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752" r:id="rId2"/>
    <p:sldId id="346" r:id="rId3"/>
    <p:sldId id="704" r:id="rId4"/>
    <p:sldId id="705" r:id="rId5"/>
    <p:sldId id="706" r:id="rId6"/>
    <p:sldId id="707" r:id="rId7"/>
    <p:sldId id="708" r:id="rId8"/>
    <p:sldId id="709" r:id="rId9"/>
    <p:sldId id="710" r:id="rId10"/>
    <p:sldId id="711" r:id="rId11"/>
    <p:sldId id="712" r:id="rId12"/>
    <p:sldId id="748" r:id="rId13"/>
    <p:sldId id="628" r:id="rId14"/>
    <p:sldId id="714" r:id="rId15"/>
    <p:sldId id="715" r:id="rId16"/>
    <p:sldId id="629" r:id="rId17"/>
    <p:sldId id="716" r:id="rId18"/>
    <p:sldId id="713" r:id="rId19"/>
    <p:sldId id="349" r:id="rId20"/>
    <p:sldId id="717" r:id="rId21"/>
    <p:sldId id="630" r:id="rId22"/>
    <p:sldId id="631" r:id="rId23"/>
    <p:sldId id="351" r:id="rId24"/>
    <p:sldId id="632" r:id="rId25"/>
    <p:sldId id="633" r:id="rId26"/>
    <p:sldId id="352" r:id="rId27"/>
    <p:sldId id="353" r:id="rId28"/>
    <p:sldId id="354" r:id="rId29"/>
    <p:sldId id="718" r:id="rId30"/>
    <p:sldId id="719" r:id="rId31"/>
    <p:sldId id="720" r:id="rId32"/>
    <p:sldId id="721" r:id="rId33"/>
    <p:sldId id="722" r:id="rId34"/>
    <p:sldId id="723" r:id="rId35"/>
    <p:sldId id="749" r:id="rId36"/>
    <p:sldId id="724" r:id="rId37"/>
    <p:sldId id="634" r:id="rId38"/>
    <p:sldId id="725" r:id="rId39"/>
    <p:sldId id="726" r:id="rId40"/>
    <p:sldId id="357" r:id="rId41"/>
    <p:sldId id="727" r:id="rId42"/>
    <p:sldId id="728" r:id="rId43"/>
    <p:sldId id="729" r:id="rId44"/>
    <p:sldId id="636" r:id="rId45"/>
    <p:sldId id="730" r:id="rId46"/>
    <p:sldId id="732" r:id="rId47"/>
    <p:sldId id="731" r:id="rId48"/>
    <p:sldId id="733" r:id="rId49"/>
    <p:sldId id="734" r:id="rId50"/>
    <p:sldId id="735" r:id="rId51"/>
    <p:sldId id="736" r:id="rId52"/>
    <p:sldId id="737" r:id="rId53"/>
    <p:sldId id="738" r:id="rId54"/>
    <p:sldId id="638" r:id="rId55"/>
    <p:sldId id="739" r:id="rId56"/>
    <p:sldId id="740" r:id="rId57"/>
    <p:sldId id="741" r:id="rId58"/>
    <p:sldId id="750" r:id="rId59"/>
    <p:sldId id="742" r:id="rId60"/>
    <p:sldId id="360" r:id="rId61"/>
    <p:sldId id="361" r:id="rId62"/>
    <p:sldId id="362" r:id="rId63"/>
    <p:sldId id="743" r:id="rId64"/>
    <p:sldId id="641" r:id="rId65"/>
    <p:sldId id="640" r:id="rId66"/>
    <p:sldId id="364" r:id="rId67"/>
    <p:sldId id="365" r:id="rId68"/>
    <p:sldId id="366" r:id="rId69"/>
    <p:sldId id="367" r:id="rId70"/>
    <p:sldId id="744" r:id="rId71"/>
    <p:sldId id="745" r:id="rId72"/>
    <p:sldId id="746" r:id="rId73"/>
    <p:sldId id="751" r:id="rId74"/>
    <p:sldId id="626" r:id="rId75"/>
    <p:sldId id="627" r:id="rId76"/>
    <p:sldId id="747"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36" autoAdjust="0"/>
    <p:restoredTop sz="94686" autoAdjust="0"/>
  </p:normalViewPr>
  <p:slideViewPr>
    <p:cSldViewPr snapToGrid="0">
      <p:cViewPr varScale="1">
        <p:scale>
          <a:sx n="139" d="100"/>
          <a:sy n="139" d="100"/>
        </p:scale>
        <p:origin x="798" y="126"/>
      </p:cViewPr>
      <p:guideLst/>
    </p:cSldViewPr>
  </p:slideViewPr>
  <p:outlineViewPr>
    <p:cViewPr>
      <p:scale>
        <a:sx n="33" d="100"/>
        <a:sy n="33" d="100"/>
      </p:scale>
      <p:origin x="0" y="-66858"/>
    </p:cViewPr>
  </p:outlineViewPr>
  <p:notesTextViewPr>
    <p:cViewPr>
      <p:scale>
        <a:sx n="1" d="1"/>
        <a:sy n="1" d="1"/>
      </p:scale>
      <p:origin x="0" y="0"/>
    </p:cViewPr>
  </p:notesTextViewPr>
  <p:sorterViewPr>
    <p:cViewPr>
      <p:scale>
        <a:sx n="150" d="100"/>
        <a:sy n="150" d="100"/>
      </p:scale>
      <p:origin x="0" y="-243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1930E-AFAF-4892-BE66-E2D578C6EC36}" type="datetimeFigureOut">
              <a:rPr lang="en-US" smtClean="0"/>
              <a:t>10/11/2025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8FB0D-C848-41D3-8BB2-AFFA7DB41B92}" type="slidenum">
              <a:rPr lang="en-US" smtClean="0"/>
              <a:t>‹#›</a:t>
            </a:fld>
            <a:endParaRPr lang="en-US"/>
          </a:p>
        </p:txBody>
      </p:sp>
    </p:spTree>
    <p:extLst>
      <p:ext uri="{BB962C8B-B14F-4D97-AF65-F5344CB8AC3E}">
        <p14:creationId xmlns:p14="http://schemas.microsoft.com/office/powerpoint/2010/main" val="419444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This lecture is about sampling plans that reduce the prediction errors for linear regression where the main source of error is assumed to be noise in the data. We will assume in this lecture that we fit the data with either a linear or quadratic polynomials. When noise is not the main issue, and instead the error is due to fitting an unknown function, we often fit with other surrogates such as </a:t>
                </a:r>
                <a:r>
                  <a:rPr lang="en-US" dirty="0" err="1"/>
                  <a:t>Kriging</a:t>
                </a:r>
                <a:r>
                  <a:rPr lang="en-US" dirty="0"/>
                  <a:t>. Then other sampling plans, such as Latin Hypercube sampling (LHS) are used. The choice of sampling locations is called ‘design of experiments’ or DOE. For a given number of samples, the best DOE would be the one that reduced the prediction variance (reviewed in the next slide).</a:t>
                </a:r>
              </a:p>
              <a:p>
                <a:endParaRPr lang="en-US" dirty="0"/>
              </a:p>
              <a:p>
                <a:r>
                  <a:rPr lang="en-US" dirty="0"/>
                  <a:t>We also mostly discuss sampling points in a box-like domain. In that case the simplest DOE is a grid, where we sample each direction (factor) with a fixed number of levels. This is called full-factorial design. For example, if we have 3 variables in the unit box, </a:t>
                </a:r>
                <a14:m>
                  <m:oMath xmlns:m="http://schemas.openxmlformats.org/officeDocument/2006/math">
                    <m:r>
                      <a:rPr lang="en-US">
                        <a:latin typeface="Cambria Math" panose="02040503050406030204" pitchFamily="18" charset="0"/>
                      </a:rPr>
                      <m:t>0≤</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3</m:t>
                        </m:r>
                      </m:sub>
                    </m:sSub>
                    <m:r>
                      <a:rPr lang="en-US">
                        <a:latin typeface="Cambria Math" panose="02040503050406030204" pitchFamily="18" charset="0"/>
                      </a:rPr>
                      <m:t>≤1</m:t>
                    </m:r>
                  </m:oMath>
                </a14:m>
                <a:r>
                  <a:rPr lang="en-US" dirty="0"/>
                  <a:t>, we may decide to sample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1</m:t>
                        </m:r>
                      </m:sub>
                    </m:sSub>
                  </m:oMath>
                </a14:m>
                <a:r>
                  <a:rPr lang="en-US" dirty="0"/>
                  <a:t> at five locations (0, 0.25, 0.5, 0.75, 1) and </a:t>
                </a:r>
                <a14:m>
                  <m:oMath xmlns:m="http://schemas.openxmlformats.org/officeDocument/2006/math">
                    <m:r>
                      <a:rPr lang="en-US" dirty="0" smtClean="0">
                        <a:latin typeface="Cambria Math"/>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2</m:t>
                        </m:r>
                      </m:sub>
                    </m:sSub>
                  </m:oMath>
                </a14:m>
                <a:r>
                  <a:rPr lang="en-US" dirty="0"/>
                  <a:t> at 2 locations (0,1), and</a:t>
                </a:r>
                <a14:m>
                  <m:oMath xmlns:m="http://schemas.openxmlformats.org/officeDocument/2006/math">
                    <m:r>
                      <a:rPr lang="en-US" dirty="0" smtClean="0">
                        <a:latin typeface="Cambria Math"/>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3</m:t>
                        </m:r>
                      </m:sub>
                    </m:sSub>
                  </m:oMath>
                </a14:m>
                <a:r>
                  <a:rPr lang="en-US" dirty="0"/>
                  <a:t> at three locations (0,0.5, 1), we will get a total of 30 samples from all possible combinations of </a:t>
                </a:r>
                <a14:m>
                  <m:oMath xmlns:m="http://schemas.openxmlformats.org/officeDocument/2006/math">
                    <m:r>
                      <a:rPr lang="en-US" dirty="0" smtClean="0">
                        <a:latin typeface="Cambria Math"/>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3</m:t>
                        </m:r>
                      </m:sub>
                    </m:sSub>
                    <m:r>
                      <a:rPr lang="en-US" b="0" i="0" smtClean="0">
                        <a:latin typeface="Cambria Math"/>
                      </a:rPr>
                      <m:t>,</m:t>
                    </m:r>
                  </m:oMath>
                </a14:m>
                <a:r>
                  <a:rPr lang="en-US" dirty="0"/>
                  <a:t> with the first one being (0,0,0), the second being (0.25,0, 0), and the last two (#29 and #30) are (1,1,0.5) and (1,1,1), respectively.</a:t>
                </a:r>
              </a:p>
              <a:p>
                <a:endParaRPr lang="en-US" dirty="0"/>
              </a:p>
              <a:p>
                <a:r>
                  <a:rPr lang="en-US" dirty="0"/>
                  <a:t>Full factorial design is not practical for high dimensions. For example, if we are in 20 dimensional space, even if we have only two points for each factor, we will end up with</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2</m:t>
                        </m:r>
                      </m:e>
                      <m:sup>
                        <m:r>
                          <a:rPr lang="en-US">
                            <a:latin typeface="Cambria Math" panose="02040503050406030204" pitchFamily="18" charset="0"/>
                          </a:rPr>
                          <m:t>20</m:t>
                        </m:r>
                      </m:sup>
                    </m:sSup>
                    <m:r>
                      <a:rPr lang="en-US" b="0" i="0" smtClean="0">
                        <a:latin typeface="Cambria Math"/>
                      </a:rPr>
                      <m:t>=1,048,</m:t>
                    </m:r>
                    <m:r>
                      <a:rPr lang="en-US">
                        <a:latin typeface="Cambria Math" panose="02040503050406030204" pitchFamily="18" charset="0"/>
                      </a:rPr>
                      <m:t>576</m:t>
                    </m:r>
                  </m:oMath>
                </a14:m>
                <a:r>
                  <a:rPr lang="en-US" dirty="0"/>
                  <a:t> sampling locations, which we can rarely afford.</a:t>
                </a:r>
              </a:p>
            </p:txBody>
          </p:sp>
        </mc:Choice>
        <mc:Fallback xmlns="">
          <p:sp>
            <p:nvSpPr>
              <p:cNvPr id="3" name="Notes Placeholder 2"/>
              <p:cNvSpPr>
                <a:spLocks noGrp="1"/>
              </p:cNvSpPr>
              <p:nvPr>
                <p:ph type="body" idx="1"/>
              </p:nvPr>
            </p:nvSpPr>
            <p:spPr/>
            <p:txBody>
              <a:bodyPr/>
              <a:lstStyle/>
              <a:p>
                <a:r>
                  <a:rPr lang="en-US" dirty="0" smtClean="0"/>
                  <a:t>This lecture is about sampling plans that reduce the prediction errors for linear regression where the main source of error is assumed to be noise in the data. We will assume in this lecture that we fit the data with either a linear or quadratic polynomials. When noise is not the main issue, and instead the error is due to fitting an unknown function, we often fit with other surrogates such as </a:t>
                </a:r>
                <a:r>
                  <a:rPr lang="en-US" dirty="0" err="1" smtClean="0"/>
                  <a:t>Kriging</a:t>
                </a:r>
                <a:r>
                  <a:rPr lang="en-US" dirty="0" smtClean="0"/>
                  <a:t>. Then other sampling plans, such as Latin Hypercube sampling (LHS) are used. The choice of sampling locations is called ‘design of experiments’ or DOE. For a given number of samples, the best DOE would be the one that reduced the prediction variance (reviewed in the next slide).</a:t>
                </a:r>
              </a:p>
              <a:p>
                <a:endParaRPr lang="en-US" dirty="0"/>
              </a:p>
              <a:p>
                <a:r>
                  <a:rPr lang="en-US" dirty="0" smtClean="0"/>
                  <a:t>We also mostly discuss sampling points in a box-like domain. In that case the simplest DOE is a grid, where we sample each direction (factor) with a fixed number of levels. This is called full-factorial design. For example, if we have 3 variables in the unit box, </a:t>
                </a:r>
                <a:r>
                  <a:rPr lang="en-US" i="0"/>
                  <a:t>0≤𝑥_1,𝑥_2,𝑥_3≤1</a:t>
                </a:r>
                <a:r>
                  <a:rPr lang="en-US" dirty="0" smtClean="0"/>
                  <a:t>, we may decide to sample </a:t>
                </a:r>
                <a:r>
                  <a:rPr lang="en-US" i="0"/>
                  <a:t>𝑥_1</a:t>
                </a:r>
                <a:r>
                  <a:rPr lang="en-US" dirty="0" smtClean="0"/>
                  <a:t> at five locations (0, 0.25, 0.5, 0.75, 1) and </a:t>
                </a:r>
                <a:r>
                  <a:rPr lang="en-US" i="0" dirty="0" smtClean="0">
                    <a:latin typeface="Cambria Math"/>
                  </a:rPr>
                  <a:t> </a:t>
                </a:r>
                <a:r>
                  <a:rPr lang="en-US" i="0"/>
                  <a:t>𝑥_2</a:t>
                </a:r>
                <a:r>
                  <a:rPr lang="en-US" dirty="0" smtClean="0"/>
                  <a:t> at 2 locations (0,1), and</a:t>
                </a:r>
                <a:r>
                  <a:rPr lang="en-US" i="0" dirty="0" smtClean="0">
                    <a:latin typeface="Cambria Math"/>
                  </a:rPr>
                  <a:t> </a:t>
                </a:r>
                <a:r>
                  <a:rPr lang="en-US" i="0"/>
                  <a:t>𝑥_3</a:t>
                </a:r>
                <a:r>
                  <a:rPr lang="en-US" dirty="0" smtClean="0"/>
                  <a:t> at three locations (0,0.5, 1), we will get a total of 30 samples from all possible combinations of </a:t>
                </a:r>
                <a:r>
                  <a:rPr lang="en-US" i="0" dirty="0" smtClean="0">
                    <a:latin typeface="Cambria Math"/>
                  </a:rPr>
                  <a:t> </a:t>
                </a:r>
                <a:r>
                  <a:rPr lang="en-US" i="0"/>
                  <a:t>𝑥_1,𝑥_2,𝑥_3</a:t>
                </a:r>
                <a:r>
                  <a:rPr lang="en-US" b="0" i="0" smtClean="0">
                    <a:latin typeface="Cambria Math"/>
                  </a:rPr>
                  <a:t>,</a:t>
                </a:r>
                <a:r>
                  <a:rPr lang="en-US" dirty="0" smtClean="0"/>
                  <a:t> with the first one being (0,0,0), the second being (0.25,0, 0), and the last two (#29 and #30) are (1,1,0.5) and (1,1,1), respectively.</a:t>
                </a:r>
              </a:p>
              <a:p>
                <a:endParaRPr lang="en-US" dirty="0"/>
              </a:p>
              <a:p>
                <a:r>
                  <a:rPr lang="en-US" dirty="0" smtClean="0"/>
                  <a:t>Full factorial design is not practical for high dimensions. For example, if we are in 20 dimensional space, even if we have only two points for each factor, we will end up with</a:t>
                </a:r>
                <a:r>
                  <a:rPr lang="en-US" i="0"/>
                  <a:t>2^20</a:t>
                </a:r>
                <a:r>
                  <a:rPr lang="en-US" b="0" i="0" smtClean="0">
                    <a:latin typeface="Cambria Math"/>
                  </a:rPr>
                  <a:t>=1,048,</a:t>
                </a:r>
                <a:r>
                  <a:rPr lang="en-US" i="0"/>
                  <a:t>576</a:t>
                </a:r>
                <a:r>
                  <a:rPr lang="en-US" dirty="0" smtClean="0"/>
                  <a:t> sampling locations, which we can rarely afford.</a:t>
                </a:r>
                <a:endParaRPr lang="en-US" dirty="0"/>
              </a:p>
            </p:txBody>
          </p:sp>
        </mc:Fallback>
      </mc:AlternateContent>
      <p:sp>
        <p:nvSpPr>
          <p:cNvPr id="4" name="Slide Number Placeholder 3"/>
          <p:cNvSpPr>
            <a:spLocks noGrp="1"/>
          </p:cNvSpPr>
          <p:nvPr>
            <p:ph type="sldNum" sz="quarter" idx="10"/>
          </p:nvPr>
        </p:nvSpPr>
        <p:spPr/>
        <p:txBody>
          <a:bodyPr/>
          <a:lstStyle/>
          <a:p>
            <a:fld id="{FD288CAF-99BB-495A-8BB1-2CE7DBE2CED5}" type="slidenum">
              <a:rPr lang="en-US" smtClean="0"/>
              <a:t>4</a:t>
            </a:fld>
            <a:endParaRPr lang="en-US"/>
          </a:p>
        </p:txBody>
      </p:sp>
    </p:spTree>
    <p:extLst>
      <p:ext uri="{BB962C8B-B14F-4D97-AF65-F5344CB8AC3E}">
        <p14:creationId xmlns:p14="http://schemas.microsoft.com/office/powerpoint/2010/main" val="236849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a DOE with 20 points using Monte Carlo sampling was generated with </a:t>
            </a:r>
            <a:r>
              <a:rPr lang="en-US" dirty="0" err="1"/>
              <a:t>Matlab</a:t>
            </a:r>
            <a:r>
              <a:rPr lang="en-US" dirty="0"/>
              <a:t> by: x=rand(20,2);</a:t>
            </a:r>
          </a:p>
          <a:p>
            <a:r>
              <a:rPr lang="en-US" dirty="0"/>
              <a:t>The plot and histogram of the x</a:t>
            </a:r>
            <a:r>
              <a:rPr lang="en-US" baseline="-25000" dirty="0"/>
              <a:t>1</a:t>
            </a:r>
            <a:r>
              <a:rPr lang="en-US" dirty="0"/>
              <a:t> and x</a:t>
            </a:r>
            <a:r>
              <a:rPr lang="en-US" baseline="-25000" dirty="0"/>
              <a:t>2</a:t>
            </a:r>
            <a:r>
              <a:rPr lang="en-US" dirty="0"/>
              <a:t> coordinates were obtained with</a:t>
            </a:r>
          </a:p>
          <a:p>
            <a:r>
              <a:rPr lang="en-US" dirty="0"/>
              <a:t>subplot(2,2,1); plot(x(:,1), x(:,2), 'o');</a:t>
            </a:r>
          </a:p>
          <a:p>
            <a:r>
              <a:rPr lang="en-US" dirty="0"/>
              <a:t>subplot(2,2,2); </a:t>
            </a:r>
            <a:r>
              <a:rPr lang="en-US" dirty="0" err="1"/>
              <a:t>hist</a:t>
            </a:r>
            <a:r>
              <a:rPr lang="en-US" dirty="0"/>
              <a:t>(x(:,2));</a:t>
            </a:r>
          </a:p>
          <a:p>
            <a:r>
              <a:rPr lang="en-US" dirty="0"/>
              <a:t>subplot(2,2,3); </a:t>
            </a:r>
            <a:r>
              <a:rPr lang="en-US" dirty="0" err="1"/>
              <a:t>hist</a:t>
            </a:r>
            <a:r>
              <a:rPr lang="en-US" dirty="0"/>
              <a:t>(x(:,1));</a:t>
            </a:r>
          </a:p>
          <a:p>
            <a:endParaRPr lang="en-US" dirty="0"/>
          </a:p>
          <a:p>
            <a:r>
              <a:rPr lang="en-US" dirty="0"/>
              <a:t>The distribution of points shows both clamping on the right and a hole in the middle. This is evidenced also in the histograms of the x</a:t>
            </a:r>
            <a:r>
              <a:rPr lang="en-US" baseline="-25000" dirty="0"/>
              <a:t>1</a:t>
            </a:r>
            <a:r>
              <a:rPr lang="en-US" dirty="0"/>
              <a:t> and x</a:t>
            </a:r>
            <a:r>
              <a:rPr lang="en-US" baseline="-25000" dirty="0"/>
              <a:t>2</a:t>
            </a:r>
            <a:r>
              <a:rPr lang="en-US" dirty="0"/>
              <a:t> densities. For example, The histogram of x</a:t>
            </a:r>
            <a:r>
              <a:rPr lang="en-US" baseline="-25000" dirty="0"/>
              <a:t>1</a:t>
            </a:r>
            <a:r>
              <a:rPr lang="en-US" dirty="0"/>
              <a:t> (bottom left) has 6 points in the rightmost tenth, and zero in the third tenth.</a:t>
            </a:r>
          </a:p>
          <a:p>
            <a:endParaRPr lang="en-US" dirty="0"/>
          </a:p>
        </p:txBody>
      </p:sp>
      <p:sp>
        <p:nvSpPr>
          <p:cNvPr id="4" name="Slide Number Placeholder 3"/>
          <p:cNvSpPr>
            <a:spLocks noGrp="1"/>
          </p:cNvSpPr>
          <p:nvPr>
            <p:ph type="sldNum" sz="quarter" idx="10"/>
          </p:nvPr>
        </p:nvSpPr>
        <p:spPr/>
        <p:txBody>
          <a:bodyPr/>
          <a:lstStyle/>
          <a:p>
            <a:fld id="{D7656108-B846-4744-A8BE-CACEA8CB91E1}" type="slidenum">
              <a:rPr lang="en-US" smtClean="0"/>
              <a:t>62</a:t>
            </a:fld>
            <a:endParaRPr lang="en-US"/>
          </a:p>
        </p:txBody>
      </p:sp>
    </p:spTree>
    <p:extLst>
      <p:ext uri="{BB962C8B-B14F-4D97-AF65-F5344CB8AC3E}">
        <p14:creationId xmlns:p14="http://schemas.microsoft.com/office/powerpoint/2010/main" val="612167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Latin Hypercube</a:t>
            </a:r>
            <a:r>
              <a:rPr lang="en-US" baseline="0" dirty="0"/>
              <a:t> sampling is semi-random sampling. We start by dividing the range of each variable to as many intervals as we have points, 5 in the example of the figure. The intervals are of equal probability. That is, if we fit a surrogate for the purpose of propagating uncertainty from input to output, it makes sense to sample according to the distribution of the input variables. If on the other hand the surrogate is intended for optimization, and we do not have any information that favors certain areas, we will use uniform distribution.</a:t>
            </a:r>
          </a:p>
          <a:p>
            <a:endParaRPr lang="en-US" baseline="0" dirty="0"/>
          </a:p>
          <a:p>
            <a:r>
              <a:rPr lang="en-US" baseline="0" dirty="0"/>
              <a:t>The principle of LHS is that each variable will be sampled at each interval. The way we allocate points to the boxes formed by the intervals as well as the location of the point in the box are the random elements. In the example in the slide, the distribution of points is defined by the table. The first column defines the intervals for x</a:t>
            </a:r>
            <a:r>
              <a:rPr lang="en-US" baseline="-25000" dirty="0"/>
              <a:t>1</a:t>
            </a:r>
            <a:r>
              <a:rPr lang="en-US" baseline="0" dirty="0"/>
              <a:t>, the second column defines the intervals for x</a:t>
            </a:r>
            <a:r>
              <a:rPr lang="en-US" baseline="-25000" dirty="0"/>
              <a:t>2</a:t>
            </a:r>
            <a:r>
              <a:rPr lang="en-US" baseline="0" dirty="0"/>
              <a:t> and is a random permutation of the sequence 1,2,3,4,5. If we had a third variable, we will have another random permutation of the five numbers.</a:t>
            </a:r>
            <a:endParaRPr lang="en-US" dirty="0"/>
          </a:p>
        </p:txBody>
      </p:sp>
      <p:sp>
        <p:nvSpPr>
          <p:cNvPr id="4" name="Slide Number Placeholder 3"/>
          <p:cNvSpPr>
            <a:spLocks noGrp="1"/>
          </p:cNvSpPr>
          <p:nvPr>
            <p:ph type="sldNum" sz="quarter" idx="10"/>
          </p:nvPr>
        </p:nvSpPr>
        <p:spPr/>
        <p:txBody>
          <a:bodyPr/>
          <a:lstStyle/>
          <a:p>
            <a:fld id="{D7656108-B846-4744-A8BE-CACEA8CB91E1}" type="slidenum">
              <a:rPr lang="en-US" smtClean="0"/>
              <a:t>65</a:t>
            </a:fld>
            <a:endParaRPr lang="en-US"/>
          </a:p>
        </p:txBody>
      </p:sp>
    </p:spTree>
    <p:extLst>
      <p:ext uri="{BB962C8B-B14F-4D97-AF65-F5344CB8AC3E}">
        <p14:creationId xmlns:p14="http://schemas.microsoft.com/office/powerpoint/2010/main" val="970092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In general, for </a:t>
                </a:r>
                <a:r>
                  <a:rPr lang="en-US" i="1" dirty="0"/>
                  <a:t>n</a:t>
                </a:r>
                <a:r>
                  <a:rPr lang="en-US" i="1" baseline="0" dirty="0"/>
                  <a:t> </a:t>
                </a:r>
                <a:r>
                  <a:rPr lang="en-US" i="0" baseline="0" dirty="0"/>
                  <a:t> points in </a:t>
                </a:r>
                <a:r>
                  <a:rPr lang="en-US" i="1" baseline="0" dirty="0"/>
                  <a:t>m </a:t>
                </a:r>
                <a:r>
                  <a:rPr lang="en-US" i="0" baseline="0" dirty="0"/>
                  <a:t>variables the location of the points will be defined by an </a:t>
                </a:r>
                <a14:m>
                  <m:oMath xmlns:m="http://schemas.openxmlformats.org/officeDocument/2006/math">
                    <m:r>
                      <m:rPr>
                        <m:sty m:val="p"/>
                      </m:rPr>
                      <a:rPr lang="en-US">
                        <a:latin typeface="Cambria Math"/>
                      </a:rPr>
                      <m:t>m</m:t>
                    </m:r>
                    <m:r>
                      <a:rPr lang="en-US">
                        <a:latin typeface="Cambria Math" panose="02040503050406030204" pitchFamily="18" charset="0"/>
                      </a:rPr>
                      <m:t>×</m:t>
                    </m:r>
                    <m:r>
                      <a:rPr lang="en-US" i="1">
                        <a:latin typeface="Cambria Math" panose="02040503050406030204" pitchFamily="18" charset="0"/>
                      </a:rPr>
                      <m:t>𝑛</m:t>
                    </m:r>
                  </m:oMath>
                </a14:m>
                <a:r>
                  <a:rPr lang="en-US" dirty="0"/>
                  <a:t> matrix,</a:t>
                </a:r>
                <a:r>
                  <a:rPr lang="en-US" baseline="0" dirty="0"/>
                  <a:t> with each column a permutation of 1,2,…,n. The points will be better distributed for each individual variable than simple Monte Carlo, but there could be still large holes. For example, if all the permutations happen to be the same, the points will all be aligned on one of the diagonals in the box.</a:t>
                </a:r>
                <a:endParaRPr lang="en-US" dirty="0"/>
              </a:p>
            </p:txBody>
          </p:sp>
        </mc:Choice>
        <mc:Fallback xmlns="">
          <p:sp>
            <p:nvSpPr>
              <p:cNvPr id="3" name="Notes Placeholder 2"/>
              <p:cNvSpPr>
                <a:spLocks noGrp="1"/>
              </p:cNvSpPr>
              <p:nvPr>
                <p:ph type="body" idx="1"/>
              </p:nvPr>
            </p:nvSpPr>
            <p:spPr/>
            <p:txBody>
              <a:bodyPr/>
              <a:lstStyle/>
              <a:p>
                <a:r>
                  <a:rPr lang="en-US" dirty="0" smtClean="0"/>
                  <a:t>In general, for </a:t>
                </a:r>
                <a:r>
                  <a:rPr lang="en-US" i="1" dirty="0" smtClean="0"/>
                  <a:t>n</a:t>
                </a:r>
                <a:r>
                  <a:rPr lang="en-US" i="1" baseline="0" dirty="0" smtClean="0"/>
                  <a:t> </a:t>
                </a:r>
                <a:r>
                  <a:rPr lang="en-US" i="0" baseline="0" dirty="0" smtClean="0"/>
                  <a:t> points in </a:t>
                </a:r>
                <a:r>
                  <a:rPr lang="en-US" i="1" baseline="0" dirty="0" smtClean="0"/>
                  <a:t>m </a:t>
                </a:r>
                <a:r>
                  <a:rPr lang="en-US" i="0" baseline="0" dirty="0" smtClean="0"/>
                  <a:t>variables the location of the points will be defined by an </a:t>
                </a:r>
                <a:r>
                  <a:rPr lang="en-US" sz="1200" b="0" i="0" kern="1200" smtClean="0">
                    <a:solidFill>
                      <a:schemeClr val="tx1"/>
                    </a:solidFill>
                    <a:latin typeface="Cambria Math"/>
                    <a:ea typeface="+mn-ea"/>
                    <a:cs typeface="+mn-cs"/>
                  </a:rPr>
                  <a:t>m</a:t>
                </a:r>
                <a:r>
                  <a:rPr lang="en-US" sz="1200" i="0" kern="1200" smtClean="0">
                    <a:solidFill>
                      <a:schemeClr val="tx1"/>
                    </a:solidFill>
                    <a:latin typeface="+mn-lt"/>
                    <a:ea typeface="+mn-ea"/>
                    <a:cs typeface="+mn-cs"/>
                  </a:rPr>
                  <a:t>×𝑛</a:t>
                </a:r>
                <a:r>
                  <a:rPr lang="en-US" dirty="0" smtClean="0"/>
                  <a:t> matrix,</a:t>
                </a:r>
                <a:r>
                  <a:rPr lang="en-US" baseline="0" dirty="0" smtClean="0"/>
                  <a:t> with each column a permutation of 1,2,…,n. The points will be better distributed for each individual variable than simple Monte Carlo, but there could be still large holes. For example, if all the permutations happen to be the same, the points will all be aligned on one of the diagonals in the box.</a:t>
                </a:r>
                <a:endParaRPr lang="en-US" dirty="0"/>
              </a:p>
            </p:txBody>
          </p:sp>
        </mc:Fallback>
      </mc:AlternateContent>
      <p:sp>
        <p:nvSpPr>
          <p:cNvPr id="4" name="Slide Number Placeholder 3"/>
          <p:cNvSpPr>
            <a:spLocks noGrp="1"/>
          </p:cNvSpPr>
          <p:nvPr>
            <p:ph type="sldNum" sz="quarter" idx="10"/>
          </p:nvPr>
        </p:nvSpPr>
        <p:spPr/>
        <p:txBody>
          <a:bodyPr/>
          <a:lstStyle/>
          <a:p>
            <a:fld id="{D7656108-B846-4744-A8BE-CACEA8CB91E1}" type="slidenum">
              <a:rPr lang="en-US" smtClean="0"/>
              <a:t>66</a:t>
            </a:fld>
            <a:endParaRPr lang="en-US"/>
          </a:p>
        </p:txBody>
      </p:sp>
    </p:spTree>
    <p:extLst>
      <p:ext uri="{BB962C8B-B14F-4D97-AF65-F5344CB8AC3E}">
        <p14:creationId xmlns:p14="http://schemas.microsoft.com/office/powerpoint/2010/main" val="126368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buFontTx/>
              <a:buNone/>
            </a:pPr>
            <a:r>
              <a:rPr lang="en-US" dirty="0"/>
              <a:t>Since there are many possible LHS design, it is possible to generate many and pick the best. The desirable features are absence of holes and low correlations between variables.  Unfortunately, calculating the maximum size hole is tricky, and so instead a surrogate criterion that is easy and cheap to calculate is the minimum distance between points. </a:t>
            </a:r>
          </a:p>
          <a:p>
            <a:pPr eaLnBrk="1" hangingPunct="1">
              <a:buFontTx/>
              <a:buNone/>
            </a:pPr>
            <a:endParaRPr lang="en-US" dirty="0"/>
          </a:p>
          <a:p>
            <a:pPr eaLnBrk="1" hangingPunct="1">
              <a:buFontTx/>
              <a:buNone/>
            </a:pPr>
            <a:r>
              <a:rPr lang="en-US" dirty="0" err="1"/>
              <a:t>Matlab</a:t>
            </a:r>
            <a:r>
              <a:rPr lang="en-US" dirty="0"/>
              <a:t> </a:t>
            </a:r>
            <a:r>
              <a:rPr lang="en-US" dirty="0" err="1"/>
              <a:t>lhsdesign</a:t>
            </a:r>
            <a:r>
              <a:rPr lang="en-US" dirty="0"/>
              <a:t> can either maximize minimum distance (default0 or minimize correlation. The blue circles were generated with the default, and have a correlation of -0.7 (I have to admit that I ran </a:t>
            </a:r>
            <a:r>
              <a:rPr lang="en-US" dirty="0" err="1"/>
              <a:t>lhsdesign</a:t>
            </a:r>
            <a:r>
              <a:rPr lang="en-US" dirty="0"/>
              <a:t> many times until I obtained such high correlation). The red crosses were obtained by minimizing the correlation, and it is -0.0545. Note that even though the  minimum distance between the circles is larger than between the crosses, the circles have a much larger hole in the bottom left corner. This is because </a:t>
            </a:r>
            <a:r>
              <a:rPr lang="en-US" dirty="0" err="1"/>
              <a:t>Matlab</a:t>
            </a:r>
            <a:r>
              <a:rPr lang="en-US" dirty="0"/>
              <a:t> uses only 5 iterations as default for optimizing the design.</a:t>
            </a:r>
          </a:p>
          <a:p>
            <a:pPr eaLnBrk="1" hangingPunct="1">
              <a:buFontTx/>
              <a:buNone/>
            </a:pPr>
            <a:endParaRPr lang="en-US" dirty="0"/>
          </a:p>
          <a:p>
            <a:pPr eaLnBrk="1" hangingPunct="1">
              <a:buFontTx/>
              <a:buNone/>
            </a:pPr>
            <a:r>
              <a:rPr lang="en-US" dirty="0"/>
              <a:t>The </a:t>
            </a:r>
            <a:r>
              <a:rPr lang="en-US" dirty="0" err="1"/>
              <a:t>Matlab</a:t>
            </a:r>
            <a:r>
              <a:rPr lang="en-US" dirty="0"/>
              <a:t> sequence was </a:t>
            </a:r>
          </a:p>
          <a:p>
            <a:pPr eaLnBrk="1" hangingPunct="1">
              <a:buFontTx/>
              <a:buNone/>
            </a:pPr>
            <a:r>
              <a:rPr lang="en-US" dirty="0"/>
              <a:t>x=</a:t>
            </a:r>
            <a:r>
              <a:rPr lang="en-US" dirty="0" err="1"/>
              <a:t>lhsdesign</a:t>
            </a:r>
            <a:r>
              <a:rPr lang="en-US" dirty="0"/>
              <a:t>(10,2);  plot(x(:,1), x(:,2), 'o‘,’MarkerSize’,12);</a:t>
            </a:r>
          </a:p>
          <a:p>
            <a:pPr eaLnBrk="1" hangingPunct="1">
              <a:buFontTx/>
              <a:buNone/>
            </a:pPr>
            <a:r>
              <a:rPr lang="en-US" dirty="0" err="1"/>
              <a:t>xr</a:t>
            </a:r>
            <a:r>
              <a:rPr lang="en-US" dirty="0"/>
              <a:t>=</a:t>
            </a:r>
            <a:r>
              <a:rPr lang="en-US" dirty="0" err="1"/>
              <a:t>lhsdesign</a:t>
            </a:r>
            <a:r>
              <a:rPr lang="en-US" dirty="0"/>
              <a:t>(10,2,'criterion','correlation');</a:t>
            </a:r>
          </a:p>
          <a:p>
            <a:pPr eaLnBrk="1" hangingPunct="1">
              <a:buFontTx/>
              <a:buNone/>
            </a:pPr>
            <a:r>
              <a:rPr lang="en-US" dirty="0"/>
              <a:t>hold on; </a:t>
            </a:r>
            <a:r>
              <a:rPr lang="pt-BR" dirty="0"/>
              <a:t>plot(xr(:,1), xr(:,2), 'r+‘,’MarkerSize’,12);</a:t>
            </a:r>
          </a:p>
          <a:p>
            <a:pPr eaLnBrk="1" hangingPunct="1">
              <a:buFontTx/>
              <a:buNone/>
            </a:pPr>
            <a:r>
              <a:rPr lang="pt-BR" dirty="0"/>
              <a:t>r=corrcoef(x)</a:t>
            </a:r>
          </a:p>
          <a:p>
            <a:pPr eaLnBrk="1" hangingPunct="1">
              <a:buFontTx/>
              <a:buNone/>
            </a:pPr>
            <a:r>
              <a:rPr lang="pt-BR" dirty="0"/>
              <a:t>r = 1.0000    -0.6999</a:t>
            </a:r>
          </a:p>
          <a:p>
            <a:r>
              <a:rPr lang="pt-BR" dirty="0"/>
              <a:t>      -0.6999    1.0000</a:t>
            </a:r>
          </a:p>
          <a:p>
            <a:pPr eaLnBrk="1" hangingPunct="1">
              <a:buFontTx/>
              <a:buNone/>
            </a:pPr>
            <a:r>
              <a:rPr lang="pt-BR" dirty="0"/>
              <a:t> r=corrcoef(xr)</a:t>
            </a:r>
          </a:p>
          <a:p>
            <a:pPr eaLnBrk="1" hangingPunct="1">
              <a:buFontTx/>
              <a:buNone/>
            </a:pPr>
            <a:r>
              <a:rPr lang="pt-BR" dirty="0"/>
              <a:t>r = 1.0000    -0.0545</a:t>
            </a:r>
          </a:p>
          <a:p>
            <a:pPr eaLnBrk="1" hangingPunct="1">
              <a:buFontTx/>
              <a:buNone/>
            </a:pPr>
            <a:r>
              <a:rPr lang="pt-BR" dirty="0"/>
              <a:t>      -0.0545    1.0000</a:t>
            </a:r>
            <a:endParaRPr lang="en-US" dirty="0"/>
          </a:p>
          <a:p>
            <a:endParaRPr lang="en-US" dirty="0"/>
          </a:p>
        </p:txBody>
      </p:sp>
      <p:sp>
        <p:nvSpPr>
          <p:cNvPr id="4" name="Slide Number Placeholder 3"/>
          <p:cNvSpPr>
            <a:spLocks noGrp="1"/>
          </p:cNvSpPr>
          <p:nvPr>
            <p:ph type="sldNum" sz="quarter" idx="10"/>
          </p:nvPr>
        </p:nvSpPr>
        <p:spPr/>
        <p:txBody>
          <a:bodyPr/>
          <a:lstStyle/>
          <a:p>
            <a:fld id="{D7656108-B846-4744-A8BE-CACEA8CB91E1}" type="slidenum">
              <a:rPr lang="en-US" smtClean="0"/>
              <a:t>67</a:t>
            </a:fld>
            <a:endParaRPr lang="en-US"/>
          </a:p>
        </p:txBody>
      </p:sp>
    </p:spTree>
    <p:extLst>
      <p:ext uri="{BB962C8B-B14F-4D97-AF65-F5344CB8AC3E}">
        <p14:creationId xmlns:p14="http://schemas.microsoft.com/office/powerpoint/2010/main" val="1422104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dirty="0"/>
              <a:t>Since the 5 default iterations in </a:t>
            </a:r>
            <a:r>
              <a:rPr lang="en-US" dirty="0" err="1"/>
              <a:t>Matlab</a:t>
            </a:r>
            <a:r>
              <a:rPr lang="en-US" dirty="0"/>
              <a:t> often do a poor job, it makes sense to use more. The figure shows the results with 5,000 iterations. Maximizing the maximum distance (blue circles) actually reduces also the correlation. Here the correlation dropped to 0.236, and I had to run several cases to get such a high value (0.1 was more typical).  Of course, minimizing the correlation leads to lower correlation of 0.042.</a:t>
            </a:r>
          </a:p>
          <a:p>
            <a:pPr eaLnBrk="1" hangingPunct="1">
              <a:buFontTx/>
              <a:buNone/>
            </a:pPr>
            <a:endParaRPr lang="en-US" dirty="0"/>
          </a:p>
          <a:p>
            <a:pPr eaLnBrk="1" hangingPunct="1">
              <a:buFontTx/>
              <a:buNone/>
            </a:pPr>
            <a:r>
              <a:rPr lang="en-US" dirty="0"/>
              <a:t>Also with more iterations, maximizing the minimum distance eliminated the large holes we saw for the blue circles in the previous slide. On the other hand, even with more iterations, minimizing the correlation, did not change much the minimum distance or eliminated holes. So for the red crosses we still have large holes near (0.45, 0.75), (0,0) and (0,1).</a:t>
            </a:r>
          </a:p>
          <a:p>
            <a:pPr eaLnBrk="1" hangingPunct="1">
              <a:buFontTx/>
              <a:buNone/>
            </a:pPr>
            <a:endParaRPr lang="en-US" dirty="0"/>
          </a:p>
          <a:p>
            <a:pPr eaLnBrk="1" hangingPunct="1">
              <a:buFontTx/>
              <a:buNone/>
            </a:pPr>
            <a:r>
              <a:rPr lang="en-US" dirty="0"/>
              <a:t>This explains why the minimum distance is the default criterion in </a:t>
            </a:r>
            <a:r>
              <a:rPr lang="en-US" dirty="0" err="1"/>
              <a:t>Matlab</a:t>
            </a:r>
            <a:r>
              <a:rPr lang="en-US" dirty="0"/>
              <a:t>.</a:t>
            </a:r>
          </a:p>
          <a:p>
            <a:pPr eaLnBrk="1" hangingPunct="1">
              <a:buFontTx/>
              <a:buNone/>
            </a:pPr>
            <a:endParaRPr lang="en-US" dirty="0"/>
          </a:p>
          <a:p>
            <a:endParaRPr lang="en-US" dirty="0"/>
          </a:p>
        </p:txBody>
      </p:sp>
      <p:sp>
        <p:nvSpPr>
          <p:cNvPr id="4" name="Slide Number Placeholder 3"/>
          <p:cNvSpPr>
            <a:spLocks noGrp="1"/>
          </p:cNvSpPr>
          <p:nvPr>
            <p:ph type="sldNum" sz="quarter" idx="10"/>
          </p:nvPr>
        </p:nvSpPr>
        <p:spPr/>
        <p:txBody>
          <a:bodyPr/>
          <a:lstStyle/>
          <a:p>
            <a:fld id="{D7656108-B846-4744-A8BE-CACEA8CB91E1}" type="slidenum">
              <a:rPr lang="en-US" smtClean="0"/>
              <a:t>68</a:t>
            </a:fld>
            <a:endParaRPr lang="en-US"/>
          </a:p>
        </p:txBody>
      </p:sp>
    </p:spTree>
    <p:extLst>
      <p:ext uri="{BB962C8B-B14F-4D97-AF65-F5344CB8AC3E}">
        <p14:creationId xmlns:p14="http://schemas.microsoft.com/office/powerpoint/2010/main" val="2019876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are not worried about stumbling on some periodicity in the function, we can reduce</a:t>
            </a:r>
            <a:r>
              <a:rPr lang="en-US" baseline="0" dirty="0"/>
              <a:t> the randomness of LHS further by putting the points at the center of the intervals instead of at random positions in these intervals. This is done by using the ‘smooth’ parameter in lhs design. So the blue circles in the figure were generated by  x=</a:t>
            </a:r>
            <a:r>
              <a:rPr lang="en-US" baseline="0" dirty="0" err="1"/>
              <a:t>lhsdesign</a:t>
            </a:r>
            <a:r>
              <a:rPr lang="en-US" baseline="0" dirty="0"/>
              <a:t>(10,2,'iterations',5000,'smooth','off');</a:t>
            </a:r>
          </a:p>
          <a:p>
            <a:endParaRPr lang="en-US" baseline="0" dirty="0"/>
          </a:p>
          <a:p>
            <a:r>
              <a:rPr lang="en-US" baseline="0" dirty="0"/>
              <a:t>With 10 points, each variable is divided into 10 intervals, and the center of these intervals are 0.05, 0.15, 0.25, and so on. So in the figure, the circles (max minimum distance) and crosses (minimum correlation) are aligned, and one point even overlaps.</a:t>
            </a:r>
            <a:endParaRPr lang="en-US" dirty="0"/>
          </a:p>
        </p:txBody>
      </p:sp>
      <p:sp>
        <p:nvSpPr>
          <p:cNvPr id="4" name="Slide Number Placeholder 3"/>
          <p:cNvSpPr>
            <a:spLocks noGrp="1"/>
          </p:cNvSpPr>
          <p:nvPr>
            <p:ph type="sldNum" sz="quarter" idx="10"/>
          </p:nvPr>
        </p:nvSpPr>
        <p:spPr/>
        <p:txBody>
          <a:bodyPr/>
          <a:lstStyle/>
          <a:p>
            <a:fld id="{D7656108-B846-4744-A8BE-CACEA8CB91E1}" type="slidenum">
              <a:rPr lang="en-US" smtClean="0"/>
              <a:t>69</a:t>
            </a:fld>
            <a:endParaRPr lang="en-US"/>
          </a:p>
        </p:txBody>
      </p:sp>
    </p:spTree>
    <p:extLst>
      <p:ext uri="{BB962C8B-B14F-4D97-AF65-F5344CB8AC3E}">
        <p14:creationId xmlns:p14="http://schemas.microsoft.com/office/powerpoint/2010/main" val="3044176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In linear regression we commonly assume that the form that we select for the surrogate is the true form of the function. When we compare the prediction of the surrogate to  future simulations we will have two sources of error, the noise in the simulation and the inaccuracy in the coefficients of the shape functions that is caused by the noise in the data. </a:t>
                </a:r>
              </a:p>
              <a:p>
                <a:endParaRPr lang="en-US" dirty="0"/>
              </a:p>
              <a:p>
                <a:r>
                  <a:rPr lang="en-US" dirty="0"/>
                  <a:t>The noise is assumed to be Gaussian (normally distributed) with a zero mean and the same standard deviation at all points. Furthermore, the noise at different points in uncorrelated. Under these assumptions, we can show that the estimate of the square of the standard deviation of the noise is </a:t>
                </a:r>
                <a14:m>
                  <m:oMath xmlns:m="http://schemas.openxmlformats.org/officeDocument/2006/math">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a:rPr>
                              <m:t>𝜎</m:t>
                            </m:r>
                          </m:e>
                        </m:acc>
                      </m:e>
                      <m:sup>
                        <m:r>
                          <a:rPr lang="en-US">
                            <a:latin typeface="Cambria Math"/>
                          </a:rPr>
                          <m:t>2</m:t>
                        </m:r>
                      </m:sup>
                    </m:sSup>
                    <m:r>
                      <a:rPr lang="en-US">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1">
                                <a:latin typeface="Cambria Math"/>
                              </a:rPr>
                              <m:t>𝐞</m:t>
                            </m:r>
                          </m:e>
                          <m:sup>
                            <m:r>
                              <a:rPr lang="en-US" i="1">
                                <a:latin typeface="Cambria Math"/>
                              </a:rPr>
                              <m:t>𝑇</m:t>
                            </m:r>
                          </m:sup>
                        </m:sSup>
                        <m:r>
                          <a:rPr lang="en-US" b="1">
                            <a:latin typeface="Cambria Math"/>
                          </a:rPr>
                          <m:t>𝐞</m:t>
                        </m:r>
                      </m:num>
                      <m:den>
                        <m:sSub>
                          <m:sSubPr>
                            <m:ctrlPr>
                              <a:rPr lang="en-US" b="1" i="1">
                                <a:latin typeface="Cambria Math" panose="02040503050406030204" pitchFamily="18" charset="0"/>
                              </a:rPr>
                            </m:ctrlPr>
                          </m:sSubPr>
                          <m:e>
                            <m:r>
                              <a:rPr lang="en-US" i="1">
                                <a:latin typeface="Cambria Math"/>
                              </a:rPr>
                              <m:t>𝑛</m:t>
                            </m:r>
                          </m:e>
                          <m:sub>
                            <m:r>
                              <a:rPr lang="en-US" i="1">
                                <a:latin typeface="Cambria Math"/>
                              </a:rPr>
                              <m:t>𝑦</m:t>
                            </m:r>
                          </m:sub>
                        </m:sSub>
                        <m:r>
                          <a:rPr lang="en-US">
                            <a:latin typeface="Cambria Math"/>
                          </a:rPr>
                          <m:t>−</m:t>
                        </m:r>
                        <m:sSub>
                          <m:sSubPr>
                            <m:ctrlPr>
                              <a:rPr lang="en-US" i="1">
                                <a:latin typeface="Cambria Math" panose="02040503050406030204" pitchFamily="18" charset="0"/>
                              </a:rPr>
                            </m:ctrlPr>
                          </m:sSubPr>
                          <m:e>
                            <m:r>
                              <a:rPr lang="en-US" i="1">
                                <a:latin typeface="Cambria Math"/>
                              </a:rPr>
                              <m:t>𝑛</m:t>
                            </m:r>
                          </m:e>
                          <m:sub>
                            <m:r>
                              <a:rPr lang="en-US" i="1">
                                <a:latin typeface="Cambria Math"/>
                              </a:rPr>
                              <m:t>𝑏</m:t>
                            </m:r>
                          </m:sub>
                        </m:sSub>
                      </m:den>
                    </m:f>
                  </m:oMath>
                </a14:m>
                <a:r>
                  <a:rPr lang="en-US" dirty="0"/>
                  <a:t>. This standard deviation called the standard error and it is a good measure of the overall accuracy of the surrogate even when the assumptions do not hold.</a:t>
                </a:r>
              </a:p>
              <a:p>
                <a:endParaRPr lang="en-US" dirty="0"/>
              </a:p>
            </p:txBody>
          </p:sp>
        </mc:Choice>
        <mc:Fallback xmlns="">
          <p:sp>
            <p:nvSpPr>
              <p:cNvPr id="3" name="Notes Placeholder 2"/>
              <p:cNvSpPr>
                <a:spLocks noGrp="1"/>
              </p:cNvSpPr>
              <p:nvPr>
                <p:ph type="body" idx="1"/>
              </p:nvPr>
            </p:nvSpPr>
            <p:spPr/>
            <p:txBody>
              <a:bodyPr/>
              <a:lstStyle/>
              <a:p>
                <a:r>
                  <a:rPr lang="en-US" dirty="0" smtClean="0"/>
                  <a:t>In linear regression we commonly assume that the form that we select for the surrogate is the true form of the function. When we compare the prediction of the surrogate to  future simulations we will have two sources of error, the noise in the simulation and the inaccuracy in the coefficients of the shape functions that is caused by the noise in the data. </a:t>
                </a:r>
              </a:p>
              <a:p>
                <a:endParaRPr lang="en-US" dirty="0"/>
              </a:p>
              <a:p>
                <a:r>
                  <a:rPr lang="en-US" dirty="0" smtClean="0"/>
                  <a:t>The noise is assumed to be Gaussian (normally distributed) with a zero mean and the same standard deviation at all points. Furthermore, the noise at different points in uncorrelated. Under these assumptions, we can show that the estimate of the square of the standard deviation of the noise is </a:t>
                </a:r>
                <a:r>
                  <a:rPr lang="en-US" i="0">
                    <a:latin typeface="Cambria Math"/>
                  </a:rPr>
                  <a:t>𝜎 ̂^2=(</a:t>
                </a:r>
                <a:r>
                  <a:rPr lang="en-US" b="1" i="0">
                    <a:latin typeface="Cambria Math"/>
                  </a:rPr>
                  <a:t>𝐞^</a:t>
                </a:r>
                <a:r>
                  <a:rPr lang="en-US" i="0">
                    <a:latin typeface="Cambria Math"/>
                  </a:rPr>
                  <a:t>𝑇</a:t>
                </a:r>
                <a:r>
                  <a:rPr lang="en-US" b="1" i="0">
                    <a:latin typeface="Cambria Math"/>
                  </a:rPr>
                  <a:t> 𝐞)/(</a:t>
                </a:r>
                <a:r>
                  <a:rPr lang="en-US" i="0">
                    <a:latin typeface="Cambria Math"/>
                  </a:rPr>
                  <a:t>𝑛</a:t>
                </a:r>
                <a:r>
                  <a:rPr lang="en-US" b="1" i="0">
                    <a:latin typeface="Cambria Math"/>
                  </a:rPr>
                  <a:t>_</a:t>
                </a:r>
                <a:r>
                  <a:rPr lang="en-US" i="0">
                    <a:latin typeface="Cambria Math"/>
                  </a:rPr>
                  <a:t>𝑦−𝑛_𝑏 )</a:t>
                </a:r>
                <a:r>
                  <a:rPr lang="en-US" dirty="0" smtClean="0"/>
                  <a:t>. This standard deviation called the standard error and it is a good measure of the overall accuracy of the surrogate even when the assumptions do not hold.</a:t>
                </a:r>
              </a:p>
              <a:p>
                <a:endParaRPr lang="en-US" dirty="0"/>
              </a:p>
            </p:txBody>
          </p:sp>
        </mc:Fallback>
      </mc:AlternateContent>
      <p:sp>
        <p:nvSpPr>
          <p:cNvPr id="4" name="Slide Number Placeholder 3"/>
          <p:cNvSpPr>
            <a:spLocks noGrp="1"/>
          </p:cNvSpPr>
          <p:nvPr>
            <p:ph type="sldNum" sz="quarter" idx="10"/>
          </p:nvPr>
        </p:nvSpPr>
        <p:spPr/>
        <p:txBody>
          <a:bodyPr/>
          <a:lstStyle/>
          <a:p>
            <a:fld id="{8CCB173E-9F70-4FB6-8A53-7C03BEA121A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12651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We consider first the unit box where all the variables are in [-1,1]. For a linear polynomial we can make do with two levels for each variable, that is include only the vertices. For example in two dimension the surrogate is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a:latin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2</m:t>
                        </m:r>
                      </m:sub>
                    </m:sSub>
                  </m:oMath>
                </a14:m>
                <a:r>
                  <a:rPr lang="en-US" dirty="0"/>
                  <a:t>. Then the vector of shape functions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d>
                          <m:dPr>
                            <m:ctrlPr>
                              <a:rPr lang="en-US" i="1">
                                <a:latin typeface="Cambria Math" panose="02040503050406030204" pitchFamily="18" charset="0"/>
                              </a:rPr>
                            </m:ctrlPr>
                          </m:dPr>
                          <m:e>
                            <m:r>
                              <a:rPr lang="en-US" i="1">
                                <a:latin typeface="Cambria Math" panose="02040503050406030204" pitchFamily="18" charset="0"/>
                              </a:rPr>
                              <m:t>𝑚</m:t>
                            </m:r>
                          </m:e>
                        </m:d>
                      </m:sup>
                    </m:sSup>
                    <m:r>
                      <a:rPr lang="en-US">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2</m:t>
                                      </m:r>
                                    </m:sub>
                                  </m:sSub>
                                </m:e>
                              </m:mr>
                            </m:m>
                          </m:e>
                        </m:d>
                      </m:e>
                      <m:sup>
                        <m:r>
                          <a:rPr lang="en-US" i="1">
                            <a:latin typeface="Cambria Math" panose="02040503050406030204" pitchFamily="18" charset="0"/>
                          </a:rPr>
                          <m:t>𝑇</m:t>
                        </m:r>
                      </m:sup>
                    </m:sSup>
                  </m:oMath>
                </a14:m>
                <a:r>
                  <a:rPr lang="en-US" dirty="0"/>
                  <a:t>, and the matrix X which is the shape functions evaluated at the data points is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a:latin typeface="Cambria Math" panose="02040503050406030204" pitchFamily="18" charset="0"/>
                                  </a:rPr>
                                  <m:t>1</m:t>
                                </m:r>
                              </m:e>
                              <m:e>
                                <m:r>
                                  <a:rPr lang="en-US">
                                    <a:latin typeface="Cambria Math" panose="02040503050406030204" pitchFamily="18" charset="0"/>
                                  </a:rPr>
                                  <m:t>−1</m:t>
                                </m:r>
                              </m:e>
                              <m:e>
                                <m:r>
                                  <a:rPr lang="en-US">
                                    <a:latin typeface="Cambria Math" panose="02040503050406030204" pitchFamily="18" charset="0"/>
                                  </a:rPr>
                                  <m:t>−1</m:t>
                                </m:r>
                              </m:e>
                            </m:mr>
                            <m:mr>
                              <m:e>
                                <m:m>
                                  <m:mPr>
                                    <m:mcs>
                                      <m:mc>
                                        <m:mcPr>
                                          <m:count m:val="1"/>
                                          <m:mcJc m:val="center"/>
                                        </m:mcPr>
                                      </m:mc>
                                    </m:mcs>
                                    <m:ctrlPr>
                                      <a:rPr lang="en-US" i="1">
                                        <a:latin typeface="Cambria Math" panose="02040503050406030204" pitchFamily="18" charset="0"/>
                                      </a:rPr>
                                    </m:ctrlPr>
                                  </m:mPr>
                                  <m:mr>
                                    <m:e>
                                      <m:r>
                                        <a:rPr lang="en-US">
                                          <a:latin typeface="Cambria Math" panose="02040503050406030204" pitchFamily="18" charset="0"/>
                                        </a:rPr>
                                        <m:t>1</m:t>
                                      </m:r>
                                    </m:e>
                                  </m:mr>
                                  <m:mr>
                                    <m:e>
                                      <m:r>
                                        <a:rPr lang="en-US">
                                          <a:latin typeface="Cambria Math" panose="02040503050406030204" pitchFamily="18" charset="0"/>
                                        </a:rPr>
                                        <m:t>1</m:t>
                                      </m:r>
                                    </m:e>
                                  </m:mr>
                                </m:m>
                              </m:e>
                              <m:e>
                                <m:m>
                                  <m:mPr>
                                    <m:mcs>
                                      <m:mc>
                                        <m:mcPr>
                                          <m:count m:val="1"/>
                                          <m:mcJc m:val="center"/>
                                        </m:mcPr>
                                      </m:mc>
                                    </m:mcs>
                                    <m:ctrlPr>
                                      <a:rPr lang="en-US" i="1">
                                        <a:latin typeface="Cambria Math" panose="02040503050406030204" pitchFamily="18" charset="0"/>
                                      </a:rPr>
                                    </m:ctrlPr>
                                  </m:mPr>
                                  <m:mr>
                                    <m:e>
                                      <m:r>
                                        <a:rPr lang="en-US">
                                          <a:latin typeface="Cambria Math" panose="02040503050406030204" pitchFamily="18" charset="0"/>
                                        </a:rPr>
                                        <m:t>−1</m:t>
                                      </m:r>
                                    </m:e>
                                  </m:mr>
                                  <m:mr>
                                    <m:e>
                                      <m:r>
                                        <a:rPr lang="en-US">
                                          <a:latin typeface="Cambria Math" panose="02040503050406030204" pitchFamily="18" charset="0"/>
                                        </a:rPr>
                                        <m:t>1</m:t>
                                      </m:r>
                                    </m:e>
                                  </m:mr>
                                </m:m>
                              </m:e>
                              <m:e>
                                <m:m>
                                  <m:mPr>
                                    <m:mcs>
                                      <m:mc>
                                        <m:mcPr>
                                          <m:count m:val="1"/>
                                          <m:mcJc m:val="center"/>
                                        </m:mcPr>
                                      </m:mc>
                                    </m:mcs>
                                    <m:ctrlPr>
                                      <a:rPr lang="en-US" i="1">
                                        <a:latin typeface="Cambria Math" panose="02040503050406030204" pitchFamily="18" charset="0"/>
                                      </a:rPr>
                                    </m:ctrlPr>
                                  </m:mPr>
                                  <m:mr>
                                    <m:e>
                                      <m:r>
                                        <a:rPr lang="en-US">
                                          <a:latin typeface="Cambria Math" panose="02040503050406030204" pitchFamily="18" charset="0"/>
                                        </a:rPr>
                                        <m:t>1</m:t>
                                      </m:r>
                                    </m:e>
                                  </m:mr>
                                  <m:mr>
                                    <m:e>
                                      <m:r>
                                        <a:rPr lang="en-US">
                                          <a:latin typeface="Cambria Math" panose="02040503050406030204" pitchFamily="18" charset="0"/>
                                        </a:rPr>
                                        <m:t>−1</m:t>
                                      </m:r>
                                    </m:e>
                                  </m:mr>
                                </m:m>
                              </m:e>
                            </m:mr>
                            <m:mr>
                              <m:e>
                                <m:r>
                                  <a:rPr lang="en-US">
                                    <a:latin typeface="Cambria Math" panose="02040503050406030204" pitchFamily="18" charset="0"/>
                                  </a:rPr>
                                  <m:t>1</m:t>
                                </m:r>
                              </m:e>
                              <m:e>
                                <m:r>
                                  <a:rPr lang="en-US">
                                    <a:latin typeface="Cambria Math" panose="02040503050406030204" pitchFamily="18" charset="0"/>
                                  </a:rPr>
                                  <m:t>1</m:t>
                                </m:r>
                              </m:e>
                              <m:e>
                                <m:r>
                                  <a:rPr lang="en-US">
                                    <a:latin typeface="Cambria Math" panose="02040503050406030204" pitchFamily="18" charset="0"/>
                                  </a:rPr>
                                  <m:t>1</m:t>
                                </m:r>
                              </m:e>
                            </m:mr>
                          </m:m>
                        </m:e>
                      </m:d>
                      <m:sSup>
                        <m:sSupPr>
                          <m:ctrlPr>
                            <a:rPr lang="en-US" i="1">
                              <a:latin typeface="Cambria Math" panose="02040503050406030204" pitchFamily="18" charset="0"/>
                            </a:rPr>
                          </m:ctrlPr>
                        </m:sSupPr>
                        <m:e>
                          <m:r>
                            <a:rPr lang="en-US" b="0" i="1" smtClean="0">
                              <a:latin typeface="Cambria Math"/>
                            </a:rPr>
                            <m:t>                    </m:t>
                          </m:r>
                          <m:r>
                            <a:rPr lang="en-US" i="1">
                              <a:latin typeface="Cambria Math" panose="02040503050406030204" pitchFamily="18" charset="0"/>
                            </a:rPr>
                            <m:t>𝑋</m:t>
                          </m:r>
                        </m:e>
                        <m:sup>
                          <m:r>
                            <a:rPr lang="en-US" i="1">
                              <a:latin typeface="Cambria Math" panose="02040503050406030204" pitchFamily="18" charset="0"/>
                            </a:rPr>
                            <m:t>𝑇</m:t>
                          </m:r>
                        </m:sup>
                      </m:sSup>
                      <m:r>
                        <a:rPr lang="en-US" i="1">
                          <a:latin typeface="Cambria Math" panose="02040503050406030204" pitchFamily="18" charset="0"/>
                        </a:rPr>
                        <m:t>𝑋</m:t>
                      </m:r>
                      <m:r>
                        <a:rPr lang="en-US">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a:latin typeface="Cambria Math" panose="02040503050406030204" pitchFamily="18" charset="0"/>
                                  </a:rPr>
                                  <m:t>4</m:t>
                                </m:r>
                              </m:e>
                              <m:e>
                                <m:r>
                                  <a:rPr lang="en-US">
                                    <a:latin typeface="Cambria Math" panose="02040503050406030204" pitchFamily="18" charset="0"/>
                                  </a:rPr>
                                  <m:t>0</m:t>
                                </m:r>
                              </m:e>
                              <m:e>
                                <m:r>
                                  <a:rPr lang="en-US">
                                    <a:latin typeface="Cambria Math" panose="02040503050406030204" pitchFamily="18" charset="0"/>
                                  </a:rPr>
                                  <m:t>0</m:t>
                                </m:r>
                              </m:e>
                            </m:mr>
                            <m:mr>
                              <m:e>
                                <m:r>
                                  <a:rPr lang="en-US">
                                    <a:latin typeface="Cambria Math" panose="02040503050406030204" pitchFamily="18" charset="0"/>
                                  </a:rPr>
                                  <m:t>0</m:t>
                                </m:r>
                              </m:e>
                              <m:e>
                                <m:r>
                                  <a:rPr lang="en-US">
                                    <a:latin typeface="Cambria Math" panose="02040503050406030204" pitchFamily="18" charset="0"/>
                                  </a:rPr>
                                  <m:t>4</m:t>
                                </m:r>
                              </m:e>
                              <m:e>
                                <m:r>
                                  <a:rPr lang="en-US">
                                    <a:latin typeface="Cambria Math" panose="02040503050406030204" pitchFamily="18" charset="0"/>
                                  </a:rPr>
                                  <m:t>0</m:t>
                                </m:r>
                              </m:e>
                            </m:mr>
                            <m:mr>
                              <m:e>
                                <m:r>
                                  <a:rPr lang="en-US">
                                    <a:latin typeface="Cambria Math" panose="02040503050406030204" pitchFamily="18" charset="0"/>
                                  </a:rPr>
                                  <m:t>0</m:t>
                                </m:r>
                              </m:e>
                              <m:e>
                                <m:r>
                                  <a:rPr lang="en-US">
                                    <a:latin typeface="Cambria Math" panose="02040503050406030204" pitchFamily="18" charset="0"/>
                                  </a:rPr>
                                  <m:t>0</m:t>
                                </m:r>
                              </m:e>
                              <m:e>
                                <m:r>
                                  <a:rPr lang="en-US">
                                    <a:latin typeface="Cambria Math" panose="02040503050406030204" pitchFamily="18" charset="0"/>
                                  </a:rPr>
                                  <m:t>4</m:t>
                                </m:r>
                              </m:e>
                            </m:mr>
                          </m:m>
                        </m:e>
                      </m:d>
                    </m:oMath>
                  </m:oMathPara>
                </a14:m>
                <a:endParaRPr lang="en-US" dirty="0"/>
              </a:p>
              <a:p>
                <a:r>
                  <a:rPr lang="en-US" dirty="0"/>
                  <a:t>Then we get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𝑦</m:t>
                        </m:r>
                      </m:sub>
                    </m:sSub>
                    <m:r>
                      <a:rPr lang="en-US">
                        <a:latin typeface="Cambria Math" panose="02040503050406030204" pitchFamily="18" charset="0"/>
                      </a:rPr>
                      <m:t>=</m:t>
                    </m:r>
                    <m:r>
                      <a:rPr lang="en-US" b="0" i="1" smtClean="0">
                        <a:latin typeface="Cambria Math" panose="02040503050406030204" pitchFamily="18" charset="0"/>
                      </a:rPr>
                      <m:t>0.5</m:t>
                    </m:r>
                    <m:acc>
                      <m:accPr>
                        <m:chr m:val="̂"/>
                        <m:ctrlPr>
                          <a:rPr lang="en-US" i="1">
                            <a:latin typeface="Cambria Math" panose="02040503050406030204" pitchFamily="18" charset="0"/>
                          </a:rPr>
                        </m:ctrlPr>
                      </m:accPr>
                      <m:e>
                        <m:r>
                          <a:rPr lang="en-US" i="1">
                            <a:latin typeface="Cambria Math" panose="02040503050406030204" pitchFamily="18" charset="0"/>
                          </a:rPr>
                          <m:t>𝜎</m:t>
                        </m:r>
                      </m:e>
                    </m:acc>
                    <m:rad>
                      <m:radPr>
                        <m:degHide m:val="on"/>
                        <m:ctrlPr>
                          <a:rPr lang="en-US" i="1">
                            <a:latin typeface="Cambria Math" panose="02040503050406030204" pitchFamily="18" charset="0"/>
                          </a:rPr>
                        </m:ctrlPr>
                      </m:radPr>
                      <m:deg/>
                      <m:e>
                        <m:r>
                          <a:rPr lang="en-US">
                            <a:latin typeface="Cambria Math" panose="02040503050406030204" pitchFamily="18" charset="0"/>
                          </a:rPr>
                          <m:t>1+</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a:latin typeface="Cambria Math" panose="02040503050406030204" pitchFamily="18" charset="0"/>
                              </a:rPr>
                              <m:t>1</m:t>
                            </m:r>
                          </m:sub>
                          <m:sup>
                            <m:r>
                              <a:rPr lang="en-US">
                                <a:latin typeface="Cambria Math" panose="02040503050406030204" pitchFamily="18" charset="0"/>
                              </a:rPr>
                              <m:t>2</m:t>
                            </m:r>
                          </m:sup>
                        </m:sSubSup>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a:latin typeface="Cambria Math" panose="02040503050406030204" pitchFamily="18" charset="0"/>
                              </a:rPr>
                              <m:t>2</m:t>
                            </m:r>
                          </m:sub>
                          <m:sup>
                            <m:r>
                              <a:rPr lang="en-US">
                                <a:latin typeface="Cambria Math" panose="02040503050406030204" pitchFamily="18" charset="0"/>
                              </a:rPr>
                              <m:t>2</m:t>
                            </m:r>
                          </m:sup>
                        </m:sSubSup>
                      </m:e>
                    </m:rad>
                  </m:oMath>
                </a14:m>
                <a:r>
                  <a:rPr lang="en-US" dirty="0"/>
                  <a:t> .  For the a linear polynomial in </a:t>
                </a:r>
                <a:r>
                  <a:rPr lang="en-US" i="1" dirty="0"/>
                  <a:t>n </a:t>
                </a:r>
                <a:r>
                  <a:rPr lang="en-US" dirty="0"/>
                  <a:t>dimensions we similarly get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𝑦</m:t>
                        </m:r>
                      </m:sub>
                    </m:sSub>
                    <m:r>
                      <a:rPr lang="en-US">
                        <a:latin typeface="Cambria Math" panose="02040503050406030204" pitchFamily="18" charset="0"/>
                      </a:rPr>
                      <m:t>=</m:t>
                    </m:r>
                    <m:f>
                      <m:fPr>
                        <m:ctrlPr>
                          <a:rPr lang="en-US" i="1">
                            <a:latin typeface="Cambria Math" panose="02040503050406030204" pitchFamily="18" charset="0"/>
                          </a:rPr>
                        </m:ctrlPr>
                      </m:fPr>
                      <m:num>
                        <m:limUpp>
                          <m:limUppPr>
                            <m:ctrlPr>
                              <a:rPr lang="en-US" i="1">
                                <a:latin typeface="Cambria Math" panose="02040503050406030204" pitchFamily="18" charset="0"/>
                              </a:rPr>
                            </m:ctrlPr>
                          </m:limUp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lim/>
                        </m:limUpp>
                      </m:num>
                      <m:den>
                        <m:sSup>
                          <m:sSupPr>
                            <m:ctrlPr>
                              <a:rPr lang="en-US" i="1">
                                <a:latin typeface="Cambria Math" panose="02040503050406030204" pitchFamily="18" charset="0"/>
                              </a:rPr>
                            </m:ctrlPr>
                          </m:sSupPr>
                          <m:e>
                            <m:r>
                              <a:rPr lang="en-US">
                                <a:latin typeface="Cambria Math" panose="02040503050406030204" pitchFamily="18" charset="0"/>
                              </a:rPr>
                              <m:t>2</m:t>
                            </m:r>
                          </m:e>
                          <m:sup>
                            <m:f>
                              <m:fPr>
                                <m:type m:val="lin"/>
                                <m:ctrlPr>
                                  <a:rPr lang="en-US" i="1">
                                    <a:latin typeface="Cambria Math" panose="02040503050406030204" pitchFamily="18" charset="0"/>
                                  </a:rPr>
                                </m:ctrlPr>
                              </m:fPr>
                              <m:num>
                                <m:r>
                                  <a:rPr lang="en-US" i="1">
                                    <a:latin typeface="Cambria Math" panose="02040503050406030204" pitchFamily="18" charset="0"/>
                                  </a:rPr>
                                  <m:t>𝑛</m:t>
                                </m:r>
                              </m:num>
                              <m:den>
                                <m:r>
                                  <a:rPr lang="en-US">
                                    <a:latin typeface="Cambria Math" panose="02040503050406030204" pitchFamily="18" charset="0"/>
                                  </a:rPr>
                                  <m:t>2</m:t>
                                </m:r>
                              </m:den>
                            </m:f>
                          </m:sup>
                        </m:sSup>
                      </m:den>
                    </m:f>
                    <m:rad>
                      <m:radPr>
                        <m:degHide m:val="on"/>
                        <m:ctrlPr>
                          <a:rPr lang="en-US" i="1">
                            <a:latin typeface="Cambria Math" panose="02040503050406030204" pitchFamily="18" charset="0"/>
                          </a:rPr>
                        </m:ctrlPr>
                      </m:radPr>
                      <m:deg/>
                      <m:e>
                        <m:r>
                          <a:rPr lang="en-US">
                            <a:latin typeface="Cambria Math" panose="02040503050406030204" pitchFamily="18" charset="0"/>
                          </a:rPr>
                          <m:t>1+</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a:latin typeface="Cambria Math" panose="02040503050406030204" pitchFamily="18" charset="0"/>
                              </a:rPr>
                              <m:t>1</m:t>
                            </m:r>
                          </m:sub>
                          <m:sup>
                            <m:r>
                              <a:rPr lang="en-US">
                                <a:latin typeface="Cambria Math" panose="02040503050406030204" pitchFamily="18" charset="0"/>
                              </a:rPr>
                              <m:t>2</m:t>
                            </m:r>
                          </m:sup>
                        </m:sSubSup>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a:latin typeface="Cambria Math" panose="02040503050406030204" pitchFamily="18" charset="0"/>
                              </a:rPr>
                              <m:t>2</m:t>
                            </m:r>
                          </m:sub>
                          <m:sup>
                            <m:r>
                              <a:rPr lang="en-US">
                                <a:latin typeface="Cambria Math" panose="02040503050406030204" pitchFamily="18" charset="0"/>
                              </a:rPr>
                              <m:t>2</m:t>
                            </m:r>
                          </m:sup>
                        </m:sSubSup>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𝑛</m:t>
                            </m:r>
                          </m:sub>
                          <m:sup>
                            <m:r>
                              <a:rPr lang="en-US">
                                <a:latin typeface="Cambria Math" panose="02040503050406030204" pitchFamily="18" charset="0"/>
                              </a:rPr>
                              <m:t>2</m:t>
                            </m:r>
                          </m:sup>
                        </m:sSubSup>
                      </m:e>
                    </m:rad>
                  </m:oMath>
                </a14:m>
                <a:r>
                  <a:rPr lang="en-US" dirty="0"/>
                  <a:t> . The minimum error at the origin is substantially smaller than the noise. However,  even the maximum error (at the vertices)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𝑦</m:t>
                        </m:r>
                      </m:sub>
                    </m:sSub>
                    <m:r>
                      <a:rPr lang="en-US">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𝜎</m:t>
                        </m:r>
                      </m:e>
                    </m:acc>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𝑛</m:t>
                            </m:r>
                            <m:r>
                              <a:rPr lang="en-US">
                                <a:latin typeface="Cambria Math" panose="02040503050406030204" pitchFamily="18" charset="0"/>
                              </a:rPr>
                              <m:t>+1</m:t>
                            </m:r>
                          </m:num>
                          <m:den>
                            <m:sSup>
                              <m:sSupPr>
                                <m:ctrlPr>
                                  <a:rPr lang="en-US" i="1">
                                    <a:latin typeface="Cambria Math" panose="02040503050406030204" pitchFamily="18" charset="0"/>
                                  </a:rPr>
                                </m:ctrlPr>
                              </m:sSupPr>
                              <m:e>
                                <m:r>
                                  <a:rPr lang="en-US">
                                    <a:latin typeface="Cambria Math" panose="02040503050406030204" pitchFamily="18" charset="0"/>
                                  </a:rPr>
                                  <m:t>2</m:t>
                                </m:r>
                              </m:e>
                              <m:sup>
                                <m:r>
                                  <a:rPr lang="en-US" i="1">
                                    <a:latin typeface="Cambria Math" panose="02040503050406030204" pitchFamily="18" charset="0"/>
                                  </a:rPr>
                                  <m:t>𝑛</m:t>
                                </m:r>
                              </m:sup>
                            </m:sSup>
                          </m:den>
                        </m:f>
                      </m:e>
                    </m:rad>
                    <m:r>
                      <a:rPr lang="en-US" b="0" i="0" smtClean="0">
                        <a:latin typeface="Cambria Math"/>
                      </a:rPr>
                      <m:t> </m:t>
                    </m:r>
                  </m:oMath>
                </a14:m>
                <a:r>
                  <a:rPr lang="en-US" dirty="0"/>
                  <a:t>, is much smaller than the noise. Notice that the noise there is reduced by the square root of the ratio between the number of coefficients in the polynomial and the number of data points. This ratio is in general a good estimate to the effect of having a surplus of data over coefficients for filtering out noise. If the noise is the only source of error (that is the true function is a linear polynomial) then the fit will be more accurate than the data.</a:t>
                </a:r>
              </a:p>
            </p:txBody>
          </p:sp>
        </mc:Choice>
        <mc:Fallback xmlns="">
          <p:sp>
            <p:nvSpPr>
              <p:cNvPr id="3" name="Notes Placeholder 2"/>
              <p:cNvSpPr>
                <a:spLocks noGrp="1"/>
              </p:cNvSpPr>
              <p:nvPr>
                <p:ph type="body" idx="1"/>
              </p:nvPr>
            </p:nvSpPr>
            <p:spPr/>
            <p:txBody>
              <a:bodyPr/>
              <a:lstStyle/>
              <a:p>
                <a:r>
                  <a:rPr lang="en-US" dirty="0" smtClean="0"/>
                  <a:t>We consider first the unit box where all the variables are in [-1,1]. For a linear polynomial we can make do with two levels for each variable, that is include only the vertices. For example in two dimension the surrogate is </a:t>
                </a:r>
                <a:r>
                  <a:rPr lang="en-US" i="0">
                    <a:latin typeface="Cambria Math" panose="02040503050406030204" pitchFamily="18" charset="0"/>
                  </a:rPr>
                  <a:t>𝑦 ̂=𝑏_1+𝑏_2 𝑥_1+𝑏_3 𝑥_2</a:t>
                </a:r>
                <a:r>
                  <a:rPr lang="en-US" dirty="0" smtClean="0"/>
                  <a:t>. Then the vector of shape functions </a:t>
                </a:r>
                <a:r>
                  <a:rPr lang="en-US" i="0">
                    <a:latin typeface="Cambria Math" panose="02040503050406030204" pitchFamily="18" charset="0"/>
                  </a:rPr>
                  <a:t>𝑥^((𝑚) )=[■8(1&amp;𝑥_1&amp;𝑥_2 )]^𝑇</a:t>
                </a:r>
                <a:r>
                  <a:rPr lang="en-US" dirty="0" smtClean="0"/>
                  <a:t>, and the matrix X which is the shape functions evaluated at the data points is </a:t>
                </a:r>
              </a:p>
              <a:p>
                <a:pPr/>
                <a:r>
                  <a:rPr lang="en-US" i="0">
                    <a:latin typeface="Cambria Math" panose="02040503050406030204" pitchFamily="18" charset="0"/>
                  </a:rPr>
                  <a:t>𝑋=[■8(1&amp;−1&amp;−1@■8(1@1)&amp;■8(−1@1)&amp;■8(1@−1)@1&amp;1&amp;1)] 〖</a:t>
                </a:r>
                <a:r>
                  <a:rPr lang="en-US" b="0" i="0" smtClean="0">
                    <a:latin typeface="Cambria Math"/>
                  </a:rPr>
                  <a:t>                    </a:t>
                </a:r>
                <a:r>
                  <a:rPr lang="en-US" i="0">
                    <a:latin typeface="Cambria Math" panose="02040503050406030204" pitchFamily="18" charset="0"/>
                  </a:rPr>
                  <a:t>𝑋〗^𝑇 𝑋=[■8(4&amp;0&amp;0@0&amp;4&amp;0@0&amp;0&amp;4)]</a:t>
                </a:r>
                <a:endParaRPr lang="en-US" dirty="0" smtClean="0"/>
              </a:p>
              <a:p>
                <a:r>
                  <a:rPr lang="en-US" dirty="0" smtClean="0"/>
                  <a:t>Then we get that  </a:t>
                </a:r>
                <a:r>
                  <a:rPr lang="en-US" i="0">
                    <a:latin typeface="Cambria Math" panose="02040503050406030204" pitchFamily="18" charset="0"/>
                  </a:rPr>
                  <a:t>𝑠_𝑦=</a:t>
                </a:r>
                <a:r>
                  <a:rPr lang="en-US" b="0" i="0" smtClean="0">
                    <a:latin typeface="Cambria Math" panose="02040503050406030204" pitchFamily="18" charset="0"/>
                  </a:rPr>
                  <a:t>0.5</a:t>
                </a:r>
                <a:r>
                  <a:rPr lang="en-US" i="0">
                    <a:latin typeface="Cambria Math" panose="02040503050406030204" pitchFamily="18" charset="0"/>
                  </a:rPr>
                  <a:t>𝜎 ̂√(1+𝑥_1^2+𝑥_2^2 )</a:t>
                </a:r>
                <a:r>
                  <a:rPr lang="en-US" dirty="0" smtClean="0"/>
                  <a:t> .  For the a linear polynomial in </a:t>
                </a:r>
                <a:r>
                  <a:rPr lang="en-US" i="1" dirty="0" smtClean="0"/>
                  <a:t>n </a:t>
                </a:r>
                <a:r>
                  <a:rPr lang="en-US" dirty="0" smtClean="0"/>
                  <a:t>dimensions we similarly get </a:t>
                </a:r>
                <a:r>
                  <a:rPr lang="en-US" i="0">
                    <a:latin typeface="Cambria Math" panose="02040503050406030204" pitchFamily="18" charset="0"/>
                  </a:rPr>
                  <a:t>𝑠_𝑦=(𝜎 ̂┴ )/2^(𝑛∕2)  √(1+𝑥_1^2+𝑥_2^2+....+𝑥_𝑛^2 )</a:t>
                </a:r>
                <a:r>
                  <a:rPr lang="en-US" dirty="0" smtClean="0"/>
                  <a:t> . The minimum error at the origin is substantially smaller than the noise. However,  even the maximum error (at the vertices) </a:t>
                </a:r>
                <a:r>
                  <a:rPr lang="en-US" i="0">
                    <a:latin typeface="Cambria Math" panose="02040503050406030204" pitchFamily="18" charset="0"/>
                  </a:rPr>
                  <a:t>𝑠_𝑦=𝜎 ̂√((𝑛+1)/2^𝑛 )</a:t>
                </a:r>
                <a:r>
                  <a:rPr lang="en-US" b="0" i="0" smtClean="0">
                    <a:latin typeface="Cambria Math"/>
                  </a:rPr>
                  <a:t>  </a:t>
                </a:r>
                <a:r>
                  <a:rPr lang="en-US" dirty="0" smtClean="0"/>
                  <a:t>, is much smaller than the noise. Notice that the noise there is reduced by the square root of the ratio between the number of coefficients in the polynomial and the number of data points. This ratio is in general a good estimate to the effect of having a surplus of data over coefficients for filtering out noise. If the noise is the only source of error (that is the true function is a linear polynomial) then the fit will be more accurate than the data.</a:t>
                </a:r>
                <a:endParaRPr lang="en-US" dirty="0"/>
              </a:p>
            </p:txBody>
          </p:sp>
        </mc:Fallback>
      </mc:AlternateContent>
      <p:sp>
        <p:nvSpPr>
          <p:cNvPr id="4" name="Slide Number Placeholder 3"/>
          <p:cNvSpPr>
            <a:spLocks noGrp="1"/>
          </p:cNvSpPr>
          <p:nvPr>
            <p:ph type="sldNum" sz="quarter" idx="10"/>
          </p:nvPr>
        </p:nvSpPr>
        <p:spPr/>
        <p:txBody>
          <a:bodyPr/>
          <a:lstStyle/>
          <a:p>
            <a:fld id="{FD288CAF-99BB-495A-8BB1-2CE7DBE2CED5}" type="slidenum">
              <a:rPr lang="en-US" smtClean="0"/>
              <a:t>23</a:t>
            </a:fld>
            <a:endParaRPr lang="en-US"/>
          </a:p>
        </p:txBody>
      </p:sp>
    </p:spTree>
    <p:extLst>
      <p:ext uri="{BB962C8B-B14F-4D97-AF65-F5344CB8AC3E}">
        <p14:creationId xmlns:p14="http://schemas.microsoft.com/office/powerpoint/2010/main" val="9039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quadratic polynomial in </a:t>
            </a:r>
            <a:r>
              <a:rPr lang="en-US" i="1" dirty="0"/>
              <a:t>n </a:t>
            </a:r>
            <a:r>
              <a:rPr lang="en-US" i="0" dirty="0"/>
              <a:t>variables has </a:t>
            </a:r>
            <a:r>
              <a:rPr lang="en-US" i="1" dirty="0"/>
              <a:t>(n+1)(n+2)/2</a:t>
            </a:r>
            <a:r>
              <a:rPr lang="en-US" i="1" baseline="0" dirty="0"/>
              <a:t> </a:t>
            </a:r>
            <a:r>
              <a:rPr lang="en-US" i="0" baseline="0" dirty="0"/>
              <a:t> coefficients, so you need at least that many data points. You also need three different values of each variable. We can achieve both requirements with a full factorial design with three levels. However for n&gt;5 this will normally give more points than we can afford to evaluate. In addition, for n&gt;3 we will get unreasonable ratio between the number of points and number of coefficients. This ratio is normally around 2. For n=4 we have 15 coefficients and 81 points, and for n=8 we have 45 coefficients and 6561 points.</a:t>
            </a:r>
            <a:endParaRPr lang="en-US" dirty="0"/>
          </a:p>
        </p:txBody>
      </p:sp>
      <p:sp>
        <p:nvSpPr>
          <p:cNvPr id="4" name="Slide Number Placeholder 3"/>
          <p:cNvSpPr>
            <a:spLocks noGrp="1"/>
          </p:cNvSpPr>
          <p:nvPr>
            <p:ph type="sldNum" sz="quarter" idx="10"/>
          </p:nvPr>
        </p:nvSpPr>
        <p:spPr/>
        <p:txBody>
          <a:bodyPr/>
          <a:lstStyle/>
          <a:p>
            <a:fld id="{FD288CAF-99BB-495A-8BB1-2CE7DBE2CED5}" type="slidenum">
              <a:rPr lang="en-US" smtClean="0"/>
              <a:t>26</a:t>
            </a:fld>
            <a:endParaRPr lang="en-US"/>
          </a:p>
        </p:txBody>
      </p:sp>
    </p:spTree>
    <p:extLst>
      <p:ext uri="{BB962C8B-B14F-4D97-AF65-F5344CB8AC3E}">
        <p14:creationId xmlns:p14="http://schemas.microsoft.com/office/powerpoint/2010/main" val="2440249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central</a:t>
                </a:r>
                <a:r>
                  <a:rPr lang="en-US" baseline="0" dirty="0"/>
                  <a:t> composite design takes the two-level full-factorial design and adds to it the minimum number of points needed to provide three levels for each variable, so that a quadratic polynomial can be fitted. This is done by adding points along the axes, in both the positive and negative directions, at a distance </a:t>
                </a:r>
                <a14:m>
                  <m:oMath xmlns:m="http://schemas.openxmlformats.org/officeDocument/2006/math">
                    <m:r>
                      <a:rPr lang="en-US" i="1">
                        <a:latin typeface="Cambria Math" panose="02040503050406030204" pitchFamily="18" charset="0"/>
                      </a:rPr>
                      <m:t>𝛼</m:t>
                    </m:r>
                  </m:oMath>
                </a14:m>
                <a:r>
                  <a:rPr lang="en-US" dirty="0"/>
                  <a:t> from the</a:t>
                </a:r>
                <a:r>
                  <a:rPr lang="en-US" baseline="0" dirty="0"/>
                  <a:t> origin. The figure showing the central composite design for n=3 is taken from </a:t>
                </a:r>
                <a:r>
                  <a:rPr lang="en-US" dirty="0"/>
                  <a:t>Myers and Montgomery’s Response Surface Methodology,</a:t>
                </a:r>
                <a:r>
                  <a:rPr lang="en-US" baseline="0" dirty="0"/>
                  <a:t> </a:t>
                </a:r>
                <a:r>
                  <a:rPr lang="en-US" dirty="0"/>
                  <a:t> Figure 7.5  in 1995 edition.  The value of </a:t>
                </a:r>
                <a14:m>
                  <m:oMath xmlns:m="http://schemas.openxmlformats.org/officeDocument/2006/math">
                    <m:r>
                      <a:rPr lang="en-US" i="1">
                        <a:latin typeface="Cambria Math" panose="02040503050406030204" pitchFamily="18" charset="0"/>
                      </a:rPr>
                      <m:t>𝛼</m:t>
                    </m:r>
                  </m:oMath>
                </a14:m>
                <a:r>
                  <a:rPr lang="en-US" dirty="0"/>
                  <a:t> can be chosen to achieve a spherical</a:t>
                </a:r>
                <a:r>
                  <a:rPr lang="en-US" baseline="0" dirty="0"/>
                  <a:t> design, where all the points are at the same distance from the origin (</a:t>
                </a:r>
                <a14:m>
                  <m:oMath xmlns:m="http://schemas.openxmlformats.org/officeDocument/2006/math">
                    <m:r>
                      <a:rPr lang="en-US" i="1">
                        <a:latin typeface="Cambria Math" panose="02040503050406030204" pitchFamily="18" charset="0"/>
                      </a:rPr>
                      <m:t>𝛼</m:t>
                    </m:r>
                  </m:oMath>
                </a14:m>
                <a:r>
                  <a:rPr lang="en-US" dirty="0"/>
                  <a:t>=</a:t>
                </a:r>
                <a14:m>
                  <m:oMath xmlns:m="http://schemas.openxmlformats.org/officeDocument/2006/math">
                    <m:rad>
                      <m:radPr>
                        <m:degHide m:val="on"/>
                        <m:ctrlPr>
                          <a:rPr lang="en-US" i="1">
                            <a:latin typeface="Cambria Math" panose="02040503050406030204" pitchFamily="18" charset="0"/>
                          </a:rPr>
                        </m:ctrlPr>
                      </m:radPr>
                      <m:deg/>
                      <m:e>
                        <m:r>
                          <a:rPr lang="en-US">
                            <a:latin typeface="Cambria Math" panose="02040503050406030204" pitchFamily="18" charset="0"/>
                          </a:rPr>
                          <m:t>3</m:t>
                        </m:r>
                      </m:e>
                    </m:rad>
                  </m:oMath>
                </a14:m>
                <a:r>
                  <a:rPr lang="en-US" dirty="0"/>
                  <a:t>),</a:t>
                </a:r>
                <a:r>
                  <a:rPr lang="en-US" baseline="0" dirty="0"/>
                  <a:t> or to achieve “</a:t>
                </a:r>
                <a:r>
                  <a:rPr lang="en-US" baseline="0" dirty="0" err="1"/>
                  <a:t>rotatibility</a:t>
                </a:r>
                <a:r>
                  <a:rPr lang="en-US" baseline="0" dirty="0"/>
                  <a:t>” which is when the prediction variance is a spherical function. Myers and Montgomery show that this requires that </a:t>
                </a:r>
                <a14:m>
                  <m:oMath xmlns:m="http://schemas.openxmlformats.org/officeDocument/2006/math">
                    <m:r>
                      <a:rPr lang="en-US" i="1" smtClean="0">
                        <a:latin typeface="Cambria Math"/>
                      </a:rPr>
                      <m:t>𝛼</m:t>
                    </m:r>
                    <m:r>
                      <a:rPr lang="en-US" b="0" i="1" smtClean="0">
                        <a:latin typeface="Cambria Math"/>
                      </a:rPr>
                      <m:t>=</m:t>
                    </m:r>
                    <m:rad>
                      <m:radPr>
                        <m:ctrlPr>
                          <a:rPr lang="en-US" i="1">
                            <a:latin typeface="Cambria Math" panose="02040503050406030204" pitchFamily="18" charset="0"/>
                          </a:rPr>
                        </m:ctrlPr>
                      </m:radPr>
                      <m:deg>
                        <m:r>
                          <a:rPr lang="en-US">
                            <a:latin typeface="Cambria Math" panose="02040503050406030204" pitchFamily="18" charset="0"/>
                          </a:rPr>
                          <m:t>4</m:t>
                        </m:r>
                      </m:deg>
                      <m:e>
                        <m:r>
                          <a:rPr lang="en-US" i="1">
                            <a:latin typeface="Cambria Math" panose="02040503050406030204" pitchFamily="18" charset="0"/>
                          </a:rPr>
                          <m:t>𝑉</m:t>
                        </m:r>
                      </m:e>
                    </m:rad>
                  </m:oMath>
                </a14:m>
                <a:r>
                  <a:rPr lang="en-US" dirty="0"/>
                  <a:t>where </a:t>
                </a:r>
                <a:r>
                  <a:rPr lang="en-US" i="1" dirty="0"/>
                  <a:t>V</a:t>
                </a:r>
                <a:r>
                  <a:rPr lang="en-US" i="1" baseline="0" dirty="0"/>
                  <a:t> </a:t>
                </a:r>
                <a:r>
                  <a:rPr lang="en-US" i="0" baseline="0" dirty="0"/>
                  <a:t> is the number of vertices. So for </a:t>
                </a:r>
                <a:r>
                  <a:rPr lang="en-US" i="1" baseline="0" dirty="0"/>
                  <a:t>n=3, </a:t>
                </a:r>
                <a14:m>
                  <m:oMath xmlns:m="http://schemas.openxmlformats.org/officeDocument/2006/math">
                    <m:r>
                      <a:rPr lang="en-US" i="1" smtClean="0">
                        <a:latin typeface="Cambria Math"/>
                      </a:rPr>
                      <m:t>𝛼</m:t>
                    </m:r>
                    <m:r>
                      <a:rPr lang="en-US" b="0" i="0" smtClean="0">
                        <a:latin typeface="Cambria Math"/>
                      </a:rPr>
                      <m:t>=</m:t>
                    </m:r>
                    <m:rad>
                      <m:radPr>
                        <m:ctrlPr>
                          <a:rPr lang="en-US" sz="800" i="1">
                            <a:latin typeface="Cambria Math" panose="02040503050406030204" pitchFamily="18" charset="0"/>
                          </a:rPr>
                        </m:ctrlPr>
                      </m:radPr>
                      <m:deg>
                        <m:r>
                          <a:rPr lang="en-US" sz="800">
                            <a:latin typeface="Cambria Math" panose="02040503050406030204" pitchFamily="18" charset="0"/>
                          </a:rPr>
                          <m:t>4</m:t>
                        </m:r>
                      </m:deg>
                      <m:e>
                        <m:r>
                          <a:rPr lang="en-US" sz="800">
                            <a:latin typeface="Cambria Math" panose="02040503050406030204" pitchFamily="18" charset="0"/>
                          </a:rPr>
                          <m:t>8</m:t>
                        </m:r>
                      </m:e>
                    </m:rad>
                    <m:r>
                      <a:rPr lang="en-US" sz="800">
                        <a:latin typeface="Cambria Math"/>
                      </a:rPr>
                      <m:t>=</m:t>
                    </m:r>
                    <m:r>
                      <a:rPr lang="en-US" sz="800">
                        <a:latin typeface="Cambria Math" panose="02040503050406030204" pitchFamily="18" charset="0"/>
                      </a:rPr>
                      <m:t>1.682</m:t>
                    </m:r>
                  </m:oMath>
                </a14:m>
                <a:r>
                  <a:rPr lang="en-US" dirty="0"/>
                  <a:t>. Of course, if the sample points must stay in the box, we have to chose  </a:t>
                </a:r>
                <a14:m>
                  <m:oMath xmlns:m="http://schemas.openxmlformats.org/officeDocument/2006/math">
                    <m:r>
                      <a:rPr lang="en-US" i="1">
                        <a:latin typeface="Cambria Math"/>
                      </a:rPr>
                      <m:t>𝛼</m:t>
                    </m:r>
                  </m:oMath>
                </a14:m>
                <a:r>
                  <a:rPr lang="en-US" dirty="0"/>
                  <a:t>=1. This design is called face-centered, central composite design (FCCCD).</a:t>
                </a:r>
              </a:p>
              <a:p>
                <a:endParaRPr lang="en-US" dirty="0"/>
              </a:p>
              <a:p>
                <a:r>
                  <a:rPr lang="en-US" dirty="0"/>
                  <a:t>Central composite design is popular for 3</a:t>
                </a:r>
                <a14:m>
                  <m:oMath xmlns:m="http://schemas.openxmlformats.org/officeDocument/2006/math">
                    <m:r>
                      <a:rPr lang="en-US">
                        <a:latin typeface="Cambria Math" panose="02040503050406030204" pitchFamily="18" charset="0"/>
                      </a:rPr>
                      <m:t>≤</m:t>
                    </m:r>
                  </m:oMath>
                </a14:m>
                <a:r>
                  <a:rPr lang="en-US" dirty="0"/>
                  <a:t>n</a:t>
                </a:r>
                <a14:m>
                  <m:oMath xmlns:m="http://schemas.openxmlformats.org/officeDocument/2006/math">
                    <m:r>
                      <a:rPr lang="en-US">
                        <a:latin typeface="Cambria Math" panose="02040503050406030204" pitchFamily="18" charset="0"/>
                      </a:rPr>
                      <m:t>≤</m:t>
                    </m:r>
                  </m:oMath>
                </a14:m>
                <a:r>
                  <a:rPr lang="en-US" dirty="0"/>
                  <a:t>6, when it gives reasonable ratios between the number of points and the number of coefficients of a quadratic polynomial. For n=7, we already require at least 143 data points (without repetitions at the center) for 36 coefficients, and for n=9, 531 points for 55 coefficients.</a:t>
                </a:r>
              </a:p>
            </p:txBody>
          </p:sp>
        </mc:Choice>
        <mc:Fallback xmlns="">
          <p:sp>
            <p:nvSpPr>
              <p:cNvPr id="3" name="Notes Placeholder 2"/>
              <p:cNvSpPr>
                <a:spLocks noGrp="1"/>
              </p:cNvSpPr>
              <p:nvPr>
                <p:ph type="body" idx="1"/>
              </p:nvPr>
            </p:nvSpPr>
            <p:spPr/>
            <p:txBody>
              <a:bodyPr/>
              <a:lstStyle/>
              <a:p>
                <a:r>
                  <a:rPr lang="en-US" dirty="0" smtClean="0"/>
                  <a:t>The central</a:t>
                </a:r>
                <a:r>
                  <a:rPr lang="en-US" baseline="0" dirty="0" smtClean="0"/>
                  <a:t> composite design takes the two-level full-factorial design and adds to it the minimum number of points needed to provide three levels for each variable, so that a quadratic polynomial can be fitted. This is done by adding points along the axes, in both the positive and negative directions, at a distance </a:t>
                </a:r>
                <a:r>
                  <a:rPr lang="en-US" sz="1200" i="0" kern="1200" smtClean="0">
                    <a:solidFill>
                      <a:schemeClr val="tx1"/>
                    </a:solidFill>
                    <a:latin typeface="+mn-lt"/>
                    <a:ea typeface="+mn-ea"/>
                    <a:cs typeface="+mn-cs"/>
                  </a:rPr>
                  <a:t>𝛼</a:t>
                </a:r>
                <a:r>
                  <a:rPr lang="en-US" dirty="0" smtClean="0"/>
                  <a:t> from the</a:t>
                </a:r>
                <a:r>
                  <a:rPr lang="en-US" baseline="0" dirty="0" smtClean="0"/>
                  <a:t> origin. The figure showing the central composite design for n=3 is taken from </a:t>
                </a:r>
                <a:r>
                  <a:rPr lang="en-US" dirty="0" smtClean="0"/>
                  <a:t>Myers and Montgomery’s Response Surface Methodology,</a:t>
                </a:r>
                <a:r>
                  <a:rPr lang="en-US" baseline="0" dirty="0" smtClean="0"/>
                  <a:t> </a:t>
                </a:r>
                <a:r>
                  <a:rPr lang="en-US" dirty="0" smtClean="0"/>
                  <a:t> Figure 7.5  in 1995 edition.  The value of </a:t>
                </a:r>
                <a:r>
                  <a:rPr lang="en-US" sz="1200" i="0" kern="1200" smtClean="0">
                    <a:solidFill>
                      <a:schemeClr val="tx1"/>
                    </a:solidFill>
                    <a:latin typeface="+mn-lt"/>
                    <a:ea typeface="+mn-ea"/>
                    <a:cs typeface="+mn-cs"/>
                  </a:rPr>
                  <a:t>𝛼</a:t>
                </a:r>
                <a:r>
                  <a:rPr lang="en-US" dirty="0" smtClean="0"/>
                  <a:t> can be chosen to achieve a spherical</a:t>
                </a:r>
                <a:r>
                  <a:rPr lang="en-US" baseline="0" dirty="0" smtClean="0"/>
                  <a:t> design, where all the points are at the same distance from the origin (</a:t>
                </a:r>
                <a:r>
                  <a:rPr lang="en-US" sz="1200" i="0" kern="1200" smtClean="0">
                    <a:solidFill>
                      <a:schemeClr val="tx1"/>
                    </a:solidFill>
                    <a:latin typeface="+mn-lt"/>
                    <a:ea typeface="+mn-ea"/>
                    <a:cs typeface="+mn-cs"/>
                  </a:rPr>
                  <a:t>𝛼</a:t>
                </a:r>
                <a:r>
                  <a:rPr lang="en-US" dirty="0" smtClean="0"/>
                  <a:t>=</a:t>
                </a:r>
                <a:r>
                  <a:rPr lang="en-US" sz="1200" i="0" kern="1200" smtClean="0">
                    <a:solidFill>
                      <a:schemeClr val="tx1"/>
                    </a:solidFill>
                    <a:latin typeface="+mn-lt"/>
                    <a:ea typeface="+mn-ea"/>
                    <a:cs typeface="+mn-cs"/>
                  </a:rPr>
                  <a:t>√</a:t>
                </a:r>
                <a:r>
                  <a:rPr lang="en-US" sz="1200" i="0" kern="1200">
                    <a:solidFill>
                      <a:schemeClr val="tx1"/>
                    </a:solidFill>
                    <a:latin typeface="+mn-lt"/>
                    <a:ea typeface="+mn-ea"/>
                    <a:cs typeface="+mn-cs"/>
                  </a:rPr>
                  <a:t>3</a:t>
                </a:r>
                <a:r>
                  <a:rPr lang="en-US" dirty="0" smtClean="0"/>
                  <a:t>),</a:t>
                </a:r>
                <a:r>
                  <a:rPr lang="en-US" baseline="0" dirty="0" smtClean="0"/>
                  <a:t> or to achieve “</a:t>
                </a:r>
                <a:r>
                  <a:rPr lang="en-US" baseline="0" dirty="0" err="1" smtClean="0"/>
                  <a:t>rotatibility</a:t>
                </a:r>
                <a:r>
                  <a:rPr lang="en-US" baseline="0" dirty="0" smtClean="0"/>
                  <a:t>” which is when the prediction variance is a spherical function. Myers and Montgomery show that this requires that </a:t>
                </a:r>
                <a:r>
                  <a:rPr lang="en-US" i="0" smtClean="0">
                    <a:latin typeface="Cambria Math"/>
                  </a:rPr>
                  <a:t>𝛼</a:t>
                </a:r>
                <a:r>
                  <a:rPr lang="en-US" b="0" i="0" smtClean="0">
                    <a:latin typeface="Cambria Math"/>
                  </a:rPr>
                  <a:t>=</a:t>
                </a:r>
                <a:r>
                  <a:rPr lang="en-US" sz="1200" i="0" kern="1200" smtClean="0">
                    <a:solidFill>
                      <a:schemeClr val="tx1"/>
                    </a:solidFill>
                    <a:latin typeface="+mn-lt"/>
                    <a:ea typeface="+mn-ea"/>
                    <a:cs typeface="+mn-cs"/>
                  </a:rPr>
                  <a:t>∜</a:t>
                </a:r>
                <a:r>
                  <a:rPr lang="en-US" sz="1200" i="0" kern="1200">
                    <a:solidFill>
                      <a:schemeClr val="tx1"/>
                    </a:solidFill>
                    <a:latin typeface="+mn-lt"/>
                    <a:ea typeface="+mn-ea"/>
                    <a:cs typeface="+mn-cs"/>
                  </a:rPr>
                  <a:t>𝑉</a:t>
                </a:r>
                <a:r>
                  <a:rPr lang="en-US" dirty="0" smtClean="0"/>
                  <a:t>where </a:t>
                </a:r>
                <a:r>
                  <a:rPr lang="en-US" i="1" dirty="0" smtClean="0"/>
                  <a:t>V</a:t>
                </a:r>
                <a:r>
                  <a:rPr lang="en-US" i="1" baseline="0" dirty="0" smtClean="0"/>
                  <a:t> </a:t>
                </a:r>
                <a:r>
                  <a:rPr lang="en-US" i="0" baseline="0" dirty="0" smtClean="0"/>
                  <a:t> is the number of vertices. So for </a:t>
                </a:r>
                <a:r>
                  <a:rPr lang="en-US" i="1" baseline="0" dirty="0" smtClean="0"/>
                  <a:t>n=3, </a:t>
                </a:r>
                <a:r>
                  <a:rPr lang="en-US" i="0" smtClean="0">
                    <a:latin typeface="Cambria Math"/>
                  </a:rPr>
                  <a:t>𝛼</a:t>
                </a:r>
                <a:r>
                  <a:rPr lang="en-US" b="0" i="0" smtClean="0">
                    <a:latin typeface="Cambria Math"/>
                  </a:rPr>
                  <a:t>=</a:t>
                </a:r>
                <a:r>
                  <a:rPr lang="en-US" sz="800" i="0" kern="1200" smtClean="0">
                    <a:solidFill>
                      <a:schemeClr val="tx1"/>
                    </a:solidFill>
                    <a:latin typeface="+mn-lt"/>
                    <a:ea typeface="+mn-ea"/>
                    <a:cs typeface="+mn-cs"/>
                  </a:rPr>
                  <a:t>∜</a:t>
                </a:r>
                <a:r>
                  <a:rPr lang="en-US" sz="800" i="0" kern="1200">
                    <a:solidFill>
                      <a:schemeClr val="tx1"/>
                    </a:solidFill>
                    <a:latin typeface="+mn-lt"/>
                    <a:ea typeface="+mn-ea"/>
                    <a:cs typeface="+mn-cs"/>
                  </a:rPr>
                  <a:t>8</a:t>
                </a:r>
                <a:r>
                  <a:rPr lang="en-US" sz="800" b="0" i="0" kern="1200" smtClean="0">
                    <a:solidFill>
                      <a:schemeClr val="tx1"/>
                    </a:solidFill>
                    <a:latin typeface="Cambria Math"/>
                    <a:ea typeface="+mn-ea"/>
                    <a:cs typeface="+mn-cs"/>
                  </a:rPr>
                  <a:t>=</a:t>
                </a:r>
                <a:r>
                  <a:rPr lang="en-US" sz="800" i="0" kern="1200" smtClean="0">
                    <a:solidFill>
                      <a:schemeClr val="tx1"/>
                    </a:solidFill>
                    <a:latin typeface="+mn-lt"/>
                    <a:ea typeface="+mn-ea"/>
                    <a:cs typeface="+mn-cs"/>
                  </a:rPr>
                  <a:t>1.682</a:t>
                </a:r>
                <a:r>
                  <a:rPr lang="en-US" dirty="0" smtClean="0"/>
                  <a:t>. Of course, if the sample points must stay in the box, we have to chose </a:t>
                </a:r>
                <a:r>
                  <a:rPr lang="en-US" dirty="0" smtClean="0"/>
                  <a:t> </a:t>
                </a:r>
                <a:r>
                  <a:rPr lang="en-US" i="0">
                    <a:latin typeface="Cambria Math"/>
                  </a:rPr>
                  <a:t>𝛼</a:t>
                </a:r>
                <a:r>
                  <a:rPr lang="en-US" dirty="0" smtClean="0"/>
                  <a:t>=1. This design is called face-centered, central composite design (FCCCD).</a:t>
                </a:r>
              </a:p>
              <a:p>
                <a:endParaRPr lang="en-US" dirty="0"/>
              </a:p>
              <a:p>
                <a:r>
                  <a:rPr lang="en-US" dirty="0" smtClean="0"/>
                  <a:t>Central composite design is popular for 3</a:t>
                </a:r>
                <a:r>
                  <a:rPr lang="en-US" i="0"/>
                  <a:t>≤</a:t>
                </a:r>
                <a:r>
                  <a:rPr lang="en-US" dirty="0" smtClean="0"/>
                  <a:t>n</a:t>
                </a:r>
                <a:r>
                  <a:rPr lang="en-US" i="0"/>
                  <a:t>≤</a:t>
                </a:r>
                <a:r>
                  <a:rPr lang="en-US" dirty="0" smtClean="0"/>
                  <a:t>6, when it gives reasonable ratios between the number of points and the number of coefficients of a quadratic polynomial. For n=7, we already require at least 143 data points (without repetitions at the center) for 36 coefficients, and for n=9, 531 points for 55 coefficients.</a:t>
                </a:r>
                <a:endParaRPr lang="en-US" dirty="0"/>
              </a:p>
            </p:txBody>
          </p:sp>
        </mc:Fallback>
      </mc:AlternateContent>
      <p:sp>
        <p:nvSpPr>
          <p:cNvPr id="4" name="Slide Number Placeholder 3"/>
          <p:cNvSpPr>
            <a:spLocks noGrp="1"/>
          </p:cNvSpPr>
          <p:nvPr>
            <p:ph type="sldNum" sz="quarter" idx="10"/>
          </p:nvPr>
        </p:nvSpPr>
        <p:spPr/>
        <p:txBody>
          <a:bodyPr/>
          <a:lstStyle/>
          <a:p>
            <a:fld id="{FD288CAF-99BB-495A-8BB1-2CE7DBE2CED5}" type="slidenum">
              <a:rPr lang="en-US" smtClean="0"/>
              <a:t>27</a:t>
            </a:fld>
            <a:endParaRPr lang="en-US"/>
          </a:p>
        </p:txBody>
      </p:sp>
    </p:spTree>
    <p:extLst>
      <p:ext uri="{BB962C8B-B14F-4D97-AF65-F5344CB8AC3E}">
        <p14:creationId xmlns:p14="http://schemas.microsoft.com/office/powerpoint/2010/main" val="57669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Cen</a:t>
                </a:r>
                <a:r>
                  <a:rPr lang="en-US" baseline="0" dirty="0"/>
                  <a:t>tral Composite Designs without repetition at the origin have high prediction variance there. This is in contrast to the linear designs that we discussed earlier in the lecture where the prediction variance was the lowest at the origin.  Repetition at the origin decreases variance there, and so it improves stability. There is also another obvious reason for choosing the origin for repetition rather than any other point. What is it? Repetition also gives an independent measure of the magnitude of the noise, and if that</a:t>
                </a:r>
                <a:r>
                  <a:rPr lang="en-US" dirty="0"/>
                  <a:t> noise is substantially smaller than the value of </a:t>
                </a:r>
                <a14:m>
                  <m:oMath xmlns:m="http://schemas.openxmlformats.org/officeDocument/2006/math">
                    <m:limUpp>
                      <m:limUppPr>
                        <m:ctrlPr>
                          <a:rPr lang="en-US" i="1">
                            <a:latin typeface="Cambria Math" panose="02040503050406030204" pitchFamily="18" charset="0"/>
                          </a:rPr>
                        </m:ctrlPr>
                      </m:limUp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lim/>
                    </m:limUpp>
                  </m:oMath>
                </a14:m>
                <a:r>
                  <a:rPr lang="en-US" dirty="0"/>
                  <a:t>, it indicates that there lack-of-fit, that is, the function we chose for the regression is different in form from the true function.</a:t>
                </a:r>
              </a:p>
              <a:p>
                <a:endParaRPr lang="en-US" dirty="0"/>
              </a:p>
              <a:p>
                <a:r>
                  <a:rPr lang="en-US" dirty="0"/>
                  <a:t>Repeated observations make sense in the case of noisy measurements. Numerical simulations can also be noisy due to discretization error as </a:t>
                </a:r>
                <a:r>
                  <a:rPr lang="en-US" dirty="0" err="1"/>
                  <a:t>remeshing</a:t>
                </a:r>
                <a:r>
                  <a:rPr lang="en-US" dirty="0"/>
                  <a:t> occurs. However, repeating a simulation will usually give the same results, not showing the numerical noise. In that case, it is advisable to repeat them at a small distance from the origin, such as 0.01 if the box is normalized to the range [-1,1].</a:t>
                </a:r>
              </a:p>
            </p:txBody>
          </p:sp>
        </mc:Choice>
        <mc:Fallback xmlns="">
          <p:sp>
            <p:nvSpPr>
              <p:cNvPr id="3" name="Notes Placeholder 2"/>
              <p:cNvSpPr>
                <a:spLocks noGrp="1"/>
              </p:cNvSpPr>
              <p:nvPr>
                <p:ph type="body" idx="1"/>
              </p:nvPr>
            </p:nvSpPr>
            <p:spPr/>
            <p:txBody>
              <a:bodyPr/>
              <a:lstStyle/>
              <a:p>
                <a:r>
                  <a:rPr lang="en-US" dirty="0" smtClean="0"/>
                  <a:t>Cen</a:t>
                </a:r>
                <a:r>
                  <a:rPr lang="en-US" baseline="0" dirty="0" smtClean="0"/>
                  <a:t>tral Composite Designs without repetition at the origin have high prediction variance there. This is in contrast to the linear designs that we discussed earlier in the lecture where the prediction variance was the lowest at the origin.  Repetition at the origin decreases variance there, and so it improves stability. There is also another obvious reason for choosing the origin for repetition rather than any other point. What is it? Repetition also gives an independent measure of the magnitude of the noise, and if that</a:t>
                </a:r>
                <a:r>
                  <a:rPr lang="en-US" dirty="0" smtClean="0"/>
                  <a:t> noise is substantially smaller than the value of </a:t>
                </a:r>
                <a:r>
                  <a:rPr lang="en-US" i="0"/>
                  <a:t>𝜎 ̂┴</a:t>
                </a:r>
                <a:r>
                  <a:rPr lang="en-US" dirty="0" smtClean="0"/>
                  <a:t>, it indicates that there lack-of-fit, that is, the function we chose for the regression is different in form from the true function.</a:t>
                </a:r>
              </a:p>
              <a:p>
                <a:endParaRPr lang="en-US" dirty="0"/>
              </a:p>
              <a:p>
                <a:r>
                  <a:rPr lang="en-US" dirty="0" smtClean="0"/>
                  <a:t>Repeated observations make sense in the case of noisy measurements. Numerical simulations can also be noisy due to discretization error as </a:t>
                </a:r>
                <a:r>
                  <a:rPr lang="en-US" dirty="0" err="1" smtClean="0"/>
                  <a:t>remeshing</a:t>
                </a:r>
                <a:r>
                  <a:rPr lang="en-US" dirty="0" smtClean="0"/>
                  <a:t> occurs. However, repeating a simulation will usually give the same results, not showing the numerical noise. In that case, it is advisable to repeat them at a small distance from the origin, such as 0.01 if the box is normalized to the range [-1,1].</a:t>
                </a:r>
                <a:endParaRPr lang="en-US" dirty="0"/>
              </a:p>
            </p:txBody>
          </p:sp>
        </mc:Fallback>
      </mc:AlternateContent>
      <p:sp>
        <p:nvSpPr>
          <p:cNvPr id="4" name="Slide Number Placeholder 3"/>
          <p:cNvSpPr>
            <a:spLocks noGrp="1"/>
          </p:cNvSpPr>
          <p:nvPr>
            <p:ph type="sldNum" sz="quarter" idx="10"/>
          </p:nvPr>
        </p:nvSpPr>
        <p:spPr/>
        <p:txBody>
          <a:bodyPr/>
          <a:lstStyle/>
          <a:p>
            <a:fld id="{FD288CAF-99BB-495A-8BB1-2CE7DBE2CED5}" type="slidenum">
              <a:rPr lang="en-US" smtClean="0"/>
              <a:t>28</a:t>
            </a:fld>
            <a:endParaRPr lang="en-US"/>
          </a:p>
        </p:txBody>
      </p:sp>
    </p:spTree>
    <p:extLst>
      <p:ext uri="{BB962C8B-B14F-4D97-AF65-F5344CB8AC3E}">
        <p14:creationId xmlns:p14="http://schemas.microsoft.com/office/powerpoint/2010/main" val="192676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550863"/>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88CAF-99BB-495A-8BB1-2CE7DBE2CED5}" type="slidenum">
              <a:rPr lang="en-US" smtClean="0"/>
              <a:t>40</a:t>
            </a:fld>
            <a:endParaRPr lang="en-US"/>
          </a:p>
        </p:txBody>
      </p:sp>
    </p:spTree>
    <p:extLst>
      <p:ext uri="{BB962C8B-B14F-4D97-AF65-F5344CB8AC3E}">
        <p14:creationId xmlns:p14="http://schemas.microsoft.com/office/powerpoint/2010/main" val="2761625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we fit a surrogate, the set of points where we sample the data is called sampling plan, or design of experiments (DOE). When the data is very noisy, so that noise is the main reason for errors in the surrogate, sampling plans for linear regression (see lecture on that topic) are most appropriate. These DOEs tend to favor points on the boundary of the domain. When the error in the surrogate is mostly due to the unknown shape of the true function, there is a preference for DOEs that spread the points more evenly in the domain. </a:t>
            </a:r>
          </a:p>
          <a:p>
            <a:endParaRPr lang="en-US" baseline="0" dirty="0"/>
          </a:p>
          <a:p>
            <a:r>
              <a:rPr lang="en-US" baseline="0" dirty="0"/>
              <a:t>Latin hypercube sampling (LHS), a very popular sampling plan, has as many levels (different values) for each variable as the number of points. That is, no two points have the same value for even a single variable. For this reason, LHS and similar DOEs are called “space filling.” While it is true that they produce a space filling DOE for any single variable, this is not true for the entire domain when the number of variable is not low. For example, in 10 dimensional space, we will need 1024 points to have one point in each </a:t>
            </a:r>
            <a:r>
              <a:rPr lang="en-US" baseline="0" dirty="0" err="1"/>
              <a:t>orthant</a:t>
            </a:r>
            <a:r>
              <a:rPr lang="en-US" baseline="0" dirty="0"/>
              <a:t>. Since we normally cannot even afford 1024 points, there will be </a:t>
            </a:r>
            <a:r>
              <a:rPr lang="en-US" baseline="0" dirty="0" err="1"/>
              <a:t>orthants</a:t>
            </a:r>
            <a:r>
              <a:rPr lang="en-US" baseline="0" dirty="0"/>
              <a:t> lacking a single point. For example, if we operate in the box where all variables are in [-1,1], there may not be even a single point where all the variables are positive. </a:t>
            </a:r>
            <a:endParaRPr lang="en-US" dirty="0"/>
          </a:p>
        </p:txBody>
      </p:sp>
      <p:sp>
        <p:nvSpPr>
          <p:cNvPr id="4" name="Slide Number Placeholder 3"/>
          <p:cNvSpPr>
            <a:spLocks noGrp="1"/>
          </p:cNvSpPr>
          <p:nvPr>
            <p:ph type="sldNum" sz="quarter" idx="10"/>
          </p:nvPr>
        </p:nvSpPr>
        <p:spPr/>
        <p:txBody>
          <a:bodyPr/>
          <a:lstStyle/>
          <a:p>
            <a:fld id="{D7656108-B846-4744-A8BE-CACEA8CB91E1}" type="slidenum">
              <a:rPr lang="en-US" smtClean="0"/>
              <a:t>60</a:t>
            </a:fld>
            <a:endParaRPr lang="en-US"/>
          </a:p>
        </p:txBody>
      </p:sp>
    </p:spTree>
    <p:extLst>
      <p:ext uri="{BB962C8B-B14F-4D97-AF65-F5344CB8AC3E}">
        <p14:creationId xmlns:p14="http://schemas.microsoft.com/office/powerpoint/2010/main" val="2659802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 certain amount of randomness is desirable in a DOE, because a regular grid may just happen to cater to some special feature of the function and lead to a surrogate that fits the data very</a:t>
                </a:r>
                <a:r>
                  <a:rPr lang="en-US" baseline="0" dirty="0"/>
                  <a:t> well, but makes poor predictions. An example is when the function has periodicity with a wave length that is equal or very near to the periodicity of the grid. </a:t>
                </a:r>
              </a:p>
              <a:p>
                <a:endParaRPr lang="en-US" baseline="0" dirty="0"/>
              </a:p>
              <a:p>
                <a:r>
                  <a:rPr lang="en-US" baseline="0" dirty="0"/>
                  <a:t>Monte Carlo sampling assigns a uniform distribution to all points in the design domain and samples points completely randomly. For example, the points in a box may be generate by using the rand function in </a:t>
                </a:r>
                <a:r>
                  <a:rPr lang="en-US" baseline="0" dirty="0" err="1"/>
                  <a:t>Matlab</a:t>
                </a:r>
                <a:r>
                  <a:rPr lang="en-US" baseline="0" dirty="0"/>
                  <a:t>. The problem with Monte Carlo sampling is that there is a high probability that certain regions will not be sampled at all. For example, with 32 points in five dimensional space, the chances that all 32 </a:t>
                </a:r>
                <a:r>
                  <a:rPr lang="en-US" baseline="0" dirty="0" err="1"/>
                  <a:t>orthants</a:t>
                </a:r>
                <a:r>
                  <a:rPr lang="en-US" baseline="0" dirty="0"/>
                  <a:t> will have one point each is </a:t>
                </a:r>
                <a14:m>
                  <m:oMath xmlns:m="http://schemas.openxmlformats.org/officeDocument/2006/math">
                    <m:sSup>
                      <m:sSupPr>
                        <m:ctrlPr>
                          <a:rPr lang="en-US" i="1">
                            <a:latin typeface="Cambria Math" panose="02040503050406030204" pitchFamily="18" charset="0"/>
                          </a:rPr>
                        </m:ctrlPr>
                      </m:sSupPr>
                      <m:e>
                        <m:r>
                          <a:rPr lang="en-US">
                            <a:latin typeface="Cambria Math"/>
                          </a:rPr>
                          <m:t>31!/</m:t>
                        </m:r>
                        <m:r>
                          <a:rPr lang="en-US">
                            <a:latin typeface="Cambria Math" panose="02040503050406030204" pitchFamily="18" charset="0"/>
                          </a:rPr>
                          <m:t>32</m:t>
                        </m:r>
                      </m:e>
                      <m:sup>
                        <m:r>
                          <a:rPr lang="en-US">
                            <a:latin typeface="Cambria Math" panose="02040503050406030204" pitchFamily="18" charset="0"/>
                          </a:rPr>
                          <m:t>31</m:t>
                        </m:r>
                      </m:sup>
                    </m:sSup>
                  </m:oMath>
                </a14:m>
                <a:r>
                  <a:rPr lang="en-US" baseline="0" dirty="0"/>
                  <a:t>=1.8</a:t>
                </a:r>
                <a14:m>
                  <m:oMath xmlns:m="http://schemas.openxmlformats.org/officeDocument/2006/math">
                    <m:r>
                      <a:rPr lang="en-US">
                        <a:latin typeface="Cambria Math" panose="02040503050406030204" pitchFamily="18" charset="0"/>
                      </a:rPr>
                      <m:t>×</m:t>
                    </m:r>
                  </m:oMath>
                </a14:m>
                <a:r>
                  <a:rPr lang="en-US" baseline="0" dirty="0"/>
                  <a:t>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10</m:t>
                        </m:r>
                      </m:e>
                      <m:sup>
                        <m:r>
                          <a:rPr lang="en-US">
                            <a:latin typeface="Cambria Math" panose="02040503050406030204" pitchFamily="18" charset="0"/>
                          </a:rPr>
                          <m:t>−13</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smtClean="0"/>
                  <a:t>A certain amount of randomness is desirable in a DOE, because a regular grid may just happen to cater to some special feature of the function and lead to a surrogate that fits the data very</a:t>
                </a:r>
                <a:r>
                  <a:rPr lang="en-US" baseline="0" dirty="0" smtClean="0"/>
                  <a:t> well, but makes poor predictions. An example is when the function has periodicity with a wave length that is equal or very near to the periodicity of the grid. </a:t>
                </a:r>
              </a:p>
              <a:p>
                <a:endParaRPr lang="en-US" baseline="0" dirty="0" smtClean="0"/>
              </a:p>
              <a:p>
                <a:r>
                  <a:rPr lang="en-US" baseline="0" dirty="0" smtClean="0"/>
                  <a:t>Monte Carlo sampling assigns a uniform distribution to all points in the design domain and samples points completely randomly. For example, the points in a box may be generate by using the rand function in </a:t>
                </a:r>
                <a:r>
                  <a:rPr lang="en-US" baseline="0" dirty="0" err="1" smtClean="0"/>
                  <a:t>Matlab</a:t>
                </a:r>
                <a:r>
                  <a:rPr lang="en-US" baseline="0" dirty="0" smtClean="0"/>
                  <a:t>. The problem with Monte Carlo sampling is that there is a high probability that certain regions will not be sampled at all. For example, with 32 points in five dimensional space, the chances that all 32 </a:t>
                </a:r>
                <a:r>
                  <a:rPr lang="en-US" baseline="0" dirty="0" err="1" smtClean="0"/>
                  <a:t>orthants</a:t>
                </a:r>
                <a:r>
                  <a:rPr lang="en-US" baseline="0" dirty="0" smtClean="0"/>
                  <a:t> will have one point each is </a:t>
                </a:r>
                <a:r>
                  <a:rPr lang="en-US" sz="1200" i="0" kern="1200" smtClean="0">
                    <a:solidFill>
                      <a:schemeClr val="tx1"/>
                    </a:solidFill>
                    <a:latin typeface="+mn-lt"/>
                    <a:ea typeface="+mn-ea"/>
                    <a:cs typeface="+mn-cs"/>
                  </a:rPr>
                  <a:t>〖</a:t>
                </a:r>
                <a:r>
                  <a:rPr lang="en-US" sz="1200" b="0" i="0" kern="1200" smtClean="0">
                    <a:solidFill>
                      <a:schemeClr val="tx1"/>
                    </a:solidFill>
                    <a:latin typeface="Cambria Math"/>
                    <a:ea typeface="+mn-ea"/>
                    <a:cs typeface="+mn-cs"/>
                  </a:rPr>
                  <a:t>31!/</a:t>
                </a:r>
                <a:r>
                  <a:rPr lang="en-US" sz="1200" i="0" kern="1200">
                    <a:solidFill>
                      <a:schemeClr val="tx1"/>
                    </a:solidFill>
                    <a:latin typeface="+mn-lt"/>
                    <a:ea typeface="+mn-ea"/>
                    <a:cs typeface="+mn-cs"/>
                  </a:rPr>
                  <a:t>32</a:t>
                </a:r>
                <a:r>
                  <a:rPr lang="en-US" sz="1200" i="0" kern="1200" smtClean="0">
                    <a:solidFill>
                      <a:schemeClr val="tx1"/>
                    </a:solidFill>
                    <a:latin typeface="+mn-lt"/>
                    <a:ea typeface="+mn-ea"/>
                    <a:cs typeface="+mn-cs"/>
                  </a:rPr>
                  <a:t>〗^</a:t>
                </a:r>
                <a:r>
                  <a:rPr lang="en-US" sz="1200" i="0" kern="1200">
                    <a:solidFill>
                      <a:schemeClr val="tx1"/>
                    </a:solidFill>
                    <a:latin typeface="+mn-lt"/>
                    <a:ea typeface="+mn-ea"/>
                    <a:cs typeface="+mn-cs"/>
                  </a:rPr>
                  <a:t>31</a:t>
                </a:r>
                <a:r>
                  <a:rPr lang="en-US" baseline="0" dirty="0" smtClean="0"/>
                  <a:t>=1.8</a:t>
                </a:r>
                <a:r>
                  <a:rPr lang="en-US" sz="1200" i="0" kern="1200" smtClean="0">
                    <a:solidFill>
                      <a:schemeClr val="tx1"/>
                    </a:solidFill>
                    <a:latin typeface="+mn-lt"/>
                    <a:ea typeface="+mn-ea"/>
                    <a:cs typeface="+mn-cs"/>
                  </a:rPr>
                  <a:t>×</a:t>
                </a:r>
                <a:r>
                  <a:rPr lang="en-US" baseline="0" dirty="0" smtClean="0"/>
                  <a:t> </a:t>
                </a:r>
                <a:r>
                  <a:rPr lang="en-US" sz="1200" i="0" kern="1200" smtClean="0">
                    <a:solidFill>
                      <a:schemeClr val="tx1"/>
                    </a:solidFill>
                    <a:latin typeface="+mn-lt"/>
                    <a:ea typeface="+mn-ea"/>
                    <a:cs typeface="+mn-cs"/>
                  </a:rPr>
                  <a:t>〖</a:t>
                </a:r>
                <a:r>
                  <a:rPr lang="en-US" sz="1200" i="0" kern="1200">
                    <a:solidFill>
                      <a:schemeClr val="tx1"/>
                    </a:solidFill>
                    <a:latin typeface="+mn-lt"/>
                    <a:ea typeface="+mn-ea"/>
                    <a:cs typeface="+mn-cs"/>
                  </a:rPr>
                  <a:t>10</a:t>
                </a:r>
                <a:r>
                  <a:rPr lang="en-US" sz="1200" i="0" kern="1200" smtClean="0">
                    <a:solidFill>
                      <a:schemeClr val="tx1"/>
                    </a:solidFill>
                    <a:latin typeface="+mn-lt"/>
                    <a:ea typeface="+mn-ea"/>
                    <a:cs typeface="+mn-cs"/>
                  </a:rPr>
                  <a:t>〗^(</a:t>
                </a:r>
                <a:r>
                  <a:rPr lang="en-US" sz="1200" i="0" kern="1200">
                    <a:solidFill>
                      <a:schemeClr val="tx1"/>
                    </a:solidFill>
                    <a:latin typeface="+mn-lt"/>
                    <a:ea typeface="+mn-ea"/>
                    <a:cs typeface="+mn-cs"/>
                  </a:rPr>
                  <a:t>−13</a:t>
                </a:r>
                <a:r>
                  <a:rPr lang="en-US" sz="1200" i="0" kern="1200" smtClean="0">
                    <a:solidFill>
                      <a:schemeClr val="tx1"/>
                    </a:solidFill>
                    <a:latin typeface="+mn-lt"/>
                    <a:ea typeface="+mn-ea"/>
                    <a:cs typeface="+mn-cs"/>
                  </a:rPr>
                  <a:t>)</a:t>
                </a:r>
                <a:r>
                  <a:rPr lang="en-US" dirty="0" smtClean="0"/>
                  <a:t>.</a:t>
                </a:r>
                <a:endParaRPr lang="en-US" dirty="0"/>
              </a:p>
            </p:txBody>
          </p:sp>
        </mc:Fallback>
      </mc:AlternateContent>
      <p:sp>
        <p:nvSpPr>
          <p:cNvPr id="4" name="Slide Number Placeholder 3"/>
          <p:cNvSpPr>
            <a:spLocks noGrp="1"/>
          </p:cNvSpPr>
          <p:nvPr>
            <p:ph type="sldNum" sz="quarter" idx="10"/>
          </p:nvPr>
        </p:nvSpPr>
        <p:spPr/>
        <p:txBody>
          <a:bodyPr/>
          <a:lstStyle/>
          <a:p>
            <a:fld id="{D7656108-B846-4744-A8BE-CACEA8CB91E1}" type="slidenum">
              <a:rPr lang="en-US" smtClean="0"/>
              <a:t>61</a:t>
            </a:fld>
            <a:endParaRPr lang="en-US"/>
          </a:p>
        </p:txBody>
      </p:sp>
    </p:spTree>
    <p:extLst>
      <p:ext uri="{BB962C8B-B14F-4D97-AF65-F5344CB8AC3E}">
        <p14:creationId xmlns:p14="http://schemas.microsoft.com/office/powerpoint/2010/main" val="272864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
        <p:nvSpPr>
          <p:cNvPr id="4" name="Rectangle 3"/>
          <p:cNvSpPr/>
          <p:nvPr userDrawn="1"/>
        </p:nvSpPr>
        <p:spPr bwMode="auto">
          <a:xfrm>
            <a:off x="1" y="73763"/>
            <a:ext cx="9144000" cy="3583837"/>
          </a:xfrm>
          <a:prstGeom prst="rect">
            <a:avLst/>
          </a:prstGeom>
          <a:gradFill flip="none" rotWithShape="1">
            <a:gsLst>
              <a:gs pos="25000">
                <a:srgbClr val="0000CC"/>
              </a:gs>
              <a:gs pos="100000">
                <a:schemeClr val="accent1">
                  <a:tint val="44500"/>
                  <a:satMod val="160000"/>
                </a:schemeClr>
              </a:gs>
              <a:gs pos="54000">
                <a:srgbClr val="0000CC"/>
              </a:gs>
            </a:gsLst>
            <a:path path="circle">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0"/>
            <a:ext cx="9144000" cy="304800"/>
          </a:xfrm>
          <a:prstGeom prst="rect">
            <a:avLst/>
          </a:prstGeom>
          <a:gradFill flip="none" rotWithShape="1">
            <a:gsLst>
              <a:gs pos="44000">
                <a:srgbClr val="FF9900"/>
              </a:gs>
              <a:gs pos="46000">
                <a:srgbClr val="FF9900"/>
              </a:gs>
              <a:gs pos="100000">
                <a:schemeClr val="bg1"/>
              </a:gs>
              <a:gs pos="100000">
                <a:schemeClr val="accent1">
                  <a:tint val="23500"/>
                  <a:satMod val="160000"/>
                </a:schemeClr>
              </a:gs>
            </a:gsLst>
            <a:lin ang="1890000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26" name="제목 1"/>
          <p:cNvSpPr>
            <a:spLocks noGrp="1"/>
          </p:cNvSpPr>
          <p:nvPr>
            <p:ph type="ctrTitle"/>
          </p:nvPr>
        </p:nvSpPr>
        <p:spPr>
          <a:xfrm>
            <a:off x="685800" y="2130425"/>
            <a:ext cx="7772400" cy="1470025"/>
          </a:xfrm>
        </p:spPr>
        <p:txBody>
          <a:bodyPr/>
          <a:lstStyle>
            <a:lvl1pPr>
              <a:defRPr sz="3600">
                <a:solidFill>
                  <a:schemeClr val="bg1"/>
                </a:solidFill>
                <a:latin typeface="Arial" pitchFamily="34" charset="0"/>
                <a:cs typeface="Arial" pitchFamily="34" charset="0"/>
              </a:defRPr>
            </a:lvl1pPr>
          </a:lstStyle>
          <a:p>
            <a:r>
              <a:rPr lang="en-US" altLang="ko-KR"/>
              <a:t>Click to edit Master title style</a:t>
            </a:r>
            <a:endParaRPr lang="en-US"/>
          </a:p>
        </p:txBody>
      </p:sp>
      <p:sp>
        <p:nvSpPr>
          <p:cNvPr id="28" name="부제목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a:t>Click to edit Master subtitle style</a:t>
            </a:r>
            <a:endParaRPr lang="en-US"/>
          </a:p>
        </p:txBody>
      </p:sp>
    </p:spTree>
    <p:extLst>
      <p:ext uri="{BB962C8B-B14F-4D97-AF65-F5344CB8AC3E}">
        <p14:creationId xmlns:p14="http://schemas.microsoft.com/office/powerpoint/2010/main" val="63654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41275"/>
            <a:ext cx="9144000" cy="548640"/>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12" name="슬라이드 번호 개체 틀 5"/>
          <p:cNvSpPr txBox="1">
            <a:spLocks/>
          </p:cNvSpPr>
          <p:nvPr userDrawn="1"/>
        </p:nvSpPr>
        <p:spPr>
          <a:xfrm>
            <a:off x="8447088" y="6516028"/>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solidFill>
                  <a:srgbClr val="FFC000"/>
                </a:solidFill>
                <a:latin typeface="Arial" pitchFamily="34" charset="0"/>
                <a:cs typeface="Arial" pitchFamily="34" charset="0"/>
              </a:rPr>
              <a:pPr>
                <a:defRPr/>
              </a:pPr>
              <a:t>‹#›</a:t>
            </a:fld>
            <a:endParaRPr lang="en-US" sz="1400" dirty="0">
              <a:solidFill>
                <a:srgbClr val="FFC000"/>
              </a:solidFill>
              <a:latin typeface="Arial" pitchFamily="34" charset="0"/>
              <a:cs typeface="Arial" pitchFamily="34" charset="0"/>
            </a:endParaRPr>
          </a:p>
        </p:txBody>
      </p:sp>
      <p:sp>
        <p:nvSpPr>
          <p:cNvPr id="13" name="Text Placeholder 12"/>
          <p:cNvSpPr>
            <a:spLocks noGrp="1"/>
          </p:cNvSpPr>
          <p:nvPr>
            <p:ph type="body" sz="quarter" idx="10"/>
          </p:nvPr>
        </p:nvSpPr>
        <p:spPr>
          <a:xfrm>
            <a:off x="304800" y="774200"/>
            <a:ext cx="8534400" cy="5626600"/>
          </a:xfrm>
        </p:spPr>
        <p:txBody>
          <a:bodyPr/>
          <a:lstStyle>
            <a:lvl1pPr marL="285750" indent="-285750">
              <a:spcBef>
                <a:spcPts val="1800"/>
              </a:spcBef>
              <a:defRPr sz="2400">
                <a:latin typeface="Arial" panose="020B0604020202020204" pitchFamily="34" charset="0"/>
                <a:cs typeface="Arial" panose="020B0604020202020204" pitchFamily="34" charset="0"/>
              </a:defRPr>
            </a:lvl1pPr>
            <a:lvl2pPr marL="512763" indent="-227013">
              <a:spcBef>
                <a:spcPts val="1800"/>
              </a:spcBef>
              <a:defRPr sz="2000">
                <a:latin typeface="Arial" panose="020B0604020202020204" pitchFamily="34" charset="0"/>
                <a:cs typeface="Arial" panose="020B0604020202020204" pitchFamily="34" charset="0"/>
              </a:defRPr>
            </a:lvl2pPr>
            <a:lvl3pPr marL="746125" indent="-228600">
              <a:spcBef>
                <a:spcPts val="1800"/>
              </a:spcBef>
              <a:defRPr sz="18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4" name="Title 13"/>
          <p:cNvSpPr>
            <a:spLocks noGrp="1"/>
          </p:cNvSpPr>
          <p:nvPr>
            <p:ph type="title" hasCustomPrompt="1"/>
          </p:nvPr>
        </p:nvSpPr>
        <p:spPr>
          <a:xfrm>
            <a:off x="15472" y="104275"/>
            <a:ext cx="9128528" cy="418239"/>
          </a:xfr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95308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158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6A22A3-8932-43AB-904B-EF6023127FE2}" type="datetimeFigureOut">
              <a:rPr lang="en-US" smtClean="0"/>
              <a:t>10/11/2025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2D85C0-2F9A-475A-B9D7-607A26F510EA}" type="slidenum">
              <a:rPr lang="en-US" smtClean="0"/>
              <a:t>‹#›</a:t>
            </a:fld>
            <a:endParaRPr lang="en-US"/>
          </a:p>
        </p:txBody>
      </p:sp>
    </p:spTree>
    <p:extLst>
      <p:ext uri="{BB962C8B-B14F-4D97-AF65-F5344CB8AC3E}">
        <p14:creationId xmlns:p14="http://schemas.microsoft.com/office/powerpoint/2010/main" val="7771218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8.png"/><Relationship Id="rId4" Type="http://schemas.openxmlformats.org/officeDocument/2006/relationships/image" Target="../media/image1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48.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image" Target="../media/image223.png"/><Relationship Id="rId1" Type="http://schemas.openxmlformats.org/officeDocument/2006/relationships/slideLayout" Target="../slideLayouts/slideLayout2.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26.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image" Target="../media/image233.png"/><Relationship Id="rId1" Type="http://schemas.openxmlformats.org/officeDocument/2006/relationships/slideLayout" Target="../slideLayouts/slideLayout2.xml"/><Relationship Id="rId5" Type="http://schemas.openxmlformats.org/officeDocument/2006/relationships/image" Target="../media/image236.png"/><Relationship Id="rId4" Type="http://schemas.openxmlformats.org/officeDocument/2006/relationships/image" Target="../media/image235.png"/></Relationships>
</file>

<file path=ppt/slides/_rels/slide22.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image" Target="../media/image237.png"/><Relationship Id="rId1" Type="http://schemas.openxmlformats.org/officeDocument/2006/relationships/slideLayout" Target="../slideLayouts/slideLayout2.xml"/><Relationship Id="rId6" Type="http://schemas.openxmlformats.org/officeDocument/2006/relationships/image" Target="../media/image241.png"/><Relationship Id="rId5" Type="http://schemas.openxmlformats.org/officeDocument/2006/relationships/image" Target="../media/image240.png"/><Relationship Id="rId4" Type="http://schemas.openxmlformats.org/officeDocument/2006/relationships/image" Target="../media/image239.png"/></Relationships>
</file>

<file path=ppt/slides/_rels/slide23.xml.rels><?xml version="1.0" encoding="UTF-8" standalone="yes"?>
<Relationships xmlns="http://schemas.openxmlformats.org/package/2006/relationships"><Relationship Id="rId3" Type="http://schemas.openxmlformats.org/officeDocument/2006/relationships/image" Target="../media/image24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2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3.png"/><Relationship Id="rId2" Type="http://schemas.openxmlformats.org/officeDocument/2006/relationships/image" Target="../media/image262.png"/><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2" Type="http://schemas.openxmlformats.org/officeDocument/2006/relationships/image" Target="../media/image26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8.png"/><Relationship Id="rId2" Type="http://schemas.openxmlformats.org/officeDocument/2006/relationships/image" Target="../media/image267.png"/><Relationship Id="rId1" Type="http://schemas.openxmlformats.org/officeDocument/2006/relationships/slideLayout" Target="../slideLayouts/slideLayout2.xml"/><Relationship Id="rId6" Type="http://schemas.openxmlformats.org/officeDocument/2006/relationships/image" Target="../media/image271.png"/><Relationship Id="rId5" Type="http://schemas.openxmlformats.org/officeDocument/2006/relationships/image" Target="../media/image270.png"/><Relationship Id="rId4" Type="http://schemas.openxmlformats.org/officeDocument/2006/relationships/image" Target="../media/image269.png"/></Relationships>
</file>

<file path=ppt/slides/_rels/slide33.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image" Target="../media/image272.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33.png"/><Relationship Id="rId4" Type="http://schemas.openxmlformats.org/officeDocument/2006/relationships/image" Target="../media/image274.png"/></Relationships>
</file>

<file path=ppt/slides/_rels/slide34.xml.rels><?xml version="1.0" encoding="UTF-8" standalone="yes"?>
<Relationships xmlns="http://schemas.openxmlformats.org/package/2006/relationships"><Relationship Id="rId2" Type="http://schemas.openxmlformats.org/officeDocument/2006/relationships/image" Target="../media/image27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7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5.png"/><Relationship Id="rId2" Type="http://schemas.openxmlformats.org/officeDocument/2006/relationships/image" Target="../media/image264.png"/><Relationship Id="rId1" Type="http://schemas.openxmlformats.org/officeDocument/2006/relationships/slideLayout" Target="../slideLayouts/slideLayout2.xml"/><Relationship Id="rId5" Type="http://schemas.openxmlformats.org/officeDocument/2006/relationships/image" Target="../media/image279.png"/><Relationship Id="rId4" Type="http://schemas.openxmlformats.org/officeDocument/2006/relationships/image" Target="../media/image276.png"/></Relationships>
</file>

<file path=ppt/slides/_rels/slide38.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50.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6.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9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8" Type="http://schemas.openxmlformats.org/officeDocument/2006/relationships/image" Target="../media/image302.png"/><Relationship Id="rId3" Type="http://schemas.openxmlformats.org/officeDocument/2006/relationships/image" Target="../media/image29.emf"/><Relationship Id="rId7" Type="http://schemas.openxmlformats.org/officeDocument/2006/relationships/image" Target="../media/image301.png"/><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299.png"/><Relationship Id="rId5" Type="http://schemas.openxmlformats.org/officeDocument/2006/relationships/image" Target="../media/image298.png"/><Relationship Id="rId10" Type="http://schemas.openxmlformats.org/officeDocument/2006/relationships/image" Target="../media/image304.png"/><Relationship Id="rId4" Type="http://schemas.openxmlformats.org/officeDocument/2006/relationships/image" Target="../media/image30.emf"/><Relationship Id="rId9" Type="http://schemas.openxmlformats.org/officeDocument/2006/relationships/image" Target="../media/image303.png"/></Relationships>
</file>

<file path=ppt/slides/_rels/slide48.xml.rels><?xml version="1.0" encoding="UTF-8" standalone="yes"?>
<Relationships xmlns="http://schemas.openxmlformats.org/package/2006/relationships"><Relationship Id="rId2" Type="http://schemas.openxmlformats.org/officeDocument/2006/relationships/image" Target="../media/image30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0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15.png"/><Relationship Id="rId1" Type="http://schemas.openxmlformats.org/officeDocument/2006/relationships/slideLayout" Target="../slideLayouts/slideLayout2.xml"/><Relationship Id="rId4" Type="http://schemas.openxmlformats.org/officeDocument/2006/relationships/image" Target="../media/image317.png"/></Relationships>
</file>

<file path=ppt/slides/_rels/slide54.xml.rels><?xml version="1.0" encoding="UTF-8" standalone="yes"?>
<Relationships xmlns="http://schemas.openxmlformats.org/package/2006/relationships"><Relationship Id="rId3" Type="http://schemas.openxmlformats.org/officeDocument/2006/relationships/image" Target="../media/image319.png"/><Relationship Id="rId2" Type="http://schemas.openxmlformats.org/officeDocument/2006/relationships/image" Target="../media/image318.png"/><Relationship Id="rId1" Type="http://schemas.openxmlformats.org/officeDocument/2006/relationships/slideLayout" Target="../slideLayouts/slideLayout2.xml"/><Relationship Id="rId6" Type="http://schemas.openxmlformats.org/officeDocument/2006/relationships/image" Target="../media/image323.png"/><Relationship Id="rId5" Type="http://schemas.openxmlformats.org/officeDocument/2006/relationships/image" Target="../media/image322.png"/><Relationship Id="rId4" Type="http://schemas.openxmlformats.org/officeDocument/2006/relationships/image" Target="../media/image320.png"/></Relationships>
</file>

<file path=ppt/slides/_rels/slide55.xml.rels><?xml version="1.0" encoding="UTF-8" standalone="yes"?>
<Relationships xmlns="http://schemas.openxmlformats.org/package/2006/relationships"><Relationship Id="rId8" Type="http://schemas.openxmlformats.org/officeDocument/2006/relationships/image" Target="../media/image331.png"/><Relationship Id="rId3" Type="http://schemas.openxmlformats.org/officeDocument/2006/relationships/image" Target="../media/image55.png"/><Relationship Id="rId7" Type="http://schemas.openxmlformats.org/officeDocument/2006/relationships/image" Target="../media/image32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2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332.png"/></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5.png"/><Relationship Id="rId5" Type="http://schemas.openxmlformats.org/officeDocument/2006/relationships/image" Target="../media/image344.png"/><Relationship Id="rId4" Type="http://schemas.openxmlformats.org/officeDocument/2006/relationships/image" Target="../media/image31.emf"/></Relationships>
</file>

<file path=ppt/slides/_rels/slide6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1.pn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6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7.png"/><Relationship Id="rId2" Type="http://schemas.openxmlformats.org/officeDocument/2006/relationships/image" Target="../media/image356.png"/><Relationship Id="rId1" Type="http://schemas.openxmlformats.org/officeDocument/2006/relationships/slideLayout" Target="../slideLayouts/slideLayout2.xml"/><Relationship Id="rId4" Type="http://schemas.openxmlformats.org/officeDocument/2006/relationships/image" Target="../media/image358.png"/></Relationships>
</file>

<file path=ppt/slides/_rels/slide71.xml.rels><?xml version="1.0" encoding="UTF-8" standalone="yes"?>
<Relationships xmlns="http://schemas.openxmlformats.org/package/2006/relationships"><Relationship Id="rId2" Type="http://schemas.openxmlformats.org/officeDocument/2006/relationships/image" Target="../media/image35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4.png"/><Relationship Id="rId2" Type="http://schemas.openxmlformats.org/officeDocument/2006/relationships/image" Target="../media/image361.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6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cover with text&#10;&#10;AI-generated content may be incorrect.">
            <a:extLst>
              <a:ext uri="{FF2B5EF4-FFF2-40B4-BE49-F238E27FC236}">
                <a16:creationId xmlns:a16="http://schemas.microsoft.com/office/drawing/2014/main" id="{FA83E85F-B5E3-47FA-84CB-A11EF206515B}"/>
              </a:ext>
            </a:extLst>
          </p:cNvPr>
          <p:cNvPicPr>
            <a:picLocks noChangeAspect="1"/>
          </p:cNvPicPr>
          <p:nvPr/>
        </p:nvPicPr>
        <p:blipFill>
          <a:blip r:embed="rId2">
            <a:extLst>
              <a:ext uri="{28A0092B-C50C-407E-A947-70E740481C1C}">
                <a14:useLocalDpi xmlns:a14="http://schemas.microsoft.com/office/drawing/2010/main" val="0"/>
              </a:ext>
            </a:extLst>
          </a:blip>
          <a:srcRect l="2151" r="3833" b="2"/>
          <a:stretch>
            <a:fillRect/>
          </a:stretch>
        </p:blipFill>
        <p:spPr>
          <a:xfrm>
            <a:off x="20" y="1282"/>
            <a:ext cx="9143980" cy="6856718"/>
          </a:xfrm>
          <a:prstGeom prst="rect">
            <a:avLst/>
          </a:prstGeom>
        </p:spPr>
      </p:pic>
    </p:spTree>
    <p:extLst>
      <p:ext uri="{BB962C8B-B14F-4D97-AF65-F5344CB8AC3E}">
        <p14:creationId xmlns:p14="http://schemas.microsoft.com/office/powerpoint/2010/main" val="1459819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71C67D-64C8-B429-90DD-998167BB01DF}"/>
              </a:ext>
            </a:extLst>
          </p:cNvPr>
          <p:cNvSpPr>
            <a:spLocks noGrp="1"/>
          </p:cNvSpPr>
          <p:nvPr>
            <p:ph type="body" sz="quarter" idx="10"/>
          </p:nvPr>
        </p:nvSpPr>
        <p:spPr/>
        <p:txBody>
          <a:bodyPr/>
          <a:lstStyle/>
          <a:p>
            <a:r>
              <a:rPr lang="en-US" dirty="0"/>
              <a:t>Overall sampling: All sample locations are determined simultaneously</a:t>
            </a:r>
          </a:p>
          <a:p>
            <a:r>
              <a:rPr lang="en-US" dirty="0"/>
              <a:t>Sequential sampling: Starting from a small number of samples, additional samples are added sequentially to improve the accuracy of surrogate prediction</a:t>
            </a:r>
          </a:p>
          <a:p>
            <a:pPr lvl="1"/>
            <a:r>
              <a:rPr lang="en-US" dirty="0"/>
              <a:t>adaptive sampling, sequential design, or active learning</a:t>
            </a:r>
          </a:p>
          <a:p>
            <a:pPr lvl="1"/>
            <a:r>
              <a:rPr lang="en-US" dirty="0"/>
              <a:t>require a criterion to determine the next sample locations</a:t>
            </a:r>
          </a:p>
          <a:p>
            <a:pPr lvl="1"/>
            <a:r>
              <a:rPr lang="en-US" dirty="0"/>
              <a:t>These criteria are often based on a trade-off between minimizing bias (i.e., error) and/or minimizing variance (i.e., uncertainty)</a:t>
            </a:r>
          </a:p>
        </p:txBody>
      </p:sp>
      <p:sp>
        <p:nvSpPr>
          <p:cNvPr id="3" name="Title 2">
            <a:extLst>
              <a:ext uri="{FF2B5EF4-FFF2-40B4-BE49-F238E27FC236}">
                <a16:creationId xmlns:a16="http://schemas.microsoft.com/office/drawing/2014/main" id="{A60DDBA2-2E71-83A6-7F73-4CBBE8DAC1F7}"/>
              </a:ext>
            </a:extLst>
          </p:cNvPr>
          <p:cNvSpPr>
            <a:spLocks noGrp="1"/>
          </p:cNvSpPr>
          <p:nvPr>
            <p:ph type="title"/>
          </p:nvPr>
        </p:nvSpPr>
        <p:spPr/>
        <p:txBody>
          <a:bodyPr>
            <a:normAutofit fontScale="90000"/>
          </a:bodyPr>
          <a:lstStyle/>
          <a:p>
            <a:r>
              <a:rPr lang="en-US" dirty="0"/>
              <a:t>Overall vs. Sequential Sampling</a:t>
            </a:r>
          </a:p>
        </p:txBody>
      </p:sp>
    </p:spTree>
    <p:extLst>
      <p:ext uri="{BB962C8B-B14F-4D97-AF65-F5344CB8AC3E}">
        <p14:creationId xmlns:p14="http://schemas.microsoft.com/office/powerpoint/2010/main" val="379380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0833ABA-686C-4433-3D36-2AF3286DC204}"/>
                  </a:ext>
                </a:extLst>
              </p:cNvPr>
              <p:cNvSpPr>
                <a:spLocks noGrp="1"/>
              </p:cNvSpPr>
              <p:nvPr>
                <p:ph type="body" sz="quarter" idx="10"/>
              </p:nvPr>
            </p:nvSpPr>
            <p:spPr/>
            <p:txBody>
              <a:bodyPr/>
              <a:lstStyle/>
              <a:p>
                <a:r>
                  <a:rPr lang="en-US" dirty="0"/>
                  <a:t>number of samples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r>
                  <a:rPr lang="en-US" dirty="0">
                    <a:sym typeface="Wingdings" panose="05000000000000000000" pitchFamily="2" charset="2"/>
                  </a:rPr>
                  <a:t> </a:t>
                </a:r>
                <a:r>
                  <a:rPr lang="en-US" dirty="0"/>
                  <a:t>the distance between samples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a:p>
                <a:r>
                  <a:rPr lang="en-US" dirty="0"/>
                  <a:t>Surrogate with short-distance samples can capture the trend of the function well</a:t>
                </a:r>
              </a:p>
              <a:p>
                <a:r>
                  <a:rPr lang="en-US" dirty="0">
                    <a:solidFill>
                      <a:srgbClr val="0000CC"/>
                    </a:solidFill>
                  </a:rPr>
                  <a:t>Space-filling design</a:t>
                </a:r>
                <a:r>
                  <a:rPr lang="en-US" dirty="0"/>
                  <a:t>: it is better to locate samples such that they are more or less uniformly distributed to the entire sampling space</a:t>
                </a:r>
              </a:p>
              <a:p>
                <a:pPr lvl="1"/>
                <a:r>
                  <a:rPr lang="en-US" dirty="0"/>
                  <a:t>some sampling strategies minimize the maximum distance between samples</a:t>
                </a:r>
              </a:p>
              <a:p>
                <a:pPr lvl="1"/>
                <a:r>
                  <a:rPr lang="en-US" dirty="0"/>
                  <a:t>some strategies uniformly divide the sampling space and put a sample in each segment</a:t>
                </a:r>
              </a:p>
            </p:txBody>
          </p:sp>
        </mc:Choice>
        <mc:Fallback xmlns="">
          <p:sp>
            <p:nvSpPr>
              <p:cNvPr id="2" name="Text Placeholder 1">
                <a:extLst>
                  <a:ext uri="{FF2B5EF4-FFF2-40B4-BE49-F238E27FC236}">
                    <a16:creationId xmlns:a16="http://schemas.microsoft.com/office/drawing/2014/main" id="{00833ABA-686C-4433-3D36-2AF3286DC20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r="-28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EACB3F0-B9A9-BB16-34D2-A92EC1224920}"/>
              </a:ext>
            </a:extLst>
          </p:cNvPr>
          <p:cNvSpPr>
            <a:spLocks noGrp="1"/>
          </p:cNvSpPr>
          <p:nvPr>
            <p:ph type="title"/>
          </p:nvPr>
        </p:nvSpPr>
        <p:spPr/>
        <p:txBody>
          <a:bodyPr>
            <a:normAutofit fontScale="90000"/>
          </a:bodyPr>
          <a:lstStyle/>
          <a:p>
            <a:r>
              <a:rPr lang="en-US" dirty="0"/>
              <a:t>Space-filling Design</a:t>
            </a:r>
          </a:p>
        </p:txBody>
      </p:sp>
    </p:spTree>
    <p:extLst>
      <p:ext uri="{BB962C8B-B14F-4D97-AF65-F5344CB8AC3E}">
        <p14:creationId xmlns:p14="http://schemas.microsoft.com/office/powerpoint/2010/main" val="1662502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A931C-186D-0011-E0ED-AD9DF60FD1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62B3508-6522-9A0D-C781-DA489B84E936}"/>
              </a:ext>
            </a:extLst>
          </p:cNvPr>
          <p:cNvSpPr>
            <a:spLocks noGrp="1"/>
          </p:cNvSpPr>
          <p:nvPr>
            <p:ph type="ctrTitle"/>
          </p:nvPr>
        </p:nvSpPr>
        <p:spPr>
          <a:xfrm>
            <a:off x="685800" y="788020"/>
            <a:ext cx="7772400" cy="2545013"/>
          </a:xfrm>
        </p:spPr>
        <p:txBody>
          <a:bodyPr>
            <a:normAutofit/>
          </a:bodyPr>
          <a:lstStyle/>
          <a:p>
            <a:pPr>
              <a:lnSpc>
                <a:spcPct val="150000"/>
              </a:lnSpc>
            </a:pPr>
            <a:r>
              <a:rPr lang="en-US" dirty="0"/>
              <a:t>3.2</a:t>
            </a:r>
            <a:br>
              <a:rPr lang="en-US" dirty="0"/>
            </a:br>
            <a:r>
              <a:rPr lang="en-US" dirty="0"/>
              <a:t>Design of Experiments in Boxlike Domain</a:t>
            </a:r>
          </a:p>
        </p:txBody>
      </p:sp>
      <p:sp>
        <p:nvSpPr>
          <p:cNvPr id="5" name="Subtitle 4">
            <a:extLst>
              <a:ext uri="{FF2B5EF4-FFF2-40B4-BE49-F238E27FC236}">
                <a16:creationId xmlns:a16="http://schemas.microsoft.com/office/drawing/2014/main" id="{4CF60C13-1952-46EA-847E-A3E9CC0A00DC}"/>
              </a:ext>
            </a:extLst>
          </p:cNvPr>
          <p:cNvSpPr>
            <a:spLocks noGrp="1"/>
          </p:cNvSpPr>
          <p:nvPr>
            <p:ph type="subTitle" idx="1"/>
          </p:nvPr>
        </p:nvSpPr>
        <p:spPr/>
        <p:txBody>
          <a:bodyPr/>
          <a:lstStyle/>
          <a:p>
            <a:r>
              <a:rPr lang="en-US" dirty="0"/>
              <a:t>Standard sampling methods for polynomial response surfaces</a:t>
            </a:r>
          </a:p>
        </p:txBody>
      </p:sp>
    </p:spTree>
    <p:extLst>
      <p:ext uri="{BB962C8B-B14F-4D97-AF65-F5344CB8AC3E}">
        <p14:creationId xmlns:p14="http://schemas.microsoft.com/office/powerpoint/2010/main" val="1216550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7E1CC4B-5106-42EB-AF63-A0A918F27712}"/>
                  </a:ext>
                </a:extLst>
              </p:cNvPr>
              <p:cNvSpPr>
                <a:spLocks noGrp="1"/>
              </p:cNvSpPr>
              <p:nvPr>
                <p:ph type="body" sz="quarter" idx="10"/>
              </p:nvPr>
            </p:nvSpPr>
            <p:spPr>
              <a:xfrm>
                <a:off x="304799" y="774200"/>
                <a:ext cx="8679543" cy="5626600"/>
              </a:xfrm>
            </p:spPr>
            <p:txBody>
              <a:bodyPr/>
              <a:lstStyle/>
              <a:p>
                <a:pPr>
                  <a:spcBef>
                    <a:spcPts val="2000"/>
                  </a:spcBef>
                </a:pPr>
                <a:r>
                  <a:rPr lang="en-US" dirty="0"/>
                  <a:t>Box-like domain range: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𝑙</m:t>
                        </m:r>
                      </m:sup>
                    </m:sSubSup>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𝑢</m:t>
                        </m:r>
                      </m:sup>
                    </m:sSub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𝑛</m:t>
                    </m:r>
                  </m:oMath>
                </a14:m>
                <a:endParaRPr lang="en-US" dirty="0"/>
              </a:p>
              <a:p>
                <a:pPr>
                  <a:spcBef>
                    <a:spcPts val="2000"/>
                  </a:spcBef>
                </a:pPr>
                <a:r>
                  <a:rPr lang="en-US" dirty="0"/>
                  <a:t>Normalization:</a:t>
                </a:r>
              </a:p>
              <a:p>
                <a:pPr>
                  <a:spcBef>
                    <a:spcPts val="2000"/>
                  </a:spcBef>
                </a:pPr>
                <a:endParaRPr lang="en-US" dirty="0"/>
              </a:p>
              <a:p>
                <a:pPr lvl="1">
                  <a:spcBef>
                    <a:spcPts val="2000"/>
                  </a:spcBef>
                </a:pPr>
                <a:r>
                  <a:rPr lang="en-US" dirty="0"/>
                  <a:t>useful when different input variables have different dimensions with different orders of magnitude</a:t>
                </a:r>
              </a:p>
              <a:p>
                <a:pPr>
                  <a:spcBef>
                    <a:spcPts val="2000"/>
                  </a:spcBef>
                </a:pPr>
                <a:r>
                  <a:rPr lang="en-US" dirty="0"/>
                  <a:t>Normalization does not affect the PRS with linear regression</a:t>
                </a:r>
              </a:p>
              <a:p>
                <a:pPr>
                  <a:spcBef>
                    <a:spcPts val="2000"/>
                  </a:spcBef>
                </a:pPr>
                <a:r>
                  <a:rPr lang="en-US" dirty="0"/>
                  <a:t>Normalization for UQ:</a:t>
                </a:r>
              </a:p>
              <a:p>
                <a:pPr>
                  <a:spcBef>
                    <a:spcPts val="2000"/>
                  </a:spcBef>
                </a:pPr>
                <a:endParaRPr lang="en-US" dirty="0"/>
              </a:p>
              <a:p>
                <a:pPr>
                  <a:spcBef>
                    <a:spcPts val="2000"/>
                  </a:spcBef>
                </a:pPr>
                <a:r>
                  <a:rPr lang="en-US" dirty="0"/>
                  <a:t>Normalization for QoI:</a:t>
                </a:r>
              </a:p>
            </p:txBody>
          </p:sp>
        </mc:Choice>
        <mc:Fallback xmlns="">
          <p:sp>
            <p:nvSpPr>
              <p:cNvPr id="2" name="Text Placeholder 1">
                <a:extLst>
                  <a:ext uri="{FF2B5EF4-FFF2-40B4-BE49-F238E27FC236}">
                    <a16:creationId xmlns:a16="http://schemas.microsoft.com/office/drawing/2014/main" id="{E7E1CC4B-5106-42EB-AF63-A0A918F27712}"/>
                  </a:ext>
                </a:extLst>
              </p:cNvPr>
              <p:cNvSpPr>
                <a:spLocks noGrp="1" noRot="1" noChangeAspect="1" noMove="1" noResize="1" noEditPoints="1" noAdjustHandles="1" noChangeArrowheads="1" noChangeShapeType="1" noTextEdit="1"/>
              </p:cNvSpPr>
              <p:nvPr>
                <p:ph type="body" sz="quarter" idx="10"/>
              </p:nvPr>
            </p:nvSpPr>
            <p:spPr>
              <a:xfrm>
                <a:off x="304799" y="774200"/>
                <a:ext cx="8679543" cy="5626600"/>
              </a:xfrm>
              <a:blipFill>
                <a:blip r:embed="rId2"/>
                <a:stretch>
                  <a:fillRect l="-913" t="-1083" r="-28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A870947-D91A-454A-9F09-C0081FF3AF0B}"/>
              </a:ext>
            </a:extLst>
          </p:cNvPr>
          <p:cNvSpPr>
            <a:spLocks noGrp="1"/>
          </p:cNvSpPr>
          <p:nvPr>
            <p:ph type="title"/>
          </p:nvPr>
        </p:nvSpPr>
        <p:spPr/>
        <p:txBody>
          <a:bodyPr>
            <a:normAutofit fontScale="90000"/>
          </a:bodyPr>
          <a:lstStyle/>
          <a:p>
            <a:r>
              <a:rPr lang="en-US" dirty="0"/>
              <a:t>DoE in Box-like Domains</a:t>
            </a:r>
          </a:p>
        </p:txBody>
      </p:sp>
      <p:grpSp>
        <p:nvGrpSpPr>
          <p:cNvPr id="15" name="Group 14">
            <a:extLst>
              <a:ext uri="{FF2B5EF4-FFF2-40B4-BE49-F238E27FC236}">
                <a16:creationId xmlns:a16="http://schemas.microsoft.com/office/drawing/2014/main" id="{EEB24552-C87A-BE4C-650D-22F44FDCD268}"/>
              </a:ext>
            </a:extLst>
          </p:cNvPr>
          <p:cNvGrpSpPr/>
          <p:nvPr/>
        </p:nvGrpSpPr>
        <p:grpSpPr>
          <a:xfrm>
            <a:off x="1781080" y="1593529"/>
            <a:ext cx="5449059" cy="962186"/>
            <a:chOff x="2062843" y="1381871"/>
            <a:chExt cx="5449059" cy="962186"/>
          </a:xfrm>
        </p:grpSpPr>
        <p:sp>
          <p:nvSpPr>
            <p:cNvPr id="5" name="Rectangle: Rounded Corners 4">
              <a:extLst>
                <a:ext uri="{FF2B5EF4-FFF2-40B4-BE49-F238E27FC236}">
                  <a16:creationId xmlns:a16="http://schemas.microsoft.com/office/drawing/2014/main" id="{3CC55B40-6A04-4569-8BA4-BA24D3701CBC}"/>
                </a:ext>
              </a:extLst>
            </p:cNvPr>
            <p:cNvSpPr/>
            <p:nvPr/>
          </p:nvSpPr>
          <p:spPr>
            <a:xfrm>
              <a:off x="5695042" y="1637624"/>
              <a:ext cx="1816859" cy="515257"/>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359E921-9B55-6974-2706-E9B8EF482F8D}"/>
                    </a:ext>
                  </a:extLst>
                </p:cNvPr>
                <p:cNvSpPr txBox="1"/>
                <p:nvPr/>
              </p:nvSpPr>
              <p:spPr>
                <a:xfrm>
                  <a:off x="2062843" y="1381871"/>
                  <a:ext cx="2857500" cy="9621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
                              <a:rPr lang="en-US" sz="2400" i="0">
                                <a:latin typeface="Cambria Math" panose="02040503050406030204" pitchFamily="18" charset="0"/>
                              </a:rPr>
                              <m:t>2</m:t>
                            </m:r>
                            <m:sSubSup>
                              <m:sSubSupPr>
                                <m:ctrlPr>
                                  <a:rPr lang="en-US" sz="2400" i="1">
                                    <a:solidFill>
                                      <a:srgbClr val="836967"/>
                                    </a:solidFill>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𝑖</m:t>
                                </m:r>
                              </m:sub>
                              <m:sup>
                                <m:r>
                                  <a:rPr lang="en-US" sz="2400" i="0">
                                    <a:latin typeface="Cambria Math" panose="02040503050406030204" pitchFamily="18" charset="0"/>
                                  </a:rPr>
                                  <m:t>′</m:t>
                                </m:r>
                              </m:sup>
                            </m:sSubSup>
                            <m:r>
                              <a:rPr lang="en-US" sz="2400" i="0">
                                <a:latin typeface="Cambria Math" panose="02040503050406030204" pitchFamily="18" charset="0"/>
                              </a:rPr>
                              <m:t>−</m:t>
                            </m:r>
                            <m:sSubSup>
                              <m:sSubSupPr>
                                <m:ctrlPr>
                                  <a:rPr lang="en-US" sz="2400" i="1">
                                    <a:solidFill>
                                      <a:srgbClr val="836967"/>
                                    </a:solidFill>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𝑖</m:t>
                                </m:r>
                              </m:sub>
                              <m:sup>
                                <m:r>
                                  <a:rPr lang="en-US" sz="2400" i="1">
                                    <a:latin typeface="Cambria Math" panose="02040503050406030204" pitchFamily="18" charset="0"/>
                                  </a:rPr>
                                  <m:t>𝑙</m:t>
                                </m:r>
                              </m:sup>
                            </m:sSubSup>
                            <m:r>
                              <a:rPr lang="en-US" sz="2400" i="0">
                                <a:latin typeface="Cambria Math" panose="02040503050406030204" pitchFamily="18" charset="0"/>
                              </a:rPr>
                              <m:t>−</m:t>
                            </m:r>
                            <m:sSubSup>
                              <m:sSubSupPr>
                                <m:ctrlPr>
                                  <a:rPr lang="en-US" sz="2400" i="1">
                                    <a:solidFill>
                                      <a:srgbClr val="836967"/>
                                    </a:solidFill>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𝑖</m:t>
                                </m:r>
                              </m:sub>
                              <m:sup>
                                <m:r>
                                  <a:rPr lang="en-US" sz="2400" i="1">
                                    <a:latin typeface="Cambria Math" panose="02040503050406030204" pitchFamily="18" charset="0"/>
                                  </a:rPr>
                                  <m:t>𝑢</m:t>
                                </m:r>
                              </m:sup>
                            </m:sSubSup>
                          </m:num>
                          <m:den>
                            <m:sSubSup>
                              <m:sSubSupPr>
                                <m:ctrlPr>
                                  <a:rPr lang="en-US" sz="2400" i="1">
                                    <a:solidFill>
                                      <a:srgbClr val="836967"/>
                                    </a:solidFill>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𝑖</m:t>
                                </m:r>
                              </m:sub>
                              <m:sup>
                                <m:r>
                                  <a:rPr lang="en-US" sz="2400" i="1">
                                    <a:latin typeface="Cambria Math" panose="02040503050406030204" pitchFamily="18" charset="0"/>
                                  </a:rPr>
                                  <m:t>𝑢</m:t>
                                </m:r>
                              </m:sup>
                            </m:sSubSup>
                            <m:r>
                              <a:rPr lang="en-US" sz="2400" i="0">
                                <a:latin typeface="Cambria Math" panose="02040503050406030204" pitchFamily="18" charset="0"/>
                              </a:rPr>
                              <m:t>−</m:t>
                            </m:r>
                            <m:sSubSup>
                              <m:sSubSupPr>
                                <m:ctrlPr>
                                  <a:rPr lang="en-US" sz="2400" i="1">
                                    <a:solidFill>
                                      <a:srgbClr val="836967"/>
                                    </a:solidFill>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𝑖</m:t>
                                </m:r>
                              </m:sub>
                              <m:sup>
                                <m:r>
                                  <a:rPr lang="en-US" sz="2400" i="1">
                                    <a:latin typeface="Cambria Math" panose="02040503050406030204" pitchFamily="18" charset="0"/>
                                  </a:rPr>
                                  <m:t>𝑙</m:t>
                                </m:r>
                              </m:sup>
                            </m:sSubSup>
                          </m:den>
                        </m:f>
                      </m:oMath>
                    </m:oMathPara>
                  </a14:m>
                  <a:endParaRPr lang="en-US" dirty="0"/>
                </a:p>
              </p:txBody>
            </p:sp>
          </mc:Choice>
          <mc:Fallback xmlns="">
            <p:sp>
              <p:nvSpPr>
                <p:cNvPr id="8" name="TextBox 7">
                  <a:extLst>
                    <a:ext uri="{FF2B5EF4-FFF2-40B4-BE49-F238E27FC236}">
                      <a16:creationId xmlns:a16="http://schemas.microsoft.com/office/drawing/2014/main" id="{6359E921-9B55-6974-2706-E9B8EF482F8D}"/>
                    </a:ext>
                  </a:extLst>
                </p:cNvPr>
                <p:cNvSpPr txBox="1">
                  <a:spLocks noRot="1" noChangeAspect="1" noMove="1" noResize="1" noEditPoints="1" noAdjustHandles="1" noChangeArrowheads="1" noChangeShapeType="1" noTextEdit="1"/>
                </p:cNvSpPr>
                <p:nvPr/>
              </p:nvSpPr>
              <p:spPr>
                <a:xfrm>
                  <a:off x="2062843" y="1381871"/>
                  <a:ext cx="2857500" cy="962186"/>
                </a:xfrm>
                <a:prstGeom prst="rect">
                  <a:avLst/>
                </a:prstGeom>
                <a:blipFill>
                  <a:blip r:embed="rId3"/>
                  <a:stretch>
                    <a:fillRect/>
                  </a:stretch>
                </a:blipFill>
              </p:spPr>
              <p:txBody>
                <a:bodyPr/>
                <a:lstStyle/>
                <a:p>
                  <a:r>
                    <a:rPr lang="en-US">
                      <a:noFill/>
                    </a:rPr>
                    <a:t> </a:t>
                  </a:r>
                </a:p>
              </p:txBody>
            </p:sp>
          </mc:Fallback>
        </mc:AlternateContent>
        <p:sp>
          <p:nvSpPr>
            <p:cNvPr id="9" name="Arrow: Right 8">
              <a:extLst>
                <a:ext uri="{FF2B5EF4-FFF2-40B4-BE49-F238E27FC236}">
                  <a16:creationId xmlns:a16="http://schemas.microsoft.com/office/drawing/2014/main" id="{6E53207C-551F-FF65-FCA0-DD7D6C080286}"/>
                </a:ext>
              </a:extLst>
            </p:cNvPr>
            <p:cNvSpPr/>
            <p:nvPr/>
          </p:nvSpPr>
          <p:spPr>
            <a:xfrm>
              <a:off x="4920343" y="1796902"/>
              <a:ext cx="422517" cy="196703"/>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8F580BA-1A6E-FA9F-704C-35D7BC27D101}"/>
                    </a:ext>
                  </a:extLst>
                </p:cNvPr>
                <p:cNvSpPr txBox="1"/>
                <p:nvPr/>
              </p:nvSpPr>
              <p:spPr>
                <a:xfrm>
                  <a:off x="5651204" y="1639499"/>
                  <a:ext cx="186069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smtClean="0">
                            <a:latin typeface="Cambria Math" panose="02040503050406030204" pitchFamily="18" charset="0"/>
                          </a:rPr>
                          <m:t>−</m:t>
                        </m:r>
                        <m:r>
                          <a:rPr lang="en-US" sz="2400" i="0">
                            <a:latin typeface="Cambria Math" panose="02040503050406030204" pitchFamily="18" charset="0"/>
                          </a:rPr>
                          <m:t>1≤</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0">
                            <a:latin typeface="Cambria Math" panose="02040503050406030204" pitchFamily="18" charset="0"/>
                          </a:rPr>
                          <m:t>≤1</m:t>
                        </m:r>
                      </m:oMath>
                    </m:oMathPara>
                  </a14:m>
                  <a:endParaRPr lang="en-US" dirty="0"/>
                </a:p>
              </p:txBody>
            </p:sp>
          </mc:Choice>
          <mc:Fallback xmlns="">
            <p:sp>
              <p:nvSpPr>
                <p:cNvPr id="12" name="TextBox 11">
                  <a:extLst>
                    <a:ext uri="{FF2B5EF4-FFF2-40B4-BE49-F238E27FC236}">
                      <a16:creationId xmlns:a16="http://schemas.microsoft.com/office/drawing/2014/main" id="{18F580BA-1A6E-FA9F-704C-35D7BC27D101}"/>
                    </a:ext>
                  </a:extLst>
                </p:cNvPr>
                <p:cNvSpPr txBox="1">
                  <a:spLocks noRot="1" noChangeAspect="1" noMove="1" noResize="1" noEditPoints="1" noAdjustHandles="1" noChangeArrowheads="1" noChangeShapeType="1" noTextEdit="1"/>
                </p:cNvSpPr>
                <p:nvPr/>
              </p:nvSpPr>
              <p:spPr>
                <a:xfrm>
                  <a:off x="5651204" y="1639499"/>
                  <a:ext cx="1860698" cy="461665"/>
                </a:xfrm>
                <a:prstGeom prst="rect">
                  <a:avLst/>
                </a:prstGeom>
                <a:blipFill>
                  <a:blip r:embed="rId4"/>
                  <a:stretch>
                    <a:fillRect b="-5263"/>
                  </a:stretch>
                </a:blipFill>
              </p:spPr>
              <p:txBody>
                <a:bodyPr/>
                <a:lstStyle/>
                <a:p>
                  <a:r>
                    <a:rPr lang="en-US">
                      <a:noFill/>
                    </a:rPr>
                    <a:t> </a:t>
                  </a:r>
                </a:p>
              </p:txBody>
            </p:sp>
          </mc:Fallback>
        </mc:AlternateContent>
      </p:grpSp>
      <p:grpSp>
        <p:nvGrpSpPr>
          <p:cNvPr id="21" name="Group 20">
            <a:extLst>
              <a:ext uri="{FF2B5EF4-FFF2-40B4-BE49-F238E27FC236}">
                <a16:creationId xmlns:a16="http://schemas.microsoft.com/office/drawing/2014/main" id="{B5D8B995-EF5F-1531-D0B6-54AE0CA823FC}"/>
              </a:ext>
            </a:extLst>
          </p:cNvPr>
          <p:cNvGrpSpPr/>
          <p:nvPr/>
        </p:nvGrpSpPr>
        <p:grpSpPr>
          <a:xfrm>
            <a:off x="1565644" y="4221198"/>
            <a:ext cx="4984011" cy="947439"/>
            <a:chOff x="1087178" y="4805812"/>
            <a:chExt cx="4984011" cy="947439"/>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62EFF22-4984-C836-B39D-EAA5BA9C2561}"/>
                    </a:ext>
                  </a:extLst>
                </p:cNvPr>
                <p:cNvSpPr txBox="1"/>
                <p:nvPr/>
              </p:nvSpPr>
              <p:spPr>
                <a:xfrm>
                  <a:off x="1087178" y="4805812"/>
                  <a:ext cx="4984011" cy="9474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sSubSup>
                              <m:sSubSupPr>
                                <m:ctrlPr>
                                  <a:rPr lang="en-US" sz="2400" i="1">
                                    <a:solidFill>
                                      <a:srgbClr val="836967"/>
                                    </a:solidFill>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𝑖</m:t>
                                </m:r>
                              </m:sub>
                              <m:sup>
                                <m:r>
                                  <a:rPr lang="en-US" sz="2400" i="0">
                                    <a:latin typeface="Cambria Math" panose="02040503050406030204" pitchFamily="18" charset="0"/>
                                  </a:rPr>
                                  <m:t>′</m:t>
                                </m:r>
                              </m:sup>
                            </m:sSubSup>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𝜇</m:t>
                                </m:r>
                              </m:e>
                              <m:sub>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sub>
                            </m:sSub>
                          </m:num>
                          <m:den>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𝜎</m:t>
                                </m:r>
                              </m:e>
                              <m:sub>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sub>
                            </m:sSub>
                          </m:den>
                        </m:f>
                        <m:r>
                          <a:rPr lang="en-US" sz="2400" b="0" i="1" smtClean="0">
                            <a:latin typeface="Cambria Math" panose="02040503050406030204" pitchFamily="18" charset="0"/>
                          </a:rPr>
                          <m:t>                 </m:t>
                        </m:r>
                        <m:r>
                          <a:rPr lang="en-US" sz="2400" i="1">
                            <a:latin typeface="Cambria Math" panose="02040503050406030204" pitchFamily="18" charset="0"/>
                          </a:rPr>
                          <m:t>−6≤</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≤6</m:t>
                        </m:r>
                      </m:oMath>
                    </m:oMathPara>
                  </a14:m>
                  <a:endParaRPr lang="en-US" sz="2400" dirty="0"/>
                </a:p>
              </p:txBody>
            </p:sp>
          </mc:Choice>
          <mc:Fallback xmlns="">
            <p:sp>
              <p:nvSpPr>
                <p:cNvPr id="18" name="TextBox 17">
                  <a:extLst>
                    <a:ext uri="{FF2B5EF4-FFF2-40B4-BE49-F238E27FC236}">
                      <a16:creationId xmlns:a16="http://schemas.microsoft.com/office/drawing/2014/main" id="{362EFF22-4984-C836-B39D-EAA5BA9C2561}"/>
                    </a:ext>
                  </a:extLst>
                </p:cNvPr>
                <p:cNvSpPr txBox="1">
                  <a:spLocks noRot="1" noChangeAspect="1" noMove="1" noResize="1" noEditPoints="1" noAdjustHandles="1" noChangeArrowheads="1" noChangeShapeType="1" noTextEdit="1"/>
                </p:cNvSpPr>
                <p:nvPr/>
              </p:nvSpPr>
              <p:spPr>
                <a:xfrm>
                  <a:off x="1087178" y="4805812"/>
                  <a:ext cx="4984011" cy="947439"/>
                </a:xfrm>
                <a:prstGeom prst="rect">
                  <a:avLst/>
                </a:prstGeom>
                <a:blipFill>
                  <a:blip r:embed="rId5"/>
                  <a:stretch>
                    <a:fillRect/>
                  </a:stretch>
                </a:blipFill>
              </p:spPr>
              <p:txBody>
                <a:bodyPr/>
                <a:lstStyle/>
                <a:p>
                  <a:r>
                    <a:rPr lang="en-US">
                      <a:noFill/>
                    </a:rPr>
                    <a:t> </a:t>
                  </a:r>
                </a:p>
              </p:txBody>
            </p:sp>
          </mc:Fallback>
        </mc:AlternateContent>
        <p:sp>
          <p:nvSpPr>
            <p:cNvPr id="20" name="Arrow: Right 19">
              <a:extLst>
                <a:ext uri="{FF2B5EF4-FFF2-40B4-BE49-F238E27FC236}">
                  <a16:creationId xmlns:a16="http://schemas.microsoft.com/office/drawing/2014/main" id="{F6095D5C-EB0C-034B-D880-F7788C17D2AE}"/>
                </a:ext>
              </a:extLst>
            </p:cNvPr>
            <p:cNvSpPr/>
            <p:nvPr/>
          </p:nvSpPr>
          <p:spPr>
            <a:xfrm>
              <a:off x="3375836" y="5204999"/>
              <a:ext cx="422517" cy="196703"/>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A8E137B-7024-66F1-1D76-F3CAA3919E5B}"/>
                  </a:ext>
                </a:extLst>
              </p:cNvPr>
              <p:cNvSpPr txBox="1"/>
              <p:nvPr/>
            </p:nvSpPr>
            <p:spPr>
              <a:xfrm>
                <a:off x="2230179" y="5468167"/>
                <a:ext cx="2830918" cy="883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sSubSup>
                            <m:sSubSupPr>
                              <m:ctrlPr>
                                <a:rPr lang="en-US" sz="2400" i="1">
                                  <a:solidFill>
                                    <a:srgbClr val="836967"/>
                                  </a:solidFill>
                                  <a:latin typeface="Cambria Math" panose="02040503050406030204" pitchFamily="18" charset="0"/>
                                </a:rPr>
                              </m:ctrlPr>
                            </m:sSubSupPr>
                            <m:e>
                              <m:r>
                                <a:rPr lang="en-US" sz="2400" i="1">
                                  <a:latin typeface="Cambria Math" panose="02040503050406030204" pitchFamily="18" charset="0"/>
                                </a:rPr>
                                <m:t>𝑦</m:t>
                              </m:r>
                            </m:e>
                            <m:sub>
                              <m:r>
                                <a:rPr lang="en-US" sz="2400" i="1">
                                  <a:latin typeface="Cambria Math" panose="02040503050406030204" pitchFamily="18" charset="0"/>
                                </a:rPr>
                                <m:t>𝑖</m:t>
                              </m:r>
                            </m:sub>
                            <m:sup>
                              <m:r>
                                <a:rPr lang="en-US" sz="2400" i="0">
                                  <a:latin typeface="Cambria Math" panose="02040503050406030204" pitchFamily="18" charset="0"/>
                                </a:rPr>
                                <m:t>′</m:t>
                              </m:r>
                            </m:sup>
                          </m:sSubSup>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𝑚𝑖𝑛</m:t>
                              </m:r>
                              <m:r>
                                <a:rPr lang="en-US" sz="2400" i="0">
                                  <a:latin typeface="Cambria Math" panose="02040503050406030204" pitchFamily="18" charset="0"/>
                                </a:rPr>
                                <m:t> </m:t>
                              </m:r>
                            </m:sub>
                          </m:sSub>
                        </m:num>
                        <m:den>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𝑚𝑎𝑥</m:t>
                              </m:r>
                              <m:r>
                                <a:rPr lang="en-US" sz="2400" i="0">
                                  <a:latin typeface="Cambria Math" panose="02040503050406030204" pitchFamily="18" charset="0"/>
                                </a:rPr>
                                <m:t> </m:t>
                              </m:r>
                            </m:sub>
                          </m:sSub>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𝑚𝑖𝑛</m:t>
                              </m:r>
                              <m:r>
                                <a:rPr lang="en-US" sz="2400" i="0">
                                  <a:latin typeface="Cambria Math" panose="02040503050406030204" pitchFamily="18" charset="0"/>
                                </a:rPr>
                                <m:t> </m:t>
                              </m:r>
                            </m:sub>
                          </m:sSub>
                        </m:den>
                      </m:f>
                    </m:oMath>
                  </m:oMathPara>
                </a14:m>
                <a:endParaRPr lang="en-US" dirty="0"/>
              </a:p>
            </p:txBody>
          </p:sp>
        </mc:Choice>
        <mc:Fallback xmlns="">
          <p:sp>
            <p:nvSpPr>
              <p:cNvPr id="24" name="TextBox 23">
                <a:extLst>
                  <a:ext uri="{FF2B5EF4-FFF2-40B4-BE49-F238E27FC236}">
                    <a16:creationId xmlns:a16="http://schemas.microsoft.com/office/drawing/2014/main" id="{DA8E137B-7024-66F1-1D76-F3CAA3919E5B}"/>
                  </a:ext>
                </a:extLst>
              </p:cNvPr>
              <p:cNvSpPr txBox="1">
                <a:spLocks noRot="1" noChangeAspect="1" noMove="1" noResize="1" noEditPoints="1" noAdjustHandles="1" noChangeArrowheads="1" noChangeShapeType="1" noTextEdit="1"/>
              </p:cNvSpPr>
              <p:nvPr/>
            </p:nvSpPr>
            <p:spPr>
              <a:xfrm>
                <a:off x="2230179" y="5468167"/>
                <a:ext cx="2830918" cy="88312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8726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2FBB756-1747-B12B-1789-8FFFD85804B2}"/>
                  </a:ext>
                </a:extLst>
              </p:cNvPr>
              <p:cNvSpPr>
                <a:spLocks noGrp="1"/>
              </p:cNvSpPr>
              <p:nvPr>
                <p:ph type="body" sz="quarter" idx="10"/>
              </p:nvPr>
            </p:nvSpPr>
            <p:spPr>
              <a:xfrm>
                <a:off x="304800" y="774200"/>
                <a:ext cx="8605284" cy="5626600"/>
              </a:xfrm>
            </p:spPr>
            <p:txBody>
              <a:bodyPr/>
              <a:lstStyle/>
              <a:p>
                <a:r>
                  <a:rPr lang="en-US" dirty="0"/>
                  <a:t>Quadratic PRS in Ex2-5 with 5 samples (before normalized)</a:t>
                </a:r>
              </a:p>
              <a:p>
                <a:endParaRPr lang="en-US" dirty="0"/>
              </a:p>
              <a:p>
                <a:r>
                  <a:rPr lang="en-US" dirty="0"/>
                  <a:t>Normalization: </a:t>
                </a:r>
                <a14:m>
                  <m:oMath xmlns:m="http://schemas.openxmlformats.org/officeDocument/2006/math">
                    <m:sSup>
                      <m:sSupPr>
                        <m:ctrlPr>
                          <a:rPr lang="en-US" sz="2800" i="1" smtClean="0">
                            <a:effectLst/>
                            <a:latin typeface="Cambria Math" panose="02040503050406030204" pitchFamily="18" charset="0"/>
                          </a:rPr>
                        </m:ctrlPr>
                      </m:sSup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𝑥</m:t>
                        </m:r>
                      </m:e>
                      <m: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𝑙</m:t>
                        </m:r>
                      </m:sup>
                    </m:s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 </m:t>
                    </m:r>
                    <m:sSup>
                      <m:sSupPr>
                        <m:ctrlPr>
                          <a:rPr lang="en-US" sz="2800" i="1">
                            <a:effectLst/>
                            <a:latin typeface="Cambria Math" panose="02040503050406030204" pitchFamily="18" charset="0"/>
                          </a:rPr>
                        </m:ctrlPr>
                      </m:sSup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𝑥</m:t>
                        </m:r>
                      </m:e>
                      <m: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sup>
                    </m:s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 </m:t>
                    </m:r>
                    <m:sSub>
                      <m:sSubPr>
                        <m:ctrlPr>
                          <a:rPr lang="en-US" sz="2800" i="1">
                            <a:effectLst/>
                            <a:latin typeface="Cambria Math" panose="020405030504060302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𝑦</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𝑚𝑖𝑛</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=−1.5, </m:t>
                    </m:r>
                    <m:sSub>
                      <m:sSubPr>
                        <m:ctrlPr>
                          <a:rPr lang="en-US" sz="2800" i="1">
                            <a:effectLst/>
                            <a:latin typeface="Cambria Math" panose="020405030504060302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𝑦</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𝑚𝑎𝑥</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=1.75</m:t>
                    </m:r>
                  </m:oMath>
                </a14:m>
                <a:endParaRPr lang="en-US" dirty="0"/>
              </a:p>
              <a:p>
                <a:endParaRPr lang="en-US" dirty="0"/>
              </a:p>
              <a:p>
                <a:r>
                  <a:rPr lang="en-US" dirty="0">
                    <a:effectLst/>
                    <a:latin typeface="+mn-lt"/>
                    <a:ea typeface="Malgun Gothic" panose="020B0503020000020004" pitchFamily="34" charset="-127"/>
                  </a:rPr>
                  <a:t>Scaled samples: </a:t>
                </a:r>
                <a14:m>
                  <m:oMath xmlns:m="http://schemas.openxmlformats.org/officeDocument/2006/math">
                    <m:d>
                      <m:dPr>
                        <m:ctrlPr>
                          <a:rPr lang="en-US" sz="2000" i="1">
                            <a:effectLst/>
                            <a:latin typeface="Cambria Math" panose="02040503050406030204" pitchFamily="18" charset="0"/>
                          </a:rPr>
                        </m:ctrlPr>
                      </m:d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−1,0</m:t>
                        </m:r>
                      </m:e>
                    </m:d>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m:t>
                    </m:r>
                    <m:d>
                      <m:dPr>
                        <m:ctrlPr>
                          <a:rPr lang="en-US" sz="2000" i="1">
                            <a:effectLst/>
                            <a:latin typeface="Cambria Math" panose="02040503050406030204" pitchFamily="18" charset="0"/>
                          </a:rPr>
                        </m:ctrlPr>
                      </m:d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−0.5, 0</m:t>
                        </m:r>
                      </m:e>
                    </m:d>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m:t>
                    </m:r>
                    <m:d>
                      <m:dPr>
                        <m:ctrlPr>
                          <a:rPr lang="en-US" sz="2000" i="1">
                            <a:effectLst/>
                            <a:latin typeface="Cambria Math" panose="02040503050406030204" pitchFamily="18" charset="0"/>
                          </a:rPr>
                        </m:ctrlPr>
                      </m:d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 6/13</m:t>
                        </m:r>
                      </m:e>
                    </m:d>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(0.5, 11/13), (1, 1)</m:t>
                    </m:r>
                  </m:oMath>
                </a14:m>
                <a:endParaRPr lang="en-US" dirty="0">
                  <a:latin typeface="+mn-lt"/>
                </a:endParaRPr>
              </a:p>
              <a:p>
                <a:r>
                  <a:rPr lang="en-US" dirty="0">
                    <a:latin typeface="+mn-lt"/>
                  </a:rPr>
                  <a:t>Linear regression</a:t>
                </a:r>
              </a:p>
              <a:p>
                <a:endParaRPr lang="en-US" dirty="0">
                  <a:latin typeface="+mn-lt"/>
                </a:endParaRPr>
              </a:p>
              <a:p>
                <a:endParaRPr lang="en-US" dirty="0">
                  <a:latin typeface="+mn-lt"/>
                </a:endParaRPr>
              </a:p>
            </p:txBody>
          </p:sp>
        </mc:Choice>
        <mc:Fallback xmlns="">
          <p:sp>
            <p:nvSpPr>
              <p:cNvPr id="2" name="Text Placeholder 1">
                <a:extLst>
                  <a:ext uri="{FF2B5EF4-FFF2-40B4-BE49-F238E27FC236}">
                    <a16:creationId xmlns:a16="http://schemas.microsoft.com/office/drawing/2014/main" id="{32FBB756-1747-B12B-1789-8FFFD85804B2}"/>
                  </a:ext>
                </a:extLst>
              </p:cNvPr>
              <p:cNvSpPr>
                <a:spLocks noGrp="1" noRot="1" noChangeAspect="1" noMove="1" noResize="1" noEditPoints="1" noAdjustHandles="1" noChangeArrowheads="1" noChangeShapeType="1" noTextEdit="1"/>
              </p:cNvSpPr>
              <p:nvPr>
                <p:ph type="body" sz="quarter" idx="10"/>
              </p:nvPr>
            </p:nvSpPr>
            <p:spPr>
              <a:xfrm>
                <a:off x="304800" y="774200"/>
                <a:ext cx="8605284" cy="5626600"/>
              </a:xfrm>
              <a:blipFill>
                <a:blip r:embed="rId2"/>
                <a:stretch>
                  <a:fillRect l="-921" t="-758" r="-35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D7F02B5-29DC-C6DD-35A0-180B80E7ECCB}"/>
              </a:ext>
            </a:extLst>
          </p:cNvPr>
          <p:cNvSpPr>
            <a:spLocks noGrp="1"/>
          </p:cNvSpPr>
          <p:nvPr>
            <p:ph type="title"/>
          </p:nvPr>
        </p:nvSpPr>
        <p:spPr/>
        <p:txBody>
          <a:bodyPr>
            <a:normAutofit fontScale="90000"/>
          </a:bodyPr>
          <a:lstStyle/>
          <a:p>
            <a:r>
              <a:rPr lang="en-US" dirty="0"/>
              <a:t>Ex3-1) Regression with Normalized Variables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9FE86FC-883D-C2E3-D5C8-1B4C6C1843CC}"/>
                  </a:ext>
                </a:extLst>
              </p:cNvPr>
              <p:cNvSpPr txBox="1"/>
              <p:nvPr/>
            </p:nvSpPr>
            <p:spPr>
              <a:xfrm>
                <a:off x="1562986" y="1306307"/>
                <a:ext cx="556880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rgbClr val="836967"/>
                              </a:solidFill>
                              <a:latin typeface="Cambria Math" panose="02040503050406030204" pitchFamily="18" charset="0"/>
                            </a:rPr>
                          </m:ctrlPr>
                        </m:sSupPr>
                        <m:e>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𝑦</m:t>
                              </m:r>
                            </m:e>
                          </m:acc>
                        </m:e>
                        <m:sup>
                          <m:r>
                            <a:rPr lang="en-US" sz="2400" i="0">
                              <a:latin typeface="Cambria Math" panose="02040503050406030204" pitchFamily="18" charset="0"/>
                            </a:rPr>
                            <m:t>′</m:t>
                          </m:r>
                        </m:sup>
                      </m:sSup>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𝑥</m:t>
                          </m:r>
                          <m:r>
                            <a:rPr lang="en-US" sz="2400" b="0" i="1" smtClean="0">
                              <a:latin typeface="Cambria Math" panose="02040503050406030204" pitchFamily="18" charset="0"/>
                            </a:rPr>
                            <m:t>′</m:t>
                          </m:r>
                        </m:e>
                      </m:d>
                      <m:r>
                        <a:rPr lang="en-US" sz="2400" i="0">
                          <a:latin typeface="Cambria Math" panose="02040503050406030204" pitchFamily="18" charset="0"/>
                        </a:rPr>
                        <m:t>=−0.1071+0.925</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𝑥</m:t>
                          </m:r>
                        </m:e>
                        <m:sup>
                          <m:r>
                            <a:rPr lang="en-US" sz="2400" i="0">
                              <a:latin typeface="Cambria Math" panose="02040503050406030204" pitchFamily="18" charset="0"/>
                            </a:rPr>
                            <m:t>′</m:t>
                          </m:r>
                        </m:sup>
                      </m:sSup>
                      <m:r>
                        <a:rPr lang="en-US" sz="2400" i="0">
                          <a:latin typeface="Cambria Math" panose="02040503050406030204" pitchFamily="18" charset="0"/>
                        </a:rPr>
                        <m:t>+0.0536</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𝑥</m:t>
                          </m:r>
                        </m:e>
                        <m:sup>
                          <m:r>
                            <a:rPr lang="en-US" sz="2400" i="0">
                              <a:latin typeface="Cambria Math" panose="02040503050406030204" pitchFamily="18" charset="0"/>
                            </a:rPr>
                            <m:t>′2</m:t>
                          </m:r>
                        </m:sup>
                      </m:sSup>
                    </m:oMath>
                  </m:oMathPara>
                </a14:m>
                <a:endParaRPr lang="en-US" dirty="0"/>
              </a:p>
            </p:txBody>
          </p:sp>
        </mc:Choice>
        <mc:Fallback xmlns="">
          <p:sp>
            <p:nvSpPr>
              <p:cNvPr id="6" name="TextBox 5">
                <a:extLst>
                  <a:ext uri="{FF2B5EF4-FFF2-40B4-BE49-F238E27FC236}">
                    <a16:creationId xmlns:a16="http://schemas.microsoft.com/office/drawing/2014/main" id="{19FE86FC-883D-C2E3-D5C8-1B4C6C1843CC}"/>
                  </a:ext>
                </a:extLst>
              </p:cNvPr>
              <p:cNvSpPr txBox="1">
                <a:spLocks noRot="1" noChangeAspect="1" noMove="1" noResize="1" noEditPoints="1" noAdjustHandles="1" noChangeArrowheads="1" noChangeShapeType="1" noTextEdit="1"/>
              </p:cNvSpPr>
              <p:nvPr/>
            </p:nvSpPr>
            <p:spPr>
              <a:xfrm>
                <a:off x="1562986" y="1306307"/>
                <a:ext cx="5568802" cy="461665"/>
              </a:xfrm>
              <a:prstGeom prst="rect">
                <a:avLst/>
              </a:prstGeom>
              <a:blipFill>
                <a:blip r:embed="rId3"/>
                <a:stretch>
                  <a:fillRect t="-3947"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ADBEDFB-C279-3B9C-C616-EFE30FC4D711}"/>
                  </a:ext>
                </a:extLst>
              </p:cNvPr>
              <p:cNvSpPr txBox="1"/>
              <p:nvPr/>
            </p:nvSpPr>
            <p:spPr>
              <a:xfrm>
                <a:off x="2488018" y="2270341"/>
                <a:ext cx="3718737" cy="8199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𝑥</m:t>
                      </m:r>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𝑥</m:t>
                          </m:r>
                        </m:e>
                        <m:sup>
                          <m:r>
                            <a:rPr lang="en-US" sz="2400" i="0">
                              <a:latin typeface="Cambria Math" panose="02040503050406030204" pitchFamily="18" charset="0"/>
                            </a:rPr>
                            <m:t>′</m:t>
                          </m:r>
                        </m:sup>
                      </m:sSup>
                      <m:r>
                        <a:rPr lang="en-US" sz="2400" i="0">
                          <a:latin typeface="Cambria Math" panose="02040503050406030204" pitchFamily="18" charset="0"/>
                        </a:rPr>
                        <m:t>,  </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sSubSup>
                            <m:sSubSupPr>
                              <m:ctrlPr>
                                <a:rPr lang="en-US" sz="2400" i="1">
                                  <a:solidFill>
                                    <a:srgbClr val="836967"/>
                                  </a:solidFill>
                                  <a:latin typeface="Cambria Math" panose="02040503050406030204" pitchFamily="18" charset="0"/>
                                </a:rPr>
                              </m:ctrlPr>
                            </m:sSubSupPr>
                            <m:e>
                              <m:r>
                                <a:rPr lang="en-US" sz="2400" i="1">
                                  <a:latin typeface="Cambria Math" panose="02040503050406030204" pitchFamily="18" charset="0"/>
                                </a:rPr>
                                <m:t>𝑦</m:t>
                              </m:r>
                            </m:e>
                            <m:sub>
                              <m:r>
                                <a:rPr lang="en-US" sz="2400" i="1">
                                  <a:latin typeface="Cambria Math" panose="02040503050406030204" pitchFamily="18" charset="0"/>
                                </a:rPr>
                                <m:t>𝑖</m:t>
                              </m:r>
                            </m:sub>
                            <m:sup>
                              <m:r>
                                <a:rPr lang="en-US" sz="2400" i="0">
                                  <a:latin typeface="Cambria Math" panose="02040503050406030204" pitchFamily="18" charset="0"/>
                                </a:rPr>
                                <m:t>′</m:t>
                              </m:r>
                            </m:sup>
                          </m:sSubSup>
                          <m:r>
                            <a:rPr lang="en-US" sz="2400" i="0">
                              <a:latin typeface="Cambria Math" panose="02040503050406030204" pitchFamily="18" charset="0"/>
                            </a:rPr>
                            <m:t>+1.5</m:t>
                          </m:r>
                        </m:num>
                        <m:den>
                          <m:r>
                            <a:rPr lang="en-US" sz="2400" i="0">
                              <a:latin typeface="Cambria Math" panose="02040503050406030204" pitchFamily="18" charset="0"/>
                            </a:rPr>
                            <m:t>3.25</m:t>
                          </m:r>
                        </m:den>
                      </m:f>
                    </m:oMath>
                  </m:oMathPara>
                </a14:m>
                <a:endParaRPr lang="en-US" dirty="0"/>
              </a:p>
            </p:txBody>
          </p:sp>
        </mc:Choice>
        <mc:Fallback xmlns="">
          <p:sp>
            <p:nvSpPr>
              <p:cNvPr id="10" name="TextBox 9">
                <a:extLst>
                  <a:ext uri="{FF2B5EF4-FFF2-40B4-BE49-F238E27FC236}">
                    <a16:creationId xmlns:a16="http://schemas.microsoft.com/office/drawing/2014/main" id="{9ADBEDFB-C279-3B9C-C616-EFE30FC4D711}"/>
                  </a:ext>
                </a:extLst>
              </p:cNvPr>
              <p:cNvSpPr txBox="1">
                <a:spLocks noRot="1" noChangeAspect="1" noMove="1" noResize="1" noEditPoints="1" noAdjustHandles="1" noChangeArrowheads="1" noChangeShapeType="1" noTextEdit="1"/>
              </p:cNvSpPr>
              <p:nvPr/>
            </p:nvSpPr>
            <p:spPr>
              <a:xfrm>
                <a:off x="2488018" y="2270341"/>
                <a:ext cx="3718737" cy="81996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B758A0A-AF62-D614-38E6-B7C9505418AD}"/>
                  </a:ext>
                </a:extLst>
              </p:cNvPr>
              <p:cNvSpPr txBox="1"/>
              <p:nvPr/>
            </p:nvSpPr>
            <p:spPr>
              <a:xfrm>
                <a:off x="43178" y="4370851"/>
                <a:ext cx="9128528" cy="14898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𝐗</m:t>
                      </m:r>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m>
                            <m:mPr>
                              <m:plcHide m:val="on"/>
                              <m:mcs>
                                <m:mc>
                                  <m:mcPr>
                                    <m:count m:val="3"/>
                                    <m:mcJc m:val="center"/>
                                  </m:mcPr>
                                </m:mc>
                              </m:mcs>
                              <m:ctrlPr>
                                <a:rPr lang="en-US" sz="2000" b="0" i="1">
                                  <a:solidFill>
                                    <a:srgbClr val="836967"/>
                                  </a:solidFill>
                                  <a:latin typeface="Cambria Math" panose="02040503050406030204" pitchFamily="18" charset="0"/>
                                </a:rPr>
                              </m:ctrlPr>
                            </m:mPr>
                            <m:mr>
                              <m:e>
                                <m:m>
                                  <m:mPr>
                                    <m:plcHide m:val="on"/>
                                    <m:mcs>
                                      <m:mc>
                                        <m:mcPr>
                                          <m:count m:val="1"/>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1</m:t>
                                      </m:r>
                                    </m:e>
                                  </m:mr>
                                  <m:mr>
                                    <m:e>
                                      <m:r>
                                        <a:rPr lang="en-US" sz="2000" b="0" i="0">
                                          <a:latin typeface="Cambria Math" panose="02040503050406030204" pitchFamily="18" charset="0"/>
                                        </a:rPr>
                                        <m:t>1</m:t>
                                      </m:r>
                                    </m:e>
                                  </m:mr>
                                </m:m>
                              </m:e>
                              <m:e>
                                <m:m>
                                  <m:mPr>
                                    <m:plcHide m:val="on"/>
                                    <m:mcs>
                                      <m:mc>
                                        <m:mcPr>
                                          <m:count m:val="1"/>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−1</m:t>
                                      </m:r>
                                    </m:e>
                                  </m:mr>
                                  <m:mr>
                                    <m:e>
                                      <m:r>
                                        <a:rPr lang="en-US" sz="2000" b="0" i="0">
                                          <a:latin typeface="Cambria Math" panose="02040503050406030204" pitchFamily="18" charset="0"/>
                                        </a:rPr>
                                        <m:t>−0.5</m:t>
                                      </m:r>
                                    </m:e>
                                  </m:mr>
                                </m:m>
                              </m:e>
                              <m:e>
                                <m:m>
                                  <m:mPr>
                                    <m:plcHide m:val="on"/>
                                    <m:mcs>
                                      <m:mc>
                                        <m:mcPr>
                                          <m:count m:val="1"/>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1</m:t>
                                      </m:r>
                                    </m:e>
                                  </m:mr>
                                  <m:mr>
                                    <m:e>
                                      <m:r>
                                        <a:rPr lang="en-US" sz="2000" b="0" i="0">
                                          <a:latin typeface="Cambria Math" panose="02040503050406030204" pitchFamily="18" charset="0"/>
                                        </a:rPr>
                                        <m:t>0.25</m:t>
                                      </m:r>
                                    </m:e>
                                  </m:mr>
                                </m:m>
                              </m:e>
                            </m:mr>
                            <m:mr>
                              <m:e>
                                <m:m>
                                  <m:mPr>
                                    <m:plcHide m:val="on"/>
                                    <m:mcs>
                                      <m:mc>
                                        <m:mcPr>
                                          <m:count m:val="1"/>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1</m:t>
                                      </m:r>
                                    </m:e>
                                  </m:mr>
                                  <m:mr>
                                    <m:e>
                                      <m:r>
                                        <a:rPr lang="en-US" sz="2000" b="0" i="0">
                                          <a:latin typeface="Cambria Math" panose="02040503050406030204" pitchFamily="18" charset="0"/>
                                        </a:rPr>
                                        <m:t>1</m:t>
                                      </m:r>
                                    </m:e>
                                  </m:mr>
                                </m:m>
                              </m:e>
                              <m:e>
                                <m:m>
                                  <m:mPr>
                                    <m:plcHide m:val="on"/>
                                    <m:mcs>
                                      <m:mc>
                                        <m:mcPr>
                                          <m:count m:val="1"/>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0</m:t>
                                      </m:r>
                                    </m:e>
                                  </m:mr>
                                  <m:mr>
                                    <m:e>
                                      <m:r>
                                        <a:rPr lang="en-US" sz="2000" b="0" i="0">
                                          <a:latin typeface="Cambria Math" panose="02040503050406030204" pitchFamily="18" charset="0"/>
                                        </a:rPr>
                                        <m:t>0.5</m:t>
                                      </m:r>
                                    </m:e>
                                  </m:mr>
                                </m:m>
                              </m:e>
                              <m:e>
                                <m:m>
                                  <m:mPr>
                                    <m:plcHide m:val="on"/>
                                    <m:mcs>
                                      <m:mc>
                                        <m:mcPr>
                                          <m:count m:val="1"/>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0</m:t>
                                      </m:r>
                                    </m:e>
                                  </m:mr>
                                  <m:mr>
                                    <m:e>
                                      <m:r>
                                        <a:rPr lang="en-US" sz="2000" b="0" i="0">
                                          <a:latin typeface="Cambria Math" panose="02040503050406030204" pitchFamily="18" charset="0"/>
                                        </a:rPr>
                                        <m:t>0.25</m:t>
                                      </m:r>
                                    </m:e>
                                  </m:mr>
                                </m:m>
                              </m:e>
                            </m:mr>
                            <m:mr>
                              <m:e>
                                <m:r>
                                  <a:rPr lang="en-US" sz="2000" b="0" i="0">
                                    <a:latin typeface="Cambria Math" panose="02040503050406030204" pitchFamily="18" charset="0"/>
                                  </a:rPr>
                                  <m:t>1</m:t>
                                </m:r>
                              </m:e>
                              <m:e>
                                <m:r>
                                  <a:rPr lang="en-US" sz="2000" b="0" i="0">
                                    <a:latin typeface="Cambria Math" panose="02040503050406030204" pitchFamily="18" charset="0"/>
                                  </a:rPr>
                                  <m:t>1</m:t>
                                </m:r>
                              </m:e>
                              <m:e>
                                <m:r>
                                  <a:rPr lang="en-US" sz="2000" b="0" i="0">
                                    <a:latin typeface="Cambria Math" panose="02040503050406030204" pitchFamily="18" charset="0"/>
                                  </a:rPr>
                                  <m:t>1</m:t>
                                </m:r>
                              </m:e>
                            </m:mr>
                          </m:m>
                        </m:e>
                      </m:d>
                      <m:r>
                        <a:rPr lang="en-US" sz="2000" b="0" i="0">
                          <a:latin typeface="Cambria Math" panose="02040503050406030204" pitchFamily="18" charset="0"/>
                        </a:rPr>
                        <m:t>, </m:t>
                      </m:r>
                      <m:r>
                        <a:rPr lang="en-US" sz="2000" b="1" i="0">
                          <a:latin typeface="Cambria Math" panose="02040503050406030204" pitchFamily="18" charset="0"/>
                        </a:rPr>
                        <m:t>𝐲</m:t>
                      </m:r>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m>
                            <m:mPr>
                              <m:plcHide m:val="on"/>
                              <m:mcs>
                                <m:mc>
                                  <m:mcPr>
                                    <m:count m:val="1"/>
                                    <m:mcJc m:val="center"/>
                                  </m:mcPr>
                                </m:mc>
                              </m:mcs>
                              <m:ctrlPr>
                                <a:rPr lang="en-US" sz="2000" b="0" i="1">
                                  <a:solidFill>
                                    <a:srgbClr val="836967"/>
                                  </a:solidFill>
                                  <a:latin typeface="Cambria Math" panose="02040503050406030204" pitchFamily="18" charset="0"/>
                                </a:rPr>
                              </m:ctrlPr>
                            </m:mPr>
                            <m:mr>
                              <m:e>
                                <m:m>
                                  <m:mPr>
                                    <m:plcHide m:val="on"/>
                                    <m:mcs>
                                      <m:mc>
                                        <m:mcPr>
                                          <m:count m:val="1"/>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0</m:t>
                                      </m:r>
                                    </m:e>
                                  </m:mr>
                                  <m:mr>
                                    <m:e>
                                      <m:r>
                                        <a:rPr lang="en-US" sz="2000" b="0" i="0">
                                          <a:latin typeface="Cambria Math" panose="02040503050406030204" pitchFamily="18" charset="0"/>
                                        </a:rPr>
                                        <m:t>0</m:t>
                                      </m:r>
                                    </m:e>
                                  </m:mr>
                                </m:m>
                              </m:e>
                            </m:mr>
                            <m:mr>
                              <m:e>
                                <m:m>
                                  <m:mPr>
                                    <m:plcHide m:val="on"/>
                                    <m:mcs>
                                      <m:mc>
                                        <m:mcPr>
                                          <m:count m:val="1"/>
                                          <m:mcJc m:val="center"/>
                                        </m:mcPr>
                                      </m:mc>
                                    </m:mcs>
                                    <m:ctrlPr>
                                      <a:rPr lang="en-US" sz="2000" b="0" i="1">
                                        <a:solidFill>
                                          <a:srgbClr val="836967"/>
                                        </a:solidFill>
                                        <a:latin typeface="Cambria Math" panose="02040503050406030204" pitchFamily="18" charset="0"/>
                                      </a:rPr>
                                    </m:ctrlPr>
                                  </m:mPr>
                                  <m:mr>
                                    <m:e>
                                      <m:f>
                                        <m:fPr>
                                          <m:type m:val="lin"/>
                                          <m:ctrlPr>
                                            <a:rPr lang="en-US" sz="2000" b="0" i="1">
                                              <a:latin typeface="Cambria Math" panose="02040503050406030204" pitchFamily="18" charset="0"/>
                                            </a:rPr>
                                          </m:ctrlPr>
                                        </m:fPr>
                                        <m:num>
                                          <m:r>
                                            <a:rPr lang="en-US" sz="2000" b="0" i="0">
                                              <a:latin typeface="Cambria Math" panose="02040503050406030204" pitchFamily="18" charset="0"/>
                                            </a:rPr>
                                            <m:t>6</m:t>
                                          </m:r>
                                        </m:num>
                                        <m:den>
                                          <m:r>
                                            <a:rPr lang="en-US" sz="2000" b="0" i="0">
                                              <a:latin typeface="Cambria Math" panose="02040503050406030204" pitchFamily="18" charset="0"/>
                                            </a:rPr>
                                            <m:t>13</m:t>
                                          </m:r>
                                        </m:den>
                                      </m:f>
                                    </m:e>
                                  </m:mr>
                                  <m:mr>
                                    <m:e>
                                      <m:f>
                                        <m:fPr>
                                          <m:type m:val="lin"/>
                                          <m:ctrlPr>
                                            <a:rPr lang="en-US" sz="2000" b="0" i="1">
                                              <a:latin typeface="Cambria Math" panose="02040503050406030204" pitchFamily="18" charset="0"/>
                                            </a:rPr>
                                          </m:ctrlPr>
                                        </m:fPr>
                                        <m:num>
                                          <m:r>
                                            <a:rPr lang="en-US" sz="2000" b="0" i="0">
                                              <a:latin typeface="Cambria Math" panose="02040503050406030204" pitchFamily="18" charset="0"/>
                                            </a:rPr>
                                            <m:t>11</m:t>
                                          </m:r>
                                        </m:num>
                                        <m:den>
                                          <m:r>
                                            <a:rPr lang="en-US" sz="2000" b="0" i="0">
                                              <a:latin typeface="Cambria Math" panose="02040503050406030204" pitchFamily="18" charset="0"/>
                                            </a:rPr>
                                            <m:t>13</m:t>
                                          </m:r>
                                        </m:den>
                                      </m:f>
                                    </m:e>
                                  </m:mr>
                                </m:m>
                              </m:e>
                            </m:mr>
                            <m:mr>
                              <m:e>
                                <m:r>
                                  <a:rPr lang="en-US" sz="2000" b="0" i="0">
                                    <a:latin typeface="Cambria Math" panose="02040503050406030204" pitchFamily="18" charset="0"/>
                                  </a:rPr>
                                  <m:t>1</m:t>
                                </m:r>
                              </m:e>
                            </m:mr>
                          </m:m>
                        </m:e>
                      </m:d>
                      <m:r>
                        <a:rPr lang="en-US" sz="2000" b="0" i="0">
                          <a:latin typeface="Cambria Math" panose="02040503050406030204" pitchFamily="18" charset="0"/>
                        </a:rPr>
                        <m:t>, </m:t>
                      </m:r>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r>
                        <a:rPr lang="en-US" sz="2000" b="1" i="0">
                          <a:latin typeface="Cambria Math" panose="02040503050406030204" pitchFamily="18" charset="0"/>
                        </a:rPr>
                        <m:t>𝐗</m:t>
                      </m:r>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m>
                            <m:mPr>
                              <m:plcHide m:val="on"/>
                              <m:mcs>
                                <m:mc>
                                  <m:mcPr>
                                    <m:count m:val="3"/>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5</m:t>
                                </m:r>
                              </m:e>
                              <m:e>
                                <m:r>
                                  <a:rPr lang="en-US" sz="2000" b="0" i="0">
                                    <a:latin typeface="Cambria Math" panose="02040503050406030204" pitchFamily="18" charset="0"/>
                                  </a:rPr>
                                  <m:t>0</m:t>
                                </m:r>
                              </m:e>
                              <m:e>
                                <m:r>
                                  <a:rPr lang="en-US" sz="2000" b="0" i="0">
                                    <a:latin typeface="Cambria Math" panose="02040503050406030204" pitchFamily="18" charset="0"/>
                                  </a:rPr>
                                  <m:t>2.5</m:t>
                                </m:r>
                              </m:e>
                            </m:mr>
                            <m:mr>
                              <m:e>
                                <m:r>
                                  <a:rPr lang="en-US" sz="2000" b="0" i="0">
                                    <a:latin typeface="Cambria Math" panose="02040503050406030204" pitchFamily="18" charset="0"/>
                                  </a:rPr>
                                  <m:t>0</m:t>
                                </m:r>
                              </m:e>
                              <m:e>
                                <m:r>
                                  <a:rPr lang="en-US" sz="2000" b="0" i="0">
                                    <a:latin typeface="Cambria Math" panose="02040503050406030204" pitchFamily="18" charset="0"/>
                                  </a:rPr>
                                  <m:t>2.5</m:t>
                                </m:r>
                              </m:e>
                              <m:e>
                                <m:r>
                                  <a:rPr lang="en-US" sz="2000" b="0" i="0">
                                    <a:latin typeface="Cambria Math" panose="02040503050406030204" pitchFamily="18" charset="0"/>
                                  </a:rPr>
                                  <m:t>0</m:t>
                                </m:r>
                              </m:e>
                            </m:mr>
                            <m:mr>
                              <m:e>
                                <m:r>
                                  <a:rPr lang="en-US" sz="2000" b="0" i="0">
                                    <a:latin typeface="Cambria Math" panose="02040503050406030204" pitchFamily="18" charset="0"/>
                                  </a:rPr>
                                  <m:t>2.5</m:t>
                                </m:r>
                              </m:e>
                              <m:e>
                                <m:r>
                                  <a:rPr lang="en-US" sz="2000" b="0" i="0">
                                    <a:latin typeface="Cambria Math" panose="02040503050406030204" pitchFamily="18" charset="0"/>
                                  </a:rPr>
                                  <m:t>0</m:t>
                                </m:r>
                              </m:e>
                              <m:e>
                                <m:r>
                                  <a:rPr lang="en-US" sz="2000" b="0" i="0">
                                    <a:latin typeface="Cambria Math" panose="02040503050406030204" pitchFamily="18" charset="0"/>
                                  </a:rPr>
                                  <m:t>2.125</m:t>
                                </m:r>
                              </m:e>
                            </m:mr>
                          </m:m>
                        </m:e>
                      </m:d>
                      <m:r>
                        <a:rPr lang="en-US" sz="2000" b="0" i="0">
                          <a:latin typeface="Cambria Math" panose="02040503050406030204" pitchFamily="18" charset="0"/>
                        </a:rPr>
                        <m:t>, </m:t>
                      </m:r>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r>
                        <a:rPr lang="en-US" sz="2000" b="1" i="0">
                          <a:latin typeface="Cambria Math" panose="02040503050406030204" pitchFamily="18" charset="0"/>
                        </a:rPr>
                        <m:t>𝐲</m:t>
                      </m:r>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m>
                            <m:mPr>
                              <m:plcHide m:val="on"/>
                              <m:mcs>
                                <m:mc>
                                  <m:mcPr>
                                    <m:count m:val="1"/>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2.3077</m:t>
                                </m:r>
                              </m:e>
                            </m:mr>
                            <m:mr>
                              <m:e>
                                <m:r>
                                  <a:rPr lang="en-US" sz="2000" b="0" i="0">
                                    <a:latin typeface="Cambria Math" panose="02040503050406030204" pitchFamily="18" charset="0"/>
                                  </a:rPr>
                                  <m:t>1.4213</m:t>
                                </m:r>
                              </m:e>
                            </m:mr>
                            <m:mr>
                              <m:e>
                                <m:r>
                                  <a:rPr lang="en-US" sz="2000" b="0" i="0">
                                    <a:latin typeface="Cambria Math" panose="02040503050406030204" pitchFamily="18" charset="0"/>
                                  </a:rPr>
                                  <m:t>1.2115</m:t>
                                </m:r>
                              </m:e>
                            </m:mr>
                          </m:m>
                        </m:e>
                      </m:d>
                    </m:oMath>
                  </m:oMathPara>
                </a14:m>
                <a:endParaRPr lang="en-US" dirty="0"/>
              </a:p>
            </p:txBody>
          </p:sp>
        </mc:Choice>
        <mc:Fallback xmlns="">
          <p:sp>
            <p:nvSpPr>
              <p:cNvPr id="14" name="TextBox 13">
                <a:extLst>
                  <a:ext uri="{FF2B5EF4-FFF2-40B4-BE49-F238E27FC236}">
                    <a16:creationId xmlns:a16="http://schemas.microsoft.com/office/drawing/2014/main" id="{AB758A0A-AF62-D614-38E6-B7C9505418AD}"/>
                  </a:ext>
                </a:extLst>
              </p:cNvPr>
              <p:cNvSpPr txBox="1">
                <a:spLocks noRot="1" noChangeAspect="1" noMove="1" noResize="1" noEditPoints="1" noAdjustHandles="1" noChangeArrowheads="1" noChangeShapeType="1" noTextEdit="1"/>
              </p:cNvSpPr>
              <p:nvPr/>
            </p:nvSpPr>
            <p:spPr>
              <a:xfrm>
                <a:off x="43178" y="4370851"/>
                <a:ext cx="9128528" cy="148989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58973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92DD82-C75F-EDAB-9CB8-FEB216FC93CA}"/>
              </a:ext>
            </a:extLst>
          </p:cNvPr>
          <p:cNvSpPr>
            <a:spLocks noGrp="1"/>
          </p:cNvSpPr>
          <p:nvPr>
            <p:ph type="body" sz="quarter" idx="10"/>
          </p:nvPr>
        </p:nvSpPr>
        <p:spPr/>
        <p:txBody>
          <a:bodyPr/>
          <a:lstStyle/>
          <a:p>
            <a:r>
              <a:rPr lang="en-US" dirty="0"/>
              <a:t>Quadratic approximation</a:t>
            </a:r>
          </a:p>
          <a:p>
            <a:endParaRPr lang="en-US" dirty="0"/>
          </a:p>
          <a:p>
            <a:r>
              <a:rPr lang="en-US" dirty="0"/>
              <a:t>Un-normalization</a:t>
            </a:r>
          </a:p>
          <a:p>
            <a:endParaRPr lang="en-US" dirty="0"/>
          </a:p>
          <a:p>
            <a:endParaRPr lang="en-US" dirty="0"/>
          </a:p>
          <a:p>
            <a:endParaRPr lang="en-US" dirty="0"/>
          </a:p>
          <a:p>
            <a:r>
              <a:rPr lang="en-US" dirty="0"/>
              <a:t>Normalization should not affect the PRS with linear regression because of the linear relationship between the original and normalized variables</a:t>
            </a:r>
          </a:p>
        </p:txBody>
      </p:sp>
      <p:sp>
        <p:nvSpPr>
          <p:cNvPr id="3" name="Title 2">
            <a:extLst>
              <a:ext uri="{FF2B5EF4-FFF2-40B4-BE49-F238E27FC236}">
                <a16:creationId xmlns:a16="http://schemas.microsoft.com/office/drawing/2014/main" id="{7D386E19-0B05-64C2-7920-C0B297BA74D6}"/>
              </a:ext>
            </a:extLst>
          </p:cNvPr>
          <p:cNvSpPr>
            <a:spLocks noGrp="1"/>
          </p:cNvSpPr>
          <p:nvPr>
            <p:ph type="title"/>
          </p:nvPr>
        </p:nvSpPr>
        <p:spPr/>
        <p:txBody>
          <a:bodyPr>
            <a:normAutofit fontScale="90000"/>
          </a:bodyPr>
          <a:lstStyle/>
          <a:p>
            <a:r>
              <a:rPr lang="en-US" dirty="0"/>
              <a:t>Ex3-1) Regression with Normalized Variables cont.</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BA5AC62-B5D6-D3D7-DCA0-928E5AB8F33A}"/>
                  </a:ext>
                </a:extLst>
              </p:cNvPr>
              <p:cNvSpPr txBox="1"/>
              <p:nvPr/>
            </p:nvSpPr>
            <p:spPr>
              <a:xfrm>
                <a:off x="1451344" y="1275906"/>
                <a:ext cx="533488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836967"/>
                              </a:solidFill>
                              <a:latin typeface="Cambria Math" panose="02040503050406030204" pitchFamily="18" charset="0"/>
                            </a:rPr>
                          </m:ctrlPr>
                        </m:accPr>
                        <m:e>
                          <m:r>
                            <a:rPr lang="en-US" sz="2400" i="1">
                              <a:latin typeface="Cambria Math" panose="02040503050406030204" pitchFamily="18" charset="0"/>
                            </a:rPr>
                            <m:t>𝑦</m:t>
                          </m:r>
                        </m:e>
                      </m:acc>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𝑥</m:t>
                          </m:r>
                        </m:e>
                      </m:d>
                      <m:r>
                        <a:rPr lang="en-US" sz="2400" i="0">
                          <a:latin typeface="Cambria Math" panose="02040503050406030204" pitchFamily="18" charset="0"/>
                        </a:rPr>
                        <m:t>=0.4286+0.5692</m:t>
                      </m:r>
                      <m:r>
                        <a:rPr lang="en-US" sz="2400" i="1">
                          <a:latin typeface="Cambria Math" panose="02040503050406030204" pitchFamily="18" charset="0"/>
                        </a:rPr>
                        <m:t>𝑥</m:t>
                      </m:r>
                      <m:r>
                        <a:rPr lang="en-US" sz="2400" i="0">
                          <a:latin typeface="Cambria Math" panose="02040503050406030204" pitchFamily="18" charset="0"/>
                        </a:rPr>
                        <m:t>+0.0659</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𝑥</m:t>
                          </m:r>
                        </m:e>
                        <m:sup>
                          <m:r>
                            <a:rPr lang="en-US" sz="2400" i="0">
                              <a:latin typeface="Cambria Math" panose="02040503050406030204" pitchFamily="18" charset="0"/>
                            </a:rPr>
                            <m:t>2</m:t>
                          </m:r>
                        </m:sup>
                      </m:sSup>
                    </m:oMath>
                  </m:oMathPara>
                </a14:m>
                <a:endParaRPr lang="en-US" dirty="0"/>
              </a:p>
            </p:txBody>
          </p:sp>
        </mc:Choice>
        <mc:Fallback xmlns="">
          <p:sp>
            <p:nvSpPr>
              <p:cNvPr id="17" name="TextBox 16">
                <a:extLst>
                  <a:ext uri="{FF2B5EF4-FFF2-40B4-BE49-F238E27FC236}">
                    <a16:creationId xmlns:a16="http://schemas.microsoft.com/office/drawing/2014/main" id="{9BA5AC62-B5D6-D3D7-DCA0-928E5AB8F33A}"/>
                  </a:ext>
                </a:extLst>
              </p:cNvPr>
              <p:cNvSpPr txBox="1">
                <a:spLocks noRot="1" noChangeAspect="1" noMove="1" noResize="1" noEditPoints="1" noAdjustHandles="1" noChangeArrowheads="1" noChangeShapeType="1" noTextEdit="1"/>
              </p:cNvSpPr>
              <p:nvPr/>
            </p:nvSpPr>
            <p:spPr>
              <a:xfrm>
                <a:off x="1451344" y="1275906"/>
                <a:ext cx="5334885" cy="461665"/>
              </a:xfrm>
              <a:prstGeom prst="rect">
                <a:avLst/>
              </a:prstGeom>
              <a:blipFill>
                <a:blip r:embed="rId2"/>
                <a:stretch>
                  <a:fillRect t="-1316"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FA5AD9C-F8FF-493D-99C0-13B4767568C1}"/>
                  </a:ext>
                </a:extLst>
              </p:cNvPr>
              <p:cNvSpPr txBox="1"/>
              <p:nvPr/>
            </p:nvSpPr>
            <p:spPr>
              <a:xfrm>
                <a:off x="402707" y="2477441"/>
                <a:ext cx="8739963" cy="9951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836967"/>
                              </a:solidFill>
                              <a:latin typeface="Cambria Math" panose="02040503050406030204" pitchFamily="18" charset="0"/>
                            </a:rPr>
                          </m:ctrlPr>
                        </m:accPr>
                        <m:e>
                          <m:r>
                            <a:rPr lang="en-US" sz="2400" i="1">
                              <a:latin typeface="Cambria Math" panose="02040503050406030204" pitchFamily="18" charset="0"/>
                            </a:rPr>
                            <m:t>𝑦</m:t>
                          </m:r>
                        </m:e>
                      </m:acc>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𝑥</m:t>
                          </m:r>
                        </m:e>
                      </m:d>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𝑦</m:t>
                              </m:r>
                            </m:e>
                          </m:acc>
                          <m:r>
                            <a:rPr lang="en-US" sz="2400" i="0">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0">
                              <a:latin typeface="Cambria Math" panose="02040503050406030204" pitchFamily="18" charset="0"/>
                            </a:rPr>
                            <m:t>+1.5</m:t>
                          </m:r>
                        </m:num>
                        <m:den>
                          <m:r>
                            <a:rPr lang="en-US" sz="2400" i="0">
                              <a:latin typeface="Cambria Math" panose="02040503050406030204" pitchFamily="18" charset="0"/>
                            </a:rPr>
                            <m:t>3.25</m:t>
                          </m:r>
                        </m:den>
                      </m:f>
                      <m:r>
                        <a:rPr lang="en-US" sz="2400" i="0">
                          <a:latin typeface="Cambria Math" panose="02040503050406030204" pitchFamily="18" charset="0"/>
                        </a:rPr>
                        <m:t>=0.4286+0.5692</m:t>
                      </m:r>
                      <m:d>
                        <m:dPr>
                          <m:ctrlPr>
                            <a:rPr lang="en-US" sz="2400" i="1">
                              <a:solidFill>
                                <a:srgbClr val="836967"/>
                              </a:solidFill>
                              <a:latin typeface="Cambria Math" panose="02040503050406030204" pitchFamily="18" charset="0"/>
                            </a:rPr>
                          </m:ctrlPr>
                        </m:dPr>
                        <m:e>
                          <m:f>
                            <m:fPr>
                              <m:ctrlPr>
                                <a:rPr lang="en-US" sz="2400" i="1">
                                  <a:solidFill>
                                    <a:srgbClr val="836967"/>
                                  </a:solidFill>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𝑥</m:t>
                              </m:r>
                            </m:e>
                            <m:sup>
                              <m:r>
                                <a:rPr lang="en-US" sz="2400" i="0">
                                  <a:latin typeface="Cambria Math" panose="02040503050406030204" pitchFamily="18" charset="0"/>
                                </a:rPr>
                                <m:t>′</m:t>
                              </m:r>
                            </m:sup>
                          </m:sSup>
                        </m:e>
                      </m:d>
                      <m:r>
                        <a:rPr lang="en-US" sz="2400" i="0">
                          <a:latin typeface="Cambria Math" panose="02040503050406030204" pitchFamily="18" charset="0"/>
                        </a:rPr>
                        <m:t>+0.0659</m:t>
                      </m:r>
                      <m:sSup>
                        <m:sSupPr>
                          <m:ctrlPr>
                            <a:rPr lang="en-US" sz="2400" i="1">
                              <a:solidFill>
                                <a:srgbClr val="836967"/>
                              </a:solidFill>
                              <a:latin typeface="Cambria Math" panose="02040503050406030204" pitchFamily="18" charset="0"/>
                            </a:rPr>
                          </m:ctrlPr>
                        </m:sSupPr>
                        <m:e>
                          <m:d>
                            <m:dPr>
                              <m:ctrlPr>
                                <a:rPr lang="en-US" sz="2400" i="1">
                                  <a:solidFill>
                                    <a:srgbClr val="836967"/>
                                  </a:solidFill>
                                  <a:latin typeface="Cambria Math" panose="02040503050406030204" pitchFamily="18" charset="0"/>
                                </a:rPr>
                              </m:ctrlPr>
                            </m:dPr>
                            <m:e>
                              <m:f>
                                <m:fPr>
                                  <m:ctrlPr>
                                    <a:rPr lang="en-US" sz="2400" i="1">
                                      <a:solidFill>
                                        <a:srgbClr val="836967"/>
                                      </a:solidFill>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𝑥</m:t>
                                  </m:r>
                                </m:e>
                                <m:sup>
                                  <m:r>
                                    <a:rPr lang="en-US" sz="2400" i="0">
                                      <a:latin typeface="Cambria Math" panose="02040503050406030204" pitchFamily="18" charset="0"/>
                                    </a:rPr>
                                    <m:t>′</m:t>
                                  </m:r>
                                </m:sup>
                              </m:sSup>
                            </m:e>
                          </m:d>
                        </m:e>
                        <m:sup>
                          <m:r>
                            <a:rPr lang="en-US" sz="2400" i="0">
                              <a:latin typeface="Cambria Math" panose="02040503050406030204" pitchFamily="18" charset="0"/>
                            </a:rPr>
                            <m:t>2</m:t>
                          </m:r>
                        </m:sup>
                      </m:sSup>
                    </m:oMath>
                  </m:oMathPara>
                </a14:m>
                <a:endParaRPr lang="en-US" dirty="0"/>
              </a:p>
            </p:txBody>
          </p:sp>
        </mc:Choice>
        <mc:Fallback xmlns="">
          <p:sp>
            <p:nvSpPr>
              <p:cNvPr id="20" name="TextBox 19">
                <a:extLst>
                  <a:ext uri="{FF2B5EF4-FFF2-40B4-BE49-F238E27FC236}">
                    <a16:creationId xmlns:a16="http://schemas.microsoft.com/office/drawing/2014/main" id="{EFA5AD9C-F8FF-493D-99C0-13B4767568C1}"/>
                  </a:ext>
                </a:extLst>
              </p:cNvPr>
              <p:cNvSpPr txBox="1">
                <a:spLocks noRot="1" noChangeAspect="1" noMove="1" noResize="1" noEditPoints="1" noAdjustHandles="1" noChangeArrowheads="1" noChangeShapeType="1" noTextEdit="1"/>
              </p:cNvSpPr>
              <p:nvPr/>
            </p:nvSpPr>
            <p:spPr>
              <a:xfrm>
                <a:off x="402707" y="2477441"/>
                <a:ext cx="8739963" cy="99514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6ED16D8-0263-BEF5-03C8-242F5600193F}"/>
                  </a:ext>
                </a:extLst>
              </p:cNvPr>
              <p:cNvSpPr txBox="1"/>
              <p:nvPr/>
            </p:nvSpPr>
            <p:spPr>
              <a:xfrm>
                <a:off x="1552354" y="3547362"/>
                <a:ext cx="557411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0" smtClean="0">
                          <a:latin typeface="Cambria Math" panose="02040503050406030204" pitchFamily="18" charset="0"/>
                        </a:rPr>
                        <m:t> </m:t>
                      </m:r>
                      <m:sSup>
                        <m:sSupPr>
                          <m:ctrlPr>
                            <a:rPr lang="en-US" sz="2400" i="1">
                              <a:solidFill>
                                <a:srgbClr val="836967"/>
                              </a:solidFill>
                              <a:latin typeface="Cambria Math" panose="02040503050406030204" pitchFamily="18" charset="0"/>
                            </a:rPr>
                          </m:ctrlPr>
                        </m:sSupPr>
                        <m:e>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𝑦</m:t>
                              </m:r>
                            </m:e>
                          </m:acc>
                        </m:e>
                        <m:sup>
                          <m:r>
                            <a:rPr lang="en-US" sz="2400" i="0">
                              <a:latin typeface="Cambria Math" panose="02040503050406030204" pitchFamily="18" charset="0"/>
                            </a:rPr>
                            <m:t>′</m:t>
                          </m:r>
                        </m:sup>
                      </m:sSup>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𝑥</m:t>
                          </m:r>
                          <m:r>
                            <a:rPr lang="en-US" sz="2400" b="0" i="1" smtClean="0">
                              <a:latin typeface="Cambria Math" panose="02040503050406030204" pitchFamily="18" charset="0"/>
                            </a:rPr>
                            <m:t>′</m:t>
                          </m:r>
                        </m:e>
                      </m:d>
                      <m:r>
                        <a:rPr lang="en-US" sz="2400" i="0">
                          <a:latin typeface="Cambria Math" panose="02040503050406030204" pitchFamily="18" charset="0"/>
                        </a:rPr>
                        <m:t>=−0.1071+0.925</m:t>
                      </m:r>
                      <m:r>
                        <a:rPr lang="en-US" sz="2400" i="1">
                          <a:latin typeface="Cambria Math" panose="02040503050406030204" pitchFamily="18" charset="0"/>
                        </a:rPr>
                        <m:t>𝑥</m:t>
                      </m:r>
                      <m:r>
                        <a:rPr lang="en-US" sz="2400" i="0">
                          <a:latin typeface="Cambria Math" panose="02040503050406030204" pitchFamily="18" charset="0"/>
                        </a:rPr>
                        <m:t>′+0.0536</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𝑥</m:t>
                          </m:r>
                          <m:r>
                            <a:rPr lang="en-US" sz="2400" i="0">
                              <a:latin typeface="Cambria Math" panose="02040503050406030204" pitchFamily="18" charset="0"/>
                            </a:rPr>
                            <m:t>′</m:t>
                          </m:r>
                        </m:e>
                        <m:sup>
                          <m:r>
                            <a:rPr lang="en-US" sz="2400" i="0">
                              <a:latin typeface="Cambria Math" panose="02040503050406030204" pitchFamily="18" charset="0"/>
                            </a:rPr>
                            <m:t>2</m:t>
                          </m:r>
                        </m:sup>
                      </m:sSup>
                    </m:oMath>
                  </m:oMathPara>
                </a14:m>
                <a:endParaRPr lang="en-US" dirty="0"/>
              </a:p>
            </p:txBody>
          </p:sp>
        </mc:Choice>
        <mc:Fallback xmlns="">
          <p:sp>
            <p:nvSpPr>
              <p:cNvPr id="6" name="TextBox 5">
                <a:extLst>
                  <a:ext uri="{FF2B5EF4-FFF2-40B4-BE49-F238E27FC236}">
                    <a16:creationId xmlns:a16="http://schemas.microsoft.com/office/drawing/2014/main" id="{B6ED16D8-0263-BEF5-03C8-242F5600193F}"/>
                  </a:ext>
                </a:extLst>
              </p:cNvPr>
              <p:cNvSpPr txBox="1">
                <a:spLocks noRot="1" noChangeAspect="1" noMove="1" noResize="1" noEditPoints="1" noAdjustHandles="1" noChangeArrowheads="1" noChangeShapeType="1" noTextEdit="1"/>
              </p:cNvSpPr>
              <p:nvPr/>
            </p:nvSpPr>
            <p:spPr>
              <a:xfrm>
                <a:off x="1552354" y="3547362"/>
                <a:ext cx="5574118" cy="461665"/>
              </a:xfrm>
              <a:prstGeom prst="rect">
                <a:avLst/>
              </a:prstGeom>
              <a:blipFill>
                <a:blip r:embed="rId4"/>
                <a:stretch>
                  <a:fillRect t="-1316" b="-11842"/>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98B4C54D-D692-7184-20C1-4781FA7D0A13}"/>
              </a:ext>
            </a:extLst>
          </p:cNvPr>
          <p:cNvSpPr/>
          <p:nvPr/>
        </p:nvSpPr>
        <p:spPr>
          <a:xfrm>
            <a:off x="906552" y="3724271"/>
            <a:ext cx="422517" cy="196703"/>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387324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8E4DF8-D4DA-42F1-B202-FCE1797CF5AF}"/>
              </a:ext>
            </a:extLst>
          </p:cNvPr>
          <p:cNvSpPr>
            <a:spLocks noGrp="1"/>
          </p:cNvSpPr>
          <p:nvPr>
            <p:ph type="body" sz="quarter" idx="10"/>
          </p:nvPr>
        </p:nvSpPr>
        <p:spPr/>
        <p:txBody>
          <a:bodyPr/>
          <a:lstStyle/>
          <a:p>
            <a:r>
              <a:rPr lang="en-US" dirty="0"/>
              <a:t>a surrogate will interpolate the function at a point if that point is ‘completely surrounded’ by sample points</a:t>
            </a:r>
          </a:p>
          <a:p>
            <a:endParaRPr lang="en-US" dirty="0"/>
          </a:p>
          <a:p>
            <a:endParaRPr lang="en-US" dirty="0"/>
          </a:p>
          <a:p>
            <a:endParaRPr lang="en-US" dirty="0"/>
          </a:p>
          <a:p>
            <a:r>
              <a:rPr lang="en-US" dirty="0"/>
              <a:t>Interpolation: within the convex hull of data points</a:t>
            </a:r>
          </a:p>
          <a:p>
            <a:r>
              <a:rPr lang="en-US" dirty="0"/>
              <a:t>n-dimension </a:t>
            </a:r>
            <a:r>
              <a:rPr lang="en-US" dirty="0">
                <a:solidFill>
                  <a:srgbClr val="FF0000"/>
                </a:solidFill>
              </a:rPr>
              <a:t>simplex</a:t>
            </a:r>
            <a:r>
              <a:rPr lang="en-US" dirty="0"/>
              <a:t> (n+1 vertices)</a:t>
            </a:r>
          </a:p>
          <a:p>
            <a:endParaRPr lang="en-US" dirty="0"/>
          </a:p>
          <a:p>
            <a:pPr lvl="1"/>
            <a:endParaRPr lang="en-US" dirty="0"/>
          </a:p>
          <a:p>
            <a:pPr lvl="1"/>
            <a:r>
              <a:rPr lang="en-US" dirty="0"/>
              <a:t>Convex hull: union of all simplices</a:t>
            </a:r>
          </a:p>
        </p:txBody>
      </p:sp>
      <p:sp>
        <p:nvSpPr>
          <p:cNvPr id="3" name="Title 2">
            <a:extLst>
              <a:ext uri="{FF2B5EF4-FFF2-40B4-BE49-F238E27FC236}">
                <a16:creationId xmlns:a16="http://schemas.microsoft.com/office/drawing/2014/main" id="{A4FE62AC-F5A2-4A84-BB27-8525E42B832B}"/>
              </a:ext>
            </a:extLst>
          </p:cNvPr>
          <p:cNvSpPr>
            <a:spLocks noGrp="1"/>
          </p:cNvSpPr>
          <p:nvPr>
            <p:ph type="title"/>
          </p:nvPr>
        </p:nvSpPr>
        <p:spPr/>
        <p:txBody>
          <a:bodyPr>
            <a:normAutofit fontScale="90000"/>
          </a:bodyPr>
          <a:lstStyle/>
          <a:p>
            <a:r>
              <a:rPr lang="en-US" dirty="0"/>
              <a:t>Interpolation vs. Extrapolation</a:t>
            </a:r>
          </a:p>
        </p:txBody>
      </p:sp>
      <p:grpSp>
        <p:nvGrpSpPr>
          <p:cNvPr id="28" name="Group 27">
            <a:extLst>
              <a:ext uri="{FF2B5EF4-FFF2-40B4-BE49-F238E27FC236}">
                <a16:creationId xmlns:a16="http://schemas.microsoft.com/office/drawing/2014/main" id="{1EEF28D9-0543-AFE3-3248-CA30E9F35C7E}"/>
              </a:ext>
            </a:extLst>
          </p:cNvPr>
          <p:cNvGrpSpPr/>
          <p:nvPr/>
        </p:nvGrpSpPr>
        <p:grpSpPr>
          <a:xfrm>
            <a:off x="846807" y="1627102"/>
            <a:ext cx="6411676" cy="1960398"/>
            <a:chOff x="559728" y="1870276"/>
            <a:chExt cx="6411676" cy="1960398"/>
          </a:xfrm>
        </p:grpSpPr>
        <p:grpSp>
          <p:nvGrpSpPr>
            <p:cNvPr id="14" name="Group 13">
              <a:extLst>
                <a:ext uri="{FF2B5EF4-FFF2-40B4-BE49-F238E27FC236}">
                  <a16:creationId xmlns:a16="http://schemas.microsoft.com/office/drawing/2014/main" id="{AF6843FA-2D3E-468E-8BDD-71EC28E3F695}"/>
                </a:ext>
              </a:extLst>
            </p:cNvPr>
            <p:cNvGrpSpPr/>
            <p:nvPr/>
          </p:nvGrpSpPr>
          <p:grpSpPr>
            <a:xfrm>
              <a:off x="559728" y="2276826"/>
              <a:ext cx="4066820" cy="1223644"/>
              <a:chOff x="522514" y="953498"/>
              <a:chExt cx="4066820" cy="1223644"/>
            </a:xfrm>
          </p:grpSpPr>
          <p:cxnSp>
            <p:nvCxnSpPr>
              <p:cNvPr id="5" name="Straight Connector 4">
                <a:extLst>
                  <a:ext uri="{FF2B5EF4-FFF2-40B4-BE49-F238E27FC236}">
                    <a16:creationId xmlns:a16="http://schemas.microsoft.com/office/drawing/2014/main" id="{217CE0ED-250F-4D6D-8DB0-01387711DF0D}"/>
                  </a:ext>
                </a:extLst>
              </p:cNvPr>
              <p:cNvCxnSpPr/>
              <p:nvPr/>
            </p:nvCxnSpPr>
            <p:spPr>
              <a:xfrm>
                <a:off x="522514" y="2119086"/>
                <a:ext cx="3214915"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7C6B5ED-E679-421C-A528-944A179A7033}"/>
                  </a:ext>
                </a:extLst>
              </p:cNvPr>
              <p:cNvSpPr/>
              <p:nvPr/>
            </p:nvSpPr>
            <p:spPr>
              <a:xfrm>
                <a:off x="1923143" y="2046514"/>
                <a:ext cx="116114" cy="116114"/>
              </a:xfrm>
              <a:prstGeom prst="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7" name="Oval 6">
                <a:extLst>
                  <a:ext uri="{FF2B5EF4-FFF2-40B4-BE49-F238E27FC236}">
                    <a16:creationId xmlns:a16="http://schemas.microsoft.com/office/drawing/2014/main" id="{0C69F8FA-B96A-4E92-869C-9D4B76D0A1F8}"/>
                  </a:ext>
                </a:extLst>
              </p:cNvPr>
              <p:cNvSpPr/>
              <p:nvPr/>
            </p:nvSpPr>
            <p:spPr>
              <a:xfrm>
                <a:off x="1190170" y="2031999"/>
                <a:ext cx="145143" cy="145143"/>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8" name="Isosceles Triangle 7">
                <a:extLst>
                  <a:ext uri="{FF2B5EF4-FFF2-40B4-BE49-F238E27FC236}">
                    <a16:creationId xmlns:a16="http://schemas.microsoft.com/office/drawing/2014/main" id="{6DD9CBE3-87CD-47C2-A967-51E588B8B6D1}"/>
                  </a:ext>
                </a:extLst>
              </p:cNvPr>
              <p:cNvSpPr/>
              <p:nvPr/>
            </p:nvSpPr>
            <p:spPr>
              <a:xfrm>
                <a:off x="3011714" y="2017488"/>
                <a:ext cx="168362" cy="145140"/>
              </a:xfrm>
              <a:prstGeom prst="triangl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9" name="Oval 8">
                <a:extLst>
                  <a:ext uri="{FF2B5EF4-FFF2-40B4-BE49-F238E27FC236}">
                    <a16:creationId xmlns:a16="http://schemas.microsoft.com/office/drawing/2014/main" id="{B49D7C6F-FE3B-4D6F-80A7-5CCEABE47578}"/>
                  </a:ext>
                </a:extLst>
              </p:cNvPr>
              <p:cNvSpPr/>
              <p:nvPr/>
            </p:nvSpPr>
            <p:spPr>
              <a:xfrm>
                <a:off x="2452914" y="2031999"/>
                <a:ext cx="145143" cy="145143"/>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0" name="Oval 9">
                <a:extLst>
                  <a:ext uri="{FF2B5EF4-FFF2-40B4-BE49-F238E27FC236}">
                    <a16:creationId xmlns:a16="http://schemas.microsoft.com/office/drawing/2014/main" id="{745E6412-8196-41A8-BF6F-32A67AC93BED}"/>
                  </a:ext>
                </a:extLst>
              </p:cNvPr>
              <p:cNvSpPr/>
              <p:nvPr/>
            </p:nvSpPr>
            <p:spPr>
              <a:xfrm>
                <a:off x="2714170" y="1083789"/>
                <a:ext cx="145143" cy="145143"/>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1" name="Rectangle 10">
                <a:extLst>
                  <a:ext uri="{FF2B5EF4-FFF2-40B4-BE49-F238E27FC236}">
                    <a16:creationId xmlns:a16="http://schemas.microsoft.com/office/drawing/2014/main" id="{D9D872EA-D1B0-41D6-841C-17393AA62FB0}"/>
                  </a:ext>
                </a:extLst>
              </p:cNvPr>
              <p:cNvSpPr/>
              <p:nvPr/>
            </p:nvSpPr>
            <p:spPr>
              <a:xfrm>
                <a:off x="2732313" y="1422561"/>
                <a:ext cx="116114" cy="116114"/>
              </a:xfrm>
              <a:prstGeom prst="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2" name="Isosceles Triangle 11">
                <a:extLst>
                  <a:ext uri="{FF2B5EF4-FFF2-40B4-BE49-F238E27FC236}">
                    <a16:creationId xmlns:a16="http://schemas.microsoft.com/office/drawing/2014/main" id="{7E5A0664-DB6E-4AD9-9548-6E5B7ED6D8E7}"/>
                  </a:ext>
                </a:extLst>
              </p:cNvPr>
              <p:cNvSpPr/>
              <p:nvPr/>
            </p:nvSpPr>
            <p:spPr>
              <a:xfrm>
                <a:off x="2714170" y="1683661"/>
                <a:ext cx="168362" cy="145140"/>
              </a:xfrm>
              <a:prstGeom prst="triangl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3" name="TextBox 12">
                <a:extLst>
                  <a:ext uri="{FF2B5EF4-FFF2-40B4-BE49-F238E27FC236}">
                    <a16:creationId xmlns:a16="http://schemas.microsoft.com/office/drawing/2014/main" id="{4B9412FA-EA36-4417-A7CA-027B5FA2D820}"/>
                  </a:ext>
                </a:extLst>
              </p:cNvPr>
              <p:cNvSpPr txBox="1"/>
              <p:nvPr/>
            </p:nvSpPr>
            <p:spPr>
              <a:xfrm>
                <a:off x="2936317" y="953498"/>
                <a:ext cx="1653017" cy="1015663"/>
              </a:xfrm>
              <a:prstGeom prst="rect">
                <a:avLst/>
              </a:prstGeom>
              <a:noFill/>
            </p:spPr>
            <p:txBody>
              <a:bodyPr wrap="none" rtlCol="0">
                <a:spAutoFit/>
              </a:bodyPr>
              <a:lstStyle/>
              <a:p>
                <a:pPr algn="l"/>
                <a:r>
                  <a:rPr lang="en-US" sz="2000" dirty="0"/>
                  <a:t>Data points</a:t>
                </a:r>
              </a:p>
              <a:p>
                <a:pPr algn="l"/>
                <a:r>
                  <a:rPr lang="en-US" sz="2000" dirty="0"/>
                  <a:t>Interpolation</a:t>
                </a:r>
              </a:p>
              <a:p>
                <a:pPr algn="l"/>
                <a:r>
                  <a:rPr lang="en-US" sz="2000" dirty="0"/>
                  <a:t>extrapolation</a:t>
                </a:r>
              </a:p>
            </p:txBody>
          </p:sp>
        </p:grpSp>
        <p:grpSp>
          <p:nvGrpSpPr>
            <p:cNvPr id="25" name="Group 24">
              <a:extLst>
                <a:ext uri="{FF2B5EF4-FFF2-40B4-BE49-F238E27FC236}">
                  <a16:creationId xmlns:a16="http://schemas.microsoft.com/office/drawing/2014/main" id="{D15907E4-CF2F-43E0-B9FF-E1F7DAE3F13F}"/>
                </a:ext>
              </a:extLst>
            </p:cNvPr>
            <p:cNvGrpSpPr/>
            <p:nvPr/>
          </p:nvGrpSpPr>
          <p:grpSpPr>
            <a:xfrm>
              <a:off x="5515461" y="2328444"/>
              <a:ext cx="1455943" cy="1502230"/>
              <a:chOff x="5655409" y="1560285"/>
              <a:chExt cx="1455943" cy="1502230"/>
            </a:xfrm>
          </p:grpSpPr>
          <p:sp>
            <p:nvSpPr>
              <p:cNvPr id="15" name="Freeform: Shape 14">
                <a:extLst>
                  <a:ext uri="{FF2B5EF4-FFF2-40B4-BE49-F238E27FC236}">
                    <a16:creationId xmlns:a16="http://schemas.microsoft.com/office/drawing/2014/main" id="{0E587425-CC51-47F1-8092-22216FE23F55}"/>
                  </a:ext>
                </a:extLst>
              </p:cNvPr>
              <p:cNvSpPr/>
              <p:nvPr/>
            </p:nvSpPr>
            <p:spPr>
              <a:xfrm>
                <a:off x="5704114" y="1618343"/>
                <a:ext cx="1357086" cy="1386114"/>
              </a:xfrm>
              <a:custGeom>
                <a:avLst/>
                <a:gdLst>
                  <a:gd name="connsiteX0" fmla="*/ 645886 w 1357086"/>
                  <a:gd name="connsiteY0" fmla="*/ 0 h 1386114"/>
                  <a:gd name="connsiteX1" fmla="*/ 0 w 1357086"/>
                  <a:gd name="connsiteY1" fmla="*/ 870857 h 1386114"/>
                  <a:gd name="connsiteX2" fmla="*/ 732972 w 1357086"/>
                  <a:gd name="connsiteY2" fmla="*/ 1386114 h 1386114"/>
                  <a:gd name="connsiteX3" fmla="*/ 1357086 w 1357086"/>
                  <a:gd name="connsiteY3" fmla="*/ 732971 h 1386114"/>
                  <a:gd name="connsiteX4" fmla="*/ 645886 w 1357086"/>
                  <a:gd name="connsiteY4" fmla="*/ 0 h 1386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086" h="1386114">
                    <a:moveTo>
                      <a:pt x="645886" y="0"/>
                    </a:moveTo>
                    <a:lnTo>
                      <a:pt x="0" y="870857"/>
                    </a:lnTo>
                    <a:lnTo>
                      <a:pt x="732972" y="1386114"/>
                    </a:lnTo>
                    <a:lnTo>
                      <a:pt x="1357086" y="732971"/>
                    </a:lnTo>
                    <a:lnTo>
                      <a:pt x="645886" y="0"/>
                    </a:lnTo>
                    <a:close/>
                  </a:path>
                </a:pathLst>
              </a:custGeom>
              <a:noFill/>
              <a:ln w="349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6" name="Rectangle 15">
                <a:extLst>
                  <a:ext uri="{FF2B5EF4-FFF2-40B4-BE49-F238E27FC236}">
                    <a16:creationId xmlns:a16="http://schemas.microsoft.com/office/drawing/2014/main" id="{6EC81A1D-1179-414E-A6BD-755646055B5F}"/>
                  </a:ext>
                </a:extLst>
              </p:cNvPr>
              <p:cNvSpPr/>
              <p:nvPr/>
            </p:nvSpPr>
            <p:spPr>
              <a:xfrm>
                <a:off x="6228076" y="2514596"/>
                <a:ext cx="116114" cy="116114"/>
              </a:xfrm>
              <a:prstGeom prst="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7" name="Oval 16">
                <a:extLst>
                  <a:ext uri="{FF2B5EF4-FFF2-40B4-BE49-F238E27FC236}">
                    <a16:creationId xmlns:a16="http://schemas.microsoft.com/office/drawing/2014/main" id="{0EBC08D6-5D99-47C6-B6E8-5B1FD66B0D60}"/>
                  </a:ext>
                </a:extLst>
              </p:cNvPr>
              <p:cNvSpPr/>
              <p:nvPr/>
            </p:nvSpPr>
            <p:spPr>
              <a:xfrm>
                <a:off x="5655409" y="2409367"/>
                <a:ext cx="145143" cy="145143"/>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8" name="Isosceles Triangle 17">
                <a:extLst>
                  <a:ext uri="{FF2B5EF4-FFF2-40B4-BE49-F238E27FC236}">
                    <a16:creationId xmlns:a16="http://schemas.microsoft.com/office/drawing/2014/main" id="{9046DAC6-598C-4083-B90E-EE11725D38EC}"/>
                  </a:ext>
                </a:extLst>
              </p:cNvPr>
              <p:cNvSpPr/>
              <p:nvPr/>
            </p:nvSpPr>
            <p:spPr>
              <a:xfrm>
                <a:off x="6797847" y="1614714"/>
                <a:ext cx="168362" cy="145140"/>
              </a:xfrm>
              <a:prstGeom prst="triangl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9" name="Oval 18">
                <a:extLst>
                  <a:ext uri="{FF2B5EF4-FFF2-40B4-BE49-F238E27FC236}">
                    <a16:creationId xmlns:a16="http://schemas.microsoft.com/office/drawing/2014/main" id="{EAB0B34D-7F2E-41E6-A735-BA26FED8126C}"/>
                  </a:ext>
                </a:extLst>
              </p:cNvPr>
              <p:cNvSpPr/>
              <p:nvPr/>
            </p:nvSpPr>
            <p:spPr>
              <a:xfrm>
                <a:off x="6302828" y="1560285"/>
                <a:ext cx="145143" cy="145143"/>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0" name="Oval 19">
                <a:extLst>
                  <a:ext uri="{FF2B5EF4-FFF2-40B4-BE49-F238E27FC236}">
                    <a16:creationId xmlns:a16="http://schemas.microsoft.com/office/drawing/2014/main" id="{FE58B875-58BF-4723-8BE6-84922CCB4B6E}"/>
                  </a:ext>
                </a:extLst>
              </p:cNvPr>
              <p:cNvSpPr/>
              <p:nvPr/>
            </p:nvSpPr>
            <p:spPr>
              <a:xfrm>
                <a:off x="6966209" y="2271485"/>
                <a:ext cx="145143" cy="145143"/>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1" name="Oval 20">
                <a:extLst>
                  <a:ext uri="{FF2B5EF4-FFF2-40B4-BE49-F238E27FC236}">
                    <a16:creationId xmlns:a16="http://schemas.microsoft.com/office/drawing/2014/main" id="{B4CE91FF-70E8-4C7E-A778-5A918835B94C}"/>
                  </a:ext>
                </a:extLst>
              </p:cNvPr>
              <p:cNvSpPr/>
              <p:nvPr/>
            </p:nvSpPr>
            <p:spPr>
              <a:xfrm>
                <a:off x="6375399" y="2917372"/>
                <a:ext cx="145143" cy="145143"/>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2" name="Rectangle 21">
                <a:extLst>
                  <a:ext uri="{FF2B5EF4-FFF2-40B4-BE49-F238E27FC236}">
                    <a16:creationId xmlns:a16="http://schemas.microsoft.com/office/drawing/2014/main" id="{7901E625-BC15-49AB-AA8C-9C7AA9A09A07}"/>
                  </a:ext>
                </a:extLst>
              </p:cNvPr>
              <p:cNvSpPr/>
              <p:nvPr/>
            </p:nvSpPr>
            <p:spPr>
              <a:xfrm>
                <a:off x="6447970" y="2087587"/>
                <a:ext cx="116114" cy="116114"/>
              </a:xfrm>
              <a:prstGeom prst="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3" name="Isosceles Triangle 22">
                <a:extLst>
                  <a:ext uri="{FF2B5EF4-FFF2-40B4-BE49-F238E27FC236}">
                    <a16:creationId xmlns:a16="http://schemas.microsoft.com/office/drawing/2014/main" id="{B89CAD17-A61B-43D3-A653-1415169B0AA2}"/>
                  </a:ext>
                </a:extLst>
              </p:cNvPr>
              <p:cNvSpPr/>
              <p:nvPr/>
            </p:nvSpPr>
            <p:spPr>
              <a:xfrm>
                <a:off x="5690324" y="1759854"/>
                <a:ext cx="168362" cy="145140"/>
              </a:xfrm>
              <a:prstGeom prst="triangl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4" name="Isosceles Triangle 23">
                <a:extLst>
                  <a:ext uri="{FF2B5EF4-FFF2-40B4-BE49-F238E27FC236}">
                    <a16:creationId xmlns:a16="http://schemas.microsoft.com/office/drawing/2014/main" id="{89C9C08B-9148-417B-9651-8A78E51D6626}"/>
                  </a:ext>
                </a:extLst>
              </p:cNvPr>
              <p:cNvSpPr/>
              <p:nvPr/>
            </p:nvSpPr>
            <p:spPr>
              <a:xfrm>
                <a:off x="6825827" y="2764972"/>
                <a:ext cx="168362" cy="145140"/>
              </a:xfrm>
              <a:prstGeom prst="triangl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sp>
          <p:nvSpPr>
            <p:cNvPr id="4" name="TextBox 3">
              <a:extLst>
                <a:ext uri="{FF2B5EF4-FFF2-40B4-BE49-F238E27FC236}">
                  <a16:creationId xmlns:a16="http://schemas.microsoft.com/office/drawing/2014/main" id="{086FC276-3219-1DF5-40C4-D35A2143E8DA}"/>
                </a:ext>
              </a:extLst>
            </p:cNvPr>
            <p:cNvSpPr txBox="1"/>
            <p:nvPr/>
          </p:nvSpPr>
          <p:spPr>
            <a:xfrm>
              <a:off x="1976846" y="1871966"/>
              <a:ext cx="513282" cy="400110"/>
            </a:xfrm>
            <a:prstGeom prst="rect">
              <a:avLst/>
            </a:prstGeom>
            <a:noFill/>
          </p:spPr>
          <p:txBody>
            <a:bodyPr wrap="none" rtlCol="0">
              <a:spAutoFit/>
            </a:bodyPr>
            <a:lstStyle/>
            <a:p>
              <a:pPr algn="l"/>
              <a:r>
                <a:rPr lang="en-US" sz="2000" dirty="0"/>
                <a:t>1D</a:t>
              </a:r>
            </a:p>
          </p:txBody>
        </p:sp>
        <p:sp>
          <p:nvSpPr>
            <p:cNvPr id="27" name="TextBox 26">
              <a:extLst>
                <a:ext uri="{FF2B5EF4-FFF2-40B4-BE49-F238E27FC236}">
                  <a16:creationId xmlns:a16="http://schemas.microsoft.com/office/drawing/2014/main" id="{852D8CC2-95EC-B55E-B4D9-2926874465AA}"/>
                </a:ext>
              </a:extLst>
            </p:cNvPr>
            <p:cNvSpPr txBox="1"/>
            <p:nvPr/>
          </p:nvSpPr>
          <p:spPr>
            <a:xfrm>
              <a:off x="5978810" y="1870276"/>
              <a:ext cx="513282" cy="400110"/>
            </a:xfrm>
            <a:prstGeom prst="rect">
              <a:avLst/>
            </a:prstGeom>
            <a:noFill/>
          </p:spPr>
          <p:txBody>
            <a:bodyPr wrap="none" rtlCol="0">
              <a:spAutoFit/>
            </a:bodyPr>
            <a:lstStyle/>
            <a:p>
              <a:pPr algn="l"/>
              <a:r>
                <a:rPr lang="en-US" sz="2000" dirty="0"/>
                <a:t>2D</a:t>
              </a:r>
            </a:p>
          </p:txBody>
        </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C2C71E5-422C-E318-011C-9F2923C18C2B}"/>
                  </a:ext>
                </a:extLst>
              </p:cNvPr>
              <p:cNvSpPr txBox="1"/>
              <p:nvPr/>
            </p:nvSpPr>
            <p:spPr>
              <a:xfrm>
                <a:off x="1139786" y="4454827"/>
                <a:ext cx="2120824" cy="9569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𝐱</m:t>
                      </m:r>
                      <m:r>
                        <a:rPr lang="en-US" sz="2000" b="0" i="0">
                          <a:latin typeface="Cambria Math" panose="02040503050406030204" pitchFamily="18" charset="0"/>
                        </a:rPr>
                        <m:t>=</m:t>
                      </m:r>
                      <m:nary>
                        <m:naryPr>
                          <m:chr m:val="∑"/>
                          <m:limLoc m:val="undOvr"/>
                          <m:ctrlPr>
                            <a:rPr lang="en-US" sz="2000" b="0" i="1">
                              <a:latin typeface="Cambria Math" panose="02040503050406030204" pitchFamily="18" charset="0"/>
                            </a:rPr>
                          </m:ctrlPr>
                        </m:naryPr>
                        <m:sub>
                          <m:r>
                            <a:rPr lang="en-US" sz="2000" b="0" i="1">
                              <a:latin typeface="Cambria Math" panose="02040503050406030204" pitchFamily="18" charset="0"/>
                            </a:rPr>
                            <m:t>𝑖</m:t>
                          </m:r>
                          <m:r>
                            <a:rPr lang="en-US" sz="2000" b="0" i="0">
                              <a:latin typeface="Cambria Math" panose="02040503050406030204" pitchFamily="18" charset="0"/>
                            </a:rPr>
                            <m:t>=1</m:t>
                          </m:r>
                        </m:sub>
                        <m:sup>
                          <m:r>
                            <a:rPr lang="en-US" sz="2000" b="0" i="1">
                              <a:latin typeface="Cambria Math" panose="02040503050406030204" pitchFamily="18" charset="0"/>
                            </a:rPr>
                            <m:t>𝑛</m:t>
                          </m:r>
                          <m:r>
                            <a:rPr lang="en-US" sz="2000" b="0" i="0">
                              <a:latin typeface="Cambria Math" panose="02040503050406030204" pitchFamily="18" charset="0"/>
                            </a:rPr>
                            <m:t>+1</m:t>
                          </m:r>
                        </m:sup>
                        <m:e>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𝛼</m:t>
                              </m:r>
                            </m:e>
                            <m:sub>
                              <m:r>
                                <a:rPr lang="en-US" sz="2000" b="0" i="1">
                                  <a:latin typeface="Cambria Math" panose="02040503050406030204" pitchFamily="18" charset="0"/>
                                </a:rPr>
                                <m:t>𝑖</m:t>
                              </m:r>
                            </m:sub>
                          </m:sSub>
                          <m:sSub>
                            <m:sSubPr>
                              <m:ctrlPr>
                                <a:rPr lang="en-US" sz="2000" b="0" i="1">
                                  <a:solidFill>
                                    <a:srgbClr val="836967"/>
                                  </a:solidFill>
                                  <a:latin typeface="Cambria Math" panose="02040503050406030204" pitchFamily="18" charset="0"/>
                                </a:rPr>
                              </m:ctrlPr>
                            </m:sSubPr>
                            <m:e>
                              <m:r>
                                <a:rPr lang="en-US" sz="2000" b="1" i="0">
                                  <a:latin typeface="Cambria Math" panose="02040503050406030204" pitchFamily="18" charset="0"/>
                                </a:rPr>
                                <m:t>𝐱</m:t>
                              </m:r>
                            </m:e>
                            <m:sub>
                              <m:r>
                                <a:rPr lang="en-US" sz="2000" b="0" i="1">
                                  <a:latin typeface="Cambria Math" panose="02040503050406030204" pitchFamily="18" charset="0"/>
                                </a:rPr>
                                <m:t>𝑖</m:t>
                              </m:r>
                            </m:sub>
                          </m:sSub>
                        </m:e>
                      </m:nary>
                    </m:oMath>
                  </m:oMathPara>
                </a14:m>
                <a:endParaRPr lang="en-US" sz="1600" dirty="0"/>
              </a:p>
            </p:txBody>
          </p:sp>
        </mc:Choice>
        <mc:Fallback xmlns="">
          <p:sp>
            <p:nvSpPr>
              <p:cNvPr id="31" name="TextBox 30">
                <a:extLst>
                  <a:ext uri="{FF2B5EF4-FFF2-40B4-BE49-F238E27FC236}">
                    <a16:creationId xmlns:a16="http://schemas.microsoft.com/office/drawing/2014/main" id="{4C2C71E5-422C-E318-011C-9F2923C18C2B}"/>
                  </a:ext>
                </a:extLst>
              </p:cNvPr>
              <p:cNvSpPr txBox="1">
                <a:spLocks noRot="1" noChangeAspect="1" noMove="1" noResize="1" noEditPoints="1" noAdjustHandles="1" noChangeArrowheads="1" noChangeShapeType="1" noTextEdit="1"/>
              </p:cNvSpPr>
              <p:nvPr/>
            </p:nvSpPr>
            <p:spPr>
              <a:xfrm>
                <a:off x="1139786" y="4454827"/>
                <a:ext cx="2120824" cy="95699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58C12D6-6CA3-FA32-DD1B-016AE1AB50DE}"/>
                  </a:ext>
                </a:extLst>
              </p:cNvPr>
              <p:cNvSpPr txBox="1"/>
              <p:nvPr/>
            </p:nvSpPr>
            <p:spPr>
              <a:xfrm>
                <a:off x="3575198" y="4472586"/>
                <a:ext cx="2874761" cy="9569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2000" i="1" smtClean="0">
                              <a:latin typeface="Cambria Math" panose="02040503050406030204" pitchFamily="18" charset="0"/>
                            </a:rPr>
                          </m:ctrlPr>
                        </m:naryPr>
                        <m:sub>
                          <m:r>
                            <a:rPr lang="en-US" sz="2000" i="1">
                              <a:latin typeface="Cambria Math" panose="02040503050406030204" pitchFamily="18" charset="0"/>
                            </a:rPr>
                            <m:t>𝑖</m:t>
                          </m:r>
                          <m:r>
                            <a:rPr lang="en-US" sz="2000" i="0">
                              <a:latin typeface="Cambria Math" panose="02040503050406030204" pitchFamily="18" charset="0"/>
                            </a:rPr>
                            <m:t>=1</m:t>
                          </m:r>
                        </m:sub>
                        <m:sup>
                          <m:r>
                            <a:rPr lang="en-US" sz="2000" i="1">
                              <a:latin typeface="Cambria Math" panose="02040503050406030204" pitchFamily="18" charset="0"/>
                            </a:rPr>
                            <m:t>𝑛</m:t>
                          </m:r>
                          <m:r>
                            <a:rPr lang="en-US" sz="2000" i="0">
                              <a:latin typeface="Cambria Math" panose="02040503050406030204" pitchFamily="18" charset="0"/>
                            </a:rPr>
                            <m:t>+1</m:t>
                          </m:r>
                        </m:sup>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𝑖</m:t>
                              </m:r>
                            </m:sub>
                          </m:sSub>
                        </m:e>
                      </m:nary>
                      <m:r>
                        <a:rPr lang="en-US" sz="2000" i="0">
                          <a:latin typeface="Cambria Math" panose="02040503050406030204" pitchFamily="18" charset="0"/>
                        </a:rPr>
                        <m:t>=1</m:t>
                      </m:r>
                      <m:r>
                        <a:rPr lang="en-US" sz="2000" b="0" i="0"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𝛼</m:t>
                          </m:r>
                        </m:e>
                        <m:sub>
                          <m:r>
                            <a:rPr lang="en-US" sz="2000" b="0" i="1" smtClean="0">
                              <a:latin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34" name="TextBox 33">
                <a:extLst>
                  <a:ext uri="{FF2B5EF4-FFF2-40B4-BE49-F238E27FC236}">
                    <a16:creationId xmlns:a16="http://schemas.microsoft.com/office/drawing/2014/main" id="{A58C12D6-6CA3-FA32-DD1B-016AE1AB50DE}"/>
                  </a:ext>
                </a:extLst>
              </p:cNvPr>
              <p:cNvSpPr txBox="1">
                <a:spLocks noRot="1" noChangeAspect="1" noMove="1" noResize="1" noEditPoints="1" noAdjustHandles="1" noChangeArrowheads="1" noChangeShapeType="1" noTextEdit="1"/>
              </p:cNvSpPr>
              <p:nvPr/>
            </p:nvSpPr>
            <p:spPr>
              <a:xfrm>
                <a:off x="3575198" y="4472586"/>
                <a:ext cx="2874761" cy="95699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73360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392D68E-99A6-C6F8-E0C3-12007DAF59C6}"/>
                  </a:ext>
                </a:extLst>
              </p:cNvPr>
              <p:cNvSpPr>
                <a:spLocks noGrp="1"/>
              </p:cNvSpPr>
              <p:nvPr>
                <p:ph type="body" sz="quarter" idx="10"/>
              </p:nvPr>
            </p:nvSpPr>
            <p:spPr/>
            <p:txBody>
              <a:bodyPr/>
              <a:lstStyle/>
              <a:p>
                <a:r>
                  <a:rPr lang="en-US" dirty="0"/>
                  <a:t>Surrogate approximates better in the interpolation region</a:t>
                </a:r>
              </a:p>
              <a:p>
                <a:pPr lvl="1"/>
                <a:r>
                  <a:rPr lang="en-US" dirty="0"/>
                  <a:t>Ex2-10) </a:t>
                </a:r>
                <a14:m>
                  <m:oMath xmlns:m="http://schemas.openxmlformats.org/officeDocument/2006/math">
                    <m:sSub>
                      <m:sSubPr>
                        <m:ctrlPr>
                          <a:rPr lang="en-US" i="1" smtClean="0">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𝜎</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𝑦</m:t>
                        </m:r>
                      </m:sub>
                    </m:sSub>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rad>
                      <m:radPr>
                        <m:degHide m:val="on"/>
                        <m:ctrlPr>
                          <a:rPr lang="en-US" i="1">
                            <a:effectLst/>
                            <a:latin typeface="Cambria Math" panose="02040503050406030204" pitchFamily="18" charset="0"/>
                          </a:rPr>
                        </m:ctrlPr>
                      </m:radPr>
                      <m:deg/>
                      <m:e>
                        <m:r>
                          <a:rPr lang="en-US" i="1">
                            <a:effectLst/>
                            <a:latin typeface="Cambria Math" panose="02040503050406030204" pitchFamily="18" charset="0"/>
                            <a:ea typeface="Malgun Gothic" panose="020B0503020000020004" pitchFamily="34" charset="-127"/>
                            <a:cs typeface="Times New Roman" panose="02020603050405020304" pitchFamily="18" charset="0"/>
                          </a:rPr>
                          <m:t>3</m:t>
                        </m:r>
                      </m:e>
                    </m:rad>
                    <m:acc>
                      <m:accPr>
                        <m:chr m:val="̂"/>
                        <m:ctrlPr>
                          <a:rPr lang="en-US" i="1">
                            <a:effectLst/>
                            <a:latin typeface="Cambria Math" panose="02040503050406030204" pitchFamily="18" charset="0"/>
                          </a:rPr>
                        </m:ctrlPr>
                      </m:acc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𝜎</m:t>
                        </m:r>
                      </m:e>
                    </m:acc>
                  </m:oMath>
                </a14:m>
                <a:r>
                  <a:rPr lang="en-US" dirty="0"/>
                  <a:t> at (1,1), while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𝑦</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𝜎</m:t>
                        </m:r>
                      </m:e>
                    </m:acc>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oMath>
                </a14:m>
                <a:r>
                  <a:rPr lang="en-US" dirty="0"/>
                  <a:t> at the center</a:t>
                </a:r>
              </a:p>
              <a:p>
                <a:pPr lvl="1"/>
                <a:r>
                  <a:rPr lang="en-US" dirty="0"/>
                  <a:t>Figure shows most of the design space belongs to the extrapolation region (interpolation region of 10-dim orthant is only 0.1% of the design space)</a:t>
                </a:r>
              </a:p>
              <a:p>
                <a:pPr lvl="1"/>
                <a:r>
                  <a:rPr lang="en-US" dirty="0"/>
                  <a:t>If samples are located at the corners, the distance between samples increases</a:t>
                </a:r>
              </a:p>
              <a:p>
                <a:r>
                  <a:rPr lang="en-US" dirty="0"/>
                  <a:t>It would be necessary </a:t>
                </a:r>
                <a:br>
                  <a:rPr lang="en-US" dirty="0"/>
                </a:br>
                <a:r>
                  <a:rPr lang="en-US" dirty="0"/>
                  <a:t>to define a quantitative </a:t>
                </a:r>
                <a:br>
                  <a:rPr lang="en-US" dirty="0"/>
                </a:br>
                <a:r>
                  <a:rPr lang="en-US" dirty="0"/>
                  <a:t>measure to assess the </a:t>
                </a:r>
                <a:br>
                  <a:rPr lang="en-US" dirty="0"/>
                </a:br>
                <a:r>
                  <a:rPr lang="en-US" dirty="0"/>
                  <a:t>quality of prediction</a:t>
                </a:r>
              </a:p>
            </p:txBody>
          </p:sp>
        </mc:Choice>
        <mc:Fallback xmlns="">
          <p:sp>
            <p:nvSpPr>
              <p:cNvPr id="2" name="Text Placeholder 1">
                <a:extLst>
                  <a:ext uri="{FF2B5EF4-FFF2-40B4-BE49-F238E27FC236}">
                    <a16:creationId xmlns:a16="http://schemas.microsoft.com/office/drawing/2014/main" id="{8392D68E-99A6-C6F8-E0C3-12007DAF59C6}"/>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0C3270C-5C5F-493F-C70C-5EE117D1CD5F}"/>
              </a:ext>
            </a:extLst>
          </p:cNvPr>
          <p:cNvSpPr>
            <a:spLocks noGrp="1"/>
          </p:cNvSpPr>
          <p:nvPr>
            <p:ph type="title"/>
          </p:nvPr>
        </p:nvSpPr>
        <p:spPr/>
        <p:txBody>
          <a:bodyPr>
            <a:normAutofit fontScale="90000"/>
          </a:bodyPr>
          <a:lstStyle/>
          <a:p>
            <a:r>
              <a:rPr lang="en-US" dirty="0"/>
              <a:t>Interpolation vs. Extrapolation </a:t>
            </a:r>
            <a:r>
              <a:rPr lang="en-US" i="1" dirty="0"/>
              <a:t>cont</a:t>
            </a:r>
            <a:r>
              <a:rPr lang="en-US" dirty="0"/>
              <a:t>.</a:t>
            </a:r>
          </a:p>
        </p:txBody>
      </p:sp>
      <p:grpSp>
        <p:nvGrpSpPr>
          <p:cNvPr id="4" name="Group 3">
            <a:extLst>
              <a:ext uri="{FF2B5EF4-FFF2-40B4-BE49-F238E27FC236}">
                <a16:creationId xmlns:a16="http://schemas.microsoft.com/office/drawing/2014/main" id="{EDFEE952-7383-781C-330E-E59050EB8F48}"/>
              </a:ext>
            </a:extLst>
          </p:cNvPr>
          <p:cNvGrpSpPr/>
          <p:nvPr/>
        </p:nvGrpSpPr>
        <p:grpSpPr>
          <a:xfrm>
            <a:off x="4111512" y="3769435"/>
            <a:ext cx="4604194" cy="2380989"/>
            <a:chOff x="-113425" y="886779"/>
            <a:chExt cx="7583477" cy="3777050"/>
          </a:xfrm>
        </p:grpSpPr>
        <p:sp>
          <p:nvSpPr>
            <p:cNvPr id="5" name="Rectangle 4">
              <a:extLst>
                <a:ext uri="{FF2B5EF4-FFF2-40B4-BE49-F238E27FC236}">
                  <a16:creationId xmlns:a16="http://schemas.microsoft.com/office/drawing/2014/main" id="{3E0B5C9F-7E85-252A-5545-08F8E5F38FEB}"/>
                </a:ext>
              </a:extLst>
            </p:cNvPr>
            <p:cNvSpPr>
              <a:spLocks noChangeAspect="1"/>
            </p:cNvSpPr>
            <p:nvPr/>
          </p:nvSpPr>
          <p:spPr>
            <a:xfrm>
              <a:off x="67748" y="1711557"/>
              <a:ext cx="2743200"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 name="Rectangle 5">
              <a:extLst>
                <a:ext uri="{FF2B5EF4-FFF2-40B4-BE49-F238E27FC236}">
                  <a16:creationId xmlns:a16="http://schemas.microsoft.com/office/drawing/2014/main" id="{E144D9F9-3158-FEE6-42F5-9AF212B0CB62}"/>
                </a:ext>
              </a:extLst>
            </p:cNvPr>
            <p:cNvSpPr>
              <a:spLocks noChangeAspect="1"/>
            </p:cNvSpPr>
            <p:nvPr/>
          </p:nvSpPr>
          <p:spPr>
            <a:xfrm>
              <a:off x="1434872" y="1714292"/>
              <a:ext cx="1371600" cy="1371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 name="Rectangle 6">
              <a:extLst>
                <a:ext uri="{FF2B5EF4-FFF2-40B4-BE49-F238E27FC236}">
                  <a16:creationId xmlns:a16="http://schemas.microsoft.com/office/drawing/2014/main" id="{B1E78266-5E15-17D8-6504-C73ED81BA8CC}"/>
                </a:ext>
              </a:extLst>
            </p:cNvPr>
            <p:cNvSpPr>
              <a:spLocks noChangeAspect="1"/>
            </p:cNvSpPr>
            <p:nvPr/>
          </p:nvSpPr>
          <p:spPr>
            <a:xfrm>
              <a:off x="746554" y="2393264"/>
              <a:ext cx="1371600" cy="1371600"/>
            </a:xfrm>
            <a:prstGeom prst="rect">
              <a:avLst/>
            </a:prstGeom>
            <a:solidFill>
              <a:schemeClr val="accent1">
                <a:lumMod val="40000"/>
                <a:lumOff val="60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 name="Rectangle 7">
              <a:extLst>
                <a:ext uri="{FF2B5EF4-FFF2-40B4-BE49-F238E27FC236}">
                  <a16:creationId xmlns:a16="http://schemas.microsoft.com/office/drawing/2014/main" id="{E5E63564-BF0C-85DA-7DD6-AFA2830D7487}"/>
                </a:ext>
              </a:extLst>
            </p:cNvPr>
            <p:cNvSpPr>
              <a:spLocks noChangeAspect="1"/>
            </p:cNvSpPr>
            <p:nvPr/>
          </p:nvSpPr>
          <p:spPr>
            <a:xfrm>
              <a:off x="67748" y="1714292"/>
              <a:ext cx="1371600" cy="1371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 name="Rectangle 8">
              <a:extLst>
                <a:ext uri="{FF2B5EF4-FFF2-40B4-BE49-F238E27FC236}">
                  <a16:creationId xmlns:a16="http://schemas.microsoft.com/office/drawing/2014/main" id="{14A07CC1-2102-DB37-80F3-B8167079F818}"/>
                </a:ext>
              </a:extLst>
            </p:cNvPr>
            <p:cNvSpPr>
              <a:spLocks noChangeAspect="1"/>
            </p:cNvSpPr>
            <p:nvPr/>
          </p:nvSpPr>
          <p:spPr>
            <a:xfrm>
              <a:off x="66909" y="3086309"/>
              <a:ext cx="1371600" cy="1371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0" name="Rectangle 9">
              <a:extLst>
                <a:ext uri="{FF2B5EF4-FFF2-40B4-BE49-F238E27FC236}">
                  <a16:creationId xmlns:a16="http://schemas.microsoft.com/office/drawing/2014/main" id="{5FECE344-B992-3D2D-3E03-BD3D6C4C7E3D}"/>
                </a:ext>
              </a:extLst>
            </p:cNvPr>
            <p:cNvSpPr>
              <a:spLocks noChangeAspect="1"/>
            </p:cNvSpPr>
            <p:nvPr/>
          </p:nvSpPr>
          <p:spPr>
            <a:xfrm>
              <a:off x="1438993" y="3091297"/>
              <a:ext cx="1371600" cy="1371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 name="Oval 10">
              <a:extLst>
                <a:ext uri="{FF2B5EF4-FFF2-40B4-BE49-F238E27FC236}">
                  <a16:creationId xmlns:a16="http://schemas.microsoft.com/office/drawing/2014/main" id="{FB308C01-3FFC-C4F1-50D9-80F327C15F7C}"/>
                </a:ext>
              </a:extLst>
            </p:cNvPr>
            <p:cNvSpPr/>
            <p:nvPr/>
          </p:nvSpPr>
          <p:spPr>
            <a:xfrm>
              <a:off x="712838" y="2358543"/>
              <a:ext cx="58479" cy="5847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 name="Oval 11">
              <a:extLst>
                <a:ext uri="{FF2B5EF4-FFF2-40B4-BE49-F238E27FC236}">
                  <a16:creationId xmlns:a16="http://schemas.microsoft.com/office/drawing/2014/main" id="{E15ADB3F-8AD9-F2D2-098B-56318A3B0CBF}"/>
                </a:ext>
              </a:extLst>
            </p:cNvPr>
            <p:cNvSpPr/>
            <p:nvPr/>
          </p:nvSpPr>
          <p:spPr>
            <a:xfrm>
              <a:off x="716464" y="3733380"/>
              <a:ext cx="58479" cy="5847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 name="Oval 12">
              <a:extLst>
                <a:ext uri="{FF2B5EF4-FFF2-40B4-BE49-F238E27FC236}">
                  <a16:creationId xmlns:a16="http://schemas.microsoft.com/office/drawing/2014/main" id="{3A4248A8-ADEE-136D-E3E3-E538D9AE26BE}"/>
                </a:ext>
              </a:extLst>
            </p:cNvPr>
            <p:cNvSpPr/>
            <p:nvPr/>
          </p:nvSpPr>
          <p:spPr>
            <a:xfrm>
              <a:off x="2091049" y="2360221"/>
              <a:ext cx="58479" cy="5847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 name="Oval 13">
              <a:extLst>
                <a:ext uri="{FF2B5EF4-FFF2-40B4-BE49-F238E27FC236}">
                  <a16:creationId xmlns:a16="http://schemas.microsoft.com/office/drawing/2014/main" id="{6922B62C-4AD6-F68A-6837-A6D9D6AB744E}"/>
                </a:ext>
              </a:extLst>
            </p:cNvPr>
            <p:cNvSpPr/>
            <p:nvPr/>
          </p:nvSpPr>
          <p:spPr>
            <a:xfrm>
              <a:off x="2083733" y="3733173"/>
              <a:ext cx="58479" cy="5847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 name="Oval 14">
              <a:extLst>
                <a:ext uri="{FF2B5EF4-FFF2-40B4-BE49-F238E27FC236}">
                  <a16:creationId xmlns:a16="http://schemas.microsoft.com/office/drawing/2014/main" id="{15C990EE-FD86-4FBF-BCFB-4B21E4318C84}"/>
                </a:ext>
              </a:extLst>
            </p:cNvPr>
            <p:cNvSpPr/>
            <p:nvPr/>
          </p:nvSpPr>
          <p:spPr>
            <a:xfrm>
              <a:off x="3222657" y="1048806"/>
              <a:ext cx="58479" cy="5847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 name="Rectangle 15">
              <a:extLst>
                <a:ext uri="{FF2B5EF4-FFF2-40B4-BE49-F238E27FC236}">
                  <a16:creationId xmlns:a16="http://schemas.microsoft.com/office/drawing/2014/main" id="{5B5A9F37-689B-693B-ADEA-246E37DFFF59}"/>
                </a:ext>
              </a:extLst>
            </p:cNvPr>
            <p:cNvSpPr>
              <a:spLocks noChangeAspect="1"/>
            </p:cNvSpPr>
            <p:nvPr/>
          </p:nvSpPr>
          <p:spPr>
            <a:xfrm>
              <a:off x="3183315" y="1275662"/>
              <a:ext cx="137160" cy="1371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 name="Rectangle 16">
              <a:extLst>
                <a:ext uri="{FF2B5EF4-FFF2-40B4-BE49-F238E27FC236}">
                  <a16:creationId xmlns:a16="http://schemas.microsoft.com/office/drawing/2014/main" id="{099B9810-4485-D946-A722-CE983F0CBF0F}"/>
                </a:ext>
              </a:extLst>
            </p:cNvPr>
            <p:cNvSpPr>
              <a:spLocks noChangeAspect="1"/>
            </p:cNvSpPr>
            <p:nvPr/>
          </p:nvSpPr>
          <p:spPr>
            <a:xfrm>
              <a:off x="3190702" y="1553256"/>
              <a:ext cx="137160" cy="137160"/>
            </a:xfrm>
            <a:prstGeom prst="rect">
              <a:avLst/>
            </a:prstGeom>
            <a:solidFill>
              <a:schemeClr val="accent1">
                <a:lumMod val="40000"/>
                <a:lumOff val="60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3B37B43-273A-60E4-F483-615137663F2E}"/>
                    </a:ext>
                  </a:extLst>
                </p:cNvPr>
                <p:cNvSpPr txBox="1"/>
                <p:nvPr/>
              </p:nvSpPr>
              <p:spPr>
                <a:xfrm>
                  <a:off x="3129141" y="4248827"/>
                  <a:ext cx="591315" cy="4150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i="1">
                                <a:latin typeface="Cambria Math" panose="02040503050406030204" pitchFamily="18" charset="0"/>
                              </a:rPr>
                            </m:ctrlPr>
                          </m:sSubPr>
                          <m:e>
                            <m:r>
                              <a:rPr lang="en-US" sz="1100" i="1">
                                <a:latin typeface="Cambria Math" panose="02040503050406030204" pitchFamily="18" charset="0"/>
                              </a:rPr>
                              <m:t>𝑥</m:t>
                            </m:r>
                          </m:e>
                          <m:sub>
                            <m:r>
                              <a:rPr lang="en-US" sz="1100" i="1">
                                <a:latin typeface="Cambria Math" panose="02040503050406030204" pitchFamily="18" charset="0"/>
                              </a:rPr>
                              <m:t>1</m:t>
                            </m:r>
                          </m:sub>
                        </m:sSub>
                      </m:oMath>
                    </m:oMathPara>
                  </a14:m>
                  <a:endParaRPr lang="en-US" sz="1100" dirty="0"/>
                </a:p>
              </p:txBody>
            </p:sp>
          </mc:Choice>
          <mc:Fallback xmlns="">
            <p:sp>
              <p:nvSpPr>
                <p:cNvPr id="18" name="TextBox 17">
                  <a:extLst>
                    <a:ext uri="{FF2B5EF4-FFF2-40B4-BE49-F238E27FC236}">
                      <a16:creationId xmlns:a16="http://schemas.microsoft.com/office/drawing/2014/main" id="{23B37B43-273A-60E4-F483-615137663F2E}"/>
                    </a:ext>
                  </a:extLst>
                </p:cNvPr>
                <p:cNvSpPr txBox="1">
                  <a:spLocks noRot="1" noChangeAspect="1" noMove="1" noResize="1" noEditPoints="1" noAdjustHandles="1" noChangeArrowheads="1" noChangeShapeType="1" noTextEdit="1"/>
                </p:cNvSpPr>
                <p:nvPr/>
              </p:nvSpPr>
              <p:spPr>
                <a:xfrm>
                  <a:off x="3129141" y="4248827"/>
                  <a:ext cx="591315" cy="4150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6955DD-BBCB-791D-A367-675895D59D88}"/>
                    </a:ext>
                  </a:extLst>
                </p:cNvPr>
                <p:cNvSpPr txBox="1"/>
                <p:nvPr/>
              </p:nvSpPr>
              <p:spPr>
                <a:xfrm>
                  <a:off x="-113425" y="1032586"/>
                  <a:ext cx="596703" cy="4150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i="1">
                                <a:latin typeface="Cambria Math" panose="02040503050406030204" pitchFamily="18" charset="0"/>
                              </a:rPr>
                            </m:ctrlPr>
                          </m:sSubPr>
                          <m:e>
                            <m:r>
                              <a:rPr lang="en-US" sz="1100" i="1">
                                <a:latin typeface="Cambria Math" panose="02040503050406030204" pitchFamily="18" charset="0"/>
                              </a:rPr>
                              <m:t>𝑥</m:t>
                            </m:r>
                          </m:e>
                          <m:sub>
                            <m:r>
                              <a:rPr lang="en-US" sz="1100" i="1">
                                <a:latin typeface="Cambria Math" panose="02040503050406030204" pitchFamily="18" charset="0"/>
                              </a:rPr>
                              <m:t>2</m:t>
                            </m:r>
                          </m:sub>
                        </m:sSub>
                      </m:oMath>
                    </m:oMathPara>
                  </a14:m>
                  <a:endParaRPr lang="en-US" sz="1100" dirty="0"/>
                </a:p>
              </p:txBody>
            </p:sp>
          </mc:Choice>
          <mc:Fallback xmlns="">
            <p:sp>
              <p:nvSpPr>
                <p:cNvPr id="19" name="TextBox 18">
                  <a:extLst>
                    <a:ext uri="{FF2B5EF4-FFF2-40B4-BE49-F238E27FC236}">
                      <a16:creationId xmlns:a16="http://schemas.microsoft.com/office/drawing/2014/main" id="{886955DD-BBCB-791D-A367-675895D59D88}"/>
                    </a:ext>
                  </a:extLst>
                </p:cNvPr>
                <p:cNvSpPr txBox="1">
                  <a:spLocks noRot="1" noChangeAspect="1" noMove="1" noResize="1" noEditPoints="1" noAdjustHandles="1" noChangeArrowheads="1" noChangeShapeType="1" noTextEdit="1"/>
                </p:cNvSpPr>
                <p:nvPr/>
              </p:nvSpPr>
              <p:spPr>
                <a:xfrm>
                  <a:off x="-113425" y="1032586"/>
                  <a:ext cx="596703" cy="415002"/>
                </a:xfrm>
                <a:prstGeom prst="rect">
                  <a:avLst/>
                </a:prstGeom>
                <a:blipFill>
                  <a:blip r:embed="rId4"/>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832B8376-B8CC-60A9-1EEA-A20E15A7A92E}"/>
                </a:ext>
              </a:extLst>
            </p:cNvPr>
            <p:cNvCxnSpPr/>
            <p:nvPr/>
          </p:nvCxnSpPr>
          <p:spPr>
            <a:xfrm>
              <a:off x="2806472" y="4460073"/>
              <a:ext cx="3620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E0F694-9059-9596-988B-966BEB18B3D8}"/>
                </a:ext>
              </a:extLst>
            </p:cNvPr>
            <p:cNvCxnSpPr>
              <a:cxnSpLocks/>
            </p:cNvCxnSpPr>
            <p:nvPr/>
          </p:nvCxnSpPr>
          <p:spPr>
            <a:xfrm rot="16200000">
              <a:off x="-114095" y="1513160"/>
              <a:ext cx="3620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7B04DC7-B51B-BE0D-466A-3D6A1A0A8B9B}"/>
                </a:ext>
              </a:extLst>
            </p:cNvPr>
            <p:cNvGrpSpPr/>
            <p:nvPr/>
          </p:nvGrpSpPr>
          <p:grpSpPr>
            <a:xfrm>
              <a:off x="4404426" y="1673336"/>
              <a:ext cx="3065626" cy="2923557"/>
              <a:chOff x="5737041" y="1673336"/>
              <a:chExt cx="3065626" cy="2923557"/>
            </a:xfrm>
          </p:grpSpPr>
          <p:cxnSp>
            <p:nvCxnSpPr>
              <p:cNvPr id="24" name="Straight Connector 23">
                <a:extLst>
                  <a:ext uri="{FF2B5EF4-FFF2-40B4-BE49-F238E27FC236}">
                    <a16:creationId xmlns:a16="http://schemas.microsoft.com/office/drawing/2014/main" id="{0A1E2F16-F003-3444-3153-760E0BA811AF}"/>
                  </a:ext>
                </a:extLst>
              </p:cNvPr>
              <p:cNvCxnSpPr/>
              <p:nvPr/>
            </p:nvCxnSpPr>
            <p:spPr>
              <a:xfrm flipV="1">
                <a:off x="5949519" y="3737078"/>
                <a:ext cx="659206" cy="6592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9E3684-5173-7CF5-773A-842CEA47AF26}"/>
                  </a:ext>
                </a:extLst>
              </p:cNvPr>
              <p:cNvCxnSpPr/>
              <p:nvPr/>
            </p:nvCxnSpPr>
            <p:spPr>
              <a:xfrm>
                <a:off x="6610125" y="1737203"/>
                <a:ext cx="0" cy="19968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ube 25">
                <a:extLst>
                  <a:ext uri="{FF2B5EF4-FFF2-40B4-BE49-F238E27FC236}">
                    <a16:creationId xmlns:a16="http://schemas.microsoft.com/office/drawing/2014/main" id="{ED35DE2A-DF50-C05B-9E5D-B3E34F5274E1}"/>
                  </a:ext>
                </a:extLst>
              </p:cNvPr>
              <p:cNvSpPr/>
              <p:nvPr/>
            </p:nvSpPr>
            <p:spPr>
              <a:xfrm>
                <a:off x="6610125" y="2387781"/>
                <a:ext cx="1331844" cy="1331844"/>
              </a:xfrm>
              <a:prstGeom prst="cube">
                <a:avLst/>
              </a:prstGeom>
              <a:solidFill>
                <a:schemeClr val="accent1">
                  <a:lumMod val="40000"/>
                  <a:lumOff val="60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27" name="Group 26">
                <a:extLst>
                  <a:ext uri="{FF2B5EF4-FFF2-40B4-BE49-F238E27FC236}">
                    <a16:creationId xmlns:a16="http://schemas.microsoft.com/office/drawing/2014/main" id="{E8E10FF2-5437-D5CE-5EAF-C0AB65D0A2D5}"/>
                  </a:ext>
                </a:extLst>
              </p:cNvPr>
              <p:cNvGrpSpPr>
                <a:grpSpLocks noChangeAspect="1"/>
              </p:cNvGrpSpPr>
              <p:nvPr/>
            </p:nvGrpSpPr>
            <p:grpSpPr>
              <a:xfrm>
                <a:off x="5944203" y="1734170"/>
                <a:ext cx="2656972" cy="2662784"/>
                <a:chOff x="5777948" y="948724"/>
                <a:chExt cx="1328486" cy="1331392"/>
              </a:xfrm>
            </p:grpSpPr>
            <p:grpSp>
              <p:nvGrpSpPr>
                <p:cNvPr id="42" name="Group 41">
                  <a:extLst>
                    <a:ext uri="{FF2B5EF4-FFF2-40B4-BE49-F238E27FC236}">
                      <a16:creationId xmlns:a16="http://schemas.microsoft.com/office/drawing/2014/main" id="{7C6A6A2C-E86F-716D-089E-B79511463EF5}"/>
                    </a:ext>
                  </a:extLst>
                </p:cNvPr>
                <p:cNvGrpSpPr/>
                <p:nvPr/>
              </p:nvGrpSpPr>
              <p:grpSpPr>
                <a:xfrm>
                  <a:off x="5777948" y="1116495"/>
                  <a:ext cx="1163459" cy="1163621"/>
                  <a:chOff x="5777948" y="1116495"/>
                  <a:chExt cx="1163459" cy="1163621"/>
                </a:xfrm>
              </p:grpSpPr>
              <p:grpSp>
                <p:nvGrpSpPr>
                  <p:cNvPr id="50" name="Group 49">
                    <a:extLst>
                      <a:ext uri="{FF2B5EF4-FFF2-40B4-BE49-F238E27FC236}">
                        <a16:creationId xmlns:a16="http://schemas.microsoft.com/office/drawing/2014/main" id="{EAA0B9C7-2B0A-D4A0-4CEF-8AF9E696D3A8}"/>
                      </a:ext>
                    </a:extLst>
                  </p:cNvPr>
                  <p:cNvGrpSpPr/>
                  <p:nvPr/>
                </p:nvGrpSpPr>
                <p:grpSpPr>
                  <a:xfrm>
                    <a:off x="5777948" y="1116495"/>
                    <a:ext cx="1163459" cy="665922"/>
                    <a:chOff x="5777948" y="1116495"/>
                    <a:chExt cx="1163459" cy="665922"/>
                  </a:xfrm>
                </p:grpSpPr>
                <p:sp>
                  <p:nvSpPr>
                    <p:cNvPr id="54" name="Cube 53">
                      <a:extLst>
                        <a:ext uri="{FF2B5EF4-FFF2-40B4-BE49-F238E27FC236}">
                          <a16:creationId xmlns:a16="http://schemas.microsoft.com/office/drawing/2014/main" id="{92D0DEB4-A898-8985-CDF7-90E715F5F85A}"/>
                        </a:ext>
                      </a:extLst>
                    </p:cNvPr>
                    <p:cNvSpPr/>
                    <p:nvPr/>
                  </p:nvSpPr>
                  <p:spPr>
                    <a:xfrm>
                      <a:off x="5777948" y="1116495"/>
                      <a:ext cx="665922" cy="665922"/>
                    </a:xfrm>
                    <a:prstGeom prst="cub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5" name="Cube 54">
                      <a:extLst>
                        <a:ext uri="{FF2B5EF4-FFF2-40B4-BE49-F238E27FC236}">
                          <a16:creationId xmlns:a16="http://schemas.microsoft.com/office/drawing/2014/main" id="{DF627BCF-8786-CF50-C69E-3378D60CA211}"/>
                        </a:ext>
                      </a:extLst>
                    </p:cNvPr>
                    <p:cNvSpPr/>
                    <p:nvPr/>
                  </p:nvSpPr>
                  <p:spPr>
                    <a:xfrm>
                      <a:off x="6275485" y="1116495"/>
                      <a:ext cx="665922" cy="665922"/>
                    </a:xfrm>
                    <a:prstGeom prst="cub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51" name="Group 50">
                    <a:extLst>
                      <a:ext uri="{FF2B5EF4-FFF2-40B4-BE49-F238E27FC236}">
                        <a16:creationId xmlns:a16="http://schemas.microsoft.com/office/drawing/2014/main" id="{EDB0B807-0BA5-0705-1AFA-63A1618533E6}"/>
                      </a:ext>
                    </a:extLst>
                  </p:cNvPr>
                  <p:cNvGrpSpPr/>
                  <p:nvPr/>
                </p:nvGrpSpPr>
                <p:grpSpPr>
                  <a:xfrm>
                    <a:off x="5777948" y="1614194"/>
                    <a:ext cx="1163459" cy="665922"/>
                    <a:chOff x="5777948" y="1116495"/>
                    <a:chExt cx="1163459" cy="665922"/>
                  </a:xfrm>
                </p:grpSpPr>
                <p:sp>
                  <p:nvSpPr>
                    <p:cNvPr id="52" name="Cube 51">
                      <a:extLst>
                        <a:ext uri="{FF2B5EF4-FFF2-40B4-BE49-F238E27FC236}">
                          <a16:creationId xmlns:a16="http://schemas.microsoft.com/office/drawing/2014/main" id="{7262A7E5-3BC3-8DC3-F650-9E12F8FC01FC}"/>
                        </a:ext>
                      </a:extLst>
                    </p:cNvPr>
                    <p:cNvSpPr/>
                    <p:nvPr/>
                  </p:nvSpPr>
                  <p:spPr>
                    <a:xfrm>
                      <a:off x="5777948" y="1116495"/>
                      <a:ext cx="665922" cy="665922"/>
                    </a:xfrm>
                    <a:prstGeom prst="cub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3" name="Cube 52">
                      <a:extLst>
                        <a:ext uri="{FF2B5EF4-FFF2-40B4-BE49-F238E27FC236}">
                          <a16:creationId xmlns:a16="http://schemas.microsoft.com/office/drawing/2014/main" id="{B149F60F-A2C0-38E3-FFF0-8254F6C70FF1}"/>
                        </a:ext>
                      </a:extLst>
                    </p:cNvPr>
                    <p:cNvSpPr/>
                    <p:nvPr/>
                  </p:nvSpPr>
                  <p:spPr>
                    <a:xfrm>
                      <a:off x="6275485" y="1116495"/>
                      <a:ext cx="665922" cy="665922"/>
                    </a:xfrm>
                    <a:prstGeom prst="cub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nvGrpSpPr>
                <p:cNvPr id="43" name="Group 42">
                  <a:extLst>
                    <a:ext uri="{FF2B5EF4-FFF2-40B4-BE49-F238E27FC236}">
                      <a16:creationId xmlns:a16="http://schemas.microsoft.com/office/drawing/2014/main" id="{3E7991ED-12DE-14F7-EF07-4AA7749AED7A}"/>
                    </a:ext>
                  </a:extLst>
                </p:cNvPr>
                <p:cNvGrpSpPr/>
                <p:nvPr/>
              </p:nvGrpSpPr>
              <p:grpSpPr>
                <a:xfrm>
                  <a:off x="5942975" y="948724"/>
                  <a:ext cx="1163459" cy="1163621"/>
                  <a:chOff x="5777948" y="1116495"/>
                  <a:chExt cx="1163459" cy="1163621"/>
                </a:xfrm>
              </p:grpSpPr>
              <p:grpSp>
                <p:nvGrpSpPr>
                  <p:cNvPr id="44" name="Group 43">
                    <a:extLst>
                      <a:ext uri="{FF2B5EF4-FFF2-40B4-BE49-F238E27FC236}">
                        <a16:creationId xmlns:a16="http://schemas.microsoft.com/office/drawing/2014/main" id="{177C35AC-5092-C081-34DA-138F3539B5D7}"/>
                      </a:ext>
                    </a:extLst>
                  </p:cNvPr>
                  <p:cNvGrpSpPr/>
                  <p:nvPr/>
                </p:nvGrpSpPr>
                <p:grpSpPr>
                  <a:xfrm>
                    <a:off x="5777948" y="1116495"/>
                    <a:ext cx="1163459" cy="665922"/>
                    <a:chOff x="5777948" y="1116495"/>
                    <a:chExt cx="1163459" cy="665922"/>
                  </a:xfrm>
                </p:grpSpPr>
                <p:sp>
                  <p:nvSpPr>
                    <p:cNvPr id="48" name="Cube 47">
                      <a:extLst>
                        <a:ext uri="{FF2B5EF4-FFF2-40B4-BE49-F238E27FC236}">
                          <a16:creationId xmlns:a16="http://schemas.microsoft.com/office/drawing/2014/main" id="{EF75F1D6-D944-A6A9-B129-D85247F748A2}"/>
                        </a:ext>
                      </a:extLst>
                    </p:cNvPr>
                    <p:cNvSpPr/>
                    <p:nvPr/>
                  </p:nvSpPr>
                  <p:spPr>
                    <a:xfrm>
                      <a:off x="5777948" y="1116495"/>
                      <a:ext cx="665922" cy="665922"/>
                    </a:xfrm>
                    <a:prstGeom prst="cub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9" name="Cube 48">
                      <a:extLst>
                        <a:ext uri="{FF2B5EF4-FFF2-40B4-BE49-F238E27FC236}">
                          <a16:creationId xmlns:a16="http://schemas.microsoft.com/office/drawing/2014/main" id="{B208B0AB-6665-AE04-82DB-4278547D6EB7}"/>
                        </a:ext>
                      </a:extLst>
                    </p:cNvPr>
                    <p:cNvSpPr/>
                    <p:nvPr/>
                  </p:nvSpPr>
                  <p:spPr>
                    <a:xfrm>
                      <a:off x="6275485" y="1116495"/>
                      <a:ext cx="665922" cy="665922"/>
                    </a:xfrm>
                    <a:prstGeom prst="cub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45" name="Group 44">
                    <a:extLst>
                      <a:ext uri="{FF2B5EF4-FFF2-40B4-BE49-F238E27FC236}">
                        <a16:creationId xmlns:a16="http://schemas.microsoft.com/office/drawing/2014/main" id="{1F683EE3-0EE4-DED5-8ABC-1DF9D6AD1C03}"/>
                      </a:ext>
                    </a:extLst>
                  </p:cNvPr>
                  <p:cNvGrpSpPr/>
                  <p:nvPr/>
                </p:nvGrpSpPr>
                <p:grpSpPr>
                  <a:xfrm>
                    <a:off x="5777948" y="1614194"/>
                    <a:ext cx="1163459" cy="665922"/>
                    <a:chOff x="5777948" y="1116495"/>
                    <a:chExt cx="1163459" cy="665922"/>
                  </a:xfrm>
                </p:grpSpPr>
                <p:sp>
                  <p:nvSpPr>
                    <p:cNvPr id="46" name="Cube 45">
                      <a:extLst>
                        <a:ext uri="{FF2B5EF4-FFF2-40B4-BE49-F238E27FC236}">
                          <a16:creationId xmlns:a16="http://schemas.microsoft.com/office/drawing/2014/main" id="{DC72332E-170E-DF84-8242-E1C9C07287E6}"/>
                        </a:ext>
                      </a:extLst>
                    </p:cNvPr>
                    <p:cNvSpPr/>
                    <p:nvPr/>
                  </p:nvSpPr>
                  <p:spPr>
                    <a:xfrm>
                      <a:off x="5777948" y="1116495"/>
                      <a:ext cx="665922" cy="665922"/>
                    </a:xfrm>
                    <a:prstGeom prst="cub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7" name="Cube 46">
                      <a:extLst>
                        <a:ext uri="{FF2B5EF4-FFF2-40B4-BE49-F238E27FC236}">
                          <a16:creationId xmlns:a16="http://schemas.microsoft.com/office/drawing/2014/main" id="{0C1D0018-1050-BCDE-DD25-6DAF00AC1758}"/>
                        </a:ext>
                      </a:extLst>
                    </p:cNvPr>
                    <p:cNvSpPr/>
                    <p:nvPr/>
                  </p:nvSpPr>
                  <p:spPr>
                    <a:xfrm>
                      <a:off x="6275485" y="1116495"/>
                      <a:ext cx="665922" cy="665922"/>
                    </a:xfrm>
                    <a:prstGeom prst="cub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sp>
            <p:nvSpPr>
              <p:cNvPr id="28" name="Oval 27">
                <a:extLst>
                  <a:ext uri="{FF2B5EF4-FFF2-40B4-BE49-F238E27FC236}">
                    <a16:creationId xmlns:a16="http://schemas.microsoft.com/office/drawing/2014/main" id="{450CC3F9-6D44-9B44-AD48-6667FFECC07E}"/>
                  </a:ext>
                </a:extLst>
              </p:cNvPr>
              <p:cNvSpPr/>
              <p:nvPr/>
            </p:nvSpPr>
            <p:spPr>
              <a:xfrm>
                <a:off x="6577528" y="2701906"/>
                <a:ext cx="58479" cy="5847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9" name="Oval 28">
                <a:extLst>
                  <a:ext uri="{FF2B5EF4-FFF2-40B4-BE49-F238E27FC236}">
                    <a16:creationId xmlns:a16="http://schemas.microsoft.com/office/drawing/2014/main" id="{88BC2057-0204-4059-8046-6BAF21D6C679}"/>
                  </a:ext>
                </a:extLst>
              </p:cNvPr>
              <p:cNvSpPr/>
              <p:nvPr/>
            </p:nvSpPr>
            <p:spPr>
              <a:xfrm>
                <a:off x="6914297" y="2364786"/>
                <a:ext cx="58479" cy="5847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0" name="Oval 29">
                <a:extLst>
                  <a:ext uri="{FF2B5EF4-FFF2-40B4-BE49-F238E27FC236}">
                    <a16:creationId xmlns:a16="http://schemas.microsoft.com/office/drawing/2014/main" id="{BBFF9FDE-0718-FA24-340D-932C8E139F23}"/>
                  </a:ext>
                </a:extLst>
              </p:cNvPr>
              <p:cNvSpPr/>
              <p:nvPr/>
            </p:nvSpPr>
            <p:spPr>
              <a:xfrm>
                <a:off x="6581662" y="3681686"/>
                <a:ext cx="58479" cy="5847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1" name="Oval 30">
                <a:extLst>
                  <a:ext uri="{FF2B5EF4-FFF2-40B4-BE49-F238E27FC236}">
                    <a16:creationId xmlns:a16="http://schemas.microsoft.com/office/drawing/2014/main" id="{D9204678-1686-C208-C82B-C68B8F4F8939}"/>
                  </a:ext>
                </a:extLst>
              </p:cNvPr>
              <p:cNvSpPr/>
              <p:nvPr/>
            </p:nvSpPr>
            <p:spPr>
              <a:xfrm>
                <a:off x="6912072" y="3360184"/>
                <a:ext cx="58479" cy="5847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2" name="Oval 31">
                <a:extLst>
                  <a:ext uri="{FF2B5EF4-FFF2-40B4-BE49-F238E27FC236}">
                    <a16:creationId xmlns:a16="http://schemas.microsoft.com/office/drawing/2014/main" id="{FD02D8A5-D6FA-CFDF-17ED-F9527BF0D54E}"/>
                  </a:ext>
                </a:extLst>
              </p:cNvPr>
              <p:cNvSpPr/>
              <p:nvPr/>
            </p:nvSpPr>
            <p:spPr>
              <a:xfrm>
                <a:off x="7582905" y="3696178"/>
                <a:ext cx="58479" cy="5847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Oval 32">
                <a:extLst>
                  <a:ext uri="{FF2B5EF4-FFF2-40B4-BE49-F238E27FC236}">
                    <a16:creationId xmlns:a16="http://schemas.microsoft.com/office/drawing/2014/main" id="{DE672BD9-EF73-68B9-2D63-B058D4DC4D8B}"/>
                  </a:ext>
                </a:extLst>
              </p:cNvPr>
              <p:cNvSpPr/>
              <p:nvPr/>
            </p:nvSpPr>
            <p:spPr>
              <a:xfrm>
                <a:off x="7902656" y="2365943"/>
                <a:ext cx="58479" cy="5847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4" name="Oval 33">
                <a:extLst>
                  <a:ext uri="{FF2B5EF4-FFF2-40B4-BE49-F238E27FC236}">
                    <a16:creationId xmlns:a16="http://schemas.microsoft.com/office/drawing/2014/main" id="{65CA9622-E0DB-A155-CAB1-3892C2CD736C}"/>
                  </a:ext>
                </a:extLst>
              </p:cNvPr>
              <p:cNvSpPr/>
              <p:nvPr/>
            </p:nvSpPr>
            <p:spPr>
              <a:xfrm>
                <a:off x="7591984" y="2699876"/>
                <a:ext cx="58479" cy="5847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5" name="Oval 34">
                <a:extLst>
                  <a:ext uri="{FF2B5EF4-FFF2-40B4-BE49-F238E27FC236}">
                    <a16:creationId xmlns:a16="http://schemas.microsoft.com/office/drawing/2014/main" id="{DB52B4C6-8D76-FC77-7065-2E612084E71A}"/>
                  </a:ext>
                </a:extLst>
              </p:cNvPr>
              <p:cNvSpPr/>
              <p:nvPr/>
            </p:nvSpPr>
            <p:spPr>
              <a:xfrm>
                <a:off x="7914140" y="3367578"/>
                <a:ext cx="58479" cy="5847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36" name="Straight Arrow Connector 35">
                <a:extLst>
                  <a:ext uri="{FF2B5EF4-FFF2-40B4-BE49-F238E27FC236}">
                    <a16:creationId xmlns:a16="http://schemas.microsoft.com/office/drawing/2014/main" id="{664940FD-685C-9CA3-629C-7F0A8282DA3B}"/>
                  </a:ext>
                </a:extLst>
              </p:cNvPr>
              <p:cNvCxnSpPr/>
              <p:nvPr/>
            </p:nvCxnSpPr>
            <p:spPr>
              <a:xfrm>
                <a:off x="7941969" y="4396954"/>
                <a:ext cx="3620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95637B8-AF99-0E99-312B-1532522B8CE1}"/>
                  </a:ext>
                </a:extLst>
              </p:cNvPr>
              <p:cNvCxnSpPr>
                <a:cxnSpLocks/>
              </p:cNvCxnSpPr>
              <p:nvPr/>
            </p:nvCxnSpPr>
            <p:spPr>
              <a:xfrm rot="16200000">
                <a:off x="5764698" y="2206777"/>
                <a:ext cx="3620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A7598CA-55C9-0DD2-5F99-B12D8D547C39}"/>
                  </a:ext>
                </a:extLst>
              </p:cNvPr>
              <p:cNvCxnSpPr>
                <a:cxnSpLocks/>
              </p:cNvCxnSpPr>
              <p:nvPr/>
            </p:nvCxnSpPr>
            <p:spPr>
              <a:xfrm flipV="1">
                <a:off x="5949519" y="4120116"/>
                <a:ext cx="275844" cy="27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BC4DD42-0029-3BCB-F507-874259F4F92D}"/>
                      </a:ext>
                    </a:extLst>
                  </p:cNvPr>
                  <p:cNvSpPr txBox="1"/>
                  <p:nvPr/>
                </p:nvSpPr>
                <p:spPr>
                  <a:xfrm>
                    <a:off x="8211352" y="4181891"/>
                    <a:ext cx="591315" cy="4150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i="1">
                                  <a:latin typeface="Cambria Math" panose="02040503050406030204" pitchFamily="18" charset="0"/>
                                </a:rPr>
                              </m:ctrlPr>
                            </m:sSubPr>
                            <m:e>
                              <m:r>
                                <a:rPr lang="en-US" sz="1100" i="1">
                                  <a:latin typeface="Cambria Math" panose="02040503050406030204" pitchFamily="18" charset="0"/>
                                </a:rPr>
                                <m:t>𝑥</m:t>
                              </m:r>
                            </m:e>
                            <m:sub>
                              <m:r>
                                <a:rPr lang="en-US" sz="1100" i="1">
                                  <a:latin typeface="Cambria Math" panose="02040503050406030204" pitchFamily="18" charset="0"/>
                                </a:rPr>
                                <m:t>1</m:t>
                              </m:r>
                            </m:sub>
                          </m:sSub>
                        </m:oMath>
                      </m:oMathPara>
                    </a14:m>
                    <a:endParaRPr lang="en-US" sz="1100" dirty="0"/>
                  </a:p>
                </p:txBody>
              </p:sp>
            </mc:Choice>
            <mc:Fallback xmlns="">
              <p:sp>
                <p:nvSpPr>
                  <p:cNvPr id="39" name="TextBox 38">
                    <a:extLst>
                      <a:ext uri="{FF2B5EF4-FFF2-40B4-BE49-F238E27FC236}">
                        <a16:creationId xmlns:a16="http://schemas.microsoft.com/office/drawing/2014/main" id="{3BC4DD42-0029-3BCB-F507-874259F4F92D}"/>
                      </a:ext>
                    </a:extLst>
                  </p:cNvPr>
                  <p:cNvSpPr txBox="1">
                    <a:spLocks noRot="1" noChangeAspect="1" noMove="1" noResize="1" noEditPoints="1" noAdjustHandles="1" noChangeArrowheads="1" noChangeShapeType="1" noTextEdit="1"/>
                  </p:cNvSpPr>
                  <p:nvPr/>
                </p:nvSpPr>
                <p:spPr>
                  <a:xfrm>
                    <a:off x="8211352" y="4181891"/>
                    <a:ext cx="591315" cy="4150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20D4CBE-E9FB-3C92-0069-1B099022A4FB}"/>
                      </a:ext>
                    </a:extLst>
                  </p:cNvPr>
                  <p:cNvSpPr txBox="1"/>
                  <p:nvPr/>
                </p:nvSpPr>
                <p:spPr>
                  <a:xfrm>
                    <a:off x="5876186" y="3791651"/>
                    <a:ext cx="596702" cy="4150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i="1">
                                  <a:latin typeface="Cambria Math" panose="02040503050406030204" pitchFamily="18" charset="0"/>
                                </a:rPr>
                              </m:ctrlPr>
                            </m:sSubPr>
                            <m:e>
                              <m:r>
                                <a:rPr lang="en-US" sz="1100" i="1">
                                  <a:latin typeface="Cambria Math" panose="02040503050406030204" pitchFamily="18" charset="0"/>
                                </a:rPr>
                                <m:t>𝑥</m:t>
                              </m:r>
                            </m:e>
                            <m:sub>
                              <m:r>
                                <a:rPr lang="en-US" sz="1100" i="1">
                                  <a:latin typeface="Cambria Math" panose="02040503050406030204" pitchFamily="18" charset="0"/>
                                </a:rPr>
                                <m:t>2</m:t>
                              </m:r>
                            </m:sub>
                          </m:sSub>
                        </m:oMath>
                      </m:oMathPara>
                    </a14:m>
                    <a:endParaRPr lang="en-US" sz="1100" dirty="0"/>
                  </a:p>
                </p:txBody>
              </p:sp>
            </mc:Choice>
            <mc:Fallback xmlns="">
              <p:sp>
                <p:nvSpPr>
                  <p:cNvPr id="40" name="TextBox 39">
                    <a:extLst>
                      <a:ext uri="{FF2B5EF4-FFF2-40B4-BE49-F238E27FC236}">
                        <a16:creationId xmlns:a16="http://schemas.microsoft.com/office/drawing/2014/main" id="{320D4CBE-E9FB-3C92-0069-1B099022A4FB}"/>
                      </a:ext>
                    </a:extLst>
                  </p:cNvPr>
                  <p:cNvSpPr txBox="1">
                    <a:spLocks noRot="1" noChangeAspect="1" noMove="1" noResize="1" noEditPoints="1" noAdjustHandles="1" noChangeArrowheads="1" noChangeShapeType="1" noTextEdit="1"/>
                  </p:cNvSpPr>
                  <p:nvPr/>
                </p:nvSpPr>
                <p:spPr>
                  <a:xfrm>
                    <a:off x="5876186" y="3791651"/>
                    <a:ext cx="596702" cy="41500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89EDBFA-5CF4-205D-3595-23375AC45997}"/>
                      </a:ext>
                    </a:extLst>
                  </p:cNvPr>
                  <p:cNvSpPr txBox="1"/>
                  <p:nvPr/>
                </p:nvSpPr>
                <p:spPr>
                  <a:xfrm>
                    <a:off x="5737041" y="1673336"/>
                    <a:ext cx="596702" cy="4150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i="1">
                                  <a:latin typeface="Cambria Math" panose="02040503050406030204" pitchFamily="18" charset="0"/>
                                </a:rPr>
                              </m:ctrlPr>
                            </m:sSubPr>
                            <m:e>
                              <m:r>
                                <a:rPr lang="en-US" sz="1100" i="1">
                                  <a:latin typeface="Cambria Math" panose="02040503050406030204" pitchFamily="18" charset="0"/>
                                </a:rPr>
                                <m:t>𝑥</m:t>
                              </m:r>
                            </m:e>
                            <m:sub>
                              <m:r>
                                <a:rPr lang="en-US" sz="1100" i="1">
                                  <a:latin typeface="Cambria Math" panose="02040503050406030204" pitchFamily="18" charset="0"/>
                                </a:rPr>
                                <m:t>3</m:t>
                              </m:r>
                            </m:sub>
                          </m:sSub>
                        </m:oMath>
                      </m:oMathPara>
                    </a14:m>
                    <a:endParaRPr lang="en-US" sz="1100" dirty="0"/>
                  </a:p>
                </p:txBody>
              </p:sp>
            </mc:Choice>
            <mc:Fallback xmlns="">
              <p:sp>
                <p:nvSpPr>
                  <p:cNvPr id="41" name="TextBox 40">
                    <a:extLst>
                      <a:ext uri="{FF2B5EF4-FFF2-40B4-BE49-F238E27FC236}">
                        <a16:creationId xmlns:a16="http://schemas.microsoft.com/office/drawing/2014/main" id="{889EDBFA-5CF4-205D-3595-23375AC45997}"/>
                      </a:ext>
                    </a:extLst>
                  </p:cNvPr>
                  <p:cNvSpPr txBox="1">
                    <a:spLocks noRot="1" noChangeAspect="1" noMove="1" noResize="1" noEditPoints="1" noAdjustHandles="1" noChangeArrowheads="1" noChangeShapeType="1" noTextEdit="1"/>
                  </p:cNvSpPr>
                  <p:nvPr/>
                </p:nvSpPr>
                <p:spPr>
                  <a:xfrm>
                    <a:off x="5737041" y="1673336"/>
                    <a:ext cx="596702" cy="415002"/>
                  </a:xfrm>
                  <a:prstGeom prst="rect">
                    <a:avLst/>
                  </a:prstGeom>
                  <a:blipFill>
                    <a:blip r:embed="rId6"/>
                    <a:stretch>
                      <a:fillRect/>
                    </a:stretch>
                  </a:blipFill>
                </p:spPr>
                <p:txBody>
                  <a:bodyPr/>
                  <a:lstStyle/>
                  <a:p>
                    <a:r>
                      <a:rPr lang="en-US">
                        <a:noFill/>
                      </a:rPr>
                      <a:t> </a:t>
                    </a:r>
                  </a:p>
                </p:txBody>
              </p:sp>
            </mc:Fallback>
          </mc:AlternateContent>
        </p:grpSp>
        <p:sp>
          <p:nvSpPr>
            <p:cNvPr id="23" name="TextBox 22">
              <a:extLst>
                <a:ext uri="{FF2B5EF4-FFF2-40B4-BE49-F238E27FC236}">
                  <a16:creationId xmlns:a16="http://schemas.microsoft.com/office/drawing/2014/main" id="{C165C4F8-A6B0-8DD6-DE59-207D5CA95B73}"/>
                </a:ext>
              </a:extLst>
            </p:cNvPr>
            <p:cNvSpPr txBox="1"/>
            <p:nvPr/>
          </p:nvSpPr>
          <p:spPr>
            <a:xfrm>
              <a:off x="3326912" y="886779"/>
              <a:ext cx="2371496" cy="952062"/>
            </a:xfrm>
            <a:prstGeom prst="rect">
              <a:avLst/>
            </a:prstGeom>
            <a:noFill/>
          </p:spPr>
          <p:txBody>
            <a:bodyPr wrap="none" rtlCol="0">
              <a:spAutoFit/>
            </a:bodyPr>
            <a:lstStyle/>
            <a:p>
              <a:r>
                <a:rPr lang="en-US" sz="1100" dirty="0"/>
                <a:t>Samples</a:t>
              </a:r>
            </a:p>
            <a:p>
              <a:r>
                <a:rPr lang="en-US" sz="1100" dirty="0"/>
                <a:t>Extrapolation region</a:t>
              </a:r>
            </a:p>
            <a:p>
              <a:r>
                <a:rPr lang="en-US" sz="1100" dirty="0"/>
                <a:t>Interpolation region</a:t>
              </a:r>
            </a:p>
          </p:txBody>
        </p:sp>
      </p:grpSp>
    </p:spTree>
    <p:extLst>
      <p:ext uri="{BB962C8B-B14F-4D97-AF65-F5344CB8AC3E}">
        <p14:creationId xmlns:p14="http://schemas.microsoft.com/office/powerpoint/2010/main" val="1817495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7E1CC4B-5106-42EB-AF63-A0A918F27712}"/>
                  </a:ext>
                </a:extLst>
              </p:cNvPr>
              <p:cNvSpPr>
                <a:spLocks noGrp="1"/>
              </p:cNvSpPr>
              <p:nvPr>
                <p:ph type="body" sz="quarter" idx="10"/>
              </p:nvPr>
            </p:nvSpPr>
            <p:spPr>
              <a:xfrm>
                <a:off x="304799" y="774200"/>
                <a:ext cx="8679543" cy="5626600"/>
              </a:xfrm>
            </p:spPr>
            <p:txBody>
              <a:bodyPr/>
              <a:lstStyle/>
              <a:p>
                <a:r>
                  <a:rPr lang="en-US" dirty="0">
                    <a:solidFill>
                      <a:srgbClr val="0000CC"/>
                    </a:solidFill>
                  </a:rPr>
                  <a:t>Full factorial design</a:t>
                </a:r>
                <a:r>
                  <a:rPr lang="en-US" dirty="0"/>
                  <a:t>: one sample at each one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vertices</a:t>
                </a:r>
              </a:p>
              <a:p>
                <a:pPr lvl="1"/>
                <a:r>
                  <a:rPr lang="en-US" dirty="0"/>
                  <a:t>called 2-level full factorial design (factors = input variables)</a:t>
                </a:r>
              </a:p>
              <a:p>
                <a:pPr lvl="1"/>
                <a:r>
                  <a:rPr lang="en-US" dirty="0"/>
                  <a:t>Ex) 2-level, </a:t>
                </a:r>
                <a14:m>
                  <m:oMath xmlns:m="http://schemas.openxmlformats.org/officeDocument/2006/math">
                    <m:r>
                      <a:rPr lang="en-US" i="1" dirty="0" smtClean="0">
                        <a:latin typeface="Cambria Math" panose="02040503050406030204" pitchFamily="18" charset="0"/>
                      </a:rPr>
                      <m:t>𝑛</m:t>
                    </m:r>
                  </m:oMath>
                </a14:m>
                <a:r>
                  <a:rPr lang="en-US" dirty="0"/>
                  <a:t> variables </a:t>
                </a:r>
                <a14:m>
                  <m:oMath xmlns:m="http://schemas.openxmlformats.org/officeDocument/2006/math">
                    <m:r>
                      <a:rPr lang="en-US"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sup>
                    </m:sSup>
                  </m:oMath>
                </a14:m>
                <a:r>
                  <a:rPr lang="en-US" dirty="0"/>
                  <a:t> DoE samples</a:t>
                </a:r>
              </a:p>
              <a:p>
                <a:pPr lvl="1"/>
                <a:r>
                  <a:rPr lang="en-US" dirty="0"/>
                  <a:t>3-level designs are good for a quadratic relationship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𝑛</m:t>
                        </m:r>
                      </m:sup>
                    </m:sSup>
                  </m:oMath>
                </a14:m>
                <a:r>
                  <a:rPr lang="en-US" dirty="0"/>
                  <a:t> samples) </a:t>
                </a:r>
              </a:p>
              <a:p>
                <a:r>
                  <a:rPr lang="en-US" dirty="0"/>
                  <a:t>Fractional factorial design – use a subset of all combinations</a:t>
                </a:r>
              </a:p>
              <a:p>
                <a:pPr lvl="1"/>
                <a:r>
                  <a:rPr lang="en-US" dirty="0"/>
                  <a:t>Ex)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=10</m:t>
                    </m:r>
                  </m:oMath>
                </a14:m>
                <a:r>
                  <a:rPr lang="en-US" dirty="0"/>
                  <a:t>, linear PRS, # of coefficients </a:t>
                </a:r>
                <a14:m>
                  <m:oMath xmlns:m="http://schemas.openxmlformats.org/officeDocument/2006/math">
                    <m:r>
                      <a:rPr lang="en-US" i="1" dirty="0" smtClean="0">
                        <a:latin typeface="Cambria Math" panose="02040503050406030204" pitchFamily="18" charset="0"/>
                      </a:rPr>
                      <m:t>= 11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1024</m:t>
                    </m:r>
                  </m:oMath>
                </a14:m>
                <a:endParaRPr lang="en-US" dirty="0"/>
              </a:p>
              <a:p>
                <a:pPr lvl="1"/>
                <a:r>
                  <a:rPr lang="en-US" dirty="0"/>
                  <a:t>acceptable that the number of samples is about two or three times more than that of the unknown coefficients</a:t>
                </a:r>
              </a:p>
              <a:p>
                <a:r>
                  <a:rPr lang="en-US" dirty="0"/>
                  <a:t>Fractional factorial design will lose </a:t>
                </a:r>
                <a:r>
                  <a:rPr lang="en-US" dirty="0">
                    <a:solidFill>
                      <a:srgbClr val="0000CC"/>
                    </a:solidFill>
                  </a:rPr>
                  <a:t>interpolation</a:t>
                </a:r>
                <a:r>
                  <a:rPr lang="en-US" dirty="0"/>
                  <a:t> property</a:t>
                </a:r>
              </a:p>
            </p:txBody>
          </p:sp>
        </mc:Choice>
        <mc:Fallback xmlns="">
          <p:sp>
            <p:nvSpPr>
              <p:cNvPr id="2" name="Text Placeholder 1">
                <a:extLst>
                  <a:ext uri="{FF2B5EF4-FFF2-40B4-BE49-F238E27FC236}">
                    <a16:creationId xmlns:a16="http://schemas.microsoft.com/office/drawing/2014/main" id="{E7E1CC4B-5106-42EB-AF63-A0A918F27712}"/>
                  </a:ext>
                </a:extLst>
              </p:cNvPr>
              <p:cNvSpPr>
                <a:spLocks noGrp="1" noRot="1" noChangeAspect="1" noMove="1" noResize="1" noEditPoints="1" noAdjustHandles="1" noChangeArrowheads="1" noChangeShapeType="1" noTextEdit="1"/>
              </p:cNvSpPr>
              <p:nvPr>
                <p:ph type="body" sz="quarter" idx="10"/>
              </p:nvPr>
            </p:nvSpPr>
            <p:spPr>
              <a:xfrm>
                <a:off x="304799" y="774200"/>
                <a:ext cx="8679543" cy="5626600"/>
              </a:xfrm>
              <a:blipFill>
                <a:blip r:embed="rId2"/>
                <a:stretch>
                  <a:fillRect l="-913" t="-1408" r="-49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A870947-D91A-454A-9F09-C0081FF3AF0B}"/>
              </a:ext>
            </a:extLst>
          </p:cNvPr>
          <p:cNvSpPr>
            <a:spLocks noGrp="1"/>
          </p:cNvSpPr>
          <p:nvPr>
            <p:ph type="title"/>
          </p:nvPr>
        </p:nvSpPr>
        <p:spPr/>
        <p:txBody>
          <a:bodyPr>
            <a:normAutofit fontScale="90000"/>
          </a:bodyPr>
          <a:lstStyle/>
          <a:p>
            <a:r>
              <a:rPr lang="en-US" dirty="0"/>
              <a:t>Full Factorial Design for Linear Relationship</a:t>
            </a:r>
          </a:p>
        </p:txBody>
      </p:sp>
    </p:spTree>
    <p:extLst>
      <p:ext uri="{BB962C8B-B14F-4D97-AF65-F5344CB8AC3E}">
        <p14:creationId xmlns:p14="http://schemas.microsoft.com/office/powerpoint/2010/main" val="713384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DC64350-7B3B-4DF8-8769-4711D6EF2A88}"/>
              </a:ext>
            </a:extLst>
          </p:cNvPr>
          <p:cNvSpPr/>
          <p:nvPr/>
        </p:nvSpPr>
        <p:spPr>
          <a:xfrm>
            <a:off x="3197111" y="4202397"/>
            <a:ext cx="2233263" cy="1159007"/>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The common assumptions for linear regression </a:t>
                </a:r>
              </a:p>
              <a:p>
                <a:pPr lvl="1"/>
                <a:r>
                  <a:rPr lang="en-US" dirty="0"/>
                  <a:t>The true function is described by the functional form of the surrogate.</a:t>
                </a:r>
              </a:p>
              <a:p>
                <a:pPr lvl="1"/>
                <a:r>
                  <a:rPr lang="en-US" dirty="0"/>
                  <a:t>The data is contaminated with normally distributed error with the same standard deviation at every point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a:p>
                <a:pPr lvl="1"/>
                <a:r>
                  <a:rPr lang="en-US" dirty="0"/>
                  <a:t>The errors at different points are not correlated.</a:t>
                </a:r>
              </a:p>
              <a:p>
                <a:r>
                  <a:rPr lang="en-US" dirty="0"/>
                  <a:t>Under these assumptions, the noise standard deviation (called </a:t>
                </a:r>
                <a:r>
                  <a:rPr lang="en-US" dirty="0">
                    <a:solidFill>
                      <a:srgbClr val="0000CC"/>
                    </a:solidFill>
                  </a:rPr>
                  <a:t>standard error</a:t>
                </a:r>
                <a:r>
                  <a:rPr lang="en-US" dirty="0"/>
                  <a:t>) is estimated as</a:t>
                </a:r>
              </a:p>
              <a:p>
                <a:endParaRPr lang="en-US" dirty="0"/>
              </a:p>
              <a:p>
                <a:endParaRPr lang="en-US" dirty="0"/>
              </a:p>
              <a:p>
                <a:pPr>
                  <a:spcBef>
                    <a:spcPts val="3600"/>
                  </a:spcBef>
                </a:pPr>
                <a14:m>
                  <m:oMath xmlns:m="http://schemas.openxmlformats.org/officeDocument/2006/math">
                    <m:acc>
                      <m:accPr>
                        <m:chr m:val="̂"/>
                        <m:ctrlPr>
                          <a:rPr lang="en-US" i="1">
                            <a:latin typeface="Cambria Math" panose="02040503050406030204" pitchFamily="18" charset="0"/>
                          </a:rPr>
                        </m:ctrlPr>
                      </m:accPr>
                      <m:e>
                        <m:r>
                          <a:rPr lang="en-US">
                            <a:latin typeface="Cambria Math" panose="02040503050406030204" pitchFamily="18" charset="0"/>
                          </a:rPr>
                          <m:t>𝜎</m:t>
                        </m:r>
                      </m:e>
                    </m:acc>
                  </m:oMath>
                </a14:m>
                <a:r>
                  <a:rPr lang="en-US" dirty="0"/>
                  <a:t> is used as estimate of the prediction error.</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929" t="-758"/>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a:t>Model based error for linear regression</a:t>
            </a: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C5977EA-2447-D99D-3939-53CEC2BC3206}"/>
                  </a:ext>
                </a:extLst>
              </p:cNvPr>
              <p:cNvSpPr txBox="1"/>
              <p:nvPr/>
            </p:nvSpPr>
            <p:spPr>
              <a:xfrm>
                <a:off x="3273346" y="4202398"/>
                <a:ext cx="1945213" cy="109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i="1">
                              <a:latin typeface="Cambria Math" panose="02040503050406030204" pitchFamily="18" charset="0"/>
                            </a:rPr>
                            <m:t>𝜎</m:t>
                          </m:r>
                        </m:e>
                      </m:acc>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f>
                            <m:fPr>
                              <m:ctrlPr>
                                <a:rPr lang="en-US" sz="2400" i="1">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𝐞</m:t>
                                  </m:r>
                                </m:e>
                                <m:sup>
                                  <m:r>
                                    <a:rPr lang="en-US" sz="2400" b="0" i="1" smtClean="0">
                                      <a:latin typeface="Cambria Math" panose="02040503050406030204" pitchFamily="18" charset="0"/>
                                    </a:rPr>
                                    <m:t>𝑇</m:t>
                                  </m:r>
                                </m:sup>
                              </m:sSup>
                              <m:r>
                                <a:rPr lang="en-US" sz="2400" b="1" i="0" smtClean="0">
                                  <a:latin typeface="Cambria Math" panose="02040503050406030204" pitchFamily="18" charset="0"/>
                                </a:rPr>
                                <m:t>𝐞</m:t>
                              </m:r>
                            </m:num>
                            <m:den>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𝑦</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𝛽</m:t>
                                  </m:r>
                                </m:sub>
                              </m:sSub>
                            </m:den>
                          </m:f>
                        </m:e>
                      </m:rad>
                    </m:oMath>
                  </m:oMathPara>
                </a14:m>
                <a:endParaRPr lang="en-US" sz="2400" dirty="0"/>
              </a:p>
            </p:txBody>
          </p:sp>
        </mc:Choice>
        <mc:Fallback xmlns="">
          <p:sp>
            <p:nvSpPr>
              <p:cNvPr id="6" name="TextBox 5">
                <a:extLst>
                  <a:ext uri="{FF2B5EF4-FFF2-40B4-BE49-F238E27FC236}">
                    <a16:creationId xmlns:a16="http://schemas.microsoft.com/office/drawing/2014/main" id="{FC5977EA-2447-D99D-3939-53CEC2BC3206}"/>
                  </a:ext>
                </a:extLst>
              </p:cNvPr>
              <p:cNvSpPr txBox="1">
                <a:spLocks noRot="1" noChangeAspect="1" noMove="1" noResize="1" noEditPoints="1" noAdjustHandles="1" noChangeArrowheads="1" noChangeShapeType="1" noTextEdit="1"/>
              </p:cNvSpPr>
              <p:nvPr/>
            </p:nvSpPr>
            <p:spPr>
              <a:xfrm>
                <a:off x="3273346" y="4202398"/>
                <a:ext cx="1945213" cy="109119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304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80433"/>
            <a:ext cx="7772400" cy="1752600"/>
          </a:xfrm>
        </p:spPr>
        <p:txBody>
          <a:bodyPr/>
          <a:lstStyle/>
          <a:p>
            <a:pPr>
              <a:lnSpc>
                <a:spcPct val="150000"/>
              </a:lnSpc>
            </a:pPr>
            <a:r>
              <a:rPr lang="en-US" dirty="0"/>
              <a:t>Chap 3</a:t>
            </a:r>
            <a:br>
              <a:rPr lang="en-US" dirty="0"/>
            </a:br>
            <a:r>
              <a:rPr lang="en-US" dirty="0"/>
              <a:t>Design of Experiments</a:t>
            </a:r>
          </a:p>
        </p:txBody>
      </p:sp>
      <p:sp>
        <p:nvSpPr>
          <p:cNvPr id="5" name="Subtitle 4">
            <a:extLst>
              <a:ext uri="{FF2B5EF4-FFF2-40B4-BE49-F238E27FC236}">
                <a16:creationId xmlns:a16="http://schemas.microsoft.com/office/drawing/2014/main" id="{B879C3B5-E7E8-40CF-96CF-F4F26179FF2A}"/>
              </a:ext>
            </a:extLst>
          </p:cNvPr>
          <p:cNvSpPr>
            <a:spLocks noGrp="1"/>
          </p:cNvSpPr>
          <p:nvPr>
            <p:ph type="subTitle" idx="1"/>
          </p:nvPr>
        </p:nvSpPr>
        <p:spPr/>
        <p:txBody>
          <a:bodyPr/>
          <a:lstStyle/>
          <a:p>
            <a:r>
              <a:rPr lang="en-US" dirty="0"/>
              <a:t>Use the minimum number of samples to achieve the maximum prediction accuracy</a:t>
            </a:r>
          </a:p>
        </p:txBody>
      </p:sp>
    </p:spTree>
    <p:extLst>
      <p:ext uri="{BB962C8B-B14F-4D97-AF65-F5344CB8AC3E}">
        <p14:creationId xmlns:p14="http://schemas.microsoft.com/office/powerpoint/2010/main" val="392550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7E26DAB-60CD-1A82-FBFB-00FACB1161B9}"/>
              </a:ext>
            </a:extLst>
          </p:cNvPr>
          <p:cNvSpPr/>
          <p:nvPr/>
        </p:nvSpPr>
        <p:spPr>
          <a:xfrm>
            <a:off x="4411282" y="4199831"/>
            <a:ext cx="1466988" cy="685800"/>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8" name="Rectangle: Rounded Corners 7">
            <a:extLst>
              <a:ext uri="{FF2B5EF4-FFF2-40B4-BE49-F238E27FC236}">
                <a16:creationId xmlns:a16="http://schemas.microsoft.com/office/drawing/2014/main" id="{6EB497D8-B794-46A4-8856-EA1005333485}"/>
              </a:ext>
            </a:extLst>
          </p:cNvPr>
          <p:cNvSpPr/>
          <p:nvPr/>
        </p:nvSpPr>
        <p:spPr>
          <a:xfrm>
            <a:off x="2178030" y="2788739"/>
            <a:ext cx="4242914" cy="685800"/>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C6D8DADF-E943-7E8C-7841-34D7C42AA0DE}"/>
                  </a:ext>
                </a:extLst>
              </p:cNvPr>
              <p:cNvSpPr>
                <a:spLocks noGrp="1"/>
              </p:cNvSpPr>
              <p:nvPr>
                <p:ph type="body" sz="quarter" idx="10"/>
              </p:nvPr>
            </p:nvSpPr>
            <p:spPr/>
            <p:txBody>
              <a:bodyPr/>
              <a:lstStyle/>
              <a:p>
                <a:r>
                  <a:rPr lang="en-US" dirty="0">
                    <a:effectLst/>
                    <a:latin typeface="+mn-lt"/>
                    <a:ea typeface="Malgun Gothic" panose="020B0503020000020004" pitchFamily="34" charset="-127"/>
                  </a:rPr>
                  <a:t>Recall </a:t>
                </a:r>
                <a14:m>
                  <m:oMath xmlns:m="http://schemas.openxmlformats.org/officeDocument/2006/math">
                    <m:acc>
                      <m:accPr>
                        <m:chr m:val="̂"/>
                        <m:ctrlPr>
                          <a:rPr lang="en-US" i="1">
                            <a:effectLst/>
                            <a:latin typeface="Cambria Math" panose="02040503050406030204" pitchFamily="18" charset="0"/>
                          </a:rPr>
                        </m:ctrlPr>
                      </m:acc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𝑦</m:t>
                        </m:r>
                      </m:e>
                    </m:acc>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𝐱</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i="1">
                            <a:effectLst/>
                            <a:latin typeface="Cambria Math" panose="02040503050406030204" pitchFamily="18" charset="0"/>
                          </a:rPr>
                        </m:ctrlPr>
                      </m:sSup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𝛏</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𝐱</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e>
                      <m:sup>
                        <m:r>
                          <a:rPr lang="en-US" i="1">
                            <a:effectLst/>
                            <a:latin typeface="Cambria Math" panose="02040503050406030204" pitchFamily="18" charset="0"/>
                            <a:ea typeface="Malgun Gothic" panose="020B0503020000020004" pitchFamily="34" charset="-127"/>
                            <a:cs typeface="Times New Roman" panose="02020603050405020304" pitchFamily="18" charset="0"/>
                          </a:rPr>
                          <m:t>𝑇</m:t>
                        </m:r>
                      </m:sup>
                    </m:sSup>
                    <m:r>
                      <a:rPr lang="en-US" b="1" i="1">
                        <a:effectLst/>
                        <a:latin typeface="Cambria Math" panose="02040503050406030204" pitchFamily="18" charset="0"/>
                        <a:ea typeface="Malgun Gothic" panose="020B0503020000020004" pitchFamily="34" charset="-127"/>
                        <a:cs typeface="Times New Roman" panose="02020603050405020304" pitchFamily="18" charset="0"/>
                      </a:rPr>
                      <m:t>𝐛</m:t>
                    </m:r>
                  </m:oMath>
                </a14:m>
                <a:endParaRPr lang="en-US" dirty="0">
                  <a:effectLst/>
                  <a:latin typeface="+mn-lt"/>
                  <a:ea typeface="Malgun Gothic" panose="020B0503020000020004" pitchFamily="34" charset="-127"/>
                </a:endParaRPr>
              </a:p>
              <a:p>
                <a:pPr lvl="1"/>
                <a14:m>
                  <m:oMath xmlns:m="http://schemas.openxmlformats.org/officeDocument/2006/math">
                    <m:r>
                      <a:rPr lang="en-US" b="1" i="1" smtClean="0">
                        <a:effectLst/>
                        <a:latin typeface="Cambria Math" panose="02040503050406030204" pitchFamily="18" charset="0"/>
                        <a:ea typeface="Malgun Gothic" panose="020B0503020000020004" pitchFamily="34" charset="-127"/>
                        <a:cs typeface="Times New Roman" panose="02020603050405020304" pitchFamily="18" charset="0"/>
                      </a:rPr>
                      <m:t>𝐛</m:t>
                    </m:r>
                  </m:oMath>
                </a14:m>
                <a:r>
                  <a:rPr lang="en-US" dirty="0">
                    <a:effectLst/>
                    <a:latin typeface="+mn-lt"/>
                    <a:ea typeface="Malgun Gothic" panose="020B0503020000020004" pitchFamily="34" charset="-127"/>
                  </a:rPr>
                  <a:t> is uncertainty, while </a:t>
                </a:r>
                <a14:m>
                  <m:oMath xmlns:m="http://schemas.openxmlformats.org/officeDocument/2006/math">
                    <m:r>
                      <a:rPr lang="en-US" b="1" i="1">
                        <a:effectLst/>
                        <a:latin typeface="Cambria Math" panose="02040503050406030204" pitchFamily="18" charset="0"/>
                        <a:ea typeface="Malgun Gothic" panose="020B0503020000020004" pitchFamily="34" charset="-127"/>
                        <a:cs typeface="Times New Roman" panose="02020603050405020304" pitchFamily="18" charset="0"/>
                      </a:rPr>
                      <m:t>𝛏</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𝐱</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dirty="0">
                    <a:effectLst/>
                    <a:latin typeface="+mn-lt"/>
                    <a:ea typeface="Malgun Gothic" panose="020B0503020000020004" pitchFamily="34" charset="-127"/>
                  </a:rPr>
                  <a:t> is deterministic</a:t>
                </a:r>
              </a:p>
              <a:p>
                <a:r>
                  <a:rPr lang="en-US" dirty="0">
                    <a:latin typeface="+mn-lt"/>
                    <a:ea typeface="Malgun Gothic" panose="020B0503020000020004" pitchFamily="34" charset="-127"/>
                  </a:rPr>
                  <a:t>Prediction variance </a:t>
                </a:r>
                <a14:m>
                  <m:oMath xmlns:m="http://schemas.openxmlformats.org/officeDocument/2006/math">
                    <m:r>
                      <a:rPr lang="en-US" i="1" smtClean="0">
                        <a:effectLst/>
                        <a:latin typeface="Cambria Math" panose="02040503050406030204" pitchFamily="18" charset="0"/>
                        <a:ea typeface="Malgun Gothic" panose="020B0503020000020004" pitchFamily="34" charset="-127"/>
                        <a:cs typeface="Times New Roman" panose="02020603050405020304" pitchFamily="18" charset="0"/>
                      </a:rPr>
                      <m:t>𝑉</m:t>
                    </m:r>
                    <m:d>
                      <m:dPr>
                        <m:begChr m:val="["/>
                        <m:endChr m:val="]"/>
                        <m:ctrlPr>
                          <a:rPr lang="en-US" i="1">
                            <a:effectLst/>
                            <a:latin typeface="Cambria Math" panose="02040503050406030204" pitchFamily="18" charset="0"/>
                          </a:rPr>
                        </m:ctrlPr>
                      </m:dPr>
                      <m:e>
                        <m:acc>
                          <m:accPr>
                            <m:chr m:val="̂"/>
                            <m:ctrlPr>
                              <a:rPr lang="en-US" i="1">
                                <a:effectLst/>
                                <a:latin typeface="Cambria Math" panose="02040503050406030204" pitchFamily="18" charset="0"/>
                              </a:rPr>
                            </m:ctrlPr>
                          </m:acc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𝑦</m:t>
                            </m:r>
                          </m:e>
                        </m:acc>
                        <m:d>
                          <m:dPr>
                            <m:ctrlPr>
                              <a:rPr lang="en-US" i="1">
                                <a:effectLst/>
                                <a:latin typeface="Cambria Math" panose="02040503050406030204" pitchFamily="18" charset="0"/>
                              </a:rPr>
                            </m:ctrlPr>
                          </m:d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𝐱</m:t>
                            </m:r>
                          </m:e>
                        </m:d>
                      </m:e>
                    </m:d>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b="1" i="1">
                            <a:effectLst/>
                            <a:latin typeface="Cambria Math" panose="02040503050406030204" pitchFamily="18" charset="0"/>
                          </a:rPr>
                        </m:ctrlPr>
                      </m:sSupPr>
                      <m:e>
                        <m:acc>
                          <m:accPr>
                            <m:chr m:val="̂"/>
                            <m:ctrlPr>
                              <a:rPr lang="en-US" i="1">
                                <a:effectLst/>
                                <a:latin typeface="Cambria Math" panose="02040503050406030204" pitchFamily="18" charset="0"/>
                              </a:rPr>
                            </m:ctrlPr>
                          </m:acc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𝜎</m:t>
                            </m:r>
                          </m:e>
                        </m:acc>
                      </m:e>
                      <m:sup>
                        <m:r>
                          <a:rPr lang="en-US" i="1">
                            <a:effectLst/>
                            <a:latin typeface="Cambria Math" panose="02040503050406030204" pitchFamily="18" charset="0"/>
                            <a:ea typeface="Malgun Gothic" panose="020B0503020000020004" pitchFamily="34" charset="-127"/>
                            <a:cs typeface="Times New Roman" panose="02020603050405020304" pitchFamily="18" charset="0"/>
                          </a:rPr>
                          <m:t>2</m:t>
                        </m:r>
                      </m:sup>
                    </m:sSup>
                    <m:sSup>
                      <m:sSupPr>
                        <m:ctrlPr>
                          <a:rPr lang="en-US" i="1">
                            <a:effectLst/>
                            <a:latin typeface="Cambria Math" panose="02040503050406030204" pitchFamily="18" charset="0"/>
                          </a:rPr>
                        </m:ctrlPr>
                      </m:sSup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𝛏</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𝐱</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e>
                      <m:sup>
                        <m:r>
                          <a:rPr lang="en-US" i="1">
                            <a:effectLst/>
                            <a:latin typeface="Cambria Math" panose="02040503050406030204" pitchFamily="18" charset="0"/>
                            <a:ea typeface="Malgun Gothic" panose="020B0503020000020004" pitchFamily="34" charset="-127"/>
                            <a:cs typeface="Times New Roman" panose="02020603050405020304" pitchFamily="18" charset="0"/>
                          </a:rPr>
                          <m:t>𝑇</m:t>
                        </m:r>
                      </m:sup>
                    </m:sSup>
                    <m:sSup>
                      <m:sSupPr>
                        <m:ctrlPr>
                          <a:rPr lang="en-US" i="1">
                            <a:effectLst/>
                            <a:latin typeface="Cambria Math" panose="02040503050406030204" pitchFamily="18" charset="0"/>
                          </a:rPr>
                        </m:ctrlPr>
                      </m:sSupPr>
                      <m:e>
                        <m:r>
                          <a:rPr lang="en-US">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i="1">
                                <a:effectLst/>
                                <a:latin typeface="Cambria Math" panose="02040503050406030204" pitchFamily="18" charset="0"/>
                              </a:rPr>
                            </m:ctrlPr>
                          </m:sSup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𝐗</m:t>
                            </m:r>
                          </m:e>
                          <m:sup>
                            <m:r>
                              <a:rPr lang="en-US" i="1">
                                <a:effectLst/>
                                <a:latin typeface="Cambria Math" panose="02040503050406030204" pitchFamily="18" charset="0"/>
                                <a:ea typeface="Malgun Gothic" panose="020B0503020000020004" pitchFamily="34" charset="-127"/>
                                <a:cs typeface="Times New Roman" panose="02020603050405020304" pitchFamily="18" charset="0"/>
                              </a:rPr>
                              <m:t>𝑇</m:t>
                            </m:r>
                          </m:sup>
                        </m:sSup>
                        <m:r>
                          <a:rPr lang="en-US" b="1" i="1">
                            <a:effectLst/>
                            <a:latin typeface="Cambria Math" panose="02040503050406030204" pitchFamily="18" charset="0"/>
                            <a:ea typeface="Malgun Gothic" panose="020B0503020000020004" pitchFamily="34" charset="-127"/>
                            <a:cs typeface="Times New Roman" panose="02020603050405020304" pitchFamily="18" charset="0"/>
                          </a:rPr>
                          <m:t>𝐗</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e>
                      <m:sup>
                        <m:r>
                          <a:rPr lang="en-US" i="1">
                            <a:effectLst/>
                            <a:latin typeface="Cambria Math" panose="02040503050406030204" pitchFamily="18" charset="0"/>
                            <a:ea typeface="Malgun Gothic" panose="020B0503020000020004" pitchFamily="34" charset="-127"/>
                            <a:cs typeface="Times New Roman" panose="02020603050405020304" pitchFamily="18" charset="0"/>
                          </a:rPr>
                          <m:t>−1</m:t>
                        </m:r>
                      </m:sup>
                    </m:sSup>
                    <m:r>
                      <a:rPr lang="en-US" b="1" i="1">
                        <a:effectLst/>
                        <a:latin typeface="Cambria Math" panose="02040503050406030204" pitchFamily="18" charset="0"/>
                        <a:ea typeface="Malgun Gothic" panose="020B0503020000020004" pitchFamily="34" charset="-127"/>
                        <a:cs typeface="Times New Roman" panose="02020603050405020304" pitchFamily="18" charset="0"/>
                      </a:rPr>
                      <m:t>𝛏</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𝐱</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dirty="0">
                  <a:latin typeface="+mn-lt"/>
                </a:endParaRPr>
              </a:p>
              <a:p>
                <a:r>
                  <a:rPr lang="en-US" dirty="0">
                    <a:latin typeface="+mn-lt"/>
                  </a:rPr>
                  <a:t>Standard error (standard deviation) of prediction</a:t>
                </a:r>
              </a:p>
              <a:p>
                <a:endParaRPr lang="en-US" dirty="0">
                  <a:latin typeface="+mn-lt"/>
                </a:endParaRPr>
              </a:p>
              <a:p>
                <a:pPr lvl="1"/>
                <a:r>
                  <a:rPr lang="en-US" dirty="0">
                    <a:latin typeface="+mn-lt"/>
                  </a:rPr>
                  <a:t>an estimate of the sensitivity of the surrogate prediction at different points</a:t>
                </a:r>
              </a:p>
              <a:p>
                <a:r>
                  <a:rPr lang="en-US" dirty="0">
                    <a:latin typeface="+mn-lt"/>
                  </a:rPr>
                  <a:t>Probability of a true function </a:t>
                </a:r>
                <a14:m>
                  <m:oMath xmlns:m="http://schemas.openxmlformats.org/officeDocument/2006/math">
                    <m:r>
                      <a:rPr lang="en-US" sz="2400" smtClean="0">
                        <a:latin typeface="Cambria Math" panose="02040503050406030204" pitchFamily="18" charset="0"/>
                      </a:rPr>
                      <m:t>~</m:t>
                    </m:r>
                    <m:r>
                      <a:rPr lang="en-US" sz="2400" i="1">
                        <a:latin typeface="Cambria Math" panose="02040503050406030204" pitchFamily="18" charset="0"/>
                      </a:rPr>
                      <m:t>𝑁</m:t>
                    </m:r>
                    <m:d>
                      <m:dPr>
                        <m:sepChr m:val=","/>
                        <m:ctrlPr>
                          <a:rPr lang="en-US" sz="2400" i="1">
                            <a:latin typeface="Cambria Math" panose="02040503050406030204" pitchFamily="18" charset="0"/>
                          </a:rPr>
                        </m:ctrlPr>
                      </m:dPr>
                      <m:e>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𝑦</m:t>
                            </m:r>
                          </m:e>
                        </m:acc>
                      </m:e>
                      <m:e>
                        <m:sSubSup>
                          <m:sSubSupPr>
                            <m:ctrlPr>
                              <a:rPr lang="en-US" sz="2400" i="1">
                                <a:solidFill>
                                  <a:srgbClr val="836967"/>
                                </a:solidFill>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𝑦</m:t>
                            </m:r>
                          </m:sub>
                          <m:sup>
                            <m:r>
                              <a:rPr lang="en-US" sz="2400" i="0">
                                <a:latin typeface="Cambria Math" panose="02040503050406030204" pitchFamily="18" charset="0"/>
                              </a:rPr>
                              <m:t>2</m:t>
                            </m:r>
                          </m:sup>
                        </m:sSubSup>
                      </m:e>
                    </m:d>
                  </m:oMath>
                </a14:m>
                <a:endParaRPr lang="en-US" dirty="0"/>
              </a:p>
              <a:p>
                <a:pPr lvl="1"/>
                <a:r>
                  <a:rPr lang="en-US" dirty="0">
                    <a:effectLst/>
                    <a:latin typeface="+mn-lt"/>
                    <a:ea typeface="Malgun Gothic" panose="020B0503020000020004" pitchFamily="34" charset="-127"/>
                  </a:rPr>
                  <a:t>A surrogate prediction is considered accurate when </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𝜎</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𝑦</m:t>
                        </m:r>
                      </m:sub>
                    </m:sSub>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r>
                      <a:rPr lang="en-US" b="1" i="1">
                        <a:effectLst/>
                        <a:latin typeface="Cambria Math" panose="02040503050406030204" pitchFamily="18" charset="0"/>
                        <a:ea typeface="Malgun Gothic" panose="020B0503020000020004" pitchFamily="34" charset="-127"/>
                        <a:cs typeface="Times New Roman" panose="02020603050405020304" pitchFamily="18" charset="0"/>
                      </a:rPr>
                      <m:t>𝐱</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dirty="0">
                    <a:effectLst/>
                    <a:latin typeface="+mn-lt"/>
                    <a:ea typeface="Malgun Gothic" panose="020B0503020000020004" pitchFamily="34" charset="-127"/>
                  </a:rPr>
                  <a:t> is small</a:t>
                </a:r>
              </a:p>
              <a:p>
                <a:r>
                  <a:rPr lang="en-US" dirty="0"/>
                  <a:t>Idea: choose sample point to make </a:t>
                </a:r>
                <a14:m>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𝑦</m:t>
                        </m:r>
                      </m:sub>
                    </m:sSub>
                    <m:r>
                      <a:rPr lang="en-US" i="1">
                        <a:latin typeface="Cambria Math" panose="02040503050406030204" pitchFamily="18" charset="0"/>
                      </a:rPr>
                      <m:t> </m:t>
                    </m:r>
                  </m:oMath>
                </a14:m>
                <a:r>
                  <a:rPr lang="en-US" dirty="0"/>
                  <a:t>minimum</a:t>
                </a:r>
                <a:endParaRPr lang="en-US" dirty="0">
                  <a:latin typeface="+mn-lt"/>
                </a:endParaRPr>
              </a:p>
            </p:txBody>
          </p:sp>
        </mc:Choice>
        <mc:Fallback xmlns="">
          <p:sp>
            <p:nvSpPr>
              <p:cNvPr id="2" name="Text Placeholder 1">
                <a:extLst>
                  <a:ext uri="{FF2B5EF4-FFF2-40B4-BE49-F238E27FC236}">
                    <a16:creationId xmlns:a16="http://schemas.microsoft.com/office/drawing/2014/main" id="{C6D8DADF-E943-7E8C-7841-34D7C42AA0D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65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B04FB6A-4128-FDEC-5721-7D1E5F23574A}"/>
              </a:ext>
            </a:extLst>
          </p:cNvPr>
          <p:cNvSpPr>
            <a:spLocks noGrp="1"/>
          </p:cNvSpPr>
          <p:nvPr>
            <p:ph type="title"/>
          </p:nvPr>
        </p:nvSpPr>
        <p:spPr/>
        <p:txBody>
          <a:bodyPr>
            <a:normAutofit fontScale="90000"/>
          </a:bodyPr>
          <a:lstStyle/>
          <a:p>
            <a:r>
              <a:rPr lang="en-US" dirty="0"/>
              <a:t>Prediction Variance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A5F301C-525F-0EC0-A5A5-5E940570DC99}"/>
                  </a:ext>
                </a:extLst>
              </p:cNvPr>
              <p:cNvSpPr txBox="1"/>
              <p:nvPr/>
            </p:nvSpPr>
            <p:spPr>
              <a:xfrm>
                <a:off x="2243239" y="2789931"/>
                <a:ext cx="4177705" cy="5700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𝑦</m:t>
                          </m:r>
                        </m:sub>
                      </m:sSub>
                      <m:d>
                        <m:dPr>
                          <m:ctrlPr>
                            <a:rPr lang="en-US" sz="2400" i="1">
                              <a:solidFill>
                                <a:srgbClr val="836967"/>
                              </a:solidFill>
                              <a:latin typeface="Cambria Math" panose="02040503050406030204" pitchFamily="18" charset="0"/>
                            </a:rPr>
                          </m:ctrlPr>
                        </m:dPr>
                        <m:e>
                          <m:r>
                            <a:rPr lang="en-US" sz="2400" b="1" i="0">
                              <a:latin typeface="Cambria Math" panose="02040503050406030204" pitchFamily="18" charset="0"/>
                            </a:rPr>
                            <m:t>𝐱</m:t>
                          </m:r>
                        </m:e>
                      </m:d>
                      <m:r>
                        <a:rPr lang="en-US" sz="2400" b="0" i="0">
                          <a:latin typeface="Cambria Math" panose="02040503050406030204" pitchFamily="18" charset="0"/>
                        </a:rPr>
                        <m:t>=</m:t>
                      </m:r>
                      <m:acc>
                        <m:accPr>
                          <m:chr m:val="̂"/>
                          <m:ctrlPr>
                            <a:rPr lang="en-US" sz="2400" b="0" i="1">
                              <a:solidFill>
                                <a:srgbClr val="836967"/>
                              </a:solidFill>
                              <a:latin typeface="Cambria Math" panose="02040503050406030204" pitchFamily="18" charset="0"/>
                            </a:rPr>
                          </m:ctrlPr>
                        </m:accPr>
                        <m:e>
                          <m:r>
                            <a:rPr lang="en-US" sz="2400" b="0" i="1">
                              <a:latin typeface="Cambria Math" panose="02040503050406030204" pitchFamily="18" charset="0"/>
                            </a:rPr>
                            <m:t>𝜎</m:t>
                          </m:r>
                        </m:e>
                      </m:acc>
                      <m:rad>
                        <m:radPr>
                          <m:degHide m:val="on"/>
                          <m:ctrlPr>
                            <a:rPr lang="en-US" sz="2400" b="0" i="1">
                              <a:solidFill>
                                <a:srgbClr val="836967"/>
                              </a:solidFill>
                              <a:latin typeface="Cambria Math" panose="02040503050406030204" pitchFamily="18" charset="0"/>
                            </a:rPr>
                          </m:ctrlPr>
                        </m:radPr>
                        <m:deg/>
                        <m:e>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𝛏</m:t>
                              </m:r>
                              <m:d>
                                <m:dPr>
                                  <m:ctrlPr>
                                    <a:rPr lang="en-US" sz="2400" b="1" i="1">
                                      <a:latin typeface="Cambria Math" panose="02040503050406030204" pitchFamily="18" charset="0"/>
                                    </a:rPr>
                                  </m:ctrlPr>
                                </m:dPr>
                                <m:e>
                                  <m:r>
                                    <a:rPr lang="en-US" sz="2400" b="1" i="0">
                                      <a:latin typeface="Cambria Math" panose="02040503050406030204" pitchFamily="18" charset="0"/>
                                    </a:rPr>
                                    <m:t>𝐱</m:t>
                                  </m:r>
                                </m:e>
                              </m:d>
                            </m:e>
                            <m:sup>
                              <m:r>
                                <a:rPr lang="en-US" sz="2400" b="0" i="1">
                                  <a:latin typeface="Cambria Math" panose="02040503050406030204" pitchFamily="18" charset="0"/>
                                </a:rPr>
                                <m:t>𝑇</m:t>
                              </m:r>
                            </m:sup>
                          </m:sSup>
                          <m:sSup>
                            <m:sSupPr>
                              <m:ctrlPr>
                                <a:rPr lang="en-US" sz="2400" b="0" i="1">
                                  <a:solidFill>
                                    <a:srgbClr val="836967"/>
                                  </a:solidFill>
                                  <a:latin typeface="Cambria Math" panose="02040503050406030204" pitchFamily="18" charset="0"/>
                                </a:rPr>
                              </m:ctrlPr>
                            </m:sSupPr>
                            <m:e>
                              <m:d>
                                <m:dPr>
                                  <m:ctrlPr>
                                    <a:rPr lang="en-US" sz="2400" b="0" i="1">
                                      <a:latin typeface="Cambria Math" panose="02040503050406030204" pitchFamily="18" charset="0"/>
                                    </a:rPr>
                                  </m:ctrlPr>
                                </m:dPr>
                                <m:e>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r>
                            <a:rPr lang="en-US" sz="2400" b="1" i="0">
                              <a:latin typeface="Cambria Math" panose="02040503050406030204" pitchFamily="18" charset="0"/>
                            </a:rPr>
                            <m:t>𝛏</m:t>
                          </m:r>
                          <m:d>
                            <m:dPr>
                              <m:ctrlPr>
                                <a:rPr lang="en-US" sz="2400" b="1" i="1">
                                  <a:latin typeface="Cambria Math" panose="02040503050406030204" pitchFamily="18" charset="0"/>
                                </a:rPr>
                              </m:ctrlPr>
                            </m:dPr>
                            <m:e>
                              <m:r>
                                <a:rPr lang="en-US" sz="2400" b="1" i="0">
                                  <a:latin typeface="Cambria Math" panose="02040503050406030204" pitchFamily="18" charset="0"/>
                                </a:rPr>
                                <m:t>𝐱</m:t>
                              </m:r>
                            </m:e>
                          </m:d>
                        </m:e>
                      </m:rad>
                    </m:oMath>
                  </m:oMathPara>
                </a14:m>
                <a:endParaRPr lang="en-US" dirty="0"/>
              </a:p>
            </p:txBody>
          </p:sp>
        </mc:Choice>
        <mc:Fallback xmlns="">
          <p:sp>
            <p:nvSpPr>
              <p:cNvPr id="7" name="TextBox 6">
                <a:extLst>
                  <a:ext uri="{FF2B5EF4-FFF2-40B4-BE49-F238E27FC236}">
                    <a16:creationId xmlns:a16="http://schemas.microsoft.com/office/drawing/2014/main" id="{AA5F301C-525F-0EC0-A5A5-5E940570DC99}"/>
                  </a:ext>
                </a:extLst>
              </p:cNvPr>
              <p:cNvSpPr txBox="1">
                <a:spLocks noRot="1" noChangeAspect="1" noMove="1" noResize="1" noEditPoints="1" noAdjustHandles="1" noChangeArrowheads="1" noChangeShapeType="1" noTextEdit="1"/>
              </p:cNvSpPr>
              <p:nvPr/>
            </p:nvSpPr>
            <p:spPr>
              <a:xfrm>
                <a:off x="2243239" y="2789931"/>
                <a:ext cx="4177705" cy="57002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7018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B4A6C11-5267-4142-A939-7C307B334D63}"/>
                  </a:ext>
                </a:extLst>
              </p:cNvPr>
              <p:cNvSpPr>
                <a:spLocks noGrp="1"/>
              </p:cNvSpPr>
              <p:nvPr>
                <p:ph type="body" sz="quarter" idx="10"/>
              </p:nvPr>
            </p:nvSpPr>
            <p:spPr/>
            <p:txBody>
              <a:bodyPr/>
              <a:lstStyle/>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3</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≤1</m:t>
                    </m:r>
                  </m:oMath>
                </a14:m>
                <a:endParaRPr lang="en-US" dirty="0"/>
              </a:p>
              <a:p>
                <a:r>
                  <a:rPr lang="en-US" dirty="0"/>
                  <a:t>Data: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−1,1,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1,−1,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3</m:t>
                            </m:r>
                          </m:sub>
                        </m:sSub>
                      </m:e>
                    </m:d>
                    <m:r>
                      <a:rPr lang="en-US" b="0" i="1" smtClean="0">
                        <a:latin typeface="Cambria Math" panose="02040503050406030204" pitchFamily="18" charset="0"/>
                      </a:rPr>
                      <m:t>, (1,1,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4</m:t>
                        </m:r>
                      </m:sub>
                    </m:sSub>
                    <m:r>
                      <a:rPr lang="en-US" b="0" i="1" smtClean="0">
                        <a:latin typeface="Cambria Math" panose="02040503050406030204" pitchFamily="18" charset="0"/>
                      </a:rPr>
                      <m:t>)</m:t>
                    </m:r>
                  </m:oMath>
                </a14:m>
                <a:endParaRPr lang="en-US" dirty="0"/>
              </a:p>
              <a:p>
                <a:endParaRPr lang="en-US" dirty="0"/>
              </a:p>
              <a:p>
                <a:endParaRPr lang="en-US" dirty="0"/>
              </a:p>
              <a:p>
                <a:endParaRPr lang="en-US" dirty="0"/>
              </a:p>
              <a:p>
                <a:endParaRPr lang="en-US" dirty="0"/>
              </a:p>
              <a:p>
                <a:pPr lvl="1"/>
                <a:r>
                  <a:rPr lang="en-US" dirty="0"/>
                  <a:t>Minimum at </a:t>
                </a:r>
                <a14:m>
                  <m:oMath xmlns:m="http://schemas.openxmlformats.org/officeDocument/2006/math">
                    <m:r>
                      <a:rPr lang="en-US" b="0" i="1" smtClean="0">
                        <a:latin typeface="Cambria Math" panose="02040503050406030204" pitchFamily="18" charset="0"/>
                      </a:rPr>
                      <m:t>(0,0)</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𝜎</m:t>
                        </m:r>
                      </m:e>
                      <m:sub>
                        <m:r>
                          <a:rPr lang="en-US" b="0" i="1" dirty="0" smtClean="0">
                            <a:latin typeface="Cambria Math" panose="02040503050406030204" pitchFamily="18" charset="0"/>
                          </a:rPr>
                          <m:t>𝑦</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min</m:t>
                        </m:r>
                      </m:sub>
                    </m:sSub>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𝜎</m:t>
                            </m:r>
                          </m:e>
                        </m:acc>
                      </m:num>
                      <m:den>
                        <m:r>
                          <a:rPr lang="en-US" b="0" i="1" dirty="0" smtClean="0">
                            <a:latin typeface="Cambria Math" panose="02040503050406030204" pitchFamily="18" charset="0"/>
                          </a:rPr>
                          <m:t>2</m:t>
                        </m:r>
                      </m:den>
                    </m:f>
                  </m:oMath>
                </a14:m>
                <a:endParaRPr lang="en-US" dirty="0"/>
              </a:p>
              <a:p>
                <a:pPr lvl="1"/>
                <a:r>
                  <a:rPr lang="en-US" dirty="0"/>
                  <a:t>Maximum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±1,±1)</m:t>
                    </m:r>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𝜎</m:t>
                        </m:r>
                      </m:e>
                      <m:sub>
                        <m:r>
                          <a:rPr lang="en-US" i="1" dirty="0">
                            <a:latin typeface="Cambria Math" panose="02040503050406030204" pitchFamily="18" charset="0"/>
                          </a:rPr>
                          <m:t>𝑦</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max</m:t>
                        </m:r>
                      </m:sub>
                    </m:sSub>
                    <m:r>
                      <a:rPr lang="en-US" i="1" dirty="0">
                        <a:latin typeface="Cambria Math" panose="02040503050406030204" pitchFamily="18" charset="0"/>
                      </a:rPr>
                      <m:t>=</m:t>
                    </m:r>
                    <m:f>
                      <m:fPr>
                        <m:ctrlPr>
                          <a:rPr lang="en-US" i="1" dirty="0">
                            <a:latin typeface="Cambria Math" panose="02040503050406030204" pitchFamily="18" charset="0"/>
                          </a:rPr>
                        </m:ctrlPr>
                      </m:fPr>
                      <m:num>
                        <m:rad>
                          <m:radPr>
                            <m:degHide m:val="on"/>
                            <m:ctrlPr>
                              <a:rPr lang="en-US" i="1" dirty="0">
                                <a:latin typeface="Cambria Math" panose="02040503050406030204" pitchFamily="18" charset="0"/>
                              </a:rPr>
                            </m:ctrlPr>
                          </m:radPr>
                          <m:deg/>
                          <m:e>
                            <m:r>
                              <a:rPr lang="en-US" i="1" dirty="0">
                                <a:latin typeface="Cambria Math" panose="02040503050406030204" pitchFamily="18" charset="0"/>
                              </a:rPr>
                              <m:t>3</m:t>
                            </m:r>
                          </m:e>
                        </m:rad>
                        <m:acc>
                          <m:accPr>
                            <m:chr m:val="̂"/>
                            <m:ctrlPr>
                              <a:rPr lang="en-US" i="1" dirty="0">
                                <a:latin typeface="Cambria Math" panose="02040503050406030204" pitchFamily="18" charset="0"/>
                              </a:rPr>
                            </m:ctrlPr>
                          </m:accPr>
                          <m:e>
                            <m:r>
                              <a:rPr lang="en-US" i="1" dirty="0">
                                <a:latin typeface="Cambria Math" panose="02040503050406030204" pitchFamily="18" charset="0"/>
                              </a:rPr>
                              <m:t>𝜎</m:t>
                            </m:r>
                          </m:e>
                        </m:acc>
                      </m:num>
                      <m:den>
                        <m:r>
                          <a:rPr lang="en-US" i="1" dirty="0">
                            <a:latin typeface="Cambria Math" panose="02040503050406030204" pitchFamily="18" charset="0"/>
                          </a:rPr>
                          <m:t>2</m:t>
                        </m:r>
                      </m:den>
                    </m:f>
                  </m:oMath>
                </a14:m>
                <a:endParaRPr lang="en-US" dirty="0"/>
              </a:p>
            </p:txBody>
          </p:sp>
        </mc:Choice>
        <mc:Fallback xmlns="">
          <p:sp>
            <p:nvSpPr>
              <p:cNvPr id="2" name="Text Placeholder 1">
                <a:extLst>
                  <a:ext uri="{FF2B5EF4-FFF2-40B4-BE49-F238E27FC236}">
                    <a16:creationId xmlns:a16="http://schemas.microsoft.com/office/drawing/2014/main" id="{2B4A6C11-5267-4142-A939-7C307B334D6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8AD71EB-F20D-4A3A-BF89-A431568D94E6}"/>
              </a:ext>
            </a:extLst>
          </p:cNvPr>
          <p:cNvSpPr>
            <a:spLocks noGrp="1"/>
          </p:cNvSpPr>
          <p:nvPr>
            <p:ph type="title"/>
          </p:nvPr>
        </p:nvSpPr>
        <p:spPr/>
        <p:txBody>
          <a:bodyPr>
            <a:normAutofit fontScale="90000"/>
          </a:bodyPr>
          <a:lstStyle/>
          <a:p>
            <a:r>
              <a:rPr lang="en-US" dirty="0"/>
              <a:t>Ex3-2) Full factorial design</a:t>
            </a:r>
          </a:p>
        </p:txBody>
      </p:sp>
      <p:sp>
        <p:nvSpPr>
          <p:cNvPr id="5" name="Arrow: Right 4">
            <a:extLst>
              <a:ext uri="{FF2B5EF4-FFF2-40B4-BE49-F238E27FC236}">
                <a16:creationId xmlns:a16="http://schemas.microsoft.com/office/drawing/2014/main" id="{CCAC3EEF-6685-4B09-A5C7-724E0B01E462}"/>
              </a:ext>
            </a:extLst>
          </p:cNvPr>
          <p:cNvSpPr/>
          <p:nvPr/>
        </p:nvSpPr>
        <p:spPr>
          <a:xfrm>
            <a:off x="807720" y="3764280"/>
            <a:ext cx="441960" cy="243840"/>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0" name="Right Brace 9">
            <a:extLst>
              <a:ext uri="{FF2B5EF4-FFF2-40B4-BE49-F238E27FC236}">
                <a16:creationId xmlns:a16="http://schemas.microsoft.com/office/drawing/2014/main" id="{9806CFA8-6511-4E1E-A535-10D211ED749B}"/>
              </a:ext>
            </a:extLst>
          </p:cNvPr>
          <p:cNvSpPr/>
          <p:nvPr/>
        </p:nvSpPr>
        <p:spPr>
          <a:xfrm>
            <a:off x="4937760" y="4589873"/>
            <a:ext cx="335280" cy="822960"/>
          </a:xfrm>
          <a:prstGeom prst="righ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2600EA3-96A5-CCFF-17D9-DFD1ADC00C50}"/>
                  </a:ext>
                </a:extLst>
              </p:cNvPr>
              <p:cNvSpPr txBox="1"/>
              <p:nvPr/>
            </p:nvSpPr>
            <p:spPr>
              <a:xfrm>
                <a:off x="70231" y="2035458"/>
                <a:ext cx="9019010" cy="12262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𝛏</m:t>
                      </m:r>
                      <m:d>
                        <m:dPr>
                          <m:ctrlPr>
                            <a:rPr lang="en-US" sz="2000" b="1" i="1">
                              <a:solidFill>
                                <a:srgbClr val="836967"/>
                              </a:solidFill>
                              <a:latin typeface="Cambria Math" panose="02040503050406030204" pitchFamily="18" charset="0"/>
                            </a:rPr>
                          </m:ctrlPr>
                        </m:dPr>
                        <m:e>
                          <m:r>
                            <a:rPr lang="en-US" sz="2000" b="1" i="0">
                              <a:latin typeface="Cambria Math" panose="02040503050406030204" pitchFamily="18" charset="0"/>
                            </a:rPr>
                            <m:t>𝐱</m:t>
                          </m:r>
                        </m:e>
                      </m:d>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m>
                            <m:mPr>
                              <m:plcHide m:val="on"/>
                              <m:mcs>
                                <m:mc>
                                  <m:mcPr>
                                    <m:count m:val="1"/>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1</m:t>
                                </m:r>
                              </m:e>
                            </m:mr>
                            <m:mr>
                              <m:e>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𝑥</m:t>
                                    </m:r>
                                  </m:e>
                                  <m:sub>
                                    <m:r>
                                      <a:rPr lang="en-US" sz="2000" b="0" i="0">
                                        <a:latin typeface="Cambria Math" panose="02040503050406030204" pitchFamily="18" charset="0"/>
                                      </a:rPr>
                                      <m:t>1</m:t>
                                    </m:r>
                                  </m:sub>
                                </m:sSub>
                              </m:e>
                            </m:mr>
                            <m:mr>
                              <m:e>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𝑥</m:t>
                                    </m:r>
                                  </m:e>
                                  <m:sub>
                                    <m:r>
                                      <a:rPr lang="en-US" sz="2000" b="0" i="0">
                                        <a:latin typeface="Cambria Math" panose="02040503050406030204" pitchFamily="18" charset="0"/>
                                      </a:rPr>
                                      <m:t>2</m:t>
                                    </m:r>
                                  </m:sub>
                                </m:sSub>
                              </m:e>
                            </m:mr>
                          </m:m>
                        </m:e>
                      </m:d>
                      <m:r>
                        <a:rPr lang="en-US" sz="2000" b="0" i="0">
                          <a:latin typeface="Cambria Math" panose="02040503050406030204" pitchFamily="18" charset="0"/>
                        </a:rPr>
                        <m:t>, </m:t>
                      </m:r>
                      <m:r>
                        <a:rPr lang="en-US" sz="2000" b="1" i="0">
                          <a:latin typeface="Cambria Math" panose="02040503050406030204" pitchFamily="18" charset="0"/>
                        </a:rPr>
                        <m:t>𝐗</m:t>
                      </m:r>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m>
                            <m:mPr>
                              <m:plcHide m:val="on"/>
                              <m:mcs>
                                <m:mc>
                                  <m:mcPr>
                                    <m:count m:val="3"/>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1</m:t>
                                </m:r>
                              </m:e>
                              <m:e>
                                <m:r>
                                  <a:rPr lang="en-US" sz="2000" b="0" i="0">
                                    <a:latin typeface="Cambria Math" panose="02040503050406030204" pitchFamily="18" charset="0"/>
                                  </a:rPr>
                                  <m:t>−1</m:t>
                                </m:r>
                              </m:e>
                              <m:e>
                                <m:r>
                                  <a:rPr lang="en-US" sz="2000" b="0" i="0">
                                    <a:latin typeface="Cambria Math" panose="02040503050406030204" pitchFamily="18" charset="0"/>
                                  </a:rPr>
                                  <m:t>−1</m:t>
                                </m:r>
                              </m:e>
                            </m:mr>
                            <m:mr>
                              <m:e>
                                <m:r>
                                  <a:rPr lang="en-US" sz="2000" b="0" i="0">
                                    <a:latin typeface="Cambria Math" panose="02040503050406030204" pitchFamily="18" charset="0"/>
                                  </a:rPr>
                                  <m:t>1</m:t>
                                </m:r>
                              </m:e>
                              <m:e>
                                <m:r>
                                  <a:rPr lang="en-US" sz="2000" b="0" i="0">
                                    <a:latin typeface="Cambria Math" panose="02040503050406030204" pitchFamily="18" charset="0"/>
                                  </a:rPr>
                                  <m:t>−1</m:t>
                                </m:r>
                              </m:e>
                              <m:e>
                                <m:r>
                                  <a:rPr lang="en-US" sz="2000" b="0" i="0">
                                    <a:latin typeface="Cambria Math" panose="02040503050406030204" pitchFamily="18" charset="0"/>
                                  </a:rPr>
                                  <m:t>1</m:t>
                                </m:r>
                              </m:e>
                            </m:mr>
                            <m:mr>
                              <m:e>
                                <m:m>
                                  <m:mPr>
                                    <m:plcHide m:val="on"/>
                                    <m:mcs>
                                      <m:mc>
                                        <m:mcPr>
                                          <m:count m:val="1"/>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1</m:t>
                                      </m:r>
                                    </m:e>
                                  </m:mr>
                                  <m:mr>
                                    <m:e>
                                      <m:r>
                                        <a:rPr lang="en-US" sz="2000" b="0" i="0">
                                          <a:latin typeface="Cambria Math" panose="02040503050406030204" pitchFamily="18" charset="0"/>
                                        </a:rPr>
                                        <m:t>1</m:t>
                                      </m:r>
                                    </m:e>
                                  </m:mr>
                                </m:m>
                              </m:e>
                              <m:e>
                                <m:m>
                                  <m:mPr>
                                    <m:plcHide m:val="on"/>
                                    <m:mcs>
                                      <m:mc>
                                        <m:mcPr>
                                          <m:count m:val="1"/>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1</m:t>
                                      </m:r>
                                    </m:e>
                                  </m:mr>
                                  <m:mr>
                                    <m:e>
                                      <m:r>
                                        <a:rPr lang="en-US" sz="2000" b="0" i="0">
                                          <a:latin typeface="Cambria Math" panose="02040503050406030204" pitchFamily="18" charset="0"/>
                                        </a:rPr>
                                        <m:t>1</m:t>
                                      </m:r>
                                    </m:e>
                                  </m:mr>
                                </m:m>
                              </m:e>
                              <m:e>
                                <m:m>
                                  <m:mPr>
                                    <m:plcHide m:val="on"/>
                                    <m:mcs>
                                      <m:mc>
                                        <m:mcPr>
                                          <m:count m:val="1"/>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−1</m:t>
                                      </m:r>
                                    </m:e>
                                  </m:mr>
                                  <m:mr>
                                    <m:e>
                                      <m:r>
                                        <a:rPr lang="en-US" sz="2000" b="0" i="0">
                                          <a:latin typeface="Cambria Math" panose="02040503050406030204" pitchFamily="18" charset="0"/>
                                        </a:rPr>
                                        <m:t>1</m:t>
                                      </m:r>
                                    </m:e>
                                  </m:mr>
                                </m:m>
                              </m:e>
                            </m:mr>
                          </m:m>
                        </m:e>
                      </m:d>
                      <m:r>
                        <a:rPr lang="en-US" sz="2000" b="0" i="0">
                          <a:latin typeface="Cambria Math" panose="02040503050406030204" pitchFamily="18" charset="0"/>
                        </a:rPr>
                        <m:t>, </m:t>
                      </m:r>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r>
                        <a:rPr lang="en-US" sz="2000" b="1" i="0">
                          <a:latin typeface="Cambria Math" panose="02040503050406030204" pitchFamily="18" charset="0"/>
                        </a:rPr>
                        <m:t>𝐗</m:t>
                      </m:r>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m>
                            <m:mPr>
                              <m:plcHide m:val="on"/>
                              <m:mcs>
                                <m:mc>
                                  <m:mcPr>
                                    <m:count m:val="3"/>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4</m:t>
                                </m:r>
                              </m:e>
                              <m:e>
                                <m:r>
                                  <a:rPr lang="en-US" sz="2000" b="0" i="0">
                                    <a:latin typeface="Cambria Math" panose="02040503050406030204" pitchFamily="18" charset="0"/>
                                  </a:rPr>
                                  <m:t>0</m:t>
                                </m:r>
                              </m:e>
                              <m:e>
                                <m:r>
                                  <a:rPr lang="en-US" sz="2000" b="0" i="0">
                                    <a:latin typeface="Cambria Math" panose="02040503050406030204" pitchFamily="18" charset="0"/>
                                  </a:rPr>
                                  <m:t>0</m:t>
                                </m:r>
                              </m:e>
                            </m:mr>
                            <m:mr>
                              <m:e>
                                <m:r>
                                  <a:rPr lang="en-US" sz="2000" b="0" i="0">
                                    <a:latin typeface="Cambria Math" panose="02040503050406030204" pitchFamily="18" charset="0"/>
                                  </a:rPr>
                                  <m:t>0</m:t>
                                </m:r>
                              </m:e>
                              <m:e>
                                <m:r>
                                  <a:rPr lang="en-US" sz="2000" b="0" i="0">
                                    <a:latin typeface="Cambria Math" panose="02040503050406030204" pitchFamily="18" charset="0"/>
                                  </a:rPr>
                                  <m:t>4</m:t>
                                </m:r>
                              </m:e>
                              <m:e>
                                <m:r>
                                  <a:rPr lang="en-US" sz="2000" b="0" i="0">
                                    <a:latin typeface="Cambria Math" panose="02040503050406030204" pitchFamily="18" charset="0"/>
                                  </a:rPr>
                                  <m:t>0</m:t>
                                </m:r>
                              </m:e>
                            </m:mr>
                            <m:mr>
                              <m:e>
                                <m:r>
                                  <a:rPr lang="en-US" sz="2000" b="0" i="0">
                                    <a:latin typeface="Cambria Math" panose="02040503050406030204" pitchFamily="18" charset="0"/>
                                  </a:rPr>
                                  <m:t>0</m:t>
                                </m:r>
                              </m:e>
                              <m:e>
                                <m:r>
                                  <a:rPr lang="en-US" sz="2000" b="0" i="0">
                                    <a:latin typeface="Cambria Math" panose="02040503050406030204" pitchFamily="18" charset="0"/>
                                  </a:rPr>
                                  <m:t>0</m:t>
                                </m:r>
                              </m:e>
                              <m:e>
                                <m:r>
                                  <a:rPr lang="en-US" sz="2000" b="0" i="0">
                                    <a:latin typeface="Cambria Math" panose="02040503050406030204" pitchFamily="18" charset="0"/>
                                  </a:rPr>
                                  <m:t>4</m:t>
                                </m:r>
                              </m:e>
                            </m:mr>
                          </m:m>
                        </m:e>
                      </m:d>
                      <m:r>
                        <a:rPr lang="en-US" sz="2000" b="0" i="0">
                          <a:latin typeface="Cambria Math" panose="02040503050406030204" pitchFamily="18" charset="0"/>
                        </a:rPr>
                        <m:t>, </m:t>
                      </m:r>
                      <m:sSup>
                        <m:sSupPr>
                          <m:ctrlPr>
                            <a:rPr lang="en-US" sz="2000" b="0" i="1">
                              <a:solidFill>
                                <a:srgbClr val="836967"/>
                              </a:solidFill>
                              <a:latin typeface="Cambria Math" panose="02040503050406030204" pitchFamily="18" charset="0"/>
                            </a:rPr>
                          </m:ctrlPr>
                        </m:sSupPr>
                        <m:e>
                          <m:d>
                            <m:dPr>
                              <m:ctrlPr>
                                <a:rPr lang="en-US" sz="2000" b="0" i="1">
                                  <a:solidFill>
                                    <a:srgbClr val="836967"/>
                                  </a:solidFill>
                                  <a:latin typeface="Cambria Math" panose="02040503050406030204" pitchFamily="18" charset="0"/>
                                </a:rPr>
                              </m:ctrlPr>
                            </m:dPr>
                            <m:e>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r>
                                <a:rPr lang="en-US" sz="2000" b="1" i="0">
                                  <a:latin typeface="Cambria Math" panose="02040503050406030204" pitchFamily="18" charset="0"/>
                                </a:rPr>
                                <m:t>𝐗</m:t>
                              </m:r>
                            </m:e>
                          </m:d>
                        </m:e>
                        <m:sup>
                          <m:r>
                            <a:rPr lang="en-US" sz="2000" b="0" i="0">
                              <a:latin typeface="Cambria Math" panose="02040503050406030204" pitchFamily="18" charset="0"/>
                            </a:rPr>
                            <m:t>−1</m:t>
                          </m:r>
                        </m:sup>
                      </m:sSup>
                      <m:r>
                        <a:rPr lang="en-US" sz="2000" b="0" i="0">
                          <a:latin typeface="Cambria Math" panose="02040503050406030204" pitchFamily="18" charset="0"/>
                        </a:rPr>
                        <m:t>=</m:t>
                      </m:r>
                      <m:f>
                        <m:fPr>
                          <m:ctrlPr>
                            <a:rPr lang="en-US" sz="2000" b="0" i="1">
                              <a:solidFill>
                                <a:srgbClr val="836967"/>
                              </a:solidFill>
                              <a:latin typeface="Cambria Math" panose="02040503050406030204" pitchFamily="18" charset="0"/>
                            </a:rPr>
                          </m:ctrlPr>
                        </m:fPr>
                        <m:num>
                          <m:r>
                            <a:rPr lang="en-US" sz="2000" b="0" i="0">
                              <a:latin typeface="Cambria Math" panose="02040503050406030204" pitchFamily="18" charset="0"/>
                            </a:rPr>
                            <m:t>1</m:t>
                          </m:r>
                        </m:num>
                        <m:den>
                          <m:r>
                            <a:rPr lang="en-US" sz="2000" b="0" i="0">
                              <a:latin typeface="Cambria Math" panose="02040503050406030204" pitchFamily="18" charset="0"/>
                            </a:rPr>
                            <m:t>4</m:t>
                          </m:r>
                        </m:den>
                      </m:f>
                      <m:d>
                        <m:dPr>
                          <m:begChr m:val="["/>
                          <m:endChr m:val="]"/>
                          <m:ctrlPr>
                            <a:rPr lang="en-US" sz="2000" b="0" i="1">
                              <a:solidFill>
                                <a:srgbClr val="836967"/>
                              </a:solidFill>
                              <a:latin typeface="Cambria Math" panose="02040503050406030204" pitchFamily="18" charset="0"/>
                            </a:rPr>
                          </m:ctrlPr>
                        </m:dPr>
                        <m:e>
                          <m:m>
                            <m:mPr>
                              <m:plcHide m:val="on"/>
                              <m:mcs>
                                <m:mc>
                                  <m:mcPr>
                                    <m:count m:val="3"/>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1</m:t>
                                </m:r>
                              </m:e>
                              <m:e>
                                <m:r>
                                  <a:rPr lang="en-US" sz="2000" b="0" i="0">
                                    <a:latin typeface="Cambria Math" panose="02040503050406030204" pitchFamily="18" charset="0"/>
                                  </a:rPr>
                                  <m:t>0</m:t>
                                </m:r>
                              </m:e>
                              <m:e>
                                <m:r>
                                  <a:rPr lang="en-US" sz="2000" b="0" i="0">
                                    <a:latin typeface="Cambria Math" panose="02040503050406030204" pitchFamily="18" charset="0"/>
                                  </a:rPr>
                                  <m:t>0</m:t>
                                </m:r>
                              </m:e>
                            </m:mr>
                            <m:mr>
                              <m:e>
                                <m:r>
                                  <a:rPr lang="en-US" sz="2000" b="0" i="0">
                                    <a:latin typeface="Cambria Math" panose="02040503050406030204" pitchFamily="18" charset="0"/>
                                  </a:rPr>
                                  <m:t>0</m:t>
                                </m:r>
                              </m:e>
                              <m:e>
                                <m:r>
                                  <a:rPr lang="en-US" sz="2000" b="0" i="0">
                                    <a:latin typeface="Cambria Math" panose="02040503050406030204" pitchFamily="18" charset="0"/>
                                  </a:rPr>
                                  <m:t>1</m:t>
                                </m:r>
                              </m:e>
                              <m:e>
                                <m:r>
                                  <a:rPr lang="en-US" sz="2000" b="0" i="0">
                                    <a:latin typeface="Cambria Math" panose="02040503050406030204" pitchFamily="18" charset="0"/>
                                  </a:rPr>
                                  <m:t>0</m:t>
                                </m:r>
                              </m:e>
                            </m:mr>
                            <m:mr>
                              <m:e>
                                <m:r>
                                  <a:rPr lang="en-US" sz="2000" b="0" i="0">
                                    <a:latin typeface="Cambria Math" panose="02040503050406030204" pitchFamily="18" charset="0"/>
                                  </a:rPr>
                                  <m:t>0</m:t>
                                </m:r>
                              </m:e>
                              <m:e>
                                <m:r>
                                  <a:rPr lang="en-US" sz="2000" b="0" i="0">
                                    <a:latin typeface="Cambria Math" panose="02040503050406030204" pitchFamily="18" charset="0"/>
                                  </a:rPr>
                                  <m:t>0</m:t>
                                </m:r>
                              </m:e>
                              <m:e>
                                <m:r>
                                  <a:rPr lang="en-US" sz="2000" b="0" i="0">
                                    <a:latin typeface="Cambria Math" panose="02040503050406030204" pitchFamily="18" charset="0"/>
                                  </a:rPr>
                                  <m:t>1</m:t>
                                </m:r>
                              </m:e>
                            </m:mr>
                          </m:m>
                        </m:e>
                      </m:d>
                    </m:oMath>
                  </m:oMathPara>
                </a14:m>
                <a:endParaRPr lang="en-US" sz="2000" dirty="0"/>
              </a:p>
            </p:txBody>
          </p:sp>
        </mc:Choice>
        <mc:Fallback xmlns="">
          <p:sp>
            <p:nvSpPr>
              <p:cNvPr id="13" name="TextBox 12">
                <a:extLst>
                  <a:ext uri="{FF2B5EF4-FFF2-40B4-BE49-F238E27FC236}">
                    <a16:creationId xmlns:a16="http://schemas.microsoft.com/office/drawing/2014/main" id="{C2600EA3-96A5-CCFF-17D9-DFD1ADC00C50}"/>
                  </a:ext>
                </a:extLst>
              </p:cNvPr>
              <p:cNvSpPr txBox="1">
                <a:spLocks noRot="1" noChangeAspect="1" noMove="1" noResize="1" noEditPoints="1" noAdjustHandles="1" noChangeArrowheads="1" noChangeShapeType="1" noTextEdit="1"/>
              </p:cNvSpPr>
              <p:nvPr/>
            </p:nvSpPr>
            <p:spPr>
              <a:xfrm>
                <a:off x="70231" y="2035458"/>
                <a:ext cx="9019010" cy="12262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FA9067D-2A2D-6AA7-1691-A622277006FB}"/>
                  </a:ext>
                </a:extLst>
              </p:cNvPr>
              <p:cNvSpPr txBox="1"/>
              <p:nvPr/>
            </p:nvSpPr>
            <p:spPr>
              <a:xfrm>
                <a:off x="1249680" y="3472126"/>
                <a:ext cx="5363883" cy="7186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𝑦</m:t>
                          </m:r>
                        </m:sub>
                      </m:sSub>
                      <m:r>
                        <a:rPr lang="en-US" sz="2000" i="0">
                          <a:latin typeface="Cambria Math" panose="02040503050406030204" pitchFamily="18" charset="0"/>
                        </a:rPr>
                        <m:t>=</m:t>
                      </m:r>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𝜎</m:t>
                          </m:r>
                        </m:e>
                      </m:acc>
                      <m:rad>
                        <m:radPr>
                          <m:degHide m:val="on"/>
                          <m:ctrlPr>
                            <a:rPr lang="en-US" sz="2000" i="1">
                              <a:solidFill>
                                <a:srgbClr val="836967"/>
                              </a:solidFill>
                              <a:latin typeface="Cambria Math" panose="02040503050406030204" pitchFamily="18" charset="0"/>
                            </a:rPr>
                          </m:ctrlPr>
                        </m:radPr>
                        <m:deg/>
                        <m:e>
                          <m:sSup>
                            <m:sSupPr>
                              <m:ctrlPr>
                                <a:rPr lang="en-US" sz="2000" i="1">
                                  <a:solidFill>
                                    <a:srgbClr val="836967"/>
                                  </a:solidFill>
                                  <a:latin typeface="Cambria Math" panose="02040503050406030204" pitchFamily="18" charset="0"/>
                                </a:rPr>
                              </m:ctrlPr>
                            </m:sSupPr>
                            <m:e>
                              <m:r>
                                <a:rPr lang="en-US" sz="2000" b="1" i="0">
                                  <a:latin typeface="Cambria Math" panose="02040503050406030204" pitchFamily="18" charset="0"/>
                                </a:rPr>
                                <m:t>𝛏</m:t>
                              </m:r>
                            </m:e>
                            <m:sup>
                              <m:r>
                                <a:rPr lang="en-US" sz="2000" b="0" i="1">
                                  <a:latin typeface="Cambria Math" panose="02040503050406030204" pitchFamily="18" charset="0"/>
                                </a:rPr>
                                <m:t>𝑇</m:t>
                              </m:r>
                            </m:sup>
                          </m:sSup>
                          <m:sSup>
                            <m:sSupPr>
                              <m:ctrlPr>
                                <a:rPr lang="en-US" sz="2000" b="0" i="1">
                                  <a:solidFill>
                                    <a:srgbClr val="836967"/>
                                  </a:solidFill>
                                  <a:latin typeface="Cambria Math" panose="02040503050406030204" pitchFamily="18" charset="0"/>
                                </a:rPr>
                              </m:ctrlPr>
                            </m:sSupPr>
                            <m:e>
                              <m:d>
                                <m:dPr>
                                  <m:ctrlPr>
                                    <a:rPr lang="en-US" sz="2000" b="0" i="1">
                                      <a:latin typeface="Cambria Math" panose="02040503050406030204" pitchFamily="18" charset="0"/>
                                    </a:rPr>
                                  </m:ctrlPr>
                                </m:dPr>
                                <m:e>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r>
                                    <a:rPr lang="en-US" sz="2000" b="1" i="0">
                                      <a:latin typeface="Cambria Math" panose="02040503050406030204" pitchFamily="18" charset="0"/>
                                    </a:rPr>
                                    <m:t>𝐗</m:t>
                                  </m:r>
                                </m:e>
                              </m:d>
                            </m:e>
                            <m:sup>
                              <m:r>
                                <a:rPr lang="en-US" sz="2000" b="0" i="0">
                                  <a:latin typeface="Cambria Math" panose="02040503050406030204" pitchFamily="18" charset="0"/>
                                </a:rPr>
                                <m:t>−1</m:t>
                              </m:r>
                            </m:sup>
                          </m:sSup>
                          <m:r>
                            <a:rPr lang="en-US" sz="2000" b="1" i="0">
                              <a:latin typeface="Cambria Math" panose="02040503050406030204" pitchFamily="18" charset="0"/>
                            </a:rPr>
                            <m:t>𝛏</m:t>
                          </m:r>
                        </m:e>
                      </m:rad>
                      <m:r>
                        <a:rPr lang="en-US" sz="2000" b="0" i="0">
                          <a:latin typeface="Cambria Math" panose="02040503050406030204" pitchFamily="18" charset="0"/>
                        </a:rPr>
                        <m:t>=</m:t>
                      </m:r>
                      <m:acc>
                        <m:accPr>
                          <m:chr m:val="̂"/>
                          <m:ctrlPr>
                            <a:rPr lang="en-US" sz="2000" b="0" i="1">
                              <a:solidFill>
                                <a:srgbClr val="836967"/>
                              </a:solidFill>
                              <a:latin typeface="Cambria Math" panose="02040503050406030204" pitchFamily="18" charset="0"/>
                            </a:rPr>
                          </m:ctrlPr>
                        </m:accPr>
                        <m:e>
                          <m:r>
                            <a:rPr lang="en-US" sz="2000" b="0" i="1">
                              <a:latin typeface="Cambria Math" panose="02040503050406030204" pitchFamily="18" charset="0"/>
                            </a:rPr>
                            <m:t>𝜎</m:t>
                          </m:r>
                        </m:e>
                      </m:acc>
                      <m:rad>
                        <m:radPr>
                          <m:degHide m:val="on"/>
                          <m:ctrlPr>
                            <a:rPr lang="en-US" sz="2000" b="0" i="1">
                              <a:solidFill>
                                <a:srgbClr val="836967"/>
                              </a:solidFill>
                              <a:latin typeface="Cambria Math" panose="02040503050406030204" pitchFamily="18" charset="0"/>
                            </a:rPr>
                          </m:ctrlPr>
                        </m:radPr>
                        <m:deg/>
                        <m:e>
                          <m:r>
                            <a:rPr lang="en-US" sz="2000" b="0" i="0">
                              <a:latin typeface="Cambria Math" panose="02040503050406030204" pitchFamily="18" charset="0"/>
                            </a:rPr>
                            <m:t>0.25</m:t>
                          </m:r>
                          <m:d>
                            <m:dPr>
                              <m:ctrlPr>
                                <a:rPr lang="en-US" sz="2000" b="0" i="1">
                                  <a:latin typeface="Cambria Math" panose="02040503050406030204" pitchFamily="18" charset="0"/>
                                </a:rPr>
                              </m:ctrlPr>
                            </m:dPr>
                            <m:e>
                              <m:r>
                                <a:rPr lang="en-US" sz="2000" b="0" i="0">
                                  <a:latin typeface="Cambria Math" panose="02040503050406030204" pitchFamily="18" charset="0"/>
                                </a:rPr>
                                <m:t>1+</m:t>
                              </m:r>
                              <m:sSubSup>
                                <m:sSubSupPr>
                                  <m:ctrlPr>
                                    <a:rPr lang="en-US" sz="2000" b="0" i="1">
                                      <a:solidFill>
                                        <a:srgbClr val="836967"/>
                                      </a:solidFill>
                                      <a:latin typeface="Cambria Math" panose="02040503050406030204" pitchFamily="18" charset="0"/>
                                    </a:rPr>
                                  </m:ctrlPr>
                                </m:sSubSupPr>
                                <m:e>
                                  <m:r>
                                    <a:rPr lang="en-US" sz="2000" b="0" i="1">
                                      <a:latin typeface="Cambria Math" panose="02040503050406030204" pitchFamily="18" charset="0"/>
                                    </a:rPr>
                                    <m:t>𝑥</m:t>
                                  </m:r>
                                </m:e>
                                <m:sub>
                                  <m:r>
                                    <a:rPr lang="en-US" sz="2000" b="0" i="0">
                                      <a:latin typeface="Cambria Math" panose="02040503050406030204" pitchFamily="18" charset="0"/>
                                    </a:rPr>
                                    <m:t>1</m:t>
                                  </m:r>
                                </m:sub>
                                <m:sup>
                                  <m:r>
                                    <a:rPr lang="en-US" sz="2000" b="0" i="0">
                                      <a:latin typeface="Cambria Math" panose="02040503050406030204" pitchFamily="18" charset="0"/>
                                    </a:rPr>
                                    <m:t>2</m:t>
                                  </m:r>
                                </m:sup>
                              </m:sSubSup>
                              <m:r>
                                <a:rPr lang="en-US" sz="2000" b="0" i="0">
                                  <a:latin typeface="Cambria Math" panose="02040503050406030204" pitchFamily="18" charset="0"/>
                                </a:rPr>
                                <m:t>+</m:t>
                              </m:r>
                              <m:sSubSup>
                                <m:sSubSupPr>
                                  <m:ctrlPr>
                                    <a:rPr lang="en-US" sz="2000" b="0" i="1">
                                      <a:solidFill>
                                        <a:srgbClr val="836967"/>
                                      </a:solidFill>
                                      <a:latin typeface="Cambria Math" panose="02040503050406030204" pitchFamily="18" charset="0"/>
                                    </a:rPr>
                                  </m:ctrlPr>
                                </m:sSubSupPr>
                                <m:e>
                                  <m:r>
                                    <a:rPr lang="en-US" sz="2000" b="0" i="1">
                                      <a:latin typeface="Cambria Math" panose="02040503050406030204" pitchFamily="18" charset="0"/>
                                    </a:rPr>
                                    <m:t>𝑥</m:t>
                                  </m:r>
                                </m:e>
                                <m:sub>
                                  <m:r>
                                    <a:rPr lang="en-US" sz="2000" b="0" i="0">
                                      <a:latin typeface="Cambria Math" panose="02040503050406030204" pitchFamily="18" charset="0"/>
                                    </a:rPr>
                                    <m:t>2</m:t>
                                  </m:r>
                                </m:sub>
                                <m:sup>
                                  <m:r>
                                    <a:rPr lang="en-US" sz="2000" b="0" i="0">
                                      <a:latin typeface="Cambria Math" panose="02040503050406030204" pitchFamily="18" charset="0"/>
                                    </a:rPr>
                                    <m:t>2</m:t>
                                  </m:r>
                                </m:sup>
                              </m:sSubSup>
                            </m:e>
                          </m:d>
                        </m:e>
                      </m:rad>
                    </m:oMath>
                  </m:oMathPara>
                </a14:m>
                <a:endParaRPr lang="en-US" dirty="0"/>
              </a:p>
            </p:txBody>
          </p:sp>
        </mc:Choice>
        <mc:Fallback xmlns="">
          <p:sp>
            <p:nvSpPr>
              <p:cNvPr id="16" name="TextBox 15">
                <a:extLst>
                  <a:ext uri="{FF2B5EF4-FFF2-40B4-BE49-F238E27FC236}">
                    <a16:creationId xmlns:a16="http://schemas.microsoft.com/office/drawing/2014/main" id="{8FA9067D-2A2D-6AA7-1691-A622277006FB}"/>
                  </a:ext>
                </a:extLst>
              </p:cNvPr>
              <p:cNvSpPr txBox="1">
                <a:spLocks noRot="1" noChangeAspect="1" noMove="1" noResize="1" noEditPoints="1" noAdjustHandles="1" noChangeArrowheads="1" noChangeShapeType="1" noTextEdit="1"/>
              </p:cNvSpPr>
              <p:nvPr/>
            </p:nvSpPr>
            <p:spPr>
              <a:xfrm>
                <a:off x="1249680" y="3472126"/>
                <a:ext cx="5363883" cy="71865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2308335-E02D-9BDD-AD33-A1221F543122}"/>
                  </a:ext>
                </a:extLst>
              </p:cNvPr>
              <p:cNvSpPr txBox="1"/>
              <p:nvPr/>
            </p:nvSpPr>
            <p:spPr>
              <a:xfrm>
                <a:off x="5384434" y="4401219"/>
                <a:ext cx="2230419" cy="11007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𝜎</m:t>
                              </m:r>
                            </m:e>
                            <m:sub>
                              <m:r>
                                <a:rPr lang="en-US" sz="2000" b="0" i="1" smtClean="0">
                                  <a:latin typeface="Cambria Math" panose="02040503050406030204" pitchFamily="18" charset="0"/>
                                </a:rPr>
                                <m:t>𝑦</m:t>
                              </m:r>
                              <m:r>
                                <a:rPr lang="en-US" sz="2000" b="0" i="1" smtClean="0">
                                  <a:latin typeface="Cambria Math" panose="02040503050406030204" pitchFamily="18" charset="0"/>
                                </a:rPr>
                                <m:t>,</m:t>
                              </m:r>
                              <m:r>
                                <m:rPr>
                                  <m:sty m:val="p"/>
                                </m:rPr>
                                <a:rPr lang="en-US" sz="2000" b="0" i="0" smtClean="0">
                                  <a:latin typeface="Cambria Math" panose="02040503050406030204" pitchFamily="18" charset="0"/>
                                </a:rPr>
                                <m:t>max</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𝑦</m:t>
                              </m:r>
                              <m:r>
                                <a:rPr lang="en-US" sz="2000" i="1">
                                  <a:latin typeface="Cambria Math" panose="02040503050406030204" pitchFamily="18" charset="0"/>
                                </a:rPr>
                                <m:t>,</m:t>
                              </m:r>
                              <m:r>
                                <m:rPr>
                                  <m:sty m:val="p"/>
                                </m:rPr>
                                <a:rPr lang="en-US" sz="2000">
                                  <a:latin typeface="Cambria Math" panose="02040503050406030204" pitchFamily="18" charset="0"/>
                                </a:rPr>
                                <m:t>m</m:t>
                              </m:r>
                              <m:r>
                                <m:rPr>
                                  <m:sty m:val="p"/>
                                </m:rPr>
                                <a:rPr lang="en-US" sz="2000" b="0" i="0" smtClean="0">
                                  <a:latin typeface="Cambria Math" panose="02040503050406030204" pitchFamily="18" charset="0"/>
                                </a:rPr>
                                <m:t>in</m:t>
                              </m:r>
                            </m:sub>
                          </m:sSub>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f>
                            <m:fPr>
                              <m:ctrlPr>
                                <a:rPr lang="en-US" sz="2000" i="1" dirty="0">
                                  <a:latin typeface="Cambria Math" panose="02040503050406030204" pitchFamily="18" charset="0"/>
                                </a:rPr>
                              </m:ctrlPr>
                            </m:fPr>
                            <m:num>
                              <m:rad>
                                <m:radPr>
                                  <m:degHide m:val="on"/>
                                  <m:ctrlPr>
                                    <a:rPr lang="en-US" sz="2000" i="1" dirty="0">
                                      <a:latin typeface="Cambria Math" panose="02040503050406030204" pitchFamily="18" charset="0"/>
                                    </a:rPr>
                                  </m:ctrlPr>
                                </m:radPr>
                                <m:deg/>
                                <m:e>
                                  <m:r>
                                    <a:rPr lang="en-US" sz="2000" i="1" dirty="0">
                                      <a:latin typeface="Cambria Math" panose="02040503050406030204" pitchFamily="18" charset="0"/>
                                    </a:rPr>
                                    <m:t>3</m:t>
                                  </m:r>
                                </m:e>
                              </m:rad>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𝜎</m:t>
                                  </m:r>
                                </m:e>
                              </m:acc>
                            </m:num>
                            <m:den>
                              <m:r>
                                <a:rPr lang="en-US" sz="2000" i="1" dirty="0">
                                  <a:latin typeface="Cambria Math" panose="02040503050406030204" pitchFamily="18" charset="0"/>
                                </a:rPr>
                                <m:t>2</m:t>
                              </m:r>
                            </m:den>
                          </m:f>
                        </m:num>
                        <m:den>
                          <m:f>
                            <m:fPr>
                              <m:ctrlPr>
                                <a:rPr lang="en-US" sz="2000" i="1" dirty="0">
                                  <a:latin typeface="Cambria Math" panose="02040503050406030204" pitchFamily="18" charset="0"/>
                                </a:rPr>
                              </m:ctrlPr>
                            </m:fPr>
                            <m:num>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𝜎</m:t>
                                  </m:r>
                                </m:e>
                              </m:acc>
                            </m:num>
                            <m:den>
                              <m:r>
                                <a:rPr lang="en-US" sz="2000" i="1" dirty="0">
                                  <a:latin typeface="Cambria Math" panose="02040503050406030204" pitchFamily="18" charset="0"/>
                                </a:rPr>
                                <m:t>2</m:t>
                              </m:r>
                            </m:den>
                          </m:f>
                        </m:den>
                      </m:f>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3</m:t>
                          </m:r>
                        </m:e>
                      </m:rad>
                    </m:oMath>
                  </m:oMathPara>
                </a14:m>
                <a:endParaRPr lang="en-US" sz="2000" dirty="0"/>
              </a:p>
            </p:txBody>
          </p:sp>
        </mc:Choice>
        <mc:Fallback xmlns="">
          <p:sp>
            <p:nvSpPr>
              <p:cNvPr id="17" name="TextBox 16">
                <a:extLst>
                  <a:ext uri="{FF2B5EF4-FFF2-40B4-BE49-F238E27FC236}">
                    <a16:creationId xmlns:a16="http://schemas.microsoft.com/office/drawing/2014/main" id="{92308335-E02D-9BDD-AD33-A1221F543122}"/>
                  </a:ext>
                </a:extLst>
              </p:cNvPr>
              <p:cNvSpPr txBox="1">
                <a:spLocks noRot="1" noChangeAspect="1" noMove="1" noResize="1" noEditPoints="1" noAdjustHandles="1" noChangeArrowheads="1" noChangeShapeType="1" noTextEdit="1"/>
              </p:cNvSpPr>
              <p:nvPr/>
            </p:nvSpPr>
            <p:spPr>
              <a:xfrm>
                <a:off x="5384434" y="4401219"/>
                <a:ext cx="2230419" cy="110075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56951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B4A6C11-5267-4142-A939-7C307B334D63}"/>
                  </a:ext>
                </a:extLst>
              </p:cNvPr>
              <p:cNvSpPr>
                <a:spLocks noGrp="1"/>
              </p:cNvSpPr>
              <p:nvPr>
                <p:ph type="body" sz="quarter" idx="10"/>
              </p:nvPr>
            </p:nvSpPr>
            <p:spPr/>
            <p:txBody>
              <a:bodyPr/>
              <a:lstStyle/>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3</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≤1</m:t>
                    </m:r>
                  </m:oMath>
                </a14:m>
                <a:endParaRPr lang="en-US" dirty="0"/>
              </a:p>
              <a:p>
                <a:r>
                  <a:rPr lang="en-US" dirty="0"/>
                  <a:t>Data: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−1,1,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1,−1,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3</m:t>
                            </m:r>
                          </m:sub>
                        </m:sSub>
                      </m:e>
                    </m:d>
                  </m:oMath>
                </a14:m>
                <a:endParaRPr lang="en-US" dirty="0"/>
              </a:p>
              <a:p>
                <a:endParaRPr lang="en-US" dirty="0"/>
              </a:p>
              <a:p>
                <a:endParaRPr lang="en-US" dirty="0"/>
              </a:p>
              <a:p>
                <a:endParaRPr lang="en-US" dirty="0"/>
              </a:p>
              <a:p>
                <a:pPr lvl="1"/>
                <a:r>
                  <a:rPr lang="en-US" dirty="0"/>
                  <a:t>At </a:t>
                </a:r>
                <a14:m>
                  <m:oMath xmlns:m="http://schemas.openxmlformats.org/officeDocument/2006/math">
                    <m:r>
                      <a:rPr lang="en-US" b="0" i="1" smtClean="0">
                        <a:latin typeface="Cambria Math" panose="02040503050406030204" pitchFamily="18" charset="0"/>
                      </a:rPr>
                      <m:t>(0,0)</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i="1">
                            <a:latin typeface="Cambria Math" panose="02040503050406030204" pitchFamily="18" charset="0"/>
                          </a:rPr>
                          <m:t>𝜎</m:t>
                        </m:r>
                      </m:e>
                      <m:sub>
                        <m:r>
                          <a:rPr lang="en-US" b="0" i="1" dirty="0" smtClean="0">
                            <a:latin typeface="Cambria Math" panose="02040503050406030204" pitchFamily="18" charset="0"/>
                          </a:rPr>
                          <m:t>𝑦</m:t>
                        </m:r>
                      </m:sub>
                    </m:sSub>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𝜎</m:t>
                            </m:r>
                          </m:e>
                        </m:acc>
                      </m:num>
                      <m:den>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2</m:t>
                            </m:r>
                          </m:e>
                        </m:rad>
                      </m:den>
                    </m:f>
                  </m:oMath>
                </a14:m>
                <a:r>
                  <a:rPr lang="en-US" dirty="0"/>
                  <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−1,−1</m:t>
                        </m:r>
                      </m:e>
                    </m:d>
                    <m:r>
                      <a:rPr lang="en-US" b="0" i="1" smtClean="0">
                        <a:latin typeface="Cambria Math" panose="02040503050406030204" pitchFamily="18" charset="0"/>
                      </a:rPr>
                      <m:t>, (−1,1), (1,−1)</m:t>
                    </m:r>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a:latin typeface="Cambria Math" panose="02040503050406030204" pitchFamily="18" charset="0"/>
                          </a:rPr>
                          <m:t>𝜎</m:t>
                        </m:r>
                      </m:e>
                      <m:sub>
                        <m:r>
                          <a:rPr lang="en-US" i="1" dirty="0">
                            <a:latin typeface="Cambria Math" panose="02040503050406030204" pitchFamily="18" charset="0"/>
                          </a:rPr>
                          <m:t>𝑦</m:t>
                        </m:r>
                      </m:sub>
                    </m:sSub>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𝜎</m:t>
                        </m:r>
                      </m:e>
                    </m:acc>
                  </m:oMath>
                </a14:m>
                <a:r>
                  <a:rPr lang="en-US" dirty="0"/>
                  <a:t>, </a:t>
                </a:r>
                <a14:m>
                  <m:oMath xmlns:m="http://schemas.openxmlformats.org/officeDocument/2006/math">
                    <m:r>
                      <a:rPr lang="en-US" b="0" i="1" smtClean="0">
                        <a:latin typeface="Cambria Math" panose="02040503050406030204" pitchFamily="18" charset="0"/>
                      </a:rPr>
                      <m:t>(1,1)</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i="1">
                            <a:latin typeface="Cambria Math" panose="02040503050406030204" pitchFamily="18" charset="0"/>
                          </a:rPr>
                          <m:t>𝜎</m:t>
                        </m:r>
                      </m:e>
                      <m:sub>
                        <m:r>
                          <a:rPr lang="en-US" b="0" i="1" dirty="0" smtClean="0">
                            <a:latin typeface="Cambria Math" panose="02040503050406030204" pitchFamily="18" charset="0"/>
                          </a:rPr>
                          <m:t>𝑦</m:t>
                        </m:r>
                      </m:sub>
                    </m:sSub>
                    <m:r>
                      <a:rPr lang="en-US" b="0" i="1" dirty="0" smtClean="0">
                        <a:latin typeface="Cambria Math" panose="02040503050406030204" pitchFamily="18" charset="0"/>
                      </a:rPr>
                      <m:t>=</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3</m:t>
                        </m:r>
                      </m:e>
                    </m:rad>
                    <m:acc>
                      <m:accPr>
                        <m:chr m:val="̂"/>
                        <m:ctrlPr>
                          <a:rPr lang="en-US" i="1" dirty="0">
                            <a:latin typeface="Cambria Math" panose="02040503050406030204" pitchFamily="18" charset="0"/>
                          </a:rPr>
                        </m:ctrlPr>
                      </m:accPr>
                      <m:e>
                        <m:r>
                          <a:rPr lang="en-US" i="1" dirty="0">
                            <a:latin typeface="Cambria Math" panose="02040503050406030204" pitchFamily="18" charset="0"/>
                          </a:rPr>
                          <m:t>𝜎</m:t>
                        </m:r>
                      </m:e>
                    </m:acc>
                  </m:oMath>
                </a14:m>
                <a:endParaRPr lang="en-US" dirty="0"/>
              </a:p>
              <a:p>
                <a:pPr lvl="1"/>
                <a:r>
                  <a:rPr lang="en-US" dirty="0"/>
                  <a:t>Minimum at </a:t>
                </a:r>
                <a14:m>
                  <m:oMath xmlns:m="http://schemas.openxmlformats.org/officeDocument/2006/math">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e>
                    </m:box>
                    <m:r>
                      <a:rPr lang="en-US" b="0" i="1" smtClean="0">
                        <a:latin typeface="Cambria Math" panose="02040503050406030204" pitchFamily="18" charset="0"/>
                      </a:rPr>
                      <m:t>,</m:t>
                    </m:r>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e>
                    </m:box>
                    <m:r>
                      <a:rPr lang="en-US" b="0" i="1" smtClean="0">
                        <a:latin typeface="Cambria Math" panose="02040503050406030204" pitchFamily="18" charset="0"/>
                      </a:rPr>
                      <m:t>)</m:t>
                    </m:r>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a:latin typeface="Cambria Math" panose="02040503050406030204" pitchFamily="18" charset="0"/>
                          </a:rPr>
                          <m:t>𝜎</m:t>
                        </m:r>
                      </m:e>
                      <m:sub>
                        <m:r>
                          <a:rPr lang="en-US" i="1" dirty="0">
                            <a:latin typeface="Cambria Math" panose="02040503050406030204" pitchFamily="18" charset="0"/>
                          </a:rPr>
                          <m:t>𝑦</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min</m:t>
                        </m:r>
                      </m:sub>
                    </m:sSub>
                    <m:r>
                      <a:rPr lang="en-US" i="1" dirty="0">
                        <a:latin typeface="Cambria Math" panose="02040503050406030204" pitchFamily="18" charset="0"/>
                      </a:rPr>
                      <m:t>=</m:t>
                    </m:r>
                    <m:f>
                      <m:fPr>
                        <m:ctrlPr>
                          <a:rPr lang="en-US" i="1" dirty="0">
                            <a:latin typeface="Cambria Math" panose="02040503050406030204" pitchFamily="18" charset="0"/>
                          </a:rPr>
                        </m:ctrlPr>
                      </m:fPr>
                      <m:num>
                        <m:acc>
                          <m:accPr>
                            <m:chr m:val="̂"/>
                            <m:ctrlPr>
                              <a:rPr lang="en-US" i="1" dirty="0">
                                <a:latin typeface="Cambria Math" panose="02040503050406030204" pitchFamily="18" charset="0"/>
                              </a:rPr>
                            </m:ctrlPr>
                          </m:accPr>
                          <m:e>
                            <m:r>
                              <a:rPr lang="en-US" i="1" dirty="0">
                                <a:latin typeface="Cambria Math" panose="02040503050406030204" pitchFamily="18" charset="0"/>
                              </a:rPr>
                              <m:t>𝜎</m:t>
                            </m:r>
                          </m:e>
                        </m:acc>
                      </m:num>
                      <m:den>
                        <m:r>
                          <a:rPr lang="en-US" b="0" i="1" dirty="0" smtClean="0">
                            <a:latin typeface="Cambria Math" panose="02040503050406030204" pitchFamily="18" charset="0"/>
                          </a:rPr>
                          <m:t>3</m:t>
                        </m:r>
                      </m:den>
                    </m:f>
                  </m:oMath>
                </a14:m>
                <a:endParaRPr lang="en-US" dirty="0"/>
              </a:p>
            </p:txBody>
          </p:sp>
        </mc:Choice>
        <mc:Fallback xmlns="">
          <p:sp>
            <p:nvSpPr>
              <p:cNvPr id="2" name="Text Placeholder 1">
                <a:extLst>
                  <a:ext uri="{FF2B5EF4-FFF2-40B4-BE49-F238E27FC236}">
                    <a16:creationId xmlns:a16="http://schemas.microsoft.com/office/drawing/2014/main" id="{2B4A6C11-5267-4142-A939-7C307B334D6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8AD71EB-F20D-4A3A-BF89-A431568D94E6}"/>
              </a:ext>
            </a:extLst>
          </p:cNvPr>
          <p:cNvSpPr>
            <a:spLocks noGrp="1"/>
          </p:cNvSpPr>
          <p:nvPr>
            <p:ph type="title"/>
          </p:nvPr>
        </p:nvSpPr>
        <p:spPr/>
        <p:txBody>
          <a:bodyPr>
            <a:normAutofit fontScale="90000"/>
          </a:bodyPr>
          <a:lstStyle/>
          <a:p>
            <a:r>
              <a:rPr lang="en-US" dirty="0"/>
              <a:t>Ex3-2) Fractional factorial design</a:t>
            </a:r>
          </a:p>
        </p:txBody>
      </p:sp>
      <p:sp>
        <p:nvSpPr>
          <p:cNvPr id="5" name="Arrow: Right 4">
            <a:extLst>
              <a:ext uri="{FF2B5EF4-FFF2-40B4-BE49-F238E27FC236}">
                <a16:creationId xmlns:a16="http://schemas.microsoft.com/office/drawing/2014/main" id="{CCAC3EEF-6685-4B09-A5C7-724E0B01E462}"/>
              </a:ext>
            </a:extLst>
          </p:cNvPr>
          <p:cNvSpPr/>
          <p:nvPr/>
        </p:nvSpPr>
        <p:spPr>
          <a:xfrm>
            <a:off x="807720" y="3271719"/>
            <a:ext cx="441960" cy="243840"/>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0" name="Arrow: Right 9">
            <a:extLst>
              <a:ext uri="{FF2B5EF4-FFF2-40B4-BE49-F238E27FC236}">
                <a16:creationId xmlns:a16="http://schemas.microsoft.com/office/drawing/2014/main" id="{1131EFAE-46B9-40A5-92CC-504F4BC14D7F}"/>
              </a:ext>
            </a:extLst>
          </p:cNvPr>
          <p:cNvSpPr/>
          <p:nvPr/>
        </p:nvSpPr>
        <p:spPr>
          <a:xfrm rot="16200000">
            <a:off x="2575560" y="5100084"/>
            <a:ext cx="312420" cy="160020"/>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53E7942-1ED5-5FFF-E1B1-C0EB33E03CE0}"/>
                  </a:ext>
                </a:extLst>
              </p:cNvPr>
              <p:cNvSpPr txBox="1"/>
              <p:nvPr/>
            </p:nvSpPr>
            <p:spPr>
              <a:xfrm>
                <a:off x="513116" y="1985965"/>
                <a:ext cx="7852435" cy="9062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𝐗</m:t>
                      </m:r>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m>
                            <m:mPr>
                              <m:plcHide m:val="on"/>
                              <m:mcs>
                                <m:mc>
                                  <m:mcPr>
                                    <m:count m:val="3"/>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1</m:t>
                                </m:r>
                              </m:e>
                              <m:e>
                                <m:r>
                                  <a:rPr lang="en-US" sz="2000" b="0" i="0">
                                    <a:latin typeface="Cambria Math" panose="02040503050406030204" pitchFamily="18" charset="0"/>
                                  </a:rPr>
                                  <m:t>−1</m:t>
                                </m:r>
                              </m:e>
                              <m:e>
                                <m:r>
                                  <a:rPr lang="en-US" sz="2000" b="0" i="0">
                                    <a:latin typeface="Cambria Math" panose="02040503050406030204" pitchFamily="18" charset="0"/>
                                  </a:rPr>
                                  <m:t>−1</m:t>
                                </m:r>
                              </m:e>
                            </m:mr>
                            <m:mr>
                              <m:e>
                                <m:r>
                                  <a:rPr lang="en-US" sz="2000" b="0" i="0">
                                    <a:latin typeface="Cambria Math" panose="02040503050406030204" pitchFamily="18" charset="0"/>
                                  </a:rPr>
                                  <m:t>1</m:t>
                                </m:r>
                              </m:e>
                              <m:e>
                                <m:r>
                                  <a:rPr lang="en-US" sz="2000" b="0" i="0">
                                    <a:latin typeface="Cambria Math" panose="02040503050406030204" pitchFamily="18" charset="0"/>
                                  </a:rPr>
                                  <m:t>−1</m:t>
                                </m:r>
                              </m:e>
                              <m:e>
                                <m:r>
                                  <a:rPr lang="en-US" sz="2000" b="0" i="0">
                                    <a:latin typeface="Cambria Math" panose="02040503050406030204" pitchFamily="18" charset="0"/>
                                  </a:rPr>
                                  <m:t>1</m:t>
                                </m:r>
                              </m:e>
                            </m:mr>
                            <m:mr>
                              <m:e>
                                <m:r>
                                  <a:rPr lang="en-US" sz="2000" b="0" i="0">
                                    <a:latin typeface="Cambria Math" panose="02040503050406030204" pitchFamily="18" charset="0"/>
                                  </a:rPr>
                                  <m:t>1</m:t>
                                </m:r>
                              </m:e>
                              <m:e>
                                <m:r>
                                  <a:rPr lang="en-US" sz="2000" b="0" i="0">
                                    <a:latin typeface="Cambria Math" panose="02040503050406030204" pitchFamily="18" charset="0"/>
                                  </a:rPr>
                                  <m:t>1</m:t>
                                </m:r>
                              </m:e>
                              <m:e>
                                <m:r>
                                  <a:rPr lang="en-US" sz="2000" b="0" i="0">
                                    <a:latin typeface="Cambria Math" panose="02040503050406030204" pitchFamily="18" charset="0"/>
                                  </a:rPr>
                                  <m:t>−1</m:t>
                                </m:r>
                              </m:e>
                            </m:mr>
                          </m:m>
                        </m:e>
                      </m:d>
                      <m:r>
                        <a:rPr lang="en-US" sz="2000" b="0" i="0">
                          <a:latin typeface="Cambria Math" panose="02040503050406030204" pitchFamily="18" charset="0"/>
                        </a:rPr>
                        <m:t>, </m:t>
                      </m:r>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r>
                        <a:rPr lang="en-US" sz="2000" b="1" i="0">
                          <a:latin typeface="Cambria Math" panose="02040503050406030204" pitchFamily="18" charset="0"/>
                        </a:rPr>
                        <m:t>𝐗</m:t>
                      </m:r>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m>
                            <m:mPr>
                              <m:plcHide m:val="on"/>
                              <m:mcs>
                                <m:mc>
                                  <m:mcPr>
                                    <m:count m:val="3"/>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3</m:t>
                                </m:r>
                              </m:e>
                              <m:e>
                                <m:r>
                                  <a:rPr lang="en-US" sz="2000" b="0" i="0">
                                    <a:latin typeface="Cambria Math" panose="02040503050406030204" pitchFamily="18" charset="0"/>
                                  </a:rPr>
                                  <m:t>−1</m:t>
                                </m:r>
                              </m:e>
                              <m:e>
                                <m:r>
                                  <a:rPr lang="en-US" sz="2000" b="0" i="0">
                                    <a:latin typeface="Cambria Math" panose="02040503050406030204" pitchFamily="18" charset="0"/>
                                  </a:rPr>
                                  <m:t>−1</m:t>
                                </m:r>
                              </m:e>
                            </m:mr>
                            <m:mr>
                              <m:e>
                                <m:r>
                                  <a:rPr lang="en-US" sz="2000" b="0" i="0">
                                    <a:latin typeface="Cambria Math" panose="02040503050406030204" pitchFamily="18" charset="0"/>
                                  </a:rPr>
                                  <m:t>−1</m:t>
                                </m:r>
                              </m:e>
                              <m:e>
                                <m:r>
                                  <a:rPr lang="en-US" sz="2000" b="0" i="0">
                                    <a:latin typeface="Cambria Math" panose="02040503050406030204" pitchFamily="18" charset="0"/>
                                  </a:rPr>
                                  <m:t>3</m:t>
                                </m:r>
                              </m:e>
                              <m:e>
                                <m:r>
                                  <a:rPr lang="en-US" sz="2000" b="0" i="0">
                                    <a:latin typeface="Cambria Math" panose="02040503050406030204" pitchFamily="18" charset="0"/>
                                  </a:rPr>
                                  <m:t>−1</m:t>
                                </m:r>
                              </m:e>
                            </m:mr>
                            <m:mr>
                              <m:e>
                                <m:r>
                                  <a:rPr lang="en-US" sz="2000" b="0" i="0">
                                    <a:latin typeface="Cambria Math" panose="02040503050406030204" pitchFamily="18" charset="0"/>
                                  </a:rPr>
                                  <m:t>−1</m:t>
                                </m:r>
                              </m:e>
                              <m:e>
                                <m:r>
                                  <a:rPr lang="en-US" sz="2000" b="0" i="0">
                                    <a:latin typeface="Cambria Math" panose="02040503050406030204" pitchFamily="18" charset="0"/>
                                  </a:rPr>
                                  <m:t>−1</m:t>
                                </m:r>
                              </m:e>
                              <m:e>
                                <m:r>
                                  <a:rPr lang="en-US" sz="2000" b="0" i="0">
                                    <a:latin typeface="Cambria Math" panose="02040503050406030204" pitchFamily="18" charset="0"/>
                                  </a:rPr>
                                  <m:t>3</m:t>
                                </m:r>
                              </m:e>
                            </m:mr>
                          </m:m>
                        </m:e>
                      </m:d>
                      <m:r>
                        <a:rPr lang="en-US" sz="2000" b="0" i="0">
                          <a:latin typeface="Cambria Math" panose="02040503050406030204" pitchFamily="18" charset="0"/>
                        </a:rPr>
                        <m:t>, </m:t>
                      </m:r>
                      <m:sSup>
                        <m:sSupPr>
                          <m:ctrlPr>
                            <a:rPr lang="en-US" sz="2000" b="0" i="1">
                              <a:solidFill>
                                <a:srgbClr val="836967"/>
                              </a:solidFill>
                              <a:latin typeface="Cambria Math" panose="02040503050406030204" pitchFamily="18" charset="0"/>
                            </a:rPr>
                          </m:ctrlPr>
                        </m:sSupPr>
                        <m:e>
                          <m:d>
                            <m:dPr>
                              <m:ctrlPr>
                                <a:rPr lang="en-US" sz="2000" b="0" i="1">
                                  <a:solidFill>
                                    <a:srgbClr val="836967"/>
                                  </a:solidFill>
                                  <a:latin typeface="Cambria Math" panose="02040503050406030204" pitchFamily="18" charset="0"/>
                                </a:rPr>
                              </m:ctrlPr>
                            </m:dPr>
                            <m:e>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r>
                                <a:rPr lang="en-US" sz="2000" b="1" i="0">
                                  <a:latin typeface="Cambria Math" panose="02040503050406030204" pitchFamily="18" charset="0"/>
                                </a:rPr>
                                <m:t>𝐗</m:t>
                              </m:r>
                            </m:e>
                          </m:d>
                        </m:e>
                        <m:sup>
                          <m:r>
                            <a:rPr lang="en-US" sz="2000" b="0" i="0">
                              <a:latin typeface="Cambria Math" panose="02040503050406030204" pitchFamily="18" charset="0"/>
                            </a:rPr>
                            <m:t>−1</m:t>
                          </m:r>
                        </m:sup>
                      </m:sSup>
                      <m:r>
                        <a:rPr lang="en-US" sz="2000" b="0" i="0">
                          <a:latin typeface="Cambria Math" panose="02040503050406030204" pitchFamily="18" charset="0"/>
                        </a:rPr>
                        <m:t>=</m:t>
                      </m:r>
                      <m:f>
                        <m:fPr>
                          <m:ctrlPr>
                            <a:rPr lang="en-US" sz="2000" b="0" i="1">
                              <a:solidFill>
                                <a:srgbClr val="836967"/>
                              </a:solidFill>
                              <a:latin typeface="Cambria Math" panose="02040503050406030204" pitchFamily="18" charset="0"/>
                            </a:rPr>
                          </m:ctrlPr>
                        </m:fPr>
                        <m:num>
                          <m:r>
                            <a:rPr lang="en-US" sz="2000" b="0" i="0">
                              <a:latin typeface="Cambria Math" panose="02040503050406030204" pitchFamily="18" charset="0"/>
                            </a:rPr>
                            <m:t>1</m:t>
                          </m:r>
                        </m:num>
                        <m:den>
                          <m:r>
                            <a:rPr lang="en-US" sz="2000" b="0" i="0">
                              <a:latin typeface="Cambria Math" panose="02040503050406030204" pitchFamily="18" charset="0"/>
                            </a:rPr>
                            <m:t>4</m:t>
                          </m:r>
                        </m:den>
                      </m:f>
                      <m:d>
                        <m:dPr>
                          <m:begChr m:val="["/>
                          <m:endChr m:val="]"/>
                          <m:ctrlPr>
                            <a:rPr lang="en-US" sz="2000" b="0" i="1">
                              <a:solidFill>
                                <a:srgbClr val="836967"/>
                              </a:solidFill>
                              <a:latin typeface="Cambria Math" panose="02040503050406030204" pitchFamily="18" charset="0"/>
                            </a:rPr>
                          </m:ctrlPr>
                        </m:dPr>
                        <m:e>
                          <m:m>
                            <m:mPr>
                              <m:plcHide m:val="on"/>
                              <m:mcs>
                                <m:mc>
                                  <m:mcPr>
                                    <m:count m:val="3"/>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2</m:t>
                                </m:r>
                              </m:e>
                              <m:e>
                                <m:r>
                                  <a:rPr lang="en-US" sz="2000" b="0" i="0">
                                    <a:latin typeface="Cambria Math" panose="02040503050406030204" pitchFamily="18" charset="0"/>
                                  </a:rPr>
                                  <m:t>1</m:t>
                                </m:r>
                              </m:e>
                              <m:e>
                                <m:r>
                                  <a:rPr lang="en-US" sz="2000" b="0" i="0">
                                    <a:latin typeface="Cambria Math" panose="02040503050406030204" pitchFamily="18" charset="0"/>
                                  </a:rPr>
                                  <m:t>1</m:t>
                                </m:r>
                              </m:e>
                            </m:mr>
                            <m:mr>
                              <m:e>
                                <m:r>
                                  <a:rPr lang="en-US" sz="2000" b="0" i="0">
                                    <a:latin typeface="Cambria Math" panose="02040503050406030204" pitchFamily="18" charset="0"/>
                                  </a:rPr>
                                  <m:t>1</m:t>
                                </m:r>
                              </m:e>
                              <m:e>
                                <m:r>
                                  <a:rPr lang="en-US" sz="2000" b="0" i="0">
                                    <a:latin typeface="Cambria Math" panose="02040503050406030204" pitchFamily="18" charset="0"/>
                                  </a:rPr>
                                  <m:t>2</m:t>
                                </m:r>
                              </m:e>
                              <m:e>
                                <m:r>
                                  <a:rPr lang="en-US" sz="2000" b="0" i="0">
                                    <a:latin typeface="Cambria Math" panose="02040503050406030204" pitchFamily="18" charset="0"/>
                                  </a:rPr>
                                  <m:t>1</m:t>
                                </m:r>
                              </m:e>
                            </m:mr>
                            <m:mr>
                              <m:e>
                                <m:r>
                                  <a:rPr lang="en-US" sz="2000" b="0" i="0">
                                    <a:latin typeface="Cambria Math" panose="02040503050406030204" pitchFamily="18" charset="0"/>
                                  </a:rPr>
                                  <m:t>1</m:t>
                                </m:r>
                              </m:e>
                              <m:e>
                                <m:r>
                                  <a:rPr lang="en-US" sz="2000" b="0" i="0">
                                    <a:latin typeface="Cambria Math" panose="02040503050406030204" pitchFamily="18" charset="0"/>
                                  </a:rPr>
                                  <m:t>1</m:t>
                                </m:r>
                              </m:e>
                              <m:e>
                                <m:r>
                                  <a:rPr lang="en-US" sz="2000" b="0" i="0">
                                    <a:latin typeface="Cambria Math" panose="02040503050406030204" pitchFamily="18" charset="0"/>
                                  </a:rPr>
                                  <m:t>2</m:t>
                                </m:r>
                              </m:e>
                            </m:mr>
                          </m:m>
                        </m:e>
                      </m:d>
                    </m:oMath>
                  </m:oMathPara>
                </a14:m>
                <a:endParaRPr lang="en-US" sz="2000" dirty="0"/>
              </a:p>
            </p:txBody>
          </p:sp>
        </mc:Choice>
        <mc:Fallback xmlns="">
          <p:sp>
            <p:nvSpPr>
              <p:cNvPr id="14" name="TextBox 13">
                <a:extLst>
                  <a:ext uri="{FF2B5EF4-FFF2-40B4-BE49-F238E27FC236}">
                    <a16:creationId xmlns:a16="http://schemas.microsoft.com/office/drawing/2014/main" id="{353E7942-1ED5-5FFF-E1B1-C0EB33E03CE0}"/>
                  </a:ext>
                </a:extLst>
              </p:cNvPr>
              <p:cNvSpPr txBox="1">
                <a:spLocks noRot="1" noChangeAspect="1" noMove="1" noResize="1" noEditPoints="1" noAdjustHandles="1" noChangeArrowheads="1" noChangeShapeType="1" noTextEdit="1"/>
              </p:cNvSpPr>
              <p:nvPr/>
            </p:nvSpPr>
            <p:spPr>
              <a:xfrm>
                <a:off x="513116" y="1985965"/>
                <a:ext cx="7852435" cy="9062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8B8DFDE-6DEA-AD32-702F-A7156763E0C3}"/>
                  </a:ext>
                </a:extLst>
              </p:cNvPr>
              <p:cNvSpPr txBox="1"/>
              <p:nvPr/>
            </p:nvSpPr>
            <p:spPr>
              <a:xfrm>
                <a:off x="1131489" y="2972560"/>
                <a:ext cx="5177214" cy="7186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𝑦</m:t>
                          </m:r>
                        </m:sub>
                      </m:sSub>
                      <m:r>
                        <a:rPr lang="en-US" sz="2000" i="0">
                          <a:latin typeface="Cambria Math" panose="02040503050406030204" pitchFamily="18" charset="0"/>
                        </a:rPr>
                        <m:t>=</m:t>
                      </m:r>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𝜎</m:t>
                          </m:r>
                        </m:e>
                      </m:acc>
                      <m:rad>
                        <m:radPr>
                          <m:degHide m:val="on"/>
                          <m:ctrlPr>
                            <a:rPr lang="en-US" sz="2000" i="1">
                              <a:solidFill>
                                <a:srgbClr val="836967"/>
                              </a:solidFill>
                              <a:latin typeface="Cambria Math" panose="02040503050406030204" pitchFamily="18" charset="0"/>
                            </a:rPr>
                          </m:ctrlPr>
                        </m:radPr>
                        <m:deg/>
                        <m:e>
                          <m:r>
                            <a:rPr lang="en-US" sz="2000" i="0">
                              <a:latin typeface="Cambria Math" panose="02040503050406030204" pitchFamily="18" charset="0"/>
                            </a:rPr>
                            <m:t>0.5</m:t>
                          </m:r>
                          <m:d>
                            <m:dPr>
                              <m:ctrlPr>
                                <a:rPr lang="en-US" sz="2000" i="1">
                                  <a:latin typeface="Cambria Math" panose="02040503050406030204" pitchFamily="18" charset="0"/>
                                </a:rPr>
                              </m:ctrlPr>
                            </m:dPr>
                            <m:e>
                              <m:r>
                                <a:rPr lang="en-US" sz="2000" i="0">
                                  <a:latin typeface="Cambria Math" panose="02040503050406030204" pitchFamily="18" charset="0"/>
                                </a:rPr>
                                <m:t>1+</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r>
                                    <a:rPr lang="en-US" sz="2000" i="0">
                                      <a:latin typeface="Cambria Math" panose="02040503050406030204" pitchFamily="18" charset="0"/>
                                    </a:rPr>
                                    <m:t>1</m:t>
                                  </m:r>
                                </m:sub>
                              </m:sSub>
                              <m:r>
                                <a:rPr lang="en-US" sz="2000" i="0">
                                  <a:latin typeface="Cambria Math" panose="02040503050406030204" pitchFamily="18" charset="0"/>
                                </a:rPr>
                                <m:t>+</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r>
                                    <a:rPr lang="en-US" sz="2000" i="0">
                                      <a:latin typeface="Cambria Math" panose="02040503050406030204" pitchFamily="18" charset="0"/>
                                    </a:rPr>
                                    <m:t>2</m:t>
                                  </m:r>
                                </m:sub>
                              </m:sSub>
                              <m:r>
                                <a:rPr lang="en-US" sz="2000" i="0">
                                  <a:latin typeface="Cambria Math" panose="02040503050406030204" pitchFamily="18" charset="0"/>
                                </a:rPr>
                                <m:t>+</m:t>
                              </m:r>
                              <m:sSubSup>
                                <m:sSubSupPr>
                                  <m:ctrlPr>
                                    <a:rPr lang="en-US" sz="2000" i="1">
                                      <a:solidFill>
                                        <a:srgbClr val="836967"/>
                                      </a:solidFill>
                                      <a:latin typeface="Cambria Math" panose="02040503050406030204" pitchFamily="18" charset="0"/>
                                    </a:rPr>
                                  </m:ctrlPr>
                                </m:sSubSupPr>
                                <m:e>
                                  <m:r>
                                    <a:rPr lang="en-US" sz="2000" i="1">
                                      <a:latin typeface="Cambria Math" panose="02040503050406030204" pitchFamily="18" charset="0"/>
                                    </a:rPr>
                                    <m:t>𝑥</m:t>
                                  </m:r>
                                </m:e>
                                <m:sub>
                                  <m:r>
                                    <a:rPr lang="en-US" sz="2000" i="0">
                                      <a:latin typeface="Cambria Math" panose="02040503050406030204" pitchFamily="18" charset="0"/>
                                    </a:rPr>
                                    <m:t>1</m:t>
                                  </m:r>
                                </m:sub>
                                <m:sup>
                                  <m:r>
                                    <a:rPr lang="en-US" sz="2000" i="0">
                                      <a:latin typeface="Cambria Math" panose="02040503050406030204" pitchFamily="18" charset="0"/>
                                    </a:rPr>
                                    <m:t>2</m:t>
                                  </m:r>
                                </m:sup>
                              </m:sSubSup>
                              <m:r>
                                <a:rPr lang="en-US" sz="2000" i="0">
                                  <a:latin typeface="Cambria Math" panose="02040503050406030204" pitchFamily="18" charset="0"/>
                                </a:rPr>
                                <m:t>+</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r>
                                    <a:rPr lang="en-US" sz="2000" i="0">
                                      <a:latin typeface="Cambria Math" panose="02040503050406030204" pitchFamily="18" charset="0"/>
                                    </a:rPr>
                                    <m:t>1</m:t>
                                  </m:r>
                                </m:sub>
                              </m:sSub>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r>
                                    <a:rPr lang="en-US" sz="2000" i="0">
                                      <a:latin typeface="Cambria Math" panose="02040503050406030204" pitchFamily="18" charset="0"/>
                                    </a:rPr>
                                    <m:t>2</m:t>
                                  </m:r>
                                </m:sub>
                              </m:sSub>
                              <m:r>
                                <a:rPr lang="en-US" sz="2000" i="0">
                                  <a:latin typeface="Cambria Math" panose="02040503050406030204" pitchFamily="18" charset="0"/>
                                </a:rPr>
                                <m:t>+</m:t>
                              </m:r>
                              <m:sSubSup>
                                <m:sSubSupPr>
                                  <m:ctrlPr>
                                    <a:rPr lang="en-US" sz="2000" i="1">
                                      <a:solidFill>
                                        <a:srgbClr val="836967"/>
                                      </a:solidFill>
                                      <a:latin typeface="Cambria Math" panose="02040503050406030204" pitchFamily="18" charset="0"/>
                                    </a:rPr>
                                  </m:ctrlPr>
                                </m:sSubSupPr>
                                <m:e>
                                  <m:r>
                                    <a:rPr lang="en-US" sz="2000" i="1">
                                      <a:latin typeface="Cambria Math" panose="02040503050406030204" pitchFamily="18" charset="0"/>
                                    </a:rPr>
                                    <m:t>𝑥</m:t>
                                  </m:r>
                                </m:e>
                                <m:sub>
                                  <m:r>
                                    <a:rPr lang="en-US" sz="2000" i="0">
                                      <a:latin typeface="Cambria Math" panose="02040503050406030204" pitchFamily="18" charset="0"/>
                                    </a:rPr>
                                    <m:t>2</m:t>
                                  </m:r>
                                </m:sub>
                                <m:sup>
                                  <m:r>
                                    <a:rPr lang="en-US" sz="2000" i="0">
                                      <a:latin typeface="Cambria Math" panose="02040503050406030204" pitchFamily="18" charset="0"/>
                                    </a:rPr>
                                    <m:t>2</m:t>
                                  </m:r>
                                </m:sup>
                              </m:sSubSup>
                            </m:e>
                          </m:d>
                        </m:e>
                      </m:rad>
                    </m:oMath>
                  </m:oMathPara>
                </a14:m>
                <a:endParaRPr lang="en-US" dirty="0"/>
              </a:p>
            </p:txBody>
          </p:sp>
        </mc:Choice>
        <mc:Fallback xmlns="">
          <p:sp>
            <p:nvSpPr>
              <p:cNvPr id="23" name="TextBox 22">
                <a:extLst>
                  <a:ext uri="{FF2B5EF4-FFF2-40B4-BE49-F238E27FC236}">
                    <a16:creationId xmlns:a16="http://schemas.microsoft.com/office/drawing/2014/main" id="{28B8DFDE-6DEA-AD32-702F-A7156763E0C3}"/>
                  </a:ext>
                </a:extLst>
              </p:cNvPr>
              <p:cNvSpPr txBox="1">
                <a:spLocks noRot="1" noChangeAspect="1" noMove="1" noResize="1" noEditPoints="1" noAdjustHandles="1" noChangeArrowheads="1" noChangeShapeType="1" noTextEdit="1"/>
              </p:cNvSpPr>
              <p:nvPr/>
            </p:nvSpPr>
            <p:spPr>
              <a:xfrm>
                <a:off x="1131489" y="2972560"/>
                <a:ext cx="5177214" cy="71865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5857B25-3A46-08F6-5760-50D14CE39B95}"/>
                  </a:ext>
                </a:extLst>
              </p:cNvPr>
              <p:cNvSpPr txBox="1"/>
              <p:nvPr/>
            </p:nvSpPr>
            <p:spPr>
              <a:xfrm>
                <a:off x="4910788" y="5336304"/>
                <a:ext cx="2347437" cy="9033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𝜎</m:t>
                              </m:r>
                            </m:e>
                            <m:sub>
                              <m:r>
                                <a:rPr lang="en-US" sz="2000" b="0" i="1" smtClean="0">
                                  <a:latin typeface="Cambria Math" panose="02040503050406030204" pitchFamily="18" charset="0"/>
                                </a:rPr>
                                <m:t>𝑦</m:t>
                              </m:r>
                              <m:r>
                                <a:rPr lang="en-US" sz="2000" b="0" i="1" smtClean="0">
                                  <a:latin typeface="Cambria Math" panose="02040503050406030204" pitchFamily="18" charset="0"/>
                                </a:rPr>
                                <m:t>,</m:t>
                              </m:r>
                              <m:r>
                                <m:rPr>
                                  <m:sty m:val="p"/>
                                </m:rPr>
                                <a:rPr lang="en-US" sz="2000" b="0" i="0" smtClean="0">
                                  <a:latin typeface="Cambria Math" panose="02040503050406030204" pitchFamily="18" charset="0"/>
                                </a:rPr>
                                <m:t>max</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𝑦</m:t>
                              </m:r>
                              <m:r>
                                <a:rPr lang="en-US" sz="2000" i="1">
                                  <a:latin typeface="Cambria Math" panose="02040503050406030204" pitchFamily="18" charset="0"/>
                                </a:rPr>
                                <m:t>,</m:t>
                              </m:r>
                              <m:r>
                                <m:rPr>
                                  <m:sty m:val="p"/>
                                </m:rPr>
                                <a:rPr lang="en-US" sz="2000">
                                  <a:latin typeface="Cambria Math" panose="02040503050406030204" pitchFamily="18" charset="0"/>
                                </a:rPr>
                                <m:t>m</m:t>
                              </m:r>
                              <m:r>
                                <m:rPr>
                                  <m:sty m:val="p"/>
                                </m:rPr>
                                <a:rPr lang="en-US" sz="2000" b="0" i="0" smtClean="0">
                                  <a:latin typeface="Cambria Math" panose="02040503050406030204" pitchFamily="18" charset="0"/>
                                </a:rPr>
                                <m:t>in</m:t>
                              </m:r>
                            </m:sub>
                          </m:sSub>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ad>
                            <m:radPr>
                              <m:degHide m:val="on"/>
                              <m:ctrlPr>
                                <a:rPr lang="en-US" sz="2000" i="1" dirty="0">
                                  <a:latin typeface="Cambria Math" panose="02040503050406030204" pitchFamily="18" charset="0"/>
                                </a:rPr>
                              </m:ctrlPr>
                            </m:radPr>
                            <m:deg/>
                            <m:e>
                              <m:r>
                                <a:rPr lang="en-US" sz="2000" i="1" dirty="0">
                                  <a:latin typeface="Cambria Math" panose="02040503050406030204" pitchFamily="18" charset="0"/>
                                </a:rPr>
                                <m:t>3</m:t>
                              </m:r>
                            </m:e>
                          </m:rad>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𝜎</m:t>
                              </m:r>
                            </m:e>
                          </m:acc>
                        </m:num>
                        <m:den>
                          <m:f>
                            <m:fPr>
                              <m:ctrlPr>
                                <a:rPr lang="en-US" sz="2000" i="1" dirty="0">
                                  <a:latin typeface="Cambria Math" panose="02040503050406030204" pitchFamily="18" charset="0"/>
                                </a:rPr>
                              </m:ctrlPr>
                            </m:fPr>
                            <m:num>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𝜎</m:t>
                                  </m:r>
                                </m:e>
                              </m:acc>
                            </m:num>
                            <m:den>
                              <m:r>
                                <a:rPr lang="en-US" sz="2000" b="0" i="1" dirty="0" smtClean="0">
                                  <a:latin typeface="Cambria Math" panose="02040503050406030204" pitchFamily="18" charset="0"/>
                                </a:rPr>
                                <m:t>3</m:t>
                              </m:r>
                            </m:den>
                          </m:f>
                        </m:den>
                      </m:f>
                      <m:r>
                        <a:rPr lang="en-US" sz="2000" b="0" i="1" smtClean="0">
                          <a:latin typeface="Cambria Math" panose="02040503050406030204" pitchFamily="18" charset="0"/>
                        </a:rPr>
                        <m:t>=3</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3</m:t>
                          </m:r>
                        </m:e>
                      </m:rad>
                    </m:oMath>
                  </m:oMathPara>
                </a14:m>
                <a:endParaRPr lang="en-US" sz="2000" dirty="0"/>
              </a:p>
            </p:txBody>
          </p:sp>
        </mc:Choice>
        <mc:Fallback xmlns="">
          <p:sp>
            <p:nvSpPr>
              <p:cNvPr id="24" name="TextBox 23">
                <a:extLst>
                  <a:ext uri="{FF2B5EF4-FFF2-40B4-BE49-F238E27FC236}">
                    <a16:creationId xmlns:a16="http://schemas.microsoft.com/office/drawing/2014/main" id="{85857B25-3A46-08F6-5760-50D14CE39B95}"/>
                  </a:ext>
                </a:extLst>
              </p:cNvPr>
              <p:cNvSpPr txBox="1">
                <a:spLocks noRot="1" noChangeAspect="1" noMove="1" noResize="1" noEditPoints="1" noAdjustHandles="1" noChangeArrowheads="1" noChangeShapeType="1" noTextEdit="1"/>
              </p:cNvSpPr>
              <p:nvPr/>
            </p:nvSpPr>
            <p:spPr>
              <a:xfrm>
                <a:off x="4910788" y="5336304"/>
                <a:ext cx="2347437" cy="90338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AF22D5C-8C90-1386-B07D-CDC885089F36}"/>
                  </a:ext>
                </a:extLst>
              </p:cNvPr>
              <p:cNvSpPr txBox="1"/>
              <p:nvPr/>
            </p:nvSpPr>
            <p:spPr>
              <a:xfrm>
                <a:off x="2110510" y="5336304"/>
                <a:ext cx="1715278" cy="643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m:t>
                          </m:r>
                          <m:sSub>
                            <m:sSubPr>
                              <m:ctrlPr>
                                <a:rPr lang="en-US" sz="2000" i="1" dirty="0">
                                  <a:latin typeface="Cambria Math" panose="02040503050406030204" pitchFamily="18" charset="0"/>
                                </a:rPr>
                              </m:ctrlPr>
                            </m:sSubPr>
                            <m:e>
                              <m:r>
                                <a:rPr lang="en-US" sz="2000" i="1">
                                  <a:latin typeface="Cambria Math" panose="02040503050406030204" pitchFamily="18" charset="0"/>
                                </a:rPr>
                                <m:t>𝜎</m:t>
                              </m:r>
                            </m:e>
                            <m:sub>
                              <m:r>
                                <a:rPr lang="en-US" sz="2000" i="1" dirty="0">
                                  <a:latin typeface="Cambria Math" panose="02040503050406030204" pitchFamily="18" charset="0"/>
                                </a:rPr>
                                <m:t>𝑦</m:t>
                              </m:r>
                            </m:sub>
                          </m:sSub>
                        </m:num>
                        <m:den>
                          <m:r>
                            <a:rPr lang="en-US" sz="2000" i="1">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1</m:t>
                              </m:r>
                            </m:sub>
                          </m:sSub>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sSub>
                            <m:sSubPr>
                              <m:ctrlPr>
                                <a:rPr lang="en-US" sz="2000" i="1" dirty="0">
                                  <a:latin typeface="Cambria Math" panose="02040503050406030204" pitchFamily="18" charset="0"/>
                                </a:rPr>
                              </m:ctrlPr>
                            </m:sSubPr>
                            <m:e>
                              <m:r>
                                <a:rPr lang="en-US" sz="2000" i="1">
                                  <a:latin typeface="Cambria Math" panose="02040503050406030204" pitchFamily="18" charset="0"/>
                                </a:rPr>
                                <m:t>𝜎</m:t>
                              </m:r>
                            </m:e>
                            <m:sub>
                              <m:r>
                                <a:rPr lang="en-US" sz="2000" i="1" dirty="0">
                                  <a:latin typeface="Cambria Math" panose="02040503050406030204" pitchFamily="18" charset="0"/>
                                </a:rPr>
                                <m:t>𝑦</m:t>
                              </m:r>
                            </m:sub>
                          </m:sSub>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2</m:t>
                              </m:r>
                            </m:sub>
                          </m:sSub>
                        </m:den>
                      </m:f>
                      <m:r>
                        <a:rPr lang="en-US" sz="2000" b="0" i="1" smtClean="0">
                          <a:latin typeface="Cambria Math" panose="02040503050406030204" pitchFamily="18" charset="0"/>
                          <a:ea typeface="Cambria Math" panose="02040503050406030204" pitchFamily="18" charset="0"/>
                        </a:rPr>
                        <m:t>=0</m:t>
                      </m:r>
                    </m:oMath>
                  </m:oMathPara>
                </a14:m>
                <a:endParaRPr lang="en-US" sz="2000" dirty="0"/>
              </a:p>
            </p:txBody>
          </p:sp>
        </mc:Choice>
        <mc:Fallback xmlns="">
          <p:sp>
            <p:nvSpPr>
              <p:cNvPr id="25" name="TextBox 24">
                <a:extLst>
                  <a:ext uri="{FF2B5EF4-FFF2-40B4-BE49-F238E27FC236}">
                    <a16:creationId xmlns:a16="http://schemas.microsoft.com/office/drawing/2014/main" id="{7AF22D5C-8C90-1386-B07D-CDC885089F36}"/>
                  </a:ext>
                </a:extLst>
              </p:cNvPr>
              <p:cNvSpPr txBox="1">
                <a:spLocks noRot="1" noChangeAspect="1" noMove="1" noResize="1" noEditPoints="1" noAdjustHandles="1" noChangeArrowheads="1" noChangeShapeType="1" noTextEdit="1"/>
              </p:cNvSpPr>
              <p:nvPr/>
            </p:nvSpPr>
            <p:spPr>
              <a:xfrm>
                <a:off x="2110510" y="5336304"/>
                <a:ext cx="1715278" cy="64395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65200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quarter" idx="10"/>
          </p:nvPr>
        </p:nvSpPr>
        <p:spPr/>
        <p:txBody>
          <a:bodyPr/>
          <a:lstStyle/>
          <a:p>
            <a:r>
              <a:rPr lang="en-US" dirty="0"/>
              <a:t>Recall that prediction standard error</a:t>
            </a:r>
          </a:p>
          <a:p>
            <a:endParaRPr lang="en-US" dirty="0"/>
          </a:p>
          <a:p>
            <a:r>
              <a:rPr lang="en-US" dirty="0"/>
              <a:t>For full factorial design, the domain is normally a box.</a:t>
            </a:r>
          </a:p>
          <a:p>
            <a:r>
              <a:rPr lang="en-US" dirty="0"/>
              <a:t>Cheapest full factorial design: two levels (not good for quadratic polynomials).</a:t>
            </a:r>
          </a:p>
          <a:p>
            <a:r>
              <a:rPr lang="en-US" dirty="0"/>
              <a:t>For a linear polynomial standard error is then</a:t>
            </a:r>
          </a:p>
          <a:p>
            <a:endParaRPr lang="en-US" dirty="0"/>
          </a:p>
          <a:p>
            <a:r>
              <a:rPr lang="en-US" dirty="0"/>
              <a:t>Maximum error at vertices </a:t>
            </a:r>
          </a:p>
          <a:p>
            <a:endParaRPr lang="en-US" dirty="0"/>
          </a:p>
          <a:p>
            <a:r>
              <a:rPr lang="en-US" dirty="0"/>
              <a:t>What does the ratio in the square root represent? </a:t>
            </a:r>
          </a:p>
        </p:txBody>
      </p:sp>
      <p:sp>
        <p:nvSpPr>
          <p:cNvPr id="3074" name="Rectangle 2"/>
          <p:cNvSpPr>
            <a:spLocks noGrp="1" noChangeArrowheads="1"/>
          </p:cNvSpPr>
          <p:nvPr>
            <p:ph type="title"/>
          </p:nvPr>
        </p:nvSpPr>
        <p:spPr/>
        <p:txBody>
          <a:bodyPr>
            <a:normAutofit fontScale="90000"/>
          </a:bodyPr>
          <a:lstStyle/>
          <a:p>
            <a:r>
              <a:rPr lang="en-US"/>
              <a:t>Prediction variance for full factorial design</a:t>
            </a:r>
            <a:endParaRPr lang="en-US" dirty="0"/>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CE8DDC4-070D-C1C9-5FDA-804910543EFF}"/>
                  </a:ext>
                </a:extLst>
              </p:cNvPr>
              <p:cNvSpPr txBox="1"/>
              <p:nvPr/>
            </p:nvSpPr>
            <p:spPr>
              <a:xfrm>
                <a:off x="2512956" y="1294575"/>
                <a:ext cx="3091856" cy="5700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𝑦</m:t>
                          </m:r>
                        </m:sub>
                      </m:sSub>
                      <m:r>
                        <a:rPr lang="en-US" sz="2400" i="0">
                          <a:latin typeface="Cambria Math" panose="02040503050406030204" pitchFamily="18" charset="0"/>
                        </a:rPr>
                        <m:t>=</m:t>
                      </m:r>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𝜎</m:t>
                          </m:r>
                        </m:e>
                      </m:acc>
                      <m:rad>
                        <m:radPr>
                          <m:degHide m:val="on"/>
                          <m:ctrlPr>
                            <a:rPr lang="en-US" sz="2400" i="1">
                              <a:solidFill>
                                <a:srgbClr val="836967"/>
                              </a:solidFill>
                              <a:latin typeface="Cambria Math" panose="02040503050406030204" pitchFamily="18" charset="0"/>
                            </a:rPr>
                          </m:ctrlPr>
                        </m:radPr>
                        <m:deg/>
                        <m:e>
                          <m:sSup>
                            <m:sSupPr>
                              <m:ctrlPr>
                                <a:rPr lang="en-US" sz="2400" i="1">
                                  <a:solidFill>
                                    <a:srgbClr val="836967"/>
                                  </a:solidFill>
                                  <a:latin typeface="Cambria Math" panose="02040503050406030204" pitchFamily="18" charset="0"/>
                                </a:rPr>
                              </m:ctrlPr>
                            </m:sSupPr>
                            <m:e>
                              <m:r>
                                <a:rPr lang="en-US" sz="2400" b="1" i="0">
                                  <a:latin typeface="Cambria Math" panose="02040503050406030204" pitchFamily="18" charset="0"/>
                                </a:rPr>
                                <m:t>𝛏</m:t>
                              </m:r>
                            </m:e>
                            <m:sup>
                              <m:r>
                                <a:rPr lang="en-US" sz="2400" b="0" i="1">
                                  <a:latin typeface="Cambria Math" panose="02040503050406030204" pitchFamily="18" charset="0"/>
                                </a:rPr>
                                <m:t>𝑇</m:t>
                              </m:r>
                            </m:sup>
                          </m:sSup>
                          <m:sSup>
                            <m:sSupPr>
                              <m:ctrlPr>
                                <a:rPr lang="en-US" sz="2400" b="0" i="1">
                                  <a:solidFill>
                                    <a:srgbClr val="836967"/>
                                  </a:solidFill>
                                  <a:latin typeface="Cambria Math" panose="02040503050406030204" pitchFamily="18" charset="0"/>
                                </a:rPr>
                              </m:ctrlPr>
                            </m:sSupPr>
                            <m:e>
                              <m:d>
                                <m:dPr>
                                  <m:ctrlPr>
                                    <a:rPr lang="en-US" sz="2400" b="0" i="1">
                                      <a:latin typeface="Cambria Math" panose="02040503050406030204" pitchFamily="18" charset="0"/>
                                    </a:rPr>
                                  </m:ctrlPr>
                                </m:dPr>
                                <m:e>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r>
                            <a:rPr lang="en-US" sz="2400" b="1" i="0">
                              <a:latin typeface="Cambria Math" panose="02040503050406030204" pitchFamily="18" charset="0"/>
                            </a:rPr>
                            <m:t>𝛏</m:t>
                          </m:r>
                        </m:e>
                      </m:rad>
                    </m:oMath>
                  </m:oMathPara>
                </a14:m>
                <a:endParaRPr lang="en-US" sz="2000" dirty="0"/>
              </a:p>
            </p:txBody>
          </p:sp>
        </mc:Choice>
        <mc:Fallback xmlns="">
          <p:sp>
            <p:nvSpPr>
              <p:cNvPr id="2" name="TextBox 1">
                <a:extLst>
                  <a:ext uri="{FF2B5EF4-FFF2-40B4-BE49-F238E27FC236}">
                    <a16:creationId xmlns:a16="http://schemas.microsoft.com/office/drawing/2014/main" id="{5CE8DDC4-070D-C1C9-5FDA-804910543EFF}"/>
                  </a:ext>
                </a:extLst>
              </p:cNvPr>
              <p:cNvSpPr txBox="1">
                <a:spLocks noRot="1" noChangeAspect="1" noMove="1" noResize="1" noEditPoints="1" noAdjustHandles="1" noChangeArrowheads="1" noChangeShapeType="1" noTextEdit="1"/>
              </p:cNvSpPr>
              <p:nvPr/>
            </p:nvSpPr>
            <p:spPr>
              <a:xfrm>
                <a:off x="2512956" y="1294575"/>
                <a:ext cx="3091856" cy="57002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25A4F55-84FB-CCBC-2E4B-6F9D1935B6D1}"/>
                  </a:ext>
                </a:extLst>
              </p:cNvPr>
              <p:cNvSpPr txBox="1"/>
              <p:nvPr/>
            </p:nvSpPr>
            <p:spPr>
              <a:xfrm>
                <a:off x="2131408" y="3646725"/>
                <a:ext cx="4618048" cy="8438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𝑦</m:t>
                          </m:r>
                        </m:sub>
                      </m:sSub>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𝜎</m:t>
                              </m:r>
                            </m:e>
                          </m:acc>
                        </m:num>
                        <m:den>
                          <m:sSup>
                            <m:sSupPr>
                              <m:ctrlPr>
                                <a:rPr lang="en-US" sz="2400" i="1">
                                  <a:solidFill>
                                    <a:srgbClr val="836967"/>
                                  </a:solidFill>
                                  <a:latin typeface="Cambria Math" panose="02040503050406030204" pitchFamily="18" charset="0"/>
                                </a:rPr>
                              </m:ctrlPr>
                            </m:sSupPr>
                            <m:e>
                              <m:r>
                                <a:rPr lang="en-US" sz="2400" i="0">
                                  <a:latin typeface="Cambria Math" panose="02040503050406030204" pitchFamily="18" charset="0"/>
                                </a:rPr>
                                <m:t>2</m:t>
                              </m:r>
                            </m:e>
                            <m:sup>
                              <m:f>
                                <m:fPr>
                                  <m:type m:val="lin"/>
                                  <m:ctrlPr>
                                    <a:rPr lang="en-US" sz="2400" i="1">
                                      <a:latin typeface="Cambria Math" panose="02040503050406030204" pitchFamily="18" charset="0"/>
                                    </a:rPr>
                                  </m:ctrlPr>
                                </m:fPr>
                                <m:num>
                                  <m:r>
                                    <a:rPr lang="en-US" sz="2400" i="1">
                                      <a:latin typeface="Cambria Math" panose="02040503050406030204" pitchFamily="18" charset="0"/>
                                    </a:rPr>
                                    <m:t>𝑛</m:t>
                                  </m:r>
                                </m:num>
                                <m:den>
                                  <m:r>
                                    <a:rPr lang="en-US" sz="2400" i="0">
                                      <a:latin typeface="Cambria Math" panose="02040503050406030204" pitchFamily="18" charset="0"/>
                                    </a:rPr>
                                    <m:t>2</m:t>
                                  </m:r>
                                </m:den>
                              </m:f>
                            </m:sup>
                          </m:sSup>
                        </m:den>
                      </m:f>
                      <m:rad>
                        <m:radPr>
                          <m:degHide m:val="on"/>
                          <m:ctrlPr>
                            <a:rPr lang="en-US" sz="2400" i="1">
                              <a:solidFill>
                                <a:srgbClr val="836967"/>
                              </a:solidFill>
                              <a:latin typeface="Cambria Math" panose="02040503050406030204" pitchFamily="18" charset="0"/>
                            </a:rPr>
                          </m:ctrlPr>
                        </m:radPr>
                        <m:deg/>
                        <m:e>
                          <m:r>
                            <a:rPr lang="en-US" sz="2400" i="0">
                              <a:latin typeface="Cambria Math" panose="02040503050406030204" pitchFamily="18" charset="0"/>
                            </a:rPr>
                            <m:t>1+</m:t>
                          </m:r>
                          <m:sSubSup>
                            <m:sSubSupPr>
                              <m:ctrlPr>
                                <a:rPr lang="en-US" sz="2400" i="1">
                                  <a:solidFill>
                                    <a:srgbClr val="836967"/>
                                  </a:solidFill>
                                  <a:latin typeface="Cambria Math" panose="02040503050406030204" pitchFamily="18" charset="0"/>
                                </a:rPr>
                              </m:ctrlPr>
                            </m:sSubSupPr>
                            <m:e>
                              <m:r>
                                <a:rPr lang="en-US" sz="2400" i="1">
                                  <a:latin typeface="Cambria Math" panose="02040503050406030204" pitchFamily="18" charset="0"/>
                                </a:rPr>
                                <m:t>𝑥</m:t>
                              </m:r>
                            </m:e>
                            <m:sub>
                              <m:r>
                                <a:rPr lang="en-US" sz="2400" i="0">
                                  <a:latin typeface="Cambria Math" panose="02040503050406030204" pitchFamily="18" charset="0"/>
                                </a:rPr>
                                <m:t>1</m:t>
                              </m:r>
                            </m:sub>
                            <m:sup>
                              <m:r>
                                <a:rPr lang="en-US" sz="2400" i="0">
                                  <a:latin typeface="Cambria Math" panose="02040503050406030204" pitchFamily="18" charset="0"/>
                                </a:rPr>
                                <m:t>2</m:t>
                              </m:r>
                            </m:sup>
                          </m:sSubSup>
                          <m:r>
                            <a:rPr lang="en-US" sz="2400" i="0">
                              <a:latin typeface="Cambria Math" panose="02040503050406030204" pitchFamily="18" charset="0"/>
                            </a:rPr>
                            <m:t>+</m:t>
                          </m:r>
                          <m:sSubSup>
                            <m:sSubSupPr>
                              <m:ctrlPr>
                                <a:rPr lang="en-US" sz="2400" i="1">
                                  <a:solidFill>
                                    <a:srgbClr val="836967"/>
                                  </a:solidFill>
                                  <a:latin typeface="Cambria Math" panose="02040503050406030204" pitchFamily="18" charset="0"/>
                                </a:rPr>
                              </m:ctrlPr>
                            </m:sSubSupPr>
                            <m:e>
                              <m:r>
                                <a:rPr lang="en-US" sz="2400" i="1">
                                  <a:latin typeface="Cambria Math" panose="02040503050406030204" pitchFamily="18" charset="0"/>
                                </a:rPr>
                                <m:t>𝑥</m:t>
                              </m:r>
                            </m:e>
                            <m:sub>
                              <m:r>
                                <a:rPr lang="en-US" sz="2400" i="0">
                                  <a:latin typeface="Cambria Math" panose="02040503050406030204" pitchFamily="18" charset="0"/>
                                </a:rPr>
                                <m:t>2</m:t>
                              </m:r>
                            </m:sub>
                            <m:sup>
                              <m:r>
                                <a:rPr lang="en-US" sz="2400" i="0">
                                  <a:latin typeface="Cambria Math" panose="02040503050406030204" pitchFamily="18" charset="0"/>
                                </a:rPr>
                                <m:t>2</m:t>
                              </m:r>
                            </m:sup>
                          </m:sSubSup>
                          <m:r>
                            <a:rPr lang="en-US" sz="2400" i="0">
                              <a:latin typeface="Cambria Math" panose="02040503050406030204" pitchFamily="18" charset="0"/>
                            </a:rPr>
                            <m:t>+⋯</m:t>
                          </m:r>
                          <m:r>
                            <a:rPr lang="en-US" sz="2400" b="0" i="0" smtClean="0">
                              <a:latin typeface="Cambria Math" panose="02040503050406030204" pitchFamily="18" charset="0"/>
                            </a:rPr>
                            <m:t>+</m:t>
                          </m:r>
                          <m:sSubSup>
                            <m:sSubSupPr>
                              <m:ctrlPr>
                                <a:rPr lang="en-US" sz="2400" i="1">
                                  <a:solidFill>
                                    <a:srgbClr val="836967"/>
                                  </a:solidFill>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𝑛</m:t>
                              </m:r>
                            </m:sub>
                            <m:sup>
                              <m:r>
                                <a:rPr lang="en-US" sz="2400" i="0">
                                  <a:latin typeface="Cambria Math" panose="02040503050406030204" pitchFamily="18" charset="0"/>
                                </a:rPr>
                                <m:t>2</m:t>
                              </m:r>
                            </m:sup>
                          </m:sSubSup>
                        </m:e>
                      </m:rad>
                    </m:oMath>
                  </m:oMathPara>
                </a14:m>
                <a:endParaRPr lang="en-US" dirty="0"/>
              </a:p>
            </p:txBody>
          </p:sp>
        </mc:Choice>
        <mc:Fallback xmlns="">
          <p:sp>
            <p:nvSpPr>
              <p:cNvPr id="5" name="TextBox 4">
                <a:extLst>
                  <a:ext uri="{FF2B5EF4-FFF2-40B4-BE49-F238E27FC236}">
                    <a16:creationId xmlns:a16="http://schemas.microsoft.com/office/drawing/2014/main" id="{C25A4F55-84FB-CCBC-2E4B-6F9D1935B6D1}"/>
                  </a:ext>
                </a:extLst>
              </p:cNvPr>
              <p:cNvSpPr txBox="1">
                <a:spLocks noRot="1" noChangeAspect="1" noMove="1" noResize="1" noEditPoints="1" noAdjustHandles="1" noChangeArrowheads="1" noChangeShapeType="1" noTextEdit="1"/>
              </p:cNvSpPr>
              <p:nvPr/>
            </p:nvSpPr>
            <p:spPr>
              <a:xfrm>
                <a:off x="2131408" y="3646725"/>
                <a:ext cx="4618048" cy="8438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5A75F4E-9A68-E861-2E23-597241579DC3}"/>
                  </a:ext>
                </a:extLst>
              </p:cNvPr>
              <p:cNvSpPr txBox="1"/>
              <p:nvPr/>
            </p:nvSpPr>
            <p:spPr>
              <a:xfrm>
                <a:off x="2901386" y="4496132"/>
                <a:ext cx="2841572" cy="1183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𝑦</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max</m:t>
                          </m:r>
                        </m:sub>
                      </m:sSub>
                      <m:r>
                        <a:rPr lang="en-US" sz="2400" i="0">
                          <a:latin typeface="Cambria Math" panose="02040503050406030204" pitchFamily="18" charset="0"/>
                        </a:rPr>
                        <m:t>=</m:t>
                      </m:r>
                      <m:acc>
                        <m:accPr>
                          <m:chr m:val="̂"/>
                          <m:ctrlPr>
                            <a:rPr lang="en-US" sz="2400" i="1">
                              <a:solidFill>
                                <a:srgbClr val="836967"/>
                              </a:solidFill>
                              <a:latin typeface="Cambria Math" panose="02040503050406030204" pitchFamily="18" charset="0"/>
                            </a:rPr>
                          </m:ctrlPr>
                        </m:accPr>
                        <m:e>
                          <m:r>
                            <a:rPr lang="en-US" sz="2400" i="1">
                              <a:latin typeface="Cambria Math" panose="02040503050406030204" pitchFamily="18" charset="0"/>
                            </a:rPr>
                            <m:t>𝜎</m:t>
                          </m:r>
                        </m:e>
                      </m:acc>
                      <m:rad>
                        <m:radPr>
                          <m:degHide m:val="on"/>
                          <m:ctrlPr>
                            <a:rPr lang="en-US" sz="2400" i="1">
                              <a:solidFill>
                                <a:srgbClr val="836967"/>
                              </a:solidFill>
                              <a:latin typeface="Cambria Math" panose="02040503050406030204" pitchFamily="18" charset="0"/>
                            </a:rPr>
                          </m:ctrlPr>
                        </m:radPr>
                        <m:deg/>
                        <m:e>
                          <m:f>
                            <m:fPr>
                              <m:ctrlPr>
                                <a:rPr lang="en-US" sz="2400" i="1">
                                  <a:solidFill>
                                    <a:srgbClr val="836967"/>
                                  </a:solidFill>
                                  <a:latin typeface="Cambria Math" panose="02040503050406030204" pitchFamily="18" charset="0"/>
                                </a:rPr>
                              </m:ctrlPr>
                            </m:fPr>
                            <m:num>
                              <m:r>
                                <a:rPr lang="en-US" sz="2400" b="0" i="1" smtClean="0">
                                  <a:solidFill>
                                    <a:srgbClr val="836967"/>
                                  </a:solidFill>
                                  <a:latin typeface="Cambria Math" panose="02040503050406030204" pitchFamily="18" charset="0"/>
                                </a:rPr>
                                <m:t>𝑛</m:t>
                              </m:r>
                              <m:r>
                                <a:rPr lang="en-US" sz="2400" b="0" i="1" smtClean="0">
                                  <a:solidFill>
                                    <a:srgbClr val="836967"/>
                                  </a:solidFill>
                                  <a:latin typeface="Cambria Math" panose="02040503050406030204" pitchFamily="18" charset="0"/>
                                </a:rPr>
                                <m:t>+1</m:t>
                              </m:r>
                            </m:num>
                            <m:den>
                              <m:sSup>
                                <m:sSupPr>
                                  <m:ctrlPr>
                                    <a:rPr lang="en-US" sz="2400" i="1">
                                      <a:solidFill>
                                        <a:srgbClr val="836967"/>
                                      </a:solidFill>
                                      <a:latin typeface="Cambria Math" panose="02040503050406030204" pitchFamily="18" charset="0"/>
                                    </a:rPr>
                                  </m:ctrlPr>
                                </m:sSupPr>
                                <m:e>
                                  <m:r>
                                    <a:rPr lang="en-US" sz="2400">
                                      <a:latin typeface="Cambria Math" panose="02040503050406030204" pitchFamily="18" charset="0"/>
                                    </a:rPr>
                                    <m:t>2</m:t>
                                  </m:r>
                                </m:e>
                                <m:sup>
                                  <m:r>
                                    <a:rPr lang="en-US" sz="2400" b="0" i="1" smtClean="0">
                                      <a:latin typeface="Cambria Math" panose="02040503050406030204" pitchFamily="18" charset="0"/>
                                    </a:rPr>
                                    <m:t>𝑛</m:t>
                                  </m:r>
                                </m:sup>
                              </m:sSup>
                            </m:den>
                          </m:f>
                        </m:e>
                      </m:rad>
                    </m:oMath>
                  </m:oMathPara>
                </a14:m>
                <a:endParaRPr lang="en-US" dirty="0"/>
              </a:p>
            </p:txBody>
          </p:sp>
        </mc:Choice>
        <mc:Fallback xmlns="">
          <p:sp>
            <p:nvSpPr>
              <p:cNvPr id="6" name="TextBox 5">
                <a:extLst>
                  <a:ext uri="{FF2B5EF4-FFF2-40B4-BE49-F238E27FC236}">
                    <a16:creationId xmlns:a16="http://schemas.microsoft.com/office/drawing/2014/main" id="{15A75F4E-9A68-E861-2E23-597241579DC3}"/>
                  </a:ext>
                </a:extLst>
              </p:cNvPr>
              <p:cNvSpPr txBox="1">
                <a:spLocks noRot="1" noChangeAspect="1" noMove="1" noResize="1" noEditPoints="1" noAdjustHandles="1" noChangeArrowheads="1" noChangeShapeType="1" noTextEdit="1"/>
              </p:cNvSpPr>
              <p:nvPr/>
            </p:nvSpPr>
            <p:spPr>
              <a:xfrm>
                <a:off x="2901386" y="4496132"/>
                <a:ext cx="2841572" cy="1183529"/>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97581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3BB713A-E4F5-4F55-AB6B-6D0A16E26269}"/>
                  </a:ext>
                </a:extLst>
              </p:cNvPr>
              <p:cNvSpPr>
                <a:spLocks noGrp="1"/>
              </p:cNvSpPr>
              <p:nvPr>
                <p:ph type="body" sz="quarter" idx="10"/>
              </p:nvPr>
            </p:nvSpPr>
            <p:spPr/>
            <p:txBody>
              <a:bodyPr/>
              <a:lstStyle/>
              <a:p>
                <a:r>
                  <a:rPr lang="en-US" dirty="0"/>
                  <a:t>Two levels (2 samples in each design variable)</a:t>
                </a:r>
              </a:p>
              <a:p>
                <a:r>
                  <a:rPr lang="en-US" dirty="0">
                    <a:solidFill>
                      <a:srgbClr val="0000CC"/>
                    </a:solidFill>
                  </a:rPr>
                  <a:t>Orthogonal designs</a:t>
                </a:r>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m:rPr>
                            <m:sty m:val="p"/>
                          </m:rPr>
                          <a:rPr lang="en-US" b="0" i="0" smtClean="0">
                            <a:latin typeface="Cambria Math" panose="02040503050406030204" pitchFamily="18" charset="0"/>
                          </a:rPr>
                          <m:t>T</m:t>
                        </m:r>
                      </m:sup>
                    </m:sSup>
                    <m:r>
                      <a:rPr lang="en-US" b="1" i="0" smtClean="0">
                        <a:latin typeface="Cambria Math" panose="02040503050406030204" pitchFamily="18" charset="0"/>
                      </a:rPr>
                      <m:t>𝐗</m:t>
                    </m:r>
                    <m:r>
                      <a:rPr lang="en-US" b="0" i="1" smtClean="0">
                        <a:latin typeface="Cambria Math" panose="02040503050406030204" pitchFamily="18" charset="0"/>
                      </a:rPr>
                      <m:t>]</m:t>
                    </m:r>
                  </m:oMath>
                </a14:m>
                <a:r>
                  <a:rPr lang="en-US" dirty="0"/>
                  <a:t> is diagonal </a:t>
                </a:r>
                <a:r>
                  <a:rPr lang="en-US" dirty="0">
                    <a:sym typeface="Wingdings" panose="05000000000000000000" pitchFamily="2" charset="2"/>
                  </a:rPr>
                  <a:t> min variance</a:t>
                </a:r>
              </a:p>
              <a:p>
                <a:pPr lvl="1"/>
                <a:r>
                  <a:rPr lang="en-US" dirty="0">
                    <a:sym typeface="Wingdings" panose="05000000000000000000" pitchFamily="2" charset="2"/>
                  </a:rPr>
                  <a:t>Inner-products of different columns are zero (orthogonal)</a:t>
                </a:r>
              </a:p>
              <a:p>
                <a:pPr lvl="1"/>
                <a:r>
                  <a:rPr lang="en-US" dirty="0">
                    <a:sym typeface="Wingdings" panose="05000000000000000000" pitchFamily="2" charset="2"/>
                  </a:rPr>
                  <a:t>Coefficients are uncorrelated: </a:t>
                </a:r>
                <a14:m>
                  <m:oMath xmlns:m="http://schemas.openxmlformats.org/officeDocument/2006/math">
                    <m:r>
                      <a:rPr lang="en-US" i="1" smtClean="0">
                        <a:effectLst/>
                        <a:latin typeface="Cambria Math" panose="02040503050406030204" pitchFamily="18" charset="0"/>
                        <a:ea typeface="Malgun Gothic" panose="020B0503020000020004" pitchFamily="34" charset="-127"/>
                        <a:cs typeface="Times New Roman" panose="02020603050405020304" pitchFamily="18" charset="0"/>
                      </a:rPr>
                      <m:t>𝐶𝑜𝑉</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𝑖</m:t>
                            </m:r>
                          </m:sub>
                        </m:sSub>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i="1">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𝑗</m:t>
                            </m:r>
                          </m:sub>
                        </m:sSub>
                      </m:e>
                    </m:d>
                    <m:r>
                      <a:rPr lang="en-US" i="1">
                        <a:effectLst/>
                        <a:latin typeface="Cambria Math" panose="02040503050406030204" pitchFamily="18" charset="0"/>
                        <a:ea typeface="Malgun Gothic" panose="020B0503020000020004" pitchFamily="34" charset="-127"/>
                        <a:cs typeface="Times New Roman" panose="02020603050405020304" pitchFamily="18" charset="0"/>
                      </a:rPr>
                      <m:t>=0</m:t>
                    </m:r>
                  </m:oMath>
                </a14:m>
                <a:endParaRPr lang="en-US" dirty="0">
                  <a:sym typeface="Wingdings" panose="05000000000000000000" pitchFamily="2" charset="2"/>
                </a:endParaRPr>
              </a:p>
              <a:p>
                <a:pPr lvl="1"/>
                <a:r>
                  <a:rPr lang="en-US" dirty="0">
                    <a:sym typeface="Wingdings" panose="05000000000000000000" pitchFamily="2" charset="2"/>
                  </a:rPr>
                  <a:t>Variance of coefficients is minimized for the orthogonal design</a:t>
                </a:r>
              </a:p>
              <a:p>
                <a:r>
                  <a:rPr lang="en-US" dirty="0">
                    <a:sym typeface="Wingdings" panose="05000000000000000000" pitchFamily="2" charset="2"/>
                  </a:rPr>
                  <a:t>Full factorial design: orthogonal design</a:t>
                </a:r>
              </a:p>
              <a:p>
                <a:r>
                  <a:rPr lang="en-US" dirty="0">
                    <a:solidFill>
                      <a:srgbClr val="0000CC"/>
                    </a:solidFill>
                    <a:sym typeface="Wingdings" panose="05000000000000000000" pitchFamily="2" charset="2"/>
                  </a:rPr>
                  <a:t>Saturated design</a:t>
                </a:r>
                <a:r>
                  <a:rPr lang="en-US" dirty="0">
                    <a:sym typeface="Wingdings" panose="05000000000000000000" pitchFamily="2" charset="2"/>
                  </a:rPr>
                  <a:t>: </a:t>
                </a:r>
                <a14:m>
                  <m:oMath xmlns:m="http://schemas.openxmlformats.org/officeDocument/2006/math">
                    <m:r>
                      <a:rPr lang="en-US" i="1" dirty="0" smtClean="0">
                        <a:latin typeface="Cambria Math" panose="02040503050406030204" pitchFamily="18" charset="0"/>
                        <a:sym typeface="Wingdings" panose="05000000000000000000" pitchFamily="2" charset="2"/>
                      </a:rPr>
                      <m:t>𝑛</m:t>
                    </m:r>
                    <m:r>
                      <a:rPr lang="en-US" i="1" dirty="0" smtClean="0">
                        <a:latin typeface="Cambria Math" panose="02040503050406030204" pitchFamily="18" charset="0"/>
                        <a:sym typeface="Wingdings" panose="05000000000000000000" pitchFamily="2" charset="2"/>
                      </a:rPr>
                      <m:t>+1</m:t>
                    </m:r>
                  </m:oMath>
                </a14:m>
                <a:r>
                  <a:rPr lang="en-US" dirty="0">
                    <a:sym typeface="Wingdings" panose="05000000000000000000" pitchFamily="2" charset="2"/>
                  </a:rPr>
                  <a:t> designs for </a:t>
                </a:r>
                <a14:m>
                  <m:oMath xmlns:m="http://schemas.openxmlformats.org/officeDocument/2006/math">
                    <m:r>
                      <a:rPr lang="en-US" i="1" dirty="0" smtClean="0">
                        <a:latin typeface="Cambria Math" panose="02040503050406030204" pitchFamily="18" charset="0"/>
                        <a:sym typeface="Wingdings" panose="05000000000000000000" pitchFamily="2" charset="2"/>
                      </a:rPr>
                      <m:t>𝑛</m:t>
                    </m:r>
                  </m:oMath>
                </a14:m>
                <a:r>
                  <a:rPr lang="en-US" dirty="0">
                    <a:sym typeface="Wingdings" panose="05000000000000000000" pitchFamily="2" charset="2"/>
                  </a:rPr>
                  <a:t> variables (simplex)</a:t>
                </a:r>
              </a:p>
              <a:p>
                <a:r>
                  <a:rPr lang="en-US" dirty="0">
                    <a:sym typeface="Wingdings" panose="05000000000000000000" pitchFamily="2" charset="2"/>
                  </a:rPr>
                  <a:t>How to construct orthogonal designs for saturated design?</a:t>
                </a:r>
              </a:p>
              <a:p>
                <a:pPr lvl="1"/>
                <a:r>
                  <a:rPr lang="en-US" dirty="0">
                    <a:solidFill>
                      <a:srgbClr val="0000CC"/>
                    </a:solidFill>
                    <a:sym typeface="Wingdings" panose="05000000000000000000" pitchFamily="2" charset="2"/>
                  </a:rPr>
                  <a:t>Perfect simplex</a:t>
                </a:r>
                <a:r>
                  <a:rPr lang="en-US" dirty="0">
                    <a:sym typeface="Wingdings" panose="05000000000000000000" pitchFamily="2" charset="2"/>
                  </a:rPr>
                  <a:t>: the distance b/w all pts are the same</a:t>
                </a:r>
                <a:endParaRPr lang="en-US" dirty="0"/>
              </a:p>
            </p:txBody>
          </p:sp>
        </mc:Choice>
        <mc:Fallback xmlns="">
          <p:sp>
            <p:nvSpPr>
              <p:cNvPr id="2" name="Text Placeholder 1">
                <a:extLst>
                  <a:ext uri="{FF2B5EF4-FFF2-40B4-BE49-F238E27FC236}">
                    <a16:creationId xmlns:a16="http://schemas.microsoft.com/office/drawing/2014/main" id="{23BB713A-E4F5-4F55-AB6B-6D0A16E2626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ABB66B6-AC39-4A5C-83E6-4DA58802669E}"/>
              </a:ext>
            </a:extLst>
          </p:cNvPr>
          <p:cNvSpPr>
            <a:spLocks noGrp="1"/>
          </p:cNvSpPr>
          <p:nvPr>
            <p:ph type="title"/>
          </p:nvPr>
        </p:nvSpPr>
        <p:spPr/>
        <p:txBody>
          <a:bodyPr>
            <a:normAutofit fontScale="90000"/>
          </a:bodyPr>
          <a:lstStyle/>
          <a:p>
            <a:r>
              <a:rPr lang="en-US" dirty="0"/>
              <a:t>DoE for Linear PRS</a:t>
            </a:r>
          </a:p>
        </p:txBody>
      </p:sp>
    </p:spTree>
    <p:extLst>
      <p:ext uri="{BB962C8B-B14F-4D97-AF65-F5344CB8AC3E}">
        <p14:creationId xmlns:p14="http://schemas.microsoft.com/office/powerpoint/2010/main" val="325732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EA89535D-C4CC-EBF1-6074-FFEB183FBE20}"/>
              </a:ext>
            </a:extLst>
          </p:cNvPr>
          <p:cNvPicPr>
            <a:picLocks noChangeAspect="1"/>
          </p:cNvPicPr>
          <p:nvPr/>
        </p:nvPicPr>
        <p:blipFill>
          <a:blip r:embed="rId2"/>
          <a:stretch>
            <a:fillRect/>
          </a:stretch>
        </p:blipFill>
        <p:spPr>
          <a:xfrm>
            <a:off x="6215809" y="2884441"/>
            <a:ext cx="2743200" cy="2395220"/>
          </a:xfrm>
          <a:prstGeom prst="rect">
            <a:avLst/>
          </a:prstGeom>
        </p:spPr>
      </p:pic>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4463F8A-F1A4-4762-B094-1092A471704D}"/>
                  </a:ext>
                </a:extLst>
              </p:cNvPr>
              <p:cNvSpPr>
                <a:spLocks noGrp="1"/>
              </p:cNvSpPr>
              <p:nvPr>
                <p:ph type="body" sz="quarter" idx="10"/>
              </p:nvPr>
            </p:nvSpPr>
            <p:spPr/>
            <p:txBody>
              <a:bodyPr/>
              <a:lstStyle/>
              <a:p>
                <a:r>
                  <a:rPr lang="en-US" dirty="0"/>
                  <a:t>3 points linear PRS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3</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endParaRPr lang="en-US" dirty="0"/>
              </a:p>
              <a:p>
                <a:r>
                  <a:rPr lang="en-US" dirty="0"/>
                  <a:t>Select </a:t>
                </a:r>
              </a:p>
              <a:p>
                <a:endParaRPr lang="en-US" dirty="0"/>
              </a:p>
              <a:p>
                <a:endParaRPr lang="en-US" dirty="0"/>
              </a:p>
              <a:p>
                <a:r>
                  <a:rPr lang="en-US" dirty="0"/>
                  <a:t>Standard error of prediction</a:t>
                </a:r>
              </a:p>
              <a:p>
                <a:endParaRPr lang="en-US" dirty="0"/>
              </a:p>
              <a:p>
                <a:r>
                  <a:rPr lang="en-US" dirty="0"/>
                  <a:t>At (0,0), </a:t>
                </a:r>
                <a14:m>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𝜎</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sub>
                    </m:s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i="1">
                            <a:effectLst/>
                            <a:latin typeface="Cambria Math" panose="02040503050406030204" pitchFamily="18" charset="0"/>
                          </a:rPr>
                        </m:ctrlPr>
                      </m:acc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𝜎</m:t>
                        </m:r>
                      </m:e>
                    </m:acc>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ad>
                      <m:radPr>
                        <m:degHide m:val="on"/>
                        <m:ctrlPr>
                          <a:rPr lang="en-US" i="1">
                            <a:effectLst/>
                            <a:latin typeface="Cambria Math" panose="02040503050406030204" pitchFamily="18" charset="0"/>
                          </a:rPr>
                        </m:ctrlPr>
                      </m:radPr>
                      <m:deg/>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e>
                    </m:rad>
                  </m:oMath>
                </a14:m>
                <a:endParaRPr lang="en-US" dirty="0"/>
              </a:p>
              <a:p>
                <a:r>
                  <a:rPr lang="en-US" dirty="0"/>
                  <a:t>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±1,±1)</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𝑦</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𝜎</m:t>
                        </m:r>
                      </m:e>
                    </m:acc>
                  </m:oMath>
                </a14:m>
                <a:endParaRPr lang="en-US" dirty="0"/>
              </a:p>
              <a:p>
                <a:r>
                  <a:rPr lang="en-US" dirty="0"/>
                  <a:t>But will increase “bias error” (modeling error) </a:t>
                </a:r>
                <a:br>
                  <a:rPr lang="en-US" dirty="0"/>
                </a:br>
                <a:r>
                  <a:rPr lang="en-US" dirty="0"/>
                  <a:t>and samples are outside of domain</a:t>
                </a:r>
              </a:p>
            </p:txBody>
          </p:sp>
        </mc:Choice>
        <mc:Fallback xmlns="">
          <p:sp>
            <p:nvSpPr>
              <p:cNvPr id="2" name="Text Placeholder 1">
                <a:extLst>
                  <a:ext uri="{FF2B5EF4-FFF2-40B4-BE49-F238E27FC236}">
                    <a16:creationId xmlns:a16="http://schemas.microsoft.com/office/drawing/2014/main" id="{D4463F8A-F1A4-4762-B094-1092A471704D}"/>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AD0752F-2042-4080-A959-0A8D4ABEDA1C}"/>
              </a:ext>
            </a:extLst>
          </p:cNvPr>
          <p:cNvSpPr>
            <a:spLocks noGrp="1"/>
          </p:cNvSpPr>
          <p:nvPr>
            <p:ph type="title"/>
          </p:nvPr>
        </p:nvSpPr>
        <p:spPr/>
        <p:txBody>
          <a:bodyPr>
            <a:normAutofit fontScale="90000"/>
          </a:bodyPr>
          <a:lstStyle/>
          <a:p>
            <a:r>
              <a:rPr lang="en-US" dirty="0"/>
              <a:t>Ex3-3) Orthogonal Design with a Simplex</a:t>
            </a:r>
            <a:endParaRPr lang="en-US" i="1" dirty="0"/>
          </a:p>
        </p:txBody>
      </p:sp>
      <p:graphicFrame>
        <p:nvGraphicFramePr>
          <p:cNvPr id="4" name="Object 3">
            <a:extLst>
              <a:ext uri="{FF2B5EF4-FFF2-40B4-BE49-F238E27FC236}">
                <a16:creationId xmlns:a16="http://schemas.microsoft.com/office/drawing/2014/main" id="{0AE1B7C9-05FE-4FAD-84A7-33BBEBA53D38}"/>
              </a:ext>
            </a:extLst>
          </p:cNvPr>
          <p:cNvGraphicFramePr>
            <a:graphicFrameLocks noChangeAspect="1"/>
          </p:cNvGraphicFramePr>
          <p:nvPr/>
        </p:nvGraphicFramePr>
        <p:xfrm>
          <a:off x="1649730" y="1390015"/>
          <a:ext cx="3289300" cy="419100"/>
        </p:xfrm>
        <a:graphic>
          <a:graphicData uri="http://schemas.openxmlformats.org/presentationml/2006/ole">
            <mc:AlternateContent xmlns:mc="http://schemas.openxmlformats.org/markup-compatibility/2006">
              <mc:Choice xmlns:v="urn:schemas-microsoft-com:vml" Requires="v">
                <p:oleObj name="Equation" r:id="rId4" imgW="3288960" imgH="419040" progId="Equation.DSMT4">
                  <p:embed/>
                </p:oleObj>
              </mc:Choice>
              <mc:Fallback>
                <p:oleObj name="Equation" r:id="rId4" imgW="3288960" imgH="419040" progId="Equation.DSMT4">
                  <p:embed/>
                  <p:pic>
                    <p:nvPicPr>
                      <p:cNvPr id="4" name="Object 3">
                        <a:extLst>
                          <a:ext uri="{FF2B5EF4-FFF2-40B4-BE49-F238E27FC236}">
                            <a16:creationId xmlns:a16="http://schemas.microsoft.com/office/drawing/2014/main" id="{0AE1B7C9-05FE-4FAD-84A7-33BBEBA53D38}"/>
                          </a:ext>
                        </a:extLst>
                      </p:cNvPr>
                      <p:cNvPicPr/>
                      <p:nvPr/>
                    </p:nvPicPr>
                    <p:blipFill>
                      <a:blip r:embed="rId5"/>
                      <a:stretch>
                        <a:fillRect/>
                      </a:stretch>
                    </p:blipFill>
                    <p:spPr>
                      <a:xfrm>
                        <a:off x="1649730" y="1390015"/>
                        <a:ext cx="3289300" cy="419100"/>
                      </a:xfrm>
                      <a:prstGeom prst="rect">
                        <a:avLst/>
                      </a:prstGeom>
                    </p:spPr>
                  </p:pic>
                </p:oleObj>
              </mc:Fallback>
            </mc:AlternateContent>
          </a:graphicData>
        </a:graphic>
      </p:graphicFrame>
      <p:sp>
        <p:nvSpPr>
          <p:cNvPr id="8" name="Right Brace 7">
            <a:extLst>
              <a:ext uri="{FF2B5EF4-FFF2-40B4-BE49-F238E27FC236}">
                <a16:creationId xmlns:a16="http://schemas.microsoft.com/office/drawing/2014/main" id="{27F18AB7-012B-4954-A80C-EE6D5C81E260}"/>
              </a:ext>
            </a:extLst>
          </p:cNvPr>
          <p:cNvSpPr/>
          <p:nvPr/>
        </p:nvSpPr>
        <p:spPr>
          <a:xfrm>
            <a:off x="3419946" y="4461905"/>
            <a:ext cx="220980" cy="838200"/>
          </a:xfrm>
          <a:prstGeom prst="righ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D62031B3-42B4-4600-A207-39219ADB2EFE}"/>
              </a:ext>
            </a:extLst>
          </p:cNvPr>
          <p:cNvSpPr txBox="1"/>
          <p:nvPr/>
        </p:nvSpPr>
        <p:spPr>
          <a:xfrm>
            <a:off x="5291555" y="4554240"/>
            <a:ext cx="1322798" cy="400110"/>
          </a:xfrm>
          <a:prstGeom prst="rect">
            <a:avLst/>
          </a:prstGeom>
          <a:noFill/>
        </p:spPr>
        <p:txBody>
          <a:bodyPr wrap="none" rtlCol="0">
            <a:spAutoFit/>
          </a:bodyPr>
          <a:lstStyle/>
          <a:p>
            <a:pPr algn="l"/>
            <a:r>
              <a:rPr lang="en-US" sz="2000" dirty="0">
                <a:solidFill>
                  <a:srgbClr val="0000FF"/>
                </a:solidFill>
              </a:rPr>
              <a:t>Improved!</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CB4C407-A384-8AEE-4DD6-6C653716E3F6}"/>
                  </a:ext>
                </a:extLst>
              </p:cNvPr>
              <p:cNvSpPr txBox="1"/>
              <p:nvPr/>
            </p:nvSpPr>
            <p:spPr>
              <a:xfrm>
                <a:off x="497828" y="1784693"/>
                <a:ext cx="8163816" cy="12272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𝐗</m:t>
                      </m:r>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m>
                            <m:mPr>
                              <m:plcHide m:val="on"/>
                              <m:mcs>
                                <m:mc>
                                  <m:mcPr>
                                    <m:count m:val="3"/>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1</m:t>
                                </m:r>
                              </m:e>
                              <m:e>
                                <m:rad>
                                  <m:radPr>
                                    <m:degHide m:val="on"/>
                                    <m:ctrlPr>
                                      <a:rPr lang="en-US" sz="2000" b="0" i="1">
                                        <a:solidFill>
                                          <a:srgbClr val="836967"/>
                                        </a:solidFill>
                                        <a:latin typeface="Cambria Math" panose="02040503050406030204" pitchFamily="18" charset="0"/>
                                      </a:rPr>
                                    </m:ctrlPr>
                                  </m:radPr>
                                  <m:deg/>
                                  <m:e>
                                    <m:f>
                                      <m:fPr>
                                        <m:type m:val="lin"/>
                                        <m:ctrlPr>
                                          <a:rPr lang="en-US" sz="2000" b="0" i="1">
                                            <a:latin typeface="Cambria Math" panose="02040503050406030204" pitchFamily="18" charset="0"/>
                                          </a:rPr>
                                        </m:ctrlPr>
                                      </m:fPr>
                                      <m:num>
                                        <m:r>
                                          <a:rPr lang="en-US" sz="2000" b="0" i="0">
                                            <a:latin typeface="Cambria Math" panose="02040503050406030204" pitchFamily="18" charset="0"/>
                                          </a:rPr>
                                          <m:t>3</m:t>
                                        </m:r>
                                      </m:num>
                                      <m:den>
                                        <m:r>
                                          <a:rPr lang="en-US" sz="2000" b="0" i="0">
                                            <a:latin typeface="Cambria Math" panose="02040503050406030204" pitchFamily="18" charset="0"/>
                                          </a:rPr>
                                          <m:t>2</m:t>
                                        </m:r>
                                      </m:den>
                                    </m:f>
                                  </m:e>
                                </m:rad>
                              </m:e>
                              <m:e>
                                <m:r>
                                  <a:rPr lang="en-US" sz="2000" b="0" i="0">
                                    <a:latin typeface="Cambria Math" panose="02040503050406030204" pitchFamily="18" charset="0"/>
                                  </a:rPr>
                                  <m:t>−</m:t>
                                </m:r>
                                <m:f>
                                  <m:fPr>
                                    <m:type m:val="lin"/>
                                    <m:ctrlPr>
                                      <a:rPr lang="en-US" sz="2000" b="0" i="1">
                                        <a:latin typeface="Cambria Math" panose="02040503050406030204" pitchFamily="18" charset="0"/>
                                      </a:rPr>
                                    </m:ctrlPr>
                                  </m:fPr>
                                  <m:num>
                                    <m:r>
                                      <a:rPr lang="en-US" sz="2000" b="0" i="0">
                                        <a:latin typeface="Cambria Math" panose="02040503050406030204" pitchFamily="18" charset="0"/>
                                      </a:rPr>
                                      <m:t>1</m:t>
                                    </m:r>
                                  </m:num>
                                  <m:den>
                                    <m:rad>
                                      <m:radPr>
                                        <m:degHide m:val="on"/>
                                        <m:ctrlPr>
                                          <a:rPr lang="en-US" sz="2000" b="0" i="1">
                                            <a:solidFill>
                                              <a:srgbClr val="836967"/>
                                            </a:solidFill>
                                            <a:latin typeface="Cambria Math" panose="02040503050406030204" pitchFamily="18" charset="0"/>
                                          </a:rPr>
                                        </m:ctrlPr>
                                      </m:radPr>
                                      <m:deg/>
                                      <m:e>
                                        <m:r>
                                          <a:rPr lang="en-US" sz="2000" b="0" i="0">
                                            <a:latin typeface="Cambria Math" panose="02040503050406030204" pitchFamily="18" charset="0"/>
                                          </a:rPr>
                                          <m:t>2</m:t>
                                        </m:r>
                                      </m:e>
                                    </m:rad>
                                  </m:den>
                                </m:f>
                              </m:e>
                            </m:mr>
                            <m:mr>
                              <m:e>
                                <m:r>
                                  <a:rPr lang="en-US" sz="2000" b="0" i="0">
                                    <a:latin typeface="Cambria Math" panose="02040503050406030204" pitchFamily="18" charset="0"/>
                                  </a:rPr>
                                  <m:t>1</m:t>
                                </m:r>
                              </m:e>
                              <m:e>
                                <m:r>
                                  <a:rPr lang="en-US" sz="2000" b="0" i="0">
                                    <a:latin typeface="Cambria Math" panose="02040503050406030204" pitchFamily="18" charset="0"/>
                                  </a:rPr>
                                  <m:t>−</m:t>
                                </m:r>
                                <m:rad>
                                  <m:radPr>
                                    <m:degHide m:val="on"/>
                                    <m:ctrlPr>
                                      <a:rPr lang="en-US" sz="2000" b="0" i="1">
                                        <a:solidFill>
                                          <a:srgbClr val="836967"/>
                                        </a:solidFill>
                                        <a:latin typeface="Cambria Math" panose="02040503050406030204" pitchFamily="18" charset="0"/>
                                      </a:rPr>
                                    </m:ctrlPr>
                                  </m:radPr>
                                  <m:deg/>
                                  <m:e>
                                    <m:f>
                                      <m:fPr>
                                        <m:type m:val="lin"/>
                                        <m:ctrlPr>
                                          <a:rPr lang="en-US" sz="2000" b="0" i="1">
                                            <a:latin typeface="Cambria Math" panose="02040503050406030204" pitchFamily="18" charset="0"/>
                                          </a:rPr>
                                        </m:ctrlPr>
                                      </m:fPr>
                                      <m:num>
                                        <m:r>
                                          <a:rPr lang="en-US" sz="2000" b="0" i="0">
                                            <a:latin typeface="Cambria Math" panose="02040503050406030204" pitchFamily="18" charset="0"/>
                                          </a:rPr>
                                          <m:t>3</m:t>
                                        </m:r>
                                      </m:num>
                                      <m:den>
                                        <m:r>
                                          <a:rPr lang="en-US" sz="2000" b="0" i="0">
                                            <a:latin typeface="Cambria Math" panose="02040503050406030204" pitchFamily="18" charset="0"/>
                                          </a:rPr>
                                          <m:t>2</m:t>
                                        </m:r>
                                      </m:den>
                                    </m:f>
                                  </m:e>
                                </m:rad>
                              </m:e>
                              <m:e>
                                <m:r>
                                  <a:rPr lang="en-US" sz="2000" b="0" i="0">
                                    <a:latin typeface="Cambria Math" panose="02040503050406030204" pitchFamily="18" charset="0"/>
                                  </a:rPr>
                                  <m:t>−</m:t>
                                </m:r>
                                <m:f>
                                  <m:fPr>
                                    <m:type m:val="lin"/>
                                    <m:ctrlPr>
                                      <a:rPr lang="en-US" sz="2000" b="0" i="1">
                                        <a:latin typeface="Cambria Math" panose="02040503050406030204" pitchFamily="18" charset="0"/>
                                      </a:rPr>
                                    </m:ctrlPr>
                                  </m:fPr>
                                  <m:num>
                                    <m:r>
                                      <a:rPr lang="en-US" sz="2000" b="0" i="0">
                                        <a:latin typeface="Cambria Math" panose="02040503050406030204" pitchFamily="18" charset="0"/>
                                      </a:rPr>
                                      <m:t>1</m:t>
                                    </m:r>
                                  </m:num>
                                  <m:den>
                                    <m:rad>
                                      <m:radPr>
                                        <m:degHide m:val="on"/>
                                        <m:ctrlPr>
                                          <a:rPr lang="en-US" sz="2000" b="0" i="1">
                                            <a:solidFill>
                                              <a:srgbClr val="836967"/>
                                            </a:solidFill>
                                            <a:latin typeface="Cambria Math" panose="02040503050406030204" pitchFamily="18" charset="0"/>
                                          </a:rPr>
                                        </m:ctrlPr>
                                      </m:radPr>
                                      <m:deg/>
                                      <m:e>
                                        <m:r>
                                          <a:rPr lang="en-US" sz="2000" b="0" i="0">
                                            <a:latin typeface="Cambria Math" panose="02040503050406030204" pitchFamily="18" charset="0"/>
                                          </a:rPr>
                                          <m:t>2</m:t>
                                        </m:r>
                                      </m:e>
                                    </m:rad>
                                  </m:den>
                                </m:f>
                              </m:e>
                            </m:mr>
                            <m:mr>
                              <m:e>
                                <m:r>
                                  <a:rPr lang="en-US" sz="2000" b="0" i="0">
                                    <a:latin typeface="Cambria Math" panose="02040503050406030204" pitchFamily="18" charset="0"/>
                                  </a:rPr>
                                  <m:t>1</m:t>
                                </m:r>
                              </m:e>
                              <m:e>
                                <m:r>
                                  <a:rPr lang="en-US" sz="2000" b="0" i="0">
                                    <a:latin typeface="Cambria Math" panose="02040503050406030204" pitchFamily="18" charset="0"/>
                                  </a:rPr>
                                  <m:t>0</m:t>
                                </m:r>
                              </m:e>
                              <m:e>
                                <m:rad>
                                  <m:radPr>
                                    <m:degHide m:val="on"/>
                                    <m:ctrlPr>
                                      <a:rPr lang="en-US" sz="2000" b="0" i="1">
                                        <a:solidFill>
                                          <a:srgbClr val="836967"/>
                                        </a:solidFill>
                                        <a:latin typeface="Cambria Math" panose="02040503050406030204" pitchFamily="18" charset="0"/>
                                      </a:rPr>
                                    </m:ctrlPr>
                                  </m:radPr>
                                  <m:deg/>
                                  <m:e>
                                    <m:r>
                                      <a:rPr lang="en-US" sz="2000" b="0" i="0">
                                        <a:latin typeface="Cambria Math" panose="02040503050406030204" pitchFamily="18" charset="0"/>
                                      </a:rPr>
                                      <m:t>2</m:t>
                                    </m:r>
                                  </m:e>
                                </m:rad>
                              </m:e>
                            </m:mr>
                          </m:m>
                        </m:e>
                      </m:d>
                      <m:r>
                        <a:rPr lang="en-US" sz="2000" b="0" i="0">
                          <a:latin typeface="Cambria Math" panose="02040503050406030204" pitchFamily="18" charset="0"/>
                        </a:rPr>
                        <m:t>, </m:t>
                      </m:r>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r>
                        <a:rPr lang="en-US" sz="2000" b="1" i="0">
                          <a:latin typeface="Cambria Math" panose="02040503050406030204" pitchFamily="18" charset="0"/>
                        </a:rPr>
                        <m:t>𝐗</m:t>
                      </m:r>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m>
                            <m:mPr>
                              <m:plcHide m:val="on"/>
                              <m:mcs>
                                <m:mc>
                                  <m:mcPr>
                                    <m:count m:val="3"/>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3</m:t>
                                </m:r>
                              </m:e>
                              <m:e>
                                <m:r>
                                  <a:rPr lang="en-US" sz="2000" b="0" i="0">
                                    <a:latin typeface="Cambria Math" panose="02040503050406030204" pitchFamily="18" charset="0"/>
                                  </a:rPr>
                                  <m:t>0</m:t>
                                </m:r>
                              </m:e>
                              <m:e>
                                <m:r>
                                  <a:rPr lang="en-US" sz="2000" b="0" i="0">
                                    <a:latin typeface="Cambria Math" panose="02040503050406030204" pitchFamily="18" charset="0"/>
                                  </a:rPr>
                                  <m:t>0</m:t>
                                </m:r>
                              </m:e>
                            </m:mr>
                            <m:mr>
                              <m:e>
                                <m:r>
                                  <a:rPr lang="en-US" sz="2000" b="0" i="0">
                                    <a:latin typeface="Cambria Math" panose="02040503050406030204" pitchFamily="18" charset="0"/>
                                  </a:rPr>
                                  <m:t>0</m:t>
                                </m:r>
                              </m:e>
                              <m:e>
                                <m:r>
                                  <a:rPr lang="en-US" sz="2000" b="0" i="0">
                                    <a:latin typeface="Cambria Math" panose="02040503050406030204" pitchFamily="18" charset="0"/>
                                  </a:rPr>
                                  <m:t>3</m:t>
                                </m:r>
                              </m:e>
                              <m:e>
                                <m:r>
                                  <a:rPr lang="en-US" sz="2000" b="0" i="0">
                                    <a:latin typeface="Cambria Math" panose="02040503050406030204" pitchFamily="18" charset="0"/>
                                  </a:rPr>
                                  <m:t>0</m:t>
                                </m:r>
                              </m:e>
                            </m:mr>
                            <m:mr>
                              <m:e>
                                <m:r>
                                  <a:rPr lang="en-US" sz="2000" b="0" i="0">
                                    <a:latin typeface="Cambria Math" panose="02040503050406030204" pitchFamily="18" charset="0"/>
                                  </a:rPr>
                                  <m:t>0</m:t>
                                </m:r>
                              </m:e>
                              <m:e>
                                <m:r>
                                  <a:rPr lang="en-US" sz="2000" b="0" i="0">
                                    <a:latin typeface="Cambria Math" panose="02040503050406030204" pitchFamily="18" charset="0"/>
                                  </a:rPr>
                                  <m:t>0</m:t>
                                </m:r>
                              </m:e>
                              <m:e>
                                <m:r>
                                  <a:rPr lang="en-US" sz="2000" b="0" i="0">
                                    <a:latin typeface="Cambria Math" panose="02040503050406030204" pitchFamily="18" charset="0"/>
                                  </a:rPr>
                                  <m:t>3</m:t>
                                </m:r>
                              </m:e>
                            </m:mr>
                          </m:m>
                        </m:e>
                      </m:d>
                      <m:r>
                        <a:rPr lang="en-US" sz="2000" b="0" i="0">
                          <a:latin typeface="Cambria Math" panose="02040503050406030204" pitchFamily="18" charset="0"/>
                        </a:rPr>
                        <m:t>, </m:t>
                      </m:r>
                      <m:sSup>
                        <m:sSupPr>
                          <m:ctrlPr>
                            <a:rPr lang="en-US" sz="2000" b="0" i="1">
                              <a:solidFill>
                                <a:srgbClr val="836967"/>
                              </a:solidFill>
                              <a:latin typeface="Cambria Math" panose="02040503050406030204" pitchFamily="18" charset="0"/>
                            </a:rPr>
                          </m:ctrlPr>
                        </m:sSupPr>
                        <m:e>
                          <m:d>
                            <m:dPr>
                              <m:ctrlPr>
                                <a:rPr lang="en-US" sz="2000" b="0" i="1">
                                  <a:solidFill>
                                    <a:srgbClr val="836967"/>
                                  </a:solidFill>
                                  <a:latin typeface="Cambria Math" panose="02040503050406030204" pitchFamily="18" charset="0"/>
                                </a:rPr>
                              </m:ctrlPr>
                            </m:dPr>
                            <m:e>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r>
                                <a:rPr lang="en-US" sz="2000" b="1" i="0">
                                  <a:latin typeface="Cambria Math" panose="02040503050406030204" pitchFamily="18" charset="0"/>
                                </a:rPr>
                                <m:t>𝐗</m:t>
                              </m:r>
                            </m:e>
                          </m:d>
                        </m:e>
                        <m:sup>
                          <m:r>
                            <a:rPr lang="en-US" sz="2000" b="0" i="0">
                              <a:latin typeface="Cambria Math" panose="02040503050406030204" pitchFamily="18" charset="0"/>
                            </a:rPr>
                            <m:t>−1</m:t>
                          </m:r>
                        </m:sup>
                      </m:sSup>
                      <m:r>
                        <a:rPr lang="en-US" sz="2000" b="0" i="0">
                          <a:latin typeface="Cambria Math" panose="02040503050406030204" pitchFamily="18" charset="0"/>
                        </a:rPr>
                        <m:t>=</m:t>
                      </m:r>
                      <m:f>
                        <m:fPr>
                          <m:ctrlPr>
                            <a:rPr lang="en-US" sz="2000" b="0" i="1">
                              <a:solidFill>
                                <a:srgbClr val="836967"/>
                              </a:solidFill>
                              <a:latin typeface="Cambria Math" panose="02040503050406030204" pitchFamily="18" charset="0"/>
                            </a:rPr>
                          </m:ctrlPr>
                        </m:fPr>
                        <m:num>
                          <m:r>
                            <a:rPr lang="en-US" sz="2000" b="0" i="0">
                              <a:latin typeface="Cambria Math" panose="02040503050406030204" pitchFamily="18" charset="0"/>
                            </a:rPr>
                            <m:t>1</m:t>
                          </m:r>
                        </m:num>
                        <m:den>
                          <m:r>
                            <a:rPr lang="en-US" sz="2000" b="0" i="0">
                              <a:latin typeface="Cambria Math" panose="02040503050406030204" pitchFamily="18" charset="0"/>
                            </a:rPr>
                            <m:t>3</m:t>
                          </m:r>
                        </m:den>
                      </m:f>
                      <m:d>
                        <m:dPr>
                          <m:begChr m:val="["/>
                          <m:endChr m:val="]"/>
                          <m:ctrlPr>
                            <a:rPr lang="en-US" sz="2000" b="0" i="1">
                              <a:solidFill>
                                <a:srgbClr val="836967"/>
                              </a:solidFill>
                              <a:latin typeface="Cambria Math" panose="02040503050406030204" pitchFamily="18" charset="0"/>
                            </a:rPr>
                          </m:ctrlPr>
                        </m:dPr>
                        <m:e>
                          <m:m>
                            <m:mPr>
                              <m:plcHide m:val="on"/>
                              <m:mcs>
                                <m:mc>
                                  <m:mcPr>
                                    <m:count m:val="3"/>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1</m:t>
                                </m:r>
                              </m:e>
                              <m:e>
                                <m:r>
                                  <a:rPr lang="en-US" sz="2000" b="0" i="0">
                                    <a:latin typeface="Cambria Math" panose="02040503050406030204" pitchFamily="18" charset="0"/>
                                  </a:rPr>
                                  <m:t>0</m:t>
                                </m:r>
                              </m:e>
                              <m:e>
                                <m:r>
                                  <a:rPr lang="en-US" sz="2000" b="0" i="0">
                                    <a:latin typeface="Cambria Math" panose="02040503050406030204" pitchFamily="18" charset="0"/>
                                  </a:rPr>
                                  <m:t>0</m:t>
                                </m:r>
                              </m:e>
                            </m:mr>
                            <m:mr>
                              <m:e>
                                <m:r>
                                  <a:rPr lang="en-US" sz="2000" b="0" i="0">
                                    <a:latin typeface="Cambria Math" panose="02040503050406030204" pitchFamily="18" charset="0"/>
                                  </a:rPr>
                                  <m:t>0</m:t>
                                </m:r>
                              </m:e>
                              <m:e>
                                <m:r>
                                  <a:rPr lang="en-US" sz="2000" b="0" i="0">
                                    <a:latin typeface="Cambria Math" panose="02040503050406030204" pitchFamily="18" charset="0"/>
                                  </a:rPr>
                                  <m:t>1</m:t>
                                </m:r>
                              </m:e>
                              <m:e>
                                <m:r>
                                  <a:rPr lang="en-US" sz="2000" b="0" i="0">
                                    <a:latin typeface="Cambria Math" panose="02040503050406030204" pitchFamily="18" charset="0"/>
                                  </a:rPr>
                                  <m:t>0</m:t>
                                </m:r>
                              </m:e>
                            </m:mr>
                            <m:mr>
                              <m:e>
                                <m:r>
                                  <a:rPr lang="en-US" sz="2000" b="0" i="0">
                                    <a:latin typeface="Cambria Math" panose="02040503050406030204" pitchFamily="18" charset="0"/>
                                  </a:rPr>
                                  <m:t>0</m:t>
                                </m:r>
                              </m:e>
                              <m:e>
                                <m:r>
                                  <a:rPr lang="en-US" sz="2000" b="0" i="0">
                                    <a:latin typeface="Cambria Math" panose="02040503050406030204" pitchFamily="18" charset="0"/>
                                  </a:rPr>
                                  <m:t>0</m:t>
                                </m:r>
                              </m:e>
                              <m:e>
                                <m:r>
                                  <a:rPr lang="en-US" sz="2000" b="0" i="0">
                                    <a:latin typeface="Cambria Math" panose="02040503050406030204" pitchFamily="18" charset="0"/>
                                  </a:rPr>
                                  <m:t>1</m:t>
                                </m:r>
                              </m:e>
                            </m:mr>
                          </m:m>
                        </m:e>
                      </m:d>
                    </m:oMath>
                  </m:oMathPara>
                </a14:m>
                <a:endParaRPr lang="en-US" dirty="0"/>
              </a:p>
            </p:txBody>
          </p:sp>
        </mc:Choice>
        <mc:Fallback xmlns="">
          <p:sp>
            <p:nvSpPr>
              <p:cNvPr id="13" name="TextBox 12">
                <a:extLst>
                  <a:ext uri="{FF2B5EF4-FFF2-40B4-BE49-F238E27FC236}">
                    <a16:creationId xmlns:a16="http://schemas.microsoft.com/office/drawing/2014/main" id="{ECB4C407-A384-8AEE-4DD6-6C653716E3F6}"/>
                  </a:ext>
                </a:extLst>
              </p:cNvPr>
              <p:cNvSpPr txBox="1">
                <a:spLocks noRot="1" noChangeAspect="1" noMove="1" noResize="1" noEditPoints="1" noAdjustHandles="1" noChangeArrowheads="1" noChangeShapeType="1" noTextEdit="1"/>
              </p:cNvSpPr>
              <p:nvPr/>
            </p:nvSpPr>
            <p:spPr>
              <a:xfrm>
                <a:off x="497828" y="1784693"/>
                <a:ext cx="8163816" cy="122725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490A66A-D052-7329-CD12-6866824C86B8}"/>
                  </a:ext>
                </a:extLst>
              </p:cNvPr>
              <p:cNvSpPr txBox="1"/>
              <p:nvPr/>
            </p:nvSpPr>
            <p:spPr>
              <a:xfrm>
                <a:off x="2494810" y="3386597"/>
                <a:ext cx="3361571" cy="7186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𝑦</m:t>
                          </m:r>
                        </m:sub>
                      </m:sSub>
                      <m:d>
                        <m:dPr>
                          <m:ctrlPr>
                            <a:rPr lang="en-US" sz="2000" i="1">
                              <a:solidFill>
                                <a:srgbClr val="836967"/>
                              </a:solidFill>
                              <a:latin typeface="Cambria Math" panose="02040503050406030204" pitchFamily="18" charset="0"/>
                            </a:rPr>
                          </m:ctrlPr>
                        </m:dPr>
                        <m:e>
                          <m:r>
                            <a:rPr lang="en-US" sz="2000" b="1" i="0">
                              <a:latin typeface="Cambria Math" panose="02040503050406030204" pitchFamily="18" charset="0"/>
                            </a:rPr>
                            <m:t>𝐱</m:t>
                          </m:r>
                        </m:e>
                      </m:d>
                      <m:r>
                        <a:rPr lang="en-US" sz="2000" b="0" i="0">
                          <a:latin typeface="Cambria Math" panose="02040503050406030204" pitchFamily="18" charset="0"/>
                        </a:rPr>
                        <m:t>=</m:t>
                      </m:r>
                      <m:acc>
                        <m:accPr>
                          <m:chr m:val="̂"/>
                          <m:ctrlPr>
                            <a:rPr lang="en-US" sz="2000" b="0" i="1">
                              <a:solidFill>
                                <a:srgbClr val="836967"/>
                              </a:solidFill>
                              <a:latin typeface="Cambria Math" panose="02040503050406030204" pitchFamily="18" charset="0"/>
                            </a:rPr>
                          </m:ctrlPr>
                        </m:accPr>
                        <m:e>
                          <m:r>
                            <a:rPr lang="en-US" sz="2000" b="0" i="1">
                              <a:latin typeface="Cambria Math" panose="02040503050406030204" pitchFamily="18" charset="0"/>
                            </a:rPr>
                            <m:t>𝜎</m:t>
                          </m:r>
                        </m:e>
                      </m:acc>
                      <m:rad>
                        <m:radPr>
                          <m:degHide m:val="on"/>
                          <m:ctrlPr>
                            <a:rPr lang="en-US" sz="2000" b="0" i="1">
                              <a:solidFill>
                                <a:srgbClr val="836967"/>
                              </a:solidFill>
                              <a:latin typeface="Cambria Math" panose="02040503050406030204" pitchFamily="18" charset="0"/>
                            </a:rPr>
                          </m:ctrlPr>
                        </m:radPr>
                        <m:deg/>
                        <m:e>
                          <m:f>
                            <m:fPr>
                              <m:type m:val="lin"/>
                              <m:ctrlPr>
                                <a:rPr lang="en-US" sz="2000" b="0" i="1">
                                  <a:latin typeface="Cambria Math" panose="02040503050406030204" pitchFamily="18" charset="0"/>
                                </a:rPr>
                              </m:ctrlPr>
                            </m:fPr>
                            <m:num>
                              <m:d>
                                <m:dPr>
                                  <m:ctrlPr>
                                    <a:rPr lang="en-US" sz="2000" b="0" i="1">
                                      <a:latin typeface="Cambria Math" panose="02040503050406030204" pitchFamily="18" charset="0"/>
                                    </a:rPr>
                                  </m:ctrlPr>
                                </m:dPr>
                                <m:e>
                                  <m:r>
                                    <a:rPr lang="en-US" sz="2000" b="0" i="0">
                                      <a:latin typeface="Cambria Math" panose="02040503050406030204" pitchFamily="18" charset="0"/>
                                    </a:rPr>
                                    <m:t>1+</m:t>
                                  </m:r>
                                  <m:sSubSup>
                                    <m:sSubSupPr>
                                      <m:ctrlPr>
                                        <a:rPr lang="en-US" sz="2000" b="0" i="1">
                                          <a:solidFill>
                                            <a:srgbClr val="836967"/>
                                          </a:solidFill>
                                          <a:latin typeface="Cambria Math" panose="02040503050406030204" pitchFamily="18" charset="0"/>
                                        </a:rPr>
                                      </m:ctrlPr>
                                    </m:sSubSupPr>
                                    <m:e>
                                      <m:r>
                                        <a:rPr lang="en-US" sz="2000" b="0" i="1">
                                          <a:latin typeface="Cambria Math" panose="02040503050406030204" pitchFamily="18" charset="0"/>
                                        </a:rPr>
                                        <m:t>𝑥</m:t>
                                      </m:r>
                                    </m:e>
                                    <m:sub>
                                      <m:r>
                                        <a:rPr lang="en-US" sz="2000" b="0" i="0">
                                          <a:latin typeface="Cambria Math" panose="02040503050406030204" pitchFamily="18" charset="0"/>
                                        </a:rPr>
                                        <m:t>1</m:t>
                                      </m:r>
                                    </m:sub>
                                    <m:sup>
                                      <m:r>
                                        <a:rPr lang="en-US" sz="2000" b="0" i="0">
                                          <a:latin typeface="Cambria Math" panose="02040503050406030204" pitchFamily="18" charset="0"/>
                                        </a:rPr>
                                        <m:t>2</m:t>
                                      </m:r>
                                    </m:sup>
                                  </m:sSubSup>
                                  <m:r>
                                    <a:rPr lang="en-US" sz="2000" b="0" i="0">
                                      <a:latin typeface="Cambria Math" panose="02040503050406030204" pitchFamily="18" charset="0"/>
                                    </a:rPr>
                                    <m:t>+</m:t>
                                  </m:r>
                                  <m:sSubSup>
                                    <m:sSubSupPr>
                                      <m:ctrlPr>
                                        <a:rPr lang="en-US" sz="2000" b="0" i="1">
                                          <a:solidFill>
                                            <a:srgbClr val="836967"/>
                                          </a:solidFill>
                                          <a:latin typeface="Cambria Math" panose="02040503050406030204" pitchFamily="18" charset="0"/>
                                        </a:rPr>
                                      </m:ctrlPr>
                                    </m:sSubSupPr>
                                    <m:e>
                                      <m:r>
                                        <a:rPr lang="en-US" sz="2000" b="0" i="1">
                                          <a:latin typeface="Cambria Math" panose="02040503050406030204" pitchFamily="18" charset="0"/>
                                        </a:rPr>
                                        <m:t>𝑥</m:t>
                                      </m:r>
                                    </m:e>
                                    <m:sub>
                                      <m:r>
                                        <a:rPr lang="en-US" sz="2000" b="0" i="0">
                                          <a:latin typeface="Cambria Math" panose="02040503050406030204" pitchFamily="18" charset="0"/>
                                        </a:rPr>
                                        <m:t>2</m:t>
                                      </m:r>
                                    </m:sub>
                                    <m:sup>
                                      <m:r>
                                        <a:rPr lang="en-US" sz="2000" b="0" i="0">
                                          <a:latin typeface="Cambria Math" panose="02040503050406030204" pitchFamily="18" charset="0"/>
                                        </a:rPr>
                                        <m:t>2</m:t>
                                      </m:r>
                                    </m:sup>
                                  </m:sSubSup>
                                </m:e>
                              </m:d>
                            </m:num>
                            <m:den>
                              <m:r>
                                <a:rPr lang="en-US" sz="2000" b="0" i="0">
                                  <a:latin typeface="Cambria Math" panose="02040503050406030204" pitchFamily="18" charset="0"/>
                                </a:rPr>
                                <m:t>3</m:t>
                              </m:r>
                            </m:den>
                          </m:f>
                        </m:e>
                      </m:rad>
                    </m:oMath>
                  </m:oMathPara>
                </a14:m>
                <a:endParaRPr lang="en-US" dirty="0"/>
              </a:p>
            </p:txBody>
          </p:sp>
        </mc:Choice>
        <mc:Fallback xmlns="">
          <p:sp>
            <p:nvSpPr>
              <p:cNvPr id="16" name="TextBox 15">
                <a:extLst>
                  <a:ext uri="{FF2B5EF4-FFF2-40B4-BE49-F238E27FC236}">
                    <a16:creationId xmlns:a16="http://schemas.microsoft.com/office/drawing/2014/main" id="{5490A66A-D052-7329-CD12-6866824C86B8}"/>
                  </a:ext>
                </a:extLst>
              </p:cNvPr>
              <p:cNvSpPr txBox="1">
                <a:spLocks noRot="1" noChangeAspect="1" noMove="1" noResize="1" noEditPoints="1" noAdjustHandles="1" noChangeArrowheads="1" noChangeShapeType="1" noTextEdit="1"/>
              </p:cNvSpPr>
              <p:nvPr/>
            </p:nvSpPr>
            <p:spPr>
              <a:xfrm>
                <a:off x="2494810" y="3386597"/>
                <a:ext cx="3361571" cy="71865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E9C4AB4-ADDD-0788-8235-D30C94EB3584}"/>
                  </a:ext>
                </a:extLst>
              </p:cNvPr>
              <p:cNvSpPr txBox="1"/>
              <p:nvPr/>
            </p:nvSpPr>
            <p:spPr>
              <a:xfrm>
                <a:off x="3765311" y="4483319"/>
                <a:ext cx="1401859" cy="619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𝜎</m:t>
                              </m:r>
                            </m:e>
                            <m:sub>
                              <m:r>
                                <a:rPr lang="en-US" sz="2000" b="0" i="1" smtClean="0">
                                  <a:latin typeface="Cambria Math" panose="02040503050406030204" pitchFamily="18" charset="0"/>
                                </a:rPr>
                                <m:t>𝑦</m:t>
                              </m:r>
                              <m:r>
                                <a:rPr lang="en-US" sz="2000" b="0" i="1" smtClean="0">
                                  <a:latin typeface="Cambria Math" panose="02040503050406030204" pitchFamily="18" charset="0"/>
                                </a:rPr>
                                <m:t>,</m:t>
                              </m:r>
                              <m:r>
                                <m:rPr>
                                  <m:sty m:val="p"/>
                                </m:rPr>
                                <a:rPr lang="en-US" sz="2000" b="0" i="0" smtClean="0">
                                  <a:latin typeface="Cambria Math" panose="02040503050406030204" pitchFamily="18" charset="0"/>
                                </a:rPr>
                                <m:t>max</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𝑦</m:t>
                              </m:r>
                              <m:r>
                                <a:rPr lang="en-US" sz="2000" i="1">
                                  <a:latin typeface="Cambria Math" panose="02040503050406030204" pitchFamily="18" charset="0"/>
                                </a:rPr>
                                <m:t>,</m:t>
                              </m:r>
                              <m:r>
                                <m:rPr>
                                  <m:sty m:val="p"/>
                                </m:rPr>
                                <a:rPr lang="en-US" sz="2000">
                                  <a:latin typeface="Cambria Math" panose="02040503050406030204" pitchFamily="18" charset="0"/>
                                </a:rPr>
                                <m:t>m</m:t>
                              </m:r>
                              <m:r>
                                <m:rPr>
                                  <m:sty m:val="p"/>
                                </m:rPr>
                                <a:rPr lang="en-US" sz="2000" b="0" i="0" smtClean="0">
                                  <a:latin typeface="Cambria Math" panose="02040503050406030204" pitchFamily="18" charset="0"/>
                                </a:rPr>
                                <m:t>in</m:t>
                              </m:r>
                            </m:sub>
                          </m:sSub>
                        </m:den>
                      </m:f>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3</m:t>
                          </m:r>
                        </m:e>
                      </m:rad>
                    </m:oMath>
                  </m:oMathPara>
                </a14:m>
                <a:endParaRPr lang="en-US" sz="2000" dirty="0"/>
              </a:p>
            </p:txBody>
          </p:sp>
        </mc:Choice>
        <mc:Fallback xmlns="">
          <p:sp>
            <p:nvSpPr>
              <p:cNvPr id="19" name="TextBox 18">
                <a:extLst>
                  <a:ext uri="{FF2B5EF4-FFF2-40B4-BE49-F238E27FC236}">
                    <a16:creationId xmlns:a16="http://schemas.microsoft.com/office/drawing/2014/main" id="{4E9C4AB4-ADDD-0788-8235-D30C94EB3584}"/>
                  </a:ext>
                </a:extLst>
              </p:cNvPr>
              <p:cNvSpPr txBox="1">
                <a:spLocks noRot="1" noChangeAspect="1" noMove="1" noResize="1" noEditPoints="1" noAdjustHandles="1" noChangeArrowheads="1" noChangeShapeType="1" noTextEdit="1"/>
              </p:cNvSpPr>
              <p:nvPr/>
            </p:nvSpPr>
            <p:spPr>
              <a:xfrm>
                <a:off x="3765311" y="4483319"/>
                <a:ext cx="1401859" cy="619657"/>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6522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a:extLst>
              <a:ext uri="{FF2B5EF4-FFF2-40B4-BE49-F238E27FC236}">
                <a16:creationId xmlns:a16="http://schemas.microsoft.com/office/drawing/2014/main" id="{E8FF7FA3-4761-4267-ADAB-DA361B62D9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21"/>
          <a:stretch/>
        </p:blipFill>
        <p:spPr bwMode="auto">
          <a:xfrm>
            <a:off x="6545525" y="2584248"/>
            <a:ext cx="2504183" cy="240435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243" name="Rectangle 3"/>
              <p:cNvSpPr>
                <a:spLocks noGrp="1" noChangeArrowheads="1"/>
              </p:cNvSpPr>
              <p:nvPr>
                <p:ph type="body" sz="quarter" idx="10"/>
              </p:nvPr>
            </p:nvSpPr>
            <p:spPr/>
            <p:txBody>
              <a:bodyPr/>
              <a:lstStyle/>
              <a:p>
                <a:r>
                  <a:rPr lang="en-US" dirty="0"/>
                  <a:t>A quadratic polynomial has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+1)(</m:t>
                    </m:r>
                    <m:r>
                      <a:rPr lang="en-US" i="1" dirty="0" smtClean="0">
                        <a:latin typeface="Cambria Math" panose="02040503050406030204" pitchFamily="18" charset="0"/>
                      </a:rPr>
                      <m:t>𝑛</m:t>
                    </m:r>
                    <m:r>
                      <a:rPr lang="en-US" i="1" dirty="0" smtClean="0">
                        <a:latin typeface="Cambria Math" panose="02040503050406030204" pitchFamily="18" charset="0"/>
                      </a:rPr>
                      <m:t>+2)/2 </m:t>
                    </m:r>
                  </m:oMath>
                </a14:m>
                <a:r>
                  <a:rPr lang="en-US" dirty="0"/>
                  <a:t>coefficients, so we need at least that many points.</a:t>
                </a:r>
              </a:p>
              <a:p>
                <a:r>
                  <a:rPr lang="en-US" dirty="0"/>
                  <a:t>Need at least three different values of each variable.</a:t>
                </a:r>
              </a:p>
              <a:p>
                <a:r>
                  <a:rPr lang="en-US" dirty="0"/>
                  <a:t>Three-level full factorial design, # of samples = </a:t>
                </a:r>
                <a14:m>
                  <m:oMath xmlns:m="http://schemas.openxmlformats.org/officeDocument/2006/math">
                    <m:sSup>
                      <m:sSupPr>
                        <m:ctrlPr>
                          <a:rPr lang="en-US" b="0" i="1" smtClean="0">
                            <a:solidFill>
                              <a:srgbClr val="0000CC"/>
                            </a:solidFill>
                            <a:latin typeface="Cambria Math" panose="02040503050406030204" pitchFamily="18" charset="0"/>
                          </a:rPr>
                        </m:ctrlPr>
                      </m:sSupPr>
                      <m:e>
                        <m:r>
                          <a:rPr lang="en-US" b="0" i="1" smtClean="0">
                            <a:solidFill>
                              <a:srgbClr val="0000CC"/>
                            </a:solidFill>
                            <a:latin typeface="Cambria Math" panose="02040503050406030204" pitchFamily="18" charset="0"/>
                          </a:rPr>
                          <m:t>3</m:t>
                        </m:r>
                      </m:e>
                      <m:sup>
                        <m:r>
                          <a:rPr lang="en-US" b="0" i="1" smtClean="0">
                            <a:solidFill>
                              <a:srgbClr val="0000CC"/>
                            </a:solidFill>
                            <a:latin typeface="Cambria Math" panose="02040503050406030204" pitchFamily="18" charset="0"/>
                          </a:rPr>
                          <m:t>𝑛</m:t>
                        </m:r>
                      </m:sup>
                    </m:sSup>
                  </m:oMath>
                </a14:m>
                <a:endParaRPr lang="en-US" dirty="0"/>
              </a:p>
              <a:p>
                <a:pPr lvl="1"/>
                <a:r>
                  <a:rPr lang="en-US" dirty="0"/>
                  <a:t>Impractical for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&gt;5</m:t>
                    </m:r>
                  </m:oMath>
                </a14:m>
                <a:endParaRPr lang="en-US" dirty="0"/>
              </a:p>
              <a:p>
                <a:pPr lvl="1"/>
                <a:r>
                  <a:rPr lang="en-US" dirty="0"/>
                  <a:t>Unreasonable ratio between number of </a:t>
                </a:r>
                <a:br>
                  <a:rPr lang="en-US" dirty="0"/>
                </a:br>
                <a:r>
                  <a:rPr lang="en-US" dirty="0"/>
                  <a:t>points and number of coefficients</a:t>
                </a:r>
              </a:p>
              <a:p>
                <a:pPr lvl="1"/>
                <a:r>
                  <a:rPr lang="en-US" dirty="0"/>
                  <a:t>Ex)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=8</m:t>
                    </m:r>
                  </m:oMath>
                </a14:m>
                <a:r>
                  <a:rPr lang="en-US" dirty="0"/>
                  <a:t> </a:t>
                </a:r>
                <a:r>
                  <a:rPr lang="en-US" dirty="0">
                    <a:sym typeface="Wingdings" panose="05000000000000000000" pitchFamily="2" charset="2"/>
                  </a:rPr>
                  <a:t></a:t>
                </a:r>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8</m:t>
                        </m:r>
                      </m:sup>
                    </m:sSup>
                    <m:r>
                      <a:rPr lang="en-US" b="0" i="1" smtClean="0">
                        <a:latin typeface="Cambria Math" panose="02040503050406030204" pitchFamily="18" charset="0"/>
                      </a:rPr>
                      <m:t>=6561</m:t>
                    </m:r>
                  </m:oMath>
                </a14:m>
                <a:r>
                  <a:rPr lang="en-US" dirty="0"/>
                  <a:t> samples for 45 coefficients.</a:t>
                </a:r>
              </a:p>
              <a:p>
                <a:r>
                  <a:rPr lang="en-US" dirty="0"/>
                  <a:t>Rule of thumb is that you want twice </a:t>
                </a:r>
                <a:br>
                  <a:rPr lang="en-US" dirty="0"/>
                </a:br>
                <a:r>
                  <a:rPr lang="en-US" dirty="0"/>
                  <a:t>as many points as coefficients</a:t>
                </a:r>
              </a:p>
            </p:txBody>
          </p:sp>
        </mc:Choice>
        <mc:Fallback xmlns="">
          <p:sp>
            <p:nvSpPr>
              <p:cNvPr id="10243" name="Rectangle 3"/>
              <p:cNvSpPr>
                <a:spLocks noGrp="1" noRot="1" noChangeAspect="1" noMove="1" noResize="1" noEditPoints="1" noAdjustHandles="1" noChangeArrowheads="1" noChangeShapeType="1" noTextEdit="1"/>
              </p:cNvSpPr>
              <p:nvPr>
                <p:ph type="body" sz="quarter" idx="10"/>
              </p:nvPr>
            </p:nvSpPr>
            <p:spPr>
              <a:blipFill>
                <a:blip r:embed="rId4"/>
                <a:stretch>
                  <a:fillRect l="-929" t="-1408" r="-2000"/>
                </a:stretch>
              </a:blipFill>
            </p:spPr>
            <p:txBody>
              <a:bodyPr/>
              <a:lstStyle/>
              <a:p>
                <a:r>
                  <a:rPr lang="en-US">
                    <a:noFill/>
                  </a:rPr>
                  <a:t> </a:t>
                </a:r>
              </a:p>
            </p:txBody>
          </p:sp>
        </mc:Fallback>
      </mc:AlternateContent>
      <p:sp>
        <p:nvSpPr>
          <p:cNvPr id="10242" name="Rectangle 2"/>
          <p:cNvSpPr>
            <a:spLocks noGrp="1" noChangeArrowheads="1"/>
          </p:cNvSpPr>
          <p:nvPr>
            <p:ph type="title"/>
          </p:nvPr>
        </p:nvSpPr>
        <p:spPr/>
        <p:txBody>
          <a:bodyPr>
            <a:normAutofit fontScale="90000"/>
          </a:bodyPr>
          <a:lstStyle/>
          <a:p>
            <a:r>
              <a:rPr lang="en-US" dirty="0"/>
              <a:t>DoE for Quadratic PRS</a:t>
            </a:r>
          </a:p>
        </p:txBody>
      </p:sp>
    </p:spTree>
    <p:extLst>
      <p:ext uri="{BB962C8B-B14F-4D97-AF65-F5344CB8AC3E}">
        <p14:creationId xmlns:p14="http://schemas.microsoft.com/office/powerpoint/2010/main" val="2489645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67" name="Rectangle 3"/>
              <p:cNvSpPr>
                <a:spLocks noGrp="1" noChangeArrowheads="1"/>
              </p:cNvSpPr>
              <p:nvPr>
                <p:ph type="body" sz="quarter" idx="10"/>
              </p:nvPr>
            </p:nvSpPr>
            <p:spPr/>
            <p:txBody>
              <a:bodyPr/>
              <a:lstStyle/>
              <a:p>
                <a:r>
                  <a:rPr lang="en-US" dirty="0"/>
                  <a:t>Includes </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2</m:t>
                        </m:r>
                      </m:e>
                      <m:sup>
                        <m:r>
                          <a:rPr lang="en-US" i="1" dirty="0" smtClean="0">
                            <a:latin typeface="Cambria Math" panose="02040503050406030204" pitchFamily="18" charset="0"/>
                          </a:rPr>
                          <m:t>𝑛</m:t>
                        </m:r>
                      </m:sup>
                    </m:sSup>
                  </m:oMath>
                </a14:m>
                <a:r>
                  <a:rPr lang="en-US" dirty="0"/>
                  <a:t> vertices,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𝑛</m:t>
                    </m:r>
                  </m:oMath>
                </a14:m>
                <a:r>
                  <a:rPr lang="en-US" dirty="0"/>
                  <a:t> face points plus </a:t>
                </a:r>
                <a14:m>
                  <m:oMath xmlns:m="http://schemas.openxmlformats.org/officeDocument/2006/math">
                    <m:r>
                      <a:rPr lang="en-US" i="1" dirty="0" smtClean="0">
                        <a:latin typeface="Cambria Math" panose="02040503050406030204" pitchFamily="18" charset="0"/>
                      </a:rPr>
                      <m:t>𝑛</m:t>
                    </m:r>
                    <m:r>
                      <a:rPr lang="en-US" i="1" baseline="-25000" dirty="0" err="1">
                        <a:latin typeface="Cambria Math" panose="02040503050406030204" pitchFamily="18" charset="0"/>
                      </a:rPr>
                      <m:t>𝑐</m:t>
                    </m:r>
                  </m:oMath>
                </a14:m>
                <a:r>
                  <a:rPr lang="en-US" dirty="0"/>
                  <a:t> repetitions of central point</a:t>
                </a:r>
              </a:p>
              <a:p>
                <a:pPr lvl="1"/>
                <a:r>
                  <a:rPr lang="en-US" dirty="0"/>
                  <a:t># of samples =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𝑐</m:t>
                        </m:r>
                      </m:sub>
                    </m:sSub>
                  </m:oMath>
                </a14:m>
                <a:endParaRPr lang="en-US" dirty="0"/>
              </a:p>
              <a:p>
                <a:r>
                  <a:rPr lang="en-US" dirty="0"/>
                  <a:t>Can choose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/4</m:t>
                        </m:r>
                      </m:sup>
                    </m:sSup>
                  </m:oMath>
                </a14:m>
                <a:endParaRPr lang="en-US" dirty="0"/>
              </a:p>
              <a:p>
                <a:pPr lvl="1"/>
                <a:r>
                  <a:rPr lang="en-US" dirty="0"/>
                  <a:t>achieve </a:t>
                </a:r>
                <a:r>
                  <a:rPr lang="en-US" dirty="0">
                    <a:solidFill>
                      <a:srgbClr val="0000CC"/>
                    </a:solidFill>
                  </a:rPr>
                  <a:t>spherical design</a:t>
                </a:r>
                <a:r>
                  <a:rPr lang="en-US" dirty="0"/>
                  <a:t>, achieve </a:t>
                </a:r>
                <a:r>
                  <a:rPr lang="en-US" dirty="0">
                    <a:solidFill>
                      <a:srgbClr val="0000CC"/>
                    </a:solidFill>
                  </a:rPr>
                  <a:t>rotatability</a:t>
                </a:r>
                <a:r>
                  <a:rPr lang="en-US" dirty="0"/>
                  <a:t> </a:t>
                </a:r>
                <a:br>
                  <a:rPr lang="en-US" dirty="0"/>
                </a:br>
                <a:r>
                  <a:rPr lang="en-US" dirty="0"/>
                  <a:t>(prediction variance is spherical)</a:t>
                </a:r>
              </a:p>
              <a:p>
                <a:pPr lvl="1"/>
                <a:r>
                  <a:rPr lang="en-US" dirty="0"/>
                  <a:t>Stay in box (face centered) FCCCD,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=1</m:t>
                    </m:r>
                  </m:oMath>
                </a14:m>
                <a:r>
                  <a:rPr lang="en-US" dirty="0"/>
                  <a:t> </a:t>
                </a:r>
                <a:endParaRPr lang="el-GR" dirty="0"/>
              </a:p>
              <a:p>
                <a:r>
                  <a:rPr lang="en-US" dirty="0"/>
                  <a:t>Still impractical for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&gt;8</m:t>
                    </m:r>
                  </m:oMath>
                </a14:m>
                <a:endParaRPr lang="en-US" dirty="0"/>
              </a:p>
            </p:txBody>
          </p:sp>
        </mc:Choice>
        <mc:Fallback xmlns="">
          <p:sp>
            <p:nvSpPr>
              <p:cNvPr id="11267" name="Rectangle 3"/>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11266" name="Rectangle 2"/>
          <p:cNvSpPr>
            <a:spLocks noGrp="1" noChangeArrowheads="1"/>
          </p:cNvSpPr>
          <p:nvPr>
            <p:ph type="title"/>
          </p:nvPr>
        </p:nvSpPr>
        <p:spPr/>
        <p:txBody>
          <a:bodyPr>
            <a:normAutofit fontScale="90000"/>
          </a:bodyPr>
          <a:lstStyle/>
          <a:p>
            <a:r>
              <a:rPr lang="en-US"/>
              <a:t>Central Composite Design</a:t>
            </a:r>
          </a:p>
        </p:txBody>
      </p:sp>
      <p:pic>
        <p:nvPicPr>
          <p:cNvPr id="285700" name="Picture 4">
            <a:extLst>
              <a:ext uri="{FF2B5EF4-FFF2-40B4-BE49-F238E27FC236}">
                <a16:creationId xmlns:a16="http://schemas.microsoft.com/office/drawing/2014/main" id="{2947C148-E687-4725-ABBD-FB7F51FDC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1268" y="1288915"/>
            <a:ext cx="2409825" cy="2371725"/>
          </a:xfrm>
          <a:prstGeom prst="rect">
            <a:avLst/>
          </a:prstGeom>
          <a:noFill/>
          <a:extLst>
            <a:ext uri="{909E8E84-426E-40DD-AFC4-6F175D3DCCD1}">
              <a14:hiddenFill xmlns:a14="http://schemas.microsoft.com/office/drawing/2010/main">
                <a:solidFill>
                  <a:srgbClr val="FFFFFF"/>
                </a:solidFill>
              </a14:hiddenFill>
            </a:ext>
          </a:extLst>
        </p:spPr>
      </p:pic>
      <p:pic>
        <p:nvPicPr>
          <p:cNvPr id="285704" name="Picture 8">
            <a:extLst>
              <a:ext uri="{FF2B5EF4-FFF2-40B4-BE49-F238E27FC236}">
                <a16:creationId xmlns:a16="http://schemas.microsoft.com/office/drawing/2014/main" id="{6E7FB305-FCE3-499C-A3DB-4112CAC74B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3801995"/>
            <a:ext cx="3114675" cy="2457450"/>
          </a:xfrm>
          <a:prstGeom prst="rect">
            <a:avLst/>
          </a:prstGeom>
          <a:noFill/>
          <a:extLst>
            <a:ext uri="{909E8E84-426E-40DD-AFC4-6F175D3DCCD1}">
              <a14:hiddenFill xmlns:a14="http://schemas.microsoft.com/office/drawing/2010/main">
                <a:solidFill>
                  <a:srgbClr val="FFFFFF"/>
                </a:solidFill>
              </a14:hiddenFill>
            </a:ext>
          </a:extLst>
        </p:spPr>
      </p:pic>
      <p:pic>
        <p:nvPicPr>
          <p:cNvPr id="285706" name="Picture 10">
            <a:extLst>
              <a:ext uri="{FF2B5EF4-FFF2-40B4-BE49-F238E27FC236}">
                <a16:creationId xmlns:a16="http://schemas.microsoft.com/office/drawing/2014/main" id="{FFF103AF-E560-4A44-9968-EDB43C46EB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6" y="4576036"/>
            <a:ext cx="20859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480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quarter" idx="10"/>
          </p:nvPr>
        </p:nvSpPr>
        <p:spPr/>
        <p:txBody>
          <a:bodyPr/>
          <a:lstStyle/>
          <a:p>
            <a:r>
              <a:rPr lang="en-US" dirty="0"/>
              <a:t>Unlike linear PRS, prediction variance is high at origin.</a:t>
            </a:r>
          </a:p>
          <a:p>
            <a:pPr lvl="1"/>
            <a:r>
              <a:rPr lang="en-US" dirty="0"/>
              <a:t>Repetition at origin decreases variance and improves stability (uniformity).</a:t>
            </a:r>
          </a:p>
          <a:p>
            <a:pPr lvl="1"/>
            <a:r>
              <a:rPr lang="en-US" dirty="0"/>
              <a:t>Repetition also gives an independent measure of magnitude of noise.</a:t>
            </a:r>
          </a:p>
        </p:txBody>
      </p:sp>
      <p:sp>
        <p:nvSpPr>
          <p:cNvPr id="14338" name="Rectangle 2"/>
          <p:cNvSpPr>
            <a:spLocks noGrp="1" noChangeArrowheads="1"/>
          </p:cNvSpPr>
          <p:nvPr>
            <p:ph type="title"/>
          </p:nvPr>
        </p:nvSpPr>
        <p:spPr/>
        <p:txBody>
          <a:bodyPr>
            <a:normAutofit fontScale="90000"/>
          </a:bodyPr>
          <a:lstStyle/>
          <a:p>
            <a:r>
              <a:rPr lang="en-US"/>
              <a:t>Repeated observations at origin</a:t>
            </a:r>
          </a:p>
        </p:txBody>
      </p:sp>
      <p:pic>
        <p:nvPicPr>
          <p:cNvPr id="4" name="Picture 3">
            <a:extLst>
              <a:ext uri="{FF2B5EF4-FFF2-40B4-BE49-F238E27FC236}">
                <a16:creationId xmlns:a16="http://schemas.microsoft.com/office/drawing/2014/main" id="{6990699F-956A-4D54-828D-6DA4E85B08E3}"/>
              </a:ext>
            </a:extLst>
          </p:cNvPr>
          <p:cNvPicPr>
            <a:picLocks noChangeAspect="1" noChangeArrowheads="1"/>
          </p:cNvPicPr>
          <p:nvPr/>
        </p:nvPicPr>
        <p:blipFill rotWithShape="1">
          <a:blip r:embed="rId3" cstate="print"/>
          <a:srcRect r="30036" b="8532"/>
          <a:stretch/>
        </p:blipFill>
        <p:spPr bwMode="auto">
          <a:xfrm>
            <a:off x="1076655" y="2621280"/>
            <a:ext cx="28454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7A953CA-3535-43EC-9A26-E4DE95ED5ECD}"/>
              </a:ext>
            </a:extLst>
          </p:cNvPr>
          <p:cNvPicPr>
            <a:picLocks noChangeAspect="1" noChangeArrowheads="1"/>
          </p:cNvPicPr>
          <p:nvPr/>
        </p:nvPicPr>
        <p:blipFill rotWithShape="1">
          <a:blip r:embed="rId4" cstate="print"/>
          <a:srcRect l="4846" t="2" r="31442" b="12423"/>
          <a:stretch/>
        </p:blipFill>
        <p:spPr bwMode="auto">
          <a:xfrm>
            <a:off x="5297816" y="2621280"/>
            <a:ext cx="2769529" cy="2743200"/>
          </a:xfrm>
          <a:prstGeom prst="rect">
            <a:avLst/>
          </a:prstGeom>
          <a:noFill/>
          <a:ln w="9525">
            <a:noFill/>
            <a:miter lim="800000"/>
            <a:headEnd/>
            <a:tailEnd/>
          </a:ln>
          <a:effectLst/>
        </p:spPr>
      </p:pic>
      <p:sp>
        <p:nvSpPr>
          <p:cNvPr id="2" name="TextBox 1">
            <a:extLst>
              <a:ext uri="{FF2B5EF4-FFF2-40B4-BE49-F238E27FC236}">
                <a16:creationId xmlns:a16="http://schemas.microsoft.com/office/drawing/2014/main" id="{30ABE4C2-C961-4364-9DD8-89A5DC7E73B6}"/>
              </a:ext>
            </a:extLst>
          </p:cNvPr>
          <p:cNvSpPr txBox="1"/>
          <p:nvPr/>
        </p:nvSpPr>
        <p:spPr>
          <a:xfrm>
            <a:off x="304800" y="5364480"/>
            <a:ext cx="4237057" cy="646331"/>
          </a:xfrm>
          <a:prstGeom prst="rect">
            <a:avLst/>
          </a:prstGeom>
          <a:noFill/>
        </p:spPr>
        <p:txBody>
          <a:bodyPr wrap="none" rtlCol="0">
            <a:spAutoFit/>
          </a:bodyPr>
          <a:lstStyle/>
          <a:p>
            <a:r>
              <a:rPr lang="en-US" dirty="0"/>
              <a:t>Contours of prediction variance </a:t>
            </a:r>
            <a:br>
              <a:rPr lang="en-US" dirty="0"/>
            </a:br>
            <a:r>
              <a:rPr lang="en-US" dirty="0"/>
              <a:t>for spherical CCD design (no repetition)</a:t>
            </a:r>
          </a:p>
        </p:txBody>
      </p:sp>
      <p:sp>
        <p:nvSpPr>
          <p:cNvPr id="3" name="TextBox 2">
            <a:extLst>
              <a:ext uri="{FF2B5EF4-FFF2-40B4-BE49-F238E27FC236}">
                <a16:creationId xmlns:a16="http://schemas.microsoft.com/office/drawing/2014/main" id="{B2F6434B-68B8-42C2-9D80-357D01825CA2}"/>
              </a:ext>
            </a:extLst>
          </p:cNvPr>
          <p:cNvSpPr txBox="1"/>
          <p:nvPr/>
        </p:nvSpPr>
        <p:spPr>
          <a:xfrm>
            <a:off x="4855892" y="5416111"/>
            <a:ext cx="4275529" cy="923330"/>
          </a:xfrm>
          <a:prstGeom prst="rect">
            <a:avLst/>
          </a:prstGeom>
          <a:noFill/>
        </p:spPr>
        <p:txBody>
          <a:bodyPr wrap="none" rtlCol="0">
            <a:spAutoFit/>
          </a:bodyPr>
          <a:lstStyle/>
          <a:p>
            <a:r>
              <a:rPr lang="en-US" dirty="0"/>
              <a:t>With five repetitions, the max prediction </a:t>
            </a:r>
            <a:br>
              <a:rPr lang="en-US" dirty="0"/>
            </a:br>
            <a:r>
              <a:rPr lang="en-US" dirty="0"/>
              <a:t>variance is significantly reduced and </a:t>
            </a:r>
            <a:br>
              <a:rPr lang="en-US" dirty="0"/>
            </a:br>
            <a:r>
              <a:rPr lang="en-US" dirty="0"/>
              <a:t>greatly improve the uniformity.</a:t>
            </a:r>
          </a:p>
        </p:txBody>
      </p:sp>
    </p:spTree>
    <p:extLst>
      <p:ext uri="{BB962C8B-B14F-4D97-AF65-F5344CB8AC3E}">
        <p14:creationId xmlns:p14="http://schemas.microsoft.com/office/powerpoint/2010/main" val="2399470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D43CF3D-B680-676E-1251-FF7150A8731F}"/>
                  </a:ext>
                </a:extLst>
              </p:cNvPr>
              <p:cNvSpPr>
                <a:spLocks noGrp="1"/>
              </p:cNvSpPr>
              <p:nvPr>
                <p:ph type="body" sz="quarter" idx="10"/>
              </p:nvPr>
            </p:nvSpPr>
            <p:spPr/>
            <p:txBody>
              <a:bodyPr/>
              <a:lstStyle/>
              <a:p>
                <a:r>
                  <a:rPr lang="en-US" dirty="0"/>
                  <a:t>2D CCD: 4 corners </a:t>
                </a:r>
                <a:r>
                  <a:rPr lang="en-US"/>
                  <a:t>+ 4 </a:t>
                </a:r>
                <a:r>
                  <a:rPr lang="en-US" dirty="0"/>
                  <a:t>axial points +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𝑛</m:t>
                        </m:r>
                      </m:e>
                      <m:sub>
                        <m:r>
                          <a:rPr lang="en-US" i="1" dirty="0" smtClean="0">
                            <a:latin typeface="Cambria Math" panose="02040503050406030204" pitchFamily="18" charset="0"/>
                          </a:rPr>
                          <m:t>𝑐</m:t>
                        </m:r>
                      </m:sub>
                    </m:sSub>
                  </m:oMath>
                </a14:m>
                <a:r>
                  <a:rPr lang="en-US" dirty="0"/>
                  <a:t> repetition of center</a:t>
                </a:r>
              </a:p>
              <a:p>
                <a:pPr lvl="1"/>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−1,−1</m:t>
                        </m:r>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1,−1</m:t>
                        </m:r>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1, 1</m:t>
                        </m:r>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−1,1</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r>
                          <a:rPr lang="en-US" i="1">
                            <a:latin typeface="Cambria Math" panose="02040503050406030204" pitchFamily="18" charset="0"/>
                          </a:rPr>
                          <m:t>,0</m:t>
                        </m:r>
                      </m:e>
                    </m:d>
                    <m:r>
                      <a:rPr lang="en-US" i="1">
                        <a:latin typeface="Cambria Math" panose="02040503050406030204" pitchFamily="18" charset="0"/>
                      </a:rPr>
                      <m:t>, </m:t>
                    </m:r>
                    <m:d>
                      <m:dPr>
                        <m:ctrlPr>
                          <a:rPr lang="en-US" i="1">
                            <a:latin typeface="Cambria Math" panose="02040503050406030204" pitchFamily="18" charset="0"/>
                          </a:rPr>
                        </m:ctrlPr>
                      </m:dPr>
                      <m:e>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r>
                          <a:rPr lang="en-US" i="1">
                            <a:latin typeface="Cambria Math" panose="02040503050406030204" pitchFamily="18" charset="0"/>
                          </a:rPr>
                          <m:t>,0</m:t>
                        </m:r>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0,−</m:t>
                        </m:r>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0,</m:t>
                        </m:r>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e>
                    </m:d>
                    <m:r>
                      <a:rPr lang="en-US" b="0" i="1" smtClean="0">
                        <a:latin typeface="Cambria Math" panose="02040503050406030204" pitchFamily="18" charset="0"/>
                      </a:rPr>
                      <m:t>,</m:t>
                    </m:r>
                  </m:oMath>
                </a14:m>
                <a:br>
                  <a:rPr lang="en-US" b="0" i="1" dirty="0">
                    <a:latin typeface="Cambria Math" panose="02040503050406030204" pitchFamily="18" charset="0"/>
                  </a:rPr>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𝑐</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(0,0)</m:t>
                    </m:r>
                  </m:oMath>
                </a14:m>
                <a:r>
                  <a:rPr lang="en-US" dirty="0"/>
                  <a:t> </a:t>
                </a:r>
              </a:p>
              <a:p>
                <a:endParaRPr lang="en-US" dirty="0"/>
              </a:p>
              <a:p>
                <a:endParaRPr lang="en-US" dirty="0"/>
              </a:p>
              <a:p>
                <a:endParaRPr lang="en-US" dirty="0"/>
              </a:p>
              <a:p>
                <a:r>
                  <a:rPr lang="en-US" dirty="0"/>
                  <a:t>Plot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at </a:t>
                </a:r>
                <a14:m>
                  <m:oMath xmlns:m="http://schemas.openxmlformats.org/officeDocument/2006/math">
                    <m:r>
                      <a:rPr lang="en-US" i="1" dirty="0" smtClean="0">
                        <a:latin typeface="Cambria Math" panose="02040503050406030204" pitchFamily="18" charset="0"/>
                      </a:rPr>
                      <m:t>21</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21</m:t>
                    </m:r>
                  </m:oMath>
                </a14:m>
                <a:r>
                  <a:rPr lang="en-US" dirty="0"/>
                  <a:t> grid points</a:t>
                </a:r>
              </a:p>
            </p:txBody>
          </p:sp>
        </mc:Choice>
        <mc:Fallback xmlns="">
          <p:sp>
            <p:nvSpPr>
              <p:cNvPr id="2" name="Text Placeholder 1">
                <a:extLst>
                  <a:ext uri="{FF2B5EF4-FFF2-40B4-BE49-F238E27FC236}">
                    <a16:creationId xmlns:a16="http://schemas.microsoft.com/office/drawing/2014/main" id="{BD43CF3D-B680-676E-1251-FF7150A8731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4D9139B-7C9C-4D14-ADC6-D266BF6F3509}"/>
              </a:ext>
            </a:extLst>
          </p:cNvPr>
          <p:cNvSpPr>
            <a:spLocks noGrp="1"/>
          </p:cNvSpPr>
          <p:nvPr>
            <p:ph type="title"/>
          </p:nvPr>
        </p:nvSpPr>
        <p:spPr/>
        <p:txBody>
          <a:bodyPr>
            <a:normAutofit fontScale="90000"/>
          </a:bodyPr>
          <a:lstStyle/>
          <a:p>
            <a:r>
              <a:rPr lang="en-US" dirty="0"/>
              <a:t>Ex3-5) Effect of Repeating Central Samples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59BADE9-962F-24BD-ECC0-047673218E75}"/>
                  </a:ext>
                </a:extLst>
              </p:cNvPr>
              <p:cNvSpPr txBox="1"/>
              <p:nvPr/>
            </p:nvSpPr>
            <p:spPr>
              <a:xfrm>
                <a:off x="2394545" y="2055021"/>
                <a:ext cx="3822060" cy="15649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836967"/>
                              </a:solidFill>
                              <a:latin typeface="Cambria Math" panose="02040503050406030204" pitchFamily="18" charset="0"/>
                            </a:rPr>
                          </m:ctrlPr>
                        </m:sSupPr>
                        <m:e>
                          <m:r>
                            <a:rPr lang="en-US" b="1">
                              <a:latin typeface="Cambria Math" panose="02040503050406030204" pitchFamily="18" charset="0"/>
                            </a:rPr>
                            <m:t>𝐗</m:t>
                          </m:r>
                        </m:e>
                        <m:sup>
                          <m:r>
                            <a:rPr lang="en-US" b="0" i="1">
                              <a:latin typeface="Cambria Math" panose="02040503050406030204" pitchFamily="18" charset="0"/>
                            </a:rPr>
                            <m:t>𝑇</m:t>
                          </m:r>
                        </m:sup>
                      </m:sSup>
                      <m:r>
                        <a:rPr lang="en-US" b="1" i="0">
                          <a:latin typeface="Cambria Math" panose="02040503050406030204" pitchFamily="18" charset="0"/>
                        </a:rPr>
                        <m:t>𝐗</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m>
                            <m:mPr>
                              <m:plcHide m:val="on"/>
                              <m:mcs>
                                <m:mc>
                                  <m:mcPr>
                                    <m:count m:val="3"/>
                                    <m:mcJc m:val="center"/>
                                  </m:mcPr>
                                </m:mc>
                              </m:mcs>
                              <m:ctrlPr>
                                <a:rPr lang="en-US" b="0" i="1">
                                  <a:solidFill>
                                    <a:srgbClr val="836967"/>
                                  </a:solidFill>
                                  <a:latin typeface="Cambria Math" panose="02040503050406030204" pitchFamily="18" charset="0"/>
                                </a:rPr>
                              </m:ctrlPr>
                            </m:mPr>
                            <m:mr>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8+</m:t>
                                      </m:r>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𝑛</m:t>
                                          </m:r>
                                        </m:e>
                                        <m:sub>
                                          <m:r>
                                            <a:rPr lang="en-US" b="0" i="1">
                                              <a:latin typeface="Cambria Math" panose="02040503050406030204" pitchFamily="18" charset="0"/>
                                            </a:rPr>
                                            <m:t>𝑐</m:t>
                                          </m:r>
                                        </m:sub>
                                      </m:sSub>
                                    </m:e>
                                    <m:e>
                                      <m:r>
                                        <a:rPr lang="en-US" b="0" i="0">
                                          <a:latin typeface="Cambria Math" panose="02040503050406030204" pitchFamily="18" charset="0"/>
                                        </a:rPr>
                                        <m:t>0</m:t>
                                      </m:r>
                                    </m:e>
                                  </m:mr>
                                  <m:mr>
                                    <m:e>
                                      <m:r>
                                        <a:rPr lang="en-US" b="0" i="0">
                                          <a:latin typeface="Cambria Math" panose="02040503050406030204" pitchFamily="18" charset="0"/>
                                        </a:rPr>
                                        <m:t>0</m:t>
                                      </m:r>
                                    </m:e>
                                    <m:e>
                                      <m:r>
                                        <a:rPr lang="en-US" b="0" i="0">
                                          <a:latin typeface="Cambria Math" panose="02040503050406030204" pitchFamily="18" charset="0"/>
                                        </a:rPr>
                                        <m:t>8</m:t>
                                      </m:r>
                                    </m:e>
                                  </m:mr>
                                </m:m>
                              </m:e>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m:t>
                                      </m:r>
                                    </m:e>
                                    <m:e>
                                      <m:r>
                                        <a:rPr lang="en-US" b="0" i="0">
                                          <a:latin typeface="Cambria Math" panose="02040503050406030204" pitchFamily="18" charset="0"/>
                                        </a:rPr>
                                        <m:t>8</m:t>
                                      </m:r>
                                    </m:e>
                                  </m:mr>
                                  <m:mr>
                                    <m:e>
                                      <m:r>
                                        <a:rPr lang="en-US" b="0" i="0">
                                          <a:latin typeface="Cambria Math" panose="02040503050406030204" pitchFamily="18" charset="0"/>
                                        </a:rPr>
                                        <m:t>0</m:t>
                                      </m:r>
                                    </m:e>
                                    <m:e>
                                      <m:r>
                                        <a:rPr lang="en-US" b="0" i="0">
                                          <a:latin typeface="Cambria Math" panose="02040503050406030204" pitchFamily="18" charset="0"/>
                                        </a:rPr>
                                        <m:t>0</m:t>
                                      </m:r>
                                    </m:e>
                                  </m:mr>
                                </m:m>
                              </m:e>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m:t>
                                      </m:r>
                                    </m:e>
                                    <m:e>
                                      <m:r>
                                        <a:rPr lang="en-US" b="0" i="0">
                                          <a:latin typeface="Cambria Math" panose="02040503050406030204" pitchFamily="18" charset="0"/>
                                        </a:rPr>
                                        <m:t>0</m:t>
                                      </m:r>
                                    </m:e>
                                  </m:mr>
                                  <m:mr>
                                    <m:e>
                                      <m:r>
                                        <a:rPr lang="en-US" b="0" i="0">
                                          <a:latin typeface="Cambria Math" panose="02040503050406030204" pitchFamily="18" charset="0"/>
                                        </a:rPr>
                                        <m:t>0</m:t>
                                      </m:r>
                                    </m:e>
                                    <m:e>
                                      <m:r>
                                        <a:rPr lang="en-US" b="0" i="0">
                                          <a:latin typeface="Cambria Math" panose="02040503050406030204" pitchFamily="18" charset="0"/>
                                        </a:rPr>
                                        <m:t>0</m:t>
                                      </m:r>
                                    </m:e>
                                  </m:mr>
                                </m:m>
                              </m:e>
                            </m:mr>
                            <m:mr>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m:t>
                                      </m:r>
                                    </m:e>
                                    <m:e>
                                      <m:r>
                                        <a:rPr lang="en-US" b="0" i="0">
                                          <a:latin typeface="Cambria Math" panose="02040503050406030204" pitchFamily="18" charset="0"/>
                                        </a:rPr>
                                        <m:t>0</m:t>
                                      </m:r>
                                    </m:e>
                                  </m:mr>
                                  <m:mr>
                                    <m:e>
                                      <m:r>
                                        <a:rPr lang="en-US" b="0" i="0">
                                          <a:latin typeface="Cambria Math" panose="02040503050406030204" pitchFamily="18" charset="0"/>
                                        </a:rPr>
                                        <m:t>8</m:t>
                                      </m:r>
                                    </m:e>
                                    <m:e>
                                      <m:r>
                                        <a:rPr lang="en-US" b="0" i="0">
                                          <a:latin typeface="Cambria Math" panose="02040503050406030204" pitchFamily="18" charset="0"/>
                                        </a:rPr>
                                        <m:t>0</m:t>
                                      </m:r>
                                    </m:e>
                                  </m:mr>
                                </m:m>
                              </m:e>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8</m:t>
                                      </m:r>
                                    </m:e>
                                    <m:e>
                                      <m:r>
                                        <a:rPr lang="en-US" b="0" i="0">
                                          <a:latin typeface="Cambria Math" panose="02040503050406030204" pitchFamily="18" charset="0"/>
                                        </a:rPr>
                                        <m:t>0</m:t>
                                      </m:r>
                                    </m:e>
                                  </m:mr>
                                  <m:mr>
                                    <m:e>
                                      <m:r>
                                        <a:rPr lang="en-US" b="0" i="0">
                                          <a:latin typeface="Cambria Math" panose="02040503050406030204" pitchFamily="18" charset="0"/>
                                        </a:rPr>
                                        <m:t>0</m:t>
                                      </m:r>
                                    </m:e>
                                    <m:e>
                                      <m:r>
                                        <a:rPr lang="en-US" b="0" i="0">
                                          <a:latin typeface="Cambria Math" panose="02040503050406030204" pitchFamily="18" charset="0"/>
                                        </a:rPr>
                                        <m:t>12</m:t>
                                      </m:r>
                                    </m:e>
                                  </m:mr>
                                </m:m>
                              </m:e>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m:t>
                                      </m:r>
                                    </m:e>
                                    <m:e>
                                      <m:r>
                                        <a:rPr lang="en-US" b="0" i="0">
                                          <a:latin typeface="Cambria Math" panose="02040503050406030204" pitchFamily="18" charset="0"/>
                                        </a:rPr>
                                        <m:t>0</m:t>
                                      </m:r>
                                    </m:e>
                                  </m:mr>
                                  <m:mr>
                                    <m:e>
                                      <m:r>
                                        <a:rPr lang="en-US" b="0" i="0">
                                          <a:latin typeface="Cambria Math" panose="02040503050406030204" pitchFamily="18" charset="0"/>
                                        </a:rPr>
                                        <m:t>0</m:t>
                                      </m:r>
                                    </m:e>
                                    <m:e>
                                      <m:r>
                                        <a:rPr lang="en-US" b="0" i="0">
                                          <a:latin typeface="Cambria Math" panose="02040503050406030204" pitchFamily="18" charset="0"/>
                                        </a:rPr>
                                        <m:t>4</m:t>
                                      </m:r>
                                    </m:e>
                                  </m:mr>
                                </m:m>
                              </m:e>
                            </m:mr>
                            <m:mr>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m:t>
                                      </m:r>
                                    </m:e>
                                    <m:e>
                                      <m:r>
                                        <a:rPr lang="en-US" b="0" i="0">
                                          <a:latin typeface="Cambria Math" panose="02040503050406030204" pitchFamily="18" charset="0"/>
                                        </a:rPr>
                                        <m:t>0</m:t>
                                      </m:r>
                                    </m:e>
                                  </m:mr>
                                  <m:mr>
                                    <m:e>
                                      <m:r>
                                        <a:rPr lang="en-US" b="0" i="0">
                                          <a:latin typeface="Cambria Math" panose="02040503050406030204" pitchFamily="18" charset="0"/>
                                        </a:rPr>
                                        <m:t>8</m:t>
                                      </m:r>
                                    </m:e>
                                    <m:e>
                                      <m:r>
                                        <a:rPr lang="en-US" b="0" i="0">
                                          <a:latin typeface="Cambria Math" panose="02040503050406030204" pitchFamily="18" charset="0"/>
                                        </a:rPr>
                                        <m:t>0</m:t>
                                      </m:r>
                                    </m:e>
                                  </m:mr>
                                </m:m>
                              </m:e>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m:t>
                                      </m:r>
                                    </m:e>
                                    <m:e>
                                      <m:r>
                                        <a:rPr lang="en-US" b="0" i="0">
                                          <a:latin typeface="Cambria Math" panose="02040503050406030204" pitchFamily="18" charset="0"/>
                                        </a:rPr>
                                        <m:t>0</m:t>
                                      </m:r>
                                    </m:e>
                                  </m:mr>
                                  <m:mr>
                                    <m:e>
                                      <m:r>
                                        <a:rPr lang="en-US" b="0" i="0">
                                          <a:latin typeface="Cambria Math" panose="02040503050406030204" pitchFamily="18" charset="0"/>
                                        </a:rPr>
                                        <m:t>0</m:t>
                                      </m:r>
                                    </m:e>
                                    <m:e>
                                      <m:r>
                                        <a:rPr lang="en-US" b="0" i="0">
                                          <a:latin typeface="Cambria Math" panose="02040503050406030204" pitchFamily="18" charset="0"/>
                                        </a:rPr>
                                        <m:t>4</m:t>
                                      </m:r>
                                    </m:e>
                                  </m:mr>
                                </m:m>
                              </m:e>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4</m:t>
                                      </m:r>
                                    </m:e>
                                    <m:e>
                                      <m:r>
                                        <a:rPr lang="en-US" b="0" i="0">
                                          <a:latin typeface="Cambria Math" panose="02040503050406030204" pitchFamily="18" charset="0"/>
                                        </a:rPr>
                                        <m:t>0</m:t>
                                      </m:r>
                                    </m:e>
                                  </m:mr>
                                  <m:mr>
                                    <m:e>
                                      <m:r>
                                        <a:rPr lang="en-US" b="0" i="0">
                                          <a:latin typeface="Cambria Math" panose="02040503050406030204" pitchFamily="18" charset="0"/>
                                        </a:rPr>
                                        <m:t>0</m:t>
                                      </m:r>
                                    </m:e>
                                    <m:e>
                                      <m:r>
                                        <a:rPr lang="en-US" b="0" i="0">
                                          <a:latin typeface="Cambria Math" panose="02040503050406030204" pitchFamily="18" charset="0"/>
                                        </a:rPr>
                                        <m:t>12</m:t>
                                      </m:r>
                                    </m:e>
                                  </m:mr>
                                </m:m>
                              </m:e>
                            </m:mr>
                          </m:m>
                        </m:e>
                      </m:d>
                    </m:oMath>
                  </m:oMathPara>
                </a14:m>
                <a:endParaRPr lang="en-US" dirty="0"/>
              </a:p>
            </p:txBody>
          </p:sp>
        </mc:Choice>
        <mc:Fallback xmlns="">
          <p:sp>
            <p:nvSpPr>
              <p:cNvPr id="6" name="TextBox 5">
                <a:extLst>
                  <a:ext uri="{FF2B5EF4-FFF2-40B4-BE49-F238E27FC236}">
                    <a16:creationId xmlns:a16="http://schemas.microsoft.com/office/drawing/2014/main" id="{B59BADE9-962F-24BD-ECC0-047673218E75}"/>
                  </a:ext>
                </a:extLst>
              </p:cNvPr>
              <p:cNvSpPr txBox="1">
                <a:spLocks noRot="1" noChangeAspect="1" noMove="1" noResize="1" noEditPoints="1" noAdjustHandles="1" noChangeArrowheads="1" noChangeShapeType="1" noTextEdit="1"/>
              </p:cNvSpPr>
              <p:nvPr/>
            </p:nvSpPr>
            <p:spPr>
              <a:xfrm>
                <a:off x="2394545" y="2055021"/>
                <a:ext cx="3822060" cy="156498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20A30CC4-285D-211B-31E7-1A73D1B08FCC}"/>
                  </a:ext>
                </a:extLst>
              </p:cNvPr>
              <p:cNvGraphicFramePr>
                <a:graphicFrameLocks noGrp="1"/>
              </p:cNvGraphicFramePr>
              <p:nvPr>
                <p:extLst>
                  <p:ext uri="{D42A27DB-BD31-4B8C-83A1-F6EECF244321}">
                    <p14:modId xmlns:p14="http://schemas.microsoft.com/office/powerpoint/2010/main" val="2317356596"/>
                  </p:ext>
                </p:extLst>
              </p:nvPr>
            </p:nvGraphicFramePr>
            <p:xfrm>
              <a:off x="1743281" y="4530190"/>
              <a:ext cx="5416136" cy="1839802"/>
            </p:xfrm>
            <a:graphic>
              <a:graphicData uri="http://schemas.openxmlformats.org/drawingml/2006/table">
                <a:tbl>
                  <a:tblPr firstRow="1" firstCol="1" bandRow="1">
                    <a:tableStyleId>{5C22544A-7EE6-4342-B048-85BDC9FD1C3A}</a:tableStyleId>
                  </a:tblPr>
                  <a:tblGrid>
                    <a:gridCol w="1353745">
                      <a:extLst>
                        <a:ext uri="{9D8B030D-6E8A-4147-A177-3AD203B41FA5}">
                          <a16:colId xmlns:a16="http://schemas.microsoft.com/office/drawing/2014/main" val="2505913919"/>
                        </a:ext>
                      </a:extLst>
                    </a:gridCol>
                    <a:gridCol w="1353745">
                      <a:extLst>
                        <a:ext uri="{9D8B030D-6E8A-4147-A177-3AD203B41FA5}">
                          <a16:colId xmlns:a16="http://schemas.microsoft.com/office/drawing/2014/main" val="2917770887"/>
                        </a:ext>
                      </a:extLst>
                    </a:gridCol>
                    <a:gridCol w="1354323">
                      <a:extLst>
                        <a:ext uri="{9D8B030D-6E8A-4147-A177-3AD203B41FA5}">
                          <a16:colId xmlns:a16="http://schemas.microsoft.com/office/drawing/2014/main" val="179806333"/>
                        </a:ext>
                      </a:extLst>
                    </a:gridCol>
                    <a:gridCol w="1354323">
                      <a:extLst>
                        <a:ext uri="{9D8B030D-6E8A-4147-A177-3AD203B41FA5}">
                          <a16:colId xmlns:a16="http://schemas.microsoft.com/office/drawing/2014/main" val="4272361776"/>
                        </a:ext>
                      </a:extLst>
                    </a:gridCol>
                  </a:tblGrid>
                  <a:tr h="328242">
                    <a:tc>
                      <a:txBody>
                        <a:bodyPr/>
                        <a:lstStyle/>
                        <a:p>
                          <a:pPr marL="0" marR="0" algn="ctr">
                            <a:lnSpc>
                              <a:spcPts val="1500"/>
                            </a:lnSpc>
                            <a:spcBef>
                              <a:spcPts val="0"/>
                            </a:spcBef>
                            <a:spcAft>
                              <a:spcPts val="0"/>
                            </a:spcAft>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𝑛</m:t>
                                    </m:r>
                                  </m:e>
                                  <m:sub>
                                    <m:r>
                                      <a:rPr lang="en-US" sz="1600">
                                        <a:effectLst/>
                                        <a:latin typeface="Cambria Math" panose="02040503050406030204" pitchFamily="18" charset="0"/>
                                      </a:rPr>
                                      <m:t>𝑐</m:t>
                                    </m:r>
                                  </m:sub>
                                </m:sSub>
                              </m:oMath>
                            </m:oMathPara>
                          </a14:m>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14:m>
                            <m:oMathPara xmlns:m="http://schemas.openxmlformats.org/officeDocument/2006/math">
                              <m:oMathParaPr>
                                <m:jc m:val="centerGroup"/>
                              </m:oMathParaPr>
                              <m:oMath xmlns:m="http://schemas.openxmlformats.org/officeDocument/2006/math">
                                <m:sSubSup>
                                  <m:sSubSupPr>
                                    <m:ctrlPr>
                                      <a:rPr lang="en-US" sz="1600" i="1">
                                        <a:effectLst/>
                                        <a:latin typeface="Cambria Math" panose="02040503050406030204" pitchFamily="18" charset="0"/>
                                      </a:rPr>
                                    </m:ctrlPr>
                                  </m:sSubSupPr>
                                  <m:e>
                                    <m:r>
                                      <a:rPr lang="en-US" sz="1600">
                                        <a:effectLst/>
                                        <a:latin typeface="Cambria Math" panose="02040503050406030204" pitchFamily="18" charset="0"/>
                                      </a:rPr>
                                      <m:t>𝜎</m:t>
                                    </m:r>
                                  </m:e>
                                  <m:sub>
                                    <m:r>
                                      <a:rPr lang="en-US" sz="1600">
                                        <a:effectLst/>
                                        <a:latin typeface="Cambria Math" panose="02040503050406030204" pitchFamily="18" charset="0"/>
                                      </a:rPr>
                                      <m:t>𝑦</m:t>
                                    </m:r>
                                  </m:sub>
                                  <m:sup>
                                    <m:r>
                                      <a:rPr lang="en-US" sz="1600">
                                        <a:effectLst/>
                                        <a:latin typeface="Cambria Math" panose="02040503050406030204" pitchFamily="18" charset="0"/>
                                      </a:rPr>
                                      <m:t>𝑚𝑖𝑛</m:t>
                                    </m:r>
                                  </m:sup>
                                </m:sSubSup>
                              </m:oMath>
                            </m:oMathPara>
                          </a14:m>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14:m>
                            <m:oMathPara xmlns:m="http://schemas.openxmlformats.org/officeDocument/2006/math">
                              <m:oMathParaPr>
                                <m:jc m:val="centerGroup"/>
                              </m:oMathParaPr>
                              <m:oMath xmlns:m="http://schemas.openxmlformats.org/officeDocument/2006/math">
                                <m:sSubSup>
                                  <m:sSubSupPr>
                                    <m:ctrlPr>
                                      <a:rPr lang="en-US" sz="1600" i="1">
                                        <a:effectLst/>
                                        <a:latin typeface="Cambria Math" panose="02040503050406030204" pitchFamily="18" charset="0"/>
                                      </a:rPr>
                                    </m:ctrlPr>
                                  </m:sSubSupPr>
                                  <m:e>
                                    <m:r>
                                      <a:rPr lang="en-US" sz="1600">
                                        <a:effectLst/>
                                        <a:latin typeface="Cambria Math" panose="02040503050406030204" pitchFamily="18" charset="0"/>
                                      </a:rPr>
                                      <m:t>𝜎</m:t>
                                    </m:r>
                                  </m:e>
                                  <m:sub>
                                    <m:r>
                                      <a:rPr lang="en-US" sz="1600">
                                        <a:effectLst/>
                                        <a:latin typeface="Cambria Math" panose="02040503050406030204" pitchFamily="18" charset="0"/>
                                      </a:rPr>
                                      <m:t>𝑦</m:t>
                                    </m:r>
                                  </m:sub>
                                  <m:sup>
                                    <m:r>
                                      <a:rPr lang="en-US" sz="1600">
                                        <a:effectLst/>
                                        <a:latin typeface="Cambria Math" panose="02040503050406030204" pitchFamily="18" charset="0"/>
                                      </a:rPr>
                                      <m:t>𝑚𝑎𝑥</m:t>
                                    </m:r>
                                  </m:sup>
                                </m:sSubSup>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14:m>
                            <m:oMathPara xmlns:m="http://schemas.openxmlformats.org/officeDocument/2006/math">
                              <m:oMathParaPr>
                                <m:jc m:val="centerGroup"/>
                              </m:oMathParaPr>
                              <m:oMath xmlns:m="http://schemas.openxmlformats.org/officeDocument/2006/math">
                                <m:sSubSup>
                                  <m:sSubSupPr>
                                    <m:ctrlPr>
                                      <a:rPr lang="en-US" sz="1600" i="1">
                                        <a:effectLst/>
                                        <a:latin typeface="Cambria Math" panose="02040503050406030204" pitchFamily="18" charset="0"/>
                                      </a:rPr>
                                    </m:ctrlPr>
                                  </m:sSubSupPr>
                                  <m:e>
                                    <m:r>
                                      <a:rPr lang="en-US" sz="1600">
                                        <a:effectLst/>
                                        <a:latin typeface="Cambria Math" panose="02040503050406030204" pitchFamily="18" charset="0"/>
                                      </a:rPr>
                                      <m:t>𝜎</m:t>
                                    </m:r>
                                  </m:e>
                                  <m:sub>
                                    <m:r>
                                      <a:rPr lang="en-US" sz="1600">
                                        <a:effectLst/>
                                        <a:latin typeface="Cambria Math" panose="02040503050406030204" pitchFamily="18" charset="0"/>
                                      </a:rPr>
                                      <m:t>𝑦</m:t>
                                    </m:r>
                                  </m:sub>
                                  <m:sup>
                                    <m:r>
                                      <a:rPr lang="en-US" sz="1600">
                                        <a:effectLst/>
                                        <a:latin typeface="Cambria Math" panose="02040503050406030204" pitchFamily="18" charset="0"/>
                                      </a:rPr>
                                      <m:t>𝑚𝑎𝑥</m:t>
                                    </m:r>
                                  </m:sup>
                                </m:sSubSup>
                                <m:r>
                                  <a:rPr lang="en-US" sz="1600">
                                    <a:effectLst/>
                                    <a:latin typeface="Cambria Math" panose="02040503050406030204" pitchFamily="18" charset="0"/>
                                  </a:rPr>
                                  <m:t>/</m:t>
                                </m:r>
                                <m:sSubSup>
                                  <m:sSubSupPr>
                                    <m:ctrlPr>
                                      <a:rPr lang="en-US" sz="1600" i="1">
                                        <a:effectLst/>
                                        <a:latin typeface="Cambria Math" panose="02040503050406030204" pitchFamily="18" charset="0"/>
                                      </a:rPr>
                                    </m:ctrlPr>
                                  </m:sSubSupPr>
                                  <m:e>
                                    <m:r>
                                      <a:rPr lang="en-US" sz="1600">
                                        <a:effectLst/>
                                        <a:latin typeface="Cambria Math" panose="02040503050406030204" pitchFamily="18" charset="0"/>
                                      </a:rPr>
                                      <m:t>𝜎</m:t>
                                    </m:r>
                                  </m:e>
                                  <m:sub>
                                    <m:r>
                                      <a:rPr lang="en-US" sz="1600">
                                        <a:effectLst/>
                                        <a:latin typeface="Cambria Math" panose="02040503050406030204" pitchFamily="18" charset="0"/>
                                      </a:rPr>
                                      <m:t>𝑦</m:t>
                                    </m:r>
                                  </m:sub>
                                  <m:sup>
                                    <m:r>
                                      <a:rPr lang="en-US" sz="1600">
                                        <a:effectLst/>
                                        <a:latin typeface="Cambria Math" panose="02040503050406030204" pitchFamily="18" charset="0"/>
                                      </a:rPr>
                                      <m:t>𝑚𝑖𝑛</m:t>
                                    </m:r>
                                  </m:sup>
                                </m:sSubSup>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07239182"/>
                      </a:ext>
                    </a:extLst>
                  </a:tr>
                  <a:tr h="302312">
                    <a:tc>
                      <a:txBody>
                        <a:bodyPr/>
                        <a:lstStyle/>
                        <a:p>
                          <a:pPr marL="0" marR="0" algn="ctr">
                            <a:lnSpc>
                              <a:spcPts val="1500"/>
                            </a:lnSpc>
                            <a:spcBef>
                              <a:spcPts val="0"/>
                            </a:spcBef>
                            <a:spcAft>
                              <a:spcPts val="0"/>
                            </a:spcAft>
                            <a:tabLst>
                              <a:tab pos="228600" algn="l"/>
                              <a:tab pos="2971800" algn="ctr"/>
                              <a:tab pos="5943600" algn="r"/>
                            </a:tabLst>
                          </a:pPr>
                          <a:r>
                            <a:rPr lang="en-US" sz="1600">
                              <a:effectLst/>
                            </a:rPr>
                            <a:t>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0.6657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dirty="0">
                              <a:effectLst/>
                            </a:rPr>
                            <a:t>1.0000</a:t>
                          </a:r>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1.5021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51426246"/>
                      </a:ext>
                    </a:extLst>
                  </a:tr>
                  <a:tr h="302312">
                    <a:tc>
                      <a:txBody>
                        <a:bodyPr/>
                        <a:lstStyle/>
                        <a:p>
                          <a:pPr marL="0" marR="0" algn="ctr">
                            <a:lnSpc>
                              <a:spcPts val="1500"/>
                            </a:lnSpc>
                            <a:spcBef>
                              <a:spcPts val="0"/>
                            </a:spcBef>
                            <a:spcAft>
                              <a:spcPts val="0"/>
                            </a:spcAft>
                            <a:tabLst>
                              <a:tab pos="228600" algn="l"/>
                              <a:tab pos="2971800" algn="ctr"/>
                              <a:tab pos="5943600" algn="r"/>
                            </a:tabLst>
                          </a:pPr>
                          <a:r>
                            <a:rPr lang="en-US" sz="1600">
                              <a:effectLst/>
                            </a:rPr>
                            <a:t>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0.5825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0.7906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1.3572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713325120"/>
                      </a:ext>
                    </a:extLst>
                  </a:tr>
                  <a:tr h="302312">
                    <a:tc>
                      <a:txBody>
                        <a:bodyPr/>
                        <a:lstStyle/>
                        <a:p>
                          <a:pPr marL="0" marR="0" algn="ctr">
                            <a:lnSpc>
                              <a:spcPts val="1500"/>
                            </a:lnSpc>
                            <a:spcBef>
                              <a:spcPts val="0"/>
                            </a:spcBef>
                            <a:spcAft>
                              <a:spcPts val="0"/>
                            </a:spcAft>
                            <a:tabLst>
                              <a:tab pos="228600" algn="l"/>
                              <a:tab pos="2971800" algn="ctr"/>
                              <a:tab pos="5943600" algn="r"/>
                            </a:tabLst>
                          </a:pPr>
                          <a:r>
                            <a:rPr lang="en-US" sz="1600">
                              <a:effectLst/>
                            </a:rPr>
                            <a:t>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0.5216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0.7906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1.5157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62136897"/>
                      </a:ext>
                    </a:extLst>
                  </a:tr>
                  <a:tr h="302312">
                    <a:tc>
                      <a:txBody>
                        <a:bodyPr/>
                        <a:lstStyle/>
                        <a:p>
                          <a:pPr marL="0" marR="0" algn="ctr">
                            <a:lnSpc>
                              <a:spcPts val="1500"/>
                            </a:lnSpc>
                            <a:spcBef>
                              <a:spcPts val="0"/>
                            </a:spcBef>
                            <a:spcAft>
                              <a:spcPts val="0"/>
                            </a:spcAft>
                            <a:tabLst>
                              <a:tab pos="228600" algn="l"/>
                              <a:tab pos="2971800" algn="ctr"/>
                              <a:tab pos="5943600" algn="r"/>
                            </a:tabLst>
                          </a:pPr>
                          <a:r>
                            <a:rPr lang="en-US" sz="1600">
                              <a:effectLst/>
                            </a:rPr>
                            <a:t>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0.4743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0.7906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1.6667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916917429"/>
                      </a:ext>
                    </a:extLst>
                  </a:tr>
                  <a:tr h="302312">
                    <a:tc>
                      <a:txBody>
                        <a:bodyPr/>
                        <a:lstStyle/>
                        <a:p>
                          <a:pPr marL="0" marR="0" algn="ctr">
                            <a:lnSpc>
                              <a:spcPts val="1500"/>
                            </a:lnSpc>
                            <a:spcBef>
                              <a:spcPts val="0"/>
                            </a:spcBef>
                            <a:spcAft>
                              <a:spcPts val="0"/>
                            </a:spcAft>
                            <a:tabLst>
                              <a:tab pos="228600" algn="l"/>
                              <a:tab pos="2971800" algn="ctr"/>
                              <a:tab pos="5943600" algn="r"/>
                            </a:tabLst>
                          </a:pPr>
                          <a:r>
                            <a:rPr lang="en-US" sz="1600">
                              <a:effectLst/>
                            </a:rPr>
                            <a:t>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0.4361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0.7906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dirty="0">
                              <a:effectLst/>
                            </a:rPr>
                            <a:t>1.8127</a:t>
                          </a:r>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028134081"/>
                      </a:ext>
                    </a:extLst>
                  </a:tr>
                </a:tbl>
              </a:graphicData>
            </a:graphic>
          </p:graphicFrame>
        </mc:Choice>
        <mc:Fallback xmlns="">
          <p:graphicFrame>
            <p:nvGraphicFramePr>
              <p:cNvPr id="8" name="Table 7">
                <a:extLst>
                  <a:ext uri="{FF2B5EF4-FFF2-40B4-BE49-F238E27FC236}">
                    <a16:creationId xmlns:a16="http://schemas.microsoft.com/office/drawing/2014/main" id="{20A30CC4-285D-211B-31E7-1A73D1B08FCC}"/>
                  </a:ext>
                </a:extLst>
              </p:cNvPr>
              <p:cNvGraphicFramePr>
                <a:graphicFrameLocks noGrp="1"/>
              </p:cNvGraphicFramePr>
              <p:nvPr>
                <p:extLst>
                  <p:ext uri="{D42A27DB-BD31-4B8C-83A1-F6EECF244321}">
                    <p14:modId xmlns:p14="http://schemas.microsoft.com/office/powerpoint/2010/main" val="2317356596"/>
                  </p:ext>
                </p:extLst>
              </p:nvPr>
            </p:nvGraphicFramePr>
            <p:xfrm>
              <a:off x="1743281" y="4530190"/>
              <a:ext cx="5416136" cy="1839802"/>
            </p:xfrm>
            <a:graphic>
              <a:graphicData uri="http://schemas.openxmlformats.org/drawingml/2006/table">
                <a:tbl>
                  <a:tblPr firstRow="1" firstCol="1" bandRow="1">
                    <a:tableStyleId>{5C22544A-7EE6-4342-B048-85BDC9FD1C3A}</a:tableStyleId>
                  </a:tblPr>
                  <a:tblGrid>
                    <a:gridCol w="1353745">
                      <a:extLst>
                        <a:ext uri="{9D8B030D-6E8A-4147-A177-3AD203B41FA5}">
                          <a16:colId xmlns:a16="http://schemas.microsoft.com/office/drawing/2014/main" val="2505913919"/>
                        </a:ext>
                      </a:extLst>
                    </a:gridCol>
                    <a:gridCol w="1353745">
                      <a:extLst>
                        <a:ext uri="{9D8B030D-6E8A-4147-A177-3AD203B41FA5}">
                          <a16:colId xmlns:a16="http://schemas.microsoft.com/office/drawing/2014/main" val="2917770887"/>
                        </a:ext>
                      </a:extLst>
                    </a:gridCol>
                    <a:gridCol w="1354323">
                      <a:extLst>
                        <a:ext uri="{9D8B030D-6E8A-4147-A177-3AD203B41FA5}">
                          <a16:colId xmlns:a16="http://schemas.microsoft.com/office/drawing/2014/main" val="179806333"/>
                        </a:ext>
                      </a:extLst>
                    </a:gridCol>
                    <a:gridCol w="1354323">
                      <a:extLst>
                        <a:ext uri="{9D8B030D-6E8A-4147-A177-3AD203B41FA5}">
                          <a16:colId xmlns:a16="http://schemas.microsoft.com/office/drawing/2014/main" val="4272361776"/>
                        </a:ext>
                      </a:extLst>
                    </a:gridCol>
                  </a:tblGrid>
                  <a:tr h="328242">
                    <a:tc>
                      <a:txBody>
                        <a:bodyPr/>
                        <a:lstStyle/>
                        <a:p>
                          <a:endParaRPr lang="en-US"/>
                        </a:p>
                      </a:txBody>
                      <a:tcPr marL="68580" marR="68580" marT="0" marB="0" anchor="ctr">
                        <a:blipFill>
                          <a:blip r:embed="rId4"/>
                          <a:stretch>
                            <a:fillRect l="-450" t="-1852" r="-302703" b="-479630"/>
                          </a:stretch>
                        </a:blipFill>
                      </a:tcPr>
                    </a:tc>
                    <a:tc>
                      <a:txBody>
                        <a:bodyPr/>
                        <a:lstStyle/>
                        <a:p>
                          <a:endParaRPr lang="en-US"/>
                        </a:p>
                      </a:txBody>
                      <a:tcPr marL="68580" marR="68580" marT="0" marB="0" anchor="ctr">
                        <a:blipFill>
                          <a:blip r:embed="rId4"/>
                          <a:stretch>
                            <a:fillRect l="-100000" t="-1852" r="-201345" b="-479630"/>
                          </a:stretch>
                        </a:blipFill>
                      </a:tcPr>
                    </a:tc>
                    <a:tc>
                      <a:txBody>
                        <a:bodyPr/>
                        <a:lstStyle/>
                        <a:p>
                          <a:endParaRPr lang="en-US"/>
                        </a:p>
                      </a:txBody>
                      <a:tcPr marL="68580" marR="68580" marT="0" marB="0" anchor="ctr">
                        <a:blipFill>
                          <a:blip r:embed="rId4"/>
                          <a:stretch>
                            <a:fillRect l="-200901" t="-1852" r="-102252" b="-479630"/>
                          </a:stretch>
                        </a:blipFill>
                      </a:tcPr>
                    </a:tc>
                    <a:tc>
                      <a:txBody>
                        <a:bodyPr/>
                        <a:lstStyle/>
                        <a:p>
                          <a:endParaRPr lang="en-US"/>
                        </a:p>
                      </a:txBody>
                      <a:tcPr marL="68580" marR="68580" marT="0" marB="0" anchor="ctr">
                        <a:blipFill>
                          <a:blip r:embed="rId4"/>
                          <a:stretch>
                            <a:fillRect l="-299552" t="-1852" r="-1794" b="-479630"/>
                          </a:stretch>
                        </a:blipFill>
                      </a:tcPr>
                    </a:tc>
                    <a:extLst>
                      <a:ext uri="{0D108BD9-81ED-4DB2-BD59-A6C34878D82A}">
                        <a16:rowId xmlns:a16="http://schemas.microsoft.com/office/drawing/2014/main" val="207239182"/>
                      </a:ext>
                    </a:extLst>
                  </a:tr>
                  <a:tr h="302312">
                    <a:tc>
                      <a:txBody>
                        <a:bodyPr/>
                        <a:lstStyle/>
                        <a:p>
                          <a:pPr marL="0" marR="0" algn="ctr">
                            <a:lnSpc>
                              <a:spcPts val="1500"/>
                            </a:lnSpc>
                            <a:spcBef>
                              <a:spcPts val="0"/>
                            </a:spcBef>
                            <a:spcAft>
                              <a:spcPts val="0"/>
                            </a:spcAft>
                            <a:tabLst>
                              <a:tab pos="228600" algn="l"/>
                              <a:tab pos="2971800" algn="ctr"/>
                              <a:tab pos="5943600" algn="r"/>
                            </a:tabLst>
                          </a:pPr>
                          <a:r>
                            <a:rPr lang="en-US" sz="1600">
                              <a:effectLst/>
                            </a:rPr>
                            <a:t>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0.6657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dirty="0">
                              <a:effectLst/>
                            </a:rPr>
                            <a:t>1.0000</a:t>
                          </a:r>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1.5021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51426246"/>
                      </a:ext>
                    </a:extLst>
                  </a:tr>
                  <a:tr h="302312">
                    <a:tc>
                      <a:txBody>
                        <a:bodyPr/>
                        <a:lstStyle/>
                        <a:p>
                          <a:pPr marL="0" marR="0" algn="ctr">
                            <a:lnSpc>
                              <a:spcPts val="1500"/>
                            </a:lnSpc>
                            <a:spcBef>
                              <a:spcPts val="0"/>
                            </a:spcBef>
                            <a:spcAft>
                              <a:spcPts val="0"/>
                            </a:spcAft>
                            <a:tabLst>
                              <a:tab pos="228600" algn="l"/>
                              <a:tab pos="2971800" algn="ctr"/>
                              <a:tab pos="5943600" algn="r"/>
                            </a:tabLst>
                          </a:pPr>
                          <a:r>
                            <a:rPr lang="en-US" sz="1600">
                              <a:effectLst/>
                            </a:rPr>
                            <a:t>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0.5825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0.7906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1.3572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713325120"/>
                      </a:ext>
                    </a:extLst>
                  </a:tr>
                  <a:tr h="302312">
                    <a:tc>
                      <a:txBody>
                        <a:bodyPr/>
                        <a:lstStyle/>
                        <a:p>
                          <a:pPr marL="0" marR="0" algn="ctr">
                            <a:lnSpc>
                              <a:spcPts val="1500"/>
                            </a:lnSpc>
                            <a:spcBef>
                              <a:spcPts val="0"/>
                            </a:spcBef>
                            <a:spcAft>
                              <a:spcPts val="0"/>
                            </a:spcAft>
                            <a:tabLst>
                              <a:tab pos="228600" algn="l"/>
                              <a:tab pos="2971800" algn="ctr"/>
                              <a:tab pos="5943600" algn="r"/>
                            </a:tabLst>
                          </a:pPr>
                          <a:r>
                            <a:rPr lang="en-US" sz="1600">
                              <a:effectLst/>
                            </a:rPr>
                            <a:t>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0.5216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0.7906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1.5157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62136897"/>
                      </a:ext>
                    </a:extLst>
                  </a:tr>
                  <a:tr h="302312">
                    <a:tc>
                      <a:txBody>
                        <a:bodyPr/>
                        <a:lstStyle/>
                        <a:p>
                          <a:pPr marL="0" marR="0" algn="ctr">
                            <a:lnSpc>
                              <a:spcPts val="1500"/>
                            </a:lnSpc>
                            <a:spcBef>
                              <a:spcPts val="0"/>
                            </a:spcBef>
                            <a:spcAft>
                              <a:spcPts val="0"/>
                            </a:spcAft>
                            <a:tabLst>
                              <a:tab pos="228600" algn="l"/>
                              <a:tab pos="2971800" algn="ctr"/>
                              <a:tab pos="5943600" algn="r"/>
                            </a:tabLst>
                          </a:pPr>
                          <a:r>
                            <a:rPr lang="en-US" sz="1600">
                              <a:effectLst/>
                            </a:rPr>
                            <a:t>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0.4743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0.7906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1.6667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916917429"/>
                      </a:ext>
                    </a:extLst>
                  </a:tr>
                  <a:tr h="302312">
                    <a:tc>
                      <a:txBody>
                        <a:bodyPr/>
                        <a:lstStyle/>
                        <a:p>
                          <a:pPr marL="0" marR="0" algn="ctr">
                            <a:lnSpc>
                              <a:spcPts val="1500"/>
                            </a:lnSpc>
                            <a:spcBef>
                              <a:spcPts val="0"/>
                            </a:spcBef>
                            <a:spcAft>
                              <a:spcPts val="0"/>
                            </a:spcAft>
                            <a:tabLst>
                              <a:tab pos="228600" algn="l"/>
                              <a:tab pos="2971800" algn="ctr"/>
                              <a:tab pos="5943600" algn="r"/>
                            </a:tabLst>
                          </a:pPr>
                          <a:r>
                            <a:rPr lang="en-US" sz="1600">
                              <a:effectLst/>
                            </a:rPr>
                            <a:t>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0.4361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a:effectLst/>
                            </a:rPr>
                            <a:t>0.7906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spcBef>
                              <a:spcPts val="0"/>
                            </a:spcBef>
                            <a:spcAft>
                              <a:spcPts val="0"/>
                            </a:spcAft>
                            <a:tabLst>
                              <a:tab pos="228600" algn="l"/>
                              <a:tab pos="2971800" algn="ctr"/>
                              <a:tab pos="5943600" algn="r"/>
                            </a:tabLst>
                          </a:pPr>
                          <a:r>
                            <a:rPr lang="en-US" sz="1600" dirty="0">
                              <a:effectLst/>
                            </a:rPr>
                            <a:t>1.8127</a:t>
                          </a:r>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028134081"/>
                      </a:ext>
                    </a:extLst>
                  </a:tr>
                </a:tbl>
              </a:graphicData>
            </a:graphic>
          </p:graphicFrame>
        </mc:Fallback>
      </mc:AlternateContent>
    </p:spTree>
    <p:extLst>
      <p:ext uri="{BB962C8B-B14F-4D97-AF65-F5344CB8AC3E}">
        <p14:creationId xmlns:p14="http://schemas.microsoft.com/office/powerpoint/2010/main" val="160404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AE60A6-0F2F-F28C-E30D-C5A493ABB4F7}"/>
              </a:ext>
            </a:extLst>
          </p:cNvPr>
          <p:cNvSpPr>
            <a:spLocks noGrp="1"/>
          </p:cNvSpPr>
          <p:nvPr>
            <p:ph type="body" sz="quarter" idx="10"/>
          </p:nvPr>
        </p:nvSpPr>
        <p:spPr/>
        <p:txBody>
          <a:bodyPr/>
          <a:lstStyle/>
          <a:p>
            <a:r>
              <a:rPr lang="en-US" dirty="0"/>
              <a:t>How to improve prediction accuracy of a surrogate?</a:t>
            </a:r>
          </a:p>
          <a:p>
            <a:pPr lvl="1"/>
            <a:r>
              <a:rPr lang="en-US" dirty="0"/>
              <a:t>Selection of basis functions</a:t>
            </a:r>
          </a:p>
          <a:p>
            <a:pPr lvl="1"/>
            <a:r>
              <a:rPr lang="en-US" dirty="0"/>
              <a:t>Eliminating unimportant basis functions</a:t>
            </a:r>
          </a:p>
          <a:p>
            <a:pPr lvl="1"/>
            <a:r>
              <a:rPr lang="en-US" dirty="0">
                <a:solidFill>
                  <a:srgbClr val="0000FF"/>
                </a:solidFill>
              </a:rPr>
              <a:t>Choice of sample locations</a:t>
            </a:r>
          </a:p>
          <a:p>
            <a:r>
              <a:rPr lang="en-US" dirty="0"/>
              <a:t>Goal: make the surrogate as accurate as possible using as few samples as possible</a:t>
            </a:r>
          </a:p>
          <a:p>
            <a:r>
              <a:rPr lang="en-US" dirty="0"/>
              <a:t>Tasks</a:t>
            </a:r>
          </a:p>
          <a:p>
            <a:pPr lvl="1"/>
            <a:r>
              <a:rPr lang="en-US" dirty="0"/>
              <a:t>How many samples to use?</a:t>
            </a:r>
          </a:p>
          <a:p>
            <a:pPr lvl="1"/>
            <a:r>
              <a:rPr lang="en-US" dirty="0"/>
              <a:t>Where to locate the samples?</a:t>
            </a:r>
          </a:p>
        </p:txBody>
      </p:sp>
      <p:sp>
        <p:nvSpPr>
          <p:cNvPr id="3" name="Title 2">
            <a:extLst>
              <a:ext uri="{FF2B5EF4-FFF2-40B4-BE49-F238E27FC236}">
                <a16:creationId xmlns:a16="http://schemas.microsoft.com/office/drawing/2014/main" id="{83DD2062-9310-F49E-C3BE-FA0DCA4933BE}"/>
              </a:ext>
            </a:extLst>
          </p:cNvPr>
          <p:cNvSpPr>
            <a:spLocks noGrp="1"/>
          </p:cNvSpPr>
          <p:nvPr>
            <p:ph type="title"/>
          </p:nvPr>
        </p:nvSpPr>
        <p:spPr/>
        <p:txBody>
          <a:bodyPr>
            <a:normAutofit fontScale="90000"/>
          </a:bodyPr>
          <a:lstStyle/>
          <a:p>
            <a:r>
              <a:rPr lang="en-US" dirty="0"/>
              <a:t>Improving Prediction Accuracy of a Surrogate</a:t>
            </a:r>
          </a:p>
        </p:txBody>
      </p:sp>
    </p:spTree>
    <p:extLst>
      <p:ext uri="{BB962C8B-B14F-4D97-AF65-F5344CB8AC3E}">
        <p14:creationId xmlns:p14="http://schemas.microsoft.com/office/powerpoint/2010/main" val="3951192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EFBD14-B8E1-6DC2-74B4-8B50F250D99D}"/>
              </a:ext>
            </a:extLst>
          </p:cNvPr>
          <p:cNvSpPr>
            <a:spLocks noGrp="1"/>
          </p:cNvSpPr>
          <p:nvPr>
            <p:ph type="title"/>
          </p:nvPr>
        </p:nvSpPr>
        <p:spPr/>
        <p:txBody>
          <a:bodyPr>
            <a:normAutofit fontScale="90000"/>
          </a:bodyPr>
          <a:lstStyle/>
          <a:p>
            <a:r>
              <a:rPr lang="en-US" dirty="0"/>
              <a:t>Ex3-5) Effect of Repeating Central Samples cont.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8447B82-799B-010B-79F5-69C76B3B3405}"/>
                  </a:ext>
                </a:extLst>
              </p:cNvPr>
              <p:cNvSpPr txBox="1"/>
              <p:nvPr/>
            </p:nvSpPr>
            <p:spPr>
              <a:xfrm>
                <a:off x="1734207" y="5814355"/>
                <a:ext cx="1151726" cy="369332"/>
              </a:xfrm>
              <a:prstGeom prst="rect">
                <a:avLst/>
              </a:prstGeom>
              <a:noFill/>
            </p:spPr>
            <p:txBody>
              <a:bodyPr wrap="none" rtlCol="0">
                <a:spAutoFit/>
              </a:bodyPr>
              <a:lstStyle/>
              <a:p>
                <a:r>
                  <a:rPr lang="en-US" dirty="0"/>
                  <a:t>(a)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𝑐</m:t>
                        </m:r>
                      </m:sub>
                    </m:sSub>
                    <m:r>
                      <a:rPr lang="en-US" b="0" i="1" smtClean="0">
                        <a:latin typeface="Cambria Math" panose="02040503050406030204" pitchFamily="18" charset="0"/>
                      </a:rPr>
                      <m:t>=1</m:t>
                    </m:r>
                  </m:oMath>
                </a14:m>
                <a:endParaRPr lang="en-US" dirty="0"/>
              </a:p>
            </p:txBody>
          </p:sp>
        </mc:Choice>
        <mc:Fallback xmlns="">
          <p:sp>
            <p:nvSpPr>
              <p:cNvPr id="4" name="TextBox 3">
                <a:extLst>
                  <a:ext uri="{FF2B5EF4-FFF2-40B4-BE49-F238E27FC236}">
                    <a16:creationId xmlns:a16="http://schemas.microsoft.com/office/drawing/2014/main" id="{38447B82-799B-010B-79F5-69C76B3B3405}"/>
                  </a:ext>
                </a:extLst>
              </p:cNvPr>
              <p:cNvSpPr txBox="1">
                <a:spLocks noRot="1" noChangeAspect="1" noMove="1" noResize="1" noEditPoints="1" noAdjustHandles="1" noChangeArrowheads="1" noChangeShapeType="1" noTextEdit="1"/>
              </p:cNvSpPr>
              <p:nvPr/>
            </p:nvSpPr>
            <p:spPr>
              <a:xfrm>
                <a:off x="1734207" y="5814355"/>
                <a:ext cx="1151726" cy="369332"/>
              </a:xfrm>
              <a:prstGeom prst="rect">
                <a:avLst/>
              </a:prstGeom>
              <a:blipFill>
                <a:blip r:embed="rId2"/>
                <a:stretch>
                  <a:fillRect l="-4233" t="-10000" r="-2116"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3990FE7-909C-7A4F-3D63-E996D04C3674}"/>
                  </a:ext>
                </a:extLst>
              </p:cNvPr>
              <p:cNvSpPr txBox="1"/>
              <p:nvPr/>
            </p:nvSpPr>
            <p:spPr>
              <a:xfrm>
                <a:off x="6264166" y="5814355"/>
                <a:ext cx="1151726" cy="369332"/>
              </a:xfrm>
              <a:prstGeom prst="rect">
                <a:avLst/>
              </a:prstGeom>
              <a:noFill/>
            </p:spPr>
            <p:txBody>
              <a:bodyPr wrap="none" rtlCol="0">
                <a:spAutoFit/>
              </a:bodyPr>
              <a:lstStyle/>
              <a:p>
                <a:r>
                  <a:rPr lang="en-US" dirty="0"/>
                  <a:t>(b)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𝑐</m:t>
                        </m:r>
                      </m:sub>
                    </m:sSub>
                    <m:r>
                      <a:rPr lang="en-US" b="0" i="1" smtClean="0">
                        <a:latin typeface="Cambria Math" panose="02040503050406030204" pitchFamily="18" charset="0"/>
                      </a:rPr>
                      <m:t>=5</m:t>
                    </m:r>
                  </m:oMath>
                </a14:m>
                <a:endParaRPr lang="en-US" dirty="0"/>
              </a:p>
            </p:txBody>
          </p:sp>
        </mc:Choice>
        <mc:Fallback xmlns="">
          <p:sp>
            <p:nvSpPr>
              <p:cNvPr id="5" name="TextBox 4">
                <a:extLst>
                  <a:ext uri="{FF2B5EF4-FFF2-40B4-BE49-F238E27FC236}">
                    <a16:creationId xmlns:a16="http://schemas.microsoft.com/office/drawing/2014/main" id="{F3990FE7-909C-7A4F-3D63-E996D04C3674}"/>
                  </a:ext>
                </a:extLst>
              </p:cNvPr>
              <p:cNvSpPr txBox="1">
                <a:spLocks noRot="1" noChangeAspect="1" noMove="1" noResize="1" noEditPoints="1" noAdjustHandles="1" noChangeArrowheads="1" noChangeShapeType="1" noTextEdit="1"/>
              </p:cNvSpPr>
              <p:nvPr/>
            </p:nvSpPr>
            <p:spPr>
              <a:xfrm>
                <a:off x="6264166" y="5814355"/>
                <a:ext cx="1151726" cy="369332"/>
              </a:xfrm>
              <a:prstGeom prst="rect">
                <a:avLst/>
              </a:prstGeom>
              <a:blipFill>
                <a:blip r:embed="rId3"/>
                <a:stretch>
                  <a:fillRect l="-4762" t="-10000" r="-2116" b="-2666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F880BBDB-CE64-CF95-404A-D5E9EF145DB7}"/>
              </a:ext>
            </a:extLst>
          </p:cNvPr>
          <p:cNvPicPr>
            <a:picLocks noChangeAspect="1"/>
          </p:cNvPicPr>
          <p:nvPr/>
        </p:nvPicPr>
        <p:blipFill>
          <a:blip r:embed="rId4"/>
          <a:stretch>
            <a:fillRect/>
          </a:stretch>
        </p:blipFill>
        <p:spPr>
          <a:xfrm>
            <a:off x="3876838" y="1232830"/>
            <a:ext cx="5762625" cy="4581525"/>
          </a:xfrm>
          <a:prstGeom prst="rect">
            <a:avLst/>
          </a:prstGeom>
        </p:spPr>
      </p:pic>
      <p:pic>
        <p:nvPicPr>
          <p:cNvPr id="7" name="Picture 6">
            <a:extLst>
              <a:ext uri="{FF2B5EF4-FFF2-40B4-BE49-F238E27FC236}">
                <a16:creationId xmlns:a16="http://schemas.microsoft.com/office/drawing/2014/main" id="{0FC7B86F-128A-7699-04FB-3BF849708C13}"/>
              </a:ext>
            </a:extLst>
          </p:cNvPr>
          <p:cNvPicPr>
            <a:picLocks noChangeAspect="1"/>
          </p:cNvPicPr>
          <p:nvPr/>
        </p:nvPicPr>
        <p:blipFill>
          <a:blip r:embed="rId5"/>
          <a:stretch>
            <a:fillRect/>
          </a:stretch>
        </p:blipFill>
        <p:spPr>
          <a:xfrm>
            <a:off x="-663630" y="1232830"/>
            <a:ext cx="5762625" cy="4581525"/>
          </a:xfrm>
          <a:prstGeom prst="rect">
            <a:avLst/>
          </a:prstGeom>
        </p:spPr>
      </p:pic>
    </p:spTree>
    <p:extLst>
      <p:ext uri="{BB962C8B-B14F-4D97-AF65-F5344CB8AC3E}">
        <p14:creationId xmlns:p14="http://schemas.microsoft.com/office/powerpoint/2010/main" val="2374077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1B0BEA6-D103-444D-815F-0CD53834F5D9}"/>
                  </a:ext>
                </a:extLst>
              </p:cNvPr>
              <p:cNvSpPr>
                <a:spLocks noGrp="1"/>
              </p:cNvSpPr>
              <p:nvPr>
                <p:ph type="body" sz="quarter" idx="10"/>
              </p:nvPr>
            </p:nvSpPr>
            <p:spPr/>
            <p:txBody>
              <a:bodyPr/>
              <a:lstStyle/>
              <a:p>
                <a:r>
                  <a:rPr lang="en-US" dirty="0"/>
                  <a:t>No need to repeat centers</a:t>
                </a:r>
              </a:p>
              <a:p>
                <a:r>
                  <a:rPr lang="en-US" dirty="0"/>
                  <a:t>All samples are within the design space</a:t>
                </a:r>
              </a:p>
              <a:p>
                <a:r>
                  <a:rPr lang="en-US" dirty="0"/>
                  <a:t>2D FCCCD = 3-level full factorial design</a:t>
                </a:r>
              </a:p>
              <a:p>
                <a:pPr lvl="1"/>
                <a14:m>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𝜎</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sub>
                    </m:sSub>
                    <m:d>
                      <m:dPr>
                        <m:ctrlPr>
                          <a:rPr lang="en-US" i="1">
                            <a:effectLst/>
                            <a:latin typeface="Cambria Math" panose="02040503050406030204" pitchFamily="18" charset="0"/>
                          </a:rPr>
                        </m:ctrlPr>
                      </m:d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0,0</m:t>
                        </m:r>
                      </m:e>
                    </m:d>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=0.7454</m:t>
                    </m:r>
                  </m:oMath>
                </a14:m>
                <a:endParaRPr lang="en-US" dirty="0"/>
              </a:p>
              <a:p>
                <a:pPr lvl="1"/>
                <a14:m>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𝜎</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sub>
                    </m:sSub>
                    <m:d>
                      <m:dPr>
                        <m:ctrlPr>
                          <a:rPr lang="en-US" i="1">
                            <a:effectLst/>
                            <a:latin typeface="Cambria Math" panose="02040503050406030204" pitchFamily="18" charset="0"/>
                          </a:rPr>
                        </m:ctrlPr>
                      </m:d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±1,±1</m:t>
                        </m:r>
                      </m:e>
                    </m:d>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=0.8975</m:t>
                    </m:r>
                  </m:oMath>
                </a14:m>
                <a:r>
                  <a:rPr lang="en-US" dirty="0"/>
                  <a:t> (maximum)</a:t>
                </a:r>
              </a:p>
              <a:p>
                <a:pPr lvl="1"/>
                <a14:m>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𝜎</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sub>
                    </m:sSub>
                    <m:d>
                      <m:dPr>
                        <m:ctrlPr>
                          <a:rPr lang="en-US" i="1">
                            <a:effectLst/>
                            <a:latin typeface="Cambria Math" panose="02040503050406030204" pitchFamily="18" charset="0"/>
                          </a:rPr>
                        </m:ctrlPr>
                      </m:d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ad>
                          <m:radPr>
                            <m:degHide m:val="on"/>
                            <m:ctrlPr>
                              <a:rPr lang="en-US" i="1">
                                <a:effectLst/>
                                <a:latin typeface="Cambria Math" panose="02040503050406030204" pitchFamily="18" charset="0"/>
                              </a:rPr>
                            </m:ctrlPr>
                          </m:radPr>
                          <m:deg/>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0.4</m:t>
                            </m:r>
                          </m:e>
                        </m:rad>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ad>
                          <m:radPr>
                            <m:degHide m:val="on"/>
                            <m:ctrlPr>
                              <a:rPr lang="en-US" i="1">
                                <a:effectLst/>
                                <a:latin typeface="Cambria Math" panose="02040503050406030204" pitchFamily="18" charset="0"/>
                              </a:rPr>
                            </m:ctrlPr>
                          </m:radPr>
                          <m:deg/>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0.4</m:t>
                            </m:r>
                          </m:e>
                        </m:rad>
                      </m:e>
                    </m:d>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=0.5980</m:t>
                    </m:r>
                  </m:oMath>
                </a14:m>
                <a:r>
                  <a:rPr lang="en-US" dirty="0"/>
                  <a:t> (minimum)</a:t>
                </a:r>
              </a:p>
              <a:p>
                <a:pPr lvl="1"/>
                <a14:m>
                  <m:oMath xmlns:m="http://schemas.openxmlformats.org/officeDocument/2006/math">
                    <m:sSubSup>
                      <m:sSubSupPr>
                        <m:ctrlPr>
                          <a:rPr lang="en-US" i="1" smtClean="0">
                            <a:effectLst/>
                            <a:latin typeface="Cambria Math" panose="02040503050406030204" pitchFamily="18" charset="0"/>
                          </a:rPr>
                        </m:ctrlPr>
                      </m:sSubSup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𝜎</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sub>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𝑚𝑎𝑥</m:t>
                        </m:r>
                      </m:sup>
                    </m:sSub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𝜎</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sub>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𝑚𝑖𝑛</m:t>
                        </m:r>
                      </m:sup>
                    </m:sSub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=1.50</m:t>
                    </m:r>
                  </m:oMath>
                </a14:m>
                <a:endParaRPr lang="en-US" dirty="0"/>
              </a:p>
              <a:p>
                <a:pPr lvl="1"/>
                <a:r>
                  <a:rPr lang="en-US" dirty="0"/>
                  <a:t>Better than CCD with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𝑛</m:t>
                        </m:r>
                      </m:e>
                      <m:sub>
                        <m:r>
                          <a:rPr lang="en-US" i="1" dirty="0" smtClean="0">
                            <a:latin typeface="Cambria Math" panose="02040503050406030204" pitchFamily="18" charset="0"/>
                          </a:rPr>
                          <m:t>𝑐</m:t>
                        </m:r>
                      </m:sub>
                    </m:sSub>
                    <m:r>
                      <a:rPr lang="en-US" i="1" dirty="0" smtClean="0">
                        <a:latin typeface="Cambria Math" panose="02040503050406030204" pitchFamily="18" charset="0"/>
                      </a:rPr>
                      <m:t>=</m:t>
                    </m:r>
                    <m:r>
                      <a:rPr lang="en-US" i="1" dirty="0">
                        <a:latin typeface="Cambria Math" panose="02040503050406030204" pitchFamily="18" charset="0"/>
                      </a:rPr>
                      <m:t>1</m:t>
                    </m:r>
                  </m:oMath>
                </a14:m>
                <a:endParaRPr lang="en-US" dirty="0"/>
              </a:p>
            </p:txBody>
          </p:sp>
        </mc:Choice>
        <mc:Fallback xmlns="">
          <p:sp>
            <p:nvSpPr>
              <p:cNvPr id="2" name="Text Placeholder 1">
                <a:extLst>
                  <a:ext uri="{FF2B5EF4-FFF2-40B4-BE49-F238E27FC236}">
                    <a16:creationId xmlns:a16="http://schemas.microsoft.com/office/drawing/2014/main" id="{F1B0BEA6-D103-444D-815F-0CD53834F5D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59C3024-51FE-F25D-E243-5D7AE4BC6267}"/>
              </a:ext>
            </a:extLst>
          </p:cNvPr>
          <p:cNvSpPr>
            <a:spLocks noGrp="1"/>
          </p:cNvSpPr>
          <p:nvPr>
            <p:ph type="title"/>
          </p:nvPr>
        </p:nvSpPr>
        <p:spPr/>
        <p:txBody>
          <a:bodyPr>
            <a:normAutofit fontScale="90000"/>
          </a:bodyPr>
          <a:lstStyle/>
          <a:p>
            <a:r>
              <a:rPr lang="en-US" dirty="0"/>
              <a:t>Face-Center Central Composite (FCCCD) Design</a:t>
            </a:r>
          </a:p>
        </p:txBody>
      </p:sp>
      <p:grpSp>
        <p:nvGrpSpPr>
          <p:cNvPr id="4" name="Group 3">
            <a:extLst>
              <a:ext uri="{FF2B5EF4-FFF2-40B4-BE49-F238E27FC236}">
                <a16:creationId xmlns:a16="http://schemas.microsoft.com/office/drawing/2014/main" id="{B89E1121-C48A-28F2-94CA-96D038823FCA}"/>
              </a:ext>
            </a:extLst>
          </p:cNvPr>
          <p:cNvGrpSpPr>
            <a:grpSpLocks noChangeAspect="1"/>
          </p:cNvGrpSpPr>
          <p:nvPr/>
        </p:nvGrpSpPr>
        <p:grpSpPr bwMode="auto">
          <a:xfrm>
            <a:off x="5185176" y="2508099"/>
            <a:ext cx="3797300" cy="3694113"/>
            <a:chOff x="1675" y="1027"/>
            <a:chExt cx="2392" cy="2327"/>
          </a:xfrm>
        </p:grpSpPr>
        <p:grpSp>
          <p:nvGrpSpPr>
            <p:cNvPr id="5" name="Group 205">
              <a:extLst>
                <a:ext uri="{FF2B5EF4-FFF2-40B4-BE49-F238E27FC236}">
                  <a16:creationId xmlns:a16="http://schemas.microsoft.com/office/drawing/2014/main" id="{9D2020D7-922D-4989-2050-17390CE07A53}"/>
                </a:ext>
              </a:extLst>
            </p:cNvPr>
            <p:cNvGrpSpPr>
              <a:grpSpLocks/>
            </p:cNvGrpSpPr>
            <p:nvPr/>
          </p:nvGrpSpPr>
          <p:grpSpPr bwMode="auto">
            <a:xfrm>
              <a:off x="1912" y="1086"/>
              <a:ext cx="2062" cy="2063"/>
              <a:chOff x="1912" y="1086"/>
              <a:chExt cx="2062" cy="2063"/>
            </a:xfrm>
          </p:grpSpPr>
          <p:sp>
            <p:nvSpPr>
              <p:cNvPr id="152" name="Rectangle 5">
                <a:extLst>
                  <a:ext uri="{FF2B5EF4-FFF2-40B4-BE49-F238E27FC236}">
                    <a16:creationId xmlns:a16="http://schemas.microsoft.com/office/drawing/2014/main" id="{C64EE576-C21D-5BC4-4E9E-8502E558A0D7}"/>
                  </a:ext>
                </a:extLst>
              </p:cNvPr>
              <p:cNvSpPr>
                <a:spLocks noChangeArrowheads="1"/>
              </p:cNvSpPr>
              <p:nvPr/>
            </p:nvSpPr>
            <p:spPr bwMode="auto">
              <a:xfrm>
                <a:off x="1912" y="1086"/>
                <a:ext cx="2062" cy="2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
                <a:extLst>
                  <a:ext uri="{FF2B5EF4-FFF2-40B4-BE49-F238E27FC236}">
                    <a16:creationId xmlns:a16="http://schemas.microsoft.com/office/drawing/2014/main" id="{6349082A-2787-5A1A-4AC8-60013B6A766F}"/>
                  </a:ext>
                </a:extLst>
              </p:cNvPr>
              <p:cNvSpPr>
                <a:spLocks/>
              </p:cNvSpPr>
              <p:nvPr/>
            </p:nvSpPr>
            <p:spPr bwMode="auto">
              <a:xfrm>
                <a:off x="2088" y="2440"/>
                <a:ext cx="386" cy="377"/>
              </a:xfrm>
              <a:custGeom>
                <a:avLst/>
                <a:gdLst>
                  <a:gd name="T0" fmla="*/ 17 w 386"/>
                  <a:gd name="T1" fmla="*/ 377 h 377"/>
                  <a:gd name="T2" fmla="*/ 0 w 386"/>
                  <a:gd name="T3" fmla="*/ 297 h 377"/>
                  <a:gd name="T4" fmla="*/ 5 w 386"/>
                  <a:gd name="T5" fmla="*/ 194 h 377"/>
                  <a:gd name="T6" fmla="*/ 31 w 386"/>
                  <a:gd name="T7" fmla="*/ 93 h 377"/>
                  <a:gd name="T8" fmla="*/ 32 w 386"/>
                  <a:gd name="T9" fmla="*/ 91 h 377"/>
                  <a:gd name="T10" fmla="*/ 134 w 386"/>
                  <a:gd name="T11" fmla="*/ 0 h 377"/>
                  <a:gd name="T12" fmla="*/ 237 w 386"/>
                  <a:gd name="T13" fmla="*/ 34 h 377"/>
                  <a:gd name="T14" fmla="*/ 303 w 386"/>
                  <a:gd name="T15" fmla="*/ 91 h 377"/>
                  <a:gd name="T16" fmla="*/ 340 w 386"/>
                  <a:gd name="T17" fmla="*/ 121 h 377"/>
                  <a:gd name="T18" fmla="*/ 386 w 386"/>
                  <a:gd name="T19" fmla="*/ 1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6" h="377">
                    <a:moveTo>
                      <a:pt x="17" y="377"/>
                    </a:moveTo>
                    <a:lnTo>
                      <a:pt x="0" y="297"/>
                    </a:lnTo>
                    <a:lnTo>
                      <a:pt x="5" y="194"/>
                    </a:lnTo>
                    <a:lnTo>
                      <a:pt x="31" y="93"/>
                    </a:lnTo>
                    <a:lnTo>
                      <a:pt x="32" y="91"/>
                    </a:lnTo>
                    <a:lnTo>
                      <a:pt x="134" y="0"/>
                    </a:lnTo>
                    <a:lnTo>
                      <a:pt x="237" y="34"/>
                    </a:lnTo>
                    <a:lnTo>
                      <a:pt x="303" y="91"/>
                    </a:lnTo>
                    <a:lnTo>
                      <a:pt x="340" y="121"/>
                    </a:lnTo>
                    <a:lnTo>
                      <a:pt x="386" y="167"/>
                    </a:lnTo>
                  </a:path>
                </a:pathLst>
              </a:custGeom>
              <a:noFill/>
              <a:ln w="25400" cap="flat">
                <a:solidFill>
                  <a:srgbClr val="4746E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7">
                <a:extLst>
                  <a:ext uri="{FF2B5EF4-FFF2-40B4-BE49-F238E27FC236}">
                    <a16:creationId xmlns:a16="http://schemas.microsoft.com/office/drawing/2014/main" id="{005B95F4-E0A2-B266-4E6B-001196D23560}"/>
                  </a:ext>
                </a:extLst>
              </p:cNvPr>
              <p:cNvSpPr>
                <a:spLocks/>
              </p:cNvSpPr>
              <p:nvPr/>
            </p:nvSpPr>
            <p:spPr bwMode="auto">
              <a:xfrm>
                <a:off x="2324" y="2861"/>
                <a:ext cx="278" cy="113"/>
              </a:xfrm>
              <a:custGeom>
                <a:avLst/>
                <a:gdLst>
                  <a:gd name="T0" fmla="*/ 278 w 278"/>
                  <a:gd name="T1" fmla="*/ 0 h 113"/>
                  <a:gd name="T2" fmla="*/ 207 w 278"/>
                  <a:gd name="T3" fmla="*/ 80 h 113"/>
                  <a:gd name="T4" fmla="*/ 204 w 278"/>
                  <a:gd name="T5" fmla="*/ 82 h 113"/>
                  <a:gd name="T6" fmla="*/ 104 w 278"/>
                  <a:gd name="T7" fmla="*/ 108 h 113"/>
                  <a:gd name="T8" fmla="*/ 1 w 278"/>
                  <a:gd name="T9" fmla="*/ 113 h 113"/>
                  <a:gd name="T10" fmla="*/ 0 w 278"/>
                  <a:gd name="T11" fmla="*/ 113 h 113"/>
                </a:gdLst>
                <a:ahLst/>
                <a:cxnLst>
                  <a:cxn ang="0">
                    <a:pos x="T0" y="T1"/>
                  </a:cxn>
                  <a:cxn ang="0">
                    <a:pos x="T2" y="T3"/>
                  </a:cxn>
                  <a:cxn ang="0">
                    <a:pos x="T4" y="T5"/>
                  </a:cxn>
                  <a:cxn ang="0">
                    <a:pos x="T6" y="T7"/>
                  </a:cxn>
                  <a:cxn ang="0">
                    <a:pos x="T8" y="T9"/>
                  </a:cxn>
                  <a:cxn ang="0">
                    <a:pos x="T10" y="T11"/>
                  </a:cxn>
                </a:cxnLst>
                <a:rect l="0" t="0" r="r" b="b"/>
                <a:pathLst>
                  <a:path w="278" h="113">
                    <a:moveTo>
                      <a:pt x="278" y="0"/>
                    </a:moveTo>
                    <a:lnTo>
                      <a:pt x="207" y="80"/>
                    </a:lnTo>
                    <a:lnTo>
                      <a:pt x="204" y="82"/>
                    </a:lnTo>
                    <a:lnTo>
                      <a:pt x="104" y="108"/>
                    </a:lnTo>
                    <a:lnTo>
                      <a:pt x="1" y="113"/>
                    </a:lnTo>
                    <a:lnTo>
                      <a:pt x="0" y="113"/>
                    </a:lnTo>
                  </a:path>
                </a:pathLst>
              </a:custGeom>
              <a:noFill/>
              <a:ln w="25400" cap="flat">
                <a:solidFill>
                  <a:srgbClr val="4746E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8">
                <a:extLst>
                  <a:ext uri="{FF2B5EF4-FFF2-40B4-BE49-F238E27FC236}">
                    <a16:creationId xmlns:a16="http://schemas.microsoft.com/office/drawing/2014/main" id="{76910F73-4AFD-10BD-79CB-6150BED694B6}"/>
                  </a:ext>
                </a:extLst>
              </p:cNvPr>
              <p:cNvSpPr>
                <a:spLocks/>
              </p:cNvSpPr>
              <p:nvPr/>
            </p:nvSpPr>
            <p:spPr bwMode="auto">
              <a:xfrm>
                <a:off x="3274" y="2440"/>
                <a:ext cx="498" cy="374"/>
              </a:xfrm>
              <a:custGeom>
                <a:avLst/>
                <a:gdLst>
                  <a:gd name="T0" fmla="*/ 0 w 498"/>
                  <a:gd name="T1" fmla="*/ 374 h 374"/>
                  <a:gd name="T2" fmla="*/ 25 w 498"/>
                  <a:gd name="T3" fmla="*/ 297 h 374"/>
                  <a:gd name="T4" fmla="*/ 82 w 498"/>
                  <a:gd name="T5" fmla="*/ 231 h 374"/>
                  <a:gd name="T6" fmla="*/ 112 w 498"/>
                  <a:gd name="T7" fmla="*/ 194 h 374"/>
                  <a:gd name="T8" fmla="*/ 185 w 498"/>
                  <a:gd name="T9" fmla="*/ 121 h 374"/>
                  <a:gd name="T10" fmla="*/ 222 w 498"/>
                  <a:gd name="T11" fmla="*/ 91 h 374"/>
                  <a:gd name="T12" fmla="*/ 288 w 498"/>
                  <a:gd name="T13" fmla="*/ 34 h 374"/>
                  <a:gd name="T14" fmla="*/ 391 w 498"/>
                  <a:gd name="T15" fmla="*/ 0 h 374"/>
                  <a:gd name="T16" fmla="*/ 492 w 498"/>
                  <a:gd name="T17" fmla="*/ 91 h 374"/>
                  <a:gd name="T18" fmla="*/ 494 w 498"/>
                  <a:gd name="T19" fmla="*/ 93 h 374"/>
                  <a:gd name="T20" fmla="*/ 498 w 498"/>
                  <a:gd name="T21" fmla="*/ 10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 h="374">
                    <a:moveTo>
                      <a:pt x="0" y="374"/>
                    </a:moveTo>
                    <a:lnTo>
                      <a:pt x="25" y="297"/>
                    </a:lnTo>
                    <a:lnTo>
                      <a:pt x="82" y="231"/>
                    </a:lnTo>
                    <a:lnTo>
                      <a:pt x="112" y="194"/>
                    </a:lnTo>
                    <a:lnTo>
                      <a:pt x="185" y="121"/>
                    </a:lnTo>
                    <a:lnTo>
                      <a:pt x="222" y="91"/>
                    </a:lnTo>
                    <a:lnTo>
                      <a:pt x="288" y="34"/>
                    </a:lnTo>
                    <a:lnTo>
                      <a:pt x="391" y="0"/>
                    </a:lnTo>
                    <a:lnTo>
                      <a:pt x="492" y="91"/>
                    </a:lnTo>
                    <a:lnTo>
                      <a:pt x="494" y="93"/>
                    </a:lnTo>
                    <a:lnTo>
                      <a:pt x="498" y="108"/>
                    </a:lnTo>
                  </a:path>
                </a:pathLst>
              </a:custGeom>
              <a:noFill/>
              <a:ln w="25400" cap="flat">
                <a:solidFill>
                  <a:srgbClr val="4746E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9">
                <a:extLst>
                  <a:ext uri="{FF2B5EF4-FFF2-40B4-BE49-F238E27FC236}">
                    <a16:creationId xmlns:a16="http://schemas.microsoft.com/office/drawing/2014/main" id="{827BC248-2CE0-18A5-79A1-A3A0832957D9}"/>
                  </a:ext>
                </a:extLst>
              </p:cNvPr>
              <p:cNvSpPr>
                <a:spLocks/>
              </p:cNvSpPr>
              <p:nvPr/>
            </p:nvSpPr>
            <p:spPr bwMode="auto">
              <a:xfrm>
                <a:off x="3476" y="2866"/>
                <a:ext cx="281" cy="108"/>
              </a:xfrm>
              <a:custGeom>
                <a:avLst/>
                <a:gdLst>
                  <a:gd name="T0" fmla="*/ 281 w 281"/>
                  <a:gd name="T1" fmla="*/ 0 h 108"/>
                  <a:gd name="T2" fmla="*/ 204 w 281"/>
                  <a:gd name="T3" fmla="*/ 77 h 108"/>
                  <a:gd name="T4" fmla="*/ 189 w 281"/>
                  <a:gd name="T5" fmla="*/ 86 h 108"/>
                  <a:gd name="T6" fmla="*/ 86 w 281"/>
                  <a:gd name="T7" fmla="*/ 108 h 108"/>
                  <a:gd name="T8" fmla="*/ 0 w 281"/>
                  <a:gd name="T9" fmla="*/ 104 h 108"/>
                </a:gdLst>
                <a:ahLst/>
                <a:cxnLst>
                  <a:cxn ang="0">
                    <a:pos x="T0" y="T1"/>
                  </a:cxn>
                  <a:cxn ang="0">
                    <a:pos x="T2" y="T3"/>
                  </a:cxn>
                  <a:cxn ang="0">
                    <a:pos x="T4" y="T5"/>
                  </a:cxn>
                  <a:cxn ang="0">
                    <a:pos x="T6" y="T7"/>
                  </a:cxn>
                  <a:cxn ang="0">
                    <a:pos x="T8" y="T9"/>
                  </a:cxn>
                </a:cxnLst>
                <a:rect l="0" t="0" r="r" b="b"/>
                <a:pathLst>
                  <a:path w="281" h="108">
                    <a:moveTo>
                      <a:pt x="281" y="0"/>
                    </a:moveTo>
                    <a:lnTo>
                      <a:pt x="204" y="77"/>
                    </a:lnTo>
                    <a:lnTo>
                      <a:pt x="189" y="86"/>
                    </a:lnTo>
                    <a:lnTo>
                      <a:pt x="86" y="108"/>
                    </a:lnTo>
                    <a:lnTo>
                      <a:pt x="0" y="104"/>
                    </a:lnTo>
                  </a:path>
                </a:pathLst>
              </a:custGeom>
              <a:noFill/>
              <a:ln w="25400" cap="flat">
                <a:solidFill>
                  <a:srgbClr val="4746E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10">
                <a:extLst>
                  <a:ext uri="{FF2B5EF4-FFF2-40B4-BE49-F238E27FC236}">
                    <a16:creationId xmlns:a16="http://schemas.microsoft.com/office/drawing/2014/main" id="{39687FF1-6C89-59AE-1A39-B3E8D9827324}"/>
                  </a:ext>
                </a:extLst>
              </p:cNvPr>
              <p:cNvSpPr>
                <a:spLocks/>
              </p:cNvSpPr>
              <p:nvPr/>
            </p:nvSpPr>
            <p:spPr bwMode="auto">
              <a:xfrm>
                <a:off x="2088" y="1262"/>
                <a:ext cx="518" cy="244"/>
              </a:xfrm>
              <a:custGeom>
                <a:avLst/>
                <a:gdLst>
                  <a:gd name="T0" fmla="*/ 0 w 518"/>
                  <a:gd name="T1" fmla="*/ 244 h 244"/>
                  <a:gd name="T2" fmla="*/ 0 w 518"/>
                  <a:gd name="T3" fmla="*/ 237 h 244"/>
                  <a:gd name="T4" fmla="*/ 22 w 518"/>
                  <a:gd name="T5" fmla="*/ 134 h 244"/>
                  <a:gd name="T6" fmla="*/ 31 w 518"/>
                  <a:gd name="T7" fmla="*/ 120 h 244"/>
                  <a:gd name="T8" fmla="*/ 119 w 518"/>
                  <a:gd name="T9" fmla="*/ 31 h 244"/>
                  <a:gd name="T10" fmla="*/ 134 w 518"/>
                  <a:gd name="T11" fmla="*/ 23 h 244"/>
                  <a:gd name="T12" fmla="*/ 237 w 518"/>
                  <a:gd name="T13" fmla="*/ 0 h 244"/>
                  <a:gd name="T14" fmla="*/ 340 w 518"/>
                  <a:gd name="T15" fmla="*/ 5 h 244"/>
                  <a:gd name="T16" fmla="*/ 440 w 518"/>
                  <a:gd name="T17" fmla="*/ 31 h 244"/>
                  <a:gd name="T18" fmla="*/ 443 w 518"/>
                  <a:gd name="T19" fmla="*/ 33 h 244"/>
                  <a:gd name="T20" fmla="*/ 518 w 518"/>
                  <a:gd name="T21" fmla="*/ 11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244">
                    <a:moveTo>
                      <a:pt x="0" y="244"/>
                    </a:moveTo>
                    <a:lnTo>
                      <a:pt x="0" y="237"/>
                    </a:lnTo>
                    <a:lnTo>
                      <a:pt x="22" y="134"/>
                    </a:lnTo>
                    <a:lnTo>
                      <a:pt x="31" y="120"/>
                    </a:lnTo>
                    <a:lnTo>
                      <a:pt x="119" y="31"/>
                    </a:lnTo>
                    <a:lnTo>
                      <a:pt x="134" y="23"/>
                    </a:lnTo>
                    <a:lnTo>
                      <a:pt x="237" y="0"/>
                    </a:lnTo>
                    <a:lnTo>
                      <a:pt x="340" y="5"/>
                    </a:lnTo>
                    <a:lnTo>
                      <a:pt x="440" y="31"/>
                    </a:lnTo>
                    <a:lnTo>
                      <a:pt x="443" y="33"/>
                    </a:lnTo>
                    <a:lnTo>
                      <a:pt x="518" y="117"/>
                    </a:lnTo>
                  </a:path>
                </a:pathLst>
              </a:custGeom>
              <a:noFill/>
              <a:ln w="25400" cap="flat">
                <a:solidFill>
                  <a:srgbClr val="4746E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11">
                <a:extLst>
                  <a:ext uri="{FF2B5EF4-FFF2-40B4-BE49-F238E27FC236}">
                    <a16:creationId xmlns:a16="http://schemas.microsoft.com/office/drawing/2014/main" id="{CD3EAA52-E294-F01D-D2A0-BB9CAB5FCE74}"/>
                  </a:ext>
                </a:extLst>
              </p:cNvPr>
              <p:cNvSpPr>
                <a:spLocks/>
              </p:cNvSpPr>
              <p:nvPr/>
            </p:nvSpPr>
            <p:spPr bwMode="auto">
              <a:xfrm>
                <a:off x="2205" y="1633"/>
                <a:ext cx="266" cy="163"/>
              </a:xfrm>
              <a:custGeom>
                <a:avLst/>
                <a:gdLst>
                  <a:gd name="T0" fmla="*/ 266 w 266"/>
                  <a:gd name="T1" fmla="*/ 0 h 163"/>
                  <a:gd name="T2" fmla="*/ 223 w 266"/>
                  <a:gd name="T3" fmla="*/ 42 h 163"/>
                  <a:gd name="T4" fmla="*/ 186 w 266"/>
                  <a:gd name="T5" fmla="*/ 73 h 163"/>
                  <a:gd name="T6" fmla="*/ 120 w 266"/>
                  <a:gd name="T7" fmla="*/ 129 h 163"/>
                  <a:gd name="T8" fmla="*/ 17 w 266"/>
                  <a:gd name="T9" fmla="*/ 163 h 163"/>
                  <a:gd name="T10" fmla="*/ 0 w 266"/>
                  <a:gd name="T11" fmla="*/ 148 h 163"/>
                </a:gdLst>
                <a:ahLst/>
                <a:cxnLst>
                  <a:cxn ang="0">
                    <a:pos x="T0" y="T1"/>
                  </a:cxn>
                  <a:cxn ang="0">
                    <a:pos x="T2" y="T3"/>
                  </a:cxn>
                  <a:cxn ang="0">
                    <a:pos x="T4" y="T5"/>
                  </a:cxn>
                  <a:cxn ang="0">
                    <a:pos x="T6" y="T7"/>
                  </a:cxn>
                  <a:cxn ang="0">
                    <a:pos x="T8" y="T9"/>
                  </a:cxn>
                  <a:cxn ang="0">
                    <a:pos x="T10" y="T11"/>
                  </a:cxn>
                </a:cxnLst>
                <a:rect l="0" t="0" r="r" b="b"/>
                <a:pathLst>
                  <a:path w="266" h="163">
                    <a:moveTo>
                      <a:pt x="266" y="0"/>
                    </a:moveTo>
                    <a:lnTo>
                      <a:pt x="223" y="42"/>
                    </a:lnTo>
                    <a:lnTo>
                      <a:pt x="186" y="73"/>
                    </a:lnTo>
                    <a:lnTo>
                      <a:pt x="120" y="129"/>
                    </a:lnTo>
                    <a:lnTo>
                      <a:pt x="17" y="163"/>
                    </a:lnTo>
                    <a:lnTo>
                      <a:pt x="0" y="148"/>
                    </a:lnTo>
                  </a:path>
                </a:pathLst>
              </a:custGeom>
              <a:noFill/>
              <a:ln w="25400" cap="flat">
                <a:solidFill>
                  <a:srgbClr val="4746E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
                <a:extLst>
                  <a:ext uri="{FF2B5EF4-FFF2-40B4-BE49-F238E27FC236}">
                    <a16:creationId xmlns:a16="http://schemas.microsoft.com/office/drawing/2014/main" id="{3AC0DEE9-0F86-4E52-5D0A-458F0BB4F8AF}"/>
                  </a:ext>
                </a:extLst>
              </p:cNvPr>
              <p:cNvSpPr>
                <a:spLocks/>
              </p:cNvSpPr>
              <p:nvPr/>
            </p:nvSpPr>
            <p:spPr bwMode="auto">
              <a:xfrm>
                <a:off x="3266" y="1262"/>
                <a:ext cx="425" cy="318"/>
              </a:xfrm>
              <a:custGeom>
                <a:avLst/>
                <a:gdLst>
                  <a:gd name="T0" fmla="*/ 102 w 425"/>
                  <a:gd name="T1" fmla="*/ 318 h 318"/>
                  <a:gd name="T2" fmla="*/ 90 w 425"/>
                  <a:gd name="T3" fmla="*/ 303 h 318"/>
                  <a:gd name="T4" fmla="*/ 33 w 425"/>
                  <a:gd name="T5" fmla="*/ 237 h 318"/>
                  <a:gd name="T6" fmla="*/ 0 w 425"/>
                  <a:gd name="T7" fmla="*/ 134 h 318"/>
                  <a:gd name="T8" fmla="*/ 90 w 425"/>
                  <a:gd name="T9" fmla="*/ 33 h 318"/>
                  <a:gd name="T10" fmla="*/ 92 w 425"/>
                  <a:gd name="T11" fmla="*/ 31 h 318"/>
                  <a:gd name="T12" fmla="*/ 193 w 425"/>
                  <a:gd name="T13" fmla="*/ 5 h 318"/>
                  <a:gd name="T14" fmla="*/ 296 w 425"/>
                  <a:gd name="T15" fmla="*/ 0 h 318"/>
                  <a:gd name="T16" fmla="*/ 399 w 425"/>
                  <a:gd name="T17" fmla="*/ 23 h 318"/>
                  <a:gd name="T18" fmla="*/ 414 w 425"/>
                  <a:gd name="T19" fmla="*/ 31 h 318"/>
                  <a:gd name="T20" fmla="*/ 425 w 425"/>
                  <a:gd name="T21" fmla="*/ 4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318">
                    <a:moveTo>
                      <a:pt x="102" y="318"/>
                    </a:moveTo>
                    <a:lnTo>
                      <a:pt x="90" y="303"/>
                    </a:lnTo>
                    <a:lnTo>
                      <a:pt x="33" y="237"/>
                    </a:lnTo>
                    <a:lnTo>
                      <a:pt x="0" y="134"/>
                    </a:lnTo>
                    <a:lnTo>
                      <a:pt x="90" y="33"/>
                    </a:lnTo>
                    <a:lnTo>
                      <a:pt x="92" y="31"/>
                    </a:lnTo>
                    <a:lnTo>
                      <a:pt x="193" y="5"/>
                    </a:lnTo>
                    <a:lnTo>
                      <a:pt x="296" y="0"/>
                    </a:lnTo>
                    <a:lnTo>
                      <a:pt x="399" y="23"/>
                    </a:lnTo>
                    <a:lnTo>
                      <a:pt x="414" y="31"/>
                    </a:lnTo>
                    <a:lnTo>
                      <a:pt x="425" y="42"/>
                    </a:lnTo>
                  </a:path>
                </a:pathLst>
              </a:custGeom>
              <a:noFill/>
              <a:ln w="25400" cap="flat">
                <a:solidFill>
                  <a:srgbClr val="4746E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3">
                <a:extLst>
                  <a:ext uri="{FF2B5EF4-FFF2-40B4-BE49-F238E27FC236}">
                    <a16:creationId xmlns:a16="http://schemas.microsoft.com/office/drawing/2014/main" id="{406EF5B7-E20E-64A4-444D-C03B10080344}"/>
                  </a:ext>
                </a:extLst>
              </p:cNvPr>
              <p:cNvSpPr>
                <a:spLocks/>
              </p:cNvSpPr>
              <p:nvPr/>
            </p:nvSpPr>
            <p:spPr bwMode="auto">
              <a:xfrm>
                <a:off x="3585" y="1587"/>
                <a:ext cx="209" cy="209"/>
              </a:xfrm>
              <a:custGeom>
                <a:avLst/>
                <a:gdLst>
                  <a:gd name="T0" fmla="*/ 209 w 209"/>
                  <a:gd name="T1" fmla="*/ 0 h 209"/>
                  <a:gd name="T2" fmla="*/ 209 w 209"/>
                  <a:gd name="T3" fmla="*/ 15 h 209"/>
                  <a:gd name="T4" fmla="*/ 183 w 209"/>
                  <a:gd name="T5" fmla="*/ 116 h 209"/>
                  <a:gd name="T6" fmla="*/ 181 w 209"/>
                  <a:gd name="T7" fmla="*/ 119 h 209"/>
                  <a:gd name="T8" fmla="*/ 80 w 209"/>
                  <a:gd name="T9" fmla="*/ 209 h 209"/>
                  <a:gd name="T10" fmla="*/ 0 w 209"/>
                  <a:gd name="T11" fmla="*/ 183 h 209"/>
                </a:gdLst>
                <a:ahLst/>
                <a:cxnLst>
                  <a:cxn ang="0">
                    <a:pos x="T0" y="T1"/>
                  </a:cxn>
                  <a:cxn ang="0">
                    <a:pos x="T2" y="T3"/>
                  </a:cxn>
                  <a:cxn ang="0">
                    <a:pos x="T4" y="T5"/>
                  </a:cxn>
                  <a:cxn ang="0">
                    <a:pos x="T6" y="T7"/>
                  </a:cxn>
                  <a:cxn ang="0">
                    <a:pos x="T8" y="T9"/>
                  </a:cxn>
                  <a:cxn ang="0">
                    <a:pos x="T10" y="T11"/>
                  </a:cxn>
                </a:cxnLst>
                <a:rect l="0" t="0" r="r" b="b"/>
                <a:pathLst>
                  <a:path w="209" h="209">
                    <a:moveTo>
                      <a:pt x="209" y="0"/>
                    </a:moveTo>
                    <a:lnTo>
                      <a:pt x="209" y="15"/>
                    </a:lnTo>
                    <a:lnTo>
                      <a:pt x="183" y="116"/>
                    </a:lnTo>
                    <a:lnTo>
                      <a:pt x="181" y="119"/>
                    </a:lnTo>
                    <a:lnTo>
                      <a:pt x="80" y="209"/>
                    </a:lnTo>
                    <a:lnTo>
                      <a:pt x="0" y="183"/>
                    </a:lnTo>
                  </a:path>
                </a:pathLst>
              </a:custGeom>
              <a:noFill/>
              <a:ln w="25400" cap="flat">
                <a:solidFill>
                  <a:srgbClr val="4746E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4">
                <a:extLst>
                  <a:ext uri="{FF2B5EF4-FFF2-40B4-BE49-F238E27FC236}">
                    <a16:creationId xmlns:a16="http://schemas.microsoft.com/office/drawing/2014/main" id="{B660BF2D-D4AF-424D-88E8-C70C5C9BD26A}"/>
                  </a:ext>
                </a:extLst>
              </p:cNvPr>
              <p:cNvSpPr>
                <a:spLocks/>
              </p:cNvSpPr>
              <p:nvPr/>
            </p:nvSpPr>
            <p:spPr bwMode="auto">
              <a:xfrm>
                <a:off x="2008" y="1897"/>
                <a:ext cx="107" cy="793"/>
              </a:xfrm>
              <a:custGeom>
                <a:avLst/>
                <a:gdLst>
                  <a:gd name="T0" fmla="*/ 1 w 107"/>
                  <a:gd name="T1" fmla="*/ 793 h 793"/>
                  <a:gd name="T2" fmla="*/ 0 w 107"/>
                  <a:gd name="T3" fmla="*/ 737 h 793"/>
                  <a:gd name="T4" fmla="*/ 8 w 107"/>
                  <a:gd name="T5" fmla="*/ 661 h 793"/>
                  <a:gd name="T6" fmla="*/ 13 w 107"/>
                  <a:gd name="T7" fmla="*/ 634 h 793"/>
                  <a:gd name="T8" fmla="*/ 42 w 107"/>
                  <a:gd name="T9" fmla="*/ 531 h 793"/>
                  <a:gd name="T10" fmla="*/ 74 w 107"/>
                  <a:gd name="T11" fmla="*/ 427 h 793"/>
                  <a:gd name="T12" fmla="*/ 98 w 107"/>
                  <a:gd name="T13" fmla="*/ 324 h 793"/>
                  <a:gd name="T14" fmla="*/ 107 w 107"/>
                  <a:gd name="T15" fmla="*/ 221 h 793"/>
                  <a:gd name="T16" fmla="*/ 98 w 107"/>
                  <a:gd name="T17" fmla="*/ 118 h 793"/>
                  <a:gd name="T18" fmla="*/ 74 w 107"/>
                  <a:gd name="T19" fmla="*/ 15 h 793"/>
                  <a:gd name="T20" fmla="*/ 70 w 107"/>
                  <a:gd name="T21" fmla="*/ 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793">
                    <a:moveTo>
                      <a:pt x="1" y="793"/>
                    </a:moveTo>
                    <a:lnTo>
                      <a:pt x="0" y="737"/>
                    </a:lnTo>
                    <a:lnTo>
                      <a:pt x="8" y="661"/>
                    </a:lnTo>
                    <a:lnTo>
                      <a:pt x="13" y="634"/>
                    </a:lnTo>
                    <a:lnTo>
                      <a:pt x="42" y="531"/>
                    </a:lnTo>
                    <a:lnTo>
                      <a:pt x="74" y="427"/>
                    </a:lnTo>
                    <a:lnTo>
                      <a:pt x="98" y="324"/>
                    </a:lnTo>
                    <a:lnTo>
                      <a:pt x="107" y="221"/>
                    </a:lnTo>
                    <a:lnTo>
                      <a:pt x="98" y="118"/>
                    </a:lnTo>
                    <a:lnTo>
                      <a:pt x="74" y="15"/>
                    </a:lnTo>
                    <a:lnTo>
                      <a:pt x="70" y="0"/>
                    </a:lnTo>
                  </a:path>
                </a:pathLst>
              </a:custGeom>
              <a:noFill/>
              <a:ln w="25400" cap="flat">
                <a:solidFill>
                  <a:srgbClr val="3F6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15">
                <a:extLst>
                  <a:ext uri="{FF2B5EF4-FFF2-40B4-BE49-F238E27FC236}">
                    <a16:creationId xmlns:a16="http://schemas.microsoft.com/office/drawing/2014/main" id="{4CDE0C38-C923-54F8-171E-D621430B9C73}"/>
                  </a:ext>
                </a:extLst>
              </p:cNvPr>
              <p:cNvSpPr>
                <a:spLocks/>
              </p:cNvSpPr>
              <p:nvPr/>
            </p:nvSpPr>
            <p:spPr bwMode="auto">
              <a:xfrm>
                <a:off x="2008" y="1182"/>
                <a:ext cx="469" cy="392"/>
              </a:xfrm>
              <a:custGeom>
                <a:avLst/>
                <a:gdLst>
                  <a:gd name="T0" fmla="*/ 0 w 469"/>
                  <a:gd name="T1" fmla="*/ 392 h 392"/>
                  <a:gd name="T2" fmla="*/ 2 w 469"/>
                  <a:gd name="T3" fmla="*/ 317 h 392"/>
                  <a:gd name="T4" fmla="*/ 8 w 469"/>
                  <a:gd name="T5" fmla="*/ 284 h 392"/>
                  <a:gd name="T6" fmla="*/ 27 w 469"/>
                  <a:gd name="T7" fmla="*/ 214 h 392"/>
                  <a:gd name="T8" fmla="*/ 88 w 469"/>
                  <a:gd name="T9" fmla="*/ 111 h 392"/>
                  <a:gd name="T10" fmla="*/ 111 w 469"/>
                  <a:gd name="T11" fmla="*/ 88 h 392"/>
                  <a:gd name="T12" fmla="*/ 214 w 469"/>
                  <a:gd name="T13" fmla="*/ 27 h 392"/>
                  <a:gd name="T14" fmla="*/ 284 w 469"/>
                  <a:gd name="T15" fmla="*/ 8 h 392"/>
                  <a:gd name="T16" fmla="*/ 317 w 469"/>
                  <a:gd name="T17" fmla="*/ 2 h 392"/>
                  <a:gd name="T18" fmla="*/ 420 w 469"/>
                  <a:gd name="T19" fmla="*/ 0 h 392"/>
                  <a:gd name="T20" fmla="*/ 469 w 469"/>
                  <a:gd name="T21" fmla="*/ 5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 h="392">
                    <a:moveTo>
                      <a:pt x="0" y="392"/>
                    </a:moveTo>
                    <a:lnTo>
                      <a:pt x="2" y="317"/>
                    </a:lnTo>
                    <a:lnTo>
                      <a:pt x="8" y="284"/>
                    </a:lnTo>
                    <a:lnTo>
                      <a:pt x="27" y="214"/>
                    </a:lnTo>
                    <a:lnTo>
                      <a:pt x="88" y="111"/>
                    </a:lnTo>
                    <a:lnTo>
                      <a:pt x="111" y="88"/>
                    </a:lnTo>
                    <a:lnTo>
                      <a:pt x="214" y="27"/>
                    </a:lnTo>
                    <a:lnTo>
                      <a:pt x="284" y="8"/>
                    </a:lnTo>
                    <a:lnTo>
                      <a:pt x="317" y="2"/>
                    </a:lnTo>
                    <a:lnTo>
                      <a:pt x="420" y="0"/>
                    </a:lnTo>
                    <a:lnTo>
                      <a:pt x="469" y="5"/>
                    </a:lnTo>
                  </a:path>
                </a:pathLst>
              </a:custGeom>
              <a:noFill/>
              <a:ln w="25400" cap="flat">
                <a:solidFill>
                  <a:srgbClr val="3F6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
                <a:extLst>
                  <a:ext uri="{FF2B5EF4-FFF2-40B4-BE49-F238E27FC236}">
                    <a16:creationId xmlns:a16="http://schemas.microsoft.com/office/drawing/2014/main" id="{67A035F6-96ED-CE8E-971B-B56A2A9CC522}"/>
                  </a:ext>
                </a:extLst>
              </p:cNvPr>
              <p:cNvSpPr>
                <a:spLocks/>
              </p:cNvSpPr>
              <p:nvPr/>
            </p:nvSpPr>
            <p:spPr bwMode="auto">
              <a:xfrm>
                <a:off x="2737" y="1192"/>
                <a:ext cx="636" cy="97"/>
              </a:xfrm>
              <a:custGeom>
                <a:avLst/>
                <a:gdLst>
                  <a:gd name="T0" fmla="*/ 0 w 636"/>
                  <a:gd name="T1" fmla="*/ 64 h 97"/>
                  <a:gd name="T2" fmla="*/ 0 w 636"/>
                  <a:gd name="T3" fmla="*/ 64 h 97"/>
                  <a:gd name="T4" fmla="*/ 103 w 636"/>
                  <a:gd name="T5" fmla="*/ 88 h 97"/>
                  <a:gd name="T6" fmla="*/ 206 w 636"/>
                  <a:gd name="T7" fmla="*/ 97 h 97"/>
                  <a:gd name="T8" fmla="*/ 309 w 636"/>
                  <a:gd name="T9" fmla="*/ 88 h 97"/>
                  <a:gd name="T10" fmla="*/ 412 w 636"/>
                  <a:gd name="T11" fmla="*/ 64 h 97"/>
                  <a:gd name="T12" fmla="*/ 516 w 636"/>
                  <a:gd name="T13" fmla="*/ 32 h 97"/>
                  <a:gd name="T14" fmla="*/ 619 w 636"/>
                  <a:gd name="T15" fmla="*/ 3 h 97"/>
                  <a:gd name="T16" fmla="*/ 636 w 636"/>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6" h="97">
                    <a:moveTo>
                      <a:pt x="0" y="64"/>
                    </a:moveTo>
                    <a:lnTo>
                      <a:pt x="0" y="64"/>
                    </a:lnTo>
                    <a:lnTo>
                      <a:pt x="103" y="88"/>
                    </a:lnTo>
                    <a:lnTo>
                      <a:pt x="206" y="97"/>
                    </a:lnTo>
                    <a:lnTo>
                      <a:pt x="309" y="88"/>
                    </a:lnTo>
                    <a:lnTo>
                      <a:pt x="412" y="64"/>
                    </a:lnTo>
                    <a:lnTo>
                      <a:pt x="516" y="32"/>
                    </a:lnTo>
                    <a:lnTo>
                      <a:pt x="619" y="3"/>
                    </a:lnTo>
                    <a:lnTo>
                      <a:pt x="636" y="0"/>
                    </a:lnTo>
                  </a:path>
                </a:pathLst>
              </a:custGeom>
              <a:noFill/>
              <a:ln w="25400" cap="flat">
                <a:solidFill>
                  <a:srgbClr val="3F6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17">
                <a:extLst>
                  <a:ext uri="{FF2B5EF4-FFF2-40B4-BE49-F238E27FC236}">
                    <a16:creationId xmlns:a16="http://schemas.microsoft.com/office/drawing/2014/main" id="{3E4ADADD-DA7C-4FFA-727F-DB4DFA783886}"/>
                  </a:ext>
                </a:extLst>
              </p:cNvPr>
              <p:cNvSpPr>
                <a:spLocks/>
              </p:cNvSpPr>
              <p:nvPr/>
            </p:nvSpPr>
            <p:spPr bwMode="auto">
              <a:xfrm>
                <a:off x="3637" y="1201"/>
                <a:ext cx="242" cy="652"/>
              </a:xfrm>
              <a:custGeom>
                <a:avLst/>
                <a:gdLst>
                  <a:gd name="T0" fmla="*/ 0 w 242"/>
                  <a:gd name="T1" fmla="*/ 0 h 652"/>
                  <a:gd name="T2" fmla="*/ 28 w 242"/>
                  <a:gd name="T3" fmla="*/ 8 h 652"/>
                  <a:gd name="T4" fmla="*/ 131 w 242"/>
                  <a:gd name="T5" fmla="*/ 69 h 652"/>
                  <a:gd name="T6" fmla="*/ 154 w 242"/>
                  <a:gd name="T7" fmla="*/ 92 h 652"/>
                  <a:gd name="T8" fmla="*/ 215 w 242"/>
                  <a:gd name="T9" fmla="*/ 195 h 652"/>
                  <a:gd name="T10" fmla="*/ 234 w 242"/>
                  <a:gd name="T11" fmla="*/ 265 h 652"/>
                  <a:gd name="T12" fmla="*/ 240 w 242"/>
                  <a:gd name="T13" fmla="*/ 298 h 652"/>
                  <a:gd name="T14" fmla="*/ 242 w 242"/>
                  <a:gd name="T15" fmla="*/ 401 h 652"/>
                  <a:gd name="T16" fmla="*/ 234 w 242"/>
                  <a:gd name="T17" fmla="*/ 477 h 652"/>
                  <a:gd name="T18" fmla="*/ 229 w 242"/>
                  <a:gd name="T19" fmla="*/ 505 h 652"/>
                  <a:gd name="T20" fmla="*/ 200 w 242"/>
                  <a:gd name="T21" fmla="*/ 608 h 652"/>
                  <a:gd name="T22" fmla="*/ 186 w 242"/>
                  <a:gd name="T23"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 h="652">
                    <a:moveTo>
                      <a:pt x="0" y="0"/>
                    </a:moveTo>
                    <a:lnTo>
                      <a:pt x="28" y="8"/>
                    </a:lnTo>
                    <a:lnTo>
                      <a:pt x="131" y="69"/>
                    </a:lnTo>
                    <a:lnTo>
                      <a:pt x="154" y="92"/>
                    </a:lnTo>
                    <a:lnTo>
                      <a:pt x="215" y="195"/>
                    </a:lnTo>
                    <a:lnTo>
                      <a:pt x="234" y="265"/>
                    </a:lnTo>
                    <a:lnTo>
                      <a:pt x="240" y="298"/>
                    </a:lnTo>
                    <a:lnTo>
                      <a:pt x="242" y="401"/>
                    </a:lnTo>
                    <a:lnTo>
                      <a:pt x="234" y="477"/>
                    </a:lnTo>
                    <a:lnTo>
                      <a:pt x="229" y="505"/>
                    </a:lnTo>
                    <a:lnTo>
                      <a:pt x="200" y="608"/>
                    </a:lnTo>
                    <a:lnTo>
                      <a:pt x="186" y="652"/>
                    </a:lnTo>
                  </a:path>
                </a:pathLst>
              </a:custGeom>
              <a:noFill/>
              <a:ln w="25400" cap="flat">
                <a:solidFill>
                  <a:srgbClr val="3F6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18">
                <a:extLst>
                  <a:ext uri="{FF2B5EF4-FFF2-40B4-BE49-F238E27FC236}">
                    <a16:creationId xmlns:a16="http://schemas.microsoft.com/office/drawing/2014/main" id="{CCDFF95E-CEB8-60EA-5E6F-666C180346BC}"/>
                  </a:ext>
                </a:extLst>
              </p:cNvPr>
              <p:cNvSpPr>
                <a:spLocks/>
              </p:cNvSpPr>
              <p:nvPr/>
            </p:nvSpPr>
            <p:spPr bwMode="auto">
              <a:xfrm>
                <a:off x="3777" y="2181"/>
                <a:ext cx="102" cy="766"/>
              </a:xfrm>
              <a:custGeom>
                <a:avLst/>
                <a:gdLst>
                  <a:gd name="T0" fmla="*/ 0 w 102"/>
                  <a:gd name="T1" fmla="*/ 0 h 766"/>
                  <a:gd name="T2" fmla="*/ 4 w 102"/>
                  <a:gd name="T3" fmla="*/ 40 h 766"/>
                  <a:gd name="T4" fmla="*/ 28 w 102"/>
                  <a:gd name="T5" fmla="*/ 143 h 766"/>
                  <a:gd name="T6" fmla="*/ 60 w 102"/>
                  <a:gd name="T7" fmla="*/ 247 h 766"/>
                  <a:gd name="T8" fmla="*/ 89 w 102"/>
                  <a:gd name="T9" fmla="*/ 350 h 766"/>
                  <a:gd name="T10" fmla="*/ 94 w 102"/>
                  <a:gd name="T11" fmla="*/ 377 h 766"/>
                  <a:gd name="T12" fmla="*/ 102 w 102"/>
                  <a:gd name="T13" fmla="*/ 453 h 766"/>
                  <a:gd name="T14" fmla="*/ 100 w 102"/>
                  <a:gd name="T15" fmla="*/ 556 h 766"/>
                  <a:gd name="T16" fmla="*/ 94 w 102"/>
                  <a:gd name="T17" fmla="*/ 589 h 766"/>
                  <a:gd name="T18" fmla="*/ 75 w 102"/>
                  <a:gd name="T19" fmla="*/ 659 h 766"/>
                  <a:gd name="T20" fmla="*/ 14 w 102"/>
                  <a:gd name="T21" fmla="*/ 762 h 766"/>
                  <a:gd name="T22" fmla="*/ 10 w 102"/>
                  <a:gd name="T23"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766">
                    <a:moveTo>
                      <a:pt x="0" y="0"/>
                    </a:moveTo>
                    <a:lnTo>
                      <a:pt x="4" y="40"/>
                    </a:lnTo>
                    <a:lnTo>
                      <a:pt x="28" y="143"/>
                    </a:lnTo>
                    <a:lnTo>
                      <a:pt x="60" y="247"/>
                    </a:lnTo>
                    <a:lnTo>
                      <a:pt x="89" y="350"/>
                    </a:lnTo>
                    <a:lnTo>
                      <a:pt x="94" y="377"/>
                    </a:lnTo>
                    <a:lnTo>
                      <a:pt x="102" y="453"/>
                    </a:lnTo>
                    <a:lnTo>
                      <a:pt x="100" y="556"/>
                    </a:lnTo>
                    <a:lnTo>
                      <a:pt x="94" y="589"/>
                    </a:lnTo>
                    <a:lnTo>
                      <a:pt x="75" y="659"/>
                    </a:lnTo>
                    <a:lnTo>
                      <a:pt x="14" y="762"/>
                    </a:lnTo>
                    <a:lnTo>
                      <a:pt x="10" y="766"/>
                    </a:lnTo>
                  </a:path>
                </a:pathLst>
              </a:custGeom>
              <a:noFill/>
              <a:ln w="25400" cap="flat">
                <a:solidFill>
                  <a:srgbClr val="3F6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19">
                <a:extLst>
                  <a:ext uri="{FF2B5EF4-FFF2-40B4-BE49-F238E27FC236}">
                    <a16:creationId xmlns:a16="http://schemas.microsoft.com/office/drawing/2014/main" id="{8C877C45-F453-8257-B6B6-16148A6EB99A}"/>
                  </a:ext>
                </a:extLst>
              </p:cNvPr>
              <p:cNvSpPr>
                <a:spLocks/>
              </p:cNvSpPr>
              <p:nvPr/>
            </p:nvSpPr>
            <p:spPr bwMode="auto">
              <a:xfrm>
                <a:off x="2901" y="2947"/>
                <a:ext cx="638" cy="107"/>
              </a:xfrm>
              <a:custGeom>
                <a:avLst/>
                <a:gdLst>
                  <a:gd name="T0" fmla="*/ 638 w 638"/>
                  <a:gd name="T1" fmla="*/ 106 h 107"/>
                  <a:gd name="T2" fmla="*/ 558 w 638"/>
                  <a:gd name="T3" fmla="*/ 107 h 107"/>
                  <a:gd name="T4" fmla="*/ 482 w 638"/>
                  <a:gd name="T5" fmla="*/ 99 h 107"/>
                  <a:gd name="T6" fmla="*/ 455 w 638"/>
                  <a:gd name="T7" fmla="*/ 94 h 107"/>
                  <a:gd name="T8" fmla="*/ 352 w 638"/>
                  <a:gd name="T9" fmla="*/ 65 h 107"/>
                  <a:gd name="T10" fmla="*/ 248 w 638"/>
                  <a:gd name="T11" fmla="*/ 33 h 107"/>
                  <a:gd name="T12" fmla="*/ 145 w 638"/>
                  <a:gd name="T13" fmla="*/ 9 h 107"/>
                  <a:gd name="T14" fmla="*/ 42 w 638"/>
                  <a:gd name="T15" fmla="*/ 0 h 107"/>
                  <a:gd name="T16" fmla="*/ 0 w 638"/>
                  <a:gd name="T17"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8" h="107">
                    <a:moveTo>
                      <a:pt x="638" y="106"/>
                    </a:moveTo>
                    <a:lnTo>
                      <a:pt x="558" y="107"/>
                    </a:lnTo>
                    <a:lnTo>
                      <a:pt x="482" y="99"/>
                    </a:lnTo>
                    <a:lnTo>
                      <a:pt x="455" y="94"/>
                    </a:lnTo>
                    <a:lnTo>
                      <a:pt x="352" y="65"/>
                    </a:lnTo>
                    <a:lnTo>
                      <a:pt x="248" y="33"/>
                    </a:lnTo>
                    <a:lnTo>
                      <a:pt x="145" y="9"/>
                    </a:lnTo>
                    <a:lnTo>
                      <a:pt x="42" y="0"/>
                    </a:lnTo>
                    <a:lnTo>
                      <a:pt x="0" y="3"/>
                    </a:lnTo>
                  </a:path>
                </a:pathLst>
              </a:custGeom>
              <a:noFill/>
              <a:ln w="25400" cap="flat">
                <a:solidFill>
                  <a:srgbClr val="3F6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20">
                <a:extLst>
                  <a:ext uri="{FF2B5EF4-FFF2-40B4-BE49-F238E27FC236}">
                    <a16:creationId xmlns:a16="http://schemas.microsoft.com/office/drawing/2014/main" id="{78D80AFB-52E9-42A1-7D9C-BE62A535B73C}"/>
                  </a:ext>
                </a:extLst>
              </p:cNvPr>
              <p:cNvSpPr>
                <a:spLocks/>
              </p:cNvSpPr>
              <p:nvPr/>
            </p:nvSpPr>
            <p:spPr bwMode="auto">
              <a:xfrm>
                <a:off x="2131" y="2973"/>
                <a:ext cx="509" cy="81"/>
              </a:xfrm>
              <a:custGeom>
                <a:avLst/>
                <a:gdLst>
                  <a:gd name="T0" fmla="*/ 509 w 509"/>
                  <a:gd name="T1" fmla="*/ 37 h 81"/>
                  <a:gd name="T2" fmla="*/ 503 w 509"/>
                  <a:gd name="T3" fmla="*/ 39 h 81"/>
                  <a:gd name="T4" fmla="*/ 400 w 509"/>
                  <a:gd name="T5" fmla="*/ 68 h 81"/>
                  <a:gd name="T6" fmla="*/ 373 w 509"/>
                  <a:gd name="T7" fmla="*/ 73 h 81"/>
                  <a:gd name="T8" fmla="*/ 297 w 509"/>
                  <a:gd name="T9" fmla="*/ 81 h 81"/>
                  <a:gd name="T10" fmla="*/ 194 w 509"/>
                  <a:gd name="T11" fmla="*/ 79 h 81"/>
                  <a:gd name="T12" fmla="*/ 161 w 509"/>
                  <a:gd name="T13" fmla="*/ 73 h 81"/>
                  <a:gd name="T14" fmla="*/ 91 w 509"/>
                  <a:gd name="T15" fmla="*/ 54 h 81"/>
                  <a:gd name="T16" fmla="*/ 0 w 509"/>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81">
                    <a:moveTo>
                      <a:pt x="509" y="37"/>
                    </a:moveTo>
                    <a:lnTo>
                      <a:pt x="503" y="39"/>
                    </a:lnTo>
                    <a:lnTo>
                      <a:pt x="400" y="68"/>
                    </a:lnTo>
                    <a:lnTo>
                      <a:pt x="373" y="73"/>
                    </a:lnTo>
                    <a:lnTo>
                      <a:pt x="297" y="81"/>
                    </a:lnTo>
                    <a:lnTo>
                      <a:pt x="194" y="79"/>
                    </a:lnTo>
                    <a:lnTo>
                      <a:pt x="161" y="73"/>
                    </a:lnTo>
                    <a:lnTo>
                      <a:pt x="91" y="54"/>
                    </a:lnTo>
                    <a:lnTo>
                      <a:pt x="0" y="0"/>
                    </a:lnTo>
                  </a:path>
                </a:pathLst>
              </a:custGeom>
              <a:noFill/>
              <a:ln w="25400" cap="flat">
                <a:solidFill>
                  <a:srgbClr val="3F6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21">
                <a:extLst>
                  <a:ext uri="{FF2B5EF4-FFF2-40B4-BE49-F238E27FC236}">
                    <a16:creationId xmlns:a16="http://schemas.microsoft.com/office/drawing/2014/main" id="{F1DF50B4-7FD9-0A4F-8617-9DED1E26E7C1}"/>
                  </a:ext>
                </a:extLst>
              </p:cNvPr>
              <p:cNvSpPr>
                <a:spLocks/>
              </p:cNvSpPr>
              <p:nvPr/>
            </p:nvSpPr>
            <p:spPr bwMode="auto">
              <a:xfrm>
                <a:off x="3142" y="2075"/>
                <a:ext cx="414" cy="581"/>
              </a:xfrm>
              <a:custGeom>
                <a:avLst/>
                <a:gdLst>
                  <a:gd name="T0" fmla="*/ 0 w 414"/>
                  <a:gd name="T1" fmla="*/ 581 h 581"/>
                  <a:gd name="T2" fmla="*/ 7 w 414"/>
                  <a:gd name="T3" fmla="*/ 576 h 581"/>
                  <a:gd name="T4" fmla="*/ 27 w 414"/>
                  <a:gd name="T5" fmla="*/ 559 h 581"/>
                  <a:gd name="T6" fmla="*/ 111 w 414"/>
                  <a:gd name="T7" fmla="*/ 495 h 581"/>
                  <a:gd name="T8" fmla="*/ 152 w 414"/>
                  <a:gd name="T9" fmla="*/ 456 h 581"/>
                  <a:gd name="T10" fmla="*/ 214 w 414"/>
                  <a:gd name="T11" fmla="*/ 394 h 581"/>
                  <a:gd name="T12" fmla="*/ 253 w 414"/>
                  <a:gd name="T13" fmla="*/ 353 h 581"/>
                  <a:gd name="T14" fmla="*/ 317 w 414"/>
                  <a:gd name="T15" fmla="*/ 268 h 581"/>
                  <a:gd name="T16" fmla="*/ 334 w 414"/>
                  <a:gd name="T17" fmla="*/ 249 h 581"/>
                  <a:gd name="T18" fmla="*/ 394 w 414"/>
                  <a:gd name="T19" fmla="*/ 146 h 581"/>
                  <a:gd name="T20" fmla="*/ 414 w 414"/>
                  <a:gd name="T21" fmla="*/ 43 h 581"/>
                  <a:gd name="T22" fmla="*/ 405 w 414"/>
                  <a:gd name="T2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581">
                    <a:moveTo>
                      <a:pt x="0" y="581"/>
                    </a:moveTo>
                    <a:lnTo>
                      <a:pt x="7" y="576"/>
                    </a:lnTo>
                    <a:lnTo>
                      <a:pt x="27" y="559"/>
                    </a:lnTo>
                    <a:lnTo>
                      <a:pt x="111" y="495"/>
                    </a:lnTo>
                    <a:lnTo>
                      <a:pt x="152" y="456"/>
                    </a:lnTo>
                    <a:lnTo>
                      <a:pt x="214" y="394"/>
                    </a:lnTo>
                    <a:lnTo>
                      <a:pt x="253" y="353"/>
                    </a:lnTo>
                    <a:lnTo>
                      <a:pt x="317" y="268"/>
                    </a:lnTo>
                    <a:lnTo>
                      <a:pt x="334" y="249"/>
                    </a:lnTo>
                    <a:lnTo>
                      <a:pt x="394" y="146"/>
                    </a:lnTo>
                    <a:lnTo>
                      <a:pt x="414" y="43"/>
                    </a:lnTo>
                    <a:lnTo>
                      <a:pt x="405" y="0"/>
                    </a:lnTo>
                  </a:path>
                </a:pathLst>
              </a:custGeom>
              <a:noFill/>
              <a:ln w="25400" cap="flat">
                <a:solidFill>
                  <a:srgbClr val="3F6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22">
                <a:extLst>
                  <a:ext uri="{FF2B5EF4-FFF2-40B4-BE49-F238E27FC236}">
                    <a16:creationId xmlns:a16="http://schemas.microsoft.com/office/drawing/2014/main" id="{451117BB-05A3-169D-B5A0-930CA4EAE5E5}"/>
                  </a:ext>
                </a:extLst>
              </p:cNvPr>
              <p:cNvSpPr>
                <a:spLocks/>
              </p:cNvSpPr>
              <p:nvPr/>
            </p:nvSpPr>
            <p:spPr bwMode="auto">
              <a:xfrm>
                <a:off x="2819" y="1505"/>
                <a:ext cx="575" cy="302"/>
              </a:xfrm>
              <a:custGeom>
                <a:avLst/>
                <a:gdLst>
                  <a:gd name="T0" fmla="*/ 575 w 575"/>
                  <a:gd name="T1" fmla="*/ 302 h 302"/>
                  <a:gd name="T2" fmla="*/ 537 w 575"/>
                  <a:gd name="T3" fmla="*/ 263 h 302"/>
                  <a:gd name="T4" fmla="*/ 475 w 575"/>
                  <a:gd name="T5" fmla="*/ 201 h 302"/>
                  <a:gd name="T6" fmla="*/ 434 w 575"/>
                  <a:gd name="T7" fmla="*/ 161 h 302"/>
                  <a:gd name="T8" fmla="*/ 350 w 575"/>
                  <a:gd name="T9" fmla="*/ 97 h 302"/>
                  <a:gd name="T10" fmla="*/ 330 w 575"/>
                  <a:gd name="T11" fmla="*/ 80 h 302"/>
                  <a:gd name="T12" fmla="*/ 227 w 575"/>
                  <a:gd name="T13" fmla="*/ 20 h 302"/>
                  <a:gd name="T14" fmla="*/ 124 w 575"/>
                  <a:gd name="T15" fmla="*/ 0 h 302"/>
                  <a:gd name="T16" fmla="*/ 21 w 575"/>
                  <a:gd name="T17" fmla="*/ 20 h 302"/>
                  <a:gd name="T18" fmla="*/ 0 w 575"/>
                  <a:gd name="T19" fmla="*/ 3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5" h="302">
                    <a:moveTo>
                      <a:pt x="575" y="302"/>
                    </a:moveTo>
                    <a:lnTo>
                      <a:pt x="537" y="263"/>
                    </a:lnTo>
                    <a:lnTo>
                      <a:pt x="475" y="201"/>
                    </a:lnTo>
                    <a:lnTo>
                      <a:pt x="434" y="161"/>
                    </a:lnTo>
                    <a:lnTo>
                      <a:pt x="350" y="97"/>
                    </a:lnTo>
                    <a:lnTo>
                      <a:pt x="330" y="80"/>
                    </a:lnTo>
                    <a:lnTo>
                      <a:pt x="227" y="20"/>
                    </a:lnTo>
                    <a:lnTo>
                      <a:pt x="124" y="0"/>
                    </a:lnTo>
                    <a:lnTo>
                      <a:pt x="21" y="20"/>
                    </a:lnTo>
                    <a:lnTo>
                      <a:pt x="0" y="32"/>
                    </a:lnTo>
                  </a:path>
                </a:pathLst>
              </a:custGeom>
              <a:noFill/>
              <a:ln w="25400" cap="flat">
                <a:solidFill>
                  <a:srgbClr val="3F6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23">
                <a:extLst>
                  <a:ext uri="{FF2B5EF4-FFF2-40B4-BE49-F238E27FC236}">
                    <a16:creationId xmlns:a16="http://schemas.microsoft.com/office/drawing/2014/main" id="{3ED11686-0EEF-4ADE-6BED-B62F5BECD5E4}"/>
                  </a:ext>
                </a:extLst>
              </p:cNvPr>
              <p:cNvSpPr>
                <a:spLocks/>
              </p:cNvSpPr>
              <p:nvPr/>
            </p:nvSpPr>
            <p:spPr bwMode="auto">
              <a:xfrm>
                <a:off x="2331" y="1708"/>
                <a:ext cx="260" cy="646"/>
              </a:xfrm>
              <a:custGeom>
                <a:avLst/>
                <a:gdLst>
                  <a:gd name="T0" fmla="*/ 260 w 260"/>
                  <a:gd name="T1" fmla="*/ 0 h 646"/>
                  <a:gd name="T2" fmla="*/ 200 w 260"/>
                  <a:gd name="T3" fmla="*/ 60 h 646"/>
                  <a:gd name="T4" fmla="*/ 161 w 260"/>
                  <a:gd name="T5" fmla="*/ 101 h 646"/>
                  <a:gd name="T6" fmla="*/ 97 w 260"/>
                  <a:gd name="T7" fmla="*/ 184 h 646"/>
                  <a:gd name="T8" fmla="*/ 79 w 260"/>
                  <a:gd name="T9" fmla="*/ 204 h 646"/>
                  <a:gd name="T10" fmla="*/ 20 w 260"/>
                  <a:gd name="T11" fmla="*/ 307 h 646"/>
                  <a:gd name="T12" fmla="*/ 0 w 260"/>
                  <a:gd name="T13" fmla="*/ 410 h 646"/>
                  <a:gd name="T14" fmla="*/ 20 w 260"/>
                  <a:gd name="T15" fmla="*/ 513 h 646"/>
                  <a:gd name="T16" fmla="*/ 79 w 260"/>
                  <a:gd name="T17" fmla="*/ 616 h 646"/>
                  <a:gd name="T18" fmla="*/ 97 w 260"/>
                  <a:gd name="T19" fmla="*/ 635 h 646"/>
                  <a:gd name="T20" fmla="*/ 105 w 260"/>
                  <a:gd name="T21"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646">
                    <a:moveTo>
                      <a:pt x="260" y="0"/>
                    </a:moveTo>
                    <a:lnTo>
                      <a:pt x="200" y="60"/>
                    </a:lnTo>
                    <a:lnTo>
                      <a:pt x="161" y="101"/>
                    </a:lnTo>
                    <a:lnTo>
                      <a:pt x="97" y="184"/>
                    </a:lnTo>
                    <a:lnTo>
                      <a:pt x="79" y="204"/>
                    </a:lnTo>
                    <a:lnTo>
                      <a:pt x="20" y="307"/>
                    </a:lnTo>
                    <a:lnTo>
                      <a:pt x="0" y="410"/>
                    </a:lnTo>
                    <a:lnTo>
                      <a:pt x="20" y="513"/>
                    </a:lnTo>
                    <a:lnTo>
                      <a:pt x="79" y="616"/>
                    </a:lnTo>
                    <a:lnTo>
                      <a:pt x="97" y="635"/>
                    </a:lnTo>
                    <a:lnTo>
                      <a:pt x="105" y="646"/>
                    </a:lnTo>
                  </a:path>
                </a:pathLst>
              </a:custGeom>
              <a:noFill/>
              <a:ln w="25400" cap="flat">
                <a:solidFill>
                  <a:srgbClr val="3F6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24">
                <a:extLst>
                  <a:ext uri="{FF2B5EF4-FFF2-40B4-BE49-F238E27FC236}">
                    <a16:creationId xmlns:a16="http://schemas.microsoft.com/office/drawing/2014/main" id="{1995DE12-C5EE-8A9E-C43F-38C847B2A35B}"/>
                  </a:ext>
                </a:extLst>
              </p:cNvPr>
              <p:cNvSpPr>
                <a:spLocks/>
              </p:cNvSpPr>
              <p:nvPr/>
            </p:nvSpPr>
            <p:spPr bwMode="auto">
              <a:xfrm>
                <a:off x="2638" y="2573"/>
                <a:ext cx="249" cy="147"/>
              </a:xfrm>
              <a:custGeom>
                <a:avLst/>
                <a:gdLst>
                  <a:gd name="T0" fmla="*/ 0 w 249"/>
                  <a:gd name="T1" fmla="*/ 0 h 147"/>
                  <a:gd name="T2" fmla="*/ 80 w 249"/>
                  <a:gd name="T3" fmla="*/ 61 h 147"/>
                  <a:gd name="T4" fmla="*/ 99 w 249"/>
                  <a:gd name="T5" fmla="*/ 78 h 147"/>
                  <a:gd name="T6" fmla="*/ 202 w 249"/>
                  <a:gd name="T7" fmla="*/ 138 h 147"/>
                  <a:gd name="T8" fmla="*/ 249 w 249"/>
                  <a:gd name="T9" fmla="*/ 147 h 147"/>
                </a:gdLst>
                <a:ahLst/>
                <a:cxnLst>
                  <a:cxn ang="0">
                    <a:pos x="T0" y="T1"/>
                  </a:cxn>
                  <a:cxn ang="0">
                    <a:pos x="T2" y="T3"/>
                  </a:cxn>
                  <a:cxn ang="0">
                    <a:pos x="T4" y="T5"/>
                  </a:cxn>
                  <a:cxn ang="0">
                    <a:pos x="T6" y="T7"/>
                  </a:cxn>
                  <a:cxn ang="0">
                    <a:pos x="T8" y="T9"/>
                  </a:cxn>
                </a:cxnLst>
                <a:rect l="0" t="0" r="r" b="b"/>
                <a:pathLst>
                  <a:path w="249" h="147">
                    <a:moveTo>
                      <a:pt x="0" y="0"/>
                    </a:moveTo>
                    <a:lnTo>
                      <a:pt x="80" y="61"/>
                    </a:lnTo>
                    <a:lnTo>
                      <a:pt x="99" y="78"/>
                    </a:lnTo>
                    <a:lnTo>
                      <a:pt x="202" y="138"/>
                    </a:lnTo>
                    <a:lnTo>
                      <a:pt x="249" y="147"/>
                    </a:lnTo>
                  </a:path>
                </a:pathLst>
              </a:custGeom>
              <a:noFill/>
              <a:ln w="25400" cap="flat">
                <a:solidFill>
                  <a:srgbClr val="3F6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25">
                <a:extLst>
                  <a:ext uri="{FF2B5EF4-FFF2-40B4-BE49-F238E27FC236}">
                    <a16:creationId xmlns:a16="http://schemas.microsoft.com/office/drawing/2014/main" id="{FEDAB578-D0F5-EBEB-E8ED-E427C0CB4C09}"/>
                  </a:ext>
                </a:extLst>
              </p:cNvPr>
              <p:cNvSpPr>
                <a:spLocks/>
              </p:cNvSpPr>
              <p:nvPr/>
            </p:nvSpPr>
            <p:spPr bwMode="auto">
              <a:xfrm>
                <a:off x="2282" y="3059"/>
                <a:ext cx="644" cy="48"/>
              </a:xfrm>
              <a:custGeom>
                <a:avLst/>
                <a:gdLst>
                  <a:gd name="T0" fmla="*/ 644 w 644"/>
                  <a:gd name="T1" fmla="*/ 0 h 48"/>
                  <a:gd name="T2" fmla="*/ 558 w 644"/>
                  <a:gd name="T3" fmla="*/ 3 h 48"/>
                  <a:gd name="T4" fmla="*/ 455 w 644"/>
                  <a:gd name="T5" fmla="*/ 14 h 48"/>
                  <a:gd name="T6" fmla="*/ 352 w 644"/>
                  <a:gd name="T7" fmla="*/ 28 h 48"/>
                  <a:gd name="T8" fmla="*/ 249 w 644"/>
                  <a:gd name="T9" fmla="*/ 41 h 48"/>
                  <a:gd name="T10" fmla="*/ 146 w 644"/>
                  <a:gd name="T11" fmla="*/ 48 h 48"/>
                  <a:gd name="T12" fmla="*/ 43 w 644"/>
                  <a:gd name="T13" fmla="*/ 44 h 48"/>
                  <a:gd name="T14" fmla="*/ 0 w 644"/>
                  <a:gd name="T15" fmla="*/ 35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48">
                    <a:moveTo>
                      <a:pt x="644" y="0"/>
                    </a:moveTo>
                    <a:lnTo>
                      <a:pt x="558" y="3"/>
                    </a:lnTo>
                    <a:lnTo>
                      <a:pt x="455" y="14"/>
                    </a:lnTo>
                    <a:lnTo>
                      <a:pt x="352" y="28"/>
                    </a:lnTo>
                    <a:lnTo>
                      <a:pt x="249" y="41"/>
                    </a:lnTo>
                    <a:lnTo>
                      <a:pt x="146" y="48"/>
                    </a:lnTo>
                    <a:lnTo>
                      <a:pt x="43" y="44"/>
                    </a:lnTo>
                    <a:lnTo>
                      <a:pt x="0" y="35"/>
                    </a:lnTo>
                  </a:path>
                </a:pathLst>
              </a:custGeom>
              <a:noFill/>
              <a:ln w="2540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26">
                <a:extLst>
                  <a:ext uri="{FF2B5EF4-FFF2-40B4-BE49-F238E27FC236}">
                    <a16:creationId xmlns:a16="http://schemas.microsoft.com/office/drawing/2014/main" id="{D2F00B4C-3D2D-4484-EE58-552F99C30A0D}"/>
                  </a:ext>
                </a:extLst>
              </p:cNvPr>
              <p:cNvSpPr>
                <a:spLocks/>
              </p:cNvSpPr>
              <p:nvPr/>
            </p:nvSpPr>
            <p:spPr bwMode="auto">
              <a:xfrm>
                <a:off x="1955" y="2177"/>
                <a:ext cx="88" cy="785"/>
              </a:xfrm>
              <a:custGeom>
                <a:avLst/>
                <a:gdLst>
                  <a:gd name="T0" fmla="*/ 88 w 88"/>
                  <a:gd name="T1" fmla="*/ 785 h 785"/>
                  <a:gd name="T2" fmla="*/ 70 w 88"/>
                  <a:gd name="T3" fmla="*/ 766 h 785"/>
                  <a:gd name="T4" fmla="*/ 61 w 88"/>
                  <a:gd name="T5" fmla="*/ 751 h 785"/>
                  <a:gd name="T6" fmla="*/ 24 w 88"/>
                  <a:gd name="T7" fmla="*/ 663 h 785"/>
                  <a:gd name="T8" fmla="*/ 4 w 88"/>
                  <a:gd name="T9" fmla="*/ 560 h 785"/>
                  <a:gd name="T10" fmla="*/ 0 w 88"/>
                  <a:gd name="T11" fmla="*/ 457 h 785"/>
                  <a:gd name="T12" fmla="*/ 7 w 88"/>
                  <a:gd name="T13" fmla="*/ 354 h 785"/>
                  <a:gd name="T14" fmla="*/ 20 w 88"/>
                  <a:gd name="T15" fmla="*/ 251 h 785"/>
                  <a:gd name="T16" fmla="*/ 34 w 88"/>
                  <a:gd name="T17" fmla="*/ 147 h 785"/>
                  <a:gd name="T18" fmla="*/ 45 w 88"/>
                  <a:gd name="T19" fmla="*/ 44 h 785"/>
                  <a:gd name="T20" fmla="*/ 47 w 88"/>
                  <a:gd name="T2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85">
                    <a:moveTo>
                      <a:pt x="88" y="785"/>
                    </a:moveTo>
                    <a:lnTo>
                      <a:pt x="70" y="766"/>
                    </a:lnTo>
                    <a:lnTo>
                      <a:pt x="61" y="751"/>
                    </a:lnTo>
                    <a:lnTo>
                      <a:pt x="24" y="663"/>
                    </a:lnTo>
                    <a:lnTo>
                      <a:pt x="4" y="560"/>
                    </a:lnTo>
                    <a:lnTo>
                      <a:pt x="0" y="457"/>
                    </a:lnTo>
                    <a:lnTo>
                      <a:pt x="7" y="354"/>
                    </a:lnTo>
                    <a:lnTo>
                      <a:pt x="20" y="251"/>
                    </a:lnTo>
                    <a:lnTo>
                      <a:pt x="34" y="147"/>
                    </a:lnTo>
                    <a:lnTo>
                      <a:pt x="45" y="44"/>
                    </a:lnTo>
                    <a:lnTo>
                      <a:pt x="47" y="0"/>
                    </a:lnTo>
                  </a:path>
                </a:pathLst>
              </a:custGeom>
              <a:noFill/>
              <a:ln w="2540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27">
                <a:extLst>
                  <a:ext uri="{FF2B5EF4-FFF2-40B4-BE49-F238E27FC236}">
                    <a16:creationId xmlns:a16="http://schemas.microsoft.com/office/drawing/2014/main" id="{DBE4C66E-9F98-8A28-5263-75BF06E00142}"/>
                  </a:ext>
                </a:extLst>
              </p:cNvPr>
              <p:cNvSpPr>
                <a:spLocks/>
              </p:cNvSpPr>
              <p:nvPr/>
            </p:nvSpPr>
            <p:spPr bwMode="auto">
              <a:xfrm>
                <a:off x="1955" y="1166"/>
                <a:ext cx="237" cy="675"/>
              </a:xfrm>
              <a:custGeom>
                <a:avLst/>
                <a:gdLst>
                  <a:gd name="T0" fmla="*/ 25 w 237"/>
                  <a:gd name="T1" fmla="*/ 675 h 675"/>
                  <a:gd name="T2" fmla="*/ 20 w 237"/>
                  <a:gd name="T3" fmla="*/ 643 h 675"/>
                  <a:gd name="T4" fmla="*/ 7 w 237"/>
                  <a:gd name="T5" fmla="*/ 540 h 675"/>
                  <a:gd name="T6" fmla="*/ 0 w 237"/>
                  <a:gd name="T7" fmla="*/ 436 h 675"/>
                  <a:gd name="T8" fmla="*/ 4 w 237"/>
                  <a:gd name="T9" fmla="*/ 333 h 675"/>
                  <a:gd name="T10" fmla="*/ 24 w 237"/>
                  <a:gd name="T11" fmla="*/ 230 h 675"/>
                  <a:gd name="T12" fmla="*/ 61 w 237"/>
                  <a:gd name="T13" fmla="*/ 142 h 675"/>
                  <a:gd name="T14" fmla="*/ 70 w 237"/>
                  <a:gd name="T15" fmla="*/ 127 h 675"/>
                  <a:gd name="T16" fmla="*/ 164 w 237"/>
                  <a:gd name="T17" fmla="*/ 33 h 675"/>
                  <a:gd name="T18" fmla="*/ 179 w 237"/>
                  <a:gd name="T19" fmla="*/ 24 h 675"/>
                  <a:gd name="T20" fmla="*/ 237 w 237"/>
                  <a:gd name="T21"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675">
                    <a:moveTo>
                      <a:pt x="25" y="675"/>
                    </a:moveTo>
                    <a:lnTo>
                      <a:pt x="20" y="643"/>
                    </a:lnTo>
                    <a:lnTo>
                      <a:pt x="7" y="540"/>
                    </a:lnTo>
                    <a:lnTo>
                      <a:pt x="0" y="436"/>
                    </a:lnTo>
                    <a:lnTo>
                      <a:pt x="4" y="333"/>
                    </a:lnTo>
                    <a:lnTo>
                      <a:pt x="24" y="230"/>
                    </a:lnTo>
                    <a:lnTo>
                      <a:pt x="61" y="142"/>
                    </a:lnTo>
                    <a:lnTo>
                      <a:pt x="70" y="127"/>
                    </a:lnTo>
                    <a:lnTo>
                      <a:pt x="164" y="33"/>
                    </a:lnTo>
                    <a:lnTo>
                      <a:pt x="179" y="24"/>
                    </a:lnTo>
                    <a:lnTo>
                      <a:pt x="237" y="0"/>
                    </a:lnTo>
                  </a:path>
                </a:pathLst>
              </a:custGeom>
              <a:noFill/>
              <a:ln w="2540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Freeform 28">
                <a:extLst>
                  <a:ext uri="{FF2B5EF4-FFF2-40B4-BE49-F238E27FC236}">
                    <a16:creationId xmlns:a16="http://schemas.microsoft.com/office/drawing/2014/main" id="{0CD262CE-18BD-E5D5-8DE8-88358E03B34B}"/>
                  </a:ext>
                </a:extLst>
              </p:cNvPr>
              <p:cNvSpPr>
                <a:spLocks/>
              </p:cNvSpPr>
              <p:nvPr/>
            </p:nvSpPr>
            <p:spPr bwMode="auto">
              <a:xfrm>
                <a:off x="2455" y="1131"/>
                <a:ext cx="644" cy="47"/>
              </a:xfrm>
              <a:custGeom>
                <a:avLst/>
                <a:gdLst>
                  <a:gd name="T0" fmla="*/ 0 w 644"/>
                  <a:gd name="T1" fmla="*/ 0 h 47"/>
                  <a:gd name="T2" fmla="*/ 76 w 644"/>
                  <a:gd name="T3" fmla="*/ 5 h 47"/>
                  <a:gd name="T4" fmla="*/ 179 w 644"/>
                  <a:gd name="T5" fmla="*/ 18 h 47"/>
                  <a:gd name="T6" fmla="*/ 282 w 644"/>
                  <a:gd name="T7" fmla="*/ 33 h 47"/>
                  <a:gd name="T8" fmla="*/ 385 w 644"/>
                  <a:gd name="T9" fmla="*/ 43 h 47"/>
                  <a:gd name="T10" fmla="*/ 488 w 644"/>
                  <a:gd name="T11" fmla="*/ 47 h 47"/>
                  <a:gd name="T12" fmla="*/ 591 w 644"/>
                  <a:gd name="T13" fmla="*/ 43 h 47"/>
                  <a:gd name="T14" fmla="*/ 644 w 644"/>
                  <a:gd name="T15" fmla="*/ 38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47">
                    <a:moveTo>
                      <a:pt x="0" y="0"/>
                    </a:moveTo>
                    <a:lnTo>
                      <a:pt x="76" y="5"/>
                    </a:lnTo>
                    <a:lnTo>
                      <a:pt x="179" y="18"/>
                    </a:lnTo>
                    <a:lnTo>
                      <a:pt x="282" y="33"/>
                    </a:lnTo>
                    <a:lnTo>
                      <a:pt x="385" y="43"/>
                    </a:lnTo>
                    <a:lnTo>
                      <a:pt x="488" y="47"/>
                    </a:lnTo>
                    <a:lnTo>
                      <a:pt x="591" y="43"/>
                    </a:lnTo>
                    <a:lnTo>
                      <a:pt x="644" y="38"/>
                    </a:lnTo>
                  </a:path>
                </a:pathLst>
              </a:custGeom>
              <a:noFill/>
              <a:ln w="2540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29">
                <a:extLst>
                  <a:ext uri="{FF2B5EF4-FFF2-40B4-BE49-F238E27FC236}">
                    <a16:creationId xmlns:a16="http://schemas.microsoft.com/office/drawing/2014/main" id="{68C424A8-2A16-A763-40E9-E4DBC2AC57DA}"/>
                  </a:ext>
                </a:extLst>
              </p:cNvPr>
              <p:cNvSpPr>
                <a:spLocks/>
              </p:cNvSpPr>
              <p:nvPr/>
            </p:nvSpPr>
            <p:spPr bwMode="auto">
              <a:xfrm>
                <a:off x="3364" y="1129"/>
                <a:ext cx="548" cy="294"/>
              </a:xfrm>
              <a:custGeom>
                <a:avLst/>
                <a:gdLst>
                  <a:gd name="T0" fmla="*/ 0 w 548"/>
                  <a:gd name="T1" fmla="*/ 6 h 294"/>
                  <a:gd name="T2" fmla="*/ 95 w 548"/>
                  <a:gd name="T3" fmla="*/ 0 h 294"/>
                  <a:gd name="T4" fmla="*/ 198 w 548"/>
                  <a:gd name="T5" fmla="*/ 4 h 294"/>
                  <a:gd name="T6" fmla="*/ 301 w 548"/>
                  <a:gd name="T7" fmla="*/ 24 h 294"/>
                  <a:gd name="T8" fmla="*/ 389 w 548"/>
                  <a:gd name="T9" fmla="*/ 61 h 294"/>
                  <a:gd name="T10" fmla="*/ 404 w 548"/>
                  <a:gd name="T11" fmla="*/ 70 h 294"/>
                  <a:gd name="T12" fmla="*/ 498 w 548"/>
                  <a:gd name="T13" fmla="*/ 164 h 294"/>
                  <a:gd name="T14" fmla="*/ 507 w 548"/>
                  <a:gd name="T15" fmla="*/ 179 h 294"/>
                  <a:gd name="T16" fmla="*/ 543 w 548"/>
                  <a:gd name="T17" fmla="*/ 267 h 294"/>
                  <a:gd name="T18" fmla="*/ 548 w 548"/>
                  <a:gd name="T19"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294">
                    <a:moveTo>
                      <a:pt x="0" y="6"/>
                    </a:moveTo>
                    <a:lnTo>
                      <a:pt x="95" y="0"/>
                    </a:lnTo>
                    <a:lnTo>
                      <a:pt x="198" y="4"/>
                    </a:lnTo>
                    <a:lnTo>
                      <a:pt x="301" y="24"/>
                    </a:lnTo>
                    <a:lnTo>
                      <a:pt x="389" y="61"/>
                    </a:lnTo>
                    <a:lnTo>
                      <a:pt x="404" y="70"/>
                    </a:lnTo>
                    <a:lnTo>
                      <a:pt x="498" y="164"/>
                    </a:lnTo>
                    <a:lnTo>
                      <a:pt x="507" y="179"/>
                    </a:lnTo>
                    <a:lnTo>
                      <a:pt x="543" y="267"/>
                    </a:lnTo>
                    <a:lnTo>
                      <a:pt x="548" y="294"/>
                    </a:lnTo>
                  </a:path>
                </a:pathLst>
              </a:custGeom>
              <a:noFill/>
              <a:ln w="2540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Freeform 30">
                <a:extLst>
                  <a:ext uri="{FF2B5EF4-FFF2-40B4-BE49-F238E27FC236}">
                    <a16:creationId xmlns:a16="http://schemas.microsoft.com/office/drawing/2014/main" id="{A18AEFDF-985F-51B1-4D19-22BA0378F197}"/>
                  </a:ext>
                </a:extLst>
              </p:cNvPr>
              <p:cNvSpPr>
                <a:spLocks/>
              </p:cNvSpPr>
              <p:nvPr/>
            </p:nvSpPr>
            <p:spPr bwMode="auto">
              <a:xfrm>
                <a:off x="3883" y="1756"/>
                <a:ext cx="44" cy="813"/>
              </a:xfrm>
              <a:custGeom>
                <a:avLst/>
                <a:gdLst>
                  <a:gd name="T0" fmla="*/ 35 w 44"/>
                  <a:gd name="T1" fmla="*/ 0 h 813"/>
                  <a:gd name="T2" fmla="*/ 29 w 44"/>
                  <a:gd name="T3" fmla="*/ 53 h 813"/>
                  <a:gd name="T4" fmla="*/ 14 w 44"/>
                  <a:gd name="T5" fmla="*/ 156 h 813"/>
                  <a:gd name="T6" fmla="*/ 4 w 44"/>
                  <a:gd name="T7" fmla="*/ 259 h 813"/>
                  <a:gd name="T8" fmla="*/ 0 w 44"/>
                  <a:gd name="T9" fmla="*/ 362 h 813"/>
                  <a:gd name="T10" fmla="*/ 4 w 44"/>
                  <a:gd name="T11" fmla="*/ 465 h 813"/>
                  <a:gd name="T12" fmla="*/ 14 w 44"/>
                  <a:gd name="T13" fmla="*/ 568 h 813"/>
                  <a:gd name="T14" fmla="*/ 29 w 44"/>
                  <a:gd name="T15" fmla="*/ 672 h 813"/>
                  <a:gd name="T16" fmla="*/ 42 w 44"/>
                  <a:gd name="T17" fmla="*/ 775 h 813"/>
                  <a:gd name="T18" fmla="*/ 44 w 44"/>
                  <a:gd name="T1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13">
                    <a:moveTo>
                      <a:pt x="35" y="0"/>
                    </a:moveTo>
                    <a:lnTo>
                      <a:pt x="29" y="53"/>
                    </a:lnTo>
                    <a:lnTo>
                      <a:pt x="14" y="156"/>
                    </a:lnTo>
                    <a:lnTo>
                      <a:pt x="4" y="259"/>
                    </a:lnTo>
                    <a:lnTo>
                      <a:pt x="0" y="362"/>
                    </a:lnTo>
                    <a:lnTo>
                      <a:pt x="4" y="465"/>
                    </a:lnTo>
                    <a:lnTo>
                      <a:pt x="14" y="568"/>
                    </a:lnTo>
                    <a:lnTo>
                      <a:pt x="29" y="672"/>
                    </a:lnTo>
                    <a:lnTo>
                      <a:pt x="42" y="775"/>
                    </a:lnTo>
                    <a:lnTo>
                      <a:pt x="44" y="813"/>
                    </a:lnTo>
                  </a:path>
                </a:pathLst>
              </a:custGeom>
              <a:noFill/>
              <a:ln w="2540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31">
                <a:extLst>
                  <a:ext uri="{FF2B5EF4-FFF2-40B4-BE49-F238E27FC236}">
                    <a16:creationId xmlns:a16="http://schemas.microsoft.com/office/drawing/2014/main" id="{C20A893B-9B4B-739B-F989-4434A71A4718}"/>
                  </a:ext>
                </a:extLst>
              </p:cNvPr>
              <p:cNvSpPr>
                <a:spLocks/>
              </p:cNvSpPr>
              <p:nvPr/>
            </p:nvSpPr>
            <p:spPr bwMode="auto">
              <a:xfrm>
                <a:off x="3191" y="2895"/>
                <a:ext cx="694" cy="212"/>
              </a:xfrm>
              <a:custGeom>
                <a:avLst/>
                <a:gdLst>
                  <a:gd name="T0" fmla="*/ 694 w 694"/>
                  <a:gd name="T1" fmla="*/ 0 h 212"/>
                  <a:gd name="T2" fmla="*/ 680 w 694"/>
                  <a:gd name="T3" fmla="*/ 33 h 212"/>
                  <a:gd name="T4" fmla="*/ 671 w 694"/>
                  <a:gd name="T5" fmla="*/ 48 h 212"/>
                  <a:gd name="T6" fmla="*/ 577 w 694"/>
                  <a:gd name="T7" fmla="*/ 142 h 212"/>
                  <a:gd name="T8" fmla="*/ 562 w 694"/>
                  <a:gd name="T9" fmla="*/ 151 h 212"/>
                  <a:gd name="T10" fmla="*/ 474 w 694"/>
                  <a:gd name="T11" fmla="*/ 187 h 212"/>
                  <a:gd name="T12" fmla="*/ 371 w 694"/>
                  <a:gd name="T13" fmla="*/ 208 h 212"/>
                  <a:gd name="T14" fmla="*/ 268 w 694"/>
                  <a:gd name="T15" fmla="*/ 212 h 212"/>
                  <a:gd name="T16" fmla="*/ 165 w 694"/>
                  <a:gd name="T17" fmla="*/ 205 h 212"/>
                  <a:gd name="T18" fmla="*/ 62 w 694"/>
                  <a:gd name="T19" fmla="*/ 192 h 212"/>
                  <a:gd name="T20" fmla="*/ 0 w 694"/>
                  <a:gd name="T21" fmla="*/ 1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4" h="212">
                    <a:moveTo>
                      <a:pt x="694" y="0"/>
                    </a:moveTo>
                    <a:lnTo>
                      <a:pt x="680" y="33"/>
                    </a:lnTo>
                    <a:lnTo>
                      <a:pt x="671" y="48"/>
                    </a:lnTo>
                    <a:lnTo>
                      <a:pt x="577" y="142"/>
                    </a:lnTo>
                    <a:lnTo>
                      <a:pt x="562" y="151"/>
                    </a:lnTo>
                    <a:lnTo>
                      <a:pt x="474" y="187"/>
                    </a:lnTo>
                    <a:lnTo>
                      <a:pt x="371" y="208"/>
                    </a:lnTo>
                    <a:lnTo>
                      <a:pt x="268" y="212"/>
                    </a:lnTo>
                    <a:lnTo>
                      <a:pt x="165" y="205"/>
                    </a:lnTo>
                    <a:lnTo>
                      <a:pt x="62" y="192"/>
                    </a:lnTo>
                    <a:lnTo>
                      <a:pt x="0" y="183"/>
                    </a:lnTo>
                  </a:path>
                </a:pathLst>
              </a:custGeom>
              <a:noFill/>
              <a:ln w="2540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Freeform 32">
                <a:extLst>
                  <a:ext uri="{FF2B5EF4-FFF2-40B4-BE49-F238E27FC236}">
                    <a16:creationId xmlns:a16="http://schemas.microsoft.com/office/drawing/2014/main" id="{D1145F49-C9C0-B3CC-8F9B-D4DCB0A7E9F4}"/>
                  </a:ext>
                </a:extLst>
              </p:cNvPr>
              <p:cNvSpPr>
                <a:spLocks/>
              </p:cNvSpPr>
              <p:nvPr/>
            </p:nvSpPr>
            <p:spPr bwMode="auto">
              <a:xfrm>
                <a:off x="3038" y="1716"/>
                <a:ext cx="323" cy="594"/>
              </a:xfrm>
              <a:custGeom>
                <a:avLst/>
                <a:gdLst>
                  <a:gd name="T0" fmla="*/ 260 w 323"/>
                  <a:gd name="T1" fmla="*/ 594 h 594"/>
                  <a:gd name="T2" fmla="*/ 305 w 323"/>
                  <a:gd name="T3" fmla="*/ 505 h 594"/>
                  <a:gd name="T4" fmla="*/ 318 w 323"/>
                  <a:gd name="T5" fmla="*/ 434 h 594"/>
                  <a:gd name="T6" fmla="*/ 323 w 323"/>
                  <a:gd name="T7" fmla="*/ 402 h 594"/>
                  <a:gd name="T8" fmla="*/ 318 w 323"/>
                  <a:gd name="T9" fmla="*/ 370 h 594"/>
                  <a:gd name="T10" fmla="*/ 305 w 323"/>
                  <a:gd name="T11" fmla="*/ 299 h 594"/>
                  <a:gd name="T12" fmla="*/ 252 w 323"/>
                  <a:gd name="T13" fmla="*/ 196 h 594"/>
                  <a:gd name="T14" fmla="*/ 215 w 323"/>
                  <a:gd name="T15" fmla="*/ 149 h 594"/>
                  <a:gd name="T16" fmla="*/ 158 w 323"/>
                  <a:gd name="T17" fmla="*/ 93 h 594"/>
                  <a:gd name="T18" fmla="*/ 111 w 323"/>
                  <a:gd name="T19" fmla="*/ 55 h 594"/>
                  <a:gd name="T20" fmla="*/ 8 w 323"/>
                  <a:gd name="T21" fmla="*/ 2 h 594"/>
                  <a:gd name="T22" fmla="*/ 0 w 323"/>
                  <a:gd name="T23"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3" h="594">
                    <a:moveTo>
                      <a:pt x="260" y="594"/>
                    </a:moveTo>
                    <a:lnTo>
                      <a:pt x="305" y="505"/>
                    </a:lnTo>
                    <a:lnTo>
                      <a:pt x="318" y="434"/>
                    </a:lnTo>
                    <a:lnTo>
                      <a:pt x="323" y="402"/>
                    </a:lnTo>
                    <a:lnTo>
                      <a:pt x="318" y="370"/>
                    </a:lnTo>
                    <a:lnTo>
                      <a:pt x="305" y="299"/>
                    </a:lnTo>
                    <a:lnTo>
                      <a:pt x="252" y="196"/>
                    </a:lnTo>
                    <a:lnTo>
                      <a:pt x="215" y="149"/>
                    </a:lnTo>
                    <a:lnTo>
                      <a:pt x="158" y="93"/>
                    </a:lnTo>
                    <a:lnTo>
                      <a:pt x="111" y="55"/>
                    </a:lnTo>
                    <a:lnTo>
                      <a:pt x="8" y="2"/>
                    </a:lnTo>
                    <a:lnTo>
                      <a:pt x="0" y="0"/>
                    </a:lnTo>
                  </a:path>
                </a:pathLst>
              </a:custGeom>
              <a:noFill/>
              <a:ln w="2540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33">
                <a:extLst>
                  <a:ext uri="{FF2B5EF4-FFF2-40B4-BE49-F238E27FC236}">
                    <a16:creationId xmlns:a16="http://schemas.microsoft.com/office/drawing/2014/main" id="{056F948A-9BEF-F2E5-0B16-DE524AE2489F}"/>
                  </a:ext>
                </a:extLst>
              </p:cNvPr>
              <p:cNvSpPr>
                <a:spLocks/>
              </p:cNvSpPr>
              <p:nvPr/>
            </p:nvSpPr>
            <p:spPr bwMode="auto">
              <a:xfrm>
                <a:off x="2525" y="1750"/>
                <a:ext cx="557" cy="786"/>
              </a:xfrm>
              <a:custGeom>
                <a:avLst/>
                <a:gdLst>
                  <a:gd name="T0" fmla="*/ 254 w 557"/>
                  <a:gd name="T1" fmla="*/ 0 h 786"/>
                  <a:gd name="T2" fmla="*/ 212 w 557"/>
                  <a:gd name="T3" fmla="*/ 21 h 786"/>
                  <a:gd name="T4" fmla="*/ 166 w 557"/>
                  <a:gd name="T5" fmla="*/ 59 h 786"/>
                  <a:gd name="T6" fmla="*/ 109 w 557"/>
                  <a:gd name="T7" fmla="*/ 115 h 786"/>
                  <a:gd name="T8" fmla="*/ 72 w 557"/>
                  <a:gd name="T9" fmla="*/ 162 h 786"/>
                  <a:gd name="T10" fmla="*/ 18 w 557"/>
                  <a:gd name="T11" fmla="*/ 265 h 786"/>
                  <a:gd name="T12" fmla="*/ 6 w 557"/>
                  <a:gd name="T13" fmla="*/ 336 h 786"/>
                  <a:gd name="T14" fmla="*/ 0 w 557"/>
                  <a:gd name="T15" fmla="*/ 368 h 786"/>
                  <a:gd name="T16" fmla="*/ 6 w 557"/>
                  <a:gd name="T17" fmla="*/ 400 h 786"/>
                  <a:gd name="T18" fmla="*/ 18 w 557"/>
                  <a:gd name="T19" fmla="*/ 471 h 786"/>
                  <a:gd name="T20" fmla="*/ 72 w 557"/>
                  <a:gd name="T21" fmla="*/ 574 h 786"/>
                  <a:gd name="T22" fmla="*/ 109 w 557"/>
                  <a:gd name="T23" fmla="*/ 621 h 786"/>
                  <a:gd name="T24" fmla="*/ 166 w 557"/>
                  <a:gd name="T25" fmla="*/ 678 h 786"/>
                  <a:gd name="T26" fmla="*/ 212 w 557"/>
                  <a:gd name="T27" fmla="*/ 715 h 786"/>
                  <a:gd name="T28" fmla="*/ 315 w 557"/>
                  <a:gd name="T29" fmla="*/ 768 h 786"/>
                  <a:gd name="T30" fmla="*/ 387 w 557"/>
                  <a:gd name="T31" fmla="*/ 781 h 786"/>
                  <a:gd name="T32" fmla="*/ 418 w 557"/>
                  <a:gd name="T33" fmla="*/ 786 h 786"/>
                  <a:gd name="T34" fmla="*/ 450 w 557"/>
                  <a:gd name="T35" fmla="*/ 781 h 786"/>
                  <a:gd name="T36" fmla="*/ 521 w 557"/>
                  <a:gd name="T37" fmla="*/ 768 h 786"/>
                  <a:gd name="T38" fmla="*/ 557 w 557"/>
                  <a:gd name="T39" fmla="*/ 75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7" h="786">
                    <a:moveTo>
                      <a:pt x="254" y="0"/>
                    </a:moveTo>
                    <a:lnTo>
                      <a:pt x="212" y="21"/>
                    </a:lnTo>
                    <a:lnTo>
                      <a:pt x="166" y="59"/>
                    </a:lnTo>
                    <a:lnTo>
                      <a:pt x="109" y="115"/>
                    </a:lnTo>
                    <a:lnTo>
                      <a:pt x="72" y="162"/>
                    </a:lnTo>
                    <a:lnTo>
                      <a:pt x="18" y="265"/>
                    </a:lnTo>
                    <a:lnTo>
                      <a:pt x="6" y="336"/>
                    </a:lnTo>
                    <a:lnTo>
                      <a:pt x="0" y="368"/>
                    </a:lnTo>
                    <a:lnTo>
                      <a:pt x="6" y="400"/>
                    </a:lnTo>
                    <a:lnTo>
                      <a:pt x="18" y="471"/>
                    </a:lnTo>
                    <a:lnTo>
                      <a:pt x="72" y="574"/>
                    </a:lnTo>
                    <a:lnTo>
                      <a:pt x="109" y="621"/>
                    </a:lnTo>
                    <a:lnTo>
                      <a:pt x="166" y="678"/>
                    </a:lnTo>
                    <a:lnTo>
                      <a:pt x="212" y="715"/>
                    </a:lnTo>
                    <a:lnTo>
                      <a:pt x="315" y="768"/>
                    </a:lnTo>
                    <a:lnTo>
                      <a:pt x="387" y="781"/>
                    </a:lnTo>
                    <a:lnTo>
                      <a:pt x="418" y="786"/>
                    </a:lnTo>
                    <a:lnTo>
                      <a:pt x="450" y="781"/>
                    </a:lnTo>
                    <a:lnTo>
                      <a:pt x="521" y="768"/>
                    </a:lnTo>
                    <a:lnTo>
                      <a:pt x="557" y="750"/>
                    </a:lnTo>
                  </a:path>
                </a:pathLst>
              </a:custGeom>
              <a:noFill/>
              <a:ln w="2540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Freeform 34">
                <a:extLst>
                  <a:ext uri="{FF2B5EF4-FFF2-40B4-BE49-F238E27FC236}">
                    <a16:creationId xmlns:a16="http://schemas.microsoft.com/office/drawing/2014/main" id="{0F1985B6-76AB-DB45-BEC0-23986E6E29A1}"/>
                  </a:ext>
                </a:extLst>
              </p:cNvPr>
              <p:cNvSpPr>
                <a:spLocks/>
              </p:cNvSpPr>
              <p:nvPr/>
            </p:nvSpPr>
            <p:spPr bwMode="auto">
              <a:xfrm>
                <a:off x="2101" y="3075"/>
                <a:ext cx="205" cy="74"/>
              </a:xfrm>
              <a:custGeom>
                <a:avLst/>
                <a:gdLst>
                  <a:gd name="T0" fmla="*/ 205 w 205"/>
                  <a:gd name="T1" fmla="*/ 74 h 74"/>
                  <a:gd name="T2" fmla="*/ 121 w 205"/>
                  <a:gd name="T3" fmla="*/ 56 h 74"/>
                  <a:gd name="T4" fmla="*/ 18 w 205"/>
                  <a:gd name="T5" fmla="*/ 12 h 74"/>
                  <a:gd name="T6" fmla="*/ 0 w 205"/>
                  <a:gd name="T7" fmla="*/ 0 h 74"/>
                </a:gdLst>
                <a:ahLst/>
                <a:cxnLst>
                  <a:cxn ang="0">
                    <a:pos x="T0" y="T1"/>
                  </a:cxn>
                  <a:cxn ang="0">
                    <a:pos x="T2" y="T3"/>
                  </a:cxn>
                  <a:cxn ang="0">
                    <a:pos x="T4" y="T5"/>
                  </a:cxn>
                  <a:cxn ang="0">
                    <a:pos x="T6" y="T7"/>
                  </a:cxn>
                </a:cxnLst>
                <a:rect l="0" t="0" r="r" b="b"/>
                <a:pathLst>
                  <a:path w="205" h="74">
                    <a:moveTo>
                      <a:pt x="205" y="74"/>
                    </a:moveTo>
                    <a:lnTo>
                      <a:pt x="121" y="56"/>
                    </a:lnTo>
                    <a:lnTo>
                      <a:pt x="18" y="12"/>
                    </a:lnTo>
                    <a:lnTo>
                      <a:pt x="0" y="0"/>
                    </a:lnTo>
                  </a:path>
                </a:pathLst>
              </a:custGeom>
              <a:noFill/>
              <a:ln w="25400" cap="flat">
                <a:solidFill>
                  <a:srgbClr val="08B4D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35">
                <a:extLst>
                  <a:ext uri="{FF2B5EF4-FFF2-40B4-BE49-F238E27FC236}">
                    <a16:creationId xmlns:a16="http://schemas.microsoft.com/office/drawing/2014/main" id="{4C6AED39-C940-81A2-0919-F22C5455EB22}"/>
                  </a:ext>
                </a:extLst>
              </p:cNvPr>
              <p:cNvSpPr>
                <a:spLocks/>
              </p:cNvSpPr>
              <p:nvPr/>
            </p:nvSpPr>
            <p:spPr bwMode="auto">
              <a:xfrm>
                <a:off x="1912" y="2756"/>
                <a:ext cx="31" cy="112"/>
              </a:xfrm>
              <a:custGeom>
                <a:avLst/>
                <a:gdLst>
                  <a:gd name="T0" fmla="*/ 31 w 31"/>
                  <a:gd name="T1" fmla="*/ 112 h 112"/>
                  <a:gd name="T2" fmla="*/ 19 w 31"/>
                  <a:gd name="T3" fmla="*/ 84 h 112"/>
                  <a:gd name="T4" fmla="*/ 0 w 31"/>
                  <a:gd name="T5" fmla="*/ 0 h 112"/>
                </a:gdLst>
                <a:ahLst/>
                <a:cxnLst>
                  <a:cxn ang="0">
                    <a:pos x="T0" y="T1"/>
                  </a:cxn>
                  <a:cxn ang="0">
                    <a:pos x="T2" y="T3"/>
                  </a:cxn>
                  <a:cxn ang="0">
                    <a:pos x="T4" y="T5"/>
                  </a:cxn>
                </a:cxnLst>
                <a:rect l="0" t="0" r="r" b="b"/>
                <a:pathLst>
                  <a:path w="31" h="112">
                    <a:moveTo>
                      <a:pt x="31" y="112"/>
                    </a:moveTo>
                    <a:lnTo>
                      <a:pt x="19" y="84"/>
                    </a:lnTo>
                    <a:lnTo>
                      <a:pt x="0" y="0"/>
                    </a:lnTo>
                  </a:path>
                </a:pathLst>
              </a:custGeom>
              <a:noFill/>
              <a:ln w="25400" cap="flat">
                <a:solidFill>
                  <a:srgbClr val="08B4D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Freeform 36">
                <a:extLst>
                  <a:ext uri="{FF2B5EF4-FFF2-40B4-BE49-F238E27FC236}">
                    <a16:creationId xmlns:a16="http://schemas.microsoft.com/office/drawing/2014/main" id="{FC611FE3-5469-1B09-1E0F-FFEB4E931B42}"/>
                  </a:ext>
                </a:extLst>
              </p:cNvPr>
              <p:cNvSpPr>
                <a:spLocks/>
              </p:cNvSpPr>
              <p:nvPr/>
            </p:nvSpPr>
            <p:spPr bwMode="auto">
              <a:xfrm>
                <a:off x="2955" y="3122"/>
                <a:ext cx="328" cy="27"/>
              </a:xfrm>
              <a:custGeom>
                <a:avLst/>
                <a:gdLst>
                  <a:gd name="T0" fmla="*/ 328 w 328"/>
                  <a:gd name="T1" fmla="*/ 27 h 27"/>
                  <a:gd name="T2" fmla="*/ 298 w 328"/>
                  <a:gd name="T3" fmla="*/ 24 h 27"/>
                  <a:gd name="T4" fmla="*/ 194 w 328"/>
                  <a:gd name="T5" fmla="*/ 13 h 27"/>
                  <a:gd name="T6" fmla="*/ 91 w 328"/>
                  <a:gd name="T7" fmla="*/ 3 h 27"/>
                  <a:gd name="T8" fmla="*/ 0 w 328"/>
                  <a:gd name="T9" fmla="*/ 0 h 27"/>
                </a:gdLst>
                <a:ahLst/>
                <a:cxnLst>
                  <a:cxn ang="0">
                    <a:pos x="T0" y="T1"/>
                  </a:cxn>
                  <a:cxn ang="0">
                    <a:pos x="T2" y="T3"/>
                  </a:cxn>
                  <a:cxn ang="0">
                    <a:pos x="T4" y="T5"/>
                  </a:cxn>
                  <a:cxn ang="0">
                    <a:pos x="T6" y="T7"/>
                  </a:cxn>
                  <a:cxn ang="0">
                    <a:pos x="T8" y="T9"/>
                  </a:cxn>
                </a:cxnLst>
                <a:rect l="0" t="0" r="r" b="b"/>
                <a:pathLst>
                  <a:path w="328" h="27">
                    <a:moveTo>
                      <a:pt x="328" y="27"/>
                    </a:moveTo>
                    <a:lnTo>
                      <a:pt x="298" y="24"/>
                    </a:lnTo>
                    <a:lnTo>
                      <a:pt x="194" y="13"/>
                    </a:lnTo>
                    <a:lnTo>
                      <a:pt x="91" y="3"/>
                    </a:lnTo>
                    <a:lnTo>
                      <a:pt x="0" y="0"/>
                    </a:lnTo>
                  </a:path>
                </a:pathLst>
              </a:custGeom>
              <a:noFill/>
              <a:ln w="25400" cap="flat">
                <a:solidFill>
                  <a:srgbClr val="08B4D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Freeform 37">
                <a:extLst>
                  <a:ext uri="{FF2B5EF4-FFF2-40B4-BE49-F238E27FC236}">
                    <a16:creationId xmlns:a16="http://schemas.microsoft.com/office/drawing/2014/main" id="{43E08809-8CEC-1A14-6F57-1460D246EE0B}"/>
                  </a:ext>
                </a:extLst>
              </p:cNvPr>
              <p:cNvSpPr>
                <a:spLocks/>
              </p:cNvSpPr>
              <p:nvPr/>
            </p:nvSpPr>
            <p:spPr bwMode="auto">
              <a:xfrm>
                <a:off x="2604" y="3136"/>
                <a:ext cx="119" cy="13"/>
              </a:xfrm>
              <a:custGeom>
                <a:avLst/>
                <a:gdLst>
                  <a:gd name="T0" fmla="*/ 119 w 119"/>
                  <a:gd name="T1" fmla="*/ 0 h 13"/>
                  <a:gd name="T2" fmla="*/ 30 w 119"/>
                  <a:gd name="T3" fmla="*/ 10 h 13"/>
                  <a:gd name="T4" fmla="*/ 0 w 119"/>
                  <a:gd name="T5" fmla="*/ 13 h 13"/>
                </a:gdLst>
                <a:ahLst/>
                <a:cxnLst>
                  <a:cxn ang="0">
                    <a:pos x="T0" y="T1"/>
                  </a:cxn>
                  <a:cxn ang="0">
                    <a:pos x="T2" y="T3"/>
                  </a:cxn>
                  <a:cxn ang="0">
                    <a:pos x="T4" y="T5"/>
                  </a:cxn>
                </a:cxnLst>
                <a:rect l="0" t="0" r="r" b="b"/>
                <a:pathLst>
                  <a:path w="119" h="13">
                    <a:moveTo>
                      <a:pt x="119" y="0"/>
                    </a:moveTo>
                    <a:lnTo>
                      <a:pt x="30" y="10"/>
                    </a:lnTo>
                    <a:lnTo>
                      <a:pt x="0" y="13"/>
                    </a:lnTo>
                  </a:path>
                </a:pathLst>
              </a:custGeom>
              <a:noFill/>
              <a:ln w="25400" cap="flat">
                <a:solidFill>
                  <a:srgbClr val="08B4D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38">
                <a:extLst>
                  <a:ext uri="{FF2B5EF4-FFF2-40B4-BE49-F238E27FC236}">
                    <a16:creationId xmlns:a16="http://schemas.microsoft.com/office/drawing/2014/main" id="{EAE53F06-256F-F4A9-D70A-ABC83B6C6730}"/>
                  </a:ext>
                </a:extLst>
              </p:cNvPr>
              <p:cNvSpPr>
                <a:spLocks/>
              </p:cNvSpPr>
              <p:nvPr/>
            </p:nvSpPr>
            <p:spPr bwMode="auto">
              <a:xfrm>
                <a:off x="3877" y="2756"/>
                <a:ext cx="97" cy="238"/>
              </a:xfrm>
              <a:custGeom>
                <a:avLst/>
                <a:gdLst>
                  <a:gd name="T0" fmla="*/ 97 w 97"/>
                  <a:gd name="T1" fmla="*/ 0 h 238"/>
                  <a:gd name="T2" fmla="*/ 79 w 97"/>
                  <a:gd name="T3" fmla="*/ 84 h 238"/>
                  <a:gd name="T4" fmla="*/ 35 w 97"/>
                  <a:gd name="T5" fmla="*/ 187 h 238"/>
                  <a:gd name="T6" fmla="*/ 0 w 97"/>
                  <a:gd name="T7" fmla="*/ 238 h 238"/>
                </a:gdLst>
                <a:ahLst/>
                <a:cxnLst>
                  <a:cxn ang="0">
                    <a:pos x="T0" y="T1"/>
                  </a:cxn>
                  <a:cxn ang="0">
                    <a:pos x="T2" y="T3"/>
                  </a:cxn>
                  <a:cxn ang="0">
                    <a:pos x="T4" y="T5"/>
                  </a:cxn>
                  <a:cxn ang="0">
                    <a:pos x="T6" y="T7"/>
                  </a:cxn>
                </a:cxnLst>
                <a:rect l="0" t="0" r="r" b="b"/>
                <a:pathLst>
                  <a:path w="97" h="238">
                    <a:moveTo>
                      <a:pt x="97" y="0"/>
                    </a:moveTo>
                    <a:lnTo>
                      <a:pt x="79" y="84"/>
                    </a:lnTo>
                    <a:lnTo>
                      <a:pt x="35" y="187"/>
                    </a:lnTo>
                    <a:lnTo>
                      <a:pt x="0" y="238"/>
                    </a:lnTo>
                  </a:path>
                </a:pathLst>
              </a:custGeom>
              <a:noFill/>
              <a:ln w="25400" cap="flat">
                <a:solidFill>
                  <a:srgbClr val="08B4D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Freeform 39">
                <a:extLst>
                  <a:ext uri="{FF2B5EF4-FFF2-40B4-BE49-F238E27FC236}">
                    <a16:creationId xmlns:a16="http://schemas.microsoft.com/office/drawing/2014/main" id="{ADEAD446-3647-DDBF-8AAD-48CD1A17D62E}"/>
                  </a:ext>
                </a:extLst>
              </p:cNvPr>
              <p:cNvSpPr>
                <a:spLocks/>
              </p:cNvSpPr>
              <p:nvPr/>
            </p:nvSpPr>
            <p:spPr bwMode="auto">
              <a:xfrm>
                <a:off x="3581" y="3128"/>
                <a:ext cx="92" cy="21"/>
              </a:xfrm>
              <a:custGeom>
                <a:avLst/>
                <a:gdLst>
                  <a:gd name="T0" fmla="*/ 92 w 92"/>
                  <a:gd name="T1" fmla="*/ 0 h 21"/>
                  <a:gd name="T2" fmla="*/ 84 w 92"/>
                  <a:gd name="T3" fmla="*/ 3 h 21"/>
                  <a:gd name="T4" fmla="*/ 0 w 92"/>
                  <a:gd name="T5" fmla="*/ 21 h 21"/>
                </a:gdLst>
                <a:ahLst/>
                <a:cxnLst>
                  <a:cxn ang="0">
                    <a:pos x="T0" y="T1"/>
                  </a:cxn>
                  <a:cxn ang="0">
                    <a:pos x="T2" y="T3"/>
                  </a:cxn>
                  <a:cxn ang="0">
                    <a:pos x="T4" y="T5"/>
                  </a:cxn>
                </a:cxnLst>
                <a:rect l="0" t="0" r="r" b="b"/>
                <a:pathLst>
                  <a:path w="92" h="21">
                    <a:moveTo>
                      <a:pt x="92" y="0"/>
                    </a:moveTo>
                    <a:lnTo>
                      <a:pt x="84" y="3"/>
                    </a:lnTo>
                    <a:lnTo>
                      <a:pt x="0" y="21"/>
                    </a:lnTo>
                  </a:path>
                </a:pathLst>
              </a:custGeom>
              <a:noFill/>
              <a:ln w="25400" cap="flat">
                <a:solidFill>
                  <a:srgbClr val="08B4D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Freeform 40">
                <a:extLst>
                  <a:ext uri="{FF2B5EF4-FFF2-40B4-BE49-F238E27FC236}">
                    <a16:creationId xmlns:a16="http://schemas.microsoft.com/office/drawing/2014/main" id="{6DB4219E-65AD-F2C5-ABDE-A06675FEF2C0}"/>
                  </a:ext>
                </a:extLst>
              </p:cNvPr>
              <p:cNvSpPr>
                <a:spLocks/>
              </p:cNvSpPr>
              <p:nvPr/>
            </p:nvSpPr>
            <p:spPr bwMode="auto">
              <a:xfrm>
                <a:off x="1912" y="2190"/>
                <a:ext cx="25" cy="268"/>
              </a:xfrm>
              <a:custGeom>
                <a:avLst/>
                <a:gdLst>
                  <a:gd name="T0" fmla="*/ 0 w 25"/>
                  <a:gd name="T1" fmla="*/ 268 h 268"/>
                  <a:gd name="T2" fmla="*/ 4 w 25"/>
                  <a:gd name="T3" fmla="*/ 238 h 268"/>
                  <a:gd name="T4" fmla="*/ 15 w 25"/>
                  <a:gd name="T5" fmla="*/ 134 h 268"/>
                  <a:gd name="T6" fmla="*/ 25 w 25"/>
                  <a:gd name="T7" fmla="*/ 31 h 268"/>
                  <a:gd name="T8" fmla="*/ 25 w 25"/>
                  <a:gd name="T9" fmla="*/ 0 h 268"/>
                </a:gdLst>
                <a:ahLst/>
                <a:cxnLst>
                  <a:cxn ang="0">
                    <a:pos x="T0" y="T1"/>
                  </a:cxn>
                  <a:cxn ang="0">
                    <a:pos x="T2" y="T3"/>
                  </a:cxn>
                  <a:cxn ang="0">
                    <a:pos x="T4" y="T5"/>
                  </a:cxn>
                  <a:cxn ang="0">
                    <a:pos x="T6" y="T7"/>
                  </a:cxn>
                  <a:cxn ang="0">
                    <a:pos x="T8" y="T9"/>
                  </a:cxn>
                </a:cxnLst>
                <a:rect l="0" t="0" r="r" b="b"/>
                <a:pathLst>
                  <a:path w="25" h="268">
                    <a:moveTo>
                      <a:pt x="0" y="268"/>
                    </a:moveTo>
                    <a:lnTo>
                      <a:pt x="4" y="238"/>
                    </a:lnTo>
                    <a:lnTo>
                      <a:pt x="15" y="134"/>
                    </a:lnTo>
                    <a:lnTo>
                      <a:pt x="25" y="31"/>
                    </a:lnTo>
                    <a:lnTo>
                      <a:pt x="25" y="0"/>
                    </a:lnTo>
                  </a:path>
                </a:pathLst>
              </a:custGeom>
              <a:noFill/>
              <a:ln w="25400" cap="flat">
                <a:solidFill>
                  <a:srgbClr val="08B4D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Freeform 41">
                <a:extLst>
                  <a:ext uri="{FF2B5EF4-FFF2-40B4-BE49-F238E27FC236}">
                    <a16:creationId xmlns:a16="http://schemas.microsoft.com/office/drawing/2014/main" id="{CF69C1B5-8932-C477-20F1-44F685A4EEDC}"/>
                  </a:ext>
                </a:extLst>
              </p:cNvPr>
              <p:cNvSpPr>
                <a:spLocks/>
              </p:cNvSpPr>
              <p:nvPr/>
            </p:nvSpPr>
            <p:spPr bwMode="auto">
              <a:xfrm>
                <a:off x="1912" y="1778"/>
                <a:ext cx="13" cy="117"/>
              </a:xfrm>
              <a:custGeom>
                <a:avLst/>
                <a:gdLst>
                  <a:gd name="T0" fmla="*/ 13 w 13"/>
                  <a:gd name="T1" fmla="*/ 117 h 117"/>
                  <a:gd name="T2" fmla="*/ 4 w 13"/>
                  <a:gd name="T3" fmla="*/ 31 h 117"/>
                  <a:gd name="T4" fmla="*/ 0 w 13"/>
                  <a:gd name="T5" fmla="*/ 0 h 117"/>
                </a:gdLst>
                <a:ahLst/>
                <a:cxnLst>
                  <a:cxn ang="0">
                    <a:pos x="T0" y="T1"/>
                  </a:cxn>
                  <a:cxn ang="0">
                    <a:pos x="T2" y="T3"/>
                  </a:cxn>
                  <a:cxn ang="0">
                    <a:pos x="T4" y="T5"/>
                  </a:cxn>
                </a:cxnLst>
                <a:rect l="0" t="0" r="r" b="b"/>
                <a:pathLst>
                  <a:path w="13" h="117">
                    <a:moveTo>
                      <a:pt x="13" y="117"/>
                    </a:moveTo>
                    <a:lnTo>
                      <a:pt x="4" y="31"/>
                    </a:lnTo>
                    <a:lnTo>
                      <a:pt x="0" y="0"/>
                    </a:lnTo>
                  </a:path>
                </a:pathLst>
              </a:custGeom>
              <a:noFill/>
              <a:ln w="25400" cap="flat">
                <a:solidFill>
                  <a:srgbClr val="08B4D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Freeform 42">
                <a:extLst>
                  <a:ext uri="{FF2B5EF4-FFF2-40B4-BE49-F238E27FC236}">
                    <a16:creationId xmlns:a16="http://schemas.microsoft.com/office/drawing/2014/main" id="{DF5CA27A-6D6C-DE2E-EB94-C675A820E96C}"/>
                  </a:ext>
                </a:extLst>
              </p:cNvPr>
              <p:cNvSpPr>
                <a:spLocks/>
              </p:cNvSpPr>
              <p:nvPr/>
            </p:nvSpPr>
            <p:spPr bwMode="auto">
              <a:xfrm>
                <a:off x="3949" y="1778"/>
                <a:ext cx="25" cy="268"/>
              </a:xfrm>
              <a:custGeom>
                <a:avLst/>
                <a:gdLst>
                  <a:gd name="T0" fmla="*/ 25 w 25"/>
                  <a:gd name="T1" fmla="*/ 0 h 268"/>
                  <a:gd name="T2" fmla="*/ 22 w 25"/>
                  <a:gd name="T3" fmla="*/ 31 h 268"/>
                  <a:gd name="T4" fmla="*/ 10 w 25"/>
                  <a:gd name="T5" fmla="*/ 134 h 268"/>
                  <a:gd name="T6" fmla="*/ 1 w 25"/>
                  <a:gd name="T7" fmla="*/ 237 h 268"/>
                  <a:gd name="T8" fmla="*/ 0 w 25"/>
                  <a:gd name="T9" fmla="*/ 268 h 268"/>
                </a:gdLst>
                <a:ahLst/>
                <a:cxnLst>
                  <a:cxn ang="0">
                    <a:pos x="T0" y="T1"/>
                  </a:cxn>
                  <a:cxn ang="0">
                    <a:pos x="T2" y="T3"/>
                  </a:cxn>
                  <a:cxn ang="0">
                    <a:pos x="T4" y="T5"/>
                  </a:cxn>
                  <a:cxn ang="0">
                    <a:pos x="T6" y="T7"/>
                  </a:cxn>
                  <a:cxn ang="0">
                    <a:pos x="T8" y="T9"/>
                  </a:cxn>
                </a:cxnLst>
                <a:rect l="0" t="0" r="r" b="b"/>
                <a:pathLst>
                  <a:path w="25" h="268">
                    <a:moveTo>
                      <a:pt x="25" y="0"/>
                    </a:moveTo>
                    <a:lnTo>
                      <a:pt x="22" y="31"/>
                    </a:lnTo>
                    <a:lnTo>
                      <a:pt x="10" y="134"/>
                    </a:lnTo>
                    <a:lnTo>
                      <a:pt x="1" y="237"/>
                    </a:lnTo>
                    <a:lnTo>
                      <a:pt x="0" y="268"/>
                    </a:lnTo>
                  </a:path>
                </a:pathLst>
              </a:custGeom>
              <a:noFill/>
              <a:ln w="25400" cap="flat">
                <a:solidFill>
                  <a:srgbClr val="08B4D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Freeform 43">
                <a:extLst>
                  <a:ext uri="{FF2B5EF4-FFF2-40B4-BE49-F238E27FC236}">
                    <a16:creationId xmlns:a16="http://schemas.microsoft.com/office/drawing/2014/main" id="{7F3F909D-BD42-B433-0C18-0E06A3C20605}"/>
                  </a:ext>
                </a:extLst>
              </p:cNvPr>
              <p:cNvSpPr>
                <a:spLocks/>
              </p:cNvSpPr>
              <p:nvPr/>
            </p:nvSpPr>
            <p:spPr bwMode="auto">
              <a:xfrm>
                <a:off x="3961" y="2341"/>
                <a:ext cx="13" cy="117"/>
              </a:xfrm>
              <a:custGeom>
                <a:avLst/>
                <a:gdLst>
                  <a:gd name="T0" fmla="*/ 0 w 13"/>
                  <a:gd name="T1" fmla="*/ 0 h 117"/>
                  <a:gd name="T2" fmla="*/ 10 w 13"/>
                  <a:gd name="T3" fmla="*/ 87 h 117"/>
                  <a:gd name="T4" fmla="*/ 13 w 13"/>
                  <a:gd name="T5" fmla="*/ 117 h 117"/>
                </a:gdLst>
                <a:ahLst/>
                <a:cxnLst>
                  <a:cxn ang="0">
                    <a:pos x="T0" y="T1"/>
                  </a:cxn>
                  <a:cxn ang="0">
                    <a:pos x="T2" y="T3"/>
                  </a:cxn>
                  <a:cxn ang="0">
                    <a:pos x="T4" y="T5"/>
                  </a:cxn>
                </a:cxnLst>
                <a:rect l="0" t="0" r="r" b="b"/>
                <a:pathLst>
                  <a:path w="13" h="117">
                    <a:moveTo>
                      <a:pt x="0" y="0"/>
                    </a:moveTo>
                    <a:lnTo>
                      <a:pt x="10" y="87"/>
                    </a:lnTo>
                    <a:lnTo>
                      <a:pt x="13" y="117"/>
                    </a:lnTo>
                  </a:path>
                </a:pathLst>
              </a:custGeom>
              <a:noFill/>
              <a:ln w="25400" cap="flat">
                <a:solidFill>
                  <a:srgbClr val="08B4D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Freeform 44">
                <a:extLst>
                  <a:ext uri="{FF2B5EF4-FFF2-40B4-BE49-F238E27FC236}">
                    <a16:creationId xmlns:a16="http://schemas.microsoft.com/office/drawing/2014/main" id="{51BD2E82-7865-06E5-DE61-92AFB78B7BC5}"/>
                  </a:ext>
                </a:extLst>
              </p:cNvPr>
              <p:cNvSpPr>
                <a:spLocks/>
              </p:cNvSpPr>
              <p:nvPr/>
            </p:nvSpPr>
            <p:spPr bwMode="auto">
              <a:xfrm>
                <a:off x="1912" y="1242"/>
                <a:ext cx="98" cy="238"/>
              </a:xfrm>
              <a:custGeom>
                <a:avLst/>
                <a:gdLst>
                  <a:gd name="T0" fmla="*/ 0 w 98"/>
                  <a:gd name="T1" fmla="*/ 238 h 238"/>
                  <a:gd name="T2" fmla="*/ 19 w 98"/>
                  <a:gd name="T3" fmla="*/ 154 h 238"/>
                  <a:gd name="T4" fmla="*/ 63 w 98"/>
                  <a:gd name="T5" fmla="*/ 51 h 238"/>
                  <a:gd name="T6" fmla="*/ 98 w 98"/>
                  <a:gd name="T7" fmla="*/ 0 h 238"/>
                </a:gdLst>
                <a:ahLst/>
                <a:cxnLst>
                  <a:cxn ang="0">
                    <a:pos x="T0" y="T1"/>
                  </a:cxn>
                  <a:cxn ang="0">
                    <a:pos x="T2" y="T3"/>
                  </a:cxn>
                  <a:cxn ang="0">
                    <a:pos x="T4" y="T5"/>
                  </a:cxn>
                  <a:cxn ang="0">
                    <a:pos x="T6" y="T7"/>
                  </a:cxn>
                </a:cxnLst>
                <a:rect l="0" t="0" r="r" b="b"/>
                <a:pathLst>
                  <a:path w="98" h="238">
                    <a:moveTo>
                      <a:pt x="0" y="238"/>
                    </a:moveTo>
                    <a:lnTo>
                      <a:pt x="19" y="154"/>
                    </a:lnTo>
                    <a:lnTo>
                      <a:pt x="63" y="51"/>
                    </a:lnTo>
                    <a:lnTo>
                      <a:pt x="98" y="0"/>
                    </a:lnTo>
                  </a:path>
                </a:pathLst>
              </a:custGeom>
              <a:noFill/>
              <a:ln w="25400" cap="flat">
                <a:solidFill>
                  <a:srgbClr val="08B4D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Freeform 45">
                <a:extLst>
                  <a:ext uri="{FF2B5EF4-FFF2-40B4-BE49-F238E27FC236}">
                    <a16:creationId xmlns:a16="http://schemas.microsoft.com/office/drawing/2014/main" id="{0AA54DF1-A679-980D-C982-4B3DE6EE39F6}"/>
                  </a:ext>
                </a:extLst>
              </p:cNvPr>
              <p:cNvSpPr>
                <a:spLocks/>
              </p:cNvSpPr>
              <p:nvPr/>
            </p:nvSpPr>
            <p:spPr bwMode="auto">
              <a:xfrm>
                <a:off x="2214" y="1086"/>
                <a:ext cx="92" cy="22"/>
              </a:xfrm>
              <a:custGeom>
                <a:avLst/>
                <a:gdLst>
                  <a:gd name="T0" fmla="*/ 0 w 92"/>
                  <a:gd name="T1" fmla="*/ 22 h 22"/>
                  <a:gd name="T2" fmla="*/ 8 w 92"/>
                  <a:gd name="T3" fmla="*/ 19 h 22"/>
                  <a:gd name="T4" fmla="*/ 92 w 92"/>
                  <a:gd name="T5" fmla="*/ 0 h 22"/>
                </a:gdLst>
                <a:ahLst/>
                <a:cxnLst>
                  <a:cxn ang="0">
                    <a:pos x="T0" y="T1"/>
                  </a:cxn>
                  <a:cxn ang="0">
                    <a:pos x="T2" y="T3"/>
                  </a:cxn>
                  <a:cxn ang="0">
                    <a:pos x="T4" y="T5"/>
                  </a:cxn>
                </a:cxnLst>
                <a:rect l="0" t="0" r="r" b="b"/>
                <a:pathLst>
                  <a:path w="92" h="22">
                    <a:moveTo>
                      <a:pt x="0" y="22"/>
                    </a:moveTo>
                    <a:lnTo>
                      <a:pt x="8" y="19"/>
                    </a:lnTo>
                    <a:lnTo>
                      <a:pt x="92" y="0"/>
                    </a:lnTo>
                  </a:path>
                </a:pathLst>
              </a:custGeom>
              <a:noFill/>
              <a:ln w="25400" cap="flat">
                <a:solidFill>
                  <a:srgbClr val="08B4D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Freeform 46">
                <a:extLst>
                  <a:ext uri="{FF2B5EF4-FFF2-40B4-BE49-F238E27FC236}">
                    <a16:creationId xmlns:a16="http://schemas.microsoft.com/office/drawing/2014/main" id="{8F34ADD4-7CAA-939B-78B3-A41AF835AC55}"/>
                  </a:ext>
                </a:extLst>
              </p:cNvPr>
              <p:cNvSpPr>
                <a:spLocks/>
              </p:cNvSpPr>
              <p:nvPr/>
            </p:nvSpPr>
            <p:spPr bwMode="auto">
              <a:xfrm>
                <a:off x="2604" y="1086"/>
                <a:ext cx="328" cy="28"/>
              </a:xfrm>
              <a:custGeom>
                <a:avLst/>
                <a:gdLst>
                  <a:gd name="T0" fmla="*/ 0 w 328"/>
                  <a:gd name="T1" fmla="*/ 0 h 28"/>
                  <a:gd name="T2" fmla="*/ 30 w 328"/>
                  <a:gd name="T3" fmla="*/ 4 h 28"/>
                  <a:gd name="T4" fmla="*/ 133 w 328"/>
                  <a:gd name="T5" fmla="*/ 16 h 28"/>
                  <a:gd name="T6" fmla="*/ 236 w 328"/>
                  <a:gd name="T7" fmla="*/ 25 h 28"/>
                  <a:gd name="T8" fmla="*/ 328 w 328"/>
                  <a:gd name="T9" fmla="*/ 28 h 28"/>
                </a:gdLst>
                <a:ahLst/>
                <a:cxnLst>
                  <a:cxn ang="0">
                    <a:pos x="T0" y="T1"/>
                  </a:cxn>
                  <a:cxn ang="0">
                    <a:pos x="T2" y="T3"/>
                  </a:cxn>
                  <a:cxn ang="0">
                    <a:pos x="T4" y="T5"/>
                  </a:cxn>
                  <a:cxn ang="0">
                    <a:pos x="T6" y="T7"/>
                  </a:cxn>
                  <a:cxn ang="0">
                    <a:pos x="T8" y="T9"/>
                  </a:cxn>
                </a:cxnLst>
                <a:rect l="0" t="0" r="r" b="b"/>
                <a:pathLst>
                  <a:path w="328" h="28">
                    <a:moveTo>
                      <a:pt x="0" y="0"/>
                    </a:moveTo>
                    <a:lnTo>
                      <a:pt x="30" y="4"/>
                    </a:lnTo>
                    <a:lnTo>
                      <a:pt x="133" y="16"/>
                    </a:lnTo>
                    <a:lnTo>
                      <a:pt x="236" y="25"/>
                    </a:lnTo>
                    <a:lnTo>
                      <a:pt x="328" y="28"/>
                    </a:lnTo>
                  </a:path>
                </a:pathLst>
              </a:custGeom>
              <a:noFill/>
              <a:ln w="25400" cap="flat">
                <a:solidFill>
                  <a:srgbClr val="08B4D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Freeform 47">
                <a:extLst>
                  <a:ext uri="{FF2B5EF4-FFF2-40B4-BE49-F238E27FC236}">
                    <a16:creationId xmlns:a16="http://schemas.microsoft.com/office/drawing/2014/main" id="{C24E3208-FAF5-DA2C-EC45-03D5BB99C85B}"/>
                  </a:ext>
                </a:extLst>
              </p:cNvPr>
              <p:cNvSpPr>
                <a:spLocks/>
              </p:cNvSpPr>
              <p:nvPr/>
            </p:nvSpPr>
            <p:spPr bwMode="auto">
              <a:xfrm>
                <a:off x="3164" y="1086"/>
                <a:ext cx="119" cy="14"/>
              </a:xfrm>
              <a:custGeom>
                <a:avLst/>
                <a:gdLst>
                  <a:gd name="T0" fmla="*/ 0 w 119"/>
                  <a:gd name="T1" fmla="*/ 14 h 14"/>
                  <a:gd name="T2" fmla="*/ 89 w 119"/>
                  <a:gd name="T3" fmla="*/ 4 h 14"/>
                  <a:gd name="T4" fmla="*/ 119 w 119"/>
                  <a:gd name="T5" fmla="*/ 0 h 14"/>
                </a:gdLst>
                <a:ahLst/>
                <a:cxnLst>
                  <a:cxn ang="0">
                    <a:pos x="T0" y="T1"/>
                  </a:cxn>
                  <a:cxn ang="0">
                    <a:pos x="T2" y="T3"/>
                  </a:cxn>
                  <a:cxn ang="0">
                    <a:pos x="T4" y="T5"/>
                  </a:cxn>
                </a:cxnLst>
                <a:rect l="0" t="0" r="r" b="b"/>
                <a:pathLst>
                  <a:path w="119" h="14">
                    <a:moveTo>
                      <a:pt x="0" y="14"/>
                    </a:moveTo>
                    <a:lnTo>
                      <a:pt x="89" y="4"/>
                    </a:lnTo>
                    <a:lnTo>
                      <a:pt x="119" y="0"/>
                    </a:lnTo>
                  </a:path>
                </a:pathLst>
              </a:custGeom>
              <a:noFill/>
              <a:ln w="25400" cap="flat">
                <a:solidFill>
                  <a:srgbClr val="08B4D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Freeform 48">
                <a:extLst>
                  <a:ext uri="{FF2B5EF4-FFF2-40B4-BE49-F238E27FC236}">
                    <a16:creationId xmlns:a16="http://schemas.microsoft.com/office/drawing/2014/main" id="{466A4128-6FE6-9845-528B-EDB96EB0A805}"/>
                  </a:ext>
                </a:extLst>
              </p:cNvPr>
              <p:cNvSpPr>
                <a:spLocks/>
              </p:cNvSpPr>
              <p:nvPr/>
            </p:nvSpPr>
            <p:spPr bwMode="auto">
              <a:xfrm>
                <a:off x="3581" y="1086"/>
                <a:ext cx="205" cy="75"/>
              </a:xfrm>
              <a:custGeom>
                <a:avLst/>
                <a:gdLst>
                  <a:gd name="T0" fmla="*/ 0 w 205"/>
                  <a:gd name="T1" fmla="*/ 0 h 75"/>
                  <a:gd name="T2" fmla="*/ 84 w 205"/>
                  <a:gd name="T3" fmla="*/ 19 h 75"/>
                  <a:gd name="T4" fmla="*/ 187 w 205"/>
                  <a:gd name="T5" fmla="*/ 63 h 75"/>
                  <a:gd name="T6" fmla="*/ 205 w 205"/>
                  <a:gd name="T7" fmla="*/ 75 h 75"/>
                </a:gdLst>
                <a:ahLst/>
                <a:cxnLst>
                  <a:cxn ang="0">
                    <a:pos x="T0" y="T1"/>
                  </a:cxn>
                  <a:cxn ang="0">
                    <a:pos x="T2" y="T3"/>
                  </a:cxn>
                  <a:cxn ang="0">
                    <a:pos x="T4" y="T5"/>
                  </a:cxn>
                  <a:cxn ang="0">
                    <a:pos x="T6" y="T7"/>
                  </a:cxn>
                </a:cxnLst>
                <a:rect l="0" t="0" r="r" b="b"/>
                <a:pathLst>
                  <a:path w="205" h="75">
                    <a:moveTo>
                      <a:pt x="0" y="0"/>
                    </a:moveTo>
                    <a:lnTo>
                      <a:pt x="84" y="19"/>
                    </a:lnTo>
                    <a:lnTo>
                      <a:pt x="187" y="63"/>
                    </a:lnTo>
                    <a:lnTo>
                      <a:pt x="205" y="75"/>
                    </a:lnTo>
                  </a:path>
                </a:pathLst>
              </a:custGeom>
              <a:noFill/>
              <a:ln w="25400" cap="flat">
                <a:solidFill>
                  <a:srgbClr val="08B4D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Freeform 49">
                <a:extLst>
                  <a:ext uri="{FF2B5EF4-FFF2-40B4-BE49-F238E27FC236}">
                    <a16:creationId xmlns:a16="http://schemas.microsoft.com/office/drawing/2014/main" id="{21A2BADB-A9EC-9CF0-6FC5-0FFB3C25C005}"/>
                  </a:ext>
                </a:extLst>
              </p:cNvPr>
              <p:cNvSpPr>
                <a:spLocks/>
              </p:cNvSpPr>
              <p:nvPr/>
            </p:nvSpPr>
            <p:spPr bwMode="auto">
              <a:xfrm>
                <a:off x="3944" y="1368"/>
                <a:ext cx="30" cy="112"/>
              </a:xfrm>
              <a:custGeom>
                <a:avLst/>
                <a:gdLst>
                  <a:gd name="T0" fmla="*/ 0 w 30"/>
                  <a:gd name="T1" fmla="*/ 0 h 112"/>
                  <a:gd name="T2" fmla="*/ 12 w 30"/>
                  <a:gd name="T3" fmla="*/ 28 h 112"/>
                  <a:gd name="T4" fmla="*/ 30 w 30"/>
                  <a:gd name="T5" fmla="*/ 112 h 112"/>
                </a:gdLst>
                <a:ahLst/>
                <a:cxnLst>
                  <a:cxn ang="0">
                    <a:pos x="T0" y="T1"/>
                  </a:cxn>
                  <a:cxn ang="0">
                    <a:pos x="T2" y="T3"/>
                  </a:cxn>
                  <a:cxn ang="0">
                    <a:pos x="T4" y="T5"/>
                  </a:cxn>
                </a:cxnLst>
                <a:rect l="0" t="0" r="r" b="b"/>
                <a:pathLst>
                  <a:path w="30" h="112">
                    <a:moveTo>
                      <a:pt x="0" y="0"/>
                    </a:moveTo>
                    <a:lnTo>
                      <a:pt x="12" y="28"/>
                    </a:lnTo>
                    <a:lnTo>
                      <a:pt x="30" y="112"/>
                    </a:lnTo>
                  </a:path>
                </a:pathLst>
              </a:custGeom>
              <a:noFill/>
              <a:ln w="25400" cap="flat">
                <a:solidFill>
                  <a:srgbClr val="08B4D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Freeform 50">
                <a:extLst>
                  <a:ext uri="{FF2B5EF4-FFF2-40B4-BE49-F238E27FC236}">
                    <a16:creationId xmlns:a16="http://schemas.microsoft.com/office/drawing/2014/main" id="{3FD75AE1-87DC-78E6-F559-E7DC307A7AEC}"/>
                  </a:ext>
                </a:extLst>
              </p:cNvPr>
              <p:cNvSpPr>
                <a:spLocks/>
              </p:cNvSpPr>
              <p:nvPr/>
            </p:nvSpPr>
            <p:spPr bwMode="auto">
              <a:xfrm>
                <a:off x="2742" y="1903"/>
                <a:ext cx="416" cy="430"/>
              </a:xfrm>
              <a:custGeom>
                <a:avLst/>
                <a:gdLst>
                  <a:gd name="T0" fmla="*/ 0 w 416"/>
                  <a:gd name="T1" fmla="*/ 268 h 430"/>
                  <a:gd name="T2" fmla="*/ 17 w 416"/>
                  <a:gd name="T3" fmla="*/ 318 h 430"/>
                  <a:gd name="T4" fmla="*/ 98 w 416"/>
                  <a:gd name="T5" fmla="*/ 399 h 430"/>
                  <a:gd name="T6" fmla="*/ 162 w 416"/>
                  <a:gd name="T7" fmla="*/ 421 h 430"/>
                  <a:gd name="T8" fmla="*/ 201 w 416"/>
                  <a:gd name="T9" fmla="*/ 430 h 430"/>
                  <a:gd name="T10" fmla="*/ 241 w 416"/>
                  <a:gd name="T11" fmla="*/ 421 h 430"/>
                  <a:gd name="T12" fmla="*/ 304 w 416"/>
                  <a:gd name="T13" fmla="*/ 399 h 430"/>
                  <a:gd name="T14" fmla="*/ 386 w 416"/>
                  <a:gd name="T15" fmla="*/ 318 h 430"/>
                  <a:gd name="T16" fmla="*/ 407 w 416"/>
                  <a:gd name="T17" fmla="*/ 254 h 430"/>
                  <a:gd name="T18" fmla="*/ 416 w 416"/>
                  <a:gd name="T19" fmla="*/ 215 h 430"/>
                  <a:gd name="T20" fmla="*/ 407 w 416"/>
                  <a:gd name="T21" fmla="*/ 176 h 430"/>
                  <a:gd name="T22" fmla="*/ 386 w 416"/>
                  <a:gd name="T23" fmla="*/ 112 h 430"/>
                  <a:gd name="T24" fmla="*/ 304 w 416"/>
                  <a:gd name="T25" fmla="*/ 31 h 430"/>
                  <a:gd name="T26" fmla="*/ 241 w 416"/>
                  <a:gd name="T27" fmla="*/ 9 h 430"/>
                  <a:gd name="T28" fmla="*/ 201 w 416"/>
                  <a:gd name="T29" fmla="*/ 0 h 430"/>
                  <a:gd name="T30" fmla="*/ 162 w 416"/>
                  <a:gd name="T31" fmla="*/ 9 h 430"/>
                  <a:gd name="T32" fmla="*/ 98 w 416"/>
                  <a:gd name="T33" fmla="*/ 31 h 430"/>
                  <a:gd name="T34" fmla="*/ 97 w 416"/>
                  <a:gd name="T35" fmla="*/ 31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6" h="430">
                    <a:moveTo>
                      <a:pt x="0" y="268"/>
                    </a:moveTo>
                    <a:lnTo>
                      <a:pt x="17" y="318"/>
                    </a:lnTo>
                    <a:lnTo>
                      <a:pt x="98" y="399"/>
                    </a:lnTo>
                    <a:lnTo>
                      <a:pt x="162" y="421"/>
                    </a:lnTo>
                    <a:lnTo>
                      <a:pt x="201" y="430"/>
                    </a:lnTo>
                    <a:lnTo>
                      <a:pt x="241" y="421"/>
                    </a:lnTo>
                    <a:lnTo>
                      <a:pt x="304" y="399"/>
                    </a:lnTo>
                    <a:lnTo>
                      <a:pt x="386" y="318"/>
                    </a:lnTo>
                    <a:lnTo>
                      <a:pt x="407" y="254"/>
                    </a:lnTo>
                    <a:lnTo>
                      <a:pt x="416" y="215"/>
                    </a:lnTo>
                    <a:lnTo>
                      <a:pt x="407" y="176"/>
                    </a:lnTo>
                    <a:lnTo>
                      <a:pt x="386" y="112"/>
                    </a:lnTo>
                    <a:lnTo>
                      <a:pt x="304" y="31"/>
                    </a:lnTo>
                    <a:lnTo>
                      <a:pt x="241" y="9"/>
                    </a:lnTo>
                    <a:lnTo>
                      <a:pt x="201" y="0"/>
                    </a:lnTo>
                    <a:lnTo>
                      <a:pt x="162" y="9"/>
                    </a:lnTo>
                    <a:lnTo>
                      <a:pt x="98" y="31"/>
                    </a:lnTo>
                    <a:lnTo>
                      <a:pt x="97" y="31"/>
                    </a:lnTo>
                  </a:path>
                </a:pathLst>
              </a:custGeom>
              <a:noFill/>
              <a:ln w="25400" cap="flat">
                <a:solidFill>
                  <a:srgbClr val="08B4D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Freeform 51">
                <a:extLst>
                  <a:ext uri="{FF2B5EF4-FFF2-40B4-BE49-F238E27FC236}">
                    <a16:creationId xmlns:a16="http://schemas.microsoft.com/office/drawing/2014/main" id="{FF4097A4-2B4A-3AD4-4323-006ED7DAD3E5}"/>
                  </a:ext>
                </a:extLst>
              </p:cNvPr>
              <p:cNvSpPr>
                <a:spLocks/>
              </p:cNvSpPr>
              <p:nvPr/>
            </p:nvSpPr>
            <p:spPr bwMode="auto">
              <a:xfrm>
                <a:off x="1912" y="2909"/>
                <a:ext cx="241" cy="240"/>
              </a:xfrm>
              <a:custGeom>
                <a:avLst/>
                <a:gdLst>
                  <a:gd name="T0" fmla="*/ 241 w 241"/>
                  <a:gd name="T1" fmla="*/ 240 h 240"/>
                  <a:gd name="T2" fmla="*/ 207 w 241"/>
                  <a:gd name="T3" fmla="*/ 226 h 240"/>
                  <a:gd name="T4" fmla="*/ 104 w 241"/>
                  <a:gd name="T5" fmla="*/ 155 h 240"/>
                  <a:gd name="T6" fmla="*/ 86 w 241"/>
                  <a:gd name="T7" fmla="*/ 137 h 240"/>
                  <a:gd name="T8" fmla="*/ 15 w 241"/>
                  <a:gd name="T9" fmla="*/ 34 h 240"/>
                  <a:gd name="T10" fmla="*/ 0 w 241"/>
                  <a:gd name="T11" fmla="*/ 0 h 240"/>
                </a:gdLst>
                <a:ahLst/>
                <a:cxnLst>
                  <a:cxn ang="0">
                    <a:pos x="T0" y="T1"/>
                  </a:cxn>
                  <a:cxn ang="0">
                    <a:pos x="T2" y="T3"/>
                  </a:cxn>
                  <a:cxn ang="0">
                    <a:pos x="T4" y="T5"/>
                  </a:cxn>
                  <a:cxn ang="0">
                    <a:pos x="T6" y="T7"/>
                  </a:cxn>
                  <a:cxn ang="0">
                    <a:pos x="T8" y="T9"/>
                  </a:cxn>
                  <a:cxn ang="0">
                    <a:pos x="T10" y="T11"/>
                  </a:cxn>
                </a:cxnLst>
                <a:rect l="0" t="0" r="r" b="b"/>
                <a:pathLst>
                  <a:path w="241" h="240">
                    <a:moveTo>
                      <a:pt x="241" y="240"/>
                    </a:moveTo>
                    <a:lnTo>
                      <a:pt x="207" y="226"/>
                    </a:lnTo>
                    <a:lnTo>
                      <a:pt x="104" y="155"/>
                    </a:lnTo>
                    <a:lnTo>
                      <a:pt x="86" y="137"/>
                    </a:lnTo>
                    <a:lnTo>
                      <a:pt x="15" y="34"/>
                    </a:lnTo>
                    <a:lnTo>
                      <a:pt x="0" y="0"/>
                    </a:lnTo>
                  </a:path>
                </a:pathLst>
              </a:custGeom>
              <a:noFill/>
              <a:ln w="25400" cap="flat">
                <a:solidFill>
                  <a:srgbClr val="31C69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Freeform 52">
                <a:extLst>
                  <a:ext uri="{FF2B5EF4-FFF2-40B4-BE49-F238E27FC236}">
                    <a16:creationId xmlns:a16="http://schemas.microsoft.com/office/drawing/2014/main" id="{E1FA51D1-2FFD-BE9B-1EBD-31483A8459BE}"/>
                  </a:ext>
                </a:extLst>
              </p:cNvPr>
              <p:cNvSpPr>
                <a:spLocks/>
              </p:cNvSpPr>
              <p:nvPr/>
            </p:nvSpPr>
            <p:spPr bwMode="auto">
              <a:xfrm>
                <a:off x="3734" y="2909"/>
                <a:ext cx="240" cy="240"/>
              </a:xfrm>
              <a:custGeom>
                <a:avLst/>
                <a:gdLst>
                  <a:gd name="T0" fmla="*/ 240 w 240"/>
                  <a:gd name="T1" fmla="*/ 0 h 240"/>
                  <a:gd name="T2" fmla="*/ 225 w 240"/>
                  <a:gd name="T3" fmla="*/ 34 h 240"/>
                  <a:gd name="T4" fmla="*/ 154 w 240"/>
                  <a:gd name="T5" fmla="*/ 137 h 240"/>
                  <a:gd name="T6" fmla="*/ 137 w 240"/>
                  <a:gd name="T7" fmla="*/ 155 h 240"/>
                  <a:gd name="T8" fmla="*/ 34 w 240"/>
                  <a:gd name="T9" fmla="*/ 226 h 240"/>
                  <a:gd name="T10" fmla="*/ 0 w 240"/>
                  <a:gd name="T11" fmla="*/ 240 h 240"/>
                </a:gdLst>
                <a:ahLst/>
                <a:cxnLst>
                  <a:cxn ang="0">
                    <a:pos x="T0" y="T1"/>
                  </a:cxn>
                  <a:cxn ang="0">
                    <a:pos x="T2" y="T3"/>
                  </a:cxn>
                  <a:cxn ang="0">
                    <a:pos x="T4" y="T5"/>
                  </a:cxn>
                  <a:cxn ang="0">
                    <a:pos x="T6" y="T7"/>
                  </a:cxn>
                  <a:cxn ang="0">
                    <a:pos x="T8" y="T9"/>
                  </a:cxn>
                  <a:cxn ang="0">
                    <a:pos x="T10" y="T11"/>
                  </a:cxn>
                </a:cxnLst>
                <a:rect l="0" t="0" r="r" b="b"/>
                <a:pathLst>
                  <a:path w="240" h="240">
                    <a:moveTo>
                      <a:pt x="240" y="0"/>
                    </a:moveTo>
                    <a:lnTo>
                      <a:pt x="225" y="34"/>
                    </a:lnTo>
                    <a:lnTo>
                      <a:pt x="154" y="137"/>
                    </a:lnTo>
                    <a:lnTo>
                      <a:pt x="137" y="155"/>
                    </a:lnTo>
                    <a:lnTo>
                      <a:pt x="34" y="226"/>
                    </a:lnTo>
                    <a:lnTo>
                      <a:pt x="0" y="240"/>
                    </a:lnTo>
                  </a:path>
                </a:pathLst>
              </a:custGeom>
              <a:noFill/>
              <a:ln w="25400" cap="flat">
                <a:solidFill>
                  <a:srgbClr val="31C69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Freeform 53">
                <a:extLst>
                  <a:ext uri="{FF2B5EF4-FFF2-40B4-BE49-F238E27FC236}">
                    <a16:creationId xmlns:a16="http://schemas.microsoft.com/office/drawing/2014/main" id="{4446404C-1567-7AAB-1ADD-D9D124AC4AFC}"/>
                  </a:ext>
                </a:extLst>
              </p:cNvPr>
              <p:cNvSpPr>
                <a:spLocks/>
              </p:cNvSpPr>
              <p:nvPr/>
            </p:nvSpPr>
            <p:spPr bwMode="auto">
              <a:xfrm>
                <a:off x="1912" y="1086"/>
                <a:ext cx="241" cy="241"/>
              </a:xfrm>
              <a:custGeom>
                <a:avLst/>
                <a:gdLst>
                  <a:gd name="T0" fmla="*/ 0 w 241"/>
                  <a:gd name="T1" fmla="*/ 241 h 241"/>
                  <a:gd name="T2" fmla="*/ 15 w 241"/>
                  <a:gd name="T3" fmla="*/ 207 h 241"/>
                  <a:gd name="T4" fmla="*/ 86 w 241"/>
                  <a:gd name="T5" fmla="*/ 104 h 241"/>
                  <a:gd name="T6" fmla="*/ 104 w 241"/>
                  <a:gd name="T7" fmla="*/ 87 h 241"/>
                  <a:gd name="T8" fmla="*/ 207 w 241"/>
                  <a:gd name="T9" fmla="*/ 16 h 241"/>
                  <a:gd name="T10" fmla="*/ 241 w 241"/>
                  <a:gd name="T11" fmla="*/ 0 h 241"/>
                </a:gdLst>
                <a:ahLst/>
                <a:cxnLst>
                  <a:cxn ang="0">
                    <a:pos x="T0" y="T1"/>
                  </a:cxn>
                  <a:cxn ang="0">
                    <a:pos x="T2" y="T3"/>
                  </a:cxn>
                  <a:cxn ang="0">
                    <a:pos x="T4" y="T5"/>
                  </a:cxn>
                  <a:cxn ang="0">
                    <a:pos x="T6" y="T7"/>
                  </a:cxn>
                  <a:cxn ang="0">
                    <a:pos x="T8" y="T9"/>
                  </a:cxn>
                  <a:cxn ang="0">
                    <a:pos x="T10" y="T11"/>
                  </a:cxn>
                </a:cxnLst>
                <a:rect l="0" t="0" r="r" b="b"/>
                <a:pathLst>
                  <a:path w="241" h="241">
                    <a:moveTo>
                      <a:pt x="0" y="241"/>
                    </a:moveTo>
                    <a:lnTo>
                      <a:pt x="15" y="207"/>
                    </a:lnTo>
                    <a:lnTo>
                      <a:pt x="86" y="104"/>
                    </a:lnTo>
                    <a:lnTo>
                      <a:pt x="104" y="87"/>
                    </a:lnTo>
                    <a:lnTo>
                      <a:pt x="207" y="16"/>
                    </a:lnTo>
                    <a:lnTo>
                      <a:pt x="241" y="0"/>
                    </a:lnTo>
                  </a:path>
                </a:pathLst>
              </a:custGeom>
              <a:noFill/>
              <a:ln w="25400" cap="flat">
                <a:solidFill>
                  <a:srgbClr val="31C69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Freeform 54">
                <a:extLst>
                  <a:ext uri="{FF2B5EF4-FFF2-40B4-BE49-F238E27FC236}">
                    <a16:creationId xmlns:a16="http://schemas.microsoft.com/office/drawing/2014/main" id="{AAFACD55-F243-1DF4-F7CF-0D9DDD8C0431}"/>
                  </a:ext>
                </a:extLst>
              </p:cNvPr>
              <p:cNvSpPr>
                <a:spLocks/>
              </p:cNvSpPr>
              <p:nvPr/>
            </p:nvSpPr>
            <p:spPr bwMode="auto">
              <a:xfrm>
                <a:off x="3734" y="1086"/>
                <a:ext cx="240" cy="241"/>
              </a:xfrm>
              <a:custGeom>
                <a:avLst/>
                <a:gdLst>
                  <a:gd name="T0" fmla="*/ 0 w 240"/>
                  <a:gd name="T1" fmla="*/ 0 h 241"/>
                  <a:gd name="T2" fmla="*/ 34 w 240"/>
                  <a:gd name="T3" fmla="*/ 16 h 241"/>
                  <a:gd name="T4" fmla="*/ 137 w 240"/>
                  <a:gd name="T5" fmla="*/ 87 h 241"/>
                  <a:gd name="T6" fmla="*/ 154 w 240"/>
                  <a:gd name="T7" fmla="*/ 104 h 241"/>
                  <a:gd name="T8" fmla="*/ 225 w 240"/>
                  <a:gd name="T9" fmla="*/ 207 h 241"/>
                  <a:gd name="T10" fmla="*/ 240 w 240"/>
                  <a:gd name="T11" fmla="*/ 241 h 241"/>
                </a:gdLst>
                <a:ahLst/>
                <a:cxnLst>
                  <a:cxn ang="0">
                    <a:pos x="T0" y="T1"/>
                  </a:cxn>
                  <a:cxn ang="0">
                    <a:pos x="T2" y="T3"/>
                  </a:cxn>
                  <a:cxn ang="0">
                    <a:pos x="T4" y="T5"/>
                  </a:cxn>
                  <a:cxn ang="0">
                    <a:pos x="T6" y="T7"/>
                  </a:cxn>
                  <a:cxn ang="0">
                    <a:pos x="T8" y="T9"/>
                  </a:cxn>
                  <a:cxn ang="0">
                    <a:pos x="T10" y="T11"/>
                  </a:cxn>
                </a:cxnLst>
                <a:rect l="0" t="0" r="r" b="b"/>
                <a:pathLst>
                  <a:path w="240" h="241">
                    <a:moveTo>
                      <a:pt x="0" y="0"/>
                    </a:moveTo>
                    <a:lnTo>
                      <a:pt x="34" y="16"/>
                    </a:lnTo>
                    <a:lnTo>
                      <a:pt x="137" y="87"/>
                    </a:lnTo>
                    <a:lnTo>
                      <a:pt x="154" y="104"/>
                    </a:lnTo>
                    <a:lnTo>
                      <a:pt x="225" y="207"/>
                    </a:lnTo>
                    <a:lnTo>
                      <a:pt x="240" y="241"/>
                    </a:lnTo>
                  </a:path>
                </a:pathLst>
              </a:custGeom>
              <a:noFill/>
              <a:ln w="25400" cap="flat">
                <a:solidFill>
                  <a:srgbClr val="31C69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Freeform 55">
                <a:extLst>
                  <a:ext uri="{FF2B5EF4-FFF2-40B4-BE49-F238E27FC236}">
                    <a16:creationId xmlns:a16="http://schemas.microsoft.com/office/drawing/2014/main" id="{65012830-C6C0-7375-65A0-DF8891AAECFA}"/>
                  </a:ext>
                </a:extLst>
              </p:cNvPr>
              <p:cNvSpPr>
                <a:spLocks/>
              </p:cNvSpPr>
              <p:nvPr/>
            </p:nvSpPr>
            <p:spPr bwMode="auto">
              <a:xfrm>
                <a:off x="1912" y="2990"/>
                <a:ext cx="160" cy="159"/>
              </a:xfrm>
              <a:custGeom>
                <a:avLst/>
                <a:gdLst>
                  <a:gd name="T0" fmla="*/ 160 w 160"/>
                  <a:gd name="T1" fmla="*/ 159 h 159"/>
                  <a:gd name="T2" fmla="*/ 104 w 160"/>
                  <a:gd name="T3" fmla="*/ 121 h 159"/>
                  <a:gd name="T4" fmla="*/ 39 w 160"/>
                  <a:gd name="T5" fmla="*/ 56 h 159"/>
                  <a:gd name="T6" fmla="*/ 0 w 160"/>
                  <a:gd name="T7" fmla="*/ 0 h 159"/>
                </a:gdLst>
                <a:ahLst/>
                <a:cxnLst>
                  <a:cxn ang="0">
                    <a:pos x="T0" y="T1"/>
                  </a:cxn>
                  <a:cxn ang="0">
                    <a:pos x="T2" y="T3"/>
                  </a:cxn>
                  <a:cxn ang="0">
                    <a:pos x="T4" y="T5"/>
                  </a:cxn>
                  <a:cxn ang="0">
                    <a:pos x="T6" y="T7"/>
                  </a:cxn>
                </a:cxnLst>
                <a:rect l="0" t="0" r="r" b="b"/>
                <a:pathLst>
                  <a:path w="160" h="159">
                    <a:moveTo>
                      <a:pt x="160" y="159"/>
                    </a:moveTo>
                    <a:lnTo>
                      <a:pt x="104" y="121"/>
                    </a:lnTo>
                    <a:lnTo>
                      <a:pt x="39" y="56"/>
                    </a:lnTo>
                    <a:lnTo>
                      <a:pt x="0" y="0"/>
                    </a:lnTo>
                  </a:path>
                </a:pathLst>
              </a:custGeom>
              <a:noFill/>
              <a:ln w="2540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Freeform 56">
                <a:extLst>
                  <a:ext uri="{FF2B5EF4-FFF2-40B4-BE49-F238E27FC236}">
                    <a16:creationId xmlns:a16="http://schemas.microsoft.com/office/drawing/2014/main" id="{DB5D5124-2E83-922A-FD16-DEA308700037}"/>
                  </a:ext>
                </a:extLst>
              </p:cNvPr>
              <p:cNvSpPr>
                <a:spLocks/>
              </p:cNvSpPr>
              <p:nvPr/>
            </p:nvSpPr>
            <p:spPr bwMode="auto">
              <a:xfrm>
                <a:off x="3815" y="2990"/>
                <a:ext cx="159" cy="159"/>
              </a:xfrm>
              <a:custGeom>
                <a:avLst/>
                <a:gdLst>
                  <a:gd name="T0" fmla="*/ 159 w 159"/>
                  <a:gd name="T1" fmla="*/ 0 h 159"/>
                  <a:gd name="T2" fmla="*/ 120 w 159"/>
                  <a:gd name="T3" fmla="*/ 56 h 159"/>
                  <a:gd name="T4" fmla="*/ 56 w 159"/>
                  <a:gd name="T5" fmla="*/ 121 h 159"/>
                  <a:gd name="T6" fmla="*/ 0 w 159"/>
                  <a:gd name="T7" fmla="*/ 159 h 159"/>
                </a:gdLst>
                <a:ahLst/>
                <a:cxnLst>
                  <a:cxn ang="0">
                    <a:pos x="T0" y="T1"/>
                  </a:cxn>
                  <a:cxn ang="0">
                    <a:pos x="T2" y="T3"/>
                  </a:cxn>
                  <a:cxn ang="0">
                    <a:pos x="T4" y="T5"/>
                  </a:cxn>
                  <a:cxn ang="0">
                    <a:pos x="T6" y="T7"/>
                  </a:cxn>
                </a:cxnLst>
                <a:rect l="0" t="0" r="r" b="b"/>
                <a:pathLst>
                  <a:path w="159" h="159">
                    <a:moveTo>
                      <a:pt x="159" y="0"/>
                    </a:moveTo>
                    <a:lnTo>
                      <a:pt x="120" y="56"/>
                    </a:lnTo>
                    <a:lnTo>
                      <a:pt x="56" y="121"/>
                    </a:lnTo>
                    <a:lnTo>
                      <a:pt x="0" y="159"/>
                    </a:lnTo>
                  </a:path>
                </a:pathLst>
              </a:custGeom>
              <a:noFill/>
              <a:ln w="2540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Freeform 57">
                <a:extLst>
                  <a:ext uri="{FF2B5EF4-FFF2-40B4-BE49-F238E27FC236}">
                    <a16:creationId xmlns:a16="http://schemas.microsoft.com/office/drawing/2014/main" id="{BBE832F5-EAE3-94D3-82E4-36BA02043AF5}"/>
                  </a:ext>
                </a:extLst>
              </p:cNvPr>
              <p:cNvSpPr>
                <a:spLocks/>
              </p:cNvSpPr>
              <p:nvPr/>
            </p:nvSpPr>
            <p:spPr bwMode="auto">
              <a:xfrm>
                <a:off x="1912" y="1086"/>
                <a:ext cx="160" cy="160"/>
              </a:xfrm>
              <a:custGeom>
                <a:avLst/>
                <a:gdLst>
                  <a:gd name="T0" fmla="*/ 0 w 160"/>
                  <a:gd name="T1" fmla="*/ 160 h 160"/>
                  <a:gd name="T2" fmla="*/ 39 w 160"/>
                  <a:gd name="T3" fmla="*/ 104 h 160"/>
                  <a:gd name="T4" fmla="*/ 104 w 160"/>
                  <a:gd name="T5" fmla="*/ 40 h 160"/>
                  <a:gd name="T6" fmla="*/ 160 w 160"/>
                  <a:gd name="T7" fmla="*/ 0 h 160"/>
                </a:gdLst>
                <a:ahLst/>
                <a:cxnLst>
                  <a:cxn ang="0">
                    <a:pos x="T0" y="T1"/>
                  </a:cxn>
                  <a:cxn ang="0">
                    <a:pos x="T2" y="T3"/>
                  </a:cxn>
                  <a:cxn ang="0">
                    <a:pos x="T4" y="T5"/>
                  </a:cxn>
                  <a:cxn ang="0">
                    <a:pos x="T6" y="T7"/>
                  </a:cxn>
                </a:cxnLst>
                <a:rect l="0" t="0" r="r" b="b"/>
                <a:pathLst>
                  <a:path w="160" h="160">
                    <a:moveTo>
                      <a:pt x="0" y="160"/>
                    </a:moveTo>
                    <a:lnTo>
                      <a:pt x="39" y="104"/>
                    </a:lnTo>
                    <a:lnTo>
                      <a:pt x="104" y="40"/>
                    </a:lnTo>
                    <a:lnTo>
                      <a:pt x="160" y="0"/>
                    </a:lnTo>
                  </a:path>
                </a:pathLst>
              </a:custGeom>
              <a:noFill/>
              <a:ln w="2540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Freeform 58">
                <a:extLst>
                  <a:ext uri="{FF2B5EF4-FFF2-40B4-BE49-F238E27FC236}">
                    <a16:creationId xmlns:a16="http://schemas.microsoft.com/office/drawing/2014/main" id="{8E2CE04C-1E5E-B8BB-D2B7-89B1DB8CEA5D}"/>
                  </a:ext>
                </a:extLst>
              </p:cNvPr>
              <p:cNvSpPr>
                <a:spLocks/>
              </p:cNvSpPr>
              <p:nvPr/>
            </p:nvSpPr>
            <p:spPr bwMode="auto">
              <a:xfrm>
                <a:off x="3815" y="1086"/>
                <a:ext cx="159" cy="160"/>
              </a:xfrm>
              <a:custGeom>
                <a:avLst/>
                <a:gdLst>
                  <a:gd name="T0" fmla="*/ 0 w 159"/>
                  <a:gd name="T1" fmla="*/ 0 h 160"/>
                  <a:gd name="T2" fmla="*/ 56 w 159"/>
                  <a:gd name="T3" fmla="*/ 40 h 160"/>
                  <a:gd name="T4" fmla="*/ 120 w 159"/>
                  <a:gd name="T5" fmla="*/ 104 h 160"/>
                  <a:gd name="T6" fmla="*/ 159 w 159"/>
                  <a:gd name="T7" fmla="*/ 160 h 160"/>
                </a:gdLst>
                <a:ahLst/>
                <a:cxnLst>
                  <a:cxn ang="0">
                    <a:pos x="T0" y="T1"/>
                  </a:cxn>
                  <a:cxn ang="0">
                    <a:pos x="T2" y="T3"/>
                  </a:cxn>
                  <a:cxn ang="0">
                    <a:pos x="T4" y="T5"/>
                  </a:cxn>
                  <a:cxn ang="0">
                    <a:pos x="T6" y="T7"/>
                  </a:cxn>
                </a:cxnLst>
                <a:rect l="0" t="0" r="r" b="b"/>
                <a:pathLst>
                  <a:path w="159" h="160">
                    <a:moveTo>
                      <a:pt x="0" y="0"/>
                    </a:moveTo>
                    <a:lnTo>
                      <a:pt x="56" y="40"/>
                    </a:lnTo>
                    <a:lnTo>
                      <a:pt x="120" y="104"/>
                    </a:lnTo>
                    <a:lnTo>
                      <a:pt x="159" y="160"/>
                    </a:lnTo>
                  </a:path>
                </a:pathLst>
              </a:custGeom>
              <a:noFill/>
              <a:ln w="2540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59">
                <a:extLst>
                  <a:ext uri="{FF2B5EF4-FFF2-40B4-BE49-F238E27FC236}">
                    <a16:creationId xmlns:a16="http://schemas.microsoft.com/office/drawing/2014/main" id="{E510A730-480C-1328-263F-F709582C57CD}"/>
                  </a:ext>
                </a:extLst>
              </p:cNvPr>
              <p:cNvSpPr>
                <a:spLocks noChangeShapeType="1"/>
              </p:cNvSpPr>
              <p:nvPr/>
            </p:nvSpPr>
            <p:spPr bwMode="auto">
              <a:xfrm flipH="1" flipV="1">
                <a:off x="1912" y="3055"/>
                <a:ext cx="95" cy="94"/>
              </a:xfrm>
              <a:prstGeom prst="line">
                <a:avLst/>
              </a:prstGeom>
              <a:noFill/>
              <a:ln w="25400" cap="flat">
                <a:solidFill>
                  <a:srgbClr val="DDBC2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60">
                <a:extLst>
                  <a:ext uri="{FF2B5EF4-FFF2-40B4-BE49-F238E27FC236}">
                    <a16:creationId xmlns:a16="http://schemas.microsoft.com/office/drawing/2014/main" id="{84C8F8F6-F367-9145-1464-4813D5D095E2}"/>
                  </a:ext>
                </a:extLst>
              </p:cNvPr>
              <p:cNvSpPr>
                <a:spLocks noChangeShapeType="1"/>
              </p:cNvSpPr>
              <p:nvPr/>
            </p:nvSpPr>
            <p:spPr bwMode="auto">
              <a:xfrm flipH="1">
                <a:off x="3879" y="3055"/>
                <a:ext cx="95" cy="94"/>
              </a:xfrm>
              <a:prstGeom prst="line">
                <a:avLst/>
              </a:prstGeom>
              <a:noFill/>
              <a:ln w="25400" cap="flat">
                <a:solidFill>
                  <a:srgbClr val="DDBC2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61">
                <a:extLst>
                  <a:ext uri="{FF2B5EF4-FFF2-40B4-BE49-F238E27FC236}">
                    <a16:creationId xmlns:a16="http://schemas.microsoft.com/office/drawing/2014/main" id="{9BC2BB1A-1A42-9CDE-AFE1-E3FD71762F3A}"/>
                  </a:ext>
                </a:extLst>
              </p:cNvPr>
              <p:cNvSpPr>
                <a:spLocks noChangeShapeType="1"/>
              </p:cNvSpPr>
              <p:nvPr/>
            </p:nvSpPr>
            <p:spPr bwMode="auto">
              <a:xfrm flipV="1">
                <a:off x="1912" y="1086"/>
                <a:ext cx="95" cy="96"/>
              </a:xfrm>
              <a:prstGeom prst="line">
                <a:avLst/>
              </a:prstGeom>
              <a:noFill/>
              <a:ln w="25400" cap="flat">
                <a:solidFill>
                  <a:srgbClr val="DDBC2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62">
                <a:extLst>
                  <a:ext uri="{FF2B5EF4-FFF2-40B4-BE49-F238E27FC236}">
                    <a16:creationId xmlns:a16="http://schemas.microsoft.com/office/drawing/2014/main" id="{48344C5B-70C5-98CB-2FAF-D587D63FF64A}"/>
                  </a:ext>
                </a:extLst>
              </p:cNvPr>
              <p:cNvSpPr>
                <a:spLocks noChangeShapeType="1"/>
              </p:cNvSpPr>
              <p:nvPr/>
            </p:nvSpPr>
            <p:spPr bwMode="auto">
              <a:xfrm>
                <a:off x="3879" y="1086"/>
                <a:ext cx="95" cy="96"/>
              </a:xfrm>
              <a:prstGeom prst="line">
                <a:avLst/>
              </a:prstGeom>
              <a:noFill/>
              <a:ln w="25400" cap="flat">
                <a:solidFill>
                  <a:srgbClr val="DDBC2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63">
                <a:extLst>
                  <a:ext uri="{FF2B5EF4-FFF2-40B4-BE49-F238E27FC236}">
                    <a16:creationId xmlns:a16="http://schemas.microsoft.com/office/drawing/2014/main" id="{B5DCF576-4C80-B1C5-C272-32EC15D96E87}"/>
                  </a:ext>
                </a:extLst>
              </p:cNvPr>
              <p:cNvSpPr>
                <a:spLocks noChangeShapeType="1"/>
              </p:cNvSpPr>
              <p:nvPr/>
            </p:nvSpPr>
            <p:spPr bwMode="auto">
              <a:xfrm flipH="1" flipV="1">
                <a:off x="1912" y="3102"/>
                <a:ext cx="48" cy="47"/>
              </a:xfrm>
              <a:prstGeom prst="line">
                <a:avLst/>
              </a:prstGeom>
              <a:noFill/>
              <a:ln w="25400" cap="flat">
                <a:solidFill>
                  <a:srgbClr val="FCCF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64">
                <a:extLst>
                  <a:ext uri="{FF2B5EF4-FFF2-40B4-BE49-F238E27FC236}">
                    <a16:creationId xmlns:a16="http://schemas.microsoft.com/office/drawing/2014/main" id="{2CAAC0CE-19C3-2554-B5D9-C936294E0607}"/>
                  </a:ext>
                </a:extLst>
              </p:cNvPr>
              <p:cNvSpPr>
                <a:spLocks noChangeShapeType="1"/>
              </p:cNvSpPr>
              <p:nvPr/>
            </p:nvSpPr>
            <p:spPr bwMode="auto">
              <a:xfrm flipH="1">
                <a:off x="3927" y="3102"/>
                <a:ext cx="47" cy="47"/>
              </a:xfrm>
              <a:prstGeom prst="line">
                <a:avLst/>
              </a:prstGeom>
              <a:noFill/>
              <a:ln w="25400" cap="flat">
                <a:solidFill>
                  <a:srgbClr val="FCCF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65">
                <a:extLst>
                  <a:ext uri="{FF2B5EF4-FFF2-40B4-BE49-F238E27FC236}">
                    <a16:creationId xmlns:a16="http://schemas.microsoft.com/office/drawing/2014/main" id="{B6884392-90E0-4130-3371-CABB218BF27A}"/>
                  </a:ext>
                </a:extLst>
              </p:cNvPr>
              <p:cNvSpPr>
                <a:spLocks noChangeShapeType="1"/>
              </p:cNvSpPr>
              <p:nvPr/>
            </p:nvSpPr>
            <p:spPr bwMode="auto">
              <a:xfrm flipV="1">
                <a:off x="1912" y="1086"/>
                <a:ext cx="48" cy="48"/>
              </a:xfrm>
              <a:prstGeom prst="line">
                <a:avLst/>
              </a:prstGeom>
              <a:noFill/>
              <a:ln w="25400" cap="flat">
                <a:solidFill>
                  <a:srgbClr val="FCCF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66">
                <a:extLst>
                  <a:ext uri="{FF2B5EF4-FFF2-40B4-BE49-F238E27FC236}">
                    <a16:creationId xmlns:a16="http://schemas.microsoft.com/office/drawing/2014/main" id="{2B18E3E8-9C05-AA04-46E8-9A4F6B3CC7B8}"/>
                  </a:ext>
                </a:extLst>
              </p:cNvPr>
              <p:cNvSpPr>
                <a:spLocks noChangeShapeType="1"/>
              </p:cNvSpPr>
              <p:nvPr/>
            </p:nvSpPr>
            <p:spPr bwMode="auto">
              <a:xfrm>
                <a:off x="3927" y="1086"/>
                <a:ext cx="47" cy="48"/>
              </a:xfrm>
              <a:prstGeom prst="line">
                <a:avLst/>
              </a:prstGeom>
              <a:noFill/>
              <a:ln w="25400" cap="flat">
                <a:solidFill>
                  <a:srgbClr val="FCCF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Rectangle 67">
                <a:extLst>
                  <a:ext uri="{FF2B5EF4-FFF2-40B4-BE49-F238E27FC236}">
                    <a16:creationId xmlns:a16="http://schemas.microsoft.com/office/drawing/2014/main" id="{20A77FDB-FEE4-3456-BE68-D1EA06E3FD1A}"/>
                  </a:ext>
                </a:extLst>
              </p:cNvPr>
              <p:cNvSpPr>
                <a:spLocks noChangeArrowheads="1"/>
              </p:cNvSpPr>
              <p:nvPr/>
            </p:nvSpPr>
            <p:spPr bwMode="auto">
              <a:xfrm rot="1740000">
                <a:off x="2072" y="2812"/>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Rectangle 68">
                <a:extLst>
                  <a:ext uri="{FF2B5EF4-FFF2-40B4-BE49-F238E27FC236}">
                    <a16:creationId xmlns:a16="http://schemas.microsoft.com/office/drawing/2014/main" id="{89095128-D16D-9116-48E4-589CB928BEA7}"/>
                  </a:ext>
                </a:extLst>
              </p:cNvPr>
              <p:cNvSpPr>
                <a:spLocks noChangeArrowheads="1"/>
              </p:cNvSpPr>
              <p:nvPr/>
            </p:nvSpPr>
            <p:spPr bwMode="auto">
              <a:xfrm rot="1740000">
                <a:off x="2115" y="2826"/>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 name="Rectangle 69">
                <a:extLst>
                  <a:ext uri="{FF2B5EF4-FFF2-40B4-BE49-F238E27FC236}">
                    <a16:creationId xmlns:a16="http://schemas.microsoft.com/office/drawing/2014/main" id="{8B9AB361-E01C-082B-FD54-B489C94A4878}"/>
                  </a:ext>
                </a:extLst>
              </p:cNvPr>
              <p:cNvSpPr>
                <a:spLocks noChangeArrowheads="1"/>
              </p:cNvSpPr>
              <p:nvPr/>
            </p:nvSpPr>
            <p:spPr bwMode="auto">
              <a:xfrm rot="1740000">
                <a:off x="2132" y="2842"/>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 name="Rectangle 70">
                <a:extLst>
                  <a:ext uri="{FF2B5EF4-FFF2-40B4-BE49-F238E27FC236}">
                    <a16:creationId xmlns:a16="http://schemas.microsoft.com/office/drawing/2014/main" id="{D1E1E393-4EB8-0096-4532-77BD472634FE}"/>
                  </a:ext>
                </a:extLst>
              </p:cNvPr>
              <p:cNvSpPr>
                <a:spLocks noChangeArrowheads="1"/>
              </p:cNvSpPr>
              <p:nvPr/>
            </p:nvSpPr>
            <p:spPr bwMode="auto">
              <a:xfrm rot="1740000">
                <a:off x="2168" y="286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Rectangle 71">
                <a:extLst>
                  <a:ext uri="{FF2B5EF4-FFF2-40B4-BE49-F238E27FC236}">
                    <a16:creationId xmlns:a16="http://schemas.microsoft.com/office/drawing/2014/main" id="{5CDF4D9C-0462-81B8-5BD2-EC1CB0B2E7E5}"/>
                  </a:ext>
                </a:extLst>
              </p:cNvPr>
              <p:cNvSpPr>
                <a:spLocks noChangeArrowheads="1"/>
              </p:cNvSpPr>
              <p:nvPr/>
            </p:nvSpPr>
            <p:spPr bwMode="auto">
              <a:xfrm rot="1740000">
                <a:off x="2210" y="2884"/>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 name="Rectangle 72">
                <a:extLst>
                  <a:ext uri="{FF2B5EF4-FFF2-40B4-BE49-F238E27FC236}">
                    <a16:creationId xmlns:a16="http://schemas.microsoft.com/office/drawing/2014/main" id="{D21DE88C-67FC-8956-A794-8A9DF8C8C99B}"/>
                  </a:ext>
                </a:extLst>
              </p:cNvPr>
              <p:cNvSpPr>
                <a:spLocks noChangeArrowheads="1"/>
              </p:cNvSpPr>
              <p:nvPr/>
            </p:nvSpPr>
            <p:spPr bwMode="auto">
              <a:xfrm rot="1740000">
                <a:off x="2246" y="2908"/>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Rectangle 73">
                <a:extLst>
                  <a:ext uri="{FF2B5EF4-FFF2-40B4-BE49-F238E27FC236}">
                    <a16:creationId xmlns:a16="http://schemas.microsoft.com/office/drawing/2014/main" id="{4383037D-F91C-D800-D84A-8C1B3AD7D051}"/>
                  </a:ext>
                </a:extLst>
              </p:cNvPr>
              <p:cNvSpPr>
                <a:spLocks noChangeArrowheads="1"/>
              </p:cNvSpPr>
              <p:nvPr/>
            </p:nvSpPr>
            <p:spPr bwMode="auto">
              <a:xfrm rot="1740000">
                <a:off x="2288" y="2932"/>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 name="Rectangle 74">
                <a:extLst>
                  <a:ext uri="{FF2B5EF4-FFF2-40B4-BE49-F238E27FC236}">
                    <a16:creationId xmlns:a16="http://schemas.microsoft.com/office/drawing/2014/main" id="{B80AB024-ED99-55BC-55F2-B3A6D10209B4}"/>
                  </a:ext>
                </a:extLst>
              </p:cNvPr>
              <p:cNvSpPr>
                <a:spLocks noChangeArrowheads="1"/>
              </p:cNvSpPr>
              <p:nvPr/>
            </p:nvSpPr>
            <p:spPr bwMode="auto">
              <a:xfrm rot="3420000">
                <a:off x="2462" y="258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Rectangle 75">
                <a:extLst>
                  <a:ext uri="{FF2B5EF4-FFF2-40B4-BE49-F238E27FC236}">
                    <a16:creationId xmlns:a16="http://schemas.microsoft.com/office/drawing/2014/main" id="{BAB89DE3-12F6-7185-07D8-8B80CD0F5A9F}"/>
                  </a:ext>
                </a:extLst>
              </p:cNvPr>
              <p:cNvSpPr>
                <a:spLocks noChangeArrowheads="1"/>
              </p:cNvSpPr>
              <p:nvPr/>
            </p:nvSpPr>
            <p:spPr bwMode="auto">
              <a:xfrm rot="3420000">
                <a:off x="2490" y="2613"/>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Rectangle 76">
                <a:extLst>
                  <a:ext uri="{FF2B5EF4-FFF2-40B4-BE49-F238E27FC236}">
                    <a16:creationId xmlns:a16="http://schemas.microsoft.com/office/drawing/2014/main" id="{846B65D3-E8B7-6745-85A3-EC5E462D0F9F}"/>
                  </a:ext>
                </a:extLst>
              </p:cNvPr>
              <p:cNvSpPr>
                <a:spLocks noChangeArrowheads="1"/>
              </p:cNvSpPr>
              <p:nvPr/>
            </p:nvSpPr>
            <p:spPr bwMode="auto">
              <a:xfrm rot="3420000">
                <a:off x="2498" y="263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4" name="Rectangle 77">
                <a:extLst>
                  <a:ext uri="{FF2B5EF4-FFF2-40B4-BE49-F238E27FC236}">
                    <a16:creationId xmlns:a16="http://schemas.microsoft.com/office/drawing/2014/main" id="{8331CE26-5A22-D215-B7FB-1FB671A5C0A7}"/>
                  </a:ext>
                </a:extLst>
              </p:cNvPr>
              <p:cNvSpPr>
                <a:spLocks noChangeArrowheads="1"/>
              </p:cNvSpPr>
              <p:nvPr/>
            </p:nvSpPr>
            <p:spPr bwMode="auto">
              <a:xfrm rot="3420000">
                <a:off x="2522" y="268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 name="Rectangle 78">
                <a:extLst>
                  <a:ext uri="{FF2B5EF4-FFF2-40B4-BE49-F238E27FC236}">
                    <a16:creationId xmlns:a16="http://schemas.microsoft.com/office/drawing/2014/main" id="{698C6268-1E4D-6007-C6DD-73E7F763907F}"/>
                  </a:ext>
                </a:extLst>
              </p:cNvPr>
              <p:cNvSpPr>
                <a:spLocks noChangeArrowheads="1"/>
              </p:cNvSpPr>
              <p:nvPr/>
            </p:nvSpPr>
            <p:spPr bwMode="auto">
              <a:xfrm rot="3420000">
                <a:off x="2546" y="271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Rectangle 79">
                <a:extLst>
                  <a:ext uri="{FF2B5EF4-FFF2-40B4-BE49-F238E27FC236}">
                    <a16:creationId xmlns:a16="http://schemas.microsoft.com/office/drawing/2014/main" id="{B3C22E02-6851-FA72-C41C-66F9C301B0C8}"/>
                  </a:ext>
                </a:extLst>
              </p:cNvPr>
              <p:cNvSpPr>
                <a:spLocks noChangeArrowheads="1"/>
              </p:cNvSpPr>
              <p:nvPr/>
            </p:nvSpPr>
            <p:spPr bwMode="auto">
              <a:xfrm rot="3420000">
                <a:off x="2570" y="275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7" name="Rectangle 80">
                <a:extLst>
                  <a:ext uri="{FF2B5EF4-FFF2-40B4-BE49-F238E27FC236}">
                    <a16:creationId xmlns:a16="http://schemas.microsoft.com/office/drawing/2014/main" id="{51C4687E-5BE6-FC0A-E52F-99A9F0A56D0F}"/>
                  </a:ext>
                </a:extLst>
              </p:cNvPr>
              <p:cNvSpPr>
                <a:spLocks noChangeArrowheads="1"/>
              </p:cNvSpPr>
              <p:nvPr/>
            </p:nvSpPr>
            <p:spPr bwMode="auto">
              <a:xfrm rot="3420000">
                <a:off x="2595" y="2790"/>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 name="Rectangle 81">
                <a:extLst>
                  <a:ext uri="{FF2B5EF4-FFF2-40B4-BE49-F238E27FC236}">
                    <a16:creationId xmlns:a16="http://schemas.microsoft.com/office/drawing/2014/main" id="{1B6FAA28-8285-51CC-B19B-77782125B241}"/>
                  </a:ext>
                </a:extLst>
              </p:cNvPr>
              <p:cNvSpPr>
                <a:spLocks noChangeArrowheads="1"/>
              </p:cNvSpPr>
              <p:nvPr/>
            </p:nvSpPr>
            <p:spPr bwMode="auto">
              <a:xfrm rot="1860000">
                <a:off x="3232" y="2808"/>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 name="Rectangle 82">
                <a:extLst>
                  <a:ext uri="{FF2B5EF4-FFF2-40B4-BE49-F238E27FC236}">
                    <a16:creationId xmlns:a16="http://schemas.microsoft.com/office/drawing/2014/main" id="{6B63B4DF-F5DA-3A94-4157-2CF79A57B7C6}"/>
                  </a:ext>
                </a:extLst>
              </p:cNvPr>
              <p:cNvSpPr>
                <a:spLocks noChangeArrowheads="1"/>
              </p:cNvSpPr>
              <p:nvPr/>
            </p:nvSpPr>
            <p:spPr bwMode="auto">
              <a:xfrm rot="1860000">
                <a:off x="3270" y="2821"/>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 name="Rectangle 83">
                <a:extLst>
                  <a:ext uri="{FF2B5EF4-FFF2-40B4-BE49-F238E27FC236}">
                    <a16:creationId xmlns:a16="http://schemas.microsoft.com/office/drawing/2014/main" id="{86A4DEF4-1EE1-F607-A1A1-FA6A93171E2E}"/>
                  </a:ext>
                </a:extLst>
              </p:cNvPr>
              <p:cNvSpPr>
                <a:spLocks noChangeArrowheads="1"/>
              </p:cNvSpPr>
              <p:nvPr/>
            </p:nvSpPr>
            <p:spPr bwMode="auto">
              <a:xfrm rot="1860000">
                <a:off x="3286" y="2838"/>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 name="Rectangle 84">
                <a:extLst>
                  <a:ext uri="{FF2B5EF4-FFF2-40B4-BE49-F238E27FC236}">
                    <a16:creationId xmlns:a16="http://schemas.microsoft.com/office/drawing/2014/main" id="{9431397C-1BC6-9CCE-2182-7203E9A815E5}"/>
                  </a:ext>
                </a:extLst>
              </p:cNvPr>
              <p:cNvSpPr>
                <a:spLocks noChangeArrowheads="1"/>
              </p:cNvSpPr>
              <p:nvPr/>
            </p:nvSpPr>
            <p:spPr bwMode="auto">
              <a:xfrm rot="1860000">
                <a:off x="3328" y="2862"/>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Rectangle 85">
                <a:extLst>
                  <a:ext uri="{FF2B5EF4-FFF2-40B4-BE49-F238E27FC236}">
                    <a16:creationId xmlns:a16="http://schemas.microsoft.com/office/drawing/2014/main" id="{1945CDD1-F1A6-23DF-6FED-B996BE5C3D59}"/>
                  </a:ext>
                </a:extLst>
              </p:cNvPr>
              <p:cNvSpPr>
                <a:spLocks noChangeArrowheads="1"/>
              </p:cNvSpPr>
              <p:nvPr/>
            </p:nvSpPr>
            <p:spPr bwMode="auto">
              <a:xfrm rot="1860000">
                <a:off x="3364" y="288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3" name="Rectangle 86">
                <a:extLst>
                  <a:ext uri="{FF2B5EF4-FFF2-40B4-BE49-F238E27FC236}">
                    <a16:creationId xmlns:a16="http://schemas.microsoft.com/office/drawing/2014/main" id="{8622C915-8ED2-70BD-CCA7-F2B4A95C9EEE}"/>
                  </a:ext>
                </a:extLst>
              </p:cNvPr>
              <p:cNvSpPr>
                <a:spLocks noChangeArrowheads="1"/>
              </p:cNvSpPr>
              <p:nvPr/>
            </p:nvSpPr>
            <p:spPr bwMode="auto">
              <a:xfrm rot="1860000">
                <a:off x="3400" y="2910"/>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4" name="Rectangle 87">
                <a:extLst>
                  <a:ext uri="{FF2B5EF4-FFF2-40B4-BE49-F238E27FC236}">
                    <a16:creationId xmlns:a16="http://schemas.microsoft.com/office/drawing/2014/main" id="{46A36C37-DB93-7A15-67E4-05B1ADFAB05B}"/>
                  </a:ext>
                </a:extLst>
              </p:cNvPr>
              <p:cNvSpPr>
                <a:spLocks noChangeArrowheads="1"/>
              </p:cNvSpPr>
              <p:nvPr/>
            </p:nvSpPr>
            <p:spPr bwMode="auto">
              <a:xfrm rot="1860000">
                <a:off x="3442" y="2934"/>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 name="Rectangle 88">
                <a:extLst>
                  <a:ext uri="{FF2B5EF4-FFF2-40B4-BE49-F238E27FC236}">
                    <a16:creationId xmlns:a16="http://schemas.microsoft.com/office/drawing/2014/main" id="{C3F3273C-DF99-84E3-0071-45ACA8B7D6A2}"/>
                  </a:ext>
                </a:extLst>
              </p:cNvPr>
              <p:cNvSpPr>
                <a:spLocks noChangeArrowheads="1"/>
              </p:cNvSpPr>
              <p:nvPr/>
            </p:nvSpPr>
            <p:spPr bwMode="auto">
              <a:xfrm rot="16380000">
                <a:off x="3730" y="2772"/>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Rectangle 89">
                <a:extLst>
                  <a:ext uri="{FF2B5EF4-FFF2-40B4-BE49-F238E27FC236}">
                    <a16:creationId xmlns:a16="http://schemas.microsoft.com/office/drawing/2014/main" id="{D2E33CE6-BEE9-1803-63CF-69A4CA3218FE}"/>
                  </a:ext>
                </a:extLst>
              </p:cNvPr>
              <p:cNvSpPr>
                <a:spLocks noChangeArrowheads="1"/>
              </p:cNvSpPr>
              <p:nvPr/>
            </p:nvSpPr>
            <p:spPr bwMode="auto">
              <a:xfrm rot="16380000">
                <a:off x="3744" y="2733"/>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Rectangle 90">
                <a:extLst>
                  <a:ext uri="{FF2B5EF4-FFF2-40B4-BE49-F238E27FC236}">
                    <a16:creationId xmlns:a16="http://schemas.microsoft.com/office/drawing/2014/main" id="{9AECF6AE-1455-9ABB-CFD2-B662AF7F42AD}"/>
                  </a:ext>
                </a:extLst>
              </p:cNvPr>
              <p:cNvSpPr>
                <a:spLocks noChangeArrowheads="1"/>
              </p:cNvSpPr>
              <p:nvPr/>
            </p:nvSpPr>
            <p:spPr bwMode="auto">
              <a:xfrm rot="16380000">
                <a:off x="3736" y="269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8" name="Rectangle 91">
                <a:extLst>
                  <a:ext uri="{FF2B5EF4-FFF2-40B4-BE49-F238E27FC236}">
                    <a16:creationId xmlns:a16="http://schemas.microsoft.com/office/drawing/2014/main" id="{5893F431-4B36-49F1-F7A8-4B9363C98295}"/>
                  </a:ext>
                </a:extLst>
              </p:cNvPr>
              <p:cNvSpPr>
                <a:spLocks noChangeArrowheads="1"/>
              </p:cNvSpPr>
              <p:nvPr/>
            </p:nvSpPr>
            <p:spPr bwMode="auto">
              <a:xfrm rot="16380000">
                <a:off x="3736" y="265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9" name="Rectangle 92">
                <a:extLst>
                  <a:ext uri="{FF2B5EF4-FFF2-40B4-BE49-F238E27FC236}">
                    <a16:creationId xmlns:a16="http://schemas.microsoft.com/office/drawing/2014/main" id="{798653F2-FB78-D357-4032-11A71B3D4969}"/>
                  </a:ext>
                </a:extLst>
              </p:cNvPr>
              <p:cNvSpPr>
                <a:spLocks noChangeArrowheads="1"/>
              </p:cNvSpPr>
              <p:nvPr/>
            </p:nvSpPr>
            <p:spPr bwMode="auto">
              <a:xfrm rot="16380000">
                <a:off x="3742" y="261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0" name="Rectangle 93">
                <a:extLst>
                  <a:ext uri="{FF2B5EF4-FFF2-40B4-BE49-F238E27FC236}">
                    <a16:creationId xmlns:a16="http://schemas.microsoft.com/office/drawing/2014/main" id="{FA1EDDF5-0343-3F79-6EBE-436F533DA56D}"/>
                  </a:ext>
                </a:extLst>
              </p:cNvPr>
              <p:cNvSpPr>
                <a:spLocks noChangeArrowheads="1"/>
              </p:cNvSpPr>
              <p:nvPr/>
            </p:nvSpPr>
            <p:spPr bwMode="auto">
              <a:xfrm rot="16380000">
                <a:off x="3742" y="256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1" name="Rectangle 94">
                <a:extLst>
                  <a:ext uri="{FF2B5EF4-FFF2-40B4-BE49-F238E27FC236}">
                    <a16:creationId xmlns:a16="http://schemas.microsoft.com/office/drawing/2014/main" id="{D00A31D0-8178-3452-C577-F8668B36E5F7}"/>
                  </a:ext>
                </a:extLst>
              </p:cNvPr>
              <p:cNvSpPr>
                <a:spLocks noChangeArrowheads="1"/>
              </p:cNvSpPr>
              <p:nvPr/>
            </p:nvSpPr>
            <p:spPr bwMode="auto">
              <a:xfrm rot="16380000">
                <a:off x="3748" y="252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2" name="Rectangle 95">
                <a:extLst>
                  <a:ext uri="{FF2B5EF4-FFF2-40B4-BE49-F238E27FC236}">
                    <a16:creationId xmlns:a16="http://schemas.microsoft.com/office/drawing/2014/main" id="{917A3E5F-E06E-2C4F-D0A5-459D228C8E6F}"/>
                  </a:ext>
                </a:extLst>
              </p:cNvPr>
              <p:cNvSpPr>
                <a:spLocks noChangeArrowheads="1"/>
              </p:cNvSpPr>
              <p:nvPr/>
            </p:nvSpPr>
            <p:spPr bwMode="auto">
              <a:xfrm rot="3660000">
                <a:off x="2041" y="1512"/>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 name="Rectangle 96">
                <a:extLst>
                  <a:ext uri="{FF2B5EF4-FFF2-40B4-BE49-F238E27FC236}">
                    <a16:creationId xmlns:a16="http://schemas.microsoft.com/office/drawing/2014/main" id="{ABFBCAE4-3E6E-DF41-9ACB-37B01ED1E169}"/>
                  </a:ext>
                </a:extLst>
              </p:cNvPr>
              <p:cNvSpPr>
                <a:spLocks noChangeArrowheads="1"/>
              </p:cNvSpPr>
              <p:nvPr/>
            </p:nvSpPr>
            <p:spPr bwMode="auto">
              <a:xfrm rot="3660000">
                <a:off x="2064" y="1546"/>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 name="Rectangle 97">
                <a:extLst>
                  <a:ext uri="{FF2B5EF4-FFF2-40B4-BE49-F238E27FC236}">
                    <a16:creationId xmlns:a16="http://schemas.microsoft.com/office/drawing/2014/main" id="{99BC30AF-984F-0BC0-F517-F7509ED0AABF}"/>
                  </a:ext>
                </a:extLst>
              </p:cNvPr>
              <p:cNvSpPr>
                <a:spLocks noChangeArrowheads="1"/>
              </p:cNvSpPr>
              <p:nvPr/>
            </p:nvSpPr>
            <p:spPr bwMode="auto">
              <a:xfrm rot="3660000">
                <a:off x="2071" y="1572"/>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 name="Rectangle 98">
                <a:extLst>
                  <a:ext uri="{FF2B5EF4-FFF2-40B4-BE49-F238E27FC236}">
                    <a16:creationId xmlns:a16="http://schemas.microsoft.com/office/drawing/2014/main" id="{E07C3B49-4ECE-0B8F-D0E6-01D7EDBB160B}"/>
                  </a:ext>
                </a:extLst>
              </p:cNvPr>
              <p:cNvSpPr>
                <a:spLocks noChangeArrowheads="1"/>
              </p:cNvSpPr>
              <p:nvPr/>
            </p:nvSpPr>
            <p:spPr bwMode="auto">
              <a:xfrm rot="3660000">
                <a:off x="2095" y="1608"/>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6" name="Rectangle 99">
                <a:extLst>
                  <a:ext uri="{FF2B5EF4-FFF2-40B4-BE49-F238E27FC236}">
                    <a16:creationId xmlns:a16="http://schemas.microsoft.com/office/drawing/2014/main" id="{96632FAE-194D-F68C-9012-0A78A157F8AD}"/>
                  </a:ext>
                </a:extLst>
              </p:cNvPr>
              <p:cNvSpPr>
                <a:spLocks noChangeArrowheads="1"/>
              </p:cNvSpPr>
              <p:nvPr/>
            </p:nvSpPr>
            <p:spPr bwMode="auto">
              <a:xfrm rot="3660000">
                <a:off x="2113" y="1650"/>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7" name="Rectangle 100">
                <a:extLst>
                  <a:ext uri="{FF2B5EF4-FFF2-40B4-BE49-F238E27FC236}">
                    <a16:creationId xmlns:a16="http://schemas.microsoft.com/office/drawing/2014/main" id="{0EF78413-F181-940D-DE2B-D0A33114598C}"/>
                  </a:ext>
                </a:extLst>
              </p:cNvPr>
              <p:cNvSpPr>
                <a:spLocks noChangeArrowheads="1"/>
              </p:cNvSpPr>
              <p:nvPr/>
            </p:nvSpPr>
            <p:spPr bwMode="auto">
              <a:xfrm rot="3660000">
                <a:off x="2137" y="168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8" name="Rectangle 101">
                <a:extLst>
                  <a:ext uri="{FF2B5EF4-FFF2-40B4-BE49-F238E27FC236}">
                    <a16:creationId xmlns:a16="http://schemas.microsoft.com/office/drawing/2014/main" id="{43E8342F-B636-29BD-555E-4E6F27BD54E1}"/>
                  </a:ext>
                </a:extLst>
              </p:cNvPr>
              <p:cNvSpPr>
                <a:spLocks noChangeArrowheads="1"/>
              </p:cNvSpPr>
              <p:nvPr/>
            </p:nvSpPr>
            <p:spPr bwMode="auto">
              <a:xfrm rot="3660000">
                <a:off x="2155" y="1728"/>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 name="Rectangle 102">
                <a:extLst>
                  <a:ext uri="{FF2B5EF4-FFF2-40B4-BE49-F238E27FC236}">
                    <a16:creationId xmlns:a16="http://schemas.microsoft.com/office/drawing/2014/main" id="{F3A63566-4F03-4A2E-2D60-51470406E687}"/>
                  </a:ext>
                </a:extLst>
              </p:cNvPr>
              <p:cNvSpPr>
                <a:spLocks noChangeArrowheads="1"/>
              </p:cNvSpPr>
              <p:nvPr/>
            </p:nvSpPr>
            <p:spPr bwMode="auto">
              <a:xfrm rot="18240000">
                <a:off x="2450" y="155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 name="Rectangle 103">
                <a:extLst>
                  <a:ext uri="{FF2B5EF4-FFF2-40B4-BE49-F238E27FC236}">
                    <a16:creationId xmlns:a16="http://schemas.microsoft.com/office/drawing/2014/main" id="{D76FB0F6-FF65-BE56-A1CC-F1AED8A5823D}"/>
                  </a:ext>
                </a:extLst>
              </p:cNvPr>
              <p:cNvSpPr>
                <a:spLocks noChangeArrowheads="1"/>
              </p:cNvSpPr>
              <p:nvPr/>
            </p:nvSpPr>
            <p:spPr bwMode="auto">
              <a:xfrm rot="18240000">
                <a:off x="2478" y="1522"/>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 name="Rectangle 104">
                <a:extLst>
                  <a:ext uri="{FF2B5EF4-FFF2-40B4-BE49-F238E27FC236}">
                    <a16:creationId xmlns:a16="http://schemas.microsoft.com/office/drawing/2014/main" id="{F7E6C0DB-18D2-9CE9-BC64-C9167BE1A19E}"/>
                  </a:ext>
                </a:extLst>
              </p:cNvPr>
              <p:cNvSpPr>
                <a:spLocks noChangeArrowheads="1"/>
              </p:cNvSpPr>
              <p:nvPr/>
            </p:nvSpPr>
            <p:spPr bwMode="auto">
              <a:xfrm rot="18240000">
                <a:off x="2486" y="149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2" name="Rectangle 105">
                <a:extLst>
                  <a:ext uri="{FF2B5EF4-FFF2-40B4-BE49-F238E27FC236}">
                    <a16:creationId xmlns:a16="http://schemas.microsoft.com/office/drawing/2014/main" id="{101A0D07-A5DF-4F97-AB11-2DF73B89CBE8}"/>
                  </a:ext>
                </a:extLst>
              </p:cNvPr>
              <p:cNvSpPr>
                <a:spLocks noChangeArrowheads="1"/>
              </p:cNvSpPr>
              <p:nvPr/>
            </p:nvSpPr>
            <p:spPr bwMode="auto">
              <a:xfrm rot="18240000">
                <a:off x="2510" y="146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3" name="Rectangle 106">
                <a:extLst>
                  <a:ext uri="{FF2B5EF4-FFF2-40B4-BE49-F238E27FC236}">
                    <a16:creationId xmlns:a16="http://schemas.microsoft.com/office/drawing/2014/main" id="{570E6CEE-55C5-E2C2-DED8-6AB25C5D2703}"/>
                  </a:ext>
                </a:extLst>
              </p:cNvPr>
              <p:cNvSpPr>
                <a:spLocks noChangeArrowheads="1"/>
              </p:cNvSpPr>
              <p:nvPr/>
            </p:nvSpPr>
            <p:spPr bwMode="auto">
              <a:xfrm rot="18240000">
                <a:off x="2541" y="142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4" name="Rectangle 107">
                <a:extLst>
                  <a:ext uri="{FF2B5EF4-FFF2-40B4-BE49-F238E27FC236}">
                    <a16:creationId xmlns:a16="http://schemas.microsoft.com/office/drawing/2014/main" id="{0B8AD653-3D33-5883-7CC7-6833D98645FD}"/>
                  </a:ext>
                </a:extLst>
              </p:cNvPr>
              <p:cNvSpPr>
                <a:spLocks noChangeArrowheads="1"/>
              </p:cNvSpPr>
              <p:nvPr/>
            </p:nvSpPr>
            <p:spPr bwMode="auto">
              <a:xfrm rot="18240000">
                <a:off x="2565" y="1388"/>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5" name="Rectangle 108">
                <a:extLst>
                  <a:ext uri="{FF2B5EF4-FFF2-40B4-BE49-F238E27FC236}">
                    <a16:creationId xmlns:a16="http://schemas.microsoft.com/office/drawing/2014/main" id="{E88E3BC5-B000-68D8-AC99-847C9C7E5FDD}"/>
                  </a:ext>
                </a:extLst>
              </p:cNvPr>
              <p:cNvSpPr>
                <a:spLocks noChangeArrowheads="1"/>
              </p:cNvSpPr>
              <p:nvPr/>
            </p:nvSpPr>
            <p:spPr bwMode="auto">
              <a:xfrm rot="18240000">
                <a:off x="2589" y="134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6" name="Rectangle 109">
                <a:extLst>
                  <a:ext uri="{FF2B5EF4-FFF2-40B4-BE49-F238E27FC236}">
                    <a16:creationId xmlns:a16="http://schemas.microsoft.com/office/drawing/2014/main" id="{DC1A431F-F14D-D6AA-E8AD-69C365F75BC9}"/>
                  </a:ext>
                </a:extLst>
              </p:cNvPr>
              <p:cNvSpPr>
                <a:spLocks noChangeArrowheads="1"/>
              </p:cNvSpPr>
              <p:nvPr/>
            </p:nvSpPr>
            <p:spPr bwMode="auto">
              <a:xfrm rot="2040000">
                <a:off x="3347" y="156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7" name="Rectangle 110">
                <a:extLst>
                  <a:ext uri="{FF2B5EF4-FFF2-40B4-BE49-F238E27FC236}">
                    <a16:creationId xmlns:a16="http://schemas.microsoft.com/office/drawing/2014/main" id="{D2400217-8DFE-C7A9-3C34-E1CFA46652EF}"/>
                  </a:ext>
                </a:extLst>
              </p:cNvPr>
              <p:cNvSpPr>
                <a:spLocks noChangeArrowheads="1"/>
              </p:cNvSpPr>
              <p:nvPr/>
            </p:nvSpPr>
            <p:spPr bwMode="auto">
              <a:xfrm rot="2040000">
                <a:off x="3385" y="1590"/>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8" name="Rectangle 111">
                <a:extLst>
                  <a:ext uri="{FF2B5EF4-FFF2-40B4-BE49-F238E27FC236}">
                    <a16:creationId xmlns:a16="http://schemas.microsoft.com/office/drawing/2014/main" id="{192C1FC5-5BB9-D8AB-71E6-8BC5E99DB4A3}"/>
                  </a:ext>
                </a:extLst>
              </p:cNvPr>
              <p:cNvSpPr>
                <a:spLocks noChangeArrowheads="1"/>
              </p:cNvSpPr>
              <p:nvPr/>
            </p:nvSpPr>
            <p:spPr bwMode="auto">
              <a:xfrm rot="2040000">
                <a:off x="3401" y="160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9" name="Rectangle 112">
                <a:extLst>
                  <a:ext uri="{FF2B5EF4-FFF2-40B4-BE49-F238E27FC236}">
                    <a16:creationId xmlns:a16="http://schemas.microsoft.com/office/drawing/2014/main" id="{D13A4AAD-AC3D-137C-4A35-D4DE651749BB}"/>
                  </a:ext>
                </a:extLst>
              </p:cNvPr>
              <p:cNvSpPr>
                <a:spLocks noChangeArrowheads="1"/>
              </p:cNvSpPr>
              <p:nvPr/>
            </p:nvSpPr>
            <p:spPr bwMode="auto">
              <a:xfrm rot="2040000">
                <a:off x="3437" y="163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0" name="Rectangle 113">
                <a:extLst>
                  <a:ext uri="{FF2B5EF4-FFF2-40B4-BE49-F238E27FC236}">
                    <a16:creationId xmlns:a16="http://schemas.microsoft.com/office/drawing/2014/main" id="{77479C02-F219-7CB1-DB5A-EA8870238ADA}"/>
                  </a:ext>
                </a:extLst>
              </p:cNvPr>
              <p:cNvSpPr>
                <a:spLocks noChangeArrowheads="1"/>
              </p:cNvSpPr>
              <p:nvPr/>
            </p:nvSpPr>
            <p:spPr bwMode="auto">
              <a:xfrm rot="2040000">
                <a:off x="3473" y="165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1" name="Rectangle 114">
                <a:extLst>
                  <a:ext uri="{FF2B5EF4-FFF2-40B4-BE49-F238E27FC236}">
                    <a16:creationId xmlns:a16="http://schemas.microsoft.com/office/drawing/2014/main" id="{7E8CA4D7-14E0-F722-5D19-C51ADECE6ABB}"/>
                  </a:ext>
                </a:extLst>
              </p:cNvPr>
              <p:cNvSpPr>
                <a:spLocks noChangeArrowheads="1"/>
              </p:cNvSpPr>
              <p:nvPr/>
            </p:nvSpPr>
            <p:spPr bwMode="auto">
              <a:xfrm rot="2040000">
                <a:off x="3509" y="167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2" name="Rectangle 115">
                <a:extLst>
                  <a:ext uri="{FF2B5EF4-FFF2-40B4-BE49-F238E27FC236}">
                    <a16:creationId xmlns:a16="http://schemas.microsoft.com/office/drawing/2014/main" id="{BBE56253-39F9-7714-9651-4BCAA304D9E3}"/>
                  </a:ext>
                </a:extLst>
              </p:cNvPr>
              <p:cNvSpPr>
                <a:spLocks noChangeArrowheads="1"/>
              </p:cNvSpPr>
              <p:nvPr/>
            </p:nvSpPr>
            <p:spPr bwMode="auto">
              <a:xfrm rot="2040000">
                <a:off x="3551" y="170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3" name="Rectangle 116">
                <a:extLst>
                  <a:ext uri="{FF2B5EF4-FFF2-40B4-BE49-F238E27FC236}">
                    <a16:creationId xmlns:a16="http://schemas.microsoft.com/office/drawing/2014/main" id="{1EFBECAF-2D48-F365-EC59-5F312B6383BB}"/>
                  </a:ext>
                </a:extLst>
              </p:cNvPr>
              <p:cNvSpPr>
                <a:spLocks noChangeArrowheads="1"/>
              </p:cNvSpPr>
              <p:nvPr/>
            </p:nvSpPr>
            <p:spPr bwMode="auto">
              <a:xfrm rot="3900000">
                <a:off x="3681" y="128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4" name="Rectangle 117">
                <a:extLst>
                  <a:ext uri="{FF2B5EF4-FFF2-40B4-BE49-F238E27FC236}">
                    <a16:creationId xmlns:a16="http://schemas.microsoft.com/office/drawing/2014/main" id="{1AF14526-0125-BF4B-EE22-03FEE426B71B}"/>
                  </a:ext>
                </a:extLst>
              </p:cNvPr>
              <p:cNvSpPr>
                <a:spLocks noChangeArrowheads="1"/>
              </p:cNvSpPr>
              <p:nvPr/>
            </p:nvSpPr>
            <p:spPr bwMode="auto">
              <a:xfrm rot="3900000">
                <a:off x="3704" y="1314"/>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5" name="Rectangle 118">
                <a:extLst>
                  <a:ext uri="{FF2B5EF4-FFF2-40B4-BE49-F238E27FC236}">
                    <a16:creationId xmlns:a16="http://schemas.microsoft.com/office/drawing/2014/main" id="{233A95F5-7752-1C67-AFDE-97A11F9763E9}"/>
                  </a:ext>
                </a:extLst>
              </p:cNvPr>
              <p:cNvSpPr>
                <a:spLocks noChangeArrowheads="1"/>
              </p:cNvSpPr>
              <p:nvPr/>
            </p:nvSpPr>
            <p:spPr bwMode="auto">
              <a:xfrm rot="3900000">
                <a:off x="3711" y="134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6" name="Rectangle 119">
                <a:extLst>
                  <a:ext uri="{FF2B5EF4-FFF2-40B4-BE49-F238E27FC236}">
                    <a16:creationId xmlns:a16="http://schemas.microsoft.com/office/drawing/2014/main" id="{12E803EE-DD8B-41BF-203A-E54D55721589}"/>
                  </a:ext>
                </a:extLst>
              </p:cNvPr>
              <p:cNvSpPr>
                <a:spLocks noChangeArrowheads="1"/>
              </p:cNvSpPr>
              <p:nvPr/>
            </p:nvSpPr>
            <p:spPr bwMode="auto">
              <a:xfrm rot="3900000">
                <a:off x="3729" y="138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7" name="Rectangle 120">
                <a:extLst>
                  <a:ext uri="{FF2B5EF4-FFF2-40B4-BE49-F238E27FC236}">
                    <a16:creationId xmlns:a16="http://schemas.microsoft.com/office/drawing/2014/main" id="{759DD5A4-363B-3F7B-53E9-792D3A694575}"/>
                  </a:ext>
                </a:extLst>
              </p:cNvPr>
              <p:cNvSpPr>
                <a:spLocks noChangeArrowheads="1"/>
              </p:cNvSpPr>
              <p:nvPr/>
            </p:nvSpPr>
            <p:spPr bwMode="auto">
              <a:xfrm rot="3900000">
                <a:off x="3747" y="142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8" name="Rectangle 121">
                <a:extLst>
                  <a:ext uri="{FF2B5EF4-FFF2-40B4-BE49-F238E27FC236}">
                    <a16:creationId xmlns:a16="http://schemas.microsoft.com/office/drawing/2014/main" id="{4E27EEF1-650B-2FEC-96CB-42A89B292819}"/>
                  </a:ext>
                </a:extLst>
              </p:cNvPr>
              <p:cNvSpPr>
                <a:spLocks noChangeArrowheads="1"/>
              </p:cNvSpPr>
              <p:nvPr/>
            </p:nvSpPr>
            <p:spPr bwMode="auto">
              <a:xfrm rot="3900000">
                <a:off x="3765" y="146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9" name="Rectangle 122">
                <a:extLst>
                  <a:ext uri="{FF2B5EF4-FFF2-40B4-BE49-F238E27FC236}">
                    <a16:creationId xmlns:a16="http://schemas.microsoft.com/office/drawing/2014/main" id="{02EB37A0-DCE2-D71C-5AEE-96E2F444CEE1}"/>
                  </a:ext>
                </a:extLst>
              </p:cNvPr>
              <p:cNvSpPr>
                <a:spLocks noChangeArrowheads="1"/>
              </p:cNvSpPr>
              <p:nvPr/>
            </p:nvSpPr>
            <p:spPr bwMode="auto">
              <a:xfrm rot="3900000">
                <a:off x="3783" y="1510"/>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0" name="Rectangle 123">
                <a:extLst>
                  <a:ext uri="{FF2B5EF4-FFF2-40B4-BE49-F238E27FC236}">
                    <a16:creationId xmlns:a16="http://schemas.microsoft.com/office/drawing/2014/main" id="{5C978393-795D-B8DE-45D7-5307D3598F6B}"/>
                  </a:ext>
                </a:extLst>
              </p:cNvPr>
              <p:cNvSpPr>
                <a:spLocks noChangeArrowheads="1"/>
              </p:cNvSpPr>
              <p:nvPr/>
            </p:nvSpPr>
            <p:spPr bwMode="auto">
              <a:xfrm rot="3660000">
                <a:off x="1968" y="269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1" name="Rectangle 124">
                <a:extLst>
                  <a:ext uri="{FF2B5EF4-FFF2-40B4-BE49-F238E27FC236}">
                    <a16:creationId xmlns:a16="http://schemas.microsoft.com/office/drawing/2014/main" id="{73633691-0B13-D85D-3A41-B867ACF5EEB5}"/>
                  </a:ext>
                </a:extLst>
              </p:cNvPr>
              <p:cNvSpPr>
                <a:spLocks noChangeArrowheads="1"/>
              </p:cNvSpPr>
              <p:nvPr/>
            </p:nvSpPr>
            <p:spPr bwMode="auto">
              <a:xfrm rot="3660000">
                <a:off x="1991" y="2724"/>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2" name="Rectangle 125">
                <a:extLst>
                  <a:ext uri="{FF2B5EF4-FFF2-40B4-BE49-F238E27FC236}">
                    <a16:creationId xmlns:a16="http://schemas.microsoft.com/office/drawing/2014/main" id="{28C9DF6B-3F9F-CAA6-D934-9209AD989F30}"/>
                  </a:ext>
                </a:extLst>
              </p:cNvPr>
              <p:cNvSpPr>
                <a:spLocks noChangeArrowheads="1"/>
              </p:cNvSpPr>
              <p:nvPr/>
            </p:nvSpPr>
            <p:spPr bwMode="auto">
              <a:xfrm rot="3660000">
                <a:off x="1998" y="275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3" name="Rectangle 126">
                <a:extLst>
                  <a:ext uri="{FF2B5EF4-FFF2-40B4-BE49-F238E27FC236}">
                    <a16:creationId xmlns:a16="http://schemas.microsoft.com/office/drawing/2014/main" id="{086E1066-914A-1A01-9640-084AACF30009}"/>
                  </a:ext>
                </a:extLst>
              </p:cNvPr>
              <p:cNvSpPr>
                <a:spLocks noChangeArrowheads="1"/>
              </p:cNvSpPr>
              <p:nvPr/>
            </p:nvSpPr>
            <p:spPr bwMode="auto">
              <a:xfrm rot="3660000">
                <a:off x="2023" y="279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4" name="Rectangle 127">
                <a:extLst>
                  <a:ext uri="{FF2B5EF4-FFF2-40B4-BE49-F238E27FC236}">
                    <a16:creationId xmlns:a16="http://schemas.microsoft.com/office/drawing/2014/main" id="{DE9C33EA-99AD-4622-4940-E2CD1029C3D6}"/>
                  </a:ext>
                </a:extLst>
              </p:cNvPr>
              <p:cNvSpPr>
                <a:spLocks noChangeArrowheads="1"/>
              </p:cNvSpPr>
              <p:nvPr/>
            </p:nvSpPr>
            <p:spPr bwMode="auto">
              <a:xfrm rot="3660000">
                <a:off x="2041" y="283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5" name="Rectangle 128">
                <a:extLst>
                  <a:ext uri="{FF2B5EF4-FFF2-40B4-BE49-F238E27FC236}">
                    <a16:creationId xmlns:a16="http://schemas.microsoft.com/office/drawing/2014/main" id="{1C1C3F76-46F7-346A-5B42-FE62F352DE9D}"/>
                  </a:ext>
                </a:extLst>
              </p:cNvPr>
              <p:cNvSpPr>
                <a:spLocks noChangeArrowheads="1"/>
              </p:cNvSpPr>
              <p:nvPr/>
            </p:nvSpPr>
            <p:spPr bwMode="auto">
              <a:xfrm rot="3660000">
                <a:off x="2065" y="287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6" name="Rectangle 129">
                <a:extLst>
                  <a:ext uri="{FF2B5EF4-FFF2-40B4-BE49-F238E27FC236}">
                    <a16:creationId xmlns:a16="http://schemas.microsoft.com/office/drawing/2014/main" id="{F3565510-A454-DF1D-9921-9534B66C917C}"/>
                  </a:ext>
                </a:extLst>
              </p:cNvPr>
              <p:cNvSpPr>
                <a:spLocks noChangeArrowheads="1"/>
              </p:cNvSpPr>
              <p:nvPr/>
            </p:nvSpPr>
            <p:spPr bwMode="auto">
              <a:xfrm rot="3660000">
                <a:off x="2083" y="291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7" name="Rectangle 130">
                <a:extLst>
                  <a:ext uri="{FF2B5EF4-FFF2-40B4-BE49-F238E27FC236}">
                    <a16:creationId xmlns:a16="http://schemas.microsoft.com/office/drawing/2014/main" id="{5C7671CE-C154-27DA-2F24-A732790F5826}"/>
                  </a:ext>
                </a:extLst>
              </p:cNvPr>
              <p:cNvSpPr>
                <a:spLocks noChangeArrowheads="1"/>
              </p:cNvSpPr>
              <p:nvPr/>
            </p:nvSpPr>
            <p:spPr bwMode="auto">
              <a:xfrm rot="4440000">
                <a:off x="1969" y="158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8" name="Rectangle 131">
                <a:extLst>
                  <a:ext uri="{FF2B5EF4-FFF2-40B4-BE49-F238E27FC236}">
                    <a16:creationId xmlns:a16="http://schemas.microsoft.com/office/drawing/2014/main" id="{8FAB61AD-0E35-A88E-E9D2-0D839702BAF0}"/>
                  </a:ext>
                </a:extLst>
              </p:cNvPr>
              <p:cNvSpPr>
                <a:spLocks noChangeArrowheads="1"/>
              </p:cNvSpPr>
              <p:nvPr/>
            </p:nvSpPr>
            <p:spPr bwMode="auto">
              <a:xfrm rot="4440000">
                <a:off x="1987" y="1616"/>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9" name="Rectangle 132">
                <a:extLst>
                  <a:ext uri="{FF2B5EF4-FFF2-40B4-BE49-F238E27FC236}">
                    <a16:creationId xmlns:a16="http://schemas.microsoft.com/office/drawing/2014/main" id="{D1EEA0EB-3E63-5C4C-3B0B-231F7ED2ABB5}"/>
                  </a:ext>
                </a:extLst>
              </p:cNvPr>
              <p:cNvSpPr>
                <a:spLocks noChangeArrowheads="1"/>
              </p:cNvSpPr>
              <p:nvPr/>
            </p:nvSpPr>
            <p:spPr bwMode="auto">
              <a:xfrm rot="4440000">
                <a:off x="1987" y="164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0" name="Rectangle 133">
                <a:extLst>
                  <a:ext uri="{FF2B5EF4-FFF2-40B4-BE49-F238E27FC236}">
                    <a16:creationId xmlns:a16="http://schemas.microsoft.com/office/drawing/2014/main" id="{486CC880-60A3-7A3F-8197-E8AEC8E74B81}"/>
                  </a:ext>
                </a:extLst>
              </p:cNvPr>
              <p:cNvSpPr>
                <a:spLocks noChangeArrowheads="1"/>
              </p:cNvSpPr>
              <p:nvPr/>
            </p:nvSpPr>
            <p:spPr bwMode="auto">
              <a:xfrm rot="4440000">
                <a:off x="1999" y="169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1" name="Rectangle 134">
                <a:extLst>
                  <a:ext uri="{FF2B5EF4-FFF2-40B4-BE49-F238E27FC236}">
                    <a16:creationId xmlns:a16="http://schemas.microsoft.com/office/drawing/2014/main" id="{FEA2CADF-790C-F071-5F3F-6BE880214F3A}"/>
                  </a:ext>
                </a:extLst>
              </p:cNvPr>
              <p:cNvSpPr>
                <a:spLocks noChangeArrowheads="1"/>
              </p:cNvSpPr>
              <p:nvPr/>
            </p:nvSpPr>
            <p:spPr bwMode="auto">
              <a:xfrm rot="4440000">
                <a:off x="2011" y="173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2" name="Rectangle 135">
                <a:extLst>
                  <a:ext uri="{FF2B5EF4-FFF2-40B4-BE49-F238E27FC236}">
                    <a16:creationId xmlns:a16="http://schemas.microsoft.com/office/drawing/2014/main" id="{D89B0B0F-C6AC-BD5E-264F-25E89C7D5AAA}"/>
                  </a:ext>
                </a:extLst>
              </p:cNvPr>
              <p:cNvSpPr>
                <a:spLocks noChangeArrowheads="1"/>
              </p:cNvSpPr>
              <p:nvPr/>
            </p:nvSpPr>
            <p:spPr bwMode="auto">
              <a:xfrm rot="4440000">
                <a:off x="2024" y="177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3" name="Rectangle 136">
                <a:extLst>
                  <a:ext uri="{FF2B5EF4-FFF2-40B4-BE49-F238E27FC236}">
                    <a16:creationId xmlns:a16="http://schemas.microsoft.com/office/drawing/2014/main" id="{1B056538-ADC9-3751-C83B-F51A9791E2F9}"/>
                  </a:ext>
                </a:extLst>
              </p:cNvPr>
              <p:cNvSpPr>
                <a:spLocks noChangeArrowheads="1"/>
              </p:cNvSpPr>
              <p:nvPr/>
            </p:nvSpPr>
            <p:spPr bwMode="auto">
              <a:xfrm rot="4440000">
                <a:off x="2036" y="181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4" name="Rectangle 137">
                <a:extLst>
                  <a:ext uri="{FF2B5EF4-FFF2-40B4-BE49-F238E27FC236}">
                    <a16:creationId xmlns:a16="http://schemas.microsoft.com/office/drawing/2014/main" id="{33D9F7E4-E434-91E8-040D-ABFC15540568}"/>
                  </a:ext>
                </a:extLst>
              </p:cNvPr>
              <p:cNvSpPr>
                <a:spLocks noChangeArrowheads="1"/>
              </p:cNvSpPr>
              <p:nvPr/>
            </p:nvSpPr>
            <p:spPr bwMode="auto">
              <a:xfrm rot="660000">
                <a:off x="2462" y="114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5" name="Rectangle 138">
                <a:extLst>
                  <a:ext uri="{FF2B5EF4-FFF2-40B4-BE49-F238E27FC236}">
                    <a16:creationId xmlns:a16="http://schemas.microsoft.com/office/drawing/2014/main" id="{8FC62AC5-EE88-536C-234F-D2026B1B701D}"/>
                  </a:ext>
                </a:extLst>
              </p:cNvPr>
              <p:cNvSpPr>
                <a:spLocks noChangeArrowheads="1"/>
              </p:cNvSpPr>
              <p:nvPr/>
            </p:nvSpPr>
            <p:spPr bwMode="auto">
              <a:xfrm rot="660000">
                <a:off x="2504" y="1153"/>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6" name="Rectangle 139">
                <a:extLst>
                  <a:ext uri="{FF2B5EF4-FFF2-40B4-BE49-F238E27FC236}">
                    <a16:creationId xmlns:a16="http://schemas.microsoft.com/office/drawing/2014/main" id="{7424C679-D159-8319-627E-FE2AC3C62AC7}"/>
                  </a:ext>
                </a:extLst>
              </p:cNvPr>
              <p:cNvSpPr>
                <a:spLocks noChangeArrowheads="1"/>
              </p:cNvSpPr>
              <p:nvPr/>
            </p:nvSpPr>
            <p:spPr bwMode="auto">
              <a:xfrm rot="660000">
                <a:off x="2528" y="116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7" name="Rectangle 140">
                <a:extLst>
                  <a:ext uri="{FF2B5EF4-FFF2-40B4-BE49-F238E27FC236}">
                    <a16:creationId xmlns:a16="http://schemas.microsoft.com/office/drawing/2014/main" id="{65AC23D8-5956-07D4-FC52-57F537F0184B}"/>
                  </a:ext>
                </a:extLst>
              </p:cNvPr>
              <p:cNvSpPr>
                <a:spLocks noChangeArrowheads="1"/>
              </p:cNvSpPr>
              <p:nvPr/>
            </p:nvSpPr>
            <p:spPr bwMode="auto">
              <a:xfrm rot="660000">
                <a:off x="2571" y="116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8" name="Rectangle 141">
                <a:extLst>
                  <a:ext uri="{FF2B5EF4-FFF2-40B4-BE49-F238E27FC236}">
                    <a16:creationId xmlns:a16="http://schemas.microsoft.com/office/drawing/2014/main" id="{CC8BBC20-37F7-952C-3AC0-CC4F4350690F}"/>
                  </a:ext>
                </a:extLst>
              </p:cNvPr>
              <p:cNvSpPr>
                <a:spLocks noChangeArrowheads="1"/>
              </p:cNvSpPr>
              <p:nvPr/>
            </p:nvSpPr>
            <p:spPr bwMode="auto">
              <a:xfrm rot="660000">
                <a:off x="2613" y="117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9" name="Rectangle 142">
                <a:extLst>
                  <a:ext uri="{FF2B5EF4-FFF2-40B4-BE49-F238E27FC236}">
                    <a16:creationId xmlns:a16="http://schemas.microsoft.com/office/drawing/2014/main" id="{CAD90DDE-2F2A-B2A3-6E6A-028F706C476E}"/>
                  </a:ext>
                </a:extLst>
              </p:cNvPr>
              <p:cNvSpPr>
                <a:spLocks noChangeArrowheads="1"/>
              </p:cNvSpPr>
              <p:nvPr/>
            </p:nvSpPr>
            <p:spPr bwMode="auto">
              <a:xfrm rot="660000">
                <a:off x="2661" y="118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0" name="Rectangle 143">
                <a:extLst>
                  <a:ext uri="{FF2B5EF4-FFF2-40B4-BE49-F238E27FC236}">
                    <a16:creationId xmlns:a16="http://schemas.microsoft.com/office/drawing/2014/main" id="{845D29C5-FC51-ABAF-EC0E-0A1E8CE0BA9C}"/>
                  </a:ext>
                </a:extLst>
              </p:cNvPr>
              <p:cNvSpPr>
                <a:spLocks noChangeArrowheads="1"/>
              </p:cNvSpPr>
              <p:nvPr/>
            </p:nvSpPr>
            <p:spPr bwMode="auto">
              <a:xfrm rot="660000">
                <a:off x="2703" y="119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1" name="Rectangle 144">
                <a:extLst>
                  <a:ext uri="{FF2B5EF4-FFF2-40B4-BE49-F238E27FC236}">
                    <a16:creationId xmlns:a16="http://schemas.microsoft.com/office/drawing/2014/main" id="{58325B45-E45A-1C48-7686-5199CCE70327}"/>
                  </a:ext>
                </a:extLst>
              </p:cNvPr>
              <p:cNvSpPr>
                <a:spLocks noChangeArrowheads="1"/>
              </p:cNvSpPr>
              <p:nvPr/>
            </p:nvSpPr>
            <p:spPr bwMode="auto">
              <a:xfrm rot="60000">
                <a:off x="3358" y="113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2" name="Rectangle 145">
                <a:extLst>
                  <a:ext uri="{FF2B5EF4-FFF2-40B4-BE49-F238E27FC236}">
                    <a16:creationId xmlns:a16="http://schemas.microsoft.com/office/drawing/2014/main" id="{ED729260-6EBF-B6BF-E3D5-994AF0FC612E}"/>
                  </a:ext>
                </a:extLst>
              </p:cNvPr>
              <p:cNvSpPr>
                <a:spLocks noChangeArrowheads="1"/>
              </p:cNvSpPr>
              <p:nvPr/>
            </p:nvSpPr>
            <p:spPr bwMode="auto">
              <a:xfrm rot="60000">
                <a:off x="3400" y="1135"/>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3" name="Rectangle 146">
                <a:extLst>
                  <a:ext uri="{FF2B5EF4-FFF2-40B4-BE49-F238E27FC236}">
                    <a16:creationId xmlns:a16="http://schemas.microsoft.com/office/drawing/2014/main" id="{01F86480-514E-8C53-DF17-9FBE63DAC589}"/>
                  </a:ext>
                </a:extLst>
              </p:cNvPr>
              <p:cNvSpPr>
                <a:spLocks noChangeArrowheads="1"/>
              </p:cNvSpPr>
              <p:nvPr/>
            </p:nvSpPr>
            <p:spPr bwMode="auto">
              <a:xfrm rot="60000">
                <a:off x="3424" y="113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4" name="Rectangle 147">
                <a:extLst>
                  <a:ext uri="{FF2B5EF4-FFF2-40B4-BE49-F238E27FC236}">
                    <a16:creationId xmlns:a16="http://schemas.microsoft.com/office/drawing/2014/main" id="{44209A1D-7305-5509-2AA8-FC08CE3B8ED3}"/>
                  </a:ext>
                </a:extLst>
              </p:cNvPr>
              <p:cNvSpPr>
                <a:spLocks noChangeArrowheads="1"/>
              </p:cNvSpPr>
              <p:nvPr/>
            </p:nvSpPr>
            <p:spPr bwMode="auto">
              <a:xfrm rot="60000">
                <a:off x="3466" y="113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5" name="Rectangle 148">
                <a:extLst>
                  <a:ext uri="{FF2B5EF4-FFF2-40B4-BE49-F238E27FC236}">
                    <a16:creationId xmlns:a16="http://schemas.microsoft.com/office/drawing/2014/main" id="{1E666D43-0445-229D-004E-D7E0B95E5B35}"/>
                  </a:ext>
                </a:extLst>
              </p:cNvPr>
              <p:cNvSpPr>
                <a:spLocks noChangeArrowheads="1"/>
              </p:cNvSpPr>
              <p:nvPr/>
            </p:nvSpPr>
            <p:spPr bwMode="auto">
              <a:xfrm rot="60000">
                <a:off x="3514" y="114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6" name="Rectangle 149">
                <a:extLst>
                  <a:ext uri="{FF2B5EF4-FFF2-40B4-BE49-F238E27FC236}">
                    <a16:creationId xmlns:a16="http://schemas.microsoft.com/office/drawing/2014/main" id="{1F2A48C8-05C5-BF8B-FFE9-4C7AD09826F6}"/>
                  </a:ext>
                </a:extLst>
              </p:cNvPr>
              <p:cNvSpPr>
                <a:spLocks noChangeArrowheads="1"/>
              </p:cNvSpPr>
              <p:nvPr/>
            </p:nvSpPr>
            <p:spPr bwMode="auto">
              <a:xfrm rot="60000">
                <a:off x="3556" y="114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7" name="Rectangle 150">
                <a:extLst>
                  <a:ext uri="{FF2B5EF4-FFF2-40B4-BE49-F238E27FC236}">
                    <a16:creationId xmlns:a16="http://schemas.microsoft.com/office/drawing/2014/main" id="{5120B4D9-7A33-3A42-3460-50E74E71F372}"/>
                  </a:ext>
                </a:extLst>
              </p:cNvPr>
              <p:cNvSpPr>
                <a:spLocks noChangeArrowheads="1"/>
              </p:cNvSpPr>
              <p:nvPr/>
            </p:nvSpPr>
            <p:spPr bwMode="auto">
              <a:xfrm rot="60000">
                <a:off x="3604" y="114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8" name="Rectangle 151">
                <a:extLst>
                  <a:ext uri="{FF2B5EF4-FFF2-40B4-BE49-F238E27FC236}">
                    <a16:creationId xmlns:a16="http://schemas.microsoft.com/office/drawing/2014/main" id="{AD463092-516B-FDC8-C777-E80E0391763B}"/>
                  </a:ext>
                </a:extLst>
              </p:cNvPr>
              <p:cNvSpPr>
                <a:spLocks noChangeArrowheads="1"/>
              </p:cNvSpPr>
              <p:nvPr/>
            </p:nvSpPr>
            <p:spPr bwMode="auto">
              <a:xfrm rot="16800000">
                <a:off x="3729" y="207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9" name="Rectangle 152">
                <a:extLst>
                  <a:ext uri="{FF2B5EF4-FFF2-40B4-BE49-F238E27FC236}">
                    <a16:creationId xmlns:a16="http://schemas.microsoft.com/office/drawing/2014/main" id="{BC3C0973-E4CA-9025-51A3-EA4F154AFDA4}"/>
                  </a:ext>
                </a:extLst>
              </p:cNvPr>
              <p:cNvSpPr>
                <a:spLocks noChangeArrowheads="1"/>
              </p:cNvSpPr>
              <p:nvPr/>
            </p:nvSpPr>
            <p:spPr bwMode="auto">
              <a:xfrm rot="16800000">
                <a:off x="3742" y="2037"/>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0" name="Rectangle 153">
                <a:extLst>
                  <a:ext uri="{FF2B5EF4-FFF2-40B4-BE49-F238E27FC236}">
                    <a16:creationId xmlns:a16="http://schemas.microsoft.com/office/drawing/2014/main" id="{60EDC7E9-ACC5-97E0-8DA2-271B99984C80}"/>
                  </a:ext>
                </a:extLst>
              </p:cNvPr>
              <p:cNvSpPr>
                <a:spLocks noChangeArrowheads="1"/>
              </p:cNvSpPr>
              <p:nvPr/>
            </p:nvSpPr>
            <p:spPr bwMode="auto">
              <a:xfrm rot="16800000">
                <a:off x="3741" y="2010"/>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1" name="Rectangle 154">
                <a:extLst>
                  <a:ext uri="{FF2B5EF4-FFF2-40B4-BE49-F238E27FC236}">
                    <a16:creationId xmlns:a16="http://schemas.microsoft.com/office/drawing/2014/main" id="{4547FED2-F434-B39D-7700-E4B2FAFF70FC}"/>
                  </a:ext>
                </a:extLst>
              </p:cNvPr>
              <p:cNvSpPr>
                <a:spLocks noChangeArrowheads="1"/>
              </p:cNvSpPr>
              <p:nvPr/>
            </p:nvSpPr>
            <p:spPr bwMode="auto">
              <a:xfrm rot="16800000">
                <a:off x="3747" y="1962"/>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2" name="Rectangle 155">
                <a:extLst>
                  <a:ext uri="{FF2B5EF4-FFF2-40B4-BE49-F238E27FC236}">
                    <a16:creationId xmlns:a16="http://schemas.microsoft.com/office/drawing/2014/main" id="{0692A5D5-A00A-43D1-009F-3093149DE045}"/>
                  </a:ext>
                </a:extLst>
              </p:cNvPr>
              <p:cNvSpPr>
                <a:spLocks noChangeArrowheads="1"/>
              </p:cNvSpPr>
              <p:nvPr/>
            </p:nvSpPr>
            <p:spPr bwMode="auto">
              <a:xfrm rot="16800000">
                <a:off x="3759" y="1920"/>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3" name="Rectangle 156">
                <a:extLst>
                  <a:ext uri="{FF2B5EF4-FFF2-40B4-BE49-F238E27FC236}">
                    <a16:creationId xmlns:a16="http://schemas.microsoft.com/office/drawing/2014/main" id="{5C58E5E1-1EC3-91E8-2B75-F84587A7850C}"/>
                  </a:ext>
                </a:extLst>
              </p:cNvPr>
              <p:cNvSpPr>
                <a:spLocks noChangeArrowheads="1"/>
              </p:cNvSpPr>
              <p:nvPr/>
            </p:nvSpPr>
            <p:spPr bwMode="auto">
              <a:xfrm rot="16800000">
                <a:off x="3765" y="1878"/>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4" name="Rectangle 157">
                <a:extLst>
                  <a:ext uri="{FF2B5EF4-FFF2-40B4-BE49-F238E27FC236}">
                    <a16:creationId xmlns:a16="http://schemas.microsoft.com/office/drawing/2014/main" id="{C3B68578-89F7-4E8D-320E-16662F3A3790}"/>
                  </a:ext>
                </a:extLst>
              </p:cNvPr>
              <p:cNvSpPr>
                <a:spLocks noChangeArrowheads="1"/>
              </p:cNvSpPr>
              <p:nvPr/>
            </p:nvSpPr>
            <p:spPr bwMode="auto">
              <a:xfrm rot="16800000">
                <a:off x="3771" y="182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5" name="Rectangle 158">
                <a:extLst>
                  <a:ext uri="{FF2B5EF4-FFF2-40B4-BE49-F238E27FC236}">
                    <a16:creationId xmlns:a16="http://schemas.microsoft.com/office/drawing/2014/main" id="{B0465C02-CC88-8D6D-7160-17413DA3159F}"/>
                  </a:ext>
                </a:extLst>
              </p:cNvPr>
              <p:cNvSpPr>
                <a:spLocks noChangeArrowheads="1"/>
              </p:cNvSpPr>
              <p:nvPr/>
            </p:nvSpPr>
            <p:spPr bwMode="auto">
              <a:xfrm rot="20460000">
                <a:off x="3524" y="2994"/>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6" name="Rectangle 159">
                <a:extLst>
                  <a:ext uri="{FF2B5EF4-FFF2-40B4-BE49-F238E27FC236}">
                    <a16:creationId xmlns:a16="http://schemas.microsoft.com/office/drawing/2014/main" id="{98399194-6997-2906-2C18-A608B54D7458}"/>
                  </a:ext>
                </a:extLst>
              </p:cNvPr>
              <p:cNvSpPr>
                <a:spLocks noChangeArrowheads="1"/>
              </p:cNvSpPr>
              <p:nvPr/>
            </p:nvSpPr>
            <p:spPr bwMode="auto">
              <a:xfrm rot="20460000">
                <a:off x="3566" y="2985"/>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 name="Rectangle 160">
                <a:extLst>
                  <a:ext uri="{FF2B5EF4-FFF2-40B4-BE49-F238E27FC236}">
                    <a16:creationId xmlns:a16="http://schemas.microsoft.com/office/drawing/2014/main" id="{A58C317C-4678-75C1-49A4-4E26452B55EE}"/>
                  </a:ext>
                </a:extLst>
              </p:cNvPr>
              <p:cNvSpPr>
                <a:spLocks noChangeArrowheads="1"/>
              </p:cNvSpPr>
              <p:nvPr/>
            </p:nvSpPr>
            <p:spPr bwMode="auto">
              <a:xfrm rot="20460000">
                <a:off x="3584" y="297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 name="Rectangle 161">
                <a:extLst>
                  <a:ext uri="{FF2B5EF4-FFF2-40B4-BE49-F238E27FC236}">
                    <a16:creationId xmlns:a16="http://schemas.microsoft.com/office/drawing/2014/main" id="{0ED16AC8-A1BE-F45F-CDDC-D529D5077CFB}"/>
                  </a:ext>
                </a:extLst>
              </p:cNvPr>
              <p:cNvSpPr>
                <a:spLocks noChangeArrowheads="1"/>
              </p:cNvSpPr>
              <p:nvPr/>
            </p:nvSpPr>
            <p:spPr bwMode="auto">
              <a:xfrm rot="20460000">
                <a:off x="3626" y="2958"/>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 name="Rectangle 162">
                <a:extLst>
                  <a:ext uri="{FF2B5EF4-FFF2-40B4-BE49-F238E27FC236}">
                    <a16:creationId xmlns:a16="http://schemas.microsoft.com/office/drawing/2014/main" id="{EE281D64-2DC3-DA1C-2BE7-B76C4EF5D671}"/>
                  </a:ext>
                </a:extLst>
              </p:cNvPr>
              <p:cNvSpPr>
                <a:spLocks noChangeArrowheads="1"/>
              </p:cNvSpPr>
              <p:nvPr/>
            </p:nvSpPr>
            <p:spPr bwMode="auto">
              <a:xfrm rot="20460000">
                <a:off x="3669" y="294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 name="Rectangle 163">
                <a:extLst>
                  <a:ext uri="{FF2B5EF4-FFF2-40B4-BE49-F238E27FC236}">
                    <a16:creationId xmlns:a16="http://schemas.microsoft.com/office/drawing/2014/main" id="{44684AFF-5990-3584-43C4-2134B4D83151}"/>
                  </a:ext>
                </a:extLst>
              </p:cNvPr>
              <p:cNvSpPr>
                <a:spLocks noChangeArrowheads="1"/>
              </p:cNvSpPr>
              <p:nvPr/>
            </p:nvSpPr>
            <p:spPr bwMode="auto">
              <a:xfrm rot="20460000">
                <a:off x="3711" y="2934"/>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 name="Rectangle 164">
                <a:extLst>
                  <a:ext uri="{FF2B5EF4-FFF2-40B4-BE49-F238E27FC236}">
                    <a16:creationId xmlns:a16="http://schemas.microsoft.com/office/drawing/2014/main" id="{747DF800-94FA-5701-4684-3D6F7B02F3E3}"/>
                  </a:ext>
                </a:extLst>
              </p:cNvPr>
              <p:cNvSpPr>
                <a:spLocks noChangeArrowheads="1"/>
              </p:cNvSpPr>
              <p:nvPr/>
            </p:nvSpPr>
            <p:spPr bwMode="auto">
              <a:xfrm rot="20460000">
                <a:off x="3753" y="291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 name="Rectangle 165">
                <a:extLst>
                  <a:ext uri="{FF2B5EF4-FFF2-40B4-BE49-F238E27FC236}">
                    <a16:creationId xmlns:a16="http://schemas.microsoft.com/office/drawing/2014/main" id="{A43896D2-9A48-FFA1-5E80-C2434F8EF91F}"/>
                  </a:ext>
                </a:extLst>
              </p:cNvPr>
              <p:cNvSpPr>
                <a:spLocks noChangeArrowheads="1"/>
              </p:cNvSpPr>
              <p:nvPr/>
            </p:nvSpPr>
            <p:spPr bwMode="auto">
              <a:xfrm rot="20940000">
                <a:off x="2623" y="2944"/>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 name="Rectangle 166">
                <a:extLst>
                  <a:ext uri="{FF2B5EF4-FFF2-40B4-BE49-F238E27FC236}">
                    <a16:creationId xmlns:a16="http://schemas.microsoft.com/office/drawing/2014/main" id="{5DCB424E-C645-0C86-6936-333EF07C755F}"/>
                  </a:ext>
                </a:extLst>
              </p:cNvPr>
              <p:cNvSpPr>
                <a:spLocks noChangeArrowheads="1"/>
              </p:cNvSpPr>
              <p:nvPr/>
            </p:nvSpPr>
            <p:spPr bwMode="auto">
              <a:xfrm rot="20940000">
                <a:off x="2665" y="2939"/>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 name="Rectangle 167">
                <a:extLst>
                  <a:ext uri="{FF2B5EF4-FFF2-40B4-BE49-F238E27FC236}">
                    <a16:creationId xmlns:a16="http://schemas.microsoft.com/office/drawing/2014/main" id="{35BE3730-599D-7886-50E2-3397D7765255}"/>
                  </a:ext>
                </a:extLst>
              </p:cNvPr>
              <p:cNvSpPr>
                <a:spLocks noChangeArrowheads="1"/>
              </p:cNvSpPr>
              <p:nvPr/>
            </p:nvSpPr>
            <p:spPr bwMode="auto">
              <a:xfrm rot="20940000">
                <a:off x="2689" y="2932"/>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 name="Rectangle 168">
                <a:extLst>
                  <a:ext uri="{FF2B5EF4-FFF2-40B4-BE49-F238E27FC236}">
                    <a16:creationId xmlns:a16="http://schemas.microsoft.com/office/drawing/2014/main" id="{85112A13-CB74-A502-16F3-72C981D2195F}"/>
                  </a:ext>
                </a:extLst>
              </p:cNvPr>
              <p:cNvSpPr>
                <a:spLocks noChangeArrowheads="1"/>
              </p:cNvSpPr>
              <p:nvPr/>
            </p:nvSpPr>
            <p:spPr bwMode="auto">
              <a:xfrm rot="20940000">
                <a:off x="2731" y="292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6" name="Rectangle 169">
                <a:extLst>
                  <a:ext uri="{FF2B5EF4-FFF2-40B4-BE49-F238E27FC236}">
                    <a16:creationId xmlns:a16="http://schemas.microsoft.com/office/drawing/2014/main" id="{4B555F3C-02A1-4B90-F216-BBD62D39B15C}"/>
                  </a:ext>
                </a:extLst>
              </p:cNvPr>
              <p:cNvSpPr>
                <a:spLocks noChangeArrowheads="1"/>
              </p:cNvSpPr>
              <p:nvPr/>
            </p:nvSpPr>
            <p:spPr bwMode="auto">
              <a:xfrm rot="20940000">
                <a:off x="2779" y="2914"/>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 name="Rectangle 170">
                <a:extLst>
                  <a:ext uri="{FF2B5EF4-FFF2-40B4-BE49-F238E27FC236}">
                    <a16:creationId xmlns:a16="http://schemas.microsoft.com/office/drawing/2014/main" id="{C0BF1A9F-A17E-04D2-86FF-7A263D29D0D4}"/>
                  </a:ext>
                </a:extLst>
              </p:cNvPr>
              <p:cNvSpPr>
                <a:spLocks noChangeArrowheads="1"/>
              </p:cNvSpPr>
              <p:nvPr/>
            </p:nvSpPr>
            <p:spPr bwMode="auto">
              <a:xfrm rot="20940000">
                <a:off x="2821" y="2908"/>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 name="Rectangle 171">
                <a:extLst>
                  <a:ext uri="{FF2B5EF4-FFF2-40B4-BE49-F238E27FC236}">
                    <a16:creationId xmlns:a16="http://schemas.microsoft.com/office/drawing/2014/main" id="{276B8918-86E6-3AD1-3082-B76CFFBDDD80}"/>
                  </a:ext>
                </a:extLst>
              </p:cNvPr>
              <p:cNvSpPr>
                <a:spLocks noChangeArrowheads="1"/>
              </p:cNvSpPr>
              <p:nvPr/>
            </p:nvSpPr>
            <p:spPr bwMode="auto">
              <a:xfrm rot="20940000">
                <a:off x="2863" y="2902"/>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 name="Rectangle 172">
                <a:extLst>
                  <a:ext uri="{FF2B5EF4-FFF2-40B4-BE49-F238E27FC236}">
                    <a16:creationId xmlns:a16="http://schemas.microsoft.com/office/drawing/2014/main" id="{58E057C7-D1AA-0381-0BE4-9792C9A78D47}"/>
                  </a:ext>
                </a:extLst>
              </p:cNvPr>
              <p:cNvSpPr>
                <a:spLocks noChangeArrowheads="1"/>
              </p:cNvSpPr>
              <p:nvPr/>
            </p:nvSpPr>
            <p:spPr bwMode="auto">
              <a:xfrm rot="20880000">
                <a:off x="2868" y="2672"/>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 name="Rectangle 173">
                <a:extLst>
                  <a:ext uri="{FF2B5EF4-FFF2-40B4-BE49-F238E27FC236}">
                    <a16:creationId xmlns:a16="http://schemas.microsoft.com/office/drawing/2014/main" id="{E1FB208A-7E3F-F1C0-7840-5A13CA690886}"/>
                  </a:ext>
                </a:extLst>
              </p:cNvPr>
              <p:cNvSpPr>
                <a:spLocks noChangeArrowheads="1"/>
              </p:cNvSpPr>
              <p:nvPr/>
            </p:nvSpPr>
            <p:spPr bwMode="auto">
              <a:xfrm rot="20880000">
                <a:off x="2910" y="2662"/>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1" name="Rectangle 174">
                <a:extLst>
                  <a:ext uri="{FF2B5EF4-FFF2-40B4-BE49-F238E27FC236}">
                    <a16:creationId xmlns:a16="http://schemas.microsoft.com/office/drawing/2014/main" id="{B57BDF3F-32A3-464F-829D-CAD50A65AAC2}"/>
                  </a:ext>
                </a:extLst>
              </p:cNvPr>
              <p:cNvSpPr>
                <a:spLocks noChangeArrowheads="1"/>
              </p:cNvSpPr>
              <p:nvPr/>
            </p:nvSpPr>
            <p:spPr bwMode="auto">
              <a:xfrm rot="20880000">
                <a:off x="2934" y="2660"/>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2" name="Rectangle 175">
                <a:extLst>
                  <a:ext uri="{FF2B5EF4-FFF2-40B4-BE49-F238E27FC236}">
                    <a16:creationId xmlns:a16="http://schemas.microsoft.com/office/drawing/2014/main" id="{505F4A05-CACC-3375-7898-D239A3C0BFFF}"/>
                  </a:ext>
                </a:extLst>
              </p:cNvPr>
              <p:cNvSpPr>
                <a:spLocks noChangeArrowheads="1"/>
              </p:cNvSpPr>
              <p:nvPr/>
            </p:nvSpPr>
            <p:spPr bwMode="auto">
              <a:xfrm rot="20880000">
                <a:off x="2976" y="2648"/>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3" name="Rectangle 176">
                <a:extLst>
                  <a:ext uri="{FF2B5EF4-FFF2-40B4-BE49-F238E27FC236}">
                    <a16:creationId xmlns:a16="http://schemas.microsoft.com/office/drawing/2014/main" id="{41D27580-AF96-F92B-6B03-B61DDB747CCD}"/>
                  </a:ext>
                </a:extLst>
              </p:cNvPr>
              <p:cNvSpPr>
                <a:spLocks noChangeArrowheads="1"/>
              </p:cNvSpPr>
              <p:nvPr/>
            </p:nvSpPr>
            <p:spPr bwMode="auto">
              <a:xfrm rot="20880000">
                <a:off x="3024" y="2642"/>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4" name="Rectangle 177">
                <a:extLst>
                  <a:ext uri="{FF2B5EF4-FFF2-40B4-BE49-F238E27FC236}">
                    <a16:creationId xmlns:a16="http://schemas.microsoft.com/office/drawing/2014/main" id="{C8A5A75F-D535-85A6-0320-FD0A13245BAE}"/>
                  </a:ext>
                </a:extLst>
              </p:cNvPr>
              <p:cNvSpPr>
                <a:spLocks noChangeArrowheads="1"/>
              </p:cNvSpPr>
              <p:nvPr/>
            </p:nvSpPr>
            <p:spPr bwMode="auto">
              <a:xfrm rot="20880000">
                <a:off x="3066" y="2630"/>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5" name="Rectangle 178">
                <a:extLst>
                  <a:ext uri="{FF2B5EF4-FFF2-40B4-BE49-F238E27FC236}">
                    <a16:creationId xmlns:a16="http://schemas.microsoft.com/office/drawing/2014/main" id="{FA350089-D147-24DA-5136-27D0C91D9401}"/>
                  </a:ext>
                </a:extLst>
              </p:cNvPr>
              <p:cNvSpPr>
                <a:spLocks noChangeArrowheads="1"/>
              </p:cNvSpPr>
              <p:nvPr/>
            </p:nvSpPr>
            <p:spPr bwMode="auto">
              <a:xfrm rot="20880000">
                <a:off x="3109" y="2624"/>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6" name="Rectangle 179">
                <a:extLst>
                  <a:ext uri="{FF2B5EF4-FFF2-40B4-BE49-F238E27FC236}">
                    <a16:creationId xmlns:a16="http://schemas.microsoft.com/office/drawing/2014/main" id="{AD7870A7-9E96-011A-BB1E-59BCEA1BC1B1}"/>
                  </a:ext>
                </a:extLst>
              </p:cNvPr>
              <p:cNvSpPr>
                <a:spLocks noChangeArrowheads="1"/>
              </p:cNvSpPr>
              <p:nvPr/>
            </p:nvSpPr>
            <p:spPr bwMode="auto">
              <a:xfrm rot="3180000">
                <a:off x="3377" y="179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7" name="Rectangle 180">
                <a:extLst>
                  <a:ext uri="{FF2B5EF4-FFF2-40B4-BE49-F238E27FC236}">
                    <a16:creationId xmlns:a16="http://schemas.microsoft.com/office/drawing/2014/main" id="{A9A63E11-7204-770A-0AEF-3CE0A2FC700C}"/>
                  </a:ext>
                </a:extLst>
              </p:cNvPr>
              <p:cNvSpPr>
                <a:spLocks noChangeArrowheads="1"/>
              </p:cNvSpPr>
              <p:nvPr/>
            </p:nvSpPr>
            <p:spPr bwMode="auto">
              <a:xfrm rot="3180000">
                <a:off x="3404" y="1822"/>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8" name="Rectangle 181">
                <a:extLst>
                  <a:ext uri="{FF2B5EF4-FFF2-40B4-BE49-F238E27FC236}">
                    <a16:creationId xmlns:a16="http://schemas.microsoft.com/office/drawing/2014/main" id="{2422CC7A-C957-D739-C9A5-7DB42D5E65A7}"/>
                  </a:ext>
                </a:extLst>
              </p:cNvPr>
              <p:cNvSpPr>
                <a:spLocks noChangeArrowheads="1"/>
              </p:cNvSpPr>
              <p:nvPr/>
            </p:nvSpPr>
            <p:spPr bwMode="auto">
              <a:xfrm rot="3180000">
                <a:off x="3419" y="184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9" name="Rectangle 182">
                <a:extLst>
                  <a:ext uri="{FF2B5EF4-FFF2-40B4-BE49-F238E27FC236}">
                    <a16:creationId xmlns:a16="http://schemas.microsoft.com/office/drawing/2014/main" id="{2FF832E7-76E4-8A70-9BD7-C6E0A62DF067}"/>
                  </a:ext>
                </a:extLst>
              </p:cNvPr>
              <p:cNvSpPr>
                <a:spLocks noChangeArrowheads="1"/>
              </p:cNvSpPr>
              <p:nvPr/>
            </p:nvSpPr>
            <p:spPr bwMode="auto">
              <a:xfrm rot="3180000">
                <a:off x="3443" y="188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0" name="Rectangle 183">
                <a:extLst>
                  <a:ext uri="{FF2B5EF4-FFF2-40B4-BE49-F238E27FC236}">
                    <a16:creationId xmlns:a16="http://schemas.microsoft.com/office/drawing/2014/main" id="{02F629EE-4414-71B7-4082-B44D4D9159CE}"/>
                  </a:ext>
                </a:extLst>
              </p:cNvPr>
              <p:cNvSpPr>
                <a:spLocks noChangeArrowheads="1"/>
              </p:cNvSpPr>
              <p:nvPr/>
            </p:nvSpPr>
            <p:spPr bwMode="auto">
              <a:xfrm rot="3180000">
                <a:off x="3467" y="1920"/>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1" name="Rectangle 184">
                <a:extLst>
                  <a:ext uri="{FF2B5EF4-FFF2-40B4-BE49-F238E27FC236}">
                    <a16:creationId xmlns:a16="http://schemas.microsoft.com/office/drawing/2014/main" id="{41766DCE-EEE0-4906-E45B-BBF65CA2CE6D}"/>
                  </a:ext>
                </a:extLst>
              </p:cNvPr>
              <p:cNvSpPr>
                <a:spLocks noChangeArrowheads="1"/>
              </p:cNvSpPr>
              <p:nvPr/>
            </p:nvSpPr>
            <p:spPr bwMode="auto">
              <a:xfrm rot="3180000">
                <a:off x="3497" y="195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2" name="Rectangle 185">
                <a:extLst>
                  <a:ext uri="{FF2B5EF4-FFF2-40B4-BE49-F238E27FC236}">
                    <a16:creationId xmlns:a16="http://schemas.microsoft.com/office/drawing/2014/main" id="{E26A70D0-DDDA-853D-93E2-07BABF918D0F}"/>
                  </a:ext>
                </a:extLst>
              </p:cNvPr>
              <p:cNvSpPr>
                <a:spLocks noChangeArrowheads="1"/>
              </p:cNvSpPr>
              <p:nvPr/>
            </p:nvSpPr>
            <p:spPr bwMode="auto">
              <a:xfrm rot="3180000">
                <a:off x="3521" y="1992"/>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3" name="Rectangle 186">
                <a:extLst>
                  <a:ext uri="{FF2B5EF4-FFF2-40B4-BE49-F238E27FC236}">
                    <a16:creationId xmlns:a16="http://schemas.microsoft.com/office/drawing/2014/main" id="{C2481806-E350-1DB9-0FD8-4F057179A7AA}"/>
                  </a:ext>
                </a:extLst>
              </p:cNvPr>
              <p:cNvSpPr>
                <a:spLocks noChangeArrowheads="1"/>
              </p:cNvSpPr>
              <p:nvPr/>
            </p:nvSpPr>
            <p:spPr bwMode="auto">
              <a:xfrm rot="19740000">
                <a:off x="2570" y="162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4" name="Rectangle 187">
                <a:extLst>
                  <a:ext uri="{FF2B5EF4-FFF2-40B4-BE49-F238E27FC236}">
                    <a16:creationId xmlns:a16="http://schemas.microsoft.com/office/drawing/2014/main" id="{2111B1E7-ED3D-FE28-AB6E-59BDE8F40FC7}"/>
                  </a:ext>
                </a:extLst>
              </p:cNvPr>
              <p:cNvSpPr>
                <a:spLocks noChangeArrowheads="1"/>
              </p:cNvSpPr>
              <p:nvPr/>
            </p:nvSpPr>
            <p:spPr bwMode="auto">
              <a:xfrm rot="19740000">
                <a:off x="2608" y="1605"/>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5" name="Rectangle 188">
                <a:extLst>
                  <a:ext uri="{FF2B5EF4-FFF2-40B4-BE49-F238E27FC236}">
                    <a16:creationId xmlns:a16="http://schemas.microsoft.com/office/drawing/2014/main" id="{A3D7209C-B2FA-6CDD-EB01-1D468B038789}"/>
                  </a:ext>
                </a:extLst>
              </p:cNvPr>
              <p:cNvSpPr>
                <a:spLocks noChangeArrowheads="1"/>
              </p:cNvSpPr>
              <p:nvPr/>
            </p:nvSpPr>
            <p:spPr bwMode="auto">
              <a:xfrm rot="19740000">
                <a:off x="2624" y="158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6" name="Rectangle 189">
                <a:extLst>
                  <a:ext uri="{FF2B5EF4-FFF2-40B4-BE49-F238E27FC236}">
                    <a16:creationId xmlns:a16="http://schemas.microsoft.com/office/drawing/2014/main" id="{9EBD79C3-EEC5-F469-72CF-241284D857FD}"/>
                  </a:ext>
                </a:extLst>
              </p:cNvPr>
              <p:cNvSpPr>
                <a:spLocks noChangeArrowheads="1"/>
              </p:cNvSpPr>
              <p:nvPr/>
            </p:nvSpPr>
            <p:spPr bwMode="auto">
              <a:xfrm rot="19740000">
                <a:off x="2666" y="156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7" name="Rectangle 190">
                <a:extLst>
                  <a:ext uri="{FF2B5EF4-FFF2-40B4-BE49-F238E27FC236}">
                    <a16:creationId xmlns:a16="http://schemas.microsoft.com/office/drawing/2014/main" id="{6208ECE4-783C-2AA5-7218-82D5424332CE}"/>
                  </a:ext>
                </a:extLst>
              </p:cNvPr>
              <p:cNvSpPr>
                <a:spLocks noChangeArrowheads="1"/>
              </p:cNvSpPr>
              <p:nvPr/>
            </p:nvSpPr>
            <p:spPr bwMode="auto">
              <a:xfrm rot="19740000">
                <a:off x="2702" y="154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8" name="Rectangle 191">
                <a:extLst>
                  <a:ext uri="{FF2B5EF4-FFF2-40B4-BE49-F238E27FC236}">
                    <a16:creationId xmlns:a16="http://schemas.microsoft.com/office/drawing/2014/main" id="{9B6A8EE3-256E-97E1-A678-DC5DF58204A8}"/>
                  </a:ext>
                </a:extLst>
              </p:cNvPr>
              <p:cNvSpPr>
                <a:spLocks noChangeArrowheads="1"/>
              </p:cNvSpPr>
              <p:nvPr/>
            </p:nvSpPr>
            <p:spPr bwMode="auto">
              <a:xfrm rot="19740000">
                <a:off x="2744" y="152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9" name="Rectangle 192">
                <a:extLst>
                  <a:ext uri="{FF2B5EF4-FFF2-40B4-BE49-F238E27FC236}">
                    <a16:creationId xmlns:a16="http://schemas.microsoft.com/office/drawing/2014/main" id="{6D0937AA-CC34-E21A-467B-C9605C96C3CA}"/>
                  </a:ext>
                </a:extLst>
              </p:cNvPr>
              <p:cNvSpPr>
                <a:spLocks noChangeArrowheads="1"/>
              </p:cNvSpPr>
              <p:nvPr/>
            </p:nvSpPr>
            <p:spPr bwMode="auto">
              <a:xfrm rot="19740000">
                <a:off x="2780" y="149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0" name="Rectangle 193">
                <a:extLst>
                  <a:ext uri="{FF2B5EF4-FFF2-40B4-BE49-F238E27FC236}">
                    <a16:creationId xmlns:a16="http://schemas.microsoft.com/office/drawing/2014/main" id="{A0688270-92DE-5FE0-CAEA-0BD54D2F5CA8}"/>
                  </a:ext>
                </a:extLst>
              </p:cNvPr>
              <p:cNvSpPr>
                <a:spLocks noChangeArrowheads="1"/>
              </p:cNvSpPr>
              <p:nvPr/>
            </p:nvSpPr>
            <p:spPr bwMode="auto">
              <a:xfrm rot="2400000">
                <a:off x="2416" y="234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1" name="Rectangle 194">
                <a:extLst>
                  <a:ext uri="{FF2B5EF4-FFF2-40B4-BE49-F238E27FC236}">
                    <a16:creationId xmlns:a16="http://schemas.microsoft.com/office/drawing/2014/main" id="{D9174F1C-4218-8168-5A76-50C8017718A4}"/>
                  </a:ext>
                </a:extLst>
              </p:cNvPr>
              <p:cNvSpPr>
                <a:spLocks noChangeArrowheads="1"/>
              </p:cNvSpPr>
              <p:nvPr/>
            </p:nvSpPr>
            <p:spPr bwMode="auto">
              <a:xfrm rot="2400000">
                <a:off x="2448" y="2371"/>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2" name="Rectangle 195">
                <a:extLst>
                  <a:ext uri="{FF2B5EF4-FFF2-40B4-BE49-F238E27FC236}">
                    <a16:creationId xmlns:a16="http://schemas.microsoft.com/office/drawing/2014/main" id="{436421CC-E3AB-3CE2-47DE-1F66F3DA7B64}"/>
                  </a:ext>
                </a:extLst>
              </p:cNvPr>
              <p:cNvSpPr>
                <a:spLocks noChangeArrowheads="1"/>
              </p:cNvSpPr>
              <p:nvPr/>
            </p:nvSpPr>
            <p:spPr bwMode="auto">
              <a:xfrm rot="2400000">
                <a:off x="2464" y="238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3" name="Rectangle 196">
                <a:extLst>
                  <a:ext uri="{FF2B5EF4-FFF2-40B4-BE49-F238E27FC236}">
                    <a16:creationId xmlns:a16="http://schemas.microsoft.com/office/drawing/2014/main" id="{BFBAE751-7660-364E-0FD4-60F6D6CFDD8D}"/>
                  </a:ext>
                </a:extLst>
              </p:cNvPr>
              <p:cNvSpPr>
                <a:spLocks noChangeArrowheads="1"/>
              </p:cNvSpPr>
              <p:nvPr/>
            </p:nvSpPr>
            <p:spPr bwMode="auto">
              <a:xfrm rot="2400000">
                <a:off x="2500" y="241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4" name="Rectangle 197">
                <a:extLst>
                  <a:ext uri="{FF2B5EF4-FFF2-40B4-BE49-F238E27FC236}">
                    <a16:creationId xmlns:a16="http://schemas.microsoft.com/office/drawing/2014/main" id="{48701D0C-299C-86FE-5CE0-841F581ED152}"/>
                  </a:ext>
                </a:extLst>
              </p:cNvPr>
              <p:cNvSpPr>
                <a:spLocks noChangeArrowheads="1"/>
              </p:cNvSpPr>
              <p:nvPr/>
            </p:nvSpPr>
            <p:spPr bwMode="auto">
              <a:xfrm rot="2400000">
                <a:off x="2536" y="244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5" name="Rectangle 198">
                <a:extLst>
                  <a:ext uri="{FF2B5EF4-FFF2-40B4-BE49-F238E27FC236}">
                    <a16:creationId xmlns:a16="http://schemas.microsoft.com/office/drawing/2014/main" id="{272F4136-A822-29E5-10C6-3ABD8F980A05}"/>
                  </a:ext>
                </a:extLst>
              </p:cNvPr>
              <p:cNvSpPr>
                <a:spLocks noChangeArrowheads="1"/>
              </p:cNvSpPr>
              <p:nvPr/>
            </p:nvSpPr>
            <p:spPr bwMode="auto">
              <a:xfrm rot="2400000">
                <a:off x="2566" y="247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6" name="Rectangle 199">
                <a:extLst>
                  <a:ext uri="{FF2B5EF4-FFF2-40B4-BE49-F238E27FC236}">
                    <a16:creationId xmlns:a16="http://schemas.microsoft.com/office/drawing/2014/main" id="{56DCE667-62C4-D92F-11C5-4FD4E16B22DF}"/>
                  </a:ext>
                </a:extLst>
              </p:cNvPr>
              <p:cNvSpPr>
                <a:spLocks noChangeArrowheads="1"/>
              </p:cNvSpPr>
              <p:nvPr/>
            </p:nvSpPr>
            <p:spPr bwMode="auto">
              <a:xfrm rot="2400000">
                <a:off x="2603" y="250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7" name="Rectangle 200">
                <a:extLst>
                  <a:ext uri="{FF2B5EF4-FFF2-40B4-BE49-F238E27FC236}">
                    <a16:creationId xmlns:a16="http://schemas.microsoft.com/office/drawing/2014/main" id="{96ED6776-4555-DAE3-B6AD-B8BC7FF1C1A5}"/>
                  </a:ext>
                </a:extLst>
              </p:cNvPr>
              <p:cNvSpPr>
                <a:spLocks noChangeArrowheads="1"/>
              </p:cNvSpPr>
              <p:nvPr/>
            </p:nvSpPr>
            <p:spPr bwMode="auto">
              <a:xfrm rot="180000">
                <a:off x="2908" y="300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8" name="Rectangle 201">
                <a:extLst>
                  <a:ext uri="{FF2B5EF4-FFF2-40B4-BE49-F238E27FC236}">
                    <a16:creationId xmlns:a16="http://schemas.microsoft.com/office/drawing/2014/main" id="{F64A848D-CB5F-0DF3-F0B2-275E69436CD7}"/>
                  </a:ext>
                </a:extLst>
              </p:cNvPr>
              <p:cNvSpPr>
                <a:spLocks noChangeArrowheads="1"/>
              </p:cNvSpPr>
              <p:nvPr/>
            </p:nvSpPr>
            <p:spPr bwMode="auto">
              <a:xfrm rot="180000">
                <a:off x="2956" y="3012"/>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9" name="Rectangle 202">
                <a:extLst>
                  <a:ext uri="{FF2B5EF4-FFF2-40B4-BE49-F238E27FC236}">
                    <a16:creationId xmlns:a16="http://schemas.microsoft.com/office/drawing/2014/main" id="{B051CD95-0574-EE01-9657-C2BF6E253B72}"/>
                  </a:ext>
                </a:extLst>
              </p:cNvPr>
              <p:cNvSpPr>
                <a:spLocks noChangeArrowheads="1"/>
              </p:cNvSpPr>
              <p:nvPr/>
            </p:nvSpPr>
            <p:spPr bwMode="auto">
              <a:xfrm rot="180000">
                <a:off x="2974" y="301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0" name="Rectangle 203">
                <a:extLst>
                  <a:ext uri="{FF2B5EF4-FFF2-40B4-BE49-F238E27FC236}">
                    <a16:creationId xmlns:a16="http://schemas.microsoft.com/office/drawing/2014/main" id="{B65493DE-3D3F-2F04-08B1-9289BD355E9E}"/>
                  </a:ext>
                </a:extLst>
              </p:cNvPr>
              <p:cNvSpPr>
                <a:spLocks noChangeArrowheads="1"/>
              </p:cNvSpPr>
              <p:nvPr/>
            </p:nvSpPr>
            <p:spPr bwMode="auto">
              <a:xfrm rot="180000">
                <a:off x="3022" y="301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1" name="Rectangle 204">
                <a:extLst>
                  <a:ext uri="{FF2B5EF4-FFF2-40B4-BE49-F238E27FC236}">
                    <a16:creationId xmlns:a16="http://schemas.microsoft.com/office/drawing/2014/main" id="{E5FF726E-25E0-3A6E-91E4-D71055FA8772}"/>
                  </a:ext>
                </a:extLst>
              </p:cNvPr>
              <p:cNvSpPr>
                <a:spLocks noChangeArrowheads="1"/>
              </p:cNvSpPr>
              <p:nvPr/>
            </p:nvSpPr>
            <p:spPr bwMode="auto">
              <a:xfrm rot="180000">
                <a:off x="3064" y="301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6" name="Rectangle 206">
              <a:extLst>
                <a:ext uri="{FF2B5EF4-FFF2-40B4-BE49-F238E27FC236}">
                  <a16:creationId xmlns:a16="http://schemas.microsoft.com/office/drawing/2014/main" id="{43A19163-0D30-192A-F38A-C78D25EE2044}"/>
                </a:ext>
              </a:extLst>
            </p:cNvPr>
            <p:cNvSpPr>
              <a:spLocks noChangeArrowheads="1"/>
            </p:cNvSpPr>
            <p:nvPr/>
          </p:nvSpPr>
          <p:spPr bwMode="auto">
            <a:xfrm rot="180000">
              <a:off x="3112" y="301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207">
              <a:extLst>
                <a:ext uri="{FF2B5EF4-FFF2-40B4-BE49-F238E27FC236}">
                  <a16:creationId xmlns:a16="http://schemas.microsoft.com/office/drawing/2014/main" id="{5911993B-A033-072D-2B97-40AB0BC37138}"/>
                </a:ext>
              </a:extLst>
            </p:cNvPr>
            <p:cNvSpPr>
              <a:spLocks noChangeArrowheads="1"/>
            </p:cNvSpPr>
            <p:nvPr/>
          </p:nvSpPr>
          <p:spPr bwMode="auto">
            <a:xfrm rot="180000">
              <a:off x="3155" y="302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08">
              <a:extLst>
                <a:ext uri="{FF2B5EF4-FFF2-40B4-BE49-F238E27FC236}">
                  <a16:creationId xmlns:a16="http://schemas.microsoft.com/office/drawing/2014/main" id="{29886613-8384-CA9B-C29B-CAB84377BF68}"/>
                </a:ext>
              </a:extLst>
            </p:cNvPr>
            <p:cNvSpPr>
              <a:spLocks noChangeArrowheads="1"/>
            </p:cNvSpPr>
            <p:nvPr/>
          </p:nvSpPr>
          <p:spPr bwMode="auto">
            <a:xfrm rot="1380000">
              <a:off x="2022" y="294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209">
              <a:extLst>
                <a:ext uri="{FF2B5EF4-FFF2-40B4-BE49-F238E27FC236}">
                  <a16:creationId xmlns:a16="http://schemas.microsoft.com/office/drawing/2014/main" id="{618AFCE6-34FC-B46E-6E9C-D2A5B41D2A56}"/>
                </a:ext>
              </a:extLst>
            </p:cNvPr>
            <p:cNvSpPr>
              <a:spLocks noChangeArrowheads="1"/>
            </p:cNvSpPr>
            <p:nvPr/>
          </p:nvSpPr>
          <p:spPr bwMode="auto">
            <a:xfrm rot="1380000">
              <a:off x="2059" y="2959"/>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10">
              <a:extLst>
                <a:ext uri="{FF2B5EF4-FFF2-40B4-BE49-F238E27FC236}">
                  <a16:creationId xmlns:a16="http://schemas.microsoft.com/office/drawing/2014/main" id="{2075E9C7-8206-0B43-F2FD-25AFCCB555AD}"/>
                </a:ext>
              </a:extLst>
            </p:cNvPr>
            <p:cNvSpPr>
              <a:spLocks noChangeArrowheads="1"/>
            </p:cNvSpPr>
            <p:nvPr/>
          </p:nvSpPr>
          <p:spPr bwMode="auto">
            <a:xfrm rot="1380000">
              <a:off x="2082" y="297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211">
              <a:extLst>
                <a:ext uri="{FF2B5EF4-FFF2-40B4-BE49-F238E27FC236}">
                  <a16:creationId xmlns:a16="http://schemas.microsoft.com/office/drawing/2014/main" id="{CA65E450-9051-D646-8C4A-15AE603E152F}"/>
                </a:ext>
              </a:extLst>
            </p:cNvPr>
            <p:cNvSpPr>
              <a:spLocks noChangeArrowheads="1"/>
            </p:cNvSpPr>
            <p:nvPr/>
          </p:nvSpPr>
          <p:spPr bwMode="auto">
            <a:xfrm rot="1380000">
              <a:off x="2124" y="299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212">
              <a:extLst>
                <a:ext uri="{FF2B5EF4-FFF2-40B4-BE49-F238E27FC236}">
                  <a16:creationId xmlns:a16="http://schemas.microsoft.com/office/drawing/2014/main" id="{47C0CA70-4A55-AF60-533C-335C2FF6C2BE}"/>
                </a:ext>
              </a:extLst>
            </p:cNvPr>
            <p:cNvSpPr>
              <a:spLocks noChangeArrowheads="1"/>
            </p:cNvSpPr>
            <p:nvPr/>
          </p:nvSpPr>
          <p:spPr bwMode="auto">
            <a:xfrm rot="1380000">
              <a:off x="2160" y="301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13">
              <a:extLst>
                <a:ext uri="{FF2B5EF4-FFF2-40B4-BE49-F238E27FC236}">
                  <a16:creationId xmlns:a16="http://schemas.microsoft.com/office/drawing/2014/main" id="{1B2B5409-FBA7-9759-8FD9-D106729ED0A8}"/>
                </a:ext>
              </a:extLst>
            </p:cNvPr>
            <p:cNvSpPr>
              <a:spLocks noChangeArrowheads="1"/>
            </p:cNvSpPr>
            <p:nvPr/>
          </p:nvSpPr>
          <p:spPr bwMode="auto">
            <a:xfrm rot="1380000">
              <a:off x="2202" y="302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14">
              <a:extLst>
                <a:ext uri="{FF2B5EF4-FFF2-40B4-BE49-F238E27FC236}">
                  <a16:creationId xmlns:a16="http://schemas.microsoft.com/office/drawing/2014/main" id="{B041907A-7C16-15C2-68A5-309FB7808A12}"/>
                </a:ext>
              </a:extLst>
            </p:cNvPr>
            <p:cNvSpPr>
              <a:spLocks noChangeArrowheads="1"/>
            </p:cNvSpPr>
            <p:nvPr/>
          </p:nvSpPr>
          <p:spPr bwMode="auto">
            <a:xfrm rot="1380000">
              <a:off x="2244" y="304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15">
              <a:extLst>
                <a:ext uri="{FF2B5EF4-FFF2-40B4-BE49-F238E27FC236}">
                  <a16:creationId xmlns:a16="http://schemas.microsoft.com/office/drawing/2014/main" id="{74EFB96F-64F1-425B-5CA1-12A09BD1247C}"/>
                </a:ext>
              </a:extLst>
            </p:cNvPr>
            <p:cNvSpPr>
              <a:spLocks noChangeArrowheads="1"/>
            </p:cNvSpPr>
            <p:nvPr/>
          </p:nvSpPr>
          <p:spPr bwMode="auto">
            <a:xfrm rot="5100000">
              <a:off x="1951" y="184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216">
              <a:extLst>
                <a:ext uri="{FF2B5EF4-FFF2-40B4-BE49-F238E27FC236}">
                  <a16:creationId xmlns:a16="http://schemas.microsoft.com/office/drawing/2014/main" id="{7489122F-1184-2261-C502-F16E024766CF}"/>
                </a:ext>
              </a:extLst>
            </p:cNvPr>
            <p:cNvSpPr>
              <a:spLocks noChangeArrowheads="1"/>
            </p:cNvSpPr>
            <p:nvPr/>
          </p:nvSpPr>
          <p:spPr bwMode="auto">
            <a:xfrm rot="5100000">
              <a:off x="1959" y="1888"/>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217">
              <a:extLst>
                <a:ext uri="{FF2B5EF4-FFF2-40B4-BE49-F238E27FC236}">
                  <a16:creationId xmlns:a16="http://schemas.microsoft.com/office/drawing/2014/main" id="{17A6652D-14B9-B348-6A4C-D29E933F5FA2}"/>
                </a:ext>
              </a:extLst>
            </p:cNvPr>
            <p:cNvSpPr>
              <a:spLocks noChangeArrowheads="1"/>
            </p:cNvSpPr>
            <p:nvPr/>
          </p:nvSpPr>
          <p:spPr bwMode="auto">
            <a:xfrm rot="5100000">
              <a:off x="1957" y="191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218">
              <a:extLst>
                <a:ext uri="{FF2B5EF4-FFF2-40B4-BE49-F238E27FC236}">
                  <a16:creationId xmlns:a16="http://schemas.microsoft.com/office/drawing/2014/main" id="{94F4094F-8E80-C70D-16A3-9BFC89EDE72A}"/>
                </a:ext>
              </a:extLst>
            </p:cNvPr>
            <p:cNvSpPr>
              <a:spLocks noChangeArrowheads="1"/>
            </p:cNvSpPr>
            <p:nvPr/>
          </p:nvSpPr>
          <p:spPr bwMode="auto">
            <a:xfrm rot="5100000">
              <a:off x="1957" y="1964"/>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219">
              <a:extLst>
                <a:ext uri="{FF2B5EF4-FFF2-40B4-BE49-F238E27FC236}">
                  <a16:creationId xmlns:a16="http://schemas.microsoft.com/office/drawing/2014/main" id="{DA47DA3F-D82D-D754-A990-EDF890B01635}"/>
                </a:ext>
              </a:extLst>
            </p:cNvPr>
            <p:cNvSpPr>
              <a:spLocks noChangeArrowheads="1"/>
            </p:cNvSpPr>
            <p:nvPr/>
          </p:nvSpPr>
          <p:spPr bwMode="auto">
            <a:xfrm rot="5100000">
              <a:off x="1963" y="200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220">
              <a:extLst>
                <a:ext uri="{FF2B5EF4-FFF2-40B4-BE49-F238E27FC236}">
                  <a16:creationId xmlns:a16="http://schemas.microsoft.com/office/drawing/2014/main" id="{CF4891A1-3C75-2E94-E01E-81C0BE16ED65}"/>
                </a:ext>
              </a:extLst>
            </p:cNvPr>
            <p:cNvSpPr>
              <a:spLocks noChangeArrowheads="1"/>
            </p:cNvSpPr>
            <p:nvPr/>
          </p:nvSpPr>
          <p:spPr bwMode="auto">
            <a:xfrm rot="5100000">
              <a:off x="1963" y="2054"/>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21">
              <a:extLst>
                <a:ext uri="{FF2B5EF4-FFF2-40B4-BE49-F238E27FC236}">
                  <a16:creationId xmlns:a16="http://schemas.microsoft.com/office/drawing/2014/main" id="{551AD2B9-0EB4-DCB7-EDB2-72B8BE0133E7}"/>
                </a:ext>
              </a:extLst>
            </p:cNvPr>
            <p:cNvSpPr>
              <a:spLocks noChangeArrowheads="1"/>
            </p:cNvSpPr>
            <p:nvPr/>
          </p:nvSpPr>
          <p:spPr bwMode="auto">
            <a:xfrm rot="5100000">
              <a:off x="1969" y="209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22">
              <a:extLst>
                <a:ext uri="{FF2B5EF4-FFF2-40B4-BE49-F238E27FC236}">
                  <a16:creationId xmlns:a16="http://schemas.microsoft.com/office/drawing/2014/main" id="{EEED00AF-34A4-C037-CEE0-E9DD3BF3B1BC}"/>
                </a:ext>
              </a:extLst>
            </p:cNvPr>
            <p:cNvSpPr>
              <a:spLocks noChangeArrowheads="1"/>
            </p:cNvSpPr>
            <p:nvPr/>
          </p:nvSpPr>
          <p:spPr bwMode="auto">
            <a:xfrm rot="21240000">
              <a:off x="2176" y="110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3">
              <a:extLst>
                <a:ext uri="{FF2B5EF4-FFF2-40B4-BE49-F238E27FC236}">
                  <a16:creationId xmlns:a16="http://schemas.microsoft.com/office/drawing/2014/main" id="{3A7D7BEC-E28D-7E36-608F-860D0C7E5478}"/>
                </a:ext>
              </a:extLst>
            </p:cNvPr>
            <p:cNvSpPr>
              <a:spLocks noChangeArrowheads="1"/>
            </p:cNvSpPr>
            <p:nvPr/>
          </p:nvSpPr>
          <p:spPr bwMode="auto">
            <a:xfrm rot="21240000">
              <a:off x="2218" y="1096"/>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24">
              <a:extLst>
                <a:ext uri="{FF2B5EF4-FFF2-40B4-BE49-F238E27FC236}">
                  <a16:creationId xmlns:a16="http://schemas.microsoft.com/office/drawing/2014/main" id="{1E79C6B5-5387-9D3C-E763-52441F0741B5}"/>
                </a:ext>
              </a:extLst>
            </p:cNvPr>
            <p:cNvSpPr>
              <a:spLocks noChangeArrowheads="1"/>
            </p:cNvSpPr>
            <p:nvPr/>
          </p:nvSpPr>
          <p:spPr bwMode="auto">
            <a:xfrm rot="21240000">
              <a:off x="2242" y="109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25">
              <a:extLst>
                <a:ext uri="{FF2B5EF4-FFF2-40B4-BE49-F238E27FC236}">
                  <a16:creationId xmlns:a16="http://schemas.microsoft.com/office/drawing/2014/main" id="{DF30455D-3DAD-1DF2-E799-96038566EEF7}"/>
                </a:ext>
              </a:extLst>
            </p:cNvPr>
            <p:cNvSpPr>
              <a:spLocks noChangeArrowheads="1"/>
            </p:cNvSpPr>
            <p:nvPr/>
          </p:nvSpPr>
          <p:spPr bwMode="auto">
            <a:xfrm rot="21240000">
              <a:off x="2284" y="108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26">
              <a:extLst>
                <a:ext uri="{FF2B5EF4-FFF2-40B4-BE49-F238E27FC236}">
                  <a16:creationId xmlns:a16="http://schemas.microsoft.com/office/drawing/2014/main" id="{FC93603C-E8E0-98F4-55DA-2615F3029604}"/>
                </a:ext>
              </a:extLst>
            </p:cNvPr>
            <p:cNvSpPr>
              <a:spLocks noChangeArrowheads="1"/>
            </p:cNvSpPr>
            <p:nvPr/>
          </p:nvSpPr>
          <p:spPr bwMode="auto">
            <a:xfrm rot="21240000">
              <a:off x="2332" y="108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27">
              <a:extLst>
                <a:ext uri="{FF2B5EF4-FFF2-40B4-BE49-F238E27FC236}">
                  <a16:creationId xmlns:a16="http://schemas.microsoft.com/office/drawing/2014/main" id="{3BC1B093-D4DB-A3B0-CA34-664425098816}"/>
                </a:ext>
              </a:extLst>
            </p:cNvPr>
            <p:cNvSpPr>
              <a:spLocks noChangeArrowheads="1"/>
            </p:cNvSpPr>
            <p:nvPr/>
          </p:nvSpPr>
          <p:spPr bwMode="auto">
            <a:xfrm rot="21240000">
              <a:off x="2374" y="108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28">
              <a:extLst>
                <a:ext uri="{FF2B5EF4-FFF2-40B4-BE49-F238E27FC236}">
                  <a16:creationId xmlns:a16="http://schemas.microsoft.com/office/drawing/2014/main" id="{A3685F24-AD6F-76C9-70FB-D88EAF23D3AA}"/>
                </a:ext>
              </a:extLst>
            </p:cNvPr>
            <p:cNvSpPr>
              <a:spLocks noChangeArrowheads="1"/>
            </p:cNvSpPr>
            <p:nvPr/>
          </p:nvSpPr>
          <p:spPr bwMode="auto">
            <a:xfrm rot="21240000">
              <a:off x="2422" y="107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29">
              <a:extLst>
                <a:ext uri="{FF2B5EF4-FFF2-40B4-BE49-F238E27FC236}">
                  <a16:creationId xmlns:a16="http://schemas.microsoft.com/office/drawing/2014/main" id="{1CEB7092-9600-8E22-BDDC-D5312F146B58}"/>
                </a:ext>
              </a:extLst>
            </p:cNvPr>
            <p:cNvSpPr>
              <a:spLocks noChangeArrowheads="1"/>
            </p:cNvSpPr>
            <p:nvPr/>
          </p:nvSpPr>
          <p:spPr bwMode="auto">
            <a:xfrm rot="21240000">
              <a:off x="3083" y="111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30">
              <a:extLst>
                <a:ext uri="{FF2B5EF4-FFF2-40B4-BE49-F238E27FC236}">
                  <a16:creationId xmlns:a16="http://schemas.microsoft.com/office/drawing/2014/main" id="{70888E85-8011-C795-9ECF-9825571AB8A8}"/>
                </a:ext>
              </a:extLst>
            </p:cNvPr>
            <p:cNvSpPr>
              <a:spLocks noChangeArrowheads="1"/>
            </p:cNvSpPr>
            <p:nvPr/>
          </p:nvSpPr>
          <p:spPr bwMode="auto">
            <a:xfrm rot="21240000">
              <a:off x="3126" y="1108"/>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31">
              <a:extLst>
                <a:ext uri="{FF2B5EF4-FFF2-40B4-BE49-F238E27FC236}">
                  <a16:creationId xmlns:a16="http://schemas.microsoft.com/office/drawing/2014/main" id="{B7793E66-1215-68BC-A06D-EAAF8797A73F}"/>
                </a:ext>
              </a:extLst>
            </p:cNvPr>
            <p:cNvSpPr>
              <a:spLocks noChangeArrowheads="1"/>
            </p:cNvSpPr>
            <p:nvPr/>
          </p:nvSpPr>
          <p:spPr bwMode="auto">
            <a:xfrm rot="21240000">
              <a:off x="3150" y="110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32">
              <a:extLst>
                <a:ext uri="{FF2B5EF4-FFF2-40B4-BE49-F238E27FC236}">
                  <a16:creationId xmlns:a16="http://schemas.microsoft.com/office/drawing/2014/main" id="{B71009EB-2674-AF76-7FD6-F09E16121125}"/>
                </a:ext>
              </a:extLst>
            </p:cNvPr>
            <p:cNvSpPr>
              <a:spLocks noChangeArrowheads="1"/>
            </p:cNvSpPr>
            <p:nvPr/>
          </p:nvSpPr>
          <p:spPr bwMode="auto">
            <a:xfrm rot="21240000">
              <a:off x="3198" y="110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33">
              <a:extLst>
                <a:ext uri="{FF2B5EF4-FFF2-40B4-BE49-F238E27FC236}">
                  <a16:creationId xmlns:a16="http://schemas.microsoft.com/office/drawing/2014/main" id="{112F080F-E490-FBF6-90E5-02FEE3FE84C6}"/>
                </a:ext>
              </a:extLst>
            </p:cNvPr>
            <p:cNvSpPr>
              <a:spLocks noChangeArrowheads="1"/>
            </p:cNvSpPr>
            <p:nvPr/>
          </p:nvSpPr>
          <p:spPr bwMode="auto">
            <a:xfrm rot="21240000">
              <a:off x="3240" y="109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234">
              <a:extLst>
                <a:ext uri="{FF2B5EF4-FFF2-40B4-BE49-F238E27FC236}">
                  <a16:creationId xmlns:a16="http://schemas.microsoft.com/office/drawing/2014/main" id="{043AB1AC-AE04-64B0-3C9A-B8B155A89C24}"/>
                </a:ext>
              </a:extLst>
            </p:cNvPr>
            <p:cNvSpPr>
              <a:spLocks noChangeArrowheads="1"/>
            </p:cNvSpPr>
            <p:nvPr/>
          </p:nvSpPr>
          <p:spPr bwMode="auto">
            <a:xfrm rot="21240000">
              <a:off x="3282" y="108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235">
              <a:extLst>
                <a:ext uri="{FF2B5EF4-FFF2-40B4-BE49-F238E27FC236}">
                  <a16:creationId xmlns:a16="http://schemas.microsoft.com/office/drawing/2014/main" id="{5A405BAA-0857-B499-9862-1D8CBFEA3C31}"/>
                </a:ext>
              </a:extLst>
            </p:cNvPr>
            <p:cNvSpPr>
              <a:spLocks noChangeArrowheads="1"/>
            </p:cNvSpPr>
            <p:nvPr/>
          </p:nvSpPr>
          <p:spPr bwMode="auto">
            <a:xfrm rot="21240000">
              <a:off x="3330" y="108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236">
              <a:extLst>
                <a:ext uri="{FF2B5EF4-FFF2-40B4-BE49-F238E27FC236}">
                  <a16:creationId xmlns:a16="http://schemas.microsoft.com/office/drawing/2014/main" id="{B7BC7135-9A54-CB6C-F658-BCEDCCE2CD80}"/>
                </a:ext>
              </a:extLst>
            </p:cNvPr>
            <p:cNvSpPr>
              <a:spLocks noChangeArrowheads="1"/>
            </p:cNvSpPr>
            <p:nvPr/>
          </p:nvSpPr>
          <p:spPr bwMode="auto">
            <a:xfrm rot="5280000">
              <a:off x="3885" y="1430"/>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237">
              <a:extLst>
                <a:ext uri="{FF2B5EF4-FFF2-40B4-BE49-F238E27FC236}">
                  <a16:creationId xmlns:a16="http://schemas.microsoft.com/office/drawing/2014/main" id="{727B9710-5DE8-C98F-0F08-967A84C0D946}"/>
                </a:ext>
              </a:extLst>
            </p:cNvPr>
            <p:cNvSpPr>
              <a:spLocks noChangeArrowheads="1"/>
            </p:cNvSpPr>
            <p:nvPr/>
          </p:nvSpPr>
          <p:spPr bwMode="auto">
            <a:xfrm rot="5280000">
              <a:off x="3894" y="1469"/>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238">
              <a:extLst>
                <a:ext uri="{FF2B5EF4-FFF2-40B4-BE49-F238E27FC236}">
                  <a16:creationId xmlns:a16="http://schemas.microsoft.com/office/drawing/2014/main" id="{1BEFB4E7-505D-23AA-4343-185858DE7405}"/>
                </a:ext>
              </a:extLst>
            </p:cNvPr>
            <p:cNvSpPr>
              <a:spLocks noChangeArrowheads="1"/>
            </p:cNvSpPr>
            <p:nvPr/>
          </p:nvSpPr>
          <p:spPr bwMode="auto">
            <a:xfrm rot="5280000">
              <a:off x="3885" y="149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239">
              <a:extLst>
                <a:ext uri="{FF2B5EF4-FFF2-40B4-BE49-F238E27FC236}">
                  <a16:creationId xmlns:a16="http://schemas.microsoft.com/office/drawing/2014/main" id="{C4DE33AA-593D-6732-07BD-96DDD3793CFA}"/>
                </a:ext>
              </a:extLst>
            </p:cNvPr>
            <p:cNvSpPr>
              <a:spLocks noChangeArrowheads="1"/>
            </p:cNvSpPr>
            <p:nvPr/>
          </p:nvSpPr>
          <p:spPr bwMode="auto">
            <a:xfrm rot="5280000">
              <a:off x="3885" y="154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240">
              <a:extLst>
                <a:ext uri="{FF2B5EF4-FFF2-40B4-BE49-F238E27FC236}">
                  <a16:creationId xmlns:a16="http://schemas.microsoft.com/office/drawing/2014/main" id="{2D781731-742A-56E4-44C6-A25047E387A0}"/>
                </a:ext>
              </a:extLst>
            </p:cNvPr>
            <p:cNvSpPr>
              <a:spLocks noChangeArrowheads="1"/>
            </p:cNvSpPr>
            <p:nvPr/>
          </p:nvSpPr>
          <p:spPr bwMode="auto">
            <a:xfrm rot="5280000">
              <a:off x="3891" y="158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241">
              <a:extLst>
                <a:ext uri="{FF2B5EF4-FFF2-40B4-BE49-F238E27FC236}">
                  <a16:creationId xmlns:a16="http://schemas.microsoft.com/office/drawing/2014/main" id="{2E5DDB46-9BD0-2FD9-C841-143FDF1B0DE7}"/>
                </a:ext>
              </a:extLst>
            </p:cNvPr>
            <p:cNvSpPr>
              <a:spLocks noChangeArrowheads="1"/>
            </p:cNvSpPr>
            <p:nvPr/>
          </p:nvSpPr>
          <p:spPr bwMode="auto">
            <a:xfrm rot="5280000">
              <a:off x="3891" y="163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242">
              <a:extLst>
                <a:ext uri="{FF2B5EF4-FFF2-40B4-BE49-F238E27FC236}">
                  <a16:creationId xmlns:a16="http://schemas.microsoft.com/office/drawing/2014/main" id="{EA0901D3-9696-04FB-A44A-CB34F97867B4}"/>
                </a:ext>
              </a:extLst>
            </p:cNvPr>
            <p:cNvSpPr>
              <a:spLocks noChangeArrowheads="1"/>
            </p:cNvSpPr>
            <p:nvPr/>
          </p:nvSpPr>
          <p:spPr bwMode="auto">
            <a:xfrm rot="5280000">
              <a:off x="3891" y="167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243">
              <a:extLst>
                <a:ext uri="{FF2B5EF4-FFF2-40B4-BE49-F238E27FC236}">
                  <a16:creationId xmlns:a16="http://schemas.microsoft.com/office/drawing/2014/main" id="{28942E0A-E1A2-BF33-6FEE-744002FF9AA4}"/>
                </a:ext>
              </a:extLst>
            </p:cNvPr>
            <p:cNvSpPr>
              <a:spLocks noChangeArrowheads="1"/>
            </p:cNvSpPr>
            <p:nvPr/>
          </p:nvSpPr>
          <p:spPr bwMode="auto">
            <a:xfrm rot="16740000">
              <a:off x="3854" y="2792"/>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244">
              <a:extLst>
                <a:ext uri="{FF2B5EF4-FFF2-40B4-BE49-F238E27FC236}">
                  <a16:creationId xmlns:a16="http://schemas.microsoft.com/office/drawing/2014/main" id="{5D4FCB9E-3492-20EF-6BF4-0BA2C1B9428B}"/>
                </a:ext>
              </a:extLst>
            </p:cNvPr>
            <p:cNvSpPr>
              <a:spLocks noChangeArrowheads="1"/>
            </p:cNvSpPr>
            <p:nvPr/>
          </p:nvSpPr>
          <p:spPr bwMode="auto">
            <a:xfrm rot="16740000">
              <a:off x="3874" y="2759"/>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245">
              <a:extLst>
                <a:ext uri="{FF2B5EF4-FFF2-40B4-BE49-F238E27FC236}">
                  <a16:creationId xmlns:a16="http://schemas.microsoft.com/office/drawing/2014/main" id="{2E8DD259-CE9C-D4FA-1ED9-DF3871074E54}"/>
                </a:ext>
              </a:extLst>
            </p:cNvPr>
            <p:cNvSpPr>
              <a:spLocks noChangeArrowheads="1"/>
            </p:cNvSpPr>
            <p:nvPr/>
          </p:nvSpPr>
          <p:spPr bwMode="auto">
            <a:xfrm rot="16740000">
              <a:off x="3866" y="272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246">
              <a:extLst>
                <a:ext uri="{FF2B5EF4-FFF2-40B4-BE49-F238E27FC236}">
                  <a16:creationId xmlns:a16="http://schemas.microsoft.com/office/drawing/2014/main" id="{5E0BB915-0F76-0A5D-3D86-292EF6193F1F}"/>
                </a:ext>
              </a:extLst>
            </p:cNvPr>
            <p:cNvSpPr>
              <a:spLocks noChangeArrowheads="1"/>
            </p:cNvSpPr>
            <p:nvPr/>
          </p:nvSpPr>
          <p:spPr bwMode="auto">
            <a:xfrm rot="16740000">
              <a:off x="3872" y="268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247">
              <a:extLst>
                <a:ext uri="{FF2B5EF4-FFF2-40B4-BE49-F238E27FC236}">
                  <a16:creationId xmlns:a16="http://schemas.microsoft.com/office/drawing/2014/main" id="{12FC6815-90E3-21AE-4D77-DCF10674E69E}"/>
                </a:ext>
              </a:extLst>
            </p:cNvPr>
            <p:cNvSpPr>
              <a:spLocks noChangeArrowheads="1"/>
            </p:cNvSpPr>
            <p:nvPr/>
          </p:nvSpPr>
          <p:spPr bwMode="auto">
            <a:xfrm rot="16740000">
              <a:off x="3884" y="263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248">
              <a:extLst>
                <a:ext uri="{FF2B5EF4-FFF2-40B4-BE49-F238E27FC236}">
                  <a16:creationId xmlns:a16="http://schemas.microsoft.com/office/drawing/2014/main" id="{EA6935E8-1556-D877-C0DA-53513FB12598}"/>
                </a:ext>
              </a:extLst>
            </p:cNvPr>
            <p:cNvSpPr>
              <a:spLocks noChangeArrowheads="1"/>
            </p:cNvSpPr>
            <p:nvPr/>
          </p:nvSpPr>
          <p:spPr bwMode="auto">
            <a:xfrm rot="16740000">
              <a:off x="3890" y="259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249">
              <a:extLst>
                <a:ext uri="{FF2B5EF4-FFF2-40B4-BE49-F238E27FC236}">
                  <a16:creationId xmlns:a16="http://schemas.microsoft.com/office/drawing/2014/main" id="{DF49B774-B190-9FF3-E120-D9AC193DB31C}"/>
                </a:ext>
              </a:extLst>
            </p:cNvPr>
            <p:cNvSpPr>
              <a:spLocks noChangeArrowheads="1"/>
            </p:cNvSpPr>
            <p:nvPr/>
          </p:nvSpPr>
          <p:spPr bwMode="auto">
            <a:xfrm rot="16740000">
              <a:off x="3896" y="255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250">
              <a:extLst>
                <a:ext uri="{FF2B5EF4-FFF2-40B4-BE49-F238E27FC236}">
                  <a16:creationId xmlns:a16="http://schemas.microsoft.com/office/drawing/2014/main" id="{D83AA68B-ADF3-7B09-F47B-F85E4A5B12C3}"/>
                </a:ext>
              </a:extLst>
            </p:cNvPr>
            <p:cNvSpPr>
              <a:spLocks noChangeArrowheads="1"/>
            </p:cNvSpPr>
            <p:nvPr/>
          </p:nvSpPr>
          <p:spPr bwMode="auto">
            <a:xfrm rot="19500000">
              <a:off x="3065" y="2424"/>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251">
              <a:extLst>
                <a:ext uri="{FF2B5EF4-FFF2-40B4-BE49-F238E27FC236}">
                  <a16:creationId xmlns:a16="http://schemas.microsoft.com/office/drawing/2014/main" id="{0D98F751-A8B3-D6E6-3769-32C79E9E4D4A}"/>
                </a:ext>
              </a:extLst>
            </p:cNvPr>
            <p:cNvSpPr>
              <a:spLocks noChangeArrowheads="1"/>
            </p:cNvSpPr>
            <p:nvPr/>
          </p:nvSpPr>
          <p:spPr bwMode="auto">
            <a:xfrm rot="19500000">
              <a:off x="3103" y="2405"/>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252">
              <a:extLst>
                <a:ext uri="{FF2B5EF4-FFF2-40B4-BE49-F238E27FC236}">
                  <a16:creationId xmlns:a16="http://schemas.microsoft.com/office/drawing/2014/main" id="{D6778E80-5EF7-EF57-307B-86DEF9D3F6F3}"/>
                </a:ext>
              </a:extLst>
            </p:cNvPr>
            <p:cNvSpPr>
              <a:spLocks noChangeArrowheads="1"/>
            </p:cNvSpPr>
            <p:nvPr/>
          </p:nvSpPr>
          <p:spPr bwMode="auto">
            <a:xfrm rot="19500000">
              <a:off x="3120" y="2388"/>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253">
              <a:extLst>
                <a:ext uri="{FF2B5EF4-FFF2-40B4-BE49-F238E27FC236}">
                  <a16:creationId xmlns:a16="http://schemas.microsoft.com/office/drawing/2014/main" id="{96399528-D044-224E-5C70-C90C89BFAABF}"/>
                </a:ext>
              </a:extLst>
            </p:cNvPr>
            <p:cNvSpPr>
              <a:spLocks noChangeArrowheads="1"/>
            </p:cNvSpPr>
            <p:nvPr/>
          </p:nvSpPr>
          <p:spPr bwMode="auto">
            <a:xfrm rot="19500000">
              <a:off x="3156" y="2364"/>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254">
              <a:extLst>
                <a:ext uri="{FF2B5EF4-FFF2-40B4-BE49-F238E27FC236}">
                  <a16:creationId xmlns:a16="http://schemas.microsoft.com/office/drawing/2014/main" id="{591BC74F-E933-6FA1-CC92-9E322F83D106}"/>
                </a:ext>
              </a:extLst>
            </p:cNvPr>
            <p:cNvSpPr>
              <a:spLocks noChangeArrowheads="1"/>
            </p:cNvSpPr>
            <p:nvPr/>
          </p:nvSpPr>
          <p:spPr bwMode="auto">
            <a:xfrm rot="19500000">
              <a:off x="3192" y="2334"/>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255">
              <a:extLst>
                <a:ext uri="{FF2B5EF4-FFF2-40B4-BE49-F238E27FC236}">
                  <a16:creationId xmlns:a16="http://schemas.microsoft.com/office/drawing/2014/main" id="{79DBF8DD-5F83-0DA8-A062-8F063B4C8BD5}"/>
                </a:ext>
              </a:extLst>
            </p:cNvPr>
            <p:cNvSpPr>
              <a:spLocks noChangeArrowheads="1"/>
            </p:cNvSpPr>
            <p:nvPr/>
          </p:nvSpPr>
          <p:spPr bwMode="auto">
            <a:xfrm rot="19500000">
              <a:off x="3228" y="2310"/>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256">
              <a:extLst>
                <a:ext uri="{FF2B5EF4-FFF2-40B4-BE49-F238E27FC236}">
                  <a16:creationId xmlns:a16="http://schemas.microsoft.com/office/drawing/2014/main" id="{D86C9BE3-C917-63AB-7CFC-C673A73464F8}"/>
                </a:ext>
              </a:extLst>
            </p:cNvPr>
            <p:cNvSpPr>
              <a:spLocks noChangeArrowheads="1"/>
            </p:cNvSpPr>
            <p:nvPr/>
          </p:nvSpPr>
          <p:spPr bwMode="auto">
            <a:xfrm rot="19500000">
              <a:off x="3264" y="228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257">
              <a:extLst>
                <a:ext uri="{FF2B5EF4-FFF2-40B4-BE49-F238E27FC236}">
                  <a16:creationId xmlns:a16="http://schemas.microsoft.com/office/drawing/2014/main" id="{DCC12AEC-0F15-43D2-E79A-BAD3DA499BA8}"/>
                </a:ext>
              </a:extLst>
            </p:cNvPr>
            <p:cNvSpPr>
              <a:spLocks noChangeArrowheads="1"/>
            </p:cNvSpPr>
            <p:nvPr/>
          </p:nvSpPr>
          <p:spPr bwMode="auto">
            <a:xfrm rot="21240000">
              <a:off x="2759" y="1678"/>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258">
              <a:extLst>
                <a:ext uri="{FF2B5EF4-FFF2-40B4-BE49-F238E27FC236}">
                  <a16:creationId xmlns:a16="http://schemas.microsoft.com/office/drawing/2014/main" id="{DCED8A89-A6E5-CBD4-A351-51F1A159BF7F}"/>
                </a:ext>
              </a:extLst>
            </p:cNvPr>
            <p:cNvSpPr>
              <a:spLocks noChangeArrowheads="1"/>
            </p:cNvSpPr>
            <p:nvPr/>
          </p:nvSpPr>
          <p:spPr bwMode="auto">
            <a:xfrm rot="21240000">
              <a:off x="2807" y="1673"/>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259">
              <a:extLst>
                <a:ext uri="{FF2B5EF4-FFF2-40B4-BE49-F238E27FC236}">
                  <a16:creationId xmlns:a16="http://schemas.microsoft.com/office/drawing/2014/main" id="{35F7880A-F90A-0B35-CA17-5EAEE25A4DCE}"/>
                </a:ext>
              </a:extLst>
            </p:cNvPr>
            <p:cNvSpPr>
              <a:spLocks noChangeArrowheads="1"/>
            </p:cNvSpPr>
            <p:nvPr/>
          </p:nvSpPr>
          <p:spPr bwMode="auto">
            <a:xfrm rot="21240000">
              <a:off x="2825" y="1672"/>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260">
              <a:extLst>
                <a:ext uri="{FF2B5EF4-FFF2-40B4-BE49-F238E27FC236}">
                  <a16:creationId xmlns:a16="http://schemas.microsoft.com/office/drawing/2014/main" id="{EEB0D143-1D2E-465A-0791-1ED0CA1CDEC1}"/>
                </a:ext>
              </a:extLst>
            </p:cNvPr>
            <p:cNvSpPr>
              <a:spLocks noChangeArrowheads="1"/>
            </p:cNvSpPr>
            <p:nvPr/>
          </p:nvSpPr>
          <p:spPr bwMode="auto">
            <a:xfrm rot="21240000">
              <a:off x="2873" y="166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261">
              <a:extLst>
                <a:ext uri="{FF2B5EF4-FFF2-40B4-BE49-F238E27FC236}">
                  <a16:creationId xmlns:a16="http://schemas.microsoft.com/office/drawing/2014/main" id="{46C7B511-CF69-44E8-8225-EDBEF1AA7126}"/>
                </a:ext>
              </a:extLst>
            </p:cNvPr>
            <p:cNvSpPr>
              <a:spLocks noChangeArrowheads="1"/>
            </p:cNvSpPr>
            <p:nvPr/>
          </p:nvSpPr>
          <p:spPr bwMode="auto">
            <a:xfrm rot="21240000">
              <a:off x="2915" y="166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262">
              <a:extLst>
                <a:ext uri="{FF2B5EF4-FFF2-40B4-BE49-F238E27FC236}">
                  <a16:creationId xmlns:a16="http://schemas.microsoft.com/office/drawing/2014/main" id="{6D346920-BA4C-994E-86DB-41E5D6AFF414}"/>
                </a:ext>
              </a:extLst>
            </p:cNvPr>
            <p:cNvSpPr>
              <a:spLocks noChangeArrowheads="1"/>
            </p:cNvSpPr>
            <p:nvPr/>
          </p:nvSpPr>
          <p:spPr bwMode="auto">
            <a:xfrm rot="21240000">
              <a:off x="2957" y="1660"/>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263">
              <a:extLst>
                <a:ext uri="{FF2B5EF4-FFF2-40B4-BE49-F238E27FC236}">
                  <a16:creationId xmlns:a16="http://schemas.microsoft.com/office/drawing/2014/main" id="{036D04A9-F4D7-C599-F8CB-D42004BE8C71}"/>
                </a:ext>
              </a:extLst>
            </p:cNvPr>
            <p:cNvSpPr>
              <a:spLocks noChangeArrowheads="1"/>
            </p:cNvSpPr>
            <p:nvPr/>
          </p:nvSpPr>
          <p:spPr bwMode="auto">
            <a:xfrm rot="21240000">
              <a:off x="3005" y="1654"/>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264">
              <a:extLst>
                <a:ext uri="{FF2B5EF4-FFF2-40B4-BE49-F238E27FC236}">
                  <a16:creationId xmlns:a16="http://schemas.microsoft.com/office/drawing/2014/main" id="{7B0129B5-4E88-1B21-2D64-69130809436A}"/>
                </a:ext>
              </a:extLst>
            </p:cNvPr>
            <p:cNvSpPr>
              <a:spLocks noChangeArrowheads="1"/>
            </p:cNvSpPr>
            <p:nvPr/>
          </p:nvSpPr>
          <p:spPr bwMode="auto">
            <a:xfrm rot="2700000">
              <a:off x="1917" y="286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265">
              <a:extLst>
                <a:ext uri="{FF2B5EF4-FFF2-40B4-BE49-F238E27FC236}">
                  <a16:creationId xmlns:a16="http://schemas.microsoft.com/office/drawing/2014/main" id="{59ED8891-F118-D210-EDF2-7A26BC0C8163}"/>
                </a:ext>
              </a:extLst>
            </p:cNvPr>
            <p:cNvSpPr>
              <a:spLocks noChangeArrowheads="1"/>
            </p:cNvSpPr>
            <p:nvPr/>
          </p:nvSpPr>
          <p:spPr bwMode="auto">
            <a:xfrm rot="2700000">
              <a:off x="1949" y="2892"/>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266">
              <a:extLst>
                <a:ext uri="{FF2B5EF4-FFF2-40B4-BE49-F238E27FC236}">
                  <a16:creationId xmlns:a16="http://schemas.microsoft.com/office/drawing/2014/main" id="{07F6C4AA-DB1B-2489-768C-FA2CD235B29B}"/>
                </a:ext>
              </a:extLst>
            </p:cNvPr>
            <p:cNvSpPr>
              <a:spLocks noChangeArrowheads="1"/>
            </p:cNvSpPr>
            <p:nvPr/>
          </p:nvSpPr>
          <p:spPr bwMode="auto">
            <a:xfrm rot="2700000">
              <a:off x="1965" y="291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267">
              <a:extLst>
                <a:ext uri="{FF2B5EF4-FFF2-40B4-BE49-F238E27FC236}">
                  <a16:creationId xmlns:a16="http://schemas.microsoft.com/office/drawing/2014/main" id="{1685A23F-3463-8CA7-5FFE-80446F1AD192}"/>
                </a:ext>
              </a:extLst>
            </p:cNvPr>
            <p:cNvSpPr>
              <a:spLocks noChangeArrowheads="1"/>
            </p:cNvSpPr>
            <p:nvPr/>
          </p:nvSpPr>
          <p:spPr bwMode="auto">
            <a:xfrm rot="2700000">
              <a:off x="1995" y="294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268">
              <a:extLst>
                <a:ext uri="{FF2B5EF4-FFF2-40B4-BE49-F238E27FC236}">
                  <a16:creationId xmlns:a16="http://schemas.microsoft.com/office/drawing/2014/main" id="{91C6AA2E-EE3F-96D6-C212-078AEFD003C8}"/>
                </a:ext>
              </a:extLst>
            </p:cNvPr>
            <p:cNvSpPr>
              <a:spLocks noChangeArrowheads="1"/>
            </p:cNvSpPr>
            <p:nvPr/>
          </p:nvSpPr>
          <p:spPr bwMode="auto">
            <a:xfrm rot="2700000">
              <a:off x="2026" y="298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269">
              <a:extLst>
                <a:ext uri="{FF2B5EF4-FFF2-40B4-BE49-F238E27FC236}">
                  <a16:creationId xmlns:a16="http://schemas.microsoft.com/office/drawing/2014/main" id="{E39338DF-EBDB-F6BC-6090-2FE46A29D483}"/>
                </a:ext>
              </a:extLst>
            </p:cNvPr>
            <p:cNvSpPr>
              <a:spLocks noChangeArrowheads="1"/>
            </p:cNvSpPr>
            <p:nvPr/>
          </p:nvSpPr>
          <p:spPr bwMode="auto">
            <a:xfrm rot="2700000">
              <a:off x="2056" y="300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270">
              <a:extLst>
                <a:ext uri="{FF2B5EF4-FFF2-40B4-BE49-F238E27FC236}">
                  <a16:creationId xmlns:a16="http://schemas.microsoft.com/office/drawing/2014/main" id="{15E288DF-5E92-685D-62E3-AFD0916B8AA2}"/>
                </a:ext>
              </a:extLst>
            </p:cNvPr>
            <p:cNvSpPr>
              <a:spLocks noChangeArrowheads="1"/>
            </p:cNvSpPr>
            <p:nvPr/>
          </p:nvSpPr>
          <p:spPr bwMode="auto">
            <a:xfrm rot="21420000">
              <a:off x="2713" y="308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271">
              <a:extLst>
                <a:ext uri="{FF2B5EF4-FFF2-40B4-BE49-F238E27FC236}">
                  <a16:creationId xmlns:a16="http://schemas.microsoft.com/office/drawing/2014/main" id="{C6083B97-6FDD-7B2C-2A16-973C5DFCFA41}"/>
                </a:ext>
              </a:extLst>
            </p:cNvPr>
            <p:cNvSpPr>
              <a:spLocks noChangeArrowheads="1"/>
            </p:cNvSpPr>
            <p:nvPr/>
          </p:nvSpPr>
          <p:spPr bwMode="auto">
            <a:xfrm rot="21420000">
              <a:off x="2761" y="3075"/>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272">
              <a:extLst>
                <a:ext uri="{FF2B5EF4-FFF2-40B4-BE49-F238E27FC236}">
                  <a16:creationId xmlns:a16="http://schemas.microsoft.com/office/drawing/2014/main" id="{BAF5F84C-46E8-5D19-69B5-4266D85CCBB3}"/>
                </a:ext>
              </a:extLst>
            </p:cNvPr>
            <p:cNvSpPr>
              <a:spLocks noChangeArrowheads="1"/>
            </p:cNvSpPr>
            <p:nvPr/>
          </p:nvSpPr>
          <p:spPr bwMode="auto">
            <a:xfrm rot="21420000">
              <a:off x="2785" y="307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273">
              <a:extLst>
                <a:ext uri="{FF2B5EF4-FFF2-40B4-BE49-F238E27FC236}">
                  <a16:creationId xmlns:a16="http://schemas.microsoft.com/office/drawing/2014/main" id="{B1D8DF0C-1D9B-EED1-34C9-BB8AF750E4F6}"/>
                </a:ext>
              </a:extLst>
            </p:cNvPr>
            <p:cNvSpPr>
              <a:spLocks noChangeArrowheads="1"/>
            </p:cNvSpPr>
            <p:nvPr/>
          </p:nvSpPr>
          <p:spPr bwMode="auto">
            <a:xfrm rot="21420000">
              <a:off x="2827" y="307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274">
              <a:extLst>
                <a:ext uri="{FF2B5EF4-FFF2-40B4-BE49-F238E27FC236}">
                  <a16:creationId xmlns:a16="http://schemas.microsoft.com/office/drawing/2014/main" id="{93A711BA-124B-B0B1-19DA-72647FB943B2}"/>
                </a:ext>
              </a:extLst>
            </p:cNvPr>
            <p:cNvSpPr>
              <a:spLocks noChangeArrowheads="1"/>
            </p:cNvSpPr>
            <p:nvPr/>
          </p:nvSpPr>
          <p:spPr bwMode="auto">
            <a:xfrm rot="21420000">
              <a:off x="2869" y="307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275">
              <a:extLst>
                <a:ext uri="{FF2B5EF4-FFF2-40B4-BE49-F238E27FC236}">
                  <a16:creationId xmlns:a16="http://schemas.microsoft.com/office/drawing/2014/main" id="{1D74FEBF-6372-C357-6985-20FE4901637D}"/>
                </a:ext>
              </a:extLst>
            </p:cNvPr>
            <p:cNvSpPr>
              <a:spLocks noChangeArrowheads="1"/>
            </p:cNvSpPr>
            <p:nvPr/>
          </p:nvSpPr>
          <p:spPr bwMode="auto">
            <a:xfrm rot="21420000">
              <a:off x="2911" y="306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276">
              <a:extLst>
                <a:ext uri="{FF2B5EF4-FFF2-40B4-BE49-F238E27FC236}">
                  <a16:creationId xmlns:a16="http://schemas.microsoft.com/office/drawing/2014/main" id="{98B4D995-892C-8D6B-CA71-5A62CFF8F7E3}"/>
                </a:ext>
              </a:extLst>
            </p:cNvPr>
            <p:cNvSpPr>
              <a:spLocks noChangeArrowheads="1"/>
            </p:cNvSpPr>
            <p:nvPr/>
          </p:nvSpPr>
          <p:spPr bwMode="auto">
            <a:xfrm rot="19920000">
              <a:off x="3661" y="305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277">
              <a:extLst>
                <a:ext uri="{FF2B5EF4-FFF2-40B4-BE49-F238E27FC236}">
                  <a16:creationId xmlns:a16="http://schemas.microsoft.com/office/drawing/2014/main" id="{DA97DB34-DC8D-EECB-42F8-518A8F36B23B}"/>
                </a:ext>
              </a:extLst>
            </p:cNvPr>
            <p:cNvSpPr>
              <a:spLocks noChangeArrowheads="1"/>
            </p:cNvSpPr>
            <p:nvPr/>
          </p:nvSpPr>
          <p:spPr bwMode="auto">
            <a:xfrm rot="19920000">
              <a:off x="3704" y="3043"/>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278">
              <a:extLst>
                <a:ext uri="{FF2B5EF4-FFF2-40B4-BE49-F238E27FC236}">
                  <a16:creationId xmlns:a16="http://schemas.microsoft.com/office/drawing/2014/main" id="{A5E1A06C-D35C-C6E1-E1E0-0194B5054C90}"/>
                </a:ext>
              </a:extLst>
            </p:cNvPr>
            <p:cNvSpPr>
              <a:spLocks noChangeArrowheads="1"/>
            </p:cNvSpPr>
            <p:nvPr/>
          </p:nvSpPr>
          <p:spPr bwMode="auto">
            <a:xfrm rot="19920000">
              <a:off x="3721" y="302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279">
              <a:extLst>
                <a:ext uri="{FF2B5EF4-FFF2-40B4-BE49-F238E27FC236}">
                  <a16:creationId xmlns:a16="http://schemas.microsoft.com/office/drawing/2014/main" id="{A832BC47-6E40-411A-33C0-FA2D9338D725}"/>
                </a:ext>
              </a:extLst>
            </p:cNvPr>
            <p:cNvSpPr>
              <a:spLocks noChangeArrowheads="1"/>
            </p:cNvSpPr>
            <p:nvPr/>
          </p:nvSpPr>
          <p:spPr bwMode="auto">
            <a:xfrm rot="19920000">
              <a:off x="3763" y="3002"/>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280">
              <a:extLst>
                <a:ext uri="{FF2B5EF4-FFF2-40B4-BE49-F238E27FC236}">
                  <a16:creationId xmlns:a16="http://schemas.microsoft.com/office/drawing/2014/main" id="{6F6D603D-9083-BBFB-9F8C-2336991F4FFA}"/>
                </a:ext>
              </a:extLst>
            </p:cNvPr>
            <p:cNvSpPr>
              <a:spLocks noChangeArrowheads="1"/>
            </p:cNvSpPr>
            <p:nvPr/>
          </p:nvSpPr>
          <p:spPr bwMode="auto">
            <a:xfrm rot="19920000">
              <a:off x="3799" y="2984"/>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281">
              <a:extLst>
                <a:ext uri="{FF2B5EF4-FFF2-40B4-BE49-F238E27FC236}">
                  <a16:creationId xmlns:a16="http://schemas.microsoft.com/office/drawing/2014/main" id="{5FAA3C57-0278-0326-F756-73AB6C84AF46}"/>
                </a:ext>
              </a:extLst>
            </p:cNvPr>
            <p:cNvSpPr>
              <a:spLocks noChangeArrowheads="1"/>
            </p:cNvSpPr>
            <p:nvPr/>
          </p:nvSpPr>
          <p:spPr bwMode="auto">
            <a:xfrm rot="19920000">
              <a:off x="3835" y="296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282">
              <a:extLst>
                <a:ext uri="{FF2B5EF4-FFF2-40B4-BE49-F238E27FC236}">
                  <a16:creationId xmlns:a16="http://schemas.microsoft.com/office/drawing/2014/main" id="{0AFBA93B-079B-F56E-E250-9727C70D56FC}"/>
                </a:ext>
              </a:extLst>
            </p:cNvPr>
            <p:cNvSpPr>
              <a:spLocks noChangeArrowheads="1"/>
            </p:cNvSpPr>
            <p:nvPr/>
          </p:nvSpPr>
          <p:spPr bwMode="auto">
            <a:xfrm rot="5220000">
              <a:off x="1895" y="191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283">
              <a:extLst>
                <a:ext uri="{FF2B5EF4-FFF2-40B4-BE49-F238E27FC236}">
                  <a16:creationId xmlns:a16="http://schemas.microsoft.com/office/drawing/2014/main" id="{B48DB1E1-12AB-898B-EC7C-696FC8AB47BE}"/>
                </a:ext>
              </a:extLst>
            </p:cNvPr>
            <p:cNvSpPr>
              <a:spLocks noChangeArrowheads="1"/>
            </p:cNvSpPr>
            <p:nvPr/>
          </p:nvSpPr>
          <p:spPr bwMode="auto">
            <a:xfrm rot="5220000">
              <a:off x="1904" y="1945"/>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284">
              <a:extLst>
                <a:ext uri="{FF2B5EF4-FFF2-40B4-BE49-F238E27FC236}">
                  <a16:creationId xmlns:a16="http://schemas.microsoft.com/office/drawing/2014/main" id="{77556EA4-B8CD-EB89-82C7-4CB826E19AA0}"/>
                </a:ext>
              </a:extLst>
            </p:cNvPr>
            <p:cNvSpPr>
              <a:spLocks noChangeArrowheads="1"/>
            </p:cNvSpPr>
            <p:nvPr/>
          </p:nvSpPr>
          <p:spPr bwMode="auto">
            <a:xfrm rot="5220000">
              <a:off x="1895" y="1978"/>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285">
              <a:extLst>
                <a:ext uri="{FF2B5EF4-FFF2-40B4-BE49-F238E27FC236}">
                  <a16:creationId xmlns:a16="http://schemas.microsoft.com/office/drawing/2014/main" id="{3ED5BB83-30B7-A26D-3812-5B70EEF8BE35}"/>
                </a:ext>
              </a:extLst>
            </p:cNvPr>
            <p:cNvSpPr>
              <a:spLocks noChangeArrowheads="1"/>
            </p:cNvSpPr>
            <p:nvPr/>
          </p:nvSpPr>
          <p:spPr bwMode="auto">
            <a:xfrm rot="5220000">
              <a:off x="1901" y="2020"/>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286">
              <a:extLst>
                <a:ext uri="{FF2B5EF4-FFF2-40B4-BE49-F238E27FC236}">
                  <a16:creationId xmlns:a16="http://schemas.microsoft.com/office/drawing/2014/main" id="{177B4797-C7F0-6508-70C6-CA95A3157453}"/>
                </a:ext>
              </a:extLst>
            </p:cNvPr>
            <p:cNvSpPr>
              <a:spLocks noChangeArrowheads="1"/>
            </p:cNvSpPr>
            <p:nvPr/>
          </p:nvSpPr>
          <p:spPr bwMode="auto">
            <a:xfrm rot="5220000">
              <a:off x="1901" y="2068"/>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287">
              <a:extLst>
                <a:ext uri="{FF2B5EF4-FFF2-40B4-BE49-F238E27FC236}">
                  <a16:creationId xmlns:a16="http://schemas.microsoft.com/office/drawing/2014/main" id="{684A5B4A-BE97-59CB-8E44-4F7E0C16A136}"/>
                </a:ext>
              </a:extLst>
            </p:cNvPr>
            <p:cNvSpPr>
              <a:spLocks noChangeArrowheads="1"/>
            </p:cNvSpPr>
            <p:nvPr/>
          </p:nvSpPr>
          <p:spPr bwMode="auto">
            <a:xfrm rot="5220000">
              <a:off x="1901" y="2104"/>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288">
              <a:extLst>
                <a:ext uri="{FF2B5EF4-FFF2-40B4-BE49-F238E27FC236}">
                  <a16:creationId xmlns:a16="http://schemas.microsoft.com/office/drawing/2014/main" id="{7C171C3B-97BB-3F56-72AE-ECC704575FF8}"/>
                </a:ext>
              </a:extLst>
            </p:cNvPr>
            <p:cNvSpPr>
              <a:spLocks noChangeArrowheads="1"/>
            </p:cNvSpPr>
            <p:nvPr/>
          </p:nvSpPr>
          <p:spPr bwMode="auto">
            <a:xfrm rot="5220000">
              <a:off x="3909" y="2062"/>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289">
              <a:extLst>
                <a:ext uri="{FF2B5EF4-FFF2-40B4-BE49-F238E27FC236}">
                  <a16:creationId xmlns:a16="http://schemas.microsoft.com/office/drawing/2014/main" id="{C7F220F8-989C-D9AC-3717-4BEA3A327612}"/>
                </a:ext>
              </a:extLst>
            </p:cNvPr>
            <p:cNvSpPr>
              <a:spLocks noChangeArrowheads="1"/>
            </p:cNvSpPr>
            <p:nvPr/>
          </p:nvSpPr>
          <p:spPr bwMode="auto">
            <a:xfrm rot="5220000">
              <a:off x="3924" y="2095"/>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290">
              <a:extLst>
                <a:ext uri="{FF2B5EF4-FFF2-40B4-BE49-F238E27FC236}">
                  <a16:creationId xmlns:a16="http://schemas.microsoft.com/office/drawing/2014/main" id="{63A468E9-80A6-D724-A61F-61CF26E8E322}"/>
                </a:ext>
              </a:extLst>
            </p:cNvPr>
            <p:cNvSpPr>
              <a:spLocks noChangeArrowheads="1"/>
            </p:cNvSpPr>
            <p:nvPr/>
          </p:nvSpPr>
          <p:spPr bwMode="auto">
            <a:xfrm rot="5220000">
              <a:off x="3915" y="2128"/>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291">
              <a:extLst>
                <a:ext uri="{FF2B5EF4-FFF2-40B4-BE49-F238E27FC236}">
                  <a16:creationId xmlns:a16="http://schemas.microsoft.com/office/drawing/2014/main" id="{5097FAF6-AD80-927C-9C07-AC2D2B13B4BF}"/>
                </a:ext>
              </a:extLst>
            </p:cNvPr>
            <p:cNvSpPr>
              <a:spLocks noChangeArrowheads="1"/>
            </p:cNvSpPr>
            <p:nvPr/>
          </p:nvSpPr>
          <p:spPr bwMode="auto">
            <a:xfrm rot="5220000">
              <a:off x="3915" y="2170"/>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292">
              <a:extLst>
                <a:ext uri="{FF2B5EF4-FFF2-40B4-BE49-F238E27FC236}">
                  <a16:creationId xmlns:a16="http://schemas.microsoft.com/office/drawing/2014/main" id="{CE998D77-6A6E-7FE9-B38A-AFE6104FD4DB}"/>
                </a:ext>
              </a:extLst>
            </p:cNvPr>
            <p:cNvSpPr>
              <a:spLocks noChangeArrowheads="1"/>
            </p:cNvSpPr>
            <p:nvPr/>
          </p:nvSpPr>
          <p:spPr bwMode="auto">
            <a:xfrm rot="5220000">
              <a:off x="3921" y="2218"/>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293">
              <a:extLst>
                <a:ext uri="{FF2B5EF4-FFF2-40B4-BE49-F238E27FC236}">
                  <a16:creationId xmlns:a16="http://schemas.microsoft.com/office/drawing/2014/main" id="{948506D6-97C5-BD0C-FE50-32B0F8784B7A}"/>
                </a:ext>
              </a:extLst>
            </p:cNvPr>
            <p:cNvSpPr>
              <a:spLocks noChangeArrowheads="1"/>
            </p:cNvSpPr>
            <p:nvPr/>
          </p:nvSpPr>
          <p:spPr bwMode="auto">
            <a:xfrm rot="5220000">
              <a:off x="3921" y="2254"/>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294">
              <a:extLst>
                <a:ext uri="{FF2B5EF4-FFF2-40B4-BE49-F238E27FC236}">
                  <a16:creationId xmlns:a16="http://schemas.microsoft.com/office/drawing/2014/main" id="{011D9CA2-C37E-DB9D-B583-69CDDF83DBF9}"/>
                </a:ext>
              </a:extLst>
            </p:cNvPr>
            <p:cNvSpPr>
              <a:spLocks noChangeArrowheads="1"/>
            </p:cNvSpPr>
            <p:nvPr/>
          </p:nvSpPr>
          <p:spPr bwMode="auto">
            <a:xfrm rot="19920000">
              <a:off x="1990" y="115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295">
              <a:extLst>
                <a:ext uri="{FF2B5EF4-FFF2-40B4-BE49-F238E27FC236}">
                  <a16:creationId xmlns:a16="http://schemas.microsoft.com/office/drawing/2014/main" id="{5C2CFE3B-2515-2D0E-8260-F87D69E8B7A0}"/>
                </a:ext>
              </a:extLst>
            </p:cNvPr>
            <p:cNvSpPr>
              <a:spLocks noChangeArrowheads="1"/>
            </p:cNvSpPr>
            <p:nvPr/>
          </p:nvSpPr>
          <p:spPr bwMode="auto">
            <a:xfrm rot="19920000">
              <a:off x="2033" y="1137"/>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296">
              <a:extLst>
                <a:ext uri="{FF2B5EF4-FFF2-40B4-BE49-F238E27FC236}">
                  <a16:creationId xmlns:a16="http://schemas.microsoft.com/office/drawing/2014/main" id="{D311B9D7-94EF-E190-50DE-D324A64FA44E}"/>
                </a:ext>
              </a:extLst>
            </p:cNvPr>
            <p:cNvSpPr>
              <a:spLocks noChangeArrowheads="1"/>
            </p:cNvSpPr>
            <p:nvPr/>
          </p:nvSpPr>
          <p:spPr bwMode="auto">
            <a:xfrm rot="19920000">
              <a:off x="2050" y="112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297">
              <a:extLst>
                <a:ext uri="{FF2B5EF4-FFF2-40B4-BE49-F238E27FC236}">
                  <a16:creationId xmlns:a16="http://schemas.microsoft.com/office/drawing/2014/main" id="{F7647774-AA96-6863-2D97-7ED21E128267}"/>
                </a:ext>
              </a:extLst>
            </p:cNvPr>
            <p:cNvSpPr>
              <a:spLocks noChangeArrowheads="1"/>
            </p:cNvSpPr>
            <p:nvPr/>
          </p:nvSpPr>
          <p:spPr bwMode="auto">
            <a:xfrm rot="19920000">
              <a:off x="2092" y="1102"/>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298">
              <a:extLst>
                <a:ext uri="{FF2B5EF4-FFF2-40B4-BE49-F238E27FC236}">
                  <a16:creationId xmlns:a16="http://schemas.microsoft.com/office/drawing/2014/main" id="{DC3B1C8A-BA48-F926-14CE-218A4A3949A1}"/>
                </a:ext>
              </a:extLst>
            </p:cNvPr>
            <p:cNvSpPr>
              <a:spLocks noChangeArrowheads="1"/>
            </p:cNvSpPr>
            <p:nvPr/>
          </p:nvSpPr>
          <p:spPr bwMode="auto">
            <a:xfrm rot="19920000">
              <a:off x="2128" y="1084"/>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299">
              <a:extLst>
                <a:ext uri="{FF2B5EF4-FFF2-40B4-BE49-F238E27FC236}">
                  <a16:creationId xmlns:a16="http://schemas.microsoft.com/office/drawing/2014/main" id="{5A6C0B24-CFB9-AEA8-86D0-5928FA7696B5}"/>
                </a:ext>
              </a:extLst>
            </p:cNvPr>
            <p:cNvSpPr>
              <a:spLocks noChangeArrowheads="1"/>
            </p:cNvSpPr>
            <p:nvPr/>
          </p:nvSpPr>
          <p:spPr bwMode="auto">
            <a:xfrm rot="19920000">
              <a:off x="2164" y="1066"/>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300">
              <a:extLst>
                <a:ext uri="{FF2B5EF4-FFF2-40B4-BE49-F238E27FC236}">
                  <a16:creationId xmlns:a16="http://schemas.microsoft.com/office/drawing/2014/main" id="{CFE7E965-3BBD-FEF4-FA6F-BD275F981ADF}"/>
                </a:ext>
              </a:extLst>
            </p:cNvPr>
            <p:cNvSpPr>
              <a:spLocks noChangeArrowheads="1"/>
            </p:cNvSpPr>
            <p:nvPr/>
          </p:nvSpPr>
          <p:spPr bwMode="auto">
            <a:xfrm rot="21420000">
              <a:off x="2923" y="106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301">
              <a:extLst>
                <a:ext uri="{FF2B5EF4-FFF2-40B4-BE49-F238E27FC236}">
                  <a16:creationId xmlns:a16="http://schemas.microsoft.com/office/drawing/2014/main" id="{0D45CD90-B3DB-AC9A-AB1B-8750A06C2507}"/>
                </a:ext>
              </a:extLst>
            </p:cNvPr>
            <p:cNvSpPr>
              <a:spLocks noChangeArrowheads="1"/>
            </p:cNvSpPr>
            <p:nvPr/>
          </p:nvSpPr>
          <p:spPr bwMode="auto">
            <a:xfrm rot="21420000">
              <a:off x="2971" y="1061"/>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302">
              <a:extLst>
                <a:ext uri="{FF2B5EF4-FFF2-40B4-BE49-F238E27FC236}">
                  <a16:creationId xmlns:a16="http://schemas.microsoft.com/office/drawing/2014/main" id="{871B3D88-4F65-6C06-B74C-A3C85D2D9393}"/>
                </a:ext>
              </a:extLst>
            </p:cNvPr>
            <p:cNvSpPr>
              <a:spLocks noChangeArrowheads="1"/>
            </p:cNvSpPr>
            <p:nvPr/>
          </p:nvSpPr>
          <p:spPr bwMode="auto">
            <a:xfrm rot="21420000">
              <a:off x="2989" y="106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303">
              <a:extLst>
                <a:ext uri="{FF2B5EF4-FFF2-40B4-BE49-F238E27FC236}">
                  <a16:creationId xmlns:a16="http://schemas.microsoft.com/office/drawing/2014/main" id="{DBE97FA6-2483-2785-3E43-649DF8317A9F}"/>
                </a:ext>
              </a:extLst>
            </p:cNvPr>
            <p:cNvSpPr>
              <a:spLocks noChangeArrowheads="1"/>
            </p:cNvSpPr>
            <p:nvPr/>
          </p:nvSpPr>
          <p:spPr bwMode="auto">
            <a:xfrm rot="21420000">
              <a:off x="3037" y="105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304">
              <a:extLst>
                <a:ext uri="{FF2B5EF4-FFF2-40B4-BE49-F238E27FC236}">
                  <a16:creationId xmlns:a16="http://schemas.microsoft.com/office/drawing/2014/main" id="{7BE51722-9C0A-D545-5AD8-616DB3F62F06}"/>
                </a:ext>
              </a:extLst>
            </p:cNvPr>
            <p:cNvSpPr>
              <a:spLocks noChangeArrowheads="1"/>
            </p:cNvSpPr>
            <p:nvPr/>
          </p:nvSpPr>
          <p:spPr bwMode="auto">
            <a:xfrm rot="21420000">
              <a:off x="3079" y="105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305">
              <a:extLst>
                <a:ext uri="{FF2B5EF4-FFF2-40B4-BE49-F238E27FC236}">
                  <a16:creationId xmlns:a16="http://schemas.microsoft.com/office/drawing/2014/main" id="{15304D70-FB98-E585-AAAD-30A7D458FA50}"/>
                </a:ext>
              </a:extLst>
            </p:cNvPr>
            <p:cNvSpPr>
              <a:spLocks noChangeArrowheads="1"/>
            </p:cNvSpPr>
            <p:nvPr/>
          </p:nvSpPr>
          <p:spPr bwMode="auto">
            <a:xfrm rot="21420000">
              <a:off x="3116" y="105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306">
              <a:extLst>
                <a:ext uri="{FF2B5EF4-FFF2-40B4-BE49-F238E27FC236}">
                  <a16:creationId xmlns:a16="http://schemas.microsoft.com/office/drawing/2014/main" id="{27C5B3FF-E64B-26EA-4CA1-8A7B90B43BFD}"/>
                </a:ext>
              </a:extLst>
            </p:cNvPr>
            <p:cNvSpPr>
              <a:spLocks noChangeArrowheads="1"/>
            </p:cNvSpPr>
            <p:nvPr/>
          </p:nvSpPr>
          <p:spPr bwMode="auto">
            <a:xfrm rot="2700000">
              <a:off x="3775" y="114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307">
              <a:extLst>
                <a:ext uri="{FF2B5EF4-FFF2-40B4-BE49-F238E27FC236}">
                  <a16:creationId xmlns:a16="http://schemas.microsoft.com/office/drawing/2014/main" id="{0B9B1FD3-00AD-8640-0122-7DD2DB6F61AC}"/>
                </a:ext>
              </a:extLst>
            </p:cNvPr>
            <p:cNvSpPr>
              <a:spLocks noChangeArrowheads="1"/>
            </p:cNvSpPr>
            <p:nvPr/>
          </p:nvSpPr>
          <p:spPr bwMode="auto">
            <a:xfrm rot="2700000">
              <a:off x="3813" y="1166"/>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308">
              <a:extLst>
                <a:ext uri="{FF2B5EF4-FFF2-40B4-BE49-F238E27FC236}">
                  <a16:creationId xmlns:a16="http://schemas.microsoft.com/office/drawing/2014/main" id="{1E69AD7B-6246-14AD-F95B-F6AC9D1811E8}"/>
                </a:ext>
              </a:extLst>
            </p:cNvPr>
            <p:cNvSpPr>
              <a:spLocks noChangeArrowheads="1"/>
            </p:cNvSpPr>
            <p:nvPr/>
          </p:nvSpPr>
          <p:spPr bwMode="auto">
            <a:xfrm rot="2700000">
              <a:off x="3823" y="119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309">
              <a:extLst>
                <a:ext uri="{FF2B5EF4-FFF2-40B4-BE49-F238E27FC236}">
                  <a16:creationId xmlns:a16="http://schemas.microsoft.com/office/drawing/2014/main" id="{55884D42-F9A9-91DB-4157-964AB4F00320}"/>
                </a:ext>
              </a:extLst>
            </p:cNvPr>
            <p:cNvSpPr>
              <a:spLocks noChangeArrowheads="1"/>
            </p:cNvSpPr>
            <p:nvPr/>
          </p:nvSpPr>
          <p:spPr bwMode="auto">
            <a:xfrm rot="2700000">
              <a:off x="3853" y="122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310">
              <a:extLst>
                <a:ext uri="{FF2B5EF4-FFF2-40B4-BE49-F238E27FC236}">
                  <a16:creationId xmlns:a16="http://schemas.microsoft.com/office/drawing/2014/main" id="{6307AB9B-6017-68A9-F5B9-DD0B90CF58C1}"/>
                </a:ext>
              </a:extLst>
            </p:cNvPr>
            <p:cNvSpPr>
              <a:spLocks noChangeArrowheads="1"/>
            </p:cNvSpPr>
            <p:nvPr/>
          </p:nvSpPr>
          <p:spPr bwMode="auto">
            <a:xfrm rot="2700000">
              <a:off x="3883" y="125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311">
              <a:extLst>
                <a:ext uri="{FF2B5EF4-FFF2-40B4-BE49-F238E27FC236}">
                  <a16:creationId xmlns:a16="http://schemas.microsoft.com/office/drawing/2014/main" id="{897EAFCE-C65B-223B-AA67-64A70E9747E8}"/>
                </a:ext>
              </a:extLst>
            </p:cNvPr>
            <p:cNvSpPr>
              <a:spLocks noChangeArrowheads="1"/>
            </p:cNvSpPr>
            <p:nvPr/>
          </p:nvSpPr>
          <p:spPr bwMode="auto">
            <a:xfrm rot="2700000">
              <a:off x="3913" y="128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312">
              <a:extLst>
                <a:ext uri="{FF2B5EF4-FFF2-40B4-BE49-F238E27FC236}">
                  <a16:creationId xmlns:a16="http://schemas.microsoft.com/office/drawing/2014/main" id="{8E44A81C-E2E7-C817-FCBC-4919FADC92C6}"/>
                </a:ext>
              </a:extLst>
            </p:cNvPr>
            <p:cNvSpPr>
              <a:spLocks noChangeArrowheads="1"/>
            </p:cNvSpPr>
            <p:nvPr/>
          </p:nvSpPr>
          <p:spPr bwMode="auto">
            <a:xfrm rot="17820000">
              <a:off x="2691" y="206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313">
              <a:extLst>
                <a:ext uri="{FF2B5EF4-FFF2-40B4-BE49-F238E27FC236}">
                  <a16:creationId xmlns:a16="http://schemas.microsoft.com/office/drawing/2014/main" id="{86EFA10A-FB0E-2392-C37C-780B23A5AA44}"/>
                </a:ext>
              </a:extLst>
            </p:cNvPr>
            <p:cNvSpPr>
              <a:spLocks noChangeArrowheads="1"/>
            </p:cNvSpPr>
            <p:nvPr/>
          </p:nvSpPr>
          <p:spPr bwMode="auto">
            <a:xfrm rot="17820000">
              <a:off x="2714" y="2035"/>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314">
              <a:extLst>
                <a:ext uri="{FF2B5EF4-FFF2-40B4-BE49-F238E27FC236}">
                  <a16:creationId xmlns:a16="http://schemas.microsoft.com/office/drawing/2014/main" id="{D1692A10-EE4F-0663-CBD8-861C6C0E36D9}"/>
                </a:ext>
              </a:extLst>
            </p:cNvPr>
            <p:cNvSpPr>
              <a:spLocks noChangeArrowheads="1"/>
            </p:cNvSpPr>
            <p:nvPr/>
          </p:nvSpPr>
          <p:spPr bwMode="auto">
            <a:xfrm rot="17820000">
              <a:off x="2721" y="200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315">
              <a:extLst>
                <a:ext uri="{FF2B5EF4-FFF2-40B4-BE49-F238E27FC236}">
                  <a16:creationId xmlns:a16="http://schemas.microsoft.com/office/drawing/2014/main" id="{C509CFF2-EA83-1B47-9D3A-CFABF36C80C1}"/>
                </a:ext>
              </a:extLst>
            </p:cNvPr>
            <p:cNvSpPr>
              <a:spLocks noChangeArrowheads="1"/>
            </p:cNvSpPr>
            <p:nvPr/>
          </p:nvSpPr>
          <p:spPr bwMode="auto">
            <a:xfrm rot="17820000">
              <a:off x="2739" y="196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316">
              <a:extLst>
                <a:ext uri="{FF2B5EF4-FFF2-40B4-BE49-F238E27FC236}">
                  <a16:creationId xmlns:a16="http://schemas.microsoft.com/office/drawing/2014/main" id="{49E3E495-9593-E531-4C44-3BBD9FF5D2FC}"/>
                </a:ext>
              </a:extLst>
            </p:cNvPr>
            <p:cNvSpPr>
              <a:spLocks noChangeArrowheads="1"/>
            </p:cNvSpPr>
            <p:nvPr/>
          </p:nvSpPr>
          <p:spPr bwMode="auto">
            <a:xfrm rot="17820000">
              <a:off x="2763" y="193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317">
              <a:extLst>
                <a:ext uri="{FF2B5EF4-FFF2-40B4-BE49-F238E27FC236}">
                  <a16:creationId xmlns:a16="http://schemas.microsoft.com/office/drawing/2014/main" id="{F297F040-3BA0-D527-015E-DD5E3F5E087C}"/>
                </a:ext>
              </a:extLst>
            </p:cNvPr>
            <p:cNvSpPr>
              <a:spLocks noChangeArrowheads="1"/>
            </p:cNvSpPr>
            <p:nvPr/>
          </p:nvSpPr>
          <p:spPr bwMode="auto">
            <a:xfrm rot="17820000">
              <a:off x="2781" y="189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Line 318">
              <a:extLst>
                <a:ext uri="{FF2B5EF4-FFF2-40B4-BE49-F238E27FC236}">
                  <a16:creationId xmlns:a16="http://schemas.microsoft.com/office/drawing/2014/main" id="{D5B6772E-3CA6-45A6-27DA-BFBCBCEBFEE6}"/>
                </a:ext>
              </a:extLst>
            </p:cNvPr>
            <p:cNvSpPr>
              <a:spLocks noChangeShapeType="1"/>
            </p:cNvSpPr>
            <p:nvPr/>
          </p:nvSpPr>
          <p:spPr bwMode="auto">
            <a:xfrm>
              <a:off x="1912" y="3149"/>
              <a:ext cx="206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319">
              <a:extLst>
                <a:ext uri="{FF2B5EF4-FFF2-40B4-BE49-F238E27FC236}">
                  <a16:creationId xmlns:a16="http://schemas.microsoft.com/office/drawing/2014/main" id="{75BB398A-F5F2-85F5-D07A-3D93E9176C6C}"/>
                </a:ext>
              </a:extLst>
            </p:cNvPr>
            <p:cNvSpPr>
              <a:spLocks noChangeShapeType="1"/>
            </p:cNvSpPr>
            <p:nvPr/>
          </p:nvSpPr>
          <p:spPr bwMode="auto">
            <a:xfrm>
              <a:off x="1912" y="1086"/>
              <a:ext cx="206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320">
              <a:extLst>
                <a:ext uri="{FF2B5EF4-FFF2-40B4-BE49-F238E27FC236}">
                  <a16:creationId xmlns:a16="http://schemas.microsoft.com/office/drawing/2014/main" id="{F074301D-AA3C-8C08-D4F4-2E04C0CDAB64}"/>
                </a:ext>
              </a:extLst>
            </p:cNvPr>
            <p:cNvSpPr>
              <a:spLocks noChangeShapeType="1"/>
            </p:cNvSpPr>
            <p:nvPr/>
          </p:nvSpPr>
          <p:spPr bwMode="auto">
            <a:xfrm flipV="1">
              <a:off x="1912" y="3129"/>
              <a:ext cx="0" cy="2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321">
              <a:extLst>
                <a:ext uri="{FF2B5EF4-FFF2-40B4-BE49-F238E27FC236}">
                  <a16:creationId xmlns:a16="http://schemas.microsoft.com/office/drawing/2014/main" id="{C7AEEFF7-AF2C-44E3-75B2-1212BA455FAA}"/>
                </a:ext>
              </a:extLst>
            </p:cNvPr>
            <p:cNvSpPr>
              <a:spLocks noChangeShapeType="1"/>
            </p:cNvSpPr>
            <p:nvPr/>
          </p:nvSpPr>
          <p:spPr bwMode="auto">
            <a:xfrm flipV="1">
              <a:off x="2428" y="3129"/>
              <a:ext cx="0" cy="2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322">
              <a:extLst>
                <a:ext uri="{FF2B5EF4-FFF2-40B4-BE49-F238E27FC236}">
                  <a16:creationId xmlns:a16="http://schemas.microsoft.com/office/drawing/2014/main" id="{9D2608CB-61E7-E8BE-10BB-4A49E4666BF0}"/>
                </a:ext>
              </a:extLst>
            </p:cNvPr>
            <p:cNvSpPr>
              <a:spLocks noChangeShapeType="1"/>
            </p:cNvSpPr>
            <p:nvPr/>
          </p:nvSpPr>
          <p:spPr bwMode="auto">
            <a:xfrm flipV="1">
              <a:off x="2943" y="3129"/>
              <a:ext cx="0" cy="2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323">
              <a:extLst>
                <a:ext uri="{FF2B5EF4-FFF2-40B4-BE49-F238E27FC236}">
                  <a16:creationId xmlns:a16="http://schemas.microsoft.com/office/drawing/2014/main" id="{EC84C00F-2418-4821-6D3D-A52CF858BDA3}"/>
                </a:ext>
              </a:extLst>
            </p:cNvPr>
            <p:cNvSpPr>
              <a:spLocks noChangeShapeType="1"/>
            </p:cNvSpPr>
            <p:nvPr/>
          </p:nvSpPr>
          <p:spPr bwMode="auto">
            <a:xfrm flipV="1">
              <a:off x="3459" y="3129"/>
              <a:ext cx="0" cy="2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324">
              <a:extLst>
                <a:ext uri="{FF2B5EF4-FFF2-40B4-BE49-F238E27FC236}">
                  <a16:creationId xmlns:a16="http://schemas.microsoft.com/office/drawing/2014/main" id="{ECD04685-0BC3-F774-0BC2-07007B67F240}"/>
                </a:ext>
              </a:extLst>
            </p:cNvPr>
            <p:cNvSpPr>
              <a:spLocks noChangeShapeType="1"/>
            </p:cNvSpPr>
            <p:nvPr/>
          </p:nvSpPr>
          <p:spPr bwMode="auto">
            <a:xfrm flipV="1">
              <a:off x="3974" y="3129"/>
              <a:ext cx="0" cy="2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325">
              <a:extLst>
                <a:ext uri="{FF2B5EF4-FFF2-40B4-BE49-F238E27FC236}">
                  <a16:creationId xmlns:a16="http://schemas.microsoft.com/office/drawing/2014/main" id="{9164A4CD-9FCF-4829-007D-22C07635AAEB}"/>
                </a:ext>
              </a:extLst>
            </p:cNvPr>
            <p:cNvSpPr>
              <a:spLocks noChangeShapeType="1"/>
            </p:cNvSpPr>
            <p:nvPr/>
          </p:nvSpPr>
          <p:spPr bwMode="auto">
            <a:xfrm>
              <a:off x="1912" y="1086"/>
              <a:ext cx="0" cy="2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326">
              <a:extLst>
                <a:ext uri="{FF2B5EF4-FFF2-40B4-BE49-F238E27FC236}">
                  <a16:creationId xmlns:a16="http://schemas.microsoft.com/office/drawing/2014/main" id="{12014229-A210-8B50-59E3-5F2FD6B136D8}"/>
                </a:ext>
              </a:extLst>
            </p:cNvPr>
            <p:cNvSpPr>
              <a:spLocks noChangeShapeType="1"/>
            </p:cNvSpPr>
            <p:nvPr/>
          </p:nvSpPr>
          <p:spPr bwMode="auto">
            <a:xfrm>
              <a:off x="2428" y="1086"/>
              <a:ext cx="0" cy="2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327">
              <a:extLst>
                <a:ext uri="{FF2B5EF4-FFF2-40B4-BE49-F238E27FC236}">
                  <a16:creationId xmlns:a16="http://schemas.microsoft.com/office/drawing/2014/main" id="{835BD6A7-3B65-CD16-050C-416DB8185280}"/>
                </a:ext>
              </a:extLst>
            </p:cNvPr>
            <p:cNvSpPr>
              <a:spLocks noChangeShapeType="1"/>
            </p:cNvSpPr>
            <p:nvPr/>
          </p:nvSpPr>
          <p:spPr bwMode="auto">
            <a:xfrm>
              <a:off x="2943" y="1086"/>
              <a:ext cx="0" cy="2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328">
              <a:extLst>
                <a:ext uri="{FF2B5EF4-FFF2-40B4-BE49-F238E27FC236}">
                  <a16:creationId xmlns:a16="http://schemas.microsoft.com/office/drawing/2014/main" id="{012154A5-923C-BE7E-92BD-5DD5FE3D0F8E}"/>
                </a:ext>
              </a:extLst>
            </p:cNvPr>
            <p:cNvSpPr>
              <a:spLocks noChangeShapeType="1"/>
            </p:cNvSpPr>
            <p:nvPr/>
          </p:nvSpPr>
          <p:spPr bwMode="auto">
            <a:xfrm>
              <a:off x="3459" y="1086"/>
              <a:ext cx="0" cy="2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329">
              <a:extLst>
                <a:ext uri="{FF2B5EF4-FFF2-40B4-BE49-F238E27FC236}">
                  <a16:creationId xmlns:a16="http://schemas.microsoft.com/office/drawing/2014/main" id="{2E59BEAD-3E18-77B9-D5A4-099735B4E246}"/>
                </a:ext>
              </a:extLst>
            </p:cNvPr>
            <p:cNvSpPr>
              <a:spLocks noChangeShapeType="1"/>
            </p:cNvSpPr>
            <p:nvPr/>
          </p:nvSpPr>
          <p:spPr bwMode="auto">
            <a:xfrm>
              <a:off x="3974" y="1086"/>
              <a:ext cx="0" cy="2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Rectangle 330">
              <a:extLst>
                <a:ext uri="{FF2B5EF4-FFF2-40B4-BE49-F238E27FC236}">
                  <a16:creationId xmlns:a16="http://schemas.microsoft.com/office/drawing/2014/main" id="{73747DF2-FCFA-5959-0408-3520F9F8E70D}"/>
                </a:ext>
              </a:extLst>
            </p:cNvPr>
            <p:cNvSpPr>
              <a:spLocks noChangeArrowheads="1"/>
            </p:cNvSpPr>
            <p:nvPr/>
          </p:nvSpPr>
          <p:spPr bwMode="auto">
            <a:xfrm>
              <a:off x="1867" y="3198"/>
              <a:ext cx="16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Rectangle 331">
              <a:extLst>
                <a:ext uri="{FF2B5EF4-FFF2-40B4-BE49-F238E27FC236}">
                  <a16:creationId xmlns:a16="http://schemas.microsoft.com/office/drawing/2014/main" id="{984FE397-7C0F-3777-2B72-AB730174259D}"/>
                </a:ext>
              </a:extLst>
            </p:cNvPr>
            <p:cNvSpPr>
              <a:spLocks noChangeArrowheads="1"/>
            </p:cNvSpPr>
            <p:nvPr/>
          </p:nvSpPr>
          <p:spPr bwMode="auto">
            <a:xfrm>
              <a:off x="2330" y="3198"/>
              <a:ext cx="25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Rectangle 332">
              <a:extLst>
                <a:ext uri="{FF2B5EF4-FFF2-40B4-BE49-F238E27FC236}">
                  <a16:creationId xmlns:a16="http://schemas.microsoft.com/office/drawing/2014/main" id="{8B75848A-B7BE-F820-6AAA-E3DEE8817ED4}"/>
                </a:ext>
              </a:extLst>
            </p:cNvPr>
            <p:cNvSpPr>
              <a:spLocks noChangeArrowheads="1"/>
            </p:cNvSpPr>
            <p:nvPr/>
          </p:nvSpPr>
          <p:spPr bwMode="auto">
            <a:xfrm>
              <a:off x="2913" y="3198"/>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Rectangle 333">
              <a:extLst>
                <a:ext uri="{FF2B5EF4-FFF2-40B4-BE49-F238E27FC236}">
                  <a16:creationId xmlns:a16="http://schemas.microsoft.com/office/drawing/2014/main" id="{E558BAAD-0C5D-67ED-76E8-A48A39E0BA67}"/>
                </a:ext>
              </a:extLst>
            </p:cNvPr>
            <p:cNvSpPr>
              <a:spLocks noChangeArrowheads="1"/>
            </p:cNvSpPr>
            <p:nvPr/>
          </p:nvSpPr>
          <p:spPr bwMode="auto">
            <a:xfrm>
              <a:off x="3382" y="3198"/>
              <a:ext cx="22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Rectangle 334">
              <a:extLst>
                <a:ext uri="{FF2B5EF4-FFF2-40B4-BE49-F238E27FC236}">
                  <a16:creationId xmlns:a16="http://schemas.microsoft.com/office/drawing/2014/main" id="{F3F85CA9-D438-3D18-F924-77AA0C4F91A3}"/>
                </a:ext>
              </a:extLst>
            </p:cNvPr>
            <p:cNvSpPr>
              <a:spLocks noChangeArrowheads="1"/>
            </p:cNvSpPr>
            <p:nvPr/>
          </p:nvSpPr>
          <p:spPr bwMode="auto">
            <a:xfrm>
              <a:off x="3947" y="3198"/>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Line 335">
              <a:extLst>
                <a:ext uri="{FF2B5EF4-FFF2-40B4-BE49-F238E27FC236}">
                  <a16:creationId xmlns:a16="http://schemas.microsoft.com/office/drawing/2014/main" id="{66517065-A92A-79CA-D7FA-5C7038E1F362}"/>
                </a:ext>
              </a:extLst>
            </p:cNvPr>
            <p:cNvSpPr>
              <a:spLocks noChangeShapeType="1"/>
            </p:cNvSpPr>
            <p:nvPr/>
          </p:nvSpPr>
          <p:spPr bwMode="auto">
            <a:xfrm flipV="1">
              <a:off x="1912" y="1086"/>
              <a:ext cx="0" cy="20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336">
              <a:extLst>
                <a:ext uri="{FF2B5EF4-FFF2-40B4-BE49-F238E27FC236}">
                  <a16:creationId xmlns:a16="http://schemas.microsoft.com/office/drawing/2014/main" id="{1F9E47E7-E007-D467-6108-93E26C8DEEE4}"/>
                </a:ext>
              </a:extLst>
            </p:cNvPr>
            <p:cNvSpPr>
              <a:spLocks noChangeShapeType="1"/>
            </p:cNvSpPr>
            <p:nvPr/>
          </p:nvSpPr>
          <p:spPr bwMode="auto">
            <a:xfrm flipV="1">
              <a:off x="3974" y="1086"/>
              <a:ext cx="0" cy="20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337">
              <a:extLst>
                <a:ext uri="{FF2B5EF4-FFF2-40B4-BE49-F238E27FC236}">
                  <a16:creationId xmlns:a16="http://schemas.microsoft.com/office/drawing/2014/main" id="{0A84EF05-5349-0373-8328-5A8D634DF783}"/>
                </a:ext>
              </a:extLst>
            </p:cNvPr>
            <p:cNvSpPr>
              <a:spLocks noChangeShapeType="1"/>
            </p:cNvSpPr>
            <p:nvPr/>
          </p:nvSpPr>
          <p:spPr bwMode="auto">
            <a:xfrm>
              <a:off x="1912" y="3149"/>
              <a:ext cx="21"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338">
              <a:extLst>
                <a:ext uri="{FF2B5EF4-FFF2-40B4-BE49-F238E27FC236}">
                  <a16:creationId xmlns:a16="http://schemas.microsoft.com/office/drawing/2014/main" id="{C36CBFB3-7129-CB7A-5DCE-82C5FEA4BB2C}"/>
                </a:ext>
              </a:extLst>
            </p:cNvPr>
            <p:cNvSpPr>
              <a:spLocks noChangeShapeType="1"/>
            </p:cNvSpPr>
            <p:nvPr/>
          </p:nvSpPr>
          <p:spPr bwMode="auto">
            <a:xfrm>
              <a:off x="1912" y="2634"/>
              <a:ext cx="21"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339">
              <a:extLst>
                <a:ext uri="{FF2B5EF4-FFF2-40B4-BE49-F238E27FC236}">
                  <a16:creationId xmlns:a16="http://schemas.microsoft.com/office/drawing/2014/main" id="{3377D4B4-36C6-57F7-C10E-3C3B7677288B}"/>
                </a:ext>
              </a:extLst>
            </p:cNvPr>
            <p:cNvSpPr>
              <a:spLocks noChangeShapeType="1"/>
            </p:cNvSpPr>
            <p:nvPr/>
          </p:nvSpPr>
          <p:spPr bwMode="auto">
            <a:xfrm>
              <a:off x="1912" y="2118"/>
              <a:ext cx="21"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340">
              <a:extLst>
                <a:ext uri="{FF2B5EF4-FFF2-40B4-BE49-F238E27FC236}">
                  <a16:creationId xmlns:a16="http://schemas.microsoft.com/office/drawing/2014/main" id="{18911AC3-E737-E4FF-33F8-DB986149D8F0}"/>
                </a:ext>
              </a:extLst>
            </p:cNvPr>
            <p:cNvSpPr>
              <a:spLocks noChangeShapeType="1"/>
            </p:cNvSpPr>
            <p:nvPr/>
          </p:nvSpPr>
          <p:spPr bwMode="auto">
            <a:xfrm>
              <a:off x="1912" y="1602"/>
              <a:ext cx="21"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341">
              <a:extLst>
                <a:ext uri="{FF2B5EF4-FFF2-40B4-BE49-F238E27FC236}">
                  <a16:creationId xmlns:a16="http://schemas.microsoft.com/office/drawing/2014/main" id="{35E548E5-9AC7-4CAC-374F-21388D51885D}"/>
                </a:ext>
              </a:extLst>
            </p:cNvPr>
            <p:cNvSpPr>
              <a:spLocks noChangeShapeType="1"/>
            </p:cNvSpPr>
            <p:nvPr/>
          </p:nvSpPr>
          <p:spPr bwMode="auto">
            <a:xfrm>
              <a:off x="1912" y="1086"/>
              <a:ext cx="21"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342">
              <a:extLst>
                <a:ext uri="{FF2B5EF4-FFF2-40B4-BE49-F238E27FC236}">
                  <a16:creationId xmlns:a16="http://schemas.microsoft.com/office/drawing/2014/main" id="{FD47AA85-F937-04DA-068D-5450B88F8B0D}"/>
                </a:ext>
              </a:extLst>
            </p:cNvPr>
            <p:cNvSpPr>
              <a:spLocks noChangeShapeType="1"/>
            </p:cNvSpPr>
            <p:nvPr/>
          </p:nvSpPr>
          <p:spPr bwMode="auto">
            <a:xfrm flipH="1">
              <a:off x="3954" y="3149"/>
              <a:ext cx="2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343">
              <a:extLst>
                <a:ext uri="{FF2B5EF4-FFF2-40B4-BE49-F238E27FC236}">
                  <a16:creationId xmlns:a16="http://schemas.microsoft.com/office/drawing/2014/main" id="{CFD2DDEA-9E22-E003-9CBF-476C2FB62423}"/>
                </a:ext>
              </a:extLst>
            </p:cNvPr>
            <p:cNvSpPr>
              <a:spLocks noChangeShapeType="1"/>
            </p:cNvSpPr>
            <p:nvPr/>
          </p:nvSpPr>
          <p:spPr bwMode="auto">
            <a:xfrm flipH="1">
              <a:off x="3954" y="2634"/>
              <a:ext cx="2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344">
              <a:extLst>
                <a:ext uri="{FF2B5EF4-FFF2-40B4-BE49-F238E27FC236}">
                  <a16:creationId xmlns:a16="http://schemas.microsoft.com/office/drawing/2014/main" id="{BBB5A38C-35DE-3017-CB3B-1A38AD38A3AB}"/>
                </a:ext>
              </a:extLst>
            </p:cNvPr>
            <p:cNvSpPr>
              <a:spLocks noChangeShapeType="1"/>
            </p:cNvSpPr>
            <p:nvPr/>
          </p:nvSpPr>
          <p:spPr bwMode="auto">
            <a:xfrm flipH="1">
              <a:off x="3954" y="2118"/>
              <a:ext cx="2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345">
              <a:extLst>
                <a:ext uri="{FF2B5EF4-FFF2-40B4-BE49-F238E27FC236}">
                  <a16:creationId xmlns:a16="http://schemas.microsoft.com/office/drawing/2014/main" id="{716095E8-17FB-95A3-EBCC-9FB1F1392694}"/>
                </a:ext>
              </a:extLst>
            </p:cNvPr>
            <p:cNvSpPr>
              <a:spLocks noChangeShapeType="1"/>
            </p:cNvSpPr>
            <p:nvPr/>
          </p:nvSpPr>
          <p:spPr bwMode="auto">
            <a:xfrm flipH="1">
              <a:off x="3954" y="1602"/>
              <a:ext cx="2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346">
              <a:extLst>
                <a:ext uri="{FF2B5EF4-FFF2-40B4-BE49-F238E27FC236}">
                  <a16:creationId xmlns:a16="http://schemas.microsoft.com/office/drawing/2014/main" id="{9788C23A-F884-4D8D-2098-58DC3F6E9AB6}"/>
                </a:ext>
              </a:extLst>
            </p:cNvPr>
            <p:cNvSpPr>
              <a:spLocks noChangeShapeType="1"/>
            </p:cNvSpPr>
            <p:nvPr/>
          </p:nvSpPr>
          <p:spPr bwMode="auto">
            <a:xfrm flipH="1">
              <a:off x="3954" y="1086"/>
              <a:ext cx="2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Rectangle 347">
              <a:extLst>
                <a:ext uri="{FF2B5EF4-FFF2-40B4-BE49-F238E27FC236}">
                  <a16:creationId xmlns:a16="http://schemas.microsoft.com/office/drawing/2014/main" id="{52AA74E6-489D-F249-3C32-8C7D72DF60C8}"/>
                </a:ext>
              </a:extLst>
            </p:cNvPr>
            <p:cNvSpPr>
              <a:spLocks noChangeArrowheads="1"/>
            </p:cNvSpPr>
            <p:nvPr/>
          </p:nvSpPr>
          <p:spPr bwMode="auto">
            <a:xfrm>
              <a:off x="1771" y="3089"/>
              <a:ext cx="16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Rectangle 348">
              <a:extLst>
                <a:ext uri="{FF2B5EF4-FFF2-40B4-BE49-F238E27FC236}">
                  <a16:creationId xmlns:a16="http://schemas.microsoft.com/office/drawing/2014/main" id="{9AAB1730-2E86-9040-5DA4-B6367C53F06D}"/>
                </a:ext>
              </a:extLst>
            </p:cNvPr>
            <p:cNvSpPr>
              <a:spLocks noChangeArrowheads="1"/>
            </p:cNvSpPr>
            <p:nvPr/>
          </p:nvSpPr>
          <p:spPr bwMode="auto">
            <a:xfrm>
              <a:off x="1675" y="2572"/>
              <a:ext cx="25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Rectangle 349">
              <a:extLst>
                <a:ext uri="{FF2B5EF4-FFF2-40B4-BE49-F238E27FC236}">
                  <a16:creationId xmlns:a16="http://schemas.microsoft.com/office/drawing/2014/main" id="{C79B94D2-CF18-324C-F68C-5CA200CA47FA}"/>
                </a:ext>
              </a:extLst>
            </p:cNvPr>
            <p:cNvSpPr>
              <a:spLocks noChangeArrowheads="1"/>
            </p:cNvSpPr>
            <p:nvPr/>
          </p:nvSpPr>
          <p:spPr bwMode="auto">
            <a:xfrm>
              <a:off x="1807" y="2061"/>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Rectangle 350">
              <a:extLst>
                <a:ext uri="{FF2B5EF4-FFF2-40B4-BE49-F238E27FC236}">
                  <a16:creationId xmlns:a16="http://schemas.microsoft.com/office/drawing/2014/main" id="{02A5E881-2202-AD47-4B13-1A33F4298BEA}"/>
                </a:ext>
              </a:extLst>
            </p:cNvPr>
            <p:cNvSpPr>
              <a:spLocks noChangeArrowheads="1"/>
            </p:cNvSpPr>
            <p:nvPr/>
          </p:nvSpPr>
          <p:spPr bwMode="auto">
            <a:xfrm>
              <a:off x="1717" y="1544"/>
              <a:ext cx="22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Rectangle 351">
              <a:extLst>
                <a:ext uri="{FF2B5EF4-FFF2-40B4-BE49-F238E27FC236}">
                  <a16:creationId xmlns:a16="http://schemas.microsoft.com/office/drawing/2014/main" id="{B4275A5E-EE28-6778-4E01-2890D3FC2BC6}"/>
                </a:ext>
              </a:extLst>
            </p:cNvPr>
            <p:cNvSpPr>
              <a:spLocks noChangeArrowheads="1"/>
            </p:cNvSpPr>
            <p:nvPr/>
          </p:nvSpPr>
          <p:spPr bwMode="auto">
            <a:xfrm>
              <a:off x="1807" y="1027"/>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839106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D7D78C8-857E-59C9-516A-842B776293F0}"/>
                  </a:ext>
                </a:extLst>
              </p:cNvPr>
              <p:cNvSpPr>
                <a:spLocks noGrp="1"/>
              </p:cNvSpPr>
              <p:nvPr>
                <p:ph type="body" sz="quarter" idx="10"/>
              </p:nvPr>
            </p:nvSpPr>
            <p:spPr/>
            <p:txBody>
              <a:bodyPr/>
              <a:lstStyle/>
              <a:p>
                <a:r>
                  <a:rPr lang="en-US" dirty="0"/>
                  <a:t>CCD is popular for </a:t>
                </a:r>
                <a14:m>
                  <m:oMath xmlns:m="http://schemas.openxmlformats.org/officeDocument/2006/math">
                    <m:r>
                      <a:rPr lang="en-US" i="1" dirty="0" smtClean="0">
                        <a:latin typeface="Cambria Math" panose="02040503050406030204" pitchFamily="18" charset="0"/>
                      </a:rPr>
                      <m:t>3</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6</m:t>
                    </m:r>
                  </m:oMath>
                </a14:m>
                <a:r>
                  <a:rPr lang="en-US" dirty="0"/>
                  <a:t>. Not practical for large </a:t>
                </a:r>
                <a14:m>
                  <m:oMath xmlns:m="http://schemas.openxmlformats.org/officeDocument/2006/math">
                    <m:r>
                      <a:rPr lang="en-US" i="1" dirty="0" smtClean="0">
                        <a:latin typeface="Cambria Math" panose="02040503050406030204" pitchFamily="18" charset="0"/>
                      </a:rPr>
                      <m:t>𝑛</m:t>
                    </m:r>
                  </m:oMath>
                </a14:m>
                <a:endParaRPr lang="en-US" dirty="0"/>
              </a:p>
              <a:p>
                <a:r>
                  <a:rPr lang="en-US" dirty="0"/>
                  <a:t>Block design: </a:t>
                </a:r>
              </a:p>
              <a:p>
                <a:pPr lvl="1"/>
                <a:r>
                  <a:rPr lang="en-US" dirty="0"/>
                  <a:t>the number of samples increases at the same rate as the number of polynomial coefficients</a:t>
                </a:r>
              </a:p>
              <a:p>
                <a:pPr lvl="1"/>
                <a:r>
                  <a:rPr lang="en-US" dirty="0">
                    <a:latin typeface="+mn-lt"/>
                  </a:rPr>
                  <a:t>perturbing only two variables from the nominal value: </a:t>
                </a:r>
                <a:br>
                  <a:rPr lang="en-US" dirty="0">
                    <a:latin typeface="+mn-lt"/>
                  </a:rPr>
                </a:br>
                <a:r>
                  <a:rPr lang="en-US" dirty="0">
                    <a:effectLst/>
                    <a:latin typeface="+mn-lt"/>
                    <a:ea typeface="Malgun Gothic" panose="020B0503020000020004" pitchFamily="34" charset="-127"/>
                  </a:rPr>
                  <a:t>pair </a:t>
                </a:r>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r>
                      <a:rPr lang="en-US" i="1">
                        <a:effectLst/>
                        <a:latin typeface="Cambria Math" panose="02040503050406030204" pitchFamily="18" charset="0"/>
                        <a:ea typeface="Malgun Gothic" panose="020B0503020000020004" pitchFamily="34" charset="-127"/>
                        <a:cs typeface="Times New Roman" panose="02020603050405020304" pitchFamily="18" charset="0"/>
                      </a:rPr>
                      <m:t>𝑖</m:t>
                    </m:r>
                    <m:r>
                      <a:rPr lang="en-US" i="1">
                        <a:effectLst/>
                        <a:latin typeface="Cambria Math" panose="02040503050406030204" pitchFamily="18" charset="0"/>
                        <a:ea typeface="Malgun Gothic" panose="020B0503020000020004" pitchFamily="34" charset="-127"/>
                        <a:cs typeface="Times New Roman" panose="02020603050405020304" pitchFamily="18" charset="0"/>
                      </a:rPr>
                      <m:t>; </m:t>
                    </m:r>
                    <m:r>
                      <a:rPr lang="en-US" i="1">
                        <a:effectLst/>
                        <a:latin typeface="Cambria Math" panose="02040503050406030204" pitchFamily="18" charset="0"/>
                        <a:ea typeface="Malgun Gothic" panose="020B0503020000020004" pitchFamily="34" charset="-127"/>
                        <a:cs typeface="Times New Roman" panose="02020603050405020304" pitchFamily="18" charset="0"/>
                      </a:rPr>
                      <m:t>𝑗</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dirty="0">
                    <a:effectLst/>
                    <a:latin typeface="+mn-lt"/>
                    <a:ea typeface="Malgun Gothic" panose="020B0503020000020004" pitchFamily="34" charset="-127"/>
                  </a:rPr>
                  <a:t>, such that </a:t>
                </a:r>
                <a14:m>
                  <m:oMath xmlns:m="http://schemas.openxmlformats.org/officeDocument/2006/math">
                    <m:d>
                      <m:dPr>
                        <m:begChr m:val="|"/>
                        <m:endChr m:val="|"/>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𝑥</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𝑖</m:t>
                            </m:r>
                          </m:sub>
                        </m:sSub>
                      </m:e>
                    </m:d>
                    <m:r>
                      <a:rPr lang="en-US">
                        <a:effectLst/>
                        <a:latin typeface="Cambria Math" panose="02040503050406030204" pitchFamily="18" charset="0"/>
                        <a:ea typeface="Malgun Gothic" panose="020B0503020000020004" pitchFamily="34" charset="-127"/>
                        <a:cs typeface="Times New Roman" panose="02020603050405020304" pitchFamily="18" charset="0"/>
                      </a:rPr>
                      <m:t>=1, </m:t>
                    </m:r>
                    <m:d>
                      <m:dPr>
                        <m:begChr m:val="|"/>
                        <m:endChr m:val="|"/>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𝑥</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𝑗</m:t>
                            </m:r>
                          </m:sub>
                        </m:sSub>
                      </m:e>
                    </m:d>
                    <m:r>
                      <a:rPr lang="en-US">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en-US" dirty="0">
                    <a:effectLst/>
                    <a:latin typeface="+mn-lt"/>
                    <a:ea typeface="Malgun Gothic" panose="020B0503020000020004" pitchFamily="34" charset="-127"/>
                  </a:rPr>
                  <a:t>, </a:t>
                </a:r>
                <a:br>
                  <a:rPr lang="en-US" dirty="0">
                    <a:effectLst/>
                    <a:latin typeface="+mn-lt"/>
                    <a:ea typeface="Malgun Gothic" panose="020B0503020000020004" pitchFamily="34" charset="-127"/>
                  </a:rPr>
                </a:br>
                <a:r>
                  <a:rPr lang="en-US" dirty="0">
                    <a:effectLst/>
                    <a:latin typeface="+mn-lt"/>
                    <a:ea typeface="Malgun Gothic" panose="020B0503020000020004" pitchFamily="34" charset="-127"/>
                  </a:rPr>
                  <a:t>and </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𝑥</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𝑘</m:t>
                        </m:r>
                      </m:sub>
                    </m:sSub>
                    <m:r>
                      <a:rPr lang="en-US">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en-US" dirty="0">
                    <a:effectLst/>
                    <a:latin typeface="+mn-lt"/>
                    <a:ea typeface="Malgun Gothic" panose="020B0503020000020004" pitchFamily="34" charset="-127"/>
                  </a:rPr>
                  <a:t> for all </a:t>
                </a:r>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𝑘</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r>
                      <a:rPr lang="en-US" i="1">
                        <a:effectLst/>
                        <a:latin typeface="Cambria Math" panose="02040503050406030204" pitchFamily="18" charset="0"/>
                        <a:ea typeface="Malgun Gothic" panose="020B0503020000020004" pitchFamily="34" charset="-127"/>
                        <a:cs typeface="Times New Roman" panose="02020603050405020304" pitchFamily="18" charset="0"/>
                      </a:rPr>
                      <m:t>𝑖</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r>
                      <a:rPr lang="en-US" i="1">
                        <a:effectLst/>
                        <a:latin typeface="Cambria Math" panose="02040503050406030204" pitchFamily="18" charset="0"/>
                        <a:ea typeface="Malgun Gothic" panose="020B0503020000020004" pitchFamily="34" charset="-127"/>
                        <a:cs typeface="Times New Roman" panose="02020603050405020304" pitchFamily="18" charset="0"/>
                      </a:rPr>
                      <m:t>𝑗</m:t>
                    </m:r>
                  </m:oMath>
                </a14:m>
                <a:endParaRPr lang="en-US" dirty="0">
                  <a:latin typeface="+mn-lt"/>
                </a:endParaRPr>
              </a:p>
            </p:txBody>
          </p:sp>
        </mc:Choice>
        <mc:Fallback xmlns="">
          <p:sp>
            <p:nvSpPr>
              <p:cNvPr id="2" name="Text Placeholder 1">
                <a:extLst>
                  <a:ext uri="{FF2B5EF4-FFF2-40B4-BE49-F238E27FC236}">
                    <a16:creationId xmlns:a16="http://schemas.microsoft.com/office/drawing/2014/main" id="{0D7D78C8-857E-59C9-516A-842B776293F0}"/>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EB9AF6B-0444-79D9-D52A-D566D51B1A11}"/>
              </a:ext>
            </a:extLst>
          </p:cNvPr>
          <p:cNvSpPr>
            <a:spLocks noGrp="1"/>
          </p:cNvSpPr>
          <p:nvPr>
            <p:ph type="title"/>
          </p:nvPr>
        </p:nvSpPr>
        <p:spPr/>
        <p:txBody>
          <a:bodyPr>
            <a:normAutofit fontScale="90000"/>
          </a:bodyPr>
          <a:lstStyle/>
          <a:p>
            <a:r>
              <a:rPr lang="en-US" dirty="0"/>
              <a:t>Block Design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EAC32F5-18ED-2B3D-80DF-CADB95593202}"/>
                  </a:ext>
                </a:extLst>
              </p:cNvPr>
              <p:cNvSpPr txBox="1"/>
              <p:nvPr/>
            </p:nvSpPr>
            <p:spPr>
              <a:xfrm>
                <a:off x="6984087" y="2626687"/>
                <a:ext cx="1855113" cy="35636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3"/>
                                <m:mcJc m:val="center"/>
                              </m:mcPr>
                            </m:mc>
                          </m:mcs>
                          <m:ctrlPr>
                            <a:rPr lang="en-US" i="1" smtClean="0">
                              <a:solidFill>
                                <a:srgbClr val="836967"/>
                              </a:solidFill>
                              <a:latin typeface="Cambria Math" panose="02040503050406030204" pitchFamily="18" charset="0"/>
                            </a:rPr>
                          </m:ctrlPr>
                        </m:mPr>
                        <m:mr>
                          <m:e>
                            <m:m>
                              <m:mPr>
                                <m:plcHide m:val="on"/>
                                <m:mcs>
                                  <m:mc>
                                    <m:mcPr>
                                      <m:count m:val="1"/>
                                      <m:mcJc m:val="center"/>
                                    </m:mcPr>
                                  </m:mc>
                                </m:mcs>
                                <m:ctrlPr>
                                  <a:rPr lang="en-US" i="1">
                                    <a:solidFill>
                                      <a:srgbClr val="836967"/>
                                    </a:solidFill>
                                    <a:latin typeface="Cambria Math" panose="02040503050406030204" pitchFamily="18" charset="0"/>
                                  </a:rPr>
                                </m:ctrlPr>
                              </m:mPr>
                              <m:m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1</m:t>
                                      </m:r>
                                    </m:sub>
                                  </m:sSub>
                                </m:e>
                              </m:mr>
                              <m:mr>
                                <m:e>
                                  <m:r>
                                    <a:rPr lang="en-US" i="0">
                                      <a:latin typeface="Cambria Math" panose="02040503050406030204" pitchFamily="18" charset="0"/>
                                    </a:rPr>
                                    <m:t>−1</m:t>
                                  </m:r>
                                </m:e>
                              </m:mr>
                              <m:mr>
                                <m:e>
                                  <m:r>
                                    <a:rPr lang="en-US" i="0">
                                      <a:latin typeface="Cambria Math" panose="02040503050406030204" pitchFamily="18" charset="0"/>
                                    </a:rPr>
                                    <m:t>−1</m:t>
                                  </m:r>
                                </m:e>
                              </m:mr>
                            </m:m>
                          </m:e>
                          <m:e>
                            <m:m>
                              <m:mPr>
                                <m:plcHide m:val="on"/>
                                <m:mcs>
                                  <m:mc>
                                    <m:mcPr>
                                      <m:count m:val="1"/>
                                      <m:mcJc m:val="center"/>
                                    </m:mcPr>
                                  </m:mc>
                                </m:mcs>
                                <m:ctrlPr>
                                  <a:rPr lang="en-US" i="1">
                                    <a:solidFill>
                                      <a:srgbClr val="836967"/>
                                    </a:solidFill>
                                    <a:latin typeface="Cambria Math" panose="02040503050406030204" pitchFamily="18" charset="0"/>
                                  </a:rPr>
                                </m:ctrlPr>
                              </m:mPr>
                              <m:m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2</m:t>
                                      </m:r>
                                    </m:sub>
                                  </m:sSub>
                                </m:e>
                              </m:mr>
                              <m:mr>
                                <m:e>
                                  <m:r>
                                    <a:rPr lang="en-US" i="0">
                                      <a:latin typeface="Cambria Math" panose="02040503050406030204" pitchFamily="18" charset="0"/>
                                    </a:rPr>
                                    <m:t>−1</m:t>
                                  </m:r>
                                </m:e>
                              </m:mr>
                              <m:mr>
                                <m:e>
                                  <m:r>
                                    <a:rPr lang="en-US" i="0">
                                      <a:latin typeface="Cambria Math" panose="02040503050406030204" pitchFamily="18" charset="0"/>
                                    </a:rPr>
                                    <m:t>1</m:t>
                                  </m:r>
                                </m:e>
                              </m:mr>
                            </m:m>
                          </m:e>
                          <m:e>
                            <m:m>
                              <m:mPr>
                                <m:plcHide m:val="on"/>
                                <m:mcs>
                                  <m:mc>
                                    <m:mcPr>
                                      <m:count m:val="1"/>
                                      <m:mcJc m:val="center"/>
                                    </m:mcPr>
                                  </m:mc>
                                </m:mcs>
                                <m:ctrlPr>
                                  <a:rPr lang="en-US" i="1">
                                    <a:solidFill>
                                      <a:srgbClr val="836967"/>
                                    </a:solidFill>
                                    <a:latin typeface="Cambria Math" panose="02040503050406030204" pitchFamily="18" charset="0"/>
                                  </a:rPr>
                                </m:ctrlPr>
                              </m:mPr>
                              <m:m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3</m:t>
                                      </m:r>
                                    </m:sub>
                                  </m:sSub>
                                </m:e>
                              </m:mr>
                              <m:mr>
                                <m:e>
                                  <m:r>
                                    <a:rPr lang="en-US" i="0">
                                      <a:latin typeface="Cambria Math" panose="02040503050406030204" pitchFamily="18" charset="0"/>
                                    </a:rPr>
                                    <m:t>0</m:t>
                                  </m:r>
                                </m:e>
                              </m:mr>
                              <m:mr>
                                <m:e>
                                  <m:r>
                                    <a:rPr lang="en-US" i="0">
                                      <a:latin typeface="Cambria Math" panose="02040503050406030204" pitchFamily="18" charset="0"/>
                                    </a:rPr>
                                    <m:t>0</m:t>
                                  </m:r>
                                </m:e>
                              </m:mr>
                            </m:m>
                          </m:e>
                        </m:mr>
                        <m:mr>
                          <m:e>
                            <m:m>
                              <m:mPr>
                                <m:plcHide m:val="on"/>
                                <m:mcs>
                                  <m:mc>
                                    <m:mcPr>
                                      <m:count m:val="1"/>
                                      <m:mcJc m:val="center"/>
                                    </m:mcPr>
                                  </m:mc>
                                </m:mcs>
                                <m:ctrlPr>
                                  <a:rPr lang="en-US" i="1">
                                    <a:solidFill>
                                      <a:srgbClr val="836967"/>
                                    </a:solidFill>
                                    <a:latin typeface="Cambria Math" panose="02040503050406030204" pitchFamily="18" charset="0"/>
                                  </a:rPr>
                                </m:ctrlPr>
                              </m:mPr>
                              <m:mr>
                                <m:e>
                                  <m:r>
                                    <a:rPr lang="en-US" i="0">
                                      <a:latin typeface="Cambria Math" panose="02040503050406030204" pitchFamily="18" charset="0"/>
                                    </a:rPr>
                                    <m:t>1</m:t>
                                  </m:r>
                                </m:e>
                              </m:mr>
                              <m:mr>
                                <m:e>
                                  <m:r>
                                    <a:rPr lang="en-US" i="0">
                                      <a:latin typeface="Cambria Math" panose="02040503050406030204" pitchFamily="18" charset="0"/>
                                    </a:rPr>
                                    <m:t>1</m:t>
                                  </m:r>
                                </m:e>
                              </m:mr>
                              <m:mr>
                                <m:e>
                                  <m:r>
                                    <a:rPr lang="en-US" i="0">
                                      <a:latin typeface="Cambria Math" panose="02040503050406030204" pitchFamily="18" charset="0"/>
                                    </a:rPr>
                                    <m:t>−1</m:t>
                                  </m:r>
                                </m:e>
                              </m:mr>
                            </m:m>
                          </m:e>
                          <m:e>
                            <m:m>
                              <m:mPr>
                                <m:plcHide m:val="on"/>
                                <m:mcs>
                                  <m:mc>
                                    <m:mcPr>
                                      <m:count m:val="1"/>
                                      <m:mcJc m:val="center"/>
                                    </m:mcPr>
                                  </m:mc>
                                </m:mcs>
                                <m:ctrlPr>
                                  <a:rPr lang="en-US" i="1">
                                    <a:solidFill>
                                      <a:srgbClr val="836967"/>
                                    </a:solidFill>
                                    <a:latin typeface="Cambria Math" panose="02040503050406030204" pitchFamily="18" charset="0"/>
                                  </a:rPr>
                                </m:ctrlPr>
                              </m:mPr>
                              <m:mr>
                                <m:e>
                                  <m:r>
                                    <a:rPr lang="en-US" i="0">
                                      <a:latin typeface="Cambria Math" panose="02040503050406030204" pitchFamily="18" charset="0"/>
                                    </a:rPr>
                                    <m:t>−1</m:t>
                                  </m:r>
                                </m:e>
                              </m:mr>
                              <m:mr>
                                <m:e>
                                  <m:r>
                                    <a:rPr lang="en-US" i="0">
                                      <a:latin typeface="Cambria Math" panose="02040503050406030204" pitchFamily="18" charset="0"/>
                                    </a:rPr>
                                    <m:t>1</m:t>
                                  </m:r>
                                </m:e>
                              </m:mr>
                              <m:mr>
                                <m:e>
                                  <m:r>
                                    <a:rPr lang="en-US" i="0">
                                      <a:latin typeface="Cambria Math" panose="02040503050406030204" pitchFamily="18" charset="0"/>
                                    </a:rPr>
                                    <m:t>0</m:t>
                                  </m:r>
                                </m:e>
                              </m:mr>
                            </m:m>
                          </m:e>
                          <m:e>
                            <m:m>
                              <m:mPr>
                                <m:plcHide m:val="on"/>
                                <m:mcs>
                                  <m:mc>
                                    <m:mcPr>
                                      <m:count m:val="1"/>
                                      <m:mcJc m:val="center"/>
                                    </m:mcPr>
                                  </m:mc>
                                </m:mcs>
                                <m:ctrlPr>
                                  <a:rPr lang="en-US" i="1">
                                    <a:solidFill>
                                      <a:srgbClr val="836967"/>
                                    </a:solidFill>
                                    <a:latin typeface="Cambria Math" panose="02040503050406030204" pitchFamily="18" charset="0"/>
                                  </a:rPr>
                                </m:ctrlPr>
                              </m:mPr>
                              <m:mr>
                                <m:e>
                                  <m:r>
                                    <a:rPr lang="en-US" i="0">
                                      <a:latin typeface="Cambria Math" panose="02040503050406030204" pitchFamily="18" charset="0"/>
                                    </a:rPr>
                                    <m:t>0</m:t>
                                  </m:r>
                                </m:e>
                              </m:mr>
                              <m:mr>
                                <m:e>
                                  <m:r>
                                    <a:rPr lang="en-US" i="0">
                                      <a:latin typeface="Cambria Math" panose="02040503050406030204" pitchFamily="18" charset="0"/>
                                    </a:rPr>
                                    <m:t>0</m:t>
                                  </m:r>
                                </m:e>
                              </m:mr>
                              <m:mr>
                                <m:e>
                                  <m:r>
                                    <a:rPr lang="en-US" i="0">
                                      <a:latin typeface="Cambria Math" panose="02040503050406030204" pitchFamily="18" charset="0"/>
                                    </a:rPr>
                                    <m:t>−1</m:t>
                                  </m:r>
                                </m:e>
                              </m:mr>
                            </m:m>
                          </m:e>
                        </m:mr>
                        <m:mr>
                          <m:e>
                            <m:m>
                              <m:mPr>
                                <m:plcHide m:val="on"/>
                                <m:mcs>
                                  <m:mc>
                                    <m:mcPr>
                                      <m:count m:val="1"/>
                                      <m:mcJc m:val="center"/>
                                    </m:mcPr>
                                  </m:mc>
                                </m:mcs>
                                <m:ctrlPr>
                                  <a:rPr lang="en-US" i="1">
                                    <a:solidFill>
                                      <a:srgbClr val="836967"/>
                                    </a:solidFill>
                                    <a:latin typeface="Cambria Math" panose="02040503050406030204" pitchFamily="18" charset="0"/>
                                  </a:rPr>
                                </m:ctrlPr>
                              </m:mPr>
                              <m:mr>
                                <m:e>
                                  <m:r>
                                    <a:rPr lang="en-US" i="0">
                                      <a:latin typeface="Cambria Math" panose="02040503050406030204" pitchFamily="18" charset="0"/>
                                    </a:rPr>
                                    <m:t>−1</m:t>
                                  </m:r>
                                </m:e>
                              </m:mr>
                              <m:mr>
                                <m:e>
                                  <m:m>
                                    <m:mPr>
                                      <m:plcHide m:val="on"/>
                                      <m:mcs>
                                        <m:mc>
                                          <m:mcPr>
                                            <m:count m:val="1"/>
                                            <m:mcJc m:val="center"/>
                                          </m:mcPr>
                                        </m:mc>
                                      </m:mcs>
                                      <m:ctrlPr>
                                        <a:rPr lang="en-US" i="1">
                                          <a:solidFill>
                                            <a:srgbClr val="836967"/>
                                          </a:solidFill>
                                          <a:latin typeface="Cambria Math" panose="02040503050406030204" pitchFamily="18" charset="0"/>
                                        </a:rPr>
                                      </m:ctrlPr>
                                    </m:mPr>
                                    <m:mr>
                                      <m:e>
                                        <m:r>
                                          <a:rPr lang="en-US" i="0">
                                            <a:latin typeface="Cambria Math" panose="02040503050406030204" pitchFamily="18" charset="0"/>
                                          </a:rPr>
                                          <m:t>1</m:t>
                                        </m:r>
                                      </m:e>
                                    </m:mr>
                                    <m:mr>
                                      <m:e>
                                        <m:r>
                                          <a:rPr lang="en-US" i="0">
                                            <a:latin typeface="Cambria Math" panose="02040503050406030204" pitchFamily="18" charset="0"/>
                                          </a:rPr>
                                          <m:t>1</m:t>
                                        </m:r>
                                      </m:e>
                                    </m:mr>
                                    <m:mr>
                                      <m:e>
                                        <m:r>
                                          <a:rPr lang="en-US" i="0">
                                            <a:latin typeface="Cambria Math" panose="02040503050406030204" pitchFamily="18" charset="0"/>
                                          </a:rPr>
                                          <m:t>0</m:t>
                                        </m:r>
                                      </m:e>
                                    </m:mr>
                                  </m:m>
                                </m:e>
                              </m:mr>
                              <m:mr>
                                <m:e>
                                  <m:m>
                                    <m:mPr>
                                      <m:plcHide m:val="on"/>
                                      <m:mcs>
                                        <m:mc>
                                          <m:mcPr>
                                            <m:count m:val="1"/>
                                            <m:mcJc m:val="center"/>
                                          </m:mcPr>
                                        </m:mc>
                                      </m:mcs>
                                      <m:ctrlPr>
                                        <a:rPr lang="en-US" i="1">
                                          <a:solidFill>
                                            <a:srgbClr val="836967"/>
                                          </a:solidFill>
                                          <a:latin typeface="Cambria Math" panose="02040503050406030204" pitchFamily="18" charset="0"/>
                                        </a:rPr>
                                      </m:ctrlPr>
                                    </m:mPr>
                                    <m:mr>
                                      <m:e>
                                        <m:r>
                                          <a:rPr lang="en-US" i="0">
                                            <a:latin typeface="Cambria Math" panose="02040503050406030204" pitchFamily="18" charset="0"/>
                                          </a:rPr>
                                          <m:t>0</m:t>
                                        </m:r>
                                      </m:e>
                                    </m:mr>
                                    <m:mr>
                                      <m:e>
                                        <m:r>
                                          <a:rPr lang="en-US" i="0">
                                            <a:latin typeface="Cambria Math" panose="02040503050406030204" pitchFamily="18" charset="0"/>
                                          </a:rPr>
                                          <m:t>0</m:t>
                                        </m:r>
                                      </m:e>
                                    </m:mr>
                                    <m:mr>
                                      <m:e>
                                        <m:m>
                                          <m:mPr>
                                            <m:plcHide m:val="on"/>
                                            <m:mcs>
                                              <m:mc>
                                                <m:mcPr>
                                                  <m:count m:val="1"/>
                                                  <m:mcJc m:val="center"/>
                                                </m:mcPr>
                                              </m:mc>
                                            </m:mcs>
                                            <m:ctrlPr>
                                              <a:rPr lang="en-US" i="1">
                                                <a:solidFill>
                                                  <a:srgbClr val="836967"/>
                                                </a:solidFill>
                                                <a:latin typeface="Cambria Math" panose="02040503050406030204" pitchFamily="18" charset="0"/>
                                              </a:rPr>
                                            </m:ctrlPr>
                                          </m:mPr>
                                          <m:mr>
                                            <m:e>
                                              <m:r>
                                                <a:rPr lang="en-US" i="0">
                                                  <a:latin typeface="Cambria Math" panose="02040503050406030204" pitchFamily="18" charset="0"/>
                                                </a:rPr>
                                                <m:t>0</m:t>
                                              </m:r>
                                            </m:e>
                                          </m:mr>
                                          <m:mr>
                                            <m:e>
                                              <m:r>
                                                <a:rPr lang="en-US" i="0">
                                                  <a:latin typeface="Cambria Math" panose="02040503050406030204" pitchFamily="18" charset="0"/>
                                                </a:rPr>
                                                <m:t>0</m:t>
                                              </m:r>
                                            </m:e>
                                          </m:mr>
                                        </m:m>
                                      </m:e>
                                    </m:mr>
                                  </m:m>
                                </m:e>
                              </m:mr>
                            </m:m>
                          </m:e>
                          <m:e>
                            <m:m>
                              <m:mPr>
                                <m:plcHide m:val="on"/>
                                <m:mcs>
                                  <m:mc>
                                    <m:mcPr>
                                      <m:count m:val="1"/>
                                      <m:mcJc m:val="center"/>
                                    </m:mcPr>
                                  </m:mc>
                                </m:mcs>
                                <m:ctrlPr>
                                  <a:rPr lang="en-US" i="1">
                                    <a:solidFill>
                                      <a:srgbClr val="836967"/>
                                    </a:solidFill>
                                    <a:latin typeface="Cambria Math" panose="02040503050406030204" pitchFamily="18" charset="0"/>
                                  </a:rPr>
                                </m:ctrlPr>
                              </m:mPr>
                              <m:mr>
                                <m:e>
                                  <m:r>
                                    <a:rPr lang="en-US" i="0">
                                      <a:latin typeface="Cambria Math" panose="02040503050406030204" pitchFamily="18" charset="0"/>
                                    </a:rPr>
                                    <m:t>0</m:t>
                                  </m:r>
                                </m:e>
                              </m:mr>
                              <m:mr>
                                <m:e>
                                  <m:m>
                                    <m:mPr>
                                      <m:plcHide m:val="on"/>
                                      <m:mcs>
                                        <m:mc>
                                          <m:mcPr>
                                            <m:count m:val="1"/>
                                            <m:mcJc m:val="center"/>
                                          </m:mcPr>
                                        </m:mc>
                                      </m:mcs>
                                      <m:ctrlPr>
                                        <a:rPr lang="en-US" i="1">
                                          <a:solidFill>
                                            <a:srgbClr val="836967"/>
                                          </a:solidFill>
                                          <a:latin typeface="Cambria Math" panose="02040503050406030204" pitchFamily="18" charset="0"/>
                                        </a:rPr>
                                      </m:ctrlPr>
                                    </m:mPr>
                                    <m:mr>
                                      <m:e>
                                        <m:r>
                                          <a:rPr lang="en-US" i="0">
                                            <a:latin typeface="Cambria Math" panose="02040503050406030204" pitchFamily="18" charset="0"/>
                                          </a:rPr>
                                          <m:t>0</m:t>
                                        </m:r>
                                      </m:e>
                                    </m:mr>
                                    <m:mr>
                                      <m:e>
                                        <m:r>
                                          <a:rPr lang="en-US" i="0">
                                            <a:latin typeface="Cambria Math" panose="02040503050406030204" pitchFamily="18" charset="0"/>
                                          </a:rPr>
                                          <m:t>0</m:t>
                                        </m:r>
                                      </m:e>
                                    </m:mr>
                                    <m:mr>
                                      <m:e>
                                        <m:r>
                                          <a:rPr lang="en-US" i="0">
                                            <a:latin typeface="Cambria Math" panose="02040503050406030204" pitchFamily="18" charset="0"/>
                                          </a:rPr>
                                          <m:t>−1</m:t>
                                        </m:r>
                                      </m:e>
                                    </m:mr>
                                  </m:m>
                                </m:e>
                              </m:mr>
                              <m:mr>
                                <m:e>
                                  <m:m>
                                    <m:mPr>
                                      <m:plcHide m:val="on"/>
                                      <m:mcs>
                                        <m:mc>
                                          <m:mcPr>
                                            <m:count m:val="1"/>
                                            <m:mcJc m:val="center"/>
                                          </m:mcPr>
                                        </m:mc>
                                      </m:mcs>
                                      <m:ctrlPr>
                                        <a:rPr lang="en-US" i="1">
                                          <a:solidFill>
                                            <a:srgbClr val="836967"/>
                                          </a:solidFill>
                                          <a:latin typeface="Cambria Math" panose="02040503050406030204" pitchFamily="18" charset="0"/>
                                        </a:rPr>
                                      </m:ctrlPr>
                                    </m:mPr>
                                    <m:mr>
                                      <m:e>
                                        <m:r>
                                          <a:rPr lang="en-US" i="0">
                                            <a:latin typeface="Cambria Math" panose="02040503050406030204" pitchFamily="18" charset="0"/>
                                          </a:rPr>
                                          <m:t>−1</m:t>
                                        </m:r>
                                      </m:e>
                                    </m:mr>
                                    <m:mr>
                                      <m:e>
                                        <m:r>
                                          <a:rPr lang="en-US" i="0">
                                            <a:latin typeface="Cambria Math" panose="02040503050406030204" pitchFamily="18" charset="0"/>
                                          </a:rPr>
                                          <m:t>1</m:t>
                                        </m:r>
                                      </m:e>
                                    </m:mr>
                                    <m:mr>
                                      <m:e>
                                        <m:m>
                                          <m:mPr>
                                            <m:plcHide m:val="on"/>
                                            <m:mcs>
                                              <m:mc>
                                                <m:mcPr>
                                                  <m:count m:val="1"/>
                                                  <m:mcJc m:val="center"/>
                                                </m:mcPr>
                                              </m:mc>
                                            </m:mcs>
                                            <m:ctrlPr>
                                              <a:rPr lang="en-US" i="1">
                                                <a:solidFill>
                                                  <a:srgbClr val="836967"/>
                                                </a:solidFill>
                                                <a:latin typeface="Cambria Math" panose="02040503050406030204" pitchFamily="18" charset="0"/>
                                              </a:rPr>
                                            </m:ctrlPr>
                                          </m:mPr>
                                          <m:mr>
                                            <m:e>
                                              <m:r>
                                                <a:rPr lang="en-US" i="0">
                                                  <a:latin typeface="Cambria Math" panose="02040503050406030204" pitchFamily="18" charset="0"/>
                                                </a:rPr>
                                                <m:t>1</m:t>
                                              </m:r>
                                            </m:e>
                                          </m:mr>
                                          <m:mr>
                                            <m:e>
                                              <m:r>
                                                <a:rPr lang="en-US" i="0">
                                                  <a:latin typeface="Cambria Math" panose="02040503050406030204" pitchFamily="18" charset="0"/>
                                                </a:rPr>
                                                <m:t>0</m:t>
                                              </m:r>
                                            </m:e>
                                          </m:mr>
                                        </m:m>
                                      </m:e>
                                    </m:mr>
                                  </m:m>
                                </m:e>
                              </m:mr>
                            </m:m>
                          </m:e>
                          <m:e>
                            <m:m>
                              <m:mPr>
                                <m:plcHide m:val="on"/>
                                <m:mcs>
                                  <m:mc>
                                    <m:mcPr>
                                      <m:count m:val="1"/>
                                      <m:mcJc m:val="center"/>
                                    </m:mcPr>
                                  </m:mc>
                                </m:mcs>
                                <m:ctrlPr>
                                  <a:rPr lang="en-US" i="1">
                                    <a:solidFill>
                                      <a:srgbClr val="836967"/>
                                    </a:solidFill>
                                    <a:latin typeface="Cambria Math" panose="02040503050406030204" pitchFamily="18" charset="0"/>
                                  </a:rPr>
                                </m:ctrlPr>
                              </m:mPr>
                              <m:mr>
                                <m:e>
                                  <m:r>
                                    <a:rPr lang="en-US" i="0">
                                      <a:latin typeface="Cambria Math" panose="02040503050406030204" pitchFamily="18" charset="0"/>
                                    </a:rPr>
                                    <m:t>1</m:t>
                                  </m:r>
                                </m:e>
                              </m:mr>
                              <m:mr>
                                <m:e>
                                  <m:m>
                                    <m:mPr>
                                      <m:plcHide m:val="on"/>
                                      <m:mcs>
                                        <m:mc>
                                          <m:mcPr>
                                            <m:count m:val="1"/>
                                            <m:mcJc m:val="center"/>
                                          </m:mcPr>
                                        </m:mc>
                                      </m:mcs>
                                      <m:ctrlPr>
                                        <a:rPr lang="en-US" i="1">
                                          <a:solidFill>
                                            <a:srgbClr val="836967"/>
                                          </a:solidFill>
                                          <a:latin typeface="Cambria Math" panose="02040503050406030204" pitchFamily="18" charset="0"/>
                                        </a:rPr>
                                      </m:ctrlPr>
                                    </m:mPr>
                                    <m:mr>
                                      <m:e>
                                        <m:r>
                                          <a:rPr lang="en-US" i="0">
                                            <a:latin typeface="Cambria Math" panose="02040503050406030204" pitchFamily="18" charset="0"/>
                                          </a:rPr>
                                          <m:t>−1</m:t>
                                        </m:r>
                                      </m:e>
                                    </m:mr>
                                    <m:mr>
                                      <m:e>
                                        <m:r>
                                          <a:rPr lang="en-US" i="0">
                                            <a:latin typeface="Cambria Math" panose="02040503050406030204" pitchFamily="18" charset="0"/>
                                          </a:rPr>
                                          <m:t>1</m:t>
                                        </m:r>
                                      </m:e>
                                    </m:mr>
                                    <m:mr>
                                      <m:e>
                                        <m:r>
                                          <a:rPr lang="en-US" i="0">
                                            <a:latin typeface="Cambria Math" panose="02040503050406030204" pitchFamily="18" charset="0"/>
                                          </a:rPr>
                                          <m:t>−1</m:t>
                                        </m:r>
                                      </m:e>
                                    </m:mr>
                                  </m:m>
                                </m:e>
                              </m:mr>
                              <m:mr>
                                <m:e>
                                  <m:m>
                                    <m:mPr>
                                      <m:plcHide m:val="on"/>
                                      <m:mcs>
                                        <m:mc>
                                          <m:mcPr>
                                            <m:count m:val="1"/>
                                            <m:mcJc m:val="center"/>
                                          </m:mcPr>
                                        </m:mc>
                                      </m:mcs>
                                      <m:ctrlPr>
                                        <a:rPr lang="en-US" i="1">
                                          <a:solidFill>
                                            <a:srgbClr val="836967"/>
                                          </a:solidFill>
                                          <a:latin typeface="Cambria Math" panose="02040503050406030204" pitchFamily="18" charset="0"/>
                                        </a:rPr>
                                      </m:ctrlPr>
                                    </m:mPr>
                                    <m:mr>
                                      <m:e>
                                        <m:r>
                                          <a:rPr lang="en-US" i="0">
                                            <a:latin typeface="Cambria Math" panose="02040503050406030204" pitchFamily="18" charset="0"/>
                                          </a:rPr>
                                          <m:t>1</m:t>
                                        </m:r>
                                      </m:e>
                                    </m:mr>
                                    <m:mr>
                                      <m:e>
                                        <m:r>
                                          <a:rPr lang="en-US" i="0">
                                            <a:latin typeface="Cambria Math" panose="02040503050406030204" pitchFamily="18" charset="0"/>
                                          </a:rPr>
                                          <m:t>−1</m:t>
                                        </m:r>
                                      </m:e>
                                    </m:mr>
                                    <m:mr>
                                      <m:e>
                                        <m:m>
                                          <m:mPr>
                                            <m:plcHide m:val="on"/>
                                            <m:mcs>
                                              <m:mc>
                                                <m:mcPr>
                                                  <m:count m:val="1"/>
                                                  <m:mcJc m:val="center"/>
                                                </m:mcPr>
                                              </m:mc>
                                            </m:mcs>
                                            <m:ctrlPr>
                                              <a:rPr lang="en-US" i="1">
                                                <a:solidFill>
                                                  <a:srgbClr val="836967"/>
                                                </a:solidFill>
                                                <a:latin typeface="Cambria Math" panose="02040503050406030204" pitchFamily="18" charset="0"/>
                                              </a:rPr>
                                            </m:ctrlPr>
                                          </m:mPr>
                                          <m:mr>
                                            <m:e>
                                              <m:r>
                                                <a:rPr lang="en-US" i="0">
                                                  <a:latin typeface="Cambria Math" panose="02040503050406030204" pitchFamily="18" charset="0"/>
                                                </a:rPr>
                                                <m:t>1</m:t>
                                              </m:r>
                                            </m:e>
                                          </m:mr>
                                          <m:mr>
                                            <m:e>
                                              <m:r>
                                                <a:rPr lang="en-US" i="0">
                                                  <a:latin typeface="Cambria Math" panose="02040503050406030204" pitchFamily="18" charset="0"/>
                                                </a:rPr>
                                                <m:t>0</m:t>
                                              </m:r>
                                            </m:e>
                                          </m:mr>
                                        </m:m>
                                      </m:e>
                                    </m:mr>
                                  </m:m>
                                </m:e>
                              </m:mr>
                            </m:m>
                          </m:e>
                        </m:mr>
                      </m:m>
                    </m:oMath>
                  </m:oMathPara>
                </a14:m>
                <a:endParaRPr lang="en-US" dirty="0"/>
              </a:p>
            </p:txBody>
          </p:sp>
        </mc:Choice>
        <mc:Fallback xmlns="">
          <p:sp>
            <p:nvSpPr>
              <p:cNvPr id="7" name="TextBox 6">
                <a:extLst>
                  <a:ext uri="{FF2B5EF4-FFF2-40B4-BE49-F238E27FC236}">
                    <a16:creationId xmlns:a16="http://schemas.microsoft.com/office/drawing/2014/main" id="{1EAC32F5-18ED-2B3D-80DF-CADB95593202}"/>
                  </a:ext>
                </a:extLst>
              </p:cNvPr>
              <p:cNvSpPr txBox="1">
                <a:spLocks noRot="1" noChangeAspect="1" noMove="1" noResize="1" noEditPoints="1" noAdjustHandles="1" noChangeArrowheads="1" noChangeShapeType="1" noTextEdit="1"/>
              </p:cNvSpPr>
              <p:nvPr/>
            </p:nvSpPr>
            <p:spPr>
              <a:xfrm>
                <a:off x="6984087" y="2626687"/>
                <a:ext cx="1855113" cy="3563604"/>
              </a:xfrm>
              <a:prstGeom prst="rect">
                <a:avLst/>
              </a:prstGeom>
              <a:blipFill>
                <a:blip r:embed="rId3"/>
                <a:stretch>
                  <a:fillRect/>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5940244C-0ECB-6BD1-BDF8-6E1282CFC53D}"/>
              </a:ext>
            </a:extLst>
          </p:cNvPr>
          <p:cNvGrpSpPr/>
          <p:nvPr/>
        </p:nvGrpSpPr>
        <p:grpSpPr>
          <a:xfrm>
            <a:off x="1980003" y="3930995"/>
            <a:ext cx="2464393" cy="2469805"/>
            <a:chOff x="2479963" y="1463962"/>
            <a:chExt cx="3241963" cy="3249083"/>
          </a:xfrm>
        </p:grpSpPr>
        <p:sp>
          <p:nvSpPr>
            <p:cNvPr id="8" name="Cube 7">
              <a:extLst>
                <a:ext uri="{FF2B5EF4-FFF2-40B4-BE49-F238E27FC236}">
                  <a16:creationId xmlns:a16="http://schemas.microsoft.com/office/drawing/2014/main" id="{86B90645-F2F3-4E5E-8B44-F0CBEDBC6155}"/>
                </a:ext>
              </a:extLst>
            </p:cNvPr>
            <p:cNvSpPr/>
            <p:nvPr/>
          </p:nvSpPr>
          <p:spPr>
            <a:xfrm>
              <a:off x="2540000" y="1533237"/>
              <a:ext cx="3103418" cy="3103418"/>
            </a:xfrm>
            <a:prstGeom prst="cub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Freeform: Shape 8">
              <a:extLst>
                <a:ext uri="{FF2B5EF4-FFF2-40B4-BE49-F238E27FC236}">
                  <a16:creationId xmlns:a16="http://schemas.microsoft.com/office/drawing/2014/main" id="{C212430B-E796-D3F1-2467-0DFCB32F74F0}"/>
                </a:ext>
              </a:extLst>
            </p:cNvPr>
            <p:cNvSpPr/>
            <p:nvPr/>
          </p:nvSpPr>
          <p:spPr>
            <a:xfrm>
              <a:off x="3315855" y="1533236"/>
              <a:ext cx="2336800" cy="2318328"/>
            </a:xfrm>
            <a:custGeom>
              <a:avLst/>
              <a:gdLst>
                <a:gd name="connsiteX0" fmla="*/ 0 w 2346037"/>
                <a:gd name="connsiteY0" fmla="*/ 0 h 2299855"/>
                <a:gd name="connsiteX1" fmla="*/ 0 w 2346037"/>
                <a:gd name="connsiteY1" fmla="*/ 2299855 h 2299855"/>
                <a:gd name="connsiteX2" fmla="*/ 2346037 w 2346037"/>
                <a:gd name="connsiteY2" fmla="*/ 2299855 h 2299855"/>
              </a:gdLst>
              <a:ahLst/>
              <a:cxnLst>
                <a:cxn ang="0">
                  <a:pos x="connsiteX0" y="connsiteY0"/>
                </a:cxn>
                <a:cxn ang="0">
                  <a:pos x="connsiteX1" y="connsiteY1"/>
                </a:cxn>
                <a:cxn ang="0">
                  <a:pos x="connsiteX2" y="connsiteY2"/>
                </a:cxn>
              </a:cxnLst>
              <a:rect l="l" t="t" r="r" b="b"/>
              <a:pathLst>
                <a:path w="2346037" h="2299855">
                  <a:moveTo>
                    <a:pt x="0" y="0"/>
                  </a:moveTo>
                  <a:lnTo>
                    <a:pt x="0" y="2299855"/>
                  </a:lnTo>
                  <a:lnTo>
                    <a:pt x="2346037" y="2299855"/>
                  </a:lnTo>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0" name="Straight Connector 9">
              <a:extLst>
                <a:ext uri="{FF2B5EF4-FFF2-40B4-BE49-F238E27FC236}">
                  <a16:creationId xmlns:a16="http://schemas.microsoft.com/office/drawing/2014/main" id="{AFF071C8-45EB-4864-DF72-D22FABD496BB}"/>
                </a:ext>
              </a:extLst>
            </p:cNvPr>
            <p:cNvCxnSpPr>
              <a:stCxn id="9" idx="1"/>
            </p:cNvCxnSpPr>
            <p:nvPr/>
          </p:nvCxnSpPr>
          <p:spPr>
            <a:xfrm flipH="1">
              <a:off x="2540000" y="3851564"/>
              <a:ext cx="775855" cy="78509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DCA54E9-5E06-ED7B-00EC-6E7B7FABA6D2}"/>
                </a:ext>
              </a:extLst>
            </p:cNvPr>
            <p:cNvCxnSpPr/>
            <p:nvPr/>
          </p:nvCxnSpPr>
          <p:spPr>
            <a:xfrm>
              <a:off x="4142611" y="3043278"/>
              <a:ext cx="628073" cy="0"/>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A2C80A6-45A1-1852-94B3-E1ADFB01061F}"/>
                </a:ext>
              </a:extLst>
            </p:cNvPr>
            <p:cNvCxnSpPr>
              <a:cxnSpLocks/>
            </p:cNvCxnSpPr>
            <p:nvPr/>
          </p:nvCxnSpPr>
          <p:spPr>
            <a:xfrm rot="16200000">
              <a:off x="3846948" y="2731420"/>
              <a:ext cx="628073" cy="0"/>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81E1277-0E42-9550-4236-381FA96AE37C}"/>
                </a:ext>
              </a:extLst>
            </p:cNvPr>
            <p:cNvCxnSpPr>
              <a:cxnSpLocks/>
            </p:cNvCxnSpPr>
            <p:nvPr/>
          </p:nvCxnSpPr>
          <p:spPr>
            <a:xfrm rot="18900000" flipH="1" flipV="1">
              <a:off x="3638955" y="3263158"/>
              <a:ext cx="628073" cy="0"/>
            </a:xfrm>
            <a:prstGeom prst="straightConnector1">
              <a:avLst/>
            </a:prstGeom>
            <a:ln w="28575">
              <a:solidFill>
                <a:schemeClr val="tx1"/>
              </a:solidFill>
              <a:prstDash val="solid"/>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57CA8C0-DFC1-B37A-CCE4-8150D698F6B6}"/>
                    </a:ext>
                  </a:extLst>
                </p:cNvPr>
                <p:cNvSpPr txBox="1"/>
                <p:nvPr/>
              </p:nvSpPr>
              <p:spPr>
                <a:xfrm>
                  <a:off x="4527012" y="2720005"/>
                  <a:ext cx="293036" cy="2834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m:oMathPara>
                  </a14:m>
                  <a:endParaRPr lang="en-US" sz="1400" dirty="0"/>
                </a:p>
              </p:txBody>
            </p:sp>
          </mc:Choice>
          <mc:Fallback xmlns="">
            <p:sp>
              <p:nvSpPr>
                <p:cNvPr id="14" name="TextBox 13">
                  <a:extLst>
                    <a:ext uri="{FF2B5EF4-FFF2-40B4-BE49-F238E27FC236}">
                      <a16:creationId xmlns:a16="http://schemas.microsoft.com/office/drawing/2014/main" id="{057CA8C0-DFC1-B37A-CCE4-8150D698F6B6}"/>
                    </a:ext>
                  </a:extLst>
                </p:cNvPr>
                <p:cNvSpPr txBox="1">
                  <a:spLocks noRot="1" noChangeAspect="1" noMove="1" noResize="1" noEditPoints="1" noAdjustHandles="1" noChangeArrowheads="1" noChangeShapeType="1" noTextEdit="1"/>
                </p:cNvSpPr>
                <p:nvPr/>
              </p:nvSpPr>
              <p:spPr>
                <a:xfrm>
                  <a:off x="4527012" y="2720005"/>
                  <a:ext cx="293036" cy="283421"/>
                </a:xfrm>
                <a:prstGeom prst="rect">
                  <a:avLst/>
                </a:prstGeom>
                <a:blipFill>
                  <a:blip r:embed="rId4"/>
                  <a:stretch>
                    <a:fillRect l="-8108" b="-13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78C0E82-183F-D3F8-3E80-27D8D118392B}"/>
                    </a:ext>
                  </a:extLst>
                </p:cNvPr>
                <p:cNvSpPr txBox="1"/>
                <p:nvPr/>
              </p:nvSpPr>
              <p:spPr>
                <a:xfrm>
                  <a:off x="4221022" y="2346127"/>
                  <a:ext cx="298520" cy="2834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m:oMathPara>
                  </a14:m>
                  <a:endParaRPr lang="en-US" sz="1400" dirty="0"/>
                </a:p>
              </p:txBody>
            </p:sp>
          </mc:Choice>
          <mc:Fallback xmlns="">
            <p:sp>
              <p:nvSpPr>
                <p:cNvPr id="15" name="TextBox 14">
                  <a:extLst>
                    <a:ext uri="{FF2B5EF4-FFF2-40B4-BE49-F238E27FC236}">
                      <a16:creationId xmlns:a16="http://schemas.microsoft.com/office/drawing/2014/main" id="{078C0E82-183F-D3F8-3E80-27D8D118392B}"/>
                    </a:ext>
                  </a:extLst>
                </p:cNvPr>
                <p:cNvSpPr txBox="1">
                  <a:spLocks noRot="1" noChangeAspect="1" noMove="1" noResize="1" noEditPoints="1" noAdjustHandles="1" noChangeArrowheads="1" noChangeShapeType="1" noTextEdit="1"/>
                </p:cNvSpPr>
                <p:nvPr/>
              </p:nvSpPr>
              <p:spPr>
                <a:xfrm>
                  <a:off x="4221022" y="2346127"/>
                  <a:ext cx="298520" cy="283421"/>
                </a:xfrm>
                <a:prstGeom prst="rect">
                  <a:avLst/>
                </a:prstGeom>
                <a:blipFill>
                  <a:blip r:embed="rId5"/>
                  <a:stretch>
                    <a:fillRect l="-10811" r="-2703" b="-1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8200334-AB9B-8B58-2A5A-8A462AC2643C}"/>
                    </a:ext>
                  </a:extLst>
                </p:cNvPr>
                <p:cNvSpPr txBox="1"/>
                <p:nvPr/>
              </p:nvSpPr>
              <p:spPr>
                <a:xfrm>
                  <a:off x="3861232" y="3301884"/>
                  <a:ext cx="298520" cy="2834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3</m:t>
                            </m:r>
                          </m:sub>
                        </m:sSub>
                      </m:oMath>
                    </m:oMathPara>
                  </a14:m>
                  <a:endParaRPr lang="en-US" sz="1400" dirty="0"/>
                </a:p>
              </p:txBody>
            </p:sp>
          </mc:Choice>
          <mc:Fallback xmlns="">
            <p:sp>
              <p:nvSpPr>
                <p:cNvPr id="16" name="TextBox 15">
                  <a:extLst>
                    <a:ext uri="{FF2B5EF4-FFF2-40B4-BE49-F238E27FC236}">
                      <a16:creationId xmlns:a16="http://schemas.microsoft.com/office/drawing/2014/main" id="{B8200334-AB9B-8B58-2A5A-8A462AC2643C}"/>
                    </a:ext>
                  </a:extLst>
                </p:cNvPr>
                <p:cNvSpPr txBox="1">
                  <a:spLocks noRot="1" noChangeAspect="1" noMove="1" noResize="1" noEditPoints="1" noAdjustHandles="1" noChangeArrowheads="1" noChangeShapeType="1" noTextEdit="1"/>
                </p:cNvSpPr>
                <p:nvPr/>
              </p:nvSpPr>
              <p:spPr>
                <a:xfrm>
                  <a:off x="3861232" y="3301884"/>
                  <a:ext cx="298520" cy="283421"/>
                </a:xfrm>
                <a:prstGeom prst="rect">
                  <a:avLst/>
                </a:prstGeom>
                <a:blipFill>
                  <a:blip r:embed="rId6"/>
                  <a:stretch>
                    <a:fillRect l="-8108" r="-2703" b="-17143"/>
                  </a:stretch>
                </a:blipFill>
              </p:spPr>
              <p:txBody>
                <a:bodyPr/>
                <a:lstStyle/>
                <a:p>
                  <a:r>
                    <a:rPr lang="en-US">
                      <a:noFill/>
                    </a:rPr>
                    <a:t> </a:t>
                  </a:r>
                </a:p>
              </p:txBody>
            </p:sp>
          </mc:Fallback>
        </mc:AlternateContent>
        <p:sp>
          <p:nvSpPr>
            <p:cNvPr id="17" name="Oval 16">
              <a:extLst>
                <a:ext uri="{FF2B5EF4-FFF2-40B4-BE49-F238E27FC236}">
                  <a16:creationId xmlns:a16="http://schemas.microsoft.com/office/drawing/2014/main" id="{6D2C2F0D-339C-A469-B605-1F1A280BB597}"/>
                </a:ext>
              </a:extLst>
            </p:cNvPr>
            <p:cNvSpPr/>
            <p:nvPr/>
          </p:nvSpPr>
          <p:spPr>
            <a:xfrm>
              <a:off x="3625274" y="2246554"/>
              <a:ext cx="138545" cy="1385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Oval 17">
              <a:extLst>
                <a:ext uri="{FF2B5EF4-FFF2-40B4-BE49-F238E27FC236}">
                  <a16:creationId xmlns:a16="http://schemas.microsoft.com/office/drawing/2014/main" id="{ECB44C62-0599-2D17-FB64-AF5967DDF842}"/>
                </a:ext>
              </a:extLst>
            </p:cNvPr>
            <p:cNvSpPr/>
            <p:nvPr/>
          </p:nvSpPr>
          <p:spPr>
            <a:xfrm>
              <a:off x="4276437" y="1463962"/>
              <a:ext cx="138545" cy="1385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Oval 18">
              <a:extLst>
                <a:ext uri="{FF2B5EF4-FFF2-40B4-BE49-F238E27FC236}">
                  <a16:creationId xmlns:a16="http://schemas.microsoft.com/office/drawing/2014/main" id="{EBD40D41-3356-FECC-0541-6D5C600D1064}"/>
                </a:ext>
              </a:extLst>
            </p:cNvPr>
            <p:cNvSpPr/>
            <p:nvPr/>
          </p:nvSpPr>
          <p:spPr>
            <a:xfrm>
              <a:off x="5163128" y="1897594"/>
              <a:ext cx="138545" cy="1385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Oval 19">
              <a:extLst>
                <a:ext uri="{FF2B5EF4-FFF2-40B4-BE49-F238E27FC236}">
                  <a16:creationId xmlns:a16="http://schemas.microsoft.com/office/drawing/2014/main" id="{2976FAA6-0B9D-5994-26A9-5651372A6365}"/>
                </a:ext>
              </a:extLst>
            </p:cNvPr>
            <p:cNvSpPr/>
            <p:nvPr/>
          </p:nvSpPr>
          <p:spPr>
            <a:xfrm>
              <a:off x="2867890" y="1860649"/>
              <a:ext cx="138545" cy="1385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Oval 20">
              <a:extLst>
                <a:ext uri="{FF2B5EF4-FFF2-40B4-BE49-F238E27FC236}">
                  <a16:creationId xmlns:a16="http://schemas.microsoft.com/office/drawing/2014/main" id="{E6656773-7D81-D2DB-85E7-3D26511A69D2}"/>
                </a:ext>
              </a:extLst>
            </p:cNvPr>
            <p:cNvSpPr/>
            <p:nvPr/>
          </p:nvSpPr>
          <p:spPr>
            <a:xfrm>
              <a:off x="2479963" y="3322397"/>
              <a:ext cx="138545" cy="1385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Oval 21">
              <a:extLst>
                <a:ext uri="{FF2B5EF4-FFF2-40B4-BE49-F238E27FC236}">
                  <a16:creationId xmlns:a16="http://schemas.microsoft.com/office/drawing/2014/main" id="{6D63C742-D27A-A47F-D53E-FACECD75F2C4}"/>
                </a:ext>
              </a:extLst>
            </p:cNvPr>
            <p:cNvSpPr/>
            <p:nvPr/>
          </p:nvSpPr>
          <p:spPr>
            <a:xfrm>
              <a:off x="4803010" y="3322397"/>
              <a:ext cx="138545" cy="1385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Oval 22">
              <a:extLst>
                <a:ext uri="{FF2B5EF4-FFF2-40B4-BE49-F238E27FC236}">
                  <a16:creationId xmlns:a16="http://schemas.microsoft.com/office/drawing/2014/main" id="{69D4DCB8-43F2-C134-2909-F6C440053932}"/>
                </a:ext>
              </a:extLst>
            </p:cNvPr>
            <p:cNvSpPr/>
            <p:nvPr/>
          </p:nvSpPr>
          <p:spPr>
            <a:xfrm>
              <a:off x="5583381" y="2553855"/>
              <a:ext cx="138545" cy="1385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Oval 23">
              <a:extLst>
                <a:ext uri="{FF2B5EF4-FFF2-40B4-BE49-F238E27FC236}">
                  <a16:creationId xmlns:a16="http://schemas.microsoft.com/office/drawing/2014/main" id="{61173FFD-60CA-CBA3-81C4-EB13B7FD1827}"/>
                </a:ext>
              </a:extLst>
            </p:cNvPr>
            <p:cNvSpPr/>
            <p:nvPr/>
          </p:nvSpPr>
          <p:spPr>
            <a:xfrm>
              <a:off x="3246584" y="2623127"/>
              <a:ext cx="138545" cy="1385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Oval 24">
              <a:extLst>
                <a:ext uri="{FF2B5EF4-FFF2-40B4-BE49-F238E27FC236}">
                  <a16:creationId xmlns:a16="http://schemas.microsoft.com/office/drawing/2014/main" id="{F01B00E4-D812-7735-72C4-3182A4190A5C}"/>
                </a:ext>
              </a:extLst>
            </p:cNvPr>
            <p:cNvSpPr/>
            <p:nvPr/>
          </p:nvSpPr>
          <p:spPr>
            <a:xfrm>
              <a:off x="3625274" y="4574500"/>
              <a:ext cx="138545" cy="1385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Oval 25">
              <a:extLst>
                <a:ext uri="{FF2B5EF4-FFF2-40B4-BE49-F238E27FC236}">
                  <a16:creationId xmlns:a16="http://schemas.microsoft.com/office/drawing/2014/main" id="{13BE9CC7-F7B8-A36E-68F4-925240F903DE}"/>
                </a:ext>
              </a:extLst>
            </p:cNvPr>
            <p:cNvSpPr/>
            <p:nvPr/>
          </p:nvSpPr>
          <p:spPr>
            <a:xfrm>
              <a:off x="4271819" y="3782292"/>
              <a:ext cx="138545" cy="1385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Oval 26">
              <a:extLst>
                <a:ext uri="{FF2B5EF4-FFF2-40B4-BE49-F238E27FC236}">
                  <a16:creationId xmlns:a16="http://schemas.microsoft.com/office/drawing/2014/main" id="{8AF3831B-114D-588A-B2FF-7F291955B2C9}"/>
                </a:ext>
              </a:extLst>
            </p:cNvPr>
            <p:cNvSpPr/>
            <p:nvPr/>
          </p:nvSpPr>
          <p:spPr>
            <a:xfrm>
              <a:off x="5205076" y="4174836"/>
              <a:ext cx="138545" cy="1385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Oval 27">
              <a:extLst>
                <a:ext uri="{FF2B5EF4-FFF2-40B4-BE49-F238E27FC236}">
                  <a16:creationId xmlns:a16="http://schemas.microsoft.com/office/drawing/2014/main" id="{4CF04B63-488C-484D-1615-674FB8857B8E}"/>
                </a:ext>
              </a:extLst>
            </p:cNvPr>
            <p:cNvSpPr/>
            <p:nvPr/>
          </p:nvSpPr>
          <p:spPr>
            <a:xfrm>
              <a:off x="2867890" y="4174835"/>
              <a:ext cx="138545" cy="1385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Oval 28">
              <a:extLst>
                <a:ext uri="{FF2B5EF4-FFF2-40B4-BE49-F238E27FC236}">
                  <a16:creationId xmlns:a16="http://schemas.microsoft.com/office/drawing/2014/main" id="{9046E177-8B0D-F586-89C3-E5554945985A}"/>
                </a:ext>
              </a:extLst>
            </p:cNvPr>
            <p:cNvSpPr/>
            <p:nvPr/>
          </p:nvSpPr>
          <p:spPr>
            <a:xfrm>
              <a:off x="4100876" y="2964710"/>
              <a:ext cx="138545" cy="1385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4141890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C1F0E23-6092-5E84-1774-040D956141C7}"/>
                  </a:ext>
                </a:extLst>
              </p:cNvPr>
              <p:cNvSpPr>
                <a:spLocks noGrp="1"/>
              </p:cNvSpPr>
              <p:nvPr>
                <p:ph type="body" sz="quarter" idx="10"/>
              </p:nvPr>
            </p:nvSpPr>
            <p:spPr/>
            <p:txBody>
              <a:bodyPr/>
              <a:lstStyle/>
              <a:p>
                <a:r>
                  <a:rPr lang="en-US" dirty="0"/>
                  <a:t>Sample locations: </a:t>
                </a:r>
              </a:p>
              <a:p>
                <a:endParaRPr lang="en-US" dirty="0"/>
              </a:p>
              <a:p>
                <a:endParaRPr lang="en-US" dirty="0"/>
              </a:p>
              <a:p>
                <a:r>
                  <a:rPr lang="en-US" dirty="0"/>
                  <a:t>Box design = orthogonal design</a:t>
                </a:r>
              </a:p>
              <a:p>
                <a:endParaRPr lang="en-US" dirty="0"/>
              </a:p>
              <a:p>
                <a:r>
                  <a:rPr lang="en-US" dirty="0"/>
                  <a:t>Prediction variance (rotatability)</a:t>
                </a:r>
              </a:p>
              <a:p>
                <a:pPr lvl="1"/>
                <a:r>
                  <a:rPr lang="en-US" dirty="0"/>
                  <a:t>Minimum: </a:t>
                </a:r>
                <a14:m>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𝜎</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sub>
                    </m:sSub>
                    <m:d>
                      <m:dPr>
                        <m:ctrlPr>
                          <a:rPr lang="en-US" i="1">
                            <a:effectLst/>
                            <a:latin typeface="Cambria Math" panose="02040503050406030204" pitchFamily="18" charset="0"/>
                          </a:rPr>
                        </m:ctrlPr>
                      </m:d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0,0</m:t>
                        </m:r>
                      </m:e>
                    </m:d>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rad>
                      <m:radPr>
                        <m:degHide m:val="on"/>
                        <m:ctrlPr>
                          <a:rPr lang="en-US" i="1">
                            <a:effectLst/>
                            <a:latin typeface="Cambria Math" panose="02040503050406030204" pitchFamily="18" charset="0"/>
                          </a:rPr>
                        </m:ctrlPr>
                      </m:radPr>
                      <m:deg/>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5</m:t>
                        </m:r>
                      </m:e>
                    </m:rad>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=0.4472</m:t>
                    </m:r>
                  </m:oMath>
                </a14:m>
                <a:endParaRPr lang="en-US" dirty="0"/>
              </a:p>
              <a:p>
                <a:pPr lvl="1"/>
                <a:r>
                  <a:rPr lang="en-US" dirty="0"/>
                  <a:t>Maximum: </a:t>
                </a:r>
                <a14:m>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𝜎</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sub>
                    </m:sSub>
                    <m:d>
                      <m:dPr>
                        <m:ctrlPr>
                          <a:rPr lang="en-US" i="1">
                            <a:effectLst/>
                            <a:latin typeface="Cambria Math" panose="02040503050406030204" pitchFamily="18" charset="0"/>
                          </a:rPr>
                        </m:ctrlPr>
                      </m:d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±1,±1</m:t>
                        </m:r>
                      </m:e>
                    </m:d>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ad>
                      <m:radPr>
                        <m:degHide m:val="on"/>
                        <m:ctrlPr>
                          <a:rPr lang="en-US" i="1">
                            <a:effectLst/>
                            <a:latin typeface="Cambria Math" panose="02040503050406030204" pitchFamily="18" charset="0"/>
                          </a:rPr>
                        </m:ctrlPr>
                      </m:radPr>
                      <m:deg/>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6/5</m:t>
                        </m:r>
                      </m:e>
                    </m:rad>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=1.0954</m:t>
                    </m:r>
                  </m:oMath>
                </a14:m>
                <a:endParaRPr lang="en-US" dirty="0"/>
              </a:p>
              <a:p>
                <a:pPr lvl="1"/>
                <a14:m>
                  <m:oMath xmlns:m="http://schemas.openxmlformats.org/officeDocument/2006/math">
                    <m:sSubSup>
                      <m:sSubSupPr>
                        <m:ctrlPr>
                          <a:rPr lang="en-US" i="1" smtClean="0">
                            <a:effectLst/>
                            <a:latin typeface="Cambria Math" panose="02040503050406030204" pitchFamily="18" charset="0"/>
                          </a:rPr>
                        </m:ctrlPr>
                      </m:sSubSup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𝜎</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sub>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𝑚𝑎𝑥</m:t>
                        </m:r>
                      </m:sup>
                    </m:sSub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𝜎</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sub>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𝑚𝑖𝑛</m:t>
                        </m:r>
                      </m:sup>
                    </m:sSub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=2.4495</m:t>
                    </m:r>
                  </m:oMath>
                </a14:m>
                <a:endParaRPr lang="en-US" dirty="0"/>
              </a:p>
              <a:p>
                <a:pPr lvl="1"/>
                <a:r>
                  <a:rPr lang="en-US" dirty="0"/>
                  <a:t>Lower min, but higher max – corners are extrapolation points</a:t>
                </a:r>
              </a:p>
            </p:txBody>
          </p:sp>
        </mc:Choice>
        <mc:Fallback xmlns="">
          <p:sp>
            <p:nvSpPr>
              <p:cNvPr id="2" name="Text Placeholder 1">
                <a:extLst>
                  <a:ext uri="{FF2B5EF4-FFF2-40B4-BE49-F238E27FC236}">
                    <a16:creationId xmlns:a16="http://schemas.microsoft.com/office/drawing/2014/main" id="{9C1F0E23-6092-5E84-1774-040D956141C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b="-335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6DEF5CF-7D08-F752-FD05-317993E11133}"/>
              </a:ext>
            </a:extLst>
          </p:cNvPr>
          <p:cNvSpPr>
            <a:spLocks noGrp="1"/>
          </p:cNvSpPr>
          <p:nvPr>
            <p:ph type="title"/>
          </p:nvPr>
        </p:nvSpPr>
        <p:spPr/>
        <p:txBody>
          <a:bodyPr>
            <a:normAutofit fontScale="90000"/>
          </a:bodyPr>
          <a:lstStyle/>
          <a:p>
            <a:r>
              <a:rPr lang="en-US" dirty="0"/>
              <a:t>Ex3-6) 2D Block Design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210F024-E9D6-C96D-E23C-596807749CB4}"/>
                  </a:ext>
                </a:extLst>
              </p:cNvPr>
              <p:cNvSpPr txBox="1"/>
              <p:nvPr/>
            </p:nvSpPr>
            <p:spPr>
              <a:xfrm>
                <a:off x="2953710" y="827943"/>
                <a:ext cx="636132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836967"/>
                              </a:solidFill>
                              <a:latin typeface="Cambria Math" panose="02040503050406030204" pitchFamily="18" charset="0"/>
                            </a:rPr>
                          </m:ctrlPr>
                        </m:sSubPr>
                        <m:e>
                          <m:r>
                            <a:rPr lang="en-US" b="1">
                              <a:latin typeface="Cambria Math" panose="02040503050406030204" pitchFamily="18" charset="0"/>
                            </a:rPr>
                            <m:t>𝐱</m:t>
                          </m:r>
                        </m:e>
                        <m:sub>
                          <m:r>
                            <a:rPr lang="en-US" b="0" i="0">
                              <a:latin typeface="Cambria Math" panose="02040503050406030204" pitchFamily="18" charset="0"/>
                            </a:rPr>
                            <m:t>1</m:t>
                          </m:r>
                        </m:sub>
                      </m:sSub>
                      <m:r>
                        <a:rPr lang="en-US" b="0" i="0">
                          <a:latin typeface="Cambria Math" panose="02040503050406030204" pitchFamily="18" charset="0"/>
                        </a:rPr>
                        <m:t>=</m:t>
                      </m:r>
                      <m:d>
                        <m:dPr>
                          <m:ctrlPr>
                            <a:rPr lang="en-US" b="0" i="1">
                              <a:solidFill>
                                <a:srgbClr val="836967"/>
                              </a:solidFill>
                              <a:latin typeface="Cambria Math" panose="02040503050406030204" pitchFamily="18" charset="0"/>
                            </a:rPr>
                          </m:ctrlPr>
                        </m:dPr>
                        <m:e>
                          <m:r>
                            <a:rPr lang="en-US" b="0" i="0">
                              <a:latin typeface="Cambria Math" panose="02040503050406030204" pitchFamily="18" charset="0"/>
                            </a:rPr>
                            <m:t>−1,0</m:t>
                          </m:r>
                        </m:e>
                      </m:d>
                      <m:r>
                        <a:rPr lang="en-US" b="0" i="0">
                          <a:latin typeface="Cambria Math" panose="02040503050406030204" pitchFamily="18" charset="0"/>
                        </a:rPr>
                        <m:t>, </m:t>
                      </m:r>
                      <m:sSub>
                        <m:sSubPr>
                          <m:ctrlPr>
                            <a:rPr lang="en-US" b="0" i="1">
                              <a:solidFill>
                                <a:srgbClr val="836967"/>
                              </a:solidFill>
                              <a:latin typeface="Cambria Math" panose="02040503050406030204" pitchFamily="18" charset="0"/>
                            </a:rPr>
                          </m:ctrlPr>
                        </m:sSubPr>
                        <m:e>
                          <m:r>
                            <a:rPr lang="en-US" b="1" i="0">
                              <a:latin typeface="Cambria Math" panose="02040503050406030204" pitchFamily="18" charset="0"/>
                            </a:rPr>
                            <m:t>𝐱</m:t>
                          </m:r>
                        </m:e>
                        <m:sub>
                          <m:r>
                            <a:rPr lang="en-US" b="0" i="0">
                              <a:latin typeface="Cambria Math" panose="02040503050406030204" pitchFamily="18" charset="0"/>
                            </a:rPr>
                            <m:t>2</m:t>
                          </m:r>
                        </m:sub>
                      </m:sSub>
                      <m:r>
                        <a:rPr lang="en-US" b="0" i="0">
                          <a:latin typeface="Cambria Math" panose="02040503050406030204" pitchFamily="18" charset="0"/>
                        </a:rPr>
                        <m:t>=</m:t>
                      </m:r>
                      <m:d>
                        <m:dPr>
                          <m:ctrlPr>
                            <a:rPr lang="en-US" b="0" i="1">
                              <a:solidFill>
                                <a:srgbClr val="836967"/>
                              </a:solidFill>
                              <a:latin typeface="Cambria Math" panose="02040503050406030204" pitchFamily="18" charset="0"/>
                            </a:rPr>
                          </m:ctrlPr>
                        </m:dPr>
                        <m:e>
                          <m:r>
                            <a:rPr lang="en-US" b="0" i="0">
                              <a:latin typeface="Cambria Math" panose="02040503050406030204" pitchFamily="18" charset="0"/>
                            </a:rPr>
                            <m:t>1,0</m:t>
                          </m:r>
                        </m:e>
                      </m:d>
                      <m:r>
                        <a:rPr lang="en-US" b="0" i="0">
                          <a:latin typeface="Cambria Math" panose="02040503050406030204" pitchFamily="18" charset="0"/>
                        </a:rPr>
                        <m:t>, </m:t>
                      </m:r>
                      <m:sSub>
                        <m:sSubPr>
                          <m:ctrlPr>
                            <a:rPr lang="en-US" b="0" i="1">
                              <a:solidFill>
                                <a:srgbClr val="836967"/>
                              </a:solidFill>
                              <a:latin typeface="Cambria Math" panose="02040503050406030204" pitchFamily="18" charset="0"/>
                            </a:rPr>
                          </m:ctrlPr>
                        </m:sSubPr>
                        <m:e>
                          <m:r>
                            <a:rPr lang="en-US" b="1" i="0">
                              <a:latin typeface="Cambria Math" panose="02040503050406030204" pitchFamily="18" charset="0"/>
                            </a:rPr>
                            <m:t>𝐱</m:t>
                          </m:r>
                        </m:e>
                        <m:sub>
                          <m:r>
                            <a:rPr lang="en-US" b="0" i="0">
                              <a:latin typeface="Cambria Math" panose="02040503050406030204" pitchFamily="18" charset="0"/>
                            </a:rPr>
                            <m:t>3</m:t>
                          </m:r>
                        </m:sub>
                      </m:sSub>
                      <m:r>
                        <a:rPr lang="en-US" b="0" i="0">
                          <a:latin typeface="Cambria Math" panose="02040503050406030204" pitchFamily="18" charset="0"/>
                        </a:rPr>
                        <m:t>=</m:t>
                      </m:r>
                      <m:d>
                        <m:dPr>
                          <m:ctrlPr>
                            <a:rPr lang="en-US" b="0" i="1">
                              <a:solidFill>
                                <a:srgbClr val="836967"/>
                              </a:solidFill>
                              <a:latin typeface="Cambria Math" panose="02040503050406030204" pitchFamily="18" charset="0"/>
                            </a:rPr>
                          </m:ctrlPr>
                        </m:dPr>
                        <m:e>
                          <m:r>
                            <a:rPr lang="en-US" b="0" i="0">
                              <a:latin typeface="Cambria Math" panose="02040503050406030204" pitchFamily="18" charset="0"/>
                            </a:rPr>
                            <m:t>0,−1</m:t>
                          </m:r>
                        </m:e>
                      </m:d>
                      <m:r>
                        <a:rPr lang="en-US" b="0" i="0">
                          <a:latin typeface="Cambria Math" panose="02040503050406030204" pitchFamily="18" charset="0"/>
                        </a:rPr>
                        <m:t>, </m:t>
                      </m:r>
                      <m:sSub>
                        <m:sSubPr>
                          <m:ctrlPr>
                            <a:rPr lang="en-US" b="0" i="1">
                              <a:solidFill>
                                <a:srgbClr val="836967"/>
                              </a:solidFill>
                              <a:latin typeface="Cambria Math" panose="02040503050406030204" pitchFamily="18" charset="0"/>
                            </a:rPr>
                          </m:ctrlPr>
                        </m:sSubPr>
                        <m:e>
                          <m:r>
                            <a:rPr lang="en-US" b="1" i="0">
                              <a:latin typeface="Cambria Math" panose="02040503050406030204" pitchFamily="18" charset="0"/>
                            </a:rPr>
                            <m:t>𝐱</m:t>
                          </m:r>
                        </m:e>
                        <m:sub>
                          <m:r>
                            <a:rPr lang="en-US" b="0" i="0">
                              <a:latin typeface="Cambria Math" panose="02040503050406030204" pitchFamily="18" charset="0"/>
                            </a:rPr>
                            <m:t>4</m:t>
                          </m:r>
                        </m:sub>
                      </m:sSub>
                      <m:r>
                        <a:rPr lang="en-US" b="0" i="0">
                          <a:latin typeface="Cambria Math" panose="02040503050406030204" pitchFamily="18" charset="0"/>
                        </a:rPr>
                        <m:t>=</m:t>
                      </m:r>
                      <m:d>
                        <m:dPr>
                          <m:ctrlPr>
                            <a:rPr lang="en-US" b="0" i="1">
                              <a:solidFill>
                                <a:srgbClr val="836967"/>
                              </a:solidFill>
                              <a:latin typeface="Cambria Math" panose="02040503050406030204" pitchFamily="18" charset="0"/>
                            </a:rPr>
                          </m:ctrlPr>
                        </m:dPr>
                        <m:e>
                          <m:r>
                            <a:rPr lang="en-US" b="0" i="0">
                              <a:latin typeface="Cambria Math" panose="02040503050406030204" pitchFamily="18" charset="0"/>
                            </a:rPr>
                            <m:t>0,1</m:t>
                          </m:r>
                        </m:e>
                      </m:d>
                      <m:r>
                        <a:rPr lang="en-US" b="0" i="0">
                          <a:latin typeface="Cambria Math" panose="02040503050406030204" pitchFamily="18" charset="0"/>
                        </a:rPr>
                        <m:t>, </m:t>
                      </m:r>
                      <m:sSub>
                        <m:sSubPr>
                          <m:ctrlPr>
                            <a:rPr lang="en-US" b="0" i="1">
                              <a:solidFill>
                                <a:srgbClr val="836967"/>
                              </a:solidFill>
                              <a:latin typeface="Cambria Math" panose="02040503050406030204" pitchFamily="18" charset="0"/>
                            </a:rPr>
                          </m:ctrlPr>
                        </m:sSubPr>
                        <m:e>
                          <m:r>
                            <a:rPr lang="en-US" b="1" i="0">
                              <a:latin typeface="Cambria Math" panose="02040503050406030204" pitchFamily="18" charset="0"/>
                            </a:rPr>
                            <m:t>𝐱</m:t>
                          </m:r>
                        </m:e>
                        <m:sub>
                          <m:r>
                            <a:rPr lang="en-US" b="0" i="0">
                              <a:latin typeface="Cambria Math" panose="02040503050406030204" pitchFamily="18" charset="0"/>
                            </a:rPr>
                            <m:t>5</m:t>
                          </m:r>
                        </m:sub>
                      </m:sSub>
                      <m:r>
                        <a:rPr lang="en-US" b="0" i="0">
                          <a:latin typeface="Cambria Math" panose="02040503050406030204" pitchFamily="18" charset="0"/>
                        </a:rPr>
                        <m:t>=</m:t>
                      </m:r>
                      <m:d>
                        <m:dPr>
                          <m:ctrlPr>
                            <a:rPr lang="en-US" b="0" i="1">
                              <a:solidFill>
                                <a:srgbClr val="836967"/>
                              </a:solidFill>
                              <a:latin typeface="Cambria Math" panose="02040503050406030204" pitchFamily="18" charset="0"/>
                            </a:rPr>
                          </m:ctrlPr>
                        </m:dPr>
                        <m:e>
                          <m:r>
                            <a:rPr lang="en-US" b="0" i="0">
                              <a:latin typeface="Cambria Math" panose="02040503050406030204" pitchFamily="18" charset="0"/>
                            </a:rPr>
                            <m:t>0,0</m:t>
                          </m:r>
                        </m:e>
                      </m:d>
                    </m:oMath>
                  </m:oMathPara>
                </a14:m>
                <a:endParaRPr lang="en-US" dirty="0"/>
              </a:p>
            </p:txBody>
          </p:sp>
        </mc:Choice>
        <mc:Fallback xmlns="">
          <p:sp>
            <p:nvSpPr>
              <p:cNvPr id="6" name="TextBox 5">
                <a:extLst>
                  <a:ext uri="{FF2B5EF4-FFF2-40B4-BE49-F238E27FC236}">
                    <a16:creationId xmlns:a16="http://schemas.microsoft.com/office/drawing/2014/main" id="{E210F024-E9D6-C96D-E23C-596807749CB4}"/>
                  </a:ext>
                </a:extLst>
              </p:cNvPr>
              <p:cNvSpPr txBox="1">
                <a:spLocks noRot="1" noChangeAspect="1" noMove="1" noResize="1" noEditPoints="1" noAdjustHandles="1" noChangeArrowheads="1" noChangeShapeType="1" noTextEdit="1"/>
              </p:cNvSpPr>
              <p:nvPr/>
            </p:nvSpPr>
            <p:spPr>
              <a:xfrm>
                <a:off x="2953710" y="827943"/>
                <a:ext cx="6361329" cy="369332"/>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FE64831-3E60-5E3A-94B7-E43584C622F7}"/>
                  </a:ext>
                </a:extLst>
              </p:cNvPr>
              <p:cNvSpPr txBox="1"/>
              <p:nvPr/>
            </p:nvSpPr>
            <p:spPr>
              <a:xfrm>
                <a:off x="743362" y="1197275"/>
                <a:ext cx="7920414" cy="13266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𝐗</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m>
                            <m:mPr>
                              <m:plcHide m:val="on"/>
                              <m:mcs>
                                <m:mc>
                                  <m:mcPr>
                                    <m:count m:val="3"/>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m:t>
                                </m:r>
                              </m:e>
                              <m:e>
                                <m:r>
                                  <a:rPr lang="en-US" b="0" i="0">
                                    <a:latin typeface="Cambria Math" panose="02040503050406030204" pitchFamily="18" charset="0"/>
                                  </a:rPr>
                                  <m:t>1</m:t>
                                </m:r>
                              </m:e>
                              <m:e>
                                <m:r>
                                  <a:rPr lang="en-US" b="0" i="0">
                                    <a:latin typeface="Cambria Math" panose="02040503050406030204" pitchFamily="18" charset="0"/>
                                  </a:rPr>
                                  <m:t>0</m:t>
                                </m:r>
                              </m:e>
                            </m:mr>
                            <m:mr>
                              <m:e>
                                <m:r>
                                  <a:rPr lang="en-US" b="0" i="0">
                                    <a:latin typeface="Cambria Math" panose="02040503050406030204" pitchFamily="18" charset="0"/>
                                  </a:rPr>
                                  <m:t>1</m:t>
                                </m:r>
                              </m:e>
                              <m:e>
                                <m:r>
                                  <a:rPr lang="en-US" b="0" i="0">
                                    <a:latin typeface="Cambria Math" panose="02040503050406030204" pitchFamily="18" charset="0"/>
                                  </a:rPr>
                                  <m:t>−1</m:t>
                                </m:r>
                              </m:e>
                              <m:e>
                                <m:r>
                                  <a:rPr lang="en-US" b="0" i="0">
                                    <a:latin typeface="Cambria Math" panose="02040503050406030204" pitchFamily="18" charset="0"/>
                                  </a:rPr>
                                  <m:t>0</m:t>
                                </m:r>
                              </m:e>
                            </m:mr>
                            <m:mr>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m:t>
                                      </m:r>
                                    </m:e>
                                  </m:mr>
                                  <m:mr>
                                    <m:e>
                                      <m:r>
                                        <a:rPr lang="en-US" b="0" i="0">
                                          <a:latin typeface="Cambria Math" panose="02040503050406030204" pitchFamily="18" charset="0"/>
                                        </a:rPr>
                                        <m:t>1</m:t>
                                      </m:r>
                                    </m:e>
                                  </m:mr>
                                  <m:mr>
                                    <m:e>
                                      <m:r>
                                        <a:rPr lang="en-US" b="0" i="0">
                                          <a:latin typeface="Cambria Math" panose="02040503050406030204" pitchFamily="18" charset="0"/>
                                        </a:rPr>
                                        <m:t>1</m:t>
                                      </m:r>
                                    </m:e>
                                  </m:mr>
                                </m:m>
                              </m:e>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m:t>
                                      </m:r>
                                    </m:e>
                                  </m:mr>
                                  <m:mr>
                                    <m:e>
                                      <m:r>
                                        <a:rPr lang="en-US" b="0" i="0">
                                          <a:latin typeface="Cambria Math" panose="02040503050406030204" pitchFamily="18" charset="0"/>
                                        </a:rPr>
                                        <m:t>0</m:t>
                                      </m:r>
                                    </m:e>
                                  </m:mr>
                                  <m:mr>
                                    <m:e>
                                      <m:r>
                                        <a:rPr lang="en-US" b="0" i="0">
                                          <a:latin typeface="Cambria Math" panose="02040503050406030204" pitchFamily="18" charset="0"/>
                                        </a:rPr>
                                        <m:t>0</m:t>
                                      </m:r>
                                    </m:e>
                                  </m:mr>
                                </m:m>
                              </m:e>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m:t>
                                      </m:r>
                                    </m:e>
                                  </m:mr>
                                  <m:mr>
                                    <m:e>
                                      <m:r>
                                        <a:rPr lang="en-US" b="0" i="0">
                                          <a:latin typeface="Cambria Math" panose="02040503050406030204" pitchFamily="18" charset="0"/>
                                        </a:rPr>
                                        <m:t>−1</m:t>
                                      </m:r>
                                    </m:e>
                                  </m:mr>
                                  <m:mr>
                                    <m:e>
                                      <m:r>
                                        <a:rPr lang="en-US" b="0" i="0">
                                          <a:latin typeface="Cambria Math" panose="02040503050406030204" pitchFamily="18" charset="0"/>
                                        </a:rPr>
                                        <m:t>0</m:t>
                                      </m:r>
                                    </m:e>
                                  </m:mr>
                                </m:m>
                              </m:e>
                            </m:mr>
                          </m:m>
                        </m:e>
                      </m:d>
                      <m:r>
                        <a:rPr lang="en-US" b="0" i="0">
                          <a:latin typeface="Cambria Math" panose="02040503050406030204" pitchFamily="18" charset="0"/>
                        </a:rPr>
                        <m:t>, </m:t>
                      </m:r>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𝐗</m:t>
                          </m:r>
                        </m:e>
                        <m:sup>
                          <m:r>
                            <a:rPr lang="en-US" b="0" i="1">
                              <a:latin typeface="Cambria Math" panose="02040503050406030204" pitchFamily="18" charset="0"/>
                            </a:rPr>
                            <m:t>𝑇</m:t>
                          </m:r>
                        </m:sup>
                      </m:sSup>
                      <m:r>
                        <a:rPr lang="en-US" b="1" i="0">
                          <a:latin typeface="Cambria Math" panose="02040503050406030204" pitchFamily="18" charset="0"/>
                        </a:rPr>
                        <m:t>𝐗</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m>
                            <m:mPr>
                              <m:plcHide m:val="on"/>
                              <m:mcs>
                                <m:mc>
                                  <m:mcPr>
                                    <m:count m:val="3"/>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5</m:t>
                                </m:r>
                              </m:e>
                              <m:e>
                                <m:r>
                                  <a:rPr lang="en-US" b="0" i="0">
                                    <a:latin typeface="Cambria Math" panose="02040503050406030204" pitchFamily="18" charset="0"/>
                                  </a:rPr>
                                  <m:t>0</m:t>
                                </m:r>
                              </m:e>
                              <m:e>
                                <m:r>
                                  <a:rPr lang="en-US" b="0" i="0">
                                    <a:latin typeface="Cambria Math" panose="02040503050406030204" pitchFamily="18" charset="0"/>
                                  </a:rPr>
                                  <m:t>0</m:t>
                                </m:r>
                              </m:e>
                            </m:mr>
                            <m:mr>
                              <m:e>
                                <m:r>
                                  <a:rPr lang="en-US" b="0" i="0">
                                    <a:latin typeface="Cambria Math" panose="02040503050406030204" pitchFamily="18" charset="0"/>
                                  </a:rPr>
                                  <m:t>0</m:t>
                                </m:r>
                              </m:e>
                              <m:e>
                                <m:r>
                                  <a:rPr lang="en-US" b="0" i="0">
                                    <a:latin typeface="Cambria Math" panose="02040503050406030204" pitchFamily="18" charset="0"/>
                                  </a:rPr>
                                  <m:t>2</m:t>
                                </m:r>
                              </m:e>
                              <m:e>
                                <m:r>
                                  <a:rPr lang="en-US" b="0" i="0">
                                    <a:latin typeface="Cambria Math" panose="02040503050406030204" pitchFamily="18" charset="0"/>
                                  </a:rPr>
                                  <m:t>0</m:t>
                                </m:r>
                              </m:e>
                            </m:mr>
                            <m:mr>
                              <m:e>
                                <m:r>
                                  <a:rPr lang="en-US" b="0" i="0">
                                    <a:latin typeface="Cambria Math" panose="02040503050406030204" pitchFamily="18" charset="0"/>
                                  </a:rPr>
                                  <m:t>0</m:t>
                                </m:r>
                              </m:e>
                              <m:e>
                                <m:r>
                                  <a:rPr lang="en-US" b="0" i="0">
                                    <a:latin typeface="Cambria Math" panose="02040503050406030204" pitchFamily="18" charset="0"/>
                                  </a:rPr>
                                  <m:t>0</m:t>
                                </m:r>
                              </m:e>
                              <m:e>
                                <m:r>
                                  <a:rPr lang="en-US" b="0" i="0">
                                    <a:latin typeface="Cambria Math" panose="02040503050406030204" pitchFamily="18" charset="0"/>
                                  </a:rPr>
                                  <m:t>2</m:t>
                                </m:r>
                              </m:e>
                            </m:mr>
                          </m:m>
                        </m:e>
                      </m:d>
                      <m:r>
                        <a:rPr lang="en-US" b="0" i="0">
                          <a:latin typeface="Cambria Math" panose="02040503050406030204" pitchFamily="18" charset="0"/>
                        </a:rPr>
                        <m:t>, </m:t>
                      </m:r>
                      <m:sSup>
                        <m:sSupPr>
                          <m:ctrlPr>
                            <a:rPr lang="en-US" b="0" i="1">
                              <a:solidFill>
                                <a:srgbClr val="836967"/>
                              </a:solidFill>
                              <a:latin typeface="Cambria Math" panose="02040503050406030204" pitchFamily="18" charset="0"/>
                            </a:rPr>
                          </m:ctrlPr>
                        </m:sSupPr>
                        <m:e>
                          <m:d>
                            <m:dPr>
                              <m:ctrlPr>
                                <a:rPr lang="en-US" b="0" i="1">
                                  <a:solidFill>
                                    <a:srgbClr val="836967"/>
                                  </a:solidFill>
                                  <a:latin typeface="Cambria Math" panose="02040503050406030204" pitchFamily="18" charset="0"/>
                                </a:rPr>
                              </m:ctrlPr>
                            </m:dPr>
                            <m:e>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𝐗</m:t>
                                  </m:r>
                                </m:e>
                                <m:sup>
                                  <m:r>
                                    <a:rPr lang="en-US" b="0" i="1">
                                      <a:latin typeface="Cambria Math" panose="02040503050406030204" pitchFamily="18" charset="0"/>
                                    </a:rPr>
                                    <m:t>𝑇</m:t>
                                  </m:r>
                                </m:sup>
                              </m:sSup>
                              <m:r>
                                <a:rPr lang="en-US" b="1" i="0">
                                  <a:latin typeface="Cambria Math" panose="02040503050406030204" pitchFamily="18" charset="0"/>
                                </a:rPr>
                                <m:t>𝐗</m:t>
                              </m:r>
                            </m:e>
                          </m:d>
                        </m:e>
                        <m:sup>
                          <m:r>
                            <a:rPr lang="en-US" b="0" i="0">
                              <a:latin typeface="Cambria Math" panose="02040503050406030204" pitchFamily="18" charset="0"/>
                            </a:rPr>
                            <m:t>−1</m:t>
                          </m:r>
                        </m:sup>
                      </m:sSup>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m>
                            <m:mPr>
                              <m:plcHide m:val="on"/>
                              <m:mcs>
                                <m:mc>
                                  <m:mcPr>
                                    <m:count m:val="3"/>
                                    <m:mcJc m:val="center"/>
                                  </m:mcPr>
                                </m:mc>
                              </m:mcs>
                              <m:ctrlPr>
                                <a:rPr lang="en-US" b="0" i="1">
                                  <a:solidFill>
                                    <a:srgbClr val="836967"/>
                                  </a:solidFill>
                                  <a:latin typeface="Cambria Math" panose="02040503050406030204" pitchFamily="18" charset="0"/>
                                </a:rPr>
                              </m:ctrlPr>
                            </m:mPr>
                            <m:mr>
                              <m:e>
                                <m:f>
                                  <m:fPr>
                                    <m:type m:val="lin"/>
                                    <m:ctrlPr>
                                      <a:rPr lang="en-US" b="0" i="1">
                                        <a:latin typeface="Cambria Math" panose="02040503050406030204" pitchFamily="18" charset="0"/>
                                      </a:rPr>
                                    </m:ctrlPr>
                                  </m:fPr>
                                  <m:num>
                                    <m:r>
                                      <a:rPr lang="en-US" b="0" i="0">
                                        <a:latin typeface="Cambria Math" panose="02040503050406030204" pitchFamily="18" charset="0"/>
                                      </a:rPr>
                                      <m:t>1</m:t>
                                    </m:r>
                                  </m:num>
                                  <m:den>
                                    <m:r>
                                      <a:rPr lang="en-US" b="0" i="0">
                                        <a:latin typeface="Cambria Math" panose="02040503050406030204" pitchFamily="18" charset="0"/>
                                      </a:rPr>
                                      <m:t>5</m:t>
                                    </m:r>
                                  </m:den>
                                </m:f>
                              </m:e>
                              <m:e>
                                <m:r>
                                  <a:rPr lang="en-US" b="0" i="0">
                                    <a:latin typeface="Cambria Math" panose="02040503050406030204" pitchFamily="18" charset="0"/>
                                  </a:rPr>
                                  <m:t>0</m:t>
                                </m:r>
                              </m:e>
                              <m:e>
                                <m:r>
                                  <a:rPr lang="en-US" b="0" i="0">
                                    <a:latin typeface="Cambria Math" panose="02040503050406030204" pitchFamily="18" charset="0"/>
                                  </a:rPr>
                                  <m:t>0</m:t>
                                </m:r>
                              </m:e>
                            </m:mr>
                            <m:mr>
                              <m:e>
                                <m:r>
                                  <a:rPr lang="en-US" b="0" i="0">
                                    <a:latin typeface="Cambria Math" panose="02040503050406030204" pitchFamily="18" charset="0"/>
                                  </a:rPr>
                                  <m:t>0</m:t>
                                </m:r>
                              </m:e>
                              <m:e>
                                <m:f>
                                  <m:fPr>
                                    <m:type m:val="lin"/>
                                    <m:ctrlPr>
                                      <a:rPr lang="en-US" b="0" i="1">
                                        <a:latin typeface="Cambria Math" panose="02040503050406030204" pitchFamily="18" charset="0"/>
                                      </a:rPr>
                                    </m:ctrlPr>
                                  </m:fPr>
                                  <m:num>
                                    <m:r>
                                      <a:rPr lang="en-US" b="0" i="0">
                                        <a:latin typeface="Cambria Math" panose="02040503050406030204" pitchFamily="18" charset="0"/>
                                      </a:rPr>
                                      <m:t>1</m:t>
                                    </m:r>
                                  </m:num>
                                  <m:den>
                                    <m:r>
                                      <a:rPr lang="en-US" b="0" i="0">
                                        <a:latin typeface="Cambria Math" panose="02040503050406030204" pitchFamily="18" charset="0"/>
                                      </a:rPr>
                                      <m:t>2</m:t>
                                    </m:r>
                                  </m:den>
                                </m:f>
                              </m:e>
                              <m:e>
                                <m:r>
                                  <a:rPr lang="en-US" b="0" i="0">
                                    <a:latin typeface="Cambria Math" panose="02040503050406030204" pitchFamily="18" charset="0"/>
                                  </a:rPr>
                                  <m:t>0</m:t>
                                </m:r>
                              </m:e>
                            </m:mr>
                            <m:mr>
                              <m:e>
                                <m:r>
                                  <a:rPr lang="en-US" b="0" i="0">
                                    <a:latin typeface="Cambria Math" panose="02040503050406030204" pitchFamily="18" charset="0"/>
                                  </a:rPr>
                                  <m:t>0</m:t>
                                </m:r>
                              </m:e>
                              <m:e>
                                <m:r>
                                  <a:rPr lang="en-US" b="0" i="0">
                                    <a:latin typeface="Cambria Math" panose="02040503050406030204" pitchFamily="18" charset="0"/>
                                  </a:rPr>
                                  <m:t>0</m:t>
                                </m:r>
                              </m:e>
                              <m:e>
                                <m:f>
                                  <m:fPr>
                                    <m:type m:val="lin"/>
                                    <m:ctrlPr>
                                      <a:rPr lang="en-US" b="0" i="1">
                                        <a:latin typeface="Cambria Math" panose="02040503050406030204" pitchFamily="18" charset="0"/>
                                      </a:rPr>
                                    </m:ctrlPr>
                                  </m:fPr>
                                  <m:num>
                                    <m:r>
                                      <a:rPr lang="en-US" b="0" i="0">
                                        <a:latin typeface="Cambria Math" panose="02040503050406030204" pitchFamily="18" charset="0"/>
                                      </a:rPr>
                                      <m:t>1</m:t>
                                    </m:r>
                                  </m:num>
                                  <m:den>
                                    <m:r>
                                      <a:rPr lang="en-US" b="0" i="0">
                                        <a:latin typeface="Cambria Math" panose="02040503050406030204" pitchFamily="18" charset="0"/>
                                      </a:rPr>
                                      <m:t>2</m:t>
                                    </m:r>
                                  </m:den>
                                </m:f>
                              </m:e>
                            </m:mr>
                          </m:m>
                        </m:e>
                      </m:d>
                    </m:oMath>
                  </m:oMathPara>
                </a14:m>
                <a:endParaRPr lang="en-US" dirty="0"/>
              </a:p>
            </p:txBody>
          </p:sp>
        </mc:Choice>
        <mc:Fallback xmlns="">
          <p:sp>
            <p:nvSpPr>
              <p:cNvPr id="9" name="TextBox 8">
                <a:extLst>
                  <a:ext uri="{FF2B5EF4-FFF2-40B4-BE49-F238E27FC236}">
                    <a16:creationId xmlns:a16="http://schemas.microsoft.com/office/drawing/2014/main" id="{7FE64831-3E60-5E3A-94B7-E43584C622F7}"/>
                  </a:ext>
                </a:extLst>
              </p:cNvPr>
              <p:cNvSpPr txBox="1">
                <a:spLocks noRot="1" noChangeAspect="1" noMove="1" noResize="1" noEditPoints="1" noAdjustHandles="1" noChangeArrowheads="1" noChangeShapeType="1" noTextEdit="1"/>
              </p:cNvSpPr>
              <p:nvPr/>
            </p:nvSpPr>
            <p:spPr>
              <a:xfrm>
                <a:off x="743362" y="1197275"/>
                <a:ext cx="7920414" cy="132664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029046E-F9DA-B3F7-F73F-8F4777DAF731}"/>
                  </a:ext>
                </a:extLst>
              </p:cNvPr>
              <p:cNvSpPr txBox="1"/>
              <p:nvPr/>
            </p:nvSpPr>
            <p:spPr>
              <a:xfrm>
                <a:off x="1258512" y="2732542"/>
                <a:ext cx="3164219"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𝑦</m:t>
                          </m:r>
                        </m:sub>
                      </m:sSub>
                      <m:d>
                        <m:dPr>
                          <m:ctrlPr>
                            <a:rPr lang="en-US" i="1">
                              <a:solidFill>
                                <a:srgbClr val="836967"/>
                              </a:solidFill>
                              <a:latin typeface="Cambria Math" panose="02040503050406030204" pitchFamily="18" charset="0"/>
                            </a:rPr>
                          </m:ctrlPr>
                        </m:dPr>
                        <m:e>
                          <m:r>
                            <a:rPr lang="en-US" b="1" i="0">
                              <a:latin typeface="Cambria Math" panose="02040503050406030204" pitchFamily="18" charset="0"/>
                            </a:rPr>
                            <m:t>𝐱</m:t>
                          </m:r>
                        </m:e>
                      </m:d>
                      <m:r>
                        <a:rPr lang="en-US" b="0" i="0">
                          <a:latin typeface="Cambria Math" panose="02040503050406030204" pitchFamily="18" charset="0"/>
                        </a:rPr>
                        <m:t>=</m:t>
                      </m:r>
                      <m:acc>
                        <m:accPr>
                          <m:chr m:val="̂"/>
                          <m:ctrlPr>
                            <a:rPr lang="en-US" b="0" i="1">
                              <a:solidFill>
                                <a:srgbClr val="836967"/>
                              </a:solidFill>
                              <a:latin typeface="Cambria Math" panose="02040503050406030204" pitchFamily="18" charset="0"/>
                            </a:rPr>
                          </m:ctrlPr>
                        </m:accPr>
                        <m:e>
                          <m:r>
                            <a:rPr lang="en-US" b="0" i="1">
                              <a:latin typeface="Cambria Math" panose="02040503050406030204" pitchFamily="18" charset="0"/>
                            </a:rPr>
                            <m:t>𝜎</m:t>
                          </m:r>
                        </m:e>
                      </m:acc>
                      <m:rad>
                        <m:radPr>
                          <m:degHide m:val="on"/>
                          <m:ctrlPr>
                            <a:rPr lang="en-US" b="0" i="1">
                              <a:solidFill>
                                <a:srgbClr val="836967"/>
                              </a:solidFill>
                              <a:latin typeface="Cambria Math" panose="02040503050406030204" pitchFamily="18" charset="0"/>
                            </a:rPr>
                          </m:ctrlPr>
                        </m:radPr>
                        <m:deg/>
                        <m:e>
                          <m:f>
                            <m:fPr>
                              <m:ctrlPr>
                                <a:rPr lang="en-US" b="0" i="1">
                                  <a:solidFill>
                                    <a:srgbClr val="836967"/>
                                  </a:solidFill>
                                  <a:latin typeface="Cambria Math" panose="02040503050406030204" pitchFamily="18" charset="0"/>
                                </a:rPr>
                              </m:ctrlPr>
                            </m:fPr>
                            <m:num>
                              <m:r>
                                <a:rPr lang="en-US" b="0" i="0">
                                  <a:latin typeface="Cambria Math" panose="02040503050406030204" pitchFamily="18" charset="0"/>
                                </a:rPr>
                                <m:t>1</m:t>
                              </m:r>
                            </m:num>
                            <m:den>
                              <m:r>
                                <a:rPr lang="en-US" b="0" i="0">
                                  <a:latin typeface="Cambria Math" panose="02040503050406030204" pitchFamily="18" charset="0"/>
                                </a:rPr>
                                <m:t>5</m:t>
                              </m:r>
                            </m:den>
                          </m:f>
                          <m:r>
                            <a:rPr lang="en-US" b="0" i="0">
                              <a:latin typeface="Cambria Math" panose="02040503050406030204" pitchFamily="18" charset="0"/>
                            </a:rPr>
                            <m:t>+</m:t>
                          </m:r>
                          <m:f>
                            <m:fPr>
                              <m:ctrlPr>
                                <a:rPr lang="en-US" b="0" i="1">
                                  <a:solidFill>
                                    <a:srgbClr val="836967"/>
                                  </a:solidFill>
                                  <a:latin typeface="Cambria Math" panose="02040503050406030204" pitchFamily="18" charset="0"/>
                                </a:rPr>
                              </m:ctrlPr>
                            </m:fPr>
                            <m:num>
                              <m:r>
                                <a:rPr lang="en-US" b="0" i="0">
                                  <a:latin typeface="Cambria Math" panose="02040503050406030204" pitchFamily="18" charset="0"/>
                                </a:rPr>
                                <m:t>1</m:t>
                              </m:r>
                            </m:num>
                            <m:den>
                              <m:r>
                                <a:rPr lang="en-US" b="0" i="0">
                                  <a:latin typeface="Cambria Math" panose="02040503050406030204" pitchFamily="18" charset="0"/>
                                </a:rPr>
                                <m:t>2</m:t>
                              </m:r>
                            </m:den>
                          </m:f>
                          <m:d>
                            <m:dPr>
                              <m:ctrlPr>
                                <a:rPr lang="en-US" b="0" i="1">
                                  <a:solidFill>
                                    <a:srgbClr val="836967"/>
                                  </a:solidFill>
                                  <a:latin typeface="Cambria Math" panose="02040503050406030204" pitchFamily="18" charset="0"/>
                                </a:rPr>
                              </m:ctrlPr>
                            </m:dPr>
                            <m:e>
                              <m:sSubSup>
                                <m:sSubSupPr>
                                  <m:ctrlPr>
                                    <a:rPr lang="en-US" b="0" i="1">
                                      <a:solidFill>
                                        <a:srgbClr val="836967"/>
                                      </a:solidFill>
                                      <a:latin typeface="Cambria Math" panose="02040503050406030204" pitchFamily="18" charset="0"/>
                                    </a:rPr>
                                  </m:ctrlPr>
                                </m:sSubSupPr>
                                <m:e>
                                  <m:r>
                                    <a:rPr lang="en-US" b="0" i="1">
                                      <a:latin typeface="Cambria Math" panose="02040503050406030204" pitchFamily="18" charset="0"/>
                                    </a:rPr>
                                    <m:t>𝑥</m:t>
                                  </m:r>
                                </m:e>
                                <m:sub>
                                  <m:r>
                                    <a:rPr lang="en-US" b="0" i="0">
                                      <a:latin typeface="Cambria Math" panose="02040503050406030204" pitchFamily="18" charset="0"/>
                                    </a:rPr>
                                    <m:t>1</m:t>
                                  </m:r>
                                </m:sub>
                                <m:sup>
                                  <m:r>
                                    <a:rPr lang="en-US" b="0" i="0">
                                      <a:latin typeface="Cambria Math" panose="02040503050406030204" pitchFamily="18" charset="0"/>
                                    </a:rPr>
                                    <m:t>2</m:t>
                                  </m:r>
                                </m:sup>
                              </m:sSubSup>
                              <m:r>
                                <a:rPr lang="en-US" b="0" i="0">
                                  <a:latin typeface="Cambria Math" panose="02040503050406030204" pitchFamily="18" charset="0"/>
                                </a:rPr>
                                <m:t>+</m:t>
                              </m:r>
                              <m:sSubSup>
                                <m:sSubSupPr>
                                  <m:ctrlPr>
                                    <a:rPr lang="en-US" b="0" i="1">
                                      <a:solidFill>
                                        <a:srgbClr val="836967"/>
                                      </a:solidFill>
                                      <a:latin typeface="Cambria Math" panose="02040503050406030204" pitchFamily="18" charset="0"/>
                                    </a:rPr>
                                  </m:ctrlPr>
                                </m:sSubSupPr>
                                <m:e>
                                  <m:r>
                                    <a:rPr lang="en-US" b="0" i="1">
                                      <a:latin typeface="Cambria Math" panose="02040503050406030204" pitchFamily="18" charset="0"/>
                                    </a:rPr>
                                    <m:t>𝑥</m:t>
                                  </m:r>
                                </m:e>
                                <m:sub>
                                  <m:r>
                                    <a:rPr lang="en-US" b="0" i="0">
                                      <a:latin typeface="Cambria Math" panose="02040503050406030204" pitchFamily="18" charset="0"/>
                                    </a:rPr>
                                    <m:t>2</m:t>
                                  </m:r>
                                </m:sub>
                                <m:sup>
                                  <m:r>
                                    <a:rPr lang="en-US" b="0" i="0">
                                      <a:latin typeface="Cambria Math" panose="02040503050406030204" pitchFamily="18" charset="0"/>
                                    </a:rPr>
                                    <m:t>2</m:t>
                                  </m:r>
                                </m:sup>
                              </m:sSubSup>
                            </m:e>
                          </m:d>
                        </m:e>
                      </m:rad>
                    </m:oMath>
                  </m:oMathPara>
                </a14:m>
                <a:endParaRPr lang="en-US" dirty="0"/>
              </a:p>
            </p:txBody>
          </p:sp>
        </mc:Choice>
        <mc:Fallback xmlns="">
          <p:sp>
            <p:nvSpPr>
              <p:cNvPr id="12" name="TextBox 11">
                <a:extLst>
                  <a:ext uri="{FF2B5EF4-FFF2-40B4-BE49-F238E27FC236}">
                    <a16:creationId xmlns:a16="http://schemas.microsoft.com/office/drawing/2014/main" id="{9029046E-F9DA-B3F7-F73F-8F4777DAF731}"/>
                  </a:ext>
                </a:extLst>
              </p:cNvPr>
              <p:cNvSpPr txBox="1">
                <a:spLocks noRot="1" noChangeAspect="1" noMove="1" noResize="1" noEditPoints="1" noAdjustHandles="1" noChangeArrowheads="1" noChangeShapeType="1" noTextEdit="1"/>
              </p:cNvSpPr>
              <p:nvPr/>
            </p:nvSpPr>
            <p:spPr>
              <a:xfrm>
                <a:off x="1258512" y="2732542"/>
                <a:ext cx="3164219" cy="910699"/>
              </a:xfrm>
              <a:prstGeom prst="rect">
                <a:avLst/>
              </a:prstGeom>
              <a:blipFill>
                <a:blip r:embed="rId5"/>
                <a:stretch>
                  <a:fillRect/>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008BE56D-8AAA-29BE-6C8C-97FD65D1E544}"/>
              </a:ext>
            </a:extLst>
          </p:cNvPr>
          <p:cNvPicPr>
            <a:picLocks noChangeAspect="1"/>
          </p:cNvPicPr>
          <p:nvPr/>
        </p:nvPicPr>
        <p:blipFill>
          <a:blip r:embed="rId6"/>
          <a:stretch>
            <a:fillRect/>
          </a:stretch>
        </p:blipFill>
        <p:spPr>
          <a:xfrm>
            <a:off x="5262734" y="2287560"/>
            <a:ext cx="4241091" cy="3377600"/>
          </a:xfrm>
          <a:prstGeom prst="rect">
            <a:avLst/>
          </a:prstGeom>
        </p:spPr>
      </p:pic>
    </p:spTree>
    <p:extLst>
      <p:ext uri="{BB962C8B-B14F-4D97-AF65-F5344CB8AC3E}">
        <p14:creationId xmlns:p14="http://schemas.microsoft.com/office/powerpoint/2010/main" val="1345347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57CAA3F-C76F-8D73-7623-338C4C65C641}"/>
                  </a:ext>
                </a:extLst>
              </p:cNvPr>
              <p:cNvSpPr>
                <a:spLocks noGrp="1"/>
              </p:cNvSpPr>
              <p:nvPr>
                <p:ph type="body" sz="quarter" idx="10"/>
              </p:nvPr>
            </p:nvSpPr>
            <p:spPr>
              <a:xfrm>
                <a:off x="304800" y="609740"/>
                <a:ext cx="8534400" cy="5626600"/>
              </a:xfrm>
            </p:spPr>
            <p:txBody>
              <a:bodyPr/>
              <a:lstStyle/>
              <a:p>
                <a:r>
                  <a:rPr lang="en-US" sz="2000" dirty="0">
                    <a:latin typeface="Courier New" panose="02070309020205020404" pitchFamily="49" charset="0"/>
                    <a:cs typeface="Courier New" panose="02070309020205020404" pitchFamily="49" charset="0"/>
                  </a:rPr>
                  <a:t>ff2n(n)</a:t>
                </a:r>
                <a:r>
                  <a:rPr lang="en-US" dirty="0"/>
                  <a:t>: two-level full factorial design of </a:t>
                </a:r>
                <a14:m>
                  <m:oMath xmlns:m="http://schemas.openxmlformats.org/officeDocument/2006/math">
                    <m:r>
                      <a:rPr lang="en-US" i="1" dirty="0" smtClean="0">
                        <a:latin typeface="Cambria Math" panose="02040503050406030204" pitchFamily="18" charset="0"/>
                      </a:rPr>
                      <m:t>𝑛</m:t>
                    </m:r>
                  </m:oMath>
                </a14:m>
                <a:r>
                  <a:rPr lang="en-US" dirty="0"/>
                  <a:t> input variables</a:t>
                </a:r>
              </a:p>
              <a:p>
                <a:r>
                  <a:rPr lang="en-US" sz="2000" dirty="0" err="1">
                    <a:latin typeface="Courier New" panose="02070309020205020404" pitchFamily="49" charset="0"/>
                    <a:cs typeface="Courier New" panose="02070309020205020404" pitchFamily="49" charset="0"/>
                  </a:rPr>
                  <a:t>fullfact</a:t>
                </a:r>
                <a:r>
                  <a:rPr lang="en-US" sz="2000" dirty="0">
                    <a:latin typeface="Courier New" panose="02070309020205020404" pitchFamily="49" charset="0"/>
                    <a:cs typeface="Courier New" panose="02070309020205020404" pitchFamily="49" charset="0"/>
                  </a:rPr>
                  <a:t>([l1…ln])</a:t>
                </a:r>
                <a:r>
                  <a:rPr lang="en-US" dirty="0"/>
                  <a:t>: full factorial design with different levels</a:t>
                </a:r>
              </a:p>
              <a:p>
                <a:r>
                  <a:rPr lang="en-US" sz="2000" dirty="0" err="1">
                    <a:latin typeface="Courier New" panose="02070309020205020404" pitchFamily="49" charset="0"/>
                    <a:cs typeface="Courier New" panose="02070309020205020404" pitchFamily="49" charset="0"/>
                  </a:rPr>
                  <a:t>ccdesign</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n,‘Name’,value</a:t>
                </a:r>
                <a:r>
                  <a:rPr lang="en-US" sz="2000" dirty="0">
                    <a:latin typeface="Courier New" panose="02070309020205020404" pitchFamily="49" charset="0"/>
                    <a:cs typeface="Courier New" panose="02070309020205020404" pitchFamily="49" charset="0"/>
                  </a:rPr>
                  <a:t>)</a:t>
                </a:r>
                <a:r>
                  <a:rPr lang="en-US" dirty="0"/>
                  <a:t>: CCD with different options</a:t>
                </a:r>
              </a:p>
              <a:p>
                <a:pPr lvl="1"/>
                <a:r>
                  <a:rPr lang="en-US" sz="1800" dirty="0">
                    <a:effectLst/>
                    <a:latin typeface="Courier New" panose="02070309020205020404" pitchFamily="49" charset="0"/>
                    <a:ea typeface="Malgun Gothic" panose="020B0503020000020004" pitchFamily="34" charset="-127"/>
                  </a:rPr>
                  <a:t>‘center’</a:t>
                </a:r>
                <a:r>
                  <a:rPr lang="en-US" sz="1800" dirty="0">
                    <a:effectLst/>
                    <a:latin typeface="Times New Roman" panose="02020603050405020304" pitchFamily="18" charset="0"/>
                    <a:ea typeface="Malgun Gothic" panose="020B0503020000020004" pitchFamily="34" charset="-127"/>
                  </a:rPr>
                  <a:t>, </a:t>
                </a:r>
                <a14:m>
                  <m:oMath xmlns:m="http://schemas.openxmlformats.org/officeDocument/2006/math">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𝑛</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𝑐</m:t>
                        </m:r>
                      </m:sub>
                    </m:sSub>
                  </m:oMath>
                </a14:m>
                <a:r>
                  <a:rPr lang="en-US" dirty="0"/>
                  <a:t>: number of repetition</a:t>
                </a:r>
              </a:p>
              <a:p>
                <a:pPr lvl="1"/>
                <a:r>
                  <a:rPr lang="en-US" sz="1800" dirty="0">
                    <a:effectLst/>
                    <a:latin typeface="Courier New" panose="02070309020205020404" pitchFamily="49" charset="0"/>
                    <a:ea typeface="Malgun Gothic" panose="020B0503020000020004" pitchFamily="34" charset="-127"/>
                  </a:rPr>
                  <a:t>‘circumscribed’</a:t>
                </a:r>
                <a:r>
                  <a:rPr lang="en-US" sz="1800" dirty="0">
                    <a:effectLst/>
                    <a:latin typeface="Times New Roman" panose="02020603050405020304" pitchFamily="18" charset="0"/>
                    <a:ea typeface="Malgun Gothic" panose="020B0503020000020004" pitchFamily="34" charset="-127"/>
                  </a:rPr>
                  <a:t>, </a:t>
                </a:r>
                <a:r>
                  <a:rPr lang="en-US" sz="1800" dirty="0">
                    <a:effectLst/>
                    <a:latin typeface="Courier New" panose="02070309020205020404" pitchFamily="49" charset="0"/>
                    <a:ea typeface="Malgun Gothic" panose="020B0503020000020004" pitchFamily="34" charset="-127"/>
                  </a:rPr>
                  <a:t>‘inscribed’</a:t>
                </a:r>
                <a:r>
                  <a:rPr lang="en-US" sz="1800" dirty="0">
                    <a:effectLst/>
                    <a:latin typeface="Times New Roman" panose="02020603050405020304" pitchFamily="18" charset="0"/>
                    <a:ea typeface="Malgun Gothic" panose="020B0503020000020004" pitchFamily="34" charset="-127"/>
                  </a:rPr>
                  <a:t>, and </a:t>
                </a:r>
                <a:r>
                  <a:rPr lang="en-US" sz="1800" dirty="0">
                    <a:effectLst/>
                    <a:latin typeface="Courier New" panose="02070309020205020404" pitchFamily="49" charset="0"/>
                    <a:ea typeface="Malgun Gothic" panose="020B0503020000020004" pitchFamily="34" charset="-127"/>
                  </a:rPr>
                  <a:t>‘faced’</a:t>
                </a:r>
              </a:p>
              <a:p>
                <a:r>
                  <a:rPr lang="en-US" sz="2000" dirty="0" err="1">
                    <a:latin typeface="Courier New" panose="02070309020205020404" pitchFamily="49" charset="0"/>
                    <a:cs typeface="Courier New" panose="02070309020205020404" pitchFamily="49" charset="0"/>
                  </a:rPr>
                  <a:t>bbdesign</a:t>
                </a:r>
                <a:r>
                  <a:rPr lang="en-US" sz="2000" dirty="0">
                    <a:latin typeface="Courier New" panose="02070309020205020404" pitchFamily="49" charset="0"/>
                    <a:cs typeface="Courier New" panose="02070309020205020404" pitchFamily="49" charset="0"/>
                  </a:rPr>
                  <a:t>(n, ‘Name’, value)</a:t>
                </a:r>
                <a:r>
                  <a:rPr lang="en-US" dirty="0"/>
                  <a:t>: Block design</a:t>
                </a:r>
              </a:p>
            </p:txBody>
          </p:sp>
        </mc:Choice>
        <mc:Fallback xmlns="">
          <p:sp>
            <p:nvSpPr>
              <p:cNvPr id="2" name="Text Placeholder 1">
                <a:extLst>
                  <a:ext uri="{FF2B5EF4-FFF2-40B4-BE49-F238E27FC236}">
                    <a16:creationId xmlns:a16="http://schemas.microsoft.com/office/drawing/2014/main" id="{357CAA3F-C76F-8D73-7623-338C4C65C641}"/>
                  </a:ext>
                </a:extLst>
              </p:cNvPr>
              <p:cNvSpPr>
                <a:spLocks noGrp="1" noRot="1" noChangeAspect="1" noMove="1" noResize="1" noEditPoints="1" noAdjustHandles="1" noChangeArrowheads="1" noChangeShapeType="1" noTextEdit="1"/>
              </p:cNvSpPr>
              <p:nvPr>
                <p:ph type="body" sz="quarter" idx="10"/>
              </p:nvPr>
            </p:nvSpPr>
            <p:spPr>
              <a:xfrm>
                <a:off x="304800" y="609740"/>
                <a:ext cx="8534400" cy="5626600"/>
              </a:xfrm>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ABD856F-0F0B-B78F-4520-E822E9A9FB1B}"/>
              </a:ext>
            </a:extLst>
          </p:cNvPr>
          <p:cNvSpPr>
            <a:spLocks noGrp="1"/>
          </p:cNvSpPr>
          <p:nvPr>
            <p:ph type="title"/>
          </p:nvPr>
        </p:nvSpPr>
        <p:spPr/>
        <p:txBody>
          <a:bodyPr>
            <a:normAutofit fontScale="90000"/>
          </a:bodyPr>
          <a:lstStyle/>
          <a:p>
            <a:r>
              <a:rPr lang="en-US" dirty="0"/>
              <a:t>Matlab Functions for DoE</a:t>
            </a:r>
          </a:p>
        </p:txBody>
      </p:sp>
      <p:grpSp>
        <p:nvGrpSpPr>
          <p:cNvPr id="238" name="Group 237">
            <a:extLst>
              <a:ext uri="{FF2B5EF4-FFF2-40B4-BE49-F238E27FC236}">
                <a16:creationId xmlns:a16="http://schemas.microsoft.com/office/drawing/2014/main" id="{426E4706-D37B-6DD8-D218-0107EA818F2F}"/>
              </a:ext>
            </a:extLst>
          </p:cNvPr>
          <p:cNvGrpSpPr/>
          <p:nvPr/>
        </p:nvGrpSpPr>
        <p:grpSpPr>
          <a:xfrm>
            <a:off x="1805307" y="4085197"/>
            <a:ext cx="5321971" cy="2341917"/>
            <a:chOff x="126354" y="1629209"/>
            <a:chExt cx="8856730" cy="3897378"/>
          </a:xfrm>
        </p:grpSpPr>
        <p:grpSp>
          <p:nvGrpSpPr>
            <p:cNvPr id="4" name="Group 3">
              <a:extLst>
                <a:ext uri="{FF2B5EF4-FFF2-40B4-BE49-F238E27FC236}">
                  <a16:creationId xmlns:a16="http://schemas.microsoft.com/office/drawing/2014/main" id="{DFDB6BED-8159-DC7C-33E4-59B127AA3294}"/>
                </a:ext>
              </a:extLst>
            </p:cNvPr>
            <p:cNvGrpSpPr/>
            <p:nvPr/>
          </p:nvGrpSpPr>
          <p:grpSpPr>
            <a:xfrm>
              <a:off x="1761573" y="3270110"/>
              <a:ext cx="58591" cy="58591"/>
              <a:chOff x="5119484" y="3439194"/>
              <a:chExt cx="58591" cy="58591"/>
            </a:xfrm>
          </p:grpSpPr>
          <p:sp>
            <p:nvSpPr>
              <p:cNvPr id="5" name="Oval 99">
                <a:extLst>
                  <a:ext uri="{FF2B5EF4-FFF2-40B4-BE49-F238E27FC236}">
                    <a16:creationId xmlns:a16="http://schemas.microsoft.com/office/drawing/2014/main" id="{A435A2BD-92F5-65BC-8840-93DEA50DEC97}"/>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 name="Freeform 100">
                <a:extLst>
                  <a:ext uri="{FF2B5EF4-FFF2-40B4-BE49-F238E27FC236}">
                    <a16:creationId xmlns:a16="http://schemas.microsoft.com/office/drawing/2014/main" id="{D52F901F-F372-50C3-6D0B-AB26EBB80804}"/>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 name="Oval 101">
                <a:extLst>
                  <a:ext uri="{FF2B5EF4-FFF2-40B4-BE49-F238E27FC236}">
                    <a16:creationId xmlns:a16="http://schemas.microsoft.com/office/drawing/2014/main" id="{27F13AB8-585E-A953-BC6A-2EDDFECC12FD}"/>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8" name="Freeform 102">
                <a:extLst>
                  <a:ext uri="{FF2B5EF4-FFF2-40B4-BE49-F238E27FC236}">
                    <a16:creationId xmlns:a16="http://schemas.microsoft.com/office/drawing/2014/main" id="{B5C85051-FCFF-AD47-13AF-E5CF99D74255}"/>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9" name="Oval 103">
                <a:extLst>
                  <a:ext uri="{FF2B5EF4-FFF2-40B4-BE49-F238E27FC236}">
                    <a16:creationId xmlns:a16="http://schemas.microsoft.com/office/drawing/2014/main" id="{0DDF78B2-CD4D-2353-5C94-3FE7CB5EDE7F}"/>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0" name="Freeform 104">
                <a:extLst>
                  <a:ext uri="{FF2B5EF4-FFF2-40B4-BE49-F238E27FC236}">
                    <a16:creationId xmlns:a16="http://schemas.microsoft.com/office/drawing/2014/main" id="{8356E1B2-C3D8-9A43-A77A-25F8CAC1D1C9}"/>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 name="Oval 105">
                <a:extLst>
                  <a:ext uri="{FF2B5EF4-FFF2-40B4-BE49-F238E27FC236}">
                    <a16:creationId xmlns:a16="http://schemas.microsoft.com/office/drawing/2014/main" id="{80B24381-6CFE-742D-BFD4-FB4540DD65CC}"/>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 name="Freeform 106">
                <a:extLst>
                  <a:ext uri="{FF2B5EF4-FFF2-40B4-BE49-F238E27FC236}">
                    <a16:creationId xmlns:a16="http://schemas.microsoft.com/office/drawing/2014/main" id="{A06337F8-3B0B-6DCF-B9FE-F0B52D0D5D76}"/>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Oval 107">
                <a:extLst>
                  <a:ext uri="{FF2B5EF4-FFF2-40B4-BE49-F238E27FC236}">
                    <a16:creationId xmlns:a16="http://schemas.microsoft.com/office/drawing/2014/main" id="{6ACE14A0-CB71-D187-17E0-8FDABF5A4EC2}"/>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Freeform 108">
                <a:extLst>
                  <a:ext uri="{FF2B5EF4-FFF2-40B4-BE49-F238E27FC236}">
                    <a16:creationId xmlns:a16="http://schemas.microsoft.com/office/drawing/2014/main" id="{3E517007-E144-17B0-E941-CCAB2CD7338C}"/>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 name="Oval 109">
                <a:extLst>
                  <a:ext uri="{FF2B5EF4-FFF2-40B4-BE49-F238E27FC236}">
                    <a16:creationId xmlns:a16="http://schemas.microsoft.com/office/drawing/2014/main" id="{64099F0E-0F89-3CC8-4E6D-973F6AA5FBF3}"/>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 name="Freeform 110">
                <a:extLst>
                  <a:ext uri="{FF2B5EF4-FFF2-40B4-BE49-F238E27FC236}">
                    <a16:creationId xmlns:a16="http://schemas.microsoft.com/office/drawing/2014/main" id="{847C4FE9-B8AC-8994-FB65-B66728A33FFB}"/>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Oval 111">
                <a:extLst>
                  <a:ext uri="{FF2B5EF4-FFF2-40B4-BE49-F238E27FC236}">
                    <a16:creationId xmlns:a16="http://schemas.microsoft.com/office/drawing/2014/main" id="{B038C684-BA31-EF79-50A5-D584CF0DC92B}"/>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 name="Freeform 112">
                <a:extLst>
                  <a:ext uri="{FF2B5EF4-FFF2-40B4-BE49-F238E27FC236}">
                    <a16:creationId xmlns:a16="http://schemas.microsoft.com/office/drawing/2014/main" id="{10657592-081F-CDCE-DCC9-4FF341D29B19}"/>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 name="Oval 113">
                <a:extLst>
                  <a:ext uri="{FF2B5EF4-FFF2-40B4-BE49-F238E27FC236}">
                    <a16:creationId xmlns:a16="http://schemas.microsoft.com/office/drawing/2014/main" id="{BDDB39F5-3760-8CB3-6750-8EE684C5968F}"/>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 name="Freeform 114">
                <a:extLst>
                  <a:ext uri="{FF2B5EF4-FFF2-40B4-BE49-F238E27FC236}">
                    <a16:creationId xmlns:a16="http://schemas.microsoft.com/office/drawing/2014/main" id="{FFFCBB26-45E9-1CCF-096E-AFF0AB0F089C}"/>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21" name="Group 20">
              <a:extLst>
                <a:ext uri="{FF2B5EF4-FFF2-40B4-BE49-F238E27FC236}">
                  <a16:creationId xmlns:a16="http://schemas.microsoft.com/office/drawing/2014/main" id="{BF821489-6009-164A-9E0B-61B3195CBFD7}"/>
                </a:ext>
              </a:extLst>
            </p:cNvPr>
            <p:cNvGrpSpPr/>
            <p:nvPr/>
          </p:nvGrpSpPr>
          <p:grpSpPr>
            <a:xfrm>
              <a:off x="602821" y="2117585"/>
              <a:ext cx="58591" cy="58591"/>
              <a:chOff x="5119484" y="3439194"/>
              <a:chExt cx="58591" cy="58591"/>
            </a:xfrm>
          </p:grpSpPr>
          <p:sp>
            <p:nvSpPr>
              <p:cNvPr id="22" name="Oval 99">
                <a:extLst>
                  <a:ext uri="{FF2B5EF4-FFF2-40B4-BE49-F238E27FC236}">
                    <a16:creationId xmlns:a16="http://schemas.microsoft.com/office/drawing/2014/main" id="{E355A2C1-E98B-A02D-14FE-D76A5F006B08}"/>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3" name="Freeform 100">
                <a:extLst>
                  <a:ext uri="{FF2B5EF4-FFF2-40B4-BE49-F238E27FC236}">
                    <a16:creationId xmlns:a16="http://schemas.microsoft.com/office/drawing/2014/main" id="{D4139710-9088-D45D-A683-91C5F9B7877A}"/>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4" name="Oval 101">
                <a:extLst>
                  <a:ext uri="{FF2B5EF4-FFF2-40B4-BE49-F238E27FC236}">
                    <a16:creationId xmlns:a16="http://schemas.microsoft.com/office/drawing/2014/main" id="{3D3331BE-F173-BFF4-C3F9-E98C59F3CB64}"/>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5" name="Freeform 102">
                <a:extLst>
                  <a:ext uri="{FF2B5EF4-FFF2-40B4-BE49-F238E27FC236}">
                    <a16:creationId xmlns:a16="http://schemas.microsoft.com/office/drawing/2014/main" id="{CB1C4A72-1D67-C6BB-C450-CFDB2C2CFFCD}"/>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6" name="Oval 103">
                <a:extLst>
                  <a:ext uri="{FF2B5EF4-FFF2-40B4-BE49-F238E27FC236}">
                    <a16:creationId xmlns:a16="http://schemas.microsoft.com/office/drawing/2014/main" id="{CAD0CA13-911B-9CEB-EFA9-A0027FAB0425}"/>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7" name="Freeform 104">
                <a:extLst>
                  <a:ext uri="{FF2B5EF4-FFF2-40B4-BE49-F238E27FC236}">
                    <a16:creationId xmlns:a16="http://schemas.microsoft.com/office/drawing/2014/main" id="{F2C79EFB-EFC8-62A4-BF92-339370E1BE59}"/>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8" name="Oval 105">
                <a:extLst>
                  <a:ext uri="{FF2B5EF4-FFF2-40B4-BE49-F238E27FC236}">
                    <a16:creationId xmlns:a16="http://schemas.microsoft.com/office/drawing/2014/main" id="{2719622E-D2EE-0BDB-411C-20683DAE04AB}"/>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9" name="Freeform 106">
                <a:extLst>
                  <a:ext uri="{FF2B5EF4-FFF2-40B4-BE49-F238E27FC236}">
                    <a16:creationId xmlns:a16="http://schemas.microsoft.com/office/drawing/2014/main" id="{2F3B5ABE-AA77-EBB7-ED56-D405AB18EED4}"/>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0" name="Oval 107">
                <a:extLst>
                  <a:ext uri="{FF2B5EF4-FFF2-40B4-BE49-F238E27FC236}">
                    <a16:creationId xmlns:a16="http://schemas.microsoft.com/office/drawing/2014/main" id="{0EC13CF3-AA80-2CEE-519B-0992D30B1AED}"/>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1" name="Freeform 108">
                <a:extLst>
                  <a:ext uri="{FF2B5EF4-FFF2-40B4-BE49-F238E27FC236}">
                    <a16:creationId xmlns:a16="http://schemas.microsoft.com/office/drawing/2014/main" id="{4A1E38AC-B682-AFA6-36BE-2825B07B32DE}"/>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2" name="Oval 109">
                <a:extLst>
                  <a:ext uri="{FF2B5EF4-FFF2-40B4-BE49-F238E27FC236}">
                    <a16:creationId xmlns:a16="http://schemas.microsoft.com/office/drawing/2014/main" id="{B66C0D35-A802-8B03-F47E-EAAF1FE6ABCE}"/>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3" name="Freeform 110">
                <a:extLst>
                  <a:ext uri="{FF2B5EF4-FFF2-40B4-BE49-F238E27FC236}">
                    <a16:creationId xmlns:a16="http://schemas.microsoft.com/office/drawing/2014/main" id="{4E1C4A00-43E6-0EAB-FCF7-923DE7862295}"/>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4" name="Oval 111">
                <a:extLst>
                  <a:ext uri="{FF2B5EF4-FFF2-40B4-BE49-F238E27FC236}">
                    <a16:creationId xmlns:a16="http://schemas.microsoft.com/office/drawing/2014/main" id="{64F691FD-E75F-5AD6-2DE1-8F8015F64954}"/>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5" name="Freeform 112">
                <a:extLst>
                  <a:ext uri="{FF2B5EF4-FFF2-40B4-BE49-F238E27FC236}">
                    <a16:creationId xmlns:a16="http://schemas.microsoft.com/office/drawing/2014/main" id="{75481371-294A-1416-4DFE-65A83425C6A3}"/>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6" name="Oval 113">
                <a:extLst>
                  <a:ext uri="{FF2B5EF4-FFF2-40B4-BE49-F238E27FC236}">
                    <a16:creationId xmlns:a16="http://schemas.microsoft.com/office/drawing/2014/main" id="{7A5A8978-F404-FCA1-AFF5-C731481C0883}"/>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7" name="Freeform 114">
                <a:extLst>
                  <a:ext uri="{FF2B5EF4-FFF2-40B4-BE49-F238E27FC236}">
                    <a16:creationId xmlns:a16="http://schemas.microsoft.com/office/drawing/2014/main" id="{C061B74F-5688-846E-4AF6-159ABA05EF08}"/>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38" name="Group 37">
              <a:extLst>
                <a:ext uri="{FF2B5EF4-FFF2-40B4-BE49-F238E27FC236}">
                  <a16:creationId xmlns:a16="http://schemas.microsoft.com/office/drawing/2014/main" id="{4987548B-8DDD-AC85-B198-00FB7610A127}"/>
                </a:ext>
              </a:extLst>
            </p:cNvPr>
            <p:cNvGrpSpPr/>
            <p:nvPr/>
          </p:nvGrpSpPr>
          <p:grpSpPr>
            <a:xfrm>
              <a:off x="2915707" y="2120825"/>
              <a:ext cx="58591" cy="58591"/>
              <a:chOff x="5119484" y="3439194"/>
              <a:chExt cx="58591" cy="58591"/>
            </a:xfrm>
          </p:grpSpPr>
          <p:sp>
            <p:nvSpPr>
              <p:cNvPr id="39" name="Oval 99">
                <a:extLst>
                  <a:ext uri="{FF2B5EF4-FFF2-40B4-BE49-F238E27FC236}">
                    <a16:creationId xmlns:a16="http://schemas.microsoft.com/office/drawing/2014/main" id="{7ED803A5-7D5F-1961-6C1C-9946CEAFE821}"/>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0" name="Freeform 100">
                <a:extLst>
                  <a:ext uri="{FF2B5EF4-FFF2-40B4-BE49-F238E27FC236}">
                    <a16:creationId xmlns:a16="http://schemas.microsoft.com/office/drawing/2014/main" id="{5DD6278B-DB9F-C58F-28EF-91EF6A99611A}"/>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1" name="Oval 101">
                <a:extLst>
                  <a:ext uri="{FF2B5EF4-FFF2-40B4-BE49-F238E27FC236}">
                    <a16:creationId xmlns:a16="http://schemas.microsoft.com/office/drawing/2014/main" id="{ACAB73BA-4D68-D514-059D-00FF20BD261B}"/>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2" name="Freeform 102">
                <a:extLst>
                  <a:ext uri="{FF2B5EF4-FFF2-40B4-BE49-F238E27FC236}">
                    <a16:creationId xmlns:a16="http://schemas.microsoft.com/office/drawing/2014/main" id="{431E37A2-B0CA-11D3-3DAC-8F032229910D}"/>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3" name="Oval 103">
                <a:extLst>
                  <a:ext uri="{FF2B5EF4-FFF2-40B4-BE49-F238E27FC236}">
                    <a16:creationId xmlns:a16="http://schemas.microsoft.com/office/drawing/2014/main" id="{5D1B4CFE-7900-C8BB-4404-9A666BB5BBF4}"/>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4" name="Freeform 104">
                <a:extLst>
                  <a:ext uri="{FF2B5EF4-FFF2-40B4-BE49-F238E27FC236}">
                    <a16:creationId xmlns:a16="http://schemas.microsoft.com/office/drawing/2014/main" id="{35E8010B-A2D5-F0FF-10A9-9D7C4F0A00DA}"/>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5" name="Oval 105">
                <a:extLst>
                  <a:ext uri="{FF2B5EF4-FFF2-40B4-BE49-F238E27FC236}">
                    <a16:creationId xmlns:a16="http://schemas.microsoft.com/office/drawing/2014/main" id="{6771C360-398C-FF63-C29D-A640FBD9E9BF}"/>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6" name="Freeform 106">
                <a:extLst>
                  <a:ext uri="{FF2B5EF4-FFF2-40B4-BE49-F238E27FC236}">
                    <a16:creationId xmlns:a16="http://schemas.microsoft.com/office/drawing/2014/main" id="{CFF202DC-913C-21FA-3646-E8AD8883581E}"/>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7" name="Oval 107">
                <a:extLst>
                  <a:ext uri="{FF2B5EF4-FFF2-40B4-BE49-F238E27FC236}">
                    <a16:creationId xmlns:a16="http://schemas.microsoft.com/office/drawing/2014/main" id="{339C8D65-CC4C-D97E-FF8D-906172711E2C}"/>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8" name="Freeform 108">
                <a:extLst>
                  <a:ext uri="{FF2B5EF4-FFF2-40B4-BE49-F238E27FC236}">
                    <a16:creationId xmlns:a16="http://schemas.microsoft.com/office/drawing/2014/main" id="{0B10B1F0-47C6-6B34-3E56-D69D23E07CD9}"/>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9" name="Oval 109">
                <a:extLst>
                  <a:ext uri="{FF2B5EF4-FFF2-40B4-BE49-F238E27FC236}">
                    <a16:creationId xmlns:a16="http://schemas.microsoft.com/office/drawing/2014/main" id="{4D478EA3-AEA9-C737-09D7-F5BF6D5E8DAD}"/>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0" name="Freeform 110">
                <a:extLst>
                  <a:ext uri="{FF2B5EF4-FFF2-40B4-BE49-F238E27FC236}">
                    <a16:creationId xmlns:a16="http://schemas.microsoft.com/office/drawing/2014/main" id="{A7704142-6298-0107-3CD4-8694C855FBCE}"/>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1" name="Oval 111">
                <a:extLst>
                  <a:ext uri="{FF2B5EF4-FFF2-40B4-BE49-F238E27FC236}">
                    <a16:creationId xmlns:a16="http://schemas.microsoft.com/office/drawing/2014/main" id="{5C3495FB-15C4-BFB7-FB6C-C41AFCDDFCE2}"/>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2" name="Freeform 112">
                <a:extLst>
                  <a:ext uri="{FF2B5EF4-FFF2-40B4-BE49-F238E27FC236}">
                    <a16:creationId xmlns:a16="http://schemas.microsoft.com/office/drawing/2014/main" id="{CA5F698C-029E-3F4E-E5AA-59B4A053E97C}"/>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3" name="Oval 113">
                <a:extLst>
                  <a:ext uri="{FF2B5EF4-FFF2-40B4-BE49-F238E27FC236}">
                    <a16:creationId xmlns:a16="http://schemas.microsoft.com/office/drawing/2014/main" id="{78F1EFA0-E7C4-9666-E0FC-0638594ED32D}"/>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4" name="Freeform 114">
                <a:extLst>
                  <a:ext uri="{FF2B5EF4-FFF2-40B4-BE49-F238E27FC236}">
                    <a16:creationId xmlns:a16="http://schemas.microsoft.com/office/drawing/2014/main" id="{EF86202A-0886-2404-197D-58F463C81DD9}"/>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55" name="Group 54">
              <a:extLst>
                <a:ext uri="{FF2B5EF4-FFF2-40B4-BE49-F238E27FC236}">
                  <a16:creationId xmlns:a16="http://schemas.microsoft.com/office/drawing/2014/main" id="{FCA82305-F7A0-A18E-FCEF-B8EB80C2330B}"/>
                </a:ext>
              </a:extLst>
            </p:cNvPr>
            <p:cNvGrpSpPr/>
            <p:nvPr/>
          </p:nvGrpSpPr>
          <p:grpSpPr>
            <a:xfrm>
              <a:off x="3391928" y="3270110"/>
              <a:ext cx="58591" cy="58591"/>
              <a:chOff x="5119484" y="3439194"/>
              <a:chExt cx="58591" cy="58591"/>
            </a:xfrm>
          </p:grpSpPr>
          <p:sp>
            <p:nvSpPr>
              <p:cNvPr id="56" name="Oval 99">
                <a:extLst>
                  <a:ext uri="{FF2B5EF4-FFF2-40B4-BE49-F238E27FC236}">
                    <a16:creationId xmlns:a16="http://schemas.microsoft.com/office/drawing/2014/main" id="{4C430C5E-6B84-6A8D-A2BC-CF4740B998A2}"/>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7" name="Freeform 100">
                <a:extLst>
                  <a:ext uri="{FF2B5EF4-FFF2-40B4-BE49-F238E27FC236}">
                    <a16:creationId xmlns:a16="http://schemas.microsoft.com/office/drawing/2014/main" id="{82BCC565-7DA0-483E-C870-BB7E17AD75BE}"/>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8" name="Oval 101">
                <a:extLst>
                  <a:ext uri="{FF2B5EF4-FFF2-40B4-BE49-F238E27FC236}">
                    <a16:creationId xmlns:a16="http://schemas.microsoft.com/office/drawing/2014/main" id="{AEE2406A-030F-A568-6DAE-3B55EEE5C468}"/>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9" name="Freeform 102">
                <a:extLst>
                  <a:ext uri="{FF2B5EF4-FFF2-40B4-BE49-F238E27FC236}">
                    <a16:creationId xmlns:a16="http://schemas.microsoft.com/office/drawing/2014/main" id="{9C8CA8FC-1B28-1295-44CF-354526F0D89C}"/>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0" name="Oval 103">
                <a:extLst>
                  <a:ext uri="{FF2B5EF4-FFF2-40B4-BE49-F238E27FC236}">
                    <a16:creationId xmlns:a16="http://schemas.microsoft.com/office/drawing/2014/main" id="{6B6818A8-747C-C43F-5D94-EAFC297E680D}"/>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1" name="Freeform 104">
                <a:extLst>
                  <a:ext uri="{FF2B5EF4-FFF2-40B4-BE49-F238E27FC236}">
                    <a16:creationId xmlns:a16="http://schemas.microsoft.com/office/drawing/2014/main" id="{0FBE83D5-A4B2-01DA-057A-C5B88B873DEB}"/>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2" name="Oval 105">
                <a:extLst>
                  <a:ext uri="{FF2B5EF4-FFF2-40B4-BE49-F238E27FC236}">
                    <a16:creationId xmlns:a16="http://schemas.microsoft.com/office/drawing/2014/main" id="{A9A296CD-0DAC-6345-6963-83D72A21C2A9}"/>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3" name="Freeform 106">
                <a:extLst>
                  <a:ext uri="{FF2B5EF4-FFF2-40B4-BE49-F238E27FC236}">
                    <a16:creationId xmlns:a16="http://schemas.microsoft.com/office/drawing/2014/main" id="{12D8E66C-2D62-2135-0AB1-D5C8CEB9CF25}"/>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4" name="Oval 107">
                <a:extLst>
                  <a:ext uri="{FF2B5EF4-FFF2-40B4-BE49-F238E27FC236}">
                    <a16:creationId xmlns:a16="http://schemas.microsoft.com/office/drawing/2014/main" id="{2B06C4AD-EB7A-F071-42BB-27B7F41D3AC9}"/>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5" name="Freeform 108">
                <a:extLst>
                  <a:ext uri="{FF2B5EF4-FFF2-40B4-BE49-F238E27FC236}">
                    <a16:creationId xmlns:a16="http://schemas.microsoft.com/office/drawing/2014/main" id="{6A363ABE-32B4-2CCB-77E7-A0E684891710}"/>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6" name="Oval 109">
                <a:extLst>
                  <a:ext uri="{FF2B5EF4-FFF2-40B4-BE49-F238E27FC236}">
                    <a16:creationId xmlns:a16="http://schemas.microsoft.com/office/drawing/2014/main" id="{64B4090E-D29E-82D1-52A6-61B8D495B5FA}"/>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7" name="Freeform 110">
                <a:extLst>
                  <a:ext uri="{FF2B5EF4-FFF2-40B4-BE49-F238E27FC236}">
                    <a16:creationId xmlns:a16="http://schemas.microsoft.com/office/drawing/2014/main" id="{A6469782-976B-E486-A918-9C0D91D857F7}"/>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8" name="Oval 111">
                <a:extLst>
                  <a:ext uri="{FF2B5EF4-FFF2-40B4-BE49-F238E27FC236}">
                    <a16:creationId xmlns:a16="http://schemas.microsoft.com/office/drawing/2014/main" id="{6A86723F-6EF5-5C8A-D01D-8F3A9488029E}"/>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9" name="Freeform 112">
                <a:extLst>
                  <a:ext uri="{FF2B5EF4-FFF2-40B4-BE49-F238E27FC236}">
                    <a16:creationId xmlns:a16="http://schemas.microsoft.com/office/drawing/2014/main" id="{EA999D00-C3C9-298C-7F60-51EC3CEA1DFF}"/>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0" name="Oval 113">
                <a:extLst>
                  <a:ext uri="{FF2B5EF4-FFF2-40B4-BE49-F238E27FC236}">
                    <a16:creationId xmlns:a16="http://schemas.microsoft.com/office/drawing/2014/main" id="{51FDAADC-DD26-FA5F-6E0F-534900C097D9}"/>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1" name="Freeform 114">
                <a:extLst>
                  <a:ext uri="{FF2B5EF4-FFF2-40B4-BE49-F238E27FC236}">
                    <a16:creationId xmlns:a16="http://schemas.microsoft.com/office/drawing/2014/main" id="{29B8C938-C405-5F8B-08FB-35D72BEC84B2}"/>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72" name="Group 71">
              <a:extLst>
                <a:ext uri="{FF2B5EF4-FFF2-40B4-BE49-F238E27FC236}">
                  <a16:creationId xmlns:a16="http://schemas.microsoft.com/office/drawing/2014/main" id="{CB153A38-FC2E-C5F7-6243-984EC0E548DC}"/>
                </a:ext>
              </a:extLst>
            </p:cNvPr>
            <p:cNvGrpSpPr/>
            <p:nvPr/>
          </p:nvGrpSpPr>
          <p:grpSpPr>
            <a:xfrm>
              <a:off x="126354" y="3270112"/>
              <a:ext cx="58591" cy="58591"/>
              <a:chOff x="5119484" y="3439194"/>
              <a:chExt cx="58591" cy="58591"/>
            </a:xfrm>
          </p:grpSpPr>
          <p:sp>
            <p:nvSpPr>
              <p:cNvPr id="73" name="Oval 99">
                <a:extLst>
                  <a:ext uri="{FF2B5EF4-FFF2-40B4-BE49-F238E27FC236}">
                    <a16:creationId xmlns:a16="http://schemas.microsoft.com/office/drawing/2014/main" id="{B57CD04F-F811-D92C-166A-F77BEBA13221}"/>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4" name="Freeform 100">
                <a:extLst>
                  <a:ext uri="{FF2B5EF4-FFF2-40B4-BE49-F238E27FC236}">
                    <a16:creationId xmlns:a16="http://schemas.microsoft.com/office/drawing/2014/main" id="{DBDD0F9C-3656-0F44-F441-1AAD9D3B8CF2}"/>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5" name="Oval 101">
                <a:extLst>
                  <a:ext uri="{FF2B5EF4-FFF2-40B4-BE49-F238E27FC236}">
                    <a16:creationId xmlns:a16="http://schemas.microsoft.com/office/drawing/2014/main" id="{78B1296B-85A6-9481-6B06-29F0F74A1CBF}"/>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6" name="Freeform 102">
                <a:extLst>
                  <a:ext uri="{FF2B5EF4-FFF2-40B4-BE49-F238E27FC236}">
                    <a16:creationId xmlns:a16="http://schemas.microsoft.com/office/drawing/2014/main" id="{B2291962-F3D9-9C11-C74B-016B642E8F5C}"/>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7" name="Oval 103">
                <a:extLst>
                  <a:ext uri="{FF2B5EF4-FFF2-40B4-BE49-F238E27FC236}">
                    <a16:creationId xmlns:a16="http://schemas.microsoft.com/office/drawing/2014/main" id="{D6C0EC2D-56C3-54D0-5CF6-B56BC51FF0F7}"/>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8" name="Freeform 104">
                <a:extLst>
                  <a:ext uri="{FF2B5EF4-FFF2-40B4-BE49-F238E27FC236}">
                    <a16:creationId xmlns:a16="http://schemas.microsoft.com/office/drawing/2014/main" id="{5414E186-1243-4206-3C75-7795129D60E5}"/>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9" name="Oval 105">
                <a:extLst>
                  <a:ext uri="{FF2B5EF4-FFF2-40B4-BE49-F238E27FC236}">
                    <a16:creationId xmlns:a16="http://schemas.microsoft.com/office/drawing/2014/main" id="{558E57D2-D358-F12A-F7DB-FB6B7395353E}"/>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80" name="Freeform 106">
                <a:extLst>
                  <a:ext uri="{FF2B5EF4-FFF2-40B4-BE49-F238E27FC236}">
                    <a16:creationId xmlns:a16="http://schemas.microsoft.com/office/drawing/2014/main" id="{C3CE100B-2740-EF2E-87EA-3FA31CDF7457}"/>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81" name="Oval 107">
                <a:extLst>
                  <a:ext uri="{FF2B5EF4-FFF2-40B4-BE49-F238E27FC236}">
                    <a16:creationId xmlns:a16="http://schemas.microsoft.com/office/drawing/2014/main" id="{0D03AF41-8DA0-BEA5-E99D-E0D69A1EB3D7}"/>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82" name="Freeform 108">
                <a:extLst>
                  <a:ext uri="{FF2B5EF4-FFF2-40B4-BE49-F238E27FC236}">
                    <a16:creationId xmlns:a16="http://schemas.microsoft.com/office/drawing/2014/main" id="{69871A9C-BDE9-A26B-435F-741F10617EE0}"/>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83" name="Oval 109">
                <a:extLst>
                  <a:ext uri="{FF2B5EF4-FFF2-40B4-BE49-F238E27FC236}">
                    <a16:creationId xmlns:a16="http://schemas.microsoft.com/office/drawing/2014/main" id="{80F5913F-66C5-1DAA-1134-A4A0CE54ADF1}"/>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84" name="Freeform 110">
                <a:extLst>
                  <a:ext uri="{FF2B5EF4-FFF2-40B4-BE49-F238E27FC236}">
                    <a16:creationId xmlns:a16="http://schemas.microsoft.com/office/drawing/2014/main" id="{A2011EF0-895E-99F3-3BAE-BF08A37B8624}"/>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85" name="Oval 111">
                <a:extLst>
                  <a:ext uri="{FF2B5EF4-FFF2-40B4-BE49-F238E27FC236}">
                    <a16:creationId xmlns:a16="http://schemas.microsoft.com/office/drawing/2014/main" id="{229F975D-9810-C5BB-DB40-3D4B5AE18FEF}"/>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86" name="Freeform 112">
                <a:extLst>
                  <a:ext uri="{FF2B5EF4-FFF2-40B4-BE49-F238E27FC236}">
                    <a16:creationId xmlns:a16="http://schemas.microsoft.com/office/drawing/2014/main" id="{0B8088A8-0FE7-7671-46AF-8B5D8F7C6A63}"/>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87" name="Oval 113">
                <a:extLst>
                  <a:ext uri="{FF2B5EF4-FFF2-40B4-BE49-F238E27FC236}">
                    <a16:creationId xmlns:a16="http://schemas.microsoft.com/office/drawing/2014/main" id="{1940100D-AFDD-041D-39BB-A72FD7C86BB6}"/>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88" name="Freeform 114">
                <a:extLst>
                  <a:ext uri="{FF2B5EF4-FFF2-40B4-BE49-F238E27FC236}">
                    <a16:creationId xmlns:a16="http://schemas.microsoft.com/office/drawing/2014/main" id="{8C7B423D-F68D-E440-4DCE-1498E50CF8B5}"/>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89" name="Group 88">
              <a:extLst>
                <a:ext uri="{FF2B5EF4-FFF2-40B4-BE49-F238E27FC236}">
                  <a16:creationId xmlns:a16="http://schemas.microsoft.com/office/drawing/2014/main" id="{994B1DC1-CF43-6B0B-2527-3A68C96E4C94}"/>
                </a:ext>
              </a:extLst>
            </p:cNvPr>
            <p:cNvGrpSpPr/>
            <p:nvPr/>
          </p:nvGrpSpPr>
          <p:grpSpPr>
            <a:xfrm>
              <a:off x="602622" y="4429022"/>
              <a:ext cx="58591" cy="58591"/>
              <a:chOff x="5119484" y="3439194"/>
              <a:chExt cx="58591" cy="58591"/>
            </a:xfrm>
          </p:grpSpPr>
          <p:sp>
            <p:nvSpPr>
              <p:cNvPr id="90" name="Oval 99">
                <a:extLst>
                  <a:ext uri="{FF2B5EF4-FFF2-40B4-BE49-F238E27FC236}">
                    <a16:creationId xmlns:a16="http://schemas.microsoft.com/office/drawing/2014/main" id="{437BA6AB-A632-3756-A679-64D67420F8F2}"/>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91" name="Freeform 100">
                <a:extLst>
                  <a:ext uri="{FF2B5EF4-FFF2-40B4-BE49-F238E27FC236}">
                    <a16:creationId xmlns:a16="http://schemas.microsoft.com/office/drawing/2014/main" id="{B20FEF28-D903-F11D-68D6-991F7F5BD962}"/>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92" name="Oval 101">
                <a:extLst>
                  <a:ext uri="{FF2B5EF4-FFF2-40B4-BE49-F238E27FC236}">
                    <a16:creationId xmlns:a16="http://schemas.microsoft.com/office/drawing/2014/main" id="{B1C76A66-FA54-4D7A-7879-C319C20B9988}"/>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93" name="Freeform 102">
                <a:extLst>
                  <a:ext uri="{FF2B5EF4-FFF2-40B4-BE49-F238E27FC236}">
                    <a16:creationId xmlns:a16="http://schemas.microsoft.com/office/drawing/2014/main" id="{98EA00F2-D651-1EA8-4D5D-0644F16155F9}"/>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94" name="Oval 103">
                <a:extLst>
                  <a:ext uri="{FF2B5EF4-FFF2-40B4-BE49-F238E27FC236}">
                    <a16:creationId xmlns:a16="http://schemas.microsoft.com/office/drawing/2014/main" id="{C6DD9952-396B-6342-D591-B895443B7427}"/>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95" name="Freeform 104">
                <a:extLst>
                  <a:ext uri="{FF2B5EF4-FFF2-40B4-BE49-F238E27FC236}">
                    <a16:creationId xmlns:a16="http://schemas.microsoft.com/office/drawing/2014/main" id="{D47B50C2-0B6E-9D2F-F058-1B6CC33F319D}"/>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96" name="Oval 105">
                <a:extLst>
                  <a:ext uri="{FF2B5EF4-FFF2-40B4-BE49-F238E27FC236}">
                    <a16:creationId xmlns:a16="http://schemas.microsoft.com/office/drawing/2014/main" id="{0A129B1B-A92B-EFBE-E0DE-859F0C6A14B2}"/>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97" name="Freeform 106">
                <a:extLst>
                  <a:ext uri="{FF2B5EF4-FFF2-40B4-BE49-F238E27FC236}">
                    <a16:creationId xmlns:a16="http://schemas.microsoft.com/office/drawing/2014/main" id="{E8209045-9E4F-162F-A070-85493B4A0CCD}"/>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98" name="Oval 107">
                <a:extLst>
                  <a:ext uri="{FF2B5EF4-FFF2-40B4-BE49-F238E27FC236}">
                    <a16:creationId xmlns:a16="http://schemas.microsoft.com/office/drawing/2014/main" id="{C3E46AAF-5A46-68B1-AC0E-A97C35A2BA2C}"/>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99" name="Freeform 108">
                <a:extLst>
                  <a:ext uri="{FF2B5EF4-FFF2-40B4-BE49-F238E27FC236}">
                    <a16:creationId xmlns:a16="http://schemas.microsoft.com/office/drawing/2014/main" id="{42720BB0-937C-9444-EE7C-34BEEE4B255B}"/>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00" name="Oval 109">
                <a:extLst>
                  <a:ext uri="{FF2B5EF4-FFF2-40B4-BE49-F238E27FC236}">
                    <a16:creationId xmlns:a16="http://schemas.microsoft.com/office/drawing/2014/main" id="{AA254B9D-6C68-9160-E672-36663AB6B0EE}"/>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01" name="Freeform 110">
                <a:extLst>
                  <a:ext uri="{FF2B5EF4-FFF2-40B4-BE49-F238E27FC236}">
                    <a16:creationId xmlns:a16="http://schemas.microsoft.com/office/drawing/2014/main" id="{05A0EA71-1292-B853-5461-ABE4575FB3FD}"/>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02" name="Oval 111">
                <a:extLst>
                  <a:ext uri="{FF2B5EF4-FFF2-40B4-BE49-F238E27FC236}">
                    <a16:creationId xmlns:a16="http://schemas.microsoft.com/office/drawing/2014/main" id="{710EF82B-E4EA-9F8F-B935-A71FD5399372}"/>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03" name="Freeform 112">
                <a:extLst>
                  <a:ext uri="{FF2B5EF4-FFF2-40B4-BE49-F238E27FC236}">
                    <a16:creationId xmlns:a16="http://schemas.microsoft.com/office/drawing/2014/main" id="{4E1E52C6-37D5-ED28-77E5-7319023ED3E1}"/>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04" name="Oval 113">
                <a:extLst>
                  <a:ext uri="{FF2B5EF4-FFF2-40B4-BE49-F238E27FC236}">
                    <a16:creationId xmlns:a16="http://schemas.microsoft.com/office/drawing/2014/main" id="{27A0DC3A-E578-2864-DC01-30619A8A3C09}"/>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05" name="Freeform 114">
                <a:extLst>
                  <a:ext uri="{FF2B5EF4-FFF2-40B4-BE49-F238E27FC236}">
                    <a16:creationId xmlns:a16="http://schemas.microsoft.com/office/drawing/2014/main" id="{47E2D167-088E-194D-14FF-96DACF55E982}"/>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106" name="Group 105">
              <a:extLst>
                <a:ext uri="{FF2B5EF4-FFF2-40B4-BE49-F238E27FC236}">
                  <a16:creationId xmlns:a16="http://schemas.microsoft.com/office/drawing/2014/main" id="{C765191F-FFD1-7C58-5BD0-F3923559F8DA}"/>
                </a:ext>
              </a:extLst>
            </p:cNvPr>
            <p:cNvGrpSpPr/>
            <p:nvPr/>
          </p:nvGrpSpPr>
          <p:grpSpPr>
            <a:xfrm>
              <a:off x="1761572" y="4909130"/>
              <a:ext cx="58591" cy="58591"/>
              <a:chOff x="5119484" y="3439194"/>
              <a:chExt cx="58591" cy="58591"/>
            </a:xfrm>
          </p:grpSpPr>
          <p:sp>
            <p:nvSpPr>
              <p:cNvPr id="107" name="Oval 99">
                <a:extLst>
                  <a:ext uri="{FF2B5EF4-FFF2-40B4-BE49-F238E27FC236}">
                    <a16:creationId xmlns:a16="http://schemas.microsoft.com/office/drawing/2014/main" id="{786B10FC-D41B-850D-A9F4-83A82E102E11}"/>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08" name="Freeform 100">
                <a:extLst>
                  <a:ext uri="{FF2B5EF4-FFF2-40B4-BE49-F238E27FC236}">
                    <a16:creationId xmlns:a16="http://schemas.microsoft.com/office/drawing/2014/main" id="{00D80E18-F9B6-1261-24AD-51DACE742D42}"/>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09" name="Oval 101">
                <a:extLst>
                  <a:ext uri="{FF2B5EF4-FFF2-40B4-BE49-F238E27FC236}">
                    <a16:creationId xmlns:a16="http://schemas.microsoft.com/office/drawing/2014/main" id="{DF23409B-8DF1-3D10-7F63-1E5C5A490DA9}"/>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0" name="Freeform 102">
                <a:extLst>
                  <a:ext uri="{FF2B5EF4-FFF2-40B4-BE49-F238E27FC236}">
                    <a16:creationId xmlns:a16="http://schemas.microsoft.com/office/drawing/2014/main" id="{0C490188-FFCC-0BA8-9535-2AF918DD0D1A}"/>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1" name="Oval 103">
                <a:extLst>
                  <a:ext uri="{FF2B5EF4-FFF2-40B4-BE49-F238E27FC236}">
                    <a16:creationId xmlns:a16="http://schemas.microsoft.com/office/drawing/2014/main" id="{4373AA42-6113-51C8-1D77-4EA575BD1C34}"/>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2" name="Freeform 104">
                <a:extLst>
                  <a:ext uri="{FF2B5EF4-FFF2-40B4-BE49-F238E27FC236}">
                    <a16:creationId xmlns:a16="http://schemas.microsoft.com/office/drawing/2014/main" id="{869624D0-47AD-01E4-3005-B2DC2BE5F992}"/>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 name="Oval 105">
                <a:extLst>
                  <a:ext uri="{FF2B5EF4-FFF2-40B4-BE49-F238E27FC236}">
                    <a16:creationId xmlns:a16="http://schemas.microsoft.com/office/drawing/2014/main" id="{82131F4D-B4B6-A8E7-1CFC-2C0AED3C1FAC}"/>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4" name="Freeform 106">
                <a:extLst>
                  <a:ext uri="{FF2B5EF4-FFF2-40B4-BE49-F238E27FC236}">
                    <a16:creationId xmlns:a16="http://schemas.microsoft.com/office/drawing/2014/main" id="{CB961DD5-6C34-240D-8FEB-60DA29DC4832}"/>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5" name="Oval 107">
                <a:extLst>
                  <a:ext uri="{FF2B5EF4-FFF2-40B4-BE49-F238E27FC236}">
                    <a16:creationId xmlns:a16="http://schemas.microsoft.com/office/drawing/2014/main" id="{A6AC77D4-9214-9163-7AC9-1063EE078B61}"/>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6" name="Freeform 108">
                <a:extLst>
                  <a:ext uri="{FF2B5EF4-FFF2-40B4-BE49-F238E27FC236}">
                    <a16:creationId xmlns:a16="http://schemas.microsoft.com/office/drawing/2014/main" id="{41148E80-83F0-1B5A-4630-1BD6647EE845}"/>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7" name="Oval 109">
                <a:extLst>
                  <a:ext uri="{FF2B5EF4-FFF2-40B4-BE49-F238E27FC236}">
                    <a16:creationId xmlns:a16="http://schemas.microsoft.com/office/drawing/2014/main" id="{3FD44299-DBD9-D0AD-CFF9-85B40F2AC7CC}"/>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8" name="Freeform 110">
                <a:extLst>
                  <a:ext uri="{FF2B5EF4-FFF2-40B4-BE49-F238E27FC236}">
                    <a16:creationId xmlns:a16="http://schemas.microsoft.com/office/drawing/2014/main" id="{CED3211E-ADFA-7278-B9DC-EBCCB1B35F3D}"/>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9" name="Oval 111">
                <a:extLst>
                  <a:ext uri="{FF2B5EF4-FFF2-40B4-BE49-F238E27FC236}">
                    <a16:creationId xmlns:a16="http://schemas.microsoft.com/office/drawing/2014/main" id="{F6870629-6983-528A-F0F8-F7F237C09826}"/>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0" name="Freeform 112">
                <a:extLst>
                  <a:ext uri="{FF2B5EF4-FFF2-40B4-BE49-F238E27FC236}">
                    <a16:creationId xmlns:a16="http://schemas.microsoft.com/office/drawing/2014/main" id="{119AFF35-C250-8251-9592-13621948F914}"/>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1" name="Oval 113">
                <a:extLst>
                  <a:ext uri="{FF2B5EF4-FFF2-40B4-BE49-F238E27FC236}">
                    <a16:creationId xmlns:a16="http://schemas.microsoft.com/office/drawing/2014/main" id="{806EDE95-C0B7-F616-CCC1-FF1FBEE2B79C}"/>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2" name="Freeform 114">
                <a:extLst>
                  <a:ext uri="{FF2B5EF4-FFF2-40B4-BE49-F238E27FC236}">
                    <a16:creationId xmlns:a16="http://schemas.microsoft.com/office/drawing/2014/main" id="{276FDDB8-5EE7-561C-DB97-86734233334E}"/>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123" name="Group 122">
              <a:extLst>
                <a:ext uri="{FF2B5EF4-FFF2-40B4-BE49-F238E27FC236}">
                  <a16:creationId xmlns:a16="http://schemas.microsoft.com/office/drawing/2014/main" id="{582B619C-0BAB-5E7C-6BC4-730B78277DBE}"/>
                </a:ext>
              </a:extLst>
            </p:cNvPr>
            <p:cNvGrpSpPr/>
            <p:nvPr/>
          </p:nvGrpSpPr>
          <p:grpSpPr>
            <a:xfrm>
              <a:off x="2915462" y="4428937"/>
              <a:ext cx="58591" cy="58591"/>
              <a:chOff x="5119484" y="3439194"/>
              <a:chExt cx="58591" cy="58591"/>
            </a:xfrm>
          </p:grpSpPr>
          <p:sp>
            <p:nvSpPr>
              <p:cNvPr id="124" name="Oval 99">
                <a:extLst>
                  <a:ext uri="{FF2B5EF4-FFF2-40B4-BE49-F238E27FC236}">
                    <a16:creationId xmlns:a16="http://schemas.microsoft.com/office/drawing/2014/main" id="{761B0B33-7F92-2C26-BBE7-3358AC76958B}"/>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5" name="Freeform 100">
                <a:extLst>
                  <a:ext uri="{FF2B5EF4-FFF2-40B4-BE49-F238E27FC236}">
                    <a16:creationId xmlns:a16="http://schemas.microsoft.com/office/drawing/2014/main" id="{DB689E4E-1DF3-F7A0-D539-B681615D0E0C}"/>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6" name="Oval 101">
                <a:extLst>
                  <a:ext uri="{FF2B5EF4-FFF2-40B4-BE49-F238E27FC236}">
                    <a16:creationId xmlns:a16="http://schemas.microsoft.com/office/drawing/2014/main" id="{8B96C5D7-C078-6891-DD26-1815AE529F0B}"/>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7" name="Freeform 102">
                <a:extLst>
                  <a:ext uri="{FF2B5EF4-FFF2-40B4-BE49-F238E27FC236}">
                    <a16:creationId xmlns:a16="http://schemas.microsoft.com/office/drawing/2014/main" id="{94300EB7-AB10-512F-CCFB-119753C13E1C}"/>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8" name="Oval 103">
                <a:extLst>
                  <a:ext uri="{FF2B5EF4-FFF2-40B4-BE49-F238E27FC236}">
                    <a16:creationId xmlns:a16="http://schemas.microsoft.com/office/drawing/2014/main" id="{5397A2DC-B222-615A-CCC3-9CBB896C2EDC}"/>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9" name="Freeform 104">
                <a:extLst>
                  <a:ext uri="{FF2B5EF4-FFF2-40B4-BE49-F238E27FC236}">
                    <a16:creationId xmlns:a16="http://schemas.microsoft.com/office/drawing/2014/main" id="{B9539375-D5AF-76EE-95AF-1200D2050E15}"/>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0" name="Oval 105">
                <a:extLst>
                  <a:ext uri="{FF2B5EF4-FFF2-40B4-BE49-F238E27FC236}">
                    <a16:creationId xmlns:a16="http://schemas.microsoft.com/office/drawing/2014/main" id="{02F4B53E-2CB7-549A-5A40-F748EF2EFF01}"/>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1" name="Freeform 106">
                <a:extLst>
                  <a:ext uri="{FF2B5EF4-FFF2-40B4-BE49-F238E27FC236}">
                    <a16:creationId xmlns:a16="http://schemas.microsoft.com/office/drawing/2014/main" id="{2E3D314B-42A6-7F2F-287B-6EAD7EC57828}"/>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2" name="Oval 107">
                <a:extLst>
                  <a:ext uri="{FF2B5EF4-FFF2-40B4-BE49-F238E27FC236}">
                    <a16:creationId xmlns:a16="http://schemas.microsoft.com/office/drawing/2014/main" id="{E8851FEC-8088-D25C-E5DB-484C211F39F7}"/>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3" name="Freeform 108">
                <a:extLst>
                  <a:ext uri="{FF2B5EF4-FFF2-40B4-BE49-F238E27FC236}">
                    <a16:creationId xmlns:a16="http://schemas.microsoft.com/office/drawing/2014/main" id="{D0DDAB01-08D2-0887-CCD6-48A6ED86E1ED}"/>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4" name="Oval 109">
                <a:extLst>
                  <a:ext uri="{FF2B5EF4-FFF2-40B4-BE49-F238E27FC236}">
                    <a16:creationId xmlns:a16="http://schemas.microsoft.com/office/drawing/2014/main" id="{178C3E1E-5172-F063-82D3-B3AA0E4F19CA}"/>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5" name="Freeform 110">
                <a:extLst>
                  <a:ext uri="{FF2B5EF4-FFF2-40B4-BE49-F238E27FC236}">
                    <a16:creationId xmlns:a16="http://schemas.microsoft.com/office/drawing/2014/main" id="{7817AA3C-DFE7-1CB9-7F0C-0B429AEF9DC2}"/>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6" name="Oval 111">
                <a:extLst>
                  <a:ext uri="{FF2B5EF4-FFF2-40B4-BE49-F238E27FC236}">
                    <a16:creationId xmlns:a16="http://schemas.microsoft.com/office/drawing/2014/main" id="{0F8CCC40-924B-A5B2-2CEA-DA81AF80B136}"/>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7" name="Freeform 112">
                <a:extLst>
                  <a:ext uri="{FF2B5EF4-FFF2-40B4-BE49-F238E27FC236}">
                    <a16:creationId xmlns:a16="http://schemas.microsoft.com/office/drawing/2014/main" id="{001D9886-6C3A-D087-6A8D-B65BD936492F}"/>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8" name="Oval 113">
                <a:extLst>
                  <a:ext uri="{FF2B5EF4-FFF2-40B4-BE49-F238E27FC236}">
                    <a16:creationId xmlns:a16="http://schemas.microsoft.com/office/drawing/2014/main" id="{DEDE7B99-BFD5-CFA2-4EC4-B3A122EE058E}"/>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9" name="Freeform 114">
                <a:extLst>
                  <a:ext uri="{FF2B5EF4-FFF2-40B4-BE49-F238E27FC236}">
                    <a16:creationId xmlns:a16="http://schemas.microsoft.com/office/drawing/2014/main" id="{E7B4C71B-FEE4-FF9F-F827-FB09A5A9CB18}"/>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grpSp>
        <p:sp>
          <p:nvSpPr>
            <p:cNvPr id="140" name="Oval 5">
              <a:extLst>
                <a:ext uri="{FF2B5EF4-FFF2-40B4-BE49-F238E27FC236}">
                  <a16:creationId xmlns:a16="http://schemas.microsoft.com/office/drawing/2014/main" id="{B33C5D4C-2A6D-DA83-22F0-EC9246E355AC}"/>
                </a:ext>
              </a:extLst>
            </p:cNvPr>
            <p:cNvSpPr>
              <a:spLocks noChangeArrowheads="1"/>
            </p:cNvSpPr>
            <p:nvPr/>
          </p:nvSpPr>
          <p:spPr bwMode="auto">
            <a:xfrm>
              <a:off x="6609023" y="4431685"/>
              <a:ext cx="54084" cy="55211"/>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1" name="Freeform 6">
              <a:extLst>
                <a:ext uri="{FF2B5EF4-FFF2-40B4-BE49-F238E27FC236}">
                  <a16:creationId xmlns:a16="http://schemas.microsoft.com/office/drawing/2014/main" id="{F7FDBF8B-997E-2BA3-BE6A-53BA41993730}"/>
                </a:ext>
              </a:extLst>
            </p:cNvPr>
            <p:cNvSpPr>
              <a:spLocks noEditPoints="1"/>
            </p:cNvSpPr>
            <p:nvPr/>
          </p:nvSpPr>
          <p:spPr bwMode="auto">
            <a:xfrm>
              <a:off x="6606770" y="4430558"/>
              <a:ext cx="57464" cy="57464"/>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6"/>
                    <a:pt x="128" y="69"/>
                  </a:cubicBezTo>
                  <a:lnTo>
                    <a:pt x="128" y="69"/>
                  </a:lnTo>
                  <a:cubicBezTo>
                    <a:pt x="128" y="101"/>
                    <a:pt x="101" y="128"/>
                    <a:pt x="69" y="128"/>
                  </a:cubicBezTo>
                  <a:cubicBezTo>
                    <a:pt x="37" y="128"/>
                    <a:pt x="10" y="101"/>
                    <a:pt x="10" y="69"/>
                  </a:cubicBezTo>
                  <a:cubicBezTo>
                    <a:pt x="10" y="36"/>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2" name="Oval 7">
              <a:extLst>
                <a:ext uri="{FF2B5EF4-FFF2-40B4-BE49-F238E27FC236}">
                  <a16:creationId xmlns:a16="http://schemas.microsoft.com/office/drawing/2014/main" id="{DFCD68BF-B600-5CFE-42AF-782E5135C2AF}"/>
                </a:ext>
              </a:extLst>
            </p:cNvPr>
            <p:cNvSpPr>
              <a:spLocks noChangeArrowheads="1"/>
            </p:cNvSpPr>
            <p:nvPr/>
          </p:nvSpPr>
          <p:spPr bwMode="auto">
            <a:xfrm>
              <a:off x="6609023" y="2112835"/>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3" name="Freeform 8">
              <a:extLst>
                <a:ext uri="{FF2B5EF4-FFF2-40B4-BE49-F238E27FC236}">
                  <a16:creationId xmlns:a16="http://schemas.microsoft.com/office/drawing/2014/main" id="{6E41005B-9654-0ACA-DC12-71C1C3F6A342}"/>
                </a:ext>
              </a:extLst>
            </p:cNvPr>
            <p:cNvSpPr>
              <a:spLocks noEditPoints="1"/>
            </p:cNvSpPr>
            <p:nvPr/>
          </p:nvSpPr>
          <p:spPr bwMode="auto">
            <a:xfrm>
              <a:off x="6606770" y="2110582"/>
              <a:ext cx="57464" cy="58591"/>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7"/>
                    <a:pt x="128" y="69"/>
                  </a:cubicBezTo>
                  <a:lnTo>
                    <a:pt x="128" y="69"/>
                  </a:lnTo>
                  <a:cubicBezTo>
                    <a:pt x="128" y="101"/>
                    <a:pt x="101" y="128"/>
                    <a:pt x="69" y="128"/>
                  </a:cubicBezTo>
                  <a:cubicBezTo>
                    <a:pt x="37" y="128"/>
                    <a:pt x="10" y="101"/>
                    <a:pt x="10" y="69"/>
                  </a:cubicBezTo>
                  <a:cubicBezTo>
                    <a:pt x="10" y="37"/>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4" name="Oval 9">
              <a:extLst>
                <a:ext uri="{FF2B5EF4-FFF2-40B4-BE49-F238E27FC236}">
                  <a16:creationId xmlns:a16="http://schemas.microsoft.com/office/drawing/2014/main" id="{F4417974-E9D5-6625-65B1-5237C39EEF9C}"/>
                </a:ext>
              </a:extLst>
            </p:cNvPr>
            <p:cNvSpPr>
              <a:spLocks noChangeArrowheads="1"/>
            </p:cNvSpPr>
            <p:nvPr/>
          </p:nvSpPr>
          <p:spPr bwMode="auto">
            <a:xfrm>
              <a:off x="8926747" y="4431685"/>
              <a:ext cx="54084" cy="55211"/>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5" name="Freeform 10">
              <a:extLst>
                <a:ext uri="{FF2B5EF4-FFF2-40B4-BE49-F238E27FC236}">
                  <a16:creationId xmlns:a16="http://schemas.microsoft.com/office/drawing/2014/main" id="{55DD1968-BDEE-4358-A62F-6987A48F62D4}"/>
                </a:ext>
              </a:extLst>
            </p:cNvPr>
            <p:cNvSpPr>
              <a:spLocks noEditPoints="1"/>
            </p:cNvSpPr>
            <p:nvPr/>
          </p:nvSpPr>
          <p:spPr bwMode="auto">
            <a:xfrm>
              <a:off x="8924493" y="4430558"/>
              <a:ext cx="58591" cy="57464"/>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6"/>
                    <a:pt x="128" y="69"/>
                  </a:cubicBezTo>
                  <a:lnTo>
                    <a:pt x="128" y="69"/>
                  </a:lnTo>
                  <a:cubicBezTo>
                    <a:pt x="128" y="101"/>
                    <a:pt x="101" y="128"/>
                    <a:pt x="69" y="128"/>
                  </a:cubicBezTo>
                  <a:cubicBezTo>
                    <a:pt x="36" y="128"/>
                    <a:pt x="10" y="101"/>
                    <a:pt x="10" y="69"/>
                  </a:cubicBezTo>
                  <a:cubicBezTo>
                    <a:pt x="10" y="36"/>
                    <a:pt x="36"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6" name="Oval 11">
              <a:extLst>
                <a:ext uri="{FF2B5EF4-FFF2-40B4-BE49-F238E27FC236}">
                  <a16:creationId xmlns:a16="http://schemas.microsoft.com/office/drawing/2014/main" id="{418EA5CF-598B-5C62-80EB-C42F7A2665F3}"/>
                </a:ext>
              </a:extLst>
            </p:cNvPr>
            <p:cNvSpPr>
              <a:spLocks noChangeArrowheads="1"/>
            </p:cNvSpPr>
            <p:nvPr/>
          </p:nvSpPr>
          <p:spPr bwMode="auto">
            <a:xfrm>
              <a:off x="8926747" y="2112835"/>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7" name="Freeform 12">
              <a:extLst>
                <a:ext uri="{FF2B5EF4-FFF2-40B4-BE49-F238E27FC236}">
                  <a16:creationId xmlns:a16="http://schemas.microsoft.com/office/drawing/2014/main" id="{6D947071-331C-3869-BC1B-267A58DAB44C}"/>
                </a:ext>
              </a:extLst>
            </p:cNvPr>
            <p:cNvSpPr>
              <a:spLocks noEditPoints="1"/>
            </p:cNvSpPr>
            <p:nvPr/>
          </p:nvSpPr>
          <p:spPr bwMode="auto">
            <a:xfrm>
              <a:off x="8924493" y="2110582"/>
              <a:ext cx="58591" cy="58591"/>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7"/>
                    <a:pt x="128" y="69"/>
                  </a:cubicBezTo>
                  <a:lnTo>
                    <a:pt x="128" y="69"/>
                  </a:lnTo>
                  <a:cubicBezTo>
                    <a:pt x="128" y="101"/>
                    <a:pt x="101" y="128"/>
                    <a:pt x="69" y="128"/>
                  </a:cubicBezTo>
                  <a:cubicBezTo>
                    <a:pt x="36" y="128"/>
                    <a:pt x="10" y="101"/>
                    <a:pt x="10" y="69"/>
                  </a:cubicBezTo>
                  <a:cubicBezTo>
                    <a:pt x="10" y="37"/>
                    <a:pt x="36"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8" name="Oval 13">
              <a:extLst>
                <a:ext uri="{FF2B5EF4-FFF2-40B4-BE49-F238E27FC236}">
                  <a16:creationId xmlns:a16="http://schemas.microsoft.com/office/drawing/2014/main" id="{D50D432F-0AAE-D4E2-BC21-531C786FC099}"/>
                </a:ext>
              </a:extLst>
            </p:cNvPr>
            <p:cNvSpPr>
              <a:spLocks noChangeArrowheads="1"/>
            </p:cNvSpPr>
            <p:nvPr/>
          </p:nvSpPr>
          <p:spPr bwMode="auto">
            <a:xfrm>
              <a:off x="6609023" y="3272260"/>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9" name="Freeform 14">
              <a:extLst>
                <a:ext uri="{FF2B5EF4-FFF2-40B4-BE49-F238E27FC236}">
                  <a16:creationId xmlns:a16="http://schemas.microsoft.com/office/drawing/2014/main" id="{8F718FE0-C95D-EFF9-A508-24C4FC20A9AC}"/>
                </a:ext>
              </a:extLst>
            </p:cNvPr>
            <p:cNvSpPr>
              <a:spLocks noEditPoints="1"/>
            </p:cNvSpPr>
            <p:nvPr/>
          </p:nvSpPr>
          <p:spPr bwMode="auto">
            <a:xfrm>
              <a:off x="6606770" y="3270007"/>
              <a:ext cx="57464" cy="58591"/>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0" name="Oval 15">
              <a:extLst>
                <a:ext uri="{FF2B5EF4-FFF2-40B4-BE49-F238E27FC236}">
                  <a16:creationId xmlns:a16="http://schemas.microsoft.com/office/drawing/2014/main" id="{A49737F5-8BFA-772D-22D9-161A2B3BAB24}"/>
                </a:ext>
              </a:extLst>
            </p:cNvPr>
            <p:cNvSpPr>
              <a:spLocks noChangeArrowheads="1"/>
            </p:cNvSpPr>
            <p:nvPr/>
          </p:nvSpPr>
          <p:spPr bwMode="auto">
            <a:xfrm>
              <a:off x="8926747" y="3272260"/>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1" name="Freeform 16">
              <a:extLst>
                <a:ext uri="{FF2B5EF4-FFF2-40B4-BE49-F238E27FC236}">
                  <a16:creationId xmlns:a16="http://schemas.microsoft.com/office/drawing/2014/main" id="{945F51F7-2C15-C94D-55C5-EB7FCA84FF2D}"/>
                </a:ext>
              </a:extLst>
            </p:cNvPr>
            <p:cNvSpPr>
              <a:spLocks noEditPoints="1"/>
            </p:cNvSpPr>
            <p:nvPr/>
          </p:nvSpPr>
          <p:spPr bwMode="auto">
            <a:xfrm>
              <a:off x="8924493" y="3270007"/>
              <a:ext cx="58591" cy="58591"/>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6" y="128"/>
                    <a:pt x="10" y="102"/>
                    <a:pt x="10" y="69"/>
                  </a:cubicBezTo>
                  <a:cubicBezTo>
                    <a:pt x="10" y="37"/>
                    <a:pt x="36"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2" name="Oval 17">
              <a:extLst>
                <a:ext uri="{FF2B5EF4-FFF2-40B4-BE49-F238E27FC236}">
                  <a16:creationId xmlns:a16="http://schemas.microsoft.com/office/drawing/2014/main" id="{9AE0DD4E-621D-F927-B495-4D36C559CFE0}"/>
                </a:ext>
              </a:extLst>
            </p:cNvPr>
            <p:cNvSpPr>
              <a:spLocks noChangeArrowheads="1"/>
            </p:cNvSpPr>
            <p:nvPr/>
          </p:nvSpPr>
          <p:spPr bwMode="auto">
            <a:xfrm>
              <a:off x="7767322" y="4431685"/>
              <a:ext cx="54084" cy="55211"/>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3" name="Freeform 18">
              <a:extLst>
                <a:ext uri="{FF2B5EF4-FFF2-40B4-BE49-F238E27FC236}">
                  <a16:creationId xmlns:a16="http://schemas.microsoft.com/office/drawing/2014/main" id="{74CAA65D-A41D-E8C7-A7D5-E18F2CD99093}"/>
                </a:ext>
              </a:extLst>
            </p:cNvPr>
            <p:cNvSpPr>
              <a:spLocks noEditPoints="1"/>
            </p:cNvSpPr>
            <p:nvPr/>
          </p:nvSpPr>
          <p:spPr bwMode="auto">
            <a:xfrm>
              <a:off x="7765068" y="4430558"/>
              <a:ext cx="58591" cy="57464"/>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6"/>
                    <a:pt x="128" y="69"/>
                  </a:cubicBezTo>
                  <a:lnTo>
                    <a:pt x="128" y="69"/>
                  </a:lnTo>
                  <a:cubicBezTo>
                    <a:pt x="128" y="101"/>
                    <a:pt x="102" y="128"/>
                    <a:pt x="69" y="128"/>
                  </a:cubicBezTo>
                  <a:cubicBezTo>
                    <a:pt x="37" y="128"/>
                    <a:pt x="11" y="101"/>
                    <a:pt x="11" y="69"/>
                  </a:cubicBezTo>
                  <a:cubicBezTo>
                    <a:pt x="11" y="36"/>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4" name="Oval 19">
              <a:extLst>
                <a:ext uri="{FF2B5EF4-FFF2-40B4-BE49-F238E27FC236}">
                  <a16:creationId xmlns:a16="http://schemas.microsoft.com/office/drawing/2014/main" id="{D8AAE3F1-EC68-6DE3-199B-3D2C96466AC0}"/>
                </a:ext>
              </a:extLst>
            </p:cNvPr>
            <p:cNvSpPr>
              <a:spLocks noChangeArrowheads="1"/>
            </p:cNvSpPr>
            <p:nvPr/>
          </p:nvSpPr>
          <p:spPr bwMode="auto">
            <a:xfrm>
              <a:off x="7767322" y="2112835"/>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5" name="Freeform 20">
              <a:extLst>
                <a:ext uri="{FF2B5EF4-FFF2-40B4-BE49-F238E27FC236}">
                  <a16:creationId xmlns:a16="http://schemas.microsoft.com/office/drawing/2014/main" id="{DDEA49B9-87C0-B87B-04F5-28720827F997}"/>
                </a:ext>
              </a:extLst>
            </p:cNvPr>
            <p:cNvSpPr>
              <a:spLocks noEditPoints="1"/>
            </p:cNvSpPr>
            <p:nvPr/>
          </p:nvSpPr>
          <p:spPr bwMode="auto">
            <a:xfrm>
              <a:off x="7765068" y="2110582"/>
              <a:ext cx="58591" cy="58591"/>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6" name="Oval 21">
              <a:extLst>
                <a:ext uri="{FF2B5EF4-FFF2-40B4-BE49-F238E27FC236}">
                  <a16:creationId xmlns:a16="http://schemas.microsoft.com/office/drawing/2014/main" id="{E72FAA6D-B62E-9380-1BEA-B91A1DC96F61}"/>
                </a:ext>
              </a:extLst>
            </p:cNvPr>
            <p:cNvSpPr>
              <a:spLocks noChangeArrowheads="1"/>
            </p:cNvSpPr>
            <p:nvPr/>
          </p:nvSpPr>
          <p:spPr bwMode="auto">
            <a:xfrm>
              <a:off x="7767322" y="3272260"/>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7" name="Freeform 22">
              <a:extLst>
                <a:ext uri="{FF2B5EF4-FFF2-40B4-BE49-F238E27FC236}">
                  <a16:creationId xmlns:a16="http://schemas.microsoft.com/office/drawing/2014/main" id="{FEBE9C13-2F6D-44DE-F062-41D452FE0C73}"/>
                </a:ext>
              </a:extLst>
            </p:cNvPr>
            <p:cNvSpPr>
              <a:spLocks noEditPoints="1"/>
            </p:cNvSpPr>
            <p:nvPr/>
          </p:nvSpPr>
          <p:spPr bwMode="auto">
            <a:xfrm>
              <a:off x="7765068" y="3270007"/>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8" name="Oval 23">
              <a:extLst>
                <a:ext uri="{FF2B5EF4-FFF2-40B4-BE49-F238E27FC236}">
                  <a16:creationId xmlns:a16="http://schemas.microsoft.com/office/drawing/2014/main" id="{F1A7FD95-44F0-2FFE-BFCF-A688E5E4B866}"/>
                </a:ext>
              </a:extLst>
            </p:cNvPr>
            <p:cNvSpPr>
              <a:spLocks noChangeArrowheads="1"/>
            </p:cNvSpPr>
            <p:nvPr/>
          </p:nvSpPr>
          <p:spPr bwMode="auto">
            <a:xfrm>
              <a:off x="7767322" y="3272260"/>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9" name="Freeform 24">
              <a:extLst>
                <a:ext uri="{FF2B5EF4-FFF2-40B4-BE49-F238E27FC236}">
                  <a16:creationId xmlns:a16="http://schemas.microsoft.com/office/drawing/2014/main" id="{9B054999-FF1B-CB59-90F1-91D98DDC984D}"/>
                </a:ext>
              </a:extLst>
            </p:cNvPr>
            <p:cNvSpPr>
              <a:spLocks noEditPoints="1"/>
            </p:cNvSpPr>
            <p:nvPr/>
          </p:nvSpPr>
          <p:spPr bwMode="auto">
            <a:xfrm>
              <a:off x="7765068" y="3270007"/>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0" name="Oval 25">
              <a:extLst>
                <a:ext uri="{FF2B5EF4-FFF2-40B4-BE49-F238E27FC236}">
                  <a16:creationId xmlns:a16="http://schemas.microsoft.com/office/drawing/2014/main" id="{5FA6AE5E-66AD-FA71-BB3B-74151BF64C40}"/>
                </a:ext>
              </a:extLst>
            </p:cNvPr>
            <p:cNvSpPr>
              <a:spLocks noChangeArrowheads="1"/>
            </p:cNvSpPr>
            <p:nvPr/>
          </p:nvSpPr>
          <p:spPr bwMode="auto">
            <a:xfrm>
              <a:off x="7767322" y="3272260"/>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1" name="Freeform 26">
              <a:extLst>
                <a:ext uri="{FF2B5EF4-FFF2-40B4-BE49-F238E27FC236}">
                  <a16:creationId xmlns:a16="http://schemas.microsoft.com/office/drawing/2014/main" id="{34869A31-21F5-0A13-FACB-1245DABA6F55}"/>
                </a:ext>
              </a:extLst>
            </p:cNvPr>
            <p:cNvSpPr>
              <a:spLocks noEditPoints="1"/>
            </p:cNvSpPr>
            <p:nvPr/>
          </p:nvSpPr>
          <p:spPr bwMode="auto">
            <a:xfrm>
              <a:off x="7765068" y="3270007"/>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2" name="Oval 27">
              <a:extLst>
                <a:ext uri="{FF2B5EF4-FFF2-40B4-BE49-F238E27FC236}">
                  <a16:creationId xmlns:a16="http://schemas.microsoft.com/office/drawing/2014/main" id="{4F792DD2-F96C-423E-D2A3-FBBB32E35D78}"/>
                </a:ext>
              </a:extLst>
            </p:cNvPr>
            <p:cNvSpPr>
              <a:spLocks noChangeArrowheads="1"/>
            </p:cNvSpPr>
            <p:nvPr/>
          </p:nvSpPr>
          <p:spPr bwMode="auto">
            <a:xfrm>
              <a:off x="7767322" y="3272260"/>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3" name="Freeform 28">
              <a:extLst>
                <a:ext uri="{FF2B5EF4-FFF2-40B4-BE49-F238E27FC236}">
                  <a16:creationId xmlns:a16="http://schemas.microsoft.com/office/drawing/2014/main" id="{FA68ACB4-0787-141A-735A-7BB46CA5A45B}"/>
                </a:ext>
              </a:extLst>
            </p:cNvPr>
            <p:cNvSpPr>
              <a:spLocks noEditPoints="1"/>
            </p:cNvSpPr>
            <p:nvPr/>
          </p:nvSpPr>
          <p:spPr bwMode="auto">
            <a:xfrm>
              <a:off x="7765068" y="3270007"/>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 name="Oval 29">
              <a:extLst>
                <a:ext uri="{FF2B5EF4-FFF2-40B4-BE49-F238E27FC236}">
                  <a16:creationId xmlns:a16="http://schemas.microsoft.com/office/drawing/2014/main" id="{7BBD8E4E-BA57-D959-54C4-4C68CCE4935E}"/>
                </a:ext>
              </a:extLst>
            </p:cNvPr>
            <p:cNvSpPr>
              <a:spLocks noChangeArrowheads="1"/>
            </p:cNvSpPr>
            <p:nvPr/>
          </p:nvSpPr>
          <p:spPr bwMode="auto">
            <a:xfrm>
              <a:off x="7767322" y="3272260"/>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5" name="Freeform 30">
              <a:extLst>
                <a:ext uri="{FF2B5EF4-FFF2-40B4-BE49-F238E27FC236}">
                  <a16:creationId xmlns:a16="http://schemas.microsoft.com/office/drawing/2014/main" id="{AA7CA24D-FB8E-6F9C-F451-3003B962CCF9}"/>
                </a:ext>
              </a:extLst>
            </p:cNvPr>
            <p:cNvSpPr>
              <a:spLocks noEditPoints="1"/>
            </p:cNvSpPr>
            <p:nvPr/>
          </p:nvSpPr>
          <p:spPr bwMode="auto">
            <a:xfrm>
              <a:off x="7765068" y="3270007"/>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6" name="Oval 31">
              <a:extLst>
                <a:ext uri="{FF2B5EF4-FFF2-40B4-BE49-F238E27FC236}">
                  <a16:creationId xmlns:a16="http://schemas.microsoft.com/office/drawing/2014/main" id="{E946DDDA-BD07-B415-513B-5974183AE16C}"/>
                </a:ext>
              </a:extLst>
            </p:cNvPr>
            <p:cNvSpPr>
              <a:spLocks noChangeArrowheads="1"/>
            </p:cNvSpPr>
            <p:nvPr/>
          </p:nvSpPr>
          <p:spPr bwMode="auto">
            <a:xfrm>
              <a:off x="7767322" y="3272260"/>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7" name="Freeform 32">
              <a:extLst>
                <a:ext uri="{FF2B5EF4-FFF2-40B4-BE49-F238E27FC236}">
                  <a16:creationId xmlns:a16="http://schemas.microsoft.com/office/drawing/2014/main" id="{EEBA8829-7169-9006-12BC-3E22D4CEF998}"/>
                </a:ext>
              </a:extLst>
            </p:cNvPr>
            <p:cNvSpPr>
              <a:spLocks noEditPoints="1"/>
            </p:cNvSpPr>
            <p:nvPr/>
          </p:nvSpPr>
          <p:spPr bwMode="auto">
            <a:xfrm>
              <a:off x="7765068" y="3270007"/>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8" name="Oval 33">
              <a:extLst>
                <a:ext uri="{FF2B5EF4-FFF2-40B4-BE49-F238E27FC236}">
                  <a16:creationId xmlns:a16="http://schemas.microsoft.com/office/drawing/2014/main" id="{315BE9A7-AAE9-59FB-3989-CEF60DA82F4B}"/>
                </a:ext>
              </a:extLst>
            </p:cNvPr>
            <p:cNvSpPr>
              <a:spLocks noChangeArrowheads="1"/>
            </p:cNvSpPr>
            <p:nvPr/>
          </p:nvSpPr>
          <p:spPr bwMode="auto">
            <a:xfrm>
              <a:off x="7767322" y="3272260"/>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9" name="Freeform 34">
              <a:extLst>
                <a:ext uri="{FF2B5EF4-FFF2-40B4-BE49-F238E27FC236}">
                  <a16:creationId xmlns:a16="http://schemas.microsoft.com/office/drawing/2014/main" id="{0815294A-EB13-ECE5-F496-BFC3B84F5E8D}"/>
                </a:ext>
              </a:extLst>
            </p:cNvPr>
            <p:cNvSpPr>
              <a:spLocks noEditPoints="1"/>
            </p:cNvSpPr>
            <p:nvPr/>
          </p:nvSpPr>
          <p:spPr bwMode="auto">
            <a:xfrm>
              <a:off x="7765068" y="3270007"/>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0" name="Oval 35">
              <a:extLst>
                <a:ext uri="{FF2B5EF4-FFF2-40B4-BE49-F238E27FC236}">
                  <a16:creationId xmlns:a16="http://schemas.microsoft.com/office/drawing/2014/main" id="{81FFBE0B-FB8A-1965-537F-EC2818F2A32D}"/>
                </a:ext>
              </a:extLst>
            </p:cNvPr>
            <p:cNvSpPr>
              <a:spLocks noChangeArrowheads="1"/>
            </p:cNvSpPr>
            <p:nvPr/>
          </p:nvSpPr>
          <p:spPr bwMode="auto">
            <a:xfrm>
              <a:off x="7767322" y="3272260"/>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1" name="Freeform 36">
              <a:extLst>
                <a:ext uri="{FF2B5EF4-FFF2-40B4-BE49-F238E27FC236}">
                  <a16:creationId xmlns:a16="http://schemas.microsoft.com/office/drawing/2014/main" id="{F38F2717-EFFD-9E21-866E-F475715E860B}"/>
                </a:ext>
              </a:extLst>
            </p:cNvPr>
            <p:cNvSpPr>
              <a:spLocks noEditPoints="1"/>
            </p:cNvSpPr>
            <p:nvPr/>
          </p:nvSpPr>
          <p:spPr bwMode="auto">
            <a:xfrm>
              <a:off x="7765068" y="3270007"/>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2" name="Line 37">
              <a:extLst>
                <a:ext uri="{FF2B5EF4-FFF2-40B4-BE49-F238E27FC236}">
                  <a16:creationId xmlns:a16="http://schemas.microsoft.com/office/drawing/2014/main" id="{FBD01D00-1DC8-3AB8-9BA6-B210F94F19E3}"/>
                </a:ext>
              </a:extLst>
            </p:cNvPr>
            <p:cNvSpPr>
              <a:spLocks noChangeShapeType="1"/>
            </p:cNvSpPr>
            <p:nvPr/>
          </p:nvSpPr>
          <p:spPr bwMode="auto">
            <a:xfrm flipV="1">
              <a:off x="8953789" y="2139877"/>
              <a:ext cx="0" cy="2318849"/>
            </a:xfrm>
            <a:prstGeom prst="line">
              <a:avLst/>
            </a:prstGeom>
            <a:noFill/>
            <a:ln w="254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3" name="Line 38">
              <a:extLst>
                <a:ext uri="{FF2B5EF4-FFF2-40B4-BE49-F238E27FC236}">
                  <a16:creationId xmlns:a16="http://schemas.microsoft.com/office/drawing/2014/main" id="{93163830-D9A5-92A8-D6D5-76D7047F2503}"/>
                </a:ext>
              </a:extLst>
            </p:cNvPr>
            <p:cNvSpPr>
              <a:spLocks noChangeShapeType="1"/>
            </p:cNvSpPr>
            <p:nvPr/>
          </p:nvSpPr>
          <p:spPr bwMode="auto">
            <a:xfrm>
              <a:off x="6636065" y="4458727"/>
              <a:ext cx="2317723" cy="0"/>
            </a:xfrm>
            <a:prstGeom prst="line">
              <a:avLst/>
            </a:prstGeom>
            <a:noFill/>
            <a:ln w="254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4" name="Line 39">
              <a:extLst>
                <a:ext uri="{FF2B5EF4-FFF2-40B4-BE49-F238E27FC236}">
                  <a16:creationId xmlns:a16="http://schemas.microsoft.com/office/drawing/2014/main" id="{B3B6FB3D-F8F5-BDED-99F6-EA261A6911E5}"/>
                </a:ext>
              </a:extLst>
            </p:cNvPr>
            <p:cNvSpPr>
              <a:spLocks noChangeShapeType="1"/>
            </p:cNvSpPr>
            <p:nvPr/>
          </p:nvSpPr>
          <p:spPr bwMode="auto">
            <a:xfrm>
              <a:off x="6636065" y="2139877"/>
              <a:ext cx="2317723" cy="0"/>
            </a:xfrm>
            <a:prstGeom prst="line">
              <a:avLst/>
            </a:prstGeom>
            <a:noFill/>
            <a:ln w="254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5" name="Line 40">
              <a:extLst>
                <a:ext uri="{FF2B5EF4-FFF2-40B4-BE49-F238E27FC236}">
                  <a16:creationId xmlns:a16="http://schemas.microsoft.com/office/drawing/2014/main" id="{668A6F00-8617-05B6-C14A-631DC55E7A0E}"/>
                </a:ext>
              </a:extLst>
            </p:cNvPr>
            <p:cNvSpPr>
              <a:spLocks noChangeShapeType="1"/>
            </p:cNvSpPr>
            <p:nvPr/>
          </p:nvSpPr>
          <p:spPr bwMode="auto">
            <a:xfrm flipV="1">
              <a:off x="6636065" y="2139877"/>
              <a:ext cx="0" cy="2318849"/>
            </a:xfrm>
            <a:prstGeom prst="line">
              <a:avLst/>
            </a:prstGeom>
            <a:noFill/>
            <a:ln w="254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6" name="Line 76">
              <a:extLst>
                <a:ext uri="{FF2B5EF4-FFF2-40B4-BE49-F238E27FC236}">
                  <a16:creationId xmlns:a16="http://schemas.microsoft.com/office/drawing/2014/main" id="{1E8ADE33-59FA-18B7-AE1B-EB7F124AC71F}"/>
                </a:ext>
              </a:extLst>
            </p:cNvPr>
            <p:cNvSpPr>
              <a:spLocks noChangeShapeType="1"/>
            </p:cNvSpPr>
            <p:nvPr/>
          </p:nvSpPr>
          <p:spPr bwMode="auto">
            <a:xfrm flipV="1">
              <a:off x="2945724" y="2148322"/>
              <a:ext cx="0" cy="2311400"/>
            </a:xfrm>
            <a:prstGeom prst="line">
              <a:avLst/>
            </a:prstGeom>
            <a:noFill/>
            <a:ln w="254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7" name="Line 77">
              <a:extLst>
                <a:ext uri="{FF2B5EF4-FFF2-40B4-BE49-F238E27FC236}">
                  <a16:creationId xmlns:a16="http://schemas.microsoft.com/office/drawing/2014/main" id="{C450D97A-A7A2-2A42-3ED4-A39D91876A5E}"/>
                </a:ext>
              </a:extLst>
            </p:cNvPr>
            <p:cNvSpPr>
              <a:spLocks noChangeShapeType="1"/>
            </p:cNvSpPr>
            <p:nvPr/>
          </p:nvSpPr>
          <p:spPr bwMode="auto">
            <a:xfrm>
              <a:off x="635912" y="4459722"/>
              <a:ext cx="2309813" cy="0"/>
            </a:xfrm>
            <a:prstGeom prst="line">
              <a:avLst/>
            </a:prstGeom>
            <a:noFill/>
            <a:ln w="254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8" name="Line 78">
              <a:extLst>
                <a:ext uri="{FF2B5EF4-FFF2-40B4-BE49-F238E27FC236}">
                  <a16:creationId xmlns:a16="http://schemas.microsoft.com/office/drawing/2014/main" id="{29AD1694-7440-FF67-E074-04099AFB978F}"/>
                </a:ext>
              </a:extLst>
            </p:cNvPr>
            <p:cNvSpPr>
              <a:spLocks noChangeShapeType="1"/>
            </p:cNvSpPr>
            <p:nvPr/>
          </p:nvSpPr>
          <p:spPr bwMode="auto">
            <a:xfrm>
              <a:off x="635912" y="2148322"/>
              <a:ext cx="2309813" cy="0"/>
            </a:xfrm>
            <a:prstGeom prst="line">
              <a:avLst/>
            </a:prstGeom>
            <a:noFill/>
            <a:ln w="254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9" name="Line 79">
              <a:extLst>
                <a:ext uri="{FF2B5EF4-FFF2-40B4-BE49-F238E27FC236}">
                  <a16:creationId xmlns:a16="http://schemas.microsoft.com/office/drawing/2014/main" id="{F11FCE3C-E6DB-940D-B428-62E96EE43046}"/>
                </a:ext>
              </a:extLst>
            </p:cNvPr>
            <p:cNvSpPr>
              <a:spLocks noChangeShapeType="1"/>
            </p:cNvSpPr>
            <p:nvPr/>
          </p:nvSpPr>
          <p:spPr bwMode="auto">
            <a:xfrm flipV="1">
              <a:off x="635912" y="2148322"/>
              <a:ext cx="0" cy="2311400"/>
            </a:xfrm>
            <a:prstGeom prst="line">
              <a:avLst/>
            </a:prstGeom>
            <a:noFill/>
            <a:ln w="254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80" name="Oval 83">
              <a:extLst>
                <a:ext uri="{FF2B5EF4-FFF2-40B4-BE49-F238E27FC236}">
                  <a16:creationId xmlns:a16="http://schemas.microsoft.com/office/drawing/2014/main" id="{EA286860-B88E-E03C-C7E0-A66FE4FCC965}"/>
                </a:ext>
              </a:extLst>
            </p:cNvPr>
            <p:cNvSpPr>
              <a:spLocks noChangeArrowheads="1"/>
            </p:cNvSpPr>
            <p:nvPr/>
          </p:nvSpPr>
          <p:spPr bwMode="auto">
            <a:xfrm>
              <a:off x="4150192" y="4109320"/>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1" name="Freeform 84">
              <a:extLst>
                <a:ext uri="{FF2B5EF4-FFF2-40B4-BE49-F238E27FC236}">
                  <a16:creationId xmlns:a16="http://schemas.microsoft.com/office/drawing/2014/main" id="{7C098463-97A8-CAEB-F7C2-006DAC957B16}"/>
                </a:ext>
              </a:extLst>
            </p:cNvPr>
            <p:cNvSpPr>
              <a:spLocks noEditPoints="1"/>
            </p:cNvSpPr>
            <p:nvPr/>
          </p:nvSpPr>
          <p:spPr bwMode="auto">
            <a:xfrm>
              <a:off x="4147939" y="4107067"/>
              <a:ext cx="58591" cy="58591"/>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2" y="11"/>
                    <a:pt x="128" y="37"/>
                    <a:pt x="128" y="70"/>
                  </a:cubicBezTo>
                  <a:lnTo>
                    <a:pt x="128" y="70"/>
                  </a:lnTo>
                  <a:cubicBezTo>
                    <a:pt x="128" y="102"/>
                    <a:pt x="102" y="128"/>
                    <a:pt x="69" y="128"/>
                  </a:cubicBezTo>
                  <a:cubicBezTo>
                    <a:pt x="37" y="128"/>
                    <a:pt x="10" y="102"/>
                    <a:pt x="10" y="70"/>
                  </a:cubicBezTo>
                  <a:cubicBezTo>
                    <a:pt x="10" y="37"/>
                    <a:pt x="37" y="11"/>
                    <a:pt x="69" y="11"/>
                  </a:cubicBezTo>
                  <a:close/>
                  <a:moveTo>
                    <a:pt x="69" y="0"/>
                  </a:moveTo>
                  <a:cubicBezTo>
                    <a:pt x="31" y="0"/>
                    <a:pt x="0" y="32"/>
                    <a:pt x="0" y="70"/>
                  </a:cubicBezTo>
                  <a:cubicBezTo>
                    <a:pt x="0" y="108"/>
                    <a:pt x="31" y="139"/>
                    <a:pt x="69" y="139"/>
                  </a:cubicBezTo>
                  <a:cubicBezTo>
                    <a:pt x="107" y="139"/>
                    <a:pt x="138" y="108"/>
                    <a:pt x="138" y="70"/>
                  </a:cubicBezTo>
                  <a:lnTo>
                    <a:pt x="138" y="70"/>
                  </a:lnTo>
                  <a:cubicBezTo>
                    <a:pt x="138" y="32"/>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2" name="Oval 85">
              <a:extLst>
                <a:ext uri="{FF2B5EF4-FFF2-40B4-BE49-F238E27FC236}">
                  <a16:creationId xmlns:a16="http://schemas.microsoft.com/office/drawing/2014/main" id="{C6043C82-A7D1-424E-0C7C-24D09BE7D88C}"/>
                </a:ext>
              </a:extLst>
            </p:cNvPr>
            <p:cNvSpPr>
              <a:spLocks noChangeArrowheads="1"/>
            </p:cNvSpPr>
            <p:nvPr/>
          </p:nvSpPr>
          <p:spPr bwMode="auto">
            <a:xfrm>
              <a:off x="4150192" y="2468774"/>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3" name="Freeform 86">
              <a:extLst>
                <a:ext uri="{FF2B5EF4-FFF2-40B4-BE49-F238E27FC236}">
                  <a16:creationId xmlns:a16="http://schemas.microsoft.com/office/drawing/2014/main" id="{0DBBBD2A-CD78-E522-F1AB-DFA6FD07EFE7}"/>
                </a:ext>
              </a:extLst>
            </p:cNvPr>
            <p:cNvSpPr>
              <a:spLocks noEditPoints="1"/>
            </p:cNvSpPr>
            <p:nvPr/>
          </p:nvSpPr>
          <p:spPr bwMode="auto">
            <a:xfrm>
              <a:off x="4147939" y="2466520"/>
              <a:ext cx="58591" cy="58591"/>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2" y="10"/>
                    <a:pt x="128" y="37"/>
                    <a:pt x="128" y="69"/>
                  </a:cubicBezTo>
                  <a:lnTo>
                    <a:pt x="128" y="69"/>
                  </a:lnTo>
                  <a:cubicBezTo>
                    <a:pt x="128" y="102"/>
                    <a:pt x="102" y="128"/>
                    <a:pt x="69" y="128"/>
                  </a:cubicBezTo>
                  <a:cubicBezTo>
                    <a:pt x="37" y="128"/>
                    <a:pt x="10" y="102"/>
                    <a:pt x="10" y="69"/>
                  </a:cubicBezTo>
                  <a:cubicBezTo>
                    <a:pt x="10" y="37"/>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4" name="Oval 87">
              <a:extLst>
                <a:ext uri="{FF2B5EF4-FFF2-40B4-BE49-F238E27FC236}">
                  <a16:creationId xmlns:a16="http://schemas.microsoft.com/office/drawing/2014/main" id="{85F904B2-F167-0413-0C62-4552E57FF5E3}"/>
                </a:ext>
              </a:extLst>
            </p:cNvPr>
            <p:cNvSpPr>
              <a:spLocks noChangeArrowheads="1"/>
            </p:cNvSpPr>
            <p:nvPr/>
          </p:nvSpPr>
          <p:spPr bwMode="auto">
            <a:xfrm>
              <a:off x="5789610" y="4109320"/>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5" name="Freeform 88">
              <a:extLst>
                <a:ext uri="{FF2B5EF4-FFF2-40B4-BE49-F238E27FC236}">
                  <a16:creationId xmlns:a16="http://schemas.microsoft.com/office/drawing/2014/main" id="{99C15E69-20B1-73E1-5327-7098E9AB1EE2}"/>
                </a:ext>
              </a:extLst>
            </p:cNvPr>
            <p:cNvSpPr>
              <a:spLocks noEditPoints="1"/>
            </p:cNvSpPr>
            <p:nvPr/>
          </p:nvSpPr>
          <p:spPr bwMode="auto">
            <a:xfrm>
              <a:off x="5787356" y="4107067"/>
              <a:ext cx="58591" cy="58591"/>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2" y="0"/>
                    <a:pt x="0" y="32"/>
                    <a:pt x="0" y="70"/>
                  </a:cubicBezTo>
                  <a:cubicBezTo>
                    <a:pt x="0" y="108"/>
                    <a:pt x="32" y="139"/>
                    <a:pt x="70" y="139"/>
                  </a:cubicBezTo>
                  <a:cubicBezTo>
                    <a:pt x="108" y="139"/>
                    <a:pt x="139" y="108"/>
                    <a:pt x="139" y="70"/>
                  </a:cubicBezTo>
                  <a:lnTo>
                    <a:pt x="139" y="70"/>
                  </a:lnTo>
                  <a:cubicBezTo>
                    <a:pt x="139" y="32"/>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6" name="Oval 89">
              <a:extLst>
                <a:ext uri="{FF2B5EF4-FFF2-40B4-BE49-F238E27FC236}">
                  <a16:creationId xmlns:a16="http://schemas.microsoft.com/office/drawing/2014/main" id="{36C89255-54D2-3D33-8145-56F9128078E2}"/>
                </a:ext>
              </a:extLst>
            </p:cNvPr>
            <p:cNvSpPr>
              <a:spLocks noChangeArrowheads="1"/>
            </p:cNvSpPr>
            <p:nvPr/>
          </p:nvSpPr>
          <p:spPr bwMode="auto">
            <a:xfrm>
              <a:off x="5789610" y="2468774"/>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7" name="Freeform 90">
              <a:extLst>
                <a:ext uri="{FF2B5EF4-FFF2-40B4-BE49-F238E27FC236}">
                  <a16:creationId xmlns:a16="http://schemas.microsoft.com/office/drawing/2014/main" id="{C406BE34-748E-C3C4-56DC-E0A33E73D9BF}"/>
                </a:ext>
              </a:extLst>
            </p:cNvPr>
            <p:cNvSpPr>
              <a:spLocks noEditPoints="1"/>
            </p:cNvSpPr>
            <p:nvPr/>
          </p:nvSpPr>
          <p:spPr bwMode="auto">
            <a:xfrm>
              <a:off x="5787356" y="2466520"/>
              <a:ext cx="58591" cy="58591"/>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7"/>
                    <a:pt x="128" y="69"/>
                  </a:cubicBezTo>
                  <a:lnTo>
                    <a:pt x="128" y="69"/>
                  </a:lnTo>
                  <a:cubicBezTo>
                    <a:pt x="128" y="102"/>
                    <a:pt x="102" y="128"/>
                    <a:pt x="70" y="128"/>
                  </a:cubicBezTo>
                  <a:cubicBezTo>
                    <a:pt x="37" y="128"/>
                    <a:pt x="11" y="102"/>
                    <a:pt x="11" y="69"/>
                  </a:cubicBezTo>
                  <a:cubicBezTo>
                    <a:pt x="11" y="37"/>
                    <a:pt x="37" y="10"/>
                    <a:pt x="70" y="10"/>
                  </a:cubicBezTo>
                  <a:close/>
                  <a:moveTo>
                    <a:pt x="70" y="0"/>
                  </a:moveTo>
                  <a:cubicBezTo>
                    <a:pt x="32" y="0"/>
                    <a:pt x="0" y="31"/>
                    <a:pt x="0" y="69"/>
                  </a:cubicBezTo>
                  <a:cubicBezTo>
                    <a:pt x="0" y="107"/>
                    <a:pt x="32"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8" name="Oval 91">
              <a:extLst>
                <a:ext uri="{FF2B5EF4-FFF2-40B4-BE49-F238E27FC236}">
                  <a16:creationId xmlns:a16="http://schemas.microsoft.com/office/drawing/2014/main" id="{C7E95540-AE94-6A6B-F75E-7711658E55E1}"/>
                </a:ext>
              </a:extLst>
            </p:cNvPr>
            <p:cNvSpPr>
              <a:spLocks noChangeArrowheads="1"/>
            </p:cNvSpPr>
            <p:nvPr/>
          </p:nvSpPr>
          <p:spPr bwMode="auto">
            <a:xfrm>
              <a:off x="3811041" y="32890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9" name="Freeform 92">
              <a:extLst>
                <a:ext uri="{FF2B5EF4-FFF2-40B4-BE49-F238E27FC236}">
                  <a16:creationId xmlns:a16="http://schemas.microsoft.com/office/drawing/2014/main" id="{B5B69D2F-0B7A-FACC-0004-93EE39EB5FA2}"/>
                </a:ext>
              </a:extLst>
            </p:cNvPr>
            <p:cNvSpPr>
              <a:spLocks noEditPoints="1"/>
            </p:cNvSpPr>
            <p:nvPr/>
          </p:nvSpPr>
          <p:spPr bwMode="auto">
            <a:xfrm>
              <a:off x="3808788" y="3286794"/>
              <a:ext cx="57464" cy="58591"/>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0" name="Oval 93">
              <a:extLst>
                <a:ext uri="{FF2B5EF4-FFF2-40B4-BE49-F238E27FC236}">
                  <a16:creationId xmlns:a16="http://schemas.microsoft.com/office/drawing/2014/main" id="{70AE5567-81EE-C8B6-FF4C-D0F976F94143}"/>
                </a:ext>
              </a:extLst>
            </p:cNvPr>
            <p:cNvSpPr>
              <a:spLocks noChangeArrowheads="1"/>
            </p:cNvSpPr>
            <p:nvPr/>
          </p:nvSpPr>
          <p:spPr bwMode="auto">
            <a:xfrm>
              <a:off x="6128761" y="32890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1" name="Freeform 94">
              <a:extLst>
                <a:ext uri="{FF2B5EF4-FFF2-40B4-BE49-F238E27FC236}">
                  <a16:creationId xmlns:a16="http://schemas.microsoft.com/office/drawing/2014/main" id="{75F22215-FCF9-3897-CFB4-6E5FFA4C98D7}"/>
                </a:ext>
              </a:extLst>
            </p:cNvPr>
            <p:cNvSpPr>
              <a:spLocks noEditPoints="1"/>
            </p:cNvSpPr>
            <p:nvPr/>
          </p:nvSpPr>
          <p:spPr bwMode="auto">
            <a:xfrm>
              <a:off x="6126507" y="3286794"/>
              <a:ext cx="58591" cy="58591"/>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6" y="128"/>
                    <a:pt x="10" y="102"/>
                    <a:pt x="10" y="69"/>
                  </a:cubicBezTo>
                  <a:cubicBezTo>
                    <a:pt x="10" y="37"/>
                    <a:pt x="36"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2" name="Oval 95">
              <a:extLst>
                <a:ext uri="{FF2B5EF4-FFF2-40B4-BE49-F238E27FC236}">
                  <a16:creationId xmlns:a16="http://schemas.microsoft.com/office/drawing/2014/main" id="{49511C8C-686F-AEE0-D49C-2A5BEC1F2416}"/>
                </a:ext>
              </a:extLst>
            </p:cNvPr>
            <p:cNvSpPr>
              <a:spLocks noChangeArrowheads="1"/>
            </p:cNvSpPr>
            <p:nvPr/>
          </p:nvSpPr>
          <p:spPr bwMode="auto">
            <a:xfrm>
              <a:off x="4969338" y="4448472"/>
              <a:ext cx="54084" cy="55211"/>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3" name="Freeform 96">
              <a:extLst>
                <a:ext uri="{FF2B5EF4-FFF2-40B4-BE49-F238E27FC236}">
                  <a16:creationId xmlns:a16="http://schemas.microsoft.com/office/drawing/2014/main" id="{C4773216-E7D0-D1DE-888A-A9ECEB3B6A6E}"/>
                </a:ext>
              </a:extLst>
            </p:cNvPr>
            <p:cNvSpPr>
              <a:spLocks noEditPoints="1"/>
            </p:cNvSpPr>
            <p:nvPr/>
          </p:nvSpPr>
          <p:spPr bwMode="auto">
            <a:xfrm>
              <a:off x="4967084" y="4447345"/>
              <a:ext cx="58591" cy="57464"/>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6"/>
                    <a:pt x="128" y="69"/>
                  </a:cubicBezTo>
                  <a:lnTo>
                    <a:pt x="128" y="69"/>
                  </a:lnTo>
                  <a:cubicBezTo>
                    <a:pt x="128" y="101"/>
                    <a:pt x="102" y="128"/>
                    <a:pt x="69" y="128"/>
                  </a:cubicBezTo>
                  <a:cubicBezTo>
                    <a:pt x="37" y="128"/>
                    <a:pt x="11" y="101"/>
                    <a:pt x="11" y="69"/>
                  </a:cubicBezTo>
                  <a:cubicBezTo>
                    <a:pt x="11" y="36"/>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4" name="Oval 97">
              <a:extLst>
                <a:ext uri="{FF2B5EF4-FFF2-40B4-BE49-F238E27FC236}">
                  <a16:creationId xmlns:a16="http://schemas.microsoft.com/office/drawing/2014/main" id="{713D186F-6268-C3F8-1E8C-274DD1DECBC5}"/>
                </a:ext>
              </a:extLst>
            </p:cNvPr>
            <p:cNvSpPr>
              <a:spLocks noChangeArrowheads="1"/>
            </p:cNvSpPr>
            <p:nvPr/>
          </p:nvSpPr>
          <p:spPr bwMode="auto">
            <a:xfrm>
              <a:off x="4969338" y="2129622"/>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5" name="Freeform 98">
              <a:extLst>
                <a:ext uri="{FF2B5EF4-FFF2-40B4-BE49-F238E27FC236}">
                  <a16:creationId xmlns:a16="http://schemas.microsoft.com/office/drawing/2014/main" id="{EAACB1A7-9391-1286-3807-F33F8509BD82}"/>
                </a:ext>
              </a:extLst>
            </p:cNvPr>
            <p:cNvSpPr>
              <a:spLocks noEditPoints="1"/>
            </p:cNvSpPr>
            <p:nvPr/>
          </p:nvSpPr>
          <p:spPr bwMode="auto">
            <a:xfrm>
              <a:off x="4967084" y="2127369"/>
              <a:ext cx="58591" cy="58591"/>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6" name="Oval 99">
              <a:extLst>
                <a:ext uri="{FF2B5EF4-FFF2-40B4-BE49-F238E27FC236}">
                  <a16:creationId xmlns:a16="http://schemas.microsoft.com/office/drawing/2014/main" id="{3E360694-E068-64E3-5401-EE4B1C017A82}"/>
                </a:ext>
              </a:extLst>
            </p:cNvPr>
            <p:cNvSpPr>
              <a:spLocks noChangeArrowheads="1"/>
            </p:cNvSpPr>
            <p:nvPr/>
          </p:nvSpPr>
          <p:spPr bwMode="auto">
            <a:xfrm>
              <a:off x="4969338" y="32890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7" name="Freeform 100">
              <a:extLst>
                <a:ext uri="{FF2B5EF4-FFF2-40B4-BE49-F238E27FC236}">
                  <a16:creationId xmlns:a16="http://schemas.microsoft.com/office/drawing/2014/main" id="{70424AF4-4B13-6829-9FD0-AB16DE3F4DEC}"/>
                </a:ext>
              </a:extLst>
            </p:cNvPr>
            <p:cNvSpPr>
              <a:spLocks noEditPoints="1"/>
            </p:cNvSpPr>
            <p:nvPr/>
          </p:nvSpPr>
          <p:spPr bwMode="auto">
            <a:xfrm>
              <a:off x="4967084" y="32867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8" name="Oval 101">
              <a:extLst>
                <a:ext uri="{FF2B5EF4-FFF2-40B4-BE49-F238E27FC236}">
                  <a16:creationId xmlns:a16="http://schemas.microsoft.com/office/drawing/2014/main" id="{7B2B897A-094E-8C42-A74E-6CD791F6A203}"/>
                </a:ext>
              </a:extLst>
            </p:cNvPr>
            <p:cNvSpPr>
              <a:spLocks noChangeArrowheads="1"/>
            </p:cNvSpPr>
            <p:nvPr/>
          </p:nvSpPr>
          <p:spPr bwMode="auto">
            <a:xfrm>
              <a:off x="4969338" y="32890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9" name="Freeform 102">
              <a:extLst>
                <a:ext uri="{FF2B5EF4-FFF2-40B4-BE49-F238E27FC236}">
                  <a16:creationId xmlns:a16="http://schemas.microsoft.com/office/drawing/2014/main" id="{405E7CFA-E9D2-58A4-818C-328EA897F18A}"/>
                </a:ext>
              </a:extLst>
            </p:cNvPr>
            <p:cNvSpPr>
              <a:spLocks noEditPoints="1"/>
            </p:cNvSpPr>
            <p:nvPr/>
          </p:nvSpPr>
          <p:spPr bwMode="auto">
            <a:xfrm>
              <a:off x="4967084" y="32867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0" name="Oval 103">
              <a:extLst>
                <a:ext uri="{FF2B5EF4-FFF2-40B4-BE49-F238E27FC236}">
                  <a16:creationId xmlns:a16="http://schemas.microsoft.com/office/drawing/2014/main" id="{9C2A202E-9626-280D-8DFD-F84772242552}"/>
                </a:ext>
              </a:extLst>
            </p:cNvPr>
            <p:cNvSpPr>
              <a:spLocks noChangeArrowheads="1"/>
            </p:cNvSpPr>
            <p:nvPr/>
          </p:nvSpPr>
          <p:spPr bwMode="auto">
            <a:xfrm>
              <a:off x="4969338" y="32890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1" name="Freeform 104">
              <a:extLst>
                <a:ext uri="{FF2B5EF4-FFF2-40B4-BE49-F238E27FC236}">
                  <a16:creationId xmlns:a16="http://schemas.microsoft.com/office/drawing/2014/main" id="{E2318A72-0AA7-C647-1369-292D006E73B0}"/>
                </a:ext>
              </a:extLst>
            </p:cNvPr>
            <p:cNvSpPr>
              <a:spLocks noEditPoints="1"/>
            </p:cNvSpPr>
            <p:nvPr/>
          </p:nvSpPr>
          <p:spPr bwMode="auto">
            <a:xfrm>
              <a:off x="4967084" y="32867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2" name="Oval 105">
              <a:extLst>
                <a:ext uri="{FF2B5EF4-FFF2-40B4-BE49-F238E27FC236}">
                  <a16:creationId xmlns:a16="http://schemas.microsoft.com/office/drawing/2014/main" id="{D195C7C1-6008-4BA4-E987-53BBCA18369E}"/>
                </a:ext>
              </a:extLst>
            </p:cNvPr>
            <p:cNvSpPr>
              <a:spLocks noChangeArrowheads="1"/>
            </p:cNvSpPr>
            <p:nvPr/>
          </p:nvSpPr>
          <p:spPr bwMode="auto">
            <a:xfrm>
              <a:off x="4969338" y="32890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3" name="Freeform 106">
              <a:extLst>
                <a:ext uri="{FF2B5EF4-FFF2-40B4-BE49-F238E27FC236}">
                  <a16:creationId xmlns:a16="http://schemas.microsoft.com/office/drawing/2014/main" id="{5284FF8F-561B-8BBB-FA6A-46324F582478}"/>
                </a:ext>
              </a:extLst>
            </p:cNvPr>
            <p:cNvSpPr>
              <a:spLocks noEditPoints="1"/>
            </p:cNvSpPr>
            <p:nvPr/>
          </p:nvSpPr>
          <p:spPr bwMode="auto">
            <a:xfrm>
              <a:off x="4967084" y="32867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4" name="Oval 107">
              <a:extLst>
                <a:ext uri="{FF2B5EF4-FFF2-40B4-BE49-F238E27FC236}">
                  <a16:creationId xmlns:a16="http://schemas.microsoft.com/office/drawing/2014/main" id="{07BF33F0-3E42-6733-A69A-BED86BFEBF5A}"/>
                </a:ext>
              </a:extLst>
            </p:cNvPr>
            <p:cNvSpPr>
              <a:spLocks noChangeArrowheads="1"/>
            </p:cNvSpPr>
            <p:nvPr/>
          </p:nvSpPr>
          <p:spPr bwMode="auto">
            <a:xfrm>
              <a:off x="4969338" y="32890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5" name="Freeform 108">
              <a:extLst>
                <a:ext uri="{FF2B5EF4-FFF2-40B4-BE49-F238E27FC236}">
                  <a16:creationId xmlns:a16="http://schemas.microsoft.com/office/drawing/2014/main" id="{234214FF-480A-C916-5D17-6CB14CDE53E3}"/>
                </a:ext>
              </a:extLst>
            </p:cNvPr>
            <p:cNvSpPr>
              <a:spLocks noEditPoints="1"/>
            </p:cNvSpPr>
            <p:nvPr/>
          </p:nvSpPr>
          <p:spPr bwMode="auto">
            <a:xfrm>
              <a:off x="4967084" y="32867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6" name="Oval 109">
              <a:extLst>
                <a:ext uri="{FF2B5EF4-FFF2-40B4-BE49-F238E27FC236}">
                  <a16:creationId xmlns:a16="http://schemas.microsoft.com/office/drawing/2014/main" id="{926CCBF7-08BF-0C48-6FEF-F29149A4F647}"/>
                </a:ext>
              </a:extLst>
            </p:cNvPr>
            <p:cNvSpPr>
              <a:spLocks noChangeArrowheads="1"/>
            </p:cNvSpPr>
            <p:nvPr/>
          </p:nvSpPr>
          <p:spPr bwMode="auto">
            <a:xfrm>
              <a:off x="4969338" y="32890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7" name="Freeform 110">
              <a:extLst>
                <a:ext uri="{FF2B5EF4-FFF2-40B4-BE49-F238E27FC236}">
                  <a16:creationId xmlns:a16="http://schemas.microsoft.com/office/drawing/2014/main" id="{EACDA4FE-19BB-8201-9F1A-B8C5F96C0E40}"/>
                </a:ext>
              </a:extLst>
            </p:cNvPr>
            <p:cNvSpPr>
              <a:spLocks noEditPoints="1"/>
            </p:cNvSpPr>
            <p:nvPr/>
          </p:nvSpPr>
          <p:spPr bwMode="auto">
            <a:xfrm>
              <a:off x="4967084" y="32867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8" name="Oval 111">
              <a:extLst>
                <a:ext uri="{FF2B5EF4-FFF2-40B4-BE49-F238E27FC236}">
                  <a16:creationId xmlns:a16="http://schemas.microsoft.com/office/drawing/2014/main" id="{B9885D39-5752-F14C-B3A0-DFA65B3698E2}"/>
                </a:ext>
              </a:extLst>
            </p:cNvPr>
            <p:cNvSpPr>
              <a:spLocks noChangeArrowheads="1"/>
            </p:cNvSpPr>
            <p:nvPr/>
          </p:nvSpPr>
          <p:spPr bwMode="auto">
            <a:xfrm>
              <a:off x="4969338" y="32890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9" name="Freeform 112">
              <a:extLst>
                <a:ext uri="{FF2B5EF4-FFF2-40B4-BE49-F238E27FC236}">
                  <a16:creationId xmlns:a16="http://schemas.microsoft.com/office/drawing/2014/main" id="{7AC82EEB-DF72-0F12-C895-08857B13F3D4}"/>
                </a:ext>
              </a:extLst>
            </p:cNvPr>
            <p:cNvSpPr>
              <a:spLocks noEditPoints="1"/>
            </p:cNvSpPr>
            <p:nvPr/>
          </p:nvSpPr>
          <p:spPr bwMode="auto">
            <a:xfrm>
              <a:off x="4967084" y="32867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10" name="Oval 113">
              <a:extLst>
                <a:ext uri="{FF2B5EF4-FFF2-40B4-BE49-F238E27FC236}">
                  <a16:creationId xmlns:a16="http://schemas.microsoft.com/office/drawing/2014/main" id="{47C47E43-881F-FE4A-E349-7426D61FA689}"/>
                </a:ext>
              </a:extLst>
            </p:cNvPr>
            <p:cNvSpPr>
              <a:spLocks noChangeArrowheads="1"/>
            </p:cNvSpPr>
            <p:nvPr/>
          </p:nvSpPr>
          <p:spPr bwMode="auto">
            <a:xfrm>
              <a:off x="4969338" y="32890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11" name="Freeform 114">
              <a:extLst>
                <a:ext uri="{FF2B5EF4-FFF2-40B4-BE49-F238E27FC236}">
                  <a16:creationId xmlns:a16="http://schemas.microsoft.com/office/drawing/2014/main" id="{A2F4C213-01AF-905F-63D5-9A41E73F39AA}"/>
                </a:ext>
              </a:extLst>
            </p:cNvPr>
            <p:cNvSpPr>
              <a:spLocks noEditPoints="1"/>
            </p:cNvSpPr>
            <p:nvPr/>
          </p:nvSpPr>
          <p:spPr bwMode="auto">
            <a:xfrm>
              <a:off x="4967084" y="32867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12" name="Line 115">
              <a:extLst>
                <a:ext uri="{FF2B5EF4-FFF2-40B4-BE49-F238E27FC236}">
                  <a16:creationId xmlns:a16="http://schemas.microsoft.com/office/drawing/2014/main" id="{694F66D4-30EF-284C-E1F9-E23E202E7531}"/>
                </a:ext>
              </a:extLst>
            </p:cNvPr>
            <p:cNvSpPr>
              <a:spLocks noChangeShapeType="1"/>
            </p:cNvSpPr>
            <p:nvPr/>
          </p:nvSpPr>
          <p:spPr bwMode="auto">
            <a:xfrm flipV="1">
              <a:off x="6155803" y="2156664"/>
              <a:ext cx="0" cy="2318849"/>
            </a:xfrm>
            <a:prstGeom prst="line">
              <a:avLst/>
            </a:prstGeom>
            <a:noFill/>
            <a:ln w="254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3" name="Line 116">
              <a:extLst>
                <a:ext uri="{FF2B5EF4-FFF2-40B4-BE49-F238E27FC236}">
                  <a16:creationId xmlns:a16="http://schemas.microsoft.com/office/drawing/2014/main" id="{A1FBB07A-CFB9-29EA-E13A-BF6280413D7C}"/>
                </a:ext>
              </a:extLst>
            </p:cNvPr>
            <p:cNvSpPr>
              <a:spLocks noChangeShapeType="1"/>
            </p:cNvSpPr>
            <p:nvPr/>
          </p:nvSpPr>
          <p:spPr bwMode="auto">
            <a:xfrm>
              <a:off x="3838083" y="4475514"/>
              <a:ext cx="2317719" cy="0"/>
            </a:xfrm>
            <a:prstGeom prst="line">
              <a:avLst/>
            </a:prstGeom>
            <a:noFill/>
            <a:ln w="254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4" name="Line 117">
              <a:extLst>
                <a:ext uri="{FF2B5EF4-FFF2-40B4-BE49-F238E27FC236}">
                  <a16:creationId xmlns:a16="http://schemas.microsoft.com/office/drawing/2014/main" id="{9709059B-BA9A-11D1-B8FF-0A62AD369693}"/>
                </a:ext>
              </a:extLst>
            </p:cNvPr>
            <p:cNvSpPr>
              <a:spLocks noChangeShapeType="1"/>
            </p:cNvSpPr>
            <p:nvPr/>
          </p:nvSpPr>
          <p:spPr bwMode="auto">
            <a:xfrm>
              <a:off x="3838083" y="2156664"/>
              <a:ext cx="2317719" cy="0"/>
            </a:xfrm>
            <a:prstGeom prst="line">
              <a:avLst/>
            </a:prstGeom>
            <a:noFill/>
            <a:ln w="254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 name="Line 118">
              <a:extLst>
                <a:ext uri="{FF2B5EF4-FFF2-40B4-BE49-F238E27FC236}">
                  <a16:creationId xmlns:a16="http://schemas.microsoft.com/office/drawing/2014/main" id="{5E82DC7F-382D-89A5-FC20-8A5FB350208E}"/>
                </a:ext>
              </a:extLst>
            </p:cNvPr>
            <p:cNvSpPr>
              <a:spLocks noChangeShapeType="1"/>
            </p:cNvSpPr>
            <p:nvPr/>
          </p:nvSpPr>
          <p:spPr bwMode="auto">
            <a:xfrm flipV="1">
              <a:off x="3838083" y="2156664"/>
              <a:ext cx="0" cy="2318849"/>
            </a:xfrm>
            <a:prstGeom prst="line">
              <a:avLst/>
            </a:prstGeom>
            <a:noFill/>
            <a:ln w="254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grpSp>
          <p:nvGrpSpPr>
            <p:cNvPr id="216" name="Group 215">
              <a:extLst>
                <a:ext uri="{FF2B5EF4-FFF2-40B4-BE49-F238E27FC236}">
                  <a16:creationId xmlns:a16="http://schemas.microsoft.com/office/drawing/2014/main" id="{F32FC755-CBC5-4C9D-787F-E128FC19D1AC}"/>
                </a:ext>
              </a:extLst>
            </p:cNvPr>
            <p:cNvGrpSpPr/>
            <p:nvPr/>
          </p:nvGrpSpPr>
          <p:grpSpPr>
            <a:xfrm>
              <a:off x="1747987" y="1629209"/>
              <a:ext cx="58591" cy="58591"/>
              <a:chOff x="5119484" y="3439194"/>
              <a:chExt cx="58591" cy="58591"/>
            </a:xfrm>
          </p:grpSpPr>
          <p:sp>
            <p:nvSpPr>
              <p:cNvPr id="217" name="Oval 99">
                <a:extLst>
                  <a:ext uri="{FF2B5EF4-FFF2-40B4-BE49-F238E27FC236}">
                    <a16:creationId xmlns:a16="http://schemas.microsoft.com/office/drawing/2014/main" id="{32FC5341-EE9C-6FF2-3C45-F8B8D7EF8CF6}"/>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18" name="Freeform 100">
                <a:extLst>
                  <a:ext uri="{FF2B5EF4-FFF2-40B4-BE49-F238E27FC236}">
                    <a16:creationId xmlns:a16="http://schemas.microsoft.com/office/drawing/2014/main" id="{18C2F4D7-0A9E-6EF7-A995-0C5F6941CB37}"/>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19" name="Oval 101">
                <a:extLst>
                  <a:ext uri="{FF2B5EF4-FFF2-40B4-BE49-F238E27FC236}">
                    <a16:creationId xmlns:a16="http://schemas.microsoft.com/office/drawing/2014/main" id="{E9918112-4084-90A6-87CE-D05EFC79FEB5}"/>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20" name="Freeform 102">
                <a:extLst>
                  <a:ext uri="{FF2B5EF4-FFF2-40B4-BE49-F238E27FC236}">
                    <a16:creationId xmlns:a16="http://schemas.microsoft.com/office/drawing/2014/main" id="{864A0E2C-ED28-31D5-55C1-0A807ADC1CFC}"/>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21" name="Oval 103">
                <a:extLst>
                  <a:ext uri="{FF2B5EF4-FFF2-40B4-BE49-F238E27FC236}">
                    <a16:creationId xmlns:a16="http://schemas.microsoft.com/office/drawing/2014/main" id="{848BB16B-72E8-CB8D-0019-BB892846AD90}"/>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22" name="Freeform 104">
                <a:extLst>
                  <a:ext uri="{FF2B5EF4-FFF2-40B4-BE49-F238E27FC236}">
                    <a16:creationId xmlns:a16="http://schemas.microsoft.com/office/drawing/2014/main" id="{9FFA7E21-F9B0-4BBF-5CB2-70D47004F5C7}"/>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23" name="Oval 105">
                <a:extLst>
                  <a:ext uri="{FF2B5EF4-FFF2-40B4-BE49-F238E27FC236}">
                    <a16:creationId xmlns:a16="http://schemas.microsoft.com/office/drawing/2014/main" id="{7C535715-0A3B-9DE0-9FFB-5652D25DFCF5}"/>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24" name="Freeform 106">
                <a:extLst>
                  <a:ext uri="{FF2B5EF4-FFF2-40B4-BE49-F238E27FC236}">
                    <a16:creationId xmlns:a16="http://schemas.microsoft.com/office/drawing/2014/main" id="{6BA07B27-8F56-0AFD-A766-1067E6B2E703}"/>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25" name="Oval 107">
                <a:extLst>
                  <a:ext uri="{FF2B5EF4-FFF2-40B4-BE49-F238E27FC236}">
                    <a16:creationId xmlns:a16="http://schemas.microsoft.com/office/drawing/2014/main" id="{7E55366C-15BD-EA68-A0B1-6A63CD70C5B4}"/>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26" name="Freeform 108">
                <a:extLst>
                  <a:ext uri="{FF2B5EF4-FFF2-40B4-BE49-F238E27FC236}">
                    <a16:creationId xmlns:a16="http://schemas.microsoft.com/office/drawing/2014/main" id="{90A95D1C-2F6D-DBA2-AA3C-38D4E23657D7}"/>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27" name="Oval 109">
                <a:extLst>
                  <a:ext uri="{FF2B5EF4-FFF2-40B4-BE49-F238E27FC236}">
                    <a16:creationId xmlns:a16="http://schemas.microsoft.com/office/drawing/2014/main" id="{4B373277-5E17-2D3E-C466-1CD2D932A2AC}"/>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28" name="Freeform 110">
                <a:extLst>
                  <a:ext uri="{FF2B5EF4-FFF2-40B4-BE49-F238E27FC236}">
                    <a16:creationId xmlns:a16="http://schemas.microsoft.com/office/drawing/2014/main" id="{5A3293D4-EFB2-A9CB-B0BB-21AFD29F8D4F}"/>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29" name="Oval 111">
                <a:extLst>
                  <a:ext uri="{FF2B5EF4-FFF2-40B4-BE49-F238E27FC236}">
                    <a16:creationId xmlns:a16="http://schemas.microsoft.com/office/drawing/2014/main" id="{41AF6D02-59CB-8F87-1BC9-ED5383578D69}"/>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30" name="Freeform 112">
                <a:extLst>
                  <a:ext uri="{FF2B5EF4-FFF2-40B4-BE49-F238E27FC236}">
                    <a16:creationId xmlns:a16="http://schemas.microsoft.com/office/drawing/2014/main" id="{4D9591BE-7C6A-402C-7C93-BDD4B25CE894}"/>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31" name="Oval 113">
                <a:extLst>
                  <a:ext uri="{FF2B5EF4-FFF2-40B4-BE49-F238E27FC236}">
                    <a16:creationId xmlns:a16="http://schemas.microsoft.com/office/drawing/2014/main" id="{1EE3869A-1EB5-7DB1-E0B0-4DC8E53DA5A1}"/>
                  </a:ext>
                </a:extLst>
              </p:cNvPr>
              <p:cNvSpPr>
                <a:spLocks noChangeArrowheads="1"/>
              </p:cNvSpPr>
              <p:nvPr/>
            </p:nvSpPr>
            <p:spPr bwMode="auto">
              <a:xfrm>
                <a:off x="5121738" y="3441447"/>
                <a:ext cx="54084" cy="54084"/>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32" name="Freeform 114">
                <a:extLst>
                  <a:ext uri="{FF2B5EF4-FFF2-40B4-BE49-F238E27FC236}">
                    <a16:creationId xmlns:a16="http://schemas.microsoft.com/office/drawing/2014/main" id="{3360568B-6BA0-C487-7BF8-80832803B2E6}"/>
                  </a:ext>
                </a:extLst>
              </p:cNvPr>
              <p:cNvSpPr>
                <a:spLocks noEditPoints="1"/>
              </p:cNvSpPr>
              <p:nvPr/>
            </p:nvSpPr>
            <p:spPr bwMode="auto">
              <a:xfrm>
                <a:off x="5119484" y="3439194"/>
                <a:ext cx="58591" cy="58591"/>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grpSp>
        <p:sp>
          <p:nvSpPr>
            <p:cNvPr id="233" name="TextBox 232">
              <a:extLst>
                <a:ext uri="{FF2B5EF4-FFF2-40B4-BE49-F238E27FC236}">
                  <a16:creationId xmlns:a16="http://schemas.microsoft.com/office/drawing/2014/main" id="{B6FB5002-8412-F36A-7CFA-2DDDE1DC4CF8}"/>
                </a:ext>
              </a:extLst>
            </p:cNvPr>
            <p:cNvSpPr txBox="1"/>
            <p:nvPr/>
          </p:nvSpPr>
          <p:spPr>
            <a:xfrm>
              <a:off x="872069" y="5064237"/>
              <a:ext cx="2398918" cy="462350"/>
            </a:xfrm>
            <a:prstGeom prst="rect">
              <a:avLst/>
            </a:prstGeom>
            <a:noFill/>
          </p:spPr>
          <p:txBody>
            <a:bodyPr wrap="none" rtlCol="0">
              <a:spAutoFit/>
            </a:bodyPr>
            <a:lstStyle/>
            <a:p>
              <a:r>
                <a:rPr lang="en-US" sz="1400" dirty="0"/>
                <a:t>(a) Circumscribed</a:t>
              </a:r>
            </a:p>
          </p:txBody>
        </p:sp>
        <p:sp>
          <p:nvSpPr>
            <p:cNvPr id="234" name="TextBox 233">
              <a:extLst>
                <a:ext uri="{FF2B5EF4-FFF2-40B4-BE49-F238E27FC236}">
                  <a16:creationId xmlns:a16="http://schemas.microsoft.com/office/drawing/2014/main" id="{46F86C95-7868-2297-BEFF-1B4256166FBD}"/>
                </a:ext>
              </a:extLst>
            </p:cNvPr>
            <p:cNvSpPr txBox="1"/>
            <p:nvPr/>
          </p:nvSpPr>
          <p:spPr>
            <a:xfrm>
              <a:off x="4304353" y="5064237"/>
              <a:ext cx="1770412" cy="462350"/>
            </a:xfrm>
            <a:prstGeom prst="rect">
              <a:avLst/>
            </a:prstGeom>
            <a:noFill/>
          </p:spPr>
          <p:txBody>
            <a:bodyPr wrap="none" rtlCol="0">
              <a:spAutoFit/>
            </a:bodyPr>
            <a:lstStyle/>
            <a:p>
              <a:r>
                <a:rPr lang="en-US" sz="1400" dirty="0"/>
                <a:t>(b) Inscribed</a:t>
              </a:r>
            </a:p>
          </p:txBody>
        </p:sp>
        <p:sp>
          <p:nvSpPr>
            <p:cNvPr id="235" name="TextBox 234">
              <a:extLst>
                <a:ext uri="{FF2B5EF4-FFF2-40B4-BE49-F238E27FC236}">
                  <a16:creationId xmlns:a16="http://schemas.microsoft.com/office/drawing/2014/main" id="{8AB7DF29-52F4-963B-A9A2-B3F1476A8EDF}"/>
                </a:ext>
              </a:extLst>
            </p:cNvPr>
            <p:cNvSpPr txBox="1"/>
            <p:nvPr/>
          </p:nvSpPr>
          <p:spPr>
            <a:xfrm>
              <a:off x="7271907" y="5064237"/>
              <a:ext cx="1411610" cy="462350"/>
            </a:xfrm>
            <a:prstGeom prst="rect">
              <a:avLst/>
            </a:prstGeom>
            <a:noFill/>
          </p:spPr>
          <p:txBody>
            <a:bodyPr wrap="none" rtlCol="0">
              <a:spAutoFit/>
            </a:bodyPr>
            <a:lstStyle/>
            <a:p>
              <a:r>
                <a:rPr lang="en-US" sz="1400" dirty="0"/>
                <a:t>(c) Faced</a:t>
              </a:r>
            </a:p>
          </p:txBody>
        </p:sp>
        <p:sp>
          <p:nvSpPr>
            <p:cNvPr id="236" name="Oval 235">
              <a:extLst>
                <a:ext uri="{FF2B5EF4-FFF2-40B4-BE49-F238E27FC236}">
                  <a16:creationId xmlns:a16="http://schemas.microsoft.com/office/drawing/2014/main" id="{9ABF56A2-962F-748A-BD0B-73B2C03F6939}"/>
                </a:ext>
              </a:extLst>
            </p:cNvPr>
            <p:cNvSpPr/>
            <p:nvPr/>
          </p:nvSpPr>
          <p:spPr>
            <a:xfrm>
              <a:off x="155320" y="1661740"/>
              <a:ext cx="3287802" cy="3287802"/>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a:t>
              </a:r>
            </a:p>
          </p:txBody>
        </p:sp>
        <p:sp>
          <p:nvSpPr>
            <p:cNvPr id="237" name="Oval 236">
              <a:extLst>
                <a:ext uri="{FF2B5EF4-FFF2-40B4-BE49-F238E27FC236}">
                  <a16:creationId xmlns:a16="http://schemas.microsoft.com/office/drawing/2014/main" id="{6A51346A-CC92-75D7-8923-BA17298A4E3E}"/>
                </a:ext>
              </a:extLst>
            </p:cNvPr>
            <p:cNvSpPr/>
            <p:nvPr/>
          </p:nvSpPr>
          <p:spPr>
            <a:xfrm>
              <a:off x="3838083" y="2165256"/>
              <a:ext cx="2314297" cy="2314297"/>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1249969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6B07D-7476-7FD4-A113-2079023693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6F023B-7FD1-30B5-2328-AD02ACD94324}"/>
              </a:ext>
            </a:extLst>
          </p:cNvPr>
          <p:cNvSpPr>
            <a:spLocks noGrp="1"/>
          </p:cNvSpPr>
          <p:nvPr>
            <p:ph type="ctrTitle"/>
          </p:nvPr>
        </p:nvSpPr>
        <p:spPr>
          <a:xfrm>
            <a:off x="685800" y="1580433"/>
            <a:ext cx="7772400" cy="1752600"/>
          </a:xfrm>
        </p:spPr>
        <p:txBody>
          <a:bodyPr/>
          <a:lstStyle/>
          <a:p>
            <a:pPr>
              <a:lnSpc>
                <a:spcPct val="150000"/>
              </a:lnSpc>
            </a:pPr>
            <a:r>
              <a:rPr lang="en-US" dirty="0"/>
              <a:t>3.3</a:t>
            </a:r>
            <a:br>
              <a:rPr lang="en-US" dirty="0"/>
            </a:br>
            <a:r>
              <a:rPr lang="en-US" dirty="0"/>
              <a:t>Optimal Design of Experiments</a:t>
            </a:r>
          </a:p>
        </p:txBody>
      </p:sp>
      <p:sp>
        <p:nvSpPr>
          <p:cNvPr id="5" name="Subtitle 4">
            <a:extLst>
              <a:ext uri="{FF2B5EF4-FFF2-40B4-BE49-F238E27FC236}">
                <a16:creationId xmlns:a16="http://schemas.microsoft.com/office/drawing/2014/main" id="{3AD05700-F43D-FEF7-3B56-18158DE8B524}"/>
              </a:ext>
            </a:extLst>
          </p:cNvPr>
          <p:cNvSpPr>
            <a:spLocks noGrp="1"/>
          </p:cNvSpPr>
          <p:nvPr>
            <p:ph type="subTitle" idx="1"/>
          </p:nvPr>
        </p:nvSpPr>
        <p:spPr/>
        <p:txBody>
          <a:bodyPr/>
          <a:lstStyle/>
          <a:p>
            <a:r>
              <a:rPr lang="en-US" dirty="0"/>
              <a:t>Best sample locations depend on criteria</a:t>
            </a:r>
          </a:p>
        </p:txBody>
      </p:sp>
    </p:spTree>
    <p:extLst>
      <p:ext uri="{BB962C8B-B14F-4D97-AF65-F5344CB8AC3E}">
        <p14:creationId xmlns:p14="http://schemas.microsoft.com/office/powerpoint/2010/main" val="665417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564F65F-D95B-07C8-AA26-EA26E25C514E}"/>
                  </a:ext>
                </a:extLst>
              </p:cNvPr>
              <p:cNvSpPr>
                <a:spLocks noGrp="1"/>
              </p:cNvSpPr>
              <p:nvPr>
                <p:ph type="body" sz="quarter" idx="10"/>
              </p:nvPr>
            </p:nvSpPr>
            <p:spPr>
              <a:xfrm>
                <a:off x="304800" y="596584"/>
                <a:ext cx="8534400" cy="5626600"/>
              </a:xfrm>
            </p:spPr>
            <p:txBody>
              <a:bodyPr/>
              <a:lstStyle/>
              <a:p>
                <a:r>
                  <a:rPr lang="en-US" dirty="0"/>
                  <a:t>Standard </a:t>
                </a:r>
                <a:r>
                  <a:rPr lang="en-US" dirty="0" err="1"/>
                  <a:t>DoEs</a:t>
                </a:r>
                <a:r>
                  <a:rPr lang="en-US" dirty="0"/>
                  <a:t> are good for box-like design space</a:t>
                </a:r>
              </a:p>
              <a:p>
                <a:r>
                  <a:rPr lang="en-US" dirty="0">
                    <a:solidFill>
                      <a:srgbClr val="0000CC"/>
                    </a:solidFill>
                  </a:rPr>
                  <a:t>Feasible design </a:t>
                </a:r>
                <a:r>
                  <a:rPr lang="en-US" dirty="0"/>
                  <a:t>– irregular design space due to constraints</a:t>
                </a:r>
              </a:p>
              <a:p>
                <a:r>
                  <a:rPr lang="en-US" dirty="0"/>
                  <a:t>Also, arbitrary # of samples in the box-like design space</a:t>
                </a:r>
              </a:p>
              <a:p>
                <a:r>
                  <a:rPr lang="en-US" dirty="0"/>
                  <a:t>Goal: select the best set of sample locations for the given design space and the number of samples</a:t>
                </a:r>
              </a:p>
              <a:p>
                <a:r>
                  <a:rPr lang="en-US" dirty="0">
                    <a:solidFill>
                      <a:srgbClr val="0000CC"/>
                    </a:solidFill>
                  </a:rPr>
                  <a:t>Optimal DoE</a:t>
                </a:r>
                <a:r>
                  <a:rPr lang="en-US" dirty="0"/>
                  <a:t>: minimizing a criterion by changing locations</a:t>
                </a:r>
              </a:p>
              <a:p>
                <a:r>
                  <a:rPr lang="en-US" dirty="0">
                    <a:solidFill>
                      <a:srgbClr val="0000CC"/>
                    </a:solidFill>
                  </a:rPr>
                  <a:t>Model-dependent</a:t>
                </a:r>
                <a:r>
                  <a:rPr lang="en-US" dirty="0"/>
                  <a:t>: optimum for the given PRS model</a:t>
                </a:r>
              </a:p>
              <a:p>
                <a:r>
                  <a:rPr lang="en-US" dirty="0"/>
                  <a:t>Challenge due to large # of variables: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oMath>
                </a14:m>
                <a:r>
                  <a:rPr lang="en-US" dirty="0"/>
                  <a:t> variables</a:t>
                </a:r>
              </a:p>
              <a:p>
                <a:pPr lvl="1"/>
                <a:r>
                  <a:rPr lang="en-US" dirty="0"/>
                  <a:t>Often combinatorial problems</a:t>
                </a:r>
              </a:p>
              <a:p>
                <a:pPr lvl="1"/>
                <a:r>
                  <a:rPr lang="en-US" dirty="0"/>
                  <a:t>Select the best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oMath>
                </a14:m>
                <a:r>
                  <a:rPr lang="en-US" dirty="0"/>
                  <a:t> points out of large candidates that minimize variance or modeling error</a:t>
                </a:r>
              </a:p>
            </p:txBody>
          </p:sp>
        </mc:Choice>
        <mc:Fallback xmlns="">
          <p:sp>
            <p:nvSpPr>
              <p:cNvPr id="2" name="Text Placeholder 1">
                <a:extLst>
                  <a:ext uri="{FF2B5EF4-FFF2-40B4-BE49-F238E27FC236}">
                    <a16:creationId xmlns:a16="http://schemas.microsoft.com/office/drawing/2014/main" id="{6564F65F-D95B-07C8-AA26-EA26E25C514E}"/>
                  </a:ext>
                </a:extLst>
              </p:cNvPr>
              <p:cNvSpPr>
                <a:spLocks noGrp="1" noRot="1" noChangeAspect="1" noMove="1" noResize="1" noEditPoints="1" noAdjustHandles="1" noChangeArrowheads="1" noChangeShapeType="1" noTextEdit="1"/>
              </p:cNvSpPr>
              <p:nvPr>
                <p:ph type="body" sz="quarter" idx="10"/>
              </p:nvPr>
            </p:nvSpPr>
            <p:spPr>
              <a:xfrm>
                <a:off x="304800" y="596584"/>
                <a:ext cx="8534400" cy="5626600"/>
              </a:xfrm>
              <a:blipFill>
                <a:blip r:embed="rId2"/>
                <a:stretch>
                  <a:fillRect l="-929" t="-758" r="-143" b="-530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6A11BD7-6366-E00E-D330-4D90E24E731C}"/>
              </a:ext>
            </a:extLst>
          </p:cNvPr>
          <p:cNvSpPr>
            <a:spLocks noGrp="1"/>
          </p:cNvSpPr>
          <p:nvPr>
            <p:ph type="title"/>
          </p:nvPr>
        </p:nvSpPr>
        <p:spPr/>
        <p:txBody>
          <a:bodyPr>
            <a:normAutofit fontScale="90000"/>
          </a:bodyPr>
          <a:lstStyle/>
          <a:p>
            <a:r>
              <a:rPr lang="en-US" dirty="0"/>
              <a:t>Optimal Design of Experiments</a:t>
            </a:r>
          </a:p>
        </p:txBody>
      </p:sp>
    </p:spTree>
    <p:extLst>
      <p:ext uri="{BB962C8B-B14F-4D97-AF65-F5344CB8AC3E}">
        <p14:creationId xmlns:p14="http://schemas.microsoft.com/office/powerpoint/2010/main" val="663445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13AC990-A3E5-4AE2-A3A3-9C9366BBA19C}"/>
                  </a:ext>
                </a:extLst>
              </p:cNvPr>
              <p:cNvSpPr>
                <a:spLocks noGrp="1"/>
              </p:cNvSpPr>
              <p:nvPr>
                <p:ph type="body" sz="quarter" idx="10"/>
              </p:nvPr>
            </p:nvSpPr>
            <p:spPr/>
            <p:txBody>
              <a:bodyPr/>
              <a:lstStyle/>
              <a:p>
                <a:r>
                  <a:rPr lang="en-US" dirty="0"/>
                  <a:t>Noise in data </a:t>
                </a:r>
                <a:r>
                  <a:rPr lang="en-US" dirty="0">
                    <a:sym typeface="Wingdings" panose="05000000000000000000" pitchFamily="2" charset="2"/>
                  </a:rPr>
                  <a:t> Uncertainty in </a:t>
                </a:r>
                <a14:m>
                  <m:oMath xmlns:m="http://schemas.openxmlformats.org/officeDocument/2006/math">
                    <m:r>
                      <a:rPr lang="en-US" b="1">
                        <a:latin typeface="Cambria Math" panose="02040503050406030204" pitchFamily="18" charset="0"/>
                        <a:sym typeface="Wingdings" panose="05000000000000000000" pitchFamily="2" charset="2"/>
                      </a:rPr>
                      <m:t>𝐛</m:t>
                    </m:r>
                  </m:oMath>
                </a14:m>
                <a:r>
                  <a:rPr lang="en-US" dirty="0"/>
                  <a:t> </a:t>
                </a:r>
                <a:r>
                  <a:rPr lang="en-US" dirty="0">
                    <a:sym typeface="Wingdings" panose="05000000000000000000" pitchFamily="2" charset="2"/>
                  </a:rPr>
                  <a:t> Prediction variance </a:t>
                </a:r>
                <a14:m>
                  <m:oMath xmlns:m="http://schemas.openxmlformats.org/officeDocument/2006/math">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𝜎</m:t>
                        </m:r>
                      </m:e>
                      <m:sub>
                        <m:r>
                          <a:rPr lang="en-US" i="1">
                            <a:latin typeface="Cambria Math" panose="02040503050406030204" pitchFamily="18" charset="0"/>
                            <a:sym typeface="Wingdings" panose="05000000000000000000" pitchFamily="2" charset="2"/>
                          </a:rPr>
                          <m:t>𝑦</m:t>
                        </m:r>
                      </m:sub>
                    </m:sSub>
                  </m:oMath>
                </a14:m>
                <a:endParaRPr lang="en-US" dirty="0"/>
              </a:p>
              <a:p>
                <a:pPr marL="0" indent="0">
                  <a:buNone/>
                </a:pPr>
                <a:endParaRPr lang="en-US" dirty="0"/>
              </a:p>
              <a:p>
                <a:pPr lvl="1"/>
                <a:r>
                  <a:rPr lang="en-US" dirty="0"/>
                  <a:t>Minimizing </a:t>
                </a:r>
                <a14:m>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𝑦</m:t>
                        </m:r>
                      </m:sub>
                    </m:sSub>
                  </m:oMath>
                </a14:m>
                <a:r>
                  <a:rPr lang="en-US" dirty="0"/>
                  <a:t> directly or indirectly</a:t>
                </a:r>
              </a:p>
              <a:p>
                <a:pPr lvl="1"/>
                <a14:m>
                  <m:oMath xmlns:m="http://schemas.openxmlformats.org/officeDocument/2006/math">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𝜎</m:t>
                        </m:r>
                      </m:e>
                    </m:acc>
                    <m:r>
                      <a:rPr lang="en-US" i="1">
                        <a:latin typeface="Cambria Math" panose="02040503050406030204" pitchFamily="18" charset="0"/>
                      </a:rPr>
                      <m:t> </m:t>
                    </m:r>
                  </m:oMath>
                </a14:m>
                <a:r>
                  <a:rPr lang="en-US" dirty="0"/>
                  <a:t>depends on samples (aleatory), </a:t>
                </a:r>
                <a14:m>
                  <m:oMath xmlns:m="http://schemas.openxmlformats.org/officeDocument/2006/math">
                    <m:r>
                      <a:rPr lang="en-US" b="1">
                        <a:latin typeface="Cambria Math" panose="02040503050406030204" pitchFamily="18" charset="0"/>
                      </a:rPr>
                      <m:t>𝛏</m:t>
                    </m:r>
                    <m:r>
                      <a:rPr lang="en-US" b="1" i="0" smtClean="0">
                        <a:latin typeface="Cambria Math" panose="02040503050406030204" pitchFamily="18" charset="0"/>
                      </a:rPr>
                      <m:t>(</m:t>
                    </m:r>
                    <m:r>
                      <a:rPr lang="en-US" b="1" i="0" smtClean="0">
                        <a:latin typeface="Cambria Math" panose="02040503050406030204" pitchFamily="18" charset="0"/>
                      </a:rPr>
                      <m:t>𝐱</m:t>
                    </m:r>
                    <m:r>
                      <a:rPr lang="en-US" b="1" i="0" smtClean="0">
                        <a:latin typeface="Cambria Math" panose="02040503050406030204" pitchFamily="18" charset="0"/>
                      </a:rPr>
                      <m:t>)</m:t>
                    </m:r>
                  </m:oMath>
                </a14:m>
                <a:r>
                  <a:rPr lang="en-US" dirty="0"/>
                  <a:t> is deterministic basis</a:t>
                </a:r>
              </a:p>
              <a:p>
                <a:pPr lvl="1"/>
                <a:r>
                  <a:rPr lang="en-US" dirty="0"/>
                  <a:t>Therefore, most optimal designs are related to </a:t>
                </a:r>
                <a14:m>
                  <m:oMath xmlns:m="http://schemas.openxmlformats.org/officeDocument/2006/math">
                    <m:sSup>
                      <m:sSupPr>
                        <m:ctrlPr>
                          <a:rPr lang="en-US" i="1" smtClean="0">
                            <a:effectLst/>
                            <a:latin typeface="Cambria Math" panose="02040503050406030204" pitchFamily="18" charset="0"/>
                          </a:rPr>
                        </m:ctrlPr>
                      </m:sSupPr>
                      <m:e>
                        <m:r>
                          <a:rPr lang="en-US" sz="1800">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i="1">
                                <a:effectLst/>
                                <a:latin typeface="Cambria Math" panose="02040503050406030204" pitchFamily="18" charset="0"/>
                              </a:rPr>
                            </m:ctrlPr>
                          </m:sSupPr>
                          <m:e>
                            <m:r>
                              <a:rPr lang="en-US" sz="1800" b="1" i="1">
                                <a:effectLst/>
                                <a:latin typeface="Cambria Math" panose="02040503050406030204" pitchFamily="18" charset="0"/>
                                <a:ea typeface="Malgun Gothic" panose="020B0503020000020004" pitchFamily="34" charset="-127"/>
                                <a:cs typeface="Times New Roman" panose="02020603050405020304" pitchFamily="18" charset="0"/>
                              </a:rPr>
                              <m:t>𝐗</m:t>
                            </m:r>
                          </m:e>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𝑇</m:t>
                            </m:r>
                          </m:sup>
                        </m:sSup>
                        <m:r>
                          <a:rPr lang="en-US" sz="1800" b="1" i="1">
                            <a:effectLst/>
                            <a:latin typeface="Cambria Math" panose="02040503050406030204" pitchFamily="18" charset="0"/>
                            <a:ea typeface="Malgun Gothic" panose="020B0503020000020004" pitchFamily="34" charset="-127"/>
                            <a:cs typeface="Times New Roman" panose="02020603050405020304" pitchFamily="18" charset="0"/>
                          </a:rPr>
                          <m:t>𝐗</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e>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sup>
                    </m:sSup>
                  </m:oMath>
                </a14:m>
                <a:endParaRPr lang="en-US" dirty="0"/>
              </a:p>
              <a:p>
                <a:r>
                  <a:rPr lang="en-US" dirty="0">
                    <a:solidFill>
                      <a:srgbClr val="0000FF"/>
                    </a:solidFill>
                  </a:rPr>
                  <a:t>Variance-based optimal design</a:t>
                </a:r>
              </a:p>
              <a:p>
                <a:pPr lvl="1"/>
                <a:r>
                  <a:rPr lang="en-US" dirty="0"/>
                  <a:t>D-optimality: minimum coefficient variance by maximizing </a:t>
                </a:r>
                <a14:m>
                  <m:oMath xmlns:m="http://schemas.openxmlformats.org/officeDocument/2006/math">
                    <m:d>
                      <m:dPr>
                        <m:begChr m:val="|"/>
                        <m:endChr m:val="|"/>
                        <m:ctrlPr>
                          <a:rPr lang="en-US" i="1" smtClean="0">
                            <a:effectLst/>
                            <a:latin typeface="Cambria Math" panose="02040503050406030204" pitchFamily="18" charset="0"/>
                          </a:rPr>
                        </m:ctrlPr>
                      </m:dPr>
                      <m:e>
                        <m:sSup>
                          <m:sSupPr>
                            <m:ctrlPr>
                              <a:rPr lang="en-US" i="1">
                                <a:effectLst/>
                                <a:latin typeface="Cambria Math" panose="02040503050406030204" pitchFamily="18" charset="0"/>
                              </a:rPr>
                            </m:ctrlPr>
                          </m:sSupPr>
                          <m:e>
                            <m:r>
                              <a:rPr lang="en-US" sz="1800" b="1" i="1">
                                <a:effectLst/>
                                <a:latin typeface="Cambria Math" panose="02040503050406030204" pitchFamily="18" charset="0"/>
                                <a:ea typeface="Malgun Gothic" panose="020B0503020000020004" pitchFamily="34" charset="-127"/>
                                <a:cs typeface="Times New Roman" panose="02020603050405020304" pitchFamily="18" charset="0"/>
                              </a:rPr>
                              <m:t>𝐗</m:t>
                            </m:r>
                          </m:e>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𝑇</m:t>
                            </m:r>
                          </m:sup>
                        </m:sSup>
                        <m:r>
                          <a:rPr lang="en-US" sz="1800" b="1" i="1">
                            <a:effectLst/>
                            <a:latin typeface="Cambria Math" panose="02040503050406030204" pitchFamily="18" charset="0"/>
                            <a:ea typeface="Malgun Gothic" panose="020B0503020000020004" pitchFamily="34" charset="-127"/>
                            <a:cs typeface="Times New Roman" panose="02020603050405020304" pitchFamily="18" charset="0"/>
                          </a:rPr>
                          <m:t>𝐗</m:t>
                        </m:r>
                        <m:r>
                          <a:rPr lang="en-US" sz="1800">
                            <a:effectLst/>
                            <a:latin typeface="Cambria Math" panose="02040503050406030204" pitchFamily="18" charset="0"/>
                            <a:ea typeface="Malgun Gothic" panose="020B0503020000020004" pitchFamily="34" charset="-127"/>
                            <a:cs typeface="Times New Roman" panose="02020603050405020304" pitchFamily="18" charset="0"/>
                          </a:rPr>
                          <m:t> </m:t>
                        </m:r>
                      </m:e>
                    </m:d>
                  </m:oMath>
                </a14:m>
                <a:endParaRPr lang="en-US" dirty="0"/>
              </a:p>
              <a:p>
                <a:pPr lvl="1"/>
                <a:r>
                  <a:rPr lang="en-US" dirty="0"/>
                  <a:t>A-optimality: minimum sum of individual variance </a:t>
                </a:r>
                <a14:m>
                  <m:oMath xmlns:m="http://schemas.openxmlformats.org/officeDocument/2006/math">
                    <m:nary>
                      <m:naryPr>
                        <m:chr m:val="∑"/>
                        <m:limLoc m:val="undOvr"/>
                        <m:ctrlPr>
                          <a:rPr lang="en-US" i="1" smtClean="0">
                            <a:effectLst/>
                            <a:latin typeface="Cambria Math" panose="02040503050406030204" pitchFamily="18" charset="0"/>
                          </a:rPr>
                        </m:ctrlPr>
                      </m:naryPr>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𝑖</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sub>
                      <m:sup>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𝑛</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𝛽</m:t>
                            </m:r>
                          </m:sub>
                        </m:sSub>
                      </m:sup>
                      <m:e>
                        <m:sSubSup>
                          <m:sSubSupPr>
                            <m:ctrlPr>
                              <a:rPr lang="en-US" i="1">
                                <a:effectLst/>
                                <a:latin typeface="Cambria Math" panose="02040503050406030204" pitchFamily="18" charset="0"/>
                              </a:rPr>
                            </m:ctrlPr>
                          </m:sSubSupPr>
                          <m:e>
                            <m:d>
                              <m:dPr>
                                <m:ctrlPr>
                                  <a:rPr lang="en-US" i="1">
                                    <a:effectLst/>
                                    <a:latin typeface="Cambria Math" panose="02040503050406030204" pitchFamily="18" charset="0"/>
                                  </a:rPr>
                                </m:ctrlPr>
                              </m:dPr>
                              <m:e>
                                <m:sSup>
                                  <m:sSupPr>
                                    <m:ctrlPr>
                                      <a:rPr lang="en-US" i="1">
                                        <a:effectLst/>
                                        <a:latin typeface="Cambria Math" panose="02040503050406030204" pitchFamily="18" charset="0"/>
                                      </a:rPr>
                                    </m:ctrlPr>
                                  </m:sSupPr>
                                  <m:e>
                                    <m:r>
                                      <a:rPr lang="en-US" sz="1800" b="1" i="1">
                                        <a:effectLst/>
                                        <a:latin typeface="Cambria Math" panose="02040503050406030204" pitchFamily="18" charset="0"/>
                                        <a:ea typeface="Malgun Gothic" panose="020B0503020000020004" pitchFamily="34" charset="-127"/>
                                        <a:cs typeface="Times New Roman" panose="02020603050405020304" pitchFamily="18" charset="0"/>
                                      </a:rPr>
                                      <m:t>𝐗</m:t>
                                    </m:r>
                                  </m:e>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𝑇</m:t>
                                    </m:r>
                                  </m:sup>
                                </m:sSup>
                                <m:r>
                                  <a:rPr lang="en-US" sz="1800" b="1" i="1">
                                    <a:effectLst/>
                                    <a:latin typeface="Cambria Math" panose="02040503050406030204" pitchFamily="18" charset="0"/>
                                    <a:ea typeface="Malgun Gothic" panose="020B0503020000020004" pitchFamily="34" charset="-127"/>
                                    <a:cs typeface="Times New Roman" panose="02020603050405020304" pitchFamily="18" charset="0"/>
                                  </a:rPr>
                                  <m:t>𝐗</m:t>
                                </m:r>
                              </m:e>
                            </m:d>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𝑖𝑖</m:t>
                            </m:r>
                          </m:sub>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sup>
                        </m:sSubSup>
                      </m:e>
                    </m:nary>
                  </m:oMath>
                </a14:m>
                <a:endParaRPr lang="en-US" dirty="0"/>
              </a:p>
              <a:p>
                <a:pPr lvl="1"/>
                <a:r>
                  <a:rPr lang="en-US" dirty="0"/>
                  <a:t>G-optimality: minimum prediction variance</a:t>
                </a:r>
              </a:p>
              <a:p>
                <a:pPr lvl="1"/>
                <a:endParaRPr lang="en-US" dirty="0"/>
              </a:p>
            </p:txBody>
          </p:sp>
        </mc:Choice>
        <mc:Fallback xmlns="">
          <p:sp>
            <p:nvSpPr>
              <p:cNvPr id="2" name="Text Placeholder 1">
                <a:extLst>
                  <a:ext uri="{FF2B5EF4-FFF2-40B4-BE49-F238E27FC236}">
                    <a16:creationId xmlns:a16="http://schemas.microsoft.com/office/drawing/2014/main" id="{D13AC990-A3E5-4AE2-A3A3-9C9366BBA19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86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78F9326-CF5B-4C32-BEEF-7C094211FD31}"/>
              </a:ext>
            </a:extLst>
          </p:cNvPr>
          <p:cNvSpPr>
            <a:spLocks noGrp="1"/>
          </p:cNvSpPr>
          <p:nvPr>
            <p:ph type="title"/>
          </p:nvPr>
        </p:nvSpPr>
        <p:spPr/>
        <p:txBody>
          <a:bodyPr>
            <a:normAutofit fontScale="90000"/>
          </a:bodyPr>
          <a:lstStyle/>
          <a:p>
            <a:r>
              <a:rPr lang="en-US" dirty="0"/>
              <a:t>Variance-based Optimal Design</a:t>
            </a:r>
          </a:p>
        </p:txBody>
      </p:sp>
      <p:grpSp>
        <p:nvGrpSpPr>
          <p:cNvPr id="6" name="Group 5">
            <a:extLst>
              <a:ext uri="{FF2B5EF4-FFF2-40B4-BE49-F238E27FC236}">
                <a16:creationId xmlns:a16="http://schemas.microsoft.com/office/drawing/2014/main" id="{87FA6F26-9583-B30C-A8FF-36671071311A}"/>
              </a:ext>
            </a:extLst>
          </p:cNvPr>
          <p:cNvGrpSpPr/>
          <p:nvPr/>
        </p:nvGrpSpPr>
        <p:grpSpPr>
          <a:xfrm>
            <a:off x="1470276" y="1202699"/>
            <a:ext cx="7368924" cy="450573"/>
            <a:chOff x="1470276" y="1202699"/>
            <a:chExt cx="7368924" cy="450573"/>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0D63DB1-51BB-080F-542E-C9994C11F56C}"/>
                    </a:ext>
                  </a:extLst>
                </p:cNvPr>
                <p:cNvSpPr txBox="1"/>
                <p:nvPr/>
              </p:nvSpPr>
              <p:spPr>
                <a:xfrm>
                  <a:off x="1470276" y="1274097"/>
                  <a:ext cx="227498"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𝜎</m:t>
                            </m:r>
                          </m:e>
                        </m:acc>
                      </m:oMath>
                    </m:oMathPara>
                  </a14:m>
                  <a:endParaRPr lang="en-US" sz="2000" dirty="0"/>
                </a:p>
              </p:txBody>
            </p:sp>
          </mc:Choice>
          <mc:Fallback xmlns="">
            <p:sp>
              <p:nvSpPr>
                <p:cNvPr id="8" name="TextBox 7">
                  <a:extLst>
                    <a:ext uri="{FF2B5EF4-FFF2-40B4-BE49-F238E27FC236}">
                      <a16:creationId xmlns:a16="http://schemas.microsoft.com/office/drawing/2014/main" id="{E0D63DB1-51BB-080F-542E-C9994C11F56C}"/>
                    </a:ext>
                  </a:extLst>
                </p:cNvPr>
                <p:cNvSpPr txBox="1">
                  <a:spLocks noRot="1" noChangeAspect="1" noMove="1" noResize="1" noEditPoints="1" noAdjustHandles="1" noChangeArrowheads="1" noChangeShapeType="1" noTextEdit="1"/>
                </p:cNvSpPr>
                <p:nvPr/>
              </p:nvSpPr>
              <p:spPr>
                <a:xfrm>
                  <a:off x="1470276" y="1274097"/>
                  <a:ext cx="227498" cy="307777"/>
                </a:xfrm>
                <a:prstGeom prst="rect">
                  <a:avLst/>
                </a:prstGeom>
                <a:blipFill>
                  <a:blip r:embed="rId3"/>
                  <a:stretch>
                    <a:fillRect l="-10526" t="-18000" r="-76316"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120AF6B-4794-864F-6DB6-0DE7DD94CF17}"/>
                    </a:ext>
                  </a:extLst>
                </p:cNvPr>
                <p:cNvSpPr txBox="1"/>
                <p:nvPr/>
              </p:nvSpPr>
              <p:spPr>
                <a:xfrm>
                  <a:off x="2993180" y="1243319"/>
                  <a:ext cx="196036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836967"/>
                                </a:solidFill>
                                <a:latin typeface="Cambria Math" panose="02040503050406030204" pitchFamily="18" charset="0"/>
                              </a:rPr>
                            </m:ctrlPr>
                          </m:sSubPr>
                          <m:e>
                            <m:r>
                              <a:rPr lang="en-US" b="1">
                                <a:latin typeface="Cambria Math" panose="02040503050406030204" pitchFamily="18" charset="0"/>
                              </a:rPr>
                              <m:t>𝚺</m:t>
                            </m:r>
                          </m:e>
                          <m:sub>
                            <m:r>
                              <a:rPr lang="en-US" b="1" i="0">
                                <a:latin typeface="Cambria Math" panose="02040503050406030204" pitchFamily="18" charset="0"/>
                              </a:rPr>
                              <m:t>𝐛</m:t>
                            </m:r>
                          </m:sub>
                        </m:sSub>
                        <m:r>
                          <a:rPr lang="en-US" b="0" i="0">
                            <a:latin typeface="Cambria Math" panose="02040503050406030204" pitchFamily="18" charset="0"/>
                          </a:rPr>
                          <m:t>=</m:t>
                        </m:r>
                        <m:sSup>
                          <m:sSupPr>
                            <m:ctrlPr>
                              <a:rPr lang="en-US" b="0" i="1">
                                <a:solidFill>
                                  <a:srgbClr val="836967"/>
                                </a:solidFill>
                                <a:latin typeface="Cambria Math" panose="02040503050406030204" pitchFamily="18" charset="0"/>
                              </a:rPr>
                            </m:ctrlPr>
                          </m:sSupPr>
                          <m:e>
                            <m:acc>
                              <m:accPr>
                                <m:chr m:val="̂"/>
                                <m:ctrlPr>
                                  <a:rPr lang="en-US" b="0" i="1">
                                    <a:solidFill>
                                      <a:srgbClr val="836967"/>
                                    </a:solidFill>
                                    <a:latin typeface="Cambria Math" panose="02040503050406030204" pitchFamily="18" charset="0"/>
                                  </a:rPr>
                                </m:ctrlPr>
                              </m:accPr>
                              <m:e>
                                <m:r>
                                  <a:rPr lang="en-US" b="0" i="1">
                                    <a:latin typeface="Cambria Math" panose="02040503050406030204" pitchFamily="18" charset="0"/>
                                  </a:rPr>
                                  <m:t>𝜎</m:t>
                                </m:r>
                              </m:e>
                            </m:acc>
                          </m:e>
                          <m:sup>
                            <m:r>
                              <a:rPr lang="en-US" b="0" i="0">
                                <a:latin typeface="Cambria Math" panose="02040503050406030204" pitchFamily="18" charset="0"/>
                              </a:rPr>
                              <m:t>2</m:t>
                            </m:r>
                          </m:sup>
                        </m:sSup>
                        <m:sSup>
                          <m:sSupPr>
                            <m:ctrlPr>
                              <a:rPr lang="en-US" b="0" i="1">
                                <a:solidFill>
                                  <a:srgbClr val="836967"/>
                                </a:solidFill>
                                <a:latin typeface="Cambria Math" panose="02040503050406030204" pitchFamily="18" charset="0"/>
                              </a:rPr>
                            </m:ctrlPr>
                          </m:sSupPr>
                          <m:e>
                            <m:d>
                              <m:dPr>
                                <m:begChr m:val="["/>
                                <m:endChr m:val="]"/>
                                <m:ctrlPr>
                                  <a:rPr lang="en-US" b="0" i="1">
                                    <a:solidFill>
                                      <a:srgbClr val="836967"/>
                                    </a:solidFill>
                                    <a:latin typeface="Cambria Math" panose="02040503050406030204" pitchFamily="18" charset="0"/>
                                  </a:rPr>
                                </m:ctrlPr>
                              </m:dPr>
                              <m:e>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𝐗</m:t>
                                    </m:r>
                                  </m:e>
                                  <m:sup>
                                    <m:r>
                                      <a:rPr lang="en-US" b="0" i="1">
                                        <a:latin typeface="Cambria Math" panose="02040503050406030204" pitchFamily="18" charset="0"/>
                                      </a:rPr>
                                      <m:t>𝑇</m:t>
                                    </m:r>
                                  </m:sup>
                                </m:sSup>
                                <m:r>
                                  <a:rPr lang="en-US" b="1" i="0">
                                    <a:latin typeface="Cambria Math" panose="02040503050406030204" pitchFamily="18" charset="0"/>
                                  </a:rPr>
                                  <m:t>𝐗</m:t>
                                </m:r>
                              </m:e>
                            </m:d>
                          </m:e>
                          <m:sup>
                            <m:r>
                              <a:rPr lang="en-US" b="0" i="0">
                                <a:latin typeface="Cambria Math" panose="02040503050406030204" pitchFamily="18" charset="0"/>
                              </a:rPr>
                              <m:t>−1</m:t>
                            </m:r>
                          </m:sup>
                        </m:sSup>
                      </m:oMath>
                    </m:oMathPara>
                  </a14:m>
                  <a:endParaRPr lang="en-US" dirty="0"/>
                </a:p>
              </p:txBody>
            </p:sp>
          </mc:Choice>
          <mc:Fallback xmlns="">
            <p:sp>
              <p:nvSpPr>
                <p:cNvPr id="9" name="TextBox 8">
                  <a:extLst>
                    <a:ext uri="{FF2B5EF4-FFF2-40B4-BE49-F238E27FC236}">
                      <a16:creationId xmlns:a16="http://schemas.microsoft.com/office/drawing/2014/main" id="{A120AF6B-4794-864F-6DB6-0DE7DD94CF17}"/>
                    </a:ext>
                  </a:extLst>
                </p:cNvPr>
                <p:cNvSpPr txBox="1">
                  <a:spLocks noRot="1" noChangeAspect="1" noMove="1" noResize="1" noEditPoints="1" noAdjustHandles="1" noChangeArrowheads="1" noChangeShapeType="1" noTextEdit="1"/>
                </p:cNvSpPr>
                <p:nvPr/>
              </p:nvSpPr>
              <p:spPr>
                <a:xfrm>
                  <a:off x="2993180" y="1243319"/>
                  <a:ext cx="1960368" cy="369332"/>
                </a:xfrm>
                <a:prstGeom prst="rect">
                  <a:avLst/>
                </a:prstGeom>
                <a:blipFill>
                  <a:blip r:embed="rId4"/>
                  <a:stretch>
                    <a:fillRect t="-4918"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DF5FD38-20B1-A122-85A0-9DE3E127D171}"/>
                    </a:ext>
                  </a:extLst>
                </p:cNvPr>
                <p:cNvSpPr txBox="1"/>
                <p:nvPr/>
              </p:nvSpPr>
              <p:spPr>
                <a:xfrm>
                  <a:off x="5517100" y="1202699"/>
                  <a:ext cx="3322100" cy="4505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𝑦</m:t>
                            </m:r>
                          </m:sub>
                        </m:sSub>
                        <m:d>
                          <m:dPr>
                            <m:ctrlPr>
                              <a:rPr lang="en-US" i="1">
                                <a:solidFill>
                                  <a:srgbClr val="836967"/>
                                </a:solidFill>
                                <a:latin typeface="Cambria Math" panose="02040503050406030204" pitchFamily="18" charset="0"/>
                              </a:rPr>
                            </m:ctrlPr>
                          </m:dPr>
                          <m:e>
                            <m:r>
                              <a:rPr lang="en-US" b="1" i="0">
                                <a:latin typeface="Cambria Math" panose="02040503050406030204" pitchFamily="18" charset="0"/>
                              </a:rPr>
                              <m:t>𝐱</m:t>
                            </m:r>
                          </m:e>
                        </m:d>
                        <m:r>
                          <a:rPr lang="en-US" b="0" i="0">
                            <a:latin typeface="Cambria Math" panose="02040503050406030204" pitchFamily="18" charset="0"/>
                          </a:rPr>
                          <m:t>=</m:t>
                        </m:r>
                        <m:acc>
                          <m:accPr>
                            <m:chr m:val="̂"/>
                            <m:ctrlPr>
                              <a:rPr lang="en-US" b="0" i="1">
                                <a:solidFill>
                                  <a:srgbClr val="836967"/>
                                </a:solidFill>
                                <a:latin typeface="Cambria Math" panose="02040503050406030204" pitchFamily="18" charset="0"/>
                              </a:rPr>
                            </m:ctrlPr>
                          </m:accPr>
                          <m:e>
                            <m:r>
                              <a:rPr lang="en-US" b="0" i="1">
                                <a:latin typeface="Cambria Math" panose="02040503050406030204" pitchFamily="18" charset="0"/>
                              </a:rPr>
                              <m:t>𝜎</m:t>
                            </m:r>
                          </m:e>
                        </m:acc>
                        <m:rad>
                          <m:radPr>
                            <m:degHide m:val="on"/>
                            <m:ctrlPr>
                              <a:rPr lang="en-US" b="0" i="1">
                                <a:solidFill>
                                  <a:srgbClr val="836967"/>
                                </a:solidFill>
                                <a:latin typeface="Cambria Math" panose="02040503050406030204" pitchFamily="18" charset="0"/>
                              </a:rPr>
                            </m:ctrlPr>
                          </m:radPr>
                          <m:deg/>
                          <m:e>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𝛏</m:t>
                                </m:r>
                                <m:d>
                                  <m:dPr>
                                    <m:ctrlPr>
                                      <a:rPr lang="en-US" b="1" i="1">
                                        <a:latin typeface="Cambria Math" panose="02040503050406030204" pitchFamily="18" charset="0"/>
                                      </a:rPr>
                                    </m:ctrlPr>
                                  </m:dPr>
                                  <m:e>
                                    <m:r>
                                      <a:rPr lang="en-US" b="1" i="0">
                                        <a:latin typeface="Cambria Math" panose="02040503050406030204" pitchFamily="18" charset="0"/>
                                      </a:rPr>
                                      <m:t>𝐱</m:t>
                                    </m:r>
                                  </m:e>
                                </m:d>
                              </m:e>
                              <m:sup>
                                <m:r>
                                  <a:rPr lang="en-US" b="0" i="1">
                                    <a:latin typeface="Cambria Math" panose="02040503050406030204" pitchFamily="18" charset="0"/>
                                  </a:rPr>
                                  <m:t>𝑇</m:t>
                                </m:r>
                              </m:sup>
                            </m:sSup>
                            <m:sSup>
                              <m:sSupPr>
                                <m:ctrlPr>
                                  <a:rPr lang="en-US" b="0" i="1">
                                    <a:solidFill>
                                      <a:srgbClr val="836967"/>
                                    </a:solidFill>
                                    <a:latin typeface="Cambria Math" panose="02040503050406030204" pitchFamily="18" charset="0"/>
                                  </a:rPr>
                                </m:ctrlPr>
                              </m:sSupPr>
                              <m:e>
                                <m:d>
                                  <m:dPr>
                                    <m:ctrlPr>
                                      <a:rPr lang="en-US" b="0" i="1">
                                        <a:latin typeface="Cambria Math" panose="02040503050406030204" pitchFamily="18" charset="0"/>
                                      </a:rPr>
                                    </m:ctrlPr>
                                  </m:dPr>
                                  <m:e>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𝐗</m:t>
                                        </m:r>
                                      </m:e>
                                      <m:sup>
                                        <m:r>
                                          <a:rPr lang="en-US" b="0" i="1">
                                            <a:latin typeface="Cambria Math" panose="02040503050406030204" pitchFamily="18" charset="0"/>
                                          </a:rPr>
                                          <m:t>𝑇</m:t>
                                        </m:r>
                                      </m:sup>
                                    </m:sSup>
                                    <m:r>
                                      <a:rPr lang="en-US" b="1" i="0">
                                        <a:latin typeface="Cambria Math" panose="02040503050406030204" pitchFamily="18" charset="0"/>
                                      </a:rPr>
                                      <m:t>𝐗</m:t>
                                    </m:r>
                                  </m:e>
                                </m:d>
                              </m:e>
                              <m:sup>
                                <m:r>
                                  <a:rPr lang="en-US" b="0" i="0">
                                    <a:latin typeface="Cambria Math" panose="02040503050406030204" pitchFamily="18" charset="0"/>
                                  </a:rPr>
                                  <m:t>−1</m:t>
                                </m:r>
                              </m:sup>
                            </m:sSup>
                            <m:r>
                              <a:rPr lang="en-US" b="1" i="0">
                                <a:latin typeface="Cambria Math" panose="02040503050406030204" pitchFamily="18" charset="0"/>
                              </a:rPr>
                              <m:t>𝛏</m:t>
                            </m:r>
                            <m:d>
                              <m:dPr>
                                <m:ctrlPr>
                                  <a:rPr lang="en-US" b="1" i="1">
                                    <a:latin typeface="Cambria Math" panose="02040503050406030204" pitchFamily="18" charset="0"/>
                                  </a:rPr>
                                </m:ctrlPr>
                              </m:dPr>
                              <m:e>
                                <m:r>
                                  <a:rPr lang="en-US" b="1" i="0">
                                    <a:latin typeface="Cambria Math" panose="02040503050406030204" pitchFamily="18" charset="0"/>
                                  </a:rPr>
                                  <m:t>𝐱</m:t>
                                </m:r>
                              </m:e>
                            </m:d>
                          </m:e>
                        </m:rad>
                      </m:oMath>
                    </m:oMathPara>
                  </a14:m>
                  <a:endParaRPr lang="en-US" dirty="0"/>
                </a:p>
              </p:txBody>
            </p:sp>
          </mc:Choice>
          <mc:Fallback xmlns="">
            <p:sp>
              <p:nvSpPr>
                <p:cNvPr id="10" name="TextBox 9">
                  <a:extLst>
                    <a:ext uri="{FF2B5EF4-FFF2-40B4-BE49-F238E27FC236}">
                      <a16:creationId xmlns:a16="http://schemas.microsoft.com/office/drawing/2014/main" id="{FDF5FD38-20B1-A122-85A0-9DE3E127D171}"/>
                    </a:ext>
                  </a:extLst>
                </p:cNvPr>
                <p:cNvSpPr txBox="1">
                  <a:spLocks noRot="1" noChangeAspect="1" noMove="1" noResize="1" noEditPoints="1" noAdjustHandles="1" noChangeArrowheads="1" noChangeShapeType="1" noTextEdit="1"/>
                </p:cNvSpPr>
                <p:nvPr/>
              </p:nvSpPr>
              <p:spPr>
                <a:xfrm>
                  <a:off x="5517100" y="1202699"/>
                  <a:ext cx="3322100" cy="450573"/>
                </a:xfrm>
                <a:prstGeom prst="rect">
                  <a:avLst/>
                </a:prstGeom>
                <a:blipFill>
                  <a:blip r:embed="rId5"/>
                  <a:stretch>
                    <a:fillRect b="-6757"/>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E2B656B6-C17A-EFE9-A44D-4E2DE94AEC6B}"/>
                </a:ext>
              </a:extLst>
            </p:cNvPr>
            <p:cNvSpPr/>
            <p:nvPr/>
          </p:nvSpPr>
          <p:spPr>
            <a:xfrm>
              <a:off x="2260865" y="1359747"/>
              <a:ext cx="320722" cy="136477"/>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 name="Arrow: Right 4">
              <a:extLst>
                <a:ext uri="{FF2B5EF4-FFF2-40B4-BE49-F238E27FC236}">
                  <a16:creationId xmlns:a16="http://schemas.microsoft.com/office/drawing/2014/main" id="{990DAEC4-7B8D-543E-29D4-4D6971A9D988}"/>
                </a:ext>
              </a:extLst>
            </p:cNvPr>
            <p:cNvSpPr/>
            <p:nvPr/>
          </p:nvSpPr>
          <p:spPr>
            <a:xfrm>
              <a:off x="5109606" y="1359747"/>
              <a:ext cx="320722" cy="136477"/>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spTree>
    <p:extLst>
      <p:ext uri="{BB962C8B-B14F-4D97-AF65-F5344CB8AC3E}">
        <p14:creationId xmlns:p14="http://schemas.microsoft.com/office/powerpoint/2010/main" val="4151329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1B24C0B-77D4-BCAA-32E2-65A62EBFC1B3}"/>
              </a:ext>
            </a:extLst>
          </p:cNvPr>
          <p:cNvSpPr/>
          <p:nvPr/>
        </p:nvSpPr>
        <p:spPr>
          <a:xfrm>
            <a:off x="2328358" y="1992695"/>
            <a:ext cx="2851699" cy="456064"/>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42DDDBE-B9A7-60F5-B107-0DBBA1B1C57C}"/>
                  </a:ext>
                </a:extLst>
              </p:cNvPr>
              <p:cNvSpPr>
                <a:spLocks noGrp="1"/>
              </p:cNvSpPr>
              <p:nvPr>
                <p:ph type="body" sz="quarter" idx="10"/>
              </p:nvPr>
            </p:nvSpPr>
            <p:spPr/>
            <p:txBody>
              <a:bodyPr/>
              <a:lstStyle/>
              <a:p>
                <a:r>
                  <a:rPr lang="en-US" dirty="0"/>
                  <a:t>Since the model form is accurate, if there is no uncertainty in the regression coefficients, the prediction will be accurate</a:t>
                </a:r>
              </a:p>
              <a:p>
                <a:r>
                  <a:rPr lang="en-US" dirty="0">
                    <a:latin typeface="+mn-lt"/>
                  </a:rPr>
                  <a:t>Good design makes </a:t>
                </a:r>
                <a14:m>
                  <m:oMath xmlns:m="http://schemas.openxmlformats.org/officeDocument/2006/math">
                    <m:sSub>
                      <m:sSubPr>
                        <m:ctrlPr>
                          <a:rPr lang="en-US" i="1" smtClean="0">
                            <a:effectLst/>
                            <a:latin typeface="Cambria Math" panose="02040503050406030204" pitchFamily="18" charset="0"/>
                          </a:rPr>
                        </m:ctrlPr>
                      </m:sSub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𝚺</m:t>
                        </m:r>
                      </m:e>
                      <m:sub>
                        <m:r>
                          <a:rPr lang="en-US" b="1" i="1">
                            <a:effectLst/>
                            <a:latin typeface="Cambria Math" panose="02040503050406030204" pitchFamily="18" charset="0"/>
                            <a:ea typeface="Malgun Gothic" panose="020B0503020000020004" pitchFamily="34" charset="-127"/>
                            <a:cs typeface="Times New Roman" panose="02020603050405020304" pitchFamily="18" charset="0"/>
                          </a:rPr>
                          <m:t>𝐛</m:t>
                        </m:r>
                      </m:sub>
                    </m:sSub>
                  </m:oMath>
                </a14:m>
                <a:r>
                  <a:rPr lang="en-US" dirty="0">
                    <a:latin typeface="+mn-lt"/>
                  </a:rPr>
                  <a:t> small </a:t>
                </a:r>
                <a:r>
                  <a:rPr lang="en-US" dirty="0">
                    <a:latin typeface="+mn-lt"/>
                    <a:sym typeface="Wingdings" panose="05000000000000000000" pitchFamily="2" charset="2"/>
                  </a:rPr>
                  <a:t> </a:t>
                </a:r>
                <a:r>
                  <a:rPr lang="en-US" dirty="0">
                    <a:latin typeface="+mn-lt"/>
                  </a:rPr>
                  <a:t>make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𝐗</m:t>
                            </m:r>
                          </m:e>
                          <m:sup>
                            <m:r>
                              <a:rPr lang="en-US" i="1">
                                <a:latin typeface="Cambria Math" panose="02040503050406030204" pitchFamily="18" charset="0"/>
                              </a:rPr>
                              <m:t>𝑇</m:t>
                            </m:r>
                          </m:sup>
                        </m:sSup>
                        <m:r>
                          <a:rPr lang="en-US" b="1" i="1">
                            <a:latin typeface="Cambria Math" panose="02040503050406030204" pitchFamily="18" charset="0"/>
                          </a:rPr>
                          <m:t>𝐗</m:t>
                        </m:r>
                        <m:r>
                          <a:rPr lang="en-US" i="1">
                            <a:latin typeface="Cambria Math" panose="02040503050406030204" pitchFamily="18" charset="0"/>
                          </a:rPr>
                          <m:t>)</m:t>
                        </m:r>
                      </m:e>
                      <m:sup>
                        <m:r>
                          <a:rPr lang="en-US" i="1">
                            <a:latin typeface="Cambria Math" panose="02040503050406030204" pitchFamily="18" charset="0"/>
                          </a:rPr>
                          <m:t>−1</m:t>
                        </m:r>
                      </m:sup>
                    </m:sSup>
                  </m:oMath>
                </a14:m>
                <a:r>
                  <a:rPr lang="en-US" dirty="0">
                    <a:latin typeface="+mn-lt"/>
                  </a:rPr>
                  <a:t> small </a:t>
                </a:r>
                <a:r>
                  <a:rPr lang="en-US" dirty="0">
                    <a:latin typeface="+mn-lt"/>
                    <a:sym typeface="Wingdings" panose="05000000000000000000" pitchFamily="2" charset="2"/>
                  </a:rPr>
                  <a:t> </a:t>
                </a:r>
                <a:r>
                  <a:rPr lang="en-US" dirty="0">
                    <a:latin typeface="+mn-lt"/>
                  </a:rPr>
                  <a:t>make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𝐗</m:t>
                        </m:r>
                      </m:e>
                      <m:sup>
                        <m:r>
                          <a:rPr lang="en-US" i="1">
                            <a:latin typeface="Cambria Math" panose="02040503050406030204" pitchFamily="18" charset="0"/>
                          </a:rPr>
                          <m:t>𝑇</m:t>
                        </m:r>
                      </m:sup>
                    </m:sSup>
                    <m:r>
                      <a:rPr lang="en-US" b="1" i="1">
                        <a:latin typeface="Cambria Math" panose="02040503050406030204" pitchFamily="18" charset="0"/>
                      </a:rPr>
                      <m:t>𝐗</m:t>
                    </m:r>
                  </m:oMath>
                </a14:m>
                <a:r>
                  <a:rPr lang="en-US" dirty="0">
                    <a:latin typeface="+mn-lt"/>
                  </a:rPr>
                  <a:t> large </a:t>
                </a:r>
                <a:r>
                  <a:rPr lang="en-US" dirty="0">
                    <a:latin typeface="+mn-lt"/>
                    <a:sym typeface="Wingdings" panose="05000000000000000000" pitchFamily="2" charset="2"/>
                  </a:rPr>
                  <a:t> </a:t>
                </a:r>
                <a14:m>
                  <m:oMath xmlns:m="http://schemas.openxmlformats.org/officeDocument/2006/math">
                    <m:r>
                      <m:rPr>
                        <m:sty m:val="p"/>
                      </m:rPr>
                      <a:rPr lang="en-US">
                        <a:latin typeface="Cambria Math" panose="02040503050406030204" pitchFamily="18" charset="0"/>
                      </a:rPr>
                      <m:t>maximize</m:t>
                    </m:r>
                    <m:r>
                      <a:rPr lang="en-US" i="1">
                        <a:latin typeface="Cambria Math" panose="02040503050406030204" pitchFamily="18" charset="0"/>
                      </a:rPr>
                      <m:t> </m:t>
                    </m:r>
                    <m:r>
                      <a:rPr lang="en-US" i="1">
                        <a:latin typeface="Cambria Math" panose="02040503050406030204" pitchFamily="18" charset="0"/>
                      </a:rPr>
                      <m:t>𝐷</m:t>
                    </m:r>
                    <m:r>
                      <a:rPr lang="en-US" i="1">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𝐗</m:t>
                            </m:r>
                          </m:e>
                          <m:sup>
                            <m:r>
                              <a:rPr lang="en-US" i="1">
                                <a:latin typeface="Cambria Math" panose="02040503050406030204" pitchFamily="18" charset="0"/>
                              </a:rPr>
                              <m:t>𝑇</m:t>
                            </m:r>
                          </m:sup>
                        </m:sSup>
                        <m:r>
                          <a:rPr lang="en-US" b="1" i="1">
                            <a:latin typeface="Cambria Math" panose="02040503050406030204" pitchFamily="18" charset="0"/>
                          </a:rPr>
                          <m:t>𝐗</m:t>
                        </m:r>
                        <m:r>
                          <a:rPr lang="en-US">
                            <a:latin typeface="Cambria Math" panose="02040503050406030204" pitchFamily="18" charset="0"/>
                          </a:rPr>
                          <m:t> </m:t>
                        </m:r>
                      </m:e>
                    </m:d>
                  </m:oMath>
                </a14:m>
                <a:endParaRPr lang="en-US" dirty="0">
                  <a:latin typeface="+mn-lt"/>
                </a:endParaRPr>
              </a:p>
              <a:p>
                <a:r>
                  <a:rPr lang="en-US" dirty="0">
                    <a:latin typeface="+mn-lt"/>
                  </a:rPr>
                  <a:t>Recall </a:t>
                </a:r>
                <a14:m>
                  <m:oMath xmlns:m="http://schemas.openxmlformats.org/officeDocument/2006/math">
                    <m:sSub>
                      <m:sSubPr>
                        <m:ctrlPr>
                          <a:rPr lang="en-US" sz="2400" b="1" i="1" smtClean="0">
                            <a:latin typeface="Cambria Math" panose="02040503050406030204" pitchFamily="18" charset="0"/>
                          </a:rPr>
                        </m:ctrlPr>
                      </m:sSubPr>
                      <m:e>
                        <m:r>
                          <a:rPr lang="en-US" sz="2400" b="1" i="1">
                            <a:latin typeface="Cambria Math" panose="02040503050406030204" pitchFamily="18" charset="0"/>
                          </a:rPr>
                          <m:t>𝚺</m:t>
                        </m:r>
                      </m:e>
                      <m:sub>
                        <m:r>
                          <a:rPr lang="en-US" sz="2400" b="1" i="1">
                            <a:latin typeface="Cambria Math" panose="02040503050406030204" pitchFamily="18" charset="0"/>
                          </a:rPr>
                          <m:t>𝐛</m:t>
                        </m:r>
                      </m:sub>
                    </m:sSub>
                    <m:r>
                      <a:rPr lang="en-US" sz="2400" i="1">
                        <a:latin typeface="Cambria Math" panose="02040503050406030204" pitchFamily="18" charset="0"/>
                      </a:rPr>
                      <m:t>=</m:t>
                    </m:r>
                    <m:sSup>
                      <m:sSupPr>
                        <m:ctrlPr>
                          <a:rPr lang="en-US" sz="2400" i="1">
                            <a:latin typeface="Cambria Math" panose="02040503050406030204" pitchFamily="18" charset="0"/>
                          </a:rPr>
                        </m:ctrlPr>
                      </m:sSupPr>
                      <m:e>
                        <m:acc>
                          <m:accPr>
                            <m:chr m:val="̂"/>
                            <m:ctrlPr>
                              <a:rPr lang="en-US" sz="2400" b="1" i="1" smtClean="0">
                                <a:latin typeface="Cambria Math" panose="02040503050406030204" pitchFamily="18" charset="0"/>
                              </a:rPr>
                            </m:ctrlPr>
                          </m:accPr>
                          <m:e>
                            <m:r>
                              <a:rPr lang="en-US" i="1">
                                <a:latin typeface="Cambria Math" panose="02040503050406030204" pitchFamily="18" charset="0"/>
                              </a:rPr>
                              <m:t>𝜎</m:t>
                            </m:r>
                          </m:e>
                        </m:acc>
                      </m:e>
                      <m:sup>
                        <m:r>
                          <a:rPr lang="en-US" sz="2400" i="1">
                            <a:latin typeface="Cambria Math" panose="02040503050406030204" pitchFamily="18" charset="0"/>
                          </a:rPr>
                          <m:t>2</m:t>
                        </m:r>
                      </m:sup>
                    </m:sSup>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p>
                              <m:sSupPr>
                                <m:ctrlPr>
                                  <a:rPr lang="en-US" sz="2400" b="1" i="1">
                                    <a:latin typeface="Cambria Math" panose="02040503050406030204" pitchFamily="18" charset="0"/>
                                  </a:rPr>
                                </m:ctrlPr>
                              </m:sSupPr>
                              <m:e>
                                <m:r>
                                  <a:rPr lang="en-US" sz="2400" b="1">
                                    <a:latin typeface="Cambria Math" panose="02040503050406030204" pitchFamily="18" charset="0"/>
                                  </a:rPr>
                                  <m:t>𝐗</m:t>
                                </m:r>
                              </m:e>
                              <m:sup>
                                <m:r>
                                  <m:rPr>
                                    <m:sty m:val="p"/>
                                  </m:rPr>
                                  <a:rPr lang="en-US" sz="2400">
                                    <a:latin typeface="Cambria Math" panose="02040503050406030204" pitchFamily="18" charset="0"/>
                                  </a:rPr>
                                  <m:t>T</m:t>
                                </m:r>
                              </m:sup>
                            </m:sSup>
                            <m:r>
                              <a:rPr lang="en-US" sz="2400" b="1">
                                <a:latin typeface="Cambria Math" panose="02040503050406030204" pitchFamily="18" charset="0"/>
                              </a:rPr>
                              <m:t>𝐗</m:t>
                            </m:r>
                          </m:e>
                        </m:d>
                      </m:e>
                      <m:sup>
                        <m:r>
                          <a:rPr lang="en-US" sz="2400" i="1">
                            <a:latin typeface="Cambria Math" panose="02040503050406030204" pitchFamily="18" charset="0"/>
                          </a:rPr>
                          <m:t>−1</m:t>
                        </m:r>
                      </m:sup>
                    </m:sSup>
                    <m:r>
                      <a:rPr lang="en-US" sz="2400" b="0" i="1" smtClean="0">
                        <a:latin typeface="Cambria Math" panose="02040503050406030204" pitchFamily="18" charset="0"/>
                      </a:rPr>
                      <m:t>=</m:t>
                    </m:r>
                    <m:sSup>
                      <m:sSupPr>
                        <m:ctrlPr>
                          <a:rPr lang="en-US" i="1">
                            <a:latin typeface="Cambria Math" panose="02040503050406030204" pitchFamily="18" charset="0"/>
                          </a:rPr>
                        </m:ctrlPr>
                      </m:sSupPr>
                      <m:e>
                        <m:acc>
                          <m:accPr>
                            <m:chr m:val="̂"/>
                            <m:ctrlPr>
                              <a:rPr lang="en-US" b="1" i="1">
                                <a:latin typeface="Cambria Math" panose="02040503050406030204" pitchFamily="18" charset="0"/>
                              </a:rPr>
                            </m:ctrlPr>
                          </m:accPr>
                          <m:e>
                            <m:r>
                              <a:rPr lang="en-US" i="1">
                                <a:latin typeface="Cambria Math" panose="02040503050406030204" pitchFamily="18" charset="0"/>
                              </a:rPr>
                              <m:t>𝜎</m:t>
                            </m:r>
                          </m:e>
                        </m:acc>
                      </m:e>
                      <m:sup>
                        <m:r>
                          <a:rPr lang="en-US" i="1">
                            <a:latin typeface="Cambria Math" panose="02040503050406030204" pitchFamily="18" charset="0"/>
                          </a:rPr>
                          <m:t>2</m:t>
                        </m:r>
                      </m:sup>
                    </m:sSup>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d>
                          <m:dPr>
                            <m:begChr m:val="|"/>
                            <m:endChr m:val="|"/>
                            <m:ctrlPr>
                              <a:rPr lang="en-US" i="1" smtClean="0">
                                <a:latin typeface="Cambria Math" panose="02040503050406030204" pitchFamily="18" charset="0"/>
                              </a:rPr>
                            </m:ctrlPr>
                          </m:dPr>
                          <m:e>
                            <m:sSup>
                              <m:sSupPr>
                                <m:ctrlPr>
                                  <a:rPr lang="en-US" b="1" i="1">
                                    <a:latin typeface="Cambria Math" panose="02040503050406030204" pitchFamily="18" charset="0"/>
                                  </a:rPr>
                                </m:ctrlPr>
                              </m:sSupPr>
                              <m:e>
                                <m:r>
                                  <a:rPr lang="en-US" b="1">
                                    <a:latin typeface="Cambria Math" panose="02040503050406030204" pitchFamily="18" charset="0"/>
                                  </a:rPr>
                                  <m:t>𝐗</m:t>
                                </m:r>
                              </m:e>
                              <m:sup>
                                <m:r>
                                  <m:rPr>
                                    <m:sty m:val="p"/>
                                  </m:rPr>
                                  <a:rPr lang="en-US">
                                    <a:latin typeface="Cambria Math" panose="02040503050406030204" pitchFamily="18" charset="0"/>
                                  </a:rPr>
                                  <m:t>T</m:t>
                                </m:r>
                              </m:sup>
                            </m:sSup>
                            <m:r>
                              <a:rPr lang="en-US" b="1">
                                <a:latin typeface="Cambria Math" panose="02040503050406030204" pitchFamily="18" charset="0"/>
                              </a:rPr>
                              <m:t>𝐗</m:t>
                            </m:r>
                          </m:e>
                        </m:d>
                      </m:den>
                    </m:f>
                    <m:r>
                      <m:rPr>
                        <m:sty m:val="p"/>
                      </m:rPr>
                      <a:rPr lang="en-US" b="0" i="0" smtClean="0">
                        <a:latin typeface="Cambria Math" panose="02040503050406030204" pitchFamily="18" charset="0"/>
                      </a:rPr>
                      <m:t>adj</m:t>
                    </m:r>
                    <m:d>
                      <m:dPr>
                        <m:ctrlPr>
                          <a:rPr lang="en-US" b="0" i="1" smtClean="0">
                            <a:latin typeface="Cambria Math" panose="02040503050406030204" pitchFamily="18" charset="0"/>
                          </a:rPr>
                        </m:ctrlPr>
                      </m:dPr>
                      <m:e>
                        <m:sSup>
                          <m:sSupPr>
                            <m:ctrlPr>
                              <a:rPr lang="en-US" b="1" i="1">
                                <a:latin typeface="Cambria Math" panose="02040503050406030204" pitchFamily="18" charset="0"/>
                              </a:rPr>
                            </m:ctrlPr>
                          </m:sSupPr>
                          <m:e>
                            <m:r>
                              <a:rPr lang="en-US" b="1">
                                <a:latin typeface="Cambria Math" panose="02040503050406030204" pitchFamily="18" charset="0"/>
                              </a:rPr>
                              <m:t>𝐗</m:t>
                            </m:r>
                          </m:e>
                          <m:sup>
                            <m:r>
                              <m:rPr>
                                <m:sty m:val="p"/>
                              </m:rPr>
                              <a:rPr lang="en-US">
                                <a:latin typeface="Cambria Math" panose="02040503050406030204" pitchFamily="18" charset="0"/>
                              </a:rPr>
                              <m:t>T</m:t>
                            </m:r>
                          </m:sup>
                        </m:sSup>
                        <m:r>
                          <a:rPr lang="en-US" b="1">
                            <a:latin typeface="Cambria Math" panose="02040503050406030204" pitchFamily="18" charset="0"/>
                          </a:rPr>
                          <m:t>𝐗</m:t>
                        </m:r>
                      </m:e>
                    </m:d>
                  </m:oMath>
                </a14:m>
                <a:r>
                  <a:rPr lang="en-US" dirty="0">
                    <a:latin typeface="+mn-lt"/>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𝚺</m:t>
                        </m:r>
                      </m:e>
                      <m:sub>
                        <m:r>
                          <a:rPr lang="en-US" b="1" i="1">
                            <a:latin typeface="Cambria Math" panose="02040503050406030204" pitchFamily="18" charset="0"/>
                          </a:rPr>
                          <m:t>𝐛</m:t>
                        </m:r>
                      </m:sub>
                    </m:sSub>
                    <m:r>
                      <a:rPr lang="en-US" b="1"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d>
                          <m:dPr>
                            <m:begChr m:val="|"/>
                            <m:endChr m:val="|"/>
                            <m:ctrlPr>
                              <a:rPr lang="en-US" i="1">
                                <a:latin typeface="Cambria Math" panose="02040503050406030204" pitchFamily="18" charset="0"/>
                              </a:rPr>
                            </m:ctrlPr>
                          </m:dPr>
                          <m:e>
                            <m:sSup>
                              <m:sSupPr>
                                <m:ctrlPr>
                                  <a:rPr lang="en-US" b="1" i="1">
                                    <a:latin typeface="Cambria Math" panose="02040503050406030204" pitchFamily="18" charset="0"/>
                                  </a:rPr>
                                </m:ctrlPr>
                              </m:sSupPr>
                              <m:e>
                                <m:r>
                                  <a:rPr lang="en-US" b="1">
                                    <a:latin typeface="Cambria Math" panose="02040503050406030204" pitchFamily="18" charset="0"/>
                                  </a:rPr>
                                  <m:t>𝐗</m:t>
                                </m:r>
                              </m:e>
                              <m:sup>
                                <m:r>
                                  <m:rPr>
                                    <m:sty m:val="p"/>
                                  </m:rPr>
                                  <a:rPr lang="en-US">
                                    <a:latin typeface="Cambria Math" panose="02040503050406030204" pitchFamily="18" charset="0"/>
                                  </a:rPr>
                                  <m:t>T</m:t>
                                </m:r>
                              </m:sup>
                            </m:sSup>
                            <m:r>
                              <a:rPr lang="en-US" b="1">
                                <a:latin typeface="Cambria Math" panose="02040503050406030204" pitchFamily="18" charset="0"/>
                              </a:rPr>
                              <m:t>𝐗</m:t>
                            </m:r>
                          </m:e>
                        </m:d>
                      </m:den>
                    </m:f>
                  </m:oMath>
                </a14:m>
                <a:endParaRPr lang="en-US" dirty="0">
                  <a:latin typeface="+mn-lt"/>
                </a:endParaRPr>
              </a:p>
              <a:p>
                <a:r>
                  <a:rPr lang="en-US" dirty="0"/>
                  <a:t>Moment matrix </a:t>
                </a:r>
                <a14:m>
                  <m:oMath xmlns:m="http://schemas.openxmlformats.org/officeDocument/2006/math">
                    <m:r>
                      <a:rPr lang="en-US" b="1" i="0" smtClean="0">
                        <a:latin typeface="Cambria Math" panose="02040503050406030204" pitchFamily="18" charset="0"/>
                      </a:rPr>
                      <m:t>𝐌</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den>
                    </m:f>
                    <m:sSup>
                      <m:sSupPr>
                        <m:ctrlPr>
                          <a:rPr lang="en-US" b="1" i="1">
                            <a:latin typeface="Cambria Math" panose="02040503050406030204" pitchFamily="18" charset="0"/>
                          </a:rPr>
                        </m:ctrlPr>
                      </m:sSupPr>
                      <m:e>
                        <m:r>
                          <a:rPr lang="en-US" b="1">
                            <a:latin typeface="Cambria Math" panose="02040503050406030204" pitchFamily="18" charset="0"/>
                          </a:rPr>
                          <m:t>𝐗</m:t>
                        </m:r>
                      </m:e>
                      <m:sup>
                        <m:r>
                          <m:rPr>
                            <m:sty m:val="p"/>
                          </m:rPr>
                          <a:rPr lang="en-US">
                            <a:latin typeface="Cambria Math" panose="02040503050406030204" pitchFamily="18" charset="0"/>
                          </a:rPr>
                          <m:t>T</m:t>
                        </m:r>
                      </m:sup>
                    </m:sSup>
                    <m:r>
                      <a:rPr lang="en-US" b="1">
                        <a:latin typeface="Cambria Math" panose="02040503050406030204" pitchFamily="18" charset="0"/>
                      </a:rPr>
                      <m:t>𝐗</m:t>
                    </m:r>
                  </m:oMath>
                </a14:m>
                <a:r>
                  <a:rPr lang="en-US" dirty="0"/>
                  <a:t>,  </a:t>
                </a:r>
                <a14:m>
                  <m:oMath xmlns:m="http://schemas.openxmlformats.org/officeDocument/2006/math">
                    <m:d>
                      <m:dPr>
                        <m:begChr m:val="|"/>
                        <m:endChr m:val="|"/>
                        <m:ctrlPr>
                          <a:rPr lang="en-US" i="1" smtClean="0">
                            <a:latin typeface="Cambria Math" panose="02040503050406030204" pitchFamily="18" charset="0"/>
                          </a:rPr>
                        </m:ctrlPr>
                      </m:dPr>
                      <m:e>
                        <m:r>
                          <a:rPr lang="en-US" b="1" i="0" smtClean="0">
                            <a:latin typeface="Cambria Math" panose="02040503050406030204" pitchFamily="18" charset="0"/>
                          </a:rPr>
                          <m:t>𝐌</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e>
                            </m:d>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𝛽</m:t>
                                </m:r>
                              </m:sub>
                            </m:sSub>
                          </m:sup>
                        </m:sSup>
                      </m:den>
                    </m:f>
                    <m:d>
                      <m:dPr>
                        <m:begChr m:val="|"/>
                        <m:endChr m:val="|"/>
                        <m:ctrlPr>
                          <a:rPr lang="en-US" i="1" smtClean="0">
                            <a:latin typeface="Cambria Math" panose="02040503050406030204" pitchFamily="18" charset="0"/>
                          </a:rPr>
                        </m:ctrlPr>
                      </m:dPr>
                      <m:e>
                        <m:sSup>
                          <m:sSupPr>
                            <m:ctrlPr>
                              <a:rPr lang="en-US" b="1" i="1">
                                <a:latin typeface="Cambria Math" panose="02040503050406030204" pitchFamily="18" charset="0"/>
                              </a:rPr>
                            </m:ctrlPr>
                          </m:sSupPr>
                          <m:e>
                            <m:r>
                              <a:rPr lang="en-US" b="1">
                                <a:latin typeface="Cambria Math" panose="02040503050406030204" pitchFamily="18" charset="0"/>
                              </a:rPr>
                              <m:t>𝐗</m:t>
                            </m:r>
                          </m:e>
                          <m:sup>
                            <m:r>
                              <m:rPr>
                                <m:sty m:val="p"/>
                              </m:rPr>
                              <a:rPr lang="en-US">
                                <a:latin typeface="Cambria Math" panose="02040503050406030204" pitchFamily="18" charset="0"/>
                              </a:rPr>
                              <m:t>T</m:t>
                            </m:r>
                          </m:sup>
                        </m:sSup>
                        <m:r>
                          <a:rPr lang="en-US" b="1">
                            <a:latin typeface="Cambria Math" panose="02040503050406030204" pitchFamily="18" charset="0"/>
                          </a:rPr>
                          <m:t>𝐗</m:t>
                        </m:r>
                      </m:e>
                    </m:d>
                  </m:oMath>
                </a14:m>
                <a:endParaRPr lang="en-US" dirty="0"/>
              </a:p>
              <a:p>
                <a:r>
                  <a:rPr lang="en-US" dirty="0"/>
                  <a:t>Maximize </a:t>
                </a:r>
                <a14:m>
                  <m:oMath xmlns:m="http://schemas.openxmlformats.org/officeDocument/2006/math">
                    <m:d>
                      <m:dPr>
                        <m:begChr m:val="|"/>
                        <m:endChr m:val="|"/>
                        <m:ctrlPr>
                          <a:rPr lang="en-US" i="1" smtClean="0">
                            <a:latin typeface="Cambria Math" panose="02040503050406030204" pitchFamily="18" charset="0"/>
                          </a:rPr>
                        </m:ctrlPr>
                      </m:dPr>
                      <m:e>
                        <m:r>
                          <a:rPr lang="en-US" b="1" i="0" smtClean="0">
                            <a:latin typeface="Cambria Math" panose="02040503050406030204" pitchFamily="18" charset="0"/>
                          </a:rPr>
                          <m:t>𝐌</m:t>
                        </m:r>
                      </m:e>
                    </m:d>
                  </m:oMath>
                </a14:m>
                <a:r>
                  <a:rPr lang="en-US" dirty="0"/>
                  <a:t>  </a:t>
                </a:r>
                <a:r>
                  <a:rPr lang="en-US" dirty="0">
                    <a:sym typeface="Wingdings" panose="05000000000000000000" pitchFamily="2" charset="2"/>
                  </a:rPr>
                  <a:t> combinatorial optimization problem</a:t>
                </a:r>
              </a:p>
              <a:p>
                <a:pPr lvl="1"/>
                <a:r>
                  <a:rPr lang="en-US" dirty="0"/>
                  <a:t>Finding D-optimal design in higher dimensions is a difficult optimization problem often solved heuristically</a:t>
                </a:r>
              </a:p>
              <a:p>
                <a:endParaRPr lang="en-US" dirty="0">
                  <a:latin typeface="+mn-lt"/>
                </a:endParaRPr>
              </a:p>
            </p:txBody>
          </p:sp>
        </mc:Choice>
        <mc:Fallback xmlns="">
          <p:sp>
            <p:nvSpPr>
              <p:cNvPr id="2" name="Text Placeholder 1">
                <a:extLst>
                  <a:ext uri="{FF2B5EF4-FFF2-40B4-BE49-F238E27FC236}">
                    <a16:creationId xmlns:a16="http://schemas.microsoft.com/office/drawing/2014/main" id="{E42DDDBE-B9A7-60F5-B107-0DBBA1B1C57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r="-92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B7336D7-3401-4E62-007B-52654839328C}"/>
              </a:ext>
            </a:extLst>
          </p:cNvPr>
          <p:cNvSpPr>
            <a:spLocks noGrp="1"/>
          </p:cNvSpPr>
          <p:nvPr>
            <p:ph type="title"/>
          </p:nvPr>
        </p:nvSpPr>
        <p:spPr/>
        <p:txBody>
          <a:bodyPr>
            <a:normAutofit fontScale="90000"/>
          </a:bodyPr>
          <a:lstStyle/>
          <a:p>
            <a:r>
              <a:rPr lang="en-US" dirty="0"/>
              <a:t>D-optimal Design</a:t>
            </a:r>
          </a:p>
        </p:txBody>
      </p:sp>
      <p:sp>
        <p:nvSpPr>
          <p:cNvPr id="9" name="Arrow: Right 8">
            <a:extLst>
              <a:ext uri="{FF2B5EF4-FFF2-40B4-BE49-F238E27FC236}">
                <a16:creationId xmlns:a16="http://schemas.microsoft.com/office/drawing/2014/main" id="{EB8625EE-A541-6085-D1C1-97FF29EBEC8C}"/>
              </a:ext>
            </a:extLst>
          </p:cNvPr>
          <p:cNvSpPr/>
          <p:nvPr/>
        </p:nvSpPr>
        <p:spPr>
          <a:xfrm>
            <a:off x="6469490" y="2774103"/>
            <a:ext cx="300251" cy="171735"/>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1701011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86B36F2-D300-116A-F398-F2DBCFA7B640}"/>
                  </a:ext>
                </a:extLst>
              </p:cNvPr>
              <p:cNvSpPr>
                <a:spLocks noGrp="1"/>
              </p:cNvSpPr>
              <p:nvPr>
                <p:ph type="body" sz="quarter" idx="10"/>
              </p:nvPr>
            </p:nvSpPr>
            <p:spPr/>
            <p:txBody>
              <a:bodyPr/>
              <a:lstStyle/>
              <a:p>
                <a:r>
                  <a:rPr lang="en-US" dirty="0"/>
                  <a:t>Model-dependent </a:t>
                </a:r>
                <a:r>
                  <a:rPr lang="en-US" dirty="0">
                    <a:sym typeface="Wingdings" panose="05000000000000000000" pitchFamily="2" charset="2"/>
                  </a:rPr>
                  <a:t> need to determine model form first</a:t>
                </a:r>
              </a:p>
              <a:p>
                <a:r>
                  <a:rPr lang="en-US" dirty="0"/>
                  <a:t>generate a set of possible candidate points </a:t>
                </a:r>
              </a:p>
              <a:p>
                <a:r>
                  <a:rPr lang="en-US" dirty="0">
                    <a:effectLst/>
                    <a:latin typeface="+mn-lt"/>
                    <a:ea typeface="Malgun Gothic" panose="020B0503020000020004" pitchFamily="34" charset="-127"/>
                  </a:rPr>
                  <a:t>select the subset that maximizes </a:t>
                </a:r>
                <a14:m>
                  <m:oMath xmlns:m="http://schemas.openxmlformats.org/officeDocument/2006/math">
                    <m:d>
                      <m:dPr>
                        <m:begChr m:val="|"/>
                        <m:endChr m:val="|"/>
                        <m:ctrlPr>
                          <a:rPr lang="en-US" i="1">
                            <a:effectLst/>
                            <a:latin typeface="Cambria Math" panose="02040503050406030204" pitchFamily="18" charset="0"/>
                          </a:rPr>
                        </m:ctrlPr>
                      </m:dPr>
                      <m:e>
                        <m:sSup>
                          <m:sSupPr>
                            <m:ctrlPr>
                              <a:rPr lang="en-US" i="1">
                                <a:effectLst/>
                                <a:latin typeface="Cambria Math" panose="02040503050406030204" pitchFamily="18" charset="0"/>
                              </a:rPr>
                            </m:ctrlPr>
                          </m:sSup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𝐗</m:t>
                            </m:r>
                          </m:e>
                          <m:sup>
                            <m:r>
                              <a:rPr lang="en-US" i="1">
                                <a:effectLst/>
                                <a:latin typeface="Cambria Math" panose="02040503050406030204" pitchFamily="18" charset="0"/>
                                <a:ea typeface="Malgun Gothic" panose="020B0503020000020004" pitchFamily="34" charset="-127"/>
                                <a:cs typeface="Times New Roman" panose="02020603050405020304" pitchFamily="18" charset="0"/>
                              </a:rPr>
                              <m:t>𝑇</m:t>
                            </m:r>
                          </m:sup>
                        </m:sSup>
                        <m:r>
                          <a:rPr lang="en-US" b="1" i="1">
                            <a:effectLst/>
                            <a:latin typeface="Cambria Math" panose="02040503050406030204" pitchFamily="18" charset="0"/>
                            <a:ea typeface="Malgun Gothic" panose="020B0503020000020004" pitchFamily="34" charset="-127"/>
                            <a:cs typeface="Times New Roman" panose="02020603050405020304" pitchFamily="18" charset="0"/>
                          </a:rPr>
                          <m:t>𝐗</m:t>
                        </m:r>
                        <m:r>
                          <a:rPr lang="en-US">
                            <a:effectLst/>
                            <a:latin typeface="Cambria Math" panose="02040503050406030204" pitchFamily="18" charset="0"/>
                            <a:ea typeface="Malgun Gothic" panose="020B0503020000020004" pitchFamily="34" charset="-127"/>
                            <a:cs typeface="Times New Roman" panose="02020603050405020304" pitchFamily="18" charset="0"/>
                          </a:rPr>
                          <m:t> </m:t>
                        </m:r>
                      </m:e>
                    </m:d>
                  </m:oMath>
                </a14:m>
                <a:endParaRPr lang="en-US" dirty="0">
                  <a:latin typeface="+mn-lt"/>
                </a:endParaRPr>
              </a:p>
              <a:p>
                <a:pPr lvl="1"/>
                <a:r>
                  <a:rPr lang="en-US" dirty="0">
                    <a:latin typeface="+mn-lt"/>
                  </a:rPr>
                  <a:t>begins with a randomly selected set of points</a:t>
                </a:r>
              </a:p>
              <a:p>
                <a:pPr lvl="1"/>
                <a:r>
                  <a:rPr lang="en-US" dirty="0">
                    <a:latin typeface="+mn-lt"/>
                  </a:rPr>
                  <a:t>Points in and out of the current design are exchanged until no exchange can be found that increases </a:t>
                </a:r>
                <a14:m>
                  <m:oMath xmlns:m="http://schemas.openxmlformats.org/officeDocument/2006/math">
                    <m:d>
                      <m:dPr>
                        <m:begChr m:val="|"/>
                        <m:endChr m:val="|"/>
                        <m:ctrlPr>
                          <a:rPr lang="en-US" i="1" smtClean="0">
                            <a:effectLst/>
                            <a:latin typeface="Cambria Math" panose="02040503050406030204" pitchFamily="18" charset="0"/>
                          </a:rPr>
                        </m:ctrlPr>
                      </m:dPr>
                      <m:e>
                        <m:sSup>
                          <m:sSupPr>
                            <m:ctrlPr>
                              <a:rPr lang="en-US" i="1">
                                <a:effectLst/>
                                <a:latin typeface="Cambria Math" panose="02040503050406030204" pitchFamily="18" charset="0"/>
                              </a:rPr>
                            </m:ctrlPr>
                          </m:sSup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𝐗</m:t>
                            </m:r>
                          </m:e>
                          <m:sup>
                            <m:r>
                              <a:rPr lang="en-US" i="1">
                                <a:effectLst/>
                                <a:latin typeface="Cambria Math" panose="02040503050406030204" pitchFamily="18" charset="0"/>
                                <a:ea typeface="Malgun Gothic" panose="020B0503020000020004" pitchFamily="34" charset="-127"/>
                                <a:cs typeface="Times New Roman" panose="02020603050405020304" pitchFamily="18" charset="0"/>
                              </a:rPr>
                              <m:t>𝑇</m:t>
                            </m:r>
                          </m:sup>
                        </m:sSup>
                        <m:r>
                          <a:rPr lang="en-US" b="1" i="1">
                            <a:effectLst/>
                            <a:latin typeface="Cambria Math" panose="02040503050406030204" pitchFamily="18" charset="0"/>
                            <a:ea typeface="Malgun Gothic" panose="020B0503020000020004" pitchFamily="34" charset="-127"/>
                            <a:cs typeface="Times New Roman" panose="02020603050405020304" pitchFamily="18" charset="0"/>
                          </a:rPr>
                          <m:t>𝐗</m:t>
                        </m:r>
                        <m:r>
                          <a:rPr lang="en-US">
                            <a:effectLst/>
                            <a:latin typeface="Cambria Math" panose="02040503050406030204" pitchFamily="18" charset="0"/>
                            <a:ea typeface="Malgun Gothic" panose="020B0503020000020004" pitchFamily="34" charset="-127"/>
                            <a:cs typeface="Times New Roman" panose="02020603050405020304" pitchFamily="18" charset="0"/>
                          </a:rPr>
                          <m:t> </m:t>
                        </m:r>
                      </m:e>
                    </m:d>
                  </m:oMath>
                </a14:m>
                <a:endParaRPr lang="en-US" dirty="0">
                  <a:latin typeface="+mn-lt"/>
                </a:endParaRPr>
              </a:p>
              <a:p>
                <a:r>
                  <a:rPr lang="en-US" dirty="0">
                    <a:latin typeface="+mn-lt"/>
                  </a:rPr>
                  <a:t>No guarantee the global D-optimal </a:t>
                </a:r>
                <a:r>
                  <a:rPr lang="en-US" dirty="0">
                    <a:latin typeface="+mn-lt"/>
                    <a:sym typeface="Wingdings" panose="05000000000000000000" pitchFamily="2" charset="2"/>
                  </a:rPr>
                  <a:t> repetition may help</a:t>
                </a:r>
              </a:p>
              <a:p>
                <a:r>
                  <a:rPr lang="en-US" dirty="0">
                    <a:latin typeface="+mn-lt"/>
                    <a:sym typeface="Wingdings" panose="05000000000000000000" pitchFamily="2" charset="2"/>
                  </a:rPr>
                  <a:t>Difficult combinatorial problem</a:t>
                </a:r>
              </a:p>
              <a:p>
                <a:pPr lvl="1"/>
                <a:r>
                  <a:rPr lang="en-US" dirty="0">
                    <a:latin typeface="+mn-lt"/>
                  </a:rPr>
                  <a:t>10 D-optimal points out of 50 sample locations: </a:t>
                </a:r>
                <a14:m>
                  <m:oMath xmlns:m="http://schemas.openxmlformats.org/officeDocument/2006/math">
                    <m:sPre>
                      <m:sPrePr>
                        <m:ctrlPr>
                          <a:rPr lang="en-US" i="1" smtClean="0">
                            <a:effectLst/>
                            <a:latin typeface="Cambria Math" panose="02040503050406030204" pitchFamily="18" charset="0"/>
                          </a:rPr>
                        </m:ctrlPr>
                      </m:sPrePr>
                      <m:sub>
                        <m:r>
                          <a:rPr lang="en-US" i="1">
                            <a:effectLst/>
                            <a:latin typeface="Cambria Math" panose="02040503050406030204" pitchFamily="18" charset="0"/>
                            <a:ea typeface="Malgun Gothic" panose="020B0503020000020004" pitchFamily="34" charset="-127"/>
                            <a:cs typeface="Times New Roman" panose="02020603050405020304" pitchFamily="18" charset="0"/>
                          </a:rPr>
                          <m:t>10</m:t>
                        </m:r>
                      </m:sub>
                      <m:sup>
                        <m:r>
                          <a:rPr lang="en-US" b="0" i="1" smtClean="0">
                            <a:effectLst/>
                            <a:latin typeface="Cambria Math" panose="02040503050406030204" pitchFamily="18" charset="0"/>
                            <a:ea typeface="Malgun Gothic" panose="020B0503020000020004" pitchFamily="34" charset="-127"/>
                            <a:cs typeface="Times New Roman" panose="02020603050405020304" pitchFamily="18" charset="0"/>
                          </a:rPr>
                          <m:t> </m:t>
                        </m:r>
                      </m:sup>
                      <m:e>
                        <m:sSub>
                          <m:sSubPr>
                            <m:ctrlPr>
                              <a:rPr lang="en-US" i="1">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𝐶</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50</m:t>
                            </m:r>
                          </m:sub>
                        </m:sSub>
                      </m:e>
                    </m:sPre>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i="1">
                            <a:effectLst/>
                            <a:latin typeface="Cambria Math" panose="02040503050406030204" pitchFamily="18" charset="0"/>
                          </a:rPr>
                        </m:ctrlPr>
                      </m:sSupPr>
                      <m:e>
                        <m:r>
                          <a:rPr lang="en-US" i="1">
                            <a:effectLst/>
                            <a:latin typeface="Cambria Math" panose="02040503050406030204" pitchFamily="18" charset="0"/>
                            <a:ea typeface="Malgun Gothic" panose="020B0503020000020004" pitchFamily="34" charset="-127"/>
                            <a:cs typeface="Times New Roman" panose="02020603050405020304" pitchFamily="18" charset="0"/>
                          </a:rPr>
                          <m:t>10</m:t>
                        </m:r>
                      </m:e>
                      <m:sup>
                        <m:r>
                          <a:rPr lang="en-US" i="1">
                            <a:effectLst/>
                            <a:latin typeface="Cambria Math" panose="02040503050406030204" pitchFamily="18" charset="0"/>
                            <a:ea typeface="Malgun Gothic" panose="020B0503020000020004" pitchFamily="34" charset="-127"/>
                            <a:cs typeface="Times New Roman" panose="02020603050405020304" pitchFamily="18" charset="0"/>
                          </a:rPr>
                          <m:t>10</m:t>
                        </m:r>
                      </m:sup>
                    </m:sSup>
                  </m:oMath>
                </a14:m>
                <a:r>
                  <a:rPr lang="en-US" dirty="0">
                    <a:effectLst/>
                    <a:latin typeface="+mn-lt"/>
                    <a:ea typeface="Malgun Gothic" panose="020B0503020000020004" pitchFamily="34" charset="-127"/>
                  </a:rPr>
                  <a:t> possible combinations</a:t>
                </a:r>
                <a:endParaRPr lang="en-US" dirty="0">
                  <a:latin typeface="+mn-lt"/>
                </a:endParaRPr>
              </a:p>
            </p:txBody>
          </p:sp>
        </mc:Choice>
        <mc:Fallback xmlns="">
          <p:sp>
            <p:nvSpPr>
              <p:cNvPr id="2" name="Text Placeholder 1">
                <a:extLst>
                  <a:ext uri="{FF2B5EF4-FFF2-40B4-BE49-F238E27FC236}">
                    <a16:creationId xmlns:a16="http://schemas.microsoft.com/office/drawing/2014/main" id="{386B36F2-D300-116A-F398-F2DBCFA7B640}"/>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r="-7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8228C45-3516-F6F8-017A-25FBAD45AC1F}"/>
              </a:ext>
            </a:extLst>
          </p:cNvPr>
          <p:cNvSpPr>
            <a:spLocks noGrp="1"/>
          </p:cNvSpPr>
          <p:nvPr>
            <p:ph type="title"/>
          </p:nvPr>
        </p:nvSpPr>
        <p:spPr/>
        <p:txBody>
          <a:bodyPr>
            <a:normAutofit fontScale="90000"/>
          </a:bodyPr>
          <a:lstStyle/>
          <a:p>
            <a:r>
              <a:rPr lang="en-US" dirty="0"/>
              <a:t>Algorithm for D-optimal Design</a:t>
            </a:r>
          </a:p>
        </p:txBody>
      </p:sp>
    </p:spTree>
    <p:extLst>
      <p:ext uri="{BB962C8B-B14F-4D97-AF65-F5344CB8AC3E}">
        <p14:creationId xmlns:p14="http://schemas.microsoft.com/office/powerpoint/2010/main" val="995464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Given a domain, we can reduce the prediction error by good choice of the sampling points</a:t>
            </a:r>
          </a:p>
          <a:p>
            <a:r>
              <a:rPr lang="en-US" dirty="0"/>
              <a:t>The choice of sampling locations is called “</a:t>
            </a:r>
            <a:r>
              <a:rPr lang="en-US" dirty="0">
                <a:solidFill>
                  <a:srgbClr val="FF0000"/>
                </a:solidFill>
              </a:rPr>
              <a:t>design of experiments</a:t>
            </a:r>
            <a:r>
              <a:rPr lang="en-US" dirty="0"/>
              <a:t>” or DoE</a:t>
            </a:r>
          </a:p>
          <a:p>
            <a:r>
              <a:rPr lang="en-US" dirty="0"/>
              <a:t>DoE is as important as the surrogate itself because the accuracy depends on the number and location of samples</a:t>
            </a:r>
          </a:p>
          <a:p>
            <a:r>
              <a:rPr lang="en-US" dirty="0"/>
              <a:t>No single DoE scheme can be the best for all surrogates</a:t>
            </a:r>
          </a:p>
          <a:p>
            <a:r>
              <a:rPr lang="en-US" dirty="0"/>
              <a:t>Various </a:t>
            </a:r>
            <a:r>
              <a:rPr lang="en-US" dirty="0" err="1"/>
              <a:t>DoEs</a:t>
            </a:r>
            <a:r>
              <a:rPr lang="en-US" dirty="0"/>
              <a:t> cater to different sources of errors</a:t>
            </a:r>
          </a:p>
          <a:p>
            <a:pPr lvl="1"/>
            <a:r>
              <a:rPr lang="en-US" dirty="0"/>
              <a:t>Errors due to noise in samples</a:t>
            </a:r>
          </a:p>
          <a:p>
            <a:pPr lvl="1"/>
            <a:r>
              <a:rPr lang="en-US" dirty="0"/>
              <a:t>Errors due to an improper surrogate model</a:t>
            </a:r>
          </a:p>
        </p:txBody>
      </p:sp>
      <p:sp>
        <p:nvSpPr>
          <p:cNvPr id="2" name="Title 1"/>
          <p:cNvSpPr>
            <a:spLocks noGrp="1"/>
          </p:cNvSpPr>
          <p:nvPr>
            <p:ph type="title"/>
          </p:nvPr>
        </p:nvSpPr>
        <p:spPr/>
        <p:txBody>
          <a:bodyPr>
            <a:normAutofit fontScale="90000"/>
          </a:bodyPr>
          <a:lstStyle/>
          <a:p>
            <a:r>
              <a:rPr lang="en-US" dirty="0"/>
              <a:t>Design of Experiments (DoE)</a:t>
            </a:r>
          </a:p>
        </p:txBody>
      </p:sp>
    </p:spTree>
    <p:extLst>
      <p:ext uri="{BB962C8B-B14F-4D97-AF65-F5344CB8AC3E}">
        <p14:creationId xmlns:p14="http://schemas.microsoft.com/office/powerpoint/2010/main" val="1749716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99" name="Rectangle 3"/>
              <p:cNvSpPr>
                <a:spLocks noGrp="1" noChangeArrowheads="1"/>
              </p:cNvSpPr>
              <p:nvPr>
                <p:ph type="body" sz="quarter" idx="10"/>
              </p:nvPr>
            </p:nvSpPr>
            <p:spPr/>
            <p:txBody>
              <a:bodyPr/>
              <a:lstStyle/>
              <a:p>
                <a:r>
                  <a:rPr lang="en-US" dirty="0"/>
                  <a:t>For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with 2 data points (0,0) and (1,0), find the optimum third data point </a:t>
                </a:r>
                <a14:m>
                  <m:oMath xmlns:m="http://schemas.openxmlformats.org/officeDocument/2006/math">
                    <m:r>
                      <a:rPr lang="en-US" i="1" dirty="0" smtClean="0">
                        <a:latin typeface="Cambria Math" panose="02040503050406030204" pitchFamily="18" charset="0"/>
                      </a:rPr>
                      <m:t>(</m:t>
                    </m:r>
                    <m:r>
                      <a:rPr lang="en-US" i="1" dirty="0" err="1">
                        <a:latin typeface="Cambria Math" panose="02040503050406030204" pitchFamily="18" charset="0"/>
                      </a:rPr>
                      <m:t>𝑝</m:t>
                    </m:r>
                    <m:r>
                      <a:rPr lang="en-US" i="1" dirty="0" err="1">
                        <a:latin typeface="Cambria Math" panose="02040503050406030204" pitchFamily="18" charset="0"/>
                      </a:rPr>
                      <m:t>,</m:t>
                    </m:r>
                    <m:r>
                      <a:rPr lang="en-US" i="1" dirty="0" err="1">
                        <a:latin typeface="Cambria Math" panose="02040503050406030204" pitchFamily="18" charset="0"/>
                      </a:rPr>
                      <m:t>𝑞</m:t>
                    </m:r>
                    <m:r>
                      <a:rPr lang="en-US" i="1" dirty="0">
                        <a:latin typeface="Cambria Math" panose="02040503050406030204" pitchFamily="18" charset="0"/>
                      </a:rPr>
                      <m:t>)</m:t>
                    </m:r>
                  </m:oMath>
                </a14:m>
                <a:r>
                  <a:rPr lang="en-US" dirty="0"/>
                  <a:t> in the unit square.</a:t>
                </a:r>
              </a:p>
              <a:p>
                <a:r>
                  <a:rPr lang="en-US" dirty="0"/>
                  <a:t>We have </a:t>
                </a:r>
              </a:p>
              <a:p>
                <a:endParaRPr lang="en-US" dirty="0"/>
              </a:p>
              <a:p>
                <a:endParaRPr lang="en-US" dirty="0"/>
              </a:p>
              <a:p>
                <a:r>
                  <a:rPr lang="en-US" dirty="0" err="1"/>
                  <a:t>arg</a:t>
                </a:r>
                <a:r>
                  <a:rPr lang="en-US" dirty="0"/>
                  <a:t> max </a:t>
                </a:r>
                <a14:m>
                  <m:oMath xmlns:m="http://schemas.openxmlformats.org/officeDocument/2006/math">
                    <m:d>
                      <m:dPr>
                        <m:begChr m:val="|"/>
                        <m:endChr m:val="|"/>
                        <m:ctrlPr>
                          <a:rPr lang="en-US"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b="1" i="0" smtClean="0">
                                <a:latin typeface="Cambria Math" panose="02040503050406030204" pitchFamily="18" charset="0"/>
                              </a:rPr>
                              <m:t>𝐗</m:t>
                            </m:r>
                          </m:e>
                          <m:sup>
                            <m:r>
                              <m:rPr>
                                <m:sty m:val="p"/>
                              </m:rPr>
                              <a:rPr lang="en-US" b="0" i="0" smtClean="0">
                                <a:latin typeface="Cambria Math" panose="02040503050406030204" pitchFamily="18" charset="0"/>
                              </a:rPr>
                              <m:t>T</m:t>
                            </m:r>
                          </m:sup>
                        </m:sSup>
                        <m:r>
                          <a:rPr lang="en-US" b="1" i="0" smtClean="0">
                            <a:latin typeface="Cambria Math" panose="02040503050406030204" pitchFamily="18" charset="0"/>
                          </a:rPr>
                          <m:t>𝐗</m:t>
                        </m:r>
                      </m:e>
                    </m:d>
                  </m:oMath>
                </a14:m>
                <a:r>
                  <a:rPr lang="en-US" dirty="0"/>
                  <a:t>  </a:t>
                </a:r>
                <a:r>
                  <a:rPr lang="en-US" dirty="0">
                    <a:sym typeface="Wingdings" panose="05000000000000000000" pitchFamily="2" charset="2"/>
                  </a:rPr>
                  <a:t> </a:t>
                </a:r>
                <a14:m>
                  <m:oMath xmlns:m="http://schemas.openxmlformats.org/officeDocument/2006/math">
                    <m:r>
                      <a:rPr lang="en-US" b="0" i="1" smtClean="0">
                        <a:latin typeface="Cambria Math" panose="02040503050406030204" pitchFamily="18" charset="0"/>
                        <a:sym typeface="Wingdings" panose="05000000000000000000" pitchFamily="2" charset="2"/>
                      </a:rPr>
                      <m:t>𝑞</m:t>
                    </m:r>
                    <m:r>
                      <a:rPr lang="en-US" b="0" i="1" smtClean="0">
                        <a:latin typeface="Cambria Math" panose="02040503050406030204" pitchFamily="18" charset="0"/>
                        <a:sym typeface="Wingdings" panose="05000000000000000000" pitchFamily="2" charset="2"/>
                      </a:rPr>
                      <m:t>=1</m:t>
                    </m:r>
                  </m:oMath>
                </a14:m>
                <a:endParaRPr lang="en-US" dirty="0"/>
              </a:p>
              <a:p>
                <a:r>
                  <a:rPr lang="en-US" dirty="0"/>
                  <a:t>So that the third point is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,1)</m:t>
                    </m:r>
                  </m:oMath>
                </a14:m>
                <a:r>
                  <a:rPr lang="en-US" dirty="0"/>
                  <a:t>, for any value of </a:t>
                </a:r>
                <a14:m>
                  <m:oMath xmlns:m="http://schemas.openxmlformats.org/officeDocument/2006/math">
                    <m:r>
                      <a:rPr lang="en-US" i="1" dirty="0" smtClean="0">
                        <a:latin typeface="Cambria Math" panose="02040503050406030204" pitchFamily="18" charset="0"/>
                      </a:rPr>
                      <m:t>𝑝</m:t>
                    </m:r>
                  </m:oMath>
                </a14:m>
                <a:endParaRPr lang="en-US" dirty="0"/>
              </a:p>
              <a:p>
                <a:r>
                  <a:rPr lang="en-US" dirty="0"/>
                  <a:t>D-optimal design permits any number of points</a:t>
                </a:r>
              </a:p>
              <a:p>
                <a:r>
                  <a:rPr lang="en-US" dirty="0"/>
                  <a:t>Leads to asymmetrical designs</a:t>
                </a:r>
              </a:p>
              <a:p>
                <a:r>
                  <a:rPr lang="en-US" dirty="0"/>
                  <a:t>Time consuming and not converge well for large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oMath>
                </a14:m>
                <a:endParaRPr lang="en-US" dirty="0"/>
              </a:p>
            </p:txBody>
          </p:sp>
        </mc:Choice>
        <mc:Fallback xmlns="">
          <p:sp>
            <p:nvSpPr>
              <p:cNvPr id="4099" name="Rectangle 3"/>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4098" name="Rectangle 2"/>
          <p:cNvSpPr>
            <a:spLocks noGrp="1" noChangeArrowheads="1"/>
          </p:cNvSpPr>
          <p:nvPr>
            <p:ph type="title"/>
          </p:nvPr>
        </p:nvSpPr>
        <p:spPr/>
        <p:txBody>
          <a:bodyPr>
            <a:normAutofit fontScale="90000"/>
          </a:bodyPr>
          <a:lstStyle/>
          <a:p>
            <a:r>
              <a:rPr lang="en-US" dirty="0"/>
              <a:t>Ex3-7) D-optimal Design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F784175-06E1-B1CF-3C69-EA317925887C}"/>
                  </a:ext>
                </a:extLst>
              </p:cNvPr>
              <p:cNvSpPr txBox="1"/>
              <p:nvPr/>
            </p:nvSpPr>
            <p:spPr>
              <a:xfrm>
                <a:off x="1105469" y="2172740"/>
                <a:ext cx="6199494" cy="9580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𝐗</m:t>
                      </m:r>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m>
                            <m:mPr>
                              <m:plcHide m:val="on"/>
                              <m:mcs>
                                <m:mc>
                                  <m:mcPr>
                                    <m:count m:val="2"/>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0</m:t>
                                </m:r>
                              </m:e>
                              <m:e>
                                <m:r>
                                  <a:rPr lang="en-US" sz="2000" b="0" i="0">
                                    <a:latin typeface="Cambria Math" panose="02040503050406030204" pitchFamily="18" charset="0"/>
                                  </a:rPr>
                                  <m:t>0</m:t>
                                </m:r>
                              </m:e>
                            </m:mr>
                            <m:mr>
                              <m:e>
                                <m:r>
                                  <a:rPr lang="en-US" sz="2000" b="0" i="0">
                                    <a:latin typeface="Cambria Math" panose="02040503050406030204" pitchFamily="18" charset="0"/>
                                  </a:rPr>
                                  <m:t>1</m:t>
                                </m:r>
                              </m:e>
                              <m:e>
                                <m:r>
                                  <a:rPr lang="en-US" sz="2000" b="0" i="0">
                                    <a:latin typeface="Cambria Math" panose="02040503050406030204" pitchFamily="18" charset="0"/>
                                  </a:rPr>
                                  <m:t>0</m:t>
                                </m:r>
                              </m:e>
                            </m:mr>
                            <m:mr>
                              <m:e>
                                <m:r>
                                  <a:rPr lang="en-US" sz="2000" b="0" i="1">
                                    <a:latin typeface="Cambria Math" panose="02040503050406030204" pitchFamily="18" charset="0"/>
                                  </a:rPr>
                                  <m:t>𝑝</m:t>
                                </m:r>
                              </m:e>
                              <m:e>
                                <m:r>
                                  <a:rPr lang="en-US" sz="2000" b="0" i="1">
                                    <a:latin typeface="Cambria Math" panose="02040503050406030204" pitchFamily="18" charset="0"/>
                                  </a:rPr>
                                  <m:t>𝑞</m:t>
                                </m:r>
                              </m:e>
                            </m:mr>
                          </m:m>
                        </m:e>
                      </m:d>
                      <m:r>
                        <a:rPr lang="en-US" sz="2000" b="0" i="0">
                          <a:latin typeface="Cambria Math" panose="02040503050406030204" pitchFamily="18" charset="0"/>
                        </a:rPr>
                        <m:t>,  </m:t>
                      </m:r>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r>
                            <m:rPr>
                              <m:sty m:val="p"/>
                            </m:rPr>
                            <a:rPr lang="en-US" sz="2000" b="0" i="0">
                              <a:latin typeface="Cambria Math" panose="02040503050406030204" pitchFamily="18" charset="0"/>
                            </a:rPr>
                            <m:t>T</m:t>
                          </m:r>
                        </m:sup>
                      </m:sSup>
                      <m:r>
                        <a:rPr lang="en-US" sz="2000" b="1" i="0">
                          <a:latin typeface="Cambria Math" panose="02040503050406030204" pitchFamily="18" charset="0"/>
                        </a:rPr>
                        <m:t>𝐗</m:t>
                      </m:r>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m>
                            <m:mPr>
                              <m:plcHide m:val="on"/>
                              <m:mcs>
                                <m:mc>
                                  <m:mcPr>
                                    <m:count m:val="2"/>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1+</m:t>
                                </m:r>
                                <m:sSup>
                                  <m:sSupPr>
                                    <m:ctrlPr>
                                      <a:rPr lang="en-US" sz="2000" b="0" i="1">
                                        <a:solidFill>
                                          <a:srgbClr val="836967"/>
                                        </a:solidFill>
                                        <a:latin typeface="Cambria Math" panose="02040503050406030204" pitchFamily="18" charset="0"/>
                                      </a:rPr>
                                    </m:ctrlPr>
                                  </m:sSupPr>
                                  <m:e>
                                    <m:r>
                                      <a:rPr lang="en-US" sz="2000" b="0" i="1">
                                        <a:latin typeface="Cambria Math" panose="02040503050406030204" pitchFamily="18" charset="0"/>
                                      </a:rPr>
                                      <m:t>𝑝</m:t>
                                    </m:r>
                                  </m:e>
                                  <m:sup>
                                    <m:r>
                                      <a:rPr lang="en-US" sz="2000" b="0" i="0">
                                        <a:latin typeface="Cambria Math" panose="02040503050406030204" pitchFamily="18" charset="0"/>
                                      </a:rPr>
                                      <m:t>2</m:t>
                                    </m:r>
                                  </m:sup>
                                </m:sSup>
                              </m:e>
                              <m:e>
                                <m:r>
                                  <a:rPr lang="en-US" sz="2000" b="0" i="1">
                                    <a:latin typeface="Cambria Math" panose="02040503050406030204" pitchFamily="18" charset="0"/>
                                  </a:rPr>
                                  <m:t>𝑝𝑞</m:t>
                                </m:r>
                              </m:e>
                            </m:mr>
                            <m:mr>
                              <m:e>
                                <m:r>
                                  <a:rPr lang="en-US" sz="2000" b="0" i="1">
                                    <a:latin typeface="Cambria Math" panose="02040503050406030204" pitchFamily="18" charset="0"/>
                                  </a:rPr>
                                  <m:t>𝑝𝑞</m:t>
                                </m:r>
                              </m:e>
                              <m:e>
                                <m:sSup>
                                  <m:sSupPr>
                                    <m:ctrlPr>
                                      <a:rPr lang="en-US" sz="2000" b="0" i="1">
                                        <a:solidFill>
                                          <a:srgbClr val="836967"/>
                                        </a:solidFill>
                                        <a:latin typeface="Cambria Math" panose="02040503050406030204" pitchFamily="18" charset="0"/>
                                      </a:rPr>
                                    </m:ctrlPr>
                                  </m:sSupPr>
                                  <m:e>
                                    <m:r>
                                      <a:rPr lang="en-US" sz="2000" b="0" i="1">
                                        <a:latin typeface="Cambria Math" panose="02040503050406030204" pitchFamily="18" charset="0"/>
                                      </a:rPr>
                                      <m:t>𝑞</m:t>
                                    </m:r>
                                  </m:e>
                                  <m:sup>
                                    <m:r>
                                      <a:rPr lang="en-US" sz="2000" b="0" i="0">
                                        <a:latin typeface="Cambria Math" panose="02040503050406030204" pitchFamily="18" charset="0"/>
                                      </a:rPr>
                                      <m:t>2</m:t>
                                    </m:r>
                                  </m:sup>
                                </m:sSup>
                              </m:e>
                            </m:mr>
                          </m:m>
                        </m:e>
                      </m:d>
                      <m:r>
                        <a:rPr lang="en-US" sz="2000" b="0" i="0">
                          <a:latin typeface="Cambria Math" panose="02040503050406030204" pitchFamily="18" charset="0"/>
                        </a:rPr>
                        <m:t>,  </m:t>
                      </m:r>
                      <m:d>
                        <m:dPr>
                          <m:begChr m:val="|"/>
                          <m:endChr m:val="|"/>
                          <m:ctrlPr>
                            <a:rPr lang="en-US" sz="2000" b="0" i="1">
                              <a:solidFill>
                                <a:srgbClr val="836967"/>
                              </a:solidFill>
                              <a:latin typeface="Cambria Math" panose="02040503050406030204" pitchFamily="18" charset="0"/>
                            </a:rPr>
                          </m:ctrlPr>
                        </m:dPr>
                        <m:e>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r>
                                <m:rPr>
                                  <m:sty m:val="p"/>
                                </m:rPr>
                                <a:rPr lang="en-US" sz="2000" b="0" i="0">
                                  <a:latin typeface="Cambria Math" panose="02040503050406030204" pitchFamily="18" charset="0"/>
                                </a:rPr>
                                <m:t>T</m:t>
                              </m:r>
                            </m:sup>
                          </m:sSup>
                          <m:r>
                            <a:rPr lang="en-US" sz="2000" b="1" i="0">
                              <a:latin typeface="Cambria Math" panose="02040503050406030204" pitchFamily="18" charset="0"/>
                            </a:rPr>
                            <m:t>𝐗</m:t>
                          </m:r>
                        </m:e>
                      </m:d>
                      <m:r>
                        <a:rPr lang="en-US" sz="2000" b="0" i="0">
                          <a:latin typeface="Cambria Math" panose="02040503050406030204" pitchFamily="18" charset="0"/>
                        </a:rPr>
                        <m:t>=</m:t>
                      </m:r>
                      <m:sSup>
                        <m:sSupPr>
                          <m:ctrlPr>
                            <a:rPr lang="en-US" sz="2000" b="0" i="1">
                              <a:solidFill>
                                <a:srgbClr val="836967"/>
                              </a:solidFill>
                              <a:latin typeface="Cambria Math" panose="02040503050406030204" pitchFamily="18" charset="0"/>
                            </a:rPr>
                          </m:ctrlPr>
                        </m:sSupPr>
                        <m:e>
                          <m:r>
                            <a:rPr lang="en-US" sz="2000" b="0" i="1">
                              <a:latin typeface="Cambria Math" panose="02040503050406030204" pitchFamily="18" charset="0"/>
                            </a:rPr>
                            <m:t>𝑞</m:t>
                          </m:r>
                        </m:e>
                        <m:sup>
                          <m:r>
                            <a:rPr lang="en-US" sz="2000" b="0" i="0">
                              <a:latin typeface="Cambria Math" panose="02040503050406030204" pitchFamily="18" charset="0"/>
                            </a:rPr>
                            <m:t>2</m:t>
                          </m:r>
                        </m:sup>
                      </m:sSup>
                    </m:oMath>
                  </m:oMathPara>
                </a14:m>
                <a:endParaRPr lang="en-US" dirty="0"/>
              </a:p>
            </p:txBody>
          </p:sp>
        </mc:Choice>
        <mc:Fallback xmlns="">
          <p:sp>
            <p:nvSpPr>
              <p:cNvPr id="4" name="TextBox 3">
                <a:extLst>
                  <a:ext uri="{FF2B5EF4-FFF2-40B4-BE49-F238E27FC236}">
                    <a16:creationId xmlns:a16="http://schemas.microsoft.com/office/drawing/2014/main" id="{DF784175-06E1-B1CF-3C69-EA317925887C}"/>
                  </a:ext>
                </a:extLst>
              </p:cNvPr>
              <p:cNvSpPr txBox="1">
                <a:spLocks noRot="1" noChangeAspect="1" noMove="1" noResize="1" noEditPoints="1" noAdjustHandles="1" noChangeArrowheads="1" noChangeShapeType="1" noTextEdit="1"/>
              </p:cNvSpPr>
              <p:nvPr/>
            </p:nvSpPr>
            <p:spPr>
              <a:xfrm>
                <a:off x="1105469" y="2172740"/>
                <a:ext cx="6199494" cy="95801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27806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7B4C537-F0C2-E423-A76E-2417FFB89DC0}"/>
                  </a:ext>
                </a:extLst>
              </p:cNvPr>
              <p:cNvSpPr>
                <a:spLocks noGrp="1"/>
              </p:cNvSpPr>
              <p:nvPr>
                <p:ph type="body" sz="quarter" idx="10"/>
              </p:nvPr>
            </p:nvSpPr>
            <p:spPr/>
            <p:txBody>
              <a:bodyPr/>
              <a:lstStyle/>
              <a:p>
                <a:r>
                  <a:rPr lang="en-US" sz="2000" dirty="0">
                    <a:latin typeface="+mn-lt"/>
                    <a:cs typeface="Courier New" panose="02070309020205020404" pitchFamily="49" charset="0"/>
                  </a:rPr>
                  <a:t>Available functional forms: </a:t>
                </a:r>
                <a:r>
                  <a:rPr lang="en-US" sz="2000" dirty="0">
                    <a:latin typeface="Courier New" panose="02070309020205020404" pitchFamily="49" charset="0"/>
                    <a:cs typeface="Courier New" panose="02070309020205020404" pitchFamily="49" charset="0"/>
                  </a:rPr>
                  <a:t>‘linear’, ‘interaction’, ‘quadratic’, ‘</a:t>
                </a:r>
                <a:r>
                  <a:rPr lang="en-US" sz="2000" dirty="0" err="1">
                    <a:latin typeface="Courier New" panose="02070309020205020404" pitchFamily="49" charset="0"/>
                    <a:cs typeface="Courier New" panose="02070309020205020404" pitchFamily="49" charset="0"/>
                  </a:rPr>
                  <a:t>purequadratic</a:t>
                </a:r>
                <a:r>
                  <a:rPr lang="en-US" sz="2000" dirty="0">
                    <a:latin typeface="Courier New" panose="02070309020205020404" pitchFamily="49" charset="0"/>
                    <a:cs typeface="Courier New" panose="02070309020205020404" pitchFamily="49" charset="0"/>
                  </a:rPr>
                  <a:t>’</a:t>
                </a:r>
              </a:p>
              <a:p>
                <a:r>
                  <a:rPr lang="en-US" sz="2000" dirty="0" err="1">
                    <a:latin typeface="Courier New" panose="02070309020205020404" pitchFamily="49" charset="0"/>
                    <a:cs typeface="Courier New" panose="02070309020205020404" pitchFamily="49" charset="0"/>
                  </a:rPr>
                  <a:t>rlist</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candexch</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C,nrows</a:t>
                </a:r>
                <a:r>
                  <a:rPr lang="en-US" sz="2000" dirty="0">
                    <a:latin typeface="Courier New" panose="02070309020205020404" pitchFamily="49" charset="0"/>
                    <a:cs typeface="Courier New" panose="02070309020205020404" pitchFamily="49" charset="0"/>
                  </a:rPr>
                  <a:t>)</a:t>
                </a:r>
                <a:r>
                  <a:rPr lang="en-US" dirty="0"/>
                  <a:t>: uses a row-exchange algorithm to select </a:t>
                </a:r>
                <a:r>
                  <a:rPr lang="en-US" dirty="0" err="1"/>
                  <a:t>nrows</a:t>
                </a:r>
                <a:r>
                  <a:rPr lang="en-US" dirty="0"/>
                  <a:t> number of D-optimal designs from the candidate set matrix C</a:t>
                </a:r>
              </a:p>
              <a:p>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dRE,X</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rowexch</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n,ny,model</a:t>
                </a:r>
                <a:r>
                  <a:rPr lang="en-US" sz="2000" dirty="0">
                    <a:latin typeface="Courier New" panose="02070309020205020404" pitchFamily="49" charset="0"/>
                    <a:cs typeface="Courier New" panose="02070309020205020404" pitchFamily="49" charset="0"/>
                  </a:rPr>
                  <a:t>)</a:t>
                </a:r>
                <a:r>
                  <a:rPr lang="en-US" dirty="0"/>
                  <a:t>: uses a row-exchange algorithm to generate a D-optimal design with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𝑛</m:t>
                        </m:r>
                      </m:e>
                      <m:sub>
                        <m:r>
                          <a:rPr lang="en-US" i="1" dirty="0">
                            <a:latin typeface="Cambria Math" panose="02040503050406030204" pitchFamily="18" charset="0"/>
                          </a:rPr>
                          <m:t>𝑦</m:t>
                        </m:r>
                      </m:sub>
                    </m:sSub>
                  </m:oMath>
                </a14:m>
                <a:r>
                  <a:rPr lang="en-US" dirty="0"/>
                  <a:t> samples for a linear additive model with n design variables</a:t>
                </a:r>
              </a:p>
              <a:p>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dCE,X</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cordexch</a:t>
                </a:r>
                <a:r>
                  <a:rPr lang="en-US" sz="2000" dirty="0">
                    <a:latin typeface="Courier New" panose="02070309020205020404" pitchFamily="49" charset="0"/>
                    <a:cs typeface="Courier New" panose="02070309020205020404" pitchFamily="49" charset="0"/>
                  </a:rPr>
                  <a:t>(n,</a:t>
                </a:r>
                <a:r>
                  <a:rPr lang="en-US" sz="2000" dirty="0" err="1">
                    <a:latin typeface="Courier New" panose="02070309020205020404" pitchFamily="49" charset="0"/>
                    <a:cs typeface="Courier New" panose="02070309020205020404" pitchFamily="49" charset="0"/>
                  </a:rPr>
                  <a:t>ny</a:t>
                </a:r>
                <a:r>
                  <a:rPr lang="en-US" sz="2000" dirty="0">
                    <a:latin typeface="Courier New" panose="02070309020205020404" pitchFamily="49" charset="0"/>
                    <a:cs typeface="Courier New" panose="02070309020205020404" pitchFamily="49" charset="0"/>
                  </a:rPr>
                  <a:t>,'model’)</a:t>
                </a:r>
                <a:r>
                  <a:rPr lang="en-US" dirty="0"/>
                  <a:t>: starts with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𝑛</m:t>
                        </m:r>
                      </m:e>
                      <m:sub>
                        <m:r>
                          <a:rPr lang="en-US" i="1" dirty="0" smtClean="0">
                            <a:latin typeface="Cambria Math" panose="02040503050406030204" pitchFamily="18" charset="0"/>
                          </a:rPr>
                          <m:t>𝑦</m:t>
                        </m:r>
                      </m:sub>
                    </m:sSub>
                  </m:oMath>
                </a14:m>
                <a:r>
                  <a:rPr lang="en-US" dirty="0"/>
                  <a:t> initial random sample locations and moves the locations to increase the determinant of the moment matrix</a:t>
                </a:r>
              </a:p>
            </p:txBody>
          </p:sp>
        </mc:Choice>
        <mc:Fallback xmlns="">
          <p:sp>
            <p:nvSpPr>
              <p:cNvPr id="2" name="Text Placeholder 1">
                <a:extLst>
                  <a:ext uri="{FF2B5EF4-FFF2-40B4-BE49-F238E27FC236}">
                    <a16:creationId xmlns:a16="http://schemas.microsoft.com/office/drawing/2014/main" id="{47B4C537-F0C2-E423-A76E-2417FFB89DC0}"/>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1083" r="-192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2DA72D7-9D78-F459-5633-F01A10381F6A}"/>
              </a:ext>
            </a:extLst>
          </p:cNvPr>
          <p:cNvSpPr>
            <a:spLocks noGrp="1"/>
          </p:cNvSpPr>
          <p:nvPr>
            <p:ph type="title"/>
          </p:nvPr>
        </p:nvSpPr>
        <p:spPr/>
        <p:txBody>
          <a:bodyPr>
            <a:normAutofit fontScale="90000"/>
          </a:bodyPr>
          <a:lstStyle/>
          <a:p>
            <a:r>
              <a:rPr lang="en-US" dirty="0"/>
              <a:t>Matlab Functions for D-optimal Design</a:t>
            </a:r>
          </a:p>
        </p:txBody>
      </p:sp>
    </p:spTree>
    <p:extLst>
      <p:ext uri="{BB962C8B-B14F-4D97-AF65-F5344CB8AC3E}">
        <p14:creationId xmlns:p14="http://schemas.microsoft.com/office/powerpoint/2010/main" val="438158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D2FB20-E549-CFEA-3164-F6D93224B6C3}"/>
              </a:ext>
            </a:extLst>
          </p:cNvPr>
          <p:cNvSpPr>
            <a:spLocks noGrp="1"/>
          </p:cNvSpPr>
          <p:nvPr>
            <p:ph type="body" sz="quarter" idx="10"/>
          </p:nvPr>
        </p:nvSpPr>
        <p:spPr/>
        <p:txBody>
          <a:bodyPr/>
          <a:lstStyle/>
          <a:p>
            <a:r>
              <a:rPr lang="en-US" dirty="0"/>
              <a:t>Use </a:t>
            </a:r>
            <a:r>
              <a:rPr lang="en-US" sz="2000" dirty="0" err="1">
                <a:latin typeface="Courier New" panose="02070309020205020404" pitchFamily="49" charset="0"/>
                <a:cs typeface="Courier New" panose="02070309020205020404" pitchFamily="49" charset="0"/>
              </a:rPr>
              <a:t>cordexch</a:t>
            </a:r>
            <a:r>
              <a:rPr lang="en-US" dirty="0"/>
              <a:t> to generate 6 and 12 samples for 2D quadratic PRS using D-optimal design</a:t>
            </a:r>
          </a:p>
          <a:p>
            <a:pPr marL="58737" indent="0">
              <a:lnSpc>
                <a:spcPct val="150000"/>
              </a:lnSpc>
              <a:buNone/>
            </a:pPr>
            <a:endParaRPr lang="en-US" dirty="0"/>
          </a:p>
          <a:p>
            <a:pPr lvl="1"/>
            <a:r>
              <a:rPr lang="en-US" dirty="0"/>
              <a:t>All samples are on the edge, except for the center</a:t>
            </a:r>
          </a:p>
          <a:p>
            <a:pPr lvl="1"/>
            <a:r>
              <a:rPr lang="en-US" dirty="0"/>
              <a:t>Some samples are overlapped</a:t>
            </a:r>
          </a:p>
        </p:txBody>
      </p:sp>
      <p:sp>
        <p:nvSpPr>
          <p:cNvPr id="3" name="Title 2">
            <a:extLst>
              <a:ext uri="{FF2B5EF4-FFF2-40B4-BE49-F238E27FC236}">
                <a16:creationId xmlns:a16="http://schemas.microsoft.com/office/drawing/2014/main" id="{E408C611-FEA2-FD32-E70F-820F6E1C8D87}"/>
              </a:ext>
            </a:extLst>
          </p:cNvPr>
          <p:cNvSpPr>
            <a:spLocks noGrp="1"/>
          </p:cNvSpPr>
          <p:nvPr>
            <p:ph type="title"/>
          </p:nvPr>
        </p:nvSpPr>
        <p:spPr/>
        <p:txBody>
          <a:bodyPr>
            <a:normAutofit fontScale="90000"/>
          </a:bodyPr>
          <a:lstStyle/>
          <a:p>
            <a:r>
              <a:rPr lang="en-US" dirty="0"/>
              <a:t>Ex3-8) Matlab D-optimal Design</a:t>
            </a:r>
          </a:p>
        </p:txBody>
      </p:sp>
      <p:sp>
        <p:nvSpPr>
          <p:cNvPr id="6" name="TextBox 5">
            <a:extLst>
              <a:ext uri="{FF2B5EF4-FFF2-40B4-BE49-F238E27FC236}">
                <a16:creationId xmlns:a16="http://schemas.microsoft.com/office/drawing/2014/main" id="{7EFF587A-4BD5-56C7-B7BB-34C816568102}"/>
              </a:ext>
            </a:extLst>
          </p:cNvPr>
          <p:cNvSpPr txBox="1"/>
          <p:nvPr/>
        </p:nvSpPr>
        <p:spPr>
          <a:xfrm>
            <a:off x="1282890" y="1491920"/>
            <a:ext cx="6462214" cy="1027204"/>
          </a:xfrm>
          <a:prstGeom prst="rect">
            <a:avLst/>
          </a:prstGeom>
          <a:noFill/>
        </p:spPr>
        <p:txBody>
          <a:bodyPr wrap="square">
            <a:spAutoFit/>
          </a:bodyPr>
          <a:lstStyle/>
          <a:p>
            <a:pPr marR="457200">
              <a:lnSpc>
                <a:spcPts val="1800"/>
              </a:lnSpc>
              <a:spcBef>
                <a:spcPts val="0"/>
              </a:spcBef>
              <a:spcAft>
                <a:spcPts val="0"/>
              </a:spcAft>
              <a:tabLst>
                <a:tab pos="0" algn="l"/>
                <a:tab pos="5943600" algn="r"/>
              </a:tabLst>
            </a:pPr>
            <a:r>
              <a:rPr lang="en-US" sz="1800" noProof="1">
                <a:effectLst/>
                <a:latin typeface="Courier New" panose="02070309020205020404" pitchFamily="49" charset="0"/>
                <a:ea typeface="Malgun Gothic" panose="020B0503020000020004" pitchFamily="34" charset="-127"/>
                <a:cs typeface="Times New Roman" panose="02020603050405020304" pitchFamily="18" charset="0"/>
              </a:rPr>
              <a:t>ny=6;                     </a:t>
            </a:r>
            <a:r>
              <a:rPr lang="en-US" sz="1800" noProof="1">
                <a:solidFill>
                  <a:srgbClr val="028009"/>
                </a:solidFill>
                <a:effectLst/>
                <a:latin typeface="Courier New" panose="02070309020205020404" pitchFamily="49" charset="0"/>
                <a:ea typeface="Malgun Gothic" panose="020B0503020000020004" pitchFamily="34" charset="-127"/>
                <a:cs typeface="Times New Roman" panose="02020603050405020304" pitchFamily="18" charset="0"/>
              </a:rPr>
              <a:t>%With 6 samples:</a:t>
            </a:r>
            <a:endParaRPr lang="en-US" sz="1800" noProof="1">
              <a:effectLst/>
              <a:latin typeface="Courier New" panose="02070309020205020404" pitchFamily="49" charset="0"/>
              <a:ea typeface="Malgun Gothic" panose="020B0503020000020004" pitchFamily="34" charset="-127"/>
              <a:cs typeface="Times New Roman" panose="02020603050405020304" pitchFamily="18" charset="0"/>
            </a:endParaRPr>
          </a:p>
          <a:p>
            <a:pPr marR="457200">
              <a:lnSpc>
                <a:spcPts val="1800"/>
              </a:lnSpc>
              <a:spcBef>
                <a:spcPts val="0"/>
              </a:spcBef>
              <a:spcAft>
                <a:spcPts val="0"/>
              </a:spcAft>
              <a:tabLst>
                <a:tab pos="0" algn="l"/>
                <a:tab pos="5943600" algn="r"/>
              </a:tabLst>
            </a:pPr>
            <a:r>
              <a:rPr lang="en-US" sz="1800" noProof="1">
                <a:effectLst/>
                <a:latin typeface="Courier New" panose="02070309020205020404" pitchFamily="49" charset="0"/>
                <a:ea typeface="Malgun Gothic" panose="020B0503020000020004" pitchFamily="34" charset="-127"/>
                <a:cs typeface="Times New Roman" panose="02020603050405020304" pitchFamily="18" charset="0"/>
              </a:rPr>
              <a:t>[dce,X]=cordexch(2,ny,</a:t>
            </a:r>
            <a:r>
              <a:rPr lang="en-US" sz="1800" noProof="1">
                <a:solidFill>
                  <a:srgbClr val="AA04F9"/>
                </a:solidFill>
                <a:effectLst/>
                <a:latin typeface="Courier New" panose="02070309020205020404" pitchFamily="49" charset="0"/>
                <a:ea typeface="Malgun Gothic" panose="020B0503020000020004" pitchFamily="34" charset="-127"/>
                <a:cs typeface="Times New Roman" panose="02020603050405020304" pitchFamily="18" charset="0"/>
              </a:rPr>
              <a:t>'quadratic'</a:t>
            </a:r>
            <a:r>
              <a:rPr lang="en-US" sz="1800" noProof="1">
                <a:effectLst/>
                <a:latin typeface="Courier New" panose="02070309020205020404" pitchFamily="49" charset="0"/>
                <a:ea typeface="Malgun Gothic" panose="020B0503020000020004" pitchFamily="34" charset="-127"/>
                <a:cs typeface="Times New Roman" panose="02020603050405020304" pitchFamily="18" charset="0"/>
              </a:rPr>
              <a:t>);</a:t>
            </a:r>
          </a:p>
          <a:p>
            <a:pPr marR="457200">
              <a:lnSpc>
                <a:spcPts val="1800"/>
              </a:lnSpc>
              <a:spcBef>
                <a:spcPts val="0"/>
              </a:spcBef>
              <a:spcAft>
                <a:spcPts val="0"/>
              </a:spcAft>
              <a:tabLst>
                <a:tab pos="0" algn="l"/>
                <a:tab pos="5943600" algn="r"/>
              </a:tabLst>
            </a:pPr>
            <a:r>
              <a:rPr lang="en-US" sz="1800" noProof="1">
                <a:effectLst/>
                <a:latin typeface="Courier New" panose="02070309020205020404" pitchFamily="49" charset="0"/>
                <a:ea typeface="Malgun Gothic" panose="020B0503020000020004" pitchFamily="34" charset="-127"/>
                <a:cs typeface="Times New Roman" panose="02020603050405020304" pitchFamily="18" charset="0"/>
              </a:rPr>
              <a:t>scatter(dce(:,1),dce(:,2),200,</a:t>
            </a:r>
            <a:r>
              <a:rPr lang="en-US" sz="1800" noProof="1">
                <a:solidFill>
                  <a:srgbClr val="AA04F9"/>
                </a:solidFill>
                <a:effectLst/>
                <a:latin typeface="Courier New" panose="02070309020205020404" pitchFamily="49" charset="0"/>
                <a:ea typeface="Malgun Gothic" panose="020B0503020000020004" pitchFamily="34" charset="-127"/>
                <a:cs typeface="Times New Roman" panose="02020603050405020304" pitchFamily="18" charset="0"/>
              </a:rPr>
              <a:t>'filled'</a:t>
            </a:r>
            <a:r>
              <a:rPr lang="en-US" sz="1800" noProof="1">
                <a:effectLst/>
                <a:latin typeface="Courier New" panose="02070309020205020404" pitchFamily="49" charset="0"/>
                <a:ea typeface="Malgun Gothic" panose="020B0503020000020004" pitchFamily="34" charset="-127"/>
                <a:cs typeface="Times New Roman" panose="02020603050405020304" pitchFamily="18" charset="0"/>
              </a:rPr>
              <a:t>)</a:t>
            </a:r>
          </a:p>
          <a:p>
            <a:pPr marR="457200">
              <a:lnSpc>
                <a:spcPts val="1800"/>
              </a:lnSpc>
              <a:spcBef>
                <a:spcPts val="0"/>
              </a:spcBef>
              <a:spcAft>
                <a:spcPts val="0"/>
              </a:spcAft>
              <a:tabLst>
                <a:tab pos="0" algn="l"/>
                <a:tab pos="5943600" algn="r"/>
              </a:tabLst>
            </a:pPr>
            <a:r>
              <a:rPr lang="en-US" sz="1800" noProof="1">
                <a:effectLst/>
                <a:latin typeface="Courier New" panose="02070309020205020404" pitchFamily="49" charset="0"/>
                <a:ea typeface="Malgun Gothic" panose="020B0503020000020004" pitchFamily="34" charset="-127"/>
                <a:cs typeface="Times New Roman" panose="02020603050405020304" pitchFamily="18" charset="0"/>
              </a:rPr>
              <a:t>D6=det(X'*X)</a:t>
            </a:r>
          </a:p>
        </p:txBody>
      </p:sp>
      <p:grpSp>
        <p:nvGrpSpPr>
          <p:cNvPr id="75" name="Group 74">
            <a:extLst>
              <a:ext uri="{FF2B5EF4-FFF2-40B4-BE49-F238E27FC236}">
                <a16:creationId xmlns:a16="http://schemas.microsoft.com/office/drawing/2014/main" id="{E0E1A855-BEA8-7E7D-7D48-2022890A96D5}"/>
              </a:ext>
            </a:extLst>
          </p:cNvPr>
          <p:cNvGrpSpPr/>
          <p:nvPr/>
        </p:nvGrpSpPr>
        <p:grpSpPr>
          <a:xfrm>
            <a:off x="1491194" y="3517712"/>
            <a:ext cx="5762942" cy="3028473"/>
            <a:chOff x="276225" y="1630363"/>
            <a:chExt cx="7991476" cy="4199586"/>
          </a:xfrm>
        </p:grpSpPr>
        <p:sp>
          <p:nvSpPr>
            <p:cNvPr id="7" name="TextBox 6">
              <a:extLst>
                <a:ext uri="{FF2B5EF4-FFF2-40B4-BE49-F238E27FC236}">
                  <a16:creationId xmlns:a16="http://schemas.microsoft.com/office/drawing/2014/main" id="{CCA65D60-698F-ACA4-E7B4-C61D9353DB58}"/>
                </a:ext>
              </a:extLst>
            </p:cNvPr>
            <p:cNvSpPr txBox="1"/>
            <p:nvPr/>
          </p:nvSpPr>
          <p:spPr>
            <a:xfrm>
              <a:off x="1479883" y="5429250"/>
              <a:ext cx="1847386" cy="400699"/>
            </a:xfrm>
            <a:prstGeom prst="rect">
              <a:avLst/>
            </a:prstGeom>
            <a:noFill/>
          </p:spPr>
          <p:txBody>
            <a:bodyPr wrap="none" rtlCol="0">
              <a:spAutoFit/>
            </a:bodyPr>
            <a:lstStyle/>
            <a:p>
              <a:r>
                <a:rPr lang="en-US" sz="1400" dirty="0"/>
                <a:t>(a) Six samples</a:t>
              </a:r>
            </a:p>
          </p:txBody>
        </p:sp>
        <p:sp>
          <p:nvSpPr>
            <p:cNvPr id="8" name="TextBox 7">
              <a:extLst>
                <a:ext uri="{FF2B5EF4-FFF2-40B4-BE49-F238E27FC236}">
                  <a16:creationId xmlns:a16="http://schemas.microsoft.com/office/drawing/2014/main" id="{7D367939-70A8-E68C-A75A-CE825EA2E4C5}"/>
                </a:ext>
              </a:extLst>
            </p:cNvPr>
            <p:cNvSpPr txBox="1"/>
            <p:nvPr/>
          </p:nvSpPr>
          <p:spPr>
            <a:xfrm>
              <a:off x="5542543" y="5429250"/>
              <a:ext cx="2243495" cy="400699"/>
            </a:xfrm>
            <a:prstGeom prst="rect">
              <a:avLst/>
            </a:prstGeom>
            <a:noFill/>
          </p:spPr>
          <p:txBody>
            <a:bodyPr wrap="none" rtlCol="0">
              <a:spAutoFit/>
            </a:bodyPr>
            <a:lstStyle/>
            <a:p>
              <a:r>
                <a:rPr lang="en-US" sz="1400" dirty="0"/>
                <a:t>(b) Twelve samples</a:t>
              </a:r>
            </a:p>
          </p:txBody>
        </p:sp>
        <p:grpSp>
          <p:nvGrpSpPr>
            <p:cNvPr id="9" name="Group 4">
              <a:extLst>
                <a:ext uri="{FF2B5EF4-FFF2-40B4-BE49-F238E27FC236}">
                  <a16:creationId xmlns:a16="http://schemas.microsoft.com/office/drawing/2014/main" id="{57971607-C7D9-D6EE-04D5-B50918B6B6DA}"/>
                </a:ext>
              </a:extLst>
            </p:cNvPr>
            <p:cNvGrpSpPr>
              <a:grpSpLocks noChangeAspect="1"/>
            </p:cNvGrpSpPr>
            <p:nvPr/>
          </p:nvGrpSpPr>
          <p:grpSpPr bwMode="auto">
            <a:xfrm>
              <a:off x="276225" y="1630363"/>
              <a:ext cx="3740151" cy="3667125"/>
              <a:chOff x="174" y="1027"/>
              <a:chExt cx="2356" cy="2310"/>
            </a:xfrm>
          </p:grpSpPr>
          <p:sp>
            <p:nvSpPr>
              <p:cNvPr id="10" name="Rectangle 5">
                <a:extLst>
                  <a:ext uri="{FF2B5EF4-FFF2-40B4-BE49-F238E27FC236}">
                    <a16:creationId xmlns:a16="http://schemas.microsoft.com/office/drawing/2014/main" id="{B4D31A35-E240-7429-AD63-81234C294292}"/>
                  </a:ext>
                </a:extLst>
              </p:cNvPr>
              <p:cNvSpPr>
                <a:spLocks noChangeArrowheads="1"/>
              </p:cNvSpPr>
              <p:nvPr/>
            </p:nvSpPr>
            <p:spPr bwMode="auto">
              <a:xfrm>
                <a:off x="411" y="1086"/>
                <a:ext cx="2062" cy="2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 name="Line 6">
                <a:extLst>
                  <a:ext uri="{FF2B5EF4-FFF2-40B4-BE49-F238E27FC236}">
                    <a16:creationId xmlns:a16="http://schemas.microsoft.com/office/drawing/2014/main" id="{AC907A90-9A19-43B2-A2FD-659C400E6818}"/>
                  </a:ext>
                </a:extLst>
              </p:cNvPr>
              <p:cNvSpPr>
                <a:spLocks noChangeShapeType="1"/>
              </p:cNvSpPr>
              <p:nvPr/>
            </p:nvSpPr>
            <p:spPr bwMode="auto">
              <a:xfrm>
                <a:off x="411" y="3149"/>
                <a:ext cx="206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 name="Line 7">
                <a:extLst>
                  <a:ext uri="{FF2B5EF4-FFF2-40B4-BE49-F238E27FC236}">
                    <a16:creationId xmlns:a16="http://schemas.microsoft.com/office/drawing/2014/main" id="{9B8C41E1-6B1A-C27E-7668-8E0D411692F4}"/>
                  </a:ext>
                </a:extLst>
              </p:cNvPr>
              <p:cNvSpPr>
                <a:spLocks noChangeShapeType="1"/>
              </p:cNvSpPr>
              <p:nvPr/>
            </p:nvSpPr>
            <p:spPr bwMode="auto">
              <a:xfrm flipV="1">
                <a:off x="411" y="3129"/>
                <a:ext cx="0" cy="2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3" name="Line 8">
                <a:extLst>
                  <a:ext uri="{FF2B5EF4-FFF2-40B4-BE49-F238E27FC236}">
                    <a16:creationId xmlns:a16="http://schemas.microsoft.com/office/drawing/2014/main" id="{37EDBE30-C101-F5B7-BD48-2A458AD072C8}"/>
                  </a:ext>
                </a:extLst>
              </p:cNvPr>
              <p:cNvSpPr>
                <a:spLocks noChangeShapeType="1"/>
              </p:cNvSpPr>
              <p:nvPr/>
            </p:nvSpPr>
            <p:spPr bwMode="auto">
              <a:xfrm flipV="1">
                <a:off x="927" y="3129"/>
                <a:ext cx="0" cy="2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4" name="Line 9">
                <a:extLst>
                  <a:ext uri="{FF2B5EF4-FFF2-40B4-BE49-F238E27FC236}">
                    <a16:creationId xmlns:a16="http://schemas.microsoft.com/office/drawing/2014/main" id="{ED7A3E99-2C13-6CEA-40D7-20A981443E96}"/>
                  </a:ext>
                </a:extLst>
              </p:cNvPr>
              <p:cNvSpPr>
                <a:spLocks noChangeShapeType="1"/>
              </p:cNvSpPr>
              <p:nvPr/>
            </p:nvSpPr>
            <p:spPr bwMode="auto">
              <a:xfrm flipV="1">
                <a:off x="1442" y="3129"/>
                <a:ext cx="0" cy="2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5" name="Line 10">
                <a:extLst>
                  <a:ext uri="{FF2B5EF4-FFF2-40B4-BE49-F238E27FC236}">
                    <a16:creationId xmlns:a16="http://schemas.microsoft.com/office/drawing/2014/main" id="{9DA094B9-B1D7-668F-FDF9-0823491227CA}"/>
                  </a:ext>
                </a:extLst>
              </p:cNvPr>
              <p:cNvSpPr>
                <a:spLocks noChangeShapeType="1"/>
              </p:cNvSpPr>
              <p:nvPr/>
            </p:nvSpPr>
            <p:spPr bwMode="auto">
              <a:xfrm flipV="1">
                <a:off x="1958" y="3129"/>
                <a:ext cx="0" cy="2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6" name="Line 11">
                <a:extLst>
                  <a:ext uri="{FF2B5EF4-FFF2-40B4-BE49-F238E27FC236}">
                    <a16:creationId xmlns:a16="http://schemas.microsoft.com/office/drawing/2014/main" id="{DB839B00-F1B3-430B-1B83-D1CF0B4A742F}"/>
                  </a:ext>
                </a:extLst>
              </p:cNvPr>
              <p:cNvSpPr>
                <a:spLocks noChangeShapeType="1"/>
              </p:cNvSpPr>
              <p:nvPr/>
            </p:nvSpPr>
            <p:spPr bwMode="auto">
              <a:xfrm flipV="1">
                <a:off x="2473" y="3129"/>
                <a:ext cx="0" cy="2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 name="Rectangle 12">
                <a:extLst>
                  <a:ext uri="{FF2B5EF4-FFF2-40B4-BE49-F238E27FC236}">
                    <a16:creationId xmlns:a16="http://schemas.microsoft.com/office/drawing/2014/main" id="{BDEEFCF4-1BAB-9759-B466-7D3B7B1D41B1}"/>
                  </a:ext>
                </a:extLst>
              </p:cNvPr>
              <p:cNvSpPr>
                <a:spLocks noChangeArrowheads="1"/>
              </p:cNvSpPr>
              <p:nvPr/>
            </p:nvSpPr>
            <p:spPr bwMode="auto">
              <a:xfrm>
                <a:off x="366" y="3198"/>
                <a:ext cx="10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18" name="Rectangle 13">
                <a:extLst>
                  <a:ext uri="{FF2B5EF4-FFF2-40B4-BE49-F238E27FC236}">
                    <a16:creationId xmlns:a16="http://schemas.microsoft.com/office/drawing/2014/main" id="{E7E88798-6394-23DA-FE98-D4DAEC77176A}"/>
                  </a:ext>
                </a:extLst>
              </p:cNvPr>
              <p:cNvSpPr>
                <a:spLocks noChangeArrowheads="1"/>
              </p:cNvSpPr>
              <p:nvPr/>
            </p:nvSpPr>
            <p:spPr bwMode="auto">
              <a:xfrm>
                <a:off x="829" y="3198"/>
                <a:ext cx="19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-0.5</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19" name="Rectangle 14">
                <a:extLst>
                  <a:ext uri="{FF2B5EF4-FFF2-40B4-BE49-F238E27FC236}">
                    <a16:creationId xmlns:a16="http://schemas.microsoft.com/office/drawing/2014/main" id="{21AA4B25-2EC3-CAEB-E54C-D9F248126338}"/>
                  </a:ext>
                </a:extLst>
              </p:cNvPr>
              <p:cNvSpPr>
                <a:spLocks noChangeArrowheads="1"/>
              </p:cNvSpPr>
              <p:nvPr/>
            </p:nvSpPr>
            <p:spPr bwMode="auto">
              <a:xfrm>
                <a:off x="1412" y="3198"/>
                <a:ext cx="6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0" name="Rectangle 15">
                <a:extLst>
                  <a:ext uri="{FF2B5EF4-FFF2-40B4-BE49-F238E27FC236}">
                    <a16:creationId xmlns:a16="http://schemas.microsoft.com/office/drawing/2014/main" id="{E629530B-07F7-FB92-7277-08237A1A0920}"/>
                  </a:ext>
                </a:extLst>
              </p:cNvPr>
              <p:cNvSpPr>
                <a:spLocks noChangeArrowheads="1"/>
              </p:cNvSpPr>
              <p:nvPr/>
            </p:nvSpPr>
            <p:spPr bwMode="auto">
              <a:xfrm>
                <a:off x="1881" y="3198"/>
                <a:ext cx="16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0.5</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1" name="Rectangle 16">
                <a:extLst>
                  <a:ext uri="{FF2B5EF4-FFF2-40B4-BE49-F238E27FC236}">
                    <a16:creationId xmlns:a16="http://schemas.microsoft.com/office/drawing/2014/main" id="{FB1AA4D6-F4D9-48BA-5EE4-DC270081C1F7}"/>
                  </a:ext>
                </a:extLst>
              </p:cNvPr>
              <p:cNvSpPr>
                <a:spLocks noChangeArrowheads="1"/>
              </p:cNvSpPr>
              <p:nvPr/>
            </p:nvSpPr>
            <p:spPr bwMode="auto">
              <a:xfrm>
                <a:off x="2446" y="3198"/>
                <a:ext cx="6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2" name="Line 17">
                <a:extLst>
                  <a:ext uri="{FF2B5EF4-FFF2-40B4-BE49-F238E27FC236}">
                    <a16:creationId xmlns:a16="http://schemas.microsoft.com/office/drawing/2014/main" id="{CDD2AA4A-6A57-8AF1-1C7E-94FD9BB1B5B7}"/>
                  </a:ext>
                </a:extLst>
              </p:cNvPr>
              <p:cNvSpPr>
                <a:spLocks noChangeShapeType="1"/>
              </p:cNvSpPr>
              <p:nvPr/>
            </p:nvSpPr>
            <p:spPr bwMode="auto">
              <a:xfrm flipV="1">
                <a:off x="411" y="1086"/>
                <a:ext cx="0" cy="20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 name="Line 18">
                <a:extLst>
                  <a:ext uri="{FF2B5EF4-FFF2-40B4-BE49-F238E27FC236}">
                    <a16:creationId xmlns:a16="http://schemas.microsoft.com/office/drawing/2014/main" id="{1E92F91F-27BD-B557-3680-CC7D7834951E}"/>
                  </a:ext>
                </a:extLst>
              </p:cNvPr>
              <p:cNvSpPr>
                <a:spLocks noChangeShapeType="1"/>
              </p:cNvSpPr>
              <p:nvPr/>
            </p:nvSpPr>
            <p:spPr bwMode="auto">
              <a:xfrm>
                <a:off x="411" y="3149"/>
                <a:ext cx="21"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 name="Line 19">
                <a:extLst>
                  <a:ext uri="{FF2B5EF4-FFF2-40B4-BE49-F238E27FC236}">
                    <a16:creationId xmlns:a16="http://schemas.microsoft.com/office/drawing/2014/main" id="{B2F3CC6A-C23D-C262-5CCB-89E4087C9C68}"/>
                  </a:ext>
                </a:extLst>
              </p:cNvPr>
              <p:cNvSpPr>
                <a:spLocks noChangeShapeType="1"/>
              </p:cNvSpPr>
              <p:nvPr/>
            </p:nvSpPr>
            <p:spPr bwMode="auto">
              <a:xfrm>
                <a:off x="411" y="2634"/>
                <a:ext cx="21"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5" name="Line 20">
                <a:extLst>
                  <a:ext uri="{FF2B5EF4-FFF2-40B4-BE49-F238E27FC236}">
                    <a16:creationId xmlns:a16="http://schemas.microsoft.com/office/drawing/2014/main" id="{4F174D80-A1A3-6835-405D-38C0647E7D22}"/>
                  </a:ext>
                </a:extLst>
              </p:cNvPr>
              <p:cNvSpPr>
                <a:spLocks noChangeShapeType="1"/>
              </p:cNvSpPr>
              <p:nvPr/>
            </p:nvSpPr>
            <p:spPr bwMode="auto">
              <a:xfrm>
                <a:off x="411" y="2118"/>
                <a:ext cx="21"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6" name="Line 21">
                <a:extLst>
                  <a:ext uri="{FF2B5EF4-FFF2-40B4-BE49-F238E27FC236}">
                    <a16:creationId xmlns:a16="http://schemas.microsoft.com/office/drawing/2014/main" id="{E5D6ACE8-599F-9DAB-1780-FAC1D57B10D1}"/>
                  </a:ext>
                </a:extLst>
              </p:cNvPr>
              <p:cNvSpPr>
                <a:spLocks noChangeShapeType="1"/>
              </p:cNvSpPr>
              <p:nvPr/>
            </p:nvSpPr>
            <p:spPr bwMode="auto">
              <a:xfrm>
                <a:off x="411" y="1602"/>
                <a:ext cx="21"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7" name="Line 22">
                <a:extLst>
                  <a:ext uri="{FF2B5EF4-FFF2-40B4-BE49-F238E27FC236}">
                    <a16:creationId xmlns:a16="http://schemas.microsoft.com/office/drawing/2014/main" id="{B06BFEE8-C96D-A0FE-CDB2-43010959332D}"/>
                  </a:ext>
                </a:extLst>
              </p:cNvPr>
              <p:cNvSpPr>
                <a:spLocks noChangeShapeType="1"/>
              </p:cNvSpPr>
              <p:nvPr/>
            </p:nvSpPr>
            <p:spPr bwMode="auto">
              <a:xfrm>
                <a:off x="411" y="1086"/>
                <a:ext cx="21"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8" name="Rectangle 23">
                <a:extLst>
                  <a:ext uri="{FF2B5EF4-FFF2-40B4-BE49-F238E27FC236}">
                    <a16:creationId xmlns:a16="http://schemas.microsoft.com/office/drawing/2014/main" id="{F785E52F-D960-1656-E960-98E0E23FDC6A}"/>
                  </a:ext>
                </a:extLst>
              </p:cNvPr>
              <p:cNvSpPr>
                <a:spLocks noChangeArrowheads="1"/>
              </p:cNvSpPr>
              <p:nvPr/>
            </p:nvSpPr>
            <p:spPr bwMode="auto">
              <a:xfrm>
                <a:off x="270" y="3089"/>
                <a:ext cx="10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9" name="Rectangle 24">
                <a:extLst>
                  <a:ext uri="{FF2B5EF4-FFF2-40B4-BE49-F238E27FC236}">
                    <a16:creationId xmlns:a16="http://schemas.microsoft.com/office/drawing/2014/main" id="{47C18A9C-8089-DCEE-C57B-1A825336ABD2}"/>
                  </a:ext>
                </a:extLst>
              </p:cNvPr>
              <p:cNvSpPr>
                <a:spLocks noChangeArrowheads="1"/>
              </p:cNvSpPr>
              <p:nvPr/>
            </p:nvSpPr>
            <p:spPr bwMode="auto">
              <a:xfrm>
                <a:off x="174" y="2572"/>
                <a:ext cx="19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-0.5</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30" name="Rectangle 25">
                <a:extLst>
                  <a:ext uri="{FF2B5EF4-FFF2-40B4-BE49-F238E27FC236}">
                    <a16:creationId xmlns:a16="http://schemas.microsoft.com/office/drawing/2014/main" id="{A676FB8C-03B5-C3A9-046F-976278BED0D7}"/>
                  </a:ext>
                </a:extLst>
              </p:cNvPr>
              <p:cNvSpPr>
                <a:spLocks noChangeArrowheads="1"/>
              </p:cNvSpPr>
              <p:nvPr/>
            </p:nvSpPr>
            <p:spPr bwMode="auto">
              <a:xfrm>
                <a:off x="306" y="2061"/>
                <a:ext cx="6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31" name="Rectangle 26">
                <a:extLst>
                  <a:ext uri="{FF2B5EF4-FFF2-40B4-BE49-F238E27FC236}">
                    <a16:creationId xmlns:a16="http://schemas.microsoft.com/office/drawing/2014/main" id="{085B5DC1-205B-0AA0-AC74-A10ABE4F9627}"/>
                  </a:ext>
                </a:extLst>
              </p:cNvPr>
              <p:cNvSpPr>
                <a:spLocks noChangeArrowheads="1"/>
              </p:cNvSpPr>
              <p:nvPr/>
            </p:nvSpPr>
            <p:spPr bwMode="auto">
              <a:xfrm>
                <a:off x="216" y="1544"/>
                <a:ext cx="16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0.5</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32" name="Rectangle 27">
                <a:extLst>
                  <a:ext uri="{FF2B5EF4-FFF2-40B4-BE49-F238E27FC236}">
                    <a16:creationId xmlns:a16="http://schemas.microsoft.com/office/drawing/2014/main" id="{20E376B3-ECC9-755A-3143-F2CFC8CE8AEB}"/>
                  </a:ext>
                </a:extLst>
              </p:cNvPr>
              <p:cNvSpPr>
                <a:spLocks noChangeArrowheads="1"/>
              </p:cNvSpPr>
              <p:nvPr/>
            </p:nvSpPr>
            <p:spPr bwMode="auto">
              <a:xfrm>
                <a:off x="306" y="1027"/>
                <a:ext cx="6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33" name="Oval 28">
                <a:extLst>
                  <a:ext uri="{FF2B5EF4-FFF2-40B4-BE49-F238E27FC236}">
                    <a16:creationId xmlns:a16="http://schemas.microsoft.com/office/drawing/2014/main" id="{3C9B2018-0DFA-4067-7DD5-0CCAB8EBA48D}"/>
                  </a:ext>
                </a:extLst>
              </p:cNvPr>
              <p:cNvSpPr>
                <a:spLocks noChangeArrowheads="1"/>
              </p:cNvSpPr>
              <p:nvPr/>
            </p:nvSpPr>
            <p:spPr bwMode="auto">
              <a:xfrm>
                <a:off x="355" y="1030"/>
                <a:ext cx="113" cy="1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4" name="Oval 29">
                <a:extLst>
                  <a:ext uri="{FF2B5EF4-FFF2-40B4-BE49-F238E27FC236}">
                    <a16:creationId xmlns:a16="http://schemas.microsoft.com/office/drawing/2014/main" id="{024126B7-42F8-1189-A191-8CD1BACB8602}"/>
                  </a:ext>
                </a:extLst>
              </p:cNvPr>
              <p:cNvSpPr>
                <a:spLocks noChangeArrowheads="1"/>
              </p:cNvSpPr>
              <p:nvPr/>
            </p:nvSpPr>
            <p:spPr bwMode="auto">
              <a:xfrm>
                <a:off x="355" y="2062"/>
                <a:ext cx="113" cy="1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5" name="Oval 30">
                <a:extLst>
                  <a:ext uri="{FF2B5EF4-FFF2-40B4-BE49-F238E27FC236}">
                    <a16:creationId xmlns:a16="http://schemas.microsoft.com/office/drawing/2014/main" id="{F508F0E3-5DA6-D460-38E6-905094BA2F9D}"/>
                  </a:ext>
                </a:extLst>
              </p:cNvPr>
              <p:cNvSpPr>
                <a:spLocks noChangeArrowheads="1"/>
              </p:cNvSpPr>
              <p:nvPr/>
            </p:nvSpPr>
            <p:spPr bwMode="auto">
              <a:xfrm>
                <a:off x="2417" y="3093"/>
                <a:ext cx="113" cy="1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6" name="Oval 31">
                <a:extLst>
                  <a:ext uri="{FF2B5EF4-FFF2-40B4-BE49-F238E27FC236}">
                    <a16:creationId xmlns:a16="http://schemas.microsoft.com/office/drawing/2014/main" id="{5ECF342F-7BDB-1F22-E128-B8FC143AB1F9}"/>
                  </a:ext>
                </a:extLst>
              </p:cNvPr>
              <p:cNvSpPr>
                <a:spLocks noChangeArrowheads="1"/>
              </p:cNvSpPr>
              <p:nvPr/>
            </p:nvSpPr>
            <p:spPr bwMode="auto">
              <a:xfrm>
                <a:off x="1386" y="2062"/>
                <a:ext cx="113" cy="1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7" name="Oval 32">
                <a:extLst>
                  <a:ext uri="{FF2B5EF4-FFF2-40B4-BE49-F238E27FC236}">
                    <a16:creationId xmlns:a16="http://schemas.microsoft.com/office/drawing/2014/main" id="{C73C8EAA-AF02-08C4-0963-82D077BD4698}"/>
                  </a:ext>
                </a:extLst>
              </p:cNvPr>
              <p:cNvSpPr>
                <a:spLocks noChangeArrowheads="1"/>
              </p:cNvSpPr>
              <p:nvPr/>
            </p:nvSpPr>
            <p:spPr bwMode="auto">
              <a:xfrm>
                <a:off x="355" y="3093"/>
                <a:ext cx="113" cy="1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8" name="Oval 33">
                <a:extLst>
                  <a:ext uri="{FF2B5EF4-FFF2-40B4-BE49-F238E27FC236}">
                    <a16:creationId xmlns:a16="http://schemas.microsoft.com/office/drawing/2014/main" id="{87D1D8AC-151F-B0EE-47EB-00D07F900D23}"/>
                  </a:ext>
                </a:extLst>
              </p:cNvPr>
              <p:cNvSpPr>
                <a:spLocks noChangeArrowheads="1"/>
              </p:cNvSpPr>
              <p:nvPr/>
            </p:nvSpPr>
            <p:spPr bwMode="auto">
              <a:xfrm>
                <a:off x="2417" y="1030"/>
                <a:ext cx="113" cy="1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39" name="Group 38">
              <a:extLst>
                <a:ext uri="{FF2B5EF4-FFF2-40B4-BE49-F238E27FC236}">
                  <a16:creationId xmlns:a16="http://schemas.microsoft.com/office/drawing/2014/main" id="{16C902C0-834B-0238-A790-DA782CFF6D6D}"/>
                </a:ext>
              </a:extLst>
            </p:cNvPr>
            <p:cNvGrpSpPr>
              <a:grpSpLocks noChangeAspect="1"/>
            </p:cNvGrpSpPr>
            <p:nvPr/>
          </p:nvGrpSpPr>
          <p:grpSpPr bwMode="auto">
            <a:xfrm>
              <a:off x="4527551" y="1630363"/>
              <a:ext cx="3740150" cy="3667125"/>
              <a:chOff x="2852" y="1027"/>
              <a:chExt cx="2356" cy="2310"/>
            </a:xfrm>
          </p:grpSpPr>
          <p:sp>
            <p:nvSpPr>
              <p:cNvPr id="40" name="Rectangle 37">
                <a:extLst>
                  <a:ext uri="{FF2B5EF4-FFF2-40B4-BE49-F238E27FC236}">
                    <a16:creationId xmlns:a16="http://schemas.microsoft.com/office/drawing/2014/main" id="{11897802-BDC3-BD0B-85CD-412EB9333919}"/>
                  </a:ext>
                </a:extLst>
              </p:cNvPr>
              <p:cNvSpPr>
                <a:spLocks noChangeArrowheads="1"/>
              </p:cNvSpPr>
              <p:nvPr/>
            </p:nvSpPr>
            <p:spPr bwMode="auto">
              <a:xfrm>
                <a:off x="3089" y="1086"/>
                <a:ext cx="2062" cy="2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1" name="Line 38">
                <a:extLst>
                  <a:ext uri="{FF2B5EF4-FFF2-40B4-BE49-F238E27FC236}">
                    <a16:creationId xmlns:a16="http://schemas.microsoft.com/office/drawing/2014/main" id="{0D5C9B11-356B-3BF8-6FB6-38A79FCAC07C}"/>
                  </a:ext>
                </a:extLst>
              </p:cNvPr>
              <p:cNvSpPr>
                <a:spLocks noChangeShapeType="1"/>
              </p:cNvSpPr>
              <p:nvPr/>
            </p:nvSpPr>
            <p:spPr bwMode="auto">
              <a:xfrm>
                <a:off x="3089" y="3149"/>
                <a:ext cx="206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 name="Line 39">
                <a:extLst>
                  <a:ext uri="{FF2B5EF4-FFF2-40B4-BE49-F238E27FC236}">
                    <a16:creationId xmlns:a16="http://schemas.microsoft.com/office/drawing/2014/main" id="{833C5825-E337-4BA9-E1E8-31D948B6CFAC}"/>
                  </a:ext>
                </a:extLst>
              </p:cNvPr>
              <p:cNvSpPr>
                <a:spLocks noChangeShapeType="1"/>
              </p:cNvSpPr>
              <p:nvPr/>
            </p:nvSpPr>
            <p:spPr bwMode="auto">
              <a:xfrm flipV="1">
                <a:off x="3089" y="3129"/>
                <a:ext cx="0" cy="2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3" name="Line 40">
                <a:extLst>
                  <a:ext uri="{FF2B5EF4-FFF2-40B4-BE49-F238E27FC236}">
                    <a16:creationId xmlns:a16="http://schemas.microsoft.com/office/drawing/2014/main" id="{40BDFD4C-7EF6-15E3-D63C-4D1C0DD74BF4}"/>
                  </a:ext>
                </a:extLst>
              </p:cNvPr>
              <p:cNvSpPr>
                <a:spLocks noChangeShapeType="1"/>
              </p:cNvSpPr>
              <p:nvPr/>
            </p:nvSpPr>
            <p:spPr bwMode="auto">
              <a:xfrm flipV="1">
                <a:off x="3605" y="3129"/>
                <a:ext cx="0" cy="2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4" name="Line 41">
                <a:extLst>
                  <a:ext uri="{FF2B5EF4-FFF2-40B4-BE49-F238E27FC236}">
                    <a16:creationId xmlns:a16="http://schemas.microsoft.com/office/drawing/2014/main" id="{B7134924-EAF8-E34B-BE4A-EB6D17A57C5F}"/>
                  </a:ext>
                </a:extLst>
              </p:cNvPr>
              <p:cNvSpPr>
                <a:spLocks noChangeShapeType="1"/>
              </p:cNvSpPr>
              <p:nvPr/>
            </p:nvSpPr>
            <p:spPr bwMode="auto">
              <a:xfrm flipV="1">
                <a:off x="4120" y="3129"/>
                <a:ext cx="0" cy="2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 name="Line 42">
                <a:extLst>
                  <a:ext uri="{FF2B5EF4-FFF2-40B4-BE49-F238E27FC236}">
                    <a16:creationId xmlns:a16="http://schemas.microsoft.com/office/drawing/2014/main" id="{94402C4F-BAC6-B21A-2A65-BCA1C3FB9BE5}"/>
                  </a:ext>
                </a:extLst>
              </p:cNvPr>
              <p:cNvSpPr>
                <a:spLocks noChangeShapeType="1"/>
              </p:cNvSpPr>
              <p:nvPr/>
            </p:nvSpPr>
            <p:spPr bwMode="auto">
              <a:xfrm flipV="1">
                <a:off x="4636" y="3129"/>
                <a:ext cx="0" cy="2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6" name="Line 43">
                <a:extLst>
                  <a:ext uri="{FF2B5EF4-FFF2-40B4-BE49-F238E27FC236}">
                    <a16:creationId xmlns:a16="http://schemas.microsoft.com/office/drawing/2014/main" id="{18421B05-033E-1914-6436-15A8B7467A63}"/>
                  </a:ext>
                </a:extLst>
              </p:cNvPr>
              <p:cNvSpPr>
                <a:spLocks noChangeShapeType="1"/>
              </p:cNvSpPr>
              <p:nvPr/>
            </p:nvSpPr>
            <p:spPr bwMode="auto">
              <a:xfrm flipV="1">
                <a:off x="5151" y="3129"/>
                <a:ext cx="0" cy="2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7" name="Rectangle 44">
                <a:extLst>
                  <a:ext uri="{FF2B5EF4-FFF2-40B4-BE49-F238E27FC236}">
                    <a16:creationId xmlns:a16="http://schemas.microsoft.com/office/drawing/2014/main" id="{D4AA06DD-C11F-4C75-1ED3-EEB841D523D6}"/>
                  </a:ext>
                </a:extLst>
              </p:cNvPr>
              <p:cNvSpPr>
                <a:spLocks noChangeArrowheads="1"/>
              </p:cNvSpPr>
              <p:nvPr/>
            </p:nvSpPr>
            <p:spPr bwMode="auto">
              <a:xfrm>
                <a:off x="3044" y="3198"/>
                <a:ext cx="10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48" name="Rectangle 45">
                <a:extLst>
                  <a:ext uri="{FF2B5EF4-FFF2-40B4-BE49-F238E27FC236}">
                    <a16:creationId xmlns:a16="http://schemas.microsoft.com/office/drawing/2014/main" id="{E7427439-7DF6-E80E-D846-620EBB6F5C29}"/>
                  </a:ext>
                </a:extLst>
              </p:cNvPr>
              <p:cNvSpPr>
                <a:spLocks noChangeArrowheads="1"/>
              </p:cNvSpPr>
              <p:nvPr/>
            </p:nvSpPr>
            <p:spPr bwMode="auto">
              <a:xfrm>
                <a:off x="3507" y="3198"/>
                <a:ext cx="19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-0.5</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49" name="Rectangle 46">
                <a:extLst>
                  <a:ext uri="{FF2B5EF4-FFF2-40B4-BE49-F238E27FC236}">
                    <a16:creationId xmlns:a16="http://schemas.microsoft.com/office/drawing/2014/main" id="{2507BA22-A03F-D059-DA20-11F6B2EBA927}"/>
                  </a:ext>
                </a:extLst>
              </p:cNvPr>
              <p:cNvSpPr>
                <a:spLocks noChangeArrowheads="1"/>
              </p:cNvSpPr>
              <p:nvPr/>
            </p:nvSpPr>
            <p:spPr bwMode="auto">
              <a:xfrm>
                <a:off x="4090" y="3198"/>
                <a:ext cx="6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50" name="Rectangle 47">
                <a:extLst>
                  <a:ext uri="{FF2B5EF4-FFF2-40B4-BE49-F238E27FC236}">
                    <a16:creationId xmlns:a16="http://schemas.microsoft.com/office/drawing/2014/main" id="{B26ABC7E-BD03-DCC3-2049-42C2F63B24A4}"/>
                  </a:ext>
                </a:extLst>
              </p:cNvPr>
              <p:cNvSpPr>
                <a:spLocks noChangeArrowheads="1"/>
              </p:cNvSpPr>
              <p:nvPr/>
            </p:nvSpPr>
            <p:spPr bwMode="auto">
              <a:xfrm>
                <a:off x="4559" y="3198"/>
                <a:ext cx="16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0.5</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51" name="Rectangle 48">
                <a:extLst>
                  <a:ext uri="{FF2B5EF4-FFF2-40B4-BE49-F238E27FC236}">
                    <a16:creationId xmlns:a16="http://schemas.microsoft.com/office/drawing/2014/main" id="{5214CD20-70E7-A47C-80BA-6D3CACA2481A}"/>
                  </a:ext>
                </a:extLst>
              </p:cNvPr>
              <p:cNvSpPr>
                <a:spLocks noChangeArrowheads="1"/>
              </p:cNvSpPr>
              <p:nvPr/>
            </p:nvSpPr>
            <p:spPr bwMode="auto">
              <a:xfrm>
                <a:off x="5124" y="3198"/>
                <a:ext cx="6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52" name="Line 49">
                <a:extLst>
                  <a:ext uri="{FF2B5EF4-FFF2-40B4-BE49-F238E27FC236}">
                    <a16:creationId xmlns:a16="http://schemas.microsoft.com/office/drawing/2014/main" id="{D26A2D9A-BF73-2480-3138-2B03707652DB}"/>
                  </a:ext>
                </a:extLst>
              </p:cNvPr>
              <p:cNvSpPr>
                <a:spLocks noChangeShapeType="1"/>
              </p:cNvSpPr>
              <p:nvPr/>
            </p:nvSpPr>
            <p:spPr bwMode="auto">
              <a:xfrm flipV="1">
                <a:off x="3089" y="1086"/>
                <a:ext cx="0" cy="20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3" name="Line 50">
                <a:extLst>
                  <a:ext uri="{FF2B5EF4-FFF2-40B4-BE49-F238E27FC236}">
                    <a16:creationId xmlns:a16="http://schemas.microsoft.com/office/drawing/2014/main" id="{EE20553E-DCB6-62DB-8E1C-5E8A2713C892}"/>
                  </a:ext>
                </a:extLst>
              </p:cNvPr>
              <p:cNvSpPr>
                <a:spLocks noChangeShapeType="1"/>
              </p:cNvSpPr>
              <p:nvPr/>
            </p:nvSpPr>
            <p:spPr bwMode="auto">
              <a:xfrm>
                <a:off x="3089" y="3149"/>
                <a:ext cx="21"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4" name="Line 51">
                <a:extLst>
                  <a:ext uri="{FF2B5EF4-FFF2-40B4-BE49-F238E27FC236}">
                    <a16:creationId xmlns:a16="http://schemas.microsoft.com/office/drawing/2014/main" id="{41C28918-4BA8-D133-5D8E-939426DCA4B8}"/>
                  </a:ext>
                </a:extLst>
              </p:cNvPr>
              <p:cNvSpPr>
                <a:spLocks noChangeShapeType="1"/>
              </p:cNvSpPr>
              <p:nvPr/>
            </p:nvSpPr>
            <p:spPr bwMode="auto">
              <a:xfrm>
                <a:off x="3089" y="2634"/>
                <a:ext cx="21"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5" name="Line 52">
                <a:extLst>
                  <a:ext uri="{FF2B5EF4-FFF2-40B4-BE49-F238E27FC236}">
                    <a16:creationId xmlns:a16="http://schemas.microsoft.com/office/drawing/2014/main" id="{A9D06C1D-55B4-AD3E-1594-1C2AF6A16D2B}"/>
                  </a:ext>
                </a:extLst>
              </p:cNvPr>
              <p:cNvSpPr>
                <a:spLocks noChangeShapeType="1"/>
              </p:cNvSpPr>
              <p:nvPr/>
            </p:nvSpPr>
            <p:spPr bwMode="auto">
              <a:xfrm>
                <a:off x="3089" y="2118"/>
                <a:ext cx="21"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6" name="Line 53">
                <a:extLst>
                  <a:ext uri="{FF2B5EF4-FFF2-40B4-BE49-F238E27FC236}">
                    <a16:creationId xmlns:a16="http://schemas.microsoft.com/office/drawing/2014/main" id="{01B316EE-C6F1-A013-6FF5-C80C280D7075}"/>
                  </a:ext>
                </a:extLst>
              </p:cNvPr>
              <p:cNvSpPr>
                <a:spLocks noChangeShapeType="1"/>
              </p:cNvSpPr>
              <p:nvPr/>
            </p:nvSpPr>
            <p:spPr bwMode="auto">
              <a:xfrm>
                <a:off x="3089" y="1602"/>
                <a:ext cx="21"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7" name="Line 54">
                <a:extLst>
                  <a:ext uri="{FF2B5EF4-FFF2-40B4-BE49-F238E27FC236}">
                    <a16:creationId xmlns:a16="http://schemas.microsoft.com/office/drawing/2014/main" id="{62892AE3-8235-CC46-CA8B-56186C37876F}"/>
                  </a:ext>
                </a:extLst>
              </p:cNvPr>
              <p:cNvSpPr>
                <a:spLocks noChangeShapeType="1"/>
              </p:cNvSpPr>
              <p:nvPr/>
            </p:nvSpPr>
            <p:spPr bwMode="auto">
              <a:xfrm>
                <a:off x="3089" y="1086"/>
                <a:ext cx="21"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8" name="Rectangle 55">
                <a:extLst>
                  <a:ext uri="{FF2B5EF4-FFF2-40B4-BE49-F238E27FC236}">
                    <a16:creationId xmlns:a16="http://schemas.microsoft.com/office/drawing/2014/main" id="{484865EF-D1A1-A043-FF1C-80CF8A7613EA}"/>
                  </a:ext>
                </a:extLst>
              </p:cNvPr>
              <p:cNvSpPr>
                <a:spLocks noChangeArrowheads="1"/>
              </p:cNvSpPr>
              <p:nvPr/>
            </p:nvSpPr>
            <p:spPr bwMode="auto">
              <a:xfrm>
                <a:off x="2948" y="3089"/>
                <a:ext cx="10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59" name="Rectangle 56">
                <a:extLst>
                  <a:ext uri="{FF2B5EF4-FFF2-40B4-BE49-F238E27FC236}">
                    <a16:creationId xmlns:a16="http://schemas.microsoft.com/office/drawing/2014/main" id="{49F9F7C5-4D73-6BF6-8CE2-A2253C612C53}"/>
                  </a:ext>
                </a:extLst>
              </p:cNvPr>
              <p:cNvSpPr>
                <a:spLocks noChangeArrowheads="1"/>
              </p:cNvSpPr>
              <p:nvPr/>
            </p:nvSpPr>
            <p:spPr bwMode="auto">
              <a:xfrm>
                <a:off x="2852" y="2572"/>
                <a:ext cx="19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-0.5</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60" name="Rectangle 57">
                <a:extLst>
                  <a:ext uri="{FF2B5EF4-FFF2-40B4-BE49-F238E27FC236}">
                    <a16:creationId xmlns:a16="http://schemas.microsoft.com/office/drawing/2014/main" id="{36860CA4-8071-E20A-36E3-74C7E271EE6E}"/>
                  </a:ext>
                </a:extLst>
              </p:cNvPr>
              <p:cNvSpPr>
                <a:spLocks noChangeArrowheads="1"/>
              </p:cNvSpPr>
              <p:nvPr/>
            </p:nvSpPr>
            <p:spPr bwMode="auto">
              <a:xfrm>
                <a:off x="2984" y="2061"/>
                <a:ext cx="6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61" name="Rectangle 58">
                <a:extLst>
                  <a:ext uri="{FF2B5EF4-FFF2-40B4-BE49-F238E27FC236}">
                    <a16:creationId xmlns:a16="http://schemas.microsoft.com/office/drawing/2014/main" id="{BDB2D34E-9FD4-7B79-0B23-7E5BCAAC63E5}"/>
                  </a:ext>
                </a:extLst>
              </p:cNvPr>
              <p:cNvSpPr>
                <a:spLocks noChangeArrowheads="1"/>
              </p:cNvSpPr>
              <p:nvPr/>
            </p:nvSpPr>
            <p:spPr bwMode="auto">
              <a:xfrm>
                <a:off x="2894" y="1544"/>
                <a:ext cx="16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0.5</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62" name="Rectangle 59">
                <a:extLst>
                  <a:ext uri="{FF2B5EF4-FFF2-40B4-BE49-F238E27FC236}">
                    <a16:creationId xmlns:a16="http://schemas.microsoft.com/office/drawing/2014/main" id="{B214C732-8D0B-A9A4-B765-21C3A94ED133}"/>
                  </a:ext>
                </a:extLst>
              </p:cNvPr>
              <p:cNvSpPr>
                <a:spLocks noChangeArrowheads="1"/>
              </p:cNvSpPr>
              <p:nvPr/>
            </p:nvSpPr>
            <p:spPr bwMode="auto">
              <a:xfrm>
                <a:off x="2984" y="1027"/>
                <a:ext cx="6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63" name="Oval 60">
                <a:extLst>
                  <a:ext uri="{FF2B5EF4-FFF2-40B4-BE49-F238E27FC236}">
                    <a16:creationId xmlns:a16="http://schemas.microsoft.com/office/drawing/2014/main" id="{7AB7E002-EB9B-F8D1-2CD0-312F0E07327F}"/>
                  </a:ext>
                </a:extLst>
              </p:cNvPr>
              <p:cNvSpPr>
                <a:spLocks noChangeArrowheads="1"/>
              </p:cNvSpPr>
              <p:nvPr/>
            </p:nvSpPr>
            <p:spPr bwMode="auto">
              <a:xfrm>
                <a:off x="5095" y="3093"/>
                <a:ext cx="113" cy="1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4" name="Oval 61">
                <a:extLst>
                  <a:ext uri="{FF2B5EF4-FFF2-40B4-BE49-F238E27FC236}">
                    <a16:creationId xmlns:a16="http://schemas.microsoft.com/office/drawing/2014/main" id="{F8133617-7C38-4249-DE72-922A5EB3151B}"/>
                  </a:ext>
                </a:extLst>
              </p:cNvPr>
              <p:cNvSpPr>
                <a:spLocks noChangeArrowheads="1"/>
              </p:cNvSpPr>
              <p:nvPr/>
            </p:nvSpPr>
            <p:spPr bwMode="auto">
              <a:xfrm>
                <a:off x="5095" y="1030"/>
                <a:ext cx="113" cy="1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5" name="Oval 62">
                <a:extLst>
                  <a:ext uri="{FF2B5EF4-FFF2-40B4-BE49-F238E27FC236}">
                    <a16:creationId xmlns:a16="http://schemas.microsoft.com/office/drawing/2014/main" id="{EF865288-5F09-A03B-AB08-A4603F5AE45F}"/>
                  </a:ext>
                </a:extLst>
              </p:cNvPr>
              <p:cNvSpPr>
                <a:spLocks noChangeArrowheads="1"/>
              </p:cNvSpPr>
              <p:nvPr/>
            </p:nvSpPr>
            <p:spPr bwMode="auto">
              <a:xfrm>
                <a:off x="5095" y="2062"/>
                <a:ext cx="113" cy="1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6" name="Oval 63">
                <a:extLst>
                  <a:ext uri="{FF2B5EF4-FFF2-40B4-BE49-F238E27FC236}">
                    <a16:creationId xmlns:a16="http://schemas.microsoft.com/office/drawing/2014/main" id="{3A9271D0-DD63-B3D2-8E9D-F309464840D4}"/>
                  </a:ext>
                </a:extLst>
              </p:cNvPr>
              <p:cNvSpPr>
                <a:spLocks noChangeArrowheads="1"/>
              </p:cNvSpPr>
              <p:nvPr/>
            </p:nvSpPr>
            <p:spPr bwMode="auto">
              <a:xfrm>
                <a:off x="3033" y="3093"/>
                <a:ext cx="113" cy="1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7" name="Oval 64">
                <a:extLst>
                  <a:ext uri="{FF2B5EF4-FFF2-40B4-BE49-F238E27FC236}">
                    <a16:creationId xmlns:a16="http://schemas.microsoft.com/office/drawing/2014/main" id="{F576EFDB-3003-EED9-3180-6C783BF46574}"/>
                  </a:ext>
                </a:extLst>
              </p:cNvPr>
              <p:cNvSpPr>
                <a:spLocks noChangeArrowheads="1"/>
              </p:cNvSpPr>
              <p:nvPr/>
            </p:nvSpPr>
            <p:spPr bwMode="auto">
              <a:xfrm>
                <a:off x="3033" y="1030"/>
                <a:ext cx="113" cy="1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8" name="Oval 65">
                <a:extLst>
                  <a:ext uri="{FF2B5EF4-FFF2-40B4-BE49-F238E27FC236}">
                    <a16:creationId xmlns:a16="http://schemas.microsoft.com/office/drawing/2014/main" id="{94817EE4-3297-EC4B-4483-CCC3D6751EF5}"/>
                  </a:ext>
                </a:extLst>
              </p:cNvPr>
              <p:cNvSpPr>
                <a:spLocks noChangeArrowheads="1"/>
              </p:cNvSpPr>
              <p:nvPr/>
            </p:nvSpPr>
            <p:spPr bwMode="auto">
              <a:xfrm>
                <a:off x="4064" y="1030"/>
                <a:ext cx="113" cy="1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9" name="Oval 66">
                <a:extLst>
                  <a:ext uri="{FF2B5EF4-FFF2-40B4-BE49-F238E27FC236}">
                    <a16:creationId xmlns:a16="http://schemas.microsoft.com/office/drawing/2014/main" id="{2DAAAD1F-CB46-6AAD-80F5-869DB66D3198}"/>
                  </a:ext>
                </a:extLst>
              </p:cNvPr>
              <p:cNvSpPr>
                <a:spLocks noChangeArrowheads="1"/>
              </p:cNvSpPr>
              <p:nvPr/>
            </p:nvSpPr>
            <p:spPr bwMode="auto">
              <a:xfrm>
                <a:off x="5095" y="3093"/>
                <a:ext cx="113" cy="1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0" name="Oval 67">
                <a:extLst>
                  <a:ext uri="{FF2B5EF4-FFF2-40B4-BE49-F238E27FC236}">
                    <a16:creationId xmlns:a16="http://schemas.microsoft.com/office/drawing/2014/main" id="{5B37E0F9-B0C2-961F-8545-1D8254A597C4}"/>
                  </a:ext>
                </a:extLst>
              </p:cNvPr>
              <p:cNvSpPr>
                <a:spLocks noChangeArrowheads="1"/>
              </p:cNvSpPr>
              <p:nvPr/>
            </p:nvSpPr>
            <p:spPr bwMode="auto">
              <a:xfrm>
                <a:off x="4064" y="3093"/>
                <a:ext cx="113" cy="1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1" name="Oval 68">
                <a:extLst>
                  <a:ext uri="{FF2B5EF4-FFF2-40B4-BE49-F238E27FC236}">
                    <a16:creationId xmlns:a16="http://schemas.microsoft.com/office/drawing/2014/main" id="{A717195D-E3C2-C254-78EA-958C24447EDA}"/>
                  </a:ext>
                </a:extLst>
              </p:cNvPr>
              <p:cNvSpPr>
                <a:spLocks noChangeArrowheads="1"/>
              </p:cNvSpPr>
              <p:nvPr/>
            </p:nvSpPr>
            <p:spPr bwMode="auto">
              <a:xfrm>
                <a:off x="3033" y="1030"/>
                <a:ext cx="113" cy="1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2" name="Oval 69">
                <a:extLst>
                  <a:ext uri="{FF2B5EF4-FFF2-40B4-BE49-F238E27FC236}">
                    <a16:creationId xmlns:a16="http://schemas.microsoft.com/office/drawing/2014/main" id="{5C989644-063D-FE74-ADEA-89C6D4350F8D}"/>
                  </a:ext>
                </a:extLst>
              </p:cNvPr>
              <p:cNvSpPr>
                <a:spLocks noChangeArrowheads="1"/>
              </p:cNvSpPr>
              <p:nvPr/>
            </p:nvSpPr>
            <p:spPr bwMode="auto">
              <a:xfrm>
                <a:off x="4064" y="2062"/>
                <a:ext cx="113" cy="1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3" name="Oval 70">
                <a:extLst>
                  <a:ext uri="{FF2B5EF4-FFF2-40B4-BE49-F238E27FC236}">
                    <a16:creationId xmlns:a16="http://schemas.microsoft.com/office/drawing/2014/main" id="{F22FA9A3-0C8E-DCCC-8125-54FDF8AEBD06}"/>
                  </a:ext>
                </a:extLst>
              </p:cNvPr>
              <p:cNvSpPr>
                <a:spLocks noChangeArrowheads="1"/>
              </p:cNvSpPr>
              <p:nvPr/>
            </p:nvSpPr>
            <p:spPr bwMode="auto">
              <a:xfrm>
                <a:off x="3033" y="3093"/>
                <a:ext cx="113" cy="1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4" name="Oval 71">
                <a:extLst>
                  <a:ext uri="{FF2B5EF4-FFF2-40B4-BE49-F238E27FC236}">
                    <a16:creationId xmlns:a16="http://schemas.microsoft.com/office/drawing/2014/main" id="{104AA001-9D01-44A3-A41D-CD784C989089}"/>
                  </a:ext>
                </a:extLst>
              </p:cNvPr>
              <p:cNvSpPr>
                <a:spLocks noChangeArrowheads="1"/>
              </p:cNvSpPr>
              <p:nvPr/>
            </p:nvSpPr>
            <p:spPr bwMode="auto">
              <a:xfrm>
                <a:off x="3033" y="2062"/>
                <a:ext cx="113" cy="1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grpSp>
      </p:grpSp>
    </p:spTree>
    <p:extLst>
      <p:ext uri="{BB962C8B-B14F-4D97-AF65-F5344CB8AC3E}">
        <p14:creationId xmlns:p14="http://schemas.microsoft.com/office/powerpoint/2010/main" val="545183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EFFA401-F0A4-293E-5337-A627AFF91A88}"/>
              </a:ext>
            </a:extLst>
          </p:cNvPr>
          <p:cNvSpPr/>
          <p:nvPr/>
        </p:nvSpPr>
        <p:spPr>
          <a:xfrm>
            <a:off x="2446702" y="2405279"/>
            <a:ext cx="3114418" cy="1129322"/>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4D0B566-B520-6E61-A02A-72F63B017327}"/>
                  </a:ext>
                </a:extLst>
              </p:cNvPr>
              <p:cNvSpPr>
                <a:spLocks noGrp="1"/>
              </p:cNvSpPr>
              <p:nvPr>
                <p:ph type="body" sz="quarter" idx="10"/>
              </p:nvPr>
            </p:nvSpPr>
            <p:spPr/>
            <p:txBody>
              <a:bodyPr/>
              <a:lstStyle/>
              <a:p>
                <a:r>
                  <a:rPr lang="en-US" dirty="0"/>
                  <a:t>Also, focus on the variance of regression coefficients</a:t>
                </a:r>
              </a:p>
              <a:p>
                <a:r>
                  <a:rPr lang="en-US" dirty="0"/>
                  <a:t>tries to reduce the variance of individual coefficients</a:t>
                </a:r>
              </a:p>
              <a:p>
                <a:r>
                  <a:rPr lang="en-US" dirty="0">
                    <a:effectLst/>
                    <a:latin typeface="+mn-lt"/>
                    <a:ea typeface="Malgun Gothic" panose="020B0503020000020004" pitchFamily="34" charset="-127"/>
                  </a:rPr>
                  <a:t>A-optimal design: find </a:t>
                </a:r>
                <a14:m>
                  <m:oMath xmlns:m="http://schemas.openxmlformats.org/officeDocument/2006/math">
                    <m:r>
                      <a:rPr lang="en-US">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i="1">
                            <a:effectLst/>
                            <a:latin typeface="Cambria Math" panose="02040503050406030204" pitchFamily="18" charset="0"/>
                          </a:rPr>
                        </m:ctrlPr>
                      </m:sSub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𝐱</m:t>
                        </m:r>
                      </m:e>
                      <m:sub>
                        <m:r>
                          <a:rPr lang="en-US">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en-US" i="1">
                        <a:effectLst/>
                        <a:latin typeface="Cambria Math" panose="02040503050406030204" pitchFamily="18" charset="0"/>
                        <a:ea typeface="Malgun Gothic" panose="020B0503020000020004" pitchFamily="34" charset="-127"/>
                        <a:cs typeface="Times New Roman" panose="02020603050405020304" pitchFamily="18" charset="0"/>
                      </a:rPr>
                      <m:t>, </m:t>
                    </m:r>
                    <m:sSub>
                      <m:sSubPr>
                        <m:ctrlPr>
                          <a:rPr lang="en-US" i="1">
                            <a:effectLst/>
                            <a:latin typeface="Cambria Math" panose="02040503050406030204" pitchFamily="18" charset="0"/>
                          </a:rPr>
                        </m:ctrlPr>
                      </m:sSub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𝐱</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i="1">
                        <a:effectLst/>
                        <a:latin typeface="Cambria Math" panose="02040503050406030204" pitchFamily="18" charset="0"/>
                        <a:ea typeface="Malgun Gothic" panose="020B0503020000020004" pitchFamily="34" charset="-127"/>
                        <a:cs typeface="Times New Roman" panose="02020603050405020304" pitchFamily="18" charset="0"/>
                      </a:rPr>
                      <m:t>, ⋯, </m:t>
                    </m:r>
                    <m:sSub>
                      <m:sSubPr>
                        <m:ctrlPr>
                          <a:rPr lang="en-US" i="1">
                            <a:effectLst/>
                            <a:latin typeface="Cambria Math" panose="02040503050406030204" pitchFamily="18" charset="0"/>
                          </a:rPr>
                        </m:ctrlPr>
                      </m:sSub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𝐱</m:t>
                        </m:r>
                      </m:e>
                      <m:sub>
                        <m:sSub>
                          <m:sSubPr>
                            <m:ctrlPr>
                              <a:rPr lang="en-US" i="1">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𝑛</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𝑦</m:t>
                            </m:r>
                          </m:sub>
                        </m:sSub>
                      </m:sub>
                    </m:sSub>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dirty="0">
                    <a:effectLst/>
                    <a:latin typeface="+mn-lt"/>
                    <a:ea typeface="Malgun Gothic" panose="020B0503020000020004" pitchFamily="34" charset="-127"/>
                  </a:rPr>
                  <a:t>, such that</a:t>
                </a:r>
              </a:p>
              <a:p>
                <a:endParaRPr lang="en-US" dirty="0">
                  <a:latin typeface="+mn-lt"/>
                  <a:ea typeface="Malgun Gothic" panose="020B0503020000020004" pitchFamily="34" charset="-127"/>
                </a:endParaRPr>
              </a:p>
              <a:p>
                <a:endParaRPr lang="en-US" dirty="0">
                  <a:latin typeface="+mn-lt"/>
                  <a:ea typeface="Malgun Gothic" panose="020B0503020000020004" pitchFamily="34" charset="-127"/>
                </a:endParaRPr>
              </a:p>
              <a:p>
                <a:r>
                  <a:rPr lang="en-US" dirty="0">
                    <a:latin typeface="+mn-lt"/>
                  </a:rPr>
                  <a:t>more consistent with the screening objective than the D-optimal design</a:t>
                </a:r>
              </a:p>
              <a:p>
                <a:r>
                  <a:rPr lang="en-US" dirty="0">
                    <a:latin typeface="+mn-lt"/>
                  </a:rPr>
                  <a:t>A-optimal designs tend to have better statistical properties than D-optimal designs</a:t>
                </a:r>
              </a:p>
            </p:txBody>
          </p:sp>
        </mc:Choice>
        <mc:Fallback xmlns="">
          <p:sp>
            <p:nvSpPr>
              <p:cNvPr id="2" name="Text Placeholder 1">
                <a:extLst>
                  <a:ext uri="{FF2B5EF4-FFF2-40B4-BE49-F238E27FC236}">
                    <a16:creationId xmlns:a16="http://schemas.microsoft.com/office/drawing/2014/main" id="{74D0B566-B520-6E61-A02A-72F63B01732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399908B-8F19-C573-CB91-71F4BDE41ED2}"/>
              </a:ext>
            </a:extLst>
          </p:cNvPr>
          <p:cNvSpPr>
            <a:spLocks noGrp="1"/>
          </p:cNvSpPr>
          <p:nvPr>
            <p:ph type="title"/>
          </p:nvPr>
        </p:nvSpPr>
        <p:spPr/>
        <p:txBody>
          <a:bodyPr>
            <a:normAutofit fontScale="90000"/>
          </a:bodyPr>
          <a:lstStyle/>
          <a:p>
            <a:r>
              <a:rPr lang="en-US" dirty="0"/>
              <a:t>A-optimal Design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2FA19EE-4212-2781-BAEA-673CE7480497}"/>
                  </a:ext>
                </a:extLst>
              </p:cNvPr>
              <p:cNvSpPr txBox="1"/>
              <p:nvPr/>
            </p:nvSpPr>
            <p:spPr>
              <a:xfrm>
                <a:off x="2381534" y="2400316"/>
                <a:ext cx="3244754" cy="11342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m</m:t>
                      </m:r>
                      <m:r>
                        <m:rPr>
                          <m:sty m:val="p"/>
                        </m:rPr>
                        <a:rPr lang="en-US" sz="2400" i="0">
                          <a:latin typeface="Cambria Math" panose="02040503050406030204" pitchFamily="18" charset="0"/>
                        </a:rPr>
                        <m:t>inimize</m:t>
                      </m:r>
                      <m:r>
                        <a:rPr lang="en-US" sz="2400" i="0">
                          <a:latin typeface="Cambria Math" panose="02040503050406030204" pitchFamily="18" charset="0"/>
                        </a:rPr>
                        <m:t> </m:t>
                      </m:r>
                      <m:nary>
                        <m:naryPr>
                          <m:chr m:val="∑"/>
                          <m:limLoc m:val="undOvr"/>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0">
                              <a:latin typeface="Cambria Math" panose="02040503050406030204" pitchFamily="18" charset="0"/>
                            </a:rPr>
                            <m:t>=1</m:t>
                          </m:r>
                        </m:sub>
                        <m:sup>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𝛽</m:t>
                              </m:r>
                            </m:sub>
                          </m:sSub>
                        </m:sup>
                        <m:e>
                          <m:sSubSup>
                            <m:sSubSupPr>
                              <m:ctrlPr>
                                <a:rPr lang="en-US" sz="2400" i="1">
                                  <a:solidFill>
                                    <a:srgbClr val="836967"/>
                                  </a:solidFill>
                                  <a:latin typeface="Cambria Math" panose="02040503050406030204" pitchFamily="18" charset="0"/>
                                </a:rPr>
                              </m:ctrlPr>
                            </m:sSubSupPr>
                            <m:e>
                              <m:d>
                                <m:dPr>
                                  <m:ctrlPr>
                                    <a:rPr lang="en-US" sz="2400" i="1">
                                      <a:solidFill>
                                        <a:srgbClr val="836967"/>
                                      </a:solidFill>
                                      <a:latin typeface="Cambria Math" panose="02040503050406030204" pitchFamily="18" charset="0"/>
                                    </a:rPr>
                                  </m:ctrlPr>
                                </m:dPr>
                                <m:e>
                                  <m:sSup>
                                    <m:sSupPr>
                                      <m:ctrlPr>
                                        <a:rPr lang="en-US" sz="240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b>
                              <m:r>
                                <a:rPr lang="en-US" sz="2400" b="0" i="1">
                                  <a:latin typeface="Cambria Math" panose="02040503050406030204" pitchFamily="18" charset="0"/>
                                </a:rPr>
                                <m:t>𝑖𝑖</m:t>
                              </m:r>
                            </m:sub>
                            <m:sup>
                              <m:r>
                                <a:rPr lang="en-US" sz="2400" b="0" i="0">
                                  <a:latin typeface="Cambria Math" panose="02040503050406030204" pitchFamily="18" charset="0"/>
                                </a:rPr>
                                <m:t>−1</m:t>
                              </m:r>
                            </m:sup>
                          </m:sSubSup>
                        </m:e>
                      </m:nary>
                    </m:oMath>
                  </m:oMathPara>
                </a14:m>
                <a:endParaRPr lang="en-US" dirty="0"/>
              </a:p>
            </p:txBody>
          </p:sp>
        </mc:Choice>
        <mc:Fallback xmlns="">
          <p:sp>
            <p:nvSpPr>
              <p:cNvPr id="6" name="TextBox 5">
                <a:extLst>
                  <a:ext uri="{FF2B5EF4-FFF2-40B4-BE49-F238E27FC236}">
                    <a16:creationId xmlns:a16="http://schemas.microsoft.com/office/drawing/2014/main" id="{C2FA19EE-4212-2781-BAEA-673CE7480497}"/>
                  </a:ext>
                </a:extLst>
              </p:cNvPr>
              <p:cNvSpPr txBox="1">
                <a:spLocks noRot="1" noChangeAspect="1" noMove="1" noResize="1" noEditPoints="1" noAdjustHandles="1" noChangeArrowheads="1" noChangeShapeType="1" noTextEdit="1"/>
              </p:cNvSpPr>
              <p:nvPr/>
            </p:nvSpPr>
            <p:spPr>
              <a:xfrm>
                <a:off x="2381534" y="2400316"/>
                <a:ext cx="3244754" cy="113428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2830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F524559-1EA1-4A15-99FE-D3D2F66B0C62}"/>
                  </a:ext>
                </a:extLst>
              </p:cNvPr>
              <p:cNvSpPr>
                <a:spLocks noGrp="1"/>
              </p:cNvSpPr>
              <p:nvPr>
                <p:ph type="body" sz="quarter" idx="10"/>
              </p:nvPr>
            </p:nvSpPr>
            <p:spPr/>
            <p:txBody>
              <a:bodyPr/>
              <a:lstStyle/>
              <a:p>
                <a:r>
                  <a:rPr lang="en-US" dirty="0"/>
                  <a:t>Repeat the previous example with A-optimality design</a:t>
                </a:r>
              </a:p>
              <a:p>
                <a:endParaRPr lang="en-US" dirty="0"/>
              </a:p>
              <a:p>
                <a:endParaRPr lang="en-US" dirty="0"/>
              </a:p>
              <a:p>
                <a:r>
                  <a:rPr lang="en-US" dirty="0"/>
                  <a:t>Minimize </a:t>
                </a:r>
                <a14:m>
                  <m:oMath xmlns:m="http://schemas.openxmlformats.org/officeDocument/2006/math">
                    <m:nary>
                      <m:naryPr>
                        <m:chr m:val="∑"/>
                        <m:subHide m:val="on"/>
                        <m:supHide m:val="on"/>
                        <m:ctrlPr>
                          <a:rPr lang="en-US" i="1" smtClean="0">
                            <a:latin typeface="Cambria Math" panose="02040503050406030204" pitchFamily="18" charset="0"/>
                          </a:rPr>
                        </m:ctrlPr>
                      </m:naryPr>
                      <m:sub/>
                      <m:sup/>
                      <m:e>
                        <m:d>
                          <m:dPr>
                            <m:begChr m:val="|"/>
                            <m:endChr m:val="|"/>
                            <m:ctrlPr>
                              <a:rPr lang="en-US"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𝑀</m:t>
                                </m:r>
                              </m:e>
                              <m:sub>
                                <m:r>
                                  <a:rPr lang="en-US" b="0" i="1" smtClean="0">
                                    <a:latin typeface="Cambria Math" panose="02040503050406030204" pitchFamily="18" charset="0"/>
                                  </a:rPr>
                                  <m:t>𝑖𝑖</m:t>
                                </m:r>
                              </m:sub>
                              <m:sup>
                                <m:r>
                                  <a:rPr lang="en-US" b="0" i="1" smtClean="0">
                                    <a:latin typeface="Cambria Math" panose="02040503050406030204" pitchFamily="18" charset="0"/>
                                  </a:rPr>
                                  <m:t>−1</m:t>
                                </m:r>
                              </m:sup>
                            </m:sSubSup>
                          </m:e>
                        </m:d>
                      </m:e>
                    </m:nary>
                  </m:oMath>
                </a14:m>
                <a:r>
                  <a:rPr lang="en-US" dirty="0"/>
                  <a:t>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r>
                      <a:rPr lang="en-US" b="0" i="1" smtClean="0">
                        <a:latin typeface="Cambria Math" panose="02040503050406030204" pitchFamily="18" charset="0"/>
                      </a:rPr>
                      <m:t>=0</m:t>
                    </m:r>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2</m:t>
                        </m:r>
                      </m:sup>
                    </m:sSup>
                    <m:r>
                      <a:rPr lang="en-US" b="0" i="1" smtClean="0">
                        <a:latin typeface="Cambria Math" panose="02040503050406030204" pitchFamily="18" charset="0"/>
                      </a:rPr>
                      <m:t>=1 </m:t>
                    </m:r>
                  </m:oMath>
                </a14:m>
                <a:endParaRPr lang="en-US" dirty="0"/>
              </a:p>
              <a:p>
                <a:r>
                  <a:rPr lang="en-US" dirty="0">
                    <a:sym typeface="Wingdings" panose="05000000000000000000" pitchFamily="2" charset="2"/>
                  </a:rPr>
                  <a:t> </a:t>
                </a:r>
                <a14:m>
                  <m:oMath xmlns:m="http://schemas.openxmlformats.org/officeDocument/2006/math">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𝑝</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𝑞</m:t>
                        </m:r>
                      </m:e>
                    </m:d>
                    <m:r>
                      <a:rPr lang="en-US" b="0" i="1" smtClean="0">
                        <a:latin typeface="Cambria Math" panose="02040503050406030204" pitchFamily="18" charset="0"/>
                        <a:sym typeface="Wingdings" panose="05000000000000000000" pitchFamily="2" charset="2"/>
                      </a:rPr>
                      <m:t>=(0,1)</m:t>
                    </m:r>
                  </m:oMath>
                </a14:m>
                <a:endParaRPr lang="en-US" dirty="0"/>
              </a:p>
            </p:txBody>
          </p:sp>
        </mc:Choice>
        <mc:Fallback xmlns="">
          <p:sp>
            <p:nvSpPr>
              <p:cNvPr id="2" name="Text Placeholder 1">
                <a:extLst>
                  <a:ext uri="{FF2B5EF4-FFF2-40B4-BE49-F238E27FC236}">
                    <a16:creationId xmlns:a16="http://schemas.microsoft.com/office/drawing/2014/main" id="{9F524559-1EA1-4A15-99FE-D3D2F66B0C62}"/>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7C51316-B79C-4AEC-8073-1BBF7CB3B283}"/>
              </a:ext>
            </a:extLst>
          </p:cNvPr>
          <p:cNvSpPr>
            <a:spLocks noGrp="1"/>
          </p:cNvSpPr>
          <p:nvPr>
            <p:ph type="title"/>
          </p:nvPr>
        </p:nvSpPr>
        <p:spPr/>
        <p:txBody>
          <a:bodyPr>
            <a:normAutofit fontScale="90000"/>
          </a:bodyPr>
          <a:lstStyle/>
          <a:p>
            <a:r>
              <a:rPr lang="en-US" dirty="0"/>
              <a:t>Ex3-9) A-optimal Design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9116DC3-2433-1180-33FA-908D276A5C1E}"/>
                  </a:ext>
                </a:extLst>
              </p:cNvPr>
              <p:cNvSpPr txBox="1"/>
              <p:nvPr/>
            </p:nvSpPr>
            <p:spPr>
              <a:xfrm>
                <a:off x="861501" y="1322479"/>
                <a:ext cx="6374758" cy="9576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1" i="1" smtClean="0">
                              <a:latin typeface="Cambria Math" panose="02040503050406030204" pitchFamily="18" charset="0"/>
                            </a:rPr>
                          </m:ctrlPr>
                        </m:sSupPr>
                        <m:e>
                          <m:r>
                            <a:rPr lang="en-US" sz="2000" b="1">
                              <a:latin typeface="Cambria Math" panose="02040503050406030204" pitchFamily="18" charset="0"/>
                            </a:rPr>
                            <m:t>𝐌</m:t>
                          </m:r>
                        </m:e>
                        <m:sup>
                          <m:r>
                            <a:rPr lang="en-US" sz="2000" b="0" i="0">
                              <a:latin typeface="Cambria Math" panose="02040503050406030204" pitchFamily="18" charset="0"/>
                            </a:rPr>
                            <m:t>−1</m:t>
                          </m:r>
                        </m:sup>
                      </m:sSup>
                      <m:r>
                        <a:rPr lang="en-US" sz="2000" b="0" i="0">
                          <a:latin typeface="Cambria Math" panose="02040503050406030204" pitchFamily="18" charset="0"/>
                        </a:rPr>
                        <m:t>=</m:t>
                      </m:r>
                      <m:f>
                        <m:fPr>
                          <m:ctrlPr>
                            <a:rPr lang="en-US" sz="2000" b="0" i="1">
                              <a:latin typeface="Cambria Math" panose="02040503050406030204" pitchFamily="18" charset="0"/>
                            </a:rPr>
                          </m:ctrlPr>
                        </m:fPr>
                        <m:num>
                          <m:r>
                            <a:rPr lang="en-US" sz="2000" b="0" i="0">
                              <a:latin typeface="Cambria Math" panose="02040503050406030204" pitchFamily="18" charset="0"/>
                            </a:rPr>
                            <m:t>9</m:t>
                          </m:r>
                        </m:num>
                        <m:den>
                          <m:sSup>
                            <m:sSupPr>
                              <m:ctrlPr>
                                <a:rPr lang="en-US" sz="2000" b="0" i="1">
                                  <a:latin typeface="Cambria Math" panose="02040503050406030204" pitchFamily="18" charset="0"/>
                                </a:rPr>
                              </m:ctrlPr>
                            </m:sSupPr>
                            <m:e>
                              <m:r>
                                <a:rPr lang="en-US" sz="2000" b="0" i="1">
                                  <a:latin typeface="Cambria Math" panose="02040503050406030204" pitchFamily="18" charset="0"/>
                                </a:rPr>
                                <m:t>𝑞</m:t>
                              </m:r>
                            </m:e>
                            <m:sup>
                              <m:r>
                                <a:rPr lang="en-US" sz="2000" b="0" i="0">
                                  <a:latin typeface="Cambria Math" panose="02040503050406030204" pitchFamily="18" charset="0"/>
                                </a:rPr>
                                <m:t>2</m:t>
                              </m:r>
                            </m:sup>
                          </m:sSup>
                        </m:den>
                      </m:f>
                      <m:d>
                        <m:dPr>
                          <m:begChr m:val="["/>
                          <m:endChr m:val="]"/>
                          <m:ctrlPr>
                            <a:rPr lang="en-US" sz="2000" b="0" i="1">
                              <a:latin typeface="Cambria Math" panose="02040503050406030204" pitchFamily="18" charset="0"/>
                            </a:rPr>
                          </m:ctrlPr>
                        </m:dPr>
                        <m:e>
                          <m:m>
                            <m:mPr>
                              <m:plcHide m:val="on"/>
                              <m:mcs>
                                <m:mc>
                                  <m:mcPr>
                                    <m:count m:val="2"/>
                                    <m:mcJc m:val="center"/>
                                  </m:mcPr>
                                </m:mc>
                              </m:mcs>
                              <m:ctrlPr>
                                <a:rPr lang="en-US" sz="2000" b="0" i="1">
                                  <a:latin typeface="Cambria Math" panose="02040503050406030204" pitchFamily="18" charset="0"/>
                                </a:rPr>
                              </m:ctrlPr>
                            </m:mPr>
                            <m:mr>
                              <m:e>
                                <m:sSup>
                                  <m:sSupPr>
                                    <m:ctrlPr>
                                      <a:rPr lang="en-US" sz="2000" b="0" i="1">
                                        <a:latin typeface="Cambria Math" panose="02040503050406030204" pitchFamily="18" charset="0"/>
                                      </a:rPr>
                                    </m:ctrlPr>
                                  </m:sSupPr>
                                  <m:e>
                                    <m:r>
                                      <a:rPr lang="en-US" sz="2000" b="0" i="1">
                                        <a:latin typeface="Cambria Math" panose="02040503050406030204" pitchFamily="18" charset="0"/>
                                      </a:rPr>
                                      <m:t>𝑞</m:t>
                                    </m:r>
                                  </m:e>
                                  <m:sup>
                                    <m:r>
                                      <a:rPr lang="en-US" sz="2000" b="0" i="0">
                                        <a:latin typeface="Cambria Math" panose="02040503050406030204" pitchFamily="18" charset="0"/>
                                      </a:rPr>
                                      <m:t>2</m:t>
                                    </m:r>
                                  </m:sup>
                                </m:sSup>
                              </m:e>
                              <m:e>
                                <m:r>
                                  <a:rPr lang="en-US" sz="2000" b="0" i="0">
                                    <a:latin typeface="Cambria Math" panose="02040503050406030204" pitchFamily="18" charset="0"/>
                                  </a:rPr>
                                  <m:t>−</m:t>
                                </m:r>
                                <m:r>
                                  <a:rPr lang="en-US" sz="2000" b="0" i="1">
                                    <a:latin typeface="Cambria Math" panose="02040503050406030204" pitchFamily="18" charset="0"/>
                                  </a:rPr>
                                  <m:t>𝑝𝑞</m:t>
                                </m:r>
                              </m:e>
                            </m:mr>
                            <m:mr>
                              <m:e>
                                <m:r>
                                  <a:rPr lang="en-US" sz="2000" b="0" i="0">
                                    <a:latin typeface="Cambria Math" panose="02040503050406030204" pitchFamily="18" charset="0"/>
                                  </a:rPr>
                                  <m:t>−</m:t>
                                </m:r>
                                <m:r>
                                  <a:rPr lang="en-US" sz="2000" b="0" i="1">
                                    <a:latin typeface="Cambria Math" panose="02040503050406030204" pitchFamily="18" charset="0"/>
                                  </a:rPr>
                                  <m:t>𝑝𝑞</m:t>
                                </m:r>
                              </m:e>
                              <m:e>
                                <m:r>
                                  <a:rPr lang="en-US" sz="2000" b="0" i="0">
                                    <a:latin typeface="Cambria Math" panose="02040503050406030204" pitchFamily="18" charset="0"/>
                                  </a:rPr>
                                  <m:t>1+</m:t>
                                </m:r>
                                <m:sSup>
                                  <m:sSupPr>
                                    <m:ctrlPr>
                                      <a:rPr lang="en-US" sz="2000" b="0" i="1">
                                        <a:latin typeface="Cambria Math" panose="02040503050406030204" pitchFamily="18" charset="0"/>
                                      </a:rPr>
                                    </m:ctrlPr>
                                  </m:sSupPr>
                                  <m:e>
                                    <m:r>
                                      <a:rPr lang="en-US" sz="2000" b="0" i="1">
                                        <a:latin typeface="Cambria Math" panose="02040503050406030204" pitchFamily="18" charset="0"/>
                                      </a:rPr>
                                      <m:t>𝑝</m:t>
                                    </m:r>
                                  </m:e>
                                  <m:sup>
                                    <m:r>
                                      <a:rPr lang="en-US" sz="2000" b="0" i="0">
                                        <a:latin typeface="Cambria Math" panose="02040503050406030204" pitchFamily="18" charset="0"/>
                                      </a:rPr>
                                      <m:t>2</m:t>
                                    </m:r>
                                  </m:sup>
                                </m:sSup>
                              </m:e>
                            </m:mr>
                          </m:m>
                        </m:e>
                      </m:d>
                      <m:r>
                        <a:rPr lang="en-US" sz="2000" b="0" i="0">
                          <a:latin typeface="Cambria Math" panose="02040503050406030204" pitchFamily="18" charset="0"/>
                        </a:rPr>
                        <m:t>,</m:t>
                      </m:r>
                      <m:r>
                        <a:rPr lang="en-US" sz="2000" b="0" i="1">
                          <a:latin typeface="Cambria Math" panose="02040503050406030204" pitchFamily="18" charset="0"/>
                        </a:rPr>
                        <m:t> </m:t>
                      </m:r>
                      <m:nary>
                        <m:naryPr>
                          <m:chr m:val="∑"/>
                          <m:limLoc m:val="undOvr"/>
                          <m:grow m:val="on"/>
                          <m:ctrlPr>
                            <a:rPr lang="en-US" sz="2000" b="0" i="1">
                              <a:latin typeface="Cambria Math" panose="02040503050406030204" pitchFamily="18" charset="0"/>
                            </a:rPr>
                          </m:ctrlPr>
                        </m:naryPr>
                        <m:sub>
                          <m:r>
                            <a:rPr lang="en-US" sz="2000" b="0" i="1">
                              <a:latin typeface="Cambria Math" panose="02040503050406030204" pitchFamily="18" charset="0"/>
                            </a:rPr>
                            <m:t>𝑖</m:t>
                          </m:r>
                          <m:r>
                            <a:rPr lang="en-US" sz="2000" b="0" i="0">
                              <a:latin typeface="Cambria Math" panose="02040503050406030204" pitchFamily="18" charset="0"/>
                            </a:rPr>
                            <m:t>=1</m:t>
                          </m:r>
                        </m:sub>
                        <m:sup>
                          <m:r>
                            <a:rPr lang="en-US" sz="2000" b="0" i="0">
                              <a:latin typeface="Cambria Math" panose="02040503050406030204" pitchFamily="18" charset="0"/>
                            </a:rPr>
                            <m:t>2</m:t>
                          </m:r>
                        </m:sup>
                        <m:e>
                          <m:d>
                            <m:dPr>
                              <m:begChr m:val="|"/>
                              <m:endChr m:val="|"/>
                              <m:ctrlPr>
                                <a:rPr lang="en-US" sz="2000" b="0" i="1">
                                  <a:latin typeface="Cambria Math" panose="02040503050406030204" pitchFamily="18" charset="0"/>
                                </a:rPr>
                              </m:ctrlPr>
                            </m:dPr>
                            <m:e>
                              <m:sSubSup>
                                <m:sSubSupPr>
                                  <m:ctrlPr>
                                    <a:rPr lang="en-US" sz="2000" b="0" i="1">
                                      <a:latin typeface="Cambria Math" panose="02040503050406030204" pitchFamily="18" charset="0"/>
                                    </a:rPr>
                                  </m:ctrlPr>
                                </m:sSubSupPr>
                                <m:e>
                                  <m:r>
                                    <a:rPr lang="en-US" sz="2000" b="0" i="1">
                                      <a:latin typeface="Cambria Math" panose="02040503050406030204" pitchFamily="18" charset="0"/>
                                    </a:rPr>
                                    <m:t>𝑀</m:t>
                                  </m:r>
                                </m:e>
                                <m:sub>
                                  <m:r>
                                    <a:rPr lang="en-US" sz="2000" b="0" i="1">
                                      <a:latin typeface="Cambria Math" panose="02040503050406030204" pitchFamily="18" charset="0"/>
                                    </a:rPr>
                                    <m:t>𝑖𝑖</m:t>
                                  </m:r>
                                </m:sub>
                                <m:sup>
                                  <m:r>
                                    <a:rPr lang="en-US" sz="2000" b="0" i="0">
                                      <a:latin typeface="Cambria Math" panose="02040503050406030204" pitchFamily="18" charset="0"/>
                                    </a:rPr>
                                    <m:t>−1</m:t>
                                  </m:r>
                                </m:sup>
                              </m:sSubSup>
                            </m:e>
                          </m:d>
                        </m:e>
                      </m:nary>
                      <m:r>
                        <a:rPr lang="en-US" sz="2000" b="0" i="0">
                          <a:latin typeface="Cambria Math" panose="02040503050406030204" pitchFamily="18" charset="0"/>
                        </a:rPr>
                        <m:t>=9</m:t>
                      </m:r>
                      <m:d>
                        <m:dPr>
                          <m:ctrlPr>
                            <a:rPr lang="en-US" sz="2000" b="0" i="1">
                              <a:latin typeface="Cambria Math" panose="02040503050406030204" pitchFamily="18" charset="0"/>
                            </a:rPr>
                          </m:ctrlPr>
                        </m:dPr>
                        <m:e>
                          <m:r>
                            <a:rPr lang="en-US" sz="2000" b="0" i="0">
                              <a:latin typeface="Cambria Math" panose="02040503050406030204" pitchFamily="18" charset="0"/>
                            </a:rPr>
                            <m:t>1+</m:t>
                          </m:r>
                          <m:f>
                            <m:fPr>
                              <m:ctrlPr>
                                <a:rPr lang="en-US" sz="2000" b="0" i="1">
                                  <a:latin typeface="Cambria Math" panose="02040503050406030204" pitchFamily="18" charset="0"/>
                                </a:rPr>
                              </m:ctrlPr>
                            </m:fPr>
                            <m:num>
                              <m:r>
                                <a:rPr lang="en-US" sz="2000" b="0" i="0">
                                  <a:latin typeface="Cambria Math" panose="02040503050406030204" pitchFamily="18" charset="0"/>
                                </a:rPr>
                                <m:t>1+</m:t>
                              </m:r>
                              <m:sSup>
                                <m:sSupPr>
                                  <m:ctrlPr>
                                    <a:rPr lang="en-US" sz="2000" b="0" i="1">
                                      <a:latin typeface="Cambria Math" panose="02040503050406030204" pitchFamily="18" charset="0"/>
                                    </a:rPr>
                                  </m:ctrlPr>
                                </m:sSupPr>
                                <m:e>
                                  <m:r>
                                    <a:rPr lang="en-US" sz="2000" b="0" i="1">
                                      <a:latin typeface="Cambria Math" panose="02040503050406030204" pitchFamily="18" charset="0"/>
                                    </a:rPr>
                                    <m:t>𝑝</m:t>
                                  </m:r>
                                </m:e>
                                <m:sup>
                                  <m:r>
                                    <a:rPr lang="en-US" sz="2000" b="0" i="0">
                                      <a:latin typeface="Cambria Math" panose="02040503050406030204" pitchFamily="18" charset="0"/>
                                    </a:rPr>
                                    <m:t>2</m:t>
                                  </m:r>
                                </m:sup>
                              </m:sSup>
                            </m:num>
                            <m:den>
                              <m:sSup>
                                <m:sSupPr>
                                  <m:ctrlPr>
                                    <a:rPr lang="en-US" sz="2000" b="0" i="1">
                                      <a:latin typeface="Cambria Math" panose="02040503050406030204" pitchFamily="18" charset="0"/>
                                    </a:rPr>
                                  </m:ctrlPr>
                                </m:sSupPr>
                                <m:e>
                                  <m:r>
                                    <a:rPr lang="en-US" sz="2000" b="0" i="1">
                                      <a:latin typeface="Cambria Math" panose="02040503050406030204" pitchFamily="18" charset="0"/>
                                    </a:rPr>
                                    <m:t>𝑞</m:t>
                                  </m:r>
                                </m:e>
                                <m:sup>
                                  <m:r>
                                    <a:rPr lang="en-US" sz="2000" b="0" i="0">
                                      <a:latin typeface="Cambria Math" panose="02040503050406030204" pitchFamily="18" charset="0"/>
                                    </a:rPr>
                                    <m:t>2</m:t>
                                  </m:r>
                                </m:sup>
                              </m:sSup>
                            </m:den>
                          </m:f>
                        </m:e>
                      </m:d>
                    </m:oMath>
                  </m:oMathPara>
                </a14:m>
                <a:endParaRPr lang="en-US" sz="2000" dirty="0"/>
              </a:p>
            </p:txBody>
          </p:sp>
        </mc:Choice>
        <mc:Fallback xmlns="">
          <p:sp>
            <p:nvSpPr>
              <p:cNvPr id="5" name="TextBox 4">
                <a:extLst>
                  <a:ext uri="{FF2B5EF4-FFF2-40B4-BE49-F238E27FC236}">
                    <a16:creationId xmlns:a16="http://schemas.microsoft.com/office/drawing/2014/main" id="{F9116DC3-2433-1180-33FA-908D276A5C1E}"/>
                  </a:ext>
                </a:extLst>
              </p:cNvPr>
              <p:cNvSpPr txBox="1">
                <a:spLocks noRot="1" noChangeAspect="1" noMove="1" noResize="1" noEditPoints="1" noAdjustHandles="1" noChangeArrowheads="1" noChangeShapeType="1" noTextEdit="1"/>
              </p:cNvSpPr>
              <p:nvPr/>
            </p:nvSpPr>
            <p:spPr>
              <a:xfrm>
                <a:off x="861501" y="1322479"/>
                <a:ext cx="6374758" cy="95763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2897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CCE590C-8658-559C-6918-A07DFA2EF189}"/>
              </a:ext>
            </a:extLst>
          </p:cNvPr>
          <p:cNvSpPr/>
          <p:nvPr/>
        </p:nvSpPr>
        <p:spPr>
          <a:xfrm>
            <a:off x="1716375" y="1279028"/>
            <a:ext cx="5434880" cy="519037"/>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69B2CF8-AD5E-8BDE-3E14-4FD9DA5FF96C}"/>
                  </a:ext>
                </a:extLst>
              </p:cNvPr>
              <p:cNvSpPr>
                <a:spLocks noGrp="1"/>
              </p:cNvSpPr>
              <p:nvPr>
                <p:ph type="body" sz="quarter" idx="10"/>
              </p:nvPr>
            </p:nvSpPr>
            <p:spPr/>
            <p:txBody>
              <a:bodyPr/>
              <a:lstStyle/>
              <a:p>
                <a:r>
                  <a:rPr lang="en-US" dirty="0"/>
                  <a:t>tries to reduce prediction variance directly</a:t>
                </a:r>
              </a:p>
              <a:p>
                <a:endParaRPr lang="en-US" dirty="0"/>
              </a:p>
              <a:p>
                <a14:m>
                  <m:oMath xmlns:m="http://schemas.openxmlformats.org/officeDocument/2006/math">
                    <m:func>
                      <m:funcPr>
                        <m:ctrlPr>
                          <a:rPr lang="en-US" sz="2400" i="1" smtClean="0">
                            <a:latin typeface="Cambria Math" panose="02040503050406030204" pitchFamily="18" charset="0"/>
                          </a:rPr>
                        </m:ctrlPr>
                      </m:funcPr>
                      <m:fName>
                        <m:r>
                          <m:rPr>
                            <m:sty m:val="p"/>
                          </m:rPr>
                          <a:rPr lang="en-US" sz="2400" i="0">
                            <a:latin typeface="Cambria Math" panose="02040503050406030204" pitchFamily="18" charset="0"/>
                          </a:rPr>
                          <m:t>max</m:t>
                        </m:r>
                      </m:fName>
                      <m:e>
                        <m:r>
                          <a:rPr lang="en-US" sz="2400" i="1">
                            <a:latin typeface="Cambria Math" panose="02040503050406030204" pitchFamily="18" charset="0"/>
                          </a:rPr>
                          <m:t>𝑣</m:t>
                        </m:r>
                        <m:d>
                          <m:dPr>
                            <m:ctrlPr>
                              <a:rPr lang="en-US" sz="2400" i="1">
                                <a:latin typeface="Cambria Math" panose="02040503050406030204" pitchFamily="18" charset="0"/>
                              </a:rPr>
                            </m:ctrlPr>
                          </m:dPr>
                          <m:e>
                            <m:r>
                              <a:rPr lang="en-US" sz="2400" b="1" i="0">
                                <a:latin typeface="Cambria Math" panose="02040503050406030204" pitchFamily="18" charset="0"/>
                              </a:rPr>
                              <m:t>𝐱</m:t>
                            </m:r>
                          </m:e>
                        </m:d>
                      </m:e>
                    </m:func>
                    <m:r>
                      <a:rPr lang="en-US" sz="2400" b="1"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𝑛</m:t>
                        </m:r>
                      </m:e>
                      <m:sub>
                        <m:r>
                          <a:rPr lang="en-US" sz="2400" b="0" i="1" smtClean="0">
                            <a:latin typeface="Cambria Math" panose="02040503050406030204" pitchFamily="18" charset="0"/>
                            <a:ea typeface="Cambria Math" panose="02040503050406030204" pitchFamily="18" charset="0"/>
                          </a:rPr>
                          <m:t>𝛽</m:t>
                        </m:r>
                      </m:sub>
                    </m:sSub>
                    <m:r>
                      <a:rPr lang="en-US" sz="2400" b="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𝑛</m:t>
                        </m:r>
                      </m:e>
                      <m:sub>
                        <m:r>
                          <a:rPr lang="en-US" sz="2400" b="0" i="1" smtClean="0">
                            <a:latin typeface="Cambria Math" panose="02040503050406030204" pitchFamily="18" charset="0"/>
                            <a:ea typeface="Cambria Math" panose="02040503050406030204" pitchFamily="18" charset="0"/>
                          </a:rPr>
                          <m:t>𝑦</m:t>
                        </m:r>
                      </m:sub>
                    </m:sSub>
                  </m:oMath>
                </a14:m>
                <a:r>
                  <a:rPr lang="en-US" dirty="0"/>
                  <a:t> (Target goal)</a:t>
                </a:r>
              </a:p>
              <a:p>
                <a:pPr lvl="1"/>
                <a:r>
                  <a:rPr lang="en-US" dirty="0"/>
                  <a:t>For 2-level full-factorial design of linear PRS,</a:t>
                </a:r>
              </a:p>
              <a:p>
                <a:r>
                  <a:rPr lang="en-US" dirty="0"/>
                  <a:t>Two-level optimization problem</a:t>
                </a:r>
              </a:p>
              <a:p>
                <a:pPr lvl="1"/>
                <a:r>
                  <a:rPr lang="en-US" dirty="0"/>
                  <a:t>Inner-level: find </a:t>
                </a:r>
                <a14:m>
                  <m:oMath xmlns:m="http://schemas.openxmlformats.org/officeDocument/2006/math">
                    <m:func>
                      <m:funcPr>
                        <m:ctrlPr>
                          <a:rPr lang="en-US" sz="2000" i="1" smtClean="0">
                            <a:latin typeface="Cambria Math" panose="02040503050406030204" pitchFamily="18" charset="0"/>
                          </a:rPr>
                        </m:ctrlPr>
                      </m:funcPr>
                      <m:fName>
                        <m:r>
                          <m:rPr>
                            <m:sty m:val="p"/>
                          </m:rPr>
                          <a:rPr lang="en-US" sz="2000" i="0">
                            <a:latin typeface="Cambria Math" panose="02040503050406030204" pitchFamily="18" charset="0"/>
                          </a:rPr>
                          <m:t>max</m:t>
                        </m:r>
                      </m:fName>
                      <m:e>
                        <m:r>
                          <a:rPr lang="en-US" sz="2000" i="1">
                            <a:latin typeface="Cambria Math" panose="02040503050406030204" pitchFamily="18" charset="0"/>
                          </a:rPr>
                          <m:t>𝑣</m:t>
                        </m:r>
                        <m:d>
                          <m:dPr>
                            <m:ctrlPr>
                              <a:rPr lang="en-US" sz="2000" i="1">
                                <a:latin typeface="Cambria Math" panose="02040503050406030204" pitchFamily="18" charset="0"/>
                              </a:rPr>
                            </m:ctrlPr>
                          </m:dPr>
                          <m:e>
                            <m:r>
                              <a:rPr lang="en-US" sz="2000" b="1" i="0">
                                <a:latin typeface="Cambria Math" panose="02040503050406030204" pitchFamily="18" charset="0"/>
                              </a:rPr>
                              <m:t>𝐱</m:t>
                            </m:r>
                          </m:e>
                        </m:d>
                      </m:e>
                    </m:func>
                  </m:oMath>
                </a14:m>
                <a:r>
                  <a:rPr lang="en-US" dirty="0"/>
                  <a:t> for given samples</a:t>
                </a:r>
              </a:p>
              <a:p>
                <a:pPr lvl="1"/>
                <a:endParaRPr lang="en-US" dirty="0"/>
              </a:p>
              <a:p>
                <a:pPr lvl="1"/>
                <a:r>
                  <a:rPr lang="en-US" dirty="0"/>
                  <a:t>Outer-level: find sample locations to minimize </a:t>
                </a:r>
                <a14:m>
                  <m:oMath xmlns:m="http://schemas.openxmlformats.org/officeDocument/2006/math">
                    <m:func>
                      <m:funcPr>
                        <m:ctrlPr>
                          <a:rPr lang="en-US" sz="2000" i="1" smtClean="0">
                            <a:latin typeface="Cambria Math" panose="02040503050406030204" pitchFamily="18" charset="0"/>
                          </a:rPr>
                        </m:ctrlPr>
                      </m:funcPr>
                      <m:fName>
                        <m:r>
                          <m:rPr>
                            <m:sty m:val="p"/>
                          </m:rPr>
                          <a:rPr lang="en-US" sz="2000" i="0">
                            <a:latin typeface="Cambria Math" panose="02040503050406030204" pitchFamily="18" charset="0"/>
                          </a:rPr>
                          <m:t>max</m:t>
                        </m:r>
                      </m:fName>
                      <m:e>
                        <m:r>
                          <a:rPr lang="en-US" sz="2000" i="1">
                            <a:latin typeface="Cambria Math" panose="02040503050406030204" pitchFamily="18" charset="0"/>
                          </a:rPr>
                          <m:t>𝑣</m:t>
                        </m:r>
                        <m:d>
                          <m:dPr>
                            <m:ctrlPr>
                              <a:rPr lang="en-US" sz="2000" i="1">
                                <a:latin typeface="Cambria Math" panose="02040503050406030204" pitchFamily="18" charset="0"/>
                              </a:rPr>
                            </m:ctrlPr>
                          </m:dPr>
                          <m:e>
                            <m:r>
                              <a:rPr lang="en-US" sz="2000" b="1" i="0">
                                <a:latin typeface="Cambria Math" panose="02040503050406030204" pitchFamily="18" charset="0"/>
                              </a:rPr>
                              <m:t>𝐱</m:t>
                            </m:r>
                          </m:e>
                        </m:d>
                      </m:e>
                    </m:func>
                  </m:oMath>
                </a14:m>
                <a:endParaRPr lang="en-US" dirty="0"/>
              </a:p>
              <a:p>
                <a:endParaRPr lang="en-US" dirty="0"/>
              </a:p>
              <a:p>
                <a:r>
                  <a:rPr lang="en-US" dirty="0"/>
                  <a:t>Difficult to solve (non-smooth inner-level solution)</a:t>
                </a:r>
              </a:p>
            </p:txBody>
          </p:sp>
        </mc:Choice>
        <mc:Fallback xmlns="">
          <p:sp>
            <p:nvSpPr>
              <p:cNvPr id="2" name="Text Placeholder 1">
                <a:extLst>
                  <a:ext uri="{FF2B5EF4-FFF2-40B4-BE49-F238E27FC236}">
                    <a16:creationId xmlns:a16="http://schemas.microsoft.com/office/drawing/2014/main" id="{B69B2CF8-AD5E-8BDE-3E14-4FD9DA5FF96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b="-195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04EFA88-CC87-4843-FEC2-F5E04950E99A}"/>
              </a:ext>
            </a:extLst>
          </p:cNvPr>
          <p:cNvSpPr>
            <a:spLocks noGrp="1"/>
          </p:cNvSpPr>
          <p:nvPr>
            <p:ph type="title"/>
          </p:nvPr>
        </p:nvSpPr>
        <p:spPr/>
        <p:txBody>
          <a:bodyPr>
            <a:normAutofit fontScale="90000"/>
          </a:bodyPr>
          <a:lstStyle/>
          <a:p>
            <a:r>
              <a:rPr lang="en-US" dirty="0"/>
              <a:t>G-optimal Design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DF32AEF-8593-FE2A-C6CE-E6D6E7847A3C}"/>
                  </a:ext>
                </a:extLst>
              </p:cNvPr>
              <p:cNvSpPr txBox="1"/>
              <p:nvPr/>
            </p:nvSpPr>
            <p:spPr>
              <a:xfrm>
                <a:off x="1528549" y="1279028"/>
                <a:ext cx="581053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m</m:t>
                      </m:r>
                      <m:r>
                        <m:rPr>
                          <m:sty m:val="p"/>
                        </m:rPr>
                        <a:rPr lang="en-US" sz="2400" i="0">
                          <a:latin typeface="Cambria Math" panose="02040503050406030204" pitchFamily="18" charset="0"/>
                        </a:rPr>
                        <m:t>inimize</m:t>
                      </m:r>
                      <m:r>
                        <a:rPr lang="en-US" sz="2400" i="0">
                          <a:latin typeface="Cambria Math" panose="02040503050406030204" pitchFamily="18" charset="0"/>
                        </a:rPr>
                        <m:t> </m:t>
                      </m:r>
                      <m:func>
                        <m:funcPr>
                          <m:ctrlPr>
                            <a:rPr lang="en-US" sz="2400" i="1">
                              <a:latin typeface="Cambria Math" panose="02040503050406030204" pitchFamily="18" charset="0"/>
                            </a:rPr>
                          </m:ctrlPr>
                        </m:funcPr>
                        <m:fName>
                          <m:r>
                            <m:rPr>
                              <m:sty m:val="p"/>
                            </m:rPr>
                            <a:rPr lang="en-US" sz="2400" i="0">
                              <a:latin typeface="Cambria Math" panose="02040503050406030204" pitchFamily="18" charset="0"/>
                            </a:rPr>
                            <m:t>max</m:t>
                          </m:r>
                        </m:fName>
                        <m:e>
                          <m:r>
                            <a:rPr lang="en-US" sz="2400" i="1">
                              <a:latin typeface="Cambria Math" panose="02040503050406030204" pitchFamily="18" charset="0"/>
                            </a:rPr>
                            <m:t>𝑣</m:t>
                          </m:r>
                          <m:d>
                            <m:dPr>
                              <m:ctrlPr>
                                <a:rPr lang="en-US" sz="2400" i="1">
                                  <a:latin typeface="Cambria Math" panose="02040503050406030204" pitchFamily="18" charset="0"/>
                                </a:rPr>
                              </m:ctrlPr>
                            </m:dPr>
                            <m:e>
                              <m:r>
                                <a:rPr lang="en-US" sz="2400" b="1" i="0">
                                  <a:latin typeface="Cambria Math" panose="02040503050406030204" pitchFamily="18" charset="0"/>
                                </a:rPr>
                                <m:t>𝐱</m:t>
                              </m:r>
                            </m:e>
                          </m:d>
                        </m:e>
                      </m:func>
                      <m:r>
                        <a:rPr lang="en-US" sz="2400" b="0" i="0">
                          <a:latin typeface="Cambria Math" panose="02040503050406030204" pitchFamily="18" charset="0"/>
                        </a:rPr>
                        <m:t>=</m:t>
                      </m:r>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𝛏</m:t>
                          </m:r>
                          <m:d>
                            <m:dPr>
                              <m:ctrlPr>
                                <a:rPr lang="en-US" sz="2400" b="1" i="1">
                                  <a:latin typeface="Cambria Math" panose="02040503050406030204" pitchFamily="18" charset="0"/>
                                </a:rPr>
                              </m:ctrlPr>
                            </m:dPr>
                            <m:e>
                              <m:r>
                                <a:rPr lang="en-US" sz="2400" b="1" i="0">
                                  <a:latin typeface="Cambria Math" panose="02040503050406030204" pitchFamily="18" charset="0"/>
                                </a:rPr>
                                <m:t>𝐱</m:t>
                              </m:r>
                            </m:e>
                          </m:d>
                        </m:e>
                        <m:sup>
                          <m:r>
                            <a:rPr lang="en-US" sz="2400" b="0" i="1">
                              <a:latin typeface="Cambria Math" panose="02040503050406030204" pitchFamily="18" charset="0"/>
                            </a:rPr>
                            <m:t>𝑇</m:t>
                          </m:r>
                        </m:sup>
                      </m:sSup>
                      <m:sSup>
                        <m:sSupPr>
                          <m:ctrlPr>
                            <a:rPr lang="en-US" sz="2400" b="0" i="1">
                              <a:solidFill>
                                <a:srgbClr val="836967"/>
                              </a:solidFill>
                              <a:latin typeface="Cambria Math" panose="02040503050406030204" pitchFamily="18" charset="0"/>
                            </a:rPr>
                          </m:ctrlPr>
                        </m:sSupPr>
                        <m:e>
                          <m:d>
                            <m:dPr>
                              <m:ctrlPr>
                                <a:rPr lang="en-US" sz="2400" b="0" i="1">
                                  <a:latin typeface="Cambria Math" panose="02040503050406030204" pitchFamily="18" charset="0"/>
                                </a:rPr>
                              </m:ctrlPr>
                            </m:dPr>
                            <m:e>
                              <m:sSup>
                                <m:sSupPr>
                                  <m:ctrlPr>
                                    <a:rPr lang="en-US" sz="2400" b="0" i="1">
                                      <a:solidFill>
                                        <a:srgbClr val="836967"/>
                                      </a:solidFill>
                                      <a:latin typeface="Cambria Math" panose="02040503050406030204" pitchFamily="18" charset="0"/>
                                    </a:rPr>
                                  </m:ctrlPr>
                                </m:sSupPr>
                                <m:e>
                                  <m:r>
                                    <a:rPr lang="en-US" sz="2400" b="1" i="0">
                                      <a:latin typeface="Cambria Math" panose="02040503050406030204" pitchFamily="18" charset="0"/>
                                    </a:rPr>
                                    <m:t>𝐗</m:t>
                                  </m:r>
                                </m:e>
                                <m:sup>
                                  <m:r>
                                    <a:rPr lang="en-US" sz="2400" b="0" i="1">
                                      <a:latin typeface="Cambria Math" panose="02040503050406030204" pitchFamily="18" charset="0"/>
                                    </a:rPr>
                                    <m:t>𝑇</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r>
                        <a:rPr lang="en-US" sz="2400" b="1" i="0">
                          <a:latin typeface="Cambria Math" panose="02040503050406030204" pitchFamily="18" charset="0"/>
                        </a:rPr>
                        <m:t>𝛏</m:t>
                      </m:r>
                      <m:d>
                        <m:dPr>
                          <m:ctrlPr>
                            <a:rPr lang="en-US" sz="2400" b="1" i="1">
                              <a:latin typeface="Cambria Math" panose="02040503050406030204" pitchFamily="18" charset="0"/>
                            </a:rPr>
                          </m:ctrlPr>
                        </m:dPr>
                        <m:e>
                          <m:r>
                            <a:rPr lang="en-US" sz="2400" b="1" i="0">
                              <a:latin typeface="Cambria Math" panose="02040503050406030204" pitchFamily="18" charset="0"/>
                            </a:rPr>
                            <m:t>𝐱</m:t>
                          </m:r>
                        </m:e>
                      </m:d>
                    </m:oMath>
                  </m:oMathPara>
                </a14:m>
                <a:endParaRPr lang="en-US" dirty="0"/>
              </a:p>
            </p:txBody>
          </p:sp>
        </mc:Choice>
        <mc:Fallback xmlns="">
          <p:sp>
            <p:nvSpPr>
              <p:cNvPr id="6" name="TextBox 5">
                <a:extLst>
                  <a:ext uri="{FF2B5EF4-FFF2-40B4-BE49-F238E27FC236}">
                    <a16:creationId xmlns:a16="http://schemas.microsoft.com/office/drawing/2014/main" id="{DDF32AEF-8593-FE2A-C6CE-E6D6E7847A3C}"/>
                  </a:ext>
                </a:extLst>
              </p:cNvPr>
              <p:cNvSpPr txBox="1">
                <a:spLocks noRot="1" noChangeAspect="1" noMove="1" noResize="1" noEditPoints="1" noAdjustHandles="1" noChangeArrowheads="1" noChangeShapeType="1" noTextEdit="1"/>
              </p:cNvSpPr>
              <p:nvPr/>
            </p:nvSpPr>
            <p:spPr>
              <a:xfrm>
                <a:off x="1528549" y="1279028"/>
                <a:ext cx="5810533" cy="461665"/>
              </a:xfrm>
              <a:prstGeom prst="rect">
                <a:avLst/>
              </a:prstGeom>
              <a:blipFill>
                <a:blip r:embed="rId3"/>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E1B81D0-D01A-415F-1220-377E17C05118}"/>
                  </a:ext>
                </a:extLst>
              </p:cNvPr>
              <p:cNvSpPr txBox="1"/>
              <p:nvPr/>
            </p:nvSpPr>
            <p:spPr>
              <a:xfrm>
                <a:off x="5932266" y="2262566"/>
                <a:ext cx="3062329" cy="7568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i="1">
                              <a:solidFill>
                                <a:schemeClr val="tx1"/>
                              </a:solidFill>
                              <a:latin typeface="Cambria Math" panose="02040503050406030204" pitchFamily="18" charset="0"/>
                            </a:rPr>
                            <m:t>𝜎</m:t>
                          </m:r>
                        </m:e>
                        <m:sub>
                          <m:r>
                            <a:rPr lang="en-US" sz="2000" i="1">
                              <a:solidFill>
                                <a:schemeClr val="tx1"/>
                              </a:solidFill>
                              <a:latin typeface="Cambria Math" panose="02040503050406030204" pitchFamily="18" charset="0"/>
                            </a:rPr>
                            <m:t>𝑦</m:t>
                          </m:r>
                          <m:r>
                            <a:rPr lang="en-US" sz="2000" b="0" i="1" smtClean="0">
                              <a:solidFill>
                                <a:schemeClr val="tx1"/>
                              </a:solidFill>
                              <a:latin typeface="Cambria Math" panose="02040503050406030204" pitchFamily="18" charset="0"/>
                            </a:rPr>
                            <m:t>,</m:t>
                          </m:r>
                          <m:r>
                            <m:rPr>
                              <m:sty m:val="p"/>
                            </m:rPr>
                            <a:rPr lang="en-US" sz="2000" b="0" i="0" smtClean="0">
                              <a:solidFill>
                                <a:schemeClr val="tx1"/>
                              </a:solidFill>
                              <a:latin typeface="Cambria Math" panose="02040503050406030204" pitchFamily="18" charset="0"/>
                            </a:rPr>
                            <m:t>max</m:t>
                          </m:r>
                        </m:sub>
                        <m:sup>
                          <m:r>
                            <a:rPr lang="en-US" sz="2000" b="0" i="1" smtClean="0">
                              <a:solidFill>
                                <a:schemeClr val="tx1"/>
                              </a:solidFill>
                              <a:latin typeface="Cambria Math" panose="02040503050406030204" pitchFamily="18" charset="0"/>
                            </a:rPr>
                            <m:t>2</m:t>
                          </m:r>
                        </m:sup>
                      </m:sSubSup>
                      <m:r>
                        <a:rPr lang="en-US" sz="2000" i="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𝜎</m:t>
                              </m:r>
                            </m:e>
                          </m:acc>
                        </m:e>
                        <m:sup>
                          <m:r>
                            <a:rPr lang="en-US" sz="2000" b="0" i="1" smtClean="0">
                              <a:solidFill>
                                <a:schemeClr val="tx1"/>
                              </a:solidFill>
                              <a:latin typeface="Cambria Math" panose="02040503050406030204" pitchFamily="18" charset="0"/>
                            </a:rPr>
                            <m:t>2</m:t>
                          </m:r>
                        </m:sup>
                      </m:sSup>
                      <m:f>
                        <m:fPr>
                          <m:ctrlPr>
                            <a:rPr lang="en-US" sz="2000" i="1">
                              <a:latin typeface="Cambria Math" panose="02040503050406030204" pitchFamily="18" charset="0"/>
                            </a:rPr>
                          </m:ctrlPr>
                        </m:fPr>
                        <m:num>
                          <m:r>
                            <a:rPr lang="en-US" sz="2000" i="1">
                              <a:latin typeface="Cambria Math" panose="02040503050406030204" pitchFamily="18" charset="0"/>
                            </a:rPr>
                            <m:t>𝑛</m:t>
                          </m:r>
                          <m:r>
                            <a:rPr lang="en-US" sz="2000" i="1">
                              <a:latin typeface="Cambria Math" panose="02040503050406030204" pitchFamily="18" charset="0"/>
                            </a:rPr>
                            <m:t>+1</m:t>
                          </m:r>
                        </m:num>
                        <m:den>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i="1">
                                  <a:latin typeface="Cambria Math" panose="02040503050406030204" pitchFamily="18" charset="0"/>
                                </a:rPr>
                                <m:t>𝑛</m:t>
                              </m:r>
                            </m:sup>
                          </m:sSup>
                        </m:den>
                      </m:f>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panose="02040503050406030204" pitchFamily="18" charset="0"/>
                                </a:rPr>
                                <m:t>𝜎</m:t>
                              </m:r>
                            </m:e>
                          </m:acc>
                        </m:e>
                        <m:sup>
                          <m:r>
                            <a:rPr lang="en-US" sz="2000" i="1">
                              <a:latin typeface="Cambria Math" panose="02040503050406030204" pitchFamily="18" charset="0"/>
                            </a:rPr>
                            <m:t>2</m:t>
                          </m:r>
                        </m:sup>
                      </m:sSup>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𝛽</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𝑦</m:t>
                              </m:r>
                            </m:sub>
                          </m:sSub>
                        </m:den>
                      </m:f>
                    </m:oMath>
                  </m:oMathPara>
                </a14:m>
                <a:endParaRPr lang="en-US" sz="1600" dirty="0">
                  <a:solidFill>
                    <a:schemeClr val="tx1"/>
                  </a:solidFill>
                </a:endParaRPr>
              </a:p>
            </p:txBody>
          </p:sp>
        </mc:Choice>
        <mc:Fallback xmlns="">
          <p:sp>
            <p:nvSpPr>
              <p:cNvPr id="8" name="TextBox 7">
                <a:extLst>
                  <a:ext uri="{FF2B5EF4-FFF2-40B4-BE49-F238E27FC236}">
                    <a16:creationId xmlns:a16="http://schemas.microsoft.com/office/drawing/2014/main" id="{CE1B81D0-D01A-415F-1220-377E17C05118}"/>
                  </a:ext>
                </a:extLst>
              </p:cNvPr>
              <p:cNvSpPr txBox="1">
                <a:spLocks noRot="1" noChangeAspect="1" noMove="1" noResize="1" noEditPoints="1" noAdjustHandles="1" noChangeArrowheads="1" noChangeShapeType="1" noTextEdit="1"/>
              </p:cNvSpPr>
              <p:nvPr/>
            </p:nvSpPr>
            <p:spPr>
              <a:xfrm>
                <a:off x="5932266" y="2262566"/>
                <a:ext cx="3062329" cy="7568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D081F11-7B19-F194-DEED-49057BD44590}"/>
                  </a:ext>
                </a:extLst>
              </p:cNvPr>
              <p:cNvSpPr txBox="1"/>
              <p:nvPr/>
            </p:nvSpPr>
            <p:spPr>
              <a:xfrm>
                <a:off x="825690" y="3980272"/>
                <a:ext cx="625749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000" i="1" smtClean="0">
                              <a:latin typeface="Cambria Math" panose="02040503050406030204" pitchFamily="18" charset="0"/>
                            </a:rPr>
                          </m:ctrlPr>
                        </m:funcPr>
                        <m:fName>
                          <m:r>
                            <m:rPr>
                              <m:sty m:val="p"/>
                            </m:rPr>
                            <a:rPr lang="en-US" sz="2000">
                              <a:latin typeface="Cambria Math" panose="02040503050406030204" pitchFamily="18" charset="0"/>
                            </a:rPr>
                            <m:t>min</m:t>
                          </m:r>
                        </m:fName>
                        <m:e>
                          <m:r>
                            <a:rPr lang="en-US" sz="2000" i="1">
                              <a:latin typeface="Cambria Math" panose="02040503050406030204" pitchFamily="18" charset="0"/>
                            </a:rPr>
                            <m:t>𝑓</m:t>
                          </m:r>
                          <m:d>
                            <m:dPr>
                              <m:ctrlPr>
                                <a:rPr lang="en-US" sz="2000" i="1">
                                  <a:solidFill>
                                    <a:srgbClr val="836967"/>
                                  </a:solidFill>
                                  <a:latin typeface="Cambria Math" panose="02040503050406030204" pitchFamily="18" charset="0"/>
                                </a:rPr>
                              </m:ctrlPr>
                            </m:dPr>
                            <m:e>
                              <m:r>
                                <a:rPr lang="en-US" sz="2000" b="1" i="0">
                                  <a:latin typeface="Cambria Math" panose="02040503050406030204" pitchFamily="18" charset="0"/>
                                </a:rPr>
                                <m:t>𝐱</m:t>
                              </m:r>
                            </m:e>
                          </m:d>
                        </m:e>
                      </m:func>
                      <m:r>
                        <a:rPr lang="en-US" sz="2000" b="0" i="0">
                          <a:latin typeface="Cambria Math" panose="02040503050406030204" pitchFamily="18" charset="0"/>
                        </a:rPr>
                        <m:t>=−</m:t>
                      </m:r>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𝛏</m:t>
                          </m:r>
                          <m:d>
                            <m:dPr>
                              <m:ctrlPr>
                                <a:rPr lang="en-US" sz="2000" b="1" i="1">
                                  <a:solidFill>
                                    <a:srgbClr val="836967"/>
                                  </a:solidFill>
                                  <a:latin typeface="Cambria Math" panose="02040503050406030204" pitchFamily="18" charset="0"/>
                                </a:rPr>
                              </m:ctrlPr>
                            </m:dPr>
                            <m:e>
                              <m:r>
                                <a:rPr lang="en-US" sz="2000" b="1" i="0">
                                  <a:latin typeface="Cambria Math" panose="02040503050406030204" pitchFamily="18" charset="0"/>
                                </a:rPr>
                                <m:t>𝐱</m:t>
                              </m:r>
                            </m:e>
                          </m:d>
                        </m:e>
                        <m:sup>
                          <m:r>
                            <a:rPr lang="en-US" sz="2000" b="0" i="1">
                              <a:latin typeface="Cambria Math" panose="02040503050406030204" pitchFamily="18" charset="0"/>
                            </a:rPr>
                            <m:t>𝑇</m:t>
                          </m:r>
                        </m:sup>
                      </m:sSup>
                      <m:sSup>
                        <m:sSupPr>
                          <m:ctrlPr>
                            <a:rPr lang="en-US" sz="2000" b="0" i="1">
                              <a:solidFill>
                                <a:srgbClr val="836967"/>
                              </a:solidFill>
                              <a:latin typeface="Cambria Math" panose="02040503050406030204" pitchFamily="18" charset="0"/>
                            </a:rPr>
                          </m:ctrlPr>
                        </m:sSupPr>
                        <m:e>
                          <m:d>
                            <m:dPr>
                              <m:ctrlPr>
                                <a:rPr lang="en-US" sz="2000" b="0" i="1">
                                  <a:solidFill>
                                    <a:srgbClr val="836967"/>
                                  </a:solidFill>
                                  <a:latin typeface="Cambria Math" panose="02040503050406030204" pitchFamily="18" charset="0"/>
                                </a:rPr>
                              </m:ctrlPr>
                            </m:dPr>
                            <m:e>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r>
                                <a:rPr lang="en-US" sz="2000" b="1" i="0">
                                  <a:latin typeface="Cambria Math" panose="02040503050406030204" pitchFamily="18" charset="0"/>
                                </a:rPr>
                                <m:t>𝐗</m:t>
                              </m:r>
                            </m:e>
                          </m:d>
                        </m:e>
                        <m:sup>
                          <m:r>
                            <a:rPr lang="en-US" sz="2000" b="0" i="0">
                              <a:latin typeface="Cambria Math" panose="02040503050406030204" pitchFamily="18" charset="0"/>
                            </a:rPr>
                            <m:t>−1</m:t>
                          </m:r>
                        </m:sup>
                      </m:sSup>
                      <m:r>
                        <a:rPr lang="en-US" sz="2000" b="1" i="0">
                          <a:latin typeface="Cambria Math" panose="02040503050406030204" pitchFamily="18" charset="0"/>
                        </a:rPr>
                        <m:t>𝛏</m:t>
                      </m:r>
                      <m:d>
                        <m:dPr>
                          <m:ctrlPr>
                            <a:rPr lang="en-US" sz="2000" b="1" i="1">
                              <a:solidFill>
                                <a:srgbClr val="836967"/>
                              </a:solidFill>
                              <a:latin typeface="Cambria Math" panose="02040503050406030204" pitchFamily="18" charset="0"/>
                            </a:rPr>
                          </m:ctrlPr>
                        </m:dPr>
                        <m:e>
                          <m:r>
                            <a:rPr lang="en-US" sz="2000" b="1" i="0">
                              <a:latin typeface="Cambria Math" panose="02040503050406030204" pitchFamily="18" charset="0"/>
                            </a:rPr>
                            <m:t>𝐱</m:t>
                          </m:r>
                        </m:e>
                      </m:d>
                      <m:r>
                        <a:rPr lang="en-US" sz="2000" b="1" i="1" smtClean="0">
                          <a:latin typeface="Cambria Math" panose="02040503050406030204" pitchFamily="18" charset="0"/>
                        </a:rPr>
                        <m:t>,</m:t>
                      </m:r>
                      <m:r>
                        <m:rPr>
                          <m:sty m:val="p"/>
                        </m:rPr>
                        <a:rPr lang="en-US" sz="2000">
                          <a:latin typeface="Cambria Math" panose="02040503050406030204" pitchFamily="18" charset="0"/>
                        </a:rPr>
                        <m:t>such</m:t>
                      </m:r>
                      <m:r>
                        <a:rPr lang="en-US" sz="2000">
                          <a:latin typeface="Cambria Math" panose="02040503050406030204" pitchFamily="18" charset="0"/>
                        </a:rPr>
                        <m:t> </m:t>
                      </m:r>
                      <m:r>
                        <m:rPr>
                          <m:sty m:val="p"/>
                        </m:rPr>
                        <a:rPr lang="en-US" sz="2000">
                          <a:latin typeface="Cambria Math" panose="02040503050406030204" pitchFamily="18" charset="0"/>
                        </a:rPr>
                        <m:t>that</m:t>
                      </m:r>
                      <m:r>
                        <a:rPr lang="en-US" sz="2000">
                          <a:latin typeface="Cambria Math" panose="02040503050406030204" pitchFamily="18" charset="0"/>
                        </a:rPr>
                        <m:t>  </m:t>
                      </m:r>
                      <m:r>
                        <a:rPr lang="en-US" sz="2000" i="1">
                          <a:latin typeface="Cambria Math" panose="02040503050406030204" pitchFamily="18" charset="0"/>
                        </a:rPr>
                        <m:t>−1≤</m:t>
                      </m:r>
                      <m:r>
                        <a:rPr lang="en-US" sz="2000" b="1" i="1">
                          <a:latin typeface="Cambria Math" panose="02040503050406030204" pitchFamily="18" charset="0"/>
                        </a:rPr>
                        <m:t>𝐱</m:t>
                      </m:r>
                      <m:r>
                        <a:rPr lang="en-US" sz="2000" i="1">
                          <a:latin typeface="Cambria Math" panose="02040503050406030204" pitchFamily="18" charset="0"/>
                        </a:rPr>
                        <m:t>≤1</m:t>
                      </m:r>
                    </m:oMath>
                  </m:oMathPara>
                </a14:m>
                <a:endParaRPr lang="en-US" sz="2000" dirty="0"/>
              </a:p>
            </p:txBody>
          </p:sp>
        </mc:Choice>
        <mc:Fallback xmlns="">
          <p:sp>
            <p:nvSpPr>
              <p:cNvPr id="11" name="TextBox 10">
                <a:extLst>
                  <a:ext uri="{FF2B5EF4-FFF2-40B4-BE49-F238E27FC236}">
                    <a16:creationId xmlns:a16="http://schemas.microsoft.com/office/drawing/2014/main" id="{8D081F11-7B19-F194-DEED-49057BD44590}"/>
                  </a:ext>
                </a:extLst>
              </p:cNvPr>
              <p:cNvSpPr txBox="1">
                <a:spLocks noRot="1" noChangeAspect="1" noMove="1" noResize="1" noEditPoints="1" noAdjustHandles="1" noChangeArrowheads="1" noChangeShapeType="1" noTextEdit="1"/>
              </p:cNvSpPr>
              <p:nvPr/>
            </p:nvSpPr>
            <p:spPr>
              <a:xfrm>
                <a:off x="825690" y="3980272"/>
                <a:ext cx="6257499" cy="400110"/>
              </a:xfrm>
              <a:prstGeom prst="rect">
                <a:avLst/>
              </a:prstGeom>
              <a:blipFill>
                <a:blip r:embed="rId5"/>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6535E3F-DE4C-22A2-4BC5-0AD4EC2E9C0D}"/>
                  </a:ext>
                </a:extLst>
              </p:cNvPr>
              <p:cNvSpPr txBox="1"/>
              <p:nvPr/>
            </p:nvSpPr>
            <p:spPr>
              <a:xfrm>
                <a:off x="732430" y="4948837"/>
                <a:ext cx="8106770" cy="5650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000" i="1" smtClean="0">
                              <a:effectLst/>
                              <a:latin typeface="Cambria Math" panose="02040503050406030204" pitchFamily="18" charset="0"/>
                            </a:rPr>
                          </m:ctrlPr>
                        </m:funcPr>
                        <m:fName>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min</m:t>
                          </m:r>
                        </m:fName>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𝑔</m:t>
                          </m:r>
                          <m:d>
                            <m:dPr>
                              <m:ctrlPr>
                                <a:rPr lang="en-US" sz="2000" i="1">
                                  <a:effectLst/>
                                  <a:latin typeface="Cambria Math" panose="02040503050406030204" pitchFamily="18" charset="0"/>
                                </a:rPr>
                              </m:ctrlPr>
                            </m:dPr>
                            <m:e>
                              <m:sSup>
                                <m:sSupPr>
                                  <m:ctrlPr>
                                    <a:rPr lang="en-US" sz="2000" i="1">
                                      <a:effectLst/>
                                      <a:latin typeface="Cambria Math" panose="02040503050406030204" pitchFamily="18" charset="0"/>
                                    </a:rPr>
                                  </m:ctrlPr>
                                </m:sSupPr>
                                <m:e>
                                  <m:r>
                                    <a:rPr lang="en-US" sz="2000" b="1" i="1">
                                      <a:effectLst/>
                                      <a:latin typeface="Cambria Math" panose="02040503050406030204" pitchFamily="18" charset="0"/>
                                      <a:ea typeface="Malgun Gothic" panose="020B0503020000020004" pitchFamily="34" charset="-127"/>
                                      <a:cs typeface="Times New Roman" panose="02020603050405020304" pitchFamily="18" charset="0"/>
                                    </a:rPr>
                                    <m:t>𝐱</m:t>
                                  </m:r>
                                </m:e>
                                <m:sup>
                                  <m:d>
                                    <m:dPr>
                                      <m:ctrlPr>
                                        <a:rPr lang="en-US" sz="2000" i="1">
                                          <a:effectLst/>
                                          <a:latin typeface="Cambria Math" panose="02040503050406030204" pitchFamily="18" charset="0"/>
                                        </a:rPr>
                                      </m:ctrlPr>
                                    </m:d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e>
                                  </m:d>
                                </m:sup>
                              </m:s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m:t>
                              </m:r>
                              <m:sSup>
                                <m:sSupPr>
                                  <m:ctrlPr>
                                    <a:rPr lang="en-US" sz="2000" i="1">
                                      <a:effectLst/>
                                      <a:latin typeface="Cambria Math" panose="02040503050406030204" pitchFamily="18" charset="0"/>
                                    </a:rPr>
                                  </m:ctrlPr>
                                </m:sSupPr>
                                <m:e>
                                  <m:r>
                                    <a:rPr lang="en-US" sz="2000" b="1" i="1">
                                      <a:effectLst/>
                                      <a:latin typeface="Cambria Math" panose="02040503050406030204" pitchFamily="18" charset="0"/>
                                      <a:ea typeface="Malgun Gothic" panose="020B0503020000020004" pitchFamily="34" charset="-127"/>
                                      <a:cs typeface="Times New Roman" panose="02020603050405020304" pitchFamily="18" charset="0"/>
                                    </a:rPr>
                                    <m:t>𝐱</m:t>
                                  </m:r>
                                </m:e>
                                <m:sup>
                                  <m:d>
                                    <m:dPr>
                                      <m:ctrlPr>
                                        <a:rPr lang="en-US" sz="2000" i="1">
                                          <a:effectLst/>
                                          <a:latin typeface="Cambria Math" panose="02040503050406030204" pitchFamily="18" charset="0"/>
                                        </a:rPr>
                                      </m:ctrlPr>
                                    </m:d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e>
                                  </m:d>
                                </m:sup>
                              </m:s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m:t>
                              </m:r>
                              <m:sSup>
                                <m:sSupPr>
                                  <m:ctrlPr>
                                    <a:rPr lang="en-US" sz="2000" i="1">
                                      <a:effectLst/>
                                      <a:latin typeface="Cambria Math" panose="02040503050406030204" pitchFamily="18" charset="0"/>
                                    </a:rPr>
                                  </m:ctrlPr>
                                </m:sSupPr>
                                <m:e>
                                  <m:r>
                                    <a:rPr lang="en-US" sz="2000" b="1" i="1">
                                      <a:effectLst/>
                                      <a:latin typeface="Cambria Math" panose="02040503050406030204" pitchFamily="18" charset="0"/>
                                      <a:ea typeface="Malgun Gothic" panose="020B0503020000020004" pitchFamily="34" charset="-127"/>
                                      <a:cs typeface="Times New Roman" panose="02020603050405020304" pitchFamily="18" charset="0"/>
                                    </a:rPr>
                                    <m:t>𝐱</m:t>
                                  </m:r>
                                </m:e>
                                <m:sup>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𝑛</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𝑦</m:t>
                                          </m:r>
                                        </m:sub>
                                      </m:sSub>
                                    </m:e>
                                  </m:d>
                                </m:sup>
                              </m:sSup>
                            </m:e>
                          </m:d>
                        </m:e>
                      </m:func>
                      <m:r>
                        <a:rPr lang="en-US" sz="2000" i="1">
                          <a:latin typeface="Cambria Math" panose="02040503050406030204" pitchFamily="18" charset="0"/>
                        </a:rPr>
                        <m:t>=</m:t>
                      </m:r>
                      <m:r>
                        <m:rPr>
                          <m:sty m:val="p"/>
                        </m:rPr>
                        <a:rPr lang="en-US" sz="2000">
                          <a:latin typeface="Cambria Math" panose="02040503050406030204" pitchFamily="18" charset="0"/>
                        </a:rPr>
                        <m:t>max</m:t>
                      </m:r>
                      <m:d>
                        <m:dPr>
                          <m:ctrlPr>
                            <a:rPr lang="en-US" sz="2000" i="1">
                              <a:latin typeface="Cambria Math" panose="02040503050406030204" pitchFamily="18" charset="0"/>
                            </a:rPr>
                          </m:ctrlPr>
                        </m:dPr>
                        <m:e>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𝛏</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r>
                                    <a:rPr lang="en-US" sz="2000" b="1" i="1">
                                      <a:latin typeface="Cambria Math" panose="02040503050406030204" pitchFamily="18" charset="0"/>
                                    </a:rPr>
                                    <m:t>𝐗</m:t>
                                  </m:r>
                                </m:e>
                              </m:d>
                            </m:e>
                            <m:sup>
                              <m:r>
                                <a:rPr lang="en-US" sz="2000" i="1">
                                  <a:latin typeface="Cambria Math" panose="02040503050406030204" pitchFamily="18" charset="0"/>
                                </a:rPr>
                                <m:t>−1</m:t>
                              </m:r>
                            </m:sup>
                          </m:sSup>
                          <m:r>
                            <a:rPr lang="en-US" sz="2000" b="1" i="1">
                              <a:latin typeface="Cambria Math" panose="02040503050406030204" pitchFamily="18" charset="0"/>
                            </a:rPr>
                            <m:t>𝛏</m:t>
                          </m:r>
                        </m:e>
                      </m:d>
                      <m:r>
                        <a:rPr lang="en-US" sz="2000" b="1" i="1" smtClean="0">
                          <a:latin typeface="Cambria Math" panose="02040503050406030204" pitchFamily="18" charset="0"/>
                        </a:rPr>
                        <m:t>, </m:t>
                      </m:r>
                      <m:r>
                        <m:rPr>
                          <m:sty m:val="p"/>
                        </m:rPr>
                        <a:rPr lang="en-US" sz="2000" b="0" i="0" smtClean="0">
                          <a:latin typeface="Cambria Math" panose="02040503050406030204" pitchFamily="18" charset="0"/>
                        </a:rPr>
                        <m:t>such</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that</m:t>
                      </m:r>
                      <m:r>
                        <a:rPr lang="en-US" sz="2000" b="0" i="0" smtClean="0">
                          <a:latin typeface="Cambria Math" panose="02040503050406030204" pitchFamily="18" charset="0"/>
                        </a:rPr>
                        <m:t> </m:t>
                      </m:r>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r>
                            <a:rPr lang="en-US" sz="2000" b="1" i="1">
                              <a:latin typeface="Cambria Math" panose="02040503050406030204" pitchFamily="18" charset="0"/>
                            </a:rPr>
                            <m:t>𝐗</m:t>
                          </m:r>
                        </m:e>
                      </m:d>
                      <m:r>
                        <a:rPr lang="en-US" sz="2000" i="1">
                          <a:latin typeface="Cambria Math" panose="02040503050406030204" pitchFamily="18" charset="0"/>
                        </a:rPr>
                        <m:t>&gt;0</m:t>
                      </m:r>
                    </m:oMath>
                  </m:oMathPara>
                </a14:m>
                <a:endParaRPr lang="en-US" sz="2000" dirty="0"/>
              </a:p>
            </p:txBody>
          </p:sp>
        </mc:Choice>
        <mc:Fallback xmlns="">
          <p:sp>
            <p:nvSpPr>
              <p:cNvPr id="24" name="TextBox 23">
                <a:extLst>
                  <a:ext uri="{FF2B5EF4-FFF2-40B4-BE49-F238E27FC236}">
                    <a16:creationId xmlns:a16="http://schemas.microsoft.com/office/drawing/2014/main" id="{E6535E3F-DE4C-22A2-4BC5-0AD4EC2E9C0D}"/>
                  </a:ext>
                </a:extLst>
              </p:cNvPr>
              <p:cNvSpPr txBox="1">
                <a:spLocks noRot="1" noChangeAspect="1" noMove="1" noResize="1" noEditPoints="1" noAdjustHandles="1" noChangeArrowheads="1" noChangeShapeType="1" noTextEdit="1"/>
              </p:cNvSpPr>
              <p:nvPr/>
            </p:nvSpPr>
            <p:spPr>
              <a:xfrm>
                <a:off x="732430" y="4948837"/>
                <a:ext cx="8106770" cy="565026"/>
              </a:xfrm>
              <a:prstGeom prst="rect">
                <a:avLst/>
              </a:prstGeom>
              <a:blipFill>
                <a:blip r:embed="rId6"/>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D3CC4A3C-ED90-0EB1-AB91-01F002B19CB0}"/>
              </a:ext>
            </a:extLst>
          </p:cNvPr>
          <p:cNvSpPr txBox="1"/>
          <p:nvPr/>
        </p:nvSpPr>
        <p:spPr>
          <a:xfrm>
            <a:off x="7339082" y="3988115"/>
            <a:ext cx="1847622" cy="646331"/>
          </a:xfrm>
          <a:prstGeom prst="rect">
            <a:avLst/>
          </a:prstGeom>
          <a:noFill/>
        </p:spPr>
        <p:txBody>
          <a:bodyPr wrap="none" rtlCol="0">
            <a:spAutoFit/>
          </a:bodyPr>
          <a:lstStyle/>
          <a:p>
            <a:pPr algn="l"/>
            <a:r>
              <a:rPr lang="en-US" dirty="0"/>
              <a:t>Avoid repeating </a:t>
            </a:r>
            <a:br>
              <a:rPr lang="en-US" dirty="0"/>
            </a:br>
            <a:r>
              <a:rPr lang="en-US" dirty="0"/>
              <a:t>points</a:t>
            </a:r>
          </a:p>
        </p:txBody>
      </p:sp>
      <p:sp>
        <p:nvSpPr>
          <p:cNvPr id="29" name="Arrow: Down 28">
            <a:extLst>
              <a:ext uri="{FF2B5EF4-FFF2-40B4-BE49-F238E27FC236}">
                <a16:creationId xmlns:a16="http://schemas.microsoft.com/office/drawing/2014/main" id="{4E6EC07F-6C85-57E9-FFDC-F9E0B06BBC4A}"/>
              </a:ext>
            </a:extLst>
          </p:cNvPr>
          <p:cNvSpPr/>
          <p:nvPr/>
        </p:nvSpPr>
        <p:spPr>
          <a:xfrm>
            <a:off x="7745104" y="4704708"/>
            <a:ext cx="129654" cy="322237"/>
          </a:xfrm>
          <a:prstGeom prst="down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3243041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C1BD4B93-5AE2-46FA-801F-8A14E4DA8A11}"/>
                  </a:ext>
                </a:extLst>
              </p:cNvPr>
              <p:cNvSpPr>
                <a:spLocks noGrp="1"/>
              </p:cNvSpPr>
              <p:nvPr>
                <p:ph type="body" sz="quarter" idx="10"/>
              </p:nvPr>
            </p:nvSpPr>
            <p:spPr/>
            <p:txBody>
              <a:bodyPr/>
              <a:lstStyle/>
              <a:p>
                <a:r>
                  <a:rPr lang="en-US" dirty="0"/>
                  <a:t>Repeat Ex3-7 with G-optimal design</a:t>
                </a:r>
              </a:p>
              <a:p>
                <a:r>
                  <a:rPr lang="en-US" dirty="0"/>
                  <a:t>Prediction variance</a:t>
                </a:r>
              </a:p>
              <a:p>
                <a:endParaRPr lang="en-US" dirty="0"/>
              </a:p>
              <a:p>
                <a:r>
                  <a:rPr lang="en-US" dirty="0"/>
                  <a:t>Heuristically determine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=1</m:t>
                    </m:r>
                  </m:oMath>
                </a14:m>
                <a:endParaRPr lang="en-US" dirty="0"/>
              </a:p>
              <a:p>
                <a:endParaRPr lang="en-US" dirty="0"/>
              </a:p>
              <a:p>
                <a:r>
                  <a:rPr lang="en-US" dirty="0"/>
                  <a:t>At 4 corners: </a:t>
                </a:r>
                <a14:m>
                  <m:oMath xmlns:m="http://schemas.openxmlformats.org/officeDocument/2006/math">
                    <m:r>
                      <a:rPr lang="en-US" sz="1800" i="1" smtClean="0">
                        <a:effectLst/>
                        <a:latin typeface="Cambria Math" panose="02040503050406030204" pitchFamily="18" charset="0"/>
                        <a:ea typeface="Malgun Gothic" panose="020B0503020000020004" pitchFamily="34" charset="-127"/>
                        <a:cs typeface="Times New Roman" panose="02020603050405020304" pitchFamily="18" charset="0"/>
                      </a:rPr>
                      <m:t>𝑣</m:t>
                    </m:r>
                    <m:d>
                      <m:dPr>
                        <m:ctrlPr>
                          <a:rPr lang="en-US" sz="1800" i="1">
                            <a:effectLst/>
                            <a:latin typeface="Cambria Math" panose="02040503050406030204" pitchFamily="18" charset="0"/>
                          </a:rPr>
                        </m:ctrlPr>
                      </m:d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0,0</m:t>
                        </m:r>
                      </m:e>
                    </m:d>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en-US" sz="1800" dirty="0"/>
                  <a:t>, </a:t>
                </a:r>
                <a14:m>
                  <m:oMath xmlns:m="http://schemas.openxmlformats.org/officeDocument/2006/math">
                    <m:r>
                      <a:rPr lang="en-US" sz="1800" i="1">
                        <a:latin typeface="Cambria Math" panose="02040503050406030204" pitchFamily="18" charset="0"/>
                      </a:rPr>
                      <m:t>𝑣</m:t>
                    </m:r>
                    <m:d>
                      <m:dPr>
                        <m:ctrlPr>
                          <a:rPr lang="en-US" sz="1800" i="1">
                            <a:latin typeface="Cambria Math" panose="02040503050406030204" pitchFamily="18" charset="0"/>
                          </a:rPr>
                        </m:ctrlPr>
                      </m:dPr>
                      <m:e>
                        <m:r>
                          <a:rPr lang="en-US" sz="1800" i="1">
                            <a:latin typeface="Cambria Math" panose="02040503050406030204" pitchFamily="18" charset="0"/>
                          </a:rPr>
                          <m:t>1,0</m:t>
                        </m:r>
                      </m:e>
                    </m:d>
                    <m:r>
                      <a:rPr lang="en-US" sz="1800" i="1">
                        <a:latin typeface="Cambria Math" panose="02040503050406030204" pitchFamily="18" charset="0"/>
                      </a:rPr>
                      <m:t>=1</m:t>
                    </m:r>
                  </m:oMath>
                </a14:m>
                <a:r>
                  <a:rPr lang="en-US" sz="1800" dirty="0"/>
                  <a:t>, </a:t>
                </a:r>
                <a14:m>
                  <m:oMath xmlns:m="http://schemas.openxmlformats.org/officeDocument/2006/math">
                    <m:r>
                      <a:rPr lang="en-US" sz="1800" i="1">
                        <a:latin typeface="Cambria Math" panose="02040503050406030204" pitchFamily="18" charset="0"/>
                      </a:rPr>
                      <m:t>𝑣</m:t>
                    </m:r>
                    <m:d>
                      <m:dPr>
                        <m:ctrlPr>
                          <a:rPr lang="en-US" sz="1800" i="1">
                            <a:latin typeface="Cambria Math" panose="02040503050406030204" pitchFamily="18" charset="0"/>
                          </a:rPr>
                        </m:ctrlPr>
                      </m:dPr>
                      <m:e>
                        <m:r>
                          <a:rPr lang="en-US" sz="1800" i="1">
                            <a:latin typeface="Cambria Math" panose="02040503050406030204" pitchFamily="18" charset="0"/>
                          </a:rPr>
                          <m:t>0,1</m:t>
                        </m:r>
                      </m:e>
                    </m:d>
                    <m:r>
                      <a:rPr lang="en-US" sz="1800" i="1">
                        <a:latin typeface="Cambria Math" panose="02040503050406030204" pitchFamily="18" charset="0"/>
                      </a:rPr>
                      <m:t>=1+</m:t>
                    </m:r>
                    <m:sSup>
                      <m:sSupPr>
                        <m:ctrlPr>
                          <a:rPr lang="en-US" sz="1800" i="1">
                            <a:latin typeface="Cambria Math" panose="02040503050406030204" pitchFamily="18" charset="0"/>
                          </a:rPr>
                        </m:ctrlPr>
                      </m:sSupPr>
                      <m:e>
                        <m:r>
                          <a:rPr lang="en-US" sz="1800" i="1">
                            <a:latin typeface="Cambria Math" panose="02040503050406030204" pitchFamily="18" charset="0"/>
                          </a:rPr>
                          <m:t>𝑝</m:t>
                        </m:r>
                      </m:e>
                      <m:sup>
                        <m:r>
                          <a:rPr lang="en-US" sz="1800" i="1">
                            <a:latin typeface="Cambria Math" panose="02040503050406030204" pitchFamily="18" charset="0"/>
                          </a:rPr>
                          <m:t>2</m:t>
                        </m:r>
                      </m:sup>
                    </m:sSup>
                  </m:oMath>
                </a14:m>
                <a:r>
                  <a:rPr lang="en-US" sz="1800" dirty="0"/>
                  <a:t>, </a:t>
                </a:r>
                <a14:m>
                  <m:oMath xmlns:m="http://schemas.openxmlformats.org/officeDocument/2006/math">
                    <m:r>
                      <a:rPr lang="en-US" sz="1800" i="1">
                        <a:latin typeface="Cambria Math" panose="02040503050406030204" pitchFamily="18" charset="0"/>
                      </a:rPr>
                      <m:t>𝑣</m:t>
                    </m:r>
                    <m:d>
                      <m:dPr>
                        <m:ctrlPr>
                          <a:rPr lang="en-US" sz="1800" i="1">
                            <a:latin typeface="Cambria Math" panose="02040503050406030204" pitchFamily="18" charset="0"/>
                          </a:rPr>
                        </m:ctrlPr>
                      </m:dPr>
                      <m:e>
                        <m:r>
                          <a:rPr lang="en-US" sz="1800" i="1">
                            <a:latin typeface="Cambria Math" panose="02040503050406030204" pitchFamily="18" charset="0"/>
                          </a:rPr>
                          <m:t>1,1</m:t>
                        </m:r>
                      </m:e>
                    </m:d>
                    <m:r>
                      <a:rPr lang="en-US" sz="1800" i="1">
                        <a:latin typeface="Cambria Math" panose="02040503050406030204" pitchFamily="18" charset="0"/>
                      </a:rPr>
                      <m:t>=2−2</m:t>
                    </m:r>
                    <m:r>
                      <a:rPr lang="en-US" sz="1800" i="1">
                        <a:latin typeface="Cambria Math" panose="02040503050406030204" pitchFamily="18" charset="0"/>
                      </a:rPr>
                      <m:t>𝑝</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𝑝</m:t>
                        </m:r>
                      </m:e>
                      <m:sup>
                        <m:r>
                          <a:rPr lang="en-US" sz="1800" i="1">
                            <a:latin typeface="Cambria Math" panose="02040503050406030204" pitchFamily="18" charset="0"/>
                          </a:rPr>
                          <m:t>2</m:t>
                        </m:r>
                      </m:sup>
                    </m:sSup>
                  </m:oMath>
                </a14:m>
                <a:endParaRPr lang="en-US" sz="1800" dirty="0"/>
              </a:p>
              <a:p>
                <a:pPr lvl="1"/>
                <a14:m>
                  <m:oMath xmlns:m="http://schemas.openxmlformats.org/officeDocument/2006/math">
                    <m:r>
                      <a:rPr lang="en-US" i="1" smtClean="0">
                        <a:effectLst/>
                        <a:latin typeface="Cambria Math" panose="02040503050406030204" pitchFamily="18" charset="0"/>
                        <a:ea typeface="Malgun Gothic" panose="020B0503020000020004" pitchFamily="34" charset="-127"/>
                        <a:cs typeface="Times New Roman" panose="02020603050405020304" pitchFamily="18" charset="0"/>
                      </a:rPr>
                      <m:t>𝑝</m:t>
                    </m:r>
                    <m:r>
                      <a:rPr lang="en-US" i="1" smtClean="0">
                        <a:effectLst/>
                        <a:latin typeface="Cambria Math" panose="02040503050406030204" pitchFamily="18" charset="0"/>
                        <a:ea typeface="Malgun Gothic" panose="020B0503020000020004" pitchFamily="34" charset="-127"/>
                        <a:cs typeface="Times New Roman" panose="02020603050405020304" pitchFamily="18" charset="0"/>
                      </a:rPr>
                      <m:t>≥0.5</m:t>
                    </m:r>
                  </m:oMath>
                </a14:m>
                <a:r>
                  <a:rPr lang="en-US" dirty="0">
                    <a:latin typeface="+mn-lt"/>
                  </a:rPr>
                  <a:t>: maximum at </a:t>
                </a:r>
                <a14:m>
                  <m:oMath xmlns:m="http://schemas.openxmlformats.org/officeDocument/2006/math">
                    <m:r>
                      <a:rPr lang="en-US" i="1">
                        <a:latin typeface="Cambria Math" panose="02040503050406030204" pitchFamily="18" charset="0"/>
                      </a:rPr>
                      <m:t>(0,1)</m:t>
                    </m:r>
                  </m:oMath>
                </a14:m>
                <a:r>
                  <a:rPr lang="en-US" dirty="0">
                    <a:latin typeface="+mn-lt"/>
                  </a:rPr>
                  <a:t>, min of max occurs at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=0.5</m:t>
                    </m:r>
                  </m:oMath>
                </a14:m>
                <a:endParaRPr lang="en-US" dirty="0">
                  <a:latin typeface="+mn-lt"/>
                </a:endParaRPr>
              </a:p>
              <a:p>
                <a:pPr lvl="1"/>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𝑝</m:t>
                    </m:r>
                    <m:r>
                      <a:rPr lang="en-US" i="1">
                        <a:effectLst/>
                        <a:latin typeface="Cambria Math" panose="02040503050406030204" pitchFamily="18" charset="0"/>
                        <a:ea typeface="Malgun Gothic" panose="020B0503020000020004" pitchFamily="34" charset="-127"/>
                        <a:cs typeface="Times New Roman" panose="02020603050405020304" pitchFamily="18" charset="0"/>
                      </a:rPr>
                      <m:t>≤0.5</m:t>
                    </m:r>
                  </m:oMath>
                </a14:m>
                <a:r>
                  <a:rPr lang="en-US" dirty="0">
                    <a:effectLst/>
                    <a:latin typeface="+mn-lt"/>
                    <a:ea typeface="Malgun Gothic" panose="020B0503020000020004" pitchFamily="34" charset="-127"/>
                  </a:rPr>
                  <a:t>, maximum at </a:t>
                </a:r>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(1,1)</m:t>
                    </m:r>
                  </m:oMath>
                </a14:m>
                <a:r>
                  <a:rPr lang="en-US" dirty="0">
                    <a:effectLst/>
                    <a:latin typeface="+mn-lt"/>
                    <a:ea typeface="Malgun Gothic" panose="020B0503020000020004" pitchFamily="34" charset="-127"/>
                  </a:rPr>
                  <a:t>, min of max occurs at </a:t>
                </a:r>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𝑝</m:t>
                    </m:r>
                    <m:r>
                      <a:rPr lang="en-US" i="1">
                        <a:effectLst/>
                        <a:latin typeface="Cambria Math" panose="02040503050406030204" pitchFamily="18" charset="0"/>
                        <a:ea typeface="Malgun Gothic" panose="020B0503020000020004" pitchFamily="34" charset="-127"/>
                        <a:cs typeface="Times New Roman" panose="02020603050405020304" pitchFamily="18" charset="0"/>
                      </a:rPr>
                      <m:t>=0.5</m:t>
                    </m:r>
                  </m:oMath>
                </a14:m>
                <a:endParaRPr lang="en-US" dirty="0">
                  <a:latin typeface="+mn-lt"/>
                </a:endParaRPr>
              </a:p>
              <a:p>
                <a:r>
                  <a:rPr lang="en-US" dirty="0">
                    <a:effectLst/>
                    <a:latin typeface="+mn-lt"/>
                    <a:ea typeface="Malgun Gothic" panose="020B0503020000020004" pitchFamily="34" charset="-127"/>
                  </a:rPr>
                  <a:t>G-optimal design: </a:t>
                </a:r>
                <a14:m>
                  <m:oMath xmlns:m="http://schemas.openxmlformats.org/officeDocument/2006/math">
                    <m:d>
                      <m:dPr>
                        <m:ctrlPr>
                          <a:rPr lang="en-US" i="1">
                            <a:effectLst/>
                            <a:latin typeface="Cambria Math" panose="02040503050406030204" pitchFamily="18" charset="0"/>
                          </a:rPr>
                        </m:ctrlPr>
                      </m:d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𝑝</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r>
                          <a:rPr lang="en-US" i="1">
                            <a:effectLst/>
                            <a:latin typeface="Cambria Math" panose="02040503050406030204" pitchFamily="18" charset="0"/>
                            <a:ea typeface="Malgun Gothic" panose="020B0503020000020004" pitchFamily="34" charset="-127"/>
                            <a:cs typeface="Times New Roman" panose="02020603050405020304" pitchFamily="18" charset="0"/>
                          </a:rPr>
                          <m:t>𝑞</m:t>
                        </m:r>
                      </m:e>
                    </m:d>
                    <m:r>
                      <a:rPr lang="en-US" i="1">
                        <a:effectLst/>
                        <a:latin typeface="Cambria Math" panose="02040503050406030204" pitchFamily="18" charset="0"/>
                        <a:ea typeface="Malgun Gothic" panose="020B0503020000020004" pitchFamily="34" charset="-127"/>
                        <a:cs typeface="Times New Roman" panose="02020603050405020304" pitchFamily="18" charset="0"/>
                      </a:rPr>
                      <m:t>=(0.5,1)</m:t>
                    </m:r>
                  </m:oMath>
                </a14:m>
                <a:r>
                  <a:rPr lang="en-US" dirty="0">
                    <a:effectLst/>
                    <a:latin typeface="+mn-lt"/>
                    <a:ea typeface="Malgun Gothic" panose="020B0503020000020004" pitchFamily="34" charset="-127"/>
                  </a:rPr>
                  <a:t> (middle of upper bound)</a:t>
                </a:r>
                <a:endParaRPr lang="en-US" dirty="0">
                  <a:latin typeface="+mn-lt"/>
                </a:endParaRPr>
              </a:p>
            </p:txBody>
          </p:sp>
        </mc:Choice>
        <mc:Fallback xmlns="">
          <p:sp>
            <p:nvSpPr>
              <p:cNvPr id="2" name="Text Placeholder 1">
                <a:extLst>
                  <a:ext uri="{FF2B5EF4-FFF2-40B4-BE49-F238E27FC236}">
                    <a16:creationId xmlns:a16="http://schemas.microsoft.com/office/drawing/2014/main" id="{C1BD4B93-5AE2-46FA-801F-8A14E4DA8A1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987E605-8D47-5E7D-69A4-BECABEC02700}"/>
              </a:ext>
            </a:extLst>
          </p:cNvPr>
          <p:cNvSpPr>
            <a:spLocks noGrp="1"/>
          </p:cNvSpPr>
          <p:nvPr>
            <p:ph type="title"/>
          </p:nvPr>
        </p:nvSpPr>
        <p:spPr/>
        <p:txBody>
          <a:bodyPr>
            <a:normAutofit fontScale="90000"/>
          </a:bodyPr>
          <a:lstStyle/>
          <a:p>
            <a:r>
              <a:rPr lang="en-US" dirty="0"/>
              <a:t>Ex3-10) G-optimal Design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636D121-5DEC-262F-7C42-6CFC398908AE}"/>
                  </a:ext>
                </a:extLst>
              </p:cNvPr>
              <p:cNvSpPr txBox="1"/>
              <p:nvPr/>
            </p:nvSpPr>
            <p:spPr>
              <a:xfrm>
                <a:off x="1071349" y="1570348"/>
                <a:ext cx="6451978" cy="8446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smtClean="0">
                          <a:latin typeface="Cambria Math" panose="02040503050406030204" pitchFamily="18" charset="0"/>
                        </a:rPr>
                        <m:t> </m:t>
                      </m:r>
                      <m:r>
                        <a:rPr lang="en-US" sz="2000" i="1">
                          <a:latin typeface="Cambria Math" panose="02040503050406030204" pitchFamily="18" charset="0"/>
                        </a:rPr>
                        <m:t>𝑣</m:t>
                      </m:r>
                      <m:d>
                        <m:dPr>
                          <m:ctrlPr>
                            <a:rPr lang="en-US" sz="2000" i="1">
                              <a:solidFill>
                                <a:srgbClr val="836967"/>
                              </a:solidFill>
                              <a:latin typeface="Cambria Math" panose="02040503050406030204" pitchFamily="18" charset="0"/>
                            </a:rPr>
                          </m:ctrlPr>
                        </m:dPr>
                        <m:e>
                          <m:r>
                            <a:rPr lang="en-US" sz="2000" b="1" i="0">
                              <a:latin typeface="Cambria Math" panose="02040503050406030204" pitchFamily="18" charset="0"/>
                            </a:rPr>
                            <m:t>𝐱</m:t>
                          </m:r>
                        </m:e>
                      </m:d>
                      <m:r>
                        <a:rPr lang="en-US" sz="2000" b="0" i="0">
                          <a:latin typeface="Cambria Math" panose="02040503050406030204" pitchFamily="18" charset="0"/>
                        </a:rPr>
                        <m:t>=</m:t>
                      </m:r>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𝛏</m:t>
                          </m:r>
                          <m:d>
                            <m:dPr>
                              <m:ctrlPr>
                                <a:rPr lang="en-US" sz="2000" b="1" i="1">
                                  <a:solidFill>
                                    <a:srgbClr val="836967"/>
                                  </a:solidFill>
                                  <a:latin typeface="Cambria Math" panose="02040503050406030204" pitchFamily="18" charset="0"/>
                                </a:rPr>
                              </m:ctrlPr>
                            </m:dPr>
                            <m:e>
                              <m:r>
                                <a:rPr lang="en-US" sz="2000" b="1" i="0">
                                  <a:latin typeface="Cambria Math" panose="02040503050406030204" pitchFamily="18" charset="0"/>
                                </a:rPr>
                                <m:t>𝐱</m:t>
                              </m:r>
                            </m:e>
                          </m:d>
                        </m:e>
                        <m:sup>
                          <m:r>
                            <a:rPr lang="en-US" sz="2000" b="0" i="1">
                              <a:latin typeface="Cambria Math" panose="02040503050406030204" pitchFamily="18" charset="0"/>
                            </a:rPr>
                            <m:t>𝑇</m:t>
                          </m:r>
                        </m:sup>
                      </m:sSup>
                      <m:sSup>
                        <m:sSupPr>
                          <m:ctrlPr>
                            <a:rPr lang="en-US" sz="2000" b="0" i="1">
                              <a:solidFill>
                                <a:srgbClr val="836967"/>
                              </a:solidFill>
                              <a:latin typeface="Cambria Math" panose="02040503050406030204" pitchFamily="18" charset="0"/>
                            </a:rPr>
                          </m:ctrlPr>
                        </m:sSupPr>
                        <m:e>
                          <m:d>
                            <m:dPr>
                              <m:ctrlPr>
                                <a:rPr lang="en-US" sz="2000" b="0" i="1">
                                  <a:solidFill>
                                    <a:srgbClr val="836967"/>
                                  </a:solidFill>
                                  <a:latin typeface="Cambria Math" panose="02040503050406030204" pitchFamily="18" charset="0"/>
                                </a:rPr>
                              </m:ctrlPr>
                            </m:dPr>
                            <m:e>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r>
                                <a:rPr lang="en-US" sz="2000" b="1" i="0">
                                  <a:latin typeface="Cambria Math" panose="02040503050406030204" pitchFamily="18" charset="0"/>
                                </a:rPr>
                                <m:t>𝐗</m:t>
                              </m:r>
                            </m:e>
                          </m:d>
                        </m:e>
                        <m:sup>
                          <m:r>
                            <a:rPr lang="en-US" sz="2000" b="0" i="0">
                              <a:latin typeface="Cambria Math" panose="02040503050406030204" pitchFamily="18" charset="0"/>
                            </a:rPr>
                            <m:t>−1</m:t>
                          </m:r>
                        </m:sup>
                      </m:sSup>
                      <m:r>
                        <a:rPr lang="en-US" sz="2000" b="1" i="0">
                          <a:latin typeface="Cambria Math" panose="02040503050406030204" pitchFamily="18" charset="0"/>
                        </a:rPr>
                        <m:t>𝛏</m:t>
                      </m:r>
                      <m:d>
                        <m:dPr>
                          <m:ctrlPr>
                            <a:rPr lang="en-US" sz="2000" b="1" i="1">
                              <a:solidFill>
                                <a:srgbClr val="836967"/>
                              </a:solidFill>
                              <a:latin typeface="Cambria Math" panose="02040503050406030204" pitchFamily="18" charset="0"/>
                            </a:rPr>
                          </m:ctrlPr>
                        </m:dPr>
                        <m:e>
                          <m:r>
                            <a:rPr lang="en-US" sz="2000" b="1" i="0">
                              <a:latin typeface="Cambria Math" panose="02040503050406030204" pitchFamily="18" charset="0"/>
                            </a:rPr>
                            <m:t>𝐱</m:t>
                          </m:r>
                        </m:e>
                      </m:d>
                      <m:r>
                        <a:rPr lang="en-US" sz="2000" b="0" i="0">
                          <a:latin typeface="Cambria Math" panose="02040503050406030204" pitchFamily="18" charset="0"/>
                        </a:rPr>
                        <m:t>=</m:t>
                      </m:r>
                      <m:sSup>
                        <m:sSupPr>
                          <m:ctrlPr>
                            <a:rPr lang="en-US" sz="2000" b="0" i="1">
                              <a:solidFill>
                                <a:srgbClr val="836967"/>
                              </a:solidFill>
                              <a:latin typeface="Cambria Math" panose="02040503050406030204" pitchFamily="18" charset="0"/>
                            </a:rPr>
                          </m:ctrlPr>
                        </m:sSupPr>
                        <m:e>
                          <m:d>
                            <m:dPr>
                              <m:ctrlPr>
                                <a:rPr lang="en-US" sz="2000" b="0" i="1">
                                  <a:solidFill>
                                    <a:srgbClr val="836967"/>
                                  </a:solidFill>
                                  <a:latin typeface="Cambria Math" panose="02040503050406030204" pitchFamily="18" charset="0"/>
                                </a:rPr>
                              </m:ctrlPr>
                            </m:dPr>
                            <m:e>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𝑥</m:t>
                                  </m:r>
                                </m:e>
                                <m:sub>
                                  <m:r>
                                    <a:rPr lang="en-US" sz="2000" b="0" i="0">
                                      <a:latin typeface="Cambria Math" panose="02040503050406030204" pitchFamily="18" charset="0"/>
                                    </a:rPr>
                                    <m:t>1</m:t>
                                  </m:r>
                                </m:sub>
                              </m:sSub>
                              <m:r>
                                <a:rPr lang="en-US" sz="2000" b="0" i="0">
                                  <a:latin typeface="Cambria Math" panose="02040503050406030204" pitchFamily="18" charset="0"/>
                                </a:rPr>
                                <m:t>−2</m:t>
                              </m:r>
                              <m:f>
                                <m:fPr>
                                  <m:ctrlPr>
                                    <a:rPr lang="en-US" sz="2000" b="0" i="1">
                                      <a:solidFill>
                                        <a:srgbClr val="836967"/>
                                      </a:solidFill>
                                      <a:latin typeface="Cambria Math" panose="02040503050406030204" pitchFamily="18" charset="0"/>
                                    </a:rPr>
                                  </m:ctrlPr>
                                </m:fPr>
                                <m:num>
                                  <m:r>
                                    <a:rPr lang="en-US" sz="2000" b="0" i="1">
                                      <a:latin typeface="Cambria Math" panose="02040503050406030204" pitchFamily="18" charset="0"/>
                                    </a:rPr>
                                    <m:t>𝑝</m:t>
                                  </m:r>
                                </m:num>
                                <m:den>
                                  <m:r>
                                    <a:rPr lang="en-US" sz="2000" b="0" i="1">
                                      <a:latin typeface="Cambria Math" panose="02040503050406030204" pitchFamily="18" charset="0"/>
                                    </a:rPr>
                                    <m:t>𝑞</m:t>
                                  </m:r>
                                </m:den>
                              </m:f>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𝑥</m:t>
                                  </m:r>
                                </m:e>
                                <m:sub>
                                  <m:r>
                                    <a:rPr lang="en-US" sz="2000" b="0" i="0">
                                      <a:latin typeface="Cambria Math" panose="02040503050406030204" pitchFamily="18" charset="0"/>
                                    </a:rPr>
                                    <m:t>2</m:t>
                                  </m:r>
                                </m:sub>
                              </m:sSub>
                            </m:e>
                          </m:d>
                        </m:e>
                        <m:sup>
                          <m:r>
                            <a:rPr lang="en-US" sz="2000" b="0" i="0">
                              <a:latin typeface="Cambria Math" panose="02040503050406030204" pitchFamily="18" charset="0"/>
                            </a:rPr>
                            <m:t>2</m:t>
                          </m:r>
                        </m:sup>
                      </m:sSup>
                      <m:r>
                        <a:rPr lang="en-US" sz="2000" b="0" i="0">
                          <a:latin typeface="Cambria Math" panose="02040503050406030204" pitchFamily="18" charset="0"/>
                        </a:rPr>
                        <m:t>+</m:t>
                      </m:r>
                      <m:f>
                        <m:fPr>
                          <m:ctrlPr>
                            <a:rPr lang="en-US" sz="2000" b="0" i="1">
                              <a:solidFill>
                                <a:srgbClr val="836967"/>
                              </a:solidFill>
                              <a:latin typeface="Cambria Math" panose="02040503050406030204" pitchFamily="18" charset="0"/>
                            </a:rPr>
                          </m:ctrlPr>
                        </m:fPr>
                        <m:num>
                          <m:r>
                            <a:rPr lang="en-US" sz="2000" b="0" i="0">
                              <a:latin typeface="Cambria Math" panose="02040503050406030204" pitchFamily="18" charset="0"/>
                            </a:rPr>
                            <m:t>1+</m:t>
                          </m:r>
                          <m:sSup>
                            <m:sSupPr>
                              <m:ctrlPr>
                                <a:rPr lang="en-US" sz="2000" b="0" i="1">
                                  <a:solidFill>
                                    <a:srgbClr val="836967"/>
                                  </a:solidFill>
                                  <a:latin typeface="Cambria Math" panose="02040503050406030204" pitchFamily="18" charset="0"/>
                                </a:rPr>
                              </m:ctrlPr>
                            </m:sSupPr>
                            <m:e>
                              <m:r>
                                <a:rPr lang="en-US" sz="2000" b="0" i="1">
                                  <a:latin typeface="Cambria Math" panose="02040503050406030204" pitchFamily="18" charset="0"/>
                                </a:rPr>
                                <m:t>𝑝</m:t>
                              </m:r>
                            </m:e>
                            <m:sup>
                              <m:r>
                                <a:rPr lang="en-US" sz="2000" b="0" i="0">
                                  <a:latin typeface="Cambria Math" panose="02040503050406030204" pitchFamily="18" charset="0"/>
                                </a:rPr>
                                <m:t>2</m:t>
                              </m:r>
                            </m:sup>
                          </m:sSup>
                        </m:num>
                        <m:den>
                          <m:sSup>
                            <m:sSupPr>
                              <m:ctrlPr>
                                <a:rPr lang="en-US" sz="2000" b="0" i="1">
                                  <a:solidFill>
                                    <a:srgbClr val="836967"/>
                                  </a:solidFill>
                                  <a:latin typeface="Cambria Math" panose="02040503050406030204" pitchFamily="18" charset="0"/>
                                </a:rPr>
                              </m:ctrlPr>
                            </m:sSupPr>
                            <m:e>
                              <m:r>
                                <a:rPr lang="en-US" sz="2000" b="0" i="1">
                                  <a:latin typeface="Cambria Math" panose="02040503050406030204" pitchFamily="18" charset="0"/>
                                </a:rPr>
                                <m:t>𝑞</m:t>
                              </m:r>
                            </m:e>
                            <m:sup>
                              <m:r>
                                <a:rPr lang="en-US" sz="2000" b="0" i="0">
                                  <a:latin typeface="Cambria Math" panose="02040503050406030204" pitchFamily="18" charset="0"/>
                                </a:rPr>
                                <m:t>2</m:t>
                              </m:r>
                            </m:sup>
                          </m:sSup>
                        </m:den>
                      </m:f>
                      <m:sSubSup>
                        <m:sSubSupPr>
                          <m:ctrlPr>
                            <a:rPr lang="en-US" sz="2000" b="0" i="1">
                              <a:solidFill>
                                <a:srgbClr val="836967"/>
                              </a:solidFill>
                              <a:latin typeface="Cambria Math" panose="02040503050406030204" pitchFamily="18" charset="0"/>
                            </a:rPr>
                          </m:ctrlPr>
                        </m:sSubSupPr>
                        <m:e>
                          <m:r>
                            <a:rPr lang="en-US" sz="2000" b="0" i="1">
                              <a:latin typeface="Cambria Math" panose="02040503050406030204" pitchFamily="18" charset="0"/>
                            </a:rPr>
                            <m:t>𝑥</m:t>
                          </m:r>
                        </m:e>
                        <m:sub>
                          <m:r>
                            <a:rPr lang="en-US" sz="2000" b="0" i="0">
                              <a:latin typeface="Cambria Math" panose="02040503050406030204" pitchFamily="18" charset="0"/>
                            </a:rPr>
                            <m:t>2</m:t>
                          </m:r>
                        </m:sub>
                        <m:sup>
                          <m:r>
                            <a:rPr lang="en-US" sz="2000" b="0" i="0">
                              <a:latin typeface="Cambria Math" panose="02040503050406030204" pitchFamily="18" charset="0"/>
                            </a:rPr>
                            <m:t>2</m:t>
                          </m:r>
                        </m:sup>
                      </m:sSubSup>
                    </m:oMath>
                  </m:oMathPara>
                </a14:m>
                <a:endParaRPr lang="en-US" dirty="0"/>
              </a:p>
            </p:txBody>
          </p:sp>
        </mc:Choice>
        <mc:Fallback xmlns="">
          <p:sp>
            <p:nvSpPr>
              <p:cNvPr id="6" name="TextBox 5">
                <a:extLst>
                  <a:ext uri="{FF2B5EF4-FFF2-40B4-BE49-F238E27FC236}">
                    <a16:creationId xmlns:a16="http://schemas.microsoft.com/office/drawing/2014/main" id="{2636D121-5DEC-262F-7C42-6CFC398908AE}"/>
                  </a:ext>
                </a:extLst>
              </p:cNvPr>
              <p:cNvSpPr txBox="1">
                <a:spLocks noRot="1" noChangeAspect="1" noMove="1" noResize="1" noEditPoints="1" noAdjustHandles="1" noChangeArrowheads="1" noChangeShapeType="1" noTextEdit="1"/>
              </p:cNvSpPr>
              <p:nvPr/>
            </p:nvSpPr>
            <p:spPr>
              <a:xfrm>
                <a:off x="1071349" y="1570348"/>
                <a:ext cx="6451978" cy="84465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4FF2077-A6B5-959D-81D8-485F19E1DEC3}"/>
                  </a:ext>
                </a:extLst>
              </p:cNvPr>
              <p:cNvSpPr txBox="1"/>
              <p:nvPr/>
            </p:nvSpPr>
            <p:spPr>
              <a:xfrm>
                <a:off x="897341" y="2988306"/>
                <a:ext cx="4619766" cy="4042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𝑣</m:t>
                      </m:r>
                      <m:d>
                        <m:dPr>
                          <m:ctrlPr>
                            <a:rPr lang="en-US" sz="2000" i="1">
                              <a:solidFill>
                                <a:srgbClr val="836967"/>
                              </a:solidFill>
                              <a:latin typeface="Cambria Math" panose="02040503050406030204" pitchFamily="18" charset="0"/>
                            </a:rPr>
                          </m:ctrlPr>
                        </m:dPr>
                        <m:e>
                          <m:r>
                            <a:rPr lang="en-US" sz="2000" b="1" i="0">
                              <a:latin typeface="Cambria Math" panose="02040503050406030204" pitchFamily="18" charset="0"/>
                            </a:rPr>
                            <m:t>𝐱</m:t>
                          </m:r>
                        </m:e>
                      </m:d>
                      <m:r>
                        <a:rPr lang="en-US" sz="2000" b="0" i="0">
                          <a:latin typeface="Cambria Math" panose="02040503050406030204" pitchFamily="18" charset="0"/>
                        </a:rPr>
                        <m:t>=</m:t>
                      </m:r>
                      <m:sSup>
                        <m:sSupPr>
                          <m:ctrlPr>
                            <a:rPr lang="en-US" sz="2000" b="0" i="1">
                              <a:solidFill>
                                <a:srgbClr val="836967"/>
                              </a:solidFill>
                              <a:latin typeface="Cambria Math" panose="02040503050406030204" pitchFamily="18" charset="0"/>
                            </a:rPr>
                          </m:ctrlPr>
                        </m:sSupPr>
                        <m:e>
                          <m:d>
                            <m:dPr>
                              <m:ctrlPr>
                                <a:rPr lang="en-US" sz="2000" b="0" i="1">
                                  <a:solidFill>
                                    <a:srgbClr val="836967"/>
                                  </a:solidFill>
                                  <a:latin typeface="Cambria Math" panose="02040503050406030204" pitchFamily="18" charset="0"/>
                                </a:rPr>
                              </m:ctrlPr>
                            </m:dPr>
                            <m:e>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𝑥</m:t>
                                  </m:r>
                                </m:e>
                                <m:sub>
                                  <m:r>
                                    <a:rPr lang="en-US" sz="2000" b="0" i="0">
                                      <a:latin typeface="Cambria Math" panose="02040503050406030204" pitchFamily="18" charset="0"/>
                                    </a:rPr>
                                    <m:t>1</m:t>
                                  </m:r>
                                </m:sub>
                              </m:sSub>
                              <m:r>
                                <a:rPr lang="en-US" sz="2000" b="0" i="0">
                                  <a:latin typeface="Cambria Math" panose="02040503050406030204" pitchFamily="18" charset="0"/>
                                </a:rPr>
                                <m:t>−2</m:t>
                              </m:r>
                              <m:r>
                                <a:rPr lang="en-US" sz="2000" b="0" i="1">
                                  <a:latin typeface="Cambria Math" panose="02040503050406030204" pitchFamily="18" charset="0"/>
                                </a:rPr>
                                <m:t>𝑝</m:t>
                              </m:r>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𝑥</m:t>
                                  </m:r>
                                </m:e>
                                <m:sub>
                                  <m:r>
                                    <a:rPr lang="en-US" sz="2000" b="0" i="0">
                                      <a:latin typeface="Cambria Math" panose="02040503050406030204" pitchFamily="18" charset="0"/>
                                    </a:rPr>
                                    <m:t>2</m:t>
                                  </m:r>
                                </m:sub>
                              </m:sSub>
                            </m:e>
                          </m:d>
                        </m:e>
                        <m:sup>
                          <m:r>
                            <a:rPr lang="en-US" sz="2000" b="0" i="0">
                              <a:latin typeface="Cambria Math" panose="02040503050406030204" pitchFamily="18" charset="0"/>
                            </a:rPr>
                            <m:t>2</m:t>
                          </m:r>
                        </m:sup>
                      </m:sSup>
                      <m:r>
                        <a:rPr lang="en-US" sz="2000" b="0" i="0">
                          <a:latin typeface="Cambria Math" panose="02040503050406030204" pitchFamily="18" charset="0"/>
                        </a:rPr>
                        <m:t>+</m:t>
                      </m:r>
                      <m:d>
                        <m:dPr>
                          <m:ctrlPr>
                            <a:rPr lang="en-US" sz="2000" b="0" i="1">
                              <a:latin typeface="Cambria Math" panose="02040503050406030204" pitchFamily="18" charset="0"/>
                            </a:rPr>
                          </m:ctrlPr>
                        </m:dPr>
                        <m:e>
                          <m:r>
                            <a:rPr lang="en-US" sz="2000" b="0" i="0">
                              <a:latin typeface="Cambria Math" panose="02040503050406030204" pitchFamily="18" charset="0"/>
                            </a:rPr>
                            <m:t>1+</m:t>
                          </m:r>
                          <m:sSup>
                            <m:sSupPr>
                              <m:ctrlPr>
                                <a:rPr lang="en-US" sz="2000" b="0" i="1">
                                  <a:solidFill>
                                    <a:srgbClr val="836967"/>
                                  </a:solidFill>
                                  <a:latin typeface="Cambria Math" panose="02040503050406030204" pitchFamily="18" charset="0"/>
                                </a:rPr>
                              </m:ctrlPr>
                            </m:sSupPr>
                            <m:e>
                              <m:r>
                                <a:rPr lang="en-US" sz="2000" b="0" i="1">
                                  <a:latin typeface="Cambria Math" panose="02040503050406030204" pitchFamily="18" charset="0"/>
                                </a:rPr>
                                <m:t>𝑝</m:t>
                              </m:r>
                            </m:e>
                            <m:sup>
                              <m:r>
                                <a:rPr lang="en-US" sz="2000" b="0" i="0">
                                  <a:latin typeface="Cambria Math" panose="02040503050406030204" pitchFamily="18" charset="0"/>
                                </a:rPr>
                                <m:t>2</m:t>
                              </m:r>
                            </m:sup>
                          </m:sSup>
                        </m:e>
                      </m:d>
                      <m:sSubSup>
                        <m:sSubSupPr>
                          <m:ctrlPr>
                            <a:rPr lang="en-US" sz="2000" b="0" i="1">
                              <a:solidFill>
                                <a:srgbClr val="836967"/>
                              </a:solidFill>
                              <a:latin typeface="Cambria Math" panose="02040503050406030204" pitchFamily="18" charset="0"/>
                            </a:rPr>
                          </m:ctrlPr>
                        </m:sSubSupPr>
                        <m:e>
                          <m:r>
                            <a:rPr lang="en-US" sz="2000" b="0" i="1">
                              <a:latin typeface="Cambria Math" panose="02040503050406030204" pitchFamily="18" charset="0"/>
                            </a:rPr>
                            <m:t>𝑥</m:t>
                          </m:r>
                        </m:e>
                        <m:sub>
                          <m:r>
                            <a:rPr lang="en-US" sz="2000" b="0" i="0">
                              <a:latin typeface="Cambria Math" panose="02040503050406030204" pitchFamily="18" charset="0"/>
                            </a:rPr>
                            <m:t>2</m:t>
                          </m:r>
                        </m:sub>
                        <m:sup>
                          <m:r>
                            <a:rPr lang="en-US" sz="2000" b="0" i="0">
                              <a:latin typeface="Cambria Math" panose="02040503050406030204" pitchFamily="18" charset="0"/>
                            </a:rPr>
                            <m:t>2</m:t>
                          </m:r>
                        </m:sup>
                      </m:sSubSup>
                    </m:oMath>
                  </m:oMathPara>
                </a14:m>
                <a:endParaRPr lang="en-US" sz="2000" dirty="0"/>
              </a:p>
            </p:txBody>
          </p:sp>
        </mc:Choice>
        <mc:Fallback xmlns="">
          <p:sp>
            <p:nvSpPr>
              <p:cNvPr id="9" name="TextBox 8">
                <a:extLst>
                  <a:ext uri="{FF2B5EF4-FFF2-40B4-BE49-F238E27FC236}">
                    <a16:creationId xmlns:a16="http://schemas.microsoft.com/office/drawing/2014/main" id="{14FF2077-A6B5-959D-81D8-485F19E1DEC3}"/>
                  </a:ext>
                </a:extLst>
              </p:cNvPr>
              <p:cNvSpPr txBox="1">
                <a:spLocks noRot="1" noChangeAspect="1" noMove="1" noResize="1" noEditPoints="1" noAdjustHandles="1" noChangeArrowheads="1" noChangeShapeType="1" noTextEdit="1"/>
              </p:cNvSpPr>
              <p:nvPr/>
            </p:nvSpPr>
            <p:spPr>
              <a:xfrm>
                <a:off x="897341" y="2988306"/>
                <a:ext cx="4619766" cy="404213"/>
              </a:xfrm>
              <a:prstGeom prst="rect">
                <a:avLst/>
              </a:prstGeom>
              <a:blipFill>
                <a:blip r:embed="rId4"/>
                <a:stretch>
                  <a:fillRect b="-7463"/>
                </a:stretch>
              </a:blipFill>
            </p:spPr>
            <p:txBody>
              <a:bodyPr/>
              <a:lstStyle/>
              <a:p>
                <a:r>
                  <a:rPr lang="en-US">
                    <a:noFill/>
                  </a:rPr>
                  <a:t> </a:t>
                </a:r>
              </a:p>
            </p:txBody>
          </p:sp>
        </mc:Fallback>
      </mc:AlternateContent>
    </p:spTree>
    <p:extLst>
      <p:ext uri="{BB962C8B-B14F-4D97-AF65-F5344CB8AC3E}">
        <p14:creationId xmlns:p14="http://schemas.microsoft.com/office/powerpoint/2010/main" val="3311191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94FCC5-7571-B8C8-583B-4874D6EF1DEE}"/>
              </a:ext>
            </a:extLst>
          </p:cNvPr>
          <p:cNvSpPr>
            <a:spLocks noGrp="1"/>
          </p:cNvSpPr>
          <p:nvPr>
            <p:ph type="title"/>
          </p:nvPr>
        </p:nvSpPr>
        <p:spPr/>
        <p:txBody>
          <a:bodyPr>
            <a:normAutofit fontScale="90000"/>
          </a:bodyPr>
          <a:lstStyle/>
          <a:p>
            <a:r>
              <a:rPr lang="en-US" dirty="0"/>
              <a:t>Ex3-10) Comparison of D-, A-, and G-optimal Designs</a:t>
            </a:r>
          </a:p>
        </p:txBody>
      </p:sp>
      <p:grpSp>
        <p:nvGrpSpPr>
          <p:cNvPr id="45" name="Group 44">
            <a:extLst>
              <a:ext uri="{FF2B5EF4-FFF2-40B4-BE49-F238E27FC236}">
                <a16:creationId xmlns:a16="http://schemas.microsoft.com/office/drawing/2014/main" id="{8BB6E772-1C7C-91BD-80AD-7441085C1674}"/>
              </a:ext>
            </a:extLst>
          </p:cNvPr>
          <p:cNvGrpSpPr/>
          <p:nvPr/>
        </p:nvGrpSpPr>
        <p:grpSpPr>
          <a:xfrm>
            <a:off x="1137092" y="648268"/>
            <a:ext cx="6869816" cy="5872789"/>
            <a:chOff x="0" y="-84796"/>
            <a:chExt cx="8117117" cy="6939067"/>
          </a:xfrm>
        </p:grpSpPr>
        <p:grpSp>
          <p:nvGrpSpPr>
            <p:cNvPr id="4" name="Group 3">
              <a:extLst>
                <a:ext uri="{FF2B5EF4-FFF2-40B4-BE49-F238E27FC236}">
                  <a16:creationId xmlns:a16="http://schemas.microsoft.com/office/drawing/2014/main" id="{D5B69AB5-F4E2-D92A-91B7-AF5790CDBFC5}"/>
                </a:ext>
              </a:extLst>
            </p:cNvPr>
            <p:cNvGrpSpPr/>
            <p:nvPr/>
          </p:nvGrpSpPr>
          <p:grpSpPr>
            <a:xfrm>
              <a:off x="619317" y="-48700"/>
              <a:ext cx="3284260" cy="3179816"/>
              <a:chOff x="2182182" y="841077"/>
              <a:chExt cx="4326544" cy="4188955"/>
            </a:xfrm>
          </p:grpSpPr>
          <p:sp>
            <p:nvSpPr>
              <p:cNvPr id="5" name="Rectangle 5">
                <a:extLst>
                  <a:ext uri="{FF2B5EF4-FFF2-40B4-BE49-F238E27FC236}">
                    <a16:creationId xmlns:a16="http://schemas.microsoft.com/office/drawing/2014/main" id="{87BCF181-F06B-369B-7D0E-0E9E1A1BE175}"/>
                  </a:ext>
                </a:extLst>
              </p:cNvPr>
              <p:cNvSpPr>
                <a:spLocks noChangeArrowheads="1"/>
              </p:cNvSpPr>
              <p:nvPr/>
            </p:nvSpPr>
            <p:spPr bwMode="auto">
              <a:xfrm>
                <a:off x="2647518" y="1437699"/>
                <a:ext cx="3273426" cy="3275013"/>
              </a:xfrm>
              <a:prstGeom prst="rect">
                <a:avLst/>
              </a:prstGeom>
              <a:no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6" name="Line 6">
                <a:extLst>
                  <a:ext uri="{FF2B5EF4-FFF2-40B4-BE49-F238E27FC236}">
                    <a16:creationId xmlns:a16="http://schemas.microsoft.com/office/drawing/2014/main" id="{9B87D86E-EDDE-B513-F110-9E0DE6A55F24}"/>
                  </a:ext>
                </a:extLst>
              </p:cNvPr>
              <p:cNvSpPr>
                <a:spLocks noChangeShapeType="1"/>
              </p:cNvSpPr>
              <p:nvPr/>
            </p:nvSpPr>
            <p:spPr bwMode="auto">
              <a:xfrm>
                <a:off x="2647518" y="4712711"/>
                <a:ext cx="32734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 name="Line 7">
                <a:extLst>
                  <a:ext uri="{FF2B5EF4-FFF2-40B4-BE49-F238E27FC236}">
                    <a16:creationId xmlns:a16="http://schemas.microsoft.com/office/drawing/2014/main" id="{E15F33CA-22B2-6727-2DBD-BA6347CDB182}"/>
                  </a:ext>
                </a:extLst>
              </p:cNvPr>
              <p:cNvSpPr>
                <a:spLocks noChangeShapeType="1"/>
              </p:cNvSpPr>
              <p:nvPr/>
            </p:nvSpPr>
            <p:spPr bwMode="auto">
              <a:xfrm flipV="1">
                <a:off x="2647518" y="4680961"/>
                <a:ext cx="0" cy="3175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 name="Line 8">
                <a:extLst>
                  <a:ext uri="{FF2B5EF4-FFF2-40B4-BE49-F238E27FC236}">
                    <a16:creationId xmlns:a16="http://schemas.microsoft.com/office/drawing/2014/main" id="{2CB7875A-AB35-5AA7-613B-F441C16AB386}"/>
                  </a:ext>
                </a:extLst>
              </p:cNvPr>
              <p:cNvSpPr>
                <a:spLocks noChangeShapeType="1"/>
              </p:cNvSpPr>
              <p:nvPr/>
            </p:nvSpPr>
            <p:spPr bwMode="auto">
              <a:xfrm flipV="1">
                <a:off x="3466668" y="4680961"/>
                <a:ext cx="0" cy="3175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 name="Line 9">
                <a:extLst>
                  <a:ext uri="{FF2B5EF4-FFF2-40B4-BE49-F238E27FC236}">
                    <a16:creationId xmlns:a16="http://schemas.microsoft.com/office/drawing/2014/main" id="{977EC23D-2A6F-6D7D-5E68-9003BB1404B3}"/>
                  </a:ext>
                </a:extLst>
              </p:cNvPr>
              <p:cNvSpPr>
                <a:spLocks noChangeShapeType="1"/>
              </p:cNvSpPr>
              <p:nvPr/>
            </p:nvSpPr>
            <p:spPr bwMode="auto">
              <a:xfrm flipV="1">
                <a:off x="4284231" y="4680961"/>
                <a:ext cx="0" cy="3175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 name="Line 10">
                <a:extLst>
                  <a:ext uri="{FF2B5EF4-FFF2-40B4-BE49-F238E27FC236}">
                    <a16:creationId xmlns:a16="http://schemas.microsoft.com/office/drawing/2014/main" id="{951B5A62-4B8E-31FC-A336-7B2EB60EB887}"/>
                  </a:ext>
                </a:extLst>
              </p:cNvPr>
              <p:cNvSpPr>
                <a:spLocks noChangeShapeType="1"/>
              </p:cNvSpPr>
              <p:nvPr/>
            </p:nvSpPr>
            <p:spPr bwMode="auto">
              <a:xfrm flipV="1">
                <a:off x="5103381" y="4680961"/>
                <a:ext cx="0" cy="3175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 name="Line 11">
                <a:extLst>
                  <a:ext uri="{FF2B5EF4-FFF2-40B4-BE49-F238E27FC236}">
                    <a16:creationId xmlns:a16="http://schemas.microsoft.com/office/drawing/2014/main" id="{437818A3-32FC-C826-3558-7B8B1280BFCA}"/>
                  </a:ext>
                </a:extLst>
              </p:cNvPr>
              <p:cNvSpPr>
                <a:spLocks noChangeShapeType="1"/>
              </p:cNvSpPr>
              <p:nvPr/>
            </p:nvSpPr>
            <p:spPr bwMode="auto">
              <a:xfrm flipV="1">
                <a:off x="5920943" y="4680961"/>
                <a:ext cx="0" cy="3175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 name="Rectangle 12">
                <a:extLst>
                  <a:ext uri="{FF2B5EF4-FFF2-40B4-BE49-F238E27FC236}">
                    <a16:creationId xmlns:a16="http://schemas.microsoft.com/office/drawing/2014/main" id="{7A1830AE-6D50-7B6D-68F8-E7A89AD3A34C}"/>
                  </a:ext>
                </a:extLst>
              </p:cNvPr>
              <p:cNvSpPr>
                <a:spLocks noChangeArrowheads="1"/>
              </p:cNvSpPr>
              <p:nvPr/>
            </p:nvSpPr>
            <p:spPr bwMode="auto">
              <a:xfrm>
                <a:off x="2576080" y="4790499"/>
                <a:ext cx="109786" cy="23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62626"/>
                    </a:solidFill>
                    <a:effectLst/>
                    <a:latin typeface="Arial" panose="020B0604020202020204" pitchFamily="34" charset="0"/>
                  </a:rPr>
                  <a:t>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23C47319-7EB9-1EE8-7200-F43333F654B4}"/>
                  </a:ext>
                </a:extLst>
              </p:cNvPr>
              <p:cNvSpPr>
                <a:spLocks noChangeArrowheads="1"/>
              </p:cNvSpPr>
              <p:nvPr/>
            </p:nvSpPr>
            <p:spPr bwMode="auto">
              <a:xfrm>
                <a:off x="4162719" y="4790499"/>
                <a:ext cx="274465" cy="23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62626"/>
                    </a:solidFill>
                    <a:effectLst/>
                    <a:latin typeface="Arial" panose="020B0604020202020204" pitchFamily="34" charset="0"/>
                  </a:rPr>
                  <a:t>0.5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4" name="Rectangle 16">
                <a:extLst>
                  <a:ext uri="{FF2B5EF4-FFF2-40B4-BE49-F238E27FC236}">
                    <a16:creationId xmlns:a16="http://schemas.microsoft.com/office/drawing/2014/main" id="{05C72733-B98F-FCB6-56AD-F3F3092D56A5}"/>
                  </a:ext>
                </a:extLst>
              </p:cNvPr>
              <p:cNvSpPr>
                <a:spLocks noChangeArrowheads="1"/>
              </p:cNvSpPr>
              <p:nvPr/>
            </p:nvSpPr>
            <p:spPr bwMode="auto">
              <a:xfrm>
                <a:off x="5878081" y="4790499"/>
                <a:ext cx="109786" cy="23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5" name="Line 17">
                <a:extLst>
                  <a:ext uri="{FF2B5EF4-FFF2-40B4-BE49-F238E27FC236}">
                    <a16:creationId xmlns:a16="http://schemas.microsoft.com/office/drawing/2014/main" id="{DADEC05E-3D63-E351-4544-B5C30880FB90}"/>
                  </a:ext>
                </a:extLst>
              </p:cNvPr>
              <p:cNvSpPr>
                <a:spLocks noChangeShapeType="1"/>
              </p:cNvSpPr>
              <p:nvPr/>
            </p:nvSpPr>
            <p:spPr bwMode="auto">
              <a:xfrm flipV="1">
                <a:off x="2647518" y="1437699"/>
                <a:ext cx="0" cy="32750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 name="Line 18">
                <a:extLst>
                  <a:ext uri="{FF2B5EF4-FFF2-40B4-BE49-F238E27FC236}">
                    <a16:creationId xmlns:a16="http://schemas.microsoft.com/office/drawing/2014/main" id="{E7BD62EA-28FD-75AF-42EE-9F05938B3D52}"/>
                  </a:ext>
                </a:extLst>
              </p:cNvPr>
              <p:cNvSpPr>
                <a:spLocks noChangeShapeType="1"/>
              </p:cNvSpPr>
              <p:nvPr/>
            </p:nvSpPr>
            <p:spPr bwMode="auto">
              <a:xfrm>
                <a:off x="2647518" y="4712711"/>
                <a:ext cx="333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 name="Line 19">
                <a:extLst>
                  <a:ext uri="{FF2B5EF4-FFF2-40B4-BE49-F238E27FC236}">
                    <a16:creationId xmlns:a16="http://schemas.microsoft.com/office/drawing/2014/main" id="{0F80B228-5F0B-6BFC-E7A3-ADEBEBC1AFA8}"/>
                  </a:ext>
                </a:extLst>
              </p:cNvPr>
              <p:cNvSpPr>
                <a:spLocks noChangeShapeType="1"/>
              </p:cNvSpPr>
              <p:nvPr/>
            </p:nvSpPr>
            <p:spPr bwMode="auto">
              <a:xfrm>
                <a:off x="2647518" y="3895149"/>
                <a:ext cx="333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 name="Line 20">
                <a:extLst>
                  <a:ext uri="{FF2B5EF4-FFF2-40B4-BE49-F238E27FC236}">
                    <a16:creationId xmlns:a16="http://schemas.microsoft.com/office/drawing/2014/main" id="{8A514C1D-16C9-F824-A841-3F45EE79AE45}"/>
                  </a:ext>
                </a:extLst>
              </p:cNvPr>
              <p:cNvSpPr>
                <a:spLocks noChangeShapeType="1"/>
              </p:cNvSpPr>
              <p:nvPr/>
            </p:nvSpPr>
            <p:spPr bwMode="auto">
              <a:xfrm>
                <a:off x="2647518" y="3075999"/>
                <a:ext cx="333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 name="Line 21">
                <a:extLst>
                  <a:ext uri="{FF2B5EF4-FFF2-40B4-BE49-F238E27FC236}">
                    <a16:creationId xmlns:a16="http://schemas.microsoft.com/office/drawing/2014/main" id="{FAB33E98-2861-1F7A-6BD6-67B030770443}"/>
                  </a:ext>
                </a:extLst>
              </p:cNvPr>
              <p:cNvSpPr>
                <a:spLocks noChangeShapeType="1"/>
              </p:cNvSpPr>
              <p:nvPr/>
            </p:nvSpPr>
            <p:spPr bwMode="auto">
              <a:xfrm>
                <a:off x="2647518" y="2256849"/>
                <a:ext cx="333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 name="Line 22">
                <a:extLst>
                  <a:ext uri="{FF2B5EF4-FFF2-40B4-BE49-F238E27FC236}">
                    <a16:creationId xmlns:a16="http://schemas.microsoft.com/office/drawing/2014/main" id="{D0972977-3CDE-CA90-FCD9-408F0D9F0E89}"/>
                  </a:ext>
                </a:extLst>
              </p:cNvPr>
              <p:cNvSpPr>
                <a:spLocks noChangeShapeType="1"/>
              </p:cNvSpPr>
              <p:nvPr/>
            </p:nvSpPr>
            <p:spPr bwMode="auto">
              <a:xfrm>
                <a:off x="2647518" y="1437699"/>
                <a:ext cx="333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 name="Rectangle 23">
                <a:extLst>
                  <a:ext uri="{FF2B5EF4-FFF2-40B4-BE49-F238E27FC236}">
                    <a16:creationId xmlns:a16="http://schemas.microsoft.com/office/drawing/2014/main" id="{1EE3B950-DEF5-A85D-5134-A65A755CFA82}"/>
                  </a:ext>
                </a:extLst>
              </p:cNvPr>
              <p:cNvSpPr>
                <a:spLocks noChangeArrowheads="1"/>
              </p:cNvSpPr>
              <p:nvPr/>
            </p:nvSpPr>
            <p:spPr bwMode="auto">
              <a:xfrm>
                <a:off x="2423681" y="4617462"/>
                <a:ext cx="109786" cy="23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62626"/>
                    </a:solidFill>
                    <a:effectLst/>
                    <a:latin typeface="Arial" panose="020B0604020202020204" pitchFamily="34" charset="0"/>
                  </a:rPr>
                  <a:t>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22" name="Rectangle 25">
                <a:extLst>
                  <a:ext uri="{FF2B5EF4-FFF2-40B4-BE49-F238E27FC236}">
                    <a16:creationId xmlns:a16="http://schemas.microsoft.com/office/drawing/2014/main" id="{8CDC8BA0-23E4-8A08-F473-B337422B804B}"/>
                  </a:ext>
                </a:extLst>
              </p:cNvPr>
              <p:cNvSpPr>
                <a:spLocks noChangeArrowheads="1"/>
              </p:cNvSpPr>
              <p:nvPr/>
            </p:nvSpPr>
            <p:spPr bwMode="auto">
              <a:xfrm>
                <a:off x="2342289" y="2985512"/>
                <a:ext cx="274465" cy="23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62626"/>
                    </a:solidFill>
                    <a:effectLst/>
                    <a:latin typeface="Arial" panose="020B0604020202020204" pitchFamily="34" charset="0"/>
                  </a:rPr>
                  <a:t>0.5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23" name="Rectangle 27">
                <a:extLst>
                  <a:ext uri="{FF2B5EF4-FFF2-40B4-BE49-F238E27FC236}">
                    <a16:creationId xmlns:a16="http://schemas.microsoft.com/office/drawing/2014/main" id="{10CFA490-A1C7-0468-AE8E-693449B5D91D}"/>
                  </a:ext>
                </a:extLst>
              </p:cNvPr>
              <p:cNvSpPr>
                <a:spLocks noChangeArrowheads="1"/>
              </p:cNvSpPr>
              <p:nvPr/>
            </p:nvSpPr>
            <p:spPr bwMode="auto">
              <a:xfrm>
                <a:off x="2434650" y="1344036"/>
                <a:ext cx="109786" cy="23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62626"/>
                    </a:solidFill>
                    <a:effectLst/>
                    <a:latin typeface="Arial" panose="020B0604020202020204" pitchFamily="34" charset="0"/>
                  </a:rPr>
                  <a:t>1</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24" name="Oval 30">
                <a:extLst>
                  <a:ext uri="{FF2B5EF4-FFF2-40B4-BE49-F238E27FC236}">
                    <a16:creationId xmlns:a16="http://schemas.microsoft.com/office/drawing/2014/main" id="{7B268C1B-DC6D-B6AD-20B1-30D56C885216}"/>
                  </a:ext>
                </a:extLst>
              </p:cNvPr>
              <p:cNvSpPr>
                <a:spLocks noChangeArrowheads="1"/>
              </p:cNvSpPr>
              <p:nvPr/>
            </p:nvSpPr>
            <p:spPr bwMode="auto">
              <a:xfrm>
                <a:off x="5832043" y="4623811"/>
                <a:ext cx="179388" cy="17938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5" name="Oval 32">
                <a:extLst>
                  <a:ext uri="{FF2B5EF4-FFF2-40B4-BE49-F238E27FC236}">
                    <a16:creationId xmlns:a16="http://schemas.microsoft.com/office/drawing/2014/main" id="{0BA33B5A-60B1-D92F-2B67-7789446772FF}"/>
                  </a:ext>
                </a:extLst>
              </p:cNvPr>
              <p:cNvSpPr>
                <a:spLocks noChangeArrowheads="1"/>
              </p:cNvSpPr>
              <p:nvPr/>
            </p:nvSpPr>
            <p:spPr bwMode="auto">
              <a:xfrm>
                <a:off x="2558618" y="4623811"/>
                <a:ext cx="179388" cy="17938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cxnSp>
            <p:nvCxnSpPr>
              <p:cNvPr id="26" name="Straight Connector 25">
                <a:extLst>
                  <a:ext uri="{FF2B5EF4-FFF2-40B4-BE49-F238E27FC236}">
                    <a16:creationId xmlns:a16="http://schemas.microsoft.com/office/drawing/2014/main" id="{7EC19582-E4F1-D4C9-B332-D82D997FDFF7}"/>
                  </a:ext>
                </a:extLst>
              </p:cNvPr>
              <p:cNvCxnSpPr/>
              <p:nvPr/>
            </p:nvCxnSpPr>
            <p:spPr>
              <a:xfrm>
                <a:off x="2647518" y="1440875"/>
                <a:ext cx="3273425"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7" name="Oval 31">
                <a:extLst>
                  <a:ext uri="{FF2B5EF4-FFF2-40B4-BE49-F238E27FC236}">
                    <a16:creationId xmlns:a16="http://schemas.microsoft.com/office/drawing/2014/main" id="{D3035E0E-B49B-8FDD-1794-4237CB9C038A}"/>
                  </a:ext>
                </a:extLst>
              </p:cNvPr>
              <p:cNvSpPr>
                <a:spLocks noChangeArrowheads="1"/>
              </p:cNvSpPr>
              <p:nvPr/>
            </p:nvSpPr>
            <p:spPr bwMode="auto">
              <a:xfrm>
                <a:off x="4195331" y="1352259"/>
                <a:ext cx="179388" cy="179388"/>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8" name="Oval 28">
                <a:extLst>
                  <a:ext uri="{FF2B5EF4-FFF2-40B4-BE49-F238E27FC236}">
                    <a16:creationId xmlns:a16="http://schemas.microsoft.com/office/drawing/2014/main" id="{28F3587E-610D-4339-FA75-FECFFC4180E0}"/>
                  </a:ext>
                </a:extLst>
              </p:cNvPr>
              <p:cNvSpPr>
                <a:spLocks noChangeArrowheads="1"/>
              </p:cNvSpPr>
              <p:nvPr/>
            </p:nvSpPr>
            <p:spPr bwMode="auto">
              <a:xfrm>
                <a:off x="2558618" y="1348799"/>
                <a:ext cx="179388" cy="1793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9" name="TextBox 28">
                <a:extLst>
                  <a:ext uri="{FF2B5EF4-FFF2-40B4-BE49-F238E27FC236}">
                    <a16:creationId xmlns:a16="http://schemas.microsoft.com/office/drawing/2014/main" id="{1E880371-40C4-1D65-DDF4-AA3A88D9A395}"/>
                  </a:ext>
                </a:extLst>
              </p:cNvPr>
              <p:cNvSpPr txBox="1"/>
              <p:nvPr/>
            </p:nvSpPr>
            <p:spPr>
              <a:xfrm>
                <a:off x="3252888" y="4040323"/>
                <a:ext cx="2325969" cy="407207"/>
              </a:xfrm>
              <a:prstGeom prst="rect">
                <a:avLst/>
              </a:prstGeom>
              <a:noFill/>
            </p:spPr>
            <p:txBody>
              <a:bodyPr wrap="none" rtlCol="0">
                <a:spAutoFit/>
              </a:bodyPr>
              <a:lstStyle/>
              <a:p>
                <a:r>
                  <a:rPr lang="en-US" sz="1100" dirty="0"/>
                  <a:t>Pre-existing samples</a:t>
                </a:r>
              </a:p>
            </p:txBody>
          </p:sp>
          <p:sp>
            <p:nvSpPr>
              <p:cNvPr id="30" name="TextBox 29">
                <a:extLst>
                  <a:ext uri="{FF2B5EF4-FFF2-40B4-BE49-F238E27FC236}">
                    <a16:creationId xmlns:a16="http://schemas.microsoft.com/office/drawing/2014/main" id="{D3CEAE84-EB97-958A-C246-62B446D4FB23}"/>
                  </a:ext>
                </a:extLst>
              </p:cNvPr>
              <p:cNvSpPr txBox="1"/>
              <p:nvPr/>
            </p:nvSpPr>
            <p:spPr>
              <a:xfrm>
                <a:off x="4572000" y="862562"/>
                <a:ext cx="1936726" cy="407207"/>
              </a:xfrm>
              <a:prstGeom prst="rect">
                <a:avLst/>
              </a:prstGeom>
              <a:noFill/>
            </p:spPr>
            <p:txBody>
              <a:bodyPr wrap="none" rtlCol="0">
                <a:spAutoFit/>
              </a:bodyPr>
              <a:lstStyle/>
              <a:p>
                <a:r>
                  <a:rPr lang="en-US" sz="1100" dirty="0"/>
                  <a:t>D-optimal design</a:t>
                </a:r>
              </a:p>
            </p:txBody>
          </p:sp>
          <p:sp>
            <p:nvSpPr>
              <p:cNvPr id="31" name="TextBox 30">
                <a:extLst>
                  <a:ext uri="{FF2B5EF4-FFF2-40B4-BE49-F238E27FC236}">
                    <a16:creationId xmlns:a16="http://schemas.microsoft.com/office/drawing/2014/main" id="{A9E3154C-E52B-CC18-74B2-AB79EAEF012C}"/>
                  </a:ext>
                </a:extLst>
              </p:cNvPr>
              <p:cNvSpPr txBox="1"/>
              <p:nvPr/>
            </p:nvSpPr>
            <p:spPr>
              <a:xfrm>
                <a:off x="3393313" y="1904094"/>
                <a:ext cx="1946707" cy="407207"/>
              </a:xfrm>
              <a:prstGeom prst="rect">
                <a:avLst/>
              </a:prstGeom>
              <a:noFill/>
            </p:spPr>
            <p:txBody>
              <a:bodyPr wrap="none" rtlCol="0">
                <a:spAutoFit/>
              </a:bodyPr>
              <a:lstStyle/>
              <a:p>
                <a:r>
                  <a:rPr lang="en-US" sz="1100" dirty="0"/>
                  <a:t>G-optimal design</a:t>
                </a:r>
              </a:p>
            </p:txBody>
          </p:sp>
          <p:sp>
            <p:nvSpPr>
              <p:cNvPr id="32" name="TextBox 31">
                <a:extLst>
                  <a:ext uri="{FF2B5EF4-FFF2-40B4-BE49-F238E27FC236}">
                    <a16:creationId xmlns:a16="http://schemas.microsoft.com/office/drawing/2014/main" id="{E68280D2-A5A1-D577-A4DD-29D0A97C4C40}"/>
                  </a:ext>
                </a:extLst>
              </p:cNvPr>
              <p:cNvSpPr txBox="1"/>
              <p:nvPr/>
            </p:nvSpPr>
            <p:spPr>
              <a:xfrm>
                <a:off x="2182182" y="841077"/>
                <a:ext cx="1924251" cy="407207"/>
              </a:xfrm>
              <a:prstGeom prst="rect">
                <a:avLst/>
              </a:prstGeom>
              <a:noFill/>
            </p:spPr>
            <p:txBody>
              <a:bodyPr wrap="none" rtlCol="0">
                <a:spAutoFit/>
              </a:bodyPr>
              <a:lstStyle/>
              <a:p>
                <a:r>
                  <a:rPr lang="en-US" sz="1100" dirty="0"/>
                  <a:t>A-optimal design</a:t>
                </a:r>
              </a:p>
            </p:txBody>
          </p:sp>
          <p:cxnSp>
            <p:nvCxnSpPr>
              <p:cNvPr id="33" name="Straight Arrow Connector 32">
                <a:extLst>
                  <a:ext uri="{FF2B5EF4-FFF2-40B4-BE49-F238E27FC236}">
                    <a16:creationId xmlns:a16="http://schemas.microsoft.com/office/drawing/2014/main" id="{C501CAB0-0AD9-D8E1-9294-43074815A795}"/>
                  </a:ext>
                </a:extLst>
              </p:cNvPr>
              <p:cNvCxnSpPr>
                <a:endCxn id="25" idx="7"/>
              </p:cNvCxnSpPr>
              <p:nvPr/>
            </p:nvCxnSpPr>
            <p:spPr>
              <a:xfrm flipH="1">
                <a:off x="2711735" y="4341091"/>
                <a:ext cx="599358" cy="3089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32FD71F-ED83-6289-7715-7BAF8633D6E4}"/>
                  </a:ext>
                </a:extLst>
              </p:cNvPr>
              <p:cNvCxnSpPr>
                <a:cxnSpLocks/>
              </p:cNvCxnSpPr>
              <p:nvPr/>
            </p:nvCxnSpPr>
            <p:spPr>
              <a:xfrm>
                <a:off x="5263644" y="4349233"/>
                <a:ext cx="599358" cy="3089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8F704BE-69FB-091E-065B-D1A462B9E291}"/>
                  </a:ext>
                </a:extLst>
              </p:cNvPr>
              <p:cNvCxnSpPr>
                <a:cxnSpLocks/>
              </p:cNvCxnSpPr>
              <p:nvPr/>
            </p:nvCxnSpPr>
            <p:spPr>
              <a:xfrm flipH="1">
                <a:off x="4989465" y="1166393"/>
                <a:ext cx="299679" cy="2199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EAC5E34-48CE-8FCF-8BBD-A465B6F3D90E}"/>
                  </a:ext>
                </a:extLst>
              </p:cNvPr>
              <p:cNvCxnSpPr>
                <a:cxnSpLocks/>
              </p:cNvCxnSpPr>
              <p:nvPr/>
            </p:nvCxnSpPr>
            <p:spPr>
              <a:xfrm flipH="1">
                <a:off x="2696324" y="1144564"/>
                <a:ext cx="299679" cy="2199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6880007-10C9-A7B7-FC37-5E092DC2EB6D}"/>
                  </a:ext>
                </a:extLst>
              </p:cNvPr>
              <p:cNvCxnSpPr>
                <a:cxnSpLocks/>
              </p:cNvCxnSpPr>
              <p:nvPr/>
            </p:nvCxnSpPr>
            <p:spPr>
              <a:xfrm flipH="1" flipV="1">
                <a:off x="4283257" y="1529447"/>
                <a:ext cx="12964" cy="4537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8" name="Picture 37">
              <a:extLst>
                <a:ext uri="{FF2B5EF4-FFF2-40B4-BE49-F238E27FC236}">
                  <a16:creationId xmlns:a16="http://schemas.microsoft.com/office/drawing/2014/main" id="{0BC17531-FB3B-7534-36F6-20FC9F823C1A}"/>
                </a:ext>
              </a:extLst>
            </p:cNvPr>
            <p:cNvPicPr>
              <a:picLocks noChangeAspect="1"/>
            </p:cNvPicPr>
            <p:nvPr/>
          </p:nvPicPr>
          <p:blipFill>
            <a:blip r:embed="rId2"/>
            <a:stretch>
              <a:fillRect/>
            </a:stretch>
          </p:blipFill>
          <p:spPr>
            <a:xfrm>
              <a:off x="3636557" y="-84796"/>
              <a:ext cx="4480560" cy="3360420"/>
            </a:xfrm>
            <a:prstGeom prst="rect">
              <a:avLst/>
            </a:prstGeom>
          </p:spPr>
        </p:pic>
        <p:pic>
          <p:nvPicPr>
            <p:cNvPr id="39" name="Picture 38">
              <a:extLst>
                <a:ext uri="{FF2B5EF4-FFF2-40B4-BE49-F238E27FC236}">
                  <a16:creationId xmlns:a16="http://schemas.microsoft.com/office/drawing/2014/main" id="{29891F40-10B9-C2DF-5F60-D5E9F644C076}"/>
                </a:ext>
              </a:extLst>
            </p:cNvPr>
            <p:cNvPicPr>
              <a:picLocks noChangeAspect="1"/>
            </p:cNvPicPr>
            <p:nvPr/>
          </p:nvPicPr>
          <p:blipFill>
            <a:blip r:embed="rId3"/>
            <a:stretch>
              <a:fillRect/>
            </a:stretch>
          </p:blipFill>
          <p:spPr>
            <a:xfrm>
              <a:off x="0" y="3332203"/>
              <a:ext cx="4480560" cy="3360420"/>
            </a:xfrm>
            <a:prstGeom prst="rect">
              <a:avLst/>
            </a:prstGeom>
          </p:spPr>
        </p:pic>
        <p:pic>
          <p:nvPicPr>
            <p:cNvPr id="40" name="Picture 39">
              <a:extLst>
                <a:ext uri="{FF2B5EF4-FFF2-40B4-BE49-F238E27FC236}">
                  <a16:creationId xmlns:a16="http://schemas.microsoft.com/office/drawing/2014/main" id="{DB9048AF-0232-F149-481E-69ED43B087DF}"/>
                </a:ext>
              </a:extLst>
            </p:cNvPr>
            <p:cNvPicPr>
              <a:picLocks noChangeAspect="1"/>
            </p:cNvPicPr>
            <p:nvPr/>
          </p:nvPicPr>
          <p:blipFill>
            <a:blip r:embed="rId4"/>
            <a:stretch>
              <a:fillRect/>
            </a:stretch>
          </p:blipFill>
          <p:spPr>
            <a:xfrm>
              <a:off x="3636557" y="3332203"/>
              <a:ext cx="4480560" cy="3360420"/>
            </a:xfrm>
            <a:prstGeom prst="rect">
              <a:avLst/>
            </a:prstGeom>
          </p:spPr>
        </p:pic>
        <p:sp>
          <p:nvSpPr>
            <p:cNvPr id="41" name="TextBox 40">
              <a:extLst>
                <a:ext uri="{FF2B5EF4-FFF2-40B4-BE49-F238E27FC236}">
                  <a16:creationId xmlns:a16="http://schemas.microsoft.com/office/drawing/2014/main" id="{28AD1A96-CE75-E1FE-BA09-B1D63DBA8E29}"/>
                </a:ext>
              </a:extLst>
            </p:cNvPr>
            <p:cNvSpPr txBox="1"/>
            <p:nvPr/>
          </p:nvSpPr>
          <p:spPr>
            <a:xfrm>
              <a:off x="1178528" y="3119890"/>
              <a:ext cx="2146335" cy="363658"/>
            </a:xfrm>
            <a:prstGeom prst="rect">
              <a:avLst/>
            </a:prstGeom>
            <a:noFill/>
          </p:spPr>
          <p:txBody>
            <a:bodyPr wrap="none" rtlCol="0">
              <a:spAutoFit/>
            </a:bodyPr>
            <a:lstStyle/>
            <a:p>
              <a:r>
                <a:rPr lang="en-US" sz="1400" dirty="0"/>
                <a:t>(a) Sample locations</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024D000-A65E-A3DE-AF20-486CE6C32076}"/>
                    </a:ext>
                  </a:extLst>
                </p:cNvPr>
                <p:cNvSpPr txBox="1"/>
                <p:nvPr/>
              </p:nvSpPr>
              <p:spPr>
                <a:xfrm>
                  <a:off x="4547936" y="3131772"/>
                  <a:ext cx="2739697" cy="383735"/>
                </a:xfrm>
                <a:prstGeom prst="rect">
                  <a:avLst/>
                </a:prstGeom>
                <a:noFill/>
              </p:spPr>
              <p:txBody>
                <a:bodyPr wrap="square" rtlCol="0">
                  <a:spAutoFit/>
                </a:bodyPr>
                <a:lstStyle/>
                <a:p>
                  <a:r>
                    <a:rPr lang="en-US" sz="1400" dirty="0"/>
                    <a:t>(b)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𝜎</m:t>
                          </m:r>
                        </m:e>
                        <m:sub>
                          <m:r>
                            <a:rPr lang="en-US" sz="1400" b="0" i="1" smtClean="0">
                              <a:latin typeface="Cambria Math" panose="02040503050406030204" pitchFamily="18" charset="0"/>
                            </a:rPr>
                            <m:t>𝑦</m:t>
                          </m:r>
                        </m:sub>
                      </m:sSub>
                    </m:oMath>
                  </a14:m>
                  <a:r>
                    <a:rPr lang="en-US" sz="1400" dirty="0"/>
                    <a:t> of D-optimal design</a:t>
                  </a:r>
                </a:p>
              </p:txBody>
            </p:sp>
          </mc:Choice>
          <mc:Fallback xmlns="">
            <p:sp>
              <p:nvSpPr>
                <p:cNvPr id="42" name="TextBox 41">
                  <a:extLst>
                    <a:ext uri="{FF2B5EF4-FFF2-40B4-BE49-F238E27FC236}">
                      <a16:creationId xmlns:a16="http://schemas.microsoft.com/office/drawing/2014/main" id="{1024D000-A65E-A3DE-AF20-486CE6C32076}"/>
                    </a:ext>
                  </a:extLst>
                </p:cNvPr>
                <p:cNvSpPr txBox="1">
                  <a:spLocks noRot="1" noChangeAspect="1" noMove="1" noResize="1" noEditPoints="1" noAdjustHandles="1" noChangeArrowheads="1" noChangeShapeType="1" noTextEdit="1"/>
                </p:cNvSpPr>
                <p:nvPr/>
              </p:nvSpPr>
              <p:spPr>
                <a:xfrm>
                  <a:off x="4547936" y="3131772"/>
                  <a:ext cx="2739697" cy="383735"/>
                </a:xfrm>
                <a:prstGeom prst="rect">
                  <a:avLst/>
                </a:prstGeom>
                <a:blipFill>
                  <a:blip r:embed="rId5"/>
                  <a:stretch>
                    <a:fillRect l="-789" t="-3774"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383E465-8B78-ECD7-DF79-75D85D0597A6}"/>
                    </a:ext>
                  </a:extLst>
                </p:cNvPr>
                <p:cNvSpPr txBox="1"/>
                <p:nvPr/>
              </p:nvSpPr>
              <p:spPr>
                <a:xfrm>
                  <a:off x="918323" y="6470536"/>
                  <a:ext cx="2739697" cy="383735"/>
                </a:xfrm>
                <a:prstGeom prst="rect">
                  <a:avLst/>
                </a:prstGeom>
                <a:noFill/>
              </p:spPr>
              <p:txBody>
                <a:bodyPr wrap="square" rtlCol="0">
                  <a:spAutoFit/>
                </a:bodyPr>
                <a:lstStyle/>
                <a:p>
                  <a:r>
                    <a:rPr lang="en-US" sz="1400" dirty="0"/>
                    <a:t>(c)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𝜎</m:t>
                          </m:r>
                        </m:e>
                        <m:sub>
                          <m:r>
                            <a:rPr lang="en-US" sz="1400" b="0" i="1" smtClean="0">
                              <a:latin typeface="Cambria Math" panose="02040503050406030204" pitchFamily="18" charset="0"/>
                            </a:rPr>
                            <m:t>𝑦</m:t>
                          </m:r>
                        </m:sub>
                      </m:sSub>
                    </m:oMath>
                  </a14:m>
                  <a:r>
                    <a:rPr lang="en-US" sz="1400" dirty="0"/>
                    <a:t> of A-optimal design</a:t>
                  </a:r>
                </a:p>
              </p:txBody>
            </p:sp>
          </mc:Choice>
          <mc:Fallback xmlns="">
            <p:sp>
              <p:nvSpPr>
                <p:cNvPr id="43" name="TextBox 42">
                  <a:extLst>
                    <a:ext uri="{FF2B5EF4-FFF2-40B4-BE49-F238E27FC236}">
                      <a16:creationId xmlns:a16="http://schemas.microsoft.com/office/drawing/2014/main" id="{5383E465-8B78-ECD7-DF79-75D85D0597A6}"/>
                    </a:ext>
                  </a:extLst>
                </p:cNvPr>
                <p:cNvSpPr txBox="1">
                  <a:spLocks noRot="1" noChangeAspect="1" noMove="1" noResize="1" noEditPoints="1" noAdjustHandles="1" noChangeArrowheads="1" noChangeShapeType="1" noTextEdit="1"/>
                </p:cNvSpPr>
                <p:nvPr/>
              </p:nvSpPr>
              <p:spPr>
                <a:xfrm>
                  <a:off x="918323" y="6470536"/>
                  <a:ext cx="2739697" cy="383735"/>
                </a:xfrm>
                <a:prstGeom prst="rect">
                  <a:avLst/>
                </a:prstGeom>
                <a:blipFill>
                  <a:blip r:embed="rId6"/>
                  <a:stretch>
                    <a:fillRect l="-789" t="-1852" b="-129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EEC31DC5-7EE0-0D96-8AD7-0EDDDC33975D}"/>
                    </a:ext>
                  </a:extLst>
                </p:cNvPr>
                <p:cNvSpPr txBox="1"/>
                <p:nvPr/>
              </p:nvSpPr>
              <p:spPr>
                <a:xfrm>
                  <a:off x="4475045" y="6470536"/>
                  <a:ext cx="2739697" cy="383735"/>
                </a:xfrm>
                <a:prstGeom prst="rect">
                  <a:avLst/>
                </a:prstGeom>
                <a:noFill/>
              </p:spPr>
              <p:txBody>
                <a:bodyPr wrap="square" rtlCol="0">
                  <a:spAutoFit/>
                </a:bodyPr>
                <a:lstStyle/>
                <a:p>
                  <a:r>
                    <a:rPr lang="en-US" sz="1400" dirty="0"/>
                    <a:t>(b)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𝜎</m:t>
                          </m:r>
                        </m:e>
                        <m:sub>
                          <m:r>
                            <a:rPr lang="en-US" sz="1400" b="0" i="1" smtClean="0">
                              <a:latin typeface="Cambria Math" panose="02040503050406030204" pitchFamily="18" charset="0"/>
                            </a:rPr>
                            <m:t>𝑦</m:t>
                          </m:r>
                        </m:sub>
                      </m:sSub>
                    </m:oMath>
                  </a14:m>
                  <a:r>
                    <a:rPr lang="en-US" sz="1400" dirty="0"/>
                    <a:t> of G-optimal design</a:t>
                  </a:r>
                </a:p>
              </p:txBody>
            </p:sp>
          </mc:Choice>
          <mc:Fallback xmlns="">
            <p:sp>
              <p:nvSpPr>
                <p:cNvPr id="44" name="TextBox 43">
                  <a:extLst>
                    <a:ext uri="{FF2B5EF4-FFF2-40B4-BE49-F238E27FC236}">
                      <a16:creationId xmlns:a16="http://schemas.microsoft.com/office/drawing/2014/main" id="{EEC31DC5-7EE0-0D96-8AD7-0EDDDC33975D}"/>
                    </a:ext>
                  </a:extLst>
                </p:cNvPr>
                <p:cNvSpPr txBox="1">
                  <a:spLocks noRot="1" noChangeAspect="1" noMove="1" noResize="1" noEditPoints="1" noAdjustHandles="1" noChangeArrowheads="1" noChangeShapeType="1" noTextEdit="1"/>
                </p:cNvSpPr>
                <p:nvPr/>
              </p:nvSpPr>
              <p:spPr>
                <a:xfrm>
                  <a:off x="4475045" y="6470536"/>
                  <a:ext cx="2739697" cy="383735"/>
                </a:xfrm>
                <a:prstGeom prst="rect">
                  <a:avLst/>
                </a:prstGeom>
                <a:blipFill>
                  <a:blip r:embed="rId7"/>
                  <a:stretch>
                    <a:fillRect l="-789" t="-1852" b="-1296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8B35664-3E6A-0D8E-B83D-6D8AAD092D55}"/>
                  </a:ext>
                </a:extLst>
              </p:cNvPr>
              <p:cNvSpPr txBox="1"/>
              <p:nvPr/>
            </p:nvSpPr>
            <p:spPr>
              <a:xfrm>
                <a:off x="7225781" y="5159305"/>
                <a:ext cx="1923275" cy="4358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836967"/>
                              </a:solidFill>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𝑦</m:t>
                          </m:r>
                        </m:sub>
                        <m:sup>
                          <m:r>
                            <a:rPr lang="en-US" i="1">
                              <a:latin typeface="Cambria Math" panose="02040503050406030204" pitchFamily="18" charset="0"/>
                            </a:rPr>
                            <m:t>𝑚𝑎𝑥</m:t>
                          </m:r>
                        </m:sup>
                      </m:sSubSup>
                      <m:r>
                        <a:rPr lang="en-US" i="0">
                          <a:latin typeface="Cambria Math" panose="02040503050406030204" pitchFamily="18" charset="0"/>
                        </a:rPr>
                        <m:t>=</m:t>
                      </m:r>
                      <m:rad>
                        <m:radPr>
                          <m:degHide m:val="on"/>
                          <m:ctrlPr>
                            <a:rPr lang="en-US" i="1">
                              <a:solidFill>
                                <a:srgbClr val="836967"/>
                              </a:solidFill>
                              <a:latin typeface="Cambria Math" panose="02040503050406030204" pitchFamily="18" charset="0"/>
                            </a:rPr>
                          </m:ctrlPr>
                        </m:radPr>
                        <m:deg/>
                        <m:e>
                          <m:r>
                            <a:rPr lang="en-US" i="0">
                              <a:latin typeface="Cambria Math" panose="02040503050406030204" pitchFamily="18" charset="0"/>
                            </a:rPr>
                            <m:t>5</m:t>
                          </m:r>
                        </m:e>
                      </m:rad>
                      <m:f>
                        <m:fPr>
                          <m:type m:val="lin"/>
                          <m:ctrlPr>
                            <a:rPr lang="en-US" i="1">
                              <a:latin typeface="Cambria Math" panose="02040503050406030204" pitchFamily="18" charset="0"/>
                            </a:rPr>
                          </m:ctrlPr>
                        </m:fPr>
                        <m:num>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𝜎</m:t>
                              </m:r>
                            </m:e>
                          </m:acc>
                        </m:num>
                        <m:den>
                          <m:r>
                            <a:rPr lang="en-US" i="0">
                              <a:latin typeface="Cambria Math" panose="02040503050406030204" pitchFamily="18" charset="0"/>
                            </a:rPr>
                            <m:t>2</m:t>
                          </m:r>
                        </m:den>
                      </m:f>
                    </m:oMath>
                  </m:oMathPara>
                </a14:m>
                <a:endParaRPr lang="en-US" dirty="0"/>
              </a:p>
            </p:txBody>
          </p:sp>
        </mc:Choice>
        <mc:Fallback xmlns="">
          <p:sp>
            <p:nvSpPr>
              <p:cNvPr id="48" name="TextBox 47">
                <a:extLst>
                  <a:ext uri="{FF2B5EF4-FFF2-40B4-BE49-F238E27FC236}">
                    <a16:creationId xmlns:a16="http://schemas.microsoft.com/office/drawing/2014/main" id="{D8B35664-3E6A-0D8E-B83D-6D8AAD092D55}"/>
                  </a:ext>
                </a:extLst>
              </p:cNvPr>
              <p:cNvSpPr txBox="1">
                <a:spLocks noRot="1" noChangeAspect="1" noMove="1" noResize="1" noEditPoints="1" noAdjustHandles="1" noChangeArrowheads="1" noChangeShapeType="1" noTextEdit="1"/>
              </p:cNvSpPr>
              <p:nvPr/>
            </p:nvSpPr>
            <p:spPr>
              <a:xfrm>
                <a:off x="7225781" y="5159305"/>
                <a:ext cx="1923275" cy="435825"/>
              </a:xfrm>
              <a:prstGeom prst="rect">
                <a:avLst/>
              </a:prstGeom>
              <a:blipFill>
                <a:blip r:embed="rId8"/>
                <a:stretch>
                  <a:fillRect t="-87500" r="-20886" b="-1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2072409F-8735-11F5-181E-68F6E2A49E9C}"/>
                  </a:ext>
                </a:extLst>
              </p:cNvPr>
              <p:cNvSpPr txBox="1"/>
              <p:nvPr/>
            </p:nvSpPr>
            <p:spPr>
              <a:xfrm>
                <a:off x="7359801" y="1855169"/>
                <a:ext cx="1511488" cy="430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836967"/>
                              </a:solidFill>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𝑦</m:t>
                          </m:r>
                        </m:sub>
                        <m:sup>
                          <m:r>
                            <a:rPr lang="en-US" i="1">
                              <a:latin typeface="Cambria Math" panose="02040503050406030204" pitchFamily="18" charset="0"/>
                            </a:rPr>
                            <m:t>𝑚𝑎𝑥</m:t>
                          </m:r>
                        </m:sup>
                      </m:sSubSup>
                      <m:r>
                        <a:rPr lang="en-US" i="0">
                          <a:latin typeface="Cambria Math" panose="02040503050406030204" pitchFamily="18" charset="0"/>
                        </a:rPr>
                        <m:t>=</m:t>
                      </m:r>
                      <m:rad>
                        <m:radPr>
                          <m:degHide m:val="on"/>
                          <m:ctrlPr>
                            <a:rPr lang="en-US" i="1">
                              <a:solidFill>
                                <a:srgbClr val="836967"/>
                              </a:solidFill>
                              <a:latin typeface="Cambria Math" panose="02040503050406030204" pitchFamily="18" charset="0"/>
                            </a:rPr>
                          </m:ctrlPr>
                        </m:radPr>
                        <m:deg/>
                        <m:e>
                          <m:r>
                            <a:rPr lang="en-US" i="0">
                              <a:latin typeface="Cambria Math" panose="02040503050406030204" pitchFamily="18" charset="0"/>
                            </a:rPr>
                            <m:t>2</m:t>
                          </m:r>
                        </m:e>
                      </m:rad>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𝜎</m:t>
                          </m:r>
                        </m:e>
                      </m:acc>
                    </m:oMath>
                  </m:oMathPara>
                </a14:m>
                <a:endParaRPr lang="en-US" dirty="0"/>
              </a:p>
            </p:txBody>
          </p:sp>
        </mc:Choice>
        <mc:Fallback xmlns="">
          <p:sp>
            <p:nvSpPr>
              <p:cNvPr id="51" name="TextBox 50">
                <a:extLst>
                  <a:ext uri="{FF2B5EF4-FFF2-40B4-BE49-F238E27FC236}">
                    <a16:creationId xmlns:a16="http://schemas.microsoft.com/office/drawing/2014/main" id="{2072409F-8735-11F5-181E-68F6E2A49E9C}"/>
                  </a:ext>
                </a:extLst>
              </p:cNvPr>
              <p:cNvSpPr txBox="1">
                <a:spLocks noRot="1" noChangeAspect="1" noMove="1" noResize="1" noEditPoints="1" noAdjustHandles="1" noChangeArrowheads="1" noChangeShapeType="1" noTextEdit="1"/>
              </p:cNvSpPr>
              <p:nvPr/>
            </p:nvSpPr>
            <p:spPr>
              <a:xfrm>
                <a:off x="7359801" y="1855169"/>
                <a:ext cx="1511488" cy="430246"/>
              </a:xfrm>
              <a:prstGeom prst="rect">
                <a:avLst/>
              </a:prstGeom>
              <a:blipFill>
                <a:blip r:embed="rId9"/>
                <a:stretch>
                  <a:fillRect r="-16129" b="-2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2943B2BF-8AC4-147A-D930-0D1DBBA2805A}"/>
                  </a:ext>
                </a:extLst>
              </p:cNvPr>
              <p:cNvSpPr txBox="1"/>
              <p:nvPr/>
            </p:nvSpPr>
            <p:spPr>
              <a:xfrm>
                <a:off x="87819" y="4832656"/>
                <a:ext cx="1511488" cy="430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836967"/>
                              </a:solidFill>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𝑦</m:t>
                          </m:r>
                        </m:sub>
                        <m:sup>
                          <m:r>
                            <a:rPr lang="en-US" i="1">
                              <a:latin typeface="Cambria Math" panose="02040503050406030204" pitchFamily="18" charset="0"/>
                            </a:rPr>
                            <m:t>𝑚𝑎𝑥</m:t>
                          </m:r>
                        </m:sup>
                      </m:sSubSup>
                      <m:r>
                        <a:rPr lang="en-US" i="0">
                          <a:latin typeface="Cambria Math" panose="02040503050406030204" pitchFamily="18" charset="0"/>
                        </a:rPr>
                        <m:t>=</m:t>
                      </m:r>
                      <m:rad>
                        <m:radPr>
                          <m:degHide m:val="on"/>
                          <m:ctrlPr>
                            <a:rPr lang="en-US" i="1">
                              <a:solidFill>
                                <a:srgbClr val="836967"/>
                              </a:solidFill>
                              <a:latin typeface="Cambria Math" panose="02040503050406030204" pitchFamily="18" charset="0"/>
                            </a:rPr>
                          </m:ctrlPr>
                        </m:radPr>
                        <m:deg/>
                        <m:e>
                          <m:r>
                            <a:rPr lang="en-US" i="0">
                              <a:latin typeface="Cambria Math" panose="02040503050406030204" pitchFamily="18" charset="0"/>
                            </a:rPr>
                            <m:t>2</m:t>
                          </m:r>
                        </m:e>
                      </m:rad>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𝜎</m:t>
                          </m:r>
                        </m:e>
                      </m:acc>
                    </m:oMath>
                  </m:oMathPara>
                </a14:m>
                <a:endParaRPr lang="en-US" dirty="0"/>
              </a:p>
            </p:txBody>
          </p:sp>
        </mc:Choice>
        <mc:Fallback xmlns="">
          <p:sp>
            <p:nvSpPr>
              <p:cNvPr id="52" name="TextBox 51">
                <a:extLst>
                  <a:ext uri="{FF2B5EF4-FFF2-40B4-BE49-F238E27FC236}">
                    <a16:creationId xmlns:a16="http://schemas.microsoft.com/office/drawing/2014/main" id="{2943B2BF-8AC4-147A-D930-0D1DBBA2805A}"/>
                  </a:ext>
                </a:extLst>
              </p:cNvPr>
              <p:cNvSpPr txBox="1">
                <a:spLocks noRot="1" noChangeAspect="1" noMove="1" noResize="1" noEditPoints="1" noAdjustHandles="1" noChangeArrowheads="1" noChangeShapeType="1" noTextEdit="1"/>
              </p:cNvSpPr>
              <p:nvPr/>
            </p:nvSpPr>
            <p:spPr>
              <a:xfrm>
                <a:off x="87819" y="4832656"/>
                <a:ext cx="1511488" cy="430246"/>
              </a:xfrm>
              <a:prstGeom prst="rect">
                <a:avLst/>
              </a:prstGeom>
              <a:blipFill>
                <a:blip r:embed="rId10"/>
                <a:stretch>
                  <a:fillRect r="-16129" b="-2857"/>
                </a:stretch>
              </a:blipFill>
            </p:spPr>
            <p:txBody>
              <a:bodyPr/>
              <a:lstStyle/>
              <a:p>
                <a:r>
                  <a:rPr lang="en-US">
                    <a:noFill/>
                  </a:rPr>
                  <a:t> </a:t>
                </a:r>
              </a:p>
            </p:txBody>
          </p:sp>
        </mc:Fallback>
      </mc:AlternateContent>
    </p:spTree>
    <p:extLst>
      <p:ext uri="{BB962C8B-B14F-4D97-AF65-F5344CB8AC3E}">
        <p14:creationId xmlns:p14="http://schemas.microsoft.com/office/powerpoint/2010/main" val="492229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838F3A-ABD3-6EB3-B07E-61F75A6B7CA7}"/>
              </a:ext>
            </a:extLst>
          </p:cNvPr>
          <p:cNvSpPr>
            <a:spLocks noGrp="1"/>
          </p:cNvSpPr>
          <p:nvPr>
            <p:ph type="body" sz="quarter" idx="10"/>
          </p:nvPr>
        </p:nvSpPr>
        <p:spPr/>
        <p:txBody>
          <a:bodyPr/>
          <a:lstStyle/>
          <a:p>
            <a:r>
              <a:rPr lang="en-US" dirty="0"/>
              <a:t>Covariance matrix of coefficients</a:t>
            </a:r>
          </a:p>
          <a:p>
            <a:endParaRPr lang="en-US" dirty="0"/>
          </a:p>
          <a:p>
            <a:endParaRPr lang="en-US" dirty="0"/>
          </a:p>
          <a:p>
            <a:endParaRPr lang="en-US" dirty="0"/>
          </a:p>
          <a:p>
            <a:r>
              <a:rPr lang="en-US" dirty="0"/>
              <a:t>A-optimal design shows smallest variance and uncorrelated coefficients</a:t>
            </a:r>
          </a:p>
          <a:p>
            <a:r>
              <a:rPr lang="en-US" dirty="0"/>
              <a:t>D-optimal design shows the largest variance</a:t>
            </a:r>
          </a:p>
          <a:p>
            <a:r>
              <a:rPr lang="en-US" dirty="0"/>
              <a:t>G-optimal design is good for max prediction variance, but it has a relatively large variance and correlation</a:t>
            </a:r>
          </a:p>
        </p:txBody>
      </p:sp>
      <p:sp>
        <p:nvSpPr>
          <p:cNvPr id="3" name="Title 2">
            <a:extLst>
              <a:ext uri="{FF2B5EF4-FFF2-40B4-BE49-F238E27FC236}">
                <a16:creationId xmlns:a16="http://schemas.microsoft.com/office/drawing/2014/main" id="{E927E38B-AC17-096F-2042-A68428B045E1}"/>
              </a:ext>
            </a:extLst>
          </p:cNvPr>
          <p:cNvSpPr>
            <a:spLocks noGrp="1"/>
          </p:cNvSpPr>
          <p:nvPr>
            <p:ph type="title"/>
          </p:nvPr>
        </p:nvSpPr>
        <p:spPr/>
        <p:txBody>
          <a:bodyPr>
            <a:normAutofit fontScale="90000"/>
          </a:bodyPr>
          <a:lstStyle/>
          <a:p>
            <a:r>
              <a:rPr lang="en-US" dirty="0"/>
              <a:t>Ex3-10) Covariance of D-, A-, and G-optimal Designs</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A66CA41-9017-4A75-3AFB-E92426A7B9D0}"/>
                  </a:ext>
                </a:extLst>
              </p:cNvPr>
              <p:cNvGraphicFramePr>
                <a:graphicFrameLocks noGrp="1"/>
              </p:cNvGraphicFramePr>
              <p:nvPr/>
            </p:nvGraphicFramePr>
            <p:xfrm>
              <a:off x="764275" y="1351360"/>
              <a:ext cx="7772399" cy="1330426"/>
            </p:xfrm>
            <a:graphic>
              <a:graphicData uri="http://schemas.openxmlformats.org/drawingml/2006/table">
                <a:tbl>
                  <a:tblPr firstRow="1" firstCol="1" bandRow="1">
                    <a:tableStyleId>{5C22544A-7EE6-4342-B048-85BDC9FD1C3A}</a:tableStyleId>
                  </a:tblPr>
                  <a:tblGrid>
                    <a:gridCol w="1576316">
                      <a:extLst>
                        <a:ext uri="{9D8B030D-6E8A-4147-A177-3AD203B41FA5}">
                          <a16:colId xmlns:a16="http://schemas.microsoft.com/office/drawing/2014/main" val="1338899817"/>
                        </a:ext>
                      </a:extLst>
                    </a:gridCol>
                    <a:gridCol w="1931158">
                      <a:extLst>
                        <a:ext uri="{9D8B030D-6E8A-4147-A177-3AD203B41FA5}">
                          <a16:colId xmlns:a16="http://schemas.microsoft.com/office/drawing/2014/main" val="3009921593"/>
                        </a:ext>
                      </a:extLst>
                    </a:gridCol>
                    <a:gridCol w="2019869">
                      <a:extLst>
                        <a:ext uri="{9D8B030D-6E8A-4147-A177-3AD203B41FA5}">
                          <a16:colId xmlns:a16="http://schemas.microsoft.com/office/drawing/2014/main" val="3280542289"/>
                        </a:ext>
                      </a:extLst>
                    </a:gridCol>
                    <a:gridCol w="2245056">
                      <a:extLst>
                        <a:ext uri="{9D8B030D-6E8A-4147-A177-3AD203B41FA5}">
                          <a16:colId xmlns:a16="http://schemas.microsoft.com/office/drawing/2014/main" val="78447371"/>
                        </a:ext>
                      </a:extLst>
                    </a:gridCol>
                  </a:tblGrid>
                  <a:tr h="363004">
                    <a:tc>
                      <a:txBody>
                        <a:bodyPr/>
                        <a:lstStyle/>
                        <a:p>
                          <a:pPr marL="0" marR="0" algn="ctr">
                            <a:spcBef>
                              <a:spcPts val="0"/>
                            </a:spcBef>
                            <a:spcAft>
                              <a:spcPts val="0"/>
                            </a:spcAft>
                            <a:tabLst>
                              <a:tab pos="228600" algn="l"/>
                              <a:tab pos="2971800" algn="ctr"/>
                              <a:tab pos="5943600" algn="r"/>
                            </a:tabLst>
                          </a:pPr>
                          <a:r>
                            <a:rPr lang="en-US" sz="1800">
                              <a:effectLst/>
                            </a:rPr>
                            <a:t>Designs</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2971800" algn="ctr"/>
                              <a:tab pos="5943600" algn="r"/>
                            </a:tabLst>
                          </a:pPr>
                          <a:r>
                            <a:rPr lang="en-US" sz="1800" dirty="0">
                              <a:effectLst/>
                            </a:rPr>
                            <a:t>D-optimal</a:t>
                          </a:r>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2971800" algn="ctr"/>
                              <a:tab pos="5943600" algn="r"/>
                            </a:tabLst>
                          </a:pPr>
                          <a:r>
                            <a:rPr lang="en-US" sz="1800">
                              <a:effectLst/>
                            </a:rPr>
                            <a:t>A-optimal</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2971800" algn="ctr"/>
                              <a:tab pos="5943600" algn="r"/>
                            </a:tabLst>
                          </a:pPr>
                          <a:r>
                            <a:rPr lang="en-US" sz="1800">
                              <a:effectLst/>
                            </a:rPr>
                            <a:t>G-optimal</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155661419"/>
                      </a:ext>
                    </a:extLst>
                  </a:tr>
                  <a:tr h="967422">
                    <a:tc>
                      <a:txBody>
                        <a:bodyPr/>
                        <a:lstStyle/>
                        <a:p>
                          <a:pPr marL="0" marR="0" algn="ctr">
                            <a:spcBef>
                              <a:spcPts val="0"/>
                            </a:spcBef>
                            <a:spcAft>
                              <a:spcPts val="0"/>
                            </a:spcAft>
                            <a:tabLst>
                              <a:tab pos="228600" algn="l"/>
                              <a:tab pos="2971800" algn="ctr"/>
                              <a:tab pos="5943600" algn="r"/>
                            </a:tabLst>
                          </a:pPr>
                          <a:r>
                            <a:rPr lang="en-US" sz="1800">
                              <a:effectLst/>
                            </a:rPr>
                            <a:t>Covariance matrix</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𝚺</m:t>
                                    </m:r>
                                  </m:e>
                                  <m:sub>
                                    <m:r>
                                      <a:rPr lang="en-US" sz="1800">
                                        <a:effectLst/>
                                        <a:latin typeface="Cambria Math" panose="02040503050406030204" pitchFamily="18" charset="0"/>
                                      </a:rPr>
                                      <m:t>𝐛</m:t>
                                    </m:r>
                                  </m:sub>
                                </m:sSub>
                                <m:r>
                                  <a:rPr lang="en-US" sz="1800">
                                    <a:effectLst/>
                                    <a:latin typeface="Cambria Math" panose="02040503050406030204" pitchFamily="18" charset="0"/>
                                  </a:rPr>
                                  <m:t>=</m:t>
                                </m:r>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𝜎</m:t>
                                    </m:r>
                                  </m:e>
                                </m:acc>
                                <m:d>
                                  <m:dPr>
                                    <m:begChr m:val="["/>
                                    <m:endChr m:val="]"/>
                                    <m:ctrlPr>
                                      <a:rPr lang="en-US" sz="1800" i="1">
                                        <a:effectLst/>
                                        <a:latin typeface="Cambria Math" panose="02040503050406030204" pitchFamily="18" charset="0"/>
                                      </a:rPr>
                                    </m:ctrlPr>
                                  </m:dPr>
                                  <m:e>
                                    <m:m>
                                      <m:mPr>
                                        <m:mcs>
                                          <m:mc>
                                            <m:mcPr>
                                              <m:count m:val="2"/>
                                              <m:mcJc m:val="center"/>
                                            </m:mcPr>
                                          </m:mc>
                                        </m:mcs>
                                        <m:ctrlPr>
                                          <a:rPr lang="en-US" sz="1800" i="1">
                                            <a:effectLst/>
                                            <a:latin typeface="Cambria Math" panose="02040503050406030204" pitchFamily="18" charset="0"/>
                                          </a:rPr>
                                        </m:ctrlPr>
                                      </m:mPr>
                                      <m:mr>
                                        <m:e>
                                          <m:r>
                                            <a:rPr lang="en-US" sz="1800">
                                              <a:effectLst/>
                                              <a:latin typeface="Cambria Math" panose="02040503050406030204" pitchFamily="18" charset="0"/>
                                            </a:rPr>
                                            <m:t>1</m:t>
                                          </m:r>
                                        </m:e>
                                        <m:e>
                                          <m:r>
                                            <a:rPr lang="en-US" sz="1800">
                                              <a:effectLst/>
                                              <a:latin typeface="Cambria Math" panose="02040503050406030204" pitchFamily="18" charset="0"/>
                                            </a:rPr>
                                            <m:t>−1</m:t>
                                          </m:r>
                                        </m:e>
                                      </m:mr>
                                      <m:mr>
                                        <m:e>
                                          <m:r>
                                            <a:rPr lang="en-US" sz="1800">
                                              <a:effectLst/>
                                              <a:latin typeface="Cambria Math" panose="02040503050406030204" pitchFamily="18" charset="0"/>
                                            </a:rPr>
                                            <m:t>−1</m:t>
                                          </m:r>
                                        </m:e>
                                        <m:e>
                                          <m:r>
                                            <a:rPr lang="en-US" sz="1800">
                                              <a:effectLst/>
                                              <a:latin typeface="Cambria Math" panose="02040503050406030204" pitchFamily="18" charset="0"/>
                                            </a:rPr>
                                            <m:t>2</m:t>
                                          </m:r>
                                        </m:e>
                                      </m:mr>
                                    </m:m>
                                  </m:e>
                                </m:d>
                              </m:oMath>
                            </m:oMathPara>
                          </a14:m>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𝚺</m:t>
                                    </m:r>
                                  </m:e>
                                  <m:sub>
                                    <m:r>
                                      <a:rPr lang="en-US" sz="1800">
                                        <a:effectLst/>
                                        <a:latin typeface="Cambria Math" panose="02040503050406030204" pitchFamily="18" charset="0"/>
                                      </a:rPr>
                                      <m:t>𝐛</m:t>
                                    </m:r>
                                  </m:sub>
                                </m:sSub>
                                <m:r>
                                  <a:rPr lang="en-US" sz="1800">
                                    <a:effectLst/>
                                    <a:latin typeface="Cambria Math" panose="02040503050406030204" pitchFamily="18" charset="0"/>
                                  </a:rPr>
                                  <m:t>=</m:t>
                                </m:r>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𝜎</m:t>
                                    </m:r>
                                  </m:e>
                                </m:acc>
                                <m:d>
                                  <m:dPr>
                                    <m:begChr m:val="["/>
                                    <m:endChr m:val="]"/>
                                    <m:ctrlPr>
                                      <a:rPr lang="en-US" sz="1800" i="1">
                                        <a:effectLst/>
                                        <a:latin typeface="Cambria Math" panose="02040503050406030204" pitchFamily="18" charset="0"/>
                                      </a:rPr>
                                    </m:ctrlPr>
                                  </m:dPr>
                                  <m:e>
                                    <m:m>
                                      <m:mPr>
                                        <m:mcs>
                                          <m:mc>
                                            <m:mcPr>
                                              <m:count m:val="2"/>
                                              <m:mcJc m:val="center"/>
                                            </m:mcPr>
                                          </m:mc>
                                        </m:mcs>
                                        <m:ctrlPr>
                                          <a:rPr lang="en-US" sz="1800" i="1">
                                            <a:effectLst/>
                                            <a:latin typeface="Cambria Math" panose="02040503050406030204" pitchFamily="18" charset="0"/>
                                          </a:rPr>
                                        </m:ctrlPr>
                                      </m:mPr>
                                      <m:mr>
                                        <m:e>
                                          <m:r>
                                            <a:rPr lang="en-US" sz="1800">
                                              <a:effectLst/>
                                              <a:latin typeface="Cambria Math" panose="02040503050406030204" pitchFamily="18" charset="0"/>
                                            </a:rPr>
                                            <m:t>1</m:t>
                                          </m:r>
                                        </m:e>
                                        <m:e>
                                          <m:r>
                                            <a:rPr lang="en-US" sz="1800">
                                              <a:effectLst/>
                                              <a:latin typeface="Cambria Math" panose="02040503050406030204" pitchFamily="18" charset="0"/>
                                            </a:rPr>
                                            <m:t>0</m:t>
                                          </m:r>
                                        </m:e>
                                      </m:mr>
                                      <m:mr>
                                        <m:e>
                                          <m:r>
                                            <a:rPr lang="en-US" sz="1800">
                                              <a:effectLst/>
                                              <a:latin typeface="Cambria Math" panose="02040503050406030204" pitchFamily="18" charset="0"/>
                                            </a:rPr>
                                            <m:t>0</m:t>
                                          </m:r>
                                        </m:e>
                                        <m:e>
                                          <m:r>
                                            <a:rPr lang="en-US" sz="1800">
                                              <a:effectLst/>
                                              <a:latin typeface="Cambria Math" panose="02040503050406030204" pitchFamily="18" charset="0"/>
                                            </a:rPr>
                                            <m:t>1</m:t>
                                          </m:r>
                                        </m:e>
                                      </m:mr>
                                    </m:m>
                                  </m:e>
                                </m:d>
                              </m:oMath>
                            </m:oMathPara>
                          </a14:m>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𝚺</m:t>
                                    </m:r>
                                  </m:e>
                                  <m:sub>
                                    <m:r>
                                      <a:rPr lang="en-US" sz="1800">
                                        <a:effectLst/>
                                        <a:latin typeface="Cambria Math" panose="02040503050406030204" pitchFamily="18" charset="0"/>
                                      </a:rPr>
                                      <m:t>𝐛</m:t>
                                    </m:r>
                                  </m:sub>
                                </m:sSub>
                                <m:r>
                                  <a:rPr lang="en-US" sz="1800">
                                    <a:effectLst/>
                                    <a:latin typeface="Cambria Math" panose="02040503050406030204" pitchFamily="18" charset="0"/>
                                  </a:rPr>
                                  <m:t>=</m:t>
                                </m:r>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𝜎</m:t>
                                    </m:r>
                                  </m:e>
                                </m:acc>
                                <m:d>
                                  <m:dPr>
                                    <m:begChr m:val="["/>
                                    <m:endChr m:val="]"/>
                                    <m:ctrlPr>
                                      <a:rPr lang="en-US" sz="1800" i="1">
                                        <a:effectLst/>
                                        <a:latin typeface="Cambria Math" panose="02040503050406030204" pitchFamily="18" charset="0"/>
                                      </a:rPr>
                                    </m:ctrlPr>
                                  </m:dPr>
                                  <m:e>
                                    <m:m>
                                      <m:mPr>
                                        <m:mcs>
                                          <m:mc>
                                            <m:mcPr>
                                              <m:count m:val="2"/>
                                              <m:mcJc m:val="center"/>
                                            </m:mcPr>
                                          </m:mc>
                                        </m:mcs>
                                        <m:ctrlPr>
                                          <a:rPr lang="en-US" sz="1800" i="1">
                                            <a:effectLst/>
                                            <a:latin typeface="Cambria Math" panose="02040503050406030204" pitchFamily="18" charset="0"/>
                                          </a:rPr>
                                        </m:ctrlPr>
                                      </m:mPr>
                                      <m:mr>
                                        <m:e>
                                          <m:r>
                                            <a:rPr lang="en-US" sz="1800">
                                              <a:effectLst/>
                                              <a:latin typeface="Cambria Math" panose="02040503050406030204" pitchFamily="18" charset="0"/>
                                            </a:rPr>
                                            <m:t>1</m:t>
                                          </m:r>
                                        </m:e>
                                        <m:e>
                                          <m:r>
                                            <a:rPr lang="en-US" sz="1800">
                                              <a:effectLst/>
                                              <a:latin typeface="Cambria Math" panose="02040503050406030204" pitchFamily="18" charset="0"/>
                                            </a:rPr>
                                            <m:t>−0.5</m:t>
                                          </m:r>
                                        </m:e>
                                      </m:mr>
                                      <m:mr>
                                        <m:e>
                                          <m:r>
                                            <a:rPr lang="en-US" sz="1800">
                                              <a:effectLst/>
                                              <a:latin typeface="Cambria Math" panose="02040503050406030204" pitchFamily="18" charset="0"/>
                                            </a:rPr>
                                            <m:t>−0.5</m:t>
                                          </m:r>
                                        </m:e>
                                        <m:e>
                                          <m:r>
                                            <a:rPr lang="en-US" sz="1800">
                                              <a:effectLst/>
                                              <a:latin typeface="Cambria Math" panose="02040503050406030204" pitchFamily="18" charset="0"/>
                                            </a:rPr>
                                            <m:t>1.25</m:t>
                                          </m:r>
                                        </m:e>
                                      </m:mr>
                                    </m:m>
                                  </m:e>
                                </m:d>
                              </m:oMath>
                            </m:oMathPara>
                          </a14:m>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040272461"/>
                      </a:ext>
                    </a:extLst>
                  </a:tr>
                </a:tbl>
              </a:graphicData>
            </a:graphic>
          </p:graphicFrame>
        </mc:Choice>
        <mc:Fallback xmlns="">
          <p:graphicFrame>
            <p:nvGraphicFramePr>
              <p:cNvPr id="5" name="Table 4">
                <a:extLst>
                  <a:ext uri="{FF2B5EF4-FFF2-40B4-BE49-F238E27FC236}">
                    <a16:creationId xmlns:a16="http://schemas.microsoft.com/office/drawing/2014/main" id="{CA66CA41-9017-4A75-3AFB-E92426A7B9D0}"/>
                  </a:ext>
                </a:extLst>
              </p:cNvPr>
              <p:cNvGraphicFramePr>
                <a:graphicFrameLocks noGrp="1"/>
              </p:cNvGraphicFramePr>
              <p:nvPr>
                <p:extLst>
                  <p:ext uri="{D42A27DB-BD31-4B8C-83A1-F6EECF244321}">
                    <p14:modId xmlns:p14="http://schemas.microsoft.com/office/powerpoint/2010/main" val="4259092378"/>
                  </p:ext>
                </p:extLst>
              </p:nvPr>
            </p:nvGraphicFramePr>
            <p:xfrm>
              <a:off x="764275" y="1351360"/>
              <a:ext cx="7772399" cy="1330426"/>
            </p:xfrm>
            <a:graphic>
              <a:graphicData uri="http://schemas.openxmlformats.org/drawingml/2006/table">
                <a:tbl>
                  <a:tblPr firstRow="1" firstCol="1" bandRow="1">
                    <a:tableStyleId>{5C22544A-7EE6-4342-B048-85BDC9FD1C3A}</a:tableStyleId>
                  </a:tblPr>
                  <a:tblGrid>
                    <a:gridCol w="1576316">
                      <a:extLst>
                        <a:ext uri="{9D8B030D-6E8A-4147-A177-3AD203B41FA5}">
                          <a16:colId xmlns:a16="http://schemas.microsoft.com/office/drawing/2014/main" val="1338899817"/>
                        </a:ext>
                      </a:extLst>
                    </a:gridCol>
                    <a:gridCol w="1931158">
                      <a:extLst>
                        <a:ext uri="{9D8B030D-6E8A-4147-A177-3AD203B41FA5}">
                          <a16:colId xmlns:a16="http://schemas.microsoft.com/office/drawing/2014/main" val="3009921593"/>
                        </a:ext>
                      </a:extLst>
                    </a:gridCol>
                    <a:gridCol w="2019869">
                      <a:extLst>
                        <a:ext uri="{9D8B030D-6E8A-4147-A177-3AD203B41FA5}">
                          <a16:colId xmlns:a16="http://schemas.microsoft.com/office/drawing/2014/main" val="3280542289"/>
                        </a:ext>
                      </a:extLst>
                    </a:gridCol>
                    <a:gridCol w="2245056">
                      <a:extLst>
                        <a:ext uri="{9D8B030D-6E8A-4147-A177-3AD203B41FA5}">
                          <a16:colId xmlns:a16="http://schemas.microsoft.com/office/drawing/2014/main" val="78447371"/>
                        </a:ext>
                      </a:extLst>
                    </a:gridCol>
                  </a:tblGrid>
                  <a:tr h="363004">
                    <a:tc>
                      <a:txBody>
                        <a:bodyPr/>
                        <a:lstStyle/>
                        <a:p>
                          <a:pPr marL="0" marR="0" algn="ctr">
                            <a:spcBef>
                              <a:spcPts val="0"/>
                            </a:spcBef>
                            <a:spcAft>
                              <a:spcPts val="0"/>
                            </a:spcAft>
                            <a:tabLst>
                              <a:tab pos="228600" algn="l"/>
                              <a:tab pos="2971800" algn="ctr"/>
                              <a:tab pos="5943600" algn="r"/>
                            </a:tabLst>
                          </a:pPr>
                          <a:r>
                            <a:rPr lang="en-US" sz="1800">
                              <a:effectLst/>
                            </a:rPr>
                            <a:t>Designs</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2971800" algn="ctr"/>
                              <a:tab pos="5943600" algn="r"/>
                            </a:tabLst>
                          </a:pPr>
                          <a:r>
                            <a:rPr lang="en-US" sz="1800" dirty="0">
                              <a:effectLst/>
                            </a:rPr>
                            <a:t>D-optimal</a:t>
                          </a:r>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2971800" algn="ctr"/>
                              <a:tab pos="5943600" algn="r"/>
                            </a:tabLst>
                          </a:pPr>
                          <a:r>
                            <a:rPr lang="en-US" sz="1800">
                              <a:effectLst/>
                            </a:rPr>
                            <a:t>A-optimal</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2971800" algn="ctr"/>
                              <a:tab pos="5943600" algn="r"/>
                            </a:tabLst>
                          </a:pPr>
                          <a:r>
                            <a:rPr lang="en-US" sz="1800">
                              <a:effectLst/>
                            </a:rPr>
                            <a:t>G-optimal</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155661419"/>
                      </a:ext>
                    </a:extLst>
                  </a:tr>
                  <a:tr h="967422">
                    <a:tc>
                      <a:txBody>
                        <a:bodyPr/>
                        <a:lstStyle/>
                        <a:p>
                          <a:pPr marL="0" marR="0" algn="ctr">
                            <a:spcBef>
                              <a:spcPts val="0"/>
                            </a:spcBef>
                            <a:spcAft>
                              <a:spcPts val="0"/>
                            </a:spcAft>
                            <a:tabLst>
                              <a:tab pos="228600" algn="l"/>
                              <a:tab pos="2971800" algn="ctr"/>
                              <a:tab pos="5943600" algn="r"/>
                            </a:tabLst>
                          </a:pPr>
                          <a:r>
                            <a:rPr lang="en-US" sz="1800">
                              <a:effectLst/>
                            </a:rPr>
                            <a:t>Covariance matrix</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82019" t="-40881" r="-222082" b="-1887"/>
                          </a:stretch>
                        </a:blipFill>
                      </a:tcPr>
                    </a:tc>
                    <a:tc>
                      <a:txBody>
                        <a:bodyPr/>
                        <a:lstStyle/>
                        <a:p>
                          <a:endParaRPr lang="en-US"/>
                        </a:p>
                      </a:txBody>
                      <a:tcPr marL="68580" marR="68580" marT="0" marB="0" anchor="ctr">
                        <a:blipFill>
                          <a:blip r:embed="rId2"/>
                          <a:stretch>
                            <a:fillRect l="-174320" t="-40881" r="-112689" b="-1887"/>
                          </a:stretch>
                        </a:blipFill>
                      </a:tcPr>
                    </a:tc>
                    <a:tc>
                      <a:txBody>
                        <a:bodyPr/>
                        <a:lstStyle/>
                        <a:p>
                          <a:endParaRPr lang="en-US"/>
                        </a:p>
                      </a:txBody>
                      <a:tcPr marL="68580" marR="68580" marT="0" marB="0" anchor="ctr">
                        <a:blipFill>
                          <a:blip r:embed="rId2"/>
                          <a:stretch>
                            <a:fillRect l="-246070" t="-40881" r="-1084" b="-1887"/>
                          </a:stretch>
                        </a:blipFill>
                      </a:tcPr>
                    </a:tc>
                    <a:extLst>
                      <a:ext uri="{0D108BD9-81ED-4DB2-BD59-A6C34878D82A}">
                        <a16:rowId xmlns:a16="http://schemas.microsoft.com/office/drawing/2014/main" val="2040272461"/>
                      </a:ext>
                    </a:extLst>
                  </a:tr>
                </a:tbl>
              </a:graphicData>
            </a:graphic>
          </p:graphicFrame>
        </mc:Fallback>
      </mc:AlternateContent>
    </p:spTree>
    <p:extLst>
      <p:ext uri="{BB962C8B-B14F-4D97-AF65-F5344CB8AC3E}">
        <p14:creationId xmlns:p14="http://schemas.microsoft.com/office/powerpoint/2010/main" val="3983500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C24E3D-732E-59C5-6DCE-53C572724C46}"/>
              </a:ext>
            </a:extLst>
          </p:cNvPr>
          <p:cNvSpPr>
            <a:spLocks noGrp="1"/>
          </p:cNvSpPr>
          <p:nvPr>
            <p:ph type="body" sz="quarter" idx="10"/>
          </p:nvPr>
        </p:nvSpPr>
        <p:spPr>
          <a:xfrm>
            <a:off x="304799" y="774200"/>
            <a:ext cx="8573069" cy="5626600"/>
          </a:xfrm>
        </p:spPr>
        <p:txBody>
          <a:bodyPr/>
          <a:lstStyle/>
          <a:p>
            <a:r>
              <a:rPr lang="en-US" dirty="0"/>
              <a:t>Variance-based optimal design</a:t>
            </a:r>
          </a:p>
          <a:p>
            <a:pPr lvl="1"/>
            <a:r>
              <a:rPr lang="en-US" dirty="0"/>
              <a:t>Reducing uncertainty in coefficients or prediction</a:t>
            </a:r>
          </a:p>
          <a:p>
            <a:pPr lvl="1"/>
            <a:r>
              <a:rPr lang="en-US" dirty="0"/>
              <a:t>Reducing uncertainty does not always guarantee prediction accuracy</a:t>
            </a:r>
          </a:p>
          <a:p>
            <a:pPr lvl="1"/>
            <a:r>
              <a:rPr lang="en-US" dirty="0"/>
              <a:t>Model form error </a:t>
            </a:r>
            <a:r>
              <a:rPr lang="en-US" dirty="0">
                <a:sym typeface="Wingdings" panose="05000000000000000000" pitchFamily="2" charset="2"/>
              </a:rPr>
              <a:t> inaccurate coefficients  error in prediction (</a:t>
            </a:r>
            <a:r>
              <a:rPr lang="en-US" dirty="0">
                <a:solidFill>
                  <a:srgbClr val="0000CC"/>
                </a:solidFill>
                <a:sym typeface="Wingdings" panose="05000000000000000000" pitchFamily="2" charset="2"/>
              </a:rPr>
              <a:t>bias error</a:t>
            </a:r>
            <a:r>
              <a:rPr lang="en-US" dirty="0">
                <a:sym typeface="Wingdings" panose="05000000000000000000" pitchFamily="2" charset="2"/>
              </a:rPr>
              <a:t>)</a:t>
            </a:r>
          </a:p>
          <a:p>
            <a:r>
              <a:rPr lang="en-US" dirty="0">
                <a:sym typeface="Wingdings" panose="05000000000000000000" pitchFamily="2" charset="2"/>
              </a:rPr>
              <a:t>Variance and bias are competing objectives in DoE</a:t>
            </a:r>
          </a:p>
          <a:p>
            <a:pPr lvl="1"/>
            <a:r>
              <a:rPr lang="en-US" dirty="0"/>
              <a:t>Fitting surrogate close to samples reduces bias error but causes large variance</a:t>
            </a:r>
          </a:p>
          <a:p>
            <a:pPr lvl="1"/>
            <a:r>
              <a:rPr lang="en-US" dirty="0"/>
              <a:t>Smoothing surrogate model reduces variance but increases bias error</a:t>
            </a:r>
          </a:p>
          <a:p>
            <a:r>
              <a:rPr lang="en-US" dirty="0"/>
              <a:t>Necessary to balance the bias and variance errors by a trade-off</a:t>
            </a:r>
          </a:p>
        </p:txBody>
      </p:sp>
      <p:sp>
        <p:nvSpPr>
          <p:cNvPr id="3" name="Title 2">
            <a:extLst>
              <a:ext uri="{FF2B5EF4-FFF2-40B4-BE49-F238E27FC236}">
                <a16:creationId xmlns:a16="http://schemas.microsoft.com/office/drawing/2014/main" id="{B4595007-AB48-C70D-8234-8293EE2EAA49}"/>
              </a:ext>
            </a:extLst>
          </p:cNvPr>
          <p:cNvSpPr>
            <a:spLocks noGrp="1"/>
          </p:cNvSpPr>
          <p:nvPr>
            <p:ph type="title"/>
          </p:nvPr>
        </p:nvSpPr>
        <p:spPr/>
        <p:txBody>
          <a:bodyPr>
            <a:normAutofit fontScale="90000"/>
          </a:bodyPr>
          <a:lstStyle/>
          <a:p>
            <a:r>
              <a:rPr lang="en-US" dirty="0"/>
              <a:t>Variance-based vs. Bias-based Optimal Design</a:t>
            </a:r>
          </a:p>
        </p:txBody>
      </p:sp>
    </p:spTree>
    <p:extLst>
      <p:ext uri="{BB962C8B-B14F-4D97-AF65-F5344CB8AC3E}">
        <p14:creationId xmlns:p14="http://schemas.microsoft.com/office/powerpoint/2010/main" val="253218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35DC73-E9F6-E3A7-B651-4105B9C35B00}"/>
              </a:ext>
            </a:extLst>
          </p:cNvPr>
          <p:cNvSpPr>
            <a:spLocks noGrp="1"/>
          </p:cNvSpPr>
          <p:nvPr>
            <p:ph type="body" sz="quarter" idx="10"/>
          </p:nvPr>
        </p:nvSpPr>
        <p:spPr/>
        <p:txBody>
          <a:bodyPr/>
          <a:lstStyle/>
          <a:p>
            <a:r>
              <a:rPr lang="en-US" dirty="0"/>
              <a:t>Originally developed in agricultural applications to identify the effect of input variables (factors) on the output QoI </a:t>
            </a:r>
          </a:p>
          <a:p>
            <a:r>
              <a:rPr lang="en-US" dirty="0"/>
              <a:t>Branch of applied statistics that deals with planning, conducting, analyzing, and interpreting controlled tests to evaluate the factors</a:t>
            </a:r>
          </a:p>
          <a:p>
            <a:r>
              <a:rPr lang="en-US" dirty="0"/>
              <a:t>It is mostly used </a:t>
            </a:r>
          </a:p>
          <a:p>
            <a:pPr marL="742950" lvl="1" indent="-457200">
              <a:buFont typeface="+mj-lt"/>
              <a:buAutoNum type="alphaLcParenR"/>
            </a:pPr>
            <a:r>
              <a:rPr lang="en-US" dirty="0"/>
              <a:t>to determine if input variables have an effect on QoIs</a:t>
            </a:r>
          </a:p>
          <a:p>
            <a:pPr marL="742950" lvl="1" indent="-457200">
              <a:buFont typeface="+mj-lt"/>
              <a:buAutoNum type="alphaLcParenR"/>
            </a:pPr>
            <a:r>
              <a:rPr lang="en-US" dirty="0"/>
              <a:t>to determine if multiple inputs interact in their effect on the QoIs</a:t>
            </a:r>
          </a:p>
          <a:p>
            <a:pPr marL="742950" lvl="1" indent="-457200">
              <a:buFont typeface="+mj-lt"/>
              <a:buAutoNum type="alphaLcParenR"/>
            </a:pPr>
            <a:r>
              <a:rPr lang="en-US" dirty="0"/>
              <a:t>to model the behavior of the QoI as a function of input variables</a:t>
            </a:r>
          </a:p>
          <a:p>
            <a:pPr marL="742950" lvl="1" indent="-457200">
              <a:buFont typeface="+mj-lt"/>
              <a:buAutoNum type="alphaLcParenR"/>
            </a:pPr>
            <a:r>
              <a:rPr lang="en-US" dirty="0"/>
              <a:t>to optimize the QoI. </a:t>
            </a:r>
          </a:p>
          <a:p>
            <a:r>
              <a:rPr lang="en-US" dirty="0"/>
              <a:t>Here: used for defining sample locations for the surrogate</a:t>
            </a:r>
          </a:p>
        </p:txBody>
      </p:sp>
      <p:sp>
        <p:nvSpPr>
          <p:cNvPr id="3" name="Title 2">
            <a:extLst>
              <a:ext uri="{FF2B5EF4-FFF2-40B4-BE49-F238E27FC236}">
                <a16:creationId xmlns:a16="http://schemas.microsoft.com/office/drawing/2014/main" id="{F5B2B96D-09F9-288F-53FA-882FA5FB0379}"/>
              </a:ext>
            </a:extLst>
          </p:cNvPr>
          <p:cNvSpPr>
            <a:spLocks noGrp="1"/>
          </p:cNvSpPr>
          <p:nvPr>
            <p:ph type="title"/>
          </p:nvPr>
        </p:nvSpPr>
        <p:spPr/>
        <p:txBody>
          <a:bodyPr>
            <a:normAutofit fontScale="90000"/>
          </a:bodyPr>
          <a:lstStyle/>
          <a:p>
            <a:r>
              <a:rPr lang="en-US" dirty="0"/>
              <a:t>DoE </a:t>
            </a:r>
            <a:r>
              <a:rPr lang="en-US" i="1" dirty="0"/>
              <a:t>cont</a:t>
            </a:r>
            <a:r>
              <a:rPr lang="en-US" dirty="0"/>
              <a:t>.</a:t>
            </a:r>
          </a:p>
        </p:txBody>
      </p:sp>
    </p:spTree>
    <p:extLst>
      <p:ext uri="{BB962C8B-B14F-4D97-AF65-F5344CB8AC3E}">
        <p14:creationId xmlns:p14="http://schemas.microsoft.com/office/powerpoint/2010/main" val="37398339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C18FDAC-273E-9794-426F-CF707DAADF4E}"/>
              </a:ext>
            </a:extLst>
          </p:cNvPr>
          <p:cNvGrpSpPr/>
          <p:nvPr/>
        </p:nvGrpSpPr>
        <p:grpSpPr>
          <a:xfrm>
            <a:off x="4490114" y="5106877"/>
            <a:ext cx="1678726" cy="813282"/>
            <a:chOff x="4490114" y="5386486"/>
            <a:chExt cx="1678726" cy="813282"/>
          </a:xfrm>
        </p:grpSpPr>
        <p:sp>
          <p:nvSpPr>
            <p:cNvPr id="16" name="Rectangle: Rounded Corners 15">
              <a:extLst>
                <a:ext uri="{FF2B5EF4-FFF2-40B4-BE49-F238E27FC236}">
                  <a16:creationId xmlns:a16="http://schemas.microsoft.com/office/drawing/2014/main" id="{53822057-7192-DAF3-72F5-BBB0AD4D241C}"/>
                </a:ext>
              </a:extLst>
            </p:cNvPr>
            <p:cNvSpPr/>
            <p:nvPr/>
          </p:nvSpPr>
          <p:spPr>
            <a:xfrm>
              <a:off x="4490114" y="5386486"/>
              <a:ext cx="1351129" cy="462541"/>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7" name="TextBox 16">
              <a:extLst>
                <a:ext uri="{FF2B5EF4-FFF2-40B4-BE49-F238E27FC236}">
                  <a16:creationId xmlns:a16="http://schemas.microsoft.com/office/drawing/2014/main" id="{DBDC11F0-4471-3C65-24BD-7179F1CDFB12}"/>
                </a:ext>
              </a:extLst>
            </p:cNvPr>
            <p:cNvSpPr txBox="1"/>
            <p:nvPr/>
          </p:nvSpPr>
          <p:spPr>
            <a:xfrm>
              <a:off x="4624828" y="5861214"/>
              <a:ext cx="1544012" cy="338554"/>
            </a:xfrm>
            <a:prstGeom prst="rect">
              <a:avLst/>
            </a:prstGeom>
            <a:noFill/>
          </p:spPr>
          <p:txBody>
            <a:bodyPr wrap="none" rtlCol="0">
              <a:spAutoFit/>
            </a:bodyPr>
            <a:lstStyle/>
            <a:p>
              <a:pPr algn="l"/>
              <a:r>
                <a:rPr lang="en-US" sz="1600" dirty="0"/>
                <a:t>Bias error term</a:t>
              </a:r>
            </a:p>
          </p:txBody>
        </p:sp>
      </p:gr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7A454FF-3ECC-218D-39E1-58D66245F1F3}"/>
                  </a:ext>
                </a:extLst>
              </p:cNvPr>
              <p:cNvSpPr>
                <a:spLocks noGrp="1"/>
              </p:cNvSpPr>
              <p:nvPr>
                <p:ph type="body" sz="quarter" idx="10"/>
              </p:nvPr>
            </p:nvSpPr>
            <p:spPr/>
            <p:txBody>
              <a:bodyPr/>
              <a:lstStyle/>
              <a:p>
                <a:r>
                  <a:rPr lang="en-US" dirty="0"/>
                  <a:t>1st design moment		2nd design moment</a:t>
                </a:r>
              </a:p>
              <a:p>
                <a:pPr>
                  <a:lnSpc>
                    <a:spcPct val="150000"/>
                  </a:lnSpc>
                </a:pPr>
                <a:endParaRPr lang="en-US" dirty="0"/>
              </a:p>
              <a:p>
                <a:r>
                  <a:rPr lang="en-US" dirty="0"/>
                  <a:t>Discrete moment</a:t>
                </a:r>
              </a:p>
              <a:p>
                <a:pPr lvl="1"/>
                <a:endParaRPr lang="en-US" dirty="0"/>
              </a:p>
              <a:p>
                <a:pPr lvl="1"/>
                <a:endParaRPr lang="en-US" dirty="0"/>
              </a:p>
              <a:p>
                <a:r>
                  <a:rPr lang="en-US" dirty="0"/>
                  <a:t>Min bias design: equivalence of the discrete moments with the continuous moments</a:t>
                </a:r>
              </a:p>
              <a:p>
                <a:pPr lvl="1"/>
                <a:r>
                  <a:rPr lang="en-US" dirty="0"/>
                  <a:t>Surrogate model: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Malgun Gothic" panose="020B0503020000020004" pitchFamily="34" charset="-127"/>
                            <a:cs typeface="Times New Roman" panose="02020603050405020304" pitchFamily="18" charset="0"/>
                          </a:rPr>
                          <m:t>𝑦</m:t>
                        </m:r>
                      </m:e>
                    </m:acc>
                    <m:d>
                      <m:dPr>
                        <m:ctrlPr>
                          <a:rPr lang="en-US" i="1">
                            <a:latin typeface="Cambria Math" panose="02040503050406030204" pitchFamily="18" charset="0"/>
                          </a:rPr>
                        </m:ctrlPr>
                      </m:dPr>
                      <m:e>
                        <m:r>
                          <a:rPr lang="en-US" b="1" i="1">
                            <a:latin typeface="Cambria Math" panose="02040503050406030204" pitchFamily="18" charset="0"/>
                            <a:ea typeface="Malgun Gothic" panose="020B0503020000020004" pitchFamily="34" charset="-127"/>
                            <a:cs typeface="Times New Roman" panose="02020603050405020304" pitchFamily="18" charset="0"/>
                          </a:rPr>
                          <m:t>𝐱</m:t>
                        </m:r>
                      </m:e>
                    </m:d>
                    <m:r>
                      <a:rPr lang="en-US"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b="1" i="1">
                                <a:latin typeface="Cambria Math" panose="02040503050406030204" pitchFamily="18" charset="0"/>
                                <a:ea typeface="Malgun Gothic" panose="020B0503020000020004" pitchFamily="34" charset="-127"/>
                                <a:cs typeface="Times New Roman" panose="02020603050405020304" pitchFamily="18" charset="0"/>
                              </a:rPr>
                              <m:t>𝛏</m:t>
                            </m:r>
                            <m:r>
                              <a:rPr lang="en-US" i="1">
                                <a:latin typeface="Cambria Math" panose="02040503050406030204" pitchFamily="18" charset="0"/>
                                <a:ea typeface="Malgun Gothic" panose="020B0503020000020004" pitchFamily="34" charset="-127"/>
                                <a:cs typeface="Times New Roman" panose="02020603050405020304" pitchFamily="18" charset="0"/>
                              </a:rPr>
                              <m:t>(</m:t>
                            </m:r>
                            <m:r>
                              <a:rPr lang="en-US" b="1" i="1">
                                <a:latin typeface="Cambria Math" panose="02040503050406030204" pitchFamily="18" charset="0"/>
                                <a:ea typeface="Malgun Gothic" panose="020B0503020000020004" pitchFamily="34" charset="-127"/>
                                <a:cs typeface="Times New Roman" panose="02020603050405020304" pitchFamily="18" charset="0"/>
                              </a:rPr>
                              <m:t>𝐱</m:t>
                            </m:r>
                            <m:r>
                              <a:rPr lang="en-US" i="1">
                                <a:latin typeface="Cambria Math" panose="02040503050406030204" pitchFamily="18" charset="0"/>
                                <a:ea typeface="Malgun Gothic" panose="020B0503020000020004" pitchFamily="34" charset="-127"/>
                                <a:cs typeface="Times New Roman" panose="02020603050405020304" pitchFamily="18" charset="0"/>
                              </a:rPr>
                              <m:t>)</m:t>
                            </m:r>
                          </m:e>
                          <m:sup>
                            <m:d>
                              <m:dPr>
                                <m:ctrlPr>
                                  <a:rPr lang="en-US" i="1">
                                    <a:latin typeface="Cambria Math" panose="02040503050406030204" pitchFamily="18" charset="0"/>
                                  </a:rPr>
                                </m:ctrlPr>
                              </m:dPr>
                              <m:e>
                                <m:r>
                                  <a:rPr lang="en-US" i="1">
                                    <a:latin typeface="Cambria Math" panose="02040503050406030204" pitchFamily="18" charset="0"/>
                                    <a:ea typeface="Malgun Gothic" panose="020B0503020000020004" pitchFamily="34" charset="-127"/>
                                    <a:cs typeface="Times New Roman" panose="02020603050405020304" pitchFamily="18" charset="0"/>
                                  </a:rPr>
                                  <m:t>1</m:t>
                                </m:r>
                              </m:e>
                            </m:d>
                          </m:sup>
                        </m:sSup>
                      </m:e>
                      <m:sup>
                        <m:r>
                          <a:rPr lang="en-US" i="1">
                            <a:latin typeface="Cambria Math" panose="02040503050406030204" pitchFamily="18" charset="0"/>
                            <a:ea typeface="Malgun Gothic" panose="020B0503020000020004" pitchFamily="34" charset="-127"/>
                            <a:cs typeface="Times New Roman" panose="020206030504050203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ea typeface="Malgun Gothic" panose="020B0503020000020004" pitchFamily="34" charset="-127"/>
                            <a:cs typeface="Times New Roman" panose="02020603050405020304" pitchFamily="18" charset="0"/>
                          </a:rPr>
                          <m:t>𝐛</m:t>
                        </m:r>
                      </m:e>
                      <m:sup>
                        <m:r>
                          <a:rPr lang="en-US" i="1">
                            <a:latin typeface="Cambria Math" panose="02040503050406030204" pitchFamily="18" charset="0"/>
                            <a:ea typeface="Malgun Gothic" panose="020B0503020000020004" pitchFamily="34" charset="-127"/>
                            <a:cs typeface="Times New Roman" panose="02020603050405020304" pitchFamily="18" charset="0"/>
                          </a:rPr>
                          <m:t>(1)</m:t>
                        </m:r>
                      </m:sup>
                    </m:sSup>
                  </m:oMath>
                </a14:m>
                <a:endParaRPr lang="en-US" dirty="0"/>
              </a:p>
              <a:p>
                <a:pPr lvl="1"/>
                <a:r>
                  <a:rPr lang="en-US" dirty="0"/>
                  <a:t>True model: </a:t>
                </a:r>
                <a14:m>
                  <m:oMath xmlns:m="http://schemas.openxmlformats.org/officeDocument/2006/math">
                    <m:r>
                      <a:rPr lang="en-US" sz="1800" i="1" smtClean="0">
                        <a:effectLst/>
                        <a:latin typeface="Cambria Math" panose="02040503050406030204" pitchFamily="18" charset="0"/>
                        <a:ea typeface="Malgun Gothic" panose="020B0503020000020004" pitchFamily="34" charset="-127"/>
                        <a:cs typeface="Times New Roman" panose="02020603050405020304" pitchFamily="18" charset="0"/>
                      </a:rPr>
                      <m:t>𝑦</m:t>
                    </m:r>
                    <m:d>
                      <m:dPr>
                        <m:ctrlPr>
                          <a:rPr lang="en-US" i="1">
                            <a:effectLst/>
                            <a:latin typeface="Cambria Math" panose="02040503050406030204" pitchFamily="18" charset="0"/>
                          </a:rPr>
                        </m:ctrlPr>
                      </m:dPr>
                      <m:e>
                        <m:r>
                          <a:rPr lang="en-US" sz="1800" b="1" i="1">
                            <a:effectLst/>
                            <a:latin typeface="Cambria Math" panose="02040503050406030204" pitchFamily="18" charset="0"/>
                            <a:ea typeface="Malgun Gothic" panose="020B0503020000020004" pitchFamily="34" charset="-127"/>
                            <a:cs typeface="Times New Roman" panose="02020603050405020304" pitchFamily="18" charset="0"/>
                          </a:rPr>
                          <m:t>𝐱</m:t>
                        </m:r>
                      </m:e>
                    </m:d>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i="1">
                            <a:effectLst/>
                            <a:latin typeface="Cambria Math" panose="02040503050406030204" pitchFamily="18" charset="0"/>
                          </a:rPr>
                        </m:ctrlPr>
                      </m:sSupPr>
                      <m:e>
                        <m:sSup>
                          <m:sSupPr>
                            <m:ctrlPr>
                              <a:rPr lang="en-US" i="1">
                                <a:effectLst/>
                                <a:latin typeface="Cambria Math" panose="02040503050406030204" pitchFamily="18" charset="0"/>
                              </a:rPr>
                            </m:ctrlPr>
                          </m:sSupPr>
                          <m:e>
                            <m:r>
                              <a:rPr lang="en-US" sz="1800" b="1" i="1">
                                <a:effectLst/>
                                <a:latin typeface="Cambria Math" panose="02040503050406030204" pitchFamily="18" charset="0"/>
                                <a:ea typeface="Malgun Gothic" panose="020B0503020000020004" pitchFamily="34" charset="-127"/>
                                <a:cs typeface="Times New Roman" panose="02020603050405020304" pitchFamily="18" charset="0"/>
                              </a:rPr>
                              <m:t>𝛏</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b="1" i="1">
                                <a:effectLst/>
                                <a:latin typeface="Cambria Math" panose="02040503050406030204" pitchFamily="18" charset="0"/>
                                <a:ea typeface="Malgun Gothic" panose="020B0503020000020004" pitchFamily="34" charset="-127"/>
                                <a:cs typeface="Times New Roman" panose="02020603050405020304" pitchFamily="18" charset="0"/>
                              </a:rPr>
                              <m:t>𝐱</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e>
                          <m:sup>
                            <m:d>
                              <m:dPr>
                                <m:ctrlPr>
                                  <a:rPr lang="en-US" i="1">
                                    <a:effectLst/>
                                    <a:latin typeface="Cambria Math" panose="02040503050406030204" pitchFamily="18" charset="0"/>
                                  </a:rPr>
                                </m:ctrlPr>
                              </m:d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e>
                            </m:d>
                          </m:sup>
                        </m:sSup>
                      </m:e>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𝑇</m:t>
                        </m:r>
                      </m:sup>
                    </m:sSup>
                    <m:sSup>
                      <m:sSupPr>
                        <m:ctrlPr>
                          <a:rPr lang="en-US" i="1">
                            <a:effectLst/>
                            <a:latin typeface="Cambria Math" panose="02040503050406030204" pitchFamily="18" charset="0"/>
                          </a:rPr>
                        </m:ctrlPr>
                      </m:sSupPr>
                      <m:e>
                        <m:r>
                          <a:rPr lang="en-US" sz="1800" b="1" i="1">
                            <a:effectLst/>
                            <a:latin typeface="Cambria Math" panose="02040503050406030204" pitchFamily="18" charset="0"/>
                            <a:ea typeface="Malgun Gothic" panose="020B0503020000020004" pitchFamily="34" charset="-127"/>
                            <a:cs typeface="Times New Roman" panose="02020603050405020304" pitchFamily="18" charset="0"/>
                          </a:rPr>
                          <m:t>𝐛</m:t>
                        </m:r>
                      </m:e>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sup>
                    </m:s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i="1">
                            <a:effectLst/>
                            <a:latin typeface="Cambria Math" panose="02040503050406030204" pitchFamily="18" charset="0"/>
                          </a:rPr>
                        </m:ctrlPr>
                      </m:sSupPr>
                      <m:e>
                        <m:sSup>
                          <m:sSupPr>
                            <m:ctrlPr>
                              <a:rPr lang="en-US" i="1">
                                <a:effectLst/>
                                <a:latin typeface="Cambria Math" panose="02040503050406030204" pitchFamily="18" charset="0"/>
                              </a:rPr>
                            </m:ctrlPr>
                          </m:sSupPr>
                          <m:e>
                            <m:r>
                              <a:rPr lang="en-US" sz="1800" b="1" i="1">
                                <a:effectLst/>
                                <a:latin typeface="Cambria Math" panose="02040503050406030204" pitchFamily="18" charset="0"/>
                                <a:ea typeface="Malgun Gothic" panose="020B0503020000020004" pitchFamily="34" charset="-127"/>
                                <a:cs typeface="Times New Roman" panose="02020603050405020304" pitchFamily="18" charset="0"/>
                              </a:rPr>
                              <m:t>𝛏</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b="1" i="1">
                                <a:effectLst/>
                                <a:latin typeface="Cambria Math" panose="02040503050406030204" pitchFamily="18" charset="0"/>
                                <a:ea typeface="Malgun Gothic" panose="020B0503020000020004" pitchFamily="34" charset="-127"/>
                                <a:cs typeface="Times New Roman" panose="02020603050405020304" pitchFamily="18" charset="0"/>
                              </a:rPr>
                              <m:t>𝐱</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e>
                          <m:sup>
                            <m:d>
                              <m:dPr>
                                <m:ctrlPr>
                                  <a:rPr lang="en-US" i="1">
                                    <a:effectLst/>
                                    <a:latin typeface="Cambria Math" panose="02040503050406030204" pitchFamily="18" charset="0"/>
                                  </a:rPr>
                                </m:ctrlPr>
                              </m:d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e>
                            </m:d>
                          </m:sup>
                        </m:sSup>
                      </m:e>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𝑇</m:t>
                        </m:r>
                      </m:sup>
                    </m:sSup>
                    <m:sSup>
                      <m:sSupPr>
                        <m:ctrlPr>
                          <a:rPr lang="en-US" i="1">
                            <a:effectLst/>
                            <a:latin typeface="Cambria Math" panose="02040503050406030204" pitchFamily="18" charset="0"/>
                          </a:rPr>
                        </m:ctrlPr>
                      </m:sSupPr>
                      <m:e>
                        <m:r>
                          <a:rPr lang="en-US" sz="1800" b="1" i="1">
                            <a:effectLst/>
                            <a:latin typeface="Cambria Math" panose="02040503050406030204" pitchFamily="18" charset="0"/>
                            <a:ea typeface="Malgun Gothic" panose="020B0503020000020004" pitchFamily="34" charset="-127"/>
                            <a:cs typeface="Times New Roman" panose="02020603050405020304" pitchFamily="18" charset="0"/>
                          </a:rPr>
                          <m:t>𝐛</m:t>
                        </m:r>
                      </m:e>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sup>
                    </m:sSup>
                  </m:oMath>
                </a14:m>
                <a:endParaRPr lang="en-US" dirty="0"/>
              </a:p>
              <a:p>
                <a:pPr lvl="1"/>
                <a:r>
                  <a:rPr lang="en-US" dirty="0"/>
                  <a:t>At samples: </a:t>
                </a:r>
                <a14:m>
                  <m:oMath xmlns:m="http://schemas.openxmlformats.org/officeDocument/2006/math">
                    <m:r>
                      <a:rPr lang="en-US" sz="1800" b="1" i="1" smtClean="0">
                        <a:effectLst/>
                        <a:latin typeface="Cambria Math" panose="02040503050406030204" pitchFamily="18" charset="0"/>
                        <a:ea typeface="Malgun Gothic" panose="020B0503020000020004" pitchFamily="34" charset="-127"/>
                        <a:cs typeface="Times New Roman" panose="02020603050405020304" pitchFamily="18" charset="0"/>
                      </a:rPr>
                      <m:t>𝐲</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i="1">
                            <a:effectLst/>
                            <a:latin typeface="Cambria Math" panose="02040503050406030204" pitchFamily="18" charset="0"/>
                          </a:rPr>
                        </m:ctrlPr>
                      </m:sSupPr>
                      <m:e>
                        <m:r>
                          <a:rPr lang="en-US" sz="1800" b="1" i="1">
                            <a:effectLst/>
                            <a:latin typeface="Cambria Math" panose="02040503050406030204" pitchFamily="18" charset="0"/>
                            <a:ea typeface="Malgun Gothic" panose="020B0503020000020004" pitchFamily="34" charset="-127"/>
                            <a:cs typeface="Times New Roman" panose="02020603050405020304" pitchFamily="18" charset="0"/>
                          </a:rPr>
                          <m:t>𝐗</m:t>
                        </m:r>
                      </m:e>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sup>
                    </m:sSup>
                    <m:sSup>
                      <m:sSupPr>
                        <m:ctrlPr>
                          <a:rPr lang="en-US" i="1">
                            <a:effectLst/>
                            <a:latin typeface="Cambria Math" panose="02040503050406030204" pitchFamily="18" charset="0"/>
                          </a:rPr>
                        </m:ctrlPr>
                      </m:sSupPr>
                      <m:e>
                        <m:r>
                          <a:rPr lang="en-US" sz="1800" b="1" i="1">
                            <a:effectLst/>
                            <a:latin typeface="Cambria Math" panose="02040503050406030204" pitchFamily="18" charset="0"/>
                            <a:ea typeface="Malgun Gothic" panose="020B0503020000020004" pitchFamily="34" charset="-127"/>
                            <a:cs typeface="Times New Roman" panose="02020603050405020304" pitchFamily="18" charset="0"/>
                          </a:rPr>
                          <m:t>𝐛</m:t>
                        </m:r>
                      </m:e>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sup>
                    </m:s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i="1">
                            <a:effectLst/>
                            <a:latin typeface="Cambria Math" panose="02040503050406030204" pitchFamily="18" charset="0"/>
                          </a:rPr>
                        </m:ctrlPr>
                      </m:sSupPr>
                      <m:e>
                        <m:r>
                          <a:rPr lang="en-US" sz="1800" b="1" i="1">
                            <a:effectLst/>
                            <a:latin typeface="Cambria Math" panose="02040503050406030204" pitchFamily="18" charset="0"/>
                            <a:ea typeface="Malgun Gothic" panose="020B0503020000020004" pitchFamily="34" charset="-127"/>
                            <a:cs typeface="Times New Roman" panose="02020603050405020304" pitchFamily="18" charset="0"/>
                          </a:rPr>
                          <m:t>𝐗</m:t>
                        </m:r>
                      </m:e>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sup>
                    </m:sSup>
                    <m:sSup>
                      <m:sSupPr>
                        <m:ctrlPr>
                          <a:rPr lang="en-US" i="1">
                            <a:effectLst/>
                            <a:latin typeface="Cambria Math" panose="02040503050406030204" pitchFamily="18" charset="0"/>
                          </a:rPr>
                        </m:ctrlPr>
                      </m:sSupPr>
                      <m:e>
                        <m:r>
                          <a:rPr lang="en-US" sz="1800" b="1" i="1">
                            <a:effectLst/>
                            <a:latin typeface="Cambria Math" panose="02040503050406030204" pitchFamily="18" charset="0"/>
                            <a:ea typeface="Malgun Gothic" panose="020B0503020000020004" pitchFamily="34" charset="-127"/>
                            <a:cs typeface="Times New Roman" panose="02020603050405020304" pitchFamily="18" charset="0"/>
                          </a:rPr>
                          <m:t>𝐛</m:t>
                        </m:r>
                      </m:e>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sup>
                    </m:sSup>
                  </m:oMath>
                </a14:m>
                <a:endParaRPr lang="en-US" dirty="0"/>
              </a:p>
            </p:txBody>
          </p:sp>
        </mc:Choice>
        <mc:Fallback xmlns="">
          <p:sp>
            <p:nvSpPr>
              <p:cNvPr id="2" name="Text Placeholder 1">
                <a:extLst>
                  <a:ext uri="{FF2B5EF4-FFF2-40B4-BE49-F238E27FC236}">
                    <a16:creationId xmlns:a16="http://schemas.microsoft.com/office/drawing/2014/main" id="{17A454FF-3ECC-218D-39E1-58D66245F1F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b="-13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ACDDCA4-114C-D6A7-F8AB-7BAA7462CE73}"/>
              </a:ext>
            </a:extLst>
          </p:cNvPr>
          <p:cNvSpPr>
            <a:spLocks noGrp="1"/>
          </p:cNvSpPr>
          <p:nvPr>
            <p:ph type="title"/>
          </p:nvPr>
        </p:nvSpPr>
        <p:spPr/>
        <p:txBody>
          <a:bodyPr>
            <a:normAutofit fontScale="90000"/>
          </a:bodyPr>
          <a:lstStyle/>
          <a:p>
            <a:r>
              <a:rPr lang="en-US" dirty="0"/>
              <a:t>Minimum Bias Design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14F37FC-9A1B-CA15-3816-62DA05D98006}"/>
                  </a:ext>
                </a:extLst>
              </p:cNvPr>
              <p:cNvSpPr txBox="1"/>
              <p:nvPr/>
            </p:nvSpPr>
            <p:spPr>
              <a:xfrm>
                <a:off x="651681" y="1227840"/>
                <a:ext cx="3838433" cy="7395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𝑖</m:t>
                          </m:r>
                        </m:sub>
                      </m:sSub>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1</m:t>
                          </m:r>
                        </m:num>
                        <m:den>
                          <m:r>
                            <a:rPr lang="en-US" sz="2000" i="1">
                              <a:latin typeface="Cambria Math" panose="02040503050406030204" pitchFamily="18" charset="0"/>
                            </a:rPr>
                            <m:t>𝑉</m:t>
                          </m:r>
                        </m:den>
                      </m:f>
                      <m:nary>
                        <m:naryPr>
                          <m:limLoc m:val="subSup"/>
                          <m:ctrlPr>
                            <a:rPr lang="en-US" sz="2000" i="1">
                              <a:latin typeface="Cambria Math" panose="02040503050406030204" pitchFamily="18" charset="0"/>
                            </a:rPr>
                          </m:ctrlPr>
                        </m:naryPr>
                        <m:sub>
                          <m:r>
                            <a:rPr lang="en-US" sz="2000" i="1">
                              <a:latin typeface="Cambria Math" panose="02040503050406030204" pitchFamily="18" charset="0"/>
                            </a:rPr>
                            <m:t>𝑅</m:t>
                          </m:r>
                        </m:sub>
                        <m:sup>
                          <m:r>
                            <a:rPr lang="en-US" sz="2000" b="0" i="1" smtClean="0">
                              <a:latin typeface="Cambria Math" panose="02040503050406030204" pitchFamily="18" charset="0"/>
                            </a:rPr>
                            <m:t> </m:t>
                          </m:r>
                        </m:sup>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r>
                            <a:rPr lang="en-US" sz="2000" i="0">
                              <a:latin typeface="Cambria Math" panose="02040503050406030204" pitchFamily="18" charset="0"/>
                            </a:rPr>
                            <m:t> </m:t>
                          </m:r>
                          <m:r>
                            <m:rPr>
                              <m:sty m:val="p"/>
                            </m:rPr>
                            <a:rPr lang="en-US" sz="2000" i="0">
                              <a:latin typeface="Cambria Math" panose="02040503050406030204" pitchFamily="18" charset="0"/>
                            </a:rPr>
                            <m:t>d</m:t>
                          </m:r>
                          <m:r>
                            <a:rPr lang="en-US" sz="2000" i="1">
                              <a:latin typeface="Cambria Math" panose="02040503050406030204" pitchFamily="18" charset="0"/>
                            </a:rPr>
                            <m:t>𝑅</m:t>
                          </m:r>
                        </m:e>
                      </m:nary>
                      <m:r>
                        <a:rPr lang="en-US" sz="2000" i="0">
                          <a:latin typeface="Cambria Math" panose="02040503050406030204" pitchFamily="18" charset="0"/>
                        </a:rPr>
                        <m:t>,  </m:t>
                      </m:r>
                      <m:r>
                        <a:rPr lang="en-US" sz="2000" i="1">
                          <a:latin typeface="Cambria Math" panose="02040503050406030204" pitchFamily="18" charset="0"/>
                        </a:rPr>
                        <m:t>𝑖</m:t>
                      </m:r>
                      <m:r>
                        <a:rPr lang="en-US" sz="2000" i="0">
                          <a:latin typeface="Cambria Math" panose="02040503050406030204" pitchFamily="18" charset="0"/>
                        </a:rPr>
                        <m:t>=1,⋯, </m:t>
                      </m:r>
                      <m:r>
                        <a:rPr lang="en-US" sz="2000" i="1">
                          <a:latin typeface="Cambria Math" panose="02040503050406030204" pitchFamily="18" charset="0"/>
                        </a:rPr>
                        <m:t>𝑛</m:t>
                      </m:r>
                    </m:oMath>
                  </m:oMathPara>
                </a14:m>
                <a:endParaRPr lang="en-US" dirty="0"/>
              </a:p>
            </p:txBody>
          </p:sp>
        </mc:Choice>
        <mc:Fallback xmlns="">
          <p:sp>
            <p:nvSpPr>
              <p:cNvPr id="6" name="TextBox 5">
                <a:extLst>
                  <a:ext uri="{FF2B5EF4-FFF2-40B4-BE49-F238E27FC236}">
                    <a16:creationId xmlns:a16="http://schemas.microsoft.com/office/drawing/2014/main" id="{014F37FC-9A1B-CA15-3816-62DA05D98006}"/>
                  </a:ext>
                </a:extLst>
              </p:cNvPr>
              <p:cNvSpPr txBox="1">
                <a:spLocks noRot="1" noChangeAspect="1" noMove="1" noResize="1" noEditPoints="1" noAdjustHandles="1" noChangeArrowheads="1" noChangeShapeType="1" noTextEdit="1"/>
              </p:cNvSpPr>
              <p:nvPr/>
            </p:nvSpPr>
            <p:spPr>
              <a:xfrm>
                <a:off x="651681" y="1227840"/>
                <a:ext cx="3838433" cy="73956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A031E5F-F833-A7E1-7863-F84C55A999BE}"/>
                  </a:ext>
                </a:extLst>
              </p:cNvPr>
              <p:cNvSpPr txBox="1"/>
              <p:nvPr/>
            </p:nvSpPr>
            <p:spPr>
              <a:xfrm>
                <a:off x="4653888" y="1227840"/>
                <a:ext cx="4295632" cy="7395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𝑖𝑗</m:t>
                          </m:r>
                        </m:sub>
                      </m:sSub>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1</m:t>
                          </m:r>
                        </m:num>
                        <m:den>
                          <m:r>
                            <a:rPr lang="en-US" sz="2000" i="1">
                              <a:latin typeface="Cambria Math" panose="02040503050406030204" pitchFamily="18" charset="0"/>
                            </a:rPr>
                            <m:t>𝑉</m:t>
                          </m:r>
                        </m:den>
                      </m:f>
                      <m:nary>
                        <m:naryPr>
                          <m:limLoc m:val="subSup"/>
                          <m:ctrlPr>
                            <a:rPr lang="en-US" sz="2000" i="1">
                              <a:latin typeface="Cambria Math" panose="02040503050406030204" pitchFamily="18" charset="0"/>
                            </a:rPr>
                          </m:ctrlPr>
                        </m:naryPr>
                        <m:sub>
                          <m:r>
                            <a:rPr lang="en-US" sz="2000" i="1">
                              <a:latin typeface="Cambria Math" panose="02040503050406030204" pitchFamily="18" charset="0"/>
                            </a:rPr>
                            <m:t>𝑅</m:t>
                          </m:r>
                        </m:sub>
                        <m:sup>
                          <m:r>
                            <a:rPr lang="en-US" sz="2000" b="0" i="1" smtClean="0">
                              <a:latin typeface="Cambria Math" panose="02040503050406030204" pitchFamily="18" charset="0"/>
                            </a:rPr>
                            <m:t> </m:t>
                          </m:r>
                        </m:sup>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r>
                                <m:rPr>
                                  <m:sty m:val="p"/>
                                </m:rPr>
                                <a:rPr lang="en-US" sz="2000" i="0">
                                  <a:latin typeface="Cambria Math" panose="02040503050406030204" pitchFamily="18" charset="0"/>
                                </a:rPr>
                                <m:t>j</m:t>
                              </m:r>
                            </m:sub>
                          </m:sSub>
                          <m:r>
                            <a:rPr lang="en-US" sz="2000" i="0">
                              <a:latin typeface="Cambria Math" panose="02040503050406030204" pitchFamily="18" charset="0"/>
                            </a:rPr>
                            <m:t> </m:t>
                          </m:r>
                          <m:r>
                            <m:rPr>
                              <m:sty m:val="p"/>
                            </m:rPr>
                            <a:rPr lang="en-US" sz="2000" i="0">
                              <a:latin typeface="Cambria Math" panose="02040503050406030204" pitchFamily="18" charset="0"/>
                            </a:rPr>
                            <m:t>d</m:t>
                          </m:r>
                          <m:r>
                            <a:rPr lang="en-US" sz="2000" i="1">
                              <a:latin typeface="Cambria Math" panose="02040503050406030204" pitchFamily="18" charset="0"/>
                            </a:rPr>
                            <m:t>𝑅</m:t>
                          </m:r>
                        </m:e>
                      </m:nary>
                      <m:r>
                        <a:rPr lang="en-US" sz="2000" i="0">
                          <a:latin typeface="Cambria Math" panose="02040503050406030204" pitchFamily="18" charset="0"/>
                        </a:rPr>
                        <m:t>,  </m:t>
                      </m:r>
                      <m:r>
                        <a:rPr lang="en-US" sz="2000" i="1">
                          <a:latin typeface="Cambria Math" panose="02040503050406030204" pitchFamily="18" charset="0"/>
                        </a:rPr>
                        <m:t>𝑖</m:t>
                      </m:r>
                      <m:r>
                        <a:rPr lang="en-US" sz="2000" i="0">
                          <a:latin typeface="Cambria Math" panose="02040503050406030204" pitchFamily="18" charset="0"/>
                        </a:rPr>
                        <m:t>,</m:t>
                      </m:r>
                      <m:r>
                        <a:rPr lang="en-US" sz="2000" i="1">
                          <a:latin typeface="Cambria Math" panose="02040503050406030204" pitchFamily="18" charset="0"/>
                        </a:rPr>
                        <m:t>𝑗</m:t>
                      </m:r>
                      <m:r>
                        <a:rPr lang="en-US" sz="2000" i="0">
                          <a:latin typeface="Cambria Math" panose="02040503050406030204" pitchFamily="18" charset="0"/>
                        </a:rPr>
                        <m:t>=1,⋯, </m:t>
                      </m:r>
                      <m:r>
                        <a:rPr lang="en-US" sz="2000" i="1">
                          <a:latin typeface="Cambria Math" panose="02040503050406030204" pitchFamily="18" charset="0"/>
                        </a:rPr>
                        <m:t>𝑛</m:t>
                      </m:r>
                    </m:oMath>
                  </m:oMathPara>
                </a14:m>
                <a:endParaRPr lang="en-US" sz="2000" dirty="0"/>
              </a:p>
            </p:txBody>
          </p:sp>
        </mc:Choice>
        <mc:Fallback xmlns="">
          <p:sp>
            <p:nvSpPr>
              <p:cNvPr id="9" name="TextBox 8">
                <a:extLst>
                  <a:ext uri="{FF2B5EF4-FFF2-40B4-BE49-F238E27FC236}">
                    <a16:creationId xmlns:a16="http://schemas.microsoft.com/office/drawing/2014/main" id="{0A031E5F-F833-A7E1-7863-F84C55A999BE}"/>
                  </a:ext>
                </a:extLst>
              </p:cNvPr>
              <p:cNvSpPr txBox="1">
                <a:spLocks noRot="1" noChangeAspect="1" noMove="1" noResize="1" noEditPoints="1" noAdjustHandles="1" noChangeArrowheads="1" noChangeShapeType="1" noTextEdit="1"/>
              </p:cNvSpPr>
              <p:nvPr/>
            </p:nvSpPr>
            <p:spPr>
              <a:xfrm>
                <a:off x="4653888" y="1227840"/>
                <a:ext cx="4295632" cy="7395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E27BFDC-9BD7-B192-7C41-167655F0A696}"/>
                  </a:ext>
                </a:extLst>
              </p:cNvPr>
              <p:cNvSpPr txBox="1"/>
              <p:nvPr/>
            </p:nvSpPr>
            <p:spPr>
              <a:xfrm>
                <a:off x="733566" y="2573739"/>
                <a:ext cx="3838434" cy="9573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𝑖</m:t>
                          </m:r>
                        </m:sub>
                      </m:sSub>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1</m:t>
                          </m:r>
                        </m:num>
                        <m:den>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den>
                      </m:f>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𝑘</m:t>
                          </m:r>
                          <m:r>
                            <a:rPr lang="en-US" sz="2000" i="0">
                              <a:latin typeface="Cambria Math" panose="02040503050406030204" pitchFamily="18" charset="0"/>
                            </a:rPr>
                            <m:t>=1</m:t>
                          </m:r>
                        </m:sub>
                        <m:sup>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p>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𝑖𝑘</m:t>
                              </m:r>
                            </m:sub>
                          </m:sSub>
                        </m:e>
                      </m:nary>
                      <m:r>
                        <a:rPr lang="en-US" sz="2000" i="0">
                          <a:latin typeface="Cambria Math" panose="02040503050406030204" pitchFamily="18" charset="0"/>
                        </a:rPr>
                        <m:t>,  </m:t>
                      </m:r>
                      <m:r>
                        <a:rPr lang="en-US" sz="2000" i="1">
                          <a:latin typeface="Cambria Math" panose="02040503050406030204" pitchFamily="18" charset="0"/>
                        </a:rPr>
                        <m:t>𝑖</m:t>
                      </m:r>
                      <m:r>
                        <a:rPr lang="en-US" sz="2000" i="0">
                          <a:latin typeface="Cambria Math" panose="02040503050406030204" pitchFamily="18" charset="0"/>
                        </a:rPr>
                        <m:t>=1,⋯, </m:t>
                      </m:r>
                      <m:r>
                        <a:rPr lang="en-US" sz="2000" i="1">
                          <a:latin typeface="Cambria Math" panose="02040503050406030204" pitchFamily="18" charset="0"/>
                        </a:rPr>
                        <m:t>𝑛</m:t>
                      </m:r>
                    </m:oMath>
                  </m:oMathPara>
                </a14:m>
                <a:endParaRPr lang="en-US" sz="2000" dirty="0"/>
              </a:p>
            </p:txBody>
          </p:sp>
        </mc:Choice>
        <mc:Fallback xmlns="">
          <p:sp>
            <p:nvSpPr>
              <p:cNvPr id="12" name="TextBox 11">
                <a:extLst>
                  <a:ext uri="{FF2B5EF4-FFF2-40B4-BE49-F238E27FC236}">
                    <a16:creationId xmlns:a16="http://schemas.microsoft.com/office/drawing/2014/main" id="{2E27BFDC-9BD7-B192-7C41-167655F0A696}"/>
                  </a:ext>
                </a:extLst>
              </p:cNvPr>
              <p:cNvSpPr txBox="1">
                <a:spLocks noRot="1" noChangeAspect="1" noMove="1" noResize="1" noEditPoints="1" noAdjustHandles="1" noChangeArrowheads="1" noChangeShapeType="1" noTextEdit="1"/>
              </p:cNvSpPr>
              <p:nvPr/>
            </p:nvSpPr>
            <p:spPr>
              <a:xfrm>
                <a:off x="733566" y="2573739"/>
                <a:ext cx="3838434" cy="95731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11BCD6-11CC-2F69-B4CC-74889A22B09F}"/>
                  </a:ext>
                </a:extLst>
              </p:cNvPr>
              <p:cNvSpPr txBox="1"/>
              <p:nvPr/>
            </p:nvSpPr>
            <p:spPr>
              <a:xfrm>
                <a:off x="5000766" y="2852340"/>
                <a:ext cx="3837269" cy="400110"/>
              </a:xfrm>
              <a:prstGeom prst="rect">
                <a:avLst/>
              </a:prstGeom>
              <a:noFill/>
            </p:spPr>
            <p:txBody>
              <a:bodyPr wrap="none" rtlCol="0">
                <a:spAutoFit/>
              </a:bodyPr>
              <a:lstStyle/>
              <a:p>
                <a:pPr algn="l"/>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𝑥</m:t>
                        </m:r>
                      </m:e>
                      <m:sub>
                        <m:r>
                          <a:rPr lang="en-US" sz="2000" i="1" dirty="0" smtClean="0">
                            <a:latin typeface="Cambria Math" panose="02040503050406030204" pitchFamily="18" charset="0"/>
                          </a:rPr>
                          <m:t>𝑖𝑘</m:t>
                        </m:r>
                      </m:sub>
                    </m:sSub>
                  </m:oMath>
                </a14:m>
                <a:r>
                  <a:rPr lang="en-US" sz="2000" dirty="0"/>
                  <a:t>: </a:t>
                </a:r>
                <a14:m>
                  <m:oMath xmlns:m="http://schemas.openxmlformats.org/officeDocument/2006/math">
                    <m:r>
                      <a:rPr lang="en-US" sz="2000" i="1" dirty="0" smtClean="0">
                        <a:latin typeface="Cambria Math" panose="02040503050406030204" pitchFamily="18" charset="0"/>
                      </a:rPr>
                      <m:t>𝑖</m:t>
                    </m:r>
                  </m:oMath>
                </a14:m>
                <a:r>
                  <a:rPr lang="en-US" sz="2000" dirty="0" err="1"/>
                  <a:t>th</a:t>
                </a:r>
                <a:r>
                  <a:rPr lang="en-US" sz="2000" dirty="0"/>
                  <a:t> component of </a:t>
                </a:r>
                <a14:m>
                  <m:oMath xmlns:m="http://schemas.openxmlformats.org/officeDocument/2006/math">
                    <m:r>
                      <a:rPr lang="en-US" sz="2000" i="1" dirty="0" smtClean="0">
                        <a:latin typeface="Cambria Math" panose="02040503050406030204" pitchFamily="18" charset="0"/>
                      </a:rPr>
                      <m:t>𝑘</m:t>
                    </m:r>
                  </m:oMath>
                </a14:m>
                <a:r>
                  <a:rPr lang="en-US" sz="2000" dirty="0"/>
                  <a:t>th sample</a:t>
                </a:r>
              </a:p>
            </p:txBody>
          </p:sp>
        </mc:Choice>
        <mc:Fallback xmlns="">
          <p:sp>
            <p:nvSpPr>
              <p:cNvPr id="13" name="TextBox 12">
                <a:extLst>
                  <a:ext uri="{FF2B5EF4-FFF2-40B4-BE49-F238E27FC236}">
                    <a16:creationId xmlns:a16="http://schemas.microsoft.com/office/drawing/2014/main" id="{DC11BCD6-11CC-2F69-B4CC-74889A22B09F}"/>
                  </a:ext>
                </a:extLst>
              </p:cNvPr>
              <p:cNvSpPr txBox="1">
                <a:spLocks noRot="1" noChangeAspect="1" noMove="1" noResize="1" noEditPoints="1" noAdjustHandles="1" noChangeArrowheads="1" noChangeShapeType="1" noTextEdit="1"/>
              </p:cNvSpPr>
              <p:nvPr/>
            </p:nvSpPr>
            <p:spPr>
              <a:xfrm>
                <a:off x="5000766" y="2852340"/>
                <a:ext cx="3837269" cy="400110"/>
              </a:xfrm>
              <a:prstGeom prst="rect">
                <a:avLst/>
              </a:prstGeom>
              <a:blipFill>
                <a:blip r:embed="rId6"/>
                <a:stretch>
                  <a:fillRect t="-7576" r="-1587" b="-27273"/>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A1B82285-8085-2DDB-24E6-0BE5677E56BD}"/>
              </a:ext>
            </a:extLst>
          </p:cNvPr>
          <p:cNvGrpSpPr/>
          <p:nvPr/>
        </p:nvGrpSpPr>
        <p:grpSpPr>
          <a:xfrm>
            <a:off x="6504298" y="4529236"/>
            <a:ext cx="2390062" cy="1714500"/>
            <a:chOff x="6598920" y="586740"/>
            <a:chExt cx="2390062" cy="1714500"/>
          </a:xfrm>
        </p:grpSpPr>
        <p:cxnSp>
          <p:nvCxnSpPr>
            <p:cNvPr id="21" name="Straight Arrow Connector 20">
              <a:extLst>
                <a:ext uri="{FF2B5EF4-FFF2-40B4-BE49-F238E27FC236}">
                  <a16:creationId xmlns:a16="http://schemas.microsoft.com/office/drawing/2014/main" id="{0BD58E9B-4154-DE9F-A60E-A21C3539075C}"/>
                </a:ext>
              </a:extLst>
            </p:cNvPr>
            <p:cNvCxnSpPr/>
            <p:nvPr/>
          </p:nvCxnSpPr>
          <p:spPr>
            <a:xfrm>
              <a:off x="6598920" y="2019300"/>
              <a:ext cx="2308860" cy="0"/>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7CFBC7D-CFBE-9ECC-D19E-0F525BE8E0DC}"/>
                </a:ext>
              </a:extLst>
            </p:cNvPr>
            <p:cNvCxnSpPr/>
            <p:nvPr/>
          </p:nvCxnSpPr>
          <p:spPr>
            <a:xfrm flipV="1">
              <a:off x="6751320" y="586740"/>
              <a:ext cx="0" cy="1584960"/>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ECACB-04DF-37B3-8028-6C859C1B58B6}"/>
                </a:ext>
              </a:extLst>
            </p:cNvPr>
            <p:cNvCxnSpPr/>
            <p:nvPr/>
          </p:nvCxnSpPr>
          <p:spPr>
            <a:xfrm flipV="1">
              <a:off x="6690360" y="693420"/>
              <a:ext cx="1607820" cy="160782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7B96BD4-844F-FDA7-30F0-3BD6DE6C1C5A}"/>
                </a:ext>
              </a:extLst>
            </p:cNvPr>
            <p:cNvSpPr/>
            <p:nvPr/>
          </p:nvSpPr>
          <p:spPr>
            <a:xfrm>
              <a:off x="6812281" y="1917950"/>
              <a:ext cx="60960" cy="6096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5" name="Oval 24">
              <a:extLst>
                <a:ext uri="{FF2B5EF4-FFF2-40B4-BE49-F238E27FC236}">
                  <a16:creationId xmlns:a16="http://schemas.microsoft.com/office/drawing/2014/main" id="{6B1D5ACC-0FED-C5F2-4725-85743341A1D1}"/>
                </a:ext>
              </a:extLst>
            </p:cNvPr>
            <p:cNvSpPr/>
            <p:nvPr/>
          </p:nvSpPr>
          <p:spPr>
            <a:xfrm>
              <a:off x="7086601" y="1902710"/>
              <a:ext cx="60960" cy="6096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6" name="Oval 25">
              <a:extLst>
                <a:ext uri="{FF2B5EF4-FFF2-40B4-BE49-F238E27FC236}">
                  <a16:creationId xmlns:a16="http://schemas.microsoft.com/office/drawing/2014/main" id="{D3C8C9C0-B4D4-DE7F-C297-4BFDF1CC481D}"/>
                </a:ext>
              </a:extLst>
            </p:cNvPr>
            <p:cNvSpPr/>
            <p:nvPr/>
          </p:nvSpPr>
          <p:spPr>
            <a:xfrm>
              <a:off x="7391401" y="1826510"/>
              <a:ext cx="60960" cy="6096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7" name="Oval 26">
              <a:extLst>
                <a:ext uri="{FF2B5EF4-FFF2-40B4-BE49-F238E27FC236}">
                  <a16:creationId xmlns:a16="http://schemas.microsoft.com/office/drawing/2014/main" id="{7EDA419B-F2A5-E118-64CC-EC983038AAF2}"/>
                </a:ext>
              </a:extLst>
            </p:cNvPr>
            <p:cNvSpPr/>
            <p:nvPr/>
          </p:nvSpPr>
          <p:spPr>
            <a:xfrm>
              <a:off x="7642861" y="1666490"/>
              <a:ext cx="60960" cy="6096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8" name="Oval 27">
              <a:extLst>
                <a:ext uri="{FF2B5EF4-FFF2-40B4-BE49-F238E27FC236}">
                  <a16:creationId xmlns:a16="http://schemas.microsoft.com/office/drawing/2014/main" id="{4318BECA-DDDA-C60D-0947-6E4561E03907}"/>
                </a:ext>
              </a:extLst>
            </p:cNvPr>
            <p:cNvSpPr/>
            <p:nvPr/>
          </p:nvSpPr>
          <p:spPr>
            <a:xfrm>
              <a:off x="7856221" y="1392170"/>
              <a:ext cx="60960" cy="6096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9" name="Oval 28">
              <a:extLst>
                <a:ext uri="{FF2B5EF4-FFF2-40B4-BE49-F238E27FC236}">
                  <a16:creationId xmlns:a16="http://schemas.microsoft.com/office/drawing/2014/main" id="{54B959EF-F36A-0E34-C63D-2F0B586595D3}"/>
                </a:ext>
              </a:extLst>
            </p:cNvPr>
            <p:cNvSpPr/>
            <p:nvPr/>
          </p:nvSpPr>
          <p:spPr>
            <a:xfrm>
              <a:off x="8039101" y="1049270"/>
              <a:ext cx="60960" cy="6096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0" name="Oval 29">
              <a:extLst>
                <a:ext uri="{FF2B5EF4-FFF2-40B4-BE49-F238E27FC236}">
                  <a16:creationId xmlns:a16="http://schemas.microsoft.com/office/drawing/2014/main" id="{6A52FEA4-A913-2EB0-8E7D-6ADED9CA3876}"/>
                </a:ext>
              </a:extLst>
            </p:cNvPr>
            <p:cNvSpPr/>
            <p:nvPr/>
          </p:nvSpPr>
          <p:spPr>
            <a:xfrm>
              <a:off x="8191501" y="607310"/>
              <a:ext cx="60960" cy="6096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1" name="TextBox 30">
              <a:extLst>
                <a:ext uri="{FF2B5EF4-FFF2-40B4-BE49-F238E27FC236}">
                  <a16:creationId xmlns:a16="http://schemas.microsoft.com/office/drawing/2014/main" id="{6EB05872-499D-ABAD-6C78-7CE30723A63B}"/>
                </a:ext>
              </a:extLst>
            </p:cNvPr>
            <p:cNvSpPr txBox="1"/>
            <p:nvPr/>
          </p:nvSpPr>
          <p:spPr>
            <a:xfrm>
              <a:off x="7045839" y="823746"/>
              <a:ext cx="813043" cy="400110"/>
            </a:xfrm>
            <a:prstGeom prst="rect">
              <a:avLst/>
            </a:prstGeom>
            <a:noFill/>
          </p:spPr>
          <p:txBody>
            <a:bodyPr wrap="none" rtlCol="0">
              <a:spAutoFit/>
            </a:bodyPr>
            <a:lstStyle/>
            <a:p>
              <a:pPr algn="l"/>
              <a:r>
                <a:rPr lang="en-US" sz="2000" dirty="0"/>
                <a:t>linear</a:t>
              </a:r>
            </a:p>
          </p:txBody>
        </p:sp>
        <p:sp>
          <p:nvSpPr>
            <p:cNvPr id="32" name="TextBox 31">
              <a:extLst>
                <a:ext uri="{FF2B5EF4-FFF2-40B4-BE49-F238E27FC236}">
                  <a16:creationId xmlns:a16="http://schemas.microsoft.com/office/drawing/2014/main" id="{F7CF9ED3-DBB1-7B42-EAEB-04CF627CA86D}"/>
                </a:ext>
              </a:extLst>
            </p:cNvPr>
            <p:cNvSpPr txBox="1"/>
            <p:nvPr/>
          </p:nvSpPr>
          <p:spPr>
            <a:xfrm>
              <a:off x="7749540" y="1527395"/>
              <a:ext cx="1239442" cy="400110"/>
            </a:xfrm>
            <a:prstGeom prst="rect">
              <a:avLst/>
            </a:prstGeom>
            <a:noFill/>
          </p:spPr>
          <p:txBody>
            <a:bodyPr wrap="none" rtlCol="0">
              <a:spAutoFit/>
            </a:bodyPr>
            <a:lstStyle/>
            <a:p>
              <a:pPr algn="l"/>
              <a:r>
                <a:rPr lang="en-US" sz="2000" dirty="0"/>
                <a:t>quadratic</a:t>
              </a:r>
            </a:p>
          </p:txBody>
        </p:sp>
      </p:grpSp>
    </p:spTree>
    <p:extLst>
      <p:ext uri="{BB962C8B-B14F-4D97-AF65-F5344CB8AC3E}">
        <p14:creationId xmlns:p14="http://schemas.microsoft.com/office/powerpoint/2010/main" val="2518425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AA071E-2547-721B-3E58-0256CF27595E}"/>
              </a:ext>
            </a:extLst>
          </p:cNvPr>
          <p:cNvSpPr>
            <a:spLocks noGrp="1"/>
          </p:cNvSpPr>
          <p:nvPr>
            <p:ph type="body" sz="quarter" idx="10"/>
          </p:nvPr>
        </p:nvSpPr>
        <p:spPr/>
        <p:txBody>
          <a:bodyPr/>
          <a:lstStyle/>
          <a:p>
            <a:r>
              <a:rPr lang="en-US" dirty="0"/>
              <a:t>Continuous moment matrix</a:t>
            </a:r>
          </a:p>
          <a:p>
            <a:pPr>
              <a:lnSpc>
                <a:spcPct val="150000"/>
              </a:lnSpc>
            </a:pPr>
            <a:endParaRPr lang="en-US" dirty="0"/>
          </a:p>
          <a:p>
            <a:pPr>
              <a:lnSpc>
                <a:spcPct val="150000"/>
              </a:lnSpc>
            </a:pPr>
            <a:endParaRPr lang="en-US" dirty="0"/>
          </a:p>
          <a:p>
            <a:r>
              <a:rPr lang="en-US" dirty="0"/>
              <a:t>Average moment matrix</a:t>
            </a:r>
          </a:p>
          <a:p>
            <a:pPr lvl="1"/>
            <a:endParaRPr lang="en-US" dirty="0"/>
          </a:p>
          <a:p>
            <a:pPr lvl="1"/>
            <a:endParaRPr lang="en-US" dirty="0"/>
          </a:p>
          <a:p>
            <a:pPr lvl="1"/>
            <a:endParaRPr lang="en-US" dirty="0"/>
          </a:p>
          <a:p>
            <a:pPr lvl="1"/>
            <a:r>
              <a:rPr lang="en-US" dirty="0"/>
              <a:t>approximating the integral of basis functions by a sum over samples</a:t>
            </a:r>
          </a:p>
          <a:p>
            <a:pPr lvl="1"/>
            <a:r>
              <a:rPr lang="en-US" dirty="0"/>
              <a:t>choose sample locations such that the </a:t>
            </a:r>
            <a:r>
              <a:rPr lang="en-US" dirty="0">
                <a:solidFill>
                  <a:srgbClr val="0000CC"/>
                </a:solidFill>
              </a:rPr>
              <a:t>mean-squared-bias error </a:t>
            </a:r>
            <a:r>
              <a:rPr lang="en-US" dirty="0"/>
              <a:t>of PRS is minimized (discrete moment = continuous moment)</a:t>
            </a:r>
          </a:p>
        </p:txBody>
      </p:sp>
      <p:sp>
        <p:nvSpPr>
          <p:cNvPr id="3" name="Title 2">
            <a:extLst>
              <a:ext uri="{FF2B5EF4-FFF2-40B4-BE49-F238E27FC236}">
                <a16:creationId xmlns:a16="http://schemas.microsoft.com/office/drawing/2014/main" id="{988143EE-E2A2-2263-3CDE-4E6DCDFA8320}"/>
              </a:ext>
            </a:extLst>
          </p:cNvPr>
          <p:cNvSpPr>
            <a:spLocks noGrp="1"/>
          </p:cNvSpPr>
          <p:nvPr>
            <p:ph type="title"/>
          </p:nvPr>
        </p:nvSpPr>
        <p:spPr/>
        <p:txBody>
          <a:bodyPr>
            <a:normAutofit fontScale="90000"/>
          </a:bodyPr>
          <a:lstStyle/>
          <a:p>
            <a:r>
              <a:rPr lang="en-US" dirty="0"/>
              <a:t>Minimum Bias Design cont.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F4AC6F9-0D54-405A-2301-828BDB334322}"/>
                  </a:ext>
                </a:extLst>
              </p:cNvPr>
              <p:cNvSpPr txBox="1"/>
              <p:nvPr/>
            </p:nvSpPr>
            <p:spPr>
              <a:xfrm>
                <a:off x="1064525" y="3429000"/>
                <a:ext cx="6885295" cy="12415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𝐌</m:t>
                      </m:r>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m>
                            <m:mPr>
                              <m:plcHide m:val="on"/>
                              <m:mcs>
                                <m:mc>
                                  <m:mcPr>
                                    <m:count m:val="3"/>
                                    <m:mcJc m:val="center"/>
                                  </m:mcPr>
                                </m:mc>
                              </m:mcs>
                              <m:ctrlPr>
                                <a:rPr lang="en-US" sz="2000" b="0" i="1">
                                  <a:solidFill>
                                    <a:srgbClr val="836967"/>
                                  </a:solidFill>
                                  <a:latin typeface="Cambria Math" panose="02040503050406030204" pitchFamily="18" charset="0"/>
                                </a:rPr>
                              </m:ctrlPr>
                            </m:mPr>
                            <m:mr>
                              <m:e>
                                <m:sSub>
                                  <m:sSubPr>
                                    <m:ctrlPr>
                                      <a:rPr lang="en-US" sz="2000" b="0" i="1">
                                        <a:solidFill>
                                          <a:srgbClr val="836967"/>
                                        </a:solidFill>
                                        <a:latin typeface="Cambria Math" panose="02040503050406030204" pitchFamily="18" charset="0"/>
                                      </a:rPr>
                                    </m:ctrlPr>
                                  </m:sSubPr>
                                  <m:e>
                                    <m:r>
                                      <a:rPr lang="en-US" sz="2000" b="1" i="0">
                                        <a:latin typeface="Cambria Math" panose="02040503050406030204" pitchFamily="18" charset="0"/>
                                      </a:rPr>
                                      <m:t>𝐌</m:t>
                                    </m:r>
                                  </m:e>
                                  <m:sub>
                                    <m:r>
                                      <a:rPr lang="en-US" sz="2000" b="0" i="0">
                                        <a:latin typeface="Cambria Math" panose="02040503050406030204" pitchFamily="18" charset="0"/>
                                      </a:rPr>
                                      <m:t>11</m:t>
                                    </m:r>
                                  </m:sub>
                                </m:sSub>
                              </m:e>
                              <m:e>
                                <m:d>
                                  <m:dPr>
                                    <m:begChr m:val=""/>
                                    <m:endChr m:val="|"/>
                                    <m:ctrlPr>
                                      <a:rPr lang="en-US" sz="2000" b="0" i="1">
                                        <a:latin typeface="Cambria Math" panose="02040503050406030204" pitchFamily="18" charset="0"/>
                                      </a:rPr>
                                    </m:ctrlPr>
                                  </m:dPr>
                                  <m:e>
                                    <m:d>
                                      <m:dPr>
                                        <m:begChr m:val=""/>
                                        <m:endChr m:val=""/>
                                        <m:ctrlPr>
                                          <a:rPr lang="en-US" sz="2000" b="0" i="1">
                                            <a:latin typeface="Cambria Math" panose="02040503050406030204" pitchFamily="18" charset="0"/>
                                          </a:rPr>
                                        </m:ctrlPr>
                                      </m:dPr>
                                      <m:e>
                                        <m:r>
                                          <a:rPr lang="en-US" sz="2000" b="0" i="1" smtClean="0">
                                            <a:latin typeface="Cambria Math" panose="02040503050406030204" pitchFamily="18" charset="0"/>
                                          </a:rPr>
                                          <m:t> </m:t>
                                        </m:r>
                                      </m:e>
                                    </m:d>
                                  </m:e>
                                </m:d>
                              </m:e>
                              <m:e>
                                <m:sSub>
                                  <m:sSubPr>
                                    <m:ctrlPr>
                                      <a:rPr lang="en-US" sz="2000" b="0" i="1">
                                        <a:solidFill>
                                          <a:srgbClr val="836967"/>
                                        </a:solidFill>
                                        <a:latin typeface="Cambria Math" panose="02040503050406030204" pitchFamily="18" charset="0"/>
                                      </a:rPr>
                                    </m:ctrlPr>
                                  </m:sSubPr>
                                  <m:e>
                                    <m:r>
                                      <a:rPr lang="en-US" sz="2000" b="1" i="0">
                                        <a:latin typeface="Cambria Math" panose="02040503050406030204" pitchFamily="18" charset="0"/>
                                      </a:rPr>
                                      <m:t>𝐌</m:t>
                                    </m:r>
                                  </m:e>
                                  <m:sub>
                                    <m:r>
                                      <a:rPr lang="en-US" sz="2000" b="0" i="0">
                                        <a:latin typeface="Cambria Math" panose="02040503050406030204" pitchFamily="18" charset="0"/>
                                      </a:rPr>
                                      <m:t>12</m:t>
                                    </m:r>
                                  </m:sub>
                                </m:sSub>
                              </m:e>
                            </m:mr>
                            <m:mr>
                              <m:e>
                                <m:r>
                                  <a:rPr lang="en-US" sz="2000" b="0" i="0">
                                    <a:latin typeface="Cambria Math" panose="02040503050406030204" pitchFamily="18" charset="0"/>
                                  </a:rPr>
                                  <m:t>−−</m:t>
                                </m:r>
                              </m:e>
                              <m:e>
                                <m:d>
                                  <m:dPr>
                                    <m:begChr m:val=""/>
                                    <m:endChr m:val="|"/>
                                    <m:ctrlPr>
                                      <a:rPr lang="en-US" sz="2000" b="0" i="1">
                                        <a:latin typeface="Cambria Math" panose="02040503050406030204" pitchFamily="18" charset="0"/>
                                      </a:rPr>
                                    </m:ctrlPr>
                                  </m:dPr>
                                  <m:e>
                                    <m:d>
                                      <m:dPr>
                                        <m:begChr m:val=""/>
                                        <m:endChr m:val=""/>
                                        <m:ctrlPr>
                                          <a:rPr lang="en-US" sz="2000" b="0" i="1">
                                            <a:latin typeface="Cambria Math" panose="02040503050406030204" pitchFamily="18" charset="0"/>
                                          </a:rPr>
                                        </m:ctrlPr>
                                      </m:dPr>
                                      <m:e>
                                        <m:r>
                                          <a:rPr lang="en-US" sz="2000" b="0" i="1" smtClean="0">
                                            <a:latin typeface="Cambria Math" panose="02040503050406030204" pitchFamily="18" charset="0"/>
                                          </a:rPr>
                                          <m:t> </m:t>
                                        </m:r>
                                      </m:e>
                                    </m:d>
                                  </m:e>
                                </m:d>
                              </m:e>
                              <m:e>
                                <m:r>
                                  <a:rPr lang="en-US" sz="2000" b="0" i="0">
                                    <a:latin typeface="Cambria Math" panose="02040503050406030204" pitchFamily="18" charset="0"/>
                                  </a:rPr>
                                  <m:t>−−</m:t>
                                </m:r>
                              </m:e>
                            </m:mr>
                            <m:mr>
                              <m:e>
                                <m:sSub>
                                  <m:sSubPr>
                                    <m:ctrlPr>
                                      <a:rPr lang="en-US" sz="2000" b="0" i="1">
                                        <a:solidFill>
                                          <a:srgbClr val="836967"/>
                                        </a:solidFill>
                                        <a:latin typeface="Cambria Math" panose="02040503050406030204" pitchFamily="18" charset="0"/>
                                      </a:rPr>
                                    </m:ctrlPr>
                                  </m:sSubPr>
                                  <m:e>
                                    <m:r>
                                      <a:rPr lang="en-US" sz="2000" b="1" i="0">
                                        <a:latin typeface="Cambria Math" panose="02040503050406030204" pitchFamily="18" charset="0"/>
                                      </a:rPr>
                                      <m:t>𝐌</m:t>
                                    </m:r>
                                  </m:e>
                                  <m:sub>
                                    <m:r>
                                      <a:rPr lang="en-US" sz="2000" b="0" i="0">
                                        <a:latin typeface="Cambria Math" panose="02040503050406030204" pitchFamily="18" charset="0"/>
                                      </a:rPr>
                                      <m:t>21</m:t>
                                    </m:r>
                                  </m:sub>
                                </m:sSub>
                              </m:e>
                              <m:e>
                                <m:d>
                                  <m:dPr>
                                    <m:begChr m:val=""/>
                                    <m:endChr m:val="|"/>
                                    <m:ctrlPr>
                                      <a:rPr lang="en-US" sz="2000" b="0" i="1">
                                        <a:latin typeface="Cambria Math" panose="02040503050406030204" pitchFamily="18" charset="0"/>
                                      </a:rPr>
                                    </m:ctrlPr>
                                  </m:dPr>
                                  <m:e>
                                    <m:d>
                                      <m:dPr>
                                        <m:begChr m:val=""/>
                                        <m:endChr m:val=""/>
                                        <m:ctrlPr>
                                          <a:rPr lang="en-US" sz="2000" b="0" i="1">
                                            <a:latin typeface="Cambria Math" panose="02040503050406030204" pitchFamily="18" charset="0"/>
                                          </a:rPr>
                                        </m:ctrlPr>
                                      </m:dPr>
                                      <m:e>
                                        <m:r>
                                          <a:rPr lang="en-US" sz="2000" b="0" i="1" smtClean="0">
                                            <a:latin typeface="Cambria Math" panose="02040503050406030204" pitchFamily="18" charset="0"/>
                                          </a:rPr>
                                          <m:t> </m:t>
                                        </m:r>
                                      </m:e>
                                    </m:d>
                                  </m:e>
                                </m:d>
                              </m:e>
                              <m:e>
                                <m:sSub>
                                  <m:sSubPr>
                                    <m:ctrlPr>
                                      <a:rPr lang="en-US" sz="2000" b="0" i="1">
                                        <a:solidFill>
                                          <a:srgbClr val="836967"/>
                                        </a:solidFill>
                                        <a:latin typeface="Cambria Math" panose="02040503050406030204" pitchFamily="18" charset="0"/>
                                      </a:rPr>
                                    </m:ctrlPr>
                                  </m:sSubPr>
                                  <m:e>
                                    <m:r>
                                      <a:rPr lang="en-US" sz="2000" b="1" i="0">
                                        <a:latin typeface="Cambria Math" panose="02040503050406030204" pitchFamily="18" charset="0"/>
                                      </a:rPr>
                                      <m:t>𝐌</m:t>
                                    </m:r>
                                  </m:e>
                                  <m:sub>
                                    <m:r>
                                      <a:rPr lang="en-US" sz="2000" b="0" i="0">
                                        <a:latin typeface="Cambria Math" panose="02040503050406030204" pitchFamily="18" charset="0"/>
                                      </a:rPr>
                                      <m:t>22</m:t>
                                    </m:r>
                                  </m:sub>
                                </m:sSub>
                              </m:e>
                            </m:mr>
                          </m:m>
                        </m:e>
                      </m:d>
                      <m:r>
                        <a:rPr lang="en-US" sz="2000" b="0" i="0">
                          <a:latin typeface="Cambria Math" panose="02040503050406030204" pitchFamily="18" charset="0"/>
                        </a:rPr>
                        <m:t>=</m:t>
                      </m:r>
                      <m:f>
                        <m:fPr>
                          <m:ctrlPr>
                            <a:rPr lang="en-US" sz="2000" b="0" i="1">
                              <a:solidFill>
                                <a:srgbClr val="836967"/>
                              </a:solidFill>
                              <a:latin typeface="Cambria Math" panose="02040503050406030204" pitchFamily="18" charset="0"/>
                            </a:rPr>
                          </m:ctrlPr>
                        </m:fPr>
                        <m:num>
                          <m:r>
                            <a:rPr lang="en-US" sz="2000" b="0" i="0">
                              <a:latin typeface="Cambria Math" panose="02040503050406030204" pitchFamily="18" charset="0"/>
                            </a:rPr>
                            <m:t>1</m:t>
                          </m:r>
                        </m:num>
                        <m:den>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𝑛</m:t>
                              </m:r>
                            </m:e>
                            <m:sub>
                              <m:r>
                                <a:rPr lang="en-US" sz="2000" b="0" i="1">
                                  <a:latin typeface="Cambria Math" panose="02040503050406030204" pitchFamily="18" charset="0"/>
                                </a:rPr>
                                <m:t>𝑦</m:t>
                              </m:r>
                            </m:sub>
                          </m:sSub>
                        </m:den>
                      </m:f>
                      <m:d>
                        <m:dPr>
                          <m:begChr m:val="["/>
                          <m:endChr m:val="]"/>
                          <m:ctrlPr>
                            <a:rPr lang="en-US" sz="2000" b="0" i="1">
                              <a:solidFill>
                                <a:srgbClr val="836967"/>
                              </a:solidFill>
                              <a:latin typeface="Cambria Math" panose="02040503050406030204" pitchFamily="18" charset="0"/>
                            </a:rPr>
                          </m:ctrlPr>
                        </m:dPr>
                        <m:e>
                          <m:m>
                            <m:mPr>
                              <m:plcHide m:val="on"/>
                              <m:mcs>
                                <m:mc>
                                  <m:mcPr>
                                    <m:count m:val="3"/>
                                    <m:mcJc m:val="center"/>
                                  </m:mcPr>
                                </m:mc>
                              </m:mcs>
                              <m:ctrlPr>
                                <a:rPr lang="en-US" sz="2000" b="0" i="1">
                                  <a:solidFill>
                                    <a:srgbClr val="836967"/>
                                  </a:solidFill>
                                  <a:latin typeface="Cambria Math" panose="02040503050406030204" pitchFamily="18" charset="0"/>
                                </a:rPr>
                              </m:ctrlPr>
                            </m:mPr>
                            <m:mr>
                              <m:e>
                                <m:sSup>
                                  <m:sSupPr>
                                    <m:ctrlPr>
                                      <a:rPr lang="en-US" sz="2000" b="0" i="1">
                                        <a:solidFill>
                                          <a:srgbClr val="836967"/>
                                        </a:solidFill>
                                        <a:latin typeface="Cambria Math" panose="02040503050406030204" pitchFamily="18" charset="0"/>
                                      </a:rPr>
                                    </m:ctrlPr>
                                  </m:sSupPr>
                                  <m:e>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d>
                                          <m:dPr>
                                            <m:ctrlPr>
                                              <a:rPr lang="en-US" sz="2000" b="1" i="1">
                                                <a:solidFill>
                                                  <a:srgbClr val="836967"/>
                                                </a:solidFill>
                                                <a:latin typeface="Cambria Math" panose="02040503050406030204" pitchFamily="18" charset="0"/>
                                              </a:rPr>
                                            </m:ctrlPr>
                                          </m:dPr>
                                          <m:e>
                                            <m:r>
                                              <a:rPr lang="en-US" sz="2000" b="0" i="0">
                                                <a:latin typeface="Cambria Math" panose="02040503050406030204" pitchFamily="18" charset="0"/>
                                              </a:rPr>
                                              <m:t>1</m:t>
                                            </m:r>
                                          </m:e>
                                        </m:d>
                                      </m:sup>
                                    </m:sSup>
                                  </m:e>
                                  <m:sup>
                                    <m:r>
                                      <a:rPr lang="en-US" sz="2000" b="0" i="1">
                                        <a:latin typeface="Cambria Math" panose="02040503050406030204" pitchFamily="18" charset="0"/>
                                      </a:rPr>
                                      <m:t>𝑇</m:t>
                                    </m:r>
                                  </m:sup>
                                </m:sSup>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d>
                                      <m:dPr>
                                        <m:ctrlPr>
                                          <a:rPr lang="en-US" sz="2000" b="1" i="1">
                                            <a:solidFill>
                                              <a:srgbClr val="836967"/>
                                            </a:solidFill>
                                            <a:latin typeface="Cambria Math" panose="02040503050406030204" pitchFamily="18" charset="0"/>
                                          </a:rPr>
                                        </m:ctrlPr>
                                      </m:dPr>
                                      <m:e>
                                        <m:r>
                                          <a:rPr lang="en-US" sz="2000" b="0" i="0">
                                            <a:latin typeface="Cambria Math" panose="02040503050406030204" pitchFamily="18" charset="0"/>
                                          </a:rPr>
                                          <m:t>1</m:t>
                                        </m:r>
                                      </m:e>
                                    </m:d>
                                  </m:sup>
                                </m:sSup>
                              </m:e>
                              <m:e>
                                <m:d>
                                  <m:dPr>
                                    <m:begChr m:val=""/>
                                    <m:endChr m:val="|"/>
                                    <m:ctrlPr>
                                      <a:rPr lang="en-US" sz="2000" b="0" i="1">
                                        <a:latin typeface="Cambria Math" panose="02040503050406030204" pitchFamily="18" charset="0"/>
                                      </a:rPr>
                                    </m:ctrlPr>
                                  </m:dPr>
                                  <m:e>
                                    <m:d>
                                      <m:dPr>
                                        <m:begChr m:val=""/>
                                        <m:endChr m:val=""/>
                                        <m:ctrlPr>
                                          <a:rPr lang="en-US" sz="2000" b="0" i="1">
                                            <a:latin typeface="Cambria Math" panose="02040503050406030204" pitchFamily="18" charset="0"/>
                                          </a:rPr>
                                        </m:ctrlPr>
                                      </m:dPr>
                                      <m:e>
                                        <m:r>
                                          <a:rPr lang="en-US" sz="2000" b="0" i="1" smtClean="0">
                                            <a:latin typeface="Cambria Math" panose="02040503050406030204" pitchFamily="18" charset="0"/>
                                          </a:rPr>
                                          <m:t> </m:t>
                                        </m:r>
                                      </m:e>
                                    </m:d>
                                  </m:e>
                                </m:d>
                              </m:e>
                              <m:e>
                                <m:sSup>
                                  <m:sSupPr>
                                    <m:ctrlPr>
                                      <a:rPr lang="en-US" sz="2000" b="0" i="1">
                                        <a:solidFill>
                                          <a:srgbClr val="836967"/>
                                        </a:solidFill>
                                        <a:latin typeface="Cambria Math" panose="02040503050406030204" pitchFamily="18" charset="0"/>
                                      </a:rPr>
                                    </m:ctrlPr>
                                  </m:sSupPr>
                                  <m:e>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d>
                                          <m:dPr>
                                            <m:ctrlPr>
                                              <a:rPr lang="en-US" sz="2000" b="1" i="1">
                                                <a:solidFill>
                                                  <a:srgbClr val="836967"/>
                                                </a:solidFill>
                                                <a:latin typeface="Cambria Math" panose="02040503050406030204" pitchFamily="18" charset="0"/>
                                              </a:rPr>
                                            </m:ctrlPr>
                                          </m:dPr>
                                          <m:e>
                                            <m:r>
                                              <a:rPr lang="en-US" sz="2000" b="0" i="0">
                                                <a:latin typeface="Cambria Math" panose="02040503050406030204" pitchFamily="18" charset="0"/>
                                              </a:rPr>
                                              <m:t>1</m:t>
                                            </m:r>
                                          </m:e>
                                        </m:d>
                                      </m:sup>
                                    </m:sSup>
                                  </m:e>
                                  <m:sup>
                                    <m:r>
                                      <a:rPr lang="en-US" sz="2000" b="0" i="1">
                                        <a:latin typeface="Cambria Math" panose="02040503050406030204" pitchFamily="18" charset="0"/>
                                      </a:rPr>
                                      <m:t>𝑇</m:t>
                                    </m:r>
                                  </m:sup>
                                </m:sSup>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d>
                                      <m:dPr>
                                        <m:ctrlPr>
                                          <a:rPr lang="en-US" sz="2000" b="1" i="1">
                                            <a:solidFill>
                                              <a:srgbClr val="836967"/>
                                            </a:solidFill>
                                            <a:latin typeface="Cambria Math" panose="02040503050406030204" pitchFamily="18" charset="0"/>
                                          </a:rPr>
                                        </m:ctrlPr>
                                      </m:dPr>
                                      <m:e>
                                        <m:r>
                                          <a:rPr lang="en-US" sz="2000" b="0" i="0">
                                            <a:latin typeface="Cambria Math" panose="02040503050406030204" pitchFamily="18" charset="0"/>
                                          </a:rPr>
                                          <m:t>2</m:t>
                                        </m:r>
                                      </m:e>
                                    </m:d>
                                  </m:sup>
                                </m:sSup>
                              </m:e>
                            </m:mr>
                            <m:mr>
                              <m:e>
                                <m:r>
                                  <a:rPr lang="en-US" sz="2000" b="0" i="0">
                                    <a:latin typeface="Cambria Math" panose="02040503050406030204" pitchFamily="18" charset="0"/>
                                  </a:rPr>
                                  <m:t>−−−−−−</m:t>
                                </m:r>
                              </m:e>
                              <m:e>
                                <m:d>
                                  <m:dPr>
                                    <m:begChr m:val=""/>
                                    <m:endChr m:val="|"/>
                                    <m:ctrlPr>
                                      <a:rPr lang="en-US" sz="2000" b="0" i="1">
                                        <a:latin typeface="Cambria Math" panose="02040503050406030204" pitchFamily="18" charset="0"/>
                                      </a:rPr>
                                    </m:ctrlPr>
                                  </m:dPr>
                                  <m:e>
                                    <m:d>
                                      <m:dPr>
                                        <m:begChr m:val=""/>
                                        <m:endChr m:val=""/>
                                        <m:ctrlPr>
                                          <a:rPr lang="en-US" sz="2000" b="0" i="1">
                                            <a:latin typeface="Cambria Math" panose="02040503050406030204" pitchFamily="18" charset="0"/>
                                          </a:rPr>
                                        </m:ctrlPr>
                                      </m:dPr>
                                      <m:e>
                                        <m:r>
                                          <a:rPr lang="en-US" sz="2000" b="0" i="1" smtClean="0">
                                            <a:latin typeface="Cambria Math" panose="02040503050406030204" pitchFamily="18" charset="0"/>
                                          </a:rPr>
                                          <m:t> </m:t>
                                        </m:r>
                                      </m:e>
                                    </m:d>
                                  </m:e>
                                </m:d>
                              </m:e>
                              <m:e>
                                <m:r>
                                  <a:rPr lang="en-US" sz="2000" b="0" i="0">
                                    <a:latin typeface="Cambria Math" panose="02040503050406030204" pitchFamily="18" charset="0"/>
                                  </a:rPr>
                                  <m:t>−−−−−−</m:t>
                                </m:r>
                              </m:e>
                            </m:mr>
                            <m:mr>
                              <m:e>
                                <m:sSup>
                                  <m:sSupPr>
                                    <m:ctrlPr>
                                      <a:rPr lang="en-US" sz="2000" b="0" i="1">
                                        <a:solidFill>
                                          <a:srgbClr val="836967"/>
                                        </a:solidFill>
                                        <a:latin typeface="Cambria Math" panose="02040503050406030204" pitchFamily="18" charset="0"/>
                                      </a:rPr>
                                    </m:ctrlPr>
                                  </m:sSupPr>
                                  <m:e>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d>
                                          <m:dPr>
                                            <m:ctrlPr>
                                              <a:rPr lang="en-US" sz="2000" b="1" i="1">
                                                <a:solidFill>
                                                  <a:srgbClr val="836967"/>
                                                </a:solidFill>
                                                <a:latin typeface="Cambria Math" panose="02040503050406030204" pitchFamily="18" charset="0"/>
                                              </a:rPr>
                                            </m:ctrlPr>
                                          </m:dPr>
                                          <m:e>
                                            <m:r>
                                              <a:rPr lang="en-US" sz="2000" b="0" i="0">
                                                <a:latin typeface="Cambria Math" panose="02040503050406030204" pitchFamily="18" charset="0"/>
                                              </a:rPr>
                                              <m:t>2</m:t>
                                            </m:r>
                                          </m:e>
                                        </m:d>
                                      </m:sup>
                                    </m:sSup>
                                  </m:e>
                                  <m:sup>
                                    <m:r>
                                      <a:rPr lang="en-US" sz="2000" b="0" i="1">
                                        <a:latin typeface="Cambria Math" panose="02040503050406030204" pitchFamily="18" charset="0"/>
                                      </a:rPr>
                                      <m:t>𝑇</m:t>
                                    </m:r>
                                  </m:sup>
                                </m:sSup>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d>
                                      <m:dPr>
                                        <m:ctrlPr>
                                          <a:rPr lang="en-US" sz="2000" b="1" i="1">
                                            <a:solidFill>
                                              <a:srgbClr val="836967"/>
                                            </a:solidFill>
                                            <a:latin typeface="Cambria Math" panose="02040503050406030204" pitchFamily="18" charset="0"/>
                                          </a:rPr>
                                        </m:ctrlPr>
                                      </m:dPr>
                                      <m:e>
                                        <m:r>
                                          <a:rPr lang="en-US" sz="2000" b="0" i="0">
                                            <a:latin typeface="Cambria Math" panose="02040503050406030204" pitchFamily="18" charset="0"/>
                                          </a:rPr>
                                          <m:t>1</m:t>
                                        </m:r>
                                      </m:e>
                                    </m:d>
                                  </m:sup>
                                </m:sSup>
                              </m:e>
                              <m:e>
                                <m:d>
                                  <m:dPr>
                                    <m:begChr m:val=""/>
                                    <m:endChr m:val="|"/>
                                    <m:ctrlPr>
                                      <a:rPr lang="en-US" sz="2000" b="0" i="1">
                                        <a:latin typeface="Cambria Math" panose="02040503050406030204" pitchFamily="18" charset="0"/>
                                      </a:rPr>
                                    </m:ctrlPr>
                                  </m:dPr>
                                  <m:e>
                                    <m:d>
                                      <m:dPr>
                                        <m:begChr m:val=""/>
                                        <m:endChr m:val=""/>
                                        <m:ctrlPr>
                                          <a:rPr lang="en-US" sz="2000" b="0" i="1">
                                            <a:latin typeface="Cambria Math" panose="02040503050406030204" pitchFamily="18" charset="0"/>
                                          </a:rPr>
                                        </m:ctrlPr>
                                      </m:dPr>
                                      <m:e>
                                        <m:r>
                                          <a:rPr lang="en-US" sz="2000" b="0" i="1" smtClean="0">
                                            <a:latin typeface="Cambria Math" panose="02040503050406030204" pitchFamily="18" charset="0"/>
                                          </a:rPr>
                                          <m:t> </m:t>
                                        </m:r>
                                      </m:e>
                                    </m:d>
                                  </m:e>
                                </m:d>
                              </m:e>
                              <m:e>
                                <m:sSup>
                                  <m:sSupPr>
                                    <m:ctrlPr>
                                      <a:rPr lang="en-US" sz="2000" b="0" i="1">
                                        <a:solidFill>
                                          <a:srgbClr val="836967"/>
                                        </a:solidFill>
                                        <a:latin typeface="Cambria Math" panose="02040503050406030204" pitchFamily="18" charset="0"/>
                                      </a:rPr>
                                    </m:ctrlPr>
                                  </m:sSupPr>
                                  <m:e>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d>
                                          <m:dPr>
                                            <m:ctrlPr>
                                              <a:rPr lang="en-US" sz="2000" b="1" i="1">
                                                <a:solidFill>
                                                  <a:srgbClr val="836967"/>
                                                </a:solidFill>
                                                <a:latin typeface="Cambria Math" panose="02040503050406030204" pitchFamily="18" charset="0"/>
                                              </a:rPr>
                                            </m:ctrlPr>
                                          </m:dPr>
                                          <m:e>
                                            <m:r>
                                              <a:rPr lang="en-US" sz="2000" b="0" i="0">
                                                <a:latin typeface="Cambria Math" panose="02040503050406030204" pitchFamily="18" charset="0"/>
                                              </a:rPr>
                                              <m:t>2</m:t>
                                            </m:r>
                                          </m:e>
                                        </m:d>
                                      </m:sup>
                                    </m:sSup>
                                  </m:e>
                                  <m:sup>
                                    <m:r>
                                      <a:rPr lang="en-US" sz="2000" b="0" i="1">
                                        <a:latin typeface="Cambria Math" panose="02040503050406030204" pitchFamily="18" charset="0"/>
                                      </a:rPr>
                                      <m:t>𝑇</m:t>
                                    </m:r>
                                  </m:sup>
                                </m:sSup>
                                <m:sSup>
                                  <m:sSupPr>
                                    <m:ctrlPr>
                                      <a:rPr lang="en-US" sz="2000" b="0"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d>
                                      <m:dPr>
                                        <m:ctrlPr>
                                          <a:rPr lang="en-US" sz="2000" b="1" i="1">
                                            <a:solidFill>
                                              <a:srgbClr val="836967"/>
                                            </a:solidFill>
                                            <a:latin typeface="Cambria Math" panose="02040503050406030204" pitchFamily="18" charset="0"/>
                                          </a:rPr>
                                        </m:ctrlPr>
                                      </m:dPr>
                                      <m:e>
                                        <m:r>
                                          <a:rPr lang="en-US" sz="2000" b="0" i="0">
                                            <a:latin typeface="Cambria Math" panose="02040503050406030204" pitchFamily="18" charset="0"/>
                                          </a:rPr>
                                          <m:t>2</m:t>
                                        </m:r>
                                      </m:e>
                                    </m:d>
                                  </m:sup>
                                </m:sSup>
                              </m:e>
                            </m:mr>
                          </m:m>
                        </m:e>
                      </m:d>
                    </m:oMath>
                  </m:oMathPara>
                </a14:m>
                <a:endParaRPr lang="en-US" sz="2000" dirty="0"/>
              </a:p>
            </p:txBody>
          </p:sp>
        </mc:Choice>
        <mc:Fallback xmlns="">
          <p:sp>
            <p:nvSpPr>
              <p:cNvPr id="6" name="TextBox 5">
                <a:extLst>
                  <a:ext uri="{FF2B5EF4-FFF2-40B4-BE49-F238E27FC236}">
                    <a16:creationId xmlns:a16="http://schemas.microsoft.com/office/drawing/2014/main" id="{1F4AC6F9-0D54-405A-2301-828BDB334322}"/>
                  </a:ext>
                </a:extLst>
              </p:cNvPr>
              <p:cNvSpPr txBox="1">
                <a:spLocks noRot="1" noChangeAspect="1" noMove="1" noResize="1" noEditPoints="1" noAdjustHandles="1" noChangeArrowheads="1" noChangeShapeType="1" noTextEdit="1"/>
              </p:cNvSpPr>
              <p:nvPr/>
            </p:nvSpPr>
            <p:spPr>
              <a:xfrm>
                <a:off x="1064525" y="3429000"/>
                <a:ext cx="6885295" cy="124155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994B7BA-F21A-55E0-8891-4E8352C09C20}"/>
                  </a:ext>
                </a:extLst>
              </p:cNvPr>
              <p:cNvSpPr txBox="1"/>
              <p:nvPr/>
            </p:nvSpPr>
            <p:spPr>
              <a:xfrm>
                <a:off x="552735" y="1150294"/>
                <a:ext cx="8361528" cy="15482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𝛍</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m>
                            <m:mPr>
                              <m:plcHide m:val="on"/>
                              <m:mcs>
                                <m:mc>
                                  <m:mcPr>
                                    <m:count m:val="3"/>
                                    <m:mcJc m:val="center"/>
                                  </m:mcPr>
                                </m:mc>
                              </m:mcs>
                              <m:ctrlPr>
                                <a:rPr lang="en-US" b="0" i="1">
                                  <a:solidFill>
                                    <a:srgbClr val="836967"/>
                                  </a:solidFill>
                                  <a:latin typeface="Cambria Math" panose="02040503050406030204" pitchFamily="18" charset="0"/>
                                </a:rPr>
                              </m:ctrlPr>
                            </m:mPr>
                            <m:mr>
                              <m:e>
                                <m:sSub>
                                  <m:sSubPr>
                                    <m:ctrlPr>
                                      <a:rPr lang="en-US" b="0" i="1">
                                        <a:solidFill>
                                          <a:srgbClr val="836967"/>
                                        </a:solidFill>
                                        <a:latin typeface="Cambria Math" panose="02040503050406030204" pitchFamily="18" charset="0"/>
                                      </a:rPr>
                                    </m:ctrlPr>
                                  </m:sSubPr>
                                  <m:e>
                                    <m:r>
                                      <a:rPr lang="en-US" b="1" i="0">
                                        <a:latin typeface="Cambria Math" panose="02040503050406030204" pitchFamily="18" charset="0"/>
                                      </a:rPr>
                                      <m:t>𝛍</m:t>
                                    </m:r>
                                  </m:e>
                                  <m:sub>
                                    <m:r>
                                      <a:rPr lang="en-US" b="0" i="0">
                                        <a:latin typeface="Cambria Math" panose="02040503050406030204" pitchFamily="18" charset="0"/>
                                      </a:rPr>
                                      <m:t>11</m:t>
                                    </m:r>
                                  </m:sub>
                                </m:sSub>
                              </m:e>
                              <m:e>
                                <m:d>
                                  <m:dPr>
                                    <m:begChr m:val=""/>
                                    <m:endChr m:val="|"/>
                                    <m:ctrlPr>
                                      <a:rPr lang="en-US" b="0" i="1">
                                        <a:latin typeface="Cambria Math" panose="02040503050406030204" pitchFamily="18" charset="0"/>
                                      </a:rPr>
                                    </m:ctrlPr>
                                  </m:dPr>
                                  <m:e>
                                    <m:d>
                                      <m:dPr>
                                        <m:begChr m:val=""/>
                                        <m:endChr m:val=""/>
                                        <m:ctrlPr>
                                          <a:rPr lang="en-US" b="0" i="1">
                                            <a:latin typeface="Cambria Math" panose="02040503050406030204" pitchFamily="18" charset="0"/>
                                          </a:rPr>
                                        </m:ctrlPr>
                                      </m:dPr>
                                      <m:e>
                                        <m:r>
                                          <a:rPr lang="en-US" b="0" i="1" smtClean="0">
                                            <a:latin typeface="Cambria Math" panose="02040503050406030204" pitchFamily="18" charset="0"/>
                                          </a:rPr>
                                          <m:t> </m:t>
                                        </m:r>
                                      </m:e>
                                    </m:d>
                                  </m:e>
                                </m:d>
                              </m:e>
                              <m:e>
                                <m:sSub>
                                  <m:sSubPr>
                                    <m:ctrlPr>
                                      <a:rPr lang="en-US" b="0" i="1">
                                        <a:solidFill>
                                          <a:srgbClr val="836967"/>
                                        </a:solidFill>
                                        <a:latin typeface="Cambria Math" panose="02040503050406030204" pitchFamily="18" charset="0"/>
                                      </a:rPr>
                                    </m:ctrlPr>
                                  </m:sSubPr>
                                  <m:e>
                                    <m:r>
                                      <a:rPr lang="en-US" b="1" i="0">
                                        <a:latin typeface="Cambria Math" panose="02040503050406030204" pitchFamily="18" charset="0"/>
                                      </a:rPr>
                                      <m:t>𝛍</m:t>
                                    </m:r>
                                  </m:e>
                                  <m:sub>
                                    <m:r>
                                      <a:rPr lang="en-US" b="0" i="0">
                                        <a:latin typeface="Cambria Math" panose="02040503050406030204" pitchFamily="18" charset="0"/>
                                      </a:rPr>
                                      <m:t>12</m:t>
                                    </m:r>
                                  </m:sub>
                                </m:sSub>
                              </m:e>
                            </m:mr>
                            <m:mr>
                              <m:e>
                                <m:r>
                                  <a:rPr lang="en-US" b="0" i="0">
                                    <a:latin typeface="Cambria Math" panose="02040503050406030204" pitchFamily="18" charset="0"/>
                                  </a:rPr>
                                  <m:t>−−</m:t>
                                </m:r>
                              </m:e>
                              <m:e>
                                <m:d>
                                  <m:dPr>
                                    <m:begChr m:val=""/>
                                    <m:endChr m:val="|"/>
                                    <m:ctrlPr>
                                      <a:rPr lang="en-US" b="0" i="1">
                                        <a:latin typeface="Cambria Math" panose="02040503050406030204" pitchFamily="18" charset="0"/>
                                      </a:rPr>
                                    </m:ctrlPr>
                                  </m:dPr>
                                  <m:e>
                                    <m:d>
                                      <m:dPr>
                                        <m:begChr m:val=""/>
                                        <m:endChr m:val=""/>
                                        <m:ctrlPr>
                                          <a:rPr lang="en-US" b="0" i="1">
                                            <a:latin typeface="Cambria Math" panose="02040503050406030204" pitchFamily="18" charset="0"/>
                                          </a:rPr>
                                        </m:ctrlPr>
                                      </m:dPr>
                                      <m:e>
                                        <m:r>
                                          <a:rPr lang="en-US" b="0" i="1" smtClean="0">
                                            <a:latin typeface="Cambria Math" panose="02040503050406030204" pitchFamily="18" charset="0"/>
                                          </a:rPr>
                                          <m:t> </m:t>
                                        </m:r>
                                      </m:e>
                                    </m:d>
                                  </m:e>
                                </m:d>
                              </m:e>
                              <m:e>
                                <m:r>
                                  <a:rPr lang="en-US" b="0" i="0">
                                    <a:latin typeface="Cambria Math" panose="02040503050406030204" pitchFamily="18" charset="0"/>
                                  </a:rPr>
                                  <m:t>−−</m:t>
                                </m:r>
                              </m:e>
                            </m:mr>
                            <m:mr>
                              <m:e>
                                <m:sSub>
                                  <m:sSubPr>
                                    <m:ctrlPr>
                                      <a:rPr lang="en-US" b="0" i="1">
                                        <a:solidFill>
                                          <a:srgbClr val="836967"/>
                                        </a:solidFill>
                                        <a:latin typeface="Cambria Math" panose="02040503050406030204" pitchFamily="18" charset="0"/>
                                      </a:rPr>
                                    </m:ctrlPr>
                                  </m:sSubPr>
                                  <m:e>
                                    <m:r>
                                      <a:rPr lang="en-US" b="1" i="0">
                                        <a:latin typeface="Cambria Math" panose="02040503050406030204" pitchFamily="18" charset="0"/>
                                      </a:rPr>
                                      <m:t>𝛍</m:t>
                                    </m:r>
                                  </m:e>
                                  <m:sub>
                                    <m:r>
                                      <a:rPr lang="en-US" b="0" i="0">
                                        <a:latin typeface="Cambria Math" panose="02040503050406030204" pitchFamily="18" charset="0"/>
                                      </a:rPr>
                                      <m:t>21</m:t>
                                    </m:r>
                                  </m:sub>
                                </m:sSub>
                              </m:e>
                              <m:e>
                                <m:d>
                                  <m:dPr>
                                    <m:begChr m:val=""/>
                                    <m:endChr m:val="|"/>
                                    <m:ctrlPr>
                                      <a:rPr lang="en-US" b="0" i="1">
                                        <a:latin typeface="Cambria Math" panose="02040503050406030204" pitchFamily="18" charset="0"/>
                                      </a:rPr>
                                    </m:ctrlPr>
                                  </m:dPr>
                                  <m:e>
                                    <m:d>
                                      <m:dPr>
                                        <m:begChr m:val=""/>
                                        <m:endChr m:val=""/>
                                        <m:ctrlPr>
                                          <a:rPr lang="en-US" b="0" i="1">
                                            <a:latin typeface="Cambria Math" panose="02040503050406030204" pitchFamily="18" charset="0"/>
                                          </a:rPr>
                                        </m:ctrlPr>
                                      </m:dPr>
                                      <m:e>
                                        <m:r>
                                          <a:rPr lang="en-US" b="0" i="1" smtClean="0">
                                            <a:latin typeface="Cambria Math" panose="02040503050406030204" pitchFamily="18" charset="0"/>
                                          </a:rPr>
                                          <m:t> </m:t>
                                        </m:r>
                                      </m:e>
                                    </m:d>
                                  </m:e>
                                </m:d>
                              </m:e>
                              <m:e>
                                <m:sSub>
                                  <m:sSubPr>
                                    <m:ctrlPr>
                                      <a:rPr lang="en-US" b="0" i="1">
                                        <a:solidFill>
                                          <a:srgbClr val="836967"/>
                                        </a:solidFill>
                                        <a:latin typeface="Cambria Math" panose="02040503050406030204" pitchFamily="18" charset="0"/>
                                      </a:rPr>
                                    </m:ctrlPr>
                                  </m:sSubPr>
                                  <m:e>
                                    <m:r>
                                      <a:rPr lang="en-US" b="1" i="0">
                                        <a:latin typeface="Cambria Math" panose="02040503050406030204" pitchFamily="18" charset="0"/>
                                      </a:rPr>
                                      <m:t>𝛍</m:t>
                                    </m:r>
                                  </m:e>
                                  <m:sub>
                                    <m:r>
                                      <a:rPr lang="en-US" b="0" i="0">
                                        <a:latin typeface="Cambria Math" panose="02040503050406030204" pitchFamily="18" charset="0"/>
                                      </a:rPr>
                                      <m:t>22</m:t>
                                    </m:r>
                                  </m:sub>
                                </m:sSub>
                              </m:e>
                            </m:mr>
                          </m:m>
                        </m:e>
                      </m:d>
                      <m:r>
                        <a:rPr lang="en-US" b="0" i="0">
                          <a:latin typeface="Cambria Math" panose="02040503050406030204" pitchFamily="18" charset="0"/>
                        </a:rPr>
                        <m:t>=</m:t>
                      </m:r>
                      <m:f>
                        <m:fPr>
                          <m:ctrlPr>
                            <a:rPr lang="en-US" b="0" i="1">
                              <a:solidFill>
                                <a:srgbClr val="836967"/>
                              </a:solidFill>
                              <a:latin typeface="Cambria Math" panose="02040503050406030204" pitchFamily="18" charset="0"/>
                            </a:rPr>
                          </m:ctrlPr>
                        </m:fPr>
                        <m:num>
                          <m:r>
                            <a:rPr lang="en-US" b="0" i="0">
                              <a:latin typeface="Cambria Math" panose="02040503050406030204" pitchFamily="18" charset="0"/>
                            </a:rPr>
                            <m:t>1</m:t>
                          </m:r>
                        </m:num>
                        <m:den>
                          <m:r>
                            <a:rPr lang="en-US" b="0" i="1">
                              <a:latin typeface="Cambria Math" panose="02040503050406030204" pitchFamily="18" charset="0"/>
                            </a:rPr>
                            <m:t>𝑉</m:t>
                          </m:r>
                        </m:den>
                      </m:f>
                      <m:d>
                        <m:dPr>
                          <m:begChr m:val="["/>
                          <m:endChr m:val="]"/>
                          <m:ctrlPr>
                            <a:rPr lang="en-US" b="0" i="1">
                              <a:solidFill>
                                <a:srgbClr val="836967"/>
                              </a:solidFill>
                              <a:latin typeface="Cambria Math" panose="02040503050406030204" pitchFamily="18" charset="0"/>
                            </a:rPr>
                          </m:ctrlPr>
                        </m:dPr>
                        <m:e>
                          <m:m>
                            <m:mPr>
                              <m:plcHide m:val="on"/>
                              <m:mcs>
                                <m:mc>
                                  <m:mcPr>
                                    <m:count m:val="3"/>
                                    <m:mcJc m:val="center"/>
                                  </m:mcPr>
                                </m:mc>
                              </m:mcs>
                              <m:ctrlPr>
                                <a:rPr lang="en-US" b="0" i="1">
                                  <a:solidFill>
                                    <a:srgbClr val="836967"/>
                                  </a:solidFill>
                                  <a:latin typeface="Cambria Math" panose="02040503050406030204" pitchFamily="18" charset="0"/>
                                </a:rPr>
                              </m:ctrlPr>
                            </m:mPr>
                            <m:mr>
                              <m:e>
                                <m:nary>
                                  <m:naryPr>
                                    <m:limLoc m:val="subSup"/>
                                    <m:ctrlPr>
                                      <a:rPr lang="en-US" b="0" i="1">
                                        <a:latin typeface="Cambria Math" panose="02040503050406030204" pitchFamily="18" charset="0"/>
                                      </a:rPr>
                                    </m:ctrlPr>
                                  </m:naryPr>
                                  <m:sub>
                                    <m:r>
                                      <a:rPr lang="en-US" b="0" i="1">
                                        <a:latin typeface="Cambria Math" panose="02040503050406030204" pitchFamily="18" charset="0"/>
                                      </a:rPr>
                                      <m:t>𝑅</m:t>
                                    </m:r>
                                  </m:sub>
                                  <m:sup>
                                    <m:r>
                                      <a:rPr lang="en-US" b="0" i="1" smtClean="0">
                                        <a:latin typeface="Cambria Math" panose="02040503050406030204" pitchFamily="18" charset="0"/>
                                      </a:rPr>
                                      <m:t> </m:t>
                                    </m:r>
                                  </m:sup>
                                  <m:e>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𝛏</m:t>
                                        </m:r>
                                        <m:d>
                                          <m:dPr>
                                            <m:ctrlPr>
                                              <a:rPr lang="en-US" b="1" i="1">
                                                <a:latin typeface="Cambria Math" panose="02040503050406030204" pitchFamily="18" charset="0"/>
                                              </a:rPr>
                                            </m:ctrlPr>
                                          </m:dPr>
                                          <m:e>
                                            <m:r>
                                              <a:rPr lang="en-US" b="1" i="0">
                                                <a:latin typeface="Cambria Math" panose="02040503050406030204" pitchFamily="18" charset="0"/>
                                              </a:rPr>
                                              <m:t>𝐱</m:t>
                                            </m:r>
                                          </m:e>
                                        </m:d>
                                      </m:e>
                                      <m:sup>
                                        <m:d>
                                          <m:dPr>
                                            <m:ctrlPr>
                                              <a:rPr lang="en-US" b="1" i="1">
                                                <a:solidFill>
                                                  <a:srgbClr val="836967"/>
                                                </a:solidFill>
                                                <a:latin typeface="Cambria Math" panose="02040503050406030204" pitchFamily="18" charset="0"/>
                                              </a:rPr>
                                            </m:ctrlPr>
                                          </m:dPr>
                                          <m:e>
                                            <m:r>
                                              <a:rPr lang="en-US" b="0" i="0">
                                                <a:latin typeface="Cambria Math" panose="02040503050406030204" pitchFamily="18" charset="0"/>
                                              </a:rPr>
                                              <m:t>1</m:t>
                                            </m:r>
                                          </m:e>
                                        </m:d>
                                      </m:sup>
                                    </m:sSup>
                                    <m:sSup>
                                      <m:sSupPr>
                                        <m:ctrlPr>
                                          <a:rPr lang="en-US" b="0" i="1">
                                            <a:solidFill>
                                              <a:srgbClr val="836967"/>
                                            </a:solidFill>
                                            <a:latin typeface="Cambria Math" panose="02040503050406030204" pitchFamily="18" charset="0"/>
                                          </a:rPr>
                                        </m:ctrlPr>
                                      </m:sSupPr>
                                      <m:e>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𝛏</m:t>
                                            </m:r>
                                            <m:d>
                                              <m:dPr>
                                                <m:ctrlPr>
                                                  <a:rPr lang="en-US" b="1" i="1">
                                                    <a:solidFill>
                                                      <a:srgbClr val="836967"/>
                                                    </a:solidFill>
                                                    <a:latin typeface="Cambria Math" panose="02040503050406030204" pitchFamily="18" charset="0"/>
                                                  </a:rPr>
                                                </m:ctrlPr>
                                              </m:dPr>
                                              <m:e>
                                                <m:r>
                                                  <a:rPr lang="en-US" b="1" i="0">
                                                    <a:latin typeface="Cambria Math" panose="02040503050406030204" pitchFamily="18" charset="0"/>
                                                  </a:rPr>
                                                  <m:t>𝐱</m:t>
                                                </m:r>
                                              </m:e>
                                            </m:d>
                                          </m:e>
                                          <m:sup>
                                            <m:d>
                                              <m:dPr>
                                                <m:ctrlPr>
                                                  <a:rPr lang="en-US" b="1" i="1">
                                                    <a:solidFill>
                                                      <a:srgbClr val="836967"/>
                                                    </a:solidFill>
                                                    <a:latin typeface="Cambria Math" panose="02040503050406030204" pitchFamily="18" charset="0"/>
                                                  </a:rPr>
                                                </m:ctrlPr>
                                              </m:dPr>
                                              <m:e>
                                                <m:r>
                                                  <a:rPr lang="en-US" b="0" i="0">
                                                    <a:latin typeface="Cambria Math" panose="02040503050406030204" pitchFamily="18" charset="0"/>
                                                  </a:rPr>
                                                  <m:t>1</m:t>
                                                </m:r>
                                              </m:e>
                                            </m:d>
                                          </m:sup>
                                        </m:sSup>
                                      </m:e>
                                      <m:sup>
                                        <m:r>
                                          <a:rPr lang="en-US" b="0" i="1">
                                            <a:latin typeface="Cambria Math" panose="02040503050406030204" pitchFamily="18" charset="0"/>
                                          </a:rPr>
                                          <m:t>𝑇</m:t>
                                        </m:r>
                                      </m:sup>
                                    </m:sSup>
                                    <m:r>
                                      <m:rPr>
                                        <m:sty m:val="p"/>
                                      </m:rPr>
                                      <a:rPr lang="en-US" b="0" i="0">
                                        <a:latin typeface="Cambria Math" panose="02040503050406030204" pitchFamily="18" charset="0"/>
                                      </a:rPr>
                                      <m:t>d</m:t>
                                    </m:r>
                                    <m:r>
                                      <a:rPr lang="en-US" b="0" i="1">
                                        <a:latin typeface="Cambria Math" panose="02040503050406030204" pitchFamily="18" charset="0"/>
                                      </a:rPr>
                                      <m:t>𝑅</m:t>
                                    </m:r>
                                  </m:e>
                                </m:nary>
                              </m:e>
                              <m:e>
                                <m:d>
                                  <m:dPr>
                                    <m:begChr m:val=""/>
                                    <m:endChr m:val="|"/>
                                    <m:ctrlPr>
                                      <a:rPr lang="en-US" b="0" i="1">
                                        <a:latin typeface="Cambria Math" panose="02040503050406030204" pitchFamily="18" charset="0"/>
                                      </a:rPr>
                                    </m:ctrlPr>
                                  </m:dPr>
                                  <m:e>
                                    <m:d>
                                      <m:dPr>
                                        <m:begChr m:val=""/>
                                        <m:endChr m:val=""/>
                                        <m:ctrlPr>
                                          <a:rPr lang="en-US" b="0" i="1">
                                            <a:latin typeface="Cambria Math" panose="02040503050406030204" pitchFamily="18" charset="0"/>
                                          </a:rPr>
                                        </m:ctrlPr>
                                      </m:dPr>
                                      <m:e>
                                        <m:r>
                                          <a:rPr lang="en-US" b="0" i="1" smtClean="0">
                                            <a:latin typeface="Cambria Math" panose="02040503050406030204" pitchFamily="18" charset="0"/>
                                          </a:rPr>
                                          <m:t> </m:t>
                                        </m:r>
                                      </m:e>
                                    </m:d>
                                  </m:e>
                                </m:d>
                              </m:e>
                              <m:e>
                                <m:nary>
                                  <m:naryPr>
                                    <m:limLoc m:val="subSup"/>
                                    <m:ctrlPr>
                                      <a:rPr lang="en-US" b="0" i="1">
                                        <a:latin typeface="Cambria Math" panose="02040503050406030204" pitchFamily="18" charset="0"/>
                                      </a:rPr>
                                    </m:ctrlPr>
                                  </m:naryPr>
                                  <m:sub>
                                    <m:r>
                                      <a:rPr lang="en-US" b="0" i="1">
                                        <a:latin typeface="Cambria Math" panose="02040503050406030204" pitchFamily="18" charset="0"/>
                                      </a:rPr>
                                      <m:t>𝑅</m:t>
                                    </m:r>
                                  </m:sub>
                                  <m:sup>
                                    <m:r>
                                      <a:rPr lang="en-US" b="0" i="1" smtClean="0">
                                        <a:latin typeface="Cambria Math" panose="02040503050406030204" pitchFamily="18" charset="0"/>
                                      </a:rPr>
                                      <m:t> </m:t>
                                    </m:r>
                                  </m:sup>
                                  <m:e>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𝛏</m:t>
                                        </m:r>
                                        <m:d>
                                          <m:dPr>
                                            <m:ctrlPr>
                                              <a:rPr lang="en-US" b="1" i="1">
                                                <a:latin typeface="Cambria Math" panose="02040503050406030204" pitchFamily="18" charset="0"/>
                                              </a:rPr>
                                            </m:ctrlPr>
                                          </m:dPr>
                                          <m:e>
                                            <m:r>
                                              <a:rPr lang="en-US" b="1" i="0">
                                                <a:latin typeface="Cambria Math" panose="02040503050406030204" pitchFamily="18" charset="0"/>
                                              </a:rPr>
                                              <m:t>𝐱</m:t>
                                            </m:r>
                                          </m:e>
                                        </m:d>
                                      </m:e>
                                      <m:sup>
                                        <m:d>
                                          <m:dPr>
                                            <m:ctrlPr>
                                              <a:rPr lang="en-US" b="1" i="1">
                                                <a:solidFill>
                                                  <a:srgbClr val="836967"/>
                                                </a:solidFill>
                                                <a:latin typeface="Cambria Math" panose="02040503050406030204" pitchFamily="18" charset="0"/>
                                              </a:rPr>
                                            </m:ctrlPr>
                                          </m:dPr>
                                          <m:e>
                                            <m:r>
                                              <a:rPr lang="en-US" b="0" i="0">
                                                <a:latin typeface="Cambria Math" panose="02040503050406030204" pitchFamily="18" charset="0"/>
                                              </a:rPr>
                                              <m:t>1</m:t>
                                            </m:r>
                                          </m:e>
                                        </m:d>
                                      </m:sup>
                                    </m:sSup>
                                    <m:sSup>
                                      <m:sSupPr>
                                        <m:ctrlPr>
                                          <a:rPr lang="en-US" b="0" i="1">
                                            <a:solidFill>
                                              <a:srgbClr val="836967"/>
                                            </a:solidFill>
                                            <a:latin typeface="Cambria Math" panose="02040503050406030204" pitchFamily="18" charset="0"/>
                                          </a:rPr>
                                        </m:ctrlPr>
                                      </m:sSupPr>
                                      <m:e>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𝛏</m:t>
                                            </m:r>
                                            <m:d>
                                              <m:dPr>
                                                <m:ctrlPr>
                                                  <a:rPr lang="en-US" b="1" i="1">
                                                    <a:solidFill>
                                                      <a:srgbClr val="836967"/>
                                                    </a:solidFill>
                                                    <a:latin typeface="Cambria Math" panose="02040503050406030204" pitchFamily="18" charset="0"/>
                                                  </a:rPr>
                                                </m:ctrlPr>
                                              </m:dPr>
                                              <m:e>
                                                <m:r>
                                                  <a:rPr lang="en-US" b="1" i="0">
                                                    <a:latin typeface="Cambria Math" panose="02040503050406030204" pitchFamily="18" charset="0"/>
                                                  </a:rPr>
                                                  <m:t>𝐱</m:t>
                                                </m:r>
                                              </m:e>
                                            </m:d>
                                          </m:e>
                                          <m:sup>
                                            <m:d>
                                              <m:dPr>
                                                <m:ctrlPr>
                                                  <a:rPr lang="en-US" b="1" i="1">
                                                    <a:solidFill>
                                                      <a:srgbClr val="836967"/>
                                                    </a:solidFill>
                                                    <a:latin typeface="Cambria Math" panose="02040503050406030204" pitchFamily="18" charset="0"/>
                                                  </a:rPr>
                                                </m:ctrlPr>
                                              </m:dPr>
                                              <m:e>
                                                <m:r>
                                                  <a:rPr lang="en-US" b="0" i="0">
                                                    <a:latin typeface="Cambria Math" panose="02040503050406030204" pitchFamily="18" charset="0"/>
                                                  </a:rPr>
                                                  <m:t>2</m:t>
                                                </m:r>
                                              </m:e>
                                            </m:d>
                                          </m:sup>
                                        </m:sSup>
                                      </m:e>
                                      <m:sup>
                                        <m:r>
                                          <a:rPr lang="en-US" b="0" i="1">
                                            <a:latin typeface="Cambria Math" panose="02040503050406030204" pitchFamily="18" charset="0"/>
                                          </a:rPr>
                                          <m:t>𝑇</m:t>
                                        </m:r>
                                      </m:sup>
                                    </m:sSup>
                                    <m:r>
                                      <m:rPr>
                                        <m:sty m:val="p"/>
                                      </m:rPr>
                                      <a:rPr lang="en-US" b="0" i="0">
                                        <a:latin typeface="Cambria Math" panose="02040503050406030204" pitchFamily="18" charset="0"/>
                                      </a:rPr>
                                      <m:t>d</m:t>
                                    </m:r>
                                    <m:r>
                                      <a:rPr lang="en-US" b="0" i="1">
                                        <a:latin typeface="Cambria Math" panose="02040503050406030204" pitchFamily="18" charset="0"/>
                                      </a:rPr>
                                      <m:t>𝑅</m:t>
                                    </m:r>
                                  </m:e>
                                </m:nary>
                              </m:e>
                            </m:mr>
                            <m:mr>
                              <m:e>
                                <m:r>
                                  <a:rPr lang="en-US" b="0" i="0">
                                    <a:latin typeface="Cambria Math" panose="02040503050406030204" pitchFamily="18" charset="0"/>
                                  </a:rPr>
                                  <m:t>−−−−−−−</m:t>
                                </m:r>
                              </m:e>
                              <m:e>
                                <m:d>
                                  <m:dPr>
                                    <m:begChr m:val=""/>
                                    <m:endChr m:val="|"/>
                                    <m:ctrlPr>
                                      <a:rPr lang="en-US" b="0" i="1">
                                        <a:latin typeface="Cambria Math" panose="02040503050406030204" pitchFamily="18" charset="0"/>
                                      </a:rPr>
                                    </m:ctrlPr>
                                  </m:dPr>
                                  <m:e>
                                    <m:d>
                                      <m:dPr>
                                        <m:begChr m:val=""/>
                                        <m:endChr m:val=""/>
                                        <m:ctrlPr>
                                          <a:rPr lang="en-US" b="0" i="1">
                                            <a:latin typeface="Cambria Math" panose="02040503050406030204" pitchFamily="18" charset="0"/>
                                          </a:rPr>
                                        </m:ctrlPr>
                                      </m:dPr>
                                      <m:e>
                                        <m:r>
                                          <a:rPr lang="en-US" b="0" i="1" smtClean="0">
                                            <a:latin typeface="Cambria Math" panose="02040503050406030204" pitchFamily="18" charset="0"/>
                                          </a:rPr>
                                          <m:t> </m:t>
                                        </m:r>
                                      </m:e>
                                    </m:d>
                                  </m:e>
                                </m:d>
                              </m:e>
                              <m:e>
                                <m:r>
                                  <a:rPr lang="en-US" b="0" i="0">
                                    <a:latin typeface="Cambria Math" panose="02040503050406030204" pitchFamily="18" charset="0"/>
                                  </a:rPr>
                                  <m:t>−−−−−−−</m:t>
                                </m:r>
                              </m:e>
                            </m:mr>
                            <m:mr>
                              <m:e>
                                <m:nary>
                                  <m:naryPr>
                                    <m:limLoc m:val="subSup"/>
                                    <m:ctrlPr>
                                      <a:rPr lang="en-US" b="0" i="1">
                                        <a:latin typeface="Cambria Math" panose="02040503050406030204" pitchFamily="18" charset="0"/>
                                      </a:rPr>
                                    </m:ctrlPr>
                                  </m:naryPr>
                                  <m:sub>
                                    <m:r>
                                      <a:rPr lang="en-US" b="0" i="1">
                                        <a:latin typeface="Cambria Math" panose="02040503050406030204" pitchFamily="18" charset="0"/>
                                      </a:rPr>
                                      <m:t>𝑅</m:t>
                                    </m:r>
                                  </m:sub>
                                  <m:sup>
                                    <m:r>
                                      <a:rPr lang="en-US" b="0" i="1" smtClean="0">
                                        <a:latin typeface="Cambria Math" panose="02040503050406030204" pitchFamily="18" charset="0"/>
                                      </a:rPr>
                                      <m:t> </m:t>
                                    </m:r>
                                  </m:sup>
                                  <m:e>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𝛏</m:t>
                                        </m:r>
                                        <m:d>
                                          <m:dPr>
                                            <m:ctrlPr>
                                              <a:rPr lang="en-US" b="1" i="1">
                                                <a:latin typeface="Cambria Math" panose="02040503050406030204" pitchFamily="18" charset="0"/>
                                              </a:rPr>
                                            </m:ctrlPr>
                                          </m:dPr>
                                          <m:e>
                                            <m:r>
                                              <a:rPr lang="en-US" b="1" i="0">
                                                <a:latin typeface="Cambria Math" panose="02040503050406030204" pitchFamily="18" charset="0"/>
                                              </a:rPr>
                                              <m:t>𝐱</m:t>
                                            </m:r>
                                          </m:e>
                                        </m:d>
                                      </m:e>
                                      <m:sup>
                                        <m:d>
                                          <m:dPr>
                                            <m:ctrlPr>
                                              <a:rPr lang="en-US" b="1" i="1">
                                                <a:solidFill>
                                                  <a:srgbClr val="836967"/>
                                                </a:solidFill>
                                                <a:latin typeface="Cambria Math" panose="02040503050406030204" pitchFamily="18" charset="0"/>
                                              </a:rPr>
                                            </m:ctrlPr>
                                          </m:dPr>
                                          <m:e>
                                            <m:r>
                                              <a:rPr lang="en-US" b="0" i="0">
                                                <a:latin typeface="Cambria Math" panose="02040503050406030204" pitchFamily="18" charset="0"/>
                                              </a:rPr>
                                              <m:t>2</m:t>
                                            </m:r>
                                          </m:e>
                                        </m:d>
                                      </m:sup>
                                    </m:sSup>
                                    <m:sSup>
                                      <m:sSupPr>
                                        <m:ctrlPr>
                                          <a:rPr lang="en-US" b="0" i="1">
                                            <a:solidFill>
                                              <a:srgbClr val="836967"/>
                                            </a:solidFill>
                                            <a:latin typeface="Cambria Math" panose="02040503050406030204" pitchFamily="18" charset="0"/>
                                          </a:rPr>
                                        </m:ctrlPr>
                                      </m:sSupPr>
                                      <m:e>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𝛏</m:t>
                                            </m:r>
                                            <m:d>
                                              <m:dPr>
                                                <m:ctrlPr>
                                                  <a:rPr lang="en-US" b="1" i="1">
                                                    <a:solidFill>
                                                      <a:srgbClr val="836967"/>
                                                    </a:solidFill>
                                                    <a:latin typeface="Cambria Math" panose="02040503050406030204" pitchFamily="18" charset="0"/>
                                                  </a:rPr>
                                                </m:ctrlPr>
                                              </m:dPr>
                                              <m:e>
                                                <m:r>
                                                  <a:rPr lang="en-US" b="1" i="0">
                                                    <a:latin typeface="Cambria Math" panose="02040503050406030204" pitchFamily="18" charset="0"/>
                                                  </a:rPr>
                                                  <m:t>𝐱</m:t>
                                                </m:r>
                                              </m:e>
                                            </m:d>
                                          </m:e>
                                          <m:sup>
                                            <m:d>
                                              <m:dPr>
                                                <m:ctrlPr>
                                                  <a:rPr lang="en-US" b="1" i="1">
                                                    <a:solidFill>
                                                      <a:srgbClr val="836967"/>
                                                    </a:solidFill>
                                                    <a:latin typeface="Cambria Math" panose="02040503050406030204" pitchFamily="18" charset="0"/>
                                                  </a:rPr>
                                                </m:ctrlPr>
                                              </m:dPr>
                                              <m:e>
                                                <m:r>
                                                  <a:rPr lang="en-US" b="0" i="0">
                                                    <a:latin typeface="Cambria Math" panose="02040503050406030204" pitchFamily="18" charset="0"/>
                                                  </a:rPr>
                                                  <m:t>1</m:t>
                                                </m:r>
                                              </m:e>
                                            </m:d>
                                          </m:sup>
                                        </m:sSup>
                                      </m:e>
                                      <m:sup>
                                        <m:r>
                                          <a:rPr lang="en-US" b="0" i="1">
                                            <a:latin typeface="Cambria Math" panose="02040503050406030204" pitchFamily="18" charset="0"/>
                                          </a:rPr>
                                          <m:t>𝑇</m:t>
                                        </m:r>
                                      </m:sup>
                                    </m:sSup>
                                    <m:r>
                                      <m:rPr>
                                        <m:sty m:val="p"/>
                                      </m:rPr>
                                      <a:rPr lang="en-US" b="0" i="0">
                                        <a:latin typeface="Cambria Math" panose="02040503050406030204" pitchFamily="18" charset="0"/>
                                      </a:rPr>
                                      <m:t>d</m:t>
                                    </m:r>
                                    <m:r>
                                      <a:rPr lang="en-US" b="0" i="1">
                                        <a:latin typeface="Cambria Math" panose="02040503050406030204" pitchFamily="18" charset="0"/>
                                      </a:rPr>
                                      <m:t>𝑅</m:t>
                                    </m:r>
                                  </m:e>
                                </m:nary>
                              </m:e>
                              <m:e>
                                <m:d>
                                  <m:dPr>
                                    <m:begChr m:val=""/>
                                    <m:endChr m:val="|"/>
                                    <m:ctrlPr>
                                      <a:rPr lang="en-US" b="0" i="1">
                                        <a:latin typeface="Cambria Math" panose="02040503050406030204" pitchFamily="18" charset="0"/>
                                      </a:rPr>
                                    </m:ctrlPr>
                                  </m:dPr>
                                  <m:e>
                                    <m:d>
                                      <m:dPr>
                                        <m:begChr m:val=""/>
                                        <m:endChr m:val=""/>
                                        <m:ctrlPr>
                                          <a:rPr lang="en-US" b="0" i="1">
                                            <a:latin typeface="Cambria Math" panose="02040503050406030204" pitchFamily="18" charset="0"/>
                                          </a:rPr>
                                        </m:ctrlPr>
                                      </m:dPr>
                                      <m:e>
                                        <m:r>
                                          <a:rPr lang="en-US" b="0" i="1" smtClean="0">
                                            <a:latin typeface="Cambria Math" panose="02040503050406030204" pitchFamily="18" charset="0"/>
                                          </a:rPr>
                                          <m:t> </m:t>
                                        </m:r>
                                      </m:e>
                                    </m:d>
                                  </m:e>
                                </m:d>
                              </m:e>
                              <m:e>
                                <m:nary>
                                  <m:naryPr>
                                    <m:limLoc m:val="subSup"/>
                                    <m:ctrlPr>
                                      <a:rPr lang="en-US" b="0" i="1">
                                        <a:latin typeface="Cambria Math" panose="02040503050406030204" pitchFamily="18" charset="0"/>
                                      </a:rPr>
                                    </m:ctrlPr>
                                  </m:naryPr>
                                  <m:sub>
                                    <m:r>
                                      <a:rPr lang="en-US" b="0" i="1">
                                        <a:latin typeface="Cambria Math" panose="02040503050406030204" pitchFamily="18" charset="0"/>
                                      </a:rPr>
                                      <m:t>𝑅</m:t>
                                    </m:r>
                                  </m:sub>
                                  <m:sup>
                                    <m:r>
                                      <a:rPr lang="en-US" b="0" i="1" smtClean="0">
                                        <a:latin typeface="Cambria Math" panose="02040503050406030204" pitchFamily="18" charset="0"/>
                                      </a:rPr>
                                      <m:t> </m:t>
                                    </m:r>
                                  </m:sup>
                                  <m:e>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𝛏</m:t>
                                        </m:r>
                                        <m:d>
                                          <m:dPr>
                                            <m:ctrlPr>
                                              <a:rPr lang="en-US" b="1" i="1">
                                                <a:latin typeface="Cambria Math" panose="02040503050406030204" pitchFamily="18" charset="0"/>
                                              </a:rPr>
                                            </m:ctrlPr>
                                          </m:dPr>
                                          <m:e>
                                            <m:r>
                                              <a:rPr lang="en-US" b="1" i="0">
                                                <a:latin typeface="Cambria Math" panose="02040503050406030204" pitchFamily="18" charset="0"/>
                                              </a:rPr>
                                              <m:t>𝐱</m:t>
                                            </m:r>
                                          </m:e>
                                        </m:d>
                                      </m:e>
                                      <m:sup>
                                        <m:d>
                                          <m:dPr>
                                            <m:ctrlPr>
                                              <a:rPr lang="en-US" b="1" i="1">
                                                <a:solidFill>
                                                  <a:srgbClr val="836967"/>
                                                </a:solidFill>
                                                <a:latin typeface="Cambria Math" panose="02040503050406030204" pitchFamily="18" charset="0"/>
                                              </a:rPr>
                                            </m:ctrlPr>
                                          </m:dPr>
                                          <m:e>
                                            <m:r>
                                              <a:rPr lang="en-US" b="0" i="0">
                                                <a:latin typeface="Cambria Math" panose="02040503050406030204" pitchFamily="18" charset="0"/>
                                              </a:rPr>
                                              <m:t>2</m:t>
                                            </m:r>
                                          </m:e>
                                        </m:d>
                                      </m:sup>
                                    </m:sSup>
                                    <m:sSup>
                                      <m:sSupPr>
                                        <m:ctrlPr>
                                          <a:rPr lang="en-US" b="0" i="1">
                                            <a:solidFill>
                                              <a:srgbClr val="836967"/>
                                            </a:solidFill>
                                            <a:latin typeface="Cambria Math" panose="02040503050406030204" pitchFamily="18" charset="0"/>
                                          </a:rPr>
                                        </m:ctrlPr>
                                      </m:sSupPr>
                                      <m:e>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𝛏</m:t>
                                            </m:r>
                                            <m:d>
                                              <m:dPr>
                                                <m:ctrlPr>
                                                  <a:rPr lang="en-US" b="1" i="1">
                                                    <a:solidFill>
                                                      <a:srgbClr val="836967"/>
                                                    </a:solidFill>
                                                    <a:latin typeface="Cambria Math" panose="02040503050406030204" pitchFamily="18" charset="0"/>
                                                  </a:rPr>
                                                </m:ctrlPr>
                                              </m:dPr>
                                              <m:e>
                                                <m:r>
                                                  <a:rPr lang="en-US" b="1" i="0">
                                                    <a:latin typeface="Cambria Math" panose="02040503050406030204" pitchFamily="18" charset="0"/>
                                                  </a:rPr>
                                                  <m:t>𝐱</m:t>
                                                </m:r>
                                              </m:e>
                                            </m:d>
                                          </m:e>
                                          <m:sup>
                                            <m:d>
                                              <m:dPr>
                                                <m:ctrlPr>
                                                  <a:rPr lang="en-US" b="1" i="1">
                                                    <a:solidFill>
                                                      <a:srgbClr val="836967"/>
                                                    </a:solidFill>
                                                    <a:latin typeface="Cambria Math" panose="02040503050406030204" pitchFamily="18" charset="0"/>
                                                  </a:rPr>
                                                </m:ctrlPr>
                                              </m:dPr>
                                              <m:e>
                                                <m:r>
                                                  <a:rPr lang="en-US" b="0" i="0">
                                                    <a:latin typeface="Cambria Math" panose="02040503050406030204" pitchFamily="18" charset="0"/>
                                                  </a:rPr>
                                                  <m:t>2</m:t>
                                                </m:r>
                                              </m:e>
                                            </m:d>
                                          </m:sup>
                                        </m:sSup>
                                      </m:e>
                                      <m:sup>
                                        <m:r>
                                          <a:rPr lang="en-US" b="0" i="1">
                                            <a:latin typeface="Cambria Math" panose="02040503050406030204" pitchFamily="18" charset="0"/>
                                          </a:rPr>
                                          <m:t>𝑇</m:t>
                                        </m:r>
                                      </m:sup>
                                    </m:sSup>
                                    <m:r>
                                      <m:rPr>
                                        <m:sty m:val="p"/>
                                      </m:rPr>
                                      <a:rPr lang="en-US" b="0" i="0">
                                        <a:latin typeface="Cambria Math" panose="02040503050406030204" pitchFamily="18" charset="0"/>
                                      </a:rPr>
                                      <m:t>d</m:t>
                                    </m:r>
                                    <m:r>
                                      <a:rPr lang="en-US" b="0" i="1">
                                        <a:latin typeface="Cambria Math" panose="02040503050406030204" pitchFamily="18" charset="0"/>
                                      </a:rPr>
                                      <m:t>𝑅</m:t>
                                    </m:r>
                                  </m:e>
                                </m:nary>
                              </m:e>
                            </m:mr>
                          </m:m>
                        </m:e>
                      </m:d>
                    </m:oMath>
                  </m:oMathPara>
                </a14:m>
                <a:endParaRPr lang="en-US" dirty="0"/>
              </a:p>
            </p:txBody>
          </p:sp>
        </mc:Choice>
        <mc:Fallback xmlns="">
          <p:sp>
            <p:nvSpPr>
              <p:cNvPr id="9" name="TextBox 8">
                <a:extLst>
                  <a:ext uri="{FF2B5EF4-FFF2-40B4-BE49-F238E27FC236}">
                    <a16:creationId xmlns:a16="http://schemas.microsoft.com/office/drawing/2014/main" id="{0994B7BA-F21A-55E0-8891-4E8352C09C20}"/>
                  </a:ext>
                </a:extLst>
              </p:cNvPr>
              <p:cNvSpPr txBox="1">
                <a:spLocks noRot="1" noChangeAspect="1" noMove="1" noResize="1" noEditPoints="1" noAdjustHandles="1" noChangeArrowheads="1" noChangeShapeType="1" noTextEdit="1"/>
              </p:cNvSpPr>
              <p:nvPr/>
            </p:nvSpPr>
            <p:spPr>
              <a:xfrm>
                <a:off x="552735" y="1150294"/>
                <a:ext cx="8361528" cy="154824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3627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8037A04-622B-74CD-4F2E-361E785FE488}"/>
              </a:ext>
            </a:extLst>
          </p:cNvPr>
          <p:cNvSpPr/>
          <p:nvPr/>
        </p:nvSpPr>
        <p:spPr>
          <a:xfrm>
            <a:off x="873460" y="2603306"/>
            <a:ext cx="1219109" cy="400110"/>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2" name="Rectangle: Rounded Corners 11">
            <a:extLst>
              <a:ext uri="{FF2B5EF4-FFF2-40B4-BE49-F238E27FC236}">
                <a16:creationId xmlns:a16="http://schemas.microsoft.com/office/drawing/2014/main" id="{B9FC9342-1672-4321-E451-D98BBE1A9174}"/>
              </a:ext>
            </a:extLst>
          </p:cNvPr>
          <p:cNvSpPr/>
          <p:nvPr/>
        </p:nvSpPr>
        <p:spPr>
          <a:xfrm>
            <a:off x="2092569" y="1359851"/>
            <a:ext cx="3698540" cy="462541"/>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743CF68-D0B8-0EBC-6901-AFEBD133EC01}"/>
                  </a:ext>
                </a:extLst>
              </p:cNvPr>
              <p:cNvSpPr>
                <a:spLocks noGrp="1"/>
              </p:cNvSpPr>
              <p:nvPr>
                <p:ph type="body" sz="quarter" idx="10"/>
              </p:nvPr>
            </p:nvSpPr>
            <p:spPr>
              <a:xfrm>
                <a:off x="304799" y="774200"/>
                <a:ext cx="8675427" cy="5626600"/>
              </a:xfrm>
            </p:spPr>
            <p:txBody>
              <a:bodyPr/>
              <a:lstStyle/>
              <a:p>
                <a:r>
                  <a:rPr lang="en-US" dirty="0"/>
                  <a:t>Min bias designs satisfy </a:t>
                </a:r>
                <a14:m>
                  <m:oMath xmlns:m="http://schemas.openxmlformats.org/officeDocument/2006/math">
                    <m:sSubSup>
                      <m:sSubSupPr>
                        <m:ctrlPr>
                          <a:rPr lang="en-US" i="1" smtClean="0">
                            <a:effectLst/>
                            <a:latin typeface="Cambria Math" panose="02040503050406030204" pitchFamily="18" charset="0"/>
                          </a:rPr>
                        </m:ctrlPr>
                      </m:sSubSup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𝐌</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11</m:t>
                        </m:r>
                      </m:sub>
                      <m:sup>
                        <m:r>
                          <a:rPr lang="en-US" i="1">
                            <a:effectLst/>
                            <a:latin typeface="Cambria Math" panose="02040503050406030204" pitchFamily="18" charset="0"/>
                            <a:ea typeface="Malgun Gothic" panose="020B0503020000020004" pitchFamily="34" charset="-127"/>
                            <a:cs typeface="Times New Roman" panose="02020603050405020304" pitchFamily="18" charset="0"/>
                          </a:rPr>
                          <m:t>−1</m:t>
                        </m:r>
                      </m:sup>
                    </m:sSubSup>
                    <m:sSub>
                      <m:sSubPr>
                        <m:ctrlPr>
                          <a:rPr lang="en-US" i="1">
                            <a:effectLst/>
                            <a:latin typeface="Cambria Math" panose="02040503050406030204" pitchFamily="18" charset="0"/>
                          </a:rPr>
                        </m:ctrlPr>
                      </m:sSub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𝐌</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12</m:t>
                        </m:r>
                      </m:sub>
                    </m:sSub>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bSup>
                      <m:sSubSupPr>
                        <m:ctrlPr>
                          <a:rPr lang="en-US" i="1">
                            <a:effectLst/>
                            <a:latin typeface="Cambria Math" panose="02040503050406030204" pitchFamily="18" charset="0"/>
                          </a:rPr>
                        </m:ctrlPr>
                      </m:sSubSup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𝛍</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11</m:t>
                        </m:r>
                      </m:sub>
                      <m:sup>
                        <m:r>
                          <a:rPr lang="en-US" i="1">
                            <a:effectLst/>
                            <a:latin typeface="Cambria Math" panose="02040503050406030204" pitchFamily="18" charset="0"/>
                            <a:ea typeface="Malgun Gothic" panose="020B0503020000020004" pitchFamily="34" charset="-127"/>
                            <a:cs typeface="Times New Roman" panose="02020603050405020304" pitchFamily="18" charset="0"/>
                          </a:rPr>
                          <m:t>−1</m:t>
                        </m:r>
                      </m:sup>
                    </m:sSubSup>
                    <m:sSub>
                      <m:sSubPr>
                        <m:ctrlPr>
                          <a:rPr lang="en-US" i="1">
                            <a:effectLst/>
                            <a:latin typeface="Cambria Math" panose="02040503050406030204" pitchFamily="18" charset="0"/>
                          </a:rPr>
                        </m:ctrlPr>
                      </m:sSub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𝛍</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12</m:t>
                        </m:r>
                      </m:sub>
                    </m:sSub>
                  </m:oMath>
                </a14:m>
                <a:endParaRPr lang="en-US" dirty="0"/>
              </a:p>
              <a:p>
                <a:pPr>
                  <a:lnSpc>
                    <a:spcPct val="150000"/>
                  </a:lnSpc>
                </a:pPr>
                <a:endParaRPr lang="en-US" dirty="0"/>
              </a:p>
              <a:p>
                <a:pPr lvl="1"/>
                <a:r>
                  <a:rPr lang="en-US" dirty="0"/>
                  <a:t>Without knowing true function, </a:t>
                </a:r>
                <a14:m>
                  <m:oMath xmlns:m="http://schemas.openxmlformats.org/officeDocument/2006/math">
                    <m:sSub>
                      <m:sSubPr>
                        <m:ctrlPr>
                          <a:rPr lang="en-US" b="0" i="1" smtClean="0">
                            <a:solidFill>
                              <a:srgbClr val="836967"/>
                            </a:solidFill>
                            <a:latin typeface="Cambria Math" panose="02040503050406030204" pitchFamily="18" charset="0"/>
                          </a:rPr>
                        </m:ctrlPr>
                      </m:sSubPr>
                      <m:e>
                        <m:r>
                          <a:rPr lang="en-US" b="1" i="0">
                            <a:latin typeface="Cambria Math" panose="02040503050406030204" pitchFamily="18" charset="0"/>
                          </a:rPr>
                          <m:t>𝐌</m:t>
                        </m:r>
                      </m:e>
                      <m:sub>
                        <m:r>
                          <a:rPr lang="en-US" b="0" i="0">
                            <a:latin typeface="Cambria Math" panose="02040503050406030204" pitchFamily="18" charset="0"/>
                          </a:rPr>
                          <m:t>12</m:t>
                        </m:r>
                      </m:sub>
                    </m:sSub>
                    <m:r>
                      <a:rPr lang="en-US" b="0" i="0">
                        <a:latin typeface="Cambria Math" panose="02040503050406030204" pitchFamily="18" charset="0"/>
                      </a:rPr>
                      <m:t>=</m:t>
                    </m:r>
                    <m:sSub>
                      <m:sSubPr>
                        <m:ctrlPr>
                          <a:rPr lang="en-US" b="0" i="1">
                            <a:solidFill>
                              <a:srgbClr val="836967"/>
                            </a:solidFill>
                            <a:latin typeface="Cambria Math" panose="02040503050406030204" pitchFamily="18" charset="0"/>
                          </a:rPr>
                        </m:ctrlPr>
                      </m:sSubPr>
                      <m:e>
                        <m:r>
                          <a:rPr lang="en-US" b="1" i="0">
                            <a:latin typeface="Cambria Math" panose="02040503050406030204" pitchFamily="18" charset="0"/>
                          </a:rPr>
                          <m:t>𝛍</m:t>
                        </m:r>
                      </m:e>
                      <m:sub>
                        <m:r>
                          <a:rPr lang="en-US" b="0" i="0">
                            <a:latin typeface="Cambria Math" panose="02040503050406030204" pitchFamily="18" charset="0"/>
                          </a:rPr>
                          <m:t>12</m:t>
                        </m:r>
                      </m:sub>
                    </m:sSub>
                  </m:oMath>
                </a14:m>
                <a:r>
                  <a:rPr lang="en-US" dirty="0"/>
                  <a:t> cannot be imposed</a:t>
                </a:r>
              </a:p>
              <a:p>
                <a:pPr lvl="1"/>
                <a14:m>
                  <m:oMath xmlns:m="http://schemas.openxmlformats.org/officeDocument/2006/math">
                    <m:sSub>
                      <m:sSubPr>
                        <m:ctrlPr>
                          <a:rPr lang="en-US" b="1" i="1" smtClean="0">
                            <a:solidFill>
                              <a:srgbClr val="836967"/>
                            </a:solidFill>
                            <a:latin typeface="Cambria Math" panose="02040503050406030204" pitchFamily="18" charset="0"/>
                          </a:rPr>
                        </m:ctrlPr>
                      </m:sSubPr>
                      <m:e>
                        <m:r>
                          <a:rPr lang="en-US" b="1">
                            <a:latin typeface="Cambria Math" panose="02040503050406030204" pitchFamily="18" charset="0"/>
                          </a:rPr>
                          <m:t>𝐌</m:t>
                        </m:r>
                      </m:e>
                      <m:sub>
                        <m:r>
                          <a:rPr lang="en-US" b="0" i="0">
                            <a:latin typeface="Cambria Math" panose="02040503050406030204" pitchFamily="18" charset="0"/>
                          </a:rPr>
                          <m:t>11</m:t>
                        </m:r>
                      </m:sub>
                    </m:sSub>
                    <m:r>
                      <a:rPr lang="en-US" b="0" i="0">
                        <a:latin typeface="Cambria Math" panose="02040503050406030204" pitchFamily="18" charset="0"/>
                      </a:rPr>
                      <m:t>=</m:t>
                    </m:r>
                    <m:sSub>
                      <m:sSubPr>
                        <m:ctrlPr>
                          <a:rPr lang="en-US" b="0" i="1">
                            <a:solidFill>
                              <a:srgbClr val="836967"/>
                            </a:solidFill>
                            <a:latin typeface="Cambria Math" panose="02040503050406030204" pitchFamily="18" charset="0"/>
                          </a:rPr>
                        </m:ctrlPr>
                      </m:sSubPr>
                      <m:e>
                        <m:r>
                          <a:rPr lang="en-US" b="1" i="0">
                            <a:latin typeface="Cambria Math" panose="02040503050406030204" pitchFamily="18" charset="0"/>
                          </a:rPr>
                          <m:t>𝛍</m:t>
                        </m:r>
                      </m:e>
                      <m:sub>
                        <m:r>
                          <a:rPr lang="en-US" b="0" i="0">
                            <a:latin typeface="Cambria Math" panose="02040503050406030204" pitchFamily="18" charset="0"/>
                          </a:rPr>
                          <m:t>11</m:t>
                        </m:r>
                      </m:sub>
                    </m:sSub>
                  </m:oMath>
                </a14:m>
                <a:r>
                  <a:rPr lang="en-US" dirty="0"/>
                  <a:t> is used to define sample locations</a:t>
                </a:r>
              </a:p>
              <a:p>
                <a:r>
                  <a:rPr lang="en-US" dirty="0"/>
                  <a:t>Min variance design: pts toward boundary, may not low bias</a:t>
                </a:r>
              </a:p>
              <a:p>
                <a:r>
                  <a:rPr lang="en-US" dirty="0"/>
                  <a:t>Min bias design: pts toward centroid, lower variance</a:t>
                </a:r>
              </a:p>
              <a:p>
                <a:endParaRPr lang="en-US" dirty="0"/>
              </a:p>
            </p:txBody>
          </p:sp>
        </mc:Choice>
        <mc:Fallback xmlns="">
          <p:sp>
            <p:nvSpPr>
              <p:cNvPr id="2" name="Text Placeholder 1">
                <a:extLst>
                  <a:ext uri="{FF2B5EF4-FFF2-40B4-BE49-F238E27FC236}">
                    <a16:creationId xmlns:a16="http://schemas.microsoft.com/office/drawing/2014/main" id="{6743CF68-D0B8-0EBC-6901-AFEBD133EC01}"/>
                  </a:ext>
                </a:extLst>
              </p:cNvPr>
              <p:cNvSpPr>
                <a:spLocks noGrp="1" noRot="1" noChangeAspect="1" noMove="1" noResize="1" noEditPoints="1" noAdjustHandles="1" noChangeArrowheads="1" noChangeShapeType="1" noTextEdit="1"/>
              </p:cNvSpPr>
              <p:nvPr>
                <p:ph type="body" sz="quarter" idx="10"/>
              </p:nvPr>
            </p:nvSpPr>
            <p:spPr>
              <a:xfrm>
                <a:off x="304799" y="774200"/>
                <a:ext cx="8675427" cy="5626600"/>
              </a:xfrm>
              <a:blipFill>
                <a:blip r:embed="rId2"/>
                <a:stretch>
                  <a:fillRect l="-914"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42D89B2-F476-571A-D658-8DDEED5F80A4}"/>
              </a:ext>
            </a:extLst>
          </p:cNvPr>
          <p:cNvSpPr>
            <a:spLocks noGrp="1"/>
          </p:cNvSpPr>
          <p:nvPr>
            <p:ph type="title"/>
          </p:nvPr>
        </p:nvSpPr>
        <p:spPr/>
        <p:txBody>
          <a:bodyPr>
            <a:normAutofit fontScale="90000"/>
          </a:bodyPr>
          <a:lstStyle/>
          <a:p>
            <a:r>
              <a:rPr lang="en-US" dirty="0"/>
              <a:t>Minimum Bias Design cont.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BCCC22-E174-72BA-FFD4-A579CCFEE606}"/>
                  </a:ext>
                </a:extLst>
              </p:cNvPr>
              <p:cNvSpPr txBox="1"/>
              <p:nvPr/>
            </p:nvSpPr>
            <p:spPr>
              <a:xfrm>
                <a:off x="2060815" y="1339436"/>
                <a:ext cx="36985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836967"/>
                              </a:solidFill>
                              <a:latin typeface="Cambria Math" panose="02040503050406030204" pitchFamily="18" charset="0"/>
                            </a:rPr>
                          </m:ctrlPr>
                        </m:sSubPr>
                        <m:e>
                          <m:r>
                            <a:rPr lang="en-US" sz="2400" b="1">
                              <a:latin typeface="Cambria Math" panose="02040503050406030204" pitchFamily="18" charset="0"/>
                            </a:rPr>
                            <m:t>𝐌</m:t>
                          </m:r>
                        </m:e>
                        <m:sub>
                          <m:r>
                            <a:rPr lang="en-US" sz="2400" b="0" i="0">
                              <a:latin typeface="Cambria Math" panose="02040503050406030204" pitchFamily="18" charset="0"/>
                            </a:rPr>
                            <m:t>11</m:t>
                          </m:r>
                        </m:sub>
                      </m:sSub>
                      <m:r>
                        <a:rPr lang="en-US" sz="2400" b="0" i="0">
                          <a:latin typeface="Cambria Math" panose="02040503050406030204" pitchFamily="18" charset="0"/>
                        </a:rPr>
                        <m:t>=</m:t>
                      </m:r>
                      <m:sSub>
                        <m:sSubPr>
                          <m:ctrlPr>
                            <a:rPr lang="en-US" sz="2400" b="0" i="1">
                              <a:solidFill>
                                <a:srgbClr val="836967"/>
                              </a:solidFill>
                              <a:latin typeface="Cambria Math" panose="02040503050406030204" pitchFamily="18" charset="0"/>
                            </a:rPr>
                          </m:ctrlPr>
                        </m:sSubPr>
                        <m:e>
                          <m:r>
                            <a:rPr lang="en-US" sz="2400" b="1" i="0">
                              <a:latin typeface="Cambria Math" panose="02040503050406030204" pitchFamily="18" charset="0"/>
                            </a:rPr>
                            <m:t>𝛍</m:t>
                          </m:r>
                        </m:e>
                        <m:sub>
                          <m:r>
                            <a:rPr lang="en-US" sz="2400" b="0" i="0">
                              <a:latin typeface="Cambria Math" panose="02040503050406030204" pitchFamily="18" charset="0"/>
                            </a:rPr>
                            <m:t>11</m:t>
                          </m:r>
                        </m:sub>
                      </m:sSub>
                      <m:r>
                        <a:rPr lang="en-US" sz="2400" b="0" i="0">
                          <a:latin typeface="Cambria Math" panose="02040503050406030204" pitchFamily="18" charset="0"/>
                        </a:rPr>
                        <m:t>,  </m:t>
                      </m:r>
                      <m:sSub>
                        <m:sSubPr>
                          <m:ctrlPr>
                            <a:rPr lang="en-US" sz="2400" b="0" i="1">
                              <a:solidFill>
                                <a:srgbClr val="836967"/>
                              </a:solidFill>
                              <a:latin typeface="Cambria Math" panose="02040503050406030204" pitchFamily="18" charset="0"/>
                            </a:rPr>
                          </m:ctrlPr>
                        </m:sSubPr>
                        <m:e>
                          <m:r>
                            <a:rPr lang="en-US" sz="2400" b="1" i="0">
                              <a:latin typeface="Cambria Math" panose="02040503050406030204" pitchFamily="18" charset="0"/>
                            </a:rPr>
                            <m:t>𝐌</m:t>
                          </m:r>
                        </m:e>
                        <m:sub>
                          <m:r>
                            <a:rPr lang="en-US" sz="2400" b="0" i="0">
                              <a:latin typeface="Cambria Math" panose="02040503050406030204" pitchFamily="18" charset="0"/>
                            </a:rPr>
                            <m:t>12</m:t>
                          </m:r>
                        </m:sub>
                      </m:sSub>
                      <m:r>
                        <a:rPr lang="en-US" sz="2400" b="0" i="0">
                          <a:latin typeface="Cambria Math" panose="02040503050406030204" pitchFamily="18" charset="0"/>
                        </a:rPr>
                        <m:t>=</m:t>
                      </m:r>
                      <m:sSub>
                        <m:sSubPr>
                          <m:ctrlPr>
                            <a:rPr lang="en-US" sz="2400" b="0" i="1">
                              <a:solidFill>
                                <a:srgbClr val="836967"/>
                              </a:solidFill>
                              <a:latin typeface="Cambria Math" panose="02040503050406030204" pitchFamily="18" charset="0"/>
                            </a:rPr>
                          </m:ctrlPr>
                        </m:sSubPr>
                        <m:e>
                          <m:r>
                            <a:rPr lang="en-US" sz="2400" b="1" i="0">
                              <a:latin typeface="Cambria Math" panose="02040503050406030204" pitchFamily="18" charset="0"/>
                            </a:rPr>
                            <m:t>𝛍</m:t>
                          </m:r>
                        </m:e>
                        <m:sub>
                          <m:r>
                            <a:rPr lang="en-US" sz="2400" b="0" i="0">
                              <a:latin typeface="Cambria Math" panose="02040503050406030204" pitchFamily="18" charset="0"/>
                            </a:rPr>
                            <m:t>12</m:t>
                          </m:r>
                        </m:sub>
                      </m:sSub>
                    </m:oMath>
                  </m:oMathPara>
                </a14:m>
                <a:endParaRPr lang="en-US" sz="2400" dirty="0"/>
              </a:p>
            </p:txBody>
          </p:sp>
        </mc:Choice>
        <mc:Fallback xmlns="">
          <p:sp>
            <p:nvSpPr>
              <p:cNvPr id="8" name="TextBox 7">
                <a:extLst>
                  <a:ext uri="{FF2B5EF4-FFF2-40B4-BE49-F238E27FC236}">
                    <a16:creationId xmlns:a16="http://schemas.microsoft.com/office/drawing/2014/main" id="{5FBCCC22-E174-72BA-FFD4-A579CCFEE606}"/>
                  </a:ext>
                </a:extLst>
              </p:cNvPr>
              <p:cNvSpPr txBox="1">
                <a:spLocks noRot="1" noChangeAspect="1" noMove="1" noResize="1" noEditPoints="1" noAdjustHandles="1" noChangeArrowheads="1" noChangeShapeType="1" noTextEdit="1"/>
              </p:cNvSpPr>
              <p:nvPr/>
            </p:nvSpPr>
            <p:spPr>
              <a:xfrm>
                <a:off x="2060815" y="1339436"/>
                <a:ext cx="3698540" cy="461665"/>
              </a:xfrm>
              <a:prstGeom prst="rect">
                <a:avLst/>
              </a:prstGeom>
              <a:blipFill>
                <a:blip r:embed="rId3"/>
                <a:stretch>
                  <a:fillRect b="-10667"/>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428E754F-C983-FCBE-D331-28515CD25720}"/>
              </a:ext>
            </a:extLst>
          </p:cNvPr>
          <p:cNvGrpSpPr/>
          <p:nvPr/>
        </p:nvGrpSpPr>
        <p:grpSpPr>
          <a:xfrm>
            <a:off x="932777" y="1450781"/>
            <a:ext cx="1191545" cy="540451"/>
            <a:chOff x="932777" y="1473958"/>
            <a:chExt cx="1191545" cy="540451"/>
          </a:xfrm>
        </p:grpSpPr>
        <p:sp>
          <p:nvSpPr>
            <p:cNvPr id="5" name="Arrow: Right 4">
              <a:extLst>
                <a:ext uri="{FF2B5EF4-FFF2-40B4-BE49-F238E27FC236}">
                  <a16:creationId xmlns:a16="http://schemas.microsoft.com/office/drawing/2014/main" id="{49F475CD-CD0F-265E-8AF0-B6A8D7A0B7BB}"/>
                </a:ext>
              </a:extLst>
            </p:cNvPr>
            <p:cNvSpPr/>
            <p:nvPr/>
          </p:nvSpPr>
          <p:spPr>
            <a:xfrm>
              <a:off x="1057701" y="1473958"/>
              <a:ext cx="948520" cy="177421"/>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9" name="TextBox 8">
              <a:extLst>
                <a:ext uri="{FF2B5EF4-FFF2-40B4-BE49-F238E27FC236}">
                  <a16:creationId xmlns:a16="http://schemas.microsoft.com/office/drawing/2014/main" id="{0E1B2D12-B16E-4AD9-F37B-55BE5564817A}"/>
                </a:ext>
              </a:extLst>
            </p:cNvPr>
            <p:cNvSpPr txBox="1"/>
            <p:nvPr/>
          </p:nvSpPr>
          <p:spPr>
            <a:xfrm>
              <a:off x="932777" y="1614299"/>
              <a:ext cx="1191545" cy="400110"/>
            </a:xfrm>
            <a:prstGeom prst="rect">
              <a:avLst/>
            </a:prstGeom>
            <a:noFill/>
          </p:spPr>
          <p:txBody>
            <a:bodyPr wrap="none" rtlCol="0">
              <a:spAutoFit/>
            </a:bodyPr>
            <a:lstStyle/>
            <a:p>
              <a:pPr algn="l"/>
              <a:r>
                <a:rPr lang="en-US" sz="2000" dirty="0"/>
                <a:t>sufficient</a:t>
              </a:r>
            </a:p>
          </p:txBody>
        </p:sp>
      </p:grpSp>
    </p:spTree>
    <p:extLst>
      <p:ext uri="{BB962C8B-B14F-4D97-AF65-F5344CB8AC3E}">
        <p14:creationId xmlns:p14="http://schemas.microsoft.com/office/powerpoint/2010/main" val="2655227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F3896BF-A29D-6F64-732F-58D018C042AE}"/>
                  </a:ext>
                </a:extLst>
              </p:cNvPr>
              <p:cNvSpPr>
                <a:spLocks noGrp="1"/>
              </p:cNvSpPr>
              <p:nvPr>
                <p:ph type="body" sz="quarter" idx="10"/>
              </p:nvPr>
            </p:nvSpPr>
            <p:spPr/>
            <p:txBody>
              <a:bodyPr/>
              <a:lstStyle/>
              <a:p>
                <a:r>
                  <a:rPr lang="en-US" dirty="0"/>
                  <a:t>Select 4 pts for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0" smtClean="0">
                            <a:latin typeface="Cambria Math" panose="02040503050406030204" pitchFamily="18" charset="0"/>
                          </a:rPr>
                          <m:t>1</m:t>
                        </m:r>
                      </m:sub>
                      <m:sup>
                        <m:r>
                          <a:rPr lang="en-US" b="0" i="0" smtClean="0">
                            <a:latin typeface="Cambria Math" panose="02040503050406030204" pitchFamily="18" charset="0"/>
                          </a:rPr>
                          <m:t>2</m:t>
                        </m:r>
                      </m:sup>
                    </m:sSubSup>
                    <m:r>
                      <a:rPr lang="en-US" b="0" i="0" smtClean="0">
                        <a:latin typeface="Cambria Math" panose="02040503050406030204" pitchFamily="18" charset="0"/>
                      </a:rPr>
                      <m:t>+</m:t>
                    </m:r>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x</m:t>
                        </m:r>
                      </m:e>
                      <m:sub>
                        <m:r>
                          <a:rPr lang="en-US" b="0" i="0" smtClean="0">
                            <a:latin typeface="Cambria Math" panose="02040503050406030204" pitchFamily="18" charset="0"/>
                          </a:rPr>
                          <m:t>2</m:t>
                        </m:r>
                      </m:sub>
                      <m:sup>
                        <m:r>
                          <a:rPr lang="en-US" b="0" i="0" smtClean="0">
                            <a:latin typeface="Cambria Math" panose="02040503050406030204" pitchFamily="18" charset="0"/>
                          </a:rPr>
                          <m:t>2</m:t>
                        </m:r>
                      </m:sup>
                    </m:sSubSup>
                  </m:oMath>
                </a14:m>
                <a:r>
                  <a:rPr lang="en-US" dirty="0"/>
                  <a:t> using linear PRS </a:t>
                </a:r>
                <a14:m>
                  <m:oMath xmlns:m="http://schemas.openxmlformats.org/officeDocument/2006/math">
                    <m:r>
                      <a:rPr lang="en-US" b="1" i="0" smtClean="0">
                        <a:latin typeface="Cambria Math" panose="02040503050406030204" pitchFamily="18" charset="0"/>
                      </a:rPr>
                      <m:t>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e>
                      <m:sup>
                        <m:r>
                          <m:rPr>
                            <m:sty m:val="p"/>
                          </m:rPr>
                          <a:rPr lang="en-US" b="0" i="0" smtClean="0">
                            <a:latin typeface="Cambria Math" panose="02040503050406030204" pitchFamily="18" charset="0"/>
                          </a:rPr>
                          <m:t>T</m:t>
                        </m:r>
                      </m:sup>
                    </m:sSup>
                  </m:oMath>
                </a14:m>
                <a:endParaRPr lang="en-US" dirty="0"/>
              </a:p>
              <a:p>
                <a:pPr>
                  <a:lnSpc>
                    <a:spcPct val="150000"/>
                  </a:lnSpc>
                </a:pPr>
                <a:endParaRPr lang="en-US" dirty="0"/>
              </a:p>
              <a:p>
                <a:endParaRPr lang="en-US" dirty="0"/>
              </a:p>
              <a:p>
                <a:r>
                  <a:rPr lang="en-US" dirty="0"/>
                  <a:t>Discrete moment </a:t>
                </a:r>
                <a14:m>
                  <m:oMath xmlns:m="http://schemas.openxmlformats.org/officeDocument/2006/math">
                    <m:sSub>
                      <m:sSubPr>
                        <m:ctrlPr>
                          <a:rPr lang="en-US" i="1" dirty="0" smtClean="0">
                            <a:latin typeface="Cambria Math" panose="02040503050406030204" pitchFamily="18" charset="0"/>
                          </a:rPr>
                        </m:ctrlPr>
                      </m:sSubPr>
                      <m:e>
                        <m:r>
                          <a:rPr lang="en-US" b="1" i="0" dirty="0" smtClean="0">
                            <a:latin typeface="Cambria Math" panose="02040503050406030204" pitchFamily="18" charset="0"/>
                          </a:rPr>
                          <m:t>𝐌</m:t>
                        </m:r>
                      </m:e>
                      <m:sub>
                        <m:r>
                          <a:rPr lang="en-US" i="1" dirty="0" smtClean="0">
                            <a:latin typeface="Cambria Math" panose="02040503050406030204" pitchFamily="18" charset="0"/>
                          </a:rPr>
                          <m:t>11</m:t>
                        </m:r>
                      </m:sub>
                    </m:sSub>
                  </m:oMath>
                </a14:m>
                <a:endParaRPr lang="en-US" dirty="0"/>
              </a:p>
              <a:p>
                <a:endParaRPr lang="en-US" dirty="0"/>
              </a:p>
            </p:txBody>
          </p:sp>
        </mc:Choice>
        <mc:Fallback xmlns="">
          <p:sp>
            <p:nvSpPr>
              <p:cNvPr id="2" name="Text Placeholder 1">
                <a:extLst>
                  <a:ext uri="{FF2B5EF4-FFF2-40B4-BE49-F238E27FC236}">
                    <a16:creationId xmlns:a16="http://schemas.microsoft.com/office/drawing/2014/main" id="{AF3896BF-A29D-6F64-732F-58D018C042A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65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5E8E762-3905-0891-1573-B907923CF882}"/>
              </a:ext>
            </a:extLst>
          </p:cNvPr>
          <p:cNvSpPr>
            <a:spLocks noGrp="1"/>
          </p:cNvSpPr>
          <p:nvPr>
            <p:ph type="title"/>
          </p:nvPr>
        </p:nvSpPr>
        <p:spPr/>
        <p:txBody>
          <a:bodyPr>
            <a:normAutofit fontScale="90000"/>
          </a:bodyPr>
          <a:lstStyle/>
          <a:p>
            <a:r>
              <a:rPr lang="en-US" dirty="0"/>
              <a:t>Ex3-11) Minimum Bias Design</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7335269-E08B-B8CE-B292-8345C688578B}"/>
                  </a:ext>
                </a:extLst>
              </p:cNvPr>
              <p:cNvSpPr txBox="1"/>
              <p:nvPr/>
            </p:nvSpPr>
            <p:spPr>
              <a:xfrm>
                <a:off x="868680" y="1213385"/>
                <a:ext cx="6868159" cy="15497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836967"/>
                              </a:solidFill>
                              <a:latin typeface="Cambria Math" panose="02040503050406030204" pitchFamily="18" charset="0"/>
                            </a:rPr>
                          </m:ctrlPr>
                        </m:sSubPr>
                        <m:e>
                          <m:r>
                            <a:rPr lang="en-US" sz="2000" b="1">
                              <a:latin typeface="Cambria Math" panose="02040503050406030204" pitchFamily="18" charset="0"/>
                            </a:rPr>
                            <m:t>𝛍</m:t>
                          </m:r>
                        </m:e>
                        <m:sub>
                          <m:r>
                            <a:rPr lang="en-US" sz="2000" b="0" i="0">
                              <a:latin typeface="Cambria Math" panose="02040503050406030204" pitchFamily="18" charset="0"/>
                            </a:rPr>
                            <m:t>11</m:t>
                          </m:r>
                        </m:sub>
                      </m:sSub>
                      <m:r>
                        <a:rPr lang="en-US" sz="2000" b="0" i="0">
                          <a:latin typeface="Cambria Math" panose="02040503050406030204" pitchFamily="18" charset="0"/>
                        </a:rPr>
                        <m:t>=</m:t>
                      </m:r>
                      <m:f>
                        <m:fPr>
                          <m:ctrlPr>
                            <a:rPr lang="en-US" sz="2000" b="0" i="1">
                              <a:solidFill>
                                <a:srgbClr val="836967"/>
                              </a:solidFill>
                              <a:latin typeface="Cambria Math" panose="02040503050406030204" pitchFamily="18" charset="0"/>
                            </a:rPr>
                          </m:ctrlPr>
                        </m:fPr>
                        <m:num>
                          <m:r>
                            <a:rPr lang="en-US" sz="2000" b="0" i="0">
                              <a:latin typeface="Cambria Math" panose="02040503050406030204" pitchFamily="18" charset="0"/>
                            </a:rPr>
                            <m:t>1</m:t>
                          </m:r>
                        </m:num>
                        <m:den>
                          <m:r>
                            <a:rPr lang="en-US" sz="2000" b="0" i="1">
                              <a:latin typeface="Cambria Math" panose="02040503050406030204" pitchFamily="18" charset="0"/>
                            </a:rPr>
                            <m:t>𝑉</m:t>
                          </m:r>
                        </m:den>
                      </m:f>
                      <m:nary>
                        <m:naryPr>
                          <m:limLoc m:val="subSup"/>
                          <m:ctrlPr>
                            <a:rPr lang="en-US" sz="2000" b="0" i="1">
                              <a:latin typeface="Cambria Math" panose="02040503050406030204" pitchFamily="18" charset="0"/>
                            </a:rPr>
                          </m:ctrlPr>
                        </m:naryPr>
                        <m:sub>
                          <m:r>
                            <a:rPr lang="en-US" sz="2000" b="0" i="0">
                              <a:latin typeface="Cambria Math" panose="02040503050406030204" pitchFamily="18" charset="0"/>
                            </a:rPr>
                            <m:t>−1</m:t>
                          </m:r>
                        </m:sub>
                        <m:sup>
                          <m:r>
                            <a:rPr lang="en-US" sz="2000" b="0" i="0">
                              <a:latin typeface="Cambria Math" panose="02040503050406030204" pitchFamily="18" charset="0"/>
                            </a:rPr>
                            <m:t>1</m:t>
                          </m:r>
                        </m:sup>
                        <m:e>
                          <m:nary>
                            <m:naryPr>
                              <m:limLoc m:val="subSup"/>
                              <m:ctrlPr>
                                <a:rPr lang="en-US" sz="2000" b="0" i="1">
                                  <a:latin typeface="Cambria Math" panose="02040503050406030204" pitchFamily="18" charset="0"/>
                                </a:rPr>
                              </m:ctrlPr>
                            </m:naryPr>
                            <m:sub>
                              <m:r>
                                <a:rPr lang="en-US" sz="2000" b="0" i="0">
                                  <a:latin typeface="Cambria Math" panose="02040503050406030204" pitchFamily="18" charset="0"/>
                                </a:rPr>
                                <m:t>−1</m:t>
                              </m:r>
                            </m:sub>
                            <m:sup>
                              <m:r>
                                <a:rPr lang="en-US" sz="2000" b="0" i="0">
                                  <a:latin typeface="Cambria Math" panose="02040503050406030204" pitchFamily="18" charset="0"/>
                                </a:rPr>
                                <m:t>1</m:t>
                              </m:r>
                            </m:sup>
                            <m:e>
                              <m:d>
                                <m:dPr>
                                  <m:begChr m:val="["/>
                                  <m:endChr m:val="]"/>
                                  <m:ctrlPr>
                                    <a:rPr lang="en-US" sz="2000" b="0" i="1">
                                      <a:solidFill>
                                        <a:srgbClr val="836967"/>
                                      </a:solidFill>
                                      <a:latin typeface="Cambria Math" panose="02040503050406030204" pitchFamily="18" charset="0"/>
                                    </a:rPr>
                                  </m:ctrlPr>
                                </m:dPr>
                                <m:e>
                                  <m:m>
                                    <m:mPr>
                                      <m:plcHide m:val="on"/>
                                      <m:mcs>
                                        <m:mc>
                                          <m:mcPr>
                                            <m:count m:val="3"/>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1</m:t>
                                        </m:r>
                                      </m:e>
                                      <m:e>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𝑥</m:t>
                                            </m:r>
                                          </m:e>
                                          <m:sub>
                                            <m:r>
                                              <a:rPr lang="en-US" sz="2000" b="0" i="0">
                                                <a:latin typeface="Cambria Math" panose="02040503050406030204" pitchFamily="18" charset="0"/>
                                              </a:rPr>
                                              <m:t>1</m:t>
                                            </m:r>
                                          </m:sub>
                                        </m:sSub>
                                      </m:e>
                                      <m:e>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𝑥</m:t>
                                            </m:r>
                                          </m:e>
                                          <m:sub>
                                            <m:r>
                                              <a:rPr lang="en-US" sz="2000" b="0" i="0">
                                                <a:latin typeface="Cambria Math" panose="02040503050406030204" pitchFamily="18" charset="0"/>
                                              </a:rPr>
                                              <m:t>2</m:t>
                                            </m:r>
                                          </m:sub>
                                        </m:sSub>
                                      </m:e>
                                    </m:mr>
                                    <m:mr>
                                      <m:e>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𝑥</m:t>
                                            </m:r>
                                          </m:e>
                                          <m:sub>
                                            <m:r>
                                              <a:rPr lang="en-US" sz="2000" b="0" i="0">
                                                <a:latin typeface="Cambria Math" panose="02040503050406030204" pitchFamily="18" charset="0"/>
                                              </a:rPr>
                                              <m:t>1</m:t>
                                            </m:r>
                                          </m:sub>
                                        </m:sSub>
                                      </m:e>
                                      <m:e>
                                        <m:sSubSup>
                                          <m:sSubSupPr>
                                            <m:ctrlPr>
                                              <a:rPr lang="en-US" sz="2000" b="0" i="1">
                                                <a:solidFill>
                                                  <a:srgbClr val="836967"/>
                                                </a:solidFill>
                                                <a:latin typeface="Cambria Math" panose="02040503050406030204" pitchFamily="18" charset="0"/>
                                              </a:rPr>
                                            </m:ctrlPr>
                                          </m:sSubSupPr>
                                          <m:e>
                                            <m:r>
                                              <a:rPr lang="en-US" sz="2000" b="0" i="1">
                                                <a:latin typeface="Cambria Math" panose="02040503050406030204" pitchFamily="18" charset="0"/>
                                              </a:rPr>
                                              <m:t>𝑥</m:t>
                                            </m:r>
                                          </m:e>
                                          <m:sub>
                                            <m:r>
                                              <a:rPr lang="en-US" sz="2000" b="0" i="0">
                                                <a:latin typeface="Cambria Math" panose="02040503050406030204" pitchFamily="18" charset="0"/>
                                              </a:rPr>
                                              <m:t>1</m:t>
                                            </m:r>
                                          </m:sub>
                                          <m:sup>
                                            <m:r>
                                              <a:rPr lang="en-US" sz="2000" b="0" i="0">
                                                <a:latin typeface="Cambria Math" panose="02040503050406030204" pitchFamily="18" charset="0"/>
                                              </a:rPr>
                                              <m:t>2</m:t>
                                            </m:r>
                                          </m:sup>
                                        </m:sSubSup>
                                      </m:e>
                                      <m:e>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𝑥</m:t>
                                            </m:r>
                                          </m:e>
                                          <m:sub>
                                            <m:r>
                                              <a:rPr lang="en-US" sz="2000" b="0" i="0">
                                                <a:latin typeface="Cambria Math" panose="02040503050406030204" pitchFamily="18" charset="0"/>
                                              </a:rPr>
                                              <m:t>1</m:t>
                                            </m:r>
                                          </m:sub>
                                        </m:sSub>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𝑥</m:t>
                                            </m:r>
                                          </m:e>
                                          <m:sub>
                                            <m:r>
                                              <a:rPr lang="en-US" sz="2000" b="0" i="0">
                                                <a:latin typeface="Cambria Math" panose="02040503050406030204" pitchFamily="18" charset="0"/>
                                              </a:rPr>
                                              <m:t>2</m:t>
                                            </m:r>
                                          </m:sub>
                                        </m:sSub>
                                      </m:e>
                                    </m:mr>
                                    <m:mr>
                                      <m:e>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𝑥</m:t>
                                            </m:r>
                                          </m:e>
                                          <m:sub>
                                            <m:r>
                                              <a:rPr lang="en-US" sz="2000" b="0" i="0">
                                                <a:latin typeface="Cambria Math" panose="02040503050406030204" pitchFamily="18" charset="0"/>
                                              </a:rPr>
                                              <m:t>2</m:t>
                                            </m:r>
                                          </m:sub>
                                        </m:sSub>
                                      </m:e>
                                      <m:e>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𝑥</m:t>
                                            </m:r>
                                          </m:e>
                                          <m:sub>
                                            <m:r>
                                              <a:rPr lang="en-US" sz="2000" b="0" i="0">
                                                <a:latin typeface="Cambria Math" panose="02040503050406030204" pitchFamily="18" charset="0"/>
                                              </a:rPr>
                                              <m:t>1</m:t>
                                            </m:r>
                                          </m:sub>
                                        </m:sSub>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𝑥</m:t>
                                            </m:r>
                                          </m:e>
                                          <m:sub>
                                            <m:r>
                                              <a:rPr lang="en-US" sz="2000" b="0" i="0">
                                                <a:latin typeface="Cambria Math" panose="02040503050406030204" pitchFamily="18" charset="0"/>
                                              </a:rPr>
                                              <m:t>2</m:t>
                                            </m:r>
                                          </m:sub>
                                        </m:sSub>
                                      </m:e>
                                      <m:e>
                                        <m:sSubSup>
                                          <m:sSubSupPr>
                                            <m:ctrlPr>
                                              <a:rPr lang="en-US" sz="2000" b="0" i="1">
                                                <a:solidFill>
                                                  <a:srgbClr val="836967"/>
                                                </a:solidFill>
                                                <a:latin typeface="Cambria Math" panose="02040503050406030204" pitchFamily="18" charset="0"/>
                                              </a:rPr>
                                            </m:ctrlPr>
                                          </m:sSubSupPr>
                                          <m:e>
                                            <m:r>
                                              <a:rPr lang="en-US" sz="2000" b="0" i="1">
                                                <a:latin typeface="Cambria Math" panose="02040503050406030204" pitchFamily="18" charset="0"/>
                                              </a:rPr>
                                              <m:t>𝑥</m:t>
                                            </m:r>
                                          </m:e>
                                          <m:sub>
                                            <m:r>
                                              <a:rPr lang="en-US" sz="2000" b="0" i="0">
                                                <a:latin typeface="Cambria Math" panose="02040503050406030204" pitchFamily="18" charset="0"/>
                                              </a:rPr>
                                              <m:t>2</m:t>
                                            </m:r>
                                          </m:sub>
                                          <m:sup>
                                            <m:r>
                                              <a:rPr lang="en-US" sz="2000" b="0" i="0">
                                                <a:latin typeface="Cambria Math" panose="02040503050406030204" pitchFamily="18" charset="0"/>
                                              </a:rPr>
                                              <m:t>2</m:t>
                                            </m:r>
                                          </m:sup>
                                        </m:sSubSup>
                                      </m:e>
                                    </m:mr>
                                  </m:m>
                                </m:e>
                              </m:d>
                              <m:r>
                                <m:rPr>
                                  <m:sty m:val="p"/>
                                </m:rPr>
                                <a:rPr lang="en-US" sz="2000" b="0" i="0">
                                  <a:latin typeface="Cambria Math" panose="02040503050406030204" pitchFamily="18" charset="0"/>
                                </a:rPr>
                                <m:t>d</m:t>
                              </m:r>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𝑥</m:t>
                                  </m:r>
                                </m:e>
                                <m:sub>
                                  <m:r>
                                    <a:rPr lang="en-US" sz="2000" b="0" i="0">
                                      <a:latin typeface="Cambria Math" panose="02040503050406030204" pitchFamily="18" charset="0"/>
                                    </a:rPr>
                                    <m:t>1</m:t>
                                  </m:r>
                                </m:sub>
                              </m:sSub>
                              <m:r>
                                <m:rPr>
                                  <m:sty m:val="p"/>
                                </m:rPr>
                                <a:rPr lang="en-US" sz="2000" b="0" i="0">
                                  <a:latin typeface="Cambria Math" panose="02040503050406030204" pitchFamily="18" charset="0"/>
                                </a:rPr>
                                <m:t>d</m:t>
                              </m:r>
                              <m:sSub>
                                <m:sSubPr>
                                  <m:ctrlPr>
                                    <a:rPr lang="en-US" sz="2000" b="0" i="1">
                                      <a:solidFill>
                                        <a:srgbClr val="836967"/>
                                      </a:solidFill>
                                      <a:latin typeface="Cambria Math" panose="02040503050406030204" pitchFamily="18" charset="0"/>
                                    </a:rPr>
                                  </m:ctrlPr>
                                </m:sSubPr>
                                <m:e>
                                  <m:r>
                                    <a:rPr lang="en-US" sz="2000" b="0" i="1">
                                      <a:latin typeface="Cambria Math" panose="02040503050406030204" pitchFamily="18" charset="0"/>
                                    </a:rPr>
                                    <m:t>𝑥</m:t>
                                  </m:r>
                                </m:e>
                                <m:sub>
                                  <m:r>
                                    <a:rPr lang="en-US" sz="2000" b="0" i="0">
                                      <a:latin typeface="Cambria Math" panose="02040503050406030204" pitchFamily="18" charset="0"/>
                                    </a:rPr>
                                    <m:t>2</m:t>
                                  </m:r>
                                </m:sub>
                              </m:sSub>
                            </m:e>
                          </m:nary>
                        </m:e>
                      </m:nary>
                      <m:r>
                        <a:rPr lang="en-US" sz="2000" b="0" i="0">
                          <a:latin typeface="Cambria Math" panose="02040503050406030204" pitchFamily="18" charset="0"/>
                        </a:rPr>
                        <m:t>=</m:t>
                      </m:r>
                      <m:d>
                        <m:dPr>
                          <m:begChr m:val="["/>
                          <m:endChr m:val="]"/>
                          <m:ctrlPr>
                            <a:rPr lang="en-US" sz="2000" b="0" i="1">
                              <a:solidFill>
                                <a:srgbClr val="836967"/>
                              </a:solidFill>
                              <a:latin typeface="Cambria Math" panose="02040503050406030204" pitchFamily="18" charset="0"/>
                            </a:rPr>
                          </m:ctrlPr>
                        </m:dPr>
                        <m:e>
                          <m:m>
                            <m:mPr>
                              <m:plcHide m:val="on"/>
                              <m:mcs>
                                <m:mc>
                                  <m:mcPr>
                                    <m:count m:val="3"/>
                                    <m:mcJc m:val="center"/>
                                  </m:mcPr>
                                </m:mc>
                              </m:mcs>
                              <m:ctrlPr>
                                <a:rPr lang="en-US" sz="2000" b="0" i="1">
                                  <a:solidFill>
                                    <a:srgbClr val="836967"/>
                                  </a:solidFill>
                                  <a:latin typeface="Cambria Math" panose="02040503050406030204" pitchFamily="18" charset="0"/>
                                </a:rPr>
                              </m:ctrlPr>
                            </m:mPr>
                            <m:mr>
                              <m:e>
                                <m:r>
                                  <a:rPr lang="en-US" sz="2000" b="0" i="0">
                                    <a:latin typeface="Cambria Math" panose="02040503050406030204" pitchFamily="18" charset="0"/>
                                  </a:rPr>
                                  <m:t>1</m:t>
                                </m:r>
                              </m:e>
                              <m:e>
                                <m:r>
                                  <a:rPr lang="en-US" sz="2000" b="0" i="0">
                                    <a:latin typeface="Cambria Math" panose="02040503050406030204" pitchFamily="18" charset="0"/>
                                  </a:rPr>
                                  <m:t>0</m:t>
                                </m:r>
                              </m:e>
                              <m:e>
                                <m:r>
                                  <a:rPr lang="en-US" sz="2000" b="0" i="0">
                                    <a:latin typeface="Cambria Math" panose="02040503050406030204" pitchFamily="18" charset="0"/>
                                  </a:rPr>
                                  <m:t>0</m:t>
                                </m:r>
                              </m:e>
                            </m:mr>
                            <m:mr>
                              <m:e>
                                <m:r>
                                  <a:rPr lang="en-US" sz="2000" b="0" i="0">
                                    <a:latin typeface="Cambria Math" panose="02040503050406030204" pitchFamily="18" charset="0"/>
                                  </a:rPr>
                                  <m:t>0</m:t>
                                </m:r>
                              </m:e>
                              <m:e>
                                <m:f>
                                  <m:fPr>
                                    <m:ctrlPr>
                                      <a:rPr lang="en-US" sz="2000" b="0" i="1">
                                        <a:solidFill>
                                          <a:srgbClr val="836967"/>
                                        </a:solidFill>
                                        <a:latin typeface="Cambria Math" panose="02040503050406030204" pitchFamily="18" charset="0"/>
                                      </a:rPr>
                                    </m:ctrlPr>
                                  </m:fPr>
                                  <m:num>
                                    <m:r>
                                      <a:rPr lang="en-US" sz="2000" b="0" i="0">
                                        <a:latin typeface="Cambria Math" panose="02040503050406030204" pitchFamily="18" charset="0"/>
                                      </a:rPr>
                                      <m:t>1</m:t>
                                    </m:r>
                                  </m:num>
                                  <m:den>
                                    <m:r>
                                      <a:rPr lang="en-US" sz="2000" b="0" i="0">
                                        <a:latin typeface="Cambria Math" panose="02040503050406030204" pitchFamily="18" charset="0"/>
                                      </a:rPr>
                                      <m:t>3</m:t>
                                    </m:r>
                                  </m:den>
                                </m:f>
                              </m:e>
                              <m:e>
                                <m:r>
                                  <a:rPr lang="en-US" sz="2000" b="0" i="0">
                                    <a:latin typeface="Cambria Math" panose="02040503050406030204" pitchFamily="18" charset="0"/>
                                  </a:rPr>
                                  <m:t>0</m:t>
                                </m:r>
                              </m:e>
                            </m:mr>
                            <m:mr>
                              <m:e>
                                <m:r>
                                  <a:rPr lang="en-US" sz="2000" b="0" i="0">
                                    <a:latin typeface="Cambria Math" panose="02040503050406030204" pitchFamily="18" charset="0"/>
                                  </a:rPr>
                                  <m:t>0</m:t>
                                </m:r>
                              </m:e>
                              <m:e>
                                <m:r>
                                  <a:rPr lang="en-US" sz="2000" b="0" i="0">
                                    <a:latin typeface="Cambria Math" panose="02040503050406030204" pitchFamily="18" charset="0"/>
                                  </a:rPr>
                                  <m:t>0</m:t>
                                </m:r>
                              </m:e>
                              <m:e>
                                <m:f>
                                  <m:fPr>
                                    <m:ctrlPr>
                                      <a:rPr lang="en-US" sz="2000" b="0" i="1">
                                        <a:solidFill>
                                          <a:srgbClr val="836967"/>
                                        </a:solidFill>
                                        <a:latin typeface="Cambria Math" panose="02040503050406030204" pitchFamily="18" charset="0"/>
                                      </a:rPr>
                                    </m:ctrlPr>
                                  </m:fPr>
                                  <m:num>
                                    <m:r>
                                      <a:rPr lang="en-US" sz="2000" b="0" i="0">
                                        <a:latin typeface="Cambria Math" panose="02040503050406030204" pitchFamily="18" charset="0"/>
                                      </a:rPr>
                                      <m:t>1</m:t>
                                    </m:r>
                                  </m:num>
                                  <m:den>
                                    <m:r>
                                      <a:rPr lang="en-US" sz="2000" b="0" i="0">
                                        <a:latin typeface="Cambria Math" panose="02040503050406030204" pitchFamily="18" charset="0"/>
                                      </a:rPr>
                                      <m:t>3</m:t>
                                    </m:r>
                                  </m:den>
                                </m:f>
                              </m:e>
                            </m:mr>
                          </m:m>
                        </m:e>
                      </m:d>
                    </m:oMath>
                  </m:oMathPara>
                </a14:m>
                <a:endParaRPr lang="en-US" sz="2000" dirty="0"/>
              </a:p>
            </p:txBody>
          </p:sp>
        </mc:Choice>
        <mc:Fallback xmlns="">
          <p:sp>
            <p:nvSpPr>
              <p:cNvPr id="23" name="TextBox 22">
                <a:extLst>
                  <a:ext uri="{FF2B5EF4-FFF2-40B4-BE49-F238E27FC236}">
                    <a16:creationId xmlns:a16="http://schemas.microsoft.com/office/drawing/2014/main" id="{47335269-E08B-B8CE-B292-8345C688578B}"/>
                  </a:ext>
                </a:extLst>
              </p:cNvPr>
              <p:cNvSpPr txBox="1">
                <a:spLocks noRot="1" noChangeAspect="1" noMove="1" noResize="1" noEditPoints="1" noAdjustHandles="1" noChangeArrowheads="1" noChangeShapeType="1" noTextEdit="1"/>
              </p:cNvSpPr>
              <p:nvPr/>
            </p:nvSpPr>
            <p:spPr>
              <a:xfrm>
                <a:off x="868680" y="1213385"/>
                <a:ext cx="6868159" cy="15497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4F17AD4-F138-FD5F-C689-568D72261662}"/>
                  </a:ext>
                </a:extLst>
              </p:cNvPr>
              <p:cNvSpPr txBox="1"/>
              <p:nvPr/>
            </p:nvSpPr>
            <p:spPr>
              <a:xfrm>
                <a:off x="868680" y="2937875"/>
                <a:ext cx="7224442" cy="25068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836967"/>
                              </a:solidFill>
                              <a:latin typeface="Cambria Math" panose="02040503050406030204" pitchFamily="18" charset="0"/>
                            </a:rPr>
                          </m:ctrlPr>
                        </m:sSubPr>
                        <m:e>
                          <m:r>
                            <a:rPr lang="en-US" b="1">
                              <a:latin typeface="Cambria Math" panose="02040503050406030204" pitchFamily="18" charset="0"/>
                            </a:rPr>
                            <m:t>𝐌</m:t>
                          </m:r>
                        </m:e>
                        <m:sub>
                          <m:r>
                            <a:rPr lang="en-US" b="0" i="0">
                              <a:latin typeface="Cambria Math" panose="02040503050406030204" pitchFamily="18" charset="0"/>
                            </a:rPr>
                            <m:t>11</m:t>
                          </m:r>
                        </m:sub>
                      </m:sSub>
                      <m:r>
                        <a:rPr lang="en-US" b="0" i="0">
                          <a:latin typeface="Cambria Math" panose="02040503050406030204" pitchFamily="18" charset="0"/>
                        </a:rPr>
                        <m:t>=</m:t>
                      </m:r>
                      <m:f>
                        <m:fPr>
                          <m:ctrlPr>
                            <a:rPr lang="en-US" b="0" i="1">
                              <a:solidFill>
                                <a:srgbClr val="836967"/>
                              </a:solidFill>
                              <a:latin typeface="Cambria Math" panose="02040503050406030204" pitchFamily="18" charset="0"/>
                            </a:rPr>
                          </m:ctrlPr>
                        </m:fPr>
                        <m:num>
                          <m:r>
                            <a:rPr lang="en-US" b="0" i="0">
                              <a:latin typeface="Cambria Math" panose="02040503050406030204" pitchFamily="18" charset="0"/>
                            </a:rPr>
                            <m:t>1</m:t>
                          </m:r>
                        </m:num>
                        <m:den>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𝑛</m:t>
                              </m:r>
                            </m:e>
                            <m:sub>
                              <m:r>
                                <a:rPr lang="en-US" b="0" i="1">
                                  <a:latin typeface="Cambria Math" panose="02040503050406030204" pitchFamily="18" charset="0"/>
                                </a:rPr>
                                <m:t>𝑦</m:t>
                              </m:r>
                            </m:sub>
                          </m:sSub>
                        </m:den>
                      </m:f>
                      <m:sSup>
                        <m:sSupPr>
                          <m:ctrlPr>
                            <a:rPr lang="en-US" b="0" i="1">
                              <a:solidFill>
                                <a:srgbClr val="836967"/>
                              </a:solidFill>
                              <a:latin typeface="Cambria Math" panose="02040503050406030204" pitchFamily="18" charset="0"/>
                            </a:rPr>
                          </m:ctrlPr>
                        </m:sSupPr>
                        <m:e>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𝐗</m:t>
                              </m:r>
                            </m:e>
                            <m:sup>
                              <m:d>
                                <m:dPr>
                                  <m:ctrlPr>
                                    <a:rPr lang="en-US" b="1" i="1">
                                      <a:solidFill>
                                        <a:srgbClr val="836967"/>
                                      </a:solidFill>
                                      <a:latin typeface="Cambria Math" panose="02040503050406030204" pitchFamily="18" charset="0"/>
                                    </a:rPr>
                                  </m:ctrlPr>
                                </m:dPr>
                                <m:e>
                                  <m:r>
                                    <a:rPr lang="en-US" b="0" i="0">
                                      <a:latin typeface="Cambria Math" panose="02040503050406030204" pitchFamily="18" charset="0"/>
                                    </a:rPr>
                                    <m:t>1</m:t>
                                  </m:r>
                                </m:e>
                              </m:d>
                            </m:sup>
                          </m:sSup>
                        </m:e>
                        <m:sup>
                          <m:r>
                            <a:rPr lang="en-US" b="0" i="1">
                              <a:latin typeface="Cambria Math" panose="02040503050406030204" pitchFamily="18" charset="0"/>
                            </a:rPr>
                            <m:t>𝑇</m:t>
                          </m:r>
                        </m:sup>
                      </m:sSup>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𝐗</m:t>
                          </m:r>
                        </m:e>
                        <m:sup>
                          <m:d>
                            <m:dPr>
                              <m:ctrlPr>
                                <a:rPr lang="en-US" b="1" i="1">
                                  <a:solidFill>
                                    <a:srgbClr val="836967"/>
                                  </a:solidFill>
                                  <a:latin typeface="Cambria Math" panose="02040503050406030204" pitchFamily="18" charset="0"/>
                                </a:rPr>
                              </m:ctrlPr>
                            </m:dPr>
                            <m:e>
                              <m:r>
                                <a:rPr lang="en-US" b="0" i="0">
                                  <a:latin typeface="Cambria Math" panose="02040503050406030204" pitchFamily="18" charset="0"/>
                                </a:rPr>
                                <m:t>1</m:t>
                              </m:r>
                            </m:e>
                          </m:d>
                        </m:sup>
                      </m:sSup>
                      <m:r>
                        <a:rPr lang="en-US" b="0" i="0">
                          <a:latin typeface="Cambria Math" panose="02040503050406030204" pitchFamily="18" charset="0"/>
                        </a:rPr>
                        <m:t>=</m:t>
                      </m:r>
                      <m:f>
                        <m:fPr>
                          <m:ctrlPr>
                            <a:rPr lang="en-US" b="0" i="1">
                              <a:solidFill>
                                <a:srgbClr val="836967"/>
                              </a:solidFill>
                              <a:latin typeface="Cambria Math" panose="02040503050406030204" pitchFamily="18" charset="0"/>
                            </a:rPr>
                          </m:ctrlPr>
                        </m:fPr>
                        <m:num>
                          <m:r>
                            <a:rPr lang="en-US" b="0" i="0">
                              <a:latin typeface="Cambria Math" panose="02040503050406030204" pitchFamily="18" charset="0"/>
                            </a:rPr>
                            <m:t>1</m:t>
                          </m:r>
                        </m:num>
                        <m:den>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𝑛</m:t>
                              </m:r>
                            </m:e>
                            <m:sub>
                              <m:r>
                                <a:rPr lang="en-US" b="0" i="1">
                                  <a:latin typeface="Cambria Math" panose="02040503050406030204" pitchFamily="18" charset="0"/>
                                </a:rPr>
                                <m:t>𝑦</m:t>
                              </m:r>
                            </m:sub>
                          </m:sSub>
                        </m:den>
                      </m:f>
                      <m:d>
                        <m:dPr>
                          <m:begChr m:val="["/>
                          <m:endChr m:val="]"/>
                          <m:ctrlPr>
                            <a:rPr lang="en-US" b="0" i="1">
                              <a:solidFill>
                                <a:srgbClr val="836967"/>
                              </a:solidFill>
                              <a:latin typeface="Cambria Math" panose="02040503050406030204" pitchFamily="18" charset="0"/>
                            </a:rPr>
                          </m:ctrlPr>
                        </m:dPr>
                        <m:e>
                          <m:m>
                            <m:mPr>
                              <m:plcHide m:val="on"/>
                              <m:mcs>
                                <m:mc>
                                  <m:mcPr>
                                    <m:count m:val="3"/>
                                    <m:mcJc m:val="center"/>
                                  </m:mcPr>
                                </m:mc>
                              </m:mcs>
                              <m:ctrlPr>
                                <a:rPr lang="en-US" b="0" i="1">
                                  <a:solidFill>
                                    <a:srgbClr val="836967"/>
                                  </a:solidFill>
                                  <a:latin typeface="Cambria Math" panose="02040503050406030204" pitchFamily="18" charset="0"/>
                                </a:rPr>
                              </m:ctrlPr>
                            </m:mPr>
                            <m:mr>
                              <m:e>
                                <m:nary>
                                  <m:naryPr>
                                    <m:chr m:val="∑"/>
                                    <m:limLoc m:val="undOvr"/>
                                    <m:ctrlPr>
                                      <a:rPr lang="en-US" b="0" i="1">
                                        <a:latin typeface="Cambria Math" panose="02040503050406030204" pitchFamily="18" charset="0"/>
                                      </a:rPr>
                                    </m:ctrlPr>
                                  </m:naryPr>
                                  <m:sub>
                                    <m:r>
                                      <a:rPr lang="en-US" b="0" i="1">
                                        <a:latin typeface="Cambria Math" panose="02040503050406030204" pitchFamily="18" charset="0"/>
                                      </a:rPr>
                                      <m:t>𝑘</m:t>
                                    </m:r>
                                    <m:r>
                                      <a:rPr lang="en-US" b="0" i="0">
                                        <a:latin typeface="Cambria Math" panose="02040503050406030204" pitchFamily="18" charset="0"/>
                                      </a:rPr>
                                      <m:t>=1</m:t>
                                    </m:r>
                                  </m:sub>
                                  <m:sup>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𝑛</m:t>
                                        </m:r>
                                      </m:e>
                                      <m:sub>
                                        <m:r>
                                          <a:rPr lang="en-US" b="0" i="1">
                                            <a:latin typeface="Cambria Math" panose="02040503050406030204" pitchFamily="18" charset="0"/>
                                          </a:rPr>
                                          <m:t>𝑦</m:t>
                                        </m:r>
                                      </m:sub>
                                    </m:sSub>
                                  </m:sup>
                                  <m:e>
                                    <m:r>
                                      <a:rPr lang="en-US" b="0" i="0">
                                        <a:latin typeface="Cambria Math" panose="02040503050406030204" pitchFamily="18" charset="0"/>
                                      </a:rPr>
                                      <m:t>1</m:t>
                                    </m:r>
                                  </m:e>
                                </m:nary>
                              </m:e>
                              <m:e>
                                <m:nary>
                                  <m:naryPr>
                                    <m:chr m:val="∑"/>
                                    <m:limLoc m:val="undOvr"/>
                                    <m:ctrlPr>
                                      <a:rPr lang="en-US" b="0" i="1">
                                        <a:latin typeface="Cambria Math" panose="02040503050406030204" pitchFamily="18" charset="0"/>
                                      </a:rPr>
                                    </m:ctrlPr>
                                  </m:naryPr>
                                  <m:sub>
                                    <m:r>
                                      <a:rPr lang="en-US" b="0" i="1">
                                        <a:latin typeface="Cambria Math" panose="02040503050406030204" pitchFamily="18" charset="0"/>
                                      </a:rPr>
                                      <m:t>𝑘</m:t>
                                    </m:r>
                                    <m:r>
                                      <a:rPr lang="en-US" b="0" i="0">
                                        <a:latin typeface="Cambria Math" panose="02040503050406030204" pitchFamily="18" charset="0"/>
                                      </a:rPr>
                                      <m:t>=1</m:t>
                                    </m:r>
                                  </m:sub>
                                  <m:sup>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𝑛</m:t>
                                        </m:r>
                                      </m:e>
                                      <m:sub>
                                        <m:r>
                                          <a:rPr lang="en-US" b="0" i="1">
                                            <a:latin typeface="Cambria Math" panose="02040503050406030204" pitchFamily="18" charset="0"/>
                                          </a:rPr>
                                          <m:t>𝑦</m:t>
                                        </m:r>
                                      </m:sub>
                                    </m:sSub>
                                  </m:sup>
                                  <m:e>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𝑥</m:t>
                                        </m:r>
                                      </m:e>
                                      <m:sub>
                                        <m:r>
                                          <a:rPr lang="en-US" b="0" i="0">
                                            <a:latin typeface="Cambria Math" panose="02040503050406030204" pitchFamily="18" charset="0"/>
                                          </a:rPr>
                                          <m:t>1</m:t>
                                        </m:r>
                                        <m:r>
                                          <a:rPr lang="en-US" b="0" i="1">
                                            <a:latin typeface="Cambria Math" panose="02040503050406030204" pitchFamily="18" charset="0"/>
                                          </a:rPr>
                                          <m:t>𝑘</m:t>
                                        </m:r>
                                      </m:sub>
                                    </m:sSub>
                                  </m:e>
                                </m:nary>
                              </m:e>
                              <m:e>
                                <m:nary>
                                  <m:naryPr>
                                    <m:chr m:val="∑"/>
                                    <m:limLoc m:val="undOvr"/>
                                    <m:ctrlPr>
                                      <a:rPr lang="en-US" b="0" i="1">
                                        <a:latin typeface="Cambria Math" panose="02040503050406030204" pitchFamily="18" charset="0"/>
                                      </a:rPr>
                                    </m:ctrlPr>
                                  </m:naryPr>
                                  <m:sub>
                                    <m:r>
                                      <a:rPr lang="en-US" b="0" i="1">
                                        <a:latin typeface="Cambria Math" panose="02040503050406030204" pitchFamily="18" charset="0"/>
                                      </a:rPr>
                                      <m:t>𝑘</m:t>
                                    </m:r>
                                    <m:r>
                                      <a:rPr lang="en-US" b="0" i="0">
                                        <a:latin typeface="Cambria Math" panose="02040503050406030204" pitchFamily="18" charset="0"/>
                                      </a:rPr>
                                      <m:t>=1</m:t>
                                    </m:r>
                                  </m:sub>
                                  <m:sup>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𝑛</m:t>
                                        </m:r>
                                      </m:e>
                                      <m:sub>
                                        <m:r>
                                          <a:rPr lang="en-US" b="0" i="1">
                                            <a:latin typeface="Cambria Math" panose="02040503050406030204" pitchFamily="18" charset="0"/>
                                          </a:rPr>
                                          <m:t>𝑦</m:t>
                                        </m:r>
                                      </m:sub>
                                    </m:sSub>
                                  </m:sup>
                                  <m:e>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𝑥</m:t>
                                        </m:r>
                                      </m:e>
                                      <m:sub>
                                        <m:r>
                                          <a:rPr lang="en-US" b="0" i="0">
                                            <a:latin typeface="Cambria Math" panose="02040503050406030204" pitchFamily="18" charset="0"/>
                                          </a:rPr>
                                          <m:t>2</m:t>
                                        </m:r>
                                        <m:r>
                                          <a:rPr lang="en-US" b="0" i="1">
                                            <a:latin typeface="Cambria Math" panose="02040503050406030204" pitchFamily="18" charset="0"/>
                                          </a:rPr>
                                          <m:t>𝑘</m:t>
                                        </m:r>
                                      </m:sub>
                                    </m:sSub>
                                  </m:e>
                                </m:nary>
                              </m:e>
                            </m:mr>
                            <m:mr>
                              <m:e>
                                <m:nary>
                                  <m:naryPr>
                                    <m:chr m:val="∑"/>
                                    <m:limLoc m:val="undOvr"/>
                                    <m:ctrlPr>
                                      <a:rPr lang="en-US" b="0" i="1">
                                        <a:latin typeface="Cambria Math" panose="02040503050406030204" pitchFamily="18" charset="0"/>
                                      </a:rPr>
                                    </m:ctrlPr>
                                  </m:naryPr>
                                  <m:sub>
                                    <m:r>
                                      <a:rPr lang="en-US" b="0" i="1">
                                        <a:latin typeface="Cambria Math" panose="02040503050406030204" pitchFamily="18" charset="0"/>
                                      </a:rPr>
                                      <m:t>𝑘</m:t>
                                    </m:r>
                                    <m:r>
                                      <a:rPr lang="en-US" b="0" i="0">
                                        <a:latin typeface="Cambria Math" panose="02040503050406030204" pitchFamily="18" charset="0"/>
                                      </a:rPr>
                                      <m:t>=1</m:t>
                                    </m:r>
                                  </m:sub>
                                  <m:sup>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𝑛</m:t>
                                        </m:r>
                                      </m:e>
                                      <m:sub>
                                        <m:r>
                                          <a:rPr lang="en-US" b="0" i="1">
                                            <a:latin typeface="Cambria Math" panose="02040503050406030204" pitchFamily="18" charset="0"/>
                                          </a:rPr>
                                          <m:t>𝑦</m:t>
                                        </m:r>
                                      </m:sub>
                                    </m:sSub>
                                  </m:sup>
                                  <m:e>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𝑥</m:t>
                                        </m:r>
                                      </m:e>
                                      <m:sub>
                                        <m:r>
                                          <a:rPr lang="en-US" b="0" i="0">
                                            <a:latin typeface="Cambria Math" panose="02040503050406030204" pitchFamily="18" charset="0"/>
                                          </a:rPr>
                                          <m:t>1</m:t>
                                        </m:r>
                                        <m:r>
                                          <a:rPr lang="en-US" b="0" i="1">
                                            <a:latin typeface="Cambria Math" panose="02040503050406030204" pitchFamily="18" charset="0"/>
                                          </a:rPr>
                                          <m:t>𝑘</m:t>
                                        </m:r>
                                      </m:sub>
                                    </m:sSub>
                                  </m:e>
                                </m:nary>
                              </m:e>
                              <m:e>
                                <m:nary>
                                  <m:naryPr>
                                    <m:chr m:val="∑"/>
                                    <m:limLoc m:val="undOvr"/>
                                    <m:ctrlPr>
                                      <a:rPr lang="en-US" b="0" i="1">
                                        <a:latin typeface="Cambria Math" panose="02040503050406030204" pitchFamily="18" charset="0"/>
                                      </a:rPr>
                                    </m:ctrlPr>
                                  </m:naryPr>
                                  <m:sub>
                                    <m:r>
                                      <a:rPr lang="en-US" b="0" i="1">
                                        <a:latin typeface="Cambria Math" panose="02040503050406030204" pitchFamily="18" charset="0"/>
                                      </a:rPr>
                                      <m:t>𝑘</m:t>
                                    </m:r>
                                    <m:r>
                                      <a:rPr lang="en-US" b="0" i="0">
                                        <a:latin typeface="Cambria Math" panose="02040503050406030204" pitchFamily="18" charset="0"/>
                                      </a:rPr>
                                      <m:t>=1</m:t>
                                    </m:r>
                                  </m:sub>
                                  <m:sup>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𝑛</m:t>
                                        </m:r>
                                      </m:e>
                                      <m:sub>
                                        <m:r>
                                          <a:rPr lang="en-US" b="0" i="1">
                                            <a:latin typeface="Cambria Math" panose="02040503050406030204" pitchFamily="18" charset="0"/>
                                          </a:rPr>
                                          <m:t>𝑦</m:t>
                                        </m:r>
                                      </m:sub>
                                    </m:sSub>
                                  </m:sup>
                                  <m:e>
                                    <m:sSubSup>
                                      <m:sSubSupPr>
                                        <m:ctrlPr>
                                          <a:rPr lang="en-US" b="0" i="1">
                                            <a:solidFill>
                                              <a:srgbClr val="836967"/>
                                            </a:solidFill>
                                            <a:latin typeface="Cambria Math" panose="02040503050406030204" pitchFamily="18" charset="0"/>
                                          </a:rPr>
                                        </m:ctrlPr>
                                      </m:sSubSupPr>
                                      <m:e>
                                        <m:r>
                                          <a:rPr lang="en-US" b="0" i="1">
                                            <a:latin typeface="Cambria Math" panose="02040503050406030204" pitchFamily="18" charset="0"/>
                                          </a:rPr>
                                          <m:t>𝑥</m:t>
                                        </m:r>
                                      </m:e>
                                      <m:sub>
                                        <m:r>
                                          <a:rPr lang="en-US" b="0" i="0">
                                            <a:latin typeface="Cambria Math" panose="02040503050406030204" pitchFamily="18" charset="0"/>
                                          </a:rPr>
                                          <m:t>1</m:t>
                                        </m:r>
                                        <m:r>
                                          <a:rPr lang="en-US" b="0" i="1">
                                            <a:latin typeface="Cambria Math" panose="02040503050406030204" pitchFamily="18" charset="0"/>
                                          </a:rPr>
                                          <m:t>𝑘</m:t>
                                        </m:r>
                                      </m:sub>
                                      <m:sup>
                                        <m:r>
                                          <a:rPr lang="en-US" b="0" i="0">
                                            <a:latin typeface="Cambria Math" panose="02040503050406030204" pitchFamily="18" charset="0"/>
                                          </a:rPr>
                                          <m:t>2</m:t>
                                        </m:r>
                                      </m:sup>
                                    </m:sSubSup>
                                  </m:e>
                                </m:nary>
                              </m:e>
                              <m:e>
                                <m:nary>
                                  <m:naryPr>
                                    <m:chr m:val="∑"/>
                                    <m:limLoc m:val="undOvr"/>
                                    <m:ctrlPr>
                                      <a:rPr lang="en-US" b="0" i="1">
                                        <a:latin typeface="Cambria Math" panose="02040503050406030204" pitchFamily="18" charset="0"/>
                                      </a:rPr>
                                    </m:ctrlPr>
                                  </m:naryPr>
                                  <m:sub>
                                    <m:r>
                                      <a:rPr lang="en-US" b="0" i="1">
                                        <a:latin typeface="Cambria Math" panose="02040503050406030204" pitchFamily="18" charset="0"/>
                                      </a:rPr>
                                      <m:t>𝑘</m:t>
                                    </m:r>
                                    <m:r>
                                      <a:rPr lang="en-US" b="0" i="0">
                                        <a:latin typeface="Cambria Math" panose="02040503050406030204" pitchFamily="18" charset="0"/>
                                      </a:rPr>
                                      <m:t>=1</m:t>
                                    </m:r>
                                  </m:sub>
                                  <m:sup>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𝑛</m:t>
                                        </m:r>
                                      </m:e>
                                      <m:sub>
                                        <m:r>
                                          <a:rPr lang="en-US" b="0" i="1">
                                            <a:latin typeface="Cambria Math" panose="02040503050406030204" pitchFamily="18" charset="0"/>
                                          </a:rPr>
                                          <m:t>𝑦</m:t>
                                        </m:r>
                                      </m:sub>
                                    </m:sSub>
                                  </m:sup>
                                  <m:e>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𝑥</m:t>
                                        </m:r>
                                      </m:e>
                                      <m:sub>
                                        <m:r>
                                          <a:rPr lang="en-US" b="0" i="0">
                                            <a:latin typeface="Cambria Math" panose="02040503050406030204" pitchFamily="18" charset="0"/>
                                          </a:rPr>
                                          <m:t>1</m:t>
                                        </m:r>
                                        <m:r>
                                          <a:rPr lang="en-US" b="0" i="1">
                                            <a:latin typeface="Cambria Math" panose="02040503050406030204" pitchFamily="18" charset="0"/>
                                          </a:rPr>
                                          <m:t>𝑘</m:t>
                                        </m:r>
                                      </m:sub>
                                    </m:sSub>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𝑥</m:t>
                                        </m:r>
                                      </m:e>
                                      <m:sub>
                                        <m:r>
                                          <a:rPr lang="en-US" b="0" i="0">
                                            <a:latin typeface="Cambria Math" panose="02040503050406030204" pitchFamily="18" charset="0"/>
                                          </a:rPr>
                                          <m:t>2</m:t>
                                        </m:r>
                                        <m:r>
                                          <a:rPr lang="en-US" b="0" i="1">
                                            <a:latin typeface="Cambria Math" panose="02040503050406030204" pitchFamily="18" charset="0"/>
                                          </a:rPr>
                                          <m:t>𝑘</m:t>
                                        </m:r>
                                      </m:sub>
                                    </m:sSub>
                                  </m:e>
                                </m:nary>
                              </m:e>
                            </m:mr>
                            <m:mr>
                              <m:e>
                                <m:nary>
                                  <m:naryPr>
                                    <m:chr m:val="∑"/>
                                    <m:limLoc m:val="undOvr"/>
                                    <m:ctrlPr>
                                      <a:rPr lang="en-US" b="0" i="1">
                                        <a:latin typeface="Cambria Math" panose="02040503050406030204" pitchFamily="18" charset="0"/>
                                      </a:rPr>
                                    </m:ctrlPr>
                                  </m:naryPr>
                                  <m:sub>
                                    <m:r>
                                      <a:rPr lang="en-US" b="0" i="1">
                                        <a:latin typeface="Cambria Math" panose="02040503050406030204" pitchFamily="18" charset="0"/>
                                      </a:rPr>
                                      <m:t>𝑘</m:t>
                                    </m:r>
                                    <m:r>
                                      <a:rPr lang="en-US" b="0" i="0">
                                        <a:latin typeface="Cambria Math" panose="02040503050406030204" pitchFamily="18" charset="0"/>
                                      </a:rPr>
                                      <m:t>=1</m:t>
                                    </m:r>
                                  </m:sub>
                                  <m:sup>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𝑛</m:t>
                                        </m:r>
                                      </m:e>
                                      <m:sub>
                                        <m:r>
                                          <a:rPr lang="en-US" b="0" i="1">
                                            <a:latin typeface="Cambria Math" panose="02040503050406030204" pitchFamily="18" charset="0"/>
                                          </a:rPr>
                                          <m:t>𝑦</m:t>
                                        </m:r>
                                      </m:sub>
                                    </m:sSub>
                                  </m:sup>
                                  <m:e>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𝑥</m:t>
                                        </m:r>
                                      </m:e>
                                      <m:sub>
                                        <m:r>
                                          <a:rPr lang="en-US" b="0" i="0">
                                            <a:latin typeface="Cambria Math" panose="02040503050406030204" pitchFamily="18" charset="0"/>
                                          </a:rPr>
                                          <m:t>2</m:t>
                                        </m:r>
                                        <m:r>
                                          <a:rPr lang="en-US" b="0" i="1">
                                            <a:latin typeface="Cambria Math" panose="02040503050406030204" pitchFamily="18" charset="0"/>
                                          </a:rPr>
                                          <m:t>𝑘</m:t>
                                        </m:r>
                                      </m:sub>
                                    </m:sSub>
                                  </m:e>
                                </m:nary>
                              </m:e>
                              <m:e>
                                <m:nary>
                                  <m:naryPr>
                                    <m:chr m:val="∑"/>
                                    <m:limLoc m:val="undOvr"/>
                                    <m:ctrlPr>
                                      <a:rPr lang="en-US" b="0" i="1">
                                        <a:latin typeface="Cambria Math" panose="02040503050406030204" pitchFamily="18" charset="0"/>
                                      </a:rPr>
                                    </m:ctrlPr>
                                  </m:naryPr>
                                  <m:sub>
                                    <m:r>
                                      <a:rPr lang="en-US" b="0" i="1">
                                        <a:latin typeface="Cambria Math" panose="02040503050406030204" pitchFamily="18" charset="0"/>
                                      </a:rPr>
                                      <m:t>𝑘</m:t>
                                    </m:r>
                                    <m:r>
                                      <a:rPr lang="en-US" b="0" i="0">
                                        <a:latin typeface="Cambria Math" panose="02040503050406030204" pitchFamily="18" charset="0"/>
                                      </a:rPr>
                                      <m:t>=1</m:t>
                                    </m:r>
                                  </m:sub>
                                  <m:sup>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𝑛</m:t>
                                        </m:r>
                                      </m:e>
                                      <m:sub>
                                        <m:r>
                                          <a:rPr lang="en-US" b="0" i="1">
                                            <a:latin typeface="Cambria Math" panose="02040503050406030204" pitchFamily="18" charset="0"/>
                                          </a:rPr>
                                          <m:t>𝑦</m:t>
                                        </m:r>
                                      </m:sub>
                                    </m:sSub>
                                  </m:sup>
                                  <m:e>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𝑥</m:t>
                                        </m:r>
                                      </m:e>
                                      <m:sub>
                                        <m:r>
                                          <a:rPr lang="en-US" b="0" i="0">
                                            <a:latin typeface="Cambria Math" panose="02040503050406030204" pitchFamily="18" charset="0"/>
                                          </a:rPr>
                                          <m:t>1</m:t>
                                        </m:r>
                                        <m:r>
                                          <a:rPr lang="en-US" b="0" i="1">
                                            <a:latin typeface="Cambria Math" panose="02040503050406030204" pitchFamily="18" charset="0"/>
                                          </a:rPr>
                                          <m:t>𝑘</m:t>
                                        </m:r>
                                      </m:sub>
                                    </m:sSub>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𝑥</m:t>
                                        </m:r>
                                      </m:e>
                                      <m:sub>
                                        <m:r>
                                          <a:rPr lang="en-US" b="0" i="0">
                                            <a:latin typeface="Cambria Math" panose="02040503050406030204" pitchFamily="18" charset="0"/>
                                          </a:rPr>
                                          <m:t>2</m:t>
                                        </m:r>
                                        <m:r>
                                          <a:rPr lang="en-US" b="0" i="1">
                                            <a:latin typeface="Cambria Math" panose="02040503050406030204" pitchFamily="18" charset="0"/>
                                          </a:rPr>
                                          <m:t>𝑘</m:t>
                                        </m:r>
                                      </m:sub>
                                    </m:sSub>
                                  </m:e>
                                </m:nary>
                              </m:e>
                              <m:e>
                                <m:nary>
                                  <m:naryPr>
                                    <m:chr m:val="∑"/>
                                    <m:limLoc m:val="undOvr"/>
                                    <m:ctrlPr>
                                      <a:rPr lang="en-US" b="0" i="1">
                                        <a:latin typeface="Cambria Math" panose="02040503050406030204" pitchFamily="18" charset="0"/>
                                      </a:rPr>
                                    </m:ctrlPr>
                                  </m:naryPr>
                                  <m:sub>
                                    <m:r>
                                      <a:rPr lang="en-US" b="0" i="1">
                                        <a:latin typeface="Cambria Math" panose="02040503050406030204" pitchFamily="18" charset="0"/>
                                      </a:rPr>
                                      <m:t>𝑘</m:t>
                                    </m:r>
                                    <m:r>
                                      <a:rPr lang="en-US" b="0" i="0">
                                        <a:latin typeface="Cambria Math" panose="02040503050406030204" pitchFamily="18" charset="0"/>
                                      </a:rPr>
                                      <m:t>=1</m:t>
                                    </m:r>
                                  </m:sub>
                                  <m:sup>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𝑛</m:t>
                                        </m:r>
                                      </m:e>
                                      <m:sub>
                                        <m:r>
                                          <a:rPr lang="en-US" b="0" i="1">
                                            <a:latin typeface="Cambria Math" panose="02040503050406030204" pitchFamily="18" charset="0"/>
                                          </a:rPr>
                                          <m:t>𝑦</m:t>
                                        </m:r>
                                      </m:sub>
                                    </m:sSub>
                                  </m:sup>
                                  <m:e>
                                    <m:sSubSup>
                                      <m:sSubSupPr>
                                        <m:ctrlPr>
                                          <a:rPr lang="en-US" b="0" i="1">
                                            <a:solidFill>
                                              <a:srgbClr val="836967"/>
                                            </a:solidFill>
                                            <a:latin typeface="Cambria Math" panose="02040503050406030204" pitchFamily="18" charset="0"/>
                                          </a:rPr>
                                        </m:ctrlPr>
                                      </m:sSubSupPr>
                                      <m:e>
                                        <m:r>
                                          <a:rPr lang="en-US" b="0" i="1">
                                            <a:latin typeface="Cambria Math" panose="02040503050406030204" pitchFamily="18" charset="0"/>
                                          </a:rPr>
                                          <m:t>𝑥</m:t>
                                        </m:r>
                                      </m:e>
                                      <m:sub>
                                        <m:r>
                                          <a:rPr lang="en-US" b="0" i="0">
                                            <a:latin typeface="Cambria Math" panose="02040503050406030204" pitchFamily="18" charset="0"/>
                                          </a:rPr>
                                          <m:t>2</m:t>
                                        </m:r>
                                        <m:r>
                                          <a:rPr lang="en-US" b="0" i="1">
                                            <a:latin typeface="Cambria Math" panose="02040503050406030204" pitchFamily="18" charset="0"/>
                                          </a:rPr>
                                          <m:t>𝑘</m:t>
                                        </m:r>
                                      </m:sub>
                                      <m:sup>
                                        <m:r>
                                          <a:rPr lang="en-US" b="0" i="0">
                                            <a:latin typeface="Cambria Math" panose="02040503050406030204" pitchFamily="18" charset="0"/>
                                          </a:rPr>
                                          <m:t>2</m:t>
                                        </m:r>
                                      </m:sup>
                                    </m:sSubSup>
                                  </m:e>
                                </m:nary>
                              </m:e>
                            </m:mr>
                          </m:m>
                        </m:e>
                      </m:d>
                    </m:oMath>
                  </m:oMathPara>
                </a14:m>
                <a:endParaRPr lang="en-US" dirty="0"/>
              </a:p>
            </p:txBody>
          </p:sp>
        </mc:Choice>
        <mc:Fallback xmlns="">
          <p:sp>
            <p:nvSpPr>
              <p:cNvPr id="6" name="TextBox 5">
                <a:extLst>
                  <a:ext uri="{FF2B5EF4-FFF2-40B4-BE49-F238E27FC236}">
                    <a16:creationId xmlns:a16="http://schemas.microsoft.com/office/drawing/2014/main" id="{94F17AD4-F138-FD5F-C689-568D72261662}"/>
                  </a:ext>
                </a:extLst>
              </p:cNvPr>
              <p:cNvSpPr txBox="1">
                <a:spLocks noRot="1" noChangeAspect="1" noMove="1" noResize="1" noEditPoints="1" noAdjustHandles="1" noChangeArrowheads="1" noChangeShapeType="1" noTextEdit="1"/>
              </p:cNvSpPr>
              <p:nvPr/>
            </p:nvSpPr>
            <p:spPr>
              <a:xfrm>
                <a:off x="868680" y="2937875"/>
                <a:ext cx="7224442" cy="250684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355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84ACAC0-D883-4024-B90B-98F9107A6810}"/>
                  </a:ext>
                </a:extLst>
              </p:cNvPr>
              <p:cNvSpPr>
                <a:spLocks noGrp="1"/>
              </p:cNvSpPr>
              <p:nvPr>
                <p:ph type="body" sz="quarter" idx="10"/>
              </p:nvPr>
            </p:nvSpPr>
            <p:spPr>
              <a:xfrm>
                <a:off x="304800" y="774200"/>
                <a:ext cx="8600364" cy="5626600"/>
              </a:xfrm>
            </p:spPr>
            <p:txBody>
              <a:bodyPr/>
              <a:lstStyle/>
              <a:p>
                <a:pPr algn="just"/>
                <a:r>
                  <a:rPr lang="en-US" dirty="0"/>
                  <a:t>Select 4 samples symmetric (off-diagonal terms are all zero)</a:t>
                </a:r>
              </a:p>
              <a:p>
                <a:pPr lvl="1" algn="just"/>
                <a:endParaRPr lang="en-US" dirty="0"/>
              </a:p>
              <a:p>
                <a:pPr lvl="1" algn="just"/>
                <a:endParaRPr lang="en-US" dirty="0"/>
              </a:p>
              <a:p>
                <a:pPr algn="just"/>
                <a:r>
                  <a:rPr lang="en-US" dirty="0"/>
                  <a:t>Case 1: </a:t>
                </a:r>
                <a14:m>
                  <m:oMath xmlns:m="http://schemas.openxmlformats.org/officeDocument/2006/math">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m:t>
                        </m:r>
                      </m:e>
                    </m:d>
                    <m:r>
                      <a:rPr lang="en-US" b="0" i="1" smtClean="0">
                        <a:latin typeface="Cambria Math" panose="02040503050406030204" pitchFamily="18" charset="0"/>
                        <a:ea typeface="Cambria Math" panose="02040503050406030204" pitchFamily="18" charset="0"/>
                      </a:rPr>
                      <m:t>, (0,±</m:t>
                    </m:r>
                    <m:r>
                      <a:rPr lang="en-US" i="1">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oMath>
                </a14:m>
                <a:endParaRPr lang="en-US" dirty="0"/>
              </a:p>
              <a:p>
                <a:pPr algn="just"/>
                <a:endParaRPr lang="en-US" dirty="0"/>
              </a:p>
              <a:p>
                <a:pPr algn="just"/>
                <a:endParaRPr lang="en-US" dirty="0"/>
              </a:p>
              <a:p>
                <a:pPr algn="just"/>
                <a:endParaRPr lang="en-US" dirty="0"/>
              </a:p>
              <a:p>
                <a:pPr algn="just"/>
                <a:endParaRPr lang="en-US" dirty="0"/>
              </a:p>
            </p:txBody>
          </p:sp>
        </mc:Choice>
        <mc:Fallback xmlns="">
          <p:sp>
            <p:nvSpPr>
              <p:cNvPr id="2" name="Text Placeholder 1">
                <a:extLst>
                  <a:ext uri="{FF2B5EF4-FFF2-40B4-BE49-F238E27FC236}">
                    <a16:creationId xmlns:a16="http://schemas.microsoft.com/office/drawing/2014/main" id="{084ACAC0-D883-4024-B90B-98F9107A6810}"/>
                  </a:ext>
                </a:extLst>
              </p:cNvPr>
              <p:cNvSpPr>
                <a:spLocks noGrp="1" noRot="1" noChangeAspect="1" noMove="1" noResize="1" noEditPoints="1" noAdjustHandles="1" noChangeArrowheads="1" noChangeShapeType="1" noTextEdit="1"/>
              </p:cNvSpPr>
              <p:nvPr>
                <p:ph type="body" sz="quarter" idx="10"/>
              </p:nvPr>
            </p:nvSpPr>
            <p:spPr>
              <a:xfrm>
                <a:off x="304800" y="774200"/>
                <a:ext cx="8600364" cy="5626600"/>
              </a:xfrm>
              <a:blipFill>
                <a:blip r:embed="rId2"/>
                <a:stretch>
                  <a:fillRect l="-921" t="-758" r="-92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574C3A8-D3DA-487C-8DBB-4DF58CF8BC64}"/>
              </a:ext>
            </a:extLst>
          </p:cNvPr>
          <p:cNvSpPr>
            <a:spLocks noGrp="1"/>
          </p:cNvSpPr>
          <p:nvPr>
            <p:ph type="title"/>
          </p:nvPr>
        </p:nvSpPr>
        <p:spPr/>
        <p:txBody>
          <a:bodyPr>
            <a:normAutofit fontScale="90000"/>
          </a:bodyPr>
          <a:lstStyle/>
          <a:p>
            <a:r>
              <a:rPr lang="en-US" dirty="0"/>
              <a:t>Ex3-11) Minimum Bias Design cont.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7B54D3E-5740-3276-65EB-DBFA37B6A7D4}"/>
                  </a:ext>
                </a:extLst>
              </p:cNvPr>
              <p:cNvSpPr txBox="1"/>
              <p:nvPr/>
            </p:nvSpPr>
            <p:spPr>
              <a:xfrm>
                <a:off x="1552321" y="1321799"/>
                <a:ext cx="5571697" cy="9563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836967"/>
                              </a:solidFill>
                              <a:latin typeface="Cambria Math" panose="02040503050406030204" pitchFamily="18" charset="0"/>
                            </a:rPr>
                          </m:ctrlPr>
                        </m:fPr>
                        <m:num>
                          <m:r>
                            <a:rPr lang="en-US" sz="2000">
                              <a:latin typeface="Cambria Math" panose="02040503050406030204" pitchFamily="18" charset="0"/>
                            </a:rPr>
                            <m:t>1</m:t>
                          </m:r>
                        </m:num>
                        <m:den>
                          <m:r>
                            <a:rPr lang="en-US" sz="2000" i="0">
                              <a:latin typeface="Cambria Math" panose="02040503050406030204" pitchFamily="18" charset="0"/>
                            </a:rPr>
                            <m:t>4</m:t>
                          </m:r>
                        </m:den>
                      </m:f>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𝑘</m:t>
                          </m:r>
                          <m:r>
                            <a:rPr lang="en-US" sz="2000" i="0">
                              <a:latin typeface="Cambria Math" panose="02040503050406030204" pitchFamily="18" charset="0"/>
                            </a:rPr>
                            <m:t>=1</m:t>
                          </m:r>
                        </m:sub>
                        <m:sup>
                          <m:r>
                            <a:rPr lang="en-US" sz="2000" i="0">
                              <a:latin typeface="Cambria Math" panose="02040503050406030204" pitchFamily="18" charset="0"/>
                            </a:rPr>
                            <m:t>4</m:t>
                          </m:r>
                        </m:sup>
                        <m:e>
                          <m:r>
                            <a:rPr lang="en-US" sz="2000" i="0">
                              <a:latin typeface="Cambria Math" panose="02040503050406030204" pitchFamily="18" charset="0"/>
                            </a:rPr>
                            <m:t>1</m:t>
                          </m:r>
                        </m:e>
                      </m:nary>
                      <m:r>
                        <a:rPr lang="en-US" sz="2000" i="0">
                          <a:latin typeface="Cambria Math" panose="02040503050406030204" pitchFamily="18" charset="0"/>
                        </a:rPr>
                        <m:t>=1,  </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1</m:t>
                          </m:r>
                        </m:num>
                        <m:den>
                          <m:r>
                            <a:rPr lang="en-US" sz="2000" i="0">
                              <a:latin typeface="Cambria Math" panose="02040503050406030204" pitchFamily="18" charset="0"/>
                            </a:rPr>
                            <m:t>4</m:t>
                          </m:r>
                        </m:den>
                      </m:f>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𝑘</m:t>
                          </m:r>
                          <m:r>
                            <a:rPr lang="en-US" sz="2000" i="0">
                              <a:latin typeface="Cambria Math" panose="02040503050406030204" pitchFamily="18" charset="0"/>
                            </a:rPr>
                            <m:t>=1</m:t>
                          </m:r>
                        </m:sub>
                        <m:sup>
                          <m:r>
                            <a:rPr lang="en-US" sz="2000" i="0">
                              <a:latin typeface="Cambria Math" panose="02040503050406030204" pitchFamily="18" charset="0"/>
                            </a:rPr>
                            <m:t>4</m:t>
                          </m:r>
                        </m:sup>
                        <m:e>
                          <m:sSubSup>
                            <m:sSubSupPr>
                              <m:ctrlPr>
                                <a:rPr lang="en-US" sz="2000" i="1">
                                  <a:solidFill>
                                    <a:srgbClr val="836967"/>
                                  </a:solidFill>
                                  <a:latin typeface="Cambria Math" panose="02040503050406030204" pitchFamily="18" charset="0"/>
                                </a:rPr>
                              </m:ctrlPr>
                            </m:sSubSupPr>
                            <m:e>
                              <m:r>
                                <a:rPr lang="en-US" sz="2000" i="1">
                                  <a:latin typeface="Cambria Math" panose="02040503050406030204" pitchFamily="18" charset="0"/>
                                </a:rPr>
                                <m:t>𝑥</m:t>
                              </m:r>
                            </m:e>
                            <m:sub>
                              <m:r>
                                <a:rPr lang="en-US" sz="2000" i="0">
                                  <a:latin typeface="Cambria Math" panose="02040503050406030204" pitchFamily="18" charset="0"/>
                                </a:rPr>
                                <m:t>1</m:t>
                              </m:r>
                              <m:r>
                                <a:rPr lang="en-US" sz="2000" i="1">
                                  <a:latin typeface="Cambria Math" panose="02040503050406030204" pitchFamily="18" charset="0"/>
                                </a:rPr>
                                <m:t>𝑘</m:t>
                              </m:r>
                            </m:sub>
                            <m:sup>
                              <m:r>
                                <a:rPr lang="en-US" sz="2000" i="0">
                                  <a:latin typeface="Cambria Math" panose="02040503050406030204" pitchFamily="18" charset="0"/>
                                </a:rPr>
                                <m:t>2</m:t>
                              </m:r>
                            </m:sup>
                          </m:sSubSup>
                        </m:e>
                      </m:nary>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1</m:t>
                          </m:r>
                        </m:num>
                        <m:den>
                          <m:r>
                            <a:rPr lang="en-US" sz="2000" i="0">
                              <a:latin typeface="Cambria Math" panose="02040503050406030204" pitchFamily="18" charset="0"/>
                            </a:rPr>
                            <m:t>3</m:t>
                          </m:r>
                        </m:den>
                      </m:f>
                      <m:r>
                        <a:rPr lang="en-US" sz="2000" i="0">
                          <a:latin typeface="Cambria Math" panose="02040503050406030204" pitchFamily="18" charset="0"/>
                        </a:rPr>
                        <m:t>,  </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1</m:t>
                          </m:r>
                        </m:num>
                        <m:den>
                          <m:r>
                            <a:rPr lang="en-US" sz="2000" i="0">
                              <a:latin typeface="Cambria Math" panose="02040503050406030204" pitchFamily="18" charset="0"/>
                            </a:rPr>
                            <m:t>4</m:t>
                          </m:r>
                        </m:den>
                      </m:f>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𝑘</m:t>
                          </m:r>
                          <m:r>
                            <a:rPr lang="en-US" sz="2000" i="0">
                              <a:latin typeface="Cambria Math" panose="02040503050406030204" pitchFamily="18" charset="0"/>
                            </a:rPr>
                            <m:t>=1</m:t>
                          </m:r>
                        </m:sub>
                        <m:sup>
                          <m:r>
                            <a:rPr lang="en-US" sz="2000" i="0">
                              <a:latin typeface="Cambria Math" panose="02040503050406030204" pitchFamily="18" charset="0"/>
                            </a:rPr>
                            <m:t>4</m:t>
                          </m:r>
                        </m:sup>
                        <m:e>
                          <m:sSubSup>
                            <m:sSubSupPr>
                              <m:ctrlPr>
                                <a:rPr lang="en-US" sz="2000" i="1">
                                  <a:solidFill>
                                    <a:srgbClr val="836967"/>
                                  </a:solidFill>
                                  <a:latin typeface="Cambria Math" panose="02040503050406030204" pitchFamily="18" charset="0"/>
                                </a:rPr>
                              </m:ctrlPr>
                            </m:sSubSupPr>
                            <m:e>
                              <m:r>
                                <a:rPr lang="en-US" sz="2000" i="1">
                                  <a:latin typeface="Cambria Math" panose="02040503050406030204" pitchFamily="18" charset="0"/>
                                </a:rPr>
                                <m:t>𝑥</m:t>
                              </m:r>
                            </m:e>
                            <m:sub>
                              <m:r>
                                <a:rPr lang="en-US" sz="2000" i="0">
                                  <a:latin typeface="Cambria Math" panose="02040503050406030204" pitchFamily="18" charset="0"/>
                                </a:rPr>
                                <m:t>2</m:t>
                              </m:r>
                              <m:r>
                                <a:rPr lang="en-US" sz="2000" i="1">
                                  <a:latin typeface="Cambria Math" panose="02040503050406030204" pitchFamily="18" charset="0"/>
                                </a:rPr>
                                <m:t>𝑘</m:t>
                              </m:r>
                            </m:sub>
                            <m:sup>
                              <m:r>
                                <a:rPr lang="en-US" sz="2000" i="0">
                                  <a:latin typeface="Cambria Math" panose="02040503050406030204" pitchFamily="18" charset="0"/>
                                </a:rPr>
                                <m:t>2</m:t>
                              </m:r>
                            </m:sup>
                          </m:sSubSup>
                        </m:e>
                      </m:nary>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1</m:t>
                          </m:r>
                        </m:num>
                        <m:den>
                          <m:r>
                            <a:rPr lang="en-US" sz="2000" i="0">
                              <a:latin typeface="Cambria Math" panose="02040503050406030204" pitchFamily="18" charset="0"/>
                            </a:rPr>
                            <m:t>3</m:t>
                          </m:r>
                        </m:den>
                      </m:f>
                    </m:oMath>
                  </m:oMathPara>
                </a14:m>
                <a:endParaRPr lang="en-US" sz="2000" dirty="0"/>
              </a:p>
            </p:txBody>
          </p:sp>
        </mc:Choice>
        <mc:Fallback xmlns="">
          <p:sp>
            <p:nvSpPr>
              <p:cNvPr id="26" name="TextBox 25">
                <a:extLst>
                  <a:ext uri="{FF2B5EF4-FFF2-40B4-BE49-F238E27FC236}">
                    <a16:creationId xmlns:a16="http://schemas.microsoft.com/office/drawing/2014/main" id="{A7B54D3E-5740-3276-65EB-DBFA37B6A7D4}"/>
                  </a:ext>
                </a:extLst>
              </p:cNvPr>
              <p:cNvSpPr txBox="1">
                <a:spLocks noRot="1" noChangeAspect="1" noMove="1" noResize="1" noEditPoints="1" noAdjustHandles="1" noChangeArrowheads="1" noChangeShapeType="1" noTextEdit="1"/>
              </p:cNvSpPr>
              <p:nvPr/>
            </p:nvSpPr>
            <p:spPr>
              <a:xfrm>
                <a:off x="1552321" y="1321799"/>
                <a:ext cx="5571697" cy="95635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B621AF0-BD80-7A94-D0AF-6062D80B5EF9}"/>
                  </a:ext>
                </a:extLst>
              </p:cNvPr>
              <p:cNvSpPr txBox="1"/>
              <p:nvPr/>
            </p:nvSpPr>
            <p:spPr>
              <a:xfrm>
                <a:off x="513611" y="2900130"/>
                <a:ext cx="4805603" cy="10016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836967"/>
                              </a:solidFill>
                              <a:latin typeface="Cambria Math" panose="02040503050406030204" pitchFamily="18" charset="0"/>
                            </a:rPr>
                          </m:ctrlPr>
                        </m:fPr>
                        <m:num>
                          <m:r>
                            <a:rPr lang="en-US" sz="2000">
                              <a:latin typeface="Cambria Math" panose="02040503050406030204" pitchFamily="18" charset="0"/>
                            </a:rPr>
                            <m:t>1</m:t>
                          </m:r>
                        </m:num>
                        <m:den>
                          <m:r>
                            <a:rPr lang="en-US" sz="2000" i="0">
                              <a:latin typeface="Cambria Math" panose="02040503050406030204" pitchFamily="18" charset="0"/>
                            </a:rPr>
                            <m:t>4</m:t>
                          </m:r>
                        </m:den>
                      </m:f>
                      <m:d>
                        <m:dPr>
                          <m:ctrlPr>
                            <a:rPr lang="en-US" sz="2000" i="1">
                              <a:solidFill>
                                <a:srgbClr val="836967"/>
                              </a:solidFill>
                              <a:latin typeface="Cambria Math" panose="02040503050406030204" pitchFamily="18" charset="0"/>
                            </a:rPr>
                          </m:ctrlPr>
                        </m:dPr>
                        <m:e>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𝛼</m:t>
                              </m:r>
                            </m:e>
                            <m:sup>
                              <m:r>
                                <a:rPr lang="en-US" sz="2000" i="0">
                                  <a:latin typeface="Cambria Math" panose="02040503050406030204" pitchFamily="18" charset="0"/>
                                </a:rPr>
                                <m:t>2</m:t>
                              </m:r>
                            </m:sup>
                          </m:sSup>
                          <m:r>
                            <a:rPr lang="en-US" sz="2000" i="0">
                              <a:latin typeface="Cambria Math" panose="02040503050406030204" pitchFamily="18" charset="0"/>
                            </a:rPr>
                            <m:t>+</m:t>
                          </m:r>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𝛼</m:t>
                              </m:r>
                            </m:e>
                            <m:sup>
                              <m:r>
                                <a:rPr lang="en-US" sz="2000" i="0">
                                  <a:latin typeface="Cambria Math" panose="02040503050406030204" pitchFamily="18" charset="0"/>
                                </a:rPr>
                                <m:t>2</m:t>
                              </m:r>
                            </m:sup>
                          </m:sSup>
                        </m:e>
                      </m:d>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1</m:t>
                          </m:r>
                        </m:num>
                        <m:den>
                          <m:r>
                            <a:rPr lang="en-US" sz="2000" i="0">
                              <a:latin typeface="Cambria Math" panose="02040503050406030204" pitchFamily="18" charset="0"/>
                            </a:rPr>
                            <m:t>3</m:t>
                          </m:r>
                        </m:den>
                      </m:f>
                      <m:r>
                        <a:rPr lang="en-US" sz="2000" i="0">
                          <a:latin typeface="Cambria Math" panose="02040503050406030204" pitchFamily="18" charset="0"/>
                        </a:rPr>
                        <m:t> </m:t>
                      </m:r>
                      <m:r>
                        <a:rPr lang="en-US" sz="2000" b="0" i="0" smtClean="0">
                          <a:latin typeface="Cambria Math" panose="02040503050406030204" pitchFamily="18" charset="0"/>
                        </a:rPr>
                        <m:t>        </m:t>
                      </m:r>
                      <m:r>
                        <a:rPr lang="en-US" sz="2000" i="0">
                          <a:latin typeface="Cambria Math" panose="02040503050406030204" pitchFamily="18" charset="0"/>
                        </a:rPr>
                        <m:t>  </m:t>
                      </m:r>
                      <m:r>
                        <a:rPr lang="en-US" sz="2000" i="1">
                          <a:latin typeface="Cambria Math" panose="02040503050406030204" pitchFamily="18" charset="0"/>
                        </a:rPr>
                        <m:t>𝛼</m:t>
                      </m:r>
                      <m:r>
                        <a:rPr lang="en-US" sz="2000" i="0">
                          <a:latin typeface="Cambria Math" panose="02040503050406030204" pitchFamily="18" charset="0"/>
                        </a:rPr>
                        <m:t>=</m:t>
                      </m:r>
                      <m:rad>
                        <m:radPr>
                          <m:degHide m:val="on"/>
                          <m:ctrlPr>
                            <a:rPr lang="en-US" sz="2000" i="1">
                              <a:solidFill>
                                <a:srgbClr val="836967"/>
                              </a:solidFill>
                              <a:latin typeface="Cambria Math" panose="02040503050406030204" pitchFamily="18" charset="0"/>
                            </a:rPr>
                          </m:ctrlPr>
                        </m:radPr>
                        <m:deg/>
                        <m:e>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2</m:t>
                              </m:r>
                            </m:num>
                            <m:den>
                              <m:r>
                                <a:rPr lang="en-US" sz="2000" i="0">
                                  <a:latin typeface="Cambria Math" panose="02040503050406030204" pitchFamily="18" charset="0"/>
                                </a:rPr>
                                <m:t>3</m:t>
                              </m:r>
                            </m:den>
                          </m:f>
                        </m:e>
                      </m:rad>
                      <m:r>
                        <a:rPr lang="en-US" sz="2000" i="0">
                          <a:latin typeface="Cambria Math" panose="02040503050406030204" pitchFamily="18" charset="0"/>
                        </a:rPr>
                        <m:t>=0.8165</m:t>
                      </m:r>
                    </m:oMath>
                  </m:oMathPara>
                </a14:m>
                <a:endParaRPr lang="en-US" sz="2000" dirty="0"/>
              </a:p>
            </p:txBody>
          </p:sp>
        </mc:Choice>
        <mc:Fallback xmlns="">
          <p:sp>
            <p:nvSpPr>
              <p:cNvPr id="29" name="TextBox 28">
                <a:extLst>
                  <a:ext uri="{FF2B5EF4-FFF2-40B4-BE49-F238E27FC236}">
                    <a16:creationId xmlns:a16="http://schemas.microsoft.com/office/drawing/2014/main" id="{CB621AF0-BD80-7A94-D0AF-6062D80B5EF9}"/>
                  </a:ext>
                </a:extLst>
              </p:cNvPr>
              <p:cNvSpPr txBox="1">
                <a:spLocks noRot="1" noChangeAspect="1" noMove="1" noResize="1" noEditPoints="1" noAdjustHandles="1" noChangeArrowheads="1" noChangeShapeType="1" noTextEdit="1"/>
              </p:cNvSpPr>
              <p:nvPr/>
            </p:nvSpPr>
            <p:spPr>
              <a:xfrm>
                <a:off x="513611" y="2900130"/>
                <a:ext cx="4805603" cy="1001684"/>
              </a:xfrm>
              <a:prstGeom prst="rect">
                <a:avLst/>
              </a:prstGeom>
              <a:blipFill>
                <a:blip r:embed="rId4"/>
                <a:stretch>
                  <a:fillRect/>
                </a:stretch>
              </a:blipFill>
            </p:spPr>
            <p:txBody>
              <a:bodyPr/>
              <a:lstStyle/>
              <a:p>
                <a:r>
                  <a:rPr lang="en-US">
                    <a:noFill/>
                  </a:rPr>
                  <a:t> </a:t>
                </a:r>
              </a:p>
            </p:txBody>
          </p:sp>
        </mc:Fallback>
      </mc:AlternateContent>
      <p:sp>
        <p:nvSpPr>
          <p:cNvPr id="30" name="Arrow: Right 29">
            <a:extLst>
              <a:ext uri="{FF2B5EF4-FFF2-40B4-BE49-F238E27FC236}">
                <a16:creationId xmlns:a16="http://schemas.microsoft.com/office/drawing/2014/main" id="{035C36E1-B3DF-F268-B15F-86A4B135AEBD}"/>
              </a:ext>
            </a:extLst>
          </p:cNvPr>
          <p:cNvSpPr/>
          <p:nvPr/>
        </p:nvSpPr>
        <p:spPr>
          <a:xfrm>
            <a:off x="2709081" y="3400972"/>
            <a:ext cx="272955" cy="119015"/>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CF70899-5268-EBB9-4C6A-F42A1115715F}"/>
                  </a:ext>
                </a:extLst>
              </p:cNvPr>
              <p:cNvSpPr txBox="1"/>
              <p:nvPr/>
            </p:nvSpPr>
            <p:spPr>
              <a:xfrm>
                <a:off x="304800" y="3901814"/>
                <a:ext cx="6994478" cy="11267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𝐗</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eqArr>
                            <m:eqArrPr>
                              <m:ctrlPr>
                                <a:rPr lang="en-US" b="0" i="1">
                                  <a:solidFill>
                                    <a:srgbClr val="836967"/>
                                  </a:solidFill>
                                  <a:latin typeface="Cambria Math" panose="02040503050406030204" pitchFamily="18" charset="0"/>
                                </a:rPr>
                              </m:ctrlPr>
                            </m:eqArrPr>
                            <m:e>
                              <m:r>
                                <a:rPr lang="en-US" b="0" i="0">
                                  <a:latin typeface="Cambria Math" panose="02040503050406030204" pitchFamily="18" charset="0"/>
                                </a:rPr>
                                <m:t>&amp;</m:t>
                              </m:r>
                              <m:m>
                                <m:mPr>
                                  <m:plcHide m:val="on"/>
                                  <m:mcs>
                                    <m:mc>
                                      <m:mcPr>
                                        <m:count m:val="3"/>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m:t>
                                    </m:r>
                                  </m:e>
                                  <m:e>
                                    <m:r>
                                      <a:rPr lang="en-US" b="0" i="0">
                                        <a:latin typeface="Cambria Math" panose="02040503050406030204" pitchFamily="18" charset="0"/>
                                      </a:rPr>
                                      <m:t>−</m:t>
                                    </m:r>
                                    <m:r>
                                      <a:rPr lang="en-US" b="0" i="1">
                                        <a:latin typeface="Cambria Math" panose="02040503050406030204" pitchFamily="18" charset="0"/>
                                      </a:rPr>
                                      <m:t>𝛼</m:t>
                                    </m:r>
                                  </m:e>
                                  <m:e>
                                    <m:r>
                                      <a:rPr lang="en-US" b="0" i="0">
                                        <a:latin typeface="Cambria Math" panose="02040503050406030204" pitchFamily="18" charset="0"/>
                                      </a:rPr>
                                      <m:t>0</m:t>
                                    </m:r>
                                  </m:e>
                                </m:mr>
                                <m:mr>
                                  <m:e>
                                    <m:r>
                                      <a:rPr lang="en-US" b="0" i="0">
                                        <a:latin typeface="Cambria Math" panose="02040503050406030204" pitchFamily="18" charset="0"/>
                                      </a:rPr>
                                      <m:t>1</m:t>
                                    </m:r>
                                  </m:e>
                                  <m:e>
                                    <m:r>
                                      <a:rPr lang="en-US" b="0" i="1">
                                        <a:latin typeface="Cambria Math" panose="02040503050406030204" pitchFamily="18" charset="0"/>
                                      </a:rPr>
                                      <m:t>𝛼</m:t>
                                    </m:r>
                                  </m:e>
                                  <m:e>
                                    <m:r>
                                      <a:rPr lang="en-US" b="0" i="0">
                                        <a:latin typeface="Cambria Math" panose="02040503050406030204" pitchFamily="18" charset="0"/>
                                      </a:rPr>
                                      <m:t>0</m:t>
                                    </m:r>
                                  </m:e>
                                </m:mr>
                              </m:m>
                            </m:e>
                            <m:e>
                              <m:r>
                                <a:rPr lang="en-US" b="0" i="0">
                                  <a:latin typeface="Cambria Math" panose="02040503050406030204" pitchFamily="18" charset="0"/>
                                </a:rPr>
                                <m:t>&amp;</m:t>
                              </m:r>
                              <m:m>
                                <m:mPr>
                                  <m:plcHide m:val="on"/>
                                  <m:mcs>
                                    <m:mc>
                                      <m:mcPr>
                                        <m:count m:val="3"/>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m:t>
                                    </m:r>
                                  </m:e>
                                  <m:e>
                                    <m:r>
                                      <a:rPr lang="en-US" b="0" i="0">
                                        <a:latin typeface="Cambria Math" panose="02040503050406030204" pitchFamily="18" charset="0"/>
                                      </a:rPr>
                                      <m:t>0</m:t>
                                    </m:r>
                                  </m:e>
                                  <m:e>
                                    <m:r>
                                      <a:rPr lang="en-US" b="0" i="0">
                                        <a:latin typeface="Cambria Math" panose="02040503050406030204" pitchFamily="18" charset="0"/>
                                      </a:rPr>
                                      <m:t>−</m:t>
                                    </m:r>
                                    <m:r>
                                      <a:rPr lang="en-US" b="0" i="1">
                                        <a:latin typeface="Cambria Math" panose="02040503050406030204" pitchFamily="18" charset="0"/>
                                      </a:rPr>
                                      <m:t>𝛼</m:t>
                                    </m:r>
                                  </m:e>
                                </m:mr>
                                <m:mr>
                                  <m:e>
                                    <m:r>
                                      <a:rPr lang="en-US" b="0" i="0">
                                        <a:latin typeface="Cambria Math" panose="02040503050406030204" pitchFamily="18" charset="0"/>
                                      </a:rPr>
                                      <m:t>1</m:t>
                                    </m:r>
                                  </m:e>
                                  <m:e>
                                    <m:r>
                                      <a:rPr lang="en-US" b="0" i="0">
                                        <a:latin typeface="Cambria Math" panose="02040503050406030204" pitchFamily="18" charset="0"/>
                                      </a:rPr>
                                      <m:t>0</m:t>
                                    </m:r>
                                  </m:e>
                                  <m:e>
                                    <m:r>
                                      <a:rPr lang="en-US" b="0" i="1">
                                        <a:latin typeface="Cambria Math" panose="02040503050406030204" pitchFamily="18" charset="0"/>
                                      </a:rPr>
                                      <m:t>𝛼</m:t>
                                    </m:r>
                                  </m:e>
                                </m:mr>
                              </m:m>
                            </m:e>
                          </m:eqArr>
                        </m:e>
                      </m:d>
                      <m:r>
                        <a:rPr lang="en-US" b="0" i="0">
                          <a:latin typeface="Cambria Math" panose="02040503050406030204" pitchFamily="18" charset="0"/>
                        </a:rPr>
                        <m:t>,  </m:t>
                      </m:r>
                      <m:r>
                        <a:rPr lang="en-US" b="1" i="0">
                          <a:latin typeface="Cambria Math" panose="02040503050406030204" pitchFamily="18" charset="0"/>
                        </a:rPr>
                        <m:t>𝐲</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eqArr>
                            <m:eqArrPr>
                              <m:ctrlPr>
                                <a:rPr lang="en-US" b="0" i="1">
                                  <a:solidFill>
                                    <a:srgbClr val="836967"/>
                                  </a:solidFill>
                                  <a:latin typeface="Cambria Math" panose="02040503050406030204" pitchFamily="18" charset="0"/>
                                </a:rPr>
                              </m:ctrlPr>
                            </m:eqArrPr>
                            <m:e>
                              <m:r>
                                <a:rPr lang="en-US" b="0" i="0">
                                  <a:latin typeface="Cambria Math" panose="02040503050406030204" pitchFamily="18" charset="0"/>
                                </a:rPr>
                                <m:t>&amp;</m:t>
                              </m:r>
                              <m:m>
                                <m:mPr>
                                  <m:plcHide m:val="on"/>
                                  <m:mcs>
                                    <m:mc>
                                      <m:mcPr>
                                        <m:count m:val="1"/>
                                        <m:mcJc m:val="center"/>
                                      </m:mcPr>
                                    </m:mc>
                                  </m:mcs>
                                  <m:ctrlPr>
                                    <a:rPr lang="en-US" b="0" i="1">
                                      <a:solidFill>
                                        <a:srgbClr val="836967"/>
                                      </a:solidFill>
                                      <a:latin typeface="Cambria Math" panose="02040503050406030204" pitchFamily="18" charset="0"/>
                                    </a:rPr>
                                  </m:ctrlPr>
                                </m:mPr>
                                <m:mr>
                                  <m:e>
                                    <m:sSup>
                                      <m:sSupPr>
                                        <m:ctrlPr>
                                          <a:rPr lang="en-US" b="0" i="1">
                                            <a:solidFill>
                                              <a:srgbClr val="836967"/>
                                            </a:solidFill>
                                            <a:latin typeface="Cambria Math" panose="02040503050406030204" pitchFamily="18" charset="0"/>
                                          </a:rPr>
                                        </m:ctrlPr>
                                      </m:sSupPr>
                                      <m:e>
                                        <m:r>
                                          <a:rPr lang="en-US" b="0" i="1">
                                            <a:latin typeface="Cambria Math" panose="02040503050406030204" pitchFamily="18" charset="0"/>
                                          </a:rPr>
                                          <m:t>𝛼</m:t>
                                        </m:r>
                                      </m:e>
                                      <m:sup>
                                        <m:r>
                                          <a:rPr lang="en-US" b="0" i="0">
                                            <a:latin typeface="Cambria Math" panose="02040503050406030204" pitchFamily="18" charset="0"/>
                                          </a:rPr>
                                          <m:t>2</m:t>
                                        </m:r>
                                      </m:sup>
                                    </m:sSup>
                                  </m:e>
                                </m:mr>
                                <m:mr>
                                  <m:e>
                                    <m:sSup>
                                      <m:sSupPr>
                                        <m:ctrlPr>
                                          <a:rPr lang="en-US" b="0" i="1">
                                            <a:solidFill>
                                              <a:srgbClr val="836967"/>
                                            </a:solidFill>
                                            <a:latin typeface="Cambria Math" panose="02040503050406030204" pitchFamily="18" charset="0"/>
                                          </a:rPr>
                                        </m:ctrlPr>
                                      </m:sSupPr>
                                      <m:e>
                                        <m:r>
                                          <a:rPr lang="en-US" b="0" i="1">
                                            <a:latin typeface="Cambria Math" panose="02040503050406030204" pitchFamily="18" charset="0"/>
                                          </a:rPr>
                                          <m:t>𝛼</m:t>
                                        </m:r>
                                      </m:e>
                                      <m:sup>
                                        <m:r>
                                          <a:rPr lang="en-US" b="0" i="0">
                                            <a:latin typeface="Cambria Math" panose="02040503050406030204" pitchFamily="18" charset="0"/>
                                          </a:rPr>
                                          <m:t>2</m:t>
                                        </m:r>
                                      </m:sup>
                                    </m:sSup>
                                  </m:e>
                                </m:mr>
                              </m:m>
                            </m:e>
                            <m:e>
                              <m:r>
                                <a:rPr lang="en-US" b="0" i="0">
                                  <a:latin typeface="Cambria Math" panose="02040503050406030204" pitchFamily="18" charset="0"/>
                                </a:rPr>
                                <m:t>&amp;</m:t>
                              </m:r>
                              <m:sSup>
                                <m:sSupPr>
                                  <m:ctrlPr>
                                    <a:rPr lang="en-US" b="0" i="1">
                                      <a:solidFill>
                                        <a:srgbClr val="836967"/>
                                      </a:solidFill>
                                      <a:latin typeface="Cambria Math" panose="02040503050406030204" pitchFamily="18" charset="0"/>
                                    </a:rPr>
                                  </m:ctrlPr>
                                </m:sSupPr>
                                <m:e>
                                  <m:r>
                                    <a:rPr lang="en-US" b="0" i="1">
                                      <a:latin typeface="Cambria Math" panose="02040503050406030204" pitchFamily="18" charset="0"/>
                                    </a:rPr>
                                    <m:t>𝛼</m:t>
                                  </m:r>
                                </m:e>
                                <m:sup>
                                  <m:r>
                                    <a:rPr lang="en-US" b="0" i="0">
                                      <a:latin typeface="Cambria Math" panose="02040503050406030204" pitchFamily="18" charset="0"/>
                                    </a:rPr>
                                    <m:t>2</m:t>
                                  </m:r>
                                </m:sup>
                              </m:sSup>
                            </m:e>
                            <m:e>
                              <m:r>
                                <a:rPr lang="en-US" b="0" i="0">
                                  <a:latin typeface="Cambria Math" panose="02040503050406030204" pitchFamily="18" charset="0"/>
                                </a:rPr>
                                <m:t>&amp;</m:t>
                              </m:r>
                              <m:sSup>
                                <m:sSupPr>
                                  <m:ctrlPr>
                                    <a:rPr lang="en-US" b="0" i="1">
                                      <a:solidFill>
                                        <a:srgbClr val="836967"/>
                                      </a:solidFill>
                                      <a:latin typeface="Cambria Math" panose="02040503050406030204" pitchFamily="18" charset="0"/>
                                    </a:rPr>
                                  </m:ctrlPr>
                                </m:sSupPr>
                                <m:e>
                                  <m:r>
                                    <a:rPr lang="en-US" b="0" i="1">
                                      <a:latin typeface="Cambria Math" panose="02040503050406030204" pitchFamily="18" charset="0"/>
                                    </a:rPr>
                                    <m:t>𝛼</m:t>
                                  </m:r>
                                </m:e>
                                <m:sup>
                                  <m:r>
                                    <a:rPr lang="en-US" b="0" i="0">
                                      <a:latin typeface="Cambria Math" panose="02040503050406030204" pitchFamily="18" charset="0"/>
                                    </a:rPr>
                                    <m:t>2</m:t>
                                  </m:r>
                                </m:sup>
                              </m:sSup>
                            </m:e>
                          </m:eqArr>
                        </m:e>
                      </m:d>
                      <m:r>
                        <a:rPr lang="en-US" b="0" i="0">
                          <a:latin typeface="Cambria Math" panose="02040503050406030204" pitchFamily="18" charset="0"/>
                        </a:rPr>
                        <m:t>,  </m:t>
                      </m:r>
                      <m:r>
                        <a:rPr lang="en-US" b="1" i="0">
                          <a:latin typeface="Cambria Math" panose="02040503050406030204" pitchFamily="18" charset="0"/>
                        </a:rPr>
                        <m:t>𝐛</m:t>
                      </m:r>
                      <m:r>
                        <a:rPr lang="en-US" b="0" i="0">
                          <a:latin typeface="Cambria Math" panose="02040503050406030204" pitchFamily="18" charset="0"/>
                        </a:rPr>
                        <m:t>=</m:t>
                      </m:r>
                      <m:sSup>
                        <m:sSupPr>
                          <m:ctrlPr>
                            <a:rPr lang="en-US" b="0" i="1">
                              <a:solidFill>
                                <a:srgbClr val="836967"/>
                              </a:solidFill>
                              <a:latin typeface="Cambria Math" panose="02040503050406030204" pitchFamily="18" charset="0"/>
                            </a:rPr>
                          </m:ctrlPr>
                        </m:sSupPr>
                        <m:e>
                          <m:d>
                            <m:dPr>
                              <m:ctrlPr>
                                <a:rPr lang="en-US" b="0" i="1">
                                  <a:solidFill>
                                    <a:srgbClr val="836967"/>
                                  </a:solidFill>
                                  <a:latin typeface="Cambria Math" panose="02040503050406030204" pitchFamily="18" charset="0"/>
                                </a:rPr>
                              </m:ctrlPr>
                            </m:dPr>
                            <m:e>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𝐗</m:t>
                                  </m:r>
                                </m:e>
                                <m:sup>
                                  <m:r>
                                    <a:rPr lang="en-US" b="0" i="1">
                                      <a:latin typeface="Cambria Math" panose="02040503050406030204" pitchFamily="18" charset="0"/>
                                    </a:rPr>
                                    <m:t>𝑇</m:t>
                                  </m:r>
                                </m:sup>
                              </m:sSup>
                              <m:r>
                                <a:rPr lang="en-US" b="1" i="0">
                                  <a:latin typeface="Cambria Math" panose="02040503050406030204" pitchFamily="18" charset="0"/>
                                </a:rPr>
                                <m:t>𝐗</m:t>
                              </m:r>
                            </m:e>
                          </m:d>
                        </m:e>
                        <m:sup>
                          <m:r>
                            <a:rPr lang="en-US" b="0" i="0">
                              <a:latin typeface="Cambria Math" panose="02040503050406030204" pitchFamily="18" charset="0"/>
                            </a:rPr>
                            <m:t>−1</m:t>
                          </m:r>
                        </m:sup>
                      </m:sSup>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𝐗</m:t>
                          </m:r>
                        </m:e>
                        <m:sup>
                          <m:r>
                            <a:rPr lang="en-US" b="0" i="1">
                              <a:latin typeface="Cambria Math" panose="02040503050406030204" pitchFamily="18" charset="0"/>
                            </a:rPr>
                            <m:t>𝑇</m:t>
                          </m:r>
                        </m:sup>
                      </m:sSup>
                      <m:r>
                        <a:rPr lang="en-US" b="1" i="0">
                          <a:latin typeface="Cambria Math" panose="02040503050406030204" pitchFamily="18" charset="0"/>
                        </a:rPr>
                        <m:t>𝐲</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eqArr>
                            <m:eqArrPr>
                              <m:ctrlPr>
                                <a:rPr lang="en-US" b="0" i="1">
                                  <a:solidFill>
                                    <a:srgbClr val="836967"/>
                                  </a:solidFill>
                                  <a:latin typeface="Cambria Math" panose="02040503050406030204" pitchFamily="18" charset="0"/>
                                </a:rPr>
                              </m:ctrlPr>
                            </m:eqArrPr>
                            <m:e>
                              <m:r>
                                <a:rPr lang="en-US" b="0" i="0">
                                  <a:latin typeface="Cambria Math" panose="02040503050406030204" pitchFamily="18" charset="0"/>
                                </a:rPr>
                                <m:t>&amp;</m:t>
                              </m:r>
                              <m:sSup>
                                <m:sSupPr>
                                  <m:ctrlPr>
                                    <a:rPr lang="en-US" b="0" i="1">
                                      <a:solidFill>
                                        <a:srgbClr val="836967"/>
                                      </a:solidFill>
                                      <a:latin typeface="Cambria Math" panose="02040503050406030204" pitchFamily="18" charset="0"/>
                                    </a:rPr>
                                  </m:ctrlPr>
                                </m:sSupPr>
                                <m:e>
                                  <m:r>
                                    <a:rPr lang="en-US" b="0" i="1">
                                      <a:latin typeface="Cambria Math" panose="02040503050406030204" pitchFamily="18" charset="0"/>
                                    </a:rPr>
                                    <m:t>𝛼</m:t>
                                  </m:r>
                                </m:e>
                                <m:sup>
                                  <m:r>
                                    <a:rPr lang="en-US" b="0" i="0">
                                      <a:latin typeface="Cambria Math" panose="02040503050406030204" pitchFamily="18" charset="0"/>
                                    </a:rPr>
                                    <m:t>2</m:t>
                                  </m:r>
                                </m:sup>
                              </m:sSup>
                            </m:e>
                            <m:e>
                              <m:r>
                                <a:rPr lang="en-US" b="0" i="0">
                                  <a:latin typeface="Cambria Math" panose="02040503050406030204" pitchFamily="18" charset="0"/>
                                </a:rPr>
                                <m:t>&amp;0</m:t>
                              </m:r>
                            </m:e>
                            <m:e>
                              <m:r>
                                <a:rPr lang="en-US" b="0" i="0">
                                  <a:latin typeface="Cambria Math" panose="02040503050406030204" pitchFamily="18" charset="0"/>
                                </a:rPr>
                                <m:t>&amp;0</m:t>
                              </m:r>
                            </m:e>
                          </m:eqArr>
                        </m:e>
                      </m:d>
                    </m:oMath>
                  </m:oMathPara>
                </a14:m>
                <a:endParaRPr lang="en-US" dirty="0"/>
              </a:p>
            </p:txBody>
          </p:sp>
        </mc:Choice>
        <mc:Fallback xmlns="">
          <p:sp>
            <p:nvSpPr>
              <p:cNvPr id="33" name="TextBox 32">
                <a:extLst>
                  <a:ext uri="{FF2B5EF4-FFF2-40B4-BE49-F238E27FC236}">
                    <a16:creationId xmlns:a16="http://schemas.microsoft.com/office/drawing/2014/main" id="{BCF70899-5268-EBB9-4C6A-F42A1115715F}"/>
                  </a:ext>
                </a:extLst>
              </p:cNvPr>
              <p:cNvSpPr txBox="1">
                <a:spLocks noRot="1" noChangeAspect="1" noMove="1" noResize="1" noEditPoints="1" noAdjustHandles="1" noChangeArrowheads="1" noChangeShapeType="1" noTextEdit="1"/>
              </p:cNvSpPr>
              <p:nvPr/>
            </p:nvSpPr>
            <p:spPr>
              <a:xfrm>
                <a:off x="304800" y="3901814"/>
                <a:ext cx="6994478" cy="11267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5FA9160-8368-3BC8-6687-C8E0E84CDA17}"/>
                  </a:ext>
                </a:extLst>
              </p:cNvPr>
              <p:cNvSpPr txBox="1"/>
              <p:nvPr/>
            </p:nvSpPr>
            <p:spPr>
              <a:xfrm>
                <a:off x="580030" y="5143650"/>
                <a:ext cx="3668972" cy="6347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rgbClr val="836967"/>
                              </a:solidFill>
                              <a:latin typeface="Cambria Math" panose="02040503050406030204" pitchFamily="18" charset="0"/>
                            </a:rPr>
                          </m:ctrlPr>
                        </m:accPr>
                        <m:e>
                          <m:r>
                            <a:rPr lang="en-US" i="1">
                              <a:latin typeface="Cambria Math" panose="02040503050406030204" pitchFamily="18" charset="0"/>
                            </a:rPr>
                            <m:t>𝑦</m:t>
                          </m:r>
                        </m:e>
                      </m:acc>
                      <m:d>
                        <m:dPr>
                          <m:ctrlPr>
                            <a:rPr lang="en-US" i="1">
                              <a:solidFill>
                                <a:srgbClr val="836967"/>
                              </a:solidFill>
                              <a:latin typeface="Cambria Math" panose="02040503050406030204" pitchFamily="18" charset="0"/>
                            </a:rPr>
                          </m:ctrlPr>
                        </m:dPr>
                        <m:e>
                          <m:r>
                            <a:rPr lang="en-US" b="1" i="0">
                              <a:latin typeface="Cambria Math" panose="02040503050406030204" pitchFamily="18" charset="0"/>
                            </a:rPr>
                            <m:t>𝐱</m:t>
                          </m:r>
                        </m:e>
                      </m:d>
                      <m:r>
                        <a:rPr lang="en-US" b="0" i="0">
                          <a:latin typeface="Cambria Math" panose="02040503050406030204" pitchFamily="18" charset="0"/>
                        </a:rPr>
                        <m:t>=</m:t>
                      </m:r>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𝑏</m:t>
                          </m:r>
                        </m:e>
                        <m:sub>
                          <m:r>
                            <a:rPr lang="en-US" b="0" i="0">
                              <a:latin typeface="Cambria Math" panose="02040503050406030204" pitchFamily="18" charset="0"/>
                            </a:rPr>
                            <m:t>1</m:t>
                          </m:r>
                        </m:sub>
                      </m:sSub>
                      <m:r>
                        <a:rPr lang="en-US" b="0" i="0">
                          <a:latin typeface="Cambria Math" panose="02040503050406030204" pitchFamily="18" charset="0"/>
                        </a:rPr>
                        <m:t>+</m:t>
                      </m:r>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𝑏</m:t>
                          </m:r>
                        </m:e>
                        <m:sub>
                          <m:r>
                            <a:rPr lang="en-US" b="0" i="0">
                              <a:latin typeface="Cambria Math" panose="02040503050406030204" pitchFamily="18" charset="0"/>
                            </a:rPr>
                            <m:t>2</m:t>
                          </m:r>
                        </m:sub>
                      </m:sSub>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𝑥</m:t>
                          </m:r>
                        </m:e>
                        <m:sub>
                          <m:r>
                            <a:rPr lang="en-US" b="0" i="0">
                              <a:latin typeface="Cambria Math" panose="02040503050406030204" pitchFamily="18" charset="0"/>
                            </a:rPr>
                            <m:t>1</m:t>
                          </m:r>
                        </m:sub>
                      </m:sSub>
                      <m:r>
                        <a:rPr lang="en-US" b="0" i="0">
                          <a:latin typeface="Cambria Math" panose="02040503050406030204" pitchFamily="18" charset="0"/>
                        </a:rPr>
                        <m:t>+</m:t>
                      </m:r>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𝑏</m:t>
                          </m:r>
                        </m:e>
                        <m:sub>
                          <m:r>
                            <a:rPr lang="en-US" b="0" i="0">
                              <a:latin typeface="Cambria Math" panose="02040503050406030204" pitchFamily="18" charset="0"/>
                            </a:rPr>
                            <m:t>3</m:t>
                          </m:r>
                        </m:sub>
                      </m:sSub>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𝑥</m:t>
                          </m:r>
                        </m:e>
                        <m:sub>
                          <m:r>
                            <a:rPr lang="en-US" b="0" i="0">
                              <a:latin typeface="Cambria Math" panose="02040503050406030204" pitchFamily="18" charset="0"/>
                            </a:rPr>
                            <m:t>2</m:t>
                          </m:r>
                        </m:sub>
                      </m:sSub>
                      <m:r>
                        <a:rPr lang="en-US" b="0" i="0">
                          <a:latin typeface="Cambria Math" panose="02040503050406030204" pitchFamily="18" charset="0"/>
                        </a:rPr>
                        <m:t>=</m:t>
                      </m:r>
                      <m:sSup>
                        <m:sSupPr>
                          <m:ctrlPr>
                            <a:rPr lang="en-US" b="0" i="1">
                              <a:solidFill>
                                <a:srgbClr val="836967"/>
                              </a:solidFill>
                              <a:latin typeface="Cambria Math" panose="02040503050406030204" pitchFamily="18" charset="0"/>
                            </a:rPr>
                          </m:ctrlPr>
                        </m:sSupPr>
                        <m:e>
                          <m:r>
                            <a:rPr lang="en-US" b="0" i="1">
                              <a:latin typeface="Cambria Math" panose="02040503050406030204" pitchFamily="18" charset="0"/>
                            </a:rPr>
                            <m:t>𝛼</m:t>
                          </m:r>
                        </m:e>
                        <m:sup>
                          <m:r>
                            <a:rPr lang="en-US" b="0" i="0">
                              <a:latin typeface="Cambria Math" panose="02040503050406030204" pitchFamily="18" charset="0"/>
                            </a:rPr>
                            <m:t>2</m:t>
                          </m:r>
                        </m:sup>
                      </m:sSup>
                      <m:r>
                        <a:rPr lang="en-US" b="0" i="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m:oMathPara>
                </a14:m>
                <a:endParaRPr lang="en-US" dirty="0"/>
              </a:p>
            </p:txBody>
          </p:sp>
        </mc:Choice>
        <mc:Fallback xmlns="">
          <p:sp>
            <p:nvSpPr>
              <p:cNvPr id="36" name="TextBox 35">
                <a:extLst>
                  <a:ext uri="{FF2B5EF4-FFF2-40B4-BE49-F238E27FC236}">
                    <a16:creationId xmlns:a16="http://schemas.microsoft.com/office/drawing/2014/main" id="{D5FA9160-8368-3BC8-6687-C8E0E84CDA17}"/>
                  </a:ext>
                </a:extLst>
              </p:cNvPr>
              <p:cNvSpPr txBox="1">
                <a:spLocks noRot="1" noChangeAspect="1" noMove="1" noResize="1" noEditPoints="1" noAdjustHandles="1" noChangeArrowheads="1" noChangeShapeType="1" noTextEdit="1"/>
              </p:cNvSpPr>
              <p:nvPr/>
            </p:nvSpPr>
            <p:spPr>
              <a:xfrm>
                <a:off x="580030" y="5143650"/>
                <a:ext cx="3668972" cy="63478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65190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F61D353-95A6-ECE5-6760-9A068C34496A}"/>
                  </a:ext>
                </a:extLst>
              </p:cNvPr>
              <p:cNvSpPr>
                <a:spLocks noGrp="1"/>
              </p:cNvSpPr>
              <p:nvPr>
                <p:ph type="body" sz="quarter" idx="10"/>
              </p:nvPr>
            </p:nvSpPr>
            <p:spPr/>
            <p:txBody>
              <a:bodyPr/>
              <a:lstStyle/>
              <a:p>
                <a:r>
                  <a:rPr lang="en-US" dirty="0"/>
                  <a:t>Case 2: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oMath>
                </a14:m>
                <a:endParaRPr lang="en-US" dirty="0"/>
              </a:p>
              <a:p>
                <a:pPr>
                  <a:lnSpc>
                    <a:spcPct val="150000"/>
                  </a:lnSpc>
                </a:pPr>
                <a:endParaRPr lang="en-US" dirty="0"/>
              </a:p>
              <a:p>
                <a:endParaRPr lang="en-US" dirty="0"/>
              </a:p>
              <a:p>
                <a:endParaRPr lang="en-US" dirty="0"/>
              </a:p>
              <a:p>
                <a:endParaRPr lang="en-US" dirty="0"/>
              </a:p>
              <a:p>
                <a:r>
                  <a:rPr lang="en-US" dirty="0"/>
                  <a:t>Full factorial design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oMath>
                </a14:m>
                <a:endParaRPr lang="en-US" dirty="0"/>
              </a:p>
              <a:p>
                <a:endParaRPr lang="en-US" dirty="0"/>
              </a:p>
              <a:p>
                <a:endParaRPr lang="en-US" dirty="0"/>
              </a:p>
              <a:p>
                <a:r>
                  <a:rPr lang="en-US" dirty="0"/>
                  <a:t>Min bias design is better than full factorial design</a:t>
                </a:r>
              </a:p>
            </p:txBody>
          </p:sp>
        </mc:Choice>
        <mc:Fallback xmlns="">
          <p:sp>
            <p:nvSpPr>
              <p:cNvPr id="2" name="Text Placeholder 1">
                <a:extLst>
                  <a:ext uri="{FF2B5EF4-FFF2-40B4-BE49-F238E27FC236}">
                    <a16:creationId xmlns:a16="http://schemas.microsoft.com/office/drawing/2014/main" id="{7F61D353-95A6-ECE5-6760-9A068C34496A}"/>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574C91F-46B0-2106-049D-9C7786A4877F}"/>
              </a:ext>
            </a:extLst>
          </p:cNvPr>
          <p:cNvSpPr>
            <a:spLocks noGrp="1"/>
          </p:cNvSpPr>
          <p:nvPr>
            <p:ph type="title"/>
          </p:nvPr>
        </p:nvSpPr>
        <p:spPr/>
        <p:txBody>
          <a:bodyPr>
            <a:normAutofit fontScale="90000"/>
          </a:bodyPr>
          <a:lstStyle/>
          <a:p>
            <a:r>
              <a:rPr lang="en-US" dirty="0"/>
              <a:t>Ex3-11) Minimum Bias Design cont.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D69D06F-5FBB-2614-E95D-8F6C961A5557}"/>
                  </a:ext>
                </a:extLst>
              </p:cNvPr>
              <p:cNvSpPr txBox="1"/>
              <p:nvPr/>
            </p:nvSpPr>
            <p:spPr>
              <a:xfrm>
                <a:off x="648267" y="1098099"/>
                <a:ext cx="5421892"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836967"/>
                              </a:solidFill>
                              <a:latin typeface="Cambria Math" panose="02040503050406030204" pitchFamily="18" charset="0"/>
                            </a:rPr>
                          </m:ctrlPr>
                        </m:fPr>
                        <m:num>
                          <m:r>
                            <a:rPr lang="en-US">
                              <a:latin typeface="Cambria Math" panose="02040503050406030204" pitchFamily="18" charset="0"/>
                            </a:rPr>
                            <m:t>1</m:t>
                          </m:r>
                        </m:num>
                        <m:den>
                          <m:r>
                            <a:rPr lang="en-US" i="0">
                              <a:latin typeface="Cambria Math" panose="02040503050406030204" pitchFamily="18" charset="0"/>
                            </a:rPr>
                            <m:t>4</m:t>
                          </m:r>
                        </m:den>
                      </m:f>
                      <m:d>
                        <m:dPr>
                          <m:ctrlPr>
                            <a:rPr lang="en-US" i="1">
                              <a:solidFill>
                                <a:srgbClr val="836967"/>
                              </a:solidFill>
                              <a:latin typeface="Cambria Math" panose="02040503050406030204" pitchFamily="18" charset="0"/>
                            </a:rPr>
                          </m:ctrlPr>
                        </m:dPr>
                        <m:e>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𝛽</m:t>
                              </m:r>
                            </m:e>
                            <m:sup>
                              <m:r>
                                <a:rPr lang="en-US" i="0">
                                  <a:latin typeface="Cambria Math" panose="02040503050406030204" pitchFamily="18" charset="0"/>
                                </a:rPr>
                                <m:t>2</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𝛽</m:t>
                              </m:r>
                            </m:e>
                            <m:sup>
                              <m:r>
                                <a:rPr lang="en-US" i="0">
                                  <a:latin typeface="Cambria Math" panose="02040503050406030204" pitchFamily="18" charset="0"/>
                                </a:rPr>
                                <m:t>2</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𝛽</m:t>
                              </m:r>
                            </m:e>
                            <m:sup>
                              <m:r>
                                <a:rPr lang="en-US" i="0">
                                  <a:latin typeface="Cambria Math" panose="02040503050406030204" pitchFamily="18" charset="0"/>
                                </a:rPr>
                                <m:t>2</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𝛽</m:t>
                              </m:r>
                            </m:e>
                            <m:sup>
                              <m:r>
                                <a:rPr lang="en-US" i="0">
                                  <a:latin typeface="Cambria Math" panose="02040503050406030204" pitchFamily="18" charset="0"/>
                                </a:rPr>
                                <m:t>2</m:t>
                              </m:r>
                            </m:sup>
                          </m:sSup>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3</m:t>
                          </m:r>
                        </m:den>
                      </m:f>
                      <m:r>
                        <a:rPr lang="en-US" b="0" i="0" smtClean="0">
                          <a:latin typeface="Cambria Math" panose="02040503050406030204" pitchFamily="18" charset="0"/>
                        </a:rPr>
                        <m:t>      </m:t>
                      </m:r>
                      <m:r>
                        <a:rPr lang="en-US" i="0">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𝛽</m:t>
                      </m:r>
                      <m:r>
                        <a:rPr lang="en-US" i="0">
                          <a:latin typeface="Cambria Math" panose="02040503050406030204" pitchFamily="18" charset="0"/>
                        </a:rPr>
                        <m:t>=</m:t>
                      </m:r>
                      <m:rad>
                        <m:radPr>
                          <m:degHide m:val="on"/>
                          <m:ctrlPr>
                            <a:rPr lang="en-US" i="1">
                              <a:solidFill>
                                <a:srgbClr val="836967"/>
                              </a:solidFill>
                              <a:latin typeface="Cambria Math" panose="02040503050406030204" pitchFamily="18" charset="0"/>
                            </a:rPr>
                          </m:ctrlPr>
                        </m:radPr>
                        <m:deg/>
                        <m:e>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3</m:t>
                              </m:r>
                            </m:den>
                          </m:f>
                        </m:e>
                      </m:rad>
                      <m:r>
                        <a:rPr lang="en-US" i="0">
                          <a:latin typeface="Cambria Math" panose="02040503050406030204" pitchFamily="18" charset="0"/>
                        </a:rPr>
                        <m:t>=0.5774</m:t>
                      </m:r>
                    </m:oMath>
                  </m:oMathPara>
                </a14:m>
                <a:endParaRPr lang="en-US" dirty="0"/>
              </a:p>
            </p:txBody>
          </p:sp>
        </mc:Choice>
        <mc:Fallback xmlns="">
          <p:sp>
            <p:nvSpPr>
              <p:cNvPr id="6" name="TextBox 5">
                <a:extLst>
                  <a:ext uri="{FF2B5EF4-FFF2-40B4-BE49-F238E27FC236}">
                    <a16:creationId xmlns:a16="http://schemas.microsoft.com/office/drawing/2014/main" id="{2D69D06F-5FBB-2614-E95D-8F6C961A5557}"/>
                  </a:ext>
                </a:extLst>
              </p:cNvPr>
              <p:cNvSpPr txBox="1">
                <a:spLocks noRot="1" noChangeAspect="1" noMove="1" noResize="1" noEditPoints="1" noAdjustHandles="1" noChangeArrowheads="1" noChangeShapeType="1" noTextEdit="1"/>
              </p:cNvSpPr>
              <p:nvPr/>
            </p:nvSpPr>
            <p:spPr>
              <a:xfrm>
                <a:off x="648267" y="1098099"/>
                <a:ext cx="5421892" cy="910699"/>
              </a:xfrm>
              <a:prstGeom prst="rect">
                <a:avLst/>
              </a:prstGeom>
              <a:blipFill>
                <a:blip r:embed="rId3"/>
                <a:stretch>
                  <a:fillRect/>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2A0DDF1E-588F-38FE-7387-C78AA3AE0B23}"/>
              </a:ext>
            </a:extLst>
          </p:cNvPr>
          <p:cNvSpPr/>
          <p:nvPr/>
        </p:nvSpPr>
        <p:spPr>
          <a:xfrm>
            <a:off x="3657601" y="1523220"/>
            <a:ext cx="272955" cy="119015"/>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A6DA8D4-97D3-CFD1-2016-D491FB3FB86A}"/>
                  </a:ext>
                </a:extLst>
              </p:cNvPr>
              <p:cNvSpPr txBox="1"/>
              <p:nvPr/>
            </p:nvSpPr>
            <p:spPr>
              <a:xfrm>
                <a:off x="648267" y="1949545"/>
                <a:ext cx="6081322" cy="13412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𝐗</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eqArr>
                            <m:eqArrPr>
                              <m:ctrlPr>
                                <a:rPr lang="en-US" b="0" i="1">
                                  <a:solidFill>
                                    <a:srgbClr val="836967"/>
                                  </a:solidFill>
                                  <a:latin typeface="Cambria Math" panose="02040503050406030204" pitchFamily="18" charset="0"/>
                                </a:rPr>
                              </m:ctrlPr>
                            </m:eqArrPr>
                            <m:e>
                              <m:r>
                                <a:rPr lang="en-US" b="0" i="0">
                                  <a:latin typeface="Cambria Math" panose="02040503050406030204" pitchFamily="18" charset="0"/>
                                </a:rPr>
                                <m:t>&amp;</m:t>
                              </m:r>
                              <m:m>
                                <m:mPr>
                                  <m:plcHide m:val="on"/>
                                  <m:mcs>
                                    <m:mc>
                                      <m:mcPr>
                                        <m:count m:val="3"/>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m:t>
                                    </m:r>
                                  </m:e>
                                  <m:e>
                                    <m:r>
                                      <a:rPr lang="en-US" b="0" i="0">
                                        <a:latin typeface="Cambria Math" panose="02040503050406030204" pitchFamily="18" charset="0"/>
                                      </a:rPr>
                                      <m:t>−</m:t>
                                    </m:r>
                                    <m:r>
                                      <a:rPr lang="en-US" b="0" i="1">
                                        <a:latin typeface="Cambria Math" panose="02040503050406030204" pitchFamily="18" charset="0"/>
                                      </a:rPr>
                                      <m:t>𝛽</m:t>
                                    </m:r>
                                  </m:e>
                                  <m:e>
                                    <m:r>
                                      <a:rPr lang="en-US" b="0" i="0">
                                        <a:latin typeface="Cambria Math" panose="02040503050406030204" pitchFamily="18" charset="0"/>
                                      </a:rPr>
                                      <m:t>−</m:t>
                                    </m:r>
                                    <m:r>
                                      <a:rPr lang="en-US" b="0" i="1">
                                        <a:latin typeface="Cambria Math" panose="02040503050406030204" pitchFamily="18" charset="0"/>
                                      </a:rPr>
                                      <m:t>𝛽</m:t>
                                    </m:r>
                                  </m:e>
                                </m:mr>
                                <m:mr>
                                  <m:e>
                                    <m:r>
                                      <a:rPr lang="en-US" b="0" i="0">
                                        <a:latin typeface="Cambria Math" panose="02040503050406030204" pitchFamily="18" charset="0"/>
                                      </a:rPr>
                                      <m:t>1</m:t>
                                    </m:r>
                                  </m:e>
                                  <m:e>
                                    <m:r>
                                      <a:rPr lang="en-US" b="0" i="0">
                                        <a:latin typeface="Cambria Math" panose="02040503050406030204" pitchFamily="18" charset="0"/>
                                      </a:rPr>
                                      <m:t>−</m:t>
                                    </m:r>
                                    <m:r>
                                      <a:rPr lang="en-US" b="0" i="1">
                                        <a:latin typeface="Cambria Math" panose="02040503050406030204" pitchFamily="18" charset="0"/>
                                      </a:rPr>
                                      <m:t>𝛽</m:t>
                                    </m:r>
                                  </m:e>
                                  <m:e>
                                    <m:r>
                                      <a:rPr lang="en-US" b="0" i="1">
                                        <a:latin typeface="Cambria Math" panose="02040503050406030204" pitchFamily="18" charset="0"/>
                                      </a:rPr>
                                      <m:t>𝛽</m:t>
                                    </m:r>
                                  </m:e>
                                </m:mr>
                              </m:m>
                            </m:e>
                            <m:e>
                              <m:r>
                                <a:rPr lang="en-US" b="0" i="0">
                                  <a:latin typeface="Cambria Math" panose="02040503050406030204" pitchFamily="18" charset="0"/>
                                </a:rPr>
                                <m:t>&amp;</m:t>
                              </m:r>
                              <m:m>
                                <m:mPr>
                                  <m:plcHide m:val="on"/>
                                  <m:mcs>
                                    <m:mc>
                                      <m:mcPr>
                                        <m:count m:val="3"/>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m:t>
                                    </m:r>
                                  </m:e>
                                  <m:e>
                                    <m:r>
                                      <a:rPr lang="en-US" b="0" i="1">
                                        <a:latin typeface="Cambria Math" panose="02040503050406030204" pitchFamily="18" charset="0"/>
                                      </a:rPr>
                                      <m:t>𝛽</m:t>
                                    </m:r>
                                  </m:e>
                                  <m:e>
                                    <m:r>
                                      <a:rPr lang="en-US" b="0" i="0">
                                        <a:latin typeface="Cambria Math" panose="02040503050406030204" pitchFamily="18" charset="0"/>
                                      </a:rPr>
                                      <m:t>−</m:t>
                                    </m:r>
                                    <m:r>
                                      <a:rPr lang="en-US" b="0" i="1">
                                        <a:latin typeface="Cambria Math" panose="02040503050406030204" pitchFamily="18" charset="0"/>
                                      </a:rPr>
                                      <m:t>𝛽</m:t>
                                    </m:r>
                                  </m:e>
                                </m:mr>
                                <m:mr>
                                  <m:e>
                                    <m:r>
                                      <a:rPr lang="en-US" b="0" i="0">
                                        <a:latin typeface="Cambria Math" panose="02040503050406030204" pitchFamily="18" charset="0"/>
                                      </a:rPr>
                                      <m:t>1</m:t>
                                    </m:r>
                                  </m:e>
                                  <m:e>
                                    <m:r>
                                      <a:rPr lang="en-US" b="0" i="1">
                                        <a:latin typeface="Cambria Math" panose="02040503050406030204" pitchFamily="18" charset="0"/>
                                      </a:rPr>
                                      <m:t>𝛽</m:t>
                                    </m:r>
                                  </m:e>
                                  <m:e>
                                    <m:r>
                                      <a:rPr lang="en-US" b="0" i="1">
                                        <a:latin typeface="Cambria Math" panose="02040503050406030204" pitchFamily="18" charset="0"/>
                                      </a:rPr>
                                      <m:t>𝛽</m:t>
                                    </m:r>
                                  </m:e>
                                </m:mr>
                              </m:m>
                            </m:e>
                          </m:eqArr>
                        </m:e>
                      </m:d>
                      <m:r>
                        <a:rPr lang="en-US" b="0" i="0">
                          <a:latin typeface="Cambria Math" panose="02040503050406030204" pitchFamily="18" charset="0"/>
                        </a:rPr>
                        <m:t>, </m:t>
                      </m:r>
                      <m:r>
                        <a:rPr lang="en-US" b="1" i="0">
                          <a:latin typeface="Cambria Math" panose="02040503050406030204" pitchFamily="18" charset="0"/>
                        </a:rPr>
                        <m:t>𝐲</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eqArr>
                            <m:eqArrPr>
                              <m:ctrlPr>
                                <a:rPr lang="en-US" b="0" i="1">
                                  <a:solidFill>
                                    <a:srgbClr val="836967"/>
                                  </a:solidFill>
                                  <a:latin typeface="Cambria Math" panose="02040503050406030204" pitchFamily="18" charset="0"/>
                                </a:rPr>
                              </m:ctrlPr>
                            </m:eqArrPr>
                            <m:e>
                              <m:r>
                                <a:rPr lang="en-US" b="0" i="0">
                                  <a:latin typeface="Cambria Math" panose="02040503050406030204" pitchFamily="18" charset="0"/>
                                </a:rPr>
                                <m:t>&amp;</m:t>
                              </m:r>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2</m:t>
                                    </m:r>
                                    <m:sSup>
                                      <m:sSupPr>
                                        <m:ctrlPr>
                                          <a:rPr lang="en-US" b="0" i="1">
                                            <a:solidFill>
                                              <a:srgbClr val="836967"/>
                                            </a:solidFill>
                                            <a:latin typeface="Cambria Math" panose="02040503050406030204" pitchFamily="18" charset="0"/>
                                          </a:rPr>
                                        </m:ctrlPr>
                                      </m:sSupPr>
                                      <m:e>
                                        <m:r>
                                          <a:rPr lang="en-US" b="0" i="1">
                                            <a:latin typeface="Cambria Math" panose="02040503050406030204" pitchFamily="18" charset="0"/>
                                          </a:rPr>
                                          <m:t>𝛽</m:t>
                                        </m:r>
                                      </m:e>
                                      <m:sup>
                                        <m:r>
                                          <a:rPr lang="en-US" b="0" i="0">
                                            <a:latin typeface="Cambria Math" panose="02040503050406030204" pitchFamily="18" charset="0"/>
                                          </a:rPr>
                                          <m:t>2</m:t>
                                        </m:r>
                                      </m:sup>
                                    </m:sSup>
                                  </m:e>
                                </m:mr>
                                <m:mr>
                                  <m:e>
                                    <m:r>
                                      <a:rPr lang="en-US" b="0" i="0">
                                        <a:latin typeface="Cambria Math" panose="02040503050406030204" pitchFamily="18" charset="0"/>
                                      </a:rPr>
                                      <m:t>2</m:t>
                                    </m:r>
                                    <m:sSup>
                                      <m:sSupPr>
                                        <m:ctrlPr>
                                          <a:rPr lang="en-US" b="0" i="1">
                                            <a:solidFill>
                                              <a:srgbClr val="836967"/>
                                            </a:solidFill>
                                            <a:latin typeface="Cambria Math" panose="02040503050406030204" pitchFamily="18" charset="0"/>
                                          </a:rPr>
                                        </m:ctrlPr>
                                      </m:sSupPr>
                                      <m:e>
                                        <m:r>
                                          <a:rPr lang="en-US" b="0" i="1">
                                            <a:latin typeface="Cambria Math" panose="02040503050406030204" pitchFamily="18" charset="0"/>
                                          </a:rPr>
                                          <m:t>𝛽</m:t>
                                        </m:r>
                                      </m:e>
                                      <m:sup>
                                        <m:r>
                                          <a:rPr lang="en-US" b="0" i="0">
                                            <a:latin typeface="Cambria Math" panose="02040503050406030204" pitchFamily="18" charset="0"/>
                                          </a:rPr>
                                          <m:t>2</m:t>
                                        </m:r>
                                      </m:sup>
                                    </m:sSup>
                                  </m:e>
                                </m:mr>
                              </m:m>
                            </m:e>
                            <m:e>
                              <m:r>
                                <a:rPr lang="en-US" b="0" i="0">
                                  <a:latin typeface="Cambria Math" panose="02040503050406030204" pitchFamily="18" charset="0"/>
                                </a:rPr>
                                <m:t>&amp;2</m:t>
                              </m:r>
                              <m:sSup>
                                <m:sSupPr>
                                  <m:ctrlPr>
                                    <a:rPr lang="en-US" b="0" i="1">
                                      <a:solidFill>
                                        <a:srgbClr val="836967"/>
                                      </a:solidFill>
                                      <a:latin typeface="Cambria Math" panose="02040503050406030204" pitchFamily="18" charset="0"/>
                                    </a:rPr>
                                  </m:ctrlPr>
                                </m:sSupPr>
                                <m:e>
                                  <m:r>
                                    <a:rPr lang="en-US" b="0" i="1">
                                      <a:latin typeface="Cambria Math" panose="02040503050406030204" pitchFamily="18" charset="0"/>
                                    </a:rPr>
                                    <m:t>𝛽</m:t>
                                  </m:r>
                                </m:e>
                                <m:sup>
                                  <m:r>
                                    <a:rPr lang="en-US" b="0" i="0">
                                      <a:latin typeface="Cambria Math" panose="02040503050406030204" pitchFamily="18" charset="0"/>
                                    </a:rPr>
                                    <m:t>2</m:t>
                                  </m:r>
                                </m:sup>
                              </m:sSup>
                            </m:e>
                            <m:e>
                              <m:r>
                                <a:rPr lang="en-US" b="0" i="0">
                                  <a:latin typeface="Cambria Math" panose="02040503050406030204" pitchFamily="18" charset="0"/>
                                </a:rPr>
                                <m:t>&amp;2</m:t>
                              </m:r>
                              <m:sSup>
                                <m:sSupPr>
                                  <m:ctrlPr>
                                    <a:rPr lang="en-US" b="0" i="1">
                                      <a:solidFill>
                                        <a:srgbClr val="836967"/>
                                      </a:solidFill>
                                      <a:latin typeface="Cambria Math" panose="02040503050406030204" pitchFamily="18" charset="0"/>
                                    </a:rPr>
                                  </m:ctrlPr>
                                </m:sSupPr>
                                <m:e>
                                  <m:r>
                                    <a:rPr lang="en-US" b="0" i="1">
                                      <a:latin typeface="Cambria Math" panose="02040503050406030204" pitchFamily="18" charset="0"/>
                                    </a:rPr>
                                    <m:t>𝛽</m:t>
                                  </m:r>
                                </m:e>
                                <m:sup>
                                  <m:r>
                                    <a:rPr lang="en-US" b="0" i="0">
                                      <a:latin typeface="Cambria Math" panose="02040503050406030204" pitchFamily="18" charset="0"/>
                                    </a:rPr>
                                    <m:t>2</m:t>
                                  </m:r>
                                </m:sup>
                              </m:sSup>
                            </m:e>
                          </m:eqArr>
                        </m:e>
                      </m:d>
                      <m:r>
                        <a:rPr lang="en-US" b="0" i="0">
                          <a:latin typeface="Cambria Math" panose="02040503050406030204" pitchFamily="18" charset="0"/>
                        </a:rPr>
                        <m:t>, </m:t>
                      </m:r>
                      <m:r>
                        <a:rPr lang="en-US" b="1" i="0">
                          <a:latin typeface="Cambria Math" panose="02040503050406030204" pitchFamily="18" charset="0"/>
                        </a:rPr>
                        <m:t>𝐛</m:t>
                      </m:r>
                      <m:r>
                        <a:rPr lang="en-US" b="0" i="0">
                          <a:latin typeface="Cambria Math" panose="02040503050406030204" pitchFamily="18" charset="0"/>
                        </a:rPr>
                        <m:t>=</m:t>
                      </m:r>
                      <m:sSup>
                        <m:sSupPr>
                          <m:ctrlPr>
                            <a:rPr lang="en-US" b="0" i="1">
                              <a:solidFill>
                                <a:srgbClr val="836967"/>
                              </a:solidFill>
                              <a:latin typeface="Cambria Math" panose="02040503050406030204" pitchFamily="18" charset="0"/>
                            </a:rPr>
                          </m:ctrlPr>
                        </m:sSupPr>
                        <m:e>
                          <m:d>
                            <m:dPr>
                              <m:ctrlPr>
                                <a:rPr lang="en-US" b="0" i="1">
                                  <a:solidFill>
                                    <a:srgbClr val="836967"/>
                                  </a:solidFill>
                                  <a:latin typeface="Cambria Math" panose="02040503050406030204" pitchFamily="18" charset="0"/>
                                </a:rPr>
                              </m:ctrlPr>
                            </m:dPr>
                            <m:e>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𝐗</m:t>
                                  </m:r>
                                </m:e>
                                <m:sup>
                                  <m:r>
                                    <a:rPr lang="en-US" b="0" i="1">
                                      <a:latin typeface="Cambria Math" panose="02040503050406030204" pitchFamily="18" charset="0"/>
                                    </a:rPr>
                                    <m:t>𝑇</m:t>
                                  </m:r>
                                </m:sup>
                              </m:sSup>
                              <m:r>
                                <a:rPr lang="en-US" b="1" i="0">
                                  <a:latin typeface="Cambria Math" panose="02040503050406030204" pitchFamily="18" charset="0"/>
                                </a:rPr>
                                <m:t>𝐗</m:t>
                              </m:r>
                            </m:e>
                          </m:d>
                        </m:e>
                        <m:sup>
                          <m:r>
                            <a:rPr lang="en-US" b="0" i="0">
                              <a:latin typeface="Cambria Math" panose="02040503050406030204" pitchFamily="18" charset="0"/>
                            </a:rPr>
                            <m:t>−1</m:t>
                          </m:r>
                        </m:sup>
                      </m:sSup>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𝐗</m:t>
                          </m:r>
                        </m:e>
                        <m:sup>
                          <m:r>
                            <a:rPr lang="en-US" b="0" i="1">
                              <a:latin typeface="Cambria Math" panose="02040503050406030204" pitchFamily="18" charset="0"/>
                            </a:rPr>
                            <m:t>𝑇</m:t>
                          </m:r>
                        </m:sup>
                      </m:sSup>
                      <m:r>
                        <a:rPr lang="en-US" b="1" i="0">
                          <a:latin typeface="Cambria Math" panose="02040503050406030204" pitchFamily="18" charset="0"/>
                        </a:rPr>
                        <m:t>𝐲</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eqArr>
                            <m:eqArrPr>
                              <m:ctrlPr>
                                <a:rPr lang="en-US" b="0" i="1">
                                  <a:solidFill>
                                    <a:srgbClr val="836967"/>
                                  </a:solidFill>
                                  <a:latin typeface="Cambria Math" panose="02040503050406030204" pitchFamily="18" charset="0"/>
                                </a:rPr>
                              </m:ctrlPr>
                            </m:eqArrPr>
                            <m:e>
                              <m:r>
                                <a:rPr lang="en-US" b="0" i="0">
                                  <a:latin typeface="Cambria Math" panose="02040503050406030204" pitchFamily="18" charset="0"/>
                                </a:rPr>
                                <m:t>&amp;2</m:t>
                              </m:r>
                              <m:sSup>
                                <m:sSupPr>
                                  <m:ctrlPr>
                                    <a:rPr lang="en-US" b="0" i="1">
                                      <a:solidFill>
                                        <a:srgbClr val="836967"/>
                                      </a:solidFill>
                                      <a:latin typeface="Cambria Math" panose="02040503050406030204" pitchFamily="18" charset="0"/>
                                    </a:rPr>
                                  </m:ctrlPr>
                                </m:sSupPr>
                                <m:e>
                                  <m:r>
                                    <a:rPr lang="en-US" b="0" i="1">
                                      <a:latin typeface="Cambria Math" panose="02040503050406030204" pitchFamily="18" charset="0"/>
                                    </a:rPr>
                                    <m:t>𝛽</m:t>
                                  </m:r>
                                </m:e>
                                <m:sup>
                                  <m:r>
                                    <a:rPr lang="en-US" b="0" i="0">
                                      <a:latin typeface="Cambria Math" panose="02040503050406030204" pitchFamily="18" charset="0"/>
                                    </a:rPr>
                                    <m:t>2</m:t>
                                  </m:r>
                                </m:sup>
                              </m:sSup>
                            </m:e>
                            <m:e>
                              <m:r>
                                <a:rPr lang="en-US" b="0" i="0">
                                  <a:latin typeface="Cambria Math" panose="02040503050406030204" pitchFamily="18" charset="0"/>
                                </a:rPr>
                                <m:t>&amp;0</m:t>
                              </m:r>
                            </m:e>
                            <m:e>
                              <m:r>
                                <a:rPr lang="en-US" b="0" i="0">
                                  <a:latin typeface="Cambria Math" panose="02040503050406030204" pitchFamily="18" charset="0"/>
                                </a:rPr>
                                <m:t>&amp;0</m:t>
                              </m:r>
                            </m:e>
                          </m:eqArr>
                        </m:e>
                      </m:d>
                    </m:oMath>
                  </m:oMathPara>
                </a14:m>
                <a:endParaRPr lang="en-US" dirty="0"/>
              </a:p>
            </p:txBody>
          </p:sp>
        </mc:Choice>
        <mc:Fallback xmlns="">
          <p:sp>
            <p:nvSpPr>
              <p:cNvPr id="22" name="TextBox 21">
                <a:extLst>
                  <a:ext uri="{FF2B5EF4-FFF2-40B4-BE49-F238E27FC236}">
                    <a16:creationId xmlns:a16="http://schemas.microsoft.com/office/drawing/2014/main" id="{DA6DA8D4-97D3-CFD1-2016-D491FB3FB86A}"/>
                  </a:ext>
                </a:extLst>
              </p:cNvPr>
              <p:cNvSpPr txBox="1">
                <a:spLocks noRot="1" noChangeAspect="1" noMove="1" noResize="1" noEditPoints="1" noAdjustHandles="1" noChangeArrowheads="1" noChangeShapeType="1" noTextEdit="1"/>
              </p:cNvSpPr>
              <p:nvPr/>
            </p:nvSpPr>
            <p:spPr>
              <a:xfrm>
                <a:off x="648267" y="1949545"/>
                <a:ext cx="6081322" cy="13412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7AD0D8A-797F-930C-3002-8B8D0E3CD6EC}"/>
                  </a:ext>
                </a:extLst>
              </p:cNvPr>
              <p:cNvSpPr txBox="1"/>
              <p:nvPr/>
            </p:nvSpPr>
            <p:spPr>
              <a:xfrm>
                <a:off x="774510" y="3230538"/>
                <a:ext cx="3797490" cy="6347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rgbClr val="836967"/>
                              </a:solidFill>
                              <a:latin typeface="Cambria Math" panose="02040503050406030204" pitchFamily="18" charset="0"/>
                            </a:rPr>
                          </m:ctrlPr>
                        </m:accPr>
                        <m:e>
                          <m:r>
                            <a:rPr lang="en-US" i="1">
                              <a:latin typeface="Cambria Math" panose="02040503050406030204" pitchFamily="18" charset="0"/>
                            </a:rPr>
                            <m:t>𝑦</m:t>
                          </m:r>
                        </m:e>
                      </m:acc>
                      <m:d>
                        <m:dPr>
                          <m:ctrlPr>
                            <a:rPr lang="en-US" i="1">
                              <a:solidFill>
                                <a:srgbClr val="836967"/>
                              </a:solidFill>
                              <a:latin typeface="Cambria Math" panose="02040503050406030204" pitchFamily="18" charset="0"/>
                            </a:rPr>
                          </m:ctrlPr>
                        </m:dPr>
                        <m:e>
                          <m:r>
                            <a:rPr lang="en-US" b="1" i="0">
                              <a:latin typeface="Cambria Math" panose="02040503050406030204" pitchFamily="18" charset="0"/>
                            </a:rPr>
                            <m:t>𝐱</m:t>
                          </m:r>
                        </m:e>
                      </m:d>
                      <m:r>
                        <a:rPr lang="en-US" b="0" i="0">
                          <a:latin typeface="Cambria Math" panose="02040503050406030204" pitchFamily="18" charset="0"/>
                        </a:rPr>
                        <m:t>=</m:t>
                      </m:r>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𝑏</m:t>
                          </m:r>
                        </m:e>
                        <m:sub>
                          <m:r>
                            <a:rPr lang="en-US" b="0" i="0">
                              <a:latin typeface="Cambria Math" panose="02040503050406030204" pitchFamily="18" charset="0"/>
                            </a:rPr>
                            <m:t>1</m:t>
                          </m:r>
                        </m:sub>
                      </m:sSub>
                      <m:r>
                        <a:rPr lang="en-US" b="0" i="0">
                          <a:latin typeface="Cambria Math" panose="02040503050406030204" pitchFamily="18" charset="0"/>
                        </a:rPr>
                        <m:t>+</m:t>
                      </m:r>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𝑏</m:t>
                          </m:r>
                        </m:e>
                        <m:sub>
                          <m:r>
                            <a:rPr lang="en-US" b="0" i="0">
                              <a:latin typeface="Cambria Math" panose="02040503050406030204" pitchFamily="18" charset="0"/>
                            </a:rPr>
                            <m:t>2</m:t>
                          </m:r>
                        </m:sub>
                      </m:sSub>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𝑥</m:t>
                          </m:r>
                        </m:e>
                        <m:sub>
                          <m:r>
                            <a:rPr lang="en-US" b="0" i="0">
                              <a:latin typeface="Cambria Math" panose="02040503050406030204" pitchFamily="18" charset="0"/>
                            </a:rPr>
                            <m:t>1</m:t>
                          </m:r>
                        </m:sub>
                      </m:sSub>
                      <m:r>
                        <a:rPr lang="en-US" b="0" i="0">
                          <a:latin typeface="Cambria Math" panose="02040503050406030204" pitchFamily="18" charset="0"/>
                        </a:rPr>
                        <m:t>+</m:t>
                      </m:r>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𝑏</m:t>
                          </m:r>
                        </m:e>
                        <m:sub>
                          <m:r>
                            <a:rPr lang="en-US" b="0" i="0">
                              <a:latin typeface="Cambria Math" panose="02040503050406030204" pitchFamily="18" charset="0"/>
                            </a:rPr>
                            <m:t>3</m:t>
                          </m:r>
                        </m:sub>
                      </m:sSub>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𝑥</m:t>
                          </m:r>
                        </m:e>
                        <m:sub>
                          <m:r>
                            <a:rPr lang="en-US" b="0" i="0">
                              <a:latin typeface="Cambria Math" panose="02040503050406030204" pitchFamily="18" charset="0"/>
                            </a:rPr>
                            <m:t>2</m:t>
                          </m:r>
                        </m:sub>
                      </m:sSub>
                      <m:r>
                        <a:rPr lang="en-US" b="0" i="0">
                          <a:latin typeface="Cambria Math" panose="02040503050406030204" pitchFamily="18" charset="0"/>
                        </a:rPr>
                        <m:t>=2</m:t>
                      </m:r>
                      <m:sSup>
                        <m:sSupPr>
                          <m:ctrlPr>
                            <a:rPr lang="en-US" b="0" i="1">
                              <a:solidFill>
                                <a:srgbClr val="836967"/>
                              </a:solidFill>
                              <a:latin typeface="Cambria Math" panose="02040503050406030204" pitchFamily="18" charset="0"/>
                            </a:rPr>
                          </m:ctrlPr>
                        </m:sSupPr>
                        <m:e>
                          <m:r>
                            <a:rPr lang="en-US" b="0" i="1">
                              <a:latin typeface="Cambria Math" panose="02040503050406030204" pitchFamily="18" charset="0"/>
                            </a:rPr>
                            <m:t>𝛽</m:t>
                          </m:r>
                        </m:e>
                        <m:sup>
                          <m:r>
                            <a:rPr lang="en-US" b="0" i="0">
                              <a:latin typeface="Cambria Math" panose="02040503050406030204" pitchFamily="18" charset="0"/>
                            </a:rPr>
                            <m:t>2</m:t>
                          </m:r>
                        </m:sup>
                      </m:sSup>
                      <m:r>
                        <a:rPr lang="en-US" b="0" i="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m:oMathPara>
                </a14:m>
                <a:endParaRPr lang="en-US" dirty="0"/>
              </a:p>
            </p:txBody>
          </p:sp>
        </mc:Choice>
        <mc:Fallback xmlns="">
          <p:sp>
            <p:nvSpPr>
              <p:cNvPr id="25" name="TextBox 24">
                <a:extLst>
                  <a:ext uri="{FF2B5EF4-FFF2-40B4-BE49-F238E27FC236}">
                    <a16:creationId xmlns:a16="http://schemas.microsoft.com/office/drawing/2014/main" id="{F7AD0D8A-797F-930C-3002-8B8D0E3CD6EC}"/>
                  </a:ext>
                </a:extLst>
              </p:cNvPr>
              <p:cNvSpPr txBox="1">
                <a:spLocks noRot="1" noChangeAspect="1" noMove="1" noResize="1" noEditPoints="1" noAdjustHandles="1" noChangeArrowheads="1" noChangeShapeType="1" noTextEdit="1"/>
              </p:cNvSpPr>
              <p:nvPr/>
            </p:nvSpPr>
            <p:spPr>
              <a:xfrm>
                <a:off x="774510" y="3230538"/>
                <a:ext cx="3797490" cy="63478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CEDF41C-E69A-1CB2-C742-C31BB4CE42E5}"/>
                  </a:ext>
                </a:extLst>
              </p:cNvPr>
              <p:cNvSpPr txBox="1"/>
              <p:nvPr/>
            </p:nvSpPr>
            <p:spPr>
              <a:xfrm>
                <a:off x="776791" y="4394872"/>
                <a:ext cx="6363266" cy="1117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𝐗</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eqArr>
                            <m:eqArrPr>
                              <m:ctrlPr>
                                <a:rPr lang="en-US" b="0" i="1">
                                  <a:solidFill>
                                    <a:srgbClr val="836967"/>
                                  </a:solidFill>
                                  <a:latin typeface="Cambria Math" panose="02040503050406030204" pitchFamily="18" charset="0"/>
                                </a:rPr>
                              </m:ctrlPr>
                            </m:eqArrPr>
                            <m:e>
                              <m:r>
                                <a:rPr lang="en-US" b="0" i="0">
                                  <a:latin typeface="Cambria Math" panose="02040503050406030204" pitchFamily="18" charset="0"/>
                                </a:rPr>
                                <m:t>&amp;</m:t>
                              </m:r>
                              <m:m>
                                <m:mPr>
                                  <m:plcHide m:val="on"/>
                                  <m:mcs>
                                    <m:mc>
                                      <m:mcPr>
                                        <m:count m:val="3"/>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m:t>
                                    </m:r>
                                  </m:e>
                                  <m:e>
                                    <m:r>
                                      <a:rPr lang="en-US" b="0" i="0">
                                        <a:latin typeface="Cambria Math" panose="02040503050406030204" pitchFamily="18" charset="0"/>
                                      </a:rPr>
                                      <m:t>−1</m:t>
                                    </m:r>
                                  </m:e>
                                  <m:e>
                                    <m:r>
                                      <a:rPr lang="en-US" b="0" i="0">
                                        <a:latin typeface="Cambria Math" panose="02040503050406030204" pitchFamily="18" charset="0"/>
                                      </a:rPr>
                                      <m:t>−1</m:t>
                                    </m:r>
                                  </m:e>
                                </m:mr>
                                <m:mr>
                                  <m:e>
                                    <m:r>
                                      <a:rPr lang="en-US" b="0" i="0">
                                        <a:latin typeface="Cambria Math" panose="02040503050406030204" pitchFamily="18" charset="0"/>
                                      </a:rPr>
                                      <m:t>1</m:t>
                                    </m:r>
                                  </m:e>
                                  <m:e>
                                    <m:r>
                                      <a:rPr lang="en-US" b="0" i="0">
                                        <a:latin typeface="Cambria Math" panose="02040503050406030204" pitchFamily="18" charset="0"/>
                                      </a:rPr>
                                      <m:t>−1</m:t>
                                    </m:r>
                                  </m:e>
                                  <m:e>
                                    <m:r>
                                      <a:rPr lang="en-US" b="0" i="0">
                                        <a:latin typeface="Cambria Math" panose="02040503050406030204" pitchFamily="18" charset="0"/>
                                      </a:rPr>
                                      <m:t>1</m:t>
                                    </m:r>
                                  </m:e>
                                </m:mr>
                              </m:m>
                            </m:e>
                            <m:e>
                              <m:r>
                                <a:rPr lang="en-US" b="0" i="0">
                                  <a:latin typeface="Cambria Math" panose="02040503050406030204" pitchFamily="18" charset="0"/>
                                </a:rPr>
                                <m:t>&amp;</m:t>
                              </m:r>
                              <m:m>
                                <m:mPr>
                                  <m:plcHide m:val="on"/>
                                  <m:mcs>
                                    <m:mc>
                                      <m:mcPr>
                                        <m:count m:val="3"/>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m:t>
                                    </m:r>
                                  </m:e>
                                  <m:e>
                                    <m:r>
                                      <a:rPr lang="en-US" b="0" i="0">
                                        <a:latin typeface="Cambria Math" panose="02040503050406030204" pitchFamily="18" charset="0"/>
                                      </a:rPr>
                                      <m:t>1</m:t>
                                    </m:r>
                                  </m:e>
                                  <m:e>
                                    <m:r>
                                      <a:rPr lang="en-US" b="0" i="0">
                                        <a:latin typeface="Cambria Math" panose="02040503050406030204" pitchFamily="18" charset="0"/>
                                      </a:rPr>
                                      <m:t>−1</m:t>
                                    </m:r>
                                  </m:e>
                                </m:mr>
                                <m:mr>
                                  <m:e>
                                    <m:r>
                                      <a:rPr lang="en-US" b="0" i="0">
                                        <a:latin typeface="Cambria Math" panose="02040503050406030204" pitchFamily="18" charset="0"/>
                                      </a:rPr>
                                      <m:t>1</m:t>
                                    </m:r>
                                  </m:e>
                                  <m:e>
                                    <m:r>
                                      <a:rPr lang="en-US" b="0" i="0">
                                        <a:latin typeface="Cambria Math" panose="02040503050406030204" pitchFamily="18" charset="0"/>
                                      </a:rPr>
                                      <m:t>1</m:t>
                                    </m:r>
                                  </m:e>
                                  <m:e>
                                    <m:r>
                                      <a:rPr lang="en-US" b="0" i="0">
                                        <a:latin typeface="Cambria Math" panose="02040503050406030204" pitchFamily="18" charset="0"/>
                                      </a:rPr>
                                      <m:t>1</m:t>
                                    </m:r>
                                  </m:e>
                                </m:mr>
                              </m:m>
                            </m:e>
                          </m:eqArr>
                        </m:e>
                      </m:d>
                      <m:r>
                        <a:rPr lang="en-US" b="0" i="0">
                          <a:latin typeface="Cambria Math" panose="02040503050406030204" pitchFamily="18" charset="0"/>
                        </a:rPr>
                        <m:t>,  </m:t>
                      </m:r>
                      <m:r>
                        <a:rPr lang="en-US" b="1" i="0">
                          <a:latin typeface="Cambria Math" panose="02040503050406030204" pitchFamily="18" charset="0"/>
                        </a:rPr>
                        <m:t>𝐲</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eqArr>
                            <m:eqArrPr>
                              <m:ctrlPr>
                                <a:rPr lang="en-US" b="0" i="1">
                                  <a:solidFill>
                                    <a:srgbClr val="836967"/>
                                  </a:solidFill>
                                  <a:latin typeface="Cambria Math" panose="02040503050406030204" pitchFamily="18" charset="0"/>
                                </a:rPr>
                              </m:ctrlPr>
                            </m:eqArrPr>
                            <m:e>
                              <m:r>
                                <a:rPr lang="en-US" b="0" i="0">
                                  <a:latin typeface="Cambria Math" panose="02040503050406030204" pitchFamily="18" charset="0"/>
                                </a:rPr>
                                <m:t>&amp;</m:t>
                              </m:r>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2</m:t>
                                    </m:r>
                                  </m:e>
                                </m:mr>
                                <m:mr>
                                  <m:e>
                                    <m:r>
                                      <a:rPr lang="en-US" b="0" i="0">
                                        <a:latin typeface="Cambria Math" panose="02040503050406030204" pitchFamily="18" charset="0"/>
                                      </a:rPr>
                                      <m:t>2</m:t>
                                    </m:r>
                                  </m:e>
                                </m:mr>
                              </m:m>
                            </m:e>
                            <m:e>
                              <m:r>
                                <a:rPr lang="en-US" b="0" i="0">
                                  <a:latin typeface="Cambria Math" panose="02040503050406030204" pitchFamily="18" charset="0"/>
                                </a:rPr>
                                <m:t>&amp;2</m:t>
                              </m:r>
                            </m:e>
                            <m:e>
                              <m:r>
                                <a:rPr lang="en-US" b="0" i="0">
                                  <a:latin typeface="Cambria Math" panose="02040503050406030204" pitchFamily="18" charset="0"/>
                                </a:rPr>
                                <m:t>&amp;2</m:t>
                              </m:r>
                            </m:e>
                          </m:eqArr>
                        </m:e>
                      </m:d>
                      <m:r>
                        <a:rPr lang="en-US" b="0" i="0">
                          <a:latin typeface="Cambria Math" panose="02040503050406030204" pitchFamily="18" charset="0"/>
                        </a:rPr>
                        <m:t>,  </m:t>
                      </m:r>
                      <m:r>
                        <a:rPr lang="en-US" b="1" i="0">
                          <a:latin typeface="Cambria Math" panose="02040503050406030204" pitchFamily="18" charset="0"/>
                        </a:rPr>
                        <m:t>𝐛</m:t>
                      </m:r>
                      <m:r>
                        <a:rPr lang="en-US" b="0" i="0">
                          <a:latin typeface="Cambria Math" panose="02040503050406030204" pitchFamily="18" charset="0"/>
                        </a:rPr>
                        <m:t>=</m:t>
                      </m:r>
                      <m:sSup>
                        <m:sSupPr>
                          <m:ctrlPr>
                            <a:rPr lang="en-US" b="0" i="1">
                              <a:solidFill>
                                <a:srgbClr val="836967"/>
                              </a:solidFill>
                              <a:latin typeface="Cambria Math" panose="02040503050406030204" pitchFamily="18" charset="0"/>
                            </a:rPr>
                          </m:ctrlPr>
                        </m:sSupPr>
                        <m:e>
                          <m:d>
                            <m:dPr>
                              <m:ctrlPr>
                                <a:rPr lang="en-US" b="0" i="1">
                                  <a:solidFill>
                                    <a:srgbClr val="836967"/>
                                  </a:solidFill>
                                  <a:latin typeface="Cambria Math" panose="02040503050406030204" pitchFamily="18" charset="0"/>
                                </a:rPr>
                              </m:ctrlPr>
                            </m:dPr>
                            <m:e>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𝐗</m:t>
                                  </m:r>
                                </m:e>
                                <m:sup>
                                  <m:r>
                                    <a:rPr lang="en-US" b="0" i="1">
                                      <a:latin typeface="Cambria Math" panose="02040503050406030204" pitchFamily="18" charset="0"/>
                                    </a:rPr>
                                    <m:t>𝑇</m:t>
                                  </m:r>
                                </m:sup>
                              </m:sSup>
                              <m:r>
                                <a:rPr lang="en-US" b="1" i="0">
                                  <a:latin typeface="Cambria Math" panose="02040503050406030204" pitchFamily="18" charset="0"/>
                                </a:rPr>
                                <m:t>𝐗</m:t>
                              </m:r>
                            </m:e>
                          </m:d>
                        </m:e>
                        <m:sup>
                          <m:r>
                            <a:rPr lang="en-US" b="0" i="0">
                              <a:latin typeface="Cambria Math" panose="02040503050406030204" pitchFamily="18" charset="0"/>
                            </a:rPr>
                            <m:t>−1</m:t>
                          </m:r>
                        </m:sup>
                      </m:sSup>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𝐗</m:t>
                          </m:r>
                        </m:e>
                        <m:sup>
                          <m:r>
                            <a:rPr lang="en-US" b="0" i="1">
                              <a:latin typeface="Cambria Math" panose="02040503050406030204" pitchFamily="18" charset="0"/>
                            </a:rPr>
                            <m:t>𝑇</m:t>
                          </m:r>
                        </m:sup>
                      </m:sSup>
                      <m:r>
                        <a:rPr lang="en-US" b="1" i="0">
                          <a:latin typeface="Cambria Math" panose="02040503050406030204" pitchFamily="18" charset="0"/>
                        </a:rPr>
                        <m:t>𝐲</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eqArr>
                            <m:eqArrPr>
                              <m:ctrlPr>
                                <a:rPr lang="en-US" b="0" i="1">
                                  <a:solidFill>
                                    <a:srgbClr val="836967"/>
                                  </a:solidFill>
                                  <a:latin typeface="Cambria Math" panose="02040503050406030204" pitchFamily="18" charset="0"/>
                                </a:rPr>
                              </m:ctrlPr>
                            </m:eqArrPr>
                            <m:e>
                              <m:r>
                                <a:rPr lang="en-US" b="0" i="0">
                                  <a:latin typeface="Cambria Math" panose="02040503050406030204" pitchFamily="18" charset="0"/>
                                </a:rPr>
                                <m:t>&amp;2</m:t>
                              </m:r>
                            </m:e>
                            <m:e>
                              <m:r>
                                <a:rPr lang="en-US" b="0" i="0">
                                  <a:latin typeface="Cambria Math" panose="02040503050406030204" pitchFamily="18" charset="0"/>
                                </a:rPr>
                                <m:t>&amp;0</m:t>
                              </m:r>
                            </m:e>
                            <m:e>
                              <m:r>
                                <a:rPr lang="en-US" b="0" i="0">
                                  <a:latin typeface="Cambria Math" panose="02040503050406030204" pitchFamily="18" charset="0"/>
                                </a:rPr>
                                <m:t>&amp;0</m:t>
                              </m:r>
                            </m:e>
                          </m:eqArr>
                        </m:e>
                      </m:d>
                    </m:oMath>
                  </m:oMathPara>
                </a14:m>
                <a:endParaRPr lang="en-US" dirty="0"/>
              </a:p>
            </p:txBody>
          </p:sp>
        </mc:Choice>
        <mc:Fallback xmlns="">
          <p:sp>
            <p:nvSpPr>
              <p:cNvPr id="28" name="TextBox 27">
                <a:extLst>
                  <a:ext uri="{FF2B5EF4-FFF2-40B4-BE49-F238E27FC236}">
                    <a16:creationId xmlns:a16="http://schemas.microsoft.com/office/drawing/2014/main" id="{4CEDF41C-E69A-1CB2-C742-C31BB4CE42E5}"/>
                  </a:ext>
                </a:extLst>
              </p:cNvPr>
              <p:cNvSpPr txBox="1">
                <a:spLocks noRot="1" noChangeAspect="1" noMove="1" noResize="1" noEditPoints="1" noAdjustHandles="1" noChangeArrowheads="1" noChangeShapeType="1" noTextEdit="1"/>
              </p:cNvSpPr>
              <p:nvPr/>
            </p:nvSpPr>
            <p:spPr>
              <a:xfrm>
                <a:off x="776791" y="4394872"/>
                <a:ext cx="6363266" cy="11179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DB147D8-36E6-472E-8020-818B6E3917D0}"/>
                  </a:ext>
                </a:extLst>
              </p:cNvPr>
              <p:cNvSpPr txBox="1"/>
              <p:nvPr/>
            </p:nvSpPr>
            <p:spPr>
              <a:xfrm>
                <a:off x="7661780" y="4713088"/>
                <a:ext cx="109352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rgbClr val="836967"/>
                              </a:solidFill>
                              <a:latin typeface="Cambria Math" panose="02040503050406030204" pitchFamily="18" charset="0"/>
                            </a:rPr>
                          </m:ctrlPr>
                        </m:accPr>
                        <m:e>
                          <m:r>
                            <a:rPr lang="en-US" i="1">
                              <a:latin typeface="Cambria Math" panose="02040503050406030204" pitchFamily="18" charset="0"/>
                            </a:rPr>
                            <m:t>𝑦</m:t>
                          </m:r>
                        </m:e>
                      </m:acc>
                      <m:d>
                        <m:dPr>
                          <m:ctrlPr>
                            <a:rPr lang="en-US" i="1">
                              <a:solidFill>
                                <a:srgbClr val="836967"/>
                              </a:solidFill>
                              <a:latin typeface="Cambria Math" panose="02040503050406030204" pitchFamily="18" charset="0"/>
                            </a:rPr>
                          </m:ctrlPr>
                        </m:dPr>
                        <m:e>
                          <m:r>
                            <a:rPr lang="en-US" b="1" i="0">
                              <a:latin typeface="Cambria Math" panose="02040503050406030204" pitchFamily="18" charset="0"/>
                            </a:rPr>
                            <m:t>𝐱</m:t>
                          </m:r>
                        </m:e>
                      </m:d>
                      <m:r>
                        <a:rPr lang="en-US" b="0" i="0">
                          <a:latin typeface="Cambria Math" panose="02040503050406030204" pitchFamily="18" charset="0"/>
                        </a:rPr>
                        <m:t>=2</m:t>
                      </m:r>
                    </m:oMath>
                  </m:oMathPara>
                </a14:m>
                <a:endParaRPr lang="en-US" dirty="0"/>
              </a:p>
            </p:txBody>
          </p:sp>
        </mc:Choice>
        <mc:Fallback xmlns="">
          <p:sp>
            <p:nvSpPr>
              <p:cNvPr id="31" name="TextBox 30">
                <a:extLst>
                  <a:ext uri="{FF2B5EF4-FFF2-40B4-BE49-F238E27FC236}">
                    <a16:creationId xmlns:a16="http://schemas.microsoft.com/office/drawing/2014/main" id="{7DB147D8-36E6-472E-8020-818B6E3917D0}"/>
                  </a:ext>
                </a:extLst>
              </p:cNvPr>
              <p:cNvSpPr txBox="1">
                <a:spLocks noRot="1" noChangeAspect="1" noMove="1" noResize="1" noEditPoints="1" noAdjustHandles="1" noChangeArrowheads="1" noChangeShapeType="1" noTextEdit="1"/>
              </p:cNvSpPr>
              <p:nvPr/>
            </p:nvSpPr>
            <p:spPr>
              <a:xfrm>
                <a:off x="7661780" y="4713088"/>
                <a:ext cx="1093526" cy="369332"/>
              </a:xfrm>
              <a:prstGeom prst="rect">
                <a:avLst/>
              </a:prstGeom>
              <a:blipFill>
                <a:blip r:embed="rId7"/>
                <a:stretch>
                  <a:fillRect t="-4918" b="-8197"/>
                </a:stretch>
              </a:blipFill>
            </p:spPr>
            <p:txBody>
              <a:bodyPr/>
              <a:lstStyle/>
              <a:p>
                <a:r>
                  <a:rPr lang="en-US">
                    <a:noFill/>
                  </a:rPr>
                  <a:t> </a:t>
                </a:r>
              </a:p>
            </p:txBody>
          </p:sp>
        </mc:Fallback>
      </mc:AlternateContent>
      <p:sp>
        <p:nvSpPr>
          <p:cNvPr id="32" name="Arrow: Right 31">
            <a:extLst>
              <a:ext uri="{FF2B5EF4-FFF2-40B4-BE49-F238E27FC236}">
                <a16:creationId xmlns:a16="http://schemas.microsoft.com/office/drawing/2014/main" id="{4BA6E7ED-EC35-741D-62BC-8F0276620FD4}"/>
              </a:ext>
            </a:extLst>
          </p:cNvPr>
          <p:cNvSpPr/>
          <p:nvPr/>
        </p:nvSpPr>
        <p:spPr>
          <a:xfrm>
            <a:off x="7206200" y="4860154"/>
            <a:ext cx="272955" cy="119015"/>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nvGrpSpPr>
          <p:cNvPr id="62" name="Group 61">
            <a:extLst>
              <a:ext uri="{FF2B5EF4-FFF2-40B4-BE49-F238E27FC236}">
                <a16:creationId xmlns:a16="http://schemas.microsoft.com/office/drawing/2014/main" id="{5BC0A0DE-BD8D-5C1C-3465-3205DA6289DB}"/>
              </a:ext>
            </a:extLst>
          </p:cNvPr>
          <p:cNvGrpSpPr/>
          <p:nvPr/>
        </p:nvGrpSpPr>
        <p:grpSpPr>
          <a:xfrm>
            <a:off x="6612326" y="2159211"/>
            <a:ext cx="2487736" cy="2291974"/>
            <a:chOff x="1930402" y="875774"/>
            <a:chExt cx="4988693" cy="4596128"/>
          </a:xfrm>
        </p:grpSpPr>
        <p:sp>
          <p:nvSpPr>
            <p:cNvPr id="33" name="Rectangle 32">
              <a:extLst>
                <a:ext uri="{FF2B5EF4-FFF2-40B4-BE49-F238E27FC236}">
                  <a16:creationId xmlns:a16="http://schemas.microsoft.com/office/drawing/2014/main" id="{C4A61C0E-4E14-041F-CB52-3D42F8399769}"/>
                </a:ext>
              </a:extLst>
            </p:cNvPr>
            <p:cNvSpPr/>
            <p:nvPr/>
          </p:nvSpPr>
          <p:spPr>
            <a:xfrm>
              <a:off x="3162017" y="2281140"/>
              <a:ext cx="181069" cy="181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Rectangle 33">
              <a:extLst>
                <a:ext uri="{FF2B5EF4-FFF2-40B4-BE49-F238E27FC236}">
                  <a16:creationId xmlns:a16="http://schemas.microsoft.com/office/drawing/2014/main" id="{8DC04B11-A9A4-3516-D2DE-D782CC4EE74F}"/>
                </a:ext>
              </a:extLst>
            </p:cNvPr>
            <p:cNvSpPr/>
            <p:nvPr/>
          </p:nvSpPr>
          <p:spPr>
            <a:xfrm>
              <a:off x="3162017" y="4154358"/>
              <a:ext cx="181069" cy="181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 name="Rectangle 34">
              <a:extLst>
                <a:ext uri="{FF2B5EF4-FFF2-40B4-BE49-F238E27FC236}">
                  <a16:creationId xmlns:a16="http://schemas.microsoft.com/office/drawing/2014/main" id="{ABB7E87A-E298-5E70-A8BA-2AB1A0A8F00F}"/>
                </a:ext>
              </a:extLst>
            </p:cNvPr>
            <p:cNvSpPr/>
            <p:nvPr/>
          </p:nvSpPr>
          <p:spPr>
            <a:xfrm>
              <a:off x="5007856" y="4154358"/>
              <a:ext cx="181069" cy="181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Rectangle 35">
              <a:extLst>
                <a:ext uri="{FF2B5EF4-FFF2-40B4-BE49-F238E27FC236}">
                  <a16:creationId xmlns:a16="http://schemas.microsoft.com/office/drawing/2014/main" id="{05F31450-3A85-BD75-6428-856DABB8B29D}"/>
                </a:ext>
              </a:extLst>
            </p:cNvPr>
            <p:cNvSpPr/>
            <p:nvPr/>
          </p:nvSpPr>
          <p:spPr>
            <a:xfrm>
              <a:off x="5007856" y="2281140"/>
              <a:ext cx="181069" cy="181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 name="Straight Arrow Connector 36">
              <a:extLst>
                <a:ext uri="{FF2B5EF4-FFF2-40B4-BE49-F238E27FC236}">
                  <a16:creationId xmlns:a16="http://schemas.microsoft.com/office/drawing/2014/main" id="{4862A932-14B3-83EB-04A1-336B80A20C16}"/>
                </a:ext>
              </a:extLst>
            </p:cNvPr>
            <p:cNvCxnSpPr>
              <a:cxnSpLocks/>
            </p:cNvCxnSpPr>
            <p:nvPr/>
          </p:nvCxnSpPr>
          <p:spPr>
            <a:xfrm>
              <a:off x="1930402" y="3321842"/>
              <a:ext cx="447886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E7A3882-5BFF-44D7-7D05-04C2C78EFB97}"/>
                </a:ext>
              </a:extLst>
            </p:cNvPr>
            <p:cNvCxnSpPr>
              <a:cxnSpLocks/>
            </p:cNvCxnSpPr>
            <p:nvPr/>
          </p:nvCxnSpPr>
          <p:spPr>
            <a:xfrm rot="16200000">
              <a:off x="1893832" y="3232470"/>
              <a:ext cx="447886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7">
              <a:extLst>
                <a:ext uri="{FF2B5EF4-FFF2-40B4-BE49-F238E27FC236}">
                  <a16:creationId xmlns:a16="http://schemas.microsoft.com/office/drawing/2014/main" id="{0F7F819D-ABFB-0E17-75A6-69B9388D8574}"/>
                </a:ext>
              </a:extLst>
            </p:cNvPr>
            <p:cNvSpPr>
              <a:spLocks noChangeArrowheads="1"/>
            </p:cNvSpPr>
            <p:nvPr/>
          </p:nvSpPr>
          <p:spPr bwMode="auto">
            <a:xfrm>
              <a:off x="2499256" y="1675606"/>
              <a:ext cx="3273425" cy="3275013"/>
            </a:xfrm>
            <a:prstGeom prst="rect">
              <a:avLst/>
            </a:prstGeom>
            <a:no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0" name="Line 38">
              <a:extLst>
                <a:ext uri="{FF2B5EF4-FFF2-40B4-BE49-F238E27FC236}">
                  <a16:creationId xmlns:a16="http://schemas.microsoft.com/office/drawing/2014/main" id="{05029225-C9A0-FAB0-8C65-1A7CCF169EC6}"/>
                </a:ext>
              </a:extLst>
            </p:cNvPr>
            <p:cNvSpPr>
              <a:spLocks noChangeShapeType="1"/>
            </p:cNvSpPr>
            <p:nvPr/>
          </p:nvSpPr>
          <p:spPr bwMode="auto">
            <a:xfrm>
              <a:off x="2499256" y="4950618"/>
              <a:ext cx="32734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 name="Line 39">
              <a:extLst>
                <a:ext uri="{FF2B5EF4-FFF2-40B4-BE49-F238E27FC236}">
                  <a16:creationId xmlns:a16="http://schemas.microsoft.com/office/drawing/2014/main" id="{02FCFDF1-3A1A-1B55-C521-95923AEF3501}"/>
                </a:ext>
              </a:extLst>
            </p:cNvPr>
            <p:cNvSpPr>
              <a:spLocks noChangeShapeType="1"/>
            </p:cNvSpPr>
            <p:nvPr/>
          </p:nvSpPr>
          <p:spPr bwMode="auto">
            <a:xfrm flipV="1">
              <a:off x="2499256" y="4918868"/>
              <a:ext cx="0" cy="3175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 name="Line 40">
              <a:extLst>
                <a:ext uri="{FF2B5EF4-FFF2-40B4-BE49-F238E27FC236}">
                  <a16:creationId xmlns:a16="http://schemas.microsoft.com/office/drawing/2014/main" id="{7BDCC151-4C31-4A2F-9119-67DC5AFD8E2B}"/>
                </a:ext>
              </a:extLst>
            </p:cNvPr>
            <p:cNvSpPr>
              <a:spLocks noChangeShapeType="1"/>
            </p:cNvSpPr>
            <p:nvPr/>
          </p:nvSpPr>
          <p:spPr bwMode="auto">
            <a:xfrm flipV="1">
              <a:off x="3318406" y="4918868"/>
              <a:ext cx="0" cy="3175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3" name="Line 41">
              <a:extLst>
                <a:ext uri="{FF2B5EF4-FFF2-40B4-BE49-F238E27FC236}">
                  <a16:creationId xmlns:a16="http://schemas.microsoft.com/office/drawing/2014/main" id="{0ED8F929-FAAA-D24C-2E62-61B6886A64B0}"/>
                </a:ext>
              </a:extLst>
            </p:cNvPr>
            <p:cNvSpPr>
              <a:spLocks noChangeShapeType="1"/>
            </p:cNvSpPr>
            <p:nvPr/>
          </p:nvSpPr>
          <p:spPr bwMode="auto">
            <a:xfrm flipV="1">
              <a:off x="4135968" y="4918868"/>
              <a:ext cx="0" cy="3175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4" name="Line 42">
              <a:extLst>
                <a:ext uri="{FF2B5EF4-FFF2-40B4-BE49-F238E27FC236}">
                  <a16:creationId xmlns:a16="http://schemas.microsoft.com/office/drawing/2014/main" id="{5F60D77C-CEE9-40B3-21FE-D510EB295BFD}"/>
                </a:ext>
              </a:extLst>
            </p:cNvPr>
            <p:cNvSpPr>
              <a:spLocks noChangeShapeType="1"/>
            </p:cNvSpPr>
            <p:nvPr/>
          </p:nvSpPr>
          <p:spPr bwMode="auto">
            <a:xfrm flipV="1">
              <a:off x="4955118" y="4918868"/>
              <a:ext cx="0" cy="3175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 name="Line 43">
              <a:extLst>
                <a:ext uri="{FF2B5EF4-FFF2-40B4-BE49-F238E27FC236}">
                  <a16:creationId xmlns:a16="http://schemas.microsoft.com/office/drawing/2014/main" id="{6BEEF498-0A63-B806-267E-4F95E4F4A62B}"/>
                </a:ext>
              </a:extLst>
            </p:cNvPr>
            <p:cNvSpPr>
              <a:spLocks noChangeShapeType="1"/>
            </p:cNvSpPr>
            <p:nvPr/>
          </p:nvSpPr>
          <p:spPr bwMode="auto">
            <a:xfrm flipV="1">
              <a:off x="5772681" y="4918868"/>
              <a:ext cx="0" cy="3175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6" name="Rectangle 44">
              <a:extLst>
                <a:ext uri="{FF2B5EF4-FFF2-40B4-BE49-F238E27FC236}">
                  <a16:creationId xmlns:a16="http://schemas.microsoft.com/office/drawing/2014/main" id="{D665A0AF-6266-8C11-1706-EFA3AAD521AA}"/>
                </a:ext>
              </a:extLst>
            </p:cNvPr>
            <p:cNvSpPr>
              <a:spLocks noChangeArrowheads="1"/>
            </p:cNvSpPr>
            <p:nvPr/>
          </p:nvSpPr>
          <p:spPr bwMode="auto">
            <a:xfrm>
              <a:off x="2418764" y="5001247"/>
              <a:ext cx="318239" cy="43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47" name="Rectangle 48">
              <a:extLst>
                <a:ext uri="{FF2B5EF4-FFF2-40B4-BE49-F238E27FC236}">
                  <a16:creationId xmlns:a16="http://schemas.microsoft.com/office/drawing/2014/main" id="{BA4AED80-2DE9-17BC-872F-5CFA940DA607}"/>
                </a:ext>
              </a:extLst>
            </p:cNvPr>
            <p:cNvSpPr>
              <a:spLocks noChangeArrowheads="1"/>
            </p:cNvSpPr>
            <p:nvPr/>
          </p:nvSpPr>
          <p:spPr bwMode="auto">
            <a:xfrm>
              <a:off x="5720765" y="5001247"/>
              <a:ext cx="199300" cy="43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48" name="Line 49">
              <a:extLst>
                <a:ext uri="{FF2B5EF4-FFF2-40B4-BE49-F238E27FC236}">
                  <a16:creationId xmlns:a16="http://schemas.microsoft.com/office/drawing/2014/main" id="{50DDCBE4-29AE-2AD9-F28D-6271AEDF0EE7}"/>
                </a:ext>
              </a:extLst>
            </p:cNvPr>
            <p:cNvSpPr>
              <a:spLocks noChangeShapeType="1"/>
            </p:cNvSpPr>
            <p:nvPr/>
          </p:nvSpPr>
          <p:spPr bwMode="auto">
            <a:xfrm flipV="1">
              <a:off x="2499256" y="1675606"/>
              <a:ext cx="0" cy="32750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9" name="Line 50">
              <a:extLst>
                <a:ext uri="{FF2B5EF4-FFF2-40B4-BE49-F238E27FC236}">
                  <a16:creationId xmlns:a16="http://schemas.microsoft.com/office/drawing/2014/main" id="{C8E856E2-BEE0-8142-099F-DE6C1A50556E}"/>
                </a:ext>
              </a:extLst>
            </p:cNvPr>
            <p:cNvSpPr>
              <a:spLocks noChangeShapeType="1"/>
            </p:cNvSpPr>
            <p:nvPr/>
          </p:nvSpPr>
          <p:spPr bwMode="auto">
            <a:xfrm>
              <a:off x="2499256" y="4950618"/>
              <a:ext cx="333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0" name="Line 51">
              <a:extLst>
                <a:ext uri="{FF2B5EF4-FFF2-40B4-BE49-F238E27FC236}">
                  <a16:creationId xmlns:a16="http://schemas.microsoft.com/office/drawing/2014/main" id="{267D0D22-B6EA-BB1F-8748-E268788ABFAC}"/>
                </a:ext>
              </a:extLst>
            </p:cNvPr>
            <p:cNvSpPr>
              <a:spLocks noChangeShapeType="1"/>
            </p:cNvSpPr>
            <p:nvPr/>
          </p:nvSpPr>
          <p:spPr bwMode="auto">
            <a:xfrm>
              <a:off x="2499256" y="4133056"/>
              <a:ext cx="333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1" name="Line 52">
              <a:extLst>
                <a:ext uri="{FF2B5EF4-FFF2-40B4-BE49-F238E27FC236}">
                  <a16:creationId xmlns:a16="http://schemas.microsoft.com/office/drawing/2014/main" id="{4D3B1E59-C74E-89D9-7E50-32FCDD8A59F9}"/>
                </a:ext>
              </a:extLst>
            </p:cNvPr>
            <p:cNvSpPr>
              <a:spLocks noChangeShapeType="1"/>
            </p:cNvSpPr>
            <p:nvPr/>
          </p:nvSpPr>
          <p:spPr bwMode="auto">
            <a:xfrm>
              <a:off x="2499256" y="3313906"/>
              <a:ext cx="333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2" name="Line 53">
              <a:extLst>
                <a:ext uri="{FF2B5EF4-FFF2-40B4-BE49-F238E27FC236}">
                  <a16:creationId xmlns:a16="http://schemas.microsoft.com/office/drawing/2014/main" id="{FFA698BE-0B4B-D40C-0CA5-9272E058C815}"/>
                </a:ext>
              </a:extLst>
            </p:cNvPr>
            <p:cNvSpPr>
              <a:spLocks noChangeShapeType="1"/>
            </p:cNvSpPr>
            <p:nvPr/>
          </p:nvSpPr>
          <p:spPr bwMode="auto">
            <a:xfrm>
              <a:off x="2499256" y="2494756"/>
              <a:ext cx="333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3" name="Line 54">
              <a:extLst>
                <a:ext uri="{FF2B5EF4-FFF2-40B4-BE49-F238E27FC236}">
                  <a16:creationId xmlns:a16="http://schemas.microsoft.com/office/drawing/2014/main" id="{6D9FB359-66C8-D4F0-BD0F-885A2CF6AD39}"/>
                </a:ext>
              </a:extLst>
            </p:cNvPr>
            <p:cNvSpPr>
              <a:spLocks noChangeShapeType="1"/>
            </p:cNvSpPr>
            <p:nvPr/>
          </p:nvSpPr>
          <p:spPr bwMode="auto">
            <a:xfrm>
              <a:off x="2499256" y="1675606"/>
              <a:ext cx="333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4" name="Rectangle 55">
              <a:extLst>
                <a:ext uri="{FF2B5EF4-FFF2-40B4-BE49-F238E27FC236}">
                  <a16:creationId xmlns:a16="http://schemas.microsoft.com/office/drawing/2014/main" id="{28125413-7E59-E85E-2815-793FE5828F5E}"/>
                </a:ext>
              </a:extLst>
            </p:cNvPr>
            <p:cNvSpPr>
              <a:spLocks noChangeArrowheads="1"/>
            </p:cNvSpPr>
            <p:nvPr/>
          </p:nvSpPr>
          <p:spPr bwMode="auto">
            <a:xfrm>
              <a:off x="2129977" y="4828208"/>
              <a:ext cx="318239" cy="43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62626"/>
                  </a:solidFill>
                  <a:effectLst/>
                  <a:latin typeface="Arial" panose="020B0604020202020204" pitchFamily="34" charset="0"/>
                </a:rPr>
                <a:t>-1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5" name="Rectangle 59">
              <a:extLst>
                <a:ext uri="{FF2B5EF4-FFF2-40B4-BE49-F238E27FC236}">
                  <a16:creationId xmlns:a16="http://schemas.microsoft.com/office/drawing/2014/main" id="{BF7D385B-756B-9BE6-FFE9-31E7101B1B48}"/>
                </a:ext>
              </a:extLst>
            </p:cNvPr>
            <p:cNvSpPr>
              <a:spLocks noChangeArrowheads="1"/>
            </p:cNvSpPr>
            <p:nvPr/>
          </p:nvSpPr>
          <p:spPr bwMode="auto">
            <a:xfrm>
              <a:off x="2217437" y="1554783"/>
              <a:ext cx="199300" cy="43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62626"/>
                  </a:solidFill>
                  <a:effectLst/>
                  <a:latin typeface="Arial" panose="020B0604020202020204" pitchFamily="34" charset="0"/>
                </a:rPr>
                <a:t>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6" name="Oval 62">
              <a:extLst>
                <a:ext uri="{FF2B5EF4-FFF2-40B4-BE49-F238E27FC236}">
                  <a16:creationId xmlns:a16="http://schemas.microsoft.com/office/drawing/2014/main" id="{31CB76D6-FEF2-7801-282D-7B322FF634AE}"/>
                </a:ext>
              </a:extLst>
            </p:cNvPr>
            <p:cNvSpPr>
              <a:spLocks noChangeArrowheads="1"/>
            </p:cNvSpPr>
            <p:nvPr/>
          </p:nvSpPr>
          <p:spPr bwMode="auto">
            <a:xfrm>
              <a:off x="5403126" y="3225006"/>
              <a:ext cx="179388" cy="17938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7" name="Oval 65">
              <a:extLst>
                <a:ext uri="{FF2B5EF4-FFF2-40B4-BE49-F238E27FC236}">
                  <a16:creationId xmlns:a16="http://schemas.microsoft.com/office/drawing/2014/main" id="{91F0DBCB-5230-72AE-99EC-E3FE6EF9CBB2}"/>
                </a:ext>
              </a:extLst>
            </p:cNvPr>
            <p:cNvSpPr>
              <a:spLocks noChangeArrowheads="1"/>
            </p:cNvSpPr>
            <p:nvPr/>
          </p:nvSpPr>
          <p:spPr bwMode="auto">
            <a:xfrm>
              <a:off x="4047068" y="1957894"/>
              <a:ext cx="179388" cy="17938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8" name="Oval 67">
              <a:extLst>
                <a:ext uri="{FF2B5EF4-FFF2-40B4-BE49-F238E27FC236}">
                  <a16:creationId xmlns:a16="http://schemas.microsoft.com/office/drawing/2014/main" id="{B0D58C66-1AE5-00A4-C3C5-F091C90BC41F}"/>
                </a:ext>
              </a:extLst>
            </p:cNvPr>
            <p:cNvSpPr>
              <a:spLocks noChangeArrowheads="1"/>
            </p:cNvSpPr>
            <p:nvPr/>
          </p:nvSpPr>
          <p:spPr bwMode="auto">
            <a:xfrm>
              <a:off x="4047068" y="4581064"/>
              <a:ext cx="179388" cy="17938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9" name="Oval 71">
              <a:extLst>
                <a:ext uri="{FF2B5EF4-FFF2-40B4-BE49-F238E27FC236}">
                  <a16:creationId xmlns:a16="http://schemas.microsoft.com/office/drawing/2014/main" id="{D68ADD29-342A-3914-CBCE-5A9CD6BE14D4}"/>
                </a:ext>
              </a:extLst>
            </p:cNvPr>
            <p:cNvSpPr>
              <a:spLocks noChangeArrowheads="1"/>
            </p:cNvSpPr>
            <p:nvPr/>
          </p:nvSpPr>
          <p:spPr bwMode="auto">
            <a:xfrm>
              <a:off x="2745331" y="3225006"/>
              <a:ext cx="179388" cy="17938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8D45490-5BF2-A66E-ED87-2B31B1D4B9D2}"/>
                    </a:ext>
                  </a:extLst>
                </p:cNvPr>
                <p:cNvSpPr txBox="1"/>
                <p:nvPr/>
              </p:nvSpPr>
              <p:spPr>
                <a:xfrm>
                  <a:off x="6102092" y="2936876"/>
                  <a:ext cx="817003" cy="6171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m:oMathPara>
                  </a14:m>
                  <a:endParaRPr lang="en-US" sz="1400" dirty="0"/>
                </a:p>
              </p:txBody>
            </p:sp>
          </mc:Choice>
          <mc:Fallback xmlns="">
            <p:sp>
              <p:nvSpPr>
                <p:cNvPr id="60" name="TextBox 59">
                  <a:extLst>
                    <a:ext uri="{FF2B5EF4-FFF2-40B4-BE49-F238E27FC236}">
                      <a16:creationId xmlns:a16="http://schemas.microsoft.com/office/drawing/2014/main" id="{A8D45490-5BF2-A66E-ED87-2B31B1D4B9D2}"/>
                    </a:ext>
                  </a:extLst>
                </p:cNvPr>
                <p:cNvSpPr txBox="1">
                  <a:spLocks noRot="1" noChangeAspect="1" noMove="1" noResize="1" noEditPoints="1" noAdjustHandles="1" noChangeArrowheads="1" noChangeShapeType="1" noTextEdit="1"/>
                </p:cNvSpPr>
                <p:nvPr/>
              </p:nvSpPr>
              <p:spPr>
                <a:xfrm>
                  <a:off x="6102092" y="2936876"/>
                  <a:ext cx="817003" cy="61719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F544AACA-438B-D809-199E-B770318C6B6A}"/>
                    </a:ext>
                  </a:extLst>
                </p:cNvPr>
                <p:cNvSpPr txBox="1"/>
                <p:nvPr/>
              </p:nvSpPr>
              <p:spPr>
                <a:xfrm>
                  <a:off x="4105912" y="875774"/>
                  <a:ext cx="825363" cy="6171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m:oMathPara>
                  </a14:m>
                  <a:endParaRPr lang="en-US" sz="1400" dirty="0"/>
                </a:p>
              </p:txBody>
            </p:sp>
          </mc:Choice>
          <mc:Fallback xmlns="">
            <p:sp>
              <p:nvSpPr>
                <p:cNvPr id="61" name="TextBox 60">
                  <a:extLst>
                    <a:ext uri="{FF2B5EF4-FFF2-40B4-BE49-F238E27FC236}">
                      <a16:creationId xmlns:a16="http://schemas.microsoft.com/office/drawing/2014/main" id="{F544AACA-438B-D809-199E-B770318C6B6A}"/>
                    </a:ext>
                  </a:extLst>
                </p:cNvPr>
                <p:cNvSpPr txBox="1">
                  <a:spLocks noRot="1" noChangeAspect="1" noMove="1" noResize="1" noEditPoints="1" noAdjustHandles="1" noChangeArrowheads="1" noChangeShapeType="1" noTextEdit="1"/>
                </p:cNvSpPr>
                <p:nvPr/>
              </p:nvSpPr>
              <p:spPr>
                <a:xfrm>
                  <a:off x="4105912" y="875774"/>
                  <a:ext cx="825363" cy="617190"/>
                </a:xfrm>
                <a:prstGeom prst="rect">
                  <a:avLst/>
                </a:prstGeom>
                <a:blipFill>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6977469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1962699-CE5B-A5B2-4A94-87B55277A8E6}"/>
                  </a:ext>
                </a:extLst>
              </p:cNvPr>
              <p:cNvSpPr>
                <a:spLocks noGrp="1"/>
              </p:cNvSpPr>
              <p:nvPr>
                <p:ph type="body" sz="quarter" idx="10"/>
              </p:nvPr>
            </p:nvSpPr>
            <p:spPr/>
            <p:txBody>
              <a:bodyPr/>
              <a:lstStyle/>
              <a:p>
                <a14:m>
                  <m:oMath xmlns:m="http://schemas.openxmlformats.org/officeDocument/2006/math">
                    <m:acc>
                      <m:accPr>
                        <m:chr m:val="̂"/>
                        <m:ctrlPr>
                          <a:rPr lang="en-US" i="1" smtClean="0">
                            <a:effectLst/>
                            <a:latin typeface="Cambria Math" panose="02040503050406030204" pitchFamily="18" charset="0"/>
                          </a:rPr>
                        </m:ctrlPr>
                      </m:acc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𝑦</m:t>
                        </m:r>
                      </m:e>
                    </m:acc>
                    <m:d>
                      <m:dPr>
                        <m:ctrlPr>
                          <a:rPr lang="en-US" i="1">
                            <a:effectLst/>
                            <a:latin typeface="Cambria Math" panose="02040503050406030204" pitchFamily="18" charset="0"/>
                          </a:rPr>
                        </m:ctrlPr>
                      </m:dPr>
                      <m:e>
                        <m:r>
                          <a:rPr lang="en-US" b="1" i="1">
                            <a:effectLst/>
                            <a:latin typeface="Cambria Math" panose="02040503050406030204" pitchFamily="18" charset="0"/>
                            <a:ea typeface="Malgun Gothic" panose="020B0503020000020004" pitchFamily="34" charset="-127"/>
                            <a:cs typeface="Times New Roman" panose="02020603050405020304" pitchFamily="18" charset="0"/>
                          </a:rPr>
                          <m:t>𝐱</m:t>
                        </m:r>
                      </m:e>
                    </m:d>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i="1">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1</m:t>
                        </m:r>
                      </m:sub>
                    </m:sSub>
                  </m:oMath>
                </a14:m>
                <a:r>
                  <a:rPr lang="en-US" dirty="0"/>
                  <a:t>, mean square error:</a:t>
                </a:r>
              </a:p>
              <a:p>
                <a:pPr>
                  <a:lnSpc>
                    <a:spcPct val="150000"/>
                  </a:lnSpc>
                </a:pPr>
                <a:endParaRPr lang="en-US" dirty="0"/>
              </a:p>
              <a:p>
                <a:pPr lvl="1"/>
                <a:r>
                  <a:rPr lang="en-US" dirty="0"/>
                  <a:t>Min bias design: </a:t>
                </a:r>
                <a14:m>
                  <m:oMath xmlns:m="http://schemas.openxmlformats.org/officeDocument/2006/math">
                    <m:sSubSup>
                      <m:sSubSupPr>
                        <m:ctrlPr>
                          <a:rPr lang="en-US" i="1" smtClean="0">
                            <a:effectLst/>
                            <a:latin typeface="Cambria Math" panose="02040503050406030204" pitchFamily="18" charset="0"/>
                          </a:rPr>
                        </m:ctrlPr>
                      </m:sSubSup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𝑒</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𝑅𝑀𝑆</m:t>
                        </m:r>
                      </m:sub>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sup>
                    </m:sSub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=8/45</m:t>
                    </m:r>
                  </m:oMath>
                </a14:m>
                <a:endParaRPr lang="en-US" dirty="0"/>
              </a:p>
              <a:p>
                <a:pPr lvl="1"/>
                <a:r>
                  <a:rPr lang="en-US" dirty="0"/>
                  <a:t>Full factorial design: </a:t>
                </a:r>
                <a14:m>
                  <m:oMath xmlns:m="http://schemas.openxmlformats.org/officeDocument/2006/math">
                    <m:sSubSup>
                      <m:sSubSupPr>
                        <m:ctrlPr>
                          <a:rPr lang="en-US" i="1" smtClean="0">
                            <a:effectLst/>
                            <a:latin typeface="Cambria Math" panose="02040503050406030204" pitchFamily="18" charset="0"/>
                          </a:rPr>
                        </m:ctrlPr>
                      </m:sSubSup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𝑒</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𝑅𝑀𝑆</m:t>
                        </m:r>
                      </m:sub>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sup>
                    </m:sSub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=88/45</m:t>
                    </m:r>
                  </m:oMath>
                </a14:m>
                <a:endParaRPr lang="en-US" dirty="0"/>
              </a:p>
              <a:p>
                <a:r>
                  <a:rPr lang="en-US" dirty="0"/>
                  <a:t>No noise data favors min bias design</a:t>
                </a:r>
              </a:p>
            </p:txBody>
          </p:sp>
        </mc:Choice>
        <mc:Fallback xmlns="">
          <p:sp>
            <p:nvSpPr>
              <p:cNvPr id="2" name="Text Placeholder 1">
                <a:extLst>
                  <a:ext uri="{FF2B5EF4-FFF2-40B4-BE49-F238E27FC236}">
                    <a16:creationId xmlns:a16="http://schemas.microsoft.com/office/drawing/2014/main" id="{91962699-CE5B-A5B2-4A94-87B55277A8E6}"/>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19287D8-4071-2DE6-5773-E22EE5D1984D}"/>
              </a:ext>
            </a:extLst>
          </p:cNvPr>
          <p:cNvSpPr>
            <a:spLocks noGrp="1"/>
          </p:cNvSpPr>
          <p:nvPr>
            <p:ph type="title"/>
          </p:nvPr>
        </p:nvSpPr>
        <p:spPr/>
        <p:txBody>
          <a:bodyPr>
            <a:normAutofit fontScale="90000"/>
          </a:bodyPr>
          <a:lstStyle/>
          <a:p>
            <a:r>
              <a:rPr lang="en-US" dirty="0"/>
              <a:t>Ex3-11) Minimum bias design </a:t>
            </a:r>
            <a:r>
              <a:rPr lang="en-US" i="1" dirty="0"/>
              <a:t>cont.</a:t>
            </a: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3832A62-7025-CB5B-DAF4-9761B59AFDD0}"/>
                  </a:ext>
                </a:extLst>
              </p:cNvPr>
              <p:cNvSpPr txBox="1"/>
              <p:nvPr/>
            </p:nvSpPr>
            <p:spPr>
              <a:xfrm>
                <a:off x="1494431" y="1184354"/>
                <a:ext cx="6404211" cy="7818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solidFill>
                                <a:srgbClr val="836967"/>
                              </a:solidFill>
                              <a:latin typeface="Cambria Math" panose="02040503050406030204" pitchFamily="18" charset="0"/>
                            </a:rPr>
                          </m:ctrlPr>
                        </m:sSubSupPr>
                        <m:e>
                          <m:r>
                            <a:rPr lang="en-US" sz="2000" i="1">
                              <a:latin typeface="Cambria Math" panose="02040503050406030204" pitchFamily="18" charset="0"/>
                            </a:rPr>
                            <m:t>𝑒</m:t>
                          </m:r>
                        </m:e>
                        <m:sub>
                          <m:r>
                            <a:rPr lang="en-US" sz="2000" i="1">
                              <a:latin typeface="Cambria Math" panose="02040503050406030204" pitchFamily="18" charset="0"/>
                            </a:rPr>
                            <m:t>𝑅𝑀𝑆</m:t>
                          </m:r>
                        </m:sub>
                        <m:sup>
                          <m:r>
                            <a:rPr lang="en-US" sz="2000" i="0">
                              <a:latin typeface="Cambria Math" panose="02040503050406030204" pitchFamily="18" charset="0"/>
                            </a:rPr>
                            <m:t>2</m:t>
                          </m:r>
                        </m:sup>
                      </m:sSubSup>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1</m:t>
                          </m:r>
                        </m:num>
                        <m:den>
                          <m:r>
                            <a:rPr lang="en-US" sz="2000" i="0">
                              <a:latin typeface="Cambria Math" panose="02040503050406030204" pitchFamily="18" charset="0"/>
                            </a:rPr>
                            <m:t>4</m:t>
                          </m:r>
                        </m:den>
                      </m:f>
                      <m:nary>
                        <m:naryPr>
                          <m:limLoc m:val="subSup"/>
                          <m:ctrlPr>
                            <a:rPr lang="en-US" sz="2000" i="1">
                              <a:latin typeface="Cambria Math" panose="02040503050406030204" pitchFamily="18" charset="0"/>
                            </a:rPr>
                          </m:ctrlPr>
                        </m:naryPr>
                        <m:sub>
                          <m:r>
                            <a:rPr lang="en-US" sz="2000" i="0">
                              <a:latin typeface="Cambria Math" panose="02040503050406030204" pitchFamily="18" charset="0"/>
                            </a:rPr>
                            <m:t>−1</m:t>
                          </m:r>
                        </m:sub>
                        <m:sup>
                          <m:r>
                            <a:rPr lang="en-US" sz="2000" i="0">
                              <a:latin typeface="Cambria Math" panose="02040503050406030204" pitchFamily="18" charset="0"/>
                            </a:rPr>
                            <m:t>1</m:t>
                          </m:r>
                        </m:sup>
                        <m:e>
                          <m:nary>
                            <m:naryPr>
                              <m:limLoc m:val="subSup"/>
                              <m:ctrlPr>
                                <a:rPr lang="en-US" sz="2000" i="1">
                                  <a:latin typeface="Cambria Math" panose="02040503050406030204" pitchFamily="18" charset="0"/>
                                </a:rPr>
                              </m:ctrlPr>
                            </m:naryPr>
                            <m:sub>
                              <m:r>
                                <a:rPr lang="en-US" sz="2000" i="0">
                                  <a:latin typeface="Cambria Math" panose="02040503050406030204" pitchFamily="18" charset="0"/>
                                </a:rPr>
                                <m:t>−1</m:t>
                              </m:r>
                            </m:sub>
                            <m:sup>
                              <m:r>
                                <a:rPr lang="en-US" sz="2000" i="0">
                                  <a:latin typeface="Cambria Math" panose="02040503050406030204" pitchFamily="18" charset="0"/>
                                </a:rPr>
                                <m:t>1</m:t>
                              </m:r>
                            </m:sup>
                            <m:e>
                              <m:sSup>
                                <m:sSupPr>
                                  <m:ctrlPr>
                                    <a:rPr lang="en-US" sz="2000" i="1">
                                      <a:solidFill>
                                        <a:srgbClr val="836967"/>
                                      </a:solidFill>
                                      <a:latin typeface="Cambria Math" panose="02040503050406030204" pitchFamily="18" charset="0"/>
                                    </a:rPr>
                                  </m:ctrlPr>
                                </m:sSupPr>
                                <m:e>
                                  <m:d>
                                    <m:dPr>
                                      <m:ctrlPr>
                                        <a:rPr lang="en-US" sz="2000" i="1">
                                          <a:solidFill>
                                            <a:srgbClr val="836967"/>
                                          </a:solidFill>
                                          <a:latin typeface="Cambria Math" panose="02040503050406030204" pitchFamily="18" charset="0"/>
                                        </a:rPr>
                                      </m:ctrlPr>
                                    </m:dPr>
                                    <m:e>
                                      <m:sSubSup>
                                        <m:sSubSupPr>
                                          <m:ctrlPr>
                                            <a:rPr lang="en-US" sz="2000" i="1">
                                              <a:solidFill>
                                                <a:srgbClr val="836967"/>
                                              </a:solidFill>
                                              <a:latin typeface="Cambria Math" panose="02040503050406030204" pitchFamily="18" charset="0"/>
                                            </a:rPr>
                                          </m:ctrlPr>
                                        </m:sSubSupPr>
                                        <m:e>
                                          <m:r>
                                            <a:rPr lang="en-US" sz="2000" i="1">
                                              <a:latin typeface="Cambria Math" panose="02040503050406030204" pitchFamily="18" charset="0"/>
                                            </a:rPr>
                                            <m:t>𝑥</m:t>
                                          </m:r>
                                        </m:e>
                                        <m:sub>
                                          <m:r>
                                            <a:rPr lang="en-US" sz="2000" i="0">
                                              <a:latin typeface="Cambria Math" panose="02040503050406030204" pitchFamily="18" charset="0"/>
                                            </a:rPr>
                                            <m:t>1</m:t>
                                          </m:r>
                                        </m:sub>
                                        <m:sup>
                                          <m:r>
                                            <a:rPr lang="en-US" sz="2000" i="0">
                                              <a:latin typeface="Cambria Math" panose="02040503050406030204" pitchFamily="18" charset="0"/>
                                            </a:rPr>
                                            <m:t>2</m:t>
                                          </m:r>
                                        </m:sup>
                                      </m:sSubSup>
                                      <m:r>
                                        <a:rPr lang="en-US" sz="2000" i="0">
                                          <a:latin typeface="Cambria Math" panose="02040503050406030204" pitchFamily="18" charset="0"/>
                                        </a:rPr>
                                        <m:t>+</m:t>
                                      </m:r>
                                      <m:sSubSup>
                                        <m:sSubSupPr>
                                          <m:ctrlPr>
                                            <a:rPr lang="en-US" sz="2000" i="1">
                                              <a:solidFill>
                                                <a:srgbClr val="836967"/>
                                              </a:solidFill>
                                              <a:latin typeface="Cambria Math" panose="02040503050406030204" pitchFamily="18" charset="0"/>
                                            </a:rPr>
                                          </m:ctrlPr>
                                        </m:sSubSupPr>
                                        <m:e>
                                          <m:r>
                                            <a:rPr lang="en-US" sz="2000" i="1">
                                              <a:latin typeface="Cambria Math" panose="02040503050406030204" pitchFamily="18" charset="0"/>
                                            </a:rPr>
                                            <m:t>𝑥</m:t>
                                          </m:r>
                                        </m:e>
                                        <m:sub>
                                          <m:r>
                                            <a:rPr lang="en-US" sz="2000" i="0">
                                              <a:latin typeface="Cambria Math" panose="02040503050406030204" pitchFamily="18" charset="0"/>
                                            </a:rPr>
                                            <m:t>2</m:t>
                                          </m:r>
                                        </m:sub>
                                        <m:sup>
                                          <m:r>
                                            <a:rPr lang="en-US" sz="2000" i="0">
                                              <a:latin typeface="Cambria Math" panose="02040503050406030204" pitchFamily="18" charset="0"/>
                                            </a:rPr>
                                            <m:t>2</m:t>
                                          </m:r>
                                        </m:sup>
                                      </m:sSubSup>
                                      <m:r>
                                        <a:rPr lang="en-US" sz="2000" i="0">
                                          <a:latin typeface="Cambria Math" panose="02040503050406030204" pitchFamily="18" charset="0"/>
                                        </a:rPr>
                                        <m:t>−</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𝑏</m:t>
                                          </m:r>
                                        </m:e>
                                        <m:sub>
                                          <m:r>
                                            <a:rPr lang="en-US" sz="2000" i="0">
                                              <a:latin typeface="Cambria Math" panose="02040503050406030204" pitchFamily="18" charset="0"/>
                                            </a:rPr>
                                            <m:t>1</m:t>
                                          </m:r>
                                        </m:sub>
                                      </m:sSub>
                                    </m:e>
                                  </m:d>
                                </m:e>
                                <m:sup>
                                  <m:r>
                                    <a:rPr lang="en-US" sz="2000" i="0">
                                      <a:latin typeface="Cambria Math" panose="02040503050406030204" pitchFamily="18" charset="0"/>
                                    </a:rPr>
                                    <m:t>2</m:t>
                                  </m:r>
                                </m:sup>
                              </m:sSup>
                              <m:r>
                                <m:rPr>
                                  <m:sty m:val="p"/>
                                </m:rPr>
                                <a:rPr lang="en-US" sz="2000" i="0">
                                  <a:latin typeface="Cambria Math" panose="02040503050406030204" pitchFamily="18" charset="0"/>
                                </a:rPr>
                                <m:t>d</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r>
                                    <a:rPr lang="en-US" sz="2000" i="0">
                                      <a:latin typeface="Cambria Math" panose="02040503050406030204" pitchFamily="18" charset="0"/>
                                    </a:rPr>
                                    <m:t>1</m:t>
                                  </m:r>
                                </m:sub>
                              </m:sSub>
                              <m:r>
                                <m:rPr>
                                  <m:sty m:val="p"/>
                                </m:rPr>
                                <a:rPr lang="en-US" sz="2000" i="0">
                                  <a:latin typeface="Cambria Math" panose="02040503050406030204" pitchFamily="18" charset="0"/>
                                </a:rPr>
                                <m:t>d</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r>
                                    <a:rPr lang="en-US" sz="2000" i="0">
                                      <a:latin typeface="Cambria Math" panose="02040503050406030204" pitchFamily="18" charset="0"/>
                                    </a:rPr>
                                    <m:t>2</m:t>
                                  </m:r>
                                </m:sub>
                              </m:sSub>
                            </m:e>
                          </m:nary>
                        </m:e>
                      </m:nary>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28</m:t>
                          </m:r>
                        </m:num>
                        <m:den>
                          <m:r>
                            <a:rPr lang="en-US" sz="2000" i="0">
                              <a:latin typeface="Cambria Math" panose="02040503050406030204" pitchFamily="18" charset="0"/>
                            </a:rPr>
                            <m:t>45</m:t>
                          </m:r>
                        </m:den>
                      </m:f>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4</m:t>
                          </m:r>
                        </m:num>
                        <m:den>
                          <m:r>
                            <a:rPr lang="en-US" sz="2000" i="0">
                              <a:latin typeface="Cambria Math" panose="02040503050406030204" pitchFamily="18" charset="0"/>
                            </a:rPr>
                            <m:t>3</m:t>
                          </m:r>
                        </m:den>
                      </m:f>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𝑏</m:t>
                          </m:r>
                        </m:e>
                        <m:sub>
                          <m:r>
                            <a:rPr lang="en-US" sz="2000" i="0">
                              <a:latin typeface="Cambria Math" panose="02040503050406030204" pitchFamily="18" charset="0"/>
                            </a:rPr>
                            <m:t>1</m:t>
                          </m:r>
                        </m:sub>
                      </m:sSub>
                      <m:r>
                        <a:rPr lang="en-US" sz="2000" i="0">
                          <a:latin typeface="Cambria Math" panose="02040503050406030204" pitchFamily="18" charset="0"/>
                        </a:rPr>
                        <m:t>+</m:t>
                      </m:r>
                      <m:sSubSup>
                        <m:sSubSupPr>
                          <m:ctrlPr>
                            <a:rPr lang="en-US" sz="2000" i="1">
                              <a:solidFill>
                                <a:srgbClr val="836967"/>
                              </a:solidFill>
                              <a:latin typeface="Cambria Math" panose="02040503050406030204" pitchFamily="18" charset="0"/>
                            </a:rPr>
                          </m:ctrlPr>
                        </m:sSubSupPr>
                        <m:e>
                          <m:r>
                            <a:rPr lang="en-US" sz="2000" i="1">
                              <a:latin typeface="Cambria Math" panose="02040503050406030204" pitchFamily="18" charset="0"/>
                            </a:rPr>
                            <m:t>𝑏</m:t>
                          </m:r>
                        </m:e>
                        <m:sub>
                          <m:r>
                            <a:rPr lang="en-US" sz="2000" i="0">
                              <a:latin typeface="Cambria Math" panose="02040503050406030204" pitchFamily="18" charset="0"/>
                            </a:rPr>
                            <m:t>1</m:t>
                          </m:r>
                        </m:sub>
                        <m:sup>
                          <m:r>
                            <a:rPr lang="en-US" sz="2000" i="0">
                              <a:latin typeface="Cambria Math" panose="02040503050406030204" pitchFamily="18" charset="0"/>
                            </a:rPr>
                            <m:t>2</m:t>
                          </m:r>
                        </m:sup>
                      </m:sSubSup>
                    </m:oMath>
                  </m:oMathPara>
                </a14:m>
                <a:endParaRPr lang="en-US" sz="2000" dirty="0"/>
              </a:p>
            </p:txBody>
          </p:sp>
        </mc:Choice>
        <mc:Fallback xmlns="">
          <p:sp>
            <p:nvSpPr>
              <p:cNvPr id="7" name="TextBox 6">
                <a:extLst>
                  <a:ext uri="{FF2B5EF4-FFF2-40B4-BE49-F238E27FC236}">
                    <a16:creationId xmlns:a16="http://schemas.microsoft.com/office/drawing/2014/main" id="{E3832A62-7025-CB5B-DAF4-9761B59AFDD0}"/>
                  </a:ext>
                </a:extLst>
              </p:cNvPr>
              <p:cNvSpPr txBox="1">
                <a:spLocks noRot="1" noChangeAspect="1" noMove="1" noResize="1" noEditPoints="1" noAdjustHandles="1" noChangeArrowheads="1" noChangeShapeType="1" noTextEdit="1"/>
              </p:cNvSpPr>
              <p:nvPr/>
            </p:nvSpPr>
            <p:spPr>
              <a:xfrm>
                <a:off x="1494431" y="1184354"/>
                <a:ext cx="6404211" cy="7818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18276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0F37C4-C33D-318C-5F85-63F9A10675BF}"/>
              </a:ext>
            </a:extLst>
          </p:cNvPr>
          <p:cNvSpPr>
            <a:spLocks noGrp="1"/>
          </p:cNvSpPr>
          <p:nvPr>
            <p:ph type="body" sz="quarter" idx="10"/>
          </p:nvPr>
        </p:nvSpPr>
        <p:spPr/>
        <p:txBody>
          <a:bodyPr/>
          <a:lstStyle/>
          <a:p>
            <a:r>
              <a:rPr lang="en-US" dirty="0"/>
              <a:t>Pros</a:t>
            </a:r>
          </a:p>
          <a:p>
            <a:pPr lvl="1"/>
            <a:r>
              <a:rPr lang="en-US" dirty="0"/>
              <a:t>finding locations that minimize prediction uncertainty and/or bias error</a:t>
            </a:r>
          </a:p>
          <a:p>
            <a:pPr lvl="1"/>
            <a:r>
              <a:rPr lang="en-US" dirty="0"/>
              <a:t>useful for adaptive sampling</a:t>
            </a:r>
          </a:p>
          <a:p>
            <a:r>
              <a:rPr lang="en-US" dirty="0"/>
              <a:t>Cons</a:t>
            </a:r>
          </a:p>
          <a:p>
            <a:pPr lvl="1"/>
            <a:r>
              <a:rPr lang="en-US" dirty="0"/>
              <a:t>computationally challenge for high dimension with large samples</a:t>
            </a:r>
          </a:p>
          <a:p>
            <a:pPr lvl="1"/>
            <a:r>
              <a:rPr lang="en-US" dirty="0"/>
              <a:t>Depends on specific surrogate model (PRS)</a:t>
            </a:r>
          </a:p>
          <a:p>
            <a:pPr lvl="1"/>
            <a:r>
              <a:rPr lang="en-US" dirty="0"/>
              <a:t>Difficult to generalize for a general surrogate model with an arbitrary number of samples</a:t>
            </a:r>
          </a:p>
        </p:txBody>
      </p:sp>
      <p:sp>
        <p:nvSpPr>
          <p:cNvPr id="3" name="Title 2">
            <a:extLst>
              <a:ext uri="{FF2B5EF4-FFF2-40B4-BE49-F238E27FC236}">
                <a16:creationId xmlns:a16="http://schemas.microsoft.com/office/drawing/2014/main" id="{F1D2A7E5-6EC1-3D50-1817-56640533AA96}"/>
              </a:ext>
            </a:extLst>
          </p:cNvPr>
          <p:cNvSpPr>
            <a:spLocks noGrp="1"/>
          </p:cNvSpPr>
          <p:nvPr>
            <p:ph type="title"/>
          </p:nvPr>
        </p:nvSpPr>
        <p:spPr/>
        <p:txBody>
          <a:bodyPr>
            <a:normAutofit fontScale="90000"/>
          </a:bodyPr>
          <a:lstStyle/>
          <a:p>
            <a:r>
              <a:rPr lang="en-US" dirty="0"/>
              <a:t>Pros and Cons of Optimal Design</a:t>
            </a:r>
          </a:p>
        </p:txBody>
      </p:sp>
    </p:spTree>
    <p:extLst>
      <p:ext uri="{BB962C8B-B14F-4D97-AF65-F5344CB8AC3E}">
        <p14:creationId xmlns:p14="http://schemas.microsoft.com/office/powerpoint/2010/main" val="3458775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52309-AAC8-147C-7FB2-B4D5EEAF44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B08FAD-2F0E-691A-D80E-6BA6B47DB3FC}"/>
              </a:ext>
            </a:extLst>
          </p:cNvPr>
          <p:cNvSpPr>
            <a:spLocks noGrp="1"/>
          </p:cNvSpPr>
          <p:nvPr>
            <p:ph type="ctrTitle"/>
          </p:nvPr>
        </p:nvSpPr>
        <p:spPr>
          <a:xfrm>
            <a:off x="685800" y="1580433"/>
            <a:ext cx="7772400" cy="1752600"/>
          </a:xfrm>
        </p:spPr>
        <p:txBody>
          <a:bodyPr/>
          <a:lstStyle/>
          <a:p>
            <a:pPr>
              <a:lnSpc>
                <a:spcPct val="150000"/>
              </a:lnSpc>
            </a:pPr>
            <a:r>
              <a:rPr lang="en-US" dirty="0"/>
              <a:t>3.4</a:t>
            </a:r>
            <a:br>
              <a:rPr lang="en-US" dirty="0"/>
            </a:br>
            <a:r>
              <a:rPr lang="en-US" dirty="0"/>
              <a:t>Space-Filling Design of Experiments</a:t>
            </a:r>
          </a:p>
        </p:txBody>
      </p:sp>
      <p:sp>
        <p:nvSpPr>
          <p:cNvPr id="5" name="Subtitle 4">
            <a:extLst>
              <a:ext uri="{FF2B5EF4-FFF2-40B4-BE49-F238E27FC236}">
                <a16:creationId xmlns:a16="http://schemas.microsoft.com/office/drawing/2014/main" id="{20F102B3-2E41-1E43-6FCD-BA60D9FCCBBF}"/>
              </a:ext>
            </a:extLst>
          </p:cNvPr>
          <p:cNvSpPr>
            <a:spLocks noGrp="1"/>
          </p:cNvSpPr>
          <p:nvPr>
            <p:ph type="subTitle" idx="1"/>
          </p:nvPr>
        </p:nvSpPr>
        <p:spPr/>
        <p:txBody>
          <a:bodyPr/>
          <a:lstStyle/>
          <a:p>
            <a:r>
              <a:rPr lang="en-US" dirty="0"/>
              <a:t>Model independent sampling scheme to fill the design space</a:t>
            </a:r>
          </a:p>
        </p:txBody>
      </p:sp>
    </p:spTree>
    <p:extLst>
      <p:ext uri="{BB962C8B-B14F-4D97-AF65-F5344CB8AC3E}">
        <p14:creationId xmlns:p14="http://schemas.microsoft.com/office/powerpoint/2010/main" val="1061502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8A602E-995E-7A7F-C922-1903FC2F9AF9}"/>
              </a:ext>
            </a:extLst>
          </p:cNvPr>
          <p:cNvSpPr>
            <a:spLocks noGrp="1"/>
          </p:cNvSpPr>
          <p:nvPr>
            <p:ph type="body" sz="quarter" idx="10"/>
          </p:nvPr>
        </p:nvSpPr>
        <p:spPr/>
        <p:txBody>
          <a:bodyPr/>
          <a:lstStyle/>
          <a:p>
            <a:r>
              <a:rPr lang="en-US" dirty="0"/>
              <a:t>Model-independent DoE</a:t>
            </a:r>
          </a:p>
          <a:p>
            <a:pPr lvl="1"/>
            <a:r>
              <a:rPr lang="en-US" dirty="0"/>
              <a:t>predictions are accurate when the prediction point is close to the sample location</a:t>
            </a:r>
          </a:p>
          <a:p>
            <a:pPr lvl="1"/>
            <a:r>
              <a:rPr lang="en-US" dirty="0"/>
              <a:t>distribute samples regularly in the design space</a:t>
            </a:r>
          </a:p>
          <a:p>
            <a:pPr lvl="1"/>
            <a:r>
              <a:rPr lang="en-US" dirty="0"/>
              <a:t>either </a:t>
            </a:r>
            <a:r>
              <a:rPr lang="en-US" dirty="0">
                <a:solidFill>
                  <a:srgbClr val="0000CC"/>
                </a:solidFill>
              </a:rPr>
              <a:t>maximizing the minimum distance </a:t>
            </a:r>
            <a:r>
              <a:rPr lang="en-US" dirty="0"/>
              <a:t>or </a:t>
            </a:r>
            <a:r>
              <a:rPr lang="en-US" dirty="0">
                <a:solidFill>
                  <a:srgbClr val="0000CC"/>
                </a:solidFill>
              </a:rPr>
              <a:t>minimizing correlation </a:t>
            </a:r>
            <a:r>
              <a:rPr lang="en-US" dirty="0"/>
              <a:t>among samples</a:t>
            </a:r>
          </a:p>
          <a:p>
            <a:r>
              <a:rPr lang="en-US" dirty="0"/>
              <a:t>Space-filling DoE: filling the design space as much as possible for a given number of samples</a:t>
            </a:r>
          </a:p>
          <a:p>
            <a:pPr lvl="1"/>
            <a:r>
              <a:rPr lang="en-US" dirty="0"/>
              <a:t>beneficial if samples are randomly distributed</a:t>
            </a:r>
          </a:p>
          <a:p>
            <a:pPr lvl="1"/>
            <a:r>
              <a:rPr lang="en-US" dirty="0"/>
              <a:t>inevitable to anticipate a large extrapolation region in a high-dimensional design space</a:t>
            </a:r>
          </a:p>
          <a:p>
            <a:pPr lvl="1"/>
            <a:r>
              <a:rPr lang="en-US" dirty="0"/>
              <a:t>tends to put samples inside the domain instead of at boundaries</a:t>
            </a:r>
          </a:p>
        </p:txBody>
      </p:sp>
      <p:sp>
        <p:nvSpPr>
          <p:cNvPr id="3" name="Title 2">
            <a:extLst>
              <a:ext uri="{FF2B5EF4-FFF2-40B4-BE49-F238E27FC236}">
                <a16:creationId xmlns:a16="http://schemas.microsoft.com/office/drawing/2014/main" id="{8BD0CAF2-2BA4-CE09-6F71-AF1743EC6C0E}"/>
              </a:ext>
            </a:extLst>
          </p:cNvPr>
          <p:cNvSpPr>
            <a:spLocks noGrp="1"/>
          </p:cNvSpPr>
          <p:nvPr>
            <p:ph type="title"/>
          </p:nvPr>
        </p:nvSpPr>
        <p:spPr/>
        <p:txBody>
          <a:bodyPr>
            <a:normAutofit fontScale="90000"/>
          </a:bodyPr>
          <a:lstStyle/>
          <a:p>
            <a:r>
              <a:rPr lang="en-US" dirty="0"/>
              <a:t>Space-Filling DoE</a:t>
            </a:r>
          </a:p>
        </p:txBody>
      </p:sp>
    </p:spTree>
    <p:extLst>
      <p:ext uri="{BB962C8B-B14F-4D97-AF65-F5344CB8AC3E}">
        <p14:creationId xmlns:p14="http://schemas.microsoft.com/office/powerpoint/2010/main" val="1424518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B73CCC-2714-DE73-9FFD-D31B7F96D5C9}"/>
              </a:ext>
            </a:extLst>
          </p:cNvPr>
          <p:cNvSpPr>
            <a:spLocks noGrp="1"/>
          </p:cNvSpPr>
          <p:nvPr>
            <p:ph type="body" sz="quarter" idx="10"/>
          </p:nvPr>
        </p:nvSpPr>
        <p:spPr/>
        <p:txBody>
          <a:bodyPr/>
          <a:lstStyle/>
          <a:p>
            <a:r>
              <a:rPr lang="en-US" dirty="0"/>
              <a:t>Input variables (factors)</a:t>
            </a:r>
          </a:p>
          <a:p>
            <a:pPr lvl="1"/>
            <a:r>
              <a:rPr lang="en-US" dirty="0"/>
              <a:t>those variables that can be varied in experiments or simulations</a:t>
            </a:r>
          </a:p>
          <a:p>
            <a:pPr lvl="1"/>
            <a:r>
              <a:rPr lang="en-US" dirty="0"/>
              <a:t>are </a:t>
            </a:r>
            <a:r>
              <a:rPr lang="en-US" dirty="0">
                <a:solidFill>
                  <a:srgbClr val="0000CC"/>
                </a:solidFill>
              </a:rPr>
              <a:t>deterministic</a:t>
            </a:r>
            <a:r>
              <a:rPr lang="en-US" dirty="0"/>
              <a:t> and the users have full control of them</a:t>
            </a:r>
          </a:p>
          <a:p>
            <a:pPr lvl="1"/>
            <a:r>
              <a:rPr lang="en-US" dirty="0"/>
              <a:t>include dimensions of test specimens, applied loads, mass, time, etc. </a:t>
            </a:r>
          </a:p>
        </p:txBody>
      </p:sp>
      <p:sp>
        <p:nvSpPr>
          <p:cNvPr id="3" name="Title 2">
            <a:extLst>
              <a:ext uri="{FF2B5EF4-FFF2-40B4-BE49-F238E27FC236}">
                <a16:creationId xmlns:a16="http://schemas.microsoft.com/office/drawing/2014/main" id="{52EDC429-2631-0E87-3338-567311F8FFCD}"/>
              </a:ext>
            </a:extLst>
          </p:cNvPr>
          <p:cNvSpPr>
            <a:spLocks noGrp="1"/>
          </p:cNvSpPr>
          <p:nvPr>
            <p:ph type="title"/>
          </p:nvPr>
        </p:nvSpPr>
        <p:spPr/>
        <p:txBody>
          <a:bodyPr>
            <a:normAutofit fontScale="90000"/>
          </a:bodyPr>
          <a:lstStyle/>
          <a:p>
            <a:r>
              <a:rPr lang="en-US" dirty="0"/>
              <a:t>DoE Terminology</a:t>
            </a:r>
          </a:p>
        </p:txBody>
      </p:sp>
      <p:grpSp>
        <p:nvGrpSpPr>
          <p:cNvPr id="12" name="Group 11">
            <a:extLst>
              <a:ext uri="{FF2B5EF4-FFF2-40B4-BE49-F238E27FC236}">
                <a16:creationId xmlns:a16="http://schemas.microsoft.com/office/drawing/2014/main" id="{B1B6DF8C-3FE9-EF25-63B2-835C47978FA3}"/>
              </a:ext>
            </a:extLst>
          </p:cNvPr>
          <p:cNvGrpSpPr/>
          <p:nvPr/>
        </p:nvGrpSpPr>
        <p:grpSpPr>
          <a:xfrm>
            <a:off x="1379360" y="3587500"/>
            <a:ext cx="6243145" cy="2538249"/>
            <a:chOff x="1161393" y="551792"/>
            <a:chExt cx="6243145" cy="2538249"/>
          </a:xfrm>
        </p:grpSpPr>
        <p:sp>
          <p:nvSpPr>
            <p:cNvPr id="4" name="Rectangle 3">
              <a:extLst>
                <a:ext uri="{FF2B5EF4-FFF2-40B4-BE49-F238E27FC236}">
                  <a16:creationId xmlns:a16="http://schemas.microsoft.com/office/drawing/2014/main" id="{C4DB8F23-90E4-90BB-558B-DE3A2D44FD03}"/>
                </a:ext>
              </a:extLst>
            </p:cNvPr>
            <p:cNvSpPr/>
            <p:nvPr/>
          </p:nvSpPr>
          <p:spPr>
            <a:xfrm>
              <a:off x="3489434" y="1996966"/>
              <a:ext cx="1587063" cy="109307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Process</a:t>
              </a:r>
              <a:br>
                <a:rPr lang="en-US" dirty="0"/>
              </a:br>
              <a:r>
                <a:rPr lang="en-US" dirty="0"/>
                <a:t>(model or experiment)</a:t>
              </a:r>
            </a:p>
          </p:txBody>
        </p:sp>
        <p:sp>
          <p:nvSpPr>
            <p:cNvPr id="5" name="Rectangle 4">
              <a:extLst>
                <a:ext uri="{FF2B5EF4-FFF2-40B4-BE49-F238E27FC236}">
                  <a16:creationId xmlns:a16="http://schemas.microsoft.com/office/drawing/2014/main" id="{DD192A58-D5EB-58B6-2D75-E75CE3897565}"/>
                </a:ext>
              </a:extLst>
            </p:cNvPr>
            <p:cNvSpPr/>
            <p:nvPr/>
          </p:nvSpPr>
          <p:spPr>
            <a:xfrm>
              <a:off x="5817475" y="2165131"/>
              <a:ext cx="1587063" cy="75674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Output QoI</a:t>
              </a:r>
              <a:br>
                <a:rPr lang="en-US" dirty="0"/>
              </a:br>
              <a:r>
                <a:rPr lang="en-US" dirty="0"/>
                <a:t>(response)</a:t>
              </a:r>
            </a:p>
          </p:txBody>
        </p:sp>
        <p:sp>
          <p:nvSpPr>
            <p:cNvPr id="6" name="Rectangle 5">
              <a:extLst>
                <a:ext uri="{FF2B5EF4-FFF2-40B4-BE49-F238E27FC236}">
                  <a16:creationId xmlns:a16="http://schemas.microsoft.com/office/drawing/2014/main" id="{EC8D1792-EB3F-DB4B-743B-56A954C80283}"/>
                </a:ext>
              </a:extLst>
            </p:cNvPr>
            <p:cNvSpPr/>
            <p:nvPr/>
          </p:nvSpPr>
          <p:spPr>
            <a:xfrm>
              <a:off x="1161393" y="2122478"/>
              <a:ext cx="1587063" cy="83997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 variables</a:t>
              </a:r>
              <a:br>
                <a:rPr lang="en-US" dirty="0"/>
              </a:br>
              <a:r>
                <a:rPr lang="en-US" dirty="0"/>
                <a:t>(controllable)</a:t>
              </a:r>
            </a:p>
          </p:txBody>
        </p:sp>
        <p:sp>
          <p:nvSpPr>
            <p:cNvPr id="7" name="Rectangle 6">
              <a:extLst>
                <a:ext uri="{FF2B5EF4-FFF2-40B4-BE49-F238E27FC236}">
                  <a16:creationId xmlns:a16="http://schemas.microsoft.com/office/drawing/2014/main" id="{D41D2F00-2791-550B-21EC-471978C56FF8}"/>
                </a:ext>
              </a:extLst>
            </p:cNvPr>
            <p:cNvSpPr/>
            <p:nvPr/>
          </p:nvSpPr>
          <p:spPr>
            <a:xfrm>
              <a:off x="3397104" y="551792"/>
              <a:ext cx="1679394" cy="75674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Uncontrollable parameters</a:t>
              </a:r>
            </a:p>
          </p:txBody>
        </p:sp>
        <p:cxnSp>
          <p:nvCxnSpPr>
            <p:cNvPr id="8" name="Straight Arrow Connector 7">
              <a:extLst>
                <a:ext uri="{FF2B5EF4-FFF2-40B4-BE49-F238E27FC236}">
                  <a16:creationId xmlns:a16="http://schemas.microsoft.com/office/drawing/2014/main" id="{17A60A24-0562-DE6B-551A-6DF270064464}"/>
                </a:ext>
              </a:extLst>
            </p:cNvPr>
            <p:cNvCxnSpPr/>
            <p:nvPr/>
          </p:nvCxnSpPr>
          <p:spPr>
            <a:xfrm>
              <a:off x="2748456" y="2543503"/>
              <a:ext cx="74097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537EA78-7A18-E362-774F-798F95AD9C0B}"/>
                </a:ext>
              </a:extLst>
            </p:cNvPr>
            <p:cNvCxnSpPr/>
            <p:nvPr/>
          </p:nvCxnSpPr>
          <p:spPr>
            <a:xfrm>
              <a:off x="5076497" y="2543503"/>
              <a:ext cx="74097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ADE0A880-C4BF-C98E-82F3-543064780919}"/>
                </a:ext>
              </a:extLst>
            </p:cNvPr>
            <p:cNvCxnSpPr/>
            <p:nvPr/>
          </p:nvCxnSpPr>
          <p:spPr>
            <a:xfrm rot="5400000">
              <a:off x="3702266" y="1558158"/>
              <a:ext cx="688429" cy="189186"/>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A537F3EE-BE2A-23AE-8401-A6A5620F9211}"/>
                </a:ext>
              </a:extLst>
            </p:cNvPr>
            <p:cNvCxnSpPr/>
            <p:nvPr/>
          </p:nvCxnSpPr>
          <p:spPr>
            <a:xfrm rot="5400000">
              <a:off x="4167348" y="1558159"/>
              <a:ext cx="688429" cy="189186"/>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43221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quarter" idx="10"/>
          </p:nvPr>
        </p:nvSpPr>
        <p:spPr/>
        <p:txBody>
          <a:bodyPr/>
          <a:lstStyle/>
          <a:p>
            <a:r>
              <a:rPr lang="en-US" dirty="0"/>
              <a:t>DOE for noisy data tend to place points on the boundary</a:t>
            </a:r>
          </a:p>
          <a:p>
            <a:r>
              <a:rPr lang="en-US" dirty="0"/>
              <a:t>When the error in the surrogate is due to unknown functional form, space filling designs are more popular.</a:t>
            </a:r>
          </a:p>
          <a:p>
            <a:pPr lvl="1"/>
            <a:r>
              <a:rPr lang="en-US" dirty="0"/>
              <a:t>use values of variables inside range instead of at boundaries</a:t>
            </a:r>
          </a:p>
          <a:p>
            <a:r>
              <a:rPr lang="en-US" dirty="0"/>
              <a:t>Space-filling DOE is appropriate only for low-dimension</a:t>
            </a:r>
          </a:p>
          <a:p>
            <a:pPr lvl="1"/>
            <a:r>
              <a:rPr lang="en-US" dirty="0"/>
              <a:t>For 10-dimensional space, need 1024 points to have one per orthant.</a:t>
            </a:r>
          </a:p>
          <a:p>
            <a:r>
              <a:rPr lang="en-US" dirty="0"/>
              <a:t>Space-filling DOEs</a:t>
            </a:r>
          </a:p>
          <a:p>
            <a:pPr lvl="1"/>
            <a:r>
              <a:rPr lang="en-US" dirty="0"/>
              <a:t>Monte Carlo sampling (MCS)</a:t>
            </a:r>
          </a:p>
          <a:p>
            <a:pPr lvl="1"/>
            <a:r>
              <a:rPr lang="en-US" dirty="0"/>
              <a:t>Latin hypercube sampling (LHS) uses as many levels as points</a:t>
            </a:r>
          </a:p>
          <a:p>
            <a:pPr lvl="1"/>
            <a:r>
              <a:rPr lang="en-US" dirty="0"/>
              <a:t>Orthogonal arrays (OA)</a:t>
            </a:r>
          </a:p>
        </p:txBody>
      </p:sp>
      <p:sp>
        <p:nvSpPr>
          <p:cNvPr id="4098" name="Rectangle 2"/>
          <p:cNvSpPr>
            <a:spLocks noGrp="1" noChangeArrowheads="1"/>
          </p:cNvSpPr>
          <p:nvPr>
            <p:ph type="title"/>
          </p:nvPr>
        </p:nvSpPr>
        <p:spPr/>
        <p:txBody>
          <a:bodyPr>
            <a:normAutofit fontScale="90000"/>
          </a:bodyPr>
          <a:lstStyle/>
          <a:p>
            <a:r>
              <a:rPr lang="en-US" dirty="0"/>
              <a:t>Space-Filling DoE </a:t>
            </a:r>
            <a:r>
              <a:rPr lang="en-US" i="1" dirty="0"/>
              <a:t>cont</a:t>
            </a:r>
            <a:r>
              <a:rPr lang="en-US" dirty="0"/>
              <a:t>.</a:t>
            </a:r>
          </a:p>
        </p:txBody>
      </p:sp>
    </p:spTree>
    <p:extLst>
      <p:ext uri="{BB962C8B-B14F-4D97-AF65-F5344CB8AC3E}">
        <p14:creationId xmlns:p14="http://schemas.microsoft.com/office/powerpoint/2010/main" val="1925096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3" name="Rectangle 3"/>
              <p:cNvSpPr>
                <a:spLocks noGrp="1" noChangeArrowheads="1"/>
              </p:cNvSpPr>
              <p:nvPr>
                <p:ph type="body" sz="quarter" idx="10"/>
              </p:nvPr>
            </p:nvSpPr>
            <p:spPr/>
            <p:txBody>
              <a:bodyPr/>
              <a:lstStyle/>
              <a:p>
                <a:r>
                  <a:rPr lang="en-US" dirty="0"/>
                  <a:t>Regular, grid-like DOE runs the risk of deceptively accurate fit, so randomness appeals.</a:t>
                </a:r>
              </a:p>
              <a:p>
                <a:r>
                  <a:rPr lang="en-US" dirty="0"/>
                  <a:t>Given a region in design space, we can assign a uniform distribution to the region and generate sample points</a:t>
                </a:r>
              </a:p>
              <a:p>
                <a:pPr lvl="1"/>
                <a:r>
                  <a:rPr lang="en-US" dirty="0"/>
                  <a:t>MSC ~ Sampling according to probability distribution</a:t>
                </a:r>
              </a:p>
              <a:p>
                <a:r>
                  <a:rPr lang="en-US" dirty="0"/>
                  <a:t>It is likely, though, that some regions will be poorly sampled</a:t>
                </a:r>
              </a:p>
              <a:p>
                <a:pPr>
                  <a:spcAft>
                    <a:spcPts val="1800"/>
                  </a:spcAft>
                </a:pPr>
                <a:r>
                  <a:rPr lang="en-US" dirty="0"/>
                  <a:t>In 5-dimensional space, with 32 sample points, what is the chance that all orthants will be occupied?</a:t>
                </a:r>
              </a:p>
              <a:p>
                <a:pPr marL="285750" lvl="1"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31</m:t>
                          </m:r>
                        </m:num>
                        <m:den>
                          <m:r>
                            <a:rPr lang="en-US" b="0" i="1" smtClean="0">
                              <a:latin typeface="Cambria Math" panose="02040503050406030204" pitchFamily="18" charset="0"/>
                            </a:rPr>
                            <m:t>32</m:t>
                          </m:r>
                        </m:den>
                      </m:f>
                      <m:r>
                        <a:rPr lang="en-US"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r>
                            <a:rPr lang="en-US" b="0" i="1" smtClean="0">
                              <a:latin typeface="Cambria Math" panose="02040503050406030204" pitchFamily="18" charset="0"/>
                            </a:rPr>
                            <m:t>0</m:t>
                          </m:r>
                        </m:num>
                        <m:den>
                          <m:r>
                            <a:rPr lang="en-US" i="1">
                              <a:latin typeface="Cambria Math" panose="02040503050406030204" pitchFamily="18" charset="0"/>
                            </a:rPr>
                            <m:t>32</m:t>
                          </m:r>
                        </m:den>
                      </m:f>
                      <m:r>
                        <a:rPr lang="en-US"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32</m:t>
                          </m:r>
                        </m:den>
                      </m:f>
                      <m:r>
                        <a:rPr lang="en-US" b="0" i="1" smtClean="0">
                          <a:latin typeface="Cambria Math" panose="02040503050406030204" pitchFamily="18" charset="0"/>
                        </a:rPr>
                        <m:t>=1.8</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−13</m:t>
                          </m:r>
                        </m:sup>
                      </m:sSup>
                    </m:oMath>
                  </m:oMathPara>
                </a14:m>
                <a:endParaRPr lang="en-US" dirty="0"/>
              </a:p>
            </p:txBody>
          </p:sp>
        </mc:Choice>
        <mc:Fallback xmlns="">
          <p:sp>
            <p:nvSpPr>
              <p:cNvPr id="5123" name="Rectangle 3"/>
              <p:cNvSpPr>
                <a:spLocks noGrp="1" noRot="1" noChangeAspect="1" noMove="1" noResize="1" noEditPoints="1" noAdjustHandles="1" noChangeArrowheads="1" noChangeShapeType="1" noTextEdit="1"/>
              </p:cNvSpPr>
              <p:nvPr>
                <p:ph type="body" sz="quarter" idx="10"/>
              </p:nvPr>
            </p:nvSpPr>
            <p:spPr>
              <a:blipFill>
                <a:blip r:embed="rId3"/>
                <a:stretch>
                  <a:fillRect l="-929" t="-1408" r="-1143"/>
                </a:stretch>
              </a:blipFill>
            </p:spPr>
            <p:txBody>
              <a:bodyPr/>
              <a:lstStyle/>
              <a:p>
                <a:r>
                  <a:rPr lang="en-US">
                    <a:noFill/>
                  </a:rPr>
                  <a:t> </a:t>
                </a:r>
              </a:p>
            </p:txBody>
          </p:sp>
        </mc:Fallback>
      </mc:AlternateContent>
      <p:sp>
        <p:nvSpPr>
          <p:cNvPr id="5122" name="Rectangle 2"/>
          <p:cNvSpPr>
            <a:spLocks noGrp="1" noChangeArrowheads="1"/>
          </p:cNvSpPr>
          <p:nvPr>
            <p:ph type="title"/>
          </p:nvPr>
        </p:nvSpPr>
        <p:spPr/>
        <p:txBody>
          <a:bodyPr>
            <a:normAutofit fontScale="90000"/>
          </a:bodyPr>
          <a:lstStyle/>
          <a:p>
            <a:r>
              <a:rPr lang="en-US" dirty="0"/>
              <a:t>Monte Carlo sampling (MCS)</a:t>
            </a:r>
          </a:p>
        </p:txBody>
      </p:sp>
      <p:grpSp>
        <p:nvGrpSpPr>
          <p:cNvPr id="8" name="Group 7">
            <a:extLst>
              <a:ext uri="{FF2B5EF4-FFF2-40B4-BE49-F238E27FC236}">
                <a16:creationId xmlns:a16="http://schemas.microsoft.com/office/drawing/2014/main" id="{B9711530-D75E-41C5-8216-91600E34EC25}"/>
              </a:ext>
            </a:extLst>
          </p:cNvPr>
          <p:cNvGrpSpPr/>
          <p:nvPr/>
        </p:nvGrpSpPr>
        <p:grpSpPr>
          <a:xfrm>
            <a:off x="5549021" y="4819590"/>
            <a:ext cx="3290179" cy="1581210"/>
            <a:chOff x="3893820" y="4693920"/>
            <a:chExt cx="3290179" cy="1581210"/>
          </a:xfrm>
        </p:grpSpPr>
        <p:cxnSp>
          <p:nvCxnSpPr>
            <p:cNvPr id="3" name="Straight Arrow Connector 2">
              <a:extLst>
                <a:ext uri="{FF2B5EF4-FFF2-40B4-BE49-F238E27FC236}">
                  <a16:creationId xmlns:a16="http://schemas.microsoft.com/office/drawing/2014/main" id="{CCC4E74D-59FD-4AEF-A0D0-3944316DD228}"/>
                </a:ext>
              </a:extLst>
            </p:cNvPr>
            <p:cNvCxnSpPr/>
            <p:nvPr/>
          </p:nvCxnSpPr>
          <p:spPr>
            <a:xfrm>
              <a:off x="3893820" y="5867400"/>
              <a:ext cx="3200400" cy="0"/>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783497FC-935E-40EF-ADD9-BCB9167C726E}"/>
                </a:ext>
              </a:extLst>
            </p:cNvPr>
            <p:cNvSpPr/>
            <p:nvPr/>
          </p:nvSpPr>
          <p:spPr>
            <a:xfrm>
              <a:off x="4533900" y="5311140"/>
              <a:ext cx="1828800" cy="563880"/>
            </a:xfrm>
            <a:custGeom>
              <a:avLst/>
              <a:gdLst>
                <a:gd name="connsiteX0" fmla="*/ 0 w 1828800"/>
                <a:gd name="connsiteY0" fmla="*/ 556260 h 563880"/>
                <a:gd name="connsiteX1" fmla="*/ 0 w 1828800"/>
                <a:gd name="connsiteY1" fmla="*/ 0 h 563880"/>
                <a:gd name="connsiteX2" fmla="*/ 1828800 w 1828800"/>
                <a:gd name="connsiteY2" fmla="*/ 0 h 563880"/>
                <a:gd name="connsiteX3" fmla="*/ 1828800 w 1828800"/>
                <a:gd name="connsiteY3" fmla="*/ 563880 h 563880"/>
              </a:gdLst>
              <a:ahLst/>
              <a:cxnLst>
                <a:cxn ang="0">
                  <a:pos x="connsiteX0" y="connsiteY0"/>
                </a:cxn>
                <a:cxn ang="0">
                  <a:pos x="connsiteX1" y="connsiteY1"/>
                </a:cxn>
                <a:cxn ang="0">
                  <a:pos x="connsiteX2" y="connsiteY2"/>
                </a:cxn>
                <a:cxn ang="0">
                  <a:pos x="connsiteX3" y="connsiteY3"/>
                </a:cxn>
              </a:cxnLst>
              <a:rect l="l" t="t" r="r" b="b"/>
              <a:pathLst>
                <a:path w="1828800" h="563880">
                  <a:moveTo>
                    <a:pt x="0" y="556260"/>
                  </a:moveTo>
                  <a:lnTo>
                    <a:pt x="0" y="0"/>
                  </a:lnTo>
                  <a:lnTo>
                    <a:pt x="1828800" y="0"/>
                  </a:lnTo>
                  <a:lnTo>
                    <a:pt x="1828800" y="563880"/>
                  </a:lnTo>
                </a:path>
              </a:pathLst>
            </a:cu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1BB86B09-D467-4207-86EC-D14866DF009A}"/>
                </a:ext>
              </a:extLst>
            </p:cNvPr>
            <p:cNvCxnSpPr/>
            <p:nvPr/>
          </p:nvCxnSpPr>
          <p:spPr>
            <a:xfrm flipV="1">
              <a:off x="5448300" y="4693920"/>
              <a:ext cx="0" cy="1173480"/>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690AD5-ABC0-4E37-BC0F-2F5D299AB626}"/>
                </a:ext>
              </a:extLst>
            </p:cNvPr>
            <p:cNvSpPr txBox="1"/>
            <p:nvPr/>
          </p:nvSpPr>
          <p:spPr>
            <a:xfrm>
              <a:off x="4327754" y="5867400"/>
              <a:ext cx="412292" cy="400110"/>
            </a:xfrm>
            <a:prstGeom prst="rect">
              <a:avLst/>
            </a:prstGeom>
            <a:noFill/>
          </p:spPr>
          <p:txBody>
            <a:bodyPr wrap="none" rtlCol="0">
              <a:spAutoFit/>
            </a:bodyPr>
            <a:lstStyle/>
            <a:p>
              <a:pPr algn="l"/>
              <a:r>
                <a:rPr lang="en-US" sz="2000" dirty="0"/>
                <a:t>-1</a:t>
              </a:r>
            </a:p>
          </p:txBody>
        </p:sp>
        <p:sp>
          <p:nvSpPr>
            <p:cNvPr id="10" name="TextBox 9">
              <a:extLst>
                <a:ext uri="{FF2B5EF4-FFF2-40B4-BE49-F238E27FC236}">
                  <a16:creationId xmlns:a16="http://schemas.microsoft.com/office/drawing/2014/main" id="{4B5F4530-617D-429A-86E6-0B1EACD30A29}"/>
                </a:ext>
              </a:extLst>
            </p:cNvPr>
            <p:cNvSpPr txBox="1"/>
            <p:nvPr/>
          </p:nvSpPr>
          <p:spPr>
            <a:xfrm>
              <a:off x="6199033" y="5867400"/>
              <a:ext cx="327334" cy="400110"/>
            </a:xfrm>
            <a:prstGeom prst="rect">
              <a:avLst/>
            </a:prstGeom>
            <a:noFill/>
          </p:spPr>
          <p:txBody>
            <a:bodyPr wrap="none" rtlCol="0">
              <a:spAutoFit/>
            </a:bodyPr>
            <a:lstStyle/>
            <a:p>
              <a:pPr algn="l"/>
              <a:r>
                <a:rPr lang="en-US" sz="2000" dirty="0"/>
                <a:t>1</a:t>
              </a:r>
            </a:p>
          </p:txBody>
        </p:sp>
        <p:sp>
          <p:nvSpPr>
            <p:cNvPr id="11" name="TextBox 10">
              <a:extLst>
                <a:ext uri="{FF2B5EF4-FFF2-40B4-BE49-F238E27FC236}">
                  <a16:creationId xmlns:a16="http://schemas.microsoft.com/office/drawing/2014/main" id="{618FE99D-1B2A-4DF0-9371-CCF22F987E57}"/>
                </a:ext>
              </a:extLst>
            </p:cNvPr>
            <p:cNvSpPr txBox="1"/>
            <p:nvPr/>
          </p:nvSpPr>
          <p:spPr>
            <a:xfrm>
              <a:off x="6871093" y="5875020"/>
              <a:ext cx="312906" cy="400110"/>
            </a:xfrm>
            <a:prstGeom prst="rect">
              <a:avLst/>
            </a:prstGeom>
            <a:noFill/>
          </p:spPr>
          <p:txBody>
            <a:bodyPr wrap="none" rtlCol="0">
              <a:spAutoFit/>
            </a:bodyPr>
            <a:lstStyle/>
            <a:p>
              <a:pPr algn="l"/>
              <a:r>
                <a:rPr lang="en-US" sz="2000" dirty="0"/>
                <a:t>x</a:t>
              </a:r>
            </a:p>
          </p:txBody>
        </p:sp>
      </p:grpSp>
    </p:spTree>
    <p:extLst>
      <p:ext uri="{BB962C8B-B14F-4D97-AF65-F5344CB8AC3E}">
        <p14:creationId xmlns:p14="http://schemas.microsoft.com/office/powerpoint/2010/main" val="686444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DC199AC7-08F1-4E66-8BB5-ACD1F6DD18A2}"/>
                  </a:ext>
                </a:extLst>
              </p:cNvPr>
              <p:cNvSpPr>
                <a:spLocks noGrp="1"/>
              </p:cNvSpPr>
              <p:nvPr>
                <p:ph type="body" sz="quarter" idx="10"/>
              </p:nvPr>
            </p:nvSpPr>
            <p:spPr/>
            <p:txBody>
              <a:bodyPr/>
              <a:lstStyle/>
              <a:p>
                <a:r>
                  <a:rPr lang="en-US" dirty="0"/>
                  <a:t>General 20 samples of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∈(0,1)</m:t>
                    </m:r>
                  </m:oMath>
                </a14:m>
                <a:r>
                  <a:rPr lang="en-US" dirty="0"/>
                  <a:t> and plot marginal histogram</a:t>
                </a:r>
              </a:p>
            </p:txBody>
          </p:sp>
        </mc:Choice>
        <mc:Fallback xmlns="">
          <p:sp>
            <p:nvSpPr>
              <p:cNvPr id="6" name="Text Placeholder 5">
                <a:extLst>
                  <a:ext uri="{FF2B5EF4-FFF2-40B4-BE49-F238E27FC236}">
                    <a16:creationId xmlns:a16="http://schemas.microsoft.com/office/drawing/2014/main" id="{DC199AC7-08F1-4E66-8BB5-ACD1F6DD18A2}"/>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9" t="-758"/>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a:t>Ex3-12) MCS</a:t>
            </a:r>
          </a:p>
        </p:txBody>
      </p:sp>
      <p:sp>
        <p:nvSpPr>
          <p:cNvPr id="3" name="TextBox 2"/>
          <p:cNvSpPr txBox="1"/>
          <p:nvPr/>
        </p:nvSpPr>
        <p:spPr>
          <a:xfrm>
            <a:off x="3433234" y="4701576"/>
            <a:ext cx="4632960" cy="1554272"/>
          </a:xfrm>
          <a:prstGeom prst="rect">
            <a:avLst/>
          </a:prstGeom>
          <a:noFill/>
        </p:spPr>
        <p:txBody>
          <a:bodyPr wrap="square" rtlCol="0">
            <a:spAutoFit/>
          </a:bodyPr>
          <a:lstStyle/>
          <a:p>
            <a:pPr marL="285750" indent="-285750">
              <a:spcBef>
                <a:spcPts val="1800"/>
              </a:spcBef>
              <a:buFont typeface="Arial" pitchFamily="34" charset="0"/>
              <a:buChar char="•"/>
            </a:pPr>
            <a:r>
              <a:rPr lang="en-US" sz="2000" dirty="0"/>
              <a:t>With 20 points there is evidence of both clamping and holes</a:t>
            </a:r>
          </a:p>
          <a:p>
            <a:pPr marL="285750" indent="-285750">
              <a:spcBef>
                <a:spcPts val="1800"/>
              </a:spcBef>
              <a:buFont typeface="Arial" pitchFamily="34" charset="0"/>
              <a:buChar char="•"/>
            </a:pPr>
            <a:r>
              <a:rPr lang="en-US" sz="2000" dirty="0"/>
              <a:t>The histogram of x</a:t>
            </a:r>
            <a:r>
              <a:rPr lang="en-US" sz="2000" baseline="-25000" dirty="0"/>
              <a:t>1</a:t>
            </a:r>
            <a:r>
              <a:rPr lang="en-US" sz="2000" dirty="0"/>
              <a:t> (left) and x</a:t>
            </a:r>
            <a:r>
              <a:rPr lang="en-US" sz="2000" baseline="-25000" dirty="0"/>
              <a:t>2</a:t>
            </a:r>
            <a:r>
              <a:rPr lang="en-US" sz="2000" dirty="0"/>
              <a:t> (above) are not that good either.</a:t>
            </a:r>
          </a:p>
        </p:txBody>
      </p:sp>
      <p:sp>
        <p:nvSpPr>
          <p:cNvPr id="7" name="TextBox 6">
            <a:extLst>
              <a:ext uri="{FF2B5EF4-FFF2-40B4-BE49-F238E27FC236}">
                <a16:creationId xmlns:a16="http://schemas.microsoft.com/office/drawing/2014/main" id="{1410C218-DE37-8A5F-F92C-3F6EA89B1663}"/>
              </a:ext>
            </a:extLst>
          </p:cNvPr>
          <p:cNvSpPr txBox="1"/>
          <p:nvPr/>
        </p:nvSpPr>
        <p:spPr>
          <a:xfrm>
            <a:off x="2296236" y="1215836"/>
            <a:ext cx="6465628" cy="1258037"/>
          </a:xfrm>
          <a:prstGeom prst="rect">
            <a:avLst/>
          </a:prstGeom>
          <a:noFill/>
        </p:spPr>
        <p:txBody>
          <a:bodyPr wrap="square">
            <a:spAutoFit/>
          </a:bodyPr>
          <a:lstStyle/>
          <a:p>
            <a:pPr marR="457200">
              <a:lnSpc>
                <a:spcPts val="1800"/>
              </a:lnSpc>
              <a:spcBef>
                <a:spcPts val="0"/>
              </a:spcBef>
              <a:spcAft>
                <a:spcPts val="0"/>
              </a:spcAft>
              <a:tabLst>
                <a:tab pos="6284913" algn="r"/>
              </a:tabLst>
            </a:pPr>
            <a:r>
              <a:rPr lang="en-US" sz="1800" noProof="1">
                <a:effectLst/>
                <a:latin typeface="Courier New" panose="02070309020205020404" pitchFamily="49" charset="0"/>
                <a:ea typeface="Malgun Gothic" panose="020B0503020000020004" pitchFamily="34" charset="-127"/>
                <a:cs typeface="Times New Roman" panose="02020603050405020304" pitchFamily="18" charset="0"/>
              </a:rPr>
              <a:t>rng default;</a:t>
            </a:r>
          </a:p>
          <a:p>
            <a:pPr marR="457200">
              <a:lnSpc>
                <a:spcPts val="1800"/>
              </a:lnSpc>
              <a:spcBef>
                <a:spcPts val="0"/>
              </a:spcBef>
              <a:spcAft>
                <a:spcPts val="0"/>
              </a:spcAft>
              <a:tabLst>
                <a:tab pos="6284913" algn="r"/>
              </a:tabLst>
            </a:pPr>
            <a:r>
              <a:rPr lang="en-US" sz="1800" noProof="1">
                <a:effectLst/>
                <a:latin typeface="Courier New" panose="02070309020205020404" pitchFamily="49" charset="0"/>
                <a:ea typeface="Malgun Gothic" panose="020B0503020000020004" pitchFamily="34" charset="-127"/>
                <a:cs typeface="Times New Roman" panose="02020603050405020304" pitchFamily="18" charset="0"/>
              </a:rPr>
              <a:t>x=rand(20,2);</a:t>
            </a:r>
          </a:p>
          <a:p>
            <a:pPr marR="457200">
              <a:lnSpc>
                <a:spcPts val="1800"/>
              </a:lnSpc>
              <a:spcBef>
                <a:spcPts val="0"/>
              </a:spcBef>
              <a:spcAft>
                <a:spcPts val="0"/>
              </a:spcAft>
              <a:tabLst>
                <a:tab pos="6284913" algn="r"/>
              </a:tabLst>
            </a:pPr>
            <a:r>
              <a:rPr lang="en-US" sz="1800" noProof="1">
                <a:effectLst/>
                <a:latin typeface="Courier New" panose="02070309020205020404" pitchFamily="49" charset="0"/>
                <a:ea typeface="Malgun Gothic" panose="020B0503020000020004" pitchFamily="34" charset="-127"/>
                <a:cs typeface="Times New Roman" panose="02020603050405020304" pitchFamily="18" charset="0"/>
              </a:rPr>
              <a:t>subplot(2,2,1); plot(x(:,1), x(:,2), 'o');</a:t>
            </a:r>
          </a:p>
          <a:p>
            <a:pPr marR="457200">
              <a:lnSpc>
                <a:spcPts val="1800"/>
              </a:lnSpc>
              <a:spcBef>
                <a:spcPts val="0"/>
              </a:spcBef>
              <a:spcAft>
                <a:spcPts val="0"/>
              </a:spcAft>
              <a:tabLst>
                <a:tab pos="6284913" algn="r"/>
              </a:tabLst>
            </a:pPr>
            <a:r>
              <a:rPr lang="en-US" sz="1800" noProof="1">
                <a:effectLst/>
                <a:latin typeface="Courier New" panose="02070309020205020404" pitchFamily="49" charset="0"/>
                <a:ea typeface="Malgun Gothic" panose="020B0503020000020004" pitchFamily="34" charset="-127"/>
                <a:cs typeface="Times New Roman" panose="02020603050405020304" pitchFamily="18" charset="0"/>
              </a:rPr>
              <a:t>subplot(2,2,2); hist(x(:,2),20);</a:t>
            </a:r>
          </a:p>
          <a:p>
            <a:pPr marR="457200">
              <a:lnSpc>
                <a:spcPts val="1800"/>
              </a:lnSpc>
              <a:spcBef>
                <a:spcPts val="0"/>
              </a:spcBef>
              <a:spcAft>
                <a:spcPts val="0"/>
              </a:spcAft>
              <a:tabLst>
                <a:tab pos="6284913" algn="r"/>
              </a:tabLst>
            </a:pPr>
            <a:r>
              <a:rPr lang="en-US" sz="1800" noProof="1">
                <a:effectLst/>
                <a:latin typeface="Courier New" panose="02070309020205020404" pitchFamily="49" charset="0"/>
                <a:ea typeface="Malgun Gothic" panose="020B0503020000020004" pitchFamily="34" charset="-127"/>
                <a:cs typeface="Times New Roman" panose="02020603050405020304" pitchFamily="18" charset="0"/>
              </a:rPr>
              <a:t>subplot(2,2,3); hist(x(:,1),20);</a:t>
            </a:r>
          </a:p>
        </p:txBody>
      </p:sp>
      <p:grpSp>
        <p:nvGrpSpPr>
          <p:cNvPr id="12" name="Group 11">
            <a:extLst>
              <a:ext uri="{FF2B5EF4-FFF2-40B4-BE49-F238E27FC236}">
                <a16:creationId xmlns:a16="http://schemas.microsoft.com/office/drawing/2014/main" id="{20D50A83-89DD-A579-3758-4B76C2A41CD1}"/>
              </a:ext>
            </a:extLst>
          </p:cNvPr>
          <p:cNvGrpSpPr/>
          <p:nvPr/>
        </p:nvGrpSpPr>
        <p:grpSpPr>
          <a:xfrm>
            <a:off x="442984" y="2360770"/>
            <a:ext cx="4749990" cy="4046715"/>
            <a:chOff x="647700" y="85725"/>
            <a:chExt cx="7848600" cy="6686550"/>
          </a:xfrm>
        </p:grpSpPr>
        <p:pic>
          <p:nvPicPr>
            <p:cNvPr id="8" name="Picture 7">
              <a:extLst>
                <a:ext uri="{FF2B5EF4-FFF2-40B4-BE49-F238E27FC236}">
                  <a16:creationId xmlns:a16="http://schemas.microsoft.com/office/drawing/2014/main" id="{22ABF165-FBFA-81A6-8307-66C51544D909}"/>
                </a:ext>
              </a:extLst>
            </p:cNvPr>
            <p:cNvPicPr>
              <a:picLocks noChangeAspect="1"/>
            </p:cNvPicPr>
            <p:nvPr/>
          </p:nvPicPr>
          <p:blipFill>
            <a:blip r:embed="rId4"/>
            <a:stretch>
              <a:fillRect/>
            </a:stretch>
          </p:blipFill>
          <p:spPr>
            <a:xfrm>
              <a:off x="647700" y="85725"/>
              <a:ext cx="7848600" cy="6686550"/>
            </a:xfrm>
            <a:prstGeom prst="rect">
              <a:avLst/>
            </a:prstGeom>
          </p:spPr>
        </p:pic>
        <p:sp>
          <p:nvSpPr>
            <p:cNvPr id="9" name="TextBox 8">
              <a:extLst>
                <a:ext uri="{FF2B5EF4-FFF2-40B4-BE49-F238E27FC236}">
                  <a16:creationId xmlns:a16="http://schemas.microsoft.com/office/drawing/2014/main" id="{75422091-D719-16BD-C46E-1E37AE785078}"/>
                </a:ext>
              </a:extLst>
            </p:cNvPr>
            <p:cNvSpPr txBox="1"/>
            <p:nvPr/>
          </p:nvSpPr>
          <p:spPr>
            <a:xfrm>
              <a:off x="1981198" y="3108865"/>
              <a:ext cx="2487664" cy="457697"/>
            </a:xfrm>
            <a:prstGeom prst="rect">
              <a:avLst/>
            </a:prstGeom>
            <a:noFill/>
          </p:spPr>
          <p:txBody>
            <a:bodyPr wrap="none" rtlCol="0">
              <a:spAutoFit/>
            </a:bodyPr>
            <a:lstStyle/>
            <a:p>
              <a:r>
                <a:rPr lang="en-US" sz="1200" dirty="0"/>
                <a:t>(a) Sample location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9931A24-93A4-C6B2-421F-BAAFA2F0F240}"/>
                    </a:ext>
                  </a:extLst>
                </p:cNvPr>
                <p:cNvSpPr txBox="1"/>
                <p:nvPr/>
              </p:nvSpPr>
              <p:spPr>
                <a:xfrm>
                  <a:off x="5477935" y="3108867"/>
                  <a:ext cx="2448147" cy="457697"/>
                </a:xfrm>
                <a:prstGeom prst="rect">
                  <a:avLst/>
                </a:prstGeom>
                <a:noFill/>
              </p:spPr>
              <p:txBody>
                <a:bodyPr wrap="none" rtlCol="0">
                  <a:spAutoFit/>
                </a:bodyPr>
                <a:lstStyle/>
                <a:p>
                  <a:r>
                    <a:rPr lang="en-US" sz="1200" dirty="0"/>
                    <a:t>(b) Histogram of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𝑥</m:t>
                          </m:r>
                        </m:e>
                        <m:sub>
                          <m:r>
                            <a:rPr lang="en-US" sz="1200" b="0" i="1" smtClean="0">
                              <a:latin typeface="Cambria Math" panose="02040503050406030204" pitchFamily="18" charset="0"/>
                            </a:rPr>
                            <m:t>2</m:t>
                          </m:r>
                        </m:sub>
                      </m:sSub>
                    </m:oMath>
                  </a14:m>
                  <a:endParaRPr lang="en-US" sz="1200" dirty="0"/>
                </a:p>
              </p:txBody>
            </p:sp>
          </mc:Choice>
          <mc:Fallback xmlns="">
            <p:sp>
              <p:nvSpPr>
                <p:cNvPr id="10" name="TextBox 9">
                  <a:extLst>
                    <a:ext uri="{FF2B5EF4-FFF2-40B4-BE49-F238E27FC236}">
                      <a16:creationId xmlns:a16="http://schemas.microsoft.com/office/drawing/2014/main" id="{A9931A24-93A4-C6B2-421F-BAAFA2F0F240}"/>
                    </a:ext>
                  </a:extLst>
                </p:cNvPr>
                <p:cNvSpPr txBox="1">
                  <a:spLocks noRot="1" noChangeAspect="1" noMove="1" noResize="1" noEditPoints="1" noAdjustHandles="1" noChangeArrowheads="1" noChangeShapeType="1" noTextEdit="1"/>
                </p:cNvSpPr>
                <p:nvPr/>
              </p:nvSpPr>
              <p:spPr>
                <a:xfrm>
                  <a:off x="5477935" y="3108867"/>
                  <a:ext cx="2448147" cy="457697"/>
                </a:xfrm>
                <a:prstGeom prst="rect">
                  <a:avLst/>
                </a:prstGeom>
                <a:blipFill>
                  <a:blip r:embed="rId5"/>
                  <a:stretch>
                    <a:fillRect t="-2174"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3E235A2-F2C5-512B-9264-80BE8DC89DE4}"/>
                    </a:ext>
                  </a:extLst>
                </p:cNvPr>
                <p:cNvSpPr txBox="1"/>
                <p:nvPr/>
              </p:nvSpPr>
              <p:spPr>
                <a:xfrm>
                  <a:off x="1903670" y="6292872"/>
                  <a:ext cx="2428970" cy="457697"/>
                </a:xfrm>
                <a:prstGeom prst="rect">
                  <a:avLst/>
                </a:prstGeom>
                <a:noFill/>
              </p:spPr>
              <p:txBody>
                <a:bodyPr wrap="none" rtlCol="0">
                  <a:spAutoFit/>
                </a:bodyPr>
                <a:lstStyle/>
                <a:p>
                  <a:r>
                    <a:rPr lang="en-US" sz="1200" dirty="0"/>
                    <a:t>(c) Histogram of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𝑥</m:t>
                          </m:r>
                        </m:e>
                        <m:sub>
                          <m:r>
                            <a:rPr lang="en-US" sz="1200" b="0" i="1" smtClean="0">
                              <a:latin typeface="Cambria Math" panose="02040503050406030204" pitchFamily="18" charset="0"/>
                            </a:rPr>
                            <m:t>1</m:t>
                          </m:r>
                        </m:sub>
                      </m:sSub>
                    </m:oMath>
                  </a14:m>
                  <a:endParaRPr lang="en-US" sz="1200" dirty="0"/>
                </a:p>
              </p:txBody>
            </p:sp>
          </mc:Choice>
          <mc:Fallback xmlns="">
            <p:sp>
              <p:nvSpPr>
                <p:cNvPr id="11" name="TextBox 10">
                  <a:extLst>
                    <a:ext uri="{FF2B5EF4-FFF2-40B4-BE49-F238E27FC236}">
                      <a16:creationId xmlns:a16="http://schemas.microsoft.com/office/drawing/2014/main" id="{E3E235A2-F2C5-512B-9264-80BE8DC89DE4}"/>
                    </a:ext>
                  </a:extLst>
                </p:cNvPr>
                <p:cNvSpPr txBox="1">
                  <a:spLocks noRot="1" noChangeAspect="1" noMove="1" noResize="1" noEditPoints="1" noAdjustHandles="1" noChangeArrowheads="1" noChangeShapeType="1" noTextEdit="1"/>
                </p:cNvSpPr>
                <p:nvPr/>
              </p:nvSpPr>
              <p:spPr>
                <a:xfrm>
                  <a:off x="1903670" y="6292872"/>
                  <a:ext cx="2428970" cy="457697"/>
                </a:xfrm>
                <a:prstGeom prst="rect">
                  <a:avLst/>
                </a:prstGeom>
                <a:blipFill>
                  <a:blip r:embed="rId6"/>
                  <a:stretch>
                    <a:fillRect t="-4444" b="-15556"/>
                  </a:stretch>
                </a:blipFill>
              </p:spPr>
              <p:txBody>
                <a:bodyPr/>
                <a:lstStyle/>
                <a:p>
                  <a:r>
                    <a:rPr lang="en-US">
                      <a:noFill/>
                    </a:rPr>
                    <a:t> </a:t>
                  </a:r>
                </a:p>
              </p:txBody>
            </p:sp>
          </mc:Fallback>
        </mc:AlternateContent>
      </p:grpSp>
    </p:spTree>
    <p:extLst>
      <p:ext uri="{BB962C8B-B14F-4D97-AF65-F5344CB8AC3E}">
        <p14:creationId xmlns:p14="http://schemas.microsoft.com/office/powerpoint/2010/main" val="4248841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E67F1CD-95ED-3FB4-A3B2-A53496DA22C4}"/>
                  </a:ext>
                </a:extLst>
              </p:cNvPr>
              <p:cNvSpPr>
                <a:spLocks noGrp="1"/>
              </p:cNvSpPr>
              <p:nvPr>
                <p:ph type="body" sz="quarter" idx="10"/>
              </p:nvPr>
            </p:nvSpPr>
            <p:spPr/>
            <p:txBody>
              <a:bodyPr/>
              <a:lstStyle/>
              <a:p>
                <a:r>
                  <a:rPr lang="en-US" dirty="0"/>
                  <a:t>semi-random sampling scheme</a:t>
                </a:r>
              </a:p>
              <a:p>
                <a:pPr lvl="1"/>
                <a:r>
                  <a:rPr lang="en-US" dirty="0"/>
                  <a:t>design space is divided by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oMath>
                </a14:m>
                <a:r>
                  <a:rPr lang="en-US" dirty="0"/>
                  <a:t> equal probability intervals, and samples are randomly located within the grid</a:t>
                </a:r>
              </a:p>
            </p:txBody>
          </p:sp>
        </mc:Choice>
        <mc:Fallback xmlns="">
          <p:sp>
            <p:nvSpPr>
              <p:cNvPr id="2" name="Text Placeholder 1">
                <a:extLst>
                  <a:ext uri="{FF2B5EF4-FFF2-40B4-BE49-F238E27FC236}">
                    <a16:creationId xmlns:a16="http://schemas.microsoft.com/office/drawing/2014/main" id="{0E67F1CD-95ED-3FB4-A3B2-A53496DA22C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r="-142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534BAD0-2624-F93A-B21B-5C7A99CECE10}"/>
              </a:ext>
            </a:extLst>
          </p:cNvPr>
          <p:cNvSpPr>
            <a:spLocks noGrp="1"/>
          </p:cNvSpPr>
          <p:nvPr>
            <p:ph type="title"/>
          </p:nvPr>
        </p:nvSpPr>
        <p:spPr/>
        <p:txBody>
          <a:bodyPr>
            <a:normAutofit fontScale="90000"/>
          </a:bodyPr>
          <a:lstStyle/>
          <a:p>
            <a:r>
              <a:rPr lang="en-US" dirty="0"/>
              <a:t>Latin Hypercube Sampling (LHS)</a:t>
            </a:r>
          </a:p>
        </p:txBody>
      </p:sp>
      <p:grpSp>
        <p:nvGrpSpPr>
          <p:cNvPr id="64" name="Group 63">
            <a:extLst>
              <a:ext uri="{FF2B5EF4-FFF2-40B4-BE49-F238E27FC236}">
                <a16:creationId xmlns:a16="http://schemas.microsoft.com/office/drawing/2014/main" id="{703C6533-884F-C746-E558-0067989E3EE4}"/>
              </a:ext>
            </a:extLst>
          </p:cNvPr>
          <p:cNvGrpSpPr/>
          <p:nvPr/>
        </p:nvGrpSpPr>
        <p:grpSpPr>
          <a:xfrm>
            <a:off x="1303360" y="2029959"/>
            <a:ext cx="6974409" cy="4370841"/>
            <a:chOff x="304800" y="610775"/>
            <a:chExt cx="8757716" cy="5488434"/>
          </a:xfrm>
        </p:grpSpPr>
        <p:grpSp>
          <p:nvGrpSpPr>
            <p:cNvPr id="4" name="Group 3">
              <a:extLst>
                <a:ext uri="{FF2B5EF4-FFF2-40B4-BE49-F238E27FC236}">
                  <a16:creationId xmlns:a16="http://schemas.microsoft.com/office/drawing/2014/main" id="{783E1EF2-7F46-A96B-6751-10E1885FF080}"/>
                </a:ext>
              </a:extLst>
            </p:cNvPr>
            <p:cNvGrpSpPr/>
            <p:nvPr/>
          </p:nvGrpSpPr>
          <p:grpSpPr>
            <a:xfrm>
              <a:off x="575309" y="4947415"/>
              <a:ext cx="3268980" cy="121920"/>
              <a:chOff x="3749040" y="1889760"/>
              <a:chExt cx="3268980" cy="121920"/>
            </a:xfrm>
          </p:grpSpPr>
          <p:grpSp>
            <p:nvGrpSpPr>
              <p:cNvPr id="5" name="Group 4">
                <a:extLst>
                  <a:ext uri="{FF2B5EF4-FFF2-40B4-BE49-F238E27FC236}">
                    <a16:creationId xmlns:a16="http://schemas.microsoft.com/office/drawing/2014/main" id="{5DB94217-8C7E-5088-084F-77702F9537ED}"/>
                  </a:ext>
                </a:extLst>
              </p:cNvPr>
              <p:cNvGrpSpPr/>
              <p:nvPr/>
            </p:nvGrpSpPr>
            <p:grpSpPr>
              <a:xfrm>
                <a:off x="3749040" y="1889760"/>
                <a:ext cx="3268980" cy="121920"/>
                <a:chOff x="3749040" y="1889760"/>
                <a:chExt cx="3268980" cy="121920"/>
              </a:xfrm>
            </p:grpSpPr>
            <p:cxnSp>
              <p:nvCxnSpPr>
                <p:cNvPr id="13" name="Straight Connector 12">
                  <a:extLst>
                    <a:ext uri="{FF2B5EF4-FFF2-40B4-BE49-F238E27FC236}">
                      <a16:creationId xmlns:a16="http://schemas.microsoft.com/office/drawing/2014/main" id="{A6010BFF-F43D-FFA3-6106-909C8BC4D31D}"/>
                    </a:ext>
                  </a:extLst>
                </p:cNvPr>
                <p:cNvCxnSpPr/>
                <p:nvPr/>
              </p:nvCxnSpPr>
              <p:spPr>
                <a:xfrm>
                  <a:off x="3749040" y="1950720"/>
                  <a:ext cx="326898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0A37B89-837D-A2B1-0D7D-E6353957568F}"/>
                    </a:ext>
                  </a:extLst>
                </p:cNvPr>
                <p:cNvCxnSpPr/>
                <p:nvPr/>
              </p:nvCxnSpPr>
              <p:spPr>
                <a:xfrm>
                  <a:off x="3764280" y="188976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1A7786A-EAD5-3A03-A431-851CD3AF4634}"/>
                    </a:ext>
                  </a:extLst>
                </p:cNvPr>
                <p:cNvCxnSpPr/>
                <p:nvPr/>
              </p:nvCxnSpPr>
              <p:spPr>
                <a:xfrm>
                  <a:off x="4229100" y="188976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B3F703-093C-D765-9FC6-E265AD845338}"/>
                    </a:ext>
                  </a:extLst>
                </p:cNvPr>
                <p:cNvCxnSpPr/>
                <p:nvPr/>
              </p:nvCxnSpPr>
              <p:spPr>
                <a:xfrm>
                  <a:off x="4693920" y="188976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DB157B-C909-A106-377B-475B0993F5BC}"/>
                    </a:ext>
                  </a:extLst>
                </p:cNvPr>
                <p:cNvCxnSpPr/>
                <p:nvPr/>
              </p:nvCxnSpPr>
              <p:spPr>
                <a:xfrm>
                  <a:off x="5158740" y="188976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068A5F-40EB-C05F-C1DC-DD0CDD5EBA87}"/>
                    </a:ext>
                  </a:extLst>
                </p:cNvPr>
                <p:cNvCxnSpPr/>
                <p:nvPr/>
              </p:nvCxnSpPr>
              <p:spPr>
                <a:xfrm>
                  <a:off x="5623560" y="188976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528728-2A36-561F-17BA-454F57095823}"/>
                    </a:ext>
                  </a:extLst>
                </p:cNvPr>
                <p:cNvCxnSpPr/>
                <p:nvPr/>
              </p:nvCxnSpPr>
              <p:spPr>
                <a:xfrm>
                  <a:off x="6088380" y="188976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AF9174A-0E15-70E2-5B2D-B6E4BCC75A99}"/>
                    </a:ext>
                  </a:extLst>
                </p:cNvPr>
                <p:cNvCxnSpPr/>
                <p:nvPr/>
              </p:nvCxnSpPr>
              <p:spPr>
                <a:xfrm>
                  <a:off x="6553200" y="188976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DE89C-9CD9-DC43-ADF0-C244E3455BDC}"/>
                    </a:ext>
                  </a:extLst>
                </p:cNvPr>
                <p:cNvCxnSpPr/>
                <p:nvPr/>
              </p:nvCxnSpPr>
              <p:spPr>
                <a:xfrm>
                  <a:off x="7018020" y="188976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 name="Oval 5">
                <a:extLst>
                  <a:ext uri="{FF2B5EF4-FFF2-40B4-BE49-F238E27FC236}">
                    <a16:creationId xmlns:a16="http://schemas.microsoft.com/office/drawing/2014/main" id="{A6D53A19-7236-4B9B-F1EA-7B6478D5DFF0}"/>
                  </a:ext>
                </a:extLst>
              </p:cNvPr>
              <p:cNvSpPr/>
              <p:nvPr/>
            </p:nvSpPr>
            <p:spPr>
              <a:xfrm>
                <a:off x="4023361" y="1905000"/>
                <a:ext cx="91440" cy="9144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 name="Oval 6">
                <a:extLst>
                  <a:ext uri="{FF2B5EF4-FFF2-40B4-BE49-F238E27FC236}">
                    <a16:creationId xmlns:a16="http://schemas.microsoft.com/office/drawing/2014/main" id="{FFC08AEA-1C42-6D11-991E-2A047DA904A7}"/>
                  </a:ext>
                </a:extLst>
              </p:cNvPr>
              <p:cNvSpPr/>
              <p:nvPr/>
            </p:nvSpPr>
            <p:spPr>
              <a:xfrm>
                <a:off x="4450081" y="1905000"/>
                <a:ext cx="91440" cy="9144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8" name="Oval 7">
                <a:extLst>
                  <a:ext uri="{FF2B5EF4-FFF2-40B4-BE49-F238E27FC236}">
                    <a16:creationId xmlns:a16="http://schemas.microsoft.com/office/drawing/2014/main" id="{77EA6FBB-5813-D5EA-2C4E-A3541D875F78}"/>
                  </a:ext>
                </a:extLst>
              </p:cNvPr>
              <p:cNvSpPr/>
              <p:nvPr/>
            </p:nvSpPr>
            <p:spPr>
              <a:xfrm>
                <a:off x="4785360" y="1905000"/>
                <a:ext cx="91440" cy="9144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9" name="Oval 8">
                <a:extLst>
                  <a:ext uri="{FF2B5EF4-FFF2-40B4-BE49-F238E27FC236}">
                    <a16:creationId xmlns:a16="http://schemas.microsoft.com/office/drawing/2014/main" id="{2A958806-4EA1-BA70-85FA-66BD14653BE1}"/>
                  </a:ext>
                </a:extLst>
              </p:cNvPr>
              <p:cNvSpPr/>
              <p:nvPr/>
            </p:nvSpPr>
            <p:spPr>
              <a:xfrm>
                <a:off x="5406390" y="1905000"/>
                <a:ext cx="91440" cy="9144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0" name="Oval 9">
                <a:extLst>
                  <a:ext uri="{FF2B5EF4-FFF2-40B4-BE49-F238E27FC236}">
                    <a16:creationId xmlns:a16="http://schemas.microsoft.com/office/drawing/2014/main" id="{D60A019E-0F39-B230-2ACA-CB486CBAA416}"/>
                  </a:ext>
                </a:extLst>
              </p:cNvPr>
              <p:cNvSpPr/>
              <p:nvPr/>
            </p:nvSpPr>
            <p:spPr>
              <a:xfrm>
                <a:off x="5764530" y="1905000"/>
                <a:ext cx="91440" cy="9144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1" name="Oval 10">
                <a:extLst>
                  <a:ext uri="{FF2B5EF4-FFF2-40B4-BE49-F238E27FC236}">
                    <a16:creationId xmlns:a16="http://schemas.microsoft.com/office/drawing/2014/main" id="{C5EB11F0-C8D4-88CE-3D0A-C9B69B521F94}"/>
                  </a:ext>
                </a:extLst>
              </p:cNvPr>
              <p:cNvSpPr/>
              <p:nvPr/>
            </p:nvSpPr>
            <p:spPr>
              <a:xfrm>
                <a:off x="6362699" y="1905000"/>
                <a:ext cx="91440" cy="9144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 name="Oval 11">
                <a:extLst>
                  <a:ext uri="{FF2B5EF4-FFF2-40B4-BE49-F238E27FC236}">
                    <a16:creationId xmlns:a16="http://schemas.microsoft.com/office/drawing/2014/main" id="{91A83009-8914-C3D9-836D-569430C4D956}"/>
                  </a:ext>
                </a:extLst>
              </p:cNvPr>
              <p:cNvSpPr/>
              <p:nvPr/>
            </p:nvSpPr>
            <p:spPr>
              <a:xfrm>
                <a:off x="6812279" y="1905000"/>
                <a:ext cx="91440" cy="9144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grpSp>
          <p:nvGrpSpPr>
            <p:cNvPr id="22" name="Group 21">
              <a:extLst>
                <a:ext uri="{FF2B5EF4-FFF2-40B4-BE49-F238E27FC236}">
                  <a16:creationId xmlns:a16="http://schemas.microsoft.com/office/drawing/2014/main" id="{F56CBA51-7CDB-175A-5BD4-7E7D900588C8}"/>
                </a:ext>
              </a:extLst>
            </p:cNvPr>
            <p:cNvGrpSpPr/>
            <p:nvPr/>
          </p:nvGrpSpPr>
          <p:grpSpPr>
            <a:xfrm>
              <a:off x="304800" y="678864"/>
              <a:ext cx="3808364" cy="1606220"/>
              <a:chOff x="3893820" y="4693920"/>
              <a:chExt cx="3288767" cy="1606220"/>
            </a:xfrm>
          </p:grpSpPr>
          <p:cxnSp>
            <p:nvCxnSpPr>
              <p:cNvPr id="23" name="Straight Arrow Connector 22">
                <a:extLst>
                  <a:ext uri="{FF2B5EF4-FFF2-40B4-BE49-F238E27FC236}">
                    <a16:creationId xmlns:a16="http://schemas.microsoft.com/office/drawing/2014/main" id="{0DF35B4A-EC03-D22D-BA36-A5F6F6D0671F}"/>
                  </a:ext>
                </a:extLst>
              </p:cNvPr>
              <p:cNvCxnSpPr/>
              <p:nvPr/>
            </p:nvCxnSpPr>
            <p:spPr>
              <a:xfrm>
                <a:off x="3893820" y="5867400"/>
                <a:ext cx="3200400" cy="0"/>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834A12E5-B36C-4056-AB3C-25D1A610B8FC}"/>
                  </a:ext>
                </a:extLst>
              </p:cNvPr>
              <p:cNvSpPr/>
              <p:nvPr/>
            </p:nvSpPr>
            <p:spPr>
              <a:xfrm>
                <a:off x="4076920" y="5311140"/>
                <a:ext cx="2794170" cy="563880"/>
              </a:xfrm>
              <a:custGeom>
                <a:avLst/>
                <a:gdLst>
                  <a:gd name="connsiteX0" fmla="*/ 0 w 1828800"/>
                  <a:gd name="connsiteY0" fmla="*/ 556260 h 563880"/>
                  <a:gd name="connsiteX1" fmla="*/ 0 w 1828800"/>
                  <a:gd name="connsiteY1" fmla="*/ 0 h 563880"/>
                  <a:gd name="connsiteX2" fmla="*/ 1828800 w 1828800"/>
                  <a:gd name="connsiteY2" fmla="*/ 0 h 563880"/>
                  <a:gd name="connsiteX3" fmla="*/ 1828800 w 1828800"/>
                  <a:gd name="connsiteY3" fmla="*/ 563880 h 563880"/>
                </a:gdLst>
                <a:ahLst/>
                <a:cxnLst>
                  <a:cxn ang="0">
                    <a:pos x="connsiteX0" y="connsiteY0"/>
                  </a:cxn>
                  <a:cxn ang="0">
                    <a:pos x="connsiteX1" y="connsiteY1"/>
                  </a:cxn>
                  <a:cxn ang="0">
                    <a:pos x="connsiteX2" y="connsiteY2"/>
                  </a:cxn>
                  <a:cxn ang="0">
                    <a:pos x="connsiteX3" y="connsiteY3"/>
                  </a:cxn>
                </a:cxnLst>
                <a:rect l="l" t="t" r="r" b="b"/>
                <a:pathLst>
                  <a:path w="1828800" h="563880">
                    <a:moveTo>
                      <a:pt x="0" y="556260"/>
                    </a:moveTo>
                    <a:lnTo>
                      <a:pt x="0" y="0"/>
                    </a:lnTo>
                    <a:lnTo>
                      <a:pt x="1828800" y="0"/>
                    </a:lnTo>
                    <a:lnTo>
                      <a:pt x="1828800" y="563880"/>
                    </a:lnTo>
                  </a:path>
                </a:pathLst>
              </a:cu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 name="Straight Arrow Connector 24">
                <a:extLst>
                  <a:ext uri="{FF2B5EF4-FFF2-40B4-BE49-F238E27FC236}">
                    <a16:creationId xmlns:a16="http://schemas.microsoft.com/office/drawing/2014/main" id="{C98C36AD-37C9-9E91-2B23-64601BCF7ECE}"/>
                  </a:ext>
                </a:extLst>
              </p:cNvPr>
              <p:cNvCxnSpPr/>
              <p:nvPr/>
            </p:nvCxnSpPr>
            <p:spPr>
              <a:xfrm flipV="1">
                <a:off x="5448300" y="4693920"/>
                <a:ext cx="0" cy="1173480"/>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E73E456-3858-4344-DC91-3B4A351ABF98}"/>
                  </a:ext>
                </a:extLst>
              </p:cNvPr>
              <p:cNvSpPr txBox="1"/>
              <p:nvPr/>
            </p:nvSpPr>
            <p:spPr>
              <a:xfrm>
                <a:off x="6871093" y="5875020"/>
                <a:ext cx="311494" cy="425120"/>
              </a:xfrm>
              <a:prstGeom prst="rect">
                <a:avLst/>
              </a:prstGeom>
              <a:noFill/>
            </p:spPr>
            <p:txBody>
              <a:bodyPr wrap="none" rtlCol="0">
                <a:spAutoFit/>
              </a:bodyPr>
              <a:lstStyle/>
              <a:p>
                <a:pPr algn="l"/>
                <a:r>
                  <a:rPr lang="en-US" sz="1600" dirty="0"/>
                  <a:t>x</a:t>
                </a:r>
              </a:p>
            </p:txBody>
          </p:sp>
        </p:grpSp>
        <p:grpSp>
          <p:nvGrpSpPr>
            <p:cNvPr id="27" name="Group 26">
              <a:extLst>
                <a:ext uri="{FF2B5EF4-FFF2-40B4-BE49-F238E27FC236}">
                  <a16:creationId xmlns:a16="http://schemas.microsoft.com/office/drawing/2014/main" id="{2BA3695B-BC72-9961-162B-C323A1A56CA0}"/>
                </a:ext>
              </a:extLst>
            </p:cNvPr>
            <p:cNvGrpSpPr/>
            <p:nvPr/>
          </p:nvGrpSpPr>
          <p:grpSpPr>
            <a:xfrm>
              <a:off x="4428066" y="839092"/>
              <a:ext cx="4361597" cy="1285766"/>
              <a:chOff x="922020" y="3587500"/>
              <a:chExt cx="2425643" cy="1285766"/>
            </a:xfrm>
          </p:grpSpPr>
          <p:sp>
            <p:nvSpPr>
              <p:cNvPr id="28" name="Freeform 52">
                <a:extLst>
                  <a:ext uri="{FF2B5EF4-FFF2-40B4-BE49-F238E27FC236}">
                    <a16:creationId xmlns:a16="http://schemas.microsoft.com/office/drawing/2014/main" id="{D8544BBA-EE1C-FD08-B5A2-7BBC225F961D}"/>
                  </a:ext>
                </a:extLst>
              </p:cNvPr>
              <p:cNvSpPr>
                <a:spLocks/>
              </p:cNvSpPr>
              <p:nvPr/>
            </p:nvSpPr>
            <p:spPr bwMode="auto">
              <a:xfrm>
                <a:off x="997293" y="3587500"/>
                <a:ext cx="2185004" cy="1041624"/>
              </a:xfrm>
              <a:custGeom>
                <a:avLst/>
                <a:gdLst>
                  <a:gd name="T0" fmla="*/ 0 w 2281"/>
                  <a:gd name="T1" fmla="*/ 1699 h 1699"/>
                  <a:gd name="T2" fmla="*/ 38 w 2281"/>
                  <a:gd name="T3" fmla="*/ 1699 h 1699"/>
                  <a:gd name="T4" fmla="*/ 76 w 2281"/>
                  <a:gd name="T5" fmla="*/ 1699 h 1699"/>
                  <a:gd name="T6" fmla="*/ 115 w 2281"/>
                  <a:gd name="T7" fmla="*/ 1699 h 1699"/>
                  <a:gd name="T8" fmla="*/ 153 w 2281"/>
                  <a:gd name="T9" fmla="*/ 1699 h 1699"/>
                  <a:gd name="T10" fmla="*/ 191 w 2281"/>
                  <a:gd name="T11" fmla="*/ 1699 h 1699"/>
                  <a:gd name="T12" fmla="*/ 229 w 2281"/>
                  <a:gd name="T13" fmla="*/ 1699 h 1699"/>
                  <a:gd name="T14" fmla="*/ 268 w 2281"/>
                  <a:gd name="T15" fmla="*/ 1699 h 1699"/>
                  <a:gd name="T16" fmla="*/ 306 w 2281"/>
                  <a:gd name="T17" fmla="*/ 1699 h 1699"/>
                  <a:gd name="T18" fmla="*/ 344 w 2281"/>
                  <a:gd name="T19" fmla="*/ 1699 h 1699"/>
                  <a:gd name="T20" fmla="*/ 382 w 2281"/>
                  <a:gd name="T21" fmla="*/ 1699 h 1699"/>
                  <a:gd name="T22" fmla="*/ 421 w 2281"/>
                  <a:gd name="T23" fmla="*/ 1693 h 1699"/>
                  <a:gd name="T24" fmla="*/ 459 w 2281"/>
                  <a:gd name="T25" fmla="*/ 1673 h 1699"/>
                  <a:gd name="T26" fmla="*/ 497 w 2281"/>
                  <a:gd name="T27" fmla="*/ 1642 h 1699"/>
                  <a:gd name="T28" fmla="*/ 535 w 2281"/>
                  <a:gd name="T29" fmla="*/ 1597 h 1699"/>
                  <a:gd name="T30" fmla="*/ 573 w 2281"/>
                  <a:gd name="T31" fmla="*/ 1540 h 1699"/>
                  <a:gd name="T32" fmla="*/ 611 w 2281"/>
                  <a:gd name="T33" fmla="*/ 1470 h 1699"/>
                  <a:gd name="T34" fmla="*/ 650 w 2281"/>
                  <a:gd name="T35" fmla="*/ 1387 h 1699"/>
                  <a:gd name="T36" fmla="*/ 688 w 2281"/>
                  <a:gd name="T37" fmla="*/ 1291 h 1699"/>
                  <a:gd name="T38" fmla="*/ 726 w 2281"/>
                  <a:gd name="T39" fmla="*/ 1183 h 1699"/>
                  <a:gd name="T40" fmla="*/ 764 w 2281"/>
                  <a:gd name="T41" fmla="*/ 1061 h 1699"/>
                  <a:gd name="T42" fmla="*/ 803 w 2281"/>
                  <a:gd name="T43" fmla="*/ 927 h 1699"/>
                  <a:gd name="T44" fmla="*/ 841 w 2281"/>
                  <a:gd name="T45" fmla="*/ 781 h 1699"/>
                  <a:gd name="T46" fmla="*/ 879 w 2281"/>
                  <a:gd name="T47" fmla="*/ 621 h 1699"/>
                  <a:gd name="T48" fmla="*/ 892 w 2281"/>
                  <a:gd name="T49" fmla="*/ 565 h 1699"/>
                  <a:gd name="T50" fmla="*/ 930 w 2281"/>
                  <a:gd name="T51" fmla="*/ 408 h 1699"/>
                  <a:gd name="T52" fmla="*/ 968 w 2281"/>
                  <a:gd name="T53" fmla="*/ 276 h 1699"/>
                  <a:gd name="T54" fmla="*/ 1006 w 2281"/>
                  <a:gd name="T55" fmla="*/ 170 h 1699"/>
                  <a:gd name="T56" fmla="*/ 1045 w 2281"/>
                  <a:gd name="T57" fmla="*/ 89 h 1699"/>
                  <a:gd name="T58" fmla="*/ 1083 w 2281"/>
                  <a:gd name="T59" fmla="*/ 34 h 1699"/>
                  <a:gd name="T60" fmla="*/ 1121 w 2281"/>
                  <a:gd name="T61" fmla="*/ 4 h 1699"/>
                  <a:gd name="T62" fmla="*/ 1159 w 2281"/>
                  <a:gd name="T63" fmla="*/ 0 h 1699"/>
                  <a:gd name="T64" fmla="*/ 1198 w 2281"/>
                  <a:gd name="T65" fmla="*/ 21 h 1699"/>
                  <a:gd name="T66" fmla="*/ 1236 w 2281"/>
                  <a:gd name="T67" fmla="*/ 68 h 1699"/>
                  <a:gd name="T68" fmla="*/ 1274 w 2281"/>
                  <a:gd name="T69" fmla="*/ 140 h 1699"/>
                  <a:gd name="T70" fmla="*/ 1312 w 2281"/>
                  <a:gd name="T71" fmla="*/ 238 h 1699"/>
                  <a:gd name="T72" fmla="*/ 1351 w 2281"/>
                  <a:gd name="T73" fmla="*/ 361 h 1699"/>
                  <a:gd name="T74" fmla="*/ 1389 w 2281"/>
                  <a:gd name="T75" fmla="*/ 510 h 1699"/>
                  <a:gd name="T76" fmla="*/ 1401 w 2281"/>
                  <a:gd name="T77" fmla="*/ 565 h 1699"/>
                  <a:gd name="T78" fmla="*/ 1440 w 2281"/>
                  <a:gd name="T79" fmla="*/ 729 h 1699"/>
                  <a:gd name="T80" fmla="*/ 1478 w 2281"/>
                  <a:gd name="T81" fmla="*/ 880 h 1699"/>
                  <a:gd name="T82" fmla="*/ 1516 w 2281"/>
                  <a:gd name="T83" fmla="*/ 1018 h 1699"/>
                  <a:gd name="T84" fmla="*/ 1554 w 2281"/>
                  <a:gd name="T85" fmla="*/ 1144 h 1699"/>
                  <a:gd name="T86" fmla="*/ 1593 w 2281"/>
                  <a:gd name="T87" fmla="*/ 1256 h 1699"/>
                  <a:gd name="T88" fmla="*/ 1631 w 2281"/>
                  <a:gd name="T89" fmla="*/ 1356 h 1699"/>
                  <a:gd name="T90" fmla="*/ 1669 w 2281"/>
                  <a:gd name="T91" fmla="*/ 1443 h 1699"/>
                  <a:gd name="T92" fmla="*/ 1707 w 2281"/>
                  <a:gd name="T93" fmla="*/ 1518 h 1699"/>
                  <a:gd name="T94" fmla="*/ 1746 w 2281"/>
                  <a:gd name="T95" fmla="*/ 1579 h 1699"/>
                  <a:gd name="T96" fmla="*/ 1784 w 2281"/>
                  <a:gd name="T97" fmla="*/ 1628 h 1699"/>
                  <a:gd name="T98" fmla="*/ 1822 w 2281"/>
                  <a:gd name="T99" fmla="*/ 1664 h 1699"/>
                  <a:gd name="T100" fmla="*/ 1860 w 2281"/>
                  <a:gd name="T101" fmla="*/ 1688 h 1699"/>
                  <a:gd name="T102" fmla="*/ 1899 w 2281"/>
                  <a:gd name="T103" fmla="*/ 1698 h 1699"/>
                  <a:gd name="T104" fmla="*/ 1937 w 2281"/>
                  <a:gd name="T105" fmla="*/ 1699 h 1699"/>
                  <a:gd name="T106" fmla="*/ 1975 w 2281"/>
                  <a:gd name="T107" fmla="*/ 1699 h 1699"/>
                  <a:gd name="T108" fmla="*/ 2013 w 2281"/>
                  <a:gd name="T109" fmla="*/ 1699 h 1699"/>
                  <a:gd name="T110" fmla="*/ 2051 w 2281"/>
                  <a:gd name="T111" fmla="*/ 1699 h 1699"/>
                  <a:gd name="T112" fmla="*/ 2089 w 2281"/>
                  <a:gd name="T113" fmla="*/ 1699 h 1699"/>
                  <a:gd name="T114" fmla="*/ 2128 w 2281"/>
                  <a:gd name="T115" fmla="*/ 1699 h 1699"/>
                  <a:gd name="T116" fmla="*/ 2166 w 2281"/>
                  <a:gd name="T117" fmla="*/ 1699 h 1699"/>
                  <a:gd name="T118" fmla="*/ 2204 w 2281"/>
                  <a:gd name="T119" fmla="*/ 1699 h 1699"/>
                  <a:gd name="T120" fmla="*/ 2242 w 2281"/>
                  <a:gd name="T121" fmla="*/ 1699 h 1699"/>
                  <a:gd name="T122" fmla="*/ 2281 w 2281"/>
                  <a:gd name="T123" fmla="*/ 1699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1" h="1699">
                    <a:moveTo>
                      <a:pt x="0" y="1699"/>
                    </a:moveTo>
                    <a:lnTo>
                      <a:pt x="38" y="1699"/>
                    </a:lnTo>
                    <a:lnTo>
                      <a:pt x="76" y="1699"/>
                    </a:lnTo>
                    <a:lnTo>
                      <a:pt x="115" y="1699"/>
                    </a:lnTo>
                    <a:lnTo>
                      <a:pt x="153" y="1699"/>
                    </a:lnTo>
                    <a:lnTo>
                      <a:pt x="191" y="1699"/>
                    </a:lnTo>
                    <a:lnTo>
                      <a:pt x="229" y="1699"/>
                    </a:lnTo>
                    <a:lnTo>
                      <a:pt x="268" y="1699"/>
                    </a:lnTo>
                    <a:lnTo>
                      <a:pt x="306" y="1699"/>
                    </a:lnTo>
                    <a:lnTo>
                      <a:pt x="344" y="1699"/>
                    </a:lnTo>
                    <a:lnTo>
                      <a:pt x="382" y="1699"/>
                    </a:lnTo>
                    <a:lnTo>
                      <a:pt x="421" y="1693"/>
                    </a:lnTo>
                    <a:lnTo>
                      <a:pt x="459" y="1673"/>
                    </a:lnTo>
                    <a:lnTo>
                      <a:pt x="497" y="1642"/>
                    </a:lnTo>
                    <a:lnTo>
                      <a:pt x="535" y="1597"/>
                    </a:lnTo>
                    <a:lnTo>
                      <a:pt x="573" y="1540"/>
                    </a:lnTo>
                    <a:lnTo>
                      <a:pt x="611" y="1470"/>
                    </a:lnTo>
                    <a:lnTo>
                      <a:pt x="650" y="1387"/>
                    </a:lnTo>
                    <a:lnTo>
                      <a:pt x="688" y="1291"/>
                    </a:lnTo>
                    <a:lnTo>
                      <a:pt x="726" y="1183"/>
                    </a:lnTo>
                    <a:lnTo>
                      <a:pt x="764" y="1061"/>
                    </a:lnTo>
                    <a:lnTo>
                      <a:pt x="803" y="927"/>
                    </a:lnTo>
                    <a:lnTo>
                      <a:pt x="841" y="781"/>
                    </a:lnTo>
                    <a:lnTo>
                      <a:pt x="879" y="621"/>
                    </a:lnTo>
                    <a:lnTo>
                      <a:pt x="892" y="565"/>
                    </a:lnTo>
                    <a:lnTo>
                      <a:pt x="930" y="408"/>
                    </a:lnTo>
                    <a:lnTo>
                      <a:pt x="968" y="276"/>
                    </a:lnTo>
                    <a:lnTo>
                      <a:pt x="1006" y="170"/>
                    </a:lnTo>
                    <a:lnTo>
                      <a:pt x="1045" y="89"/>
                    </a:lnTo>
                    <a:lnTo>
                      <a:pt x="1083" y="34"/>
                    </a:lnTo>
                    <a:lnTo>
                      <a:pt x="1121" y="4"/>
                    </a:lnTo>
                    <a:lnTo>
                      <a:pt x="1159" y="0"/>
                    </a:lnTo>
                    <a:lnTo>
                      <a:pt x="1198" y="21"/>
                    </a:lnTo>
                    <a:lnTo>
                      <a:pt x="1236" y="68"/>
                    </a:lnTo>
                    <a:lnTo>
                      <a:pt x="1274" y="140"/>
                    </a:lnTo>
                    <a:lnTo>
                      <a:pt x="1312" y="238"/>
                    </a:lnTo>
                    <a:lnTo>
                      <a:pt x="1351" y="361"/>
                    </a:lnTo>
                    <a:lnTo>
                      <a:pt x="1389" y="510"/>
                    </a:lnTo>
                    <a:lnTo>
                      <a:pt x="1401" y="565"/>
                    </a:lnTo>
                    <a:lnTo>
                      <a:pt x="1440" y="729"/>
                    </a:lnTo>
                    <a:lnTo>
                      <a:pt x="1478" y="880"/>
                    </a:lnTo>
                    <a:lnTo>
                      <a:pt x="1516" y="1018"/>
                    </a:lnTo>
                    <a:lnTo>
                      <a:pt x="1554" y="1144"/>
                    </a:lnTo>
                    <a:lnTo>
                      <a:pt x="1593" y="1256"/>
                    </a:lnTo>
                    <a:lnTo>
                      <a:pt x="1631" y="1356"/>
                    </a:lnTo>
                    <a:lnTo>
                      <a:pt x="1669" y="1443"/>
                    </a:lnTo>
                    <a:lnTo>
                      <a:pt x="1707" y="1518"/>
                    </a:lnTo>
                    <a:lnTo>
                      <a:pt x="1746" y="1579"/>
                    </a:lnTo>
                    <a:lnTo>
                      <a:pt x="1784" y="1628"/>
                    </a:lnTo>
                    <a:lnTo>
                      <a:pt x="1822" y="1664"/>
                    </a:lnTo>
                    <a:lnTo>
                      <a:pt x="1860" y="1688"/>
                    </a:lnTo>
                    <a:lnTo>
                      <a:pt x="1899" y="1698"/>
                    </a:lnTo>
                    <a:lnTo>
                      <a:pt x="1937" y="1699"/>
                    </a:lnTo>
                    <a:lnTo>
                      <a:pt x="1975" y="1699"/>
                    </a:lnTo>
                    <a:lnTo>
                      <a:pt x="2013" y="1699"/>
                    </a:lnTo>
                    <a:lnTo>
                      <a:pt x="2051" y="1699"/>
                    </a:lnTo>
                    <a:lnTo>
                      <a:pt x="2089" y="1699"/>
                    </a:lnTo>
                    <a:lnTo>
                      <a:pt x="2128" y="1699"/>
                    </a:lnTo>
                    <a:lnTo>
                      <a:pt x="2166" y="1699"/>
                    </a:lnTo>
                    <a:lnTo>
                      <a:pt x="2204" y="1699"/>
                    </a:lnTo>
                    <a:lnTo>
                      <a:pt x="2242" y="1699"/>
                    </a:lnTo>
                    <a:lnTo>
                      <a:pt x="2281" y="1699"/>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p>
            </p:txBody>
          </p:sp>
          <p:cxnSp>
            <p:nvCxnSpPr>
              <p:cNvPr id="29" name="Straight Arrow Connector 28">
                <a:extLst>
                  <a:ext uri="{FF2B5EF4-FFF2-40B4-BE49-F238E27FC236}">
                    <a16:creationId xmlns:a16="http://schemas.microsoft.com/office/drawing/2014/main" id="{36031112-FA78-4E82-C09A-98B2817AB31A}"/>
                  </a:ext>
                </a:extLst>
              </p:cNvPr>
              <p:cNvCxnSpPr/>
              <p:nvPr/>
            </p:nvCxnSpPr>
            <p:spPr>
              <a:xfrm>
                <a:off x="922020" y="4648200"/>
                <a:ext cx="2301240" cy="0"/>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21CFDE7-DE08-C693-59BA-B321913AEB85}"/>
                  </a:ext>
                </a:extLst>
              </p:cNvPr>
              <p:cNvSpPr txBox="1"/>
              <p:nvPr/>
            </p:nvSpPr>
            <p:spPr>
              <a:xfrm>
                <a:off x="1087015" y="3708202"/>
                <a:ext cx="414415" cy="425120"/>
              </a:xfrm>
              <a:prstGeom prst="rect">
                <a:avLst/>
              </a:prstGeom>
              <a:noFill/>
            </p:spPr>
            <p:txBody>
              <a:bodyPr wrap="none" rtlCol="0">
                <a:spAutoFit/>
              </a:bodyPr>
              <a:lstStyle/>
              <a:p>
                <a:pPr algn="l"/>
                <a:r>
                  <a:rPr lang="en-US" sz="1600" dirty="0"/>
                  <a:t>PDF</a:t>
                </a:r>
              </a:p>
            </p:txBody>
          </p:sp>
          <p:sp>
            <p:nvSpPr>
              <p:cNvPr id="31" name="TextBox 30">
                <a:extLst>
                  <a:ext uri="{FF2B5EF4-FFF2-40B4-BE49-F238E27FC236}">
                    <a16:creationId xmlns:a16="http://schemas.microsoft.com/office/drawing/2014/main" id="{F1807267-516F-B1C4-5C90-600A930489E4}"/>
                  </a:ext>
                </a:extLst>
              </p:cNvPr>
              <p:cNvSpPr txBox="1"/>
              <p:nvPr/>
            </p:nvSpPr>
            <p:spPr>
              <a:xfrm>
                <a:off x="3147060" y="4448146"/>
                <a:ext cx="200603" cy="425120"/>
              </a:xfrm>
              <a:prstGeom prst="rect">
                <a:avLst/>
              </a:prstGeom>
              <a:noFill/>
            </p:spPr>
            <p:txBody>
              <a:bodyPr wrap="none" rtlCol="0">
                <a:spAutoFit/>
              </a:bodyPr>
              <a:lstStyle/>
              <a:p>
                <a:pPr algn="l"/>
                <a:r>
                  <a:rPr lang="en-US" sz="1600" dirty="0"/>
                  <a:t>x</a:t>
                </a:r>
              </a:p>
            </p:txBody>
          </p:sp>
        </p:grpSp>
        <p:grpSp>
          <p:nvGrpSpPr>
            <p:cNvPr id="32" name="Group 31">
              <a:extLst>
                <a:ext uri="{FF2B5EF4-FFF2-40B4-BE49-F238E27FC236}">
                  <a16:creationId xmlns:a16="http://schemas.microsoft.com/office/drawing/2014/main" id="{50FF7A50-69C1-31CA-7D48-025DF6E774F1}"/>
                </a:ext>
              </a:extLst>
            </p:cNvPr>
            <p:cNvGrpSpPr/>
            <p:nvPr/>
          </p:nvGrpSpPr>
          <p:grpSpPr>
            <a:xfrm>
              <a:off x="3826057" y="1900979"/>
              <a:ext cx="5236459" cy="3644299"/>
              <a:chOff x="3097916" y="2781511"/>
              <a:chExt cx="5236459" cy="3644299"/>
            </a:xfrm>
          </p:grpSpPr>
          <p:pic>
            <p:nvPicPr>
              <p:cNvPr id="33" name="Picture 32">
                <a:extLst>
                  <a:ext uri="{FF2B5EF4-FFF2-40B4-BE49-F238E27FC236}">
                    <a16:creationId xmlns:a16="http://schemas.microsoft.com/office/drawing/2014/main" id="{E9845D81-60CC-3AFE-5715-D53B2A925FFE}"/>
                  </a:ext>
                </a:extLst>
              </p:cNvPr>
              <p:cNvPicPr>
                <a:picLocks noChangeAspect="1"/>
              </p:cNvPicPr>
              <p:nvPr/>
            </p:nvPicPr>
            <p:blipFill>
              <a:blip r:embed="rId3"/>
              <a:stretch>
                <a:fillRect/>
              </a:stretch>
            </p:blipFill>
            <p:spPr>
              <a:xfrm>
                <a:off x="3097916" y="3040762"/>
                <a:ext cx="5236459" cy="2702796"/>
              </a:xfrm>
              <a:prstGeom prst="rect">
                <a:avLst/>
              </a:prstGeom>
            </p:spPr>
          </p:pic>
          <p:cxnSp>
            <p:nvCxnSpPr>
              <p:cNvPr id="34" name="Straight Arrow Connector 33">
                <a:extLst>
                  <a:ext uri="{FF2B5EF4-FFF2-40B4-BE49-F238E27FC236}">
                    <a16:creationId xmlns:a16="http://schemas.microsoft.com/office/drawing/2014/main" id="{A5D5CCCF-8590-C30F-1D1E-79A37C1FB309}"/>
                  </a:ext>
                </a:extLst>
              </p:cNvPr>
              <p:cNvCxnSpPr/>
              <p:nvPr/>
            </p:nvCxnSpPr>
            <p:spPr>
              <a:xfrm flipV="1">
                <a:off x="5806440" y="2969259"/>
                <a:ext cx="0" cy="2475431"/>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63D5602-1A27-B848-92D4-772AFF2894D0}"/>
                  </a:ext>
                </a:extLst>
              </p:cNvPr>
              <p:cNvCxnSpPr/>
              <p:nvPr/>
            </p:nvCxnSpPr>
            <p:spPr>
              <a:xfrm>
                <a:off x="3771900" y="5859780"/>
                <a:ext cx="411480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AB6F8FC-1A4F-AB16-1330-0C46242AD196}"/>
                  </a:ext>
                </a:extLst>
              </p:cNvPr>
              <p:cNvCxnSpPr/>
              <p:nvPr/>
            </p:nvCxnSpPr>
            <p:spPr>
              <a:xfrm>
                <a:off x="5806440" y="579882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30A6793-7EE6-E18D-AEDC-AEE97A93352F}"/>
                  </a:ext>
                </a:extLst>
              </p:cNvPr>
              <p:cNvCxnSpPr/>
              <p:nvPr/>
            </p:nvCxnSpPr>
            <p:spPr>
              <a:xfrm>
                <a:off x="5977890" y="579882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C22FD06-1B10-2C76-D1FB-7E42A3D75DC8}"/>
                  </a:ext>
                </a:extLst>
              </p:cNvPr>
              <p:cNvCxnSpPr/>
              <p:nvPr/>
            </p:nvCxnSpPr>
            <p:spPr>
              <a:xfrm>
                <a:off x="6160770" y="579882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69FA87B-8FAE-7DA3-522C-279B2FE09840}"/>
                  </a:ext>
                </a:extLst>
              </p:cNvPr>
              <p:cNvCxnSpPr/>
              <p:nvPr/>
            </p:nvCxnSpPr>
            <p:spPr>
              <a:xfrm>
                <a:off x="6374130" y="579882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8B4C5FC-0F44-9F82-10C4-BC4EF3173D62}"/>
                  </a:ext>
                </a:extLst>
              </p:cNvPr>
              <p:cNvCxnSpPr/>
              <p:nvPr/>
            </p:nvCxnSpPr>
            <p:spPr>
              <a:xfrm>
                <a:off x="6678930" y="579882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9CAB007-3152-ACF7-5B93-5974F959384D}"/>
                  </a:ext>
                </a:extLst>
              </p:cNvPr>
              <p:cNvCxnSpPr/>
              <p:nvPr/>
            </p:nvCxnSpPr>
            <p:spPr>
              <a:xfrm>
                <a:off x="7860030" y="579882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4220108-7F90-A0D1-6DDC-D53045507D10}"/>
                  </a:ext>
                </a:extLst>
              </p:cNvPr>
              <p:cNvCxnSpPr/>
              <p:nvPr/>
            </p:nvCxnSpPr>
            <p:spPr>
              <a:xfrm>
                <a:off x="5634990" y="579882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C8B56E1-5F39-24D5-0AEF-C5CC0A506C3C}"/>
                  </a:ext>
                </a:extLst>
              </p:cNvPr>
              <p:cNvCxnSpPr/>
              <p:nvPr/>
            </p:nvCxnSpPr>
            <p:spPr>
              <a:xfrm>
                <a:off x="3775710" y="579882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DE255D8-9671-9750-C1FA-6F9D11A0F61A}"/>
                  </a:ext>
                </a:extLst>
              </p:cNvPr>
              <p:cNvCxnSpPr/>
              <p:nvPr/>
            </p:nvCxnSpPr>
            <p:spPr>
              <a:xfrm>
                <a:off x="4941570" y="579882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8516732-778D-18D1-1E06-E68D12FB422D}"/>
                  </a:ext>
                </a:extLst>
              </p:cNvPr>
              <p:cNvCxnSpPr/>
              <p:nvPr/>
            </p:nvCxnSpPr>
            <p:spPr>
              <a:xfrm>
                <a:off x="5246370" y="579882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8E2E493-0281-320B-1F9B-C94DDC4A9B89}"/>
                  </a:ext>
                </a:extLst>
              </p:cNvPr>
              <p:cNvCxnSpPr/>
              <p:nvPr/>
            </p:nvCxnSpPr>
            <p:spPr>
              <a:xfrm>
                <a:off x="5459730" y="5798820"/>
                <a:ext cx="0" cy="12192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A32E11C-4C1C-CEE3-ABFD-CFDD44D89059}"/>
                  </a:ext>
                </a:extLst>
              </p:cNvPr>
              <p:cNvSpPr txBox="1"/>
              <p:nvPr/>
            </p:nvSpPr>
            <p:spPr>
              <a:xfrm>
                <a:off x="4866817" y="6000690"/>
                <a:ext cx="2132042" cy="425120"/>
              </a:xfrm>
              <a:prstGeom prst="rect">
                <a:avLst/>
              </a:prstGeom>
              <a:noFill/>
            </p:spPr>
            <p:txBody>
              <a:bodyPr wrap="none" rtlCol="0">
                <a:spAutoFit/>
              </a:bodyPr>
              <a:lstStyle/>
              <a:p>
                <a:pPr algn="l"/>
                <a:r>
                  <a:rPr lang="en-US" sz="1600" dirty="0"/>
                  <a:t>Equal probability</a:t>
                </a:r>
              </a:p>
            </p:txBody>
          </p:sp>
          <p:sp>
            <p:nvSpPr>
              <p:cNvPr id="48" name="TextBox 47">
                <a:extLst>
                  <a:ext uri="{FF2B5EF4-FFF2-40B4-BE49-F238E27FC236}">
                    <a16:creationId xmlns:a16="http://schemas.microsoft.com/office/drawing/2014/main" id="{1FB0D006-E8AE-27B6-8E90-449619702D43}"/>
                  </a:ext>
                </a:extLst>
              </p:cNvPr>
              <p:cNvSpPr txBox="1"/>
              <p:nvPr/>
            </p:nvSpPr>
            <p:spPr>
              <a:xfrm rot="16200000">
                <a:off x="4734320" y="3463877"/>
                <a:ext cx="1789852" cy="425120"/>
              </a:xfrm>
              <a:prstGeom prst="rect">
                <a:avLst/>
              </a:prstGeom>
              <a:noFill/>
            </p:spPr>
            <p:txBody>
              <a:bodyPr wrap="none" rtlCol="0">
                <a:spAutoFit/>
              </a:bodyPr>
              <a:lstStyle/>
              <a:p>
                <a:pPr algn="l"/>
                <a:r>
                  <a:rPr lang="en-US" sz="1600" dirty="0"/>
                  <a:t>Equal interval</a:t>
                </a:r>
              </a:p>
            </p:txBody>
          </p:sp>
          <p:sp>
            <p:nvSpPr>
              <p:cNvPr id="49" name="TextBox 48">
                <a:extLst>
                  <a:ext uri="{FF2B5EF4-FFF2-40B4-BE49-F238E27FC236}">
                    <a16:creationId xmlns:a16="http://schemas.microsoft.com/office/drawing/2014/main" id="{012C3A6C-9A20-E6BC-F264-36F08BBD5AED}"/>
                  </a:ext>
                </a:extLst>
              </p:cNvPr>
              <p:cNvSpPr txBox="1"/>
              <p:nvPr/>
            </p:nvSpPr>
            <p:spPr>
              <a:xfrm>
                <a:off x="4564381" y="4733354"/>
                <a:ext cx="759258" cy="425120"/>
              </a:xfrm>
              <a:prstGeom prst="rect">
                <a:avLst/>
              </a:prstGeom>
              <a:noFill/>
            </p:spPr>
            <p:txBody>
              <a:bodyPr wrap="none" rtlCol="0">
                <a:spAutoFit/>
              </a:bodyPr>
              <a:lstStyle/>
              <a:p>
                <a:pPr algn="l"/>
                <a:r>
                  <a:rPr lang="en-US" sz="1600" dirty="0"/>
                  <a:t>CDF</a:t>
                </a:r>
              </a:p>
            </p:txBody>
          </p:sp>
        </p:grpSp>
        <p:cxnSp>
          <p:nvCxnSpPr>
            <p:cNvPr id="50" name="Straight Arrow Connector 49">
              <a:extLst>
                <a:ext uri="{FF2B5EF4-FFF2-40B4-BE49-F238E27FC236}">
                  <a16:creationId xmlns:a16="http://schemas.microsoft.com/office/drawing/2014/main" id="{55746606-CFFA-8747-1A10-49A506434416}"/>
                </a:ext>
              </a:extLst>
            </p:cNvPr>
            <p:cNvCxnSpPr>
              <a:cxnSpLocks/>
            </p:cNvCxnSpPr>
            <p:nvPr/>
          </p:nvCxnSpPr>
          <p:spPr>
            <a:xfrm flipV="1">
              <a:off x="6528765" y="610775"/>
              <a:ext cx="0" cy="1290157"/>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882199F5-6FCA-66AA-5A49-892581322446}"/>
                </a:ext>
              </a:extLst>
            </p:cNvPr>
            <p:cNvSpPr/>
            <p:nvPr/>
          </p:nvSpPr>
          <p:spPr>
            <a:xfrm>
              <a:off x="5246802" y="4942138"/>
              <a:ext cx="91440" cy="9144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52" name="Oval 51">
              <a:extLst>
                <a:ext uri="{FF2B5EF4-FFF2-40B4-BE49-F238E27FC236}">
                  <a16:creationId xmlns:a16="http://schemas.microsoft.com/office/drawing/2014/main" id="{7990C91F-F2A6-EB60-562E-83A59D952D24}"/>
                </a:ext>
              </a:extLst>
            </p:cNvPr>
            <p:cNvSpPr/>
            <p:nvPr/>
          </p:nvSpPr>
          <p:spPr>
            <a:xfrm>
              <a:off x="6042250" y="4942138"/>
              <a:ext cx="91440" cy="9144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53" name="Oval 52">
              <a:extLst>
                <a:ext uri="{FF2B5EF4-FFF2-40B4-BE49-F238E27FC236}">
                  <a16:creationId xmlns:a16="http://schemas.microsoft.com/office/drawing/2014/main" id="{D1F8B684-B743-609A-F5B2-1B27C142CC40}"/>
                </a:ext>
              </a:extLst>
            </p:cNvPr>
            <p:cNvSpPr/>
            <p:nvPr/>
          </p:nvSpPr>
          <p:spPr>
            <a:xfrm>
              <a:off x="6229777" y="4942138"/>
              <a:ext cx="91440" cy="9144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54" name="Oval 53">
              <a:extLst>
                <a:ext uri="{FF2B5EF4-FFF2-40B4-BE49-F238E27FC236}">
                  <a16:creationId xmlns:a16="http://schemas.microsoft.com/office/drawing/2014/main" id="{BA7497D8-F028-6DBA-7BB9-E7A8B7C2EE60}"/>
                </a:ext>
              </a:extLst>
            </p:cNvPr>
            <p:cNvSpPr/>
            <p:nvPr/>
          </p:nvSpPr>
          <p:spPr>
            <a:xfrm>
              <a:off x="6413500" y="4942138"/>
              <a:ext cx="91440" cy="9144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55" name="Oval 54">
              <a:extLst>
                <a:ext uri="{FF2B5EF4-FFF2-40B4-BE49-F238E27FC236}">
                  <a16:creationId xmlns:a16="http://schemas.microsoft.com/office/drawing/2014/main" id="{CA6A5CC3-0AE1-39A5-4FE8-B4E56B82A657}"/>
                </a:ext>
              </a:extLst>
            </p:cNvPr>
            <p:cNvSpPr/>
            <p:nvPr/>
          </p:nvSpPr>
          <p:spPr>
            <a:xfrm>
              <a:off x="6576483" y="4942138"/>
              <a:ext cx="91440" cy="9144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56" name="Oval 55">
              <a:extLst>
                <a:ext uri="{FF2B5EF4-FFF2-40B4-BE49-F238E27FC236}">
                  <a16:creationId xmlns:a16="http://schemas.microsoft.com/office/drawing/2014/main" id="{3BB27ED0-7020-EA50-DC83-99DC146BC972}"/>
                </a:ext>
              </a:extLst>
            </p:cNvPr>
            <p:cNvSpPr/>
            <p:nvPr/>
          </p:nvSpPr>
          <p:spPr>
            <a:xfrm>
              <a:off x="6763185" y="4942138"/>
              <a:ext cx="91440" cy="9144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57" name="Oval 56">
              <a:extLst>
                <a:ext uri="{FF2B5EF4-FFF2-40B4-BE49-F238E27FC236}">
                  <a16:creationId xmlns:a16="http://schemas.microsoft.com/office/drawing/2014/main" id="{87EACC54-AAEC-AE5F-4A28-4813AB166DA5}"/>
                </a:ext>
              </a:extLst>
            </p:cNvPr>
            <p:cNvSpPr/>
            <p:nvPr/>
          </p:nvSpPr>
          <p:spPr>
            <a:xfrm>
              <a:off x="6948186" y="4942138"/>
              <a:ext cx="91440" cy="9144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58" name="Oval 57">
              <a:extLst>
                <a:ext uri="{FF2B5EF4-FFF2-40B4-BE49-F238E27FC236}">
                  <a16:creationId xmlns:a16="http://schemas.microsoft.com/office/drawing/2014/main" id="{BA1C2067-E65C-914A-CF35-BAD44F8305EE}"/>
                </a:ext>
              </a:extLst>
            </p:cNvPr>
            <p:cNvSpPr/>
            <p:nvPr/>
          </p:nvSpPr>
          <p:spPr>
            <a:xfrm>
              <a:off x="7269920" y="4942138"/>
              <a:ext cx="91440" cy="9144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59" name="Oval 58">
              <a:extLst>
                <a:ext uri="{FF2B5EF4-FFF2-40B4-BE49-F238E27FC236}">
                  <a16:creationId xmlns:a16="http://schemas.microsoft.com/office/drawing/2014/main" id="{84F4B8EA-E736-1A24-03C1-B725935599FD}"/>
                </a:ext>
              </a:extLst>
            </p:cNvPr>
            <p:cNvSpPr/>
            <p:nvPr/>
          </p:nvSpPr>
          <p:spPr>
            <a:xfrm>
              <a:off x="8062400" y="4942138"/>
              <a:ext cx="91440" cy="9144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60" name="Oval 59">
              <a:extLst>
                <a:ext uri="{FF2B5EF4-FFF2-40B4-BE49-F238E27FC236}">
                  <a16:creationId xmlns:a16="http://schemas.microsoft.com/office/drawing/2014/main" id="{97E5C66C-15D0-4096-84BF-5C0586D24F10}"/>
                </a:ext>
              </a:extLst>
            </p:cNvPr>
            <p:cNvSpPr/>
            <p:nvPr/>
          </p:nvSpPr>
          <p:spPr>
            <a:xfrm>
              <a:off x="5779365" y="4942138"/>
              <a:ext cx="91440" cy="91440"/>
            </a:xfrm>
            <a:prstGeom prst="ellipse">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61" name="Arrow: Down 60">
              <a:extLst>
                <a:ext uri="{FF2B5EF4-FFF2-40B4-BE49-F238E27FC236}">
                  <a16:creationId xmlns:a16="http://schemas.microsoft.com/office/drawing/2014/main" id="{D38B9B1E-39C7-BEF9-6BAF-88C4A13FF449}"/>
                </a:ext>
              </a:extLst>
            </p:cNvPr>
            <p:cNvSpPr/>
            <p:nvPr/>
          </p:nvSpPr>
          <p:spPr>
            <a:xfrm>
              <a:off x="2049146" y="3017018"/>
              <a:ext cx="321307" cy="648676"/>
            </a:xfrm>
            <a:prstGeom prst="down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2" name="TextBox 61">
              <a:extLst>
                <a:ext uri="{FF2B5EF4-FFF2-40B4-BE49-F238E27FC236}">
                  <a16:creationId xmlns:a16="http://schemas.microsoft.com/office/drawing/2014/main" id="{A3D4DC4B-2AC6-200B-7621-FEC81CE1F38A}"/>
                </a:ext>
              </a:extLst>
            </p:cNvPr>
            <p:cNvSpPr txBox="1"/>
            <p:nvPr/>
          </p:nvSpPr>
          <p:spPr>
            <a:xfrm>
              <a:off x="696916" y="5712736"/>
              <a:ext cx="3216985" cy="386473"/>
            </a:xfrm>
            <a:prstGeom prst="rect">
              <a:avLst/>
            </a:prstGeom>
            <a:noFill/>
          </p:spPr>
          <p:txBody>
            <a:bodyPr wrap="none" rtlCol="0">
              <a:spAutoFit/>
            </a:bodyPr>
            <a:lstStyle/>
            <a:p>
              <a:r>
                <a:rPr lang="en-US" sz="1400" dirty="0"/>
                <a:t>(a) LHS of uniform distribution</a:t>
              </a:r>
            </a:p>
          </p:txBody>
        </p:sp>
        <p:sp>
          <p:nvSpPr>
            <p:cNvPr id="63" name="TextBox 62">
              <a:extLst>
                <a:ext uri="{FF2B5EF4-FFF2-40B4-BE49-F238E27FC236}">
                  <a16:creationId xmlns:a16="http://schemas.microsoft.com/office/drawing/2014/main" id="{7C64AB76-38FA-1DA5-2D58-9AA15AADFE54}"/>
                </a:ext>
              </a:extLst>
            </p:cNvPr>
            <p:cNvSpPr txBox="1"/>
            <p:nvPr/>
          </p:nvSpPr>
          <p:spPr>
            <a:xfrm>
              <a:off x="5229778" y="5644605"/>
              <a:ext cx="3154584" cy="386473"/>
            </a:xfrm>
            <a:prstGeom prst="rect">
              <a:avLst/>
            </a:prstGeom>
            <a:noFill/>
          </p:spPr>
          <p:txBody>
            <a:bodyPr wrap="none" rtlCol="0">
              <a:spAutoFit/>
            </a:bodyPr>
            <a:lstStyle/>
            <a:p>
              <a:r>
                <a:rPr lang="en-US" sz="1400" dirty="0"/>
                <a:t>(b) LHS of normal distribution</a:t>
              </a:r>
            </a:p>
          </p:txBody>
        </p:sp>
      </p:grpSp>
    </p:spTree>
    <p:extLst>
      <p:ext uri="{BB962C8B-B14F-4D97-AF65-F5344CB8AC3E}">
        <p14:creationId xmlns:p14="http://schemas.microsoft.com/office/powerpoint/2010/main" val="7654258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66BE811-6C66-4761-B21D-8D4132D4139D}"/>
                  </a:ext>
                </a:extLst>
              </p:cNvPr>
              <p:cNvSpPr>
                <a:spLocks noGrp="1"/>
              </p:cNvSpPr>
              <p:nvPr>
                <p:ph type="body" sz="quarter" idx="10"/>
              </p:nvPr>
            </p:nvSpPr>
            <p:spPr/>
            <p:txBody>
              <a:bodyPr/>
              <a:lstStyle/>
              <a:p>
                <a14:m>
                  <m:oMath xmlns:m="http://schemas.openxmlformats.org/officeDocument/2006/math">
                    <m:r>
                      <a:rPr lang="en-US" b="0" i="1" smtClean="0">
                        <a:latin typeface="Cambria Math" panose="02040503050406030204" pitchFamily="18" charset="0"/>
                      </a:rPr>
                      <m:t>𝑚</m:t>
                    </m:r>
                  </m:oMath>
                </a14:m>
                <a:r>
                  <a:rPr lang="en-US" dirty="0"/>
                  <a:t> designs, </a:t>
                </a:r>
                <a14:m>
                  <m:oMath xmlns:m="http://schemas.openxmlformats.org/officeDocument/2006/math">
                    <m:r>
                      <a:rPr lang="en-US" b="0" i="1" smtClean="0">
                        <a:latin typeface="Cambria Math" panose="02040503050406030204" pitchFamily="18" charset="0"/>
                      </a:rPr>
                      <m:t>𝑛</m:t>
                    </m:r>
                  </m:oMath>
                </a14:m>
                <a:r>
                  <a:rPr lang="en-US" dirty="0"/>
                  <a:t> samples (intervals)</a:t>
                </a:r>
              </a:p>
              <a:p>
                <a:r>
                  <a:rPr lang="en-US" dirty="0"/>
                  <a:t>Create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oMath>
                </a14:m>
                <a:r>
                  <a:rPr lang="en-US" dirty="0"/>
                  <a:t> matrix</a:t>
                </a:r>
              </a:p>
              <a:p>
                <a:r>
                  <a:rPr lang="en-US" dirty="0"/>
                  <a:t>Each column: permutation of 1, 2, …, n</a:t>
                </a:r>
              </a:p>
              <a:p>
                <a:r>
                  <a:rPr lang="en-US" dirty="0"/>
                  <a:t>Ex) 2 designs, 3 samples (levels)</a:t>
                </a:r>
              </a:p>
              <a:p>
                <a:endParaRPr lang="en-US" dirty="0"/>
              </a:p>
              <a:p>
                <a:endParaRPr lang="en-US" dirty="0"/>
              </a:p>
              <a:p>
                <a:endParaRPr lang="en-US" dirty="0"/>
              </a:p>
              <a:p>
                <a:r>
                  <a:rPr lang="en-US" dirty="0"/>
                  <a:t>Choose location randomly within an interval</a:t>
                </a:r>
              </a:p>
              <a:p>
                <a:pPr lvl="1"/>
                <a:r>
                  <a:rPr lang="en-US" dirty="0"/>
                  <a:t>This is the major source of randomness</a:t>
                </a:r>
              </a:p>
            </p:txBody>
          </p:sp>
        </mc:Choice>
        <mc:Fallback xmlns="">
          <p:sp>
            <p:nvSpPr>
              <p:cNvPr id="2" name="Text Placeholder 1">
                <a:extLst>
                  <a:ext uri="{FF2B5EF4-FFF2-40B4-BE49-F238E27FC236}">
                    <a16:creationId xmlns:a16="http://schemas.microsoft.com/office/drawing/2014/main" id="{F66BE811-6C66-4761-B21D-8D4132D4139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805479C-E59F-4894-9B3B-1DF802D3ADDA}"/>
              </a:ext>
            </a:extLst>
          </p:cNvPr>
          <p:cNvSpPr>
            <a:spLocks noGrp="1"/>
          </p:cNvSpPr>
          <p:nvPr>
            <p:ph type="title"/>
          </p:nvPr>
        </p:nvSpPr>
        <p:spPr/>
        <p:txBody>
          <a:bodyPr>
            <a:normAutofit fontScale="90000"/>
          </a:bodyPr>
          <a:lstStyle/>
          <a:p>
            <a:r>
              <a:rPr lang="en-US" dirty="0"/>
              <a:t>LHS procedure</a:t>
            </a:r>
          </a:p>
        </p:txBody>
      </p:sp>
      <p:grpSp>
        <p:nvGrpSpPr>
          <p:cNvPr id="14" name="Group 13">
            <a:extLst>
              <a:ext uri="{FF2B5EF4-FFF2-40B4-BE49-F238E27FC236}">
                <a16:creationId xmlns:a16="http://schemas.microsoft.com/office/drawing/2014/main" id="{C076F578-A9A1-4890-BB6F-F8D151EA3CA5}"/>
              </a:ext>
            </a:extLst>
          </p:cNvPr>
          <p:cNvGrpSpPr/>
          <p:nvPr/>
        </p:nvGrpSpPr>
        <p:grpSpPr>
          <a:xfrm>
            <a:off x="975360" y="3156948"/>
            <a:ext cx="1386840" cy="1386840"/>
            <a:chOff x="975360" y="3429000"/>
            <a:chExt cx="1386840" cy="1386840"/>
          </a:xfrm>
        </p:grpSpPr>
        <p:sp>
          <p:nvSpPr>
            <p:cNvPr id="4" name="Rectangle 3">
              <a:extLst>
                <a:ext uri="{FF2B5EF4-FFF2-40B4-BE49-F238E27FC236}">
                  <a16:creationId xmlns:a16="http://schemas.microsoft.com/office/drawing/2014/main" id="{4A5F3BE2-0EB5-4C4B-82EE-FD01482C9975}"/>
                </a:ext>
              </a:extLst>
            </p:cNvPr>
            <p:cNvSpPr/>
            <p:nvPr/>
          </p:nvSpPr>
          <p:spPr>
            <a:xfrm>
              <a:off x="975360" y="3429000"/>
              <a:ext cx="1386840" cy="1386840"/>
            </a:xfrm>
            <a:prstGeom prst="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6" name="Straight Connector 5">
              <a:extLst>
                <a:ext uri="{FF2B5EF4-FFF2-40B4-BE49-F238E27FC236}">
                  <a16:creationId xmlns:a16="http://schemas.microsoft.com/office/drawing/2014/main" id="{FF9E9C04-57E6-47D0-AD32-110F3BE9E0DD}"/>
                </a:ext>
              </a:extLst>
            </p:cNvPr>
            <p:cNvCxnSpPr/>
            <p:nvPr/>
          </p:nvCxnSpPr>
          <p:spPr>
            <a:xfrm>
              <a:off x="1440180" y="3429000"/>
              <a:ext cx="0" cy="138684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697E7AA-63D9-49E3-B27B-631F9621C975}"/>
                </a:ext>
              </a:extLst>
            </p:cNvPr>
            <p:cNvCxnSpPr/>
            <p:nvPr/>
          </p:nvCxnSpPr>
          <p:spPr>
            <a:xfrm>
              <a:off x="1943100" y="3429000"/>
              <a:ext cx="0" cy="138684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4989E9-C83B-4B38-9C09-9400C5D3ED92}"/>
                </a:ext>
              </a:extLst>
            </p:cNvPr>
            <p:cNvCxnSpPr>
              <a:cxnSpLocks/>
            </p:cNvCxnSpPr>
            <p:nvPr/>
          </p:nvCxnSpPr>
          <p:spPr>
            <a:xfrm rot="5400000">
              <a:off x="1668780" y="3192780"/>
              <a:ext cx="0" cy="138684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8E59A65-3F72-44EC-A344-17B2541FF258}"/>
                </a:ext>
              </a:extLst>
            </p:cNvPr>
            <p:cNvCxnSpPr>
              <a:cxnSpLocks/>
            </p:cNvCxnSpPr>
            <p:nvPr/>
          </p:nvCxnSpPr>
          <p:spPr>
            <a:xfrm rot="5400000">
              <a:off x="1668780" y="3665220"/>
              <a:ext cx="0" cy="138684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0E01EDE-D463-42C9-9721-F3C525EA0756}"/>
                </a:ext>
              </a:extLst>
            </p:cNvPr>
            <p:cNvSpPr txBox="1"/>
            <p:nvPr/>
          </p:nvSpPr>
          <p:spPr>
            <a:xfrm>
              <a:off x="1974556" y="3486090"/>
              <a:ext cx="356188" cy="400110"/>
            </a:xfrm>
            <a:prstGeom prst="rect">
              <a:avLst/>
            </a:prstGeom>
            <a:noFill/>
          </p:spPr>
          <p:txBody>
            <a:bodyPr wrap="none" rtlCol="0">
              <a:spAutoFit/>
            </a:bodyPr>
            <a:lstStyle/>
            <a:p>
              <a:pPr algn="l"/>
              <a:r>
                <a:rPr lang="en-US" sz="2000" dirty="0"/>
                <a:t>X</a:t>
              </a:r>
            </a:p>
          </p:txBody>
        </p:sp>
        <p:sp>
          <p:nvSpPr>
            <p:cNvPr id="11" name="TextBox 10">
              <a:extLst>
                <a:ext uri="{FF2B5EF4-FFF2-40B4-BE49-F238E27FC236}">
                  <a16:creationId xmlns:a16="http://schemas.microsoft.com/office/drawing/2014/main" id="{C47A16DE-0A1C-4FAE-9223-10F232B794F3}"/>
                </a:ext>
              </a:extLst>
            </p:cNvPr>
            <p:cNvSpPr txBox="1"/>
            <p:nvPr/>
          </p:nvSpPr>
          <p:spPr>
            <a:xfrm>
              <a:off x="1021081" y="3958530"/>
              <a:ext cx="356188" cy="400110"/>
            </a:xfrm>
            <a:prstGeom prst="rect">
              <a:avLst/>
            </a:prstGeom>
            <a:noFill/>
          </p:spPr>
          <p:txBody>
            <a:bodyPr wrap="none" rtlCol="0">
              <a:spAutoFit/>
            </a:bodyPr>
            <a:lstStyle/>
            <a:p>
              <a:pPr algn="l"/>
              <a:r>
                <a:rPr lang="en-US" sz="2000" dirty="0"/>
                <a:t>X</a:t>
              </a:r>
            </a:p>
          </p:txBody>
        </p:sp>
        <p:sp>
          <p:nvSpPr>
            <p:cNvPr id="12" name="TextBox 11">
              <a:extLst>
                <a:ext uri="{FF2B5EF4-FFF2-40B4-BE49-F238E27FC236}">
                  <a16:creationId xmlns:a16="http://schemas.microsoft.com/office/drawing/2014/main" id="{FD1FD120-7A0C-4941-AB88-46D03F93EEBB}"/>
                </a:ext>
              </a:extLst>
            </p:cNvPr>
            <p:cNvSpPr txBox="1"/>
            <p:nvPr/>
          </p:nvSpPr>
          <p:spPr>
            <a:xfrm>
              <a:off x="1513546" y="4410272"/>
              <a:ext cx="356188" cy="400110"/>
            </a:xfrm>
            <a:prstGeom prst="rect">
              <a:avLst/>
            </a:prstGeom>
            <a:noFill/>
          </p:spPr>
          <p:txBody>
            <a:bodyPr wrap="none" rtlCol="0">
              <a:spAutoFit/>
            </a:bodyPr>
            <a:lstStyle/>
            <a:p>
              <a:pPr algn="l"/>
              <a:r>
                <a:rPr lang="en-US" sz="2000" dirty="0"/>
                <a:t>X</a:t>
              </a: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92AB922-DEAE-A354-76B5-B4CFCAADA747}"/>
                  </a:ext>
                </a:extLst>
              </p:cNvPr>
              <p:cNvSpPr txBox="1"/>
              <p:nvPr/>
            </p:nvSpPr>
            <p:spPr>
              <a:xfrm>
                <a:off x="3196621" y="3156948"/>
                <a:ext cx="1140377" cy="10689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m>
                            <m:mPr>
                              <m:plcHide m:val="on"/>
                              <m:mcs>
                                <m:mc>
                                  <m:mcPr>
                                    <m:count m:val="2"/>
                                    <m:mcJc m:val="center"/>
                                  </m:mcPr>
                                </m:mc>
                              </m:mcs>
                              <m:ctrlPr>
                                <a:rPr lang="en-US" sz="2400" i="1">
                                  <a:latin typeface="Cambria Math" panose="02040503050406030204" pitchFamily="18" charset="0"/>
                                </a:rPr>
                              </m:ctrlPr>
                            </m:mPr>
                            <m:mr>
                              <m:e>
                                <m:r>
                                  <a:rPr lang="en-US" sz="2400">
                                    <a:latin typeface="Cambria Math" panose="02040503050406030204" pitchFamily="18" charset="0"/>
                                  </a:rPr>
                                  <m:t>1</m:t>
                                </m:r>
                              </m:e>
                              <m:e>
                                <m:r>
                                  <a:rPr lang="en-US" sz="2400" i="0">
                                    <a:latin typeface="Cambria Math" panose="02040503050406030204" pitchFamily="18" charset="0"/>
                                  </a:rPr>
                                  <m:t>3</m:t>
                                </m:r>
                              </m:e>
                            </m:mr>
                            <m:mr>
                              <m:e>
                                <m:r>
                                  <a:rPr lang="en-US" sz="2400" i="0">
                                    <a:latin typeface="Cambria Math" panose="02040503050406030204" pitchFamily="18" charset="0"/>
                                  </a:rPr>
                                  <m:t>2</m:t>
                                </m:r>
                              </m:e>
                              <m:e>
                                <m:r>
                                  <a:rPr lang="en-US" sz="2400" i="0">
                                    <a:latin typeface="Cambria Math" panose="02040503050406030204" pitchFamily="18" charset="0"/>
                                  </a:rPr>
                                  <m:t>1</m:t>
                                </m:r>
                              </m:e>
                            </m:mr>
                            <m:mr>
                              <m:e>
                                <m:r>
                                  <a:rPr lang="en-US" sz="2400" i="0">
                                    <a:latin typeface="Cambria Math" panose="02040503050406030204" pitchFamily="18" charset="0"/>
                                  </a:rPr>
                                  <m:t>3</m:t>
                                </m:r>
                              </m:e>
                              <m:e>
                                <m:r>
                                  <a:rPr lang="en-US" sz="2400" i="0">
                                    <a:latin typeface="Cambria Math" panose="02040503050406030204" pitchFamily="18" charset="0"/>
                                  </a:rPr>
                                  <m:t>2</m:t>
                                </m:r>
                              </m:e>
                            </m:mr>
                          </m:m>
                        </m:e>
                      </m:d>
                    </m:oMath>
                  </m:oMathPara>
                </a14:m>
                <a:endParaRPr lang="en-US" sz="2400" dirty="0"/>
              </a:p>
            </p:txBody>
          </p:sp>
        </mc:Choice>
        <mc:Fallback xmlns="">
          <p:sp>
            <p:nvSpPr>
              <p:cNvPr id="5" name="TextBox 4">
                <a:extLst>
                  <a:ext uri="{FF2B5EF4-FFF2-40B4-BE49-F238E27FC236}">
                    <a16:creationId xmlns:a16="http://schemas.microsoft.com/office/drawing/2014/main" id="{F92AB922-DEAE-A354-76B5-B4CFCAADA747}"/>
                  </a:ext>
                </a:extLst>
              </p:cNvPr>
              <p:cNvSpPr txBox="1">
                <a:spLocks noRot="1" noChangeAspect="1" noMove="1" noResize="1" noEditPoints="1" noAdjustHandles="1" noChangeArrowheads="1" noChangeShapeType="1" noTextEdit="1"/>
              </p:cNvSpPr>
              <p:nvPr/>
            </p:nvSpPr>
            <p:spPr>
              <a:xfrm>
                <a:off x="3196621" y="3156948"/>
                <a:ext cx="1140377" cy="106894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91770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47" name="Rectangle 3"/>
              <p:cNvSpPr>
                <a:spLocks noGrp="1" noChangeArrowheads="1"/>
              </p:cNvSpPr>
              <p:nvPr>
                <p:ph type="body" sz="quarter" idx="10"/>
              </p:nvPr>
            </p:nvSpPr>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normal distribution,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uniform distribution</a:t>
                </a:r>
              </a:p>
              <a:p>
                <a:r>
                  <a:rPr lang="en-US" dirty="0"/>
                  <a:t>Choose 5 sample using LHS</a:t>
                </a:r>
              </a:p>
            </p:txBody>
          </p:sp>
        </mc:Choice>
        <mc:Fallback xmlns="">
          <p:sp>
            <p:nvSpPr>
              <p:cNvPr id="6147" name="Rectangle 3"/>
              <p:cNvSpPr>
                <a:spLocks noGrp="1" noRot="1" noChangeAspect="1" noMove="1" noResize="1" noEditPoints="1" noAdjustHandles="1" noChangeArrowheads="1" noChangeShapeType="1" noTextEdit="1"/>
              </p:cNvSpPr>
              <p:nvPr>
                <p:ph type="body" sz="quarter" idx="10"/>
              </p:nvPr>
            </p:nvSpPr>
            <p:spPr>
              <a:blipFill>
                <a:blip r:embed="rId3"/>
                <a:stretch>
                  <a:fillRect l="-929" t="-758"/>
                </a:stretch>
              </a:blipFill>
            </p:spPr>
            <p:txBody>
              <a:bodyPr/>
              <a:lstStyle/>
              <a:p>
                <a:r>
                  <a:rPr lang="en-US">
                    <a:noFill/>
                  </a:rPr>
                  <a:t> </a:t>
                </a:r>
              </a:p>
            </p:txBody>
          </p:sp>
        </mc:Fallback>
      </mc:AlternateContent>
      <p:sp>
        <p:nvSpPr>
          <p:cNvPr id="6146" name="Rectangle 2"/>
          <p:cNvSpPr>
            <a:spLocks noGrp="1" noChangeArrowheads="1"/>
          </p:cNvSpPr>
          <p:nvPr>
            <p:ph type="title"/>
          </p:nvPr>
        </p:nvSpPr>
        <p:spPr/>
        <p:txBody>
          <a:bodyPr>
            <a:normAutofit fontScale="90000"/>
          </a:bodyPr>
          <a:lstStyle/>
          <a:p>
            <a:r>
              <a:rPr lang="en-US" dirty="0"/>
              <a:t>Ex) LHS</a:t>
            </a: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7954" y="1996123"/>
            <a:ext cx="6781800"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687977" y="2474980"/>
              <a:ext cx="1066800" cy="222504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𝟐</m:t>
                                    </m:r>
                                  </m:sub>
                                </m:sSub>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2</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5</a:t>
                          </a:r>
                        </a:p>
                      </a:txBody>
                      <a:tcPr/>
                    </a:tc>
                    <a:extLst>
                      <a:ext uri="{0D108BD9-81ED-4DB2-BD59-A6C34878D82A}">
                        <a16:rowId xmlns:a16="http://schemas.microsoft.com/office/drawing/2014/main" val="10005"/>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277831564"/>
                  </p:ext>
                </p:extLst>
              </p:nvPr>
            </p:nvGraphicFramePr>
            <p:xfrm>
              <a:off x="687977" y="2474980"/>
              <a:ext cx="1066800" cy="222504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370840">
                    <a:tc>
                      <a:txBody>
                        <a:bodyPr/>
                        <a:lstStyle/>
                        <a:p>
                          <a:endParaRPr lang="en-US"/>
                        </a:p>
                      </a:txBody>
                      <a:tcPr>
                        <a:blipFill>
                          <a:blip r:embed="rId5"/>
                          <a:stretch>
                            <a:fillRect l="-1136" t="-3279" r="-105682" b="-522951"/>
                          </a:stretch>
                        </a:blipFill>
                      </a:tcPr>
                    </a:tc>
                    <a:tc>
                      <a:txBody>
                        <a:bodyPr/>
                        <a:lstStyle/>
                        <a:p>
                          <a:endParaRPr lang="en-US"/>
                        </a:p>
                      </a:txBody>
                      <a:tcPr>
                        <a:blipFill>
                          <a:blip r:embed="rId5"/>
                          <a:stretch>
                            <a:fillRect l="-101136" t="-3279" r="-5682" b="-522951"/>
                          </a:stretch>
                        </a:blipFill>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2</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5</a:t>
                          </a:r>
                        </a:p>
                      </a:txBody>
                      <a:tcPr/>
                    </a:tc>
                    <a:extLst>
                      <a:ext uri="{0D108BD9-81ED-4DB2-BD59-A6C34878D82A}">
                        <a16:rowId xmlns:a16="http://schemas.microsoft.com/office/drawing/2014/main" val="10005"/>
                      </a:ext>
                    </a:extLst>
                  </a:tr>
                </a:tbl>
              </a:graphicData>
            </a:graphic>
          </p:graphicFrame>
        </mc:Fallback>
      </mc:AlternateContent>
      <p:sp>
        <p:nvSpPr>
          <p:cNvPr id="2" name="TextBox 1">
            <a:extLst>
              <a:ext uri="{FF2B5EF4-FFF2-40B4-BE49-F238E27FC236}">
                <a16:creationId xmlns:a16="http://schemas.microsoft.com/office/drawing/2014/main" id="{1B1BA496-D6DF-46CC-88A6-94656EA58912}"/>
              </a:ext>
            </a:extLst>
          </p:cNvPr>
          <p:cNvSpPr txBox="1"/>
          <p:nvPr/>
        </p:nvSpPr>
        <p:spPr>
          <a:xfrm>
            <a:off x="224246" y="2074870"/>
            <a:ext cx="2095445" cy="400110"/>
          </a:xfrm>
          <a:prstGeom prst="rect">
            <a:avLst/>
          </a:prstGeom>
          <a:noFill/>
        </p:spPr>
        <p:txBody>
          <a:bodyPr wrap="none" rtlCol="0">
            <a:spAutoFit/>
          </a:bodyPr>
          <a:lstStyle/>
          <a:p>
            <a:pPr algn="l"/>
            <a:r>
              <a:rPr lang="en-US" sz="2000" dirty="0"/>
              <a:t>Chosen intervals</a:t>
            </a:r>
          </a:p>
        </p:txBody>
      </p:sp>
    </p:spTree>
    <p:extLst>
      <p:ext uri="{BB962C8B-B14F-4D97-AF65-F5344CB8AC3E}">
        <p14:creationId xmlns:p14="http://schemas.microsoft.com/office/powerpoint/2010/main" val="7646813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ChangeArrowheads="1"/>
          </p:cNvSpPr>
          <p:nvPr>
            <p:ph type="body" sz="quarter" idx="10"/>
          </p:nvPr>
        </p:nvSpPr>
        <p:spPr/>
        <p:txBody>
          <a:bodyPr/>
          <a:lstStyle/>
          <a:p>
            <a:r>
              <a:rPr lang="en-US" dirty="0"/>
              <a:t>For n points with m variables: m by n matrix, with each column a permutation of 1,…,n</a:t>
            </a:r>
          </a:p>
          <a:p>
            <a:r>
              <a:rPr lang="en-US" dirty="0"/>
              <a:t>Examples</a:t>
            </a:r>
          </a:p>
          <a:p>
            <a:endParaRPr lang="en-US" dirty="0"/>
          </a:p>
          <a:p>
            <a:endParaRPr lang="en-US" dirty="0"/>
          </a:p>
          <a:p>
            <a:endParaRPr lang="en-US" dirty="0"/>
          </a:p>
          <a:p>
            <a:r>
              <a:rPr lang="en-US" dirty="0"/>
              <a:t>Points are better distributed for each variable, but can still have holes in m-dimensional space</a:t>
            </a:r>
          </a:p>
          <a:p>
            <a:endParaRPr lang="en-US" dirty="0"/>
          </a:p>
        </p:txBody>
      </p:sp>
      <p:sp>
        <p:nvSpPr>
          <p:cNvPr id="1027" name="Rectangle 2"/>
          <p:cNvSpPr>
            <a:spLocks noGrp="1" noChangeArrowheads="1"/>
          </p:cNvSpPr>
          <p:nvPr>
            <p:ph type="title"/>
          </p:nvPr>
        </p:nvSpPr>
        <p:spPr/>
        <p:txBody>
          <a:bodyPr>
            <a:normAutofit fontScale="90000"/>
          </a:bodyPr>
          <a:lstStyle/>
          <a:p>
            <a:r>
              <a:rPr lang="en-US"/>
              <a:t>Latin Hypercube definition matrix</a:t>
            </a: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7C06117-9143-0D3B-3D04-7033528A15E9}"/>
                  </a:ext>
                </a:extLst>
              </p:cNvPr>
              <p:cNvSpPr txBox="1"/>
              <p:nvPr/>
            </p:nvSpPr>
            <p:spPr>
              <a:xfrm>
                <a:off x="1118440" y="2259550"/>
                <a:ext cx="2913042" cy="14529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m>
                            <m:mPr>
                              <m:plcHide m:val="on"/>
                              <m:mcs>
                                <m:mc>
                                  <m:mcPr>
                                    <m:count m:val="2"/>
                                    <m:mcJc m:val="center"/>
                                  </m:mcPr>
                                </m:mc>
                              </m:mcs>
                              <m:ctrlPr>
                                <a:rPr lang="en-US" sz="2400" i="1">
                                  <a:latin typeface="Cambria Math" panose="02040503050406030204" pitchFamily="18" charset="0"/>
                                </a:rPr>
                              </m:ctrlPr>
                            </m:mPr>
                            <m:mr>
                              <m:e>
                                <m:m>
                                  <m:mPr>
                                    <m:plcHide m:val="on"/>
                                    <m:mcs>
                                      <m:mc>
                                        <m:mcPr>
                                          <m:count m:val="1"/>
                                          <m:mcJc m:val="center"/>
                                        </m:mcPr>
                                      </m:mc>
                                    </m:mcs>
                                    <m:ctrlPr>
                                      <a:rPr lang="en-US" sz="2400" i="1">
                                        <a:latin typeface="Cambria Math" panose="02040503050406030204" pitchFamily="18" charset="0"/>
                                      </a:rPr>
                                    </m:ctrlPr>
                                  </m:mPr>
                                  <m:mr>
                                    <m:e>
                                      <m:r>
                                        <a:rPr lang="en-US" sz="2400">
                                          <a:latin typeface="Cambria Math" panose="02040503050406030204" pitchFamily="18" charset="0"/>
                                        </a:rPr>
                                        <m:t>1</m:t>
                                      </m:r>
                                    </m:e>
                                  </m:mr>
                                  <m:mr>
                                    <m:e>
                                      <m:r>
                                        <a:rPr lang="en-US" sz="2400" i="0">
                                          <a:latin typeface="Cambria Math" panose="02040503050406030204" pitchFamily="18" charset="0"/>
                                        </a:rPr>
                                        <m:t>2</m:t>
                                      </m:r>
                                    </m:e>
                                  </m:mr>
                                  <m:mr>
                                    <m:e>
                                      <m:r>
                                        <a:rPr lang="en-US" sz="2400" i="0">
                                          <a:latin typeface="Cambria Math" panose="02040503050406030204" pitchFamily="18" charset="0"/>
                                        </a:rPr>
                                        <m:t>3</m:t>
                                      </m:r>
                                    </m:e>
                                  </m:mr>
                                </m:m>
                              </m:e>
                              <m:e>
                                <m:m>
                                  <m:mPr>
                                    <m:plcHide m:val="on"/>
                                    <m:mcs>
                                      <m:mc>
                                        <m:mcPr>
                                          <m:count m:val="1"/>
                                          <m:mcJc m:val="center"/>
                                        </m:mcPr>
                                      </m:mc>
                                    </m:mcs>
                                    <m:ctrlPr>
                                      <a:rPr lang="en-US" sz="2400" i="1">
                                        <a:latin typeface="Cambria Math" panose="02040503050406030204" pitchFamily="18" charset="0"/>
                                      </a:rPr>
                                    </m:ctrlPr>
                                  </m:mPr>
                                  <m:mr>
                                    <m:e>
                                      <m:r>
                                        <a:rPr lang="en-US" sz="2400" i="0">
                                          <a:latin typeface="Cambria Math" panose="02040503050406030204" pitchFamily="18" charset="0"/>
                                        </a:rPr>
                                        <m:t>3</m:t>
                                      </m:r>
                                    </m:e>
                                  </m:mr>
                                  <m:mr>
                                    <m:e>
                                      <m:r>
                                        <a:rPr lang="en-US" sz="2400" i="0">
                                          <a:latin typeface="Cambria Math" panose="02040503050406030204" pitchFamily="18" charset="0"/>
                                        </a:rPr>
                                        <m:t>1</m:t>
                                      </m:r>
                                    </m:e>
                                  </m:mr>
                                  <m:mr>
                                    <m:e>
                                      <m:r>
                                        <a:rPr lang="en-US" sz="2400" i="0">
                                          <a:latin typeface="Cambria Math" panose="02040503050406030204" pitchFamily="18" charset="0"/>
                                        </a:rPr>
                                        <m:t>2</m:t>
                                      </m:r>
                                    </m:e>
                                  </m:mr>
                                </m:m>
                              </m:e>
                            </m:mr>
                          </m:m>
                        </m:e>
                      </m:d>
                      <m:r>
                        <a:rPr lang="en-US" sz="2400" b="0" i="1" smtClean="0">
                          <a:latin typeface="Cambria Math" panose="02040503050406030204" pitchFamily="18" charset="0"/>
                        </a:rPr>
                        <m:t>     </m:t>
                      </m:r>
                      <m:d>
                        <m:dPr>
                          <m:begChr m:val="["/>
                          <m:endChr m:val="]"/>
                          <m:ctrlPr>
                            <a:rPr lang="en-US" sz="2400" b="0" i="1">
                              <a:latin typeface="Cambria Math" panose="02040503050406030204" pitchFamily="18" charset="0"/>
                            </a:rPr>
                          </m:ctrlPr>
                        </m:dPr>
                        <m:e>
                          <m:m>
                            <m:mPr>
                              <m:plcHide m:val="on"/>
                              <m:mcs>
                                <m:mc>
                                  <m:mcPr>
                                    <m:count m:val="3"/>
                                    <m:mcJc m:val="center"/>
                                  </m:mcPr>
                                </m:mc>
                              </m:mcs>
                              <m:ctrlPr>
                                <a:rPr lang="en-US" sz="2400" b="0" i="1">
                                  <a:latin typeface="Cambria Math" panose="02040503050406030204" pitchFamily="18" charset="0"/>
                                </a:rPr>
                              </m:ctrlPr>
                            </m:mPr>
                            <m:mr>
                              <m:e>
                                <m:m>
                                  <m:mPr>
                                    <m:plcHide m:val="on"/>
                                    <m:mcs>
                                      <m:mc>
                                        <m:mcPr>
                                          <m:count m:val="1"/>
                                          <m:mcJc m:val="center"/>
                                        </m:mcPr>
                                      </m:mc>
                                    </m:mcs>
                                    <m:ctrlPr>
                                      <a:rPr lang="en-US" sz="2400" b="0" i="1">
                                        <a:latin typeface="Cambria Math" panose="02040503050406030204" pitchFamily="18" charset="0"/>
                                      </a:rPr>
                                    </m:ctrlPr>
                                  </m:mPr>
                                  <m:mr>
                                    <m:e>
                                      <m:r>
                                        <a:rPr lang="en-US" sz="2400" b="0" i="0">
                                          <a:latin typeface="Cambria Math" panose="02040503050406030204" pitchFamily="18" charset="0"/>
                                        </a:rPr>
                                        <m:t>1</m:t>
                                      </m:r>
                                    </m:e>
                                  </m:mr>
                                  <m:mr>
                                    <m:e>
                                      <m:r>
                                        <a:rPr lang="en-US" sz="2400" b="0" i="0">
                                          <a:latin typeface="Cambria Math" panose="02040503050406030204" pitchFamily="18" charset="0"/>
                                        </a:rPr>
                                        <m:t>4</m:t>
                                      </m:r>
                                    </m:e>
                                  </m:mr>
                                  <m:mr>
                                    <m:e>
                                      <m:r>
                                        <a:rPr lang="en-US" sz="2400" b="0" i="0">
                                          <a:latin typeface="Cambria Math" panose="02040503050406030204" pitchFamily="18" charset="0"/>
                                        </a:rPr>
                                        <m:t>3</m:t>
                                      </m:r>
                                    </m:e>
                                  </m:mr>
                                  <m:mr>
                                    <m:e>
                                      <m:r>
                                        <a:rPr lang="en-US" sz="2400" b="0" i="0">
                                          <a:latin typeface="Cambria Math" panose="02040503050406030204" pitchFamily="18" charset="0"/>
                                        </a:rPr>
                                        <m:t>2</m:t>
                                      </m:r>
                                    </m:e>
                                  </m:mr>
                                </m:m>
                              </m:e>
                              <m:e>
                                <m:m>
                                  <m:mPr>
                                    <m:plcHide m:val="on"/>
                                    <m:mcs>
                                      <m:mc>
                                        <m:mcPr>
                                          <m:count m:val="1"/>
                                          <m:mcJc m:val="center"/>
                                        </m:mcPr>
                                      </m:mc>
                                    </m:mcs>
                                    <m:ctrlPr>
                                      <a:rPr lang="en-US" sz="2400" b="0" i="1">
                                        <a:latin typeface="Cambria Math" panose="02040503050406030204" pitchFamily="18" charset="0"/>
                                      </a:rPr>
                                    </m:ctrlPr>
                                  </m:mPr>
                                  <m:mr>
                                    <m:e>
                                      <m:r>
                                        <a:rPr lang="en-US" sz="2400" b="0" i="0">
                                          <a:latin typeface="Cambria Math" panose="02040503050406030204" pitchFamily="18" charset="0"/>
                                        </a:rPr>
                                        <m:t>2</m:t>
                                      </m:r>
                                    </m:e>
                                  </m:mr>
                                  <m:mr>
                                    <m:e>
                                      <m:r>
                                        <a:rPr lang="en-US" sz="2400" b="0" i="0">
                                          <a:latin typeface="Cambria Math" panose="02040503050406030204" pitchFamily="18" charset="0"/>
                                        </a:rPr>
                                        <m:t>1</m:t>
                                      </m:r>
                                    </m:e>
                                  </m:mr>
                                  <m:mr>
                                    <m:e>
                                      <m:r>
                                        <a:rPr lang="en-US" sz="2400" b="0" i="0">
                                          <a:latin typeface="Cambria Math" panose="02040503050406030204" pitchFamily="18" charset="0"/>
                                        </a:rPr>
                                        <m:t>3</m:t>
                                      </m:r>
                                    </m:e>
                                  </m:mr>
                                  <m:mr>
                                    <m:e>
                                      <m:r>
                                        <a:rPr lang="en-US" sz="2400" b="0" i="0">
                                          <a:latin typeface="Cambria Math" panose="02040503050406030204" pitchFamily="18" charset="0"/>
                                        </a:rPr>
                                        <m:t>4</m:t>
                                      </m:r>
                                    </m:e>
                                  </m:mr>
                                </m:m>
                              </m:e>
                              <m:e>
                                <m:m>
                                  <m:mPr>
                                    <m:plcHide m:val="on"/>
                                    <m:mcs>
                                      <m:mc>
                                        <m:mcPr>
                                          <m:count m:val="1"/>
                                          <m:mcJc m:val="center"/>
                                        </m:mcPr>
                                      </m:mc>
                                    </m:mcs>
                                    <m:ctrlPr>
                                      <a:rPr lang="en-US" sz="2400" b="0" i="1">
                                        <a:latin typeface="Cambria Math" panose="02040503050406030204" pitchFamily="18" charset="0"/>
                                      </a:rPr>
                                    </m:ctrlPr>
                                  </m:mPr>
                                  <m:mr>
                                    <m:e>
                                      <m:r>
                                        <a:rPr lang="en-US" sz="2400" b="0" i="0">
                                          <a:latin typeface="Cambria Math" panose="02040503050406030204" pitchFamily="18" charset="0"/>
                                        </a:rPr>
                                        <m:t>4</m:t>
                                      </m:r>
                                    </m:e>
                                  </m:mr>
                                  <m:mr>
                                    <m:e>
                                      <m:r>
                                        <a:rPr lang="en-US" sz="2400" b="0" i="0">
                                          <a:latin typeface="Cambria Math" panose="02040503050406030204" pitchFamily="18" charset="0"/>
                                        </a:rPr>
                                        <m:t>2</m:t>
                                      </m:r>
                                    </m:e>
                                  </m:mr>
                                  <m:mr>
                                    <m:e>
                                      <m:r>
                                        <a:rPr lang="en-US" sz="2400" b="0" i="0">
                                          <a:latin typeface="Cambria Math" panose="02040503050406030204" pitchFamily="18" charset="0"/>
                                        </a:rPr>
                                        <m:t>3</m:t>
                                      </m:r>
                                    </m:e>
                                  </m:mr>
                                  <m:mr>
                                    <m:e>
                                      <m:r>
                                        <a:rPr lang="en-US" sz="2400" b="0" i="0">
                                          <a:latin typeface="Cambria Math" panose="02040503050406030204" pitchFamily="18" charset="0"/>
                                        </a:rPr>
                                        <m:t>1</m:t>
                                      </m:r>
                                    </m:e>
                                  </m:mr>
                                </m:m>
                              </m:e>
                            </m:mr>
                          </m:m>
                        </m:e>
                      </m:d>
                    </m:oMath>
                  </m:oMathPara>
                </a14:m>
                <a:endParaRPr lang="en-US" sz="2400" dirty="0"/>
              </a:p>
            </p:txBody>
          </p:sp>
        </mc:Choice>
        <mc:Fallback xmlns="">
          <p:sp>
            <p:nvSpPr>
              <p:cNvPr id="2" name="TextBox 1">
                <a:extLst>
                  <a:ext uri="{FF2B5EF4-FFF2-40B4-BE49-F238E27FC236}">
                    <a16:creationId xmlns:a16="http://schemas.microsoft.com/office/drawing/2014/main" id="{D7C06117-9143-0D3B-3D04-7033528A15E9}"/>
                  </a:ext>
                </a:extLst>
              </p:cNvPr>
              <p:cNvSpPr txBox="1">
                <a:spLocks noRot="1" noChangeAspect="1" noMove="1" noResize="1" noEditPoints="1" noAdjustHandles="1" noChangeArrowheads="1" noChangeShapeType="1" noTextEdit="1"/>
              </p:cNvSpPr>
              <p:nvPr/>
            </p:nvSpPr>
            <p:spPr>
              <a:xfrm>
                <a:off x="1118440" y="2259550"/>
                <a:ext cx="2913042" cy="145296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421604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4"/>
          <p:cNvSpPr>
            <a:spLocks noGrp="1"/>
          </p:cNvSpPr>
          <p:nvPr>
            <p:ph type="body" sz="quarter" idx="10"/>
          </p:nvPr>
        </p:nvSpPr>
        <p:spPr/>
        <p:txBody>
          <a:bodyPr/>
          <a:lstStyle/>
          <a:p>
            <a:r>
              <a:rPr lang="en-US"/>
              <a:t>Since some LHS designs are better than others, it is possible to try many permutations. What criterion to use for choice?</a:t>
            </a:r>
          </a:p>
          <a:p>
            <a:r>
              <a:rPr lang="en-US"/>
              <a:t>One popular criterion is minimum distance between points (maximize). Another is correlation between variables (minimize).</a:t>
            </a:r>
          </a:p>
          <a:p>
            <a:endParaRPr lang="en-US" dirty="0"/>
          </a:p>
        </p:txBody>
      </p:sp>
      <p:sp>
        <p:nvSpPr>
          <p:cNvPr id="7170" name="Title 1"/>
          <p:cNvSpPr>
            <a:spLocks noGrp="1"/>
          </p:cNvSpPr>
          <p:nvPr>
            <p:ph type="title"/>
          </p:nvPr>
        </p:nvSpPr>
        <p:spPr/>
        <p:txBody>
          <a:bodyPr>
            <a:normAutofit fontScale="90000"/>
          </a:bodyPr>
          <a:lstStyle/>
          <a:p>
            <a:r>
              <a:rPr lang="en-US"/>
              <a:t>Improved LHS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908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Box 1"/>
              <p:cNvSpPr txBox="1"/>
              <p:nvPr/>
            </p:nvSpPr>
            <p:spPr>
              <a:xfrm>
                <a:off x="304799" y="3264931"/>
                <a:ext cx="3964919" cy="2862322"/>
              </a:xfrm>
              <a:prstGeom prst="rect">
                <a:avLst/>
              </a:prstGeom>
              <a:noFill/>
            </p:spPr>
            <p:txBody>
              <a:bodyPr wrap="square" rtlCol="0">
                <a:spAutoFit/>
              </a:bodyPr>
              <a:lstStyle/>
              <a:p>
                <a:pPr marL="285750" indent="-285750">
                  <a:buFont typeface="Arial" pitchFamily="34" charset="0"/>
                  <a:buChar char="•"/>
                </a:pPr>
                <a:r>
                  <a:rPr lang="en-US" dirty="0">
                    <a:latin typeface="Arial" panose="020B0604020202020204" pitchFamily="34" charset="0"/>
                    <a:cs typeface="Arial" panose="020B0604020202020204" pitchFamily="34" charset="0"/>
                  </a:rPr>
                  <a:t>Matlab </a:t>
                </a:r>
                <a:r>
                  <a:rPr lang="en-US" dirty="0" err="1">
                    <a:latin typeface="Arial" panose="020B0604020202020204" pitchFamily="34" charset="0"/>
                    <a:cs typeface="Arial" panose="020B0604020202020204" pitchFamily="34" charset="0"/>
                  </a:rPr>
                  <a:t>lhsdesign</a:t>
                </a:r>
                <a:r>
                  <a:rPr lang="en-US" dirty="0">
                    <a:latin typeface="Arial" panose="020B0604020202020204" pitchFamily="34" charset="0"/>
                    <a:cs typeface="Arial" panose="020B0604020202020204" pitchFamily="34" charset="0"/>
                  </a:rPr>
                  <a:t> uses by default 5 iterations to look for “best” design.</a:t>
                </a:r>
              </a:p>
              <a:p>
                <a:pPr marL="285750" indent="-285750">
                  <a:buFont typeface="Arial" pitchFamily="34" charset="0"/>
                  <a:buChar char="•"/>
                </a:pPr>
                <a:r>
                  <a:rPr lang="en-US" dirty="0">
                    <a:latin typeface="Arial" panose="020B0604020202020204" pitchFamily="34" charset="0"/>
                    <a:cs typeface="Arial" panose="020B0604020202020204" pitchFamily="34" charset="0"/>
                  </a:rPr>
                  <a:t>The blue circles were obtained with the minimum distance criterion. Correlation coefficient is </a:t>
                </a:r>
                <a14:m>
                  <m:oMath xmlns:m="http://schemas.openxmlformats.org/officeDocument/2006/math">
                    <m:r>
                      <a:rPr lang="en-US" b="0" i="0" dirty="0" smtClean="0">
                        <a:latin typeface="Cambria Math" panose="02040503050406030204" pitchFamily="18" charset="0"/>
                      </a:rPr>
                      <m:t>−</m:t>
                    </m:r>
                    <m:r>
                      <a:rPr lang="en-US" i="1" dirty="0" smtClean="0">
                        <a:latin typeface="Cambria Math" panose="02040503050406030204" pitchFamily="18" charset="0"/>
                      </a:rPr>
                      <m:t>0.7</m:t>
                    </m:r>
                  </m:oMath>
                </a14:m>
                <a:r>
                  <a:rPr lang="en-US" dirty="0">
                    <a:latin typeface="Arial" panose="020B0604020202020204" pitchFamily="34" charset="0"/>
                    <a:cs typeface="Arial" panose="020B0604020202020204" pitchFamily="34" charset="0"/>
                  </a:rPr>
                  <a:t>.</a:t>
                </a:r>
              </a:p>
              <a:p>
                <a:pPr marL="285750" indent="-285750">
                  <a:buFont typeface="Arial" pitchFamily="34" charset="0"/>
                  <a:buChar char="•"/>
                </a:pPr>
                <a:r>
                  <a:rPr lang="en-US" dirty="0">
                    <a:latin typeface="Arial" panose="020B0604020202020204" pitchFamily="34" charset="0"/>
                    <a:cs typeface="Arial" panose="020B0604020202020204" pitchFamily="34" charset="0"/>
                  </a:rPr>
                  <a:t>The red crosses were obtained with correlation criterion, the coefficient is </a:t>
                </a:r>
                <a14:m>
                  <m:oMath xmlns:m="http://schemas.openxmlformats.org/officeDocument/2006/math">
                    <m:r>
                      <a:rPr lang="en-US" i="1" dirty="0" smtClean="0">
                        <a:latin typeface="Cambria Math" panose="02040503050406030204" pitchFamily="18" charset="0"/>
                      </a:rPr>
                      <m:t>−0.055</m:t>
                    </m:r>
                  </m:oMath>
                </a14:m>
                <a:r>
                  <a:rPr lang="en-US" dirty="0">
                    <a:latin typeface="Arial" panose="020B0604020202020204" pitchFamily="34" charset="0"/>
                    <a:cs typeface="Arial" panose="020B0604020202020204" pitchFamily="34" charset="0"/>
                  </a:rPr>
                  <a:t>.</a:t>
                </a:r>
              </a:p>
            </p:txBody>
          </p:sp>
        </mc:Choice>
        <mc:Fallback xmlns="">
          <p:sp>
            <p:nvSpPr>
              <p:cNvPr id="2" name="TextBox 1"/>
              <p:cNvSpPr txBox="1">
                <a:spLocks noRot="1" noChangeAspect="1" noMove="1" noResize="1" noEditPoints="1" noAdjustHandles="1" noChangeArrowheads="1" noChangeShapeType="1" noTextEdit="1"/>
              </p:cNvSpPr>
              <p:nvPr/>
            </p:nvSpPr>
            <p:spPr>
              <a:xfrm>
                <a:off x="304799" y="3264931"/>
                <a:ext cx="3964919" cy="2862322"/>
              </a:xfrm>
              <a:prstGeom prst="rect">
                <a:avLst/>
              </a:prstGeom>
              <a:blipFill>
                <a:blip r:embed="rId4"/>
                <a:stretch>
                  <a:fillRect l="-923" t="-1279" b="-2559"/>
                </a:stretch>
              </a:blipFill>
            </p:spPr>
            <p:txBody>
              <a:bodyPr/>
              <a:lstStyle/>
              <a:p>
                <a:r>
                  <a:rPr lang="en-US">
                    <a:noFill/>
                  </a:rPr>
                  <a:t> </a:t>
                </a:r>
              </a:p>
            </p:txBody>
          </p:sp>
        </mc:Fallback>
      </mc:AlternateContent>
    </p:spTree>
    <p:extLst>
      <p:ext uri="{BB962C8B-B14F-4D97-AF65-F5344CB8AC3E}">
        <p14:creationId xmlns:p14="http://schemas.microsoft.com/office/powerpoint/2010/main" val="4574099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type="body" sz="quarter" idx="10"/>
          </p:nvPr>
        </p:nvSpPr>
        <p:spPr/>
        <p:txBody>
          <a:bodyPr/>
          <a:lstStyle/>
          <a:p>
            <a:r>
              <a:rPr lang="en-US"/>
              <a:t>With 5,000 iterations the two sets of designs improve. </a:t>
            </a:r>
          </a:p>
          <a:p>
            <a:r>
              <a:rPr lang="en-US"/>
              <a:t>The blue circles, maximizing minimum distance, still have a correlation coefficient of 0.236 compared to 0.042 for the red crosses.</a:t>
            </a:r>
          </a:p>
          <a:p>
            <a:endParaRPr lang="en-US" dirty="0"/>
          </a:p>
        </p:txBody>
      </p:sp>
      <p:sp>
        <p:nvSpPr>
          <p:cNvPr id="8194" name="Title 1"/>
          <p:cNvSpPr>
            <a:spLocks noGrp="1"/>
          </p:cNvSpPr>
          <p:nvPr>
            <p:ph type="title"/>
          </p:nvPr>
        </p:nvSpPr>
        <p:spPr/>
        <p:txBody>
          <a:bodyPr>
            <a:normAutofit fontScale="90000"/>
          </a:bodyPr>
          <a:lstStyle/>
          <a:p>
            <a:r>
              <a:rPr lang="en-US"/>
              <a:t>More iterations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4003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 y="3200400"/>
            <a:ext cx="2743200" cy="2862322"/>
          </a:xfrm>
          <a:prstGeom prst="rect">
            <a:avLst/>
          </a:prstGeom>
          <a:noFill/>
        </p:spPr>
        <p:txBody>
          <a:bodyPr wrap="square" rtlCol="0">
            <a:spAutoFit/>
          </a:bodyPr>
          <a:lstStyle/>
          <a:p>
            <a:pPr marL="285750" indent="-285750">
              <a:buFont typeface="Arial" pitchFamily="34" charset="0"/>
              <a:buChar char="•"/>
            </a:pPr>
            <a:r>
              <a:rPr lang="en-US" dirty="0"/>
              <a:t>With more iterations, maximizing the minimum distance also reduces the size of the holes better.</a:t>
            </a:r>
          </a:p>
          <a:p>
            <a:pPr marL="285750" indent="-285750">
              <a:buFont typeface="Arial" pitchFamily="34" charset="0"/>
              <a:buChar char="•"/>
            </a:pPr>
            <a:r>
              <a:rPr lang="en-US" dirty="0"/>
              <a:t> Note the large holes for the crosses around (0.45,0.75) and around the two left corners.</a:t>
            </a:r>
          </a:p>
        </p:txBody>
      </p:sp>
    </p:spTree>
    <p:extLst>
      <p:ext uri="{BB962C8B-B14F-4D97-AF65-F5344CB8AC3E}">
        <p14:creationId xmlns:p14="http://schemas.microsoft.com/office/powerpoint/2010/main" val="29425037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We can reduce randomness further by putting the point at the center of the box.</a:t>
            </a:r>
          </a:p>
          <a:p>
            <a:r>
              <a:rPr lang="en-US" sz="2000" dirty="0"/>
              <a:t> </a:t>
            </a:r>
            <a:r>
              <a:rPr lang="en-US" sz="2000" dirty="0">
                <a:effectLst/>
                <a:latin typeface="Courier New" panose="02070309020205020404" pitchFamily="49" charset="0"/>
                <a:ea typeface="Malgun Gothic" panose="020B0503020000020004" pitchFamily="34" charset="-127"/>
              </a:rPr>
              <a:t>x=</a:t>
            </a:r>
            <a:r>
              <a:rPr lang="en-US" sz="2000" dirty="0" err="1">
                <a:effectLst/>
                <a:latin typeface="Courier New" panose="02070309020205020404" pitchFamily="49" charset="0"/>
                <a:ea typeface="Malgun Gothic" panose="020B0503020000020004" pitchFamily="34" charset="-127"/>
              </a:rPr>
              <a:t>lhsdesign</a:t>
            </a:r>
            <a:r>
              <a:rPr lang="en-US" sz="2000" dirty="0">
                <a:effectLst/>
                <a:latin typeface="Courier New" panose="02070309020205020404" pitchFamily="49" charset="0"/>
                <a:ea typeface="Malgun Gothic" panose="020B0503020000020004" pitchFamily="34" charset="-127"/>
              </a:rPr>
              <a:t>(10, 2, 'iterations',5000,'smooth','off')</a:t>
            </a:r>
            <a:endParaRPr lang="en-US" sz="2000" dirty="0"/>
          </a:p>
          <a:p>
            <a:r>
              <a:rPr lang="en-US" dirty="0"/>
              <a:t>With 10 points, all will be at 0.05, 0.15, 0.25, and so on.</a:t>
            </a:r>
          </a:p>
        </p:txBody>
      </p:sp>
      <p:sp>
        <p:nvSpPr>
          <p:cNvPr id="2" name="Title 1"/>
          <p:cNvSpPr>
            <a:spLocks noGrp="1"/>
          </p:cNvSpPr>
          <p:nvPr>
            <p:ph type="title"/>
          </p:nvPr>
        </p:nvSpPr>
        <p:spPr/>
        <p:txBody>
          <a:bodyPr>
            <a:normAutofit fontScale="90000"/>
          </a:bodyPr>
          <a:lstStyle/>
          <a:p>
            <a:r>
              <a:rPr lang="en-US"/>
              <a:t>Reducing randomness further</a:t>
            </a:r>
            <a:endParaRPr lang="en-US" dirty="0"/>
          </a:p>
        </p:txBody>
      </p:sp>
      <p:pic>
        <p:nvPicPr>
          <p:cNvPr id="5122"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2232660" y="3053263"/>
            <a:ext cx="4038600"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729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E184C3-C37C-C360-97A7-E45CBA99B715}"/>
              </a:ext>
            </a:extLst>
          </p:cNvPr>
          <p:cNvSpPr>
            <a:spLocks noGrp="1"/>
          </p:cNvSpPr>
          <p:nvPr>
            <p:ph type="body" sz="quarter" idx="10"/>
          </p:nvPr>
        </p:nvSpPr>
        <p:spPr/>
        <p:txBody>
          <a:bodyPr/>
          <a:lstStyle/>
          <a:p>
            <a:r>
              <a:rPr lang="en-US" dirty="0"/>
              <a:t>Output QoI</a:t>
            </a:r>
          </a:p>
          <a:p>
            <a:pPr lvl="1"/>
            <a:r>
              <a:rPr lang="en-US" dirty="0"/>
              <a:t>the response of the model or measurement from the experiment</a:t>
            </a:r>
          </a:p>
          <a:p>
            <a:pPr lvl="1"/>
            <a:r>
              <a:rPr lang="en-US" dirty="0"/>
              <a:t>varies depending on input variables</a:t>
            </a:r>
          </a:p>
          <a:p>
            <a:pPr lvl="1"/>
            <a:r>
              <a:rPr lang="en-US" dirty="0"/>
              <a:t>may include </a:t>
            </a:r>
            <a:r>
              <a:rPr lang="en-US" dirty="0">
                <a:solidFill>
                  <a:srgbClr val="0000CC"/>
                </a:solidFill>
              </a:rPr>
              <a:t>measurement error or simulation error</a:t>
            </a:r>
          </a:p>
          <a:p>
            <a:pPr lvl="1"/>
            <a:r>
              <a:rPr lang="en-US" dirty="0"/>
              <a:t>is a </a:t>
            </a:r>
            <a:r>
              <a:rPr lang="en-US" dirty="0">
                <a:solidFill>
                  <a:srgbClr val="0000CC"/>
                </a:solidFill>
              </a:rPr>
              <a:t>continuous and smooth </a:t>
            </a:r>
            <a:r>
              <a:rPr lang="en-US" dirty="0"/>
              <a:t>function of input variables</a:t>
            </a:r>
          </a:p>
          <a:p>
            <a:r>
              <a:rPr lang="en-US" dirty="0"/>
              <a:t>Uncontrollable parameters</a:t>
            </a:r>
          </a:p>
          <a:p>
            <a:pPr lvl="1"/>
            <a:r>
              <a:rPr lang="en-US" dirty="0"/>
              <a:t>cannot be controlled by the user, such as ambient temperature </a:t>
            </a:r>
          </a:p>
          <a:p>
            <a:pPr lvl="1"/>
            <a:r>
              <a:rPr lang="en-US" dirty="0"/>
              <a:t>variation of these parameters causes </a:t>
            </a:r>
            <a:r>
              <a:rPr lang="en-US" dirty="0">
                <a:solidFill>
                  <a:srgbClr val="0000FF"/>
                </a:solidFill>
              </a:rPr>
              <a:t>random noise </a:t>
            </a:r>
            <a:r>
              <a:rPr lang="en-US" dirty="0"/>
              <a:t>in the output QoI</a:t>
            </a:r>
          </a:p>
          <a:p>
            <a:pPr lvl="1"/>
            <a:r>
              <a:rPr lang="en-US" dirty="0"/>
              <a:t>their contribution is not modeled as a functional relationship.</a:t>
            </a:r>
          </a:p>
        </p:txBody>
      </p:sp>
      <p:sp>
        <p:nvSpPr>
          <p:cNvPr id="3" name="Title 2">
            <a:extLst>
              <a:ext uri="{FF2B5EF4-FFF2-40B4-BE49-F238E27FC236}">
                <a16:creationId xmlns:a16="http://schemas.microsoft.com/office/drawing/2014/main" id="{A6EE44ED-7B44-781E-C3A3-C02E7A0B58B8}"/>
              </a:ext>
            </a:extLst>
          </p:cNvPr>
          <p:cNvSpPr>
            <a:spLocks noGrp="1"/>
          </p:cNvSpPr>
          <p:nvPr>
            <p:ph type="title"/>
          </p:nvPr>
        </p:nvSpPr>
        <p:spPr/>
        <p:txBody>
          <a:bodyPr>
            <a:normAutofit fontScale="90000"/>
          </a:bodyPr>
          <a:lstStyle/>
          <a:p>
            <a:r>
              <a:rPr lang="en-US" dirty="0"/>
              <a:t>DoE Terminology </a:t>
            </a:r>
            <a:r>
              <a:rPr lang="en-US" i="1" dirty="0"/>
              <a:t>cont</a:t>
            </a:r>
            <a:r>
              <a:rPr lang="en-US" dirty="0"/>
              <a:t>.</a:t>
            </a:r>
          </a:p>
        </p:txBody>
      </p:sp>
    </p:spTree>
    <p:extLst>
      <p:ext uri="{BB962C8B-B14F-4D97-AF65-F5344CB8AC3E}">
        <p14:creationId xmlns:p14="http://schemas.microsoft.com/office/powerpoint/2010/main" val="1060341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7A73ED4-2AF7-130E-E202-547D21F6AB9C}"/>
                  </a:ext>
                </a:extLst>
              </p:cNvPr>
              <p:cNvSpPr>
                <a:spLocks noGrp="1"/>
              </p:cNvSpPr>
              <p:nvPr>
                <p:ph type="body" sz="quarter" idx="10"/>
              </p:nvPr>
            </p:nvSpPr>
            <p:spPr>
              <a:xfrm>
                <a:off x="304800" y="774200"/>
                <a:ext cx="8600364" cy="5626600"/>
              </a:xfrm>
            </p:spPr>
            <p:txBody>
              <a:bodyPr/>
              <a:lstStyle/>
              <a:p>
                <a:r>
                  <a:rPr lang="en-US" dirty="0"/>
                  <a:t>A type of general fractional factorial designs</a:t>
                </a:r>
              </a:p>
              <a:p>
                <a:r>
                  <a:rPr lang="en-US" dirty="0"/>
                  <a:t>allows an arbitrary # of variables with an arbitrary # of levels</a:t>
                </a:r>
              </a:p>
              <a:p>
                <a14:m>
                  <m:oMath xmlns:m="http://schemas.openxmlformats.org/officeDocument/2006/math">
                    <m:sSub>
                      <m:sSubPr>
                        <m:ctrlPr>
                          <a:rPr lang="en-US" i="1" smtClean="0">
                            <a:effectLst/>
                            <a:latin typeface="Cambria Math" panose="02040503050406030204" pitchFamily="18" charset="0"/>
                          </a:rPr>
                        </m:ctrlPr>
                      </m:sSubPr>
                      <m:e>
                        <m:r>
                          <m:rPr>
                            <m:sty m:val="p"/>
                          </m:rPr>
                          <a:rPr lang="en-US" sz="1800">
                            <a:effectLst/>
                            <a:latin typeface="Cambria Math" panose="02040503050406030204" pitchFamily="18" charset="0"/>
                            <a:ea typeface="Malgun Gothic" panose="020B0503020000020004" pitchFamily="34" charset="-127"/>
                            <a:cs typeface="Times New Roman" panose="02020603050405020304" pitchFamily="18" charset="0"/>
                          </a:rPr>
                          <m:t>OA</m:t>
                        </m:r>
                      </m:e>
                      <m:sub>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𝑛</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sub>
                        </m:sSub>
                      </m:sub>
                    </m:s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𝑠</m:t>
                        </m:r>
                      </m:e>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𝑛</m:t>
                        </m:r>
                      </m:sup>
                    </m:s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dirty="0"/>
                  <a:t>: </a:t>
                </a:r>
                <a14:m>
                  <m:oMath xmlns:m="http://schemas.openxmlformats.org/officeDocument/2006/math">
                    <m:r>
                      <a:rPr lang="en-US" i="1" dirty="0" smtClean="0">
                        <a:latin typeface="Cambria Math" panose="02040503050406030204" pitchFamily="18" charset="0"/>
                      </a:rPr>
                      <m:t>𝑠</m:t>
                    </m:r>
                  </m:oMath>
                </a14:m>
                <a:r>
                  <a:rPr lang="en-US" dirty="0"/>
                  <a:t> levels, </a:t>
                </a:r>
                <a14:m>
                  <m:oMath xmlns:m="http://schemas.openxmlformats.org/officeDocument/2006/math">
                    <m:r>
                      <a:rPr lang="en-US" i="1" dirty="0" smtClean="0">
                        <a:latin typeface="Cambria Math" panose="02040503050406030204" pitchFamily="18" charset="0"/>
                      </a:rPr>
                      <m:t>𝑛</m:t>
                    </m:r>
                  </m:oMath>
                </a14:m>
                <a:r>
                  <a:rPr lang="en-US" dirty="0"/>
                  <a:t> variables,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𝑛</m:t>
                        </m:r>
                      </m:e>
                      <m:sub>
                        <m:r>
                          <a:rPr lang="en-US" i="1" dirty="0" smtClean="0">
                            <a:latin typeface="Cambria Math" panose="02040503050406030204" pitchFamily="18" charset="0"/>
                          </a:rPr>
                          <m:t>𝑦</m:t>
                        </m:r>
                      </m:sub>
                    </m:sSub>
                  </m:oMath>
                </a14:m>
                <a:r>
                  <a:rPr lang="en-US" dirty="0"/>
                  <a:t> samples</a:t>
                </a:r>
              </a:p>
              <a:p>
                <a:endParaRPr lang="en-US" dirty="0"/>
              </a:p>
            </p:txBody>
          </p:sp>
        </mc:Choice>
        <mc:Fallback xmlns="">
          <p:sp>
            <p:nvSpPr>
              <p:cNvPr id="2" name="Text Placeholder 1">
                <a:extLst>
                  <a:ext uri="{FF2B5EF4-FFF2-40B4-BE49-F238E27FC236}">
                    <a16:creationId xmlns:a16="http://schemas.microsoft.com/office/drawing/2014/main" id="{F7A73ED4-2AF7-130E-E202-547D21F6AB9C}"/>
                  </a:ext>
                </a:extLst>
              </p:cNvPr>
              <p:cNvSpPr>
                <a:spLocks noGrp="1" noRot="1" noChangeAspect="1" noMove="1" noResize="1" noEditPoints="1" noAdjustHandles="1" noChangeArrowheads="1" noChangeShapeType="1" noTextEdit="1"/>
              </p:cNvSpPr>
              <p:nvPr>
                <p:ph type="body" sz="quarter" idx="10"/>
              </p:nvPr>
            </p:nvSpPr>
            <p:spPr>
              <a:xfrm>
                <a:off x="304800" y="774200"/>
                <a:ext cx="8600364" cy="5626600"/>
              </a:xfrm>
              <a:blipFill>
                <a:blip r:embed="rId2"/>
                <a:stretch>
                  <a:fillRect l="-921" t="-758" r="-63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39795E4-BE47-FC99-2CF1-1CBB65AC7484}"/>
              </a:ext>
            </a:extLst>
          </p:cNvPr>
          <p:cNvSpPr>
            <a:spLocks noGrp="1"/>
          </p:cNvSpPr>
          <p:nvPr>
            <p:ph type="title"/>
          </p:nvPr>
        </p:nvSpPr>
        <p:spPr/>
        <p:txBody>
          <a:bodyPr>
            <a:normAutofit fontScale="90000"/>
          </a:bodyPr>
          <a:lstStyle/>
          <a:p>
            <a:r>
              <a:rPr lang="en-US" dirty="0"/>
              <a:t>Orthogonal Arrays</a:t>
            </a:r>
          </a:p>
        </p:txBody>
      </p:sp>
      <p:graphicFrame>
        <p:nvGraphicFramePr>
          <p:cNvPr id="5" name="Table 2">
            <a:extLst>
              <a:ext uri="{FF2B5EF4-FFF2-40B4-BE49-F238E27FC236}">
                <a16:creationId xmlns:a16="http://schemas.microsoft.com/office/drawing/2014/main" id="{00B10745-68F9-0134-D9BD-4CABF4009F4D}"/>
              </a:ext>
            </a:extLst>
          </p:cNvPr>
          <p:cNvGraphicFramePr>
            <a:graphicFrameLocks noGrp="1"/>
          </p:cNvGraphicFramePr>
          <p:nvPr/>
        </p:nvGraphicFramePr>
        <p:xfrm>
          <a:off x="500465" y="2419419"/>
          <a:ext cx="3803517" cy="2214880"/>
        </p:xfrm>
        <a:graphic>
          <a:graphicData uri="http://schemas.openxmlformats.org/drawingml/2006/table">
            <a:tbl>
              <a:tblPr firstRow="1" bandRow="1">
                <a:tableStyleId>{5C22544A-7EE6-4342-B048-85BDC9FD1C3A}</a:tableStyleId>
              </a:tblPr>
              <a:tblGrid>
                <a:gridCol w="1799619">
                  <a:extLst>
                    <a:ext uri="{9D8B030D-6E8A-4147-A177-3AD203B41FA5}">
                      <a16:colId xmlns:a16="http://schemas.microsoft.com/office/drawing/2014/main" val="585921708"/>
                    </a:ext>
                  </a:extLst>
                </a:gridCol>
                <a:gridCol w="667966">
                  <a:extLst>
                    <a:ext uri="{9D8B030D-6E8A-4147-A177-3AD203B41FA5}">
                      <a16:colId xmlns:a16="http://schemas.microsoft.com/office/drawing/2014/main" val="697231958"/>
                    </a:ext>
                  </a:extLst>
                </a:gridCol>
                <a:gridCol w="667966">
                  <a:extLst>
                    <a:ext uri="{9D8B030D-6E8A-4147-A177-3AD203B41FA5}">
                      <a16:colId xmlns:a16="http://schemas.microsoft.com/office/drawing/2014/main" val="1851849396"/>
                    </a:ext>
                  </a:extLst>
                </a:gridCol>
                <a:gridCol w="667966">
                  <a:extLst>
                    <a:ext uri="{9D8B030D-6E8A-4147-A177-3AD203B41FA5}">
                      <a16:colId xmlns:a16="http://schemas.microsoft.com/office/drawing/2014/main" val="3734303415"/>
                    </a:ext>
                  </a:extLst>
                </a:gridCol>
              </a:tblGrid>
              <a:tr h="320040">
                <a:tc rowSpan="2">
                  <a:txBody>
                    <a:bodyPr/>
                    <a:lstStyle/>
                    <a:p>
                      <a:pPr algn="ctr"/>
                      <a:r>
                        <a:rPr lang="en-US" dirty="0">
                          <a:solidFill>
                            <a:schemeClr val="tx1"/>
                          </a:solidFill>
                        </a:rPr>
                        <a:t>Experiment No.</a:t>
                      </a:r>
                    </a:p>
                  </a:txBody>
                  <a:tcPr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en-US" dirty="0">
                          <a:solidFill>
                            <a:schemeClr val="tx1"/>
                          </a:solidFill>
                        </a:rPr>
                        <a:t>Design variable</a:t>
                      </a:r>
                    </a:p>
                  </a:txBody>
                  <a:tcPr anchor="ctr">
                    <a:lnL w="1905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018534625"/>
                  </a:ext>
                </a:extLst>
              </a:tr>
              <a:tr h="320040">
                <a:tc vMerge="1">
                  <a:txBody>
                    <a:bodyPr/>
                    <a:lstStyle/>
                    <a:p>
                      <a:endParaRPr lang="en-US"/>
                    </a:p>
                  </a:txBody>
                  <a:tcPr/>
                </a:tc>
                <a:tc>
                  <a:txBody>
                    <a:bodyPr/>
                    <a:lstStyle/>
                    <a:p>
                      <a:pPr algn="ctr"/>
                      <a:r>
                        <a:rPr lang="en-US" dirty="0">
                          <a:solidFill>
                            <a:schemeClr val="tx1"/>
                          </a:solidFill>
                        </a:rPr>
                        <a:t>1</a:t>
                      </a:r>
                    </a:p>
                  </a:txBody>
                  <a:tcPr anchor="ctr">
                    <a:lnL w="19050" cap="flat" cmpd="sng" algn="ctr">
                      <a:solidFill>
                        <a:schemeClr val="tx1"/>
                      </a:solidFill>
                      <a:prstDash val="solid"/>
                      <a:round/>
                      <a:headEnd type="none" w="med" len="med"/>
                      <a:tailEnd type="none" w="med" len="med"/>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2</a:t>
                      </a:r>
                    </a:p>
                  </a:txBody>
                  <a:tcPr anchor="ct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3</a:t>
                      </a:r>
                    </a:p>
                  </a:txBody>
                  <a:tcPr anchor="ct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6149803"/>
                  </a:ext>
                </a:extLst>
              </a:tr>
              <a:tr h="370840">
                <a:tc>
                  <a:txBody>
                    <a:bodyPr/>
                    <a:lstStyle/>
                    <a:p>
                      <a:pPr algn="ctr"/>
                      <a:r>
                        <a:rPr lang="en-US" dirty="0">
                          <a:solidFill>
                            <a:schemeClr val="tx1"/>
                          </a:solidFill>
                        </a:rPr>
                        <a:t>1</a:t>
                      </a:r>
                    </a:p>
                  </a:txBody>
                  <a:tcPr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2024607"/>
                  </a:ext>
                </a:extLst>
              </a:tr>
              <a:tr h="370840">
                <a:tc>
                  <a:txBody>
                    <a:bodyPr/>
                    <a:lstStyle/>
                    <a:p>
                      <a:pPr algn="ctr"/>
                      <a:r>
                        <a:rPr lang="en-US" dirty="0">
                          <a:solidFill>
                            <a:schemeClr val="tx1"/>
                          </a:solidFill>
                        </a:rPr>
                        <a:t>2</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079151"/>
                  </a:ext>
                </a:extLst>
              </a:tr>
              <a:tr h="370840">
                <a:tc>
                  <a:txBody>
                    <a:bodyPr/>
                    <a:lstStyle/>
                    <a:p>
                      <a:pPr algn="ctr"/>
                      <a:r>
                        <a:rPr lang="en-US" dirty="0">
                          <a:solidFill>
                            <a:schemeClr val="tx1"/>
                          </a:solidFill>
                        </a:rPr>
                        <a:t>3</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7360437"/>
                  </a:ext>
                </a:extLst>
              </a:tr>
              <a:tr h="370840">
                <a:tc>
                  <a:txBody>
                    <a:bodyPr/>
                    <a:lstStyle/>
                    <a:p>
                      <a:pPr algn="ctr"/>
                      <a:r>
                        <a:rPr lang="en-US" dirty="0">
                          <a:solidFill>
                            <a:schemeClr val="tx1"/>
                          </a:solidFill>
                        </a:rPr>
                        <a:t>4</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6855717"/>
                  </a:ext>
                </a:extLst>
              </a:tr>
            </a:tbl>
          </a:graphicData>
        </a:graphic>
      </p:graphicFrame>
      <p:graphicFrame>
        <p:nvGraphicFramePr>
          <p:cNvPr id="6" name="Table 5">
            <a:extLst>
              <a:ext uri="{FF2B5EF4-FFF2-40B4-BE49-F238E27FC236}">
                <a16:creationId xmlns:a16="http://schemas.microsoft.com/office/drawing/2014/main" id="{97B832BB-566A-329A-29A4-085FB87C484C}"/>
              </a:ext>
            </a:extLst>
          </p:cNvPr>
          <p:cNvGraphicFramePr>
            <a:graphicFrameLocks noGrp="1"/>
          </p:cNvGraphicFramePr>
          <p:nvPr/>
        </p:nvGraphicFramePr>
        <p:xfrm>
          <a:off x="4680116" y="2419419"/>
          <a:ext cx="3803517" cy="4069080"/>
        </p:xfrm>
        <a:graphic>
          <a:graphicData uri="http://schemas.openxmlformats.org/drawingml/2006/table">
            <a:tbl>
              <a:tblPr firstRow="1" bandRow="1">
                <a:tableStyleId>{5C22544A-7EE6-4342-B048-85BDC9FD1C3A}</a:tableStyleId>
              </a:tblPr>
              <a:tblGrid>
                <a:gridCol w="1799619">
                  <a:extLst>
                    <a:ext uri="{9D8B030D-6E8A-4147-A177-3AD203B41FA5}">
                      <a16:colId xmlns:a16="http://schemas.microsoft.com/office/drawing/2014/main" val="585921708"/>
                    </a:ext>
                  </a:extLst>
                </a:gridCol>
                <a:gridCol w="667966">
                  <a:extLst>
                    <a:ext uri="{9D8B030D-6E8A-4147-A177-3AD203B41FA5}">
                      <a16:colId xmlns:a16="http://schemas.microsoft.com/office/drawing/2014/main" val="697231958"/>
                    </a:ext>
                  </a:extLst>
                </a:gridCol>
                <a:gridCol w="667966">
                  <a:extLst>
                    <a:ext uri="{9D8B030D-6E8A-4147-A177-3AD203B41FA5}">
                      <a16:colId xmlns:a16="http://schemas.microsoft.com/office/drawing/2014/main" val="1851849396"/>
                    </a:ext>
                  </a:extLst>
                </a:gridCol>
                <a:gridCol w="667966">
                  <a:extLst>
                    <a:ext uri="{9D8B030D-6E8A-4147-A177-3AD203B41FA5}">
                      <a16:colId xmlns:a16="http://schemas.microsoft.com/office/drawing/2014/main" val="3734303415"/>
                    </a:ext>
                  </a:extLst>
                </a:gridCol>
              </a:tblGrid>
              <a:tr h="320040">
                <a:tc rowSpan="2">
                  <a:txBody>
                    <a:bodyPr/>
                    <a:lstStyle/>
                    <a:p>
                      <a:pPr algn="ctr"/>
                      <a:r>
                        <a:rPr lang="en-US" dirty="0">
                          <a:solidFill>
                            <a:schemeClr val="tx1"/>
                          </a:solidFill>
                        </a:rPr>
                        <a:t>Experiment No.</a:t>
                      </a:r>
                    </a:p>
                  </a:txBody>
                  <a:tcPr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en-US" dirty="0">
                          <a:solidFill>
                            <a:schemeClr val="tx1"/>
                          </a:solidFill>
                        </a:rPr>
                        <a:t>Design variable</a:t>
                      </a:r>
                    </a:p>
                  </a:txBody>
                  <a:tcPr anchor="ctr">
                    <a:lnL w="1905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018534625"/>
                  </a:ext>
                </a:extLst>
              </a:tr>
              <a:tr h="320040">
                <a:tc vMerge="1">
                  <a:txBody>
                    <a:bodyPr/>
                    <a:lstStyle/>
                    <a:p>
                      <a:endParaRPr lang="en-US"/>
                    </a:p>
                  </a:txBody>
                  <a:tcPr/>
                </a:tc>
                <a:tc>
                  <a:txBody>
                    <a:bodyPr/>
                    <a:lstStyle/>
                    <a:p>
                      <a:pPr algn="ctr"/>
                      <a:r>
                        <a:rPr lang="en-US" dirty="0">
                          <a:solidFill>
                            <a:schemeClr val="tx1"/>
                          </a:solidFill>
                        </a:rPr>
                        <a:t>1</a:t>
                      </a:r>
                    </a:p>
                  </a:txBody>
                  <a:tcPr anchor="ctr">
                    <a:lnL w="19050" cap="flat" cmpd="sng" algn="ctr">
                      <a:solidFill>
                        <a:schemeClr val="tx1"/>
                      </a:solidFill>
                      <a:prstDash val="solid"/>
                      <a:round/>
                      <a:headEnd type="none" w="med" len="med"/>
                      <a:tailEnd type="none" w="med" len="med"/>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2</a:t>
                      </a:r>
                    </a:p>
                  </a:txBody>
                  <a:tcPr anchor="ct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3</a:t>
                      </a:r>
                    </a:p>
                  </a:txBody>
                  <a:tcPr anchor="ct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6149803"/>
                  </a:ext>
                </a:extLst>
              </a:tr>
              <a:tr h="370840">
                <a:tc>
                  <a:txBody>
                    <a:bodyPr/>
                    <a:lstStyle/>
                    <a:p>
                      <a:pPr algn="ctr"/>
                      <a:r>
                        <a:rPr lang="en-US" dirty="0">
                          <a:solidFill>
                            <a:schemeClr val="tx1"/>
                          </a:solidFill>
                        </a:rPr>
                        <a:t>1</a:t>
                      </a:r>
                    </a:p>
                  </a:txBody>
                  <a:tcPr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2024607"/>
                  </a:ext>
                </a:extLst>
              </a:tr>
              <a:tr h="370840">
                <a:tc>
                  <a:txBody>
                    <a:bodyPr/>
                    <a:lstStyle/>
                    <a:p>
                      <a:pPr algn="ctr"/>
                      <a:r>
                        <a:rPr lang="en-US" dirty="0">
                          <a:solidFill>
                            <a:schemeClr val="tx1"/>
                          </a:solidFill>
                        </a:rPr>
                        <a:t>2</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079151"/>
                  </a:ext>
                </a:extLst>
              </a:tr>
              <a:tr h="370840">
                <a:tc>
                  <a:txBody>
                    <a:bodyPr/>
                    <a:lstStyle/>
                    <a:p>
                      <a:pPr algn="ctr"/>
                      <a:r>
                        <a:rPr lang="en-US" dirty="0">
                          <a:solidFill>
                            <a:schemeClr val="tx1"/>
                          </a:solidFill>
                        </a:rPr>
                        <a:t>3</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7360437"/>
                  </a:ext>
                </a:extLst>
              </a:tr>
              <a:tr h="370840">
                <a:tc>
                  <a:txBody>
                    <a:bodyPr/>
                    <a:lstStyle/>
                    <a:p>
                      <a:pPr algn="ctr"/>
                      <a:r>
                        <a:rPr lang="en-US" dirty="0">
                          <a:solidFill>
                            <a:schemeClr val="tx1"/>
                          </a:solidFill>
                        </a:rPr>
                        <a:t>4</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0</a:t>
                      </a:r>
                    </a:p>
                  </a:txBody>
                  <a:tcPr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6855717"/>
                  </a:ext>
                </a:extLst>
              </a:tr>
              <a:tr h="370840">
                <a:tc>
                  <a:txBody>
                    <a:bodyPr/>
                    <a:lstStyle/>
                    <a:p>
                      <a:pPr algn="ctr"/>
                      <a:r>
                        <a:rPr lang="en-US" dirty="0">
                          <a:solidFill>
                            <a:schemeClr val="tx1"/>
                          </a:solidFill>
                        </a:rPr>
                        <a:t>5</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0</a:t>
                      </a:r>
                    </a:p>
                  </a:txBody>
                  <a:tcPr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9209484"/>
                  </a:ext>
                </a:extLst>
              </a:tr>
              <a:tr h="370840">
                <a:tc>
                  <a:txBody>
                    <a:bodyPr/>
                    <a:lstStyle/>
                    <a:p>
                      <a:pPr algn="ctr"/>
                      <a:r>
                        <a:rPr lang="en-US" dirty="0">
                          <a:solidFill>
                            <a:schemeClr val="tx1"/>
                          </a:solidFill>
                        </a:rPr>
                        <a:t>6</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0</a:t>
                      </a:r>
                    </a:p>
                  </a:txBody>
                  <a:tcPr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0474720"/>
                  </a:ext>
                </a:extLst>
              </a:tr>
              <a:tr h="370840">
                <a:tc>
                  <a:txBody>
                    <a:bodyPr/>
                    <a:lstStyle/>
                    <a:p>
                      <a:pPr algn="ctr"/>
                      <a:r>
                        <a:rPr lang="en-US" dirty="0">
                          <a:solidFill>
                            <a:schemeClr val="tx1"/>
                          </a:solidFill>
                        </a:rPr>
                        <a:t>7</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2098341"/>
                  </a:ext>
                </a:extLst>
              </a:tr>
              <a:tr h="370840">
                <a:tc>
                  <a:txBody>
                    <a:bodyPr/>
                    <a:lstStyle/>
                    <a:p>
                      <a:pPr algn="ctr"/>
                      <a:r>
                        <a:rPr lang="en-US" dirty="0">
                          <a:solidFill>
                            <a:schemeClr val="tx1"/>
                          </a:solidFill>
                        </a:rPr>
                        <a:t>8</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4111377"/>
                  </a:ext>
                </a:extLst>
              </a:tr>
              <a:tr h="370840">
                <a:tc>
                  <a:txBody>
                    <a:bodyPr/>
                    <a:lstStyle/>
                    <a:p>
                      <a:pPr algn="ctr"/>
                      <a:r>
                        <a:rPr lang="en-US" dirty="0">
                          <a:solidFill>
                            <a:schemeClr val="tx1"/>
                          </a:solidFill>
                        </a:rPr>
                        <a:t>9</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6967685"/>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E3432D-DC4C-AE8A-EE6A-46C7D0DCE22C}"/>
                  </a:ext>
                </a:extLst>
              </p:cNvPr>
              <p:cNvSpPr txBox="1"/>
              <p:nvPr/>
            </p:nvSpPr>
            <p:spPr>
              <a:xfrm>
                <a:off x="1650574" y="4737689"/>
                <a:ext cx="1325876" cy="369332"/>
              </a:xfrm>
              <a:prstGeom prst="rect">
                <a:avLst/>
              </a:prstGeom>
              <a:noFill/>
            </p:spPr>
            <p:txBody>
              <a:bodyPr wrap="none" rtlCol="0">
                <a:spAutoFit/>
              </a:bodyPr>
              <a:lstStyle/>
              <a:p>
                <a:r>
                  <a:rPr lang="en-US" dirty="0"/>
                  <a:t>(a) </a:t>
                </a:r>
                <a14:m>
                  <m:oMath xmlns:m="http://schemas.openxmlformats.org/officeDocument/2006/math">
                    <m:sSub>
                      <m:sSubPr>
                        <m:ctrlPr>
                          <a:rPr lang="en-US" b="0" i="1" smtClean="0">
                            <a:latin typeface="Cambria Math" panose="02040503050406030204" pitchFamily="18" charset="0"/>
                          </a:rPr>
                        </m:ctrlPr>
                      </m:sSubPr>
                      <m:e>
                        <m:r>
                          <m:rPr>
                            <m:sty m:val="p"/>
                          </m:rPr>
                          <a:rPr lang="en-US" i="0">
                            <a:latin typeface="Cambria Math" panose="02040503050406030204" pitchFamily="18" charset="0"/>
                          </a:rPr>
                          <m:t>O</m:t>
                        </m:r>
                        <m:r>
                          <m:rPr>
                            <m:sty m:val="p"/>
                          </m:rPr>
                          <a:rPr lang="en-US" b="0" i="0" smtClean="0">
                            <a:latin typeface="Cambria Math" panose="02040503050406030204" pitchFamily="18" charset="0"/>
                          </a:rPr>
                          <m:t>A</m:t>
                        </m:r>
                      </m:e>
                      <m:sub>
                        <m:r>
                          <a:rPr lang="en-US" b="0" i="1" smtClean="0">
                            <a:latin typeface="Cambria Math" panose="02040503050406030204" pitchFamily="18" charset="0"/>
                          </a:rPr>
                          <m:t>4</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endParaRPr lang="en-US" dirty="0"/>
              </a:p>
            </p:txBody>
          </p:sp>
        </mc:Choice>
        <mc:Fallback xmlns="">
          <p:sp>
            <p:nvSpPr>
              <p:cNvPr id="7" name="TextBox 6">
                <a:extLst>
                  <a:ext uri="{FF2B5EF4-FFF2-40B4-BE49-F238E27FC236}">
                    <a16:creationId xmlns:a16="http://schemas.microsoft.com/office/drawing/2014/main" id="{A7E3432D-DC4C-AE8A-EE6A-46C7D0DCE22C}"/>
                  </a:ext>
                </a:extLst>
              </p:cNvPr>
              <p:cNvSpPr txBox="1">
                <a:spLocks noRot="1" noChangeAspect="1" noMove="1" noResize="1" noEditPoints="1" noAdjustHandles="1" noChangeArrowheads="1" noChangeShapeType="1" noTextEdit="1"/>
              </p:cNvSpPr>
              <p:nvPr/>
            </p:nvSpPr>
            <p:spPr>
              <a:xfrm>
                <a:off x="1650574" y="4737689"/>
                <a:ext cx="1325876" cy="369332"/>
              </a:xfrm>
              <a:prstGeom prst="rect">
                <a:avLst/>
              </a:prstGeom>
              <a:blipFill>
                <a:blip r:embed="rId3"/>
                <a:stretch>
                  <a:fillRect l="-4147" t="-8197" r="-414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C9FF951-6D65-BB41-DC5B-894F37C9D7FE}"/>
                  </a:ext>
                </a:extLst>
              </p:cNvPr>
              <p:cNvSpPr txBox="1"/>
              <p:nvPr/>
            </p:nvSpPr>
            <p:spPr>
              <a:xfrm>
                <a:off x="4110607" y="6094852"/>
                <a:ext cx="1325876" cy="369332"/>
              </a:xfrm>
              <a:prstGeom prst="rect">
                <a:avLst/>
              </a:prstGeom>
              <a:noFill/>
            </p:spPr>
            <p:txBody>
              <a:bodyPr wrap="none" rtlCol="0">
                <a:spAutoFit/>
              </a:bodyPr>
              <a:lstStyle/>
              <a:p>
                <a:r>
                  <a:rPr lang="en-US" dirty="0"/>
                  <a:t>(b) </a:t>
                </a:r>
                <a14:m>
                  <m:oMath xmlns:m="http://schemas.openxmlformats.org/officeDocument/2006/math">
                    <m:sSub>
                      <m:sSubPr>
                        <m:ctrlPr>
                          <a:rPr lang="en-US" b="0" i="1" smtClean="0">
                            <a:latin typeface="Cambria Math" panose="02040503050406030204" pitchFamily="18" charset="0"/>
                          </a:rPr>
                        </m:ctrlPr>
                      </m:sSubPr>
                      <m:e>
                        <m:r>
                          <m:rPr>
                            <m:sty m:val="p"/>
                          </m:rPr>
                          <a:rPr lang="en-US" i="0">
                            <a:latin typeface="Cambria Math" panose="02040503050406030204" pitchFamily="18" charset="0"/>
                          </a:rPr>
                          <m:t>O</m:t>
                        </m:r>
                        <m:r>
                          <m:rPr>
                            <m:sty m:val="p"/>
                          </m:rPr>
                          <a:rPr lang="en-US" b="0" i="0" smtClean="0">
                            <a:latin typeface="Cambria Math" panose="02040503050406030204" pitchFamily="18" charset="0"/>
                          </a:rPr>
                          <m:t>A</m:t>
                        </m:r>
                      </m:e>
                      <m:sub>
                        <m:r>
                          <a:rPr lang="en-US" b="0" i="1" smtClean="0">
                            <a:latin typeface="Cambria Math" panose="02040503050406030204" pitchFamily="18" charset="0"/>
                          </a:rPr>
                          <m:t>9</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endParaRPr lang="en-US" dirty="0"/>
              </a:p>
            </p:txBody>
          </p:sp>
        </mc:Choice>
        <mc:Fallback xmlns="">
          <p:sp>
            <p:nvSpPr>
              <p:cNvPr id="8" name="TextBox 7">
                <a:extLst>
                  <a:ext uri="{FF2B5EF4-FFF2-40B4-BE49-F238E27FC236}">
                    <a16:creationId xmlns:a16="http://schemas.microsoft.com/office/drawing/2014/main" id="{EC9FF951-6D65-BB41-DC5B-894F37C9D7FE}"/>
                  </a:ext>
                </a:extLst>
              </p:cNvPr>
              <p:cNvSpPr txBox="1">
                <a:spLocks noRot="1" noChangeAspect="1" noMove="1" noResize="1" noEditPoints="1" noAdjustHandles="1" noChangeArrowheads="1" noChangeShapeType="1" noTextEdit="1"/>
              </p:cNvSpPr>
              <p:nvPr/>
            </p:nvSpPr>
            <p:spPr>
              <a:xfrm>
                <a:off x="4110607" y="6094852"/>
                <a:ext cx="1325876" cy="369332"/>
              </a:xfrm>
              <a:prstGeom prst="rect">
                <a:avLst/>
              </a:prstGeom>
              <a:blipFill>
                <a:blip r:embed="rId4"/>
                <a:stretch>
                  <a:fillRect l="-3670" t="-10000" r="-3211" b="-26667"/>
                </a:stretch>
              </a:blipFill>
            </p:spPr>
            <p:txBody>
              <a:bodyPr/>
              <a:lstStyle/>
              <a:p>
                <a:r>
                  <a:rPr lang="en-US">
                    <a:noFill/>
                  </a:rPr>
                  <a:t> </a:t>
                </a:r>
              </a:p>
            </p:txBody>
          </p:sp>
        </mc:Fallback>
      </mc:AlternateContent>
    </p:spTree>
    <p:extLst>
      <p:ext uri="{BB962C8B-B14F-4D97-AF65-F5344CB8AC3E}">
        <p14:creationId xmlns:p14="http://schemas.microsoft.com/office/powerpoint/2010/main" val="24697955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44E5D4B-8D41-6763-741C-06B20EEF3152}"/>
                  </a:ext>
                </a:extLst>
              </p:cNvPr>
              <p:cNvSpPr>
                <a:spLocks noGrp="1"/>
              </p:cNvSpPr>
              <p:nvPr>
                <p:ph type="body" sz="quarter" idx="10"/>
              </p:nvPr>
            </p:nvSpPr>
            <p:spPr>
              <a:xfrm>
                <a:off x="304799" y="774200"/>
                <a:ext cx="8777785" cy="5626600"/>
              </a:xfrm>
            </p:spPr>
            <p:txBody>
              <a:bodyPr/>
              <a:lstStyle/>
              <a:p>
                <a:r>
                  <a:rPr lang="en-US" dirty="0"/>
                  <a:t>balanced to ensure that all levels of all variables are considered equally</a:t>
                </a:r>
              </a:p>
              <a:p>
                <a:r>
                  <a:rPr lang="en-US" dirty="0"/>
                  <a:t>every pair of columns each of the possible ordered pairs of elements appears the same number of times</a:t>
                </a:r>
              </a:p>
              <a:p>
                <a:r>
                  <a:rPr lang="en-US" dirty="0">
                    <a:effectLst/>
                    <a:latin typeface="+mn-lt"/>
                    <a:ea typeface="Malgun Gothic" panose="020B0503020000020004" pitchFamily="34" charset="-127"/>
                  </a:rPr>
                  <a:t>the ratio </a:t>
                </a:r>
                <a14:m>
                  <m:oMath xmlns:m="http://schemas.openxmlformats.org/officeDocument/2006/math">
                    <m:r>
                      <a:rPr lang="en-US">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i="1">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𝑛</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𝑦</m:t>
                        </m:r>
                      </m:sub>
                    </m:sSub>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i="1">
                            <a:effectLst/>
                            <a:latin typeface="Cambria Math" panose="02040503050406030204" pitchFamily="18" charset="0"/>
                          </a:rPr>
                        </m:ctrlPr>
                      </m:sSup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𝑠</m:t>
                        </m:r>
                      </m:e>
                      <m:sup>
                        <m:r>
                          <a:rPr lang="en-US" i="1">
                            <a:effectLst/>
                            <a:latin typeface="Cambria Math" panose="02040503050406030204" pitchFamily="18" charset="0"/>
                            <a:ea typeface="Malgun Gothic" panose="020B0503020000020004" pitchFamily="34" charset="-127"/>
                            <a:cs typeface="Times New Roman" panose="02020603050405020304" pitchFamily="18" charset="0"/>
                          </a:rPr>
                          <m:t>𝑛</m:t>
                        </m:r>
                      </m:sup>
                    </m:sSup>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dirty="0">
                    <a:effectLst/>
                    <a:latin typeface="+mn-lt"/>
                    <a:ea typeface="Malgun Gothic" panose="020B0503020000020004" pitchFamily="34" charset="-127"/>
                  </a:rPr>
                  <a:t> is the fraction of full factorial design</a:t>
                </a:r>
              </a:p>
              <a:p>
                <a:r>
                  <a:rPr lang="en-US" dirty="0">
                    <a:latin typeface="+mn-lt"/>
                  </a:rPr>
                  <a:t>A sub-matrix formed by deleting some columns of an orthogonal array is also an orthogonal array</a:t>
                </a:r>
              </a:p>
              <a:p>
                <a:r>
                  <a:rPr lang="en-US" dirty="0">
                    <a:latin typeface="+mn-lt"/>
                  </a:rPr>
                  <a:t>Orthogonal arrays are orthogonal design (uncorrelated </a:t>
                </a:r>
                <a:r>
                  <a:rPr lang="en-US" dirty="0" err="1">
                    <a:latin typeface="+mn-lt"/>
                  </a:rPr>
                  <a:t>coeff</a:t>
                </a:r>
                <a:r>
                  <a:rPr lang="en-US" dirty="0">
                    <a:latin typeface="+mn-lt"/>
                  </a:rPr>
                  <a:t>.)</a:t>
                </a:r>
              </a:p>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𝑛</m:t>
                        </m:r>
                      </m:e>
                      <m:sub>
                        <m:r>
                          <a:rPr lang="en-US" i="1" dirty="0" smtClean="0">
                            <a:latin typeface="Cambria Math" panose="02040503050406030204" pitchFamily="18" charset="0"/>
                          </a:rPr>
                          <m:t>𝑦</m:t>
                        </m:r>
                      </m:sub>
                    </m:sSub>
                  </m:oMath>
                </a14:m>
                <a:r>
                  <a:rPr lang="en-US" dirty="0">
                    <a:latin typeface="+mn-lt"/>
                  </a:rPr>
                  <a:t> cannot be arbitrary</a:t>
                </a:r>
              </a:p>
              <a:p>
                <a:r>
                  <a:rPr lang="en-US" dirty="0">
                    <a:latin typeface="+mn-lt"/>
                  </a:rPr>
                  <a:t>samples in some orthogonal arrays can be repeated</a:t>
                </a:r>
              </a:p>
            </p:txBody>
          </p:sp>
        </mc:Choice>
        <mc:Fallback xmlns="">
          <p:sp>
            <p:nvSpPr>
              <p:cNvPr id="2" name="Text Placeholder 1">
                <a:extLst>
                  <a:ext uri="{FF2B5EF4-FFF2-40B4-BE49-F238E27FC236}">
                    <a16:creationId xmlns:a16="http://schemas.microsoft.com/office/drawing/2014/main" id="{644E5D4B-8D41-6763-741C-06B20EEF3152}"/>
                  </a:ext>
                </a:extLst>
              </p:cNvPr>
              <p:cNvSpPr>
                <a:spLocks noGrp="1" noRot="1" noChangeAspect="1" noMove="1" noResize="1" noEditPoints="1" noAdjustHandles="1" noChangeArrowheads="1" noChangeShapeType="1" noTextEdit="1"/>
              </p:cNvSpPr>
              <p:nvPr>
                <p:ph type="body" sz="quarter" idx="10"/>
              </p:nvPr>
            </p:nvSpPr>
            <p:spPr>
              <a:xfrm>
                <a:off x="304799" y="774200"/>
                <a:ext cx="8777785" cy="5626600"/>
              </a:xfrm>
              <a:blipFill>
                <a:blip r:embed="rId2"/>
                <a:stretch>
                  <a:fillRect l="-903" t="-758" r="-83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B8D05ED-86F6-8C4B-D0F6-DFD3D473B3CC}"/>
              </a:ext>
            </a:extLst>
          </p:cNvPr>
          <p:cNvSpPr>
            <a:spLocks noGrp="1"/>
          </p:cNvSpPr>
          <p:nvPr>
            <p:ph type="title"/>
          </p:nvPr>
        </p:nvSpPr>
        <p:spPr/>
        <p:txBody>
          <a:bodyPr>
            <a:normAutofit fontScale="90000"/>
          </a:bodyPr>
          <a:lstStyle/>
          <a:p>
            <a:r>
              <a:rPr lang="en-US" dirty="0"/>
              <a:t>Orthogonal Arrays </a:t>
            </a:r>
            <a:r>
              <a:rPr lang="en-US" i="1" dirty="0"/>
              <a:t>cont</a:t>
            </a:r>
            <a:r>
              <a:rPr lang="en-US" dirty="0"/>
              <a:t>.</a:t>
            </a:r>
          </a:p>
        </p:txBody>
      </p:sp>
    </p:spTree>
    <p:extLst>
      <p:ext uri="{BB962C8B-B14F-4D97-AF65-F5344CB8AC3E}">
        <p14:creationId xmlns:p14="http://schemas.microsoft.com/office/powerpoint/2010/main" val="41532101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584B32E-97EC-E5C2-F731-5A617F515C3F}"/>
                  </a:ext>
                </a:extLst>
              </p:cNvPr>
              <p:cNvSpPr>
                <a:spLocks noGrp="1"/>
              </p:cNvSpPr>
              <p:nvPr>
                <p:ph type="body" sz="quarter" idx="10"/>
              </p:nvPr>
            </p:nvSpPr>
            <p:spPr>
              <a:xfrm>
                <a:off x="304800" y="760552"/>
                <a:ext cx="8534400" cy="5626600"/>
              </a:xfrm>
            </p:spPr>
            <p:txBody>
              <a:bodyPr/>
              <a:lstStyle/>
              <a:p>
                <a:r>
                  <a:rPr lang="en-US" dirty="0">
                    <a:latin typeface="+mn-lt"/>
                  </a:rPr>
                  <a:t>Use </a:t>
                </a:r>
                <a14:m>
                  <m:oMath xmlns:m="http://schemas.openxmlformats.org/officeDocument/2006/math">
                    <m:sSub>
                      <m:sSubPr>
                        <m:ctrlPr>
                          <a:rPr lang="en-US" b="0" i="1" smtClean="0">
                            <a:latin typeface="Cambria Math" panose="02040503050406030204" pitchFamily="18" charset="0"/>
                          </a:rPr>
                        </m:ctrlPr>
                      </m:sSubPr>
                      <m:e>
                        <m:r>
                          <m:rPr>
                            <m:sty m:val="p"/>
                          </m:rPr>
                          <a:rPr lang="en-US" i="0">
                            <a:latin typeface="Cambria Math" panose="02040503050406030204" pitchFamily="18" charset="0"/>
                          </a:rPr>
                          <m:t>O</m:t>
                        </m:r>
                        <m:r>
                          <m:rPr>
                            <m:sty m:val="p"/>
                          </m:rPr>
                          <a:rPr lang="en-US" b="0" i="0" smtClean="0">
                            <a:latin typeface="Cambria Math" panose="02040503050406030204" pitchFamily="18" charset="0"/>
                          </a:rPr>
                          <m:t>A</m:t>
                        </m:r>
                      </m:e>
                      <m:sub>
                        <m:r>
                          <a:rPr lang="en-US" b="0" i="1" smtClean="0">
                            <a:latin typeface="Cambria Math" panose="02040503050406030204" pitchFamily="18" charset="0"/>
                          </a:rPr>
                          <m:t>4</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r>
                  <a:rPr lang="en-US" dirty="0">
                    <a:latin typeface="+mn-lt"/>
                  </a:rPr>
                  <a:t>, calculate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𝑦</m:t>
                        </m:r>
                      </m:sub>
                    </m:sSub>
                  </m:oMath>
                </a14:m>
                <a:r>
                  <a:rPr lang="en-US" dirty="0">
                    <a:latin typeface="+mn-lt"/>
                  </a:rPr>
                  <a:t> for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4</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oMath>
                </a14:m>
                <a:endParaRPr lang="en-US" dirty="0">
                  <a:latin typeface="+mn-lt"/>
                </a:endParaRPr>
              </a:p>
              <a:p>
                <a:pPr lvl="1"/>
                <a:endParaRPr lang="en-US" dirty="0">
                  <a:latin typeface="+mn-lt"/>
                </a:endParaRPr>
              </a:p>
              <a:p>
                <a:pPr lvl="1"/>
                <a:endParaRPr lang="en-US" dirty="0">
                  <a:latin typeface="+mn-lt"/>
                </a:endParaRPr>
              </a:p>
              <a:p>
                <a:r>
                  <a:rPr lang="en-US" dirty="0">
                    <a:latin typeface="+mn-lt"/>
                  </a:rPr>
                  <a:t>standard error of prediction </a:t>
                </a:r>
              </a:p>
              <a:p>
                <a:endParaRPr lang="en-US" dirty="0">
                  <a:latin typeface="+mn-lt"/>
                </a:endParaRPr>
              </a:p>
              <a:p>
                <a:pPr lvl="1"/>
                <a14:m>
                  <m:oMath xmlns:m="http://schemas.openxmlformats.org/officeDocument/2006/math">
                    <m:sSubSup>
                      <m:sSubSupPr>
                        <m:ctrlPr>
                          <a:rPr lang="en-US" i="1" smtClean="0">
                            <a:effectLst/>
                            <a:latin typeface="Cambria Math" panose="02040503050406030204" pitchFamily="18" charset="0"/>
                          </a:rPr>
                        </m:ctrlPr>
                      </m:sSubSup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𝜎</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sub>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𝑚𝑖𝑛</m:t>
                        </m:r>
                      </m:sup>
                    </m:sSub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i="1">
                            <a:effectLst/>
                            <a:latin typeface="Cambria Math" panose="02040503050406030204" pitchFamily="18" charset="0"/>
                          </a:rPr>
                        </m:ctrlPr>
                      </m:acc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𝜎</m:t>
                        </m:r>
                      </m:e>
                    </m:acc>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en-US" dirty="0">
                    <a:latin typeface="+mn-lt"/>
                  </a:rPr>
                  <a:t> at (0,0)</a:t>
                </a:r>
              </a:p>
              <a:p>
                <a:pPr lvl="1"/>
                <a14:m>
                  <m:oMath xmlns:m="http://schemas.openxmlformats.org/officeDocument/2006/math">
                    <m:sSubSup>
                      <m:sSubSupPr>
                        <m:ctrlPr>
                          <a:rPr lang="en-US" i="1" smtClean="0">
                            <a:effectLst/>
                            <a:latin typeface="Cambria Math" panose="02040503050406030204" pitchFamily="18" charset="0"/>
                          </a:rPr>
                        </m:ctrlPr>
                      </m:sSubSup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𝜎</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sub>
                      <m: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𝑚𝑎𝑥</m:t>
                        </m:r>
                      </m:sup>
                    </m:sSubSup>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i="1">
                            <a:effectLst/>
                            <a:latin typeface="Cambria Math" panose="02040503050406030204" pitchFamily="18" charset="0"/>
                          </a:rPr>
                        </m:ctrlPr>
                      </m:acc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𝜎</m:t>
                        </m:r>
                      </m:e>
                    </m:acc>
                  </m:oMath>
                </a14:m>
                <a:r>
                  <a:rPr lang="en-US" dirty="0">
                    <a:latin typeface="+mn-lt"/>
                  </a:rPr>
                  <a:t> at corners</a:t>
                </a:r>
              </a:p>
              <a:p>
                <a14:m>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𝑦</m:t>
                        </m:r>
                      </m:sub>
                    </m:sSub>
                  </m:oMath>
                </a14:m>
                <a:r>
                  <a:rPr lang="en-US" dirty="0">
                    <a:latin typeface="+mn-lt"/>
                  </a:rPr>
                  <a:t> is the same for both sampled or unsampled corners</a:t>
                </a:r>
              </a:p>
              <a:p>
                <a:pPr lvl="1"/>
                <a:r>
                  <a:rPr lang="en-US" dirty="0">
                    <a:latin typeface="+mn-lt"/>
                  </a:rPr>
                  <a:t>orthogonal array captures the behavior of an individual variable while fixing other variables</a:t>
                </a:r>
              </a:p>
            </p:txBody>
          </p:sp>
        </mc:Choice>
        <mc:Fallback xmlns="">
          <p:sp>
            <p:nvSpPr>
              <p:cNvPr id="2" name="Text Placeholder 1">
                <a:extLst>
                  <a:ext uri="{FF2B5EF4-FFF2-40B4-BE49-F238E27FC236}">
                    <a16:creationId xmlns:a16="http://schemas.microsoft.com/office/drawing/2014/main" id="{4584B32E-97EC-E5C2-F731-5A617F515C3F}"/>
                  </a:ext>
                </a:extLst>
              </p:cNvPr>
              <p:cNvSpPr>
                <a:spLocks noGrp="1" noRot="1" noChangeAspect="1" noMove="1" noResize="1" noEditPoints="1" noAdjustHandles="1" noChangeArrowheads="1" noChangeShapeType="1" noTextEdit="1"/>
              </p:cNvSpPr>
              <p:nvPr>
                <p:ph type="body" sz="quarter" idx="10"/>
              </p:nvPr>
            </p:nvSpPr>
            <p:spPr>
              <a:xfrm>
                <a:off x="304800" y="760552"/>
                <a:ext cx="8534400" cy="5626600"/>
              </a:xfrm>
              <a:blipFill>
                <a:blip r:embed="rId2"/>
                <a:stretch>
                  <a:fillRect l="-929" t="-867" r="-286" b="-303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7629DBB-09FA-E83D-9686-AA07D074A659}"/>
              </a:ext>
            </a:extLst>
          </p:cNvPr>
          <p:cNvSpPr>
            <a:spLocks noGrp="1"/>
          </p:cNvSpPr>
          <p:nvPr>
            <p:ph type="title"/>
          </p:nvPr>
        </p:nvSpPr>
        <p:spPr/>
        <p:txBody>
          <a:bodyPr>
            <a:normAutofit fontScale="90000"/>
          </a:bodyPr>
          <a:lstStyle/>
          <a:p>
            <a:r>
              <a:rPr lang="en-US" dirty="0"/>
              <a:t>Ex3-13) Orthogonal Array</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31C54DB-BC16-855F-126A-817672B91657}"/>
                  </a:ext>
                </a:extLst>
              </p:cNvPr>
              <p:cNvSpPr txBox="1"/>
              <p:nvPr/>
            </p:nvSpPr>
            <p:spPr>
              <a:xfrm>
                <a:off x="1357952" y="1505965"/>
                <a:ext cx="5503459" cy="11128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𝐗</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m>
                            <m:mPr>
                              <m:plcHide m:val="on"/>
                              <m:mcs>
                                <m:mc>
                                  <m:mcPr>
                                    <m:count m:val="2"/>
                                    <m:mcJc m:val="center"/>
                                  </m:mcPr>
                                </m:mc>
                              </m:mcs>
                              <m:ctrlPr>
                                <a:rPr lang="en-US" b="0" i="1">
                                  <a:solidFill>
                                    <a:srgbClr val="836967"/>
                                  </a:solidFill>
                                  <a:latin typeface="Cambria Math" panose="02040503050406030204" pitchFamily="18" charset="0"/>
                                </a:rPr>
                              </m:ctrlPr>
                            </m:mPr>
                            <m:mr>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m:t>
                                      </m:r>
                                    </m:e>
                                    <m:e>
                                      <m:r>
                                        <a:rPr lang="en-US" b="0" i="0">
                                          <a:latin typeface="Cambria Math" panose="02040503050406030204" pitchFamily="18" charset="0"/>
                                        </a:rPr>
                                        <m:t>−1</m:t>
                                      </m:r>
                                    </m:e>
                                  </m:mr>
                                  <m:mr>
                                    <m:e>
                                      <m:r>
                                        <a:rPr lang="en-US" b="0" i="0">
                                          <a:latin typeface="Cambria Math" panose="02040503050406030204" pitchFamily="18" charset="0"/>
                                        </a:rPr>
                                        <m:t>1</m:t>
                                      </m:r>
                                    </m:e>
                                    <m:e>
                                      <m:r>
                                        <a:rPr lang="en-US" b="0" i="0">
                                          <a:latin typeface="Cambria Math" panose="02040503050406030204" pitchFamily="18" charset="0"/>
                                        </a:rPr>
                                        <m:t>−1</m:t>
                                      </m:r>
                                    </m:e>
                                  </m:mr>
                                </m:m>
                              </m:e>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m:t>
                                      </m:r>
                                    </m:e>
                                    <m:e>
                                      <m:r>
                                        <a:rPr lang="en-US" b="0" i="0">
                                          <a:latin typeface="Cambria Math" panose="02040503050406030204" pitchFamily="18" charset="0"/>
                                        </a:rPr>
                                        <m:t>−1</m:t>
                                      </m:r>
                                    </m:e>
                                  </m:mr>
                                  <m:mr>
                                    <m:e>
                                      <m:r>
                                        <a:rPr lang="en-US" b="0" i="0">
                                          <a:latin typeface="Cambria Math" panose="02040503050406030204" pitchFamily="18" charset="0"/>
                                        </a:rPr>
                                        <m:t>1</m:t>
                                      </m:r>
                                    </m:e>
                                    <m:e>
                                      <m:r>
                                        <a:rPr lang="en-US" b="0" i="0">
                                          <a:latin typeface="Cambria Math" panose="02040503050406030204" pitchFamily="18" charset="0"/>
                                        </a:rPr>
                                        <m:t>1</m:t>
                                      </m:r>
                                    </m:e>
                                  </m:mr>
                                </m:m>
                              </m:e>
                            </m:mr>
                            <m:mr>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m:t>
                                      </m:r>
                                    </m:e>
                                    <m:e>
                                      <m:r>
                                        <a:rPr lang="en-US" b="0" i="0">
                                          <a:latin typeface="Cambria Math" panose="02040503050406030204" pitchFamily="18" charset="0"/>
                                        </a:rPr>
                                        <m:t>1</m:t>
                                      </m:r>
                                    </m:e>
                                  </m:mr>
                                  <m:mr>
                                    <m:e>
                                      <m:r>
                                        <a:rPr lang="en-US" b="0" i="0">
                                          <a:latin typeface="Cambria Math" panose="02040503050406030204" pitchFamily="18" charset="0"/>
                                        </a:rPr>
                                        <m:t>1</m:t>
                                      </m:r>
                                    </m:e>
                                    <m:e>
                                      <m:r>
                                        <a:rPr lang="en-US" b="0" i="0">
                                          <a:latin typeface="Cambria Math" panose="02040503050406030204" pitchFamily="18" charset="0"/>
                                        </a:rPr>
                                        <m:t>1</m:t>
                                      </m:r>
                                    </m:e>
                                  </m:mr>
                                </m:m>
                              </m:e>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m:t>
                                      </m:r>
                                    </m:e>
                                    <m:e>
                                      <m:r>
                                        <a:rPr lang="en-US" b="0" i="0">
                                          <a:latin typeface="Cambria Math" panose="02040503050406030204" pitchFamily="18" charset="0"/>
                                        </a:rPr>
                                        <m:t>1</m:t>
                                      </m:r>
                                    </m:e>
                                  </m:mr>
                                  <m:mr>
                                    <m:e>
                                      <m:r>
                                        <a:rPr lang="en-US" b="0" i="0">
                                          <a:latin typeface="Cambria Math" panose="02040503050406030204" pitchFamily="18" charset="0"/>
                                        </a:rPr>
                                        <m:t>1</m:t>
                                      </m:r>
                                    </m:e>
                                    <m:e>
                                      <m:r>
                                        <a:rPr lang="en-US" b="0" i="0">
                                          <a:latin typeface="Cambria Math" panose="02040503050406030204" pitchFamily="18" charset="0"/>
                                        </a:rPr>
                                        <m:t>−1</m:t>
                                      </m:r>
                                    </m:e>
                                  </m:mr>
                                </m:m>
                              </m:e>
                            </m:mr>
                          </m:m>
                        </m:e>
                      </m:d>
                      <m:r>
                        <a:rPr lang="en-US" b="0" i="0">
                          <a:latin typeface="Cambria Math" panose="02040503050406030204" pitchFamily="18" charset="0"/>
                        </a:rPr>
                        <m:t>,  </m:t>
                      </m:r>
                      <m:sSup>
                        <m:sSupPr>
                          <m:ctrlPr>
                            <a:rPr lang="en-US" b="0" i="1">
                              <a:solidFill>
                                <a:srgbClr val="836967"/>
                              </a:solidFill>
                              <a:latin typeface="Cambria Math" panose="02040503050406030204" pitchFamily="18" charset="0"/>
                            </a:rPr>
                          </m:ctrlPr>
                        </m:sSupPr>
                        <m:e>
                          <m:r>
                            <a:rPr lang="en-US" b="1" i="0">
                              <a:latin typeface="Cambria Math" panose="02040503050406030204" pitchFamily="18" charset="0"/>
                            </a:rPr>
                            <m:t>𝐗</m:t>
                          </m:r>
                        </m:e>
                        <m:sup>
                          <m:r>
                            <a:rPr lang="en-US" b="0" i="1">
                              <a:latin typeface="Cambria Math" panose="02040503050406030204" pitchFamily="18" charset="0"/>
                            </a:rPr>
                            <m:t>𝑇</m:t>
                          </m:r>
                        </m:sup>
                      </m:sSup>
                      <m:r>
                        <a:rPr lang="en-US" b="1" i="0">
                          <a:latin typeface="Cambria Math" panose="02040503050406030204" pitchFamily="18" charset="0"/>
                        </a:rPr>
                        <m:t>𝐗</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m>
                            <m:mPr>
                              <m:plcHide m:val="on"/>
                              <m:mcs>
                                <m:mc>
                                  <m:mcPr>
                                    <m:count m:val="2"/>
                                    <m:mcJc m:val="center"/>
                                  </m:mcPr>
                                </m:mc>
                              </m:mcs>
                              <m:ctrlPr>
                                <a:rPr lang="en-US" b="0" i="1">
                                  <a:solidFill>
                                    <a:srgbClr val="836967"/>
                                  </a:solidFill>
                                  <a:latin typeface="Cambria Math" panose="02040503050406030204" pitchFamily="18" charset="0"/>
                                </a:rPr>
                              </m:ctrlPr>
                            </m:mPr>
                            <m:mr>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4</m:t>
                                      </m:r>
                                    </m:e>
                                    <m:e>
                                      <m:r>
                                        <a:rPr lang="en-US" b="0" i="0">
                                          <a:latin typeface="Cambria Math" panose="02040503050406030204" pitchFamily="18" charset="0"/>
                                        </a:rPr>
                                        <m:t>0</m:t>
                                      </m:r>
                                    </m:e>
                                  </m:mr>
                                  <m:mr>
                                    <m:e>
                                      <m:r>
                                        <a:rPr lang="en-US" b="0" i="0">
                                          <a:latin typeface="Cambria Math" panose="02040503050406030204" pitchFamily="18" charset="0"/>
                                        </a:rPr>
                                        <m:t>0</m:t>
                                      </m:r>
                                    </m:e>
                                    <m:e>
                                      <m:r>
                                        <a:rPr lang="en-US" b="0" i="0">
                                          <a:latin typeface="Cambria Math" panose="02040503050406030204" pitchFamily="18" charset="0"/>
                                        </a:rPr>
                                        <m:t>4</m:t>
                                      </m:r>
                                    </m:e>
                                  </m:mr>
                                </m:m>
                              </m:e>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m:t>
                                      </m:r>
                                    </m:e>
                                    <m:e>
                                      <m:r>
                                        <a:rPr lang="en-US" b="0" i="0">
                                          <a:latin typeface="Cambria Math" panose="02040503050406030204" pitchFamily="18" charset="0"/>
                                        </a:rPr>
                                        <m:t>0</m:t>
                                      </m:r>
                                    </m:e>
                                  </m:mr>
                                  <m:mr>
                                    <m:e>
                                      <m:r>
                                        <a:rPr lang="en-US" b="0" i="0">
                                          <a:latin typeface="Cambria Math" panose="02040503050406030204" pitchFamily="18" charset="0"/>
                                        </a:rPr>
                                        <m:t>0</m:t>
                                      </m:r>
                                    </m:e>
                                    <m:e>
                                      <m:r>
                                        <a:rPr lang="en-US" b="0" i="0">
                                          <a:latin typeface="Cambria Math" panose="02040503050406030204" pitchFamily="18" charset="0"/>
                                        </a:rPr>
                                        <m:t>0</m:t>
                                      </m:r>
                                    </m:e>
                                  </m:mr>
                                </m:m>
                              </m:e>
                            </m:mr>
                            <m:mr>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m:t>
                                      </m:r>
                                    </m:e>
                                    <m:e>
                                      <m:r>
                                        <a:rPr lang="en-US" b="0" i="0">
                                          <a:latin typeface="Cambria Math" panose="02040503050406030204" pitchFamily="18" charset="0"/>
                                        </a:rPr>
                                        <m:t>0</m:t>
                                      </m:r>
                                    </m:e>
                                  </m:mr>
                                  <m:mr>
                                    <m:e>
                                      <m:r>
                                        <a:rPr lang="en-US" b="0" i="0">
                                          <a:latin typeface="Cambria Math" panose="02040503050406030204" pitchFamily="18" charset="0"/>
                                        </a:rPr>
                                        <m:t>0</m:t>
                                      </m:r>
                                    </m:e>
                                    <m:e>
                                      <m:r>
                                        <a:rPr lang="en-US" b="0" i="0">
                                          <a:latin typeface="Cambria Math" panose="02040503050406030204" pitchFamily="18" charset="0"/>
                                        </a:rPr>
                                        <m:t>0</m:t>
                                      </m:r>
                                    </m:e>
                                  </m:mr>
                                </m:m>
                              </m:e>
                              <m:e>
                                <m:m>
                                  <m:mPr>
                                    <m:plcHide m:val="on"/>
                                    <m:mcs>
                                      <m:mc>
                                        <m:mcPr>
                                          <m:count m:val="2"/>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4</m:t>
                                      </m:r>
                                    </m:e>
                                    <m:e>
                                      <m:r>
                                        <a:rPr lang="en-US" b="0" i="0">
                                          <a:latin typeface="Cambria Math" panose="02040503050406030204" pitchFamily="18" charset="0"/>
                                        </a:rPr>
                                        <m:t>0</m:t>
                                      </m:r>
                                    </m:e>
                                  </m:mr>
                                  <m:mr>
                                    <m:e>
                                      <m:r>
                                        <a:rPr lang="en-US" b="0" i="0">
                                          <a:latin typeface="Cambria Math" panose="02040503050406030204" pitchFamily="18" charset="0"/>
                                        </a:rPr>
                                        <m:t>0</m:t>
                                      </m:r>
                                    </m:e>
                                    <m:e>
                                      <m:r>
                                        <a:rPr lang="en-US" b="0" i="0">
                                          <a:latin typeface="Cambria Math" panose="02040503050406030204" pitchFamily="18" charset="0"/>
                                        </a:rPr>
                                        <m:t>4</m:t>
                                      </m:r>
                                    </m:e>
                                  </m:mr>
                                </m:m>
                              </m:e>
                            </m:mr>
                          </m:m>
                        </m:e>
                      </m:d>
                    </m:oMath>
                  </m:oMathPara>
                </a14:m>
                <a:endParaRPr lang="en-US" dirty="0"/>
              </a:p>
            </p:txBody>
          </p:sp>
        </mc:Choice>
        <mc:Fallback xmlns="">
          <p:sp>
            <p:nvSpPr>
              <p:cNvPr id="7" name="TextBox 6">
                <a:extLst>
                  <a:ext uri="{FF2B5EF4-FFF2-40B4-BE49-F238E27FC236}">
                    <a16:creationId xmlns:a16="http://schemas.microsoft.com/office/drawing/2014/main" id="{431C54DB-BC16-855F-126A-817672B91657}"/>
                  </a:ext>
                </a:extLst>
              </p:cNvPr>
              <p:cNvSpPr txBox="1">
                <a:spLocks noRot="1" noChangeAspect="1" noMove="1" noResize="1" noEditPoints="1" noAdjustHandles="1" noChangeArrowheads="1" noChangeShapeType="1" noTextEdit="1"/>
              </p:cNvSpPr>
              <p:nvPr/>
            </p:nvSpPr>
            <p:spPr>
              <a:xfrm>
                <a:off x="1357952" y="1505965"/>
                <a:ext cx="5503459" cy="1112805"/>
              </a:xfrm>
              <a:prstGeom prst="rect">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65E2AB6-AEA6-8A3F-0D7E-1D54E3564ED6}"/>
              </a:ext>
            </a:extLst>
          </p:cNvPr>
          <p:cNvSpPr txBox="1"/>
          <p:nvPr/>
        </p:nvSpPr>
        <p:spPr>
          <a:xfrm>
            <a:off x="6648995" y="1862312"/>
            <a:ext cx="2279791" cy="400110"/>
          </a:xfrm>
          <a:prstGeom prst="rect">
            <a:avLst/>
          </a:prstGeom>
          <a:noFill/>
        </p:spPr>
        <p:txBody>
          <a:bodyPr wrap="none" rtlCol="0">
            <a:spAutoFit/>
          </a:bodyPr>
          <a:lstStyle/>
          <a:p>
            <a:pPr algn="l"/>
            <a:r>
              <a:rPr lang="en-US" sz="2000" dirty="0"/>
              <a:t>Orthogonal design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03FAD17-8300-2480-AC31-89FC49E5D7FB}"/>
                  </a:ext>
                </a:extLst>
              </p:cNvPr>
              <p:cNvSpPr txBox="1"/>
              <p:nvPr/>
            </p:nvSpPr>
            <p:spPr>
              <a:xfrm>
                <a:off x="1357952" y="3035204"/>
                <a:ext cx="6042545" cy="7186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𝑦</m:t>
                          </m:r>
                        </m:sub>
                      </m:sSub>
                      <m:d>
                        <m:dPr>
                          <m:ctrlPr>
                            <a:rPr lang="en-US" sz="2000" i="1">
                              <a:solidFill>
                                <a:srgbClr val="836967"/>
                              </a:solidFill>
                              <a:latin typeface="Cambria Math" panose="02040503050406030204" pitchFamily="18" charset="0"/>
                            </a:rPr>
                          </m:ctrlPr>
                        </m:dPr>
                        <m:e>
                          <m:r>
                            <a:rPr lang="en-US" sz="2000" b="1" i="0">
                              <a:latin typeface="Cambria Math" panose="02040503050406030204" pitchFamily="18" charset="0"/>
                            </a:rPr>
                            <m:t>𝐱</m:t>
                          </m:r>
                        </m:e>
                      </m:d>
                      <m:r>
                        <a:rPr lang="en-US" sz="2000" b="0" i="0">
                          <a:latin typeface="Cambria Math" panose="02040503050406030204" pitchFamily="18" charset="0"/>
                        </a:rPr>
                        <m:t>=</m:t>
                      </m:r>
                      <m:acc>
                        <m:accPr>
                          <m:chr m:val="̂"/>
                          <m:ctrlPr>
                            <a:rPr lang="en-US" sz="2000" b="0" i="1">
                              <a:solidFill>
                                <a:srgbClr val="836967"/>
                              </a:solidFill>
                              <a:latin typeface="Cambria Math" panose="02040503050406030204" pitchFamily="18" charset="0"/>
                            </a:rPr>
                          </m:ctrlPr>
                        </m:accPr>
                        <m:e>
                          <m:r>
                            <a:rPr lang="en-US" sz="2000" b="0" i="1">
                              <a:latin typeface="Cambria Math" panose="02040503050406030204" pitchFamily="18" charset="0"/>
                            </a:rPr>
                            <m:t>𝜎</m:t>
                          </m:r>
                        </m:e>
                      </m:acc>
                      <m:rad>
                        <m:radPr>
                          <m:degHide m:val="on"/>
                          <m:ctrlPr>
                            <a:rPr lang="en-US" sz="2000" b="0" i="1">
                              <a:solidFill>
                                <a:srgbClr val="836967"/>
                              </a:solidFill>
                              <a:latin typeface="Cambria Math" panose="02040503050406030204" pitchFamily="18" charset="0"/>
                            </a:rPr>
                          </m:ctrlPr>
                        </m:radPr>
                        <m:deg/>
                        <m:e>
                          <m:r>
                            <a:rPr lang="en-US" sz="2000" b="1" i="0">
                              <a:latin typeface="Cambria Math" panose="02040503050406030204" pitchFamily="18" charset="0"/>
                            </a:rPr>
                            <m:t>𝛏</m:t>
                          </m:r>
                          <m:sSup>
                            <m:sSupPr>
                              <m:ctrlPr>
                                <a:rPr lang="en-US" sz="2000" b="1" i="1">
                                  <a:solidFill>
                                    <a:srgbClr val="836967"/>
                                  </a:solidFill>
                                  <a:latin typeface="Cambria Math" panose="02040503050406030204" pitchFamily="18" charset="0"/>
                                </a:rPr>
                              </m:ctrlPr>
                            </m:sSupPr>
                            <m:e>
                              <m:d>
                                <m:dPr>
                                  <m:ctrlPr>
                                    <a:rPr lang="en-US" sz="2000" b="1" i="1">
                                      <a:solidFill>
                                        <a:srgbClr val="836967"/>
                                      </a:solidFill>
                                      <a:latin typeface="Cambria Math" panose="02040503050406030204" pitchFamily="18" charset="0"/>
                                    </a:rPr>
                                  </m:ctrlPr>
                                </m:dPr>
                                <m:e>
                                  <m:r>
                                    <a:rPr lang="en-US" sz="2000" b="1" i="0">
                                      <a:latin typeface="Cambria Math" panose="02040503050406030204" pitchFamily="18" charset="0"/>
                                    </a:rPr>
                                    <m:t>𝐱</m:t>
                                  </m:r>
                                </m:e>
                              </m:d>
                            </m:e>
                            <m:sup>
                              <m:r>
                                <a:rPr lang="en-US" sz="2000" b="0" i="1">
                                  <a:latin typeface="Cambria Math" panose="02040503050406030204" pitchFamily="18" charset="0"/>
                                </a:rPr>
                                <m:t>𝑇</m:t>
                              </m:r>
                            </m:sup>
                          </m:sSup>
                          <m:sSup>
                            <m:sSupPr>
                              <m:ctrlPr>
                                <a:rPr lang="en-US" sz="2000" b="1" i="1">
                                  <a:solidFill>
                                    <a:srgbClr val="836967"/>
                                  </a:solidFill>
                                  <a:latin typeface="Cambria Math" panose="02040503050406030204" pitchFamily="18" charset="0"/>
                                </a:rPr>
                              </m:ctrlPr>
                            </m:sSupPr>
                            <m:e>
                              <m:d>
                                <m:dPr>
                                  <m:ctrlPr>
                                    <a:rPr lang="en-US" sz="2000" b="1" i="1">
                                      <a:solidFill>
                                        <a:srgbClr val="836967"/>
                                      </a:solidFill>
                                      <a:latin typeface="Cambria Math" panose="02040503050406030204" pitchFamily="18" charset="0"/>
                                    </a:rPr>
                                  </m:ctrlPr>
                                </m:dPr>
                                <m:e>
                                  <m:sSup>
                                    <m:sSupPr>
                                      <m:ctrlPr>
                                        <a:rPr lang="en-US" sz="2000" b="1" i="1">
                                          <a:solidFill>
                                            <a:srgbClr val="836967"/>
                                          </a:solidFill>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r>
                                    <a:rPr lang="en-US" sz="2000" b="1" i="0">
                                      <a:latin typeface="Cambria Math" panose="02040503050406030204" pitchFamily="18" charset="0"/>
                                    </a:rPr>
                                    <m:t>𝐗</m:t>
                                  </m:r>
                                </m:e>
                              </m:d>
                            </m:e>
                            <m:sup>
                              <m:r>
                                <a:rPr lang="en-US" sz="2000" b="0" i="0">
                                  <a:latin typeface="Cambria Math" panose="02040503050406030204" pitchFamily="18" charset="0"/>
                                </a:rPr>
                                <m:t>−1</m:t>
                              </m:r>
                            </m:sup>
                          </m:sSup>
                          <m:r>
                            <a:rPr lang="en-US" sz="2000" b="1" i="0">
                              <a:latin typeface="Cambria Math" panose="02040503050406030204" pitchFamily="18" charset="0"/>
                            </a:rPr>
                            <m:t>𝛏</m:t>
                          </m:r>
                          <m:d>
                            <m:dPr>
                              <m:ctrlPr>
                                <a:rPr lang="en-US" sz="2000" b="1" i="1">
                                  <a:latin typeface="Cambria Math" panose="02040503050406030204" pitchFamily="18" charset="0"/>
                                </a:rPr>
                              </m:ctrlPr>
                            </m:dPr>
                            <m:e>
                              <m:r>
                                <a:rPr lang="en-US" sz="2000" b="1" i="0">
                                  <a:latin typeface="Cambria Math" panose="02040503050406030204" pitchFamily="18" charset="0"/>
                                </a:rPr>
                                <m:t>𝐱</m:t>
                              </m:r>
                            </m:e>
                          </m:d>
                        </m:e>
                      </m:rad>
                      <m:r>
                        <a:rPr lang="en-US" sz="2000" b="0" i="0">
                          <a:latin typeface="Cambria Math" panose="02040503050406030204" pitchFamily="18" charset="0"/>
                        </a:rPr>
                        <m:t>=</m:t>
                      </m:r>
                      <m:f>
                        <m:fPr>
                          <m:ctrlPr>
                            <a:rPr lang="en-US" sz="2000" b="0" i="1">
                              <a:solidFill>
                                <a:srgbClr val="836967"/>
                              </a:solidFill>
                              <a:latin typeface="Cambria Math" panose="02040503050406030204" pitchFamily="18" charset="0"/>
                            </a:rPr>
                          </m:ctrlPr>
                        </m:fPr>
                        <m:num>
                          <m:acc>
                            <m:accPr>
                              <m:chr m:val="̂"/>
                              <m:ctrlPr>
                                <a:rPr lang="en-US" sz="2000" b="0" i="1">
                                  <a:solidFill>
                                    <a:srgbClr val="836967"/>
                                  </a:solidFill>
                                  <a:latin typeface="Cambria Math" panose="02040503050406030204" pitchFamily="18" charset="0"/>
                                </a:rPr>
                              </m:ctrlPr>
                            </m:accPr>
                            <m:e>
                              <m:r>
                                <a:rPr lang="en-US" sz="2000" b="0" i="1">
                                  <a:latin typeface="Cambria Math" panose="02040503050406030204" pitchFamily="18" charset="0"/>
                                </a:rPr>
                                <m:t>𝜎</m:t>
                              </m:r>
                            </m:e>
                          </m:acc>
                        </m:num>
                        <m:den>
                          <m:r>
                            <a:rPr lang="en-US" sz="2000" b="0" i="0">
                              <a:latin typeface="Cambria Math" panose="02040503050406030204" pitchFamily="18" charset="0"/>
                            </a:rPr>
                            <m:t>2</m:t>
                          </m:r>
                        </m:den>
                      </m:f>
                      <m:rad>
                        <m:radPr>
                          <m:degHide m:val="on"/>
                          <m:ctrlPr>
                            <a:rPr lang="en-US" sz="2000" b="0" i="1">
                              <a:solidFill>
                                <a:srgbClr val="836967"/>
                              </a:solidFill>
                              <a:latin typeface="Cambria Math" panose="02040503050406030204" pitchFamily="18" charset="0"/>
                            </a:rPr>
                          </m:ctrlPr>
                        </m:radPr>
                        <m:deg/>
                        <m:e>
                          <m:r>
                            <a:rPr lang="en-US" sz="2000" b="0" i="0">
                              <a:latin typeface="Cambria Math" panose="02040503050406030204" pitchFamily="18" charset="0"/>
                            </a:rPr>
                            <m:t>1+</m:t>
                          </m:r>
                          <m:sSubSup>
                            <m:sSubSupPr>
                              <m:ctrlPr>
                                <a:rPr lang="en-US" sz="2000" b="0" i="1">
                                  <a:solidFill>
                                    <a:srgbClr val="836967"/>
                                  </a:solidFill>
                                  <a:latin typeface="Cambria Math" panose="02040503050406030204" pitchFamily="18" charset="0"/>
                                </a:rPr>
                              </m:ctrlPr>
                            </m:sSubSupPr>
                            <m:e>
                              <m:r>
                                <a:rPr lang="en-US" sz="2000" b="0" i="1">
                                  <a:latin typeface="Cambria Math" panose="02040503050406030204" pitchFamily="18" charset="0"/>
                                </a:rPr>
                                <m:t>𝑥</m:t>
                              </m:r>
                            </m:e>
                            <m:sub>
                              <m:r>
                                <a:rPr lang="en-US" sz="2000" b="0" i="0">
                                  <a:latin typeface="Cambria Math" panose="02040503050406030204" pitchFamily="18" charset="0"/>
                                </a:rPr>
                                <m:t>1</m:t>
                              </m:r>
                            </m:sub>
                            <m:sup>
                              <m:r>
                                <a:rPr lang="en-US" sz="2000" b="0" i="0">
                                  <a:latin typeface="Cambria Math" panose="02040503050406030204" pitchFamily="18" charset="0"/>
                                </a:rPr>
                                <m:t>2</m:t>
                              </m:r>
                            </m:sup>
                          </m:sSubSup>
                          <m:r>
                            <a:rPr lang="en-US" sz="2000" b="0" i="0">
                              <a:latin typeface="Cambria Math" panose="02040503050406030204" pitchFamily="18" charset="0"/>
                            </a:rPr>
                            <m:t>+</m:t>
                          </m:r>
                          <m:sSubSup>
                            <m:sSubSupPr>
                              <m:ctrlPr>
                                <a:rPr lang="en-US" sz="2000" b="0" i="1">
                                  <a:solidFill>
                                    <a:srgbClr val="836967"/>
                                  </a:solidFill>
                                  <a:latin typeface="Cambria Math" panose="02040503050406030204" pitchFamily="18" charset="0"/>
                                </a:rPr>
                              </m:ctrlPr>
                            </m:sSubSupPr>
                            <m:e>
                              <m:r>
                                <a:rPr lang="en-US" sz="2000" b="0" i="1">
                                  <a:latin typeface="Cambria Math" panose="02040503050406030204" pitchFamily="18" charset="0"/>
                                </a:rPr>
                                <m:t>𝑥</m:t>
                              </m:r>
                            </m:e>
                            <m:sub>
                              <m:r>
                                <a:rPr lang="en-US" sz="2000" b="0" i="0">
                                  <a:latin typeface="Cambria Math" panose="02040503050406030204" pitchFamily="18" charset="0"/>
                                </a:rPr>
                                <m:t>2</m:t>
                              </m:r>
                            </m:sub>
                            <m:sup>
                              <m:r>
                                <a:rPr lang="en-US" sz="2000" b="0" i="0">
                                  <a:latin typeface="Cambria Math" panose="02040503050406030204" pitchFamily="18" charset="0"/>
                                </a:rPr>
                                <m:t>2</m:t>
                              </m:r>
                            </m:sup>
                          </m:sSubSup>
                          <m:r>
                            <a:rPr lang="en-US" sz="2000" b="0" i="0">
                              <a:latin typeface="Cambria Math" panose="02040503050406030204" pitchFamily="18" charset="0"/>
                            </a:rPr>
                            <m:t>+</m:t>
                          </m:r>
                          <m:sSubSup>
                            <m:sSubSupPr>
                              <m:ctrlPr>
                                <a:rPr lang="en-US" sz="2000" b="0" i="1">
                                  <a:solidFill>
                                    <a:srgbClr val="836967"/>
                                  </a:solidFill>
                                  <a:latin typeface="Cambria Math" panose="02040503050406030204" pitchFamily="18" charset="0"/>
                                </a:rPr>
                              </m:ctrlPr>
                            </m:sSubSupPr>
                            <m:e>
                              <m:r>
                                <a:rPr lang="en-US" sz="2000" b="0" i="1">
                                  <a:latin typeface="Cambria Math" panose="02040503050406030204" pitchFamily="18" charset="0"/>
                                </a:rPr>
                                <m:t>𝑥</m:t>
                              </m:r>
                            </m:e>
                            <m:sub>
                              <m:r>
                                <a:rPr lang="en-US" sz="2000" b="0" i="0">
                                  <a:latin typeface="Cambria Math" panose="02040503050406030204" pitchFamily="18" charset="0"/>
                                </a:rPr>
                                <m:t>3</m:t>
                              </m:r>
                            </m:sub>
                            <m:sup>
                              <m:r>
                                <a:rPr lang="en-US" sz="2000" b="0" i="0">
                                  <a:latin typeface="Cambria Math" panose="02040503050406030204" pitchFamily="18" charset="0"/>
                                </a:rPr>
                                <m:t>3</m:t>
                              </m:r>
                            </m:sup>
                          </m:sSubSup>
                        </m:e>
                      </m:rad>
                    </m:oMath>
                  </m:oMathPara>
                </a14:m>
                <a:endParaRPr lang="en-US" sz="2000" dirty="0"/>
              </a:p>
            </p:txBody>
          </p:sp>
        </mc:Choice>
        <mc:Fallback xmlns="">
          <p:sp>
            <p:nvSpPr>
              <p:cNvPr id="11" name="TextBox 10">
                <a:extLst>
                  <a:ext uri="{FF2B5EF4-FFF2-40B4-BE49-F238E27FC236}">
                    <a16:creationId xmlns:a16="http://schemas.microsoft.com/office/drawing/2014/main" id="{303FAD17-8300-2480-AC31-89FC49E5D7FB}"/>
                  </a:ext>
                </a:extLst>
              </p:cNvPr>
              <p:cNvSpPr txBox="1">
                <a:spLocks noRot="1" noChangeAspect="1" noMove="1" noResize="1" noEditPoints="1" noAdjustHandles="1" noChangeArrowheads="1" noChangeShapeType="1" noTextEdit="1"/>
              </p:cNvSpPr>
              <p:nvPr/>
            </p:nvSpPr>
            <p:spPr>
              <a:xfrm>
                <a:off x="1357952" y="3035204"/>
                <a:ext cx="6042545" cy="71865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474214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9612F-C8D8-FE71-6309-55F87BD55D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B133BC-1102-45AA-C040-78669CF5098D}"/>
              </a:ext>
            </a:extLst>
          </p:cNvPr>
          <p:cNvSpPr>
            <a:spLocks noGrp="1"/>
          </p:cNvSpPr>
          <p:nvPr>
            <p:ph type="ctrTitle"/>
          </p:nvPr>
        </p:nvSpPr>
        <p:spPr>
          <a:xfrm>
            <a:off x="685800" y="802888"/>
            <a:ext cx="7772400" cy="2530145"/>
          </a:xfrm>
        </p:spPr>
        <p:txBody>
          <a:bodyPr>
            <a:normAutofit/>
          </a:bodyPr>
          <a:lstStyle/>
          <a:p>
            <a:pPr>
              <a:lnSpc>
                <a:spcPct val="150000"/>
              </a:lnSpc>
            </a:pPr>
            <a:r>
              <a:rPr lang="en-US" dirty="0"/>
              <a:t>3.5</a:t>
            </a:r>
            <a:br>
              <a:rPr lang="en-US" dirty="0"/>
            </a:br>
            <a:r>
              <a:rPr lang="en-US" dirty="0"/>
              <a:t>Review of Various Design of Experiments</a:t>
            </a:r>
          </a:p>
        </p:txBody>
      </p:sp>
      <p:sp>
        <p:nvSpPr>
          <p:cNvPr id="5" name="Subtitle 4">
            <a:extLst>
              <a:ext uri="{FF2B5EF4-FFF2-40B4-BE49-F238E27FC236}">
                <a16:creationId xmlns:a16="http://schemas.microsoft.com/office/drawing/2014/main" id="{199251F4-8CC3-2BA8-C26D-84E50D4AEF27}"/>
              </a:ext>
            </a:extLst>
          </p:cNvPr>
          <p:cNvSpPr>
            <a:spLocks noGrp="1"/>
          </p:cNvSpPr>
          <p:nvPr>
            <p:ph type="subTitle" idx="1"/>
          </p:nvPr>
        </p:nvSpPr>
        <p:spPr/>
        <p:txBody>
          <a:bodyPr/>
          <a:lstStyle/>
          <a:p>
            <a:r>
              <a:rPr lang="en-US" dirty="0"/>
              <a:t>The choice of DoE under different simulation environments</a:t>
            </a:r>
          </a:p>
        </p:txBody>
      </p:sp>
    </p:spTree>
    <p:extLst>
      <p:ext uri="{BB962C8B-B14F-4D97-AF65-F5344CB8AC3E}">
        <p14:creationId xmlns:p14="http://schemas.microsoft.com/office/powerpoint/2010/main" val="2430025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FEAE9D7-1B16-4EDB-B0D2-54A9EB584A0C}"/>
                  </a:ext>
                </a:extLst>
              </p:cNvPr>
              <p:cNvSpPr>
                <a:spLocks noGrp="1"/>
              </p:cNvSpPr>
              <p:nvPr>
                <p:ph type="body" sz="quarter" idx="10"/>
              </p:nvPr>
            </p:nvSpPr>
            <p:spPr/>
            <p:txBody>
              <a:bodyPr/>
              <a:lstStyle/>
              <a:p>
                <a:r>
                  <a:rPr lang="en-US" dirty="0"/>
                  <a:t>Questions before DOE</a:t>
                </a:r>
              </a:p>
              <a:p>
                <a:pPr lvl="1">
                  <a:spcBef>
                    <a:spcPts val="600"/>
                  </a:spcBef>
                </a:pPr>
                <a:r>
                  <a:rPr lang="en-US" dirty="0"/>
                  <a:t>Level of noise</a:t>
                </a:r>
              </a:p>
              <a:p>
                <a:pPr lvl="1">
                  <a:spcBef>
                    <a:spcPts val="600"/>
                  </a:spcBef>
                </a:pPr>
                <a:r>
                  <a:rPr lang="en-US" dirty="0"/>
                  <a:t># of variables (</a:t>
                </a:r>
                <a14:m>
                  <m:oMath xmlns:m="http://schemas.openxmlformats.org/officeDocument/2006/math">
                    <m:r>
                      <a:rPr lang="en-US" i="1" dirty="0" smtClean="0">
                        <a:latin typeface="Cambria Math" panose="02040503050406030204" pitchFamily="18" charset="0"/>
                      </a:rPr>
                      <m:t>𝑛</m:t>
                    </m:r>
                  </m:oMath>
                </a14:m>
                <a:r>
                  <a:rPr lang="en-US" dirty="0"/>
                  <a:t>)</a:t>
                </a:r>
              </a:p>
              <a:p>
                <a:pPr lvl="1">
                  <a:spcBef>
                    <a:spcPts val="600"/>
                  </a:spcBef>
                </a:pPr>
                <a:r>
                  <a:rPr lang="en-US" dirty="0"/>
                  <a:t># of regression coefficients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𝛽</m:t>
                        </m:r>
                      </m:sub>
                    </m:sSub>
                  </m:oMath>
                </a14:m>
                <a:r>
                  <a:rPr lang="en-US" dirty="0"/>
                  <a:t>)</a:t>
                </a:r>
              </a:p>
              <a:p>
                <a:pPr lvl="1">
                  <a:spcBef>
                    <a:spcPts val="600"/>
                  </a:spcBef>
                </a:pPr>
                <a:r>
                  <a:rPr lang="en-US" dirty="0"/>
                  <a:t># of samples (</a:t>
                </a:r>
                <a14:m>
                  <m:oMath xmlns:m="http://schemas.openxmlformats.org/officeDocument/2006/math">
                    <m:r>
                      <a:rPr lang="en-US" i="1" dirty="0" smtClean="0">
                        <a:latin typeface="Cambria Math" panose="02040503050406030204" pitchFamily="18" charset="0"/>
                      </a:rPr>
                      <m:t>𝑛</m:t>
                    </m:r>
                    <m:r>
                      <a:rPr lang="en-US" i="1" baseline="-25000" dirty="0" err="1">
                        <a:latin typeface="Cambria Math" panose="02040503050406030204" pitchFamily="18" charset="0"/>
                      </a:rPr>
                      <m:t>𝑦</m:t>
                    </m:r>
                  </m:oMath>
                </a14:m>
                <a:r>
                  <a:rPr lang="en-US" dirty="0"/>
                  <a:t>)</a:t>
                </a:r>
              </a:p>
              <a:p>
                <a:pPr lvl="1">
                  <a:spcBef>
                    <a:spcPts val="600"/>
                  </a:spcBef>
                </a:pPr>
                <a:r>
                  <a:rPr lang="en-US" dirty="0"/>
                  <a:t>All the simulations at once or adaptive sampling</a:t>
                </a:r>
              </a:p>
              <a:p>
                <a:r>
                  <a:rPr lang="en-US" dirty="0"/>
                  <a:t>DOE recommendations</a:t>
                </a:r>
              </a:p>
              <a:p>
                <a:pPr marL="457200" indent="-457200">
                  <a:buFont typeface="+mj-lt"/>
                  <a:buAutoNum type="arabicPeriod"/>
                </a:pPr>
                <a:r>
                  <a:rPr lang="en-US" dirty="0"/>
                  <a:t>Low dimension with large noise</a:t>
                </a:r>
              </a:p>
              <a:p>
                <a:pPr marL="684213" lvl="1" indent="-457200"/>
                <a:r>
                  <a:rPr lang="en-US" dirty="0"/>
                  <a:t>Full factorial design or CCD (box domain)</a:t>
                </a:r>
              </a:p>
              <a:p>
                <a:pPr marL="684213" lvl="1" indent="-457200"/>
                <a:r>
                  <a:rPr lang="en-US" dirty="0"/>
                  <a:t>D- or A-optimal design (irregular domain) + adaptive sampling</a:t>
                </a:r>
              </a:p>
            </p:txBody>
          </p:sp>
        </mc:Choice>
        <mc:Fallback xmlns="">
          <p:sp>
            <p:nvSpPr>
              <p:cNvPr id="2" name="Text Placeholder 1">
                <a:extLst>
                  <a:ext uri="{FF2B5EF4-FFF2-40B4-BE49-F238E27FC236}">
                    <a16:creationId xmlns:a16="http://schemas.microsoft.com/office/drawing/2014/main" id="{6FEAE9D7-1B16-4EDB-B0D2-54A9EB584A0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055670C-452D-4BEC-BD18-46B5244FC4E8}"/>
              </a:ext>
            </a:extLst>
          </p:cNvPr>
          <p:cNvSpPr>
            <a:spLocks noGrp="1"/>
          </p:cNvSpPr>
          <p:nvPr>
            <p:ph type="title"/>
          </p:nvPr>
        </p:nvSpPr>
        <p:spPr/>
        <p:txBody>
          <a:bodyPr>
            <a:normAutofit fontScale="90000"/>
          </a:bodyPr>
          <a:lstStyle/>
          <a:p>
            <a:r>
              <a:rPr lang="en-US" dirty="0"/>
              <a:t>Review of various DOWs</a:t>
            </a:r>
          </a:p>
        </p:txBody>
      </p:sp>
    </p:spTree>
    <p:extLst>
      <p:ext uri="{BB962C8B-B14F-4D97-AF65-F5344CB8AC3E}">
        <p14:creationId xmlns:p14="http://schemas.microsoft.com/office/powerpoint/2010/main" val="38462319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AF7B3B-8C55-4D54-A17E-FFFAE7B68547}"/>
              </a:ext>
            </a:extLst>
          </p:cNvPr>
          <p:cNvSpPr>
            <a:spLocks noGrp="1"/>
          </p:cNvSpPr>
          <p:nvPr>
            <p:ph type="body" sz="quarter" idx="10"/>
          </p:nvPr>
        </p:nvSpPr>
        <p:spPr/>
        <p:txBody>
          <a:bodyPr/>
          <a:lstStyle/>
          <a:p>
            <a:pPr marL="457200" indent="-457200">
              <a:buFont typeface="+mj-lt"/>
              <a:buAutoNum type="arabicPeriod" startAt="2"/>
            </a:pPr>
            <a:r>
              <a:rPr lang="en-US" dirty="0"/>
              <a:t>Low dimension + small noise</a:t>
            </a:r>
          </a:p>
          <a:p>
            <a:pPr marL="684213" lvl="1" indent="-457200"/>
            <a:r>
              <a:rPr lang="en-US" dirty="0"/>
              <a:t>Minimum bias, LHS, orthogonal arrays (box domain)</a:t>
            </a:r>
          </a:p>
          <a:p>
            <a:pPr marL="684213" lvl="1" indent="-457200"/>
            <a:r>
              <a:rPr lang="en-US" dirty="0"/>
              <a:t>MCS, optimized distance design (irregular domain)</a:t>
            </a:r>
          </a:p>
          <a:p>
            <a:pPr marL="457200" indent="-457200">
              <a:buFont typeface="+mj-lt"/>
              <a:buAutoNum type="arabicPeriod" startAt="3"/>
            </a:pPr>
            <a:r>
              <a:rPr lang="en-US" dirty="0"/>
              <a:t>High dimension + large noise</a:t>
            </a:r>
          </a:p>
          <a:p>
            <a:pPr marL="684213" lvl="1" indent="-457200"/>
            <a:r>
              <a:rPr lang="en-US" dirty="0"/>
              <a:t>Block design, fractional factorial design, CCD (box domain)</a:t>
            </a:r>
          </a:p>
          <a:p>
            <a:pPr marL="684213" lvl="1" indent="-457200"/>
            <a:r>
              <a:rPr lang="en-US" dirty="0"/>
              <a:t>D- or A-optimal design (irregular domain)</a:t>
            </a:r>
          </a:p>
          <a:p>
            <a:pPr marL="457200" indent="-457200">
              <a:buFont typeface="+mj-lt"/>
              <a:buAutoNum type="arabicPeriod" startAt="3"/>
            </a:pPr>
            <a:r>
              <a:rPr lang="en-US" dirty="0"/>
              <a:t>High dimension + small noise</a:t>
            </a:r>
          </a:p>
          <a:p>
            <a:pPr marL="684213" lvl="1" indent="-457200"/>
            <a:r>
              <a:rPr lang="en-US" dirty="0"/>
              <a:t>LHS, optimized distance design</a:t>
            </a:r>
          </a:p>
        </p:txBody>
      </p:sp>
      <p:sp>
        <p:nvSpPr>
          <p:cNvPr id="3" name="Title 2">
            <a:extLst>
              <a:ext uri="{FF2B5EF4-FFF2-40B4-BE49-F238E27FC236}">
                <a16:creationId xmlns:a16="http://schemas.microsoft.com/office/drawing/2014/main" id="{1DC60665-E993-4947-9995-CDE6665FD74A}"/>
              </a:ext>
            </a:extLst>
          </p:cNvPr>
          <p:cNvSpPr>
            <a:spLocks noGrp="1"/>
          </p:cNvSpPr>
          <p:nvPr>
            <p:ph type="title"/>
          </p:nvPr>
        </p:nvSpPr>
        <p:spPr/>
        <p:txBody>
          <a:bodyPr>
            <a:normAutofit fontScale="90000"/>
          </a:bodyPr>
          <a:lstStyle/>
          <a:p>
            <a:r>
              <a:rPr lang="en-US" dirty="0"/>
              <a:t>Review of various DOWs</a:t>
            </a:r>
          </a:p>
        </p:txBody>
      </p:sp>
    </p:spTree>
    <p:extLst>
      <p:ext uri="{BB962C8B-B14F-4D97-AF65-F5344CB8AC3E}">
        <p14:creationId xmlns:p14="http://schemas.microsoft.com/office/powerpoint/2010/main" val="41263521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8D3A977-AFC2-098E-F1A3-3EC032A46079}"/>
                  </a:ext>
                </a:extLst>
              </p:cNvPr>
              <p:cNvSpPr>
                <a:spLocks noGrp="1"/>
              </p:cNvSpPr>
              <p:nvPr>
                <p:ph type="body" sz="quarter" idx="10"/>
              </p:nvPr>
            </p:nvSpPr>
            <p:spPr/>
            <p:txBody>
              <a:bodyPr/>
              <a:lstStyle/>
              <a:p>
                <a:r>
                  <a:rPr lang="en-US" dirty="0">
                    <a:effectLst/>
                    <a:latin typeface="+mn-lt"/>
                    <a:ea typeface="Malgun Gothic" panose="020B0503020000020004" pitchFamily="34" charset="-127"/>
                  </a:rPr>
                  <a:t>always good to normalize the design space to </a:t>
                </a:r>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r>
                      <a:rPr lang="en-US">
                        <a:effectLst/>
                        <a:latin typeface="Cambria Math" panose="02040503050406030204" pitchFamily="18" charset="0"/>
                        <a:ea typeface="Malgun Gothic" panose="020B0503020000020004" pitchFamily="34" charset="-127"/>
                        <a:cs typeface="Times New Roman" panose="02020603050405020304" pitchFamily="18" charset="0"/>
                      </a:rPr>
                      <m:t>1</m:t>
                    </m:r>
                    <m:r>
                      <a:rPr lang="en-US"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i="1">
                            <a:effectLst/>
                            <a:latin typeface="Cambria Math" panose="02040503050406030204" pitchFamily="18" charset="0"/>
                          </a:rPr>
                        </m:ctrlPr>
                      </m:sSubPr>
                      <m:e>
                        <m:r>
                          <a:rPr lang="en-US" i="1">
                            <a:effectLst/>
                            <a:latin typeface="Cambria Math" panose="02040503050406030204" pitchFamily="18" charset="0"/>
                            <a:ea typeface="Malgun Gothic" panose="020B0503020000020004" pitchFamily="34" charset="-127"/>
                            <a:cs typeface="Times New Roman" panose="02020603050405020304" pitchFamily="18" charset="0"/>
                          </a:rPr>
                          <m:t>𝑥</m:t>
                        </m:r>
                      </m:e>
                      <m:sub>
                        <m:r>
                          <a:rPr lang="en-US" i="1">
                            <a:effectLst/>
                            <a:latin typeface="Cambria Math" panose="02040503050406030204" pitchFamily="18" charset="0"/>
                            <a:ea typeface="Malgun Gothic" panose="020B0503020000020004" pitchFamily="34" charset="-127"/>
                            <a:cs typeface="Times New Roman" panose="02020603050405020304" pitchFamily="18" charset="0"/>
                          </a:rPr>
                          <m:t>𝑘</m:t>
                        </m:r>
                      </m:sub>
                    </m:sSub>
                    <m:r>
                      <a:rPr lang="en-US" i="1">
                        <a:effectLst/>
                        <a:latin typeface="Cambria Math" panose="02040503050406030204" pitchFamily="18" charset="0"/>
                        <a:ea typeface="Malgun Gothic" panose="020B0503020000020004" pitchFamily="34" charset="-127"/>
                        <a:cs typeface="Times New Roman" panose="02020603050405020304" pitchFamily="18" charset="0"/>
                      </a:rPr>
                      <m:t>≤1</m:t>
                    </m:r>
                  </m:oMath>
                </a14:m>
                <a:endParaRPr lang="en-US" dirty="0">
                  <a:latin typeface="+mn-lt"/>
                </a:endParaRPr>
              </a:p>
              <a:p>
                <a:r>
                  <a:rPr lang="en-US" dirty="0">
                    <a:latin typeface="+mn-lt"/>
                  </a:rPr>
                  <a:t>normalize QoI </a:t>
                </a:r>
              </a:p>
              <a:p>
                <a:pPr lvl="1"/>
                <a:r>
                  <a:rPr lang="en-US" dirty="0">
                    <a:latin typeface="+mn-lt"/>
                  </a:rPr>
                  <a:t>Use logarithmic scale when the orders of magnitudes change</a:t>
                </a:r>
              </a:p>
              <a:p>
                <a:r>
                  <a:rPr lang="en-US" dirty="0">
                    <a:latin typeface="+mn-lt"/>
                  </a:rPr>
                  <a:t>For box-like domain, it would be better to use a well-known pattern of sampling methods (CCD)</a:t>
                </a:r>
              </a:p>
              <a:p>
                <a:r>
                  <a:rPr lang="en-US" dirty="0">
                    <a:latin typeface="+mn-lt"/>
                  </a:rPr>
                  <a:t>reduce the dimension as much as possible</a:t>
                </a:r>
              </a:p>
              <a:p>
                <a:r>
                  <a:rPr lang="en-US" dirty="0">
                    <a:latin typeface="+mn-lt"/>
                  </a:rPr>
                  <a:t># of samples should be at least two- or three times more than that of unknown model parameters</a:t>
                </a:r>
              </a:p>
              <a:p>
                <a:r>
                  <a:rPr lang="en-US" dirty="0">
                    <a:latin typeface="+mn-lt"/>
                  </a:rPr>
                  <a:t>Use domain knowledge to find the correct model form. Otherwise use backward elimination to find the best form</a:t>
                </a:r>
              </a:p>
              <a:p>
                <a:endParaRPr lang="en-US" dirty="0">
                  <a:latin typeface="+mn-lt"/>
                </a:endParaRPr>
              </a:p>
            </p:txBody>
          </p:sp>
        </mc:Choice>
        <mc:Fallback xmlns="">
          <p:sp>
            <p:nvSpPr>
              <p:cNvPr id="2" name="Text Placeholder 1">
                <a:extLst>
                  <a:ext uri="{FF2B5EF4-FFF2-40B4-BE49-F238E27FC236}">
                    <a16:creationId xmlns:a16="http://schemas.microsoft.com/office/drawing/2014/main" id="{88D3A977-AFC2-098E-F1A3-3EC032A4607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r="-5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C613E50-8151-0EAF-906C-2A8676BF2C87}"/>
              </a:ext>
            </a:extLst>
          </p:cNvPr>
          <p:cNvSpPr>
            <a:spLocks noGrp="1"/>
          </p:cNvSpPr>
          <p:nvPr>
            <p:ph type="title"/>
          </p:nvPr>
        </p:nvSpPr>
        <p:spPr/>
        <p:txBody>
          <a:bodyPr>
            <a:normAutofit fontScale="90000"/>
          </a:bodyPr>
          <a:lstStyle/>
          <a:p>
            <a:r>
              <a:rPr lang="en-US" dirty="0"/>
              <a:t>Good Practices of DoE</a:t>
            </a:r>
          </a:p>
        </p:txBody>
      </p:sp>
    </p:spTree>
    <p:extLst>
      <p:ext uri="{BB962C8B-B14F-4D97-AF65-F5344CB8AC3E}">
        <p14:creationId xmlns:p14="http://schemas.microsoft.com/office/powerpoint/2010/main" val="167492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014AC7-048E-3147-FE09-1FD5CA333712}"/>
              </a:ext>
            </a:extLst>
          </p:cNvPr>
          <p:cNvSpPr>
            <a:spLocks noGrp="1"/>
          </p:cNvSpPr>
          <p:nvPr>
            <p:ph type="body" sz="quarter" idx="10"/>
          </p:nvPr>
        </p:nvSpPr>
        <p:spPr/>
        <p:txBody>
          <a:bodyPr/>
          <a:lstStyle/>
          <a:p>
            <a:r>
              <a:rPr lang="en-US" dirty="0"/>
              <a:t>Process (computer simulations or experiments)</a:t>
            </a:r>
          </a:p>
          <a:p>
            <a:pPr lvl="1"/>
            <a:r>
              <a:rPr lang="en-US" dirty="0"/>
              <a:t>physical experiments or numerical simulations that can produce QoI</a:t>
            </a:r>
          </a:p>
          <a:p>
            <a:pPr lvl="1"/>
            <a:r>
              <a:rPr lang="en-US" dirty="0"/>
              <a:t>is considered a </a:t>
            </a:r>
            <a:r>
              <a:rPr lang="en-US" dirty="0">
                <a:solidFill>
                  <a:srgbClr val="0000CC"/>
                </a:solidFill>
              </a:rPr>
              <a:t>black-box</a:t>
            </a:r>
            <a:r>
              <a:rPr lang="en-US" dirty="0"/>
              <a:t> to the user</a:t>
            </a:r>
          </a:p>
          <a:p>
            <a:pPr lvl="1"/>
            <a:r>
              <a:rPr lang="en-US" dirty="0"/>
              <a:t>the user can provide different input variables and obtain output QoI</a:t>
            </a:r>
          </a:p>
          <a:p>
            <a:r>
              <a:rPr lang="en-US" dirty="0"/>
              <a:t>Surrogate model is considered a </a:t>
            </a:r>
            <a:r>
              <a:rPr lang="en-US" dirty="0">
                <a:solidFill>
                  <a:srgbClr val="0000CC"/>
                </a:solidFill>
              </a:rPr>
              <a:t>data-driven approach </a:t>
            </a:r>
            <a:r>
              <a:rPr lang="en-US" dirty="0"/>
              <a:t>as it can be applied to any physical model or process</a:t>
            </a:r>
          </a:p>
        </p:txBody>
      </p:sp>
      <p:sp>
        <p:nvSpPr>
          <p:cNvPr id="3" name="Title 2">
            <a:extLst>
              <a:ext uri="{FF2B5EF4-FFF2-40B4-BE49-F238E27FC236}">
                <a16:creationId xmlns:a16="http://schemas.microsoft.com/office/drawing/2014/main" id="{619C60B9-92D4-E957-CF9E-C6AC5C7D4485}"/>
              </a:ext>
            </a:extLst>
          </p:cNvPr>
          <p:cNvSpPr>
            <a:spLocks noGrp="1"/>
          </p:cNvSpPr>
          <p:nvPr>
            <p:ph type="title"/>
          </p:nvPr>
        </p:nvSpPr>
        <p:spPr/>
        <p:txBody>
          <a:bodyPr>
            <a:normAutofit fontScale="90000"/>
          </a:bodyPr>
          <a:lstStyle/>
          <a:p>
            <a:r>
              <a:rPr lang="en-US" dirty="0"/>
              <a:t>DoE Terminology </a:t>
            </a:r>
            <a:r>
              <a:rPr lang="en-US" i="1" dirty="0"/>
              <a:t>cont</a:t>
            </a:r>
            <a:r>
              <a:rPr lang="en-US" dirty="0"/>
              <a:t>.</a:t>
            </a:r>
          </a:p>
        </p:txBody>
      </p:sp>
      <p:grpSp>
        <p:nvGrpSpPr>
          <p:cNvPr id="4" name="Group 3">
            <a:extLst>
              <a:ext uri="{FF2B5EF4-FFF2-40B4-BE49-F238E27FC236}">
                <a16:creationId xmlns:a16="http://schemas.microsoft.com/office/drawing/2014/main" id="{006CD12D-7BEA-09A6-AD5D-81A436B8B0C2}"/>
              </a:ext>
            </a:extLst>
          </p:cNvPr>
          <p:cNvGrpSpPr/>
          <p:nvPr/>
        </p:nvGrpSpPr>
        <p:grpSpPr>
          <a:xfrm>
            <a:off x="1379360" y="3862551"/>
            <a:ext cx="6243145" cy="2538249"/>
            <a:chOff x="1161393" y="551792"/>
            <a:chExt cx="6243145" cy="2538249"/>
          </a:xfrm>
        </p:grpSpPr>
        <p:sp>
          <p:nvSpPr>
            <p:cNvPr id="5" name="Rectangle 4">
              <a:extLst>
                <a:ext uri="{FF2B5EF4-FFF2-40B4-BE49-F238E27FC236}">
                  <a16:creationId xmlns:a16="http://schemas.microsoft.com/office/drawing/2014/main" id="{B11AB3AB-4ECD-4F07-57C7-6EBD3C730FA1}"/>
                </a:ext>
              </a:extLst>
            </p:cNvPr>
            <p:cNvSpPr/>
            <p:nvPr/>
          </p:nvSpPr>
          <p:spPr>
            <a:xfrm>
              <a:off x="3489434" y="1996966"/>
              <a:ext cx="1587063" cy="109307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Process</a:t>
              </a:r>
              <a:br>
                <a:rPr lang="en-US" dirty="0"/>
              </a:br>
              <a:r>
                <a:rPr lang="en-US" dirty="0"/>
                <a:t>(model or experiment)</a:t>
              </a:r>
            </a:p>
          </p:txBody>
        </p:sp>
        <p:sp>
          <p:nvSpPr>
            <p:cNvPr id="6" name="Rectangle 5">
              <a:extLst>
                <a:ext uri="{FF2B5EF4-FFF2-40B4-BE49-F238E27FC236}">
                  <a16:creationId xmlns:a16="http://schemas.microsoft.com/office/drawing/2014/main" id="{F521AA2F-B8B2-71B4-A91A-D391DB17DD00}"/>
                </a:ext>
              </a:extLst>
            </p:cNvPr>
            <p:cNvSpPr/>
            <p:nvPr/>
          </p:nvSpPr>
          <p:spPr>
            <a:xfrm>
              <a:off x="5817475" y="2165131"/>
              <a:ext cx="1587063" cy="75674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Output QoI</a:t>
              </a:r>
              <a:br>
                <a:rPr lang="en-US" dirty="0"/>
              </a:br>
              <a:r>
                <a:rPr lang="en-US" dirty="0"/>
                <a:t>(response)</a:t>
              </a:r>
            </a:p>
          </p:txBody>
        </p:sp>
        <p:sp>
          <p:nvSpPr>
            <p:cNvPr id="7" name="Rectangle 6">
              <a:extLst>
                <a:ext uri="{FF2B5EF4-FFF2-40B4-BE49-F238E27FC236}">
                  <a16:creationId xmlns:a16="http://schemas.microsoft.com/office/drawing/2014/main" id="{AA9957F1-23FE-FA5C-B956-4835F45303AE}"/>
                </a:ext>
              </a:extLst>
            </p:cNvPr>
            <p:cNvSpPr/>
            <p:nvPr/>
          </p:nvSpPr>
          <p:spPr>
            <a:xfrm>
              <a:off x="1161393" y="2090581"/>
              <a:ext cx="1587063" cy="914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 variables</a:t>
              </a:r>
              <a:br>
                <a:rPr lang="en-US" dirty="0"/>
              </a:br>
              <a:r>
                <a:rPr lang="en-US" dirty="0"/>
                <a:t>(controllable)</a:t>
              </a:r>
            </a:p>
          </p:txBody>
        </p:sp>
        <p:sp>
          <p:nvSpPr>
            <p:cNvPr id="8" name="Rectangle 7">
              <a:extLst>
                <a:ext uri="{FF2B5EF4-FFF2-40B4-BE49-F238E27FC236}">
                  <a16:creationId xmlns:a16="http://schemas.microsoft.com/office/drawing/2014/main" id="{08E7595D-B66D-D2F9-9830-8C301FF3AB1B}"/>
                </a:ext>
              </a:extLst>
            </p:cNvPr>
            <p:cNvSpPr/>
            <p:nvPr/>
          </p:nvSpPr>
          <p:spPr>
            <a:xfrm>
              <a:off x="3434317" y="551792"/>
              <a:ext cx="1701209" cy="75674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Uncontrollable parameters</a:t>
              </a:r>
            </a:p>
          </p:txBody>
        </p:sp>
        <p:cxnSp>
          <p:nvCxnSpPr>
            <p:cNvPr id="9" name="Straight Arrow Connector 8">
              <a:extLst>
                <a:ext uri="{FF2B5EF4-FFF2-40B4-BE49-F238E27FC236}">
                  <a16:creationId xmlns:a16="http://schemas.microsoft.com/office/drawing/2014/main" id="{D7F96550-7658-76FC-674B-6F451A6D361A}"/>
                </a:ext>
              </a:extLst>
            </p:cNvPr>
            <p:cNvCxnSpPr/>
            <p:nvPr/>
          </p:nvCxnSpPr>
          <p:spPr>
            <a:xfrm>
              <a:off x="2748456" y="2543503"/>
              <a:ext cx="74097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94D960F-BB9B-4E65-2E96-649DEC494396}"/>
                </a:ext>
              </a:extLst>
            </p:cNvPr>
            <p:cNvCxnSpPr/>
            <p:nvPr/>
          </p:nvCxnSpPr>
          <p:spPr>
            <a:xfrm>
              <a:off x="5076497" y="2543503"/>
              <a:ext cx="74097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8372906F-7C9A-39D6-701C-9613A2CF3558}"/>
                </a:ext>
              </a:extLst>
            </p:cNvPr>
            <p:cNvCxnSpPr/>
            <p:nvPr/>
          </p:nvCxnSpPr>
          <p:spPr>
            <a:xfrm rot="5400000">
              <a:off x="3702266" y="1558158"/>
              <a:ext cx="688429" cy="189186"/>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19A528C5-FC4E-EC05-4C90-2DC3110E7C32}"/>
                </a:ext>
              </a:extLst>
            </p:cNvPr>
            <p:cNvCxnSpPr/>
            <p:nvPr/>
          </p:nvCxnSpPr>
          <p:spPr>
            <a:xfrm rot="5400000">
              <a:off x="4167348" y="1558159"/>
              <a:ext cx="688429" cy="189186"/>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132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5507C8-C37C-D843-8C0D-FF08594839E3}"/>
              </a:ext>
            </a:extLst>
          </p:cNvPr>
          <p:cNvSpPr>
            <a:spLocks noGrp="1"/>
          </p:cNvSpPr>
          <p:nvPr>
            <p:ph type="body" sz="quarter" idx="10"/>
          </p:nvPr>
        </p:nvSpPr>
        <p:spPr/>
        <p:txBody>
          <a:bodyPr/>
          <a:lstStyle/>
          <a:p>
            <a:r>
              <a:rPr lang="en-US" dirty="0"/>
              <a:t>DoE is inherently a multi-objective optimization problem</a:t>
            </a:r>
          </a:p>
          <a:p>
            <a:pPr lvl="1"/>
            <a:r>
              <a:rPr lang="en-US" dirty="0"/>
              <a:t>select points so that we maximize the accuracy of the information that we get from the experiments</a:t>
            </a:r>
          </a:p>
          <a:p>
            <a:pPr lvl="1"/>
            <a:r>
              <a:rPr lang="en-US" dirty="0"/>
              <a:t>the accuracy can be improved by increasing the number of samples as well</a:t>
            </a:r>
          </a:p>
          <a:p>
            <a:r>
              <a:rPr lang="en-US" dirty="0"/>
              <a:t>General objective of DoE: to maximize the accuracy of estimating some physical characteristics</a:t>
            </a:r>
          </a:p>
          <a:p>
            <a:r>
              <a:rPr lang="en-US" dirty="0"/>
              <a:t>Objective of DoE here: to construct a surrogate that could be used to </a:t>
            </a:r>
            <a:r>
              <a:rPr lang="en-US" dirty="0">
                <a:solidFill>
                  <a:srgbClr val="0000CC"/>
                </a:solidFill>
              </a:rPr>
              <a:t>predict</a:t>
            </a:r>
            <a:r>
              <a:rPr lang="en-US" dirty="0"/>
              <a:t> the performance at </a:t>
            </a:r>
            <a:r>
              <a:rPr lang="en-US" dirty="0">
                <a:solidFill>
                  <a:srgbClr val="0000CC"/>
                </a:solidFill>
              </a:rPr>
              <a:t>unsampled locations</a:t>
            </a:r>
          </a:p>
          <a:p>
            <a:pPr lvl="1"/>
            <a:r>
              <a:rPr lang="en-US" dirty="0"/>
              <a:t>how to reduce/minimize the </a:t>
            </a:r>
            <a:r>
              <a:rPr lang="en-US" dirty="0">
                <a:solidFill>
                  <a:srgbClr val="0000CC"/>
                </a:solidFill>
              </a:rPr>
              <a:t>prediction variance and/or bias </a:t>
            </a:r>
            <a:r>
              <a:rPr lang="en-US" dirty="0"/>
              <a:t>at unsampled locations</a:t>
            </a:r>
          </a:p>
        </p:txBody>
      </p:sp>
      <p:sp>
        <p:nvSpPr>
          <p:cNvPr id="3" name="Title 2">
            <a:extLst>
              <a:ext uri="{FF2B5EF4-FFF2-40B4-BE49-F238E27FC236}">
                <a16:creationId xmlns:a16="http://schemas.microsoft.com/office/drawing/2014/main" id="{476E326F-084F-11C0-C251-DE1B1392927C}"/>
              </a:ext>
            </a:extLst>
          </p:cNvPr>
          <p:cNvSpPr>
            <a:spLocks noGrp="1"/>
          </p:cNvSpPr>
          <p:nvPr>
            <p:ph type="title"/>
          </p:nvPr>
        </p:nvSpPr>
        <p:spPr/>
        <p:txBody>
          <a:bodyPr>
            <a:normAutofit fontScale="90000"/>
          </a:bodyPr>
          <a:lstStyle/>
          <a:p>
            <a:r>
              <a:rPr lang="en-US" dirty="0"/>
              <a:t>Objective of DoE</a:t>
            </a:r>
          </a:p>
        </p:txBody>
      </p:sp>
    </p:spTree>
    <p:extLst>
      <p:ext uri="{BB962C8B-B14F-4D97-AF65-F5344CB8AC3E}">
        <p14:creationId xmlns:p14="http://schemas.microsoft.com/office/powerpoint/2010/main" val="27484370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121</TotalTime>
  <Words>8525</Words>
  <Application>Microsoft Office PowerPoint</Application>
  <PresentationFormat>On-screen Show (4:3)</PresentationFormat>
  <Paragraphs>1158</Paragraphs>
  <Slides>76</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5" baseType="lpstr">
      <vt:lpstr>Aptos</vt:lpstr>
      <vt:lpstr>Aptos Display</vt:lpstr>
      <vt:lpstr>Arial</vt:lpstr>
      <vt:lpstr>Cambria Math</vt:lpstr>
      <vt:lpstr>Courier New</vt:lpstr>
      <vt:lpstr>Times New Roman</vt:lpstr>
      <vt:lpstr>Wingdings</vt:lpstr>
      <vt:lpstr>Office Theme</vt:lpstr>
      <vt:lpstr>Equation</vt:lpstr>
      <vt:lpstr>PowerPoint Presentation</vt:lpstr>
      <vt:lpstr>Chap 3 Design of Experiments</vt:lpstr>
      <vt:lpstr>Improving Prediction Accuracy of a Surrogate</vt:lpstr>
      <vt:lpstr>Design of Experiments (DoE)</vt:lpstr>
      <vt:lpstr>DoE cont.</vt:lpstr>
      <vt:lpstr>DoE Terminology</vt:lpstr>
      <vt:lpstr>DoE Terminology cont.</vt:lpstr>
      <vt:lpstr>DoE Terminology cont.</vt:lpstr>
      <vt:lpstr>Objective of DoE</vt:lpstr>
      <vt:lpstr>Overall vs. Sequential Sampling</vt:lpstr>
      <vt:lpstr>Space-filling Design</vt:lpstr>
      <vt:lpstr>3.2 Design of Experiments in Boxlike Domain</vt:lpstr>
      <vt:lpstr>DoE in Box-like Domains</vt:lpstr>
      <vt:lpstr>Ex3-1) Regression with Normalized Variables</vt:lpstr>
      <vt:lpstr>Ex3-1) Regression with Normalized Variables cont.</vt:lpstr>
      <vt:lpstr>Interpolation vs. Extrapolation</vt:lpstr>
      <vt:lpstr>Interpolation vs. Extrapolation cont.</vt:lpstr>
      <vt:lpstr>Full Factorial Design for Linear Relationship</vt:lpstr>
      <vt:lpstr>Model based error for linear regression</vt:lpstr>
      <vt:lpstr>Prediction Variance</vt:lpstr>
      <vt:lpstr>Ex3-2) Full factorial design</vt:lpstr>
      <vt:lpstr>Ex3-2) Fractional factorial design</vt:lpstr>
      <vt:lpstr>Prediction variance for full factorial design</vt:lpstr>
      <vt:lpstr>DoE for Linear PRS</vt:lpstr>
      <vt:lpstr>Ex3-3) Orthogonal Design with a Simplex</vt:lpstr>
      <vt:lpstr>DoE for Quadratic PRS</vt:lpstr>
      <vt:lpstr>Central Composite Design</vt:lpstr>
      <vt:lpstr>Repeated observations at origin</vt:lpstr>
      <vt:lpstr>Ex3-5) Effect of Repeating Central Samples</vt:lpstr>
      <vt:lpstr>Ex3-5) Effect of Repeating Central Samples cont.</vt:lpstr>
      <vt:lpstr>Face-Center Central Composite (FCCCD) Design</vt:lpstr>
      <vt:lpstr>Block Design</vt:lpstr>
      <vt:lpstr>Ex3-6) 2D Block Design</vt:lpstr>
      <vt:lpstr>Matlab Functions for DoE</vt:lpstr>
      <vt:lpstr>3.3 Optimal Design of Experiments</vt:lpstr>
      <vt:lpstr>Optimal Design of Experiments</vt:lpstr>
      <vt:lpstr>Variance-based Optimal Design</vt:lpstr>
      <vt:lpstr>D-optimal Design</vt:lpstr>
      <vt:lpstr>Algorithm for D-optimal Design</vt:lpstr>
      <vt:lpstr>Ex3-7) D-optimal Design</vt:lpstr>
      <vt:lpstr>Matlab Functions for D-optimal Design</vt:lpstr>
      <vt:lpstr>Ex3-8) Matlab D-optimal Design</vt:lpstr>
      <vt:lpstr>A-optimal Design</vt:lpstr>
      <vt:lpstr>Ex3-9) A-optimal Design</vt:lpstr>
      <vt:lpstr>G-optimal Design</vt:lpstr>
      <vt:lpstr>Ex3-10) G-optimal Design</vt:lpstr>
      <vt:lpstr>Ex3-10) Comparison of D-, A-, and G-optimal Designs</vt:lpstr>
      <vt:lpstr>Ex3-10) Covariance of D-, A-, and G-optimal Designs</vt:lpstr>
      <vt:lpstr>Variance-based vs. Bias-based Optimal Design</vt:lpstr>
      <vt:lpstr>Minimum Bias Design</vt:lpstr>
      <vt:lpstr>Minimum Bias Design cont.</vt:lpstr>
      <vt:lpstr>Minimum Bias Design cont.</vt:lpstr>
      <vt:lpstr>Ex3-11) Minimum Bias Design</vt:lpstr>
      <vt:lpstr>Ex3-11) Minimum Bias Design cont.</vt:lpstr>
      <vt:lpstr>Ex3-11) Minimum Bias Design cont.</vt:lpstr>
      <vt:lpstr>Ex3-11) Minimum bias design cont.</vt:lpstr>
      <vt:lpstr>Pros and Cons of Optimal Design</vt:lpstr>
      <vt:lpstr>3.4 Space-Filling Design of Experiments</vt:lpstr>
      <vt:lpstr>Space-Filling DoE</vt:lpstr>
      <vt:lpstr>Space-Filling DoE cont.</vt:lpstr>
      <vt:lpstr>Monte Carlo sampling (MCS)</vt:lpstr>
      <vt:lpstr>Ex3-12) MCS</vt:lpstr>
      <vt:lpstr>Latin Hypercube Sampling (LHS)</vt:lpstr>
      <vt:lpstr>LHS procedure</vt:lpstr>
      <vt:lpstr>Ex) LHS</vt:lpstr>
      <vt:lpstr>Latin Hypercube definition matrix</vt:lpstr>
      <vt:lpstr>Improved LHS</vt:lpstr>
      <vt:lpstr>More iterations</vt:lpstr>
      <vt:lpstr>Reducing randomness further</vt:lpstr>
      <vt:lpstr>Orthogonal Arrays</vt:lpstr>
      <vt:lpstr>Orthogonal Arrays cont.</vt:lpstr>
      <vt:lpstr>Ex3-13) Orthogonal Array</vt:lpstr>
      <vt:lpstr>3.5 Review of Various Design of Experiments</vt:lpstr>
      <vt:lpstr>Review of various DOWs</vt:lpstr>
      <vt:lpstr>Review of various DOWs</vt:lpstr>
      <vt:lpstr>Good Practices of DoE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Kim,Nam Ho</dc:creator>
  <cp:lastModifiedBy>Kim,Nam Ho</cp:lastModifiedBy>
  <cp:revision>3</cp:revision>
  <dcterms:created xsi:type="dcterms:W3CDTF">2025-09-23T23:37:06Z</dcterms:created>
  <dcterms:modified xsi:type="dcterms:W3CDTF">2025-10-11T19:41:39Z</dcterms:modified>
</cp:coreProperties>
</file>