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725" r:id="rId2"/>
    <p:sldId id="723" r:id="rId3"/>
    <p:sldId id="666" r:id="rId4"/>
    <p:sldId id="724" r:id="rId5"/>
    <p:sldId id="515" r:id="rId6"/>
    <p:sldId id="257" r:id="rId7"/>
    <p:sldId id="438" r:id="rId8"/>
    <p:sldId id="439" r:id="rId9"/>
    <p:sldId id="726" r:id="rId10"/>
    <p:sldId id="727" r:id="rId11"/>
    <p:sldId id="728" r:id="rId12"/>
    <p:sldId id="516" r:id="rId13"/>
    <p:sldId id="258" r:id="rId14"/>
    <p:sldId id="259" r:id="rId15"/>
    <p:sldId id="270" r:id="rId16"/>
    <p:sldId id="260" r:id="rId17"/>
    <p:sldId id="444" r:id="rId18"/>
    <p:sldId id="266" r:id="rId19"/>
    <p:sldId id="517" r:id="rId20"/>
    <p:sldId id="518" r:id="rId21"/>
    <p:sldId id="430" r:id="rId22"/>
    <p:sldId id="440" r:id="rId23"/>
    <p:sldId id="441" r:id="rId24"/>
    <p:sldId id="683" r:id="rId25"/>
    <p:sldId id="682" r:id="rId26"/>
    <p:sldId id="261" r:id="rId27"/>
    <p:sldId id="681" r:id="rId28"/>
    <p:sldId id="263" r:id="rId29"/>
    <p:sldId id="684" r:id="rId30"/>
    <p:sldId id="685" r:id="rId31"/>
    <p:sldId id="264" r:id="rId32"/>
    <p:sldId id="651" r:id="rId33"/>
    <p:sldId id="442" r:id="rId34"/>
    <p:sldId id="443" r:id="rId35"/>
    <p:sldId id="445" r:id="rId36"/>
    <p:sldId id="282" r:id="rId37"/>
    <p:sldId id="729" r:id="rId38"/>
    <p:sldId id="457" r:id="rId39"/>
    <p:sldId id="431" r:id="rId40"/>
    <p:sldId id="640" r:id="rId41"/>
    <p:sldId id="446" r:id="rId42"/>
    <p:sldId id="281" r:id="rId43"/>
    <p:sldId id="272" r:id="rId44"/>
    <p:sldId id="273" r:id="rId45"/>
    <p:sldId id="520" r:id="rId46"/>
    <p:sldId id="521" r:id="rId47"/>
    <p:sldId id="730" r:id="rId48"/>
    <p:sldId id="276" r:id="rId49"/>
    <p:sldId id="277" r:id="rId50"/>
    <p:sldId id="448" r:id="rId51"/>
    <p:sldId id="278" r:id="rId52"/>
    <p:sldId id="279" r:id="rId53"/>
    <p:sldId id="686" r:id="rId54"/>
    <p:sldId id="687" r:id="rId55"/>
    <p:sldId id="688" r:id="rId56"/>
    <p:sldId id="689" r:id="rId57"/>
    <p:sldId id="690" r:id="rId58"/>
    <p:sldId id="523" r:id="rId59"/>
    <p:sldId id="524" r:id="rId60"/>
    <p:sldId id="525" r:id="rId61"/>
    <p:sldId id="526" r:id="rId62"/>
    <p:sldId id="731" r:id="rId63"/>
    <p:sldId id="527" r:id="rId64"/>
    <p:sldId id="327" r:id="rId65"/>
    <p:sldId id="722" r:id="rId66"/>
    <p:sldId id="452" r:id="rId67"/>
    <p:sldId id="453" r:id="rId68"/>
    <p:sldId id="530" r:id="rId69"/>
    <p:sldId id="733" r:id="rId70"/>
    <p:sldId id="531" r:id="rId71"/>
    <p:sldId id="459" r:id="rId72"/>
    <p:sldId id="460" r:id="rId73"/>
    <p:sldId id="461" r:id="rId74"/>
    <p:sldId id="462" r:id="rId75"/>
    <p:sldId id="463" r:id="rId76"/>
    <p:sldId id="535" r:id="rId77"/>
    <p:sldId id="536"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1" autoAdjust="0"/>
    <p:restoredTop sz="94660"/>
  </p:normalViewPr>
  <p:slideViewPr>
    <p:cSldViewPr snapToGrid="0">
      <p:cViewPr varScale="1">
        <p:scale>
          <a:sx n="139" d="100"/>
          <a:sy n="139" d="100"/>
        </p:scale>
        <p:origin x="798" y="126"/>
      </p:cViewPr>
      <p:guideLst/>
    </p:cSldViewPr>
  </p:slideViewPr>
  <p:notesTextViewPr>
    <p:cViewPr>
      <p:scale>
        <a:sx n="1" d="1"/>
        <a:sy n="1" d="1"/>
      </p:scale>
      <p:origin x="0" y="0"/>
    </p:cViewPr>
  </p:notesTextViewPr>
  <p:sorterViewPr>
    <p:cViewPr>
      <p:scale>
        <a:sx n="150" d="100"/>
        <a:sy n="150" d="100"/>
      </p:scale>
      <p:origin x="0" y="-243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930E-AFAF-4892-BE66-E2D578C6EC36}" type="datetimeFigureOut">
              <a:rPr lang="en-US" smtClean="0"/>
              <a:t>10/11/2025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8FB0D-C848-41D3-8BB2-AFFA7DB41B92}" type="slidenum">
              <a:rPr lang="en-US" smtClean="0"/>
              <a:t>‹#›</a:t>
            </a:fld>
            <a:endParaRPr lang="en-US"/>
          </a:p>
        </p:txBody>
      </p:sp>
    </p:spTree>
    <p:extLst>
      <p:ext uri="{BB962C8B-B14F-4D97-AF65-F5344CB8AC3E}">
        <p14:creationId xmlns:p14="http://schemas.microsoft.com/office/powerpoint/2010/main" val="419444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13.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image" Target="../media/image24.wmf"/></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image" Target="../media/image700.png"/></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n.wikipedia.org/wiki/Piedmont" TargetMode="External"/><Relationship Id="rId13" Type="http://schemas.openxmlformats.org/officeDocument/2006/relationships/hyperlink" Target="http://en.wikipedia.org/wiki/Astronomer" TargetMode="External"/><Relationship Id="rId3" Type="http://schemas.openxmlformats.org/officeDocument/2006/relationships/hyperlink" Target="http://en.wikipedia.org/wiki/Joseph_Louis_Lagrange#cite_note-1" TargetMode="External"/><Relationship Id="rId7" Type="http://schemas.openxmlformats.org/officeDocument/2006/relationships/hyperlink" Target="http://en.wikipedia.org/wiki/Turin" TargetMode="External"/><Relationship Id="rId12" Type="http://schemas.openxmlformats.org/officeDocument/2006/relationships/hyperlink" Target="http://en.wikipedia.org/wiki/Mathematician" TargetMode="External"/><Relationship Id="rId17" Type="http://schemas.openxmlformats.org/officeDocument/2006/relationships/hyperlink" Target="http://en.wikipedia.org/wiki/Celestial_mechanics" TargetMode="External"/><Relationship Id="rId2" Type="http://schemas.openxmlformats.org/officeDocument/2006/relationships/slide" Target="../slides/slide58.xml"/><Relationship Id="rId16" Type="http://schemas.openxmlformats.org/officeDocument/2006/relationships/hyperlink" Target="http://en.wikipedia.org/wiki/Classical_mechanics" TargetMode="External"/><Relationship Id="rId1" Type="http://schemas.openxmlformats.org/officeDocument/2006/relationships/notesMaster" Target="../notesMasters/notesMaster1.xml"/><Relationship Id="rId6" Type="http://schemas.openxmlformats.org/officeDocument/2006/relationships/hyperlink" Target="http://en.wikipedia.org/wiki/Joseph_Louis_Lagrange#cite_note-4" TargetMode="External"/><Relationship Id="rId11" Type="http://schemas.openxmlformats.org/officeDocument/2006/relationships/hyperlink" Target="http://en.wikipedia.org/wiki/Enlightenment_Era" TargetMode="External"/><Relationship Id="rId5" Type="http://schemas.openxmlformats.org/officeDocument/2006/relationships/hyperlink" Target="http://en.wikipedia.org/wiki/Joseph_Louis_Lagrange#cite_note-laei-3" TargetMode="External"/><Relationship Id="rId15" Type="http://schemas.openxmlformats.org/officeDocument/2006/relationships/hyperlink" Target="http://en.wikipedia.org/wiki/Number_theory" TargetMode="External"/><Relationship Id="rId10" Type="http://schemas.openxmlformats.org/officeDocument/2006/relationships/hyperlink" Target="http://en.wikipedia.org/wiki/Italians" TargetMode="External"/><Relationship Id="rId4" Type="http://schemas.openxmlformats.org/officeDocument/2006/relationships/hyperlink" Target="http://en.wikipedia.org/wiki/Joseph_Louis_Lagrange#cite_note-luilag-2" TargetMode="External"/><Relationship Id="rId9" Type="http://schemas.openxmlformats.org/officeDocument/2006/relationships/hyperlink" Target="http://en.wikipedia.org/wiki/Paris" TargetMode="External"/><Relationship Id="rId14" Type="http://schemas.openxmlformats.org/officeDocument/2006/relationships/hyperlink" Target="http://en.wikipedia.org/wiki/Mathematical_analysi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9.wmf"/></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image" Target="../media/image11.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2BB6E-29C0-4D5C-B376-E905E0FC5E5B}" type="slidenum">
              <a:rPr lang="en-US" smtClean="0"/>
              <a:t>3</a:t>
            </a:fld>
            <a:endParaRPr lang="en-US"/>
          </a:p>
        </p:txBody>
      </p:sp>
    </p:spTree>
    <p:extLst>
      <p:ext uri="{BB962C8B-B14F-4D97-AF65-F5344CB8AC3E}">
        <p14:creationId xmlns:p14="http://schemas.microsoft.com/office/powerpoint/2010/main" val="70140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another example of writing constraints well we take a problem from </a:t>
            </a:r>
            <a:r>
              <a:rPr lang="en-US" dirty="0" err="1"/>
              <a:t>Vanderplaats</a:t>
            </a:r>
            <a:r>
              <a:rPr lang="en-US" dirty="0"/>
              <a:t>, Numerical optimization techniques for engineering design, 3</a:t>
            </a:r>
            <a:r>
              <a:rPr lang="en-US" baseline="30000" dirty="0"/>
              <a:t>rd</a:t>
            </a:r>
            <a:r>
              <a:rPr lang="en-US" dirty="0"/>
              <a:t> edition, Example 1-2. It involves the minimum weight design of a tubular column under compressive load where failure may occur in three modes shown in the figure. The two design variables are the diameter </a:t>
            </a:r>
            <a:r>
              <a:rPr lang="en-US" i="1" dirty="0"/>
              <a:t>D </a:t>
            </a:r>
            <a:r>
              <a:rPr lang="en-US" dirty="0"/>
              <a:t> and the thickness </a:t>
            </a:r>
            <a:r>
              <a:rPr lang="en-US" i="1" dirty="0"/>
              <a:t>t </a:t>
            </a:r>
            <a:r>
              <a:rPr lang="en-US" dirty="0"/>
              <a:t>of the tube. The weight, which is the objective function is proportional to the cross sectional area, so in the optimization formulation we will use the area as the objective function.</a:t>
            </a:r>
            <a:endParaRPr lang="en-US" i="1" dirty="0"/>
          </a:p>
          <a:p>
            <a:endParaRPr lang="en-US" dirty="0"/>
          </a:p>
          <a:p>
            <a:r>
              <a:rPr lang="en-US" dirty="0"/>
              <a:t>The three modes of failure are stress failure,  global buckling also called Euler buckling, and local buckling where the tube wrinkles into a diamond pattern.</a:t>
            </a:r>
          </a:p>
        </p:txBody>
      </p:sp>
      <p:sp>
        <p:nvSpPr>
          <p:cNvPr id="4" name="Slide Number Placeholder 3"/>
          <p:cNvSpPr>
            <a:spLocks noGrp="1"/>
          </p:cNvSpPr>
          <p:nvPr>
            <p:ph type="sldNum" sz="quarter" idx="10"/>
          </p:nvPr>
        </p:nvSpPr>
        <p:spPr/>
        <p:txBody>
          <a:bodyPr/>
          <a:lstStyle/>
          <a:p>
            <a:fld id="{E422BB6E-29C0-4D5C-B376-E905E0FC5E5B}" type="slidenum">
              <a:rPr lang="en-US" smtClean="0"/>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05380314"/>
              </p:ext>
            </p:extLst>
          </p:nvPr>
        </p:nvGraphicFramePr>
        <p:xfrm>
          <a:off x="5283201" y="3403759"/>
          <a:ext cx="162560" cy="173355"/>
        </p:xfrm>
        <a:graphic>
          <a:graphicData uri="http://schemas.openxmlformats.org/presentationml/2006/ole">
            <mc:AlternateContent xmlns:mc="http://schemas.openxmlformats.org/markup-compatibility/2006">
              <mc:Choice xmlns:v="urn:schemas-microsoft-com:vml" Requires="v">
                <p:oleObj name="Equation" r:id="rId3" imgW="152280" imgH="164880" progId="Equation.DSMT4">
                  <p:embed/>
                </p:oleObj>
              </mc:Choice>
              <mc:Fallback>
                <p:oleObj name="Equation" r:id="rId3" imgW="152280" imgH="164880" progId="Equation.DSMT4">
                  <p:embed/>
                  <p:pic>
                    <p:nvPicPr>
                      <p:cNvPr id="5" name="Object 4"/>
                      <p:cNvPicPr/>
                      <p:nvPr/>
                    </p:nvPicPr>
                    <p:blipFill>
                      <a:blip r:embed="rId4"/>
                      <a:stretch>
                        <a:fillRect/>
                      </a:stretch>
                    </p:blipFill>
                    <p:spPr>
                      <a:xfrm>
                        <a:off x="5283201" y="3403759"/>
                        <a:ext cx="162560" cy="173355"/>
                      </a:xfrm>
                      <a:prstGeom prst="rect">
                        <a:avLst/>
                      </a:prstGeom>
                    </p:spPr>
                  </p:pic>
                </p:oleObj>
              </mc:Fallback>
            </mc:AlternateContent>
          </a:graphicData>
        </a:graphic>
      </p:graphicFrame>
    </p:spTree>
    <p:extLst>
      <p:ext uri="{BB962C8B-B14F-4D97-AF65-F5344CB8AC3E}">
        <p14:creationId xmlns:p14="http://schemas.microsoft.com/office/powerpoint/2010/main" val="230315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equations for the three failure modes are given in the slide. Each failure mode provides for different importance of the diameter and the thickness. The stress depends only on the area, which is also the objective function,  and the area depends only on the product of the thickness and the diameter. This means that with a stress constraint only, any combination of the diameter and thickness that  is at the stress limit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a:rPr>
                          <m:t>𝜎</m:t>
                        </m:r>
                      </m:e>
                    </m:acc>
                  </m:oMath>
                </a14:m>
                <a:r>
                  <a:rPr lang="en-US" dirty="0"/>
                  <a:t> will have the same weight.</a:t>
                </a:r>
              </a:p>
              <a:p>
                <a:endParaRPr lang="en-US" dirty="0"/>
              </a:p>
              <a:p>
                <a:r>
                  <a:rPr lang="en-US" dirty="0"/>
                  <a:t>The global buckling load depends on the Moment of inertia </a:t>
                </a:r>
                <a:r>
                  <a:rPr lang="en-US" i="1" dirty="0"/>
                  <a:t>I </a:t>
                </a:r>
                <a:r>
                  <a:rPr lang="en-US" dirty="0"/>
                  <a:t> that depends on </a:t>
                </a:r>
                <a:r>
                  <a:rPr lang="en-US" i="1" dirty="0"/>
                  <a:t>D</a:t>
                </a:r>
                <a:r>
                  <a:rPr lang="en-US" dirty="0"/>
                  <a:t> more strongly than on </a:t>
                </a:r>
                <a:r>
                  <a:rPr lang="en-US" i="1" dirty="0"/>
                  <a:t>t. </a:t>
                </a:r>
                <a:r>
                  <a:rPr lang="en-US" dirty="0"/>
                  <a:t>So it will drive the design towards a thin tube. Local buckling pushes in the other direction in that it benefits from large </a:t>
                </a:r>
                <a:r>
                  <a:rPr lang="en-US" i="1" dirty="0"/>
                  <a:t>t </a:t>
                </a:r>
                <a:r>
                  <a:rPr lang="en-US" dirty="0"/>
                  <a:t> and small </a:t>
                </a:r>
                <a:r>
                  <a:rPr lang="en-US" i="1" dirty="0"/>
                  <a:t>D</a:t>
                </a:r>
                <a:r>
                  <a:rPr lang="en-US" dirty="0"/>
                  <a:t>. This indicates that if buckling is critical (happens if the column is slender enough, i.e. </a:t>
                </a:r>
                <a:r>
                  <a:rPr lang="en-US" i="1" dirty="0"/>
                  <a:t>h </a:t>
                </a:r>
                <a:r>
                  <a:rPr lang="en-US" dirty="0"/>
                  <a:t>is large), both failure modes will happen simultaneously.</a:t>
                </a:r>
              </a:p>
              <a:p>
                <a:endParaRPr lang="en-US" dirty="0"/>
              </a:p>
            </p:txBody>
          </p:sp>
        </mc:Choice>
        <mc:Fallback xmlns="">
          <p:sp>
            <p:nvSpPr>
              <p:cNvPr id="3" name="Notes Placeholder 2"/>
              <p:cNvSpPr>
                <a:spLocks noGrp="1"/>
              </p:cNvSpPr>
              <p:nvPr>
                <p:ph type="body" idx="1"/>
              </p:nvPr>
            </p:nvSpPr>
            <p:spPr/>
            <p:txBody>
              <a:bodyPr/>
              <a:lstStyle/>
              <a:p>
                <a:r>
                  <a:rPr lang="en-US" dirty="0"/>
                  <a:t>The equations for the three failure modes are given in the slide. Each failure mode provides for different importance of the diameter and the thickness. The stress depends only on the area, which is also the objective function,  and the area depends only on the product of the thickness and the diameter. This means that with a stress constraint only, any combination of the diameter and thickness that  is at the stress limit </a:t>
                </a:r>
                <a:r>
                  <a:rPr lang="en-US" i="0">
                    <a:latin typeface="Cambria Math"/>
                  </a:rPr>
                  <a:t>𝜎</a:t>
                </a:r>
                <a:r>
                  <a:rPr lang="en-US" i="0">
                    <a:latin typeface="Cambria Math" panose="02040503050406030204" pitchFamily="18" charset="0"/>
                  </a:rPr>
                  <a:t> ̅</a:t>
                </a:r>
                <a:r>
                  <a:rPr lang="en-US" dirty="0"/>
                  <a:t> will have the same weight.</a:t>
                </a:r>
              </a:p>
              <a:p>
                <a:endParaRPr lang="en-US" dirty="0"/>
              </a:p>
              <a:p>
                <a:r>
                  <a:rPr lang="en-US" dirty="0"/>
                  <a:t>The global buckling load depends on the Moment of inertia </a:t>
                </a:r>
                <a:r>
                  <a:rPr lang="en-US" i="1" dirty="0"/>
                  <a:t>I </a:t>
                </a:r>
                <a:r>
                  <a:rPr lang="en-US" dirty="0"/>
                  <a:t> that depends on </a:t>
                </a:r>
                <a:r>
                  <a:rPr lang="en-US" i="1" dirty="0"/>
                  <a:t>D</a:t>
                </a:r>
                <a:r>
                  <a:rPr lang="en-US" dirty="0"/>
                  <a:t> more strongly than on </a:t>
                </a:r>
                <a:r>
                  <a:rPr lang="en-US" i="1" dirty="0"/>
                  <a:t>t. </a:t>
                </a:r>
                <a:r>
                  <a:rPr lang="en-US" dirty="0"/>
                  <a:t>So it will drive the design towards a thin tube. Local buckling pushes in the other direction in that it benefits from large </a:t>
                </a:r>
                <a:r>
                  <a:rPr lang="en-US" i="1" dirty="0"/>
                  <a:t>t </a:t>
                </a:r>
                <a:r>
                  <a:rPr lang="en-US" dirty="0"/>
                  <a:t> and small </a:t>
                </a:r>
                <a:r>
                  <a:rPr lang="en-US" i="1" dirty="0"/>
                  <a:t>D</a:t>
                </a:r>
                <a:r>
                  <a:rPr lang="en-US" dirty="0"/>
                  <a:t>. This indicates that if buckling is critical (happens if the column is slender enough, i.e. </a:t>
                </a:r>
                <a:r>
                  <a:rPr lang="en-US" i="1" dirty="0"/>
                  <a:t>h </a:t>
                </a:r>
                <a:r>
                  <a:rPr lang="en-US" dirty="0"/>
                  <a:t>is large), both failure modes will happen simultaneously.</a:t>
                </a:r>
              </a:p>
              <a:p>
                <a:endParaRPr lang="en-US" dirty="0"/>
              </a:p>
            </p:txBody>
          </p:sp>
        </mc:Fallback>
      </mc:AlternateContent>
      <p:sp>
        <p:nvSpPr>
          <p:cNvPr id="4" name="Slide Number Placeholder 3"/>
          <p:cNvSpPr>
            <a:spLocks noGrp="1"/>
          </p:cNvSpPr>
          <p:nvPr>
            <p:ph type="sldNum" sz="quarter" idx="5"/>
          </p:nvPr>
        </p:nvSpPr>
        <p:spPr/>
        <p:txBody>
          <a:bodyPr/>
          <a:lstStyle/>
          <a:p>
            <a:fld id="{E422BB6E-29C0-4D5C-B376-E905E0FC5E5B}" type="slidenum">
              <a:rPr lang="en-US" smtClean="0"/>
              <a:t>29</a:t>
            </a:fld>
            <a:endParaRPr lang="en-US"/>
          </a:p>
        </p:txBody>
      </p:sp>
    </p:spTree>
    <p:extLst>
      <p:ext uri="{BB962C8B-B14F-4D97-AF65-F5344CB8AC3E}">
        <p14:creationId xmlns:p14="http://schemas.microsoft.com/office/powerpoint/2010/main" val="231207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standard formulation requires us to write the failure constraints</a:t>
                </a:r>
                <a:r>
                  <a:rPr lang="en-US" baseline="0" dirty="0"/>
                  <a:t> so that all are of the form </a:t>
                </a:r>
                <a:r>
                  <a:rPr lang="en-US" i="1" baseline="0" dirty="0"/>
                  <a:t>g(</a:t>
                </a:r>
                <a:r>
                  <a:rPr lang="en-US" i="1" baseline="0" dirty="0" err="1"/>
                  <a:t>D,t</a:t>
                </a:r>
                <a:r>
                  <a:rPr lang="en-US" i="1" baseline="0" dirty="0"/>
                  <a:t>)</a:t>
                </a:r>
                <a:r>
                  <a:rPr lang="en-US" dirty="0"/>
                  <a:t> </a:t>
                </a:r>
                <a14:m>
                  <m:oMath xmlns:m="http://schemas.openxmlformats.org/officeDocument/2006/math">
                    <m:r>
                      <a:rPr lang="en-US">
                        <a:latin typeface="Cambria Math" panose="02040503050406030204" pitchFamily="18" charset="0"/>
                      </a:rPr>
                      <m:t>≤</m:t>
                    </m:r>
                  </m:oMath>
                </a14:m>
                <a:r>
                  <a:rPr lang="en-US" i="1" dirty="0"/>
                  <a:t>0. </a:t>
                </a:r>
                <a:r>
                  <a:rPr lang="en-US" i="0" dirty="0"/>
                  <a:t>In</a:t>
                </a:r>
                <a:r>
                  <a:rPr lang="en-US" i="0" baseline="0" dirty="0"/>
                  <a:t> the slide they are also written as ratios of response to allowable limit minus one. This provides a handy measure of constraint satisfaction. For example, if the constraint is equal to -0.1, it tells us that we have a 10% margin between the response and the allowable response. If the constraint is equal to 0.05, it means we exceed the allowable by 5%. </a:t>
                </a:r>
              </a:p>
              <a:p>
                <a:endParaRPr lang="en-US" dirty="0"/>
              </a:p>
              <a:p>
                <a:r>
                  <a:rPr lang="en-US" i="0" baseline="0" dirty="0"/>
                  <a:t>This normalized and non-dimensional formulation of constraints is also typically better for the numerical performance of optimization algorithms. That is, using an optimization routine, it is likely to lead to faster convergence and increase the chance that we will find the true optimum.</a:t>
                </a:r>
                <a:endParaRPr lang="en-US" i="1" dirty="0"/>
              </a:p>
            </p:txBody>
          </p:sp>
        </mc:Choice>
        <mc:Fallback xmlns="">
          <p:sp>
            <p:nvSpPr>
              <p:cNvPr id="3" name="Notes Placeholder 2"/>
              <p:cNvSpPr>
                <a:spLocks noGrp="1"/>
              </p:cNvSpPr>
              <p:nvPr>
                <p:ph type="body" idx="1"/>
              </p:nvPr>
            </p:nvSpPr>
            <p:spPr/>
            <p:txBody>
              <a:bodyPr/>
              <a:lstStyle/>
              <a:p>
                <a:r>
                  <a:rPr lang="en-US" dirty="0" smtClean="0"/>
                  <a:t>The standard formulation requires us to write the failure constraints</a:t>
                </a:r>
                <a:r>
                  <a:rPr lang="en-US" baseline="0" dirty="0" smtClean="0"/>
                  <a:t> so that all are of the form </a:t>
                </a:r>
                <a:r>
                  <a:rPr lang="en-US" i="1" baseline="0" dirty="0" smtClean="0"/>
                  <a:t>g(</a:t>
                </a:r>
                <a:r>
                  <a:rPr lang="en-US" i="1" baseline="0" dirty="0" err="1" smtClean="0"/>
                  <a:t>D,t</a:t>
                </a:r>
                <a:r>
                  <a:rPr lang="en-US" i="1" baseline="0" dirty="0" smtClean="0"/>
                  <a:t>)</a:t>
                </a:r>
                <a:r>
                  <a:rPr lang="en-US" dirty="0" smtClean="0"/>
                  <a:t> </a:t>
                </a:r>
                <a:r>
                  <a:rPr lang="en-US" sz="1200" i="0" kern="1200">
                    <a:solidFill>
                      <a:schemeClr val="tx1"/>
                    </a:solidFill>
                    <a:latin typeface="+mn-lt"/>
                    <a:ea typeface="+mn-ea"/>
                    <a:cs typeface="+mn-cs"/>
                  </a:rPr>
                  <a:t>≤</a:t>
                </a:r>
                <a:r>
                  <a:rPr lang="en-US" i="1" dirty="0" smtClean="0"/>
                  <a:t>0. </a:t>
                </a:r>
                <a:r>
                  <a:rPr lang="en-US" i="0" dirty="0" smtClean="0"/>
                  <a:t>In</a:t>
                </a:r>
                <a:r>
                  <a:rPr lang="en-US" i="0" baseline="0" dirty="0" smtClean="0"/>
                  <a:t> the slide they are also written as ratios of response to allowable limit minus one. This provides a handy measure of constraint satisfaction. For example, if the constraint is equal to -0.1, it tells us that we have a 10% margin between the response and the allowable response. If the constraint is equal to 0.05, it means we exceed the allowable by 5%. </a:t>
                </a:r>
              </a:p>
              <a:p>
                <a:endParaRPr lang="en-US" dirty="0"/>
              </a:p>
              <a:p>
                <a:r>
                  <a:rPr lang="en-US" i="0" baseline="0" dirty="0" smtClean="0"/>
                  <a:t>This normalized and non-dimensional formulation of constraints is also typically better for the numerical performance of optimization algorithms. That is, using an optimization routine, it is likely to lead to faster convergence and increase the chance that we will find the true optimum.</a:t>
                </a:r>
                <a:endParaRPr lang="en-US" i="1" dirty="0"/>
              </a:p>
            </p:txBody>
          </p:sp>
        </mc:Fallback>
      </mc:AlternateContent>
      <p:sp>
        <p:nvSpPr>
          <p:cNvPr id="4" name="Slide Number Placeholder 3"/>
          <p:cNvSpPr>
            <a:spLocks noGrp="1"/>
          </p:cNvSpPr>
          <p:nvPr>
            <p:ph type="sldNum" sz="quarter" idx="10"/>
          </p:nvPr>
        </p:nvSpPr>
        <p:spPr/>
        <p:txBody>
          <a:bodyPr/>
          <a:lstStyle/>
          <a:p>
            <a:fld id="{E422BB6E-29C0-4D5C-B376-E905E0FC5E5B}" type="slidenum">
              <a:rPr lang="en-US" smtClean="0"/>
              <a:t>31</a:t>
            </a:fld>
            <a:endParaRPr lang="en-US"/>
          </a:p>
        </p:txBody>
      </p:sp>
    </p:spTree>
    <p:extLst>
      <p:ext uri="{BB962C8B-B14F-4D97-AF65-F5344CB8AC3E}">
        <p14:creationId xmlns:p14="http://schemas.microsoft.com/office/powerpoint/2010/main" val="283086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figure;</a:t>
            </a:r>
          </a:p>
          <a:p>
            <a:r>
              <a:rPr lang="en-US"/>
              <a:t>x=[3.5 8 8 3.5 3.5];</a:t>
            </a:r>
          </a:p>
          <a:p>
            <a:r>
              <a:rPr lang="es-ES"/>
              <a:t>y=[8 8 18 18 8];</a:t>
            </a:r>
          </a:p>
          <a:p>
            <a:r>
              <a:rPr lang="en-US"/>
              <a:t>plot(x,y); hold on;</a:t>
            </a:r>
          </a:p>
          <a:p>
            <a:r>
              <a:rPr lang="pt-BR"/>
              <a:t>axis([3 9 5 20])</a:t>
            </a:r>
          </a:p>
          <a:p>
            <a:r>
              <a:rPr lang="en-US"/>
              <a:t>x=4:0.1:9;</a:t>
            </a:r>
          </a:p>
          <a:p>
            <a:r>
              <a:rPr lang="en-US"/>
              <a:t>y=400./(0.25*pi*x.^2);</a:t>
            </a:r>
          </a:p>
          <a:p>
            <a:r>
              <a:rPr lang="en-US"/>
              <a:t>plot(x,y);</a:t>
            </a:r>
          </a:p>
          <a:p>
            <a:endParaRPr lang="en-US" b="0" i="0" u="none" strike="noStrike" baseline="0"/>
          </a:p>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34</a:t>
            </a:fld>
            <a:endParaRPr lang="en-US"/>
          </a:p>
        </p:txBody>
      </p:sp>
    </p:spTree>
    <p:extLst>
      <p:ext uri="{BB962C8B-B14F-4D97-AF65-F5344CB8AC3E}">
        <p14:creationId xmlns:p14="http://schemas.microsoft.com/office/powerpoint/2010/main" val="301875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function is convex if a straight line connecting two points on its graph will not dip below the function values in between. This applies to n-dimensional function rather than just to a function of a single variable as shown in the figure. This statement is encapsulated in the equation</a:t>
            </a:r>
          </a:p>
          <a:p>
            <a:endParaRPr lang="en-US" dirty="0"/>
          </a:p>
          <a:p>
            <a:r>
              <a:rPr lang="en-US" dirty="0"/>
              <a:t>The weighted sum of a number of quantities, where the sum of the weights is equal to one  and all the weights are positive is called a convex combination. So the equation above says that the value of the function at a convex combination of two points cannot be larger than the convex combination with the same weights of the function values at these two points.</a:t>
            </a:r>
          </a:p>
          <a:p>
            <a:endParaRPr lang="en-US" dirty="0"/>
          </a:p>
          <a:p>
            <a:r>
              <a:rPr lang="en-US" dirty="0"/>
              <a:t>It is not difficult to show that if a function is convex, the statement above will apply to a convex combination of any number of </a:t>
            </a:r>
            <a:r>
              <a:rPr lang="en-US"/>
              <a:t>points.</a:t>
            </a:r>
            <a:endParaRPr lang="en-US" dirty="0"/>
          </a:p>
        </p:txBody>
      </p:sp>
      <p:sp>
        <p:nvSpPr>
          <p:cNvPr id="4" name="Slide Number Placeholder 3"/>
          <p:cNvSpPr>
            <a:spLocks noGrp="1"/>
          </p:cNvSpPr>
          <p:nvPr>
            <p:ph type="sldNum" sz="quarter" idx="10"/>
          </p:nvPr>
        </p:nvSpPr>
        <p:spPr/>
        <p:txBody>
          <a:bodyPr/>
          <a:lstStyle/>
          <a:p>
            <a:fld id="{6DE4CAE4-E382-4339-9330-5E1FE921631A}" type="slidenum">
              <a:rPr lang="en-US" smtClean="0"/>
              <a:t>36</a:t>
            </a:fld>
            <a:endParaRPr lang="en-US"/>
          </a:p>
        </p:txBody>
      </p:sp>
      <p:graphicFrame>
        <p:nvGraphicFramePr>
          <p:cNvPr id="5" name="Object 4"/>
          <p:cNvGraphicFramePr>
            <a:graphicFrameLocks noChangeAspect="1"/>
          </p:cNvGraphicFramePr>
          <p:nvPr/>
        </p:nvGraphicFramePr>
        <p:xfrm>
          <a:off x="715618" y="5430188"/>
          <a:ext cx="4293704" cy="404735"/>
        </p:xfrm>
        <a:graphic>
          <a:graphicData uri="http://schemas.openxmlformats.org/presentationml/2006/ole">
            <mc:AlternateContent xmlns:mc="http://schemas.openxmlformats.org/markup-compatibility/2006">
              <mc:Choice xmlns:v="urn:schemas-microsoft-com:vml" Requires="v">
                <p:oleObj name="Equation" r:id="rId3" imgW="2666880" imgH="253800" progId="Equation.DSMT4">
                  <p:embed/>
                </p:oleObj>
              </mc:Choice>
              <mc:Fallback>
                <p:oleObj name="Equation" r:id="rId3" imgW="2666880" imgH="253800" progId="Equation.DSMT4">
                  <p:embed/>
                  <p:pic>
                    <p:nvPicPr>
                      <p:cNvPr id="5" name="Object 4"/>
                      <p:cNvPicPr/>
                      <p:nvPr/>
                    </p:nvPicPr>
                    <p:blipFill>
                      <a:blip r:embed="rId4"/>
                      <a:stretch>
                        <a:fillRect/>
                      </a:stretch>
                    </p:blipFill>
                    <p:spPr>
                      <a:xfrm>
                        <a:off x="715618" y="5430188"/>
                        <a:ext cx="4293704" cy="404735"/>
                      </a:xfrm>
                      <a:prstGeom prst="rect">
                        <a:avLst/>
                      </a:prstGeom>
                      <a:solidFill>
                        <a:srgbClr val="92D050">
                          <a:alpha val="43000"/>
                        </a:srgbClr>
                      </a:solidFill>
                    </p:spPr>
                  </p:pic>
                </p:oleObj>
              </mc:Fallback>
            </mc:AlternateContent>
          </a:graphicData>
        </a:graphic>
      </p:graphicFrame>
    </p:spTree>
    <p:extLst>
      <p:ext uri="{BB962C8B-B14F-4D97-AF65-F5344CB8AC3E}">
        <p14:creationId xmlns:p14="http://schemas.microsoft.com/office/powerpoint/2010/main" val="357281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in the unconstrained case, if we have a convex problem we will have only one local optimum, which is then the global optimum. Only convexity is more complicated. We need to have a convex objective function and a convex feasible domain. The feasible domain is convex if the line segment connecting any two feasible points is entirely feasible. This will happen if all the inequality constraints are convex and all the equality constraints are linear. </a:t>
            </a:r>
            <a:r>
              <a:rPr lang="en-US">
                <a:solidFill>
                  <a:srgbClr val="0070C0"/>
                </a:solidFill>
              </a:rPr>
              <a:t>If an equality constraint is nonlinear, then it is curved, and if we connect two points on the line by a straight segment, the interior of the segment will not satisfy the equality constraint, and this will violate the convexity requirement.</a:t>
            </a:r>
          </a:p>
          <a:p>
            <a:endParaRPr lang="en-US"/>
          </a:p>
          <a:p>
            <a:r>
              <a:rPr lang="en-US"/>
              <a:t>Then the KKT conditions are also sufficient for a global optimum.</a:t>
            </a:r>
          </a:p>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38</a:t>
            </a:fld>
            <a:endParaRPr lang="en-US"/>
          </a:p>
        </p:txBody>
      </p:sp>
    </p:spTree>
    <p:extLst>
      <p:ext uri="{BB962C8B-B14F-4D97-AF65-F5344CB8AC3E}">
        <p14:creationId xmlns:p14="http://schemas.microsoft.com/office/powerpoint/2010/main" val="155562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2BB6E-29C0-4D5C-B376-E905E0FC5E5B}" type="slidenum">
              <a:rPr lang="en-US" smtClean="0"/>
              <a:t>41</a:t>
            </a:fld>
            <a:endParaRPr lang="en-US"/>
          </a:p>
        </p:txBody>
      </p:sp>
    </p:spTree>
    <p:extLst>
      <p:ext uri="{BB962C8B-B14F-4D97-AF65-F5344CB8AC3E}">
        <p14:creationId xmlns:p14="http://schemas.microsoft.com/office/powerpoint/2010/main" val="1216554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functions that we need to optimize in engineering applications, we do not have simple expressions, and we find optima by numerical search techniques. Once we find a minimum that satisfies the optimality conditions, we know that there are no better designs in the immediate neighborhood. However, we do not know whether there might be a better solution further away.</a:t>
            </a:r>
          </a:p>
          <a:p>
            <a:endParaRPr lang="en-US" dirty="0"/>
          </a:p>
          <a:p>
            <a:r>
              <a:rPr lang="en-US" dirty="0"/>
              <a:t>The function </a:t>
            </a:r>
            <a:r>
              <a:rPr lang="en-US" dirty="0" err="1"/>
              <a:t>x+sin</a:t>
            </a:r>
            <a:r>
              <a:rPr lang="en-US" dirty="0"/>
              <a:t>(2x) is a simple example of a function that has several local minima and several local maxima, the number depends on the range. There are, however, functions for which there is only one minimum, as we will see on the next slide.</a:t>
            </a:r>
          </a:p>
        </p:txBody>
      </p:sp>
      <p:sp>
        <p:nvSpPr>
          <p:cNvPr id="4" name="Slide Number Placeholder 3"/>
          <p:cNvSpPr>
            <a:spLocks noGrp="1"/>
          </p:cNvSpPr>
          <p:nvPr>
            <p:ph type="sldNum" sz="quarter" idx="10"/>
          </p:nvPr>
        </p:nvSpPr>
        <p:spPr/>
        <p:txBody>
          <a:bodyPr/>
          <a:lstStyle/>
          <a:p>
            <a:fld id="{6DE4CAE4-E382-4339-9330-5E1FE921631A}" type="slidenum">
              <a:rPr lang="en-US" smtClean="0"/>
              <a:t>42</a:t>
            </a:fld>
            <a:endParaRPr lang="en-US"/>
          </a:p>
        </p:txBody>
      </p:sp>
    </p:spTree>
    <p:extLst>
      <p:ext uri="{BB962C8B-B14F-4D97-AF65-F5344CB8AC3E}">
        <p14:creationId xmlns:p14="http://schemas.microsoft.com/office/powerpoint/2010/main" val="3783585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Calculus we are accustomed to associate a minimum or a maximum with the vanishing of the first derivative. However, that applies only to differentiable functions with continuous derivatives as is illustrated in the </a:t>
            </a:r>
            <a:r>
              <a:rPr lang="en-US"/>
              <a:t>figure.</a:t>
            </a:r>
          </a:p>
          <a:p>
            <a:endParaRPr lang="en-US"/>
          </a:p>
          <a:p>
            <a:r>
              <a:rPr lang="en-US"/>
              <a:t>b=0:0.5:10;</a:t>
            </a:r>
          </a:p>
          <a:p>
            <a:r>
              <a:rPr lang="en-US"/>
              <a:t>y1=abs(b-5);</a:t>
            </a:r>
          </a:p>
          <a:p>
            <a:r>
              <a:rPr lang="en-US"/>
              <a:t>y2=0.2*(b-5).^2;</a:t>
            </a:r>
          </a:p>
          <a:p>
            <a:r>
              <a:rPr lang="en-US"/>
              <a:t>plot(b, y1); hold on;</a:t>
            </a:r>
          </a:p>
          <a:p>
            <a:r>
              <a:rPr lang="en-US"/>
              <a:t>plot(b, y2);</a:t>
            </a:r>
          </a:p>
          <a:p>
            <a:r>
              <a:rPr lang="en-US"/>
              <a:t>legend('|b-5|', '0.2*(b-5)^2');</a:t>
            </a:r>
          </a:p>
          <a:p>
            <a:r>
              <a:rPr lang="en-US"/>
              <a:t>xlabel('b');</a:t>
            </a:r>
          </a:p>
          <a:p>
            <a:endParaRPr lang="en-US" dirty="0"/>
          </a:p>
        </p:txBody>
      </p:sp>
      <p:sp>
        <p:nvSpPr>
          <p:cNvPr id="4" name="Slide Number Placeholder 3"/>
          <p:cNvSpPr>
            <a:spLocks noGrp="1"/>
          </p:cNvSpPr>
          <p:nvPr>
            <p:ph type="sldNum" sz="quarter" idx="10"/>
          </p:nvPr>
        </p:nvSpPr>
        <p:spPr/>
        <p:txBody>
          <a:bodyPr/>
          <a:lstStyle/>
          <a:p>
            <a:fld id="{6DE4CAE4-E382-4339-9330-5E1FE921631A}" type="slidenum">
              <a:rPr lang="en-US" smtClean="0"/>
              <a:t>43</a:t>
            </a:fld>
            <a:endParaRPr lang="en-US"/>
          </a:p>
        </p:txBody>
      </p:sp>
    </p:spTree>
    <p:extLst>
      <p:ext uri="{BB962C8B-B14F-4D97-AF65-F5344CB8AC3E}">
        <p14:creationId xmlns:p14="http://schemas.microsoft.com/office/powerpoint/2010/main" val="2844993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one dimensional functions stationary points are points where the derivative vanishes. We consider three functions that have a stationary point at x=5.  One has a minimum (  Y=(x-5)</a:t>
            </a:r>
            <a:r>
              <a:rPr lang="en-US" baseline="30000" dirty="0"/>
              <a:t>2</a:t>
            </a:r>
            <a:r>
              <a:rPr lang="en-US" dirty="0"/>
              <a:t>, the green curve), one has a maximum (y=10x-x</a:t>
            </a:r>
            <a:r>
              <a:rPr lang="en-US" baseline="30000" dirty="0"/>
              <a:t>2</a:t>
            </a:r>
            <a:r>
              <a:rPr lang="en-US" dirty="0"/>
              <a:t>, the red curve), and one has an inflection point ( y=0.2(x-5)</a:t>
            </a:r>
            <a:r>
              <a:rPr lang="en-US" baseline="30000" dirty="0"/>
              <a:t>3</a:t>
            </a:r>
            <a:r>
              <a:rPr lang="en-US" dirty="0"/>
              <a:t>, the blue curve).</a:t>
            </a:r>
          </a:p>
        </p:txBody>
      </p:sp>
      <p:sp>
        <p:nvSpPr>
          <p:cNvPr id="4" name="Slide Number Placeholder 3"/>
          <p:cNvSpPr>
            <a:spLocks noGrp="1"/>
          </p:cNvSpPr>
          <p:nvPr>
            <p:ph type="sldNum" sz="quarter" idx="10"/>
          </p:nvPr>
        </p:nvSpPr>
        <p:spPr/>
        <p:txBody>
          <a:bodyPr/>
          <a:lstStyle/>
          <a:p>
            <a:fld id="{6DE4CAE4-E382-4339-9330-5E1FE921631A}" type="slidenum">
              <a:rPr lang="en-US" smtClean="0"/>
              <a:t>44</a:t>
            </a:fld>
            <a:endParaRPr lang="en-US"/>
          </a:p>
        </p:txBody>
      </p:sp>
    </p:spTree>
    <p:extLst>
      <p:ext uri="{BB962C8B-B14F-4D97-AF65-F5344CB8AC3E}">
        <p14:creationId xmlns:p14="http://schemas.microsoft.com/office/powerpoint/2010/main" val="396902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a:t>Optimization is</a:t>
            </a:r>
            <a:r>
              <a:rPr lang="en-US" baseline="0"/>
              <a:t> the process of finding the best alternative from all possible available</a:t>
            </a:r>
            <a:r>
              <a:rPr lang="en-US"/>
              <a:t> </a:t>
            </a:r>
            <a:r>
              <a:rPr lang="en-US" baseline="0"/>
              <a:t>alternatives. This lecture is about formulating </a:t>
            </a:r>
            <a:r>
              <a:rPr lang="en-US"/>
              <a:t> </a:t>
            </a:r>
            <a:r>
              <a:rPr lang="en-US" baseline="0"/>
              <a:t>optimization mathematically. In this lecture we assume that we can attach a numerical value to the ‘goodness’ of each alternative. This is not always the case. For example, in looking for the piece of jewelry we like best, we may be able to compare any two pieces on their appeal without being able to assign a numerical value to that appeal.</a:t>
            </a:r>
          </a:p>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5</a:t>
            </a:fld>
            <a:endParaRPr lang="en-US"/>
          </a:p>
        </p:txBody>
      </p:sp>
    </p:spTree>
    <p:extLst>
      <p:ext uri="{BB962C8B-B14F-4D97-AF65-F5344CB8AC3E}">
        <p14:creationId xmlns:p14="http://schemas.microsoft.com/office/powerpoint/2010/main" val="164577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function of one variable </a:t>
            </a:r>
            <a:r>
              <a:rPr lang="en-US" i="1" dirty="0"/>
              <a:t>f(x</a:t>
            </a:r>
            <a:r>
              <a:rPr lang="en-US" dirty="0"/>
              <a:t>) to have a minimum or a maximum at </a:t>
            </a:r>
            <a:r>
              <a:rPr lang="en-US" i="1" dirty="0"/>
              <a:t>x*</a:t>
            </a:r>
            <a:r>
              <a:rPr lang="en-US" dirty="0"/>
              <a:t>, it has to be stationary, so the vanishing of the first derivative, f’(x*)=0, is a necessary condition for either. From a Taylor series expansion about </a:t>
            </a:r>
            <a:r>
              <a:rPr lang="en-US" i="1" dirty="0"/>
              <a:t>x*</a:t>
            </a:r>
          </a:p>
          <a:p>
            <a:endParaRPr lang="en-US" dirty="0"/>
          </a:p>
          <a:p>
            <a:r>
              <a:rPr lang="en-US" i="1" dirty="0"/>
              <a:t>f(x*+h)=f(x*)+</a:t>
            </a:r>
            <a:r>
              <a:rPr lang="en-US" i="1" dirty="0" err="1"/>
              <a:t>hf</a:t>
            </a:r>
            <a:r>
              <a:rPr lang="en-US" i="1" dirty="0"/>
              <a:t>’(x*)+0.5h</a:t>
            </a:r>
            <a:r>
              <a:rPr lang="en-US" i="1" baseline="30000" dirty="0"/>
              <a:t>2</a:t>
            </a:r>
            <a:r>
              <a:rPr lang="en-US" i="1" dirty="0"/>
              <a:t>f”(x*)+</a:t>
            </a:r>
            <a:r>
              <a:rPr lang="en-US" dirty="0"/>
              <a:t>higher order terms in </a:t>
            </a:r>
            <a:r>
              <a:rPr lang="en-US" i="1" dirty="0"/>
              <a:t>h</a:t>
            </a:r>
          </a:p>
          <a:p>
            <a:endParaRPr lang="en-US" dirty="0"/>
          </a:p>
          <a:p>
            <a:r>
              <a:rPr lang="en-US" dirty="0"/>
              <a:t>it is clear that </a:t>
            </a:r>
            <a:r>
              <a:rPr lang="en-US" i="1" dirty="0"/>
              <a:t>f”(x*)&gt;0 </a:t>
            </a:r>
            <a:r>
              <a:rPr lang="en-US" dirty="0"/>
              <a:t>is a sufficient condition for a minimum, because it guarantees that close enough to </a:t>
            </a:r>
            <a:r>
              <a:rPr lang="en-US" i="1" dirty="0"/>
              <a:t>x*</a:t>
            </a:r>
            <a:r>
              <a:rPr lang="en-US" dirty="0"/>
              <a:t> (</a:t>
            </a:r>
            <a:r>
              <a:rPr lang="en-US" i="1" dirty="0"/>
              <a:t>h</a:t>
            </a:r>
            <a:r>
              <a:rPr lang="en-US" dirty="0"/>
              <a:t> sufficiently small), </a:t>
            </a:r>
            <a:r>
              <a:rPr lang="en-US" i="1" dirty="0"/>
              <a:t>f(x)&gt;f*(x). </a:t>
            </a:r>
            <a:r>
              <a:rPr lang="en-US" dirty="0"/>
              <a:t>Similarly, </a:t>
            </a:r>
            <a:r>
              <a:rPr lang="en-US" i="1" dirty="0"/>
              <a:t>f”(x*)&lt;0 </a:t>
            </a:r>
            <a:r>
              <a:rPr lang="en-US" dirty="0"/>
              <a:t>is a sufficient condition for a maximum.</a:t>
            </a:r>
          </a:p>
          <a:p>
            <a:endParaRPr lang="en-US" dirty="0"/>
          </a:p>
          <a:p>
            <a:r>
              <a:rPr lang="en-US" dirty="0"/>
              <a:t>When </a:t>
            </a:r>
            <a:r>
              <a:rPr lang="en-US" i="1" dirty="0"/>
              <a:t>f”(x)=0 </a:t>
            </a:r>
            <a:r>
              <a:rPr lang="en-US" dirty="0"/>
              <a:t>at a stationary point, it is the higher derivatives that determine whether it is a minimum. First the third derivative has to vanish in order to avoid an inflexion point. Then if the fourth derivative is positive we have a minimum. For example </a:t>
            </a:r>
            <a:r>
              <a:rPr lang="en-US" i="1" dirty="0"/>
              <a:t>f(x)=x</a:t>
            </a:r>
            <a:r>
              <a:rPr lang="en-US" i="1" baseline="30000" dirty="0"/>
              <a:t>4</a:t>
            </a:r>
            <a:r>
              <a:rPr lang="en-US" i="1" dirty="0"/>
              <a:t> </a:t>
            </a:r>
            <a:r>
              <a:rPr lang="en-US" dirty="0"/>
              <a:t>has a minimum at x=0.</a:t>
            </a:r>
          </a:p>
          <a:p>
            <a:endParaRPr lang="en-US" dirty="0"/>
          </a:p>
        </p:txBody>
      </p:sp>
      <p:sp>
        <p:nvSpPr>
          <p:cNvPr id="4" name="Slide Number Placeholder 3"/>
          <p:cNvSpPr>
            <a:spLocks noGrp="1"/>
          </p:cNvSpPr>
          <p:nvPr>
            <p:ph type="sldNum" sz="quarter" idx="10"/>
          </p:nvPr>
        </p:nvSpPr>
        <p:spPr/>
        <p:txBody>
          <a:bodyPr/>
          <a:lstStyle/>
          <a:p>
            <a:fld id="{E422BB6E-29C0-4D5C-B376-E905E0FC5E5B}" type="slidenum">
              <a:rPr lang="en-US" smtClean="0"/>
              <a:t>45</a:t>
            </a:fld>
            <a:endParaRPr lang="en-US"/>
          </a:p>
        </p:txBody>
      </p:sp>
    </p:spTree>
    <p:extLst>
      <p:ext uri="{BB962C8B-B14F-4D97-AF65-F5344CB8AC3E}">
        <p14:creationId xmlns:p14="http://schemas.microsoft.com/office/powerpoint/2010/main" val="347362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n-dimensional function we again</a:t>
            </a:r>
            <a:r>
              <a:rPr lang="en-US" baseline="0" dirty="0"/>
              <a:t> use the Taylor series to derive the optimality conditions. The Taylor series here is also useful in order to define some terminology that we will use later. The vector</a:t>
            </a:r>
            <a:r>
              <a:rPr lang="en-US" dirty="0"/>
              <a:t> of first derivatives is called the gradient vector, and the matrix of second derivatives is called the Hessian matrix (after Ludwig Otto </a:t>
            </a:r>
            <a:r>
              <a:rPr lang="en-US" dirty="0" err="1"/>
              <a:t>Hesse</a:t>
            </a:r>
            <a:r>
              <a:rPr lang="en-US" dirty="0"/>
              <a:t>, German mathematician, 1811-1874). Using this vector and matrix, it is possible to write the Taylor series expansion in a more compact form.</a:t>
            </a:r>
          </a:p>
          <a:p>
            <a:endParaRPr lang="en-US" dirty="0"/>
          </a:p>
          <a:p>
            <a:r>
              <a:rPr lang="en-US" dirty="0"/>
              <a:t>The fact that a necessary condition for a minimum is that all the first derivatives are zero is easy to derive. If any first derivative is non zero, the slope in that direction is non-zero, and we will move in the direction that will reduce the function. For example if the derivative with respect to x8 is positive, we will reduce x8 a bit without changing any of the other variables. If the change in x8 is small enough, the quadratic and higher terms will be negligible compare to the first derivative times the change in x8, and we will find a nearby point where f(x)&lt;f(x*), so that x* is not a local minimum.</a:t>
            </a:r>
          </a:p>
          <a:p>
            <a:endParaRPr lang="en-US" dirty="0"/>
          </a:p>
          <a:p>
            <a:r>
              <a:rPr lang="en-US" dirty="0"/>
              <a:t>This condition of all the first derivatives being zero, is the condition for </a:t>
            </a:r>
            <a:r>
              <a:rPr lang="en-US" dirty="0" err="1"/>
              <a:t>stationarity</a:t>
            </a:r>
            <a:r>
              <a:rPr lang="en-US" dirty="0"/>
              <a:t>. It is also a necessary condition for a maximum, using the same kind of logic.</a:t>
            </a:r>
          </a:p>
          <a:p>
            <a:endParaRPr lang="en-US" dirty="0"/>
          </a:p>
          <a:p>
            <a:endParaRPr lang="en-US" dirty="0"/>
          </a:p>
        </p:txBody>
      </p:sp>
      <p:sp>
        <p:nvSpPr>
          <p:cNvPr id="4" name="Slide Number Placeholder 3"/>
          <p:cNvSpPr>
            <a:spLocks noGrp="1"/>
          </p:cNvSpPr>
          <p:nvPr>
            <p:ph type="sldNum" sz="quarter" idx="10"/>
          </p:nvPr>
        </p:nvSpPr>
        <p:spPr/>
        <p:txBody>
          <a:bodyPr/>
          <a:lstStyle/>
          <a:p>
            <a:fld id="{6DE4CAE4-E382-4339-9330-5E1FE921631A}" type="slidenum">
              <a:rPr lang="en-US" smtClean="0"/>
              <a:t>48</a:t>
            </a:fld>
            <a:endParaRPr lang="en-US"/>
          </a:p>
        </p:txBody>
      </p:sp>
    </p:spTree>
    <p:extLst>
      <p:ext uri="{BB962C8B-B14F-4D97-AF65-F5344CB8AC3E}">
        <p14:creationId xmlns:p14="http://schemas.microsoft.com/office/powerpoint/2010/main" val="3212718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conditions for a minimum are now derived in a similar way to a one-dimensional function. A sufficient condition for a minimum is to have a Hessian matrix that has the property of </a:t>
            </a:r>
            <a:r>
              <a:rPr lang="en-US" dirty="0" err="1"/>
              <a:t>v</a:t>
            </a:r>
            <a:r>
              <a:rPr lang="en-US" baseline="30000" dirty="0" err="1"/>
              <a:t>T</a:t>
            </a:r>
            <a:r>
              <a:rPr lang="en-US" dirty="0" err="1"/>
              <a:t>Hv</a:t>
            </a:r>
            <a:r>
              <a:rPr lang="en-US" dirty="0"/>
              <a:t>&gt;0 for any vector v.  Such a property for a symmetric matrix is called positive definiteness.</a:t>
            </a:r>
          </a:p>
          <a:p>
            <a:endParaRPr lang="en-US" dirty="0"/>
          </a:p>
          <a:p>
            <a:r>
              <a:rPr lang="en-US" dirty="0"/>
              <a:t>If v is selected to be a unit length eigenvector of H, then the product </a:t>
            </a:r>
            <a:r>
              <a:rPr lang="en-US" dirty="0" err="1"/>
              <a:t>v</a:t>
            </a:r>
            <a:r>
              <a:rPr lang="en-US" baseline="30000" dirty="0" err="1"/>
              <a:t>T</a:t>
            </a:r>
            <a:r>
              <a:rPr lang="en-US" dirty="0" err="1"/>
              <a:t>Hv</a:t>
            </a:r>
            <a:r>
              <a:rPr lang="en-US" dirty="0"/>
              <a:t> is equal to the corresponding eigenvalue, which shows that all eigenvalues of a positive definite matrix must be positive. It is not difficult to show the reverse, that if all the eigenvalues are positive the matrix is positive definite. The eigenvalues of the Hessian matrix are the curvatures of f in the direction of the eigenvectors. So a </a:t>
            </a:r>
            <a:r>
              <a:rPr lang="en-US" dirty="0" err="1"/>
              <a:t>a</a:t>
            </a:r>
            <a:r>
              <a:rPr lang="en-US" dirty="0"/>
              <a:t> matrix is positive definite if it has positive curvature in the direction of every eigenvector. That turns out to be enough to guarantee that it is positive in any other direction.</a:t>
            </a:r>
          </a:p>
          <a:p>
            <a:endParaRPr lang="en-US" dirty="0"/>
          </a:p>
          <a:p>
            <a:r>
              <a:rPr lang="en-US" dirty="0"/>
              <a:t>So positive definiteness is a sufficient condition for a minimum at a stationary point. However, it is not necessary. If there are directions where the second derivative is zero, that is </a:t>
            </a:r>
            <a:r>
              <a:rPr lang="en-US" dirty="0" err="1"/>
              <a:t>v</a:t>
            </a:r>
            <a:r>
              <a:rPr lang="en-US" baseline="30000" dirty="0" err="1"/>
              <a:t>T</a:t>
            </a:r>
            <a:r>
              <a:rPr lang="en-US" dirty="0" err="1"/>
              <a:t>Hv</a:t>
            </a:r>
            <a:r>
              <a:rPr lang="en-US" dirty="0"/>
              <a:t>=0, we could still have a minimum there depending on the higher order derivatives. A matrix H with </a:t>
            </a:r>
            <a:r>
              <a:rPr lang="en-US" dirty="0" err="1"/>
              <a:t>v</a:t>
            </a:r>
            <a:r>
              <a:rPr lang="en-US" baseline="30000" dirty="0" err="1"/>
              <a:t>T</a:t>
            </a:r>
            <a:r>
              <a:rPr lang="en-US" dirty="0" err="1"/>
              <a:t>Hv</a:t>
            </a:r>
            <a:r>
              <a:rPr lang="en-US" dirty="0"/>
              <a:t>&gt;=0 is called semi-positive definite, and all its eigenvalues are non-negative.</a:t>
            </a:r>
          </a:p>
        </p:txBody>
      </p:sp>
      <p:sp>
        <p:nvSpPr>
          <p:cNvPr id="4" name="Slide Number Placeholder 3"/>
          <p:cNvSpPr>
            <a:spLocks noGrp="1"/>
          </p:cNvSpPr>
          <p:nvPr>
            <p:ph type="sldNum" sz="quarter" idx="10"/>
          </p:nvPr>
        </p:nvSpPr>
        <p:spPr/>
        <p:txBody>
          <a:bodyPr/>
          <a:lstStyle/>
          <a:p>
            <a:fld id="{6DE4CAE4-E382-4339-9330-5E1FE921631A}" type="slidenum">
              <a:rPr lang="en-US" smtClean="0"/>
              <a:t>49</a:t>
            </a:fld>
            <a:endParaRPr lang="en-US"/>
          </a:p>
        </p:txBody>
      </p:sp>
    </p:spTree>
    <p:extLst>
      <p:ext uri="{BB962C8B-B14F-4D97-AF65-F5344CB8AC3E}">
        <p14:creationId xmlns:p14="http://schemas.microsoft.com/office/powerpoint/2010/main" val="205579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now offer a complete classification of stationary points for n-dimensional functions depending on the definiteness of the Hessian matrix. If the matrix is positive definite we have sufficient conditions for a minimum, and similarly if the matrix is negative definite (</a:t>
            </a:r>
            <a:r>
              <a:rPr lang="en-US" i="1" dirty="0" err="1"/>
              <a:t>v</a:t>
            </a:r>
            <a:r>
              <a:rPr lang="en-US" i="1" baseline="30000" dirty="0" err="1"/>
              <a:t>T</a:t>
            </a:r>
            <a:r>
              <a:rPr lang="en-US" i="1" dirty="0" err="1"/>
              <a:t>Hv</a:t>
            </a:r>
            <a:r>
              <a:rPr lang="en-US" i="1" dirty="0"/>
              <a:t>&lt;0</a:t>
            </a:r>
            <a:r>
              <a:rPr lang="en-US" dirty="0"/>
              <a:t> for all v) we must have a maximum. </a:t>
            </a:r>
          </a:p>
          <a:p>
            <a:endParaRPr lang="en-US" dirty="0"/>
          </a:p>
          <a:p>
            <a:r>
              <a:rPr lang="en-US" dirty="0"/>
              <a:t>The necessary conditions are milder, </a:t>
            </a:r>
            <a:r>
              <a:rPr lang="en-US" dirty="0" err="1"/>
              <a:t>v</a:t>
            </a:r>
            <a:r>
              <a:rPr lang="en-US" baseline="30000" dirty="0" err="1"/>
              <a:t>T</a:t>
            </a:r>
            <a:r>
              <a:rPr lang="en-US" dirty="0" err="1"/>
              <a:t>Hv</a:t>
            </a:r>
            <a:r>
              <a:rPr lang="en-US" dirty="0"/>
              <a:t>&gt;=0 for a minimum. In that case the matrix is called positive </a:t>
            </a:r>
            <a:r>
              <a:rPr lang="en-US" dirty="0" err="1"/>
              <a:t>simi</a:t>
            </a:r>
            <a:r>
              <a:rPr lang="en-US" dirty="0"/>
              <a:t>-definite, all the eigenvalues are non-negative, and if one ore more is zero, higher derivatives will determine whether we have a minimum.</a:t>
            </a:r>
          </a:p>
          <a:p>
            <a:endParaRPr lang="en-US" dirty="0"/>
          </a:p>
          <a:p>
            <a:r>
              <a:rPr lang="en-US" dirty="0"/>
              <a:t>Similarly, the necessary condition for a maximum, is that the matrix is negative semi-definite, which leads to the eigenvalues being non-positive.</a:t>
            </a:r>
          </a:p>
          <a:p>
            <a:endParaRPr lang="en-US" dirty="0"/>
          </a:p>
          <a:p>
            <a:r>
              <a:rPr lang="en-US" dirty="0"/>
              <a:t>Finally, if the matrix has </a:t>
            </a:r>
            <a:r>
              <a:rPr lang="en-US" i="1" dirty="0" err="1"/>
              <a:t>v</a:t>
            </a:r>
            <a:r>
              <a:rPr lang="en-US" i="1" baseline="30000" dirty="0" err="1"/>
              <a:t>T</a:t>
            </a:r>
            <a:r>
              <a:rPr lang="en-US" i="1" dirty="0" err="1"/>
              <a:t>Hv</a:t>
            </a:r>
            <a:r>
              <a:rPr lang="en-US" i="1" dirty="0"/>
              <a:t>&gt;0</a:t>
            </a:r>
            <a:r>
              <a:rPr lang="en-US" dirty="0"/>
              <a:t> for some vectors v, and </a:t>
            </a:r>
            <a:r>
              <a:rPr lang="en-US" i="1" dirty="0" err="1"/>
              <a:t>v</a:t>
            </a:r>
            <a:r>
              <a:rPr lang="en-US" i="1" baseline="30000" dirty="0" err="1"/>
              <a:t>T</a:t>
            </a:r>
            <a:r>
              <a:rPr lang="en-US" i="1" dirty="0" err="1"/>
              <a:t>Hv</a:t>
            </a:r>
            <a:r>
              <a:rPr lang="en-US" i="1" dirty="0"/>
              <a:t>&lt;0 </a:t>
            </a:r>
            <a:r>
              <a:rPr lang="en-US" dirty="0"/>
              <a:t>for others, it is called indefinite. In this case some of the eigenvalues are positive and some are negative, and the stationary point is called a saddle point. This is because the shape of a saddle is an example of such a function. It has positive curvature from front to back, and negative curvature side to side.</a:t>
            </a:r>
          </a:p>
        </p:txBody>
      </p:sp>
      <p:sp>
        <p:nvSpPr>
          <p:cNvPr id="4" name="Slide Number Placeholder 3"/>
          <p:cNvSpPr>
            <a:spLocks noGrp="1"/>
          </p:cNvSpPr>
          <p:nvPr>
            <p:ph type="sldNum" sz="quarter" idx="10"/>
          </p:nvPr>
        </p:nvSpPr>
        <p:spPr/>
        <p:txBody>
          <a:bodyPr/>
          <a:lstStyle/>
          <a:p>
            <a:fld id="{6DE4CAE4-E382-4339-9330-5E1FE921631A}" type="slidenum">
              <a:rPr lang="en-US" smtClean="0"/>
              <a:t>51</a:t>
            </a:fld>
            <a:endParaRPr lang="en-US"/>
          </a:p>
        </p:txBody>
      </p:sp>
    </p:spTree>
    <p:extLst>
      <p:ext uri="{BB962C8B-B14F-4D97-AF65-F5344CB8AC3E}">
        <p14:creationId xmlns:p14="http://schemas.microsoft.com/office/powerpoint/2010/main" val="4078000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the procedure we start with the function f=x</a:t>
            </a:r>
            <a:r>
              <a:rPr lang="en-US" baseline="-25000" dirty="0"/>
              <a:t>1</a:t>
            </a:r>
            <a:r>
              <a:rPr lang="en-US" baseline="30000" dirty="0"/>
              <a:t>2</a:t>
            </a:r>
            <a:r>
              <a:rPr lang="en-US" dirty="0"/>
              <a:t>+x</a:t>
            </a:r>
            <a:r>
              <a:rPr lang="en-US" baseline="-25000" dirty="0"/>
              <a:t>1</a:t>
            </a:r>
            <a:r>
              <a:rPr lang="en-US" dirty="0"/>
              <a:t>x</a:t>
            </a:r>
            <a:r>
              <a:rPr lang="en-US" baseline="-25000" dirty="0"/>
              <a:t>2</a:t>
            </a:r>
            <a:r>
              <a:rPr lang="en-US" dirty="0"/>
              <a:t>+x</a:t>
            </a:r>
            <a:r>
              <a:rPr lang="en-US" baseline="-25000" dirty="0"/>
              <a:t>2</a:t>
            </a:r>
            <a:r>
              <a:rPr lang="en-US" baseline="30000" dirty="0"/>
              <a:t>2</a:t>
            </a:r>
            <a:r>
              <a:rPr lang="en-US" dirty="0"/>
              <a:t>. Setting the first derivative to zero we get that (0,0) is the only stationary point. The Hessian matrix is a constant matrix</a:t>
            </a:r>
          </a:p>
          <a:p>
            <a:endParaRPr lang="en-US" dirty="0"/>
          </a:p>
          <a:p>
            <a:endParaRPr lang="en-US" dirty="0"/>
          </a:p>
          <a:p>
            <a:r>
              <a:rPr lang="en-US" dirty="0"/>
              <a:t>and its eigenvalues are 1 and 3, both positive so the stationary point is a minimum. </a:t>
            </a:r>
          </a:p>
          <a:p>
            <a:endParaRPr lang="en-US" dirty="0"/>
          </a:p>
          <a:p>
            <a:r>
              <a:rPr lang="en-US" dirty="0"/>
              <a:t>Nest we alter the function to f=x</a:t>
            </a:r>
            <a:r>
              <a:rPr lang="en-US" baseline="-25000" dirty="0"/>
              <a:t>1</a:t>
            </a:r>
            <a:r>
              <a:rPr lang="en-US" baseline="30000" dirty="0"/>
              <a:t>2</a:t>
            </a:r>
            <a:r>
              <a:rPr lang="en-US" dirty="0"/>
              <a:t>+3x</a:t>
            </a:r>
            <a:r>
              <a:rPr lang="en-US" baseline="-25000" dirty="0"/>
              <a:t>1</a:t>
            </a:r>
            <a:r>
              <a:rPr lang="en-US" dirty="0"/>
              <a:t>x</a:t>
            </a:r>
            <a:r>
              <a:rPr lang="en-US" baseline="-25000" dirty="0"/>
              <a:t>2</a:t>
            </a:r>
            <a:r>
              <a:rPr lang="en-US" dirty="0"/>
              <a:t>+x</a:t>
            </a:r>
            <a:r>
              <a:rPr lang="en-US" baseline="-25000" dirty="0"/>
              <a:t>2</a:t>
            </a:r>
            <a:r>
              <a:rPr lang="en-US" baseline="30000" dirty="0"/>
              <a:t>2</a:t>
            </a:r>
            <a:r>
              <a:rPr lang="en-US" dirty="0"/>
              <a:t>. It has the same stationary point, but the Hessian matrix is now </a:t>
            </a:r>
          </a:p>
          <a:p>
            <a:endParaRPr lang="en-US" dirty="0"/>
          </a:p>
          <a:p>
            <a:r>
              <a:rPr lang="en-US" dirty="0"/>
              <a:t>The eigenvalues are -1 and 5</a:t>
            </a:r>
          </a:p>
          <a:p>
            <a:r>
              <a:rPr lang="en-US" dirty="0"/>
              <a:t>So the stationary point is a saddle point. The two functions are plotted in order to verify these conclusion using the Matlab sequence:</a:t>
            </a:r>
          </a:p>
          <a:p>
            <a:endParaRPr lang="en-US" dirty="0"/>
          </a:p>
          <a:p>
            <a:r>
              <a:rPr lang="en-US" dirty="0"/>
              <a:t>x1=</a:t>
            </a:r>
            <a:r>
              <a:rPr lang="en-US" dirty="0" err="1"/>
              <a:t>linspace</a:t>
            </a:r>
            <a:r>
              <a:rPr lang="en-US" dirty="0"/>
              <a:t>(-2,2,40); x2=</a:t>
            </a:r>
            <a:r>
              <a:rPr lang="en-US" dirty="0" err="1"/>
              <a:t>linspace</a:t>
            </a:r>
            <a:r>
              <a:rPr lang="en-US" dirty="0"/>
              <a:t>(-2,2,40);</a:t>
            </a:r>
          </a:p>
          <a:p>
            <a:r>
              <a:rPr lang="en-US" dirty="0"/>
              <a:t>[X1,X2]=</a:t>
            </a:r>
            <a:r>
              <a:rPr lang="en-US" dirty="0" err="1"/>
              <a:t>meshgrid</a:t>
            </a:r>
            <a:r>
              <a:rPr lang="en-US" dirty="0"/>
              <a:t>(x1,x2);</a:t>
            </a:r>
          </a:p>
          <a:p>
            <a:r>
              <a:rPr lang="en-US" dirty="0"/>
              <a:t> Z=X1.^2+X1.*X2+X2.^2;</a:t>
            </a:r>
          </a:p>
          <a:p>
            <a:r>
              <a:rPr lang="en-US" dirty="0"/>
              <a:t> </a:t>
            </a:r>
            <a:r>
              <a:rPr lang="en-US" dirty="0" err="1"/>
              <a:t>cs</a:t>
            </a:r>
            <a:r>
              <a:rPr lang="en-US" dirty="0"/>
              <a:t>=</a:t>
            </a:r>
            <a:r>
              <a:rPr lang="en-US" dirty="0" err="1"/>
              <a:t>surfc</a:t>
            </a:r>
            <a:r>
              <a:rPr lang="en-US" dirty="0"/>
              <a:t>(X1,X2,Z);  </a:t>
            </a:r>
            <a:r>
              <a:rPr lang="en-US" dirty="0" err="1"/>
              <a:t>xlabel</a:t>
            </a:r>
            <a:r>
              <a:rPr lang="en-US" dirty="0"/>
              <a:t>('x1'); </a:t>
            </a:r>
            <a:r>
              <a:rPr lang="en-US" dirty="0" err="1"/>
              <a:t>ylabel</a:t>
            </a:r>
            <a:r>
              <a:rPr lang="en-US" dirty="0"/>
              <a:t>('x2')</a:t>
            </a:r>
          </a:p>
          <a:p>
            <a:r>
              <a:rPr lang="en-US" dirty="0"/>
              <a:t>Z=Z+2*X1.*X2;</a:t>
            </a:r>
          </a:p>
          <a:p>
            <a:r>
              <a:rPr lang="en-US" dirty="0" err="1"/>
              <a:t>cs</a:t>
            </a:r>
            <a:r>
              <a:rPr lang="en-US" dirty="0"/>
              <a:t>=</a:t>
            </a:r>
            <a:r>
              <a:rPr lang="en-US" dirty="0" err="1"/>
              <a:t>surfc</a:t>
            </a:r>
            <a:r>
              <a:rPr lang="en-US" dirty="0"/>
              <a:t>(X1,X2,Z); </a:t>
            </a:r>
            <a:r>
              <a:rPr lang="en-US" dirty="0" err="1"/>
              <a:t>xlabel</a:t>
            </a:r>
            <a:r>
              <a:rPr lang="en-US" dirty="0"/>
              <a:t>('x1'); </a:t>
            </a:r>
            <a:r>
              <a:rPr lang="en-US" dirty="0" err="1"/>
              <a:t>ylabel</a:t>
            </a:r>
            <a:r>
              <a:rPr lang="en-US" dirty="0"/>
              <a:t>('x2')</a:t>
            </a:r>
          </a:p>
        </p:txBody>
      </p:sp>
      <p:sp>
        <p:nvSpPr>
          <p:cNvPr id="4" name="Slide Number Placeholder 3"/>
          <p:cNvSpPr>
            <a:spLocks noGrp="1"/>
          </p:cNvSpPr>
          <p:nvPr>
            <p:ph type="sldNum" sz="quarter" idx="10"/>
          </p:nvPr>
        </p:nvSpPr>
        <p:spPr/>
        <p:txBody>
          <a:bodyPr/>
          <a:lstStyle/>
          <a:p>
            <a:fld id="{6DE4CAE4-E382-4339-9330-5E1FE921631A}" type="slidenum">
              <a:rPr lang="en-US" smtClean="0"/>
              <a:t>52</a:t>
            </a:fld>
            <a:endParaRPr lang="en-US"/>
          </a:p>
        </p:txBody>
      </p:sp>
      <mc:AlternateContent xmlns:mc="http://schemas.openxmlformats.org/markup-compatibility/2006" xmlns:a14="http://schemas.microsoft.com/office/drawing/2010/main">
        <mc:Choice Requires="a14">
          <p:sp>
            <p:nvSpPr>
              <p:cNvPr id="5" name="Rectangle 4"/>
              <p:cNvSpPr/>
              <p:nvPr/>
            </p:nvSpPr>
            <p:spPr>
              <a:xfrm>
                <a:off x="2226367" y="4879299"/>
                <a:ext cx="900384" cy="555894"/>
              </a:xfrm>
              <a:prstGeom prst="rect">
                <a:avLst/>
              </a:prstGeom>
            </p:spPr>
            <p:txBody>
              <a:bodyPr wrap="none" lIns="94842" tIns="47421" rIns="94842" bIns="47421">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0">
                                    <a:latin typeface="Cambria Math" panose="02040503050406030204" pitchFamily="18" charset="0"/>
                                  </a:rPr>
                                  <m:t>2</m:t>
                                </m:r>
                              </m:e>
                              <m:e>
                                <m:r>
                                  <a:rPr lang="en-US" i="0">
                                    <a:latin typeface="Cambria Math" panose="02040503050406030204" pitchFamily="18" charset="0"/>
                                  </a:rPr>
                                  <m:t>1</m:t>
                                </m:r>
                              </m:e>
                            </m:mr>
                            <m:mr>
                              <m:e>
                                <m:r>
                                  <a:rPr lang="en-US" i="0">
                                    <a:latin typeface="Cambria Math" panose="02040503050406030204" pitchFamily="18" charset="0"/>
                                  </a:rPr>
                                  <m:t>1</m:t>
                                </m:r>
                              </m:e>
                              <m:e>
                                <m:r>
                                  <a:rPr lang="en-US" i="0">
                                    <a:latin typeface="Cambria Math" panose="02040503050406030204" pitchFamily="18" charset="0"/>
                                  </a:rPr>
                                  <m:t>2</m:t>
                                </m:r>
                              </m:e>
                            </m:mr>
                          </m:m>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26367" y="4879299"/>
                <a:ext cx="900384" cy="5558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941983" y="6040091"/>
                <a:ext cx="900384" cy="557690"/>
              </a:xfrm>
              <a:prstGeom prst="rect">
                <a:avLst/>
              </a:prstGeom>
            </p:spPr>
            <p:txBody>
              <a:bodyPr wrap="none" lIns="94842" tIns="47421" rIns="94842" bIns="47421">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0">
                                    <a:latin typeface="Cambria Math" panose="02040503050406030204" pitchFamily="18" charset="0"/>
                                  </a:rPr>
                                  <m:t>2</m:t>
                                </m:r>
                              </m:e>
                              <m:e>
                                <m:r>
                                  <a:rPr lang="en-US" b="0" i="0" smtClean="0">
                                    <a:latin typeface="Cambria Math" panose="02040503050406030204" pitchFamily="18" charset="0"/>
                                  </a:rPr>
                                  <m:t>3</m:t>
                                </m:r>
                              </m:e>
                            </m:mr>
                            <m:mr>
                              <m:e>
                                <m:r>
                                  <a:rPr lang="en-US" b="0" i="0" smtClean="0">
                                    <a:latin typeface="Cambria Math" panose="02040503050406030204" pitchFamily="18" charset="0"/>
                                  </a:rPr>
                                  <m:t>3</m:t>
                                </m:r>
                              </m:e>
                              <m:e>
                                <m:r>
                                  <a:rPr lang="en-US" i="0">
                                    <a:latin typeface="Cambria Math" panose="02040503050406030204" pitchFamily="18" charset="0"/>
                                  </a:rPr>
                                  <m:t>2</m:t>
                                </m:r>
                              </m:e>
                            </m:mr>
                          </m:m>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941983" y="6040091"/>
                <a:ext cx="900384" cy="55769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8374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lecture is on optimality conditions for local constrained optima. An important by product of these conditions are Lagrange multipliers. These are sometimes called “shadow prices’ because they can be used to assess the price of constraints. More generally, they allow us to estimate the derivative of the optimum objective with respect to changes in problem parameters.</a:t>
            </a:r>
          </a:p>
          <a:p>
            <a:endParaRPr lang="en-US" dirty="0"/>
          </a:p>
          <a:p>
            <a:r>
              <a:rPr lang="en-US" dirty="0"/>
              <a:t>Much of the material in this lecture is from Chapter 5 of Haftka and </a:t>
            </a:r>
            <a:r>
              <a:rPr lang="en-US" dirty="0" err="1"/>
              <a:t>Gurdal’s</a:t>
            </a:r>
            <a:r>
              <a:rPr lang="en-US" dirty="0"/>
              <a:t> Elements of Structural Optimization. </a:t>
            </a:r>
          </a:p>
          <a:p>
            <a:endParaRPr lang="en-US" dirty="0"/>
          </a:p>
          <a:p>
            <a:endParaRPr lang="en-US" dirty="0"/>
          </a:p>
          <a:p>
            <a:r>
              <a:rPr lang="en-US" b="1" dirty="0"/>
              <a:t>From Wikipedia:</a:t>
            </a:r>
          </a:p>
          <a:p>
            <a:r>
              <a:rPr lang="en-US" b="1" dirty="0"/>
              <a:t>Joseph-Louis Lagrange</a:t>
            </a:r>
            <a:r>
              <a:rPr lang="en-US" dirty="0"/>
              <a:t> (born </a:t>
            </a:r>
            <a:r>
              <a:rPr lang="en-US" b="1" dirty="0"/>
              <a:t>Giuseppe Lodovico </a:t>
            </a:r>
            <a:r>
              <a:rPr lang="en-US" b="1" dirty="0" err="1"/>
              <a:t>Lagrangia</a:t>
            </a:r>
            <a:r>
              <a:rPr lang="en-US" dirty="0"/>
              <a:t> </a:t>
            </a:r>
            <a:r>
              <a:rPr lang="en-US" baseline="30000" dirty="0">
                <a:hlinkClick r:id="rId3"/>
              </a:rPr>
              <a:t>[1]</a:t>
            </a:r>
            <a:r>
              <a:rPr lang="en-US" baseline="30000" dirty="0">
                <a:hlinkClick r:id="rId4"/>
              </a:rPr>
              <a:t>[2]</a:t>
            </a:r>
            <a:r>
              <a:rPr lang="en-US" baseline="30000" dirty="0">
                <a:hlinkClick r:id="rId5"/>
              </a:rPr>
              <a:t>[3]</a:t>
            </a:r>
            <a:r>
              <a:rPr lang="en-US" dirty="0"/>
              <a:t> (also reported as </a:t>
            </a:r>
            <a:r>
              <a:rPr lang="en-US" i="1" dirty="0"/>
              <a:t>Giuseppe Luigi </a:t>
            </a:r>
            <a:r>
              <a:rPr lang="en-US" i="1" dirty="0" err="1"/>
              <a:t>Lagrangia</a:t>
            </a:r>
            <a:r>
              <a:rPr lang="en-US" dirty="0"/>
              <a:t> </a:t>
            </a:r>
            <a:r>
              <a:rPr lang="en-US" baseline="30000" dirty="0">
                <a:hlinkClick r:id="rId6"/>
              </a:rPr>
              <a:t>[4]</a:t>
            </a:r>
            <a:r>
              <a:rPr lang="en-US" dirty="0"/>
              <a:t>), 25 January 1736 in </a:t>
            </a:r>
            <a:r>
              <a:rPr lang="en-US" dirty="0">
                <a:hlinkClick r:id="rId7" tooltip="Turin"/>
              </a:rPr>
              <a:t>Turin</a:t>
            </a:r>
            <a:r>
              <a:rPr lang="en-US" dirty="0"/>
              <a:t>, </a:t>
            </a:r>
            <a:r>
              <a:rPr lang="en-US" dirty="0">
                <a:hlinkClick r:id="rId8" tooltip="Piedmont"/>
              </a:rPr>
              <a:t>Piedmont</a:t>
            </a:r>
            <a:r>
              <a:rPr lang="en-US" dirty="0"/>
              <a:t>; died 10 April 1813 in </a:t>
            </a:r>
            <a:r>
              <a:rPr lang="en-US" dirty="0">
                <a:hlinkClick r:id="rId9" tooltip="Paris"/>
              </a:rPr>
              <a:t>Paris</a:t>
            </a:r>
            <a:r>
              <a:rPr lang="en-US" dirty="0"/>
              <a:t>) was an </a:t>
            </a:r>
            <a:r>
              <a:rPr lang="en-US" dirty="0">
                <a:hlinkClick r:id="rId10" tooltip="Italians"/>
              </a:rPr>
              <a:t>Italian</a:t>
            </a:r>
            <a:r>
              <a:rPr lang="en-US" dirty="0"/>
              <a:t> </a:t>
            </a:r>
            <a:r>
              <a:rPr lang="en-US" dirty="0">
                <a:hlinkClick r:id="rId11" tooltip="Enlightenment Era"/>
              </a:rPr>
              <a:t>Enlightenment Era</a:t>
            </a:r>
            <a:r>
              <a:rPr lang="en-US" dirty="0"/>
              <a:t> </a:t>
            </a:r>
            <a:r>
              <a:rPr lang="en-US" dirty="0">
                <a:hlinkClick r:id="rId12" tooltip="Mathematician"/>
              </a:rPr>
              <a:t>mathematician</a:t>
            </a:r>
            <a:r>
              <a:rPr lang="en-US" dirty="0"/>
              <a:t> and </a:t>
            </a:r>
            <a:r>
              <a:rPr lang="en-US" dirty="0">
                <a:hlinkClick r:id="rId13" tooltip="Astronomer"/>
              </a:rPr>
              <a:t>astronomer</a:t>
            </a:r>
            <a:r>
              <a:rPr lang="en-US" dirty="0"/>
              <a:t>. He made significant contributions to all fields of </a:t>
            </a:r>
            <a:r>
              <a:rPr lang="en-US" dirty="0">
                <a:hlinkClick r:id="rId14" tooltip="Mathematical analysis"/>
              </a:rPr>
              <a:t>analysis</a:t>
            </a:r>
            <a:r>
              <a:rPr lang="en-US" dirty="0"/>
              <a:t>, </a:t>
            </a:r>
            <a:r>
              <a:rPr lang="en-US" dirty="0">
                <a:hlinkClick r:id="rId15" tooltip="Number theory"/>
              </a:rPr>
              <a:t>number theory</a:t>
            </a:r>
            <a:r>
              <a:rPr lang="en-US" dirty="0"/>
              <a:t>, and both </a:t>
            </a:r>
            <a:r>
              <a:rPr lang="en-US" dirty="0">
                <a:hlinkClick r:id="rId16" tooltip="Classical mechanics"/>
              </a:rPr>
              <a:t>classical</a:t>
            </a:r>
            <a:r>
              <a:rPr lang="en-US" dirty="0"/>
              <a:t> and </a:t>
            </a:r>
            <a:r>
              <a:rPr lang="en-US" dirty="0">
                <a:hlinkClick r:id="rId17" tooltip="Celestial mechanics"/>
              </a:rPr>
              <a:t>celestial mechanics</a:t>
            </a:r>
            <a:r>
              <a:rPr lang="en-US" dirty="0"/>
              <a:t>.</a:t>
            </a:r>
          </a:p>
          <a:p>
            <a:endParaRPr lang="en-US" dirty="0"/>
          </a:p>
        </p:txBody>
      </p:sp>
      <p:sp>
        <p:nvSpPr>
          <p:cNvPr id="4" name="Slide Number Placeholder 3"/>
          <p:cNvSpPr>
            <a:spLocks noGrp="1"/>
          </p:cNvSpPr>
          <p:nvPr>
            <p:ph type="sldNum" sz="quarter" idx="10"/>
          </p:nvPr>
        </p:nvSpPr>
        <p:spPr/>
        <p:txBody>
          <a:bodyPr/>
          <a:lstStyle/>
          <a:p>
            <a:fld id="{E422BB6E-29C0-4D5C-B376-E905E0FC5E5B}" type="slidenum">
              <a:rPr lang="en-US" smtClean="0"/>
              <a:t>58</a:t>
            </a:fld>
            <a:endParaRPr lang="en-US"/>
          </a:p>
        </p:txBody>
      </p:sp>
    </p:spTree>
    <p:extLst>
      <p:ext uri="{BB962C8B-B14F-4D97-AF65-F5344CB8AC3E}">
        <p14:creationId xmlns:p14="http://schemas.microsoft.com/office/powerpoint/2010/main" val="146986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first the case of only inequality constraints. The figure shows the contours of the objective function and the boundaries of two constraints that are depicted linear for simplicity.</a:t>
            </a:r>
          </a:p>
          <a:p>
            <a:endParaRPr lang="en-US"/>
          </a:p>
          <a:p>
            <a:r>
              <a:rPr lang="en-US"/>
              <a:t>Three of the four regions defined by the constraint boundaries are infeasible. Two correspond to one constraint being violated and one region where both are violated. In the feasible domain, it is clear that the optimum is found at the intersection of two constraints.</a:t>
            </a:r>
          </a:p>
          <a:p>
            <a:endParaRPr lang="en-US"/>
          </a:p>
          <a:p>
            <a:r>
              <a:rPr lang="en-US"/>
              <a:t>Indeed as we saw in linear programming, for a problem of n variables, the optimum is at a vertex where n constraints intersect. When the problem is nonlinear, this does not necessarily happen, but it often does.</a:t>
            </a:r>
          </a:p>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59</a:t>
            </a:fld>
            <a:endParaRPr lang="en-US"/>
          </a:p>
        </p:txBody>
      </p:sp>
    </p:spTree>
    <p:extLst>
      <p:ext uri="{BB962C8B-B14F-4D97-AF65-F5344CB8AC3E}">
        <p14:creationId xmlns:p14="http://schemas.microsoft.com/office/powerpoint/2010/main" val="2075089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trick for obtaining the optimality conditions is to add to the objective function a linear combination of the equality constraints, with the coefficients known as Lagrange multipliers. The combined function is called the Lagrangian.</a:t>
            </a:r>
          </a:p>
          <a:p>
            <a:endParaRPr lang="en-US"/>
          </a:p>
          <a:p>
            <a:r>
              <a:rPr lang="en-US"/>
              <a:t>Then necessary conditions for stationarity are that the derivatives of the Lagrangian with respect to the design variables are equal to zero. The derivatives with resepct to the Lagrange multipliers are also zero, because they are the equality constraints.</a:t>
            </a:r>
          </a:p>
          <a:p>
            <a:r>
              <a:rPr lang="en-US"/>
              <a:t>Altogether this gives us n+n</a:t>
            </a:r>
            <a:r>
              <a:rPr lang="en-US" baseline="-25000"/>
              <a:t>e</a:t>
            </a:r>
            <a:r>
              <a:rPr lang="en-US"/>
              <a:t> equations for n+n</a:t>
            </a:r>
            <a:r>
              <a:rPr lang="en-US" baseline="-25000"/>
              <a:t>e</a:t>
            </a:r>
            <a:r>
              <a:rPr lang="en-US"/>
              <a:t> unknowns.</a:t>
            </a:r>
          </a:p>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61</a:t>
            </a:fld>
            <a:endParaRPr lang="en-US"/>
          </a:p>
        </p:txBody>
      </p:sp>
    </p:spTree>
    <p:extLst>
      <p:ext uri="{BB962C8B-B14F-4D97-AF65-F5344CB8AC3E}">
        <p14:creationId xmlns:p14="http://schemas.microsoft.com/office/powerpoint/2010/main" val="874416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we will use a quadratic objective function and a quadratic constraint that requires the design to be on a circle with radius 10 and center at the origin. Since the objective function prefers x</a:t>
            </a:r>
            <a:r>
              <a:rPr lang="en-US" baseline="-25000" dirty="0"/>
              <a:t>1</a:t>
            </a:r>
            <a:r>
              <a:rPr lang="en-US" dirty="0"/>
              <a:t> to x</a:t>
            </a:r>
            <a:r>
              <a:rPr lang="en-US" baseline="-25000" dirty="0"/>
              <a:t>2</a:t>
            </a:r>
            <a:r>
              <a:rPr lang="en-US" dirty="0"/>
              <a:t>, the minimum may be expected for high x</a:t>
            </a:r>
            <a:r>
              <a:rPr lang="en-US" baseline="-25000" dirty="0"/>
              <a:t>1</a:t>
            </a:r>
            <a:r>
              <a:rPr lang="en-US" dirty="0"/>
              <a:t> and low x</a:t>
            </a:r>
            <a:r>
              <a:rPr lang="en-US" baseline="-25000" dirty="0"/>
              <a:t>2</a:t>
            </a:r>
            <a:r>
              <a:rPr lang="en-US" dirty="0"/>
              <a:t>.</a:t>
            </a:r>
          </a:p>
          <a:p>
            <a:endParaRPr lang="en-US" dirty="0"/>
          </a:p>
          <a:p>
            <a:r>
              <a:rPr lang="en-US" dirty="0"/>
              <a:t>Creating the </a:t>
            </a:r>
            <a:r>
              <a:rPr lang="en-US" dirty="0" err="1"/>
              <a:t>Lagrangian</a:t>
            </a:r>
            <a:r>
              <a:rPr lang="en-US" dirty="0"/>
              <a:t> and taking the derivatives with respect to x</a:t>
            </a:r>
            <a:r>
              <a:rPr lang="en-US" baseline="-25000" dirty="0"/>
              <a:t>1</a:t>
            </a:r>
            <a:r>
              <a:rPr lang="en-US" dirty="0"/>
              <a:t>, x</a:t>
            </a:r>
            <a:r>
              <a:rPr lang="en-US" baseline="-25000" dirty="0"/>
              <a:t>2</a:t>
            </a:r>
            <a:r>
              <a:rPr lang="en-US" dirty="0"/>
              <a:t>, and lambda, we get three equations, with the last being the constraint equations. The first two equations will produce contradictory values for lambda if both x</a:t>
            </a:r>
            <a:r>
              <a:rPr lang="en-US" baseline="-25000" dirty="0"/>
              <a:t>1</a:t>
            </a:r>
            <a:r>
              <a:rPr lang="en-US" dirty="0"/>
              <a:t> and x</a:t>
            </a:r>
            <a:r>
              <a:rPr lang="en-US" baseline="-25000" dirty="0"/>
              <a:t>2</a:t>
            </a:r>
            <a:r>
              <a:rPr lang="en-US" dirty="0"/>
              <a:t> are non-zero. That indicates that a minimum will be obtained when x</a:t>
            </a:r>
            <a:r>
              <a:rPr lang="en-US" baseline="-25000" dirty="0"/>
              <a:t>2</a:t>
            </a:r>
            <a:r>
              <a:rPr lang="en-US" dirty="0"/>
              <a:t>=0 and a maximum when x</a:t>
            </a:r>
            <a:r>
              <a:rPr lang="en-US" baseline="-25000" dirty="0"/>
              <a:t>1</a:t>
            </a:r>
            <a:r>
              <a:rPr lang="en-US" dirty="0"/>
              <a:t>=0. </a:t>
            </a:r>
          </a:p>
          <a:p>
            <a:endParaRPr lang="en-US" dirty="0"/>
          </a:p>
          <a:p>
            <a:r>
              <a:rPr lang="en-US" dirty="0"/>
              <a:t>Since all the terms are quadratic, we can change the sign of x</a:t>
            </a:r>
            <a:r>
              <a:rPr lang="en-US" baseline="-25000" dirty="0"/>
              <a:t>1</a:t>
            </a:r>
            <a:r>
              <a:rPr lang="en-US" dirty="0"/>
              <a:t> or x</a:t>
            </a:r>
            <a:r>
              <a:rPr lang="en-US" baseline="-25000" dirty="0"/>
              <a:t>2</a:t>
            </a:r>
            <a:r>
              <a:rPr lang="en-US" dirty="0"/>
              <a:t> without changing the results. These correspond to moving 180-deg around the circle.</a:t>
            </a:r>
          </a:p>
        </p:txBody>
      </p:sp>
      <p:sp>
        <p:nvSpPr>
          <p:cNvPr id="4" name="Slide Number Placeholder 3"/>
          <p:cNvSpPr>
            <a:spLocks noGrp="1"/>
          </p:cNvSpPr>
          <p:nvPr>
            <p:ph type="sldNum" sz="quarter" idx="10"/>
          </p:nvPr>
        </p:nvSpPr>
        <p:spPr/>
        <p:txBody>
          <a:bodyPr/>
          <a:lstStyle/>
          <a:p>
            <a:fld id="{1B7FBA9B-E81F-4439-BD48-1FD0A7466B27}" type="slidenum">
              <a:rPr lang="en-US" smtClean="0"/>
              <a:t>64</a:t>
            </a:fld>
            <a:endParaRPr lang="en-US"/>
          </a:p>
        </p:txBody>
      </p:sp>
    </p:spTree>
    <p:extLst>
      <p:ext uri="{BB962C8B-B14F-4D97-AF65-F5344CB8AC3E}">
        <p14:creationId xmlns:p14="http://schemas.microsoft.com/office/powerpoint/2010/main" val="2986770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deal with inequality constraints we convert them to equality constraints by adding a slack tj and squaring it. </a:t>
            </a:r>
            <a:r>
              <a:rPr lang="en-US">
                <a:solidFill>
                  <a:srgbClr val="0070C0"/>
                </a:solidFill>
              </a:rPr>
              <a:t>If we did not square it, we would have needed to add a constraint that it is positive, which would add another inequality constraint</a:t>
            </a:r>
            <a:r>
              <a:rPr lang="en-US"/>
              <a:t>. The square guarantees that the original constraint is satisfied.</a:t>
            </a:r>
          </a:p>
          <a:p>
            <a:endParaRPr lang="en-US"/>
          </a:p>
          <a:p>
            <a:r>
              <a:rPr lang="en-US"/>
              <a:t>Now the Lagrangian function has n+2n</a:t>
            </a:r>
            <a:r>
              <a:rPr lang="en-US" baseline="-25000"/>
              <a:t>g</a:t>
            </a:r>
            <a:r>
              <a:rPr lang="en-US"/>
              <a:t> variables, since each constraint has a Langrange multiplier and a slack variable.</a:t>
            </a:r>
          </a:p>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66</a:t>
            </a:fld>
            <a:endParaRPr lang="en-US"/>
          </a:p>
        </p:txBody>
      </p:sp>
    </p:spTree>
    <p:extLst>
      <p:ext uri="{BB962C8B-B14F-4D97-AF65-F5344CB8AC3E}">
        <p14:creationId xmlns:p14="http://schemas.microsoft.com/office/powerpoint/2010/main" val="249412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dirty="0"/>
              <a:t>requirement of a numerical value that is attached to each alternative allows us to pose the optimization problem as a maximization problem or a minimization problem. For example, going back to the problem of looking for the best piece of jewelry, we may seek the cheapest jewelry that we still like well. In this case we seek to minimize the price considering attractiveness as a requirement to define the acceptable alternatives.</a:t>
            </a:r>
          </a:p>
          <a:p>
            <a:endParaRPr lang="en-US" dirty="0"/>
          </a:p>
          <a:p>
            <a:r>
              <a:rPr lang="en-US" dirty="0"/>
              <a:t>I often go through the process of optimization like this when I am tested by an optometrist or an ophthalmologist for eyeglasses. I get presented  a series of requests to compare option A to option B, in terms of which one is better, and the optimum prescription for the glasses is obtained without any objective function value.</a:t>
            </a:r>
          </a:p>
        </p:txBody>
      </p:sp>
      <p:sp>
        <p:nvSpPr>
          <p:cNvPr id="4" name="Slide Number Placeholder 3"/>
          <p:cNvSpPr>
            <a:spLocks noGrp="1"/>
          </p:cNvSpPr>
          <p:nvPr>
            <p:ph type="sldNum" sz="quarter" idx="10"/>
          </p:nvPr>
        </p:nvSpPr>
        <p:spPr/>
        <p:txBody>
          <a:bodyPr/>
          <a:lstStyle/>
          <a:p>
            <a:fld id="{E422BB6E-29C0-4D5C-B376-E905E0FC5E5B}" type="slidenum">
              <a:rPr lang="en-US" smtClean="0"/>
              <a:t>6</a:t>
            </a:fld>
            <a:endParaRPr lang="en-US"/>
          </a:p>
        </p:txBody>
      </p:sp>
    </p:spTree>
    <p:extLst>
      <p:ext uri="{BB962C8B-B14F-4D97-AF65-F5344CB8AC3E}">
        <p14:creationId xmlns:p14="http://schemas.microsoft.com/office/powerpoint/2010/main" val="235033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conditions for a minimum obtained by differentiating the Lagrangian were first published in 1951 by two Princeton math professors, Harold Kahn and Albert Tucker. Later it was found that Wiliam Karush who became professor at Cal State Northridge had them in his MS thesis in 1939.</a:t>
            </a:r>
          </a:p>
          <a:p>
            <a:endParaRPr lang="en-US"/>
          </a:p>
          <a:p>
            <a:r>
              <a:rPr lang="en-US"/>
              <a:t>Differentiating with respect to the design variables and the Lagrange multipliers yields similar results to the case of equality constraints. However differentiating with respect to the slack variables yields the important result that if the Lagrange multiplier is non zero the slack variable must be zero, hence the constraint must be active. This conditions is often called the constraint qualification condition.</a:t>
            </a:r>
          </a:p>
          <a:p>
            <a:endParaRPr lang="en-US"/>
          </a:p>
          <a:p>
            <a:r>
              <a:rPr lang="en-US"/>
              <a:t>Later on we will see that the Lagrange multipliers are the price of the constraints. That is they give you the cost in the objective function of making the constraint more demanding by one unit. For a minimum, making the constraint more demanding cannot decrease the objective function, so the Lagrange multiplier must be non-negative.</a:t>
            </a:r>
          </a:p>
          <a:p>
            <a:endParaRPr lang="en-US"/>
          </a:p>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67</a:t>
            </a:fld>
            <a:endParaRPr lang="en-US"/>
          </a:p>
        </p:txBody>
      </p:sp>
    </p:spTree>
    <p:extLst>
      <p:ext uri="{BB962C8B-B14F-4D97-AF65-F5344CB8AC3E}">
        <p14:creationId xmlns:p14="http://schemas.microsoft.com/office/powerpoint/2010/main" val="2394839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2BB6E-29C0-4D5C-B376-E905E0FC5E5B}" type="slidenum">
              <a:rPr lang="en-US" smtClean="0"/>
              <a:t>68</a:t>
            </a:fld>
            <a:endParaRPr lang="en-US"/>
          </a:p>
        </p:txBody>
      </p:sp>
    </p:spTree>
    <p:extLst>
      <p:ext uri="{BB962C8B-B14F-4D97-AF65-F5344CB8AC3E}">
        <p14:creationId xmlns:p14="http://schemas.microsoft.com/office/powerpoint/2010/main" val="3183576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73</a:t>
            </a:fld>
            <a:endParaRPr lang="en-US"/>
          </a:p>
        </p:txBody>
      </p:sp>
    </p:spTree>
    <p:extLst>
      <p:ext uri="{BB962C8B-B14F-4D97-AF65-F5344CB8AC3E}">
        <p14:creationId xmlns:p14="http://schemas.microsoft.com/office/powerpoint/2010/main" val="486282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74</a:t>
            </a:fld>
            <a:endParaRPr lang="en-US"/>
          </a:p>
        </p:txBody>
      </p:sp>
    </p:spTree>
    <p:extLst>
      <p:ext uri="{BB962C8B-B14F-4D97-AF65-F5344CB8AC3E}">
        <p14:creationId xmlns:p14="http://schemas.microsoft.com/office/powerpoint/2010/main" val="3760954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Lagrange multipliers are useful when we want to estimate how a change in a problem parameter will affect the result of the objective function. So, for example, if we minimize the weight of a structure subject to stress constraints, we may want to get an estimate of how much weight we will save if we increase the stress limit by going to a better grade of material.</a:t>
            </a:r>
          </a:p>
          <a:p>
            <a:endParaRPr lang="en-US"/>
          </a:p>
          <a:p>
            <a:r>
              <a:rPr lang="en-US"/>
              <a:t>So we now formulate an optimization problem that depends on some input parameter p, so that the optimum design x* is a function of p and the function value at the optimum f* is also a function of p. We want to calculate the derivative of f* with respect to p.</a:t>
            </a:r>
          </a:p>
          <a:p>
            <a:endParaRPr lang="en-US"/>
          </a:p>
          <a:p>
            <a:r>
              <a:rPr lang="en-US"/>
              <a:t>Doing a bit of algebra one can show that the derivative of the optimum objective f* with respect to the parameter obeys the equation in the slide. There are two special cases that are worth noting.</a:t>
            </a:r>
          </a:p>
          <a:p>
            <a:endParaRPr lang="en-US"/>
          </a:p>
          <a:p>
            <a:pPr marL="237105" indent="-237105">
              <a:buAutoNum type="arabicPeriod"/>
            </a:pPr>
            <a:r>
              <a:rPr lang="en-US"/>
              <a:t>When only the objective function depends on the parameter, it is remarkable that the derivative is equal to the partial derivative. That means, that the effect of the optimum position x* is also a function of p can be neglected.</a:t>
            </a:r>
          </a:p>
          <a:p>
            <a:pPr marL="237105" indent="-237105">
              <a:buAutoNum type="arabicPeriod"/>
            </a:pPr>
            <a:endParaRPr lang="en-US"/>
          </a:p>
          <a:p>
            <a:pPr marL="237105" indent="-237105">
              <a:buAutoNum type="arabicPeriod"/>
            </a:pPr>
            <a:r>
              <a:rPr lang="en-US"/>
              <a:t>When p is the bound on a single constraint. That is when the constraint can be written as  </a:t>
            </a:r>
            <a:r>
              <a:rPr lang="en-US" i="1"/>
              <a:t>g(x)-p&lt;=0</a:t>
            </a:r>
            <a:r>
              <a:rPr lang="en-US"/>
              <a:t>. In that case, the derivative of f* with respect to p is equal to the Lagrange multiplier of that constraint, which is why the Lagrange multipliers are called shadow prices.</a:t>
            </a:r>
          </a:p>
          <a:p>
            <a:pPr marL="237105" indent="-237105">
              <a:buAutoNum type="arabicPeriod"/>
            </a:pPr>
            <a:r>
              <a:rPr lang="en-US">
                <a:solidFill>
                  <a:srgbClr val="0070C0"/>
                </a:solidFill>
              </a:rPr>
              <a:t>Note that </a:t>
            </a:r>
            <a:r>
              <a:rPr lang="en-US" i="1">
                <a:solidFill>
                  <a:srgbClr val="0070C0"/>
                </a:solidFill>
              </a:rPr>
              <a:t>f* </a:t>
            </a:r>
            <a:r>
              <a:rPr lang="en-US">
                <a:solidFill>
                  <a:srgbClr val="0070C0"/>
                </a:solidFill>
              </a:rPr>
              <a:t>is a function of a single variable,</a:t>
            </a:r>
            <a:r>
              <a:rPr lang="en-US" i="1">
                <a:solidFill>
                  <a:srgbClr val="0070C0"/>
                </a:solidFill>
              </a:rPr>
              <a:t> p</a:t>
            </a:r>
            <a:r>
              <a:rPr lang="en-US">
                <a:solidFill>
                  <a:srgbClr val="0070C0"/>
                </a:solidFill>
              </a:rPr>
              <a:t>, while </a:t>
            </a:r>
            <a:r>
              <a:rPr lang="en-US" i="1">
                <a:solidFill>
                  <a:srgbClr val="0070C0"/>
                </a:solidFill>
              </a:rPr>
              <a:t>g</a:t>
            </a:r>
            <a:r>
              <a:rPr lang="en-US" i="1" baseline="-25000">
                <a:solidFill>
                  <a:srgbClr val="0070C0"/>
                </a:solidFill>
              </a:rPr>
              <a:t>a</a:t>
            </a:r>
            <a:r>
              <a:rPr lang="en-US">
                <a:solidFill>
                  <a:srgbClr val="0070C0"/>
                </a:solidFill>
              </a:rPr>
              <a:t> is a function of both </a:t>
            </a:r>
            <a:r>
              <a:rPr lang="en-US" b="1" i="1">
                <a:solidFill>
                  <a:srgbClr val="0070C0"/>
                </a:solidFill>
              </a:rPr>
              <a:t>x</a:t>
            </a:r>
            <a:r>
              <a:rPr lang="en-US">
                <a:solidFill>
                  <a:srgbClr val="0070C0"/>
                </a:solidFill>
              </a:rPr>
              <a:t> and </a:t>
            </a:r>
            <a:r>
              <a:rPr lang="en-US" i="1">
                <a:solidFill>
                  <a:srgbClr val="0070C0"/>
                </a:solidFill>
              </a:rPr>
              <a:t>p</a:t>
            </a:r>
            <a:r>
              <a:rPr lang="en-US">
                <a:solidFill>
                  <a:srgbClr val="0070C0"/>
                </a:solidFill>
              </a:rPr>
              <a:t>, hence the partial derivative</a:t>
            </a:r>
            <a:r>
              <a:rPr lang="en-US"/>
              <a:t>.</a:t>
            </a:r>
          </a:p>
          <a:p>
            <a:endParaRPr lang="en-US"/>
          </a:p>
          <a:p>
            <a:endParaRPr lang="en-US" dirty="0"/>
          </a:p>
        </p:txBody>
      </p:sp>
      <p:sp>
        <p:nvSpPr>
          <p:cNvPr id="4" name="Slide Number Placeholder 3"/>
          <p:cNvSpPr>
            <a:spLocks noGrp="1"/>
          </p:cNvSpPr>
          <p:nvPr>
            <p:ph type="sldNum" sz="quarter" idx="10"/>
          </p:nvPr>
        </p:nvSpPr>
        <p:spPr/>
        <p:txBody>
          <a:bodyPr/>
          <a:lstStyle/>
          <a:p>
            <a:fld id="{1B7FBA9B-E81F-4439-BD48-1FD0A7466B27}" type="slidenum">
              <a:rPr lang="en-US" smtClean="0"/>
              <a:t>76</a:t>
            </a:fld>
            <a:endParaRPr lang="en-US"/>
          </a:p>
        </p:txBody>
      </p:sp>
    </p:spTree>
    <p:extLst>
      <p:ext uri="{BB962C8B-B14F-4D97-AF65-F5344CB8AC3E}">
        <p14:creationId xmlns:p14="http://schemas.microsoft.com/office/powerpoint/2010/main" val="2514311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outer circle constraint was not active for the ring problem, we drop it for this example. If we make p be the square of the radius of the circle, then we calculated that for p=100 the Lagrange multiplier was equal to 1. This means that the derivative of the optimum objective with respect to p is equal to 1.</a:t>
            </a:r>
          </a:p>
          <a:p>
            <a:endParaRPr lang="en-US" dirty="0"/>
          </a:p>
          <a:p>
            <a:r>
              <a:rPr lang="en-US" dirty="0"/>
              <a:t>This is easily verified, since for any value of p we get that the optimum is at x*</a:t>
            </a:r>
            <a:r>
              <a:rPr lang="en-US" baseline="-25000" dirty="0"/>
              <a:t>2</a:t>
            </a:r>
            <a:r>
              <a:rPr lang="en-US" dirty="0"/>
              <a:t>=0 and x*</a:t>
            </a:r>
            <a:r>
              <a:rPr lang="en-US" baseline="-25000" dirty="0"/>
              <a:t>1</a:t>
            </a:r>
            <a:r>
              <a:rPr lang="en-US" dirty="0"/>
              <a:t>=</a:t>
            </a:r>
            <a:r>
              <a:rPr lang="en-US" dirty="0" err="1"/>
              <a:t>sqrt</a:t>
            </a:r>
            <a:r>
              <a:rPr lang="en-US" dirty="0"/>
              <a:t>(p), so f*(p)=p.</a:t>
            </a:r>
          </a:p>
        </p:txBody>
      </p:sp>
      <p:sp>
        <p:nvSpPr>
          <p:cNvPr id="4" name="Slide Number Placeholder 3"/>
          <p:cNvSpPr>
            <a:spLocks noGrp="1"/>
          </p:cNvSpPr>
          <p:nvPr>
            <p:ph type="sldNum" sz="quarter" idx="10"/>
          </p:nvPr>
        </p:nvSpPr>
        <p:spPr/>
        <p:txBody>
          <a:bodyPr/>
          <a:lstStyle/>
          <a:p>
            <a:fld id="{1B7FBA9B-E81F-4439-BD48-1FD0A7466B27}" type="slidenum">
              <a:rPr lang="en-US" smtClean="0"/>
              <a:t>77</a:t>
            </a:fld>
            <a:endParaRPr lang="en-US"/>
          </a:p>
        </p:txBody>
      </p:sp>
    </p:spTree>
    <p:extLst>
      <p:ext uri="{BB962C8B-B14F-4D97-AF65-F5344CB8AC3E}">
        <p14:creationId xmlns:p14="http://schemas.microsoft.com/office/powerpoint/2010/main" val="105292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 common problem where we use optimization is to fit a curve to data, looking for the “best fit.”  Here we assume that we conducted a stress-strain test, and we measured the following pairs of stress (in </a:t>
                </a:r>
                <a:r>
                  <a:rPr lang="en-US" dirty="0" err="1"/>
                  <a:t>ksi</a:t>
                </a:r>
                <a:r>
                  <a:rPr lang="en-US" dirty="0"/>
                  <a:t>) and strain (in </a:t>
                </a:r>
                <a:r>
                  <a:rPr lang="en-US" dirty="0" err="1"/>
                  <a:t>milistrains</a:t>
                </a:r>
                <a:r>
                  <a:rPr lang="en-US" dirty="0"/>
                  <a:t>):  (1,1), (2,2), (4,3). </a:t>
                </a:r>
              </a:p>
              <a:p>
                <a:endParaRPr lang="en-US" dirty="0"/>
              </a:p>
              <a:p>
                <a:r>
                  <a:rPr lang="en-US" dirty="0"/>
                  <a:t>We assume that the material we test is linearly elastic, so that the stress strain relation is given as </a:t>
                </a:r>
                <a14:m>
                  <m:oMath xmlns:m="http://schemas.openxmlformats.org/officeDocument/2006/math">
                    <m:r>
                      <a:rPr lang="en-US" i="1">
                        <a:latin typeface="Cambria Math" panose="02040503050406030204" pitchFamily="18" charset="0"/>
                      </a:rPr>
                      <m:t>𝜎</m:t>
                    </m:r>
                    <m:r>
                      <a:rPr lang="en-US">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𝜀</m:t>
                    </m:r>
                  </m:oMath>
                </a14:m>
                <a:r>
                  <a:rPr lang="en-US" dirty="0"/>
                  <a:t>, where </a:t>
                </a:r>
                <a14:m>
                  <m:oMath xmlns:m="http://schemas.openxmlformats.org/officeDocument/2006/math">
                    <m:r>
                      <a:rPr lang="en-US" i="1">
                        <a:latin typeface="Cambria Math" panose="02040503050406030204" pitchFamily="18" charset="0"/>
                      </a:rPr>
                      <m:t>𝜎</m:t>
                    </m:r>
                  </m:oMath>
                </a14:m>
                <a:r>
                  <a:rPr lang="en-US" dirty="0"/>
                  <a:t> is the stress, </a:t>
                </a:r>
                <a14:m>
                  <m:oMath xmlns:m="http://schemas.openxmlformats.org/officeDocument/2006/math">
                    <m:r>
                      <a:rPr lang="en-US" i="1">
                        <a:latin typeface="Cambria Math" panose="02040503050406030204" pitchFamily="18" charset="0"/>
                      </a:rPr>
                      <m:t>𝜀</m:t>
                    </m:r>
                  </m:oMath>
                </a14:m>
                <a:r>
                  <a:rPr lang="en-US" dirty="0"/>
                  <a:t> is the strain and </a:t>
                </a:r>
                <a:r>
                  <a:rPr lang="en-US" i="1" dirty="0"/>
                  <a:t>E </a:t>
                </a:r>
                <a:r>
                  <a:rPr lang="en-US" dirty="0"/>
                  <a:t>is Young’s modulus.  We seek the Young modulus that will fit the data best. This could be viewed as a curve fit problem, or it could be viewed as the best estimate of a physical property: Young’s modulus.</a:t>
                </a:r>
              </a:p>
              <a:p>
                <a:endParaRPr lang="en-US" dirty="0"/>
              </a:p>
              <a:p>
                <a:r>
                  <a:rPr lang="en-US" dirty="0"/>
                  <a:t>When we try a value of </a:t>
                </a:r>
                <a:r>
                  <a:rPr lang="en-US" i="1" dirty="0"/>
                  <a:t>E</a:t>
                </a:r>
                <a:r>
                  <a:rPr lang="en-US" dirty="0"/>
                  <a:t>, we will obtain three errors between the data and the curve at the three data points. It is clear that when we say best fit, we want all three errors to be small. However, if we want a single measure of goodness we need to obtain a single measure of the smallness of the three errors. </a:t>
                </a:r>
              </a:p>
              <a:p>
                <a:endParaRPr lang="en-US" dirty="0"/>
              </a:p>
              <a:p>
                <a:r>
                  <a:rPr lang="en-US" dirty="0"/>
                  <a:t>Here we will select the maximum of the three errors as our measure of smallness. We call this measure our </a:t>
                </a:r>
                <a:r>
                  <a:rPr lang="en-US" i="1" dirty="0"/>
                  <a:t>objective function.</a:t>
                </a:r>
                <a:r>
                  <a:rPr lang="en-US" dirty="0"/>
                  <a:t> The variable that we can change to achieve good objective function, </a:t>
                </a:r>
                <a:r>
                  <a:rPr lang="en-US" i="1" dirty="0"/>
                  <a:t>E, </a:t>
                </a:r>
                <a:r>
                  <a:rPr lang="en-US" dirty="0"/>
                  <a:t>is an example of a </a:t>
                </a:r>
                <a:r>
                  <a:rPr lang="en-US" i="1" dirty="0"/>
                  <a:t>design variable</a:t>
                </a:r>
                <a:r>
                  <a:rPr lang="en-US" dirty="0"/>
                  <a:t>.  A different popular measure combining the three error is the root mean square error. The choice of the error measure would lead to alternate  formulations of the optimization problem. </a:t>
                </a:r>
              </a:p>
            </p:txBody>
          </p:sp>
        </mc:Choice>
        <mc:Fallback xmlns="">
          <p:sp>
            <p:nvSpPr>
              <p:cNvPr id="3" name="Notes Placeholder 2"/>
              <p:cNvSpPr>
                <a:spLocks noGrp="1"/>
              </p:cNvSpPr>
              <p:nvPr>
                <p:ph type="body" idx="1"/>
              </p:nvPr>
            </p:nvSpPr>
            <p:spPr/>
            <p:txBody>
              <a:bodyPr/>
              <a:lstStyle/>
              <a:p>
                <a:r>
                  <a:rPr lang="en-US" dirty="0" smtClean="0"/>
                  <a:t>A common problem where we use optimization is to fit a curve to data, looking for the “best fit.”  Here we assume that we conducted a stress-strain test, and we measured the following pairs of stress (in </a:t>
                </a:r>
                <a:r>
                  <a:rPr lang="en-US" dirty="0" err="1" smtClean="0"/>
                  <a:t>ksi</a:t>
                </a:r>
                <a:r>
                  <a:rPr lang="en-US" dirty="0" smtClean="0"/>
                  <a:t>) and strain (in </a:t>
                </a:r>
                <a:r>
                  <a:rPr lang="en-US" dirty="0" err="1" smtClean="0"/>
                  <a:t>milistrains</a:t>
                </a:r>
                <a:r>
                  <a:rPr lang="en-US" dirty="0" smtClean="0"/>
                  <a:t>):  (1,1), (2,2), (4,3). </a:t>
                </a:r>
              </a:p>
              <a:p>
                <a:endParaRPr lang="en-US" dirty="0"/>
              </a:p>
              <a:p>
                <a:r>
                  <a:rPr lang="en-US" dirty="0" smtClean="0"/>
                  <a:t>We assume that the material we test is linearly elastic, so that the stress strain relation is given as </a:t>
                </a:r>
                <a:r>
                  <a:rPr lang="en-US" i="0">
                    <a:latin typeface="Cambria Math" panose="02040503050406030204" pitchFamily="18" charset="0"/>
                  </a:rPr>
                  <a:t>𝜎=𝐸𝜀</a:t>
                </a:r>
                <a:r>
                  <a:rPr lang="en-US" dirty="0" smtClean="0"/>
                  <a:t>, where </a:t>
                </a:r>
                <a:r>
                  <a:rPr lang="en-US" i="0">
                    <a:latin typeface="Cambria Math" panose="02040503050406030204" pitchFamily="18" charset="0"/>
                  </a:rPr>
                  <a:t>𝜎</a:t>
                </a:r>
                <a:r>
                  <a:rPr lang="en-US" dirty="0" smtClean="0"/>
                  <a:t> is the stress, </a:t>
                </a:r>
                <a:r>
                  <a:rPr lang="en-US" i="0">
                    <a:latin typeface="Cambria Math" panose="02040503050406030204" pitchFamily="18" charset="0"/>
                  </a:rPr>
                  <a:t>𝜀</a:t>
                </a:r>
                <a:r>
                  <a:rPr lang="en-US" dirty="0" smtClean="0"/>
                  <a:t> is the strain and </a:t>
                </a:r>
                <a:r>
                  <a:rPr lang="en-US" i="1" dirty="0" smtClean="0"/>
                  <a:t>E </a:t>
                </a:r>
                <a:r>
                  <a:rPr lang="en-US" dirty="0" smtClean="0"/>
                  <a:t>is </a:t>
                </a:r>
                <a:r>
                  <a:rPr lang="en-US" dirty="0" smtClean="0"/>
                  <a:t>Young’s </a:t>
                </a:r>
                <a:r>
                  <a:rPr lang="en-US" dirty="0" smtClean="0"/>
                  <a:t>modulus.  We seek the Young modulus that will fit the data best. This could be viewed as a curve fit problem, or it could be viewed as the best estimate of a physical property: Young’s modulus.</a:t>
                </a:r>
              </a:p>
              <a:p>
                <a:endParaRPr lang="en-US" dirty="0"/>
              </a:p>
              <a:p>
                <a:r>
                  <a:rPr lang="en-US" dirty="0" smtClean="0"/>
                  <a:t>When we try a value of </a:t>
                </a:r>
                <a:r>
                  <a:rPr lang="en-US" i="1" dirty="0" smtClean="0"/>
                  <a:t>E</a:t>
                </a:r>
                <a:r>
                  <a:rPr lang="en-US" dirty="0" smtClean="0"/>
                  <a:t>, we will obtain three errors between the data and the curve at the three data points. It is clear that when we say best fit, we want all three errors to be small. However, if we want a single measure of goodness we need to obtain a single measure of the smallness of the three errors. </a:t>
                </a:r>
              </a:p>
              <a:p>
                <a:endParaRPr lang="en-US" dirty="0"/>
              </a:p>
              <a:p>
                <a:r>
                  <a:rPr lang="en-US" dirty="0" smtClean="0"/>
                  <a:t>Here we will select the maximum of the three errors as our measure of smallness. We call this measure our </a:t>
                </a:r>
                <a:r>
                  <a:rPr lang="en-US" i="1" dirty="0" smtClean="0"/>
                  <a:t>objective function.</a:t>
                </a:r>
                <a:r>
                  <a:rPr lang="en-US" dirty="0" smtClean="0"/>
                  <a:t> The variable that we can change to achieve good objective function, </a:t>
                </a:r>
                <a:r>
                  <a:rPr lang="en-US" i="1" dirty="0" smtClean="0"/>
                  <a:t>E, </a:t>
                </a:r>
                <a:r>
                  <a:rPr lang="en-US" dirty="0" smtClean="0"/>
                  <a:t>is an example of a </a:t>
                </a:r>
                <a:r>
                  <a:rPr lang="en-US" i="1" dirty="0" smtClean="0"/>
                  <a:t>design variable</a:t>
                </a:r>
                <a:r>
                  <a:rPr lang="en-US" dirty="0" smtClean="0"/>
                  <a:t>.  A different popular measure combining the three error is the root mean square error. The choice of the error measure would lead to alternate  </a:t>
                </a:r>
                <a:r>
                  <a:rPr lang="en-US" dirty="0" smtClean="0"/>
                  <a:t>formulations </a:t>
                </a:r>
                <a:r>
                  <a:rPr lang="en-US" dirty="0" smtClean="0"/>
                  <a:t>of the optimization problem. </a:t>
                </a:r>
                <a:endParaRPr lang="en-US" dirty="0"/>
              </a:p>
            </p:txBody>
          </p:sp>
        </mc:Fallback>
      </mc:AlternateContent>
      <p:sp>
        <p:nvSpPr>
          <p:cNvPr id="4" name="Slide Number Placeholder 3"/>
          <p:cNvSpPr>
            <a:spLocks noGrp="1"/>
          </p:cNvSpPr>
          <p:nvPr>
            <p:ph type="sldNum" sz="quarter" idx="10"/>
          </p:nvPr>
        </p:nvSpPr>
        <p:spPr/>
        <p:txBody>
          <a:bodyPr/>
          <a:lstStyle/>
          <a:p>
            <a:fld id="{E422BB6E-29C0-4D5C-B376-E905E0FC5E5B}" type="slidenum">
              <a:rPr lang="en-US" smtClean="0"/>
              <a:t>13</a:t>
            </a:fld>
            <a:endParaRPr lang="en-US"/>
          </a:p>
        </p:txBody>
      </p:sp>
    </p:spTree>
    <p:extLst>
      <p:ext uri="{BB962C8B-B14F-4D97-AF65-F5344CB8AC3E}">
        <p14:creationId xmlns:p14="http://schemas.microsoft.com/office/powerpoint/2010/main" val="148642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719138"/>
            <a:ext cx="4267200" cy="32004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731521" y="4160520"/>
                <a:ext cx="5852160" cy="4720590"/>
              </a:xfrm>
            </p:spPr>
            <p:txBody>
              <a:bodyPr/>
              <a:lstStyle/>
              <a:p>
                <a:r>
                  <a:rPr lang="en-US" dirty="0"/>
                  <a:t>We first compare two formulations that minimize an objective functions without constraints. The maximum difference between the fit and the data may be written as</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m:rPr>
                              <m:sty m:val="p"/>
                            </m:rPr>
                            <a:rPr lang="en-US">
                              <a:latin typeface="Cambria Math" panose="02040503050406030204" pitchFamily="18" charset="0"/>
                            </a:rPr>
                            <m:t>max</m:t>
                          </m:r>
                        </m:sub>
                      </m:sSub>
                      <m:r>
                        <a:rPr lang="en-US">
                          <a:latin typeface="Cambria Math" panose="02040503050406030204" pitchFamily="18" charset="0"/>
                        </a:rPr>
                        <m:t>(</m:t>
                      </m:r>
                      <m:r>
                        <a:rPr lang="en-US" i="1">
                          <a:latin typeface="Cambria Math" panose="02040503050406030204" pitchFamily="18" charset="0"/>
                        </a:rPr>
                        <m:t>𝐸</m:t>
                      </m:r>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𝑖</m:t>
                          </m:r>
                          <m:r>
                            <a:rPr lang="en-US">
                              <a:latin typeface="Cambria Math" panose="02040503050406030204" pitchFamily="18" charset="0"/>
                            </a:rPr>
                            <m:t>=1,2,3</m:t>
                          </m:r>
                        </m:lim>
                      </m:limLow>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m:t>
                          </m:r>
                        </m:sub>
                      </m:sSub>
                      <m:r>
                        <a:rPr lang="en-US">
                          <a:latin typeface="Cambria Math" panose="02040503050406030204" pitchFamily="18" charset="0"/>
                        </a:rPr>
                        <m:t>|</m:t>
                      </m:r>
                    </m:oMath>
                  </m:oMathPara>
                </a14:m>
                <a:endParaRPr lang="en-US" dirty="0"/>
              </a:p>
              <a:p>
                <a:r>
                  <a:rPr lang="en-US" dirty="0"/>
                  <a:t>Similarly, the root mean square of the differences may be written as </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𝑟𝑚𝑠</m:t>
                          </m:r>
                        </m:sub>
                      </m:sSub>
                      <m:r>
                        <a:rPr lang="en-US">
                          <a:latin typeface="Cambria Math" panose="02040503050406030204" pitchFamily="18" charset="0"/>
                        </a:rPr>
                        <m:t>(</m:t>
                      </m:r>
                      <m:r>
                        <a:rPr lang="en-US" i="1">
                          <a:latin typeface="Cambria Math" panose="02040503050406030204" pitchFamily="18" charset="0"/>
                        </a:rPr>
                        <m:t>𝐸</m:t>
                      </m:r>
                      <m:r>
                        <a:rPr lang="en-US">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3</m:t>
                              </m:r>
                            </m:den>
                          </m:f>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𝑖</m:t>
                              </m:r>
                              <m:r>
                                <a:rPr lang="en-US">
                                  <a:latin typeface="Cambria Math" panose="02040503050406030204" pitchFamily="18" charset="0"/>
                                </a:rPr>
                                <m:t>=1</m:t>
                              </m:r>
                            </m:sub>
                            <m:sup>
                              <m:r>
                                <a:rPr lang="en-US">
                                  <a:latin typeface="Cambria Math" panose="02040503050406030204" pitchFamily="18" charset="0"/>
                                </a:rPr>
                                <m:t>3</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m:t>
                                          </m:r>
                                        </m:sub>
                                      </m:sSub>
                                    </m:e>
                                  </m:d>
                                </m:e>
                                <m:sup>
                                  <m:r>
                                    <a:rPr lang="en-US">
                                      <a:latin typeface="Cambria Math" panose="02040503050406030204" pitchFamily="18" charset="0"/>
                                    </a:rPr>
                                    <m:t>2</m:t>
                                  </m:r>
                                </m:sup>
                              </m:sSup>
                            </m:e>
                          </m:nary>
                        </m:e>
                      </m:rad>
                    </m:oMath>
                  </m:oMathPara>
                </a14:m>
                <a:endParaRPr lang="en-US" dirty="0"/>
              </a:p>
              <a:p>
                <a:endParaRPr lang="en-US" dirty="0"/>
              </a:p>
              <a:p>
                <a:r>
                  <a:rPr lang="en-US" dirty="0"/>
                  <a:t>With only one design variable, E, we can perform the optimization by plotting the two functions versus E. The right figure shows that the minimum of the maximum difference is about 0.33 at E=0.83, while the minimum </a:t>
                </a:r>
                <a:r>
                  <a:rPr lang="en-US" dirty="0" err="1"/>
                  <a:t>rms</a:t>
                </a:r>
                <a:r>
                  <a:rPr lang="en-US" dirty="0"/>
                  <a:t> is about 0.28 at E=0.81. The </a:t>
                </a:r>
                <a:r>
                  <a:rPr lang="en-US" dirty="0" err="1"/>
                  <a:t>rms</a:t>
                </a:r>
                <a:r>
                  <a:rPr lang="en-US" dirty="0"/>
                  <a:t> is a smooth function of E, while the maximum difference is not, which makes </a:t>
                </a:r>
                <a:r>
                  <a:rPr lang="en-US" dirty="0" err="1"/>
                  <a:t>rms</a:t>
                </a:r>
                <a:r>
                  <a:rPr lang="en-US" dirty="0"/>
                  <a:t> formulations more popular. </a:t>
                </a:r>
              </a:p>
              <a:p>
                <a:endParaRPr lang="en-US" dirty="0"/>
              </a:p>
              <a:p>
                <a:r>
                  <a:rPr lang="en-US" dirty="0"/>
                  <a:t>The Matlab sequence used to generate the data and right figure is</a:t>
                </a:r>
              </a:p>
              <a:p>
                <a:r>
                  <a:rPr lang="en-US" dirty="0" err="1"/>
                  <a:t>eps</a:t>
                </a:r>
                <a:r>
                  <a:rPr lang="en-US" dirty="0"/>
                  <a:t>=[1 2 4]; sig=[1 2 3]</a:t>
                </a:r>
              </a:p>
              <a:p>
                <a:r>
                  <a:rPr lang="en-US" dirty="0"/>
                  <a:t>e=</a:t>
                </a:r>
                <a:r>
                  <a:rPr lang="en-US" dirty="0" err="1"/>
                  <a:t>linspace</a:t>
                </a:r>
                <a:r>
                  <a:rPr lang="en-US" dirty="0"/>
                  <a:t>(0.5,1,101);</a:t>
                </a:r>
              </a:p>
              <a:p>
                <a:r>
                  <a:rPr lang="en-US" dirty="0" err="1"/>
                  <a:t>sigmodel</a:t>
                </a:r>
                <a:r>
                  <a:rPr lang="en-US" dirty="0"/>
                  <a:t>=e'*</a:t>
                </a:r>
                <a:r>
                  <a:rPr lang="en-US" dirty="0" err="1"/>
                  <a:t>eps</a:t>
                </a:r>
                <a:r>
                  <a:rPr lang="en-US" dirty="0"/>
                  <a:t>;</a:t>
                </a:r>
              </a:p>
              <a:p>
                <a:r>
                  <a:rPr lang="en-US" dirty="0" err="1"/>
                  <a:t>sigr</a:t>
                </a:r>
                <a:r>
                  <a:rPr lang="en-US" dirty="0"/>
                  <a:t>=ones(101,1)*sig;</a:t>
                </a:r>
              </a:p>
              <a:p>
                <a:r>
                  <a:rPr lang="en-US" dirty="0"/>
                  <a:t>diff=abs(</a:t>
                </a:r>
                <a:r>
                  <a:rPr lang="en-US" dirty="0" err="1"/>
                  <a:t>sigr-sigmodel</a:t>
                </a:r>
                <a:r>
                  <a:rPr lang="en-US" dirty="0"/>
                  <a:t>);  </a:t>
                </a:r>
                <a:r>
                  <a:rPr lang="en-US" dirty="0" err="1"/>
                  <a:t>maxdiff</a:t>
                </a:r>
                <a:r>
                  <a:rPr lang="en-US" dirty="0"/>
                  <a:t>=max(diff');</a:t>
                </a:r>
              </a:p>
              <a:p>
                <a:r>
                  <a:rPr lang="en-US" dirty="0" err="1"/>
                  <a:t>sumsquares</a:t>
                </a:r>
                <a:r>
                  <a:rPr lang="en-US" dirty="0"/>
                  <a:t>=</a:t>
                </a:r>
                <a:r>
                  <a:rPr lang="en-US" dirty="0" err="1"/>
                  <a:t>diag</a:t>
                </a:r>
                <a:r>
                  <a:rPr lang="en-US" dirty="0"/>
                  <a:t>(diff*diff');  </a:t>
                </a:r>
                <a:r>
                  <a:rPr lang="en-US" dirty="0" err="1"/>
                  <a:t>rms</a:t>
                </a:r>
                <a:r>
                  <a:rPr lang="en-US" dirty="0"/>
                  <a:t>=</a:t>
                </a:r>
                <a:r>
                  <a:rPr lang="en-US" dirty="0" err="1"/>
                  <a:t>sqrt</a:t>
                </a:r>
                <a:r>
                  <a:rPr lang="en-US" dirty="0"/>
                  <a:t>(</a:t>
                </a:r>
                <a:r>
                  <a:rPr lang="en-US" dirty="0" err="1"/>
                  <a:t>sumsquares</a:t>
                </a:r>
                <a:r>
                  <a:rPr lang="en-US" dirty="0"/>
                  <a:t>/3)</a:t>
                </a:r>
              </a:p>
              <a:p>
                <a:r>
                  <a:rPr lang="en-US" dirty="0"/>
                  <a:t>plot(</a:t>
                </a:r>
                <a:r>
                  <a:rPr lang="en-US" dirty="0" err="1"/>
                  <a:t>e,maxdiff</a:t>
                </a:r>
                <a:r>
                  <a:rPr lang="en-US" dirty="0"/>
                  <a:t>); </a:t>
                </a:r>
                <a:r>
                  <a:rPr lang="en-US" dirty="0" err="1"/>
                  <a:t>xlabel</a:t>
                </a:r>
                <a:r>
                  <a:rPr lang="en-US" dirty="0"/>
                  <a:t>('E'); </a:t>
                </a:r>
                <a:r>
                  <a:rPr lang="en-US" dirty="0" err="1"/>
                  <a:t>ylabel</a:t>
                </a:r>
                <a:r>
                  <a:rPr lang="en-US" dirty="0"/>
                  <a:t>('objective function')</a:t>
                </a:r>
              </a:p>
              <a:p>
                <a:r>
                  <a:rPr lang="en-US" dirty="0"/>
                  <a:t>hold on;  plot(e,</a:t>
                </a:r>
                <a:r>
                  <a:rPr lang="en-US" dirty="0" err="1"/>
                  <a:t>rms</a:t>
                </a:r>
                <a:r>
                  <a:rPr lang="en-US" dirty="0"/>
                  <a:t>,'r-'); legend('max error','</a:t>
                </a:r>
                <a:r>
                  <a:rPr lang="en-US" dirty="0" err="1"/>
                  <a:t>rms</a:t>
                </a:r>
                <a:r>
                  <a:rPr lang="en-US" dirty="0"/>
                  <a:t> </a:t>
                </a:r>
                <a:r>
                  <a:rPr lang="en-US" dirty="0" err="1"/>
                  <a:t>error','Location','North</a:t>
                </a:r>
                <a:r>
                  <a:rPr lang="en-US" dirty="0"/>
                  <a:t>')</a:t>
                </a:r>
              </a:p>
              <a:p>
                <a:endParaRPr lang="en-US" dirty="0"/>
              </a:p>
            </p:txBody>
          </p:sp>
        </mc:Choice>
        <mc:Fallback xmlns="">
          <p:sp>
            <p:nvSpPr>
              <p:cNvPr id="3" name="Notes Placeholder 2"/>
              <p:cNvSpPr>
                <a:spLocks noGrp="1"/>
              </p:cNvSpPr>
              <p:nvPr>
                <p:ph type="body" idx="1"/>
              </p:nvPr>
            </p:nvSpPr>
            <p:spPr>
              <a:xfrm>
                <a:off x="731521" y="4160520"/>
                <a:ext cx="5852160" cy="4720590"/>
              </a:xfrm>
            </p:spPr>
            <p:txBody>
              <a:bodyPr/>
              <a:lstStyle/>
              <a:p>
                <a:r>
                  <a:rPr lang="en-US" dirty="0"/>
                  <a:t>We first compare two formulations that minimize an objective functions without constraints. The maximum difference between the fit and the data may be written as</a:t>
                </a:r>
              </a:p>
              <a:p>
                <a:pPr/>
                <a:r>
                  <a:rPr lang="en-US" i="0">
                    <a:latin typeface="Cambria Math" panose="02040503050406030204" pitchFamily="18" charset="0"/>
                  </a:rPr>
                  <a:t>𝑑_max (𝐸)=max┬(𝑖=1,2,3) |𝜎_𝑖−𝐸𝜀_𝑖 |</a:t>
                </a:r>
                <a:endParaRPr lang="en-US" dirty="0"/>
              </a:p>
              <a:p>
                <a:r>
                  <a:rPr lang="en-US" dirty="0"/>
                  <a:t>Similarly, the root mean square of the differences may be written as </a:t>
                </a:r>
              </a:p>
              <a:p>
                <a:pPr/>
                <a:r>
                  <a:rPr lang="en-US" i="0">
                    <a:latin typeface="Cambria Math" panose="02040503050406030204" pitchFamily="18" charset="0"/>
                  </a:rPr>
                  <a:t>𝑑_𝑟𝑚𝑠 (𝐸)=√(1/3 ∑129_(𝑖=1)^3▒(𝜎_𝑖−𝐸𝜀_𝑖 )^2 )</a:t>
                </a:r>
                <a:endParaRPr lang="en-US" dirty="0"/>
              </a:p>
              <a:p>
                <a:endParaRPr lang="en-US" dirty="0"/>
              </a:p>
              <a:p>
                <a:r>
                  <a:rPr lang="en-US" dirty="0"/>
                  <a:t>With only one design variable, E, we can perform the optimization by plotting the two functions versus E. The right figure shows that the minimum of the maximum difference is about 0.33 at E=0.83, while the minimum </a:t>
                </a:r>
                <a:r>
                  <a:rPr lang="en-US" dirty="0" err="1"/>
                  <a:t>rms</a:t>
                </a:r>
                <a:r>
                  <a:rPr lang="en-US" dirty="0"/>
                  <a:t> is about 0.28 at E=0.81. The </a:t>
                </a:r>
                <a:r>
                  <a:rPr lang="en-US" dirty="0" err="1"/>
                  <a:t>rms</a:t>
                </a:r>
                <a:r>
                  <a:rPr lang="en-US" dirty="0"/>
                  <a:t> is a smooth function of E, while the maximum difference is not, which makes </a:t>
                </a:r>
                <a:r>
                  <a:rPr lang="en-US" dirty="0" err="1"/>
                  <a:t>rms</a:t>
                </a:r>
                <a:r>
                  <a:rPr lang="en-US" dirty="0"/>
                  <a:t> formulations more popular. </a:t>
                </a:r>
              </a:p>
              <a:p>
                <a:endParaRPr lang="en-US" dirty="0"/>
              </a:p>
              <a:p>
                <a:r>
                  <a:rPr lang="en-US" dirty="0"/>
                  <a:t>The Matlab sequence used to generate the data and right figure is</a:t>
                </a:r>
              </a:p>
              <a:p>
                <a:r>
                  <a:rPr lang="en-US" dirty="0" err="1"/>
                  <a:t>eps</a:t>
                </a:r>
                <a:r>
                  <a:rPr lang="en-US" dirty="0"/>
                  <a:t>=[1 2 4]; sig=[1 2 3]</a:t>
                </a:r>
              </a:p>
              <a:p>
                <a:r>
                  <a:rPr lang="en-US" dirty="0"/>
                  <a:t>e=</a:t>
                </a:r>
                <a:r>
                  <a:rPr lang="en-US" dirty="0" err="1"/>
                  <a:t>linspace</a:t>
                </a:r>
                <a:r>
                  <a:rPr lang="en-US" dirty="0"/>
                  <a:t>(0.5,1,101);</a:t>
                </a:r>
              </a:p>
              <a:p>
                <a:r>
                  <a:rPr lang="en-US" dirty="0" err="1"/>
                  <a:t>sigmodel</a:t>
                </a:r>
                <a:r>
                  <a:rPr lang="en-US" dirty="0"/>
                  <a:t>=e'*</a:t>
                </a:r>
                <a:r>
                  <a:rPr lang="en-US" dirty="0" err="1"/>
                  <a:t>eps</a:t>
                </a:r>
                <a:r>
                  <a:rPr lang="en-US" dirty="0"/>
                  <a:t>;</a:t>
                </a:r>
              </a:p>
              <a:p>
                <a:r>
                  <a:rPr lang="en-US" dirty="0" err="1"/>
                  <a:t>sigr</a:t>
                </a:r>
                <a:r>
                  <a:rPr lang="en-US" dirty="0"/>
                  <a:t>=ones(101,1)*sig;</a:t>
                </a:r>
              </a:p>
              <a:p>
                <a:r>
                  <a:rPr lang="en-US" dirty="0"/>
                  <a:t>diff=abs(</a:t>
                </a:r>
                <a:r>
                  <a:rPr lang="en-US" dirty="0" err="1"/>
                  <a:t>sigr-sigmodel</a:t>
                </a:r>
                <a:r>
                  <a:rPr lang="en-US" dirty="0"/>
                  <a:t>);  </a:t>
                </a:r>
                <a:r>
                  <a:rPr lang="en-US" dirty="0" err="1"/>
                  <a:t>maxdiff</a:t>
                </a:r>
                <a:r>
                  <a:rPr lang="en-US" dirty="0"/>
                  <a:t>=max(diff');</a:t>
                </a:r>
              </a:p>
              <a:p>
                <a:r>
                  <a:rPr lang="en-US" dirty="0" err="1"/>
                  <a:t>sumsquares</a:t>
                </a:r>
                <a:r>
                  <a:rPr lang="en-US" dirty="0"/>
                  <a:t>=</a:t>
                </a:r>
                <a:r>
                  <a:rPr lang="en-US" dirty="0" err="1"/>
                  <a:t>diag</a:t>
                </a:r>
                <a:r>
                  <a:rPr lang="en-US" dirty="0"/>
                  <a:t>(diff*diff');  </a:t>
                </a:r>
                <a:r>
                  <a:rPr lang="en-US" dirty="0" err="1"/>
                  <a:t>rms</a:t>
                </a:r>
                <a:r>
                  <a:rPr lang="en-US" dirty="0"/>
                  <a:t>=</a:t>
                </a:r>
                <a:r>
                  <a:rPr lang="en-US" dirty="0" err="1"/>
                  <a:t>sqrt</a:t>
                </a:r>
                <a:r>
                  <a:rPr lang="en-US" dirty="0"/>
                  <a:t>(</a:t>
                </a:r>
                <a:r>
                  <a:rPr lang="en-US" dirty="0" err="1"/>
                  <a:t>sumsquares</a:t>
                </a:r>
                <a:r>
                  <a:rPr lang="en-US" dirty="0"/>
                  <a:t>/3)</a:t>
                </a:r>
              </a:p>
              <a:p>
                <a:r>
                  <a:rPr lang="en-US" dirty="0"/>
                  <a:t>plot(</a:t>
                </a:r>
                <a:r>
                  <a:rPr lang="en-US" dirty="0" err="1"/>
                  <a:t>e,maxdiff</a:t>
                </a:r>
                <a:r>
                  <a:rPr lang="en-US" dirty="0"/>
                  <a:t>); </a:t>
                </a:r>
                <a:r>
                  <a:rPr lang="en-US" dirty="0" err="1"/>
                  <a:t>xlabel</a:t>
                </a:r>
                <a:r>
                  <a:rPr lang="en-US" dirty="0"/>
                  <a:t>('E'); </a:t>
                </a:r>
                <a:r>
                  <a:rPr lang="en-US" dirty="0" err="1"/>
                  <a:t>ylabel</a:t>
                </a:r>
                <a:r>
                  <a:rPr lang="en-US" dirty="0"/>
                  <a:t>('objective function')</a:t>
                </a:r>
              </a:p>
              <a:p>
                <a:r>
                  <a:rPr lang="en-US" dirty="0"/>
                  <a:t>hold on;  plot(e,</a:t>
                </a:r>
                <a:r>
                  <a:rPr lang="en-US" dirty="0" err="1"/>
                  <a:t>rms</a:t>
                </a:r>
                <a:r>
                  <a:rPr lang="en-US" dirty="0"/>
                  <a:t>,'r-'); legend('max error','</a:t>
                </a:r>
                <a:r>
                  <a:rPr lang="en-US" dirty="0" err="1"/>
                  <a:t>rms</a:t>
                </a:r>
                <a:r>
                  <a:rPr lang="en-US" dirty="0"/>
                  <a:t> </a:t>
                </a:r>
                <a:r>
                  <a:rPr lang="en-US" dirty="0" err="1"/>
                  <a:t>error','Location','North</a:t>
                </a:r>
                <a:r>
                  <a:rPr lang="en-US" dirty="0"/>
                  <a:t>')</a:t>
                </a:r>
              </a:p>
              <a:p>
                <a:endParaRPr lang="en-US" dirty="0"/>
              </a:p>
            </p:txBody>
          </p:sp>
        </mc:Fallback>
      </mc:AlternateContent>
      <p:sp>
        <p:nvSpPr>
          <p:cNvPr id="4" name="Slide Number Placeholder 3"/>
          <p:cNvSpPr>
            <a:spLocks noGrp="1"/>
          </p:cNvSpPr>
          <p:nvPr>
            <p:ph type="sldNum" sz="quarter" idx="10"/>
          </p:nvPr>
        </p:nvSpPr>
        <p:spPr/>
        <p:txBody>
          <a:bodyPr/>
          <a:lstStyle/>
          <a:p>
            <a:fld id="{E422BB6E-29C0-4D5C-B376-E905E0FC5E5B}" type="slidenum">
              <a:rPr lang="en-US" smtClean="0"/>
              <a:t>14</a:t>
            </a:fld>
            <a:endParaRPr lang="en-US"/>
          </a:p>
        </p:txBody>
      </p:sp>
    </p:spTree>
    <p:extLst>
      <p:ext uri="{BB962C8B-B14F-4D97-AF65-F5344CB8AC3E}">
        <p14:creationId xmlns:p14="http://schemas.microsoft.com/office/powerpoint/2010/main" val="112229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knapsack problem is a well known optimization problem (see Wikipedia). Here is a special case of wanting to choose from five possible items so as to maximize their value without exceeding a total weight of 20 pounds.</a:t>
            </a:r>
          </a:p>
          <a:p>
            <a:endParaRPr lang="en-US" dirty="0"/>
          </a:p>
          <a:p>
            <a:r>
              <a:rPr lang="en-US" dirty="0"/>
              <a:t>When it comes to formulating a problem of choosing between items, a common approach is to assign each item a binary design variable that is equal to one if the item is chosen and equal to zero if it is not. Then we can write the total value and total weight as a sum of the variables times the individual values, and weights, respectively, as shown in the formulation.</a:t>
            </a:r>
          </a:p>
          <a:p>
            <a:endParaRPr lang="en-US" dirty="0"/>
          </a:p>
          <a:p>
            <a:r>
              <a:rPr lang="en-US" dirty="0"/>
              <a:t>This is really a constrained problem, since we have a constraint on the weight. However, we can replace the constraint with a penalty of $10 if it is violated and a bonus of $10 if it is satisfied.</a:t>
            </a:r>
          </a:p>
          <a:p>
            <a:endParaRPr lang="en-US" dirty="0"/>
          </a:p>
          <a:p>
            <a:r>
              <a:rPr lang="en-US" dirty="0"/>
              <a:t>If we solve the problem formulated in the slide, the design variables will tell us which items to choose to maximize the value plus $10. The bonus will affect the objective function but not the choice of design </a:t>
            </a:r>
            <a:r>
              <a:rPr lang="en-US"/>
              <a:t>variables.</a:t>
            </a:r>
            <a:endParaRPr lang="en-US" dirty="0"/>
          </a:p>
        </p:txBody>
      </p:sp>
      <p:sp>
        <p:nvSpPr>
          <p:cNvPr id="4" name="Slide Number Placeholder 3"/>
          <p:cNvSpPr>
            <a:spLocks noGrp="1"/>
          </p:cNvSpPr>
          <p:nvPr>
            <p:ph type="sldNum" sz="quarter" idx="10"/>
          </p:nvPr>
        </p:nvSpPr>
        <p:spPr/>
        <p:txBody>
          <a:bodyPr/>
          <a:lstStyle/>
          <a:p>
            <a:fld id="{E422BB6E-29C0-4D5C-B376-E905E0FC5E5B}"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24419207"/>
              </p:ext>
            </p:extLst>
          </p:nvPr>
        </p:nvGraphicFramePr>
        <p:xfrm>
          <a:off x="2226364" y="6295870"/>
          <a:ext cx="4068620" cy="851367"/>
        </p:xfrm>
        <a:graphic>
          <a:graphicData uri="http://schemas.openxmlformats.org/presentationml/2006/ole">
            <mc:AlternateContent xmlns:mc="http://schemas.openxmlformats.org/markup-compatibility/2006">
              <mc:Choice xmlns:v="urn:schemas-microsoft-com:vml" Requires="v">
                <p:oleObj name="Equation" r:id="rId3" imgW="2286000" imgH="482400" progId="Equation.DSMT4">
                  <p:embed/>
                </p:oleObj>
              </mc:Choice>
              <mc:Fallback>
                <p:oleObj name="Equation" r:id="rId3" imgW="2286000" imgH="482400" progId="Equation.DSMT4">
                  <p:embed/>
                  <p:pic>
                    <p:nvPicPr>
                      <p:cNvPr id="5" name="Object 4"/>
                      <p:cNvPicPr/>
                      <p:nvPr/>
                    </p:nvPicPr>
                    <p:blipFill>
                      <a:blip r:embed="rId4"/>
                      <a:stretch>
                        <a:fillRect/>
                      </a:stretch>
                    </p:blipFill>
                    <p:spPr>
                      <a:xfrm>
                        <a:off x="2226364" y="6295870"/>
                        <a:ext cx="4068620" cy="851367"/>
                      </a:xfrm>
                      <a:prstGeom prst="rect">
                        <a:avLst/>
                      </a:prstGeom>
                    </p:spPr>
                  </p:pic>
                </p:oleObj>
              </mc:Fallback>
            </mc:AlternateContent>
          </a:graphicData>
        </a:graphic>
      </p:graphicFrame>
    </p:spTree>
    <p:extLst>
      <p:ext uri="{BB962C8B-B14F-4D97-AF65-F5344CB8AC3E}">
        <p14:creationId xmlns:p14="http://schemas.microsoft.com/office/powerpoint/2010/main" val="184981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Even if we limit ourselves to minimizing the maximum error, we can have more than one formulation. In particular we can get rid of the non-smooth problem by adding one design variable </a:t>
                </a:r>
                <a:r>
                  <a:rPr lang="en-US" i="1" dirty="0"/>
                  <a:t>b </a:t>
                </a:r>
                <a:r>
                  <a:rPr lang="en-US" dirty="0"/>
                  <a:t>and constraints that the three errors are smaller than  b.</a:t>
                </a: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limLow>
                              <m:limLowPr>
                                <m:ctrlPr>
                                  <a:rPr lang="en-US" i="1">
                                    <a:latin typeface="Cambria Math" panose="02040503050406030204" pitchFamily="18" charset="0"/>
                                  </a:rPr>
                                </m:ctrlPr>
                              </m:limLowPr>
                              <m:e>
                                <m:r>
                                  <a:rPr lang="en-US" i="1">
                                    <a:latin typeface="Cambria Math" panose="02040503050406030204" pitchFamily="18" charset="0"/>
                                  </a:rPr>
                                  <m:t>𝑀𝑖𝑛𝑖𝑚𝑖𝑧𝑒</m:t>
                                </m:r>
                              </m:e>
                              <m:lim>
                                <m:r>
                                  <a:rPr lang="en-US" i="1">
                                    <a:latin typeface="Cambria Math" panose="02040503050406030204" pitchFamily="18" charset="0"/>
                                  </a:rPr>
                                  <m:t>𝑏</m:t>
                                </m:r>
                                <m:r>
                                  <a:rPr lang="en-US">
                                    <a:latin typeface="Cambria Math" panose="02040503050406030204" pitchFamily="18" charset="0"/>
                                  </a:rPr>
                                  <m:t>,</m:t>
                                </m:r>
                                <m:r>
                                  <a:rPr lang="en-US" i="1">
                                    <a:latin typeface="Cambria Math" panose="02040503050406030204" pitchFamily="18" charset="0"/>
                                  </a:rPr>
                                  <m:t>𝐸</m:t>
                                </m:r>
                              </m:lim>
                            </m:limLow>
                            <m:r>
                              <m:rPr>
                                <m:nor/>
                              </m:rPr>
                              <a:rPr lang="en-US" i="1"/>
                              <m:t>  </m:t>
                            </m:r>
                            <m:r>
                              <a:rPr lang="en-US" i="1">
                                <a:latin typeface="Cambria Math" panose="02040503050406030204" pitchFamily="18" charset="0"/>
                              </a:rPr>
                              <m:t>𝑏</m:t>
                            </m:r>
                          </m:e>
                        </m:mr>
                        <m:mr>
                          <m:e>
                            <m:r>
                              <a:rPr lang="en-US" i="1">
                                <a:latin typeface="Cambria Math" panose="02040503050406030204" pitchFamily="18" charset="0"/>
                              </a:rPr>
                              <m:t>𝑆𝑢𝑐h</m:t>
                            </m:r>
                            <m:r>
                              <m:rPr>
                                <m:nor/>
                              </m:rPr>
                              <a:rPr lang="en-US" i="1"/>
                              <m:t> </m:t>
                            </m:r>
                            <m:r>
                              <a:rPr lang="en-US" i="1">
                                <a:latin typeface="Cambria Math" panose="02040503050406030204" pitchFamily="18" charset="0"/>
                              </a:rPr>
                              <m:t>𝑡h𝑎𝑡</m:t>
                            </m:r>
                            <m:r>
                              <m:rPr>
                                <m:nor/>
                              </m:rPr>
                              <a:rPr lang="en-US" i="1"/>
                              <m:t> </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𝜀</m:t>
                            </m:r>
                            <m:r>
                              <a:rPr lang="en-US">
                                <a:latin typeface="Cambria Math" panose="02040503050406030204" pitchFamily="18" charset="0"/>
                              </a:rPr>
                              <m:t>|≤</m:t>
                            </m:r>
                            <m:r>
                              <a:rPr lang="en-US" i="1">
                                <a:latin typeface="Cambria Math" panose="02040503050406030204" pitchFamily="18" charset="0"/>
                              </a:rPr>
                              <m:t>𝑏𝑖</m:t>
                            </m:r>
                            <m:r>
                              <a:rPr lang="en-US">
                                <a:latin typeface="Cambria Math" panose="02040503050406030204" pitchFamily="18" charset="0"/>
                              </a:rPr>
                              <m:t>=1,2,3</m:t>
                            </m:r>
                          </m:e>
                        </m:mr>
                      </m:m>
                    </m:oMath>
                  </m:oMathPara>
                </a14:m>
                <a:endParaRPr lang="en-US" dirty="0"/>
              </a:p>
              <a:p>
                <a:r>
                  <a:rPr lang="en-US" dirty="0"/>
                  <a:t>Since the absolute value is still not a smooth function, we can replace the bounds on the absolute value with upper and lower bounds on the differences as</a:t>
                </a:r>
              </a:p>
              <a:p>
                <a:endParaRPr lang="en-US" dirty="0"/>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limLow>
                              <m:limLowPr>
                                <m:ctrlPr>
                                  <a:rPr lang="en-US" i="1">
                                    <a:latin typeface="Cambria Math" panose="02040503050406030204" pitchFamily="18" charset="0"/>
                                  </a:rPr>
                                </m:ctrlPr>
                              </m:limLowPr>
                              <m:e>
                                <m:r>
                                  <a:rPr lang="en-US" i="1">
                                    <a:latin typeface="Cambria Math" panose="02040503050406030204" pitchFamily="18" charset="0"/>
                                  </a:rPr>
                                  <m:t>𝑀𝑖𝑛𝑖𝑚𝑖𝑧𝑒</m:t>
                                </m:r>
                              </m:e>
                              <m:lim>
                                <m:r>
                                  <a:rPr lang="en-US" i="1">
                                    <a:latin typeface="Cambria Math" panose="02040503050406030204" pitchFamily="18" charset="0"/>
                                  </a:rPr>
                                  <m:t>𝑏</m:t>
                                </m:r>
                                <m:r>
                                  <a:rPr lang="en-US">
                                    <a:latin typeface="Cambria Math" panose="02040503050406030204" pitchFamily="18" charset="0"/>
                                  </a:rPr>
                                  <m:t>,</m:t>
                                </m:r>
                                <m:r>
                                  <a:rPr lang="en-US" i="1">
                                    <a:latin typeface="Cambria Math" panose="02040503050406030204" pitchFamily="18" charset="0"/>
                                  </a:rPr>
                                  <m:t>𝐸</m:t>
                                </m:r>
                              </m:lim>
                            </m:limLow>
                            <m:r>
                              <m:rPr>
                                <m:nor/>
                              </m:rPr>
                              <a:rPr lang="en-US" i="1"/>
                              <m:t>  </m:t>
                            </m:r>
                            <m:r>
                              <a:rPr lang="en-US" i="1">
                                <a:latin typeface="Cambria Math" panose="02040503050406030204" pitchFamily="18" charset="0"/>
                              </a:rPr>
                              <m:t>𝑏</m:t>
                            </m:r>
                          </m:e>
                        </m:mr>
                        <m:mr>
                          <m:e>
                            <m:r>
                              <a:rPr lang="en-US" i="1">
                                <a:latin typeface="Cambria Math" panose="02040503050406030204" pitchFamily="18" charset="0"/>
                              </a:rPr>
                              <m:t>𝑆𝑢𝑐h</m:t>
                            </m:r>
                            <m:r>
                              <m:rPr>
                                <m:nor/>
                              </m:rPr>
                              <a:rPr lang="en-US" i="1"/>
                              <m:t> </m:t>
                            </m:r>
                            <m:r>
                              <a:rPr lang="en-US" i="1">
                                <a:latin typeface="Cambria Math" panose="02040503050406030204" pitchFamily="18" charset="0"/>
                              </a:rPr>
                              <m:t>𝑡h𝑎𝑡</m:t>
                            </m:r>
                            <m:r>
                              <a:rPr lang="en-US" b="0" i="1" smtClean="0">
                                <a:latin typeface="Cambria Math"/>
                              </a:rPr>
                              <m:t>         </m:t>
                            </m:r>
                            <m:r>
                              <a:rPr lang="en-US">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m:t>
                                </m:r>
                              </m:sub>
                            </m:sSub>
                            <m:r>
                              <a:rPr lang="en-US">
                                <a:latin typeface="Cambria Math" panose="02040503050406030204" pitchFamily="18" charset="0"/>
                              </a:rPr>
                              <m:t>≤</m:t>
                            </m:r>
                            <m:r>
                              <a:rPr lang="en-US" i="1">
                                <a:latin typeface="Cambria Math" panose="02040503050406030204" pitchFamily="18" charset="0"/>
                              </a:rPr>
                              <m:t>𝑏</m:t>
                            </m:r>
                          </m:e>
                        </m:mr>
                      </m:m>
                    </m:oMath>
                  </m:oMathPara>
                </a14:m>
                <a:endParaRPr lang="en-US" dirty="0"/>
              </a:p>
              <a:p>
                <a:r>
                  <a:rPr lang="en-US" dirty="0"/>
                  <a:t>This gives us a problem where the objective function and constraints are linear in the two design variables, and such problems are easy to solve.</a:t>
                </a:r>
              </a:p>
              <a:p>
                <a:endParaRPr lang="en-US" dirty="0"/>
              </a:p>
              <a:p>
                <a:r>
                  <a:rPr lang="en-US" dirty="0"/>
                  <a:t>In our case (see left figure on previous slide), it is clear that  for minimizing the differences we need a larger </a:t>
                </a:r>
                <a:r>
                  <a:rPr lang="en-US" i="1" dirty="0"/>
                  <a:t>E </a:t>
                </a:r>
                <a:r>
                  <a:rPr lang="en-US" dirty="0"/>
                  <a:t>for the first two points than for the third one. So the optimal </a:t>
                </a:r>
                <a:r>
                  <a:rPr lang="en-US" i="1" dirty="0"/>
                  <a:t>E</a:t>
                </a:r>
                <a:r>
                  <a:rPr lang="en-US" dirty="0"/>
                  <a:t>, which is a compromise will underestimate the stress in the first two points and over estimate it in the third one.  If we use this knowledge, the optimization problem becomes</a:t>
                </a: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limLow>
                              <m:limLowPr>
                                <m:ctrlPr>
                                  <a:rPr lang="en-US" i="1">
                                    <a:latin typeface="Cambria Math" panose="02040503050406030204" pitchFamily="18" charset="0"/>
                                  </a:rPr>
                                </m:ctrlPr>
                              </m:limLowPr>
                              <m:e>
                                <m:r>
                                  <a:rPr lang="en-US" i="1">
                                    <a:latin typeface="Cambria Math" panose="02040503050406030204" pitchFamily="18" charset="0"/>
                                  </a:rPr>
                                  <m:t>𝑀𝑖𝑛𝑖𝑚𝑖𝑧𝑒</m:t>
                                </m:r>
                              </m:e>
                              <m:lim>
                                <m:r>
                                  <a:rPr lang="en-US" i="1">
                                    <a:latin typeface="Cambria Math" panose="02040503050406030204" pitchFamily="18" charset="0"/>
                                  </a:rPr>
                                  <m:t>𝑏</m:t>
                                </m:r>
                                <m:r>
                                  <a:rPr lang="en-US">
                                    <a:latin typeface="Cambria Math" panose="02040503050406030204" pitchFamily="18" charset="0"/>
                                  </a:rPr>
                                  <m:t>,</m:t>
                                </m:r>
                                <m:r>
                                  <a:rPr lang="en-US" i="1">
                                    <a:latin typeface="Cambria Math" panose="02040503050406030204" pitchFamily="18" charset="0"/>
                                  </a:rPr>
                                  <m:t>𝐸</m:t>
                                </m:r>
                              </m:lim>
                            </m:limLow>
                            <m:r>
                              <m:rPr>
                                <m:nor/>
                              </m:rPr>
                              <a:rPr lang="en-US" i="1"/>
                              <m:t>  </m:t>
                            </m:r>
                            <m:r>
                              <a:rPr lang="en-US" i="1">
                                <a:latin typeface="Cambria Math" panose="02040503050406030204" pitchFamily="18" charset="0"/>
                              </a:rPr>
                              <m:t>𝑏</m:t>
                            </m:r>
                          </m:e>
                        </m:mr>
                        <m:mr>
                          <m:e>
                            <m:r>
                              <a:rPr lang="en-US" i="1">
                                <a:latin typeface="Cambria Math" panose="02040503050406030204" pitchFamily="18" charset="0"/>
                              </a:rPr>
                              <m:t>𝑆𝑢𝑐h</m:t>
                            </m:r>
                            <m:r>
                              <m:rPr>
                                <m:nor/>
                              </m:rPr>
                              <a:rPr lang="en-US" i="1"/>
                              <m:t> </m:t>
                            </m:r>
                            <m:r>
                              <a:rPr lang="en-US" i="1">
                                <a:latin typeface="Cambria Math" panose="02040503050406030204" pitchFamily="18" charset="0"/>
                              </a:rPr>
                              <m:t>𝑡h𝑎𝑡</m:t>
                            </m:r>
                            <m:sSub>
                              <m:sSubPr>
                                <m:ctrlPr>
                                  <a:rPr lang="en-US" i="1">
                                    <a:latin typeface="Cambria Math" panose="02040503050406030204" pitchFamily="18" charset="0"/>
                                  </a:rPr>
                                </m:ctrlPr>
                              </m:sSubPr>
                              <m:e>
                                <m:r>
                                  <a:rPr lang="en-US" b="0" i="1" smtClean="0">
                                    <a:latin typeface="Cambria Math"/>
                                  </a:rPr>
                                  <m:t>        </m:t>
                                </m:r>
                                <m:r>
                                  <a:rPr lang="en-US" i="1">
                                    <a:latin typeface="Cambria Math" panose="02040503050406030204" pitchFamily="18" charset="0"/>
                                  </a:rPr>
                                  <m:t>𝜎</m:t>
                                </m:r>
                              </m:e>
                              <m:sub>
                                <m:r>
                                  <a:rPr lang="en-US">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r>
                              <m:rPr>
                                <m:nor/>
                              </m:rPr>
                              <a:rPr lang="en-US" i="1"/>
                              <m:t>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r>
                              <m:rPr>
                                <m:nor/>
                              </m:rPr>
                              <a:rPr lang="en-US" i="1"/>
                              <m:t>       </m:t>
                            </m:r>
                            <m:r>
                              <a:rPr lang="en-US">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a:latin typeface="Cambria Math" panose="02040503050406030204" pitchFamily="18" charset="0"/>
                                  </a:rPr>
                                  <m:t>3</m:t>
                                </m:r>
                              </m:sub>
                            </m:sSub>
                            <m:r>
                              <a:rPr lang="en-US">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a:latin typeface="Cambria Math" panose="02040503050406030204" pitchFamily="18" charset="0"/>
                                  </a:rPr>
                                  <m:t>3</m:t>
                                </m:r>
                              </m:sub>
                            </m:sSub>
                          </m:e>
                        </m:mr>
                      </m:m>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Even if we limit ourselves to minimizing the maximum error, we can have more than one formulation. In particular we can get rid of the non-smooth problem by adding one design variable </a:t>
                </a:r>
                <a:r>
                  <a:rPr lang="en-US" i="1" dirty="0" smtClean="0"/>
                  <a:t>b </a:t>
                </a:r>
                <a:r>
                  <a:rPr lang="en-US" dirty="0" smtClean="0"/>
                  <a:t>and constraints that the three errors are smaller than  b.</a:t>
                </a:r>
              </a:p>
              <a:p>
                <a:r>
                  <a:rPr lang="en-US" i="0"/>
                  <a:t>■8(〖𝑀𝑖𝑛𝑖𝑚𝑖𝑧𝑒〗┬(𝑏,𝐸) "  " 𝑏@𝑆𝑢𝑐ℎ" " 𝑡ℎ𝑎𝑡" " 𝑑_𝑖=|𝜎_𝑖−𝐸𝜀|≤𝑏𝑖=1,2,3)</a:t>
                </a:r>
                <a:endParaRPr lang="en-US" dirty="0" smtClean="0"/>
              </a:p>
              <a:p>
                <a:r>
                  <a:rPr lang="en-US" dirty="0" smtClean="0"/>
                  <a:t>Since the absolute value is still not a smooth function, we can replace the bounds on the absolute value with upper and lower bounds on the differences as</a:t>
                </a:r>
              </a:p>
              <a:p>
                <a:endParaRPr lang="en-US" dirty="0" smtClean="0"/>
              </a:p>
              <a:p>
                <a:r>
                  <a:rPr lang="en-US" i="0"/>
                  <a:t>■8(〖𝑀𝑖𝑛𝑖𝑚𝑖𝑧𝑒〗┬(𝑏,𝐸) "  " 𝑏@𝑆𝑢𝑐ℎ" " 𝑡ℎ𝑎𝑡</a:t>
                </a:r>
                <a:r>
                  <a:rPr lang="en-US" b="0" i="0" smtClean="0">
                    <a:latin typeface="Cambria Math"/>
                  </a:rPr>
                  <a:t>         </a:t>
                </a:r>
                <a:r>
                  <a:rPr lang="en-US" i="0"/>
                  <a:t>−𝑏≤𝜎_𝑖−𝐸𝜀_𝑖≤𝑏)</a:t>
                </a:r>
                <a:endParaRPr lang="en-US" dirty="0" smtClean="0"/>
              </a:p>
              <a:p>
                <a:r>
                  <a:rPr lang="en-US" dirty="0" smtClean="0"/>
                  <a:t>This gives us a problem where the objective function and constraints are linear in the two design variables, and such problems are easy to solve.</a:t>
                </a:r>
              </a:p>
              <a:p>
                <a:endParaRPr lang="en-US" dirty="0"/>
              </a:p>
              <a:p>
                <a:r>
                  <a:rPr lang="en-US" dirty="0" smtClean="0"/>
                  <a:t>In our case (see left figure on previous slide), it is clear that  for minimizing the differences we need a larger </a:t>
                </a:r>
                <a:r>
                  <a:rPr lang="en-US" i="1" dirty="0" smtClean="0"/>
                  <a:t>E </a:t>
                </a:r>
                <a:r>
                  <a:rPr lang="en-US" dirty="0" smtClean="0"/>
                  <a:t>for the first two points than for the third one. So the optimal </a:t>
                </a:r>
                <a:r>
                  <a:rPr lang="en-US" i="1" dirty="0" smtClean="0"/>
                  <a:t>E</a:t>
                </a:r>
                <a:r>
                  <a:rPr lang="en-US" dirty="0" smtClean="0"/>
                  <a:t>, which is a compromise will underestimate the stress in the first two points and over estimate it in the third one. </a:t>
                </a:r>
                <a:r>
                  <a:rPr lang="en-US" dirty="0"/>
                  <a:t> </a:t>
                </a:r>
                <a:r>
                  <a:rPr lang="en-US" dirty="0" smtClean="0"/>
                  <a:t>If we use this knowledge, the optimization problem becomes</a:t>
                </a:r>
              </a:p>
              <a:p>
                <a:r>
                  <a:rPr lang="en-US" i="0"/>
                  <a:t>■8(〖𝑀𝑖𝑛𝑖𝑚𝑖𝑧𝑒〗┬(𝑏,𝐸) "  " 𝑏@𝑆𝑢𝑐ℎ" " 𝑡ℎ𝑎𝑡〖</a:t>
                </a:r>
                <a:r>
                  <a:rPr lang="en-US" b="0" i="0" smtClean="0">
                    <a:latin typeface="Cambria Math"/>
                  </a:rPr>
                  <a:t>        </a:t>
                </a:r>
                <a:r>
                  <a:rPr lang="en-US" i="0"/>
                  <a:t>𝜎〗_1−𝐸𝜀_1≤𝑏,"   " 𝜎_2−𝐸𝜀_2≤𝑏,"       " −𝑏≤𝜎_3−𝐸𝜀_3 )</a:t>
                </a:r>
                <a:endParaRPr lang="en-US" dirty="0"/>
              </a:p>
            </p:txBody>
          </p:sp>
        </mc:Fallback>
      </mc:AlternateContent>
      <p:sp>
        <p:nvSpPr>
          <p:cNvPr id="4" name="Slide Number Placeholder 3"/>
          <p:cNvSpPr>
            <a:spLocks noGrp="1"/>
          </p:cNvSpPr>
          <p:nvPr>
            <p:ph type="sldNum" sz="quarter" idx="10"/>
          </p:nvPr>
        </p:nvSpPr>
        <p:spPr/>
        <p:txBody>
          <a:bodyPr/>
          <a:lstStyle/>
          <a:p>
            <a:fld id="{E422BB6E-29C0-4D5C-B376-E905E0FC5E5B}" type="slidenum">
              <a:rPr lang="en-US" smtClean="0"/>
              <a:t>16</a:t>
            </a:fld>
            <a:endParaRPr lang="en-US"/>
          </a:p>
        </p:txBody>
      </p:sp>
    </p:spTree>
    <p:extLst>
      <p:ext uri="{BB962C8B-B14F-4D97-AF65-F5344CB8AC3E}">
        <p14:creationId xmlns:p14="http://schemas.microsoft.com/office/powerpoint/2010/main" val="104094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seen that with one variable, we can find the optimum by just plotting the function. With two design variables, the optimization can also be solved graphically, by plotting the constraint boundaries and the objective function contours.</a:t>
            </a:r>
          </a:p>
          <a:p>
            <a:endParaRPr lang="en-US" dirty="0"/>
          </a:p>
          <a:p>
            <a:r>
              <a:rPr lang="en-US" dirty="0"/>
              <a:t>The figure shows the constraint boundaries with hatching marking the region where the constraint is violated, which is a standard way of marking an inequality. The marking were created with a Matlab routine </a:t>
            </a:r>
            <a:r>
              <a:rPr lang="en-US" dirty="0" err="1"/>
              <a:t>crosshatch_poly</a:t>
            </a:r>
            <a:r>
              <a:rPr lang="en-US" dirty="0"/>
              <a:t> available from Matlab Central.  </a:t>
            </a:r>
            <a:r>
              <a:rPr lang="en-US" dirty="0" err="1"/>
              <a:t>Matlab’s</a:t>
            </a:r>
            <a:r>
              <a:rPr lang="en-US" dirty="0"/>
              <a:t> </a:t>
            </a:r>
            <a:r>
              <a:rPr lang="en-US" dirty="0" err="1"/>
              <a:t>gtext</a:t>
            </a:r>
            <a:r>
              <a:rPr lang="en-US" dirty="0"/>
              <a:t> may be used  instead to add slashes by clicking on the figure.</a:t>
            </a:r>
          </a:p>
          <a:p>
            <a:endParaRPr lang="en-US" dirty="0"/>
          </a:p>
          <a:p>
            <a:r>
              <a:rPr lang="en-US" dirty="0"/>
              <a:t>Since the objective function is equal to </a:t>
            </a:r>
            <a:r>
              <a:rPr lang="en-US" i="1" dirty="0"/>
              <a:t>b</a:t>
            </a:r>
            <a:r>
              <a:rPr lang="en-US" dirty="0"/>
              <a:t>, there is no need for objective function contours, we simply look for the  lowest point in the region where no constraints are violated (called the feasible domain). </a:t>
            </a:r>
          </a:p>
          <a:p>
            <a:endParaRPr lang="en-US" dirty="0"/>
          </a:p>
          <a:p>
            <a:r>
              <a:rPr lang="en-US" dirty="0"/>
              <a:t>It is seen that there two active constraints on the differences at point 2(red) and point 3 (green). It is easy to check that the difference at point 1 is half of that at point 2 for any value of E, so that constraint is not binding. The optimum is found therefore at the intersection, where the differences between the model and the data at point 2 and point 3 have same magnitude and opposite signs.</a:t>
            </a:r>
          </a:p>
        </p:txBody>
      </p:sp>
      <p:sp>
        <p:nvSpPr>
          <p:cNvPr id="4" name="Slide Number Placeholder 3"/>
          <p:cNvSpPr>
            <a:spLocks noGrp="1"/>
          </p:cNvSpPr>
          <p:nvPr>
            <p:ph type="sldNum" sz="quarter" idx="10"/>
          </p:nvPr>
        </p:nvSpPr>
        <p:spPr/>
        <p:txBody>
          <a:bodyPr/>
          <a:lstStyle/>
          <a:p>
            <a:fld id="{E422BB6E-29C0-4D5C-B376-E905E0FC5E5B}" type="slidenum">
              <a:rPr lang="en-US" smtClean="0"/>
              <a:t>18</a:t>
            </a:fld>
            <a:endParaRPr lang="en-US"/>
          </a:p>
        </p:txBody>
      </p:sp>
    </p:spTree>
    <p:extLst>
      <p:ext uri="{BB962C8B-B14F-4D97-AF65-F5344CB8AC3E}">
        <p14:creationId xmlns:p14="http://schemas.microsoft.com/office/powerpoint/2010/main" val="3537699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To facilitate the description of algorithms for solving optimization problems, there is a fairly standard notation for  writing them. The letter </a:t>
                </a:r>
                <a:r>
                  <a:rPr lang="en-US" i="1" dirty="0"/>
                  <a:t>f </a:t>
                </a:r>
                <a:r>
                  <a:rPr lang="en-US" dirty="0"/>
                  <a:t> is typically used for objective functions, </a:t>
                </a:r>
                <a:r>
                  <a:rPr lang="en-US" i="1" dirty="0"/>
                  <a:t>g </a:t>
                </a:r>
                <a:r>
                  <a:rPr lang="en-US" dirty="0"/>
                  <a:t> for inequality constraints, and </a:t>
                </a:r>
                <a:r>
                  <a:rPr lang="en-US" i="1" dirty="0"/>
                  <a:t>h  </a:t>
                </a:r>
                <a:r>
                  <a:rPr lang="en-US" dirty="0"/>
                  <a:t> for equality constraints.  Lower and upper bounds on design variables, are often called </a:t>
                </a:r>
                <a:r>
                  <a:rPr lang="en-US" i="1" dirty="0"/>
                  <a:t>side constraints</a:t>
                </a:r>
                <a:r>
                  <a:rPr lang="en-US" dirty="0"/>
                  <a:t> and are written separately in a different form.</a:t>
                </a:r>
              </a:p>
              <a:p>
                <a:endParaRPr lang="en-US" dirty="0"/>
              </a:p>
              <a:p>
                <a:r>
                  <a:rPr lang="en-US" dirty="0"/>
                  <a:t>Given an optimization problem that is not in standard form, we often have to do the following in order to convert it to standard form</a:t>
                </a:r>
              </a:p>
              <a:p>
                <a:endParaRPr lang="en-US" dirty="0"/>
              </a:p>
              <a:p>
                <a:pPr marL="241610" indent="-241610">
                  <a:buAutoNum type="arabicPeriod"/>
                </a:pPr>
                <a:r>
                  <a:rPr lang="en-US" dirty="0"/>
                  <a:t>If the objective function is to be maximized, we change the sign and minimize the negative of the function.</a:t>
                </a:r>
              </a:p>
              <a:p>
                <a:pPr marL="241610" indent="-241610">
                  <a:buAutoNum type="arabicPeriod"/>
                </a:pPr>
                <a:r>
                  <a:rPr lang="en-US" dirty="0"/>
                  <a:t>We  rewrite constraints so that the right hand side is zero.</a:t>
                </a:r>
              </a:p>
              <a:p>
                <a:pPr marL="241610" indent="-241610">
                  <a:buAutoNum type="arabicPeriod"/>
                </a:pPr>
                <a:r>
                  <a:rPr lang="en-US" dirty="0"/>
                  <a:t>If the  inequality is g</a:t>
                </a:r>
                <a14:m>
                  <m:oMath xmlns:m="http://schemas.openxmlformats.org/officeDocument/2006/math">
                    <m:r>
                      <a:rPr lang="en-US">
                        <a:latin typeface="Cambria Math" panose="02040503050406030204" pitchFamily="18" charset="0"/>
                      </a:rPr>
                      <m:t>≥</m:t>
                    </m:r>
                  </m:oMath>
                </a14:m>
                <a:r>
                  <a:rPr lang="en-US" dirty="0"/>
                  <a:t>0 we replace it by -g</a:t>
                </a:r>
                <a14:m>
                  <m:oMath xmlns:m="http://schemas.openxmlformats.org/officeDocument/2006/math">
                    <m:r>
                      <a:rPr lang="en-US" i="1" smtClean="0">
                        <a:latin typeface="Cambria Math"/>
                        <a:ea typeface="Cambria Math"/>
                      </a:rPr>
                      <m:t>≤</m:t>
                    </m:r>
                    <m:r>
                      <a:rPr lang="en-US" b="0" i="1" smtClean="0">
                        <a:latin typeface="Cambria Math"/>
                        <a:ea typeface="Cambria Math"/>
                      </a:rPr>
                      <m:t>0</m:t>
                    </m:r>
                  </m:oMath>
                </a14:m>
                <a:r>
                  <a:rPr lang="en-US" dirty="0"/>
                  <a:t>.</a:t>
                </a:r>
              </a:p>
              <a:p>
                <a:pPr marL="241610" indent="-241610">
                  <a:buAutoNum type="arabicPeriod"/>
                </a:pPr>
                <a:endParaRPr lang="en-US" dirty="0"/>
              </a:p>
              <a:p>
                <a:r>
                  <a:rPr lang="en-US" dirty="0"/>
                  <a:t>So for example, an inequality of the form  </a:t>
                </a:r>
                <a:r>
                  <a:rPr lang="en-US" dirty="0" err="1"/>
                  <a:t>x+y</a:t>
                </a:r>
                <a:r>
                  <a:rPr lang="en-US" dirty="0"/>
                  <a:t> </a:t>
                </a:r>
                <a14:m>
                  <m:oMath xmlns:m="http://schemas.openxmlformats.org/officeDocument/2006/math">
                    <m:r>
                      <a:rPr lang="en-US">
                        <a:latin typeface="Cambria Math"/>
                      </a:rPr>
                      <m:t>≥</m:t>
                    </m:r>
                    <m:r>
                      <a:rPr lang="en-US" b="0" i="0" smtClean="0">
                        <a:latin typeface="Cambria Math"/>
                      </a:rPr>
                      <m:t>3,</m:t>
                    </m:r>
                  </m:oMath>
                </a14:m>
                <a:r>
                  <a:rPr lang="en-US" dirty="0"/>
                  <a:t> will be first replaced by x+y-3 </a:t>
                </a:r>
                <a14:m>
                  <m:oMath xmlns:m="http://schemas.openxmlformats.org/officeDocument/2006/math">
                    <m:r>
                      <a:rPr lang="en-US">
                        <a:latin typeface="Cambria Math"/>
                      </a:rPr>
                      <m:t>≥</m:t>
                    </m:r>
                    <m:r>
                      <a:rPr lang="en-US" b="0" i="0" smtClean="0">
                        <a:latin typeface="Cambria Math"/>
                      </a:rPr>
                      <m:t>0,</m:t>
                    </m:r>
                  </m:oMath>
                </a14:m>
                <a:r>
                  <a:rPr lang="en-US" dirty="0"/>
                  <a:t>  and then multiplied by -1 to get 3-(</a:t>
                </a:r>
                <a:r>
                  <a:rPr lang="en-US" dirty="0" err="1"/>
                  <a:t>x+y</a:t>
                </a:r>
                <a:r>
                  <a:rPr lang="en-US" dirty="0"/>
                  <a:t>)</a:t>
                </a:r>
                <a:r>
                  <a:rPr lang="en-US" dirty="0">
                    <a:ea typeface="Cambria Math"/>
                  </a:rPr>
                  <a:t> </a:t>
                </a:r>
                <a14:m>
                  <m:oMath xmlns:m="http://schemas.openxmlformats.org/officeDocument/2006/math">
                    <m:r>
                      <a:rPr lang="en-US" i="1" smtClean="0">
                        <a:latin typeface="Cambria Math"/>
                        <a:ea typeface="Cambria Math"/>
                      </a:rPr>
                      <m:t>≤</m:t>
                    </m:r>
                    <m:r>
                      <a:rPr lang="en-US" b="0" i="1" smtClean="0">
                        <a:latin typeface="Cambria Math"/>
                        <a:ea typeface="Cambria Math"/>
                      </a:rPr>
                      <m:t>0</m:t>
                    </m:r>
                    <m:r>
                      <a:rPr lang="en-US" b="0" i="0" smtClean="0">
                        <a:latin typeface="Cambria Math"/>
                      </a:rPr>
                      <m:t>,</m:t>
                    </m:r>
                  </m:oMath>
                </a14:m>
                <a:r>
                  <a:rPr lang="en-US" dirty="0"/>
                  <a:t> </a:t>
                </a:r>
              </a:p>
            </p:txBody>
          </p:sp>
        </mc:Choice>
        <mc:Fallback xmlns="">
          <p:sp>
            <p:nvSpPr>
              <p:cNvPr id="3" name="Notes Placeholder 2"/>
              <p:cNvSpPr>
                <a:spLocks noGrp="1"/>
              </p:cNvSpPr>
              <p:nvPr>
                <p:ph type="body" idx="1"/>
              </p:nvPr>
            </p:nvSpPr>
            <p:spPr/>
            <p:txBody>
              <a:bodyPr/>
              <a:lstStyle/>
              <a:p>
                <a:r>
                  <a:rPr lang="en-US" dirty="0" smtClean="0"/>
                  <a:t>To facilitate the description of algorithms for solving optimization problems, there is a fairly standard notation for  writing them. The letter </a:t>
                </a:r>
                <a:r>
                  <a:rPr lang="en-US" i="1" dirty="0" smtClean="0"/>
                  <a:t>f </a:t>
                </a:r>
                <a:r>
                  <a:rPr lang="en-US" dirty="0" smtClean="0"/>
                  <a:t> is typically used for objective functions, </a:t>
                </a:r>
                <a:r>
                  <a:rPr lang="en-US" i="1" dirty="0" smtClean="0"/>
                  <a:t>g </a:t>
                </a:r>
                <a:r>
                  <a:rPr lang="en-US" dirty="0" smtClean="0"/>
                  <a:t> for inequality constraints, and </a:t>
                </a:r>
                <a:r>
                  <a:rPr lang="en-US" i="1" dirty="0" smtClean="0"/>
                  <a:t>h  </a:t>
                </a:r>
                <a:r>
                  <a:rPr lang="en-US" dirty="0" smtClean="0"/>
                  <a:t> for equality constraints.  Lower and upper bounds on design variables, are often called </a:t>
                </a:r>
                <a:r>
                  <a:rPr lang="en-US" i="1" dirty="0" smtClean="0"/>
                  <a:t>side constraints</a:t>
                </a:r>
                <a:r>
                  <a:rPr lang="en-US" dirty="0" smtClean="0"/>
                  <a:t> and are written separately in a different form.</a:t>
                </a:r>
              </a:p>
              <a:p>
                <a:endParaRPr lang="en-US" dirty="0"/>
              </a:p>
              <a:p>
                <a:r>
                  <a:rPr lang="en-US" dirty="0" smtClean="0"/>
                  <a:t>Given an optimization problem that is not in standard form, we often have to do the following in order to convert it to standard form</a:t>
                </a:r>
              </a:p>
              <a:p>
                <a:endParaRPr lang="en-US" dirty="0"/>
              </a:p>
              <a:p>
                <a:pPr marL="228600" indent="-228600">
                  <a:buAutoNum type="arabicPeriod"/>
                </a:pPr>
                <a:r>
                  <a:rPr lang="en-US" dirty="0" smtClean="0"/>
                  <a:t>If the objective function is to be maximized, we change the sign and minimize the negative of the function.</a:t>
                </a:r>
              </a:p>
              <a:p>
                <a:pPr marL="228600" indent="-228600">
                  <a:buAutoNum type="arabicPeriod"/>
                </a:pPr>
                <a:r>
                  <a:rPr lang="en-US" dirty="0" smtClean="0"/>
                  <a:t>We  rewrite constraints so that the right hand side is zero.</a:t>
                </a:r>
              </a:p>
              <a:p>
                <a:pPr marL="228600" indent="-228600">
                  <a:buAutoNum type="arabicPeriod"/>
                </a:pPr>
                <a:r>
                  <a:rPr lang="en-US" dirty="0" smtClean="0"/>
                  <a:t>If the  inequality is g</a:t>
                </a:r>
                <a:r>
                  <a:rPr lang="en-US" i="0"/>
                  <a:t>≥</a:t>
                </a:r>
                <a:r>
                  <a:rPr lang="en-US" dirty="0" smtClean="0"/>
                  <a:t>0 we replace it by -g</a:t>
                </a:r>
                <a:r>
                  <a:rPr lang="en-US" i="0" smtClean="0">
                    <a:latin typeface="Cambria Math"/>
                    <a:ea typeface="Cambria Math"/>
                  </a:rPr>
                  <a:t>≤</a:t>
                </a:r>
                <a:r>
                  <a:rPr lang="en-US" b="0" i="0" smtClean="0">
                    <a:latin typeface="Cambria Math"/>
                    <a:ea typeface="Cambria Math"/>
                  </a:rPr>
                  <a:t>0</a:t>
                </a:r>
                <a:r>
                  <a:rPr lang="en-US" dirty="0" smtClean="0"/>
                  <a:t>.</a:t>
                </a:r>
              </a:p>
              <a:p>
                <a:pPr marL="228600" indent="-228600">
                  <a:buAutoNum type="arabicPeriod"/>
                </a:pPr>
                <a:endParaRPr lang="en-US" dirty="0"/>
              </a:p>
              <a:p>
                <a:r>
                  <a:rPr lang="en-US" dirty="0" smtClean="0"/>
                  <a:t>So for example, an inequality of the form  </a:t>
                </a:r>
                <a:r>
                  <a:rPr lang="en-US" dirty="0" err="1" smtClean="0"/>
                  <a:t>x+y</a:t>
                </a:r>
                <a:r>
                  <a:rPr lang="en-US" dirty="0" smtClean="0"/>
                  <a:t> </a:t>
                </a:r>
                <a:r>
                  <a:rPr lang="en-US" i="0">
                    <a:latin typeface="Cambria Math"/>
                  </a:rPr>
                  <a:t>≥</a:t>
                </a:r>
                <a:r>
                  <a:rPr lang="en-US" b="0" i="0" smtClean="0">
                    <a:latin typeface="Cambria Math"/>
                  </a:rPr>
                  <a:t>3,</a:t>
                </a:r>
                <a:r>
                  <a:rPr lang="en-US" dirty="0" smtClean="0"/>
                  <a:t> will be first replaced by </a:t>
                </a:r>
                <a:r>
                  <a:rPr lang="en-US" dirty="0" smtClean="0"/>
                  <a:t>x+y-3 </a:t>
                </a:r>
                <a:r>
                  <a:rPr lang="en-US" i="0">
                    <a:latin typeface="Cambria Math"/>
                  </a:rPr>
                  <a:t>≥</a:t>
                </a:r>
                <a:r>
                  <a:rPr lang="en-US" b="0" i="0" smtClean="0">
                    <a:latin typeface="Cambria Math"/>
                  </a:rPr>
                  <a:t>0</a:t>
                </a:r>
                <a:r>
                  <a:rPr lang="en-US" b="0" i="0" smtClean="0">
                    <a:latin typeface="Cambria Math"/>
                  </a:rPr>
                  <a:t>,</a:t>
                </a:r>
                <a:r>
                  <a:rPr lang="en-US" dirty="0" smtClean="0"/>
                  <a:t> </a:t>
                </a:r>
                <a:r>
                  <a:rPr lang="en-US" dirty="0" smtClean="0"/>
                  <a:t> and then multiplied by -1 to get 3-(</a:t>
                </a:r>
                <a:r>
                  <a:rPr lang="en-US" dirty="0" err="1" smtClean="0"/>
                  <a:t>x+y</a:t>
                </a:r>
                <a:r>
                  <a:rPr lang="en-US" dirty="0"/>
                  <a:t>)</a:t>
                </a:r>
                <a:r>
                  <a:rPr lang="en-US" dirty="0" smtClean="0">
                    <a:ea typeface="Cambria Math"/>
                  </a:rPr>
                  <a:t> </a:t>
                </a:r>
                <a:r>
                  <a:rPr lang="en-US" i="0" smtClean="0">
                    <a:latin typeface="Cambria Math"/>
                    <a:ea typeface="Cambria Math"/>
                  </a:rPr>
                  <a:t>≤</a:t>
                </a:r>
                <a:r>
                  <a:rPr lang="en-US" b="0" i="0" smtClean="0">
                    <a:latin typeface="Cambria Math"/>
                    <a:ea typeface="Cambria Math"/>
                  </a:rPr>
                  <a:t>0</a:t>
                </a:r>
                <a:r>
                  <a:rPr lang="en-US" b="0" i="0" smtClean="0">
                    <a:latin typeface="Cambria Math"/>
                  </a:rPr>
                  <a:t>,</a:t>
                </a:r>
                <a:r>
                  <a:rPr lang="en-US" dirty="0" smtClean="0"/>
                  <a:t> </a:t>
                </a:r>
                <a:endParaRPr lang="en-US" dirty="0"/>
              </a:p>
            </p:txBody>
          </p:sp>
        </mc:Fallback>
      </mc:AlternateContent>
      <p:sp>
        <p:nvSpPr>
          <p:cNvPr id="4" name="Slide Number Placeholder 3"/>
          <p:cNvSpPr>
            <a:spLocks noGrp="1"/>
          </p:cNvSpPr>
          <p:nvPr>
            <p:ph type="sldNum" sz="quarter" idx="10"/>
          </p:nvPr>
        </p:nvSpPr>
        <p:spPr/>
        <p:txBody>
          <a:bodyPr/>
          <a:lstStyle/>
          <a:p>
            <a:fld id="{E422BB6E-29C0-4D5C-B376-E905E0FC5E5B}" type="slidenum">
              <a:rPr lang="en-US" smtClean="0"/>
              <a:t>26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8015698"/>
              </p:ext>
            </p:extLst>
          </p:nvPr>
        </p:nvGraphicFramePr>
        <p:xfrm>
          <a:off x="4876800" y="3387091"/>
          <a:ext cx="975360" cy="208360"/>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5" name="Object 4"/>
                      <p:cNvPicPr/>
                      <p:nvPr/>
                    </p:nvPicPr>
                    <p:blipFill>
                      <a:blip r:embed="rId4"/>
                      <a:stretch>
                        <a:fillRect/>
                      </a:stretch>
                    </p:blipFill>
                    <p:spPr>
                      <a:xfrm>
                        <a:off x="4876800" y="3387091"/>
                        <a:ext cx="975360" cy="208360"/>
                      </a:xfrm>
                      <a:prstGeom prst="rect">
                        <a:avLst/>
                      </a:prstGeom>
                    </p:spPr>
                  </p:pic>
                </p:oleObj>
              </mc:Fallback>
            </mc:AlternateContent>
          </a:graphicData>
        </a:graphic>
      </p:graphicFrame>
    </p:spTree>
    <p:extLst>
      <p:ext uri="{BB962C8B-B14F-4D97-AF65-F5344CB8AC3E}">
        <p14:creationId xmlns:p14="http://schemas.microsoft.com/office/powerpoint/2010/main" val="173505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26" name="제목 1"/>
          <p:cNvSpPr>
            <a:spLocks noGrp="1"/>
          </p:cNvSpPr>
          <p:nvPr>
            <p:ph type="ctrTitle"/>
          </p:nvPr>
        </p:nvSpPr>
        <p:spPr>
          <a:xfrm>
            <a:off x="685800" y="2130425"/>
            <a:ext cx="7772400" cy="1470025"/>
          </a:xfrm>
        </p:spPr>
        <p:txBody>
          <a:bodyPr/>
          <a:lstStyle>
            <a:lvl1pPr>
              <a:defRPr sz="3600">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63654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nchor="ctr" anchorCtr="0"/>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12" name="슬라이드 번호 개체 틀 5"/>
          <p:cNvSpPr txBox="1">
            <a:spLocks/>
          </p:cNvSpPr>
          <p:nvPr userDrawn="1"/>
        </p:nvSpPr>
        <p:spPr>
          <a:xfrm>
            <a:off x="8447088" y="6516028"/>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srgbClr val="FFC000"/>
                </a:solidFill>
                <a:latin typeface="Arial" pitchFamily="34" charset="0"/>
                <a:cs typeface="Arial" pitchFamily="34" charset="0"/>
              </a:rPr>
              <a:pPr>
                <a:defRPr/>
              </a:pPr>
              <a:t>‹#›</a:t>
            </a:fld>
            <a:endParaRPr lang="en-US" sz="1400" dirty="0">
              <a:solidFill>
                <a:srgbClr val="FFC000"/>
              </a:solidFill>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no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7861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98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6A22A3-8932-43AB-904B-EF6023127FE2}" type="datetimeFigureOut">
              <a:rPr lang="en-US" smtClean="0"/>
              <a:t>10/11/2025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D85C0-2F9A-475A-B9D7-607A26F510EA}" type="slidenum">
              <a:rPr lang="en-US" smtClean="0"/>
              <a:t>‹#›</a:t>
            </a:fld>
            <a:endParaRPr lang="en-US"/>
          </a:p>
        </p:txBody>
      </p:sp>
    </p:spTree>
    <p:extLst>
      <p:ext uri="{BB962C8B-B14F-4D97-AF65-F5344CB8AC3E}">
        <p14:creationId xmlns:p14="http://schemas.microsoft.com/office/powerpoint/2010/main" val="7771218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40.png"/><Relationship Id="rId7"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41.png"/><Relationship Id="rId9" Type="http://schemas.openxmlformats.org/officeDocument/2006/relationships/image" Target="../media/image112.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107.png"/></Relationships>
</file>

<file path=ppt/slides/_rels/slide5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7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_rels/slide5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6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6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32.png"/></Relationships>
</file>

<file path=ppt/slides/_rels/slide6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6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5.png"/><Relationship Id="rId4" Type="http://schemas.openxmlformats.org/officeDocument/2006/relationships/image" Target="../media/image144.png"/></Relationships>
</file>

<file path=ppt/slides/_rels/slide6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png"/></Relationships>
</file>

<file path=ppt/slides/_rels/slide69.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50.png"/><Relationship Id="rId7" Type="http://schemas.openxmlformats.org/officeDocument/2006/relationships/image" Target="../media/image1230.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 Id="rId15" Type="http://schemas.openxmlformats.org/officeDocument/2006/relationships/image" Target="NULL"/><Relationship Id="rId14" Type="http://schemas.openxmlformats.org/officeDocument/2006/relationships/image" Target="NULL"/></Relationships>
</file>

<file path=ppt/slides/_rels/slide71.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oleObject" Target="../embeddings/oleObject5.bin"/><Relationship Id="rId7" Type="http://schemas.openxmlformats.org/officeDocument/2006/relationships/image" Target="../media/image159.png"/><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6.bin"/><Relationship Id="rId4" Type="http://schemas.openxmlformats.org/officeDocument/2006/relationships/image" Target="../media/image36.wmf"/></Relationships>
</file>

<file path=ppt/slides/_rels/slide7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 Id="rId4" Type="http://schemas.openxmlformats.org/officeDocument/2006/relationships/image" Target="../media/image163.png"/></Relationships>
</file>

<file path=ppt/slides/_rels/slide73.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74.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 Id="rId9" Type="http://schemas.openxmlformats.org/officeDocument/2006/relationships/image" Target="../media/image176.png"/></Relationships>
</file>

<file path=ppt/slides/_rels/slide75.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xml"/><Relationship Id="rId4" Type="http://schemas.openxmlformats.org/officeDocument/2006/relationships/image" Target="../media/image179.png"/></Relationships>
</file>

<file path=ppt/slides/_rels/slide7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82.png"/><Relationship Id="rId4" Type="http://schemas.openxmlformats.org/officeDocument/2006/relationships/image" Target="../media/image181.png"/></Relationships>
</file>

<file path=ppt/slides/_rels/slide77.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cover with text&#10;&#10;AI-generated content may be incorrect.">
            <a:extLst>
              <a:ext uri="{FF2B5EF4-FFF2-40B4-BE49-F238E27FC236}">
                <a16:creationId xmlns:a16="http://schemas.microsoft.com/office/drawing/2014/main" id="{FA83E85F-B5E3-47FA-84CB-A11EF206515B}"/>
              </a:ext>
            </a:extLst>
          </p:cNvPr>
          <p:cNvPicPr>
            <a:picLocks noChangeAspect="1"/>
          </p:cNvPicPr>
          <p:nvPr/>
        </p:nvPicPr>
        <p:blipFill>
          <a:blip r:embed="rId2">
            <a:extLst>
              <a:ext uri="{28A0092B-C50C-407E-A947-70E740481C1C}">
                <a14:useLocalDpi xmlns:a14="http://schemas.microsoft.com/office/drawing/2010/main" val="0"/>
              </a:ext>
            </a:extLst>
          </a:blip>
          <a:srcRect l="2151" r="3833" b="2"/>
          <a:stretch>
            <a:fillRect/>
          </a:stretch>
        </p:blipFill>
        <p:spPr>
          <a:xfrm>
            <a:off x="20" y="1282"/>
            <a:ext cx="9143980" cy="6856718"/>
          </a:xfrm>
          <a:prstGeom prst="rect">
            <a:avLst/>
          </a:prstGeom>
        </p:spPr>
      </p:pic>
    </p:spTree>
    <p:extLst>
      <p:ext uri="{BB962C8B-B14F-4D97-AF65-F5344CB8AC3E}">
        <p14:creationId xmlns:p14="http://schemas.microsoft.com/office/powerpoint/2010/main" val="337734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97686C-9F41-60F4-3CAB-19AB5ED8E7AE}"/>
              </a:ext>
            </a:extLst>
          </p:cNvPr>
          <p:cNvSpPr>
            <a:spLocks noGrp="1"/>
          </p:cNvSpPr>
          <p:nvPr>
            <p:ph type="body" sz="quarter" idx="10"/>
          </p:nvPr>
        </p:nvSpPr>
        <p:spPr>
          <a:xfrm>
            <a:off x="304800" y="774200"/>
            <a:ext cx="8534400" cy="5764104"/>
          </a:xfrm>
        </p:spPr>
        <p:txBody>
          <a:bodyPr>
            <a:normAutofit/>
          </a:bodyPr>
          <a:lstStyle/>
          <a:p>
            <a:r>
              <a:rPr lang="en-US" dirty="0"/>
              <a:t>Performance measures</a:t>
            </a:r>
          </a:p>
          <a:p>
            <a:pPr lvl="1"/>
            <a:r>
              <a:rPr lang="en-US" dirty="0"/>
              <a:t>result of numerical simulations, stress, displacement, mass, etc.</a:t>
            </a:r>
          </a:p>
          <a:p>
            <a:r>
              <a:rPr lang="en-US" dirty="0"/>
              <a:t>Cost and constraints can be defined using performances</a:t>
            </a:r>
          </a:p>
          <a:p>
            <a:pPr lvl="1"/>
            <a:r>
              <a:rPr lang="en-US" dirty="0"/>
              <a:t>cost (objective) function, is minimized during optimization</a:t>
            </a:r>
          </a:p>
          <a:p>
            <a:pPr lvl="1"/>
            <a:r>
              <a:rPr lang="en-US" dirty="0"/>
              <a:t>cost function has to be influenced by the design variables</a:t>
            </a:r>
          </a:p>
          <a:p>
            <a:pPr lvl="1"/>
            <a:r>
              <a:rPr lang="en-US" dirty="0"/>
              <a:t>Constraints are the criteria that the system has to satisfy</a:t>
            </a:r>
          </a:p>
          <a:p>
            <a:pPr lvl="1"/>
            <a:r>
              <a:rPr lang="en-US" dirty="0"/>
              <a:t>as long as the constraint is less than the limit, the constraint level is not important</a:t>
            </a:r>
          </a:p>
          <a:p>
            <a:r>
              <a:rPr lang="en-US" dirty="0"/>
              <a:t>Optimization algorithm change design variables to find the best cost function that satisfies all constraints</a:t>
            </a:r>
          </a:p>
          <a:p>
            <a:pPr lvl="1"/>
            <a:r>
              <a:rPr lang="en-US" dirty="0"/>
              <a:t>iterative process, requires numerous evaluations of functions</a:t>
            </a:r>
          </a:p>
          <a:p>
            <a:pPr lvl="1"/>
            <a:r>
              <a:rPr lang="en-US" dirty="0"/>
              <a:t>Surrogate models can play a critical role to reduce computational cost</a:t>
            </a:r>
          </a:p>
        </p:txBody>
      </p:sp>
      <p:sp>
        <p:nvSpPr>
          <p:cNvPr id="3" name="Title 2">
            <a:extLst>
              <a:ext uri="{FF2B5EF4-FFF2-40B4-BE49-F238E27FC236}">
                <a16:creationId xmlns:a16="http://schemas.microsoft.com/office/drawing/2014/main" id="{EA71C74C-C4A0-6F28-C614-54F5C703ECD9}"/>
              </a:ext>
            </a:extLst>
          </p:cNvPr>
          <p:cNvSpPr>
            <a:spLocks noGrp="1"/>
          </p:cNvSpPr>
          <p:nvPr>
            <p:ph type="title"/>
          </p:nvPr>
        </p:nvSpPr>
        <p:spPr/>
        <p:txBody>
          <a:bodyPr/>
          <a:lstStyle/>
          <a:p>
            <a:r>
              <a:rPr lang="en-US" dirty="0"/>
              <a:t>Design Optimization Process </a:t>
            </a:r>
            <a:r>
              <a:rPr lang="en-US" i="1" dirty="0"/>
              <a:t>cont</a:t>
            </a:r>
            <a:r>
              <a:rPr lang="en-US" dirty="0"/>
              <a:t>.</a:t>
            </a:r>
          </a:p>
        </p:txBody>
      </p:sp>
    </p:spTree>
    <p:extLst>
      <p:ext uri="{BB962C8B-B14F-4D97-AF65-F5344CB8AC3E}">
        <p14:creationId xmlns:p14="http://schemas.microsoft.com/office/powerpoint/2010/main" val="86806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9797ABB-32F2-CA1B-1858-F2215F617697}"/>
                  </a:ext>
                </a:extLst>
              </p:cNvPr>
              <p:cNvSpPr>
                <a:spLocks noGrp="1"/>
              </p:cNvSpPr>
              <p:nvPr>
                <p:ph type="body" sz="quarter" idx="10"/>
              </p:nvPr>
            </p:nvSpPr>
            <p:spPr/>
            <p:txBody>
              <a:bodyPr/>
              <a:lstStyle/>
              <a:p>
                <a:r>
                  <a:rPr lang="en-US" dirty="0"/>
                  <a:t>Gradient-based optimization algorithms</a:t>
                </a:r>
              </a:p>
              <a:p>
                <a:pPr lvl="1"/>
                <a:r>
                  <a:rPr lang="en-US" dirty="0"/>
                  <a:t>use sensitivity to find improved design</a:t>
                </a:r>
              </a:p>
              <a:p>
                <a:pPr lvl="1"/>
                <a:r>
                  <a:rPr lang="en-US" dirty="0"/>
                  <a:t>limited to find local optimum</a:t>
                </a:r>
              </a:p>
              <a:p>
                <a:pPr lvl="1"/>
                <a:r>
                  <a:rPr lang="en-US" dirty="0"/>
                  <a:t>cost &amp; constraints need to be smooth and continuous</a:t>
                </a:r>
              </a:p>
              <a:p>
                <a:r>
                  <a:rPr lang="en-US" dirty="0"/>
                  <a:t>Gradient-free</a:t>
                </a:r>
              </a:p>
              <a:p>
                <a:pPr lvl="1"/>
                <a:r>
                  <a:rPr lang="en-US" dirty="0"/>
                  <a:t>No need sensitivity</a:t>
                </a:r>
              </a:p>
              <a:p>
                <a:pPr lvl="1"/>
                <a:r>
                  <a:rPr lang="en-US" dirty="0"/>
                  <a:t>explore the design space to find a better design</a:t>
                </a:r>
              </a:p>
              <a:p>
                <a:pPr lvl="1"/>
                <a:r>
                  <a:rPr lang="en-US" dirty="0"/>
                  <a:t>better chance to find the global minimum, but no guaranteed</a:t>
                </a:r>
              </a:p>
              <a:p>
                <a:pPr lvl="1"/>
                <a:r>
                  <a:rPr lang="en-US" dirty="0"/>
                  <a:t>Bottleneck for too many function evaluations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main advantage of surrogate models</a:t>
                </a:r>
              </a:p>
            </p:txBody>
          </p:sp>
        </mc:Choice>
        <mc:Fallback xmlns="">
          <p:sp>
            <p:nvSpPr>
              <p:cNvPr id="2" name="Text Placeholder 1">
                <a:extLst>
                  <a:ext uri="{FF2B5EF4-FFF2-40B4-BE49-F238E27FC236}">
                    <a16:creationId xmlns:a16="http://schemas.microsoft.com/office/drawing/2014/main" id="{09797ABB-32F2-CA1B-1858-F2215F61769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27CDEC5-8BAF-2D97-C2CC-28F63809032D}"/>
              </a:ext>
            </a:extLst>
          </p:cNvPr>
          <p:cNvSpPr>
            <a:spLocks noGrp="1"/>
          </p:cNvSpPr>
          <p:nvPr>
            <p:ph type="title"/>
          </p:nvPr>
        </p:nvSpPr>
        <p:spPr/>
        <p:txBody>
          <a:bodyPr/>
          <a:lstStyle/>
          <a:p>
            <a:r>
              <a:rPr lang="en-US" dirty="0"/>
              <a:t>Design Optimization Process </a:t>
            </a:r>
            <a:r>
              <a:rPr lang="en-US" i="1" dirty="0"/>
              <a:t>cont</a:t>
            </a:r>
            <a:r>
              <a:rPr lang="en-US" dirty="0"/>
              <a:t>.</a:t>
            </a:r>
          </a:p>
        </p:txBody>
      </p:sp>
    </p:spTree>
    <p:extLst>
      <p:ext uri="{BB962C8B-B14F-4D97-AF65-F5344CB8AC3E}">
        <p14:creationId xmlns:p14="http://schemas.microsoft.com/office/powerpoint/2010/main" val="360942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solidFill>
                  <a:srgbClr val="0000FF"/>
                </a:solidFill>
              </a:rPr>
              <a:t>Design variables</a:t>
            </a:r>
            <a:r>
              <a:rPr lang="en-US" dirty="0"/>
              <a:t>: Parameters that change during optimization</a:t>
            </a:r>
          </a:p>
          <a:p>
            <a:pPr lvl="1"/>
            <a:r>
              <a:rPr lang="en-US" dirty="0"/>
              <a:t>Material properties</a:t>
            </a:r>
          </a:p>
          <a:p>
            <a:pPr lvl="1"/>
            <a:r>
              <a:rPr lang="en-US" dirty="0"/>
              <a:t>Sizing (parameter): thickness, cross-section</a:t>
            </a:r>
          </a:p>
          <a:p>
            <a:pPr lvl="1"/>
            <a:r>
              <a:rPr lang="en-US" dirty="0"/>
              <a:t>Shape: domain</a:t>
            </a:r>
          </a:p>
          <a:p>
            <a:pPr lvl="1"/>
            <a:r>
              <a:rPr lang="en-US" dirty="0"/>
              <a:t>Topology: birth or death</a:t>
            </a:r>
          </a:p>
          <a:p>
            <a:r>
              <a:rPr lang="en-US" dirty="0"/>
              <a:t>Continuous vs. discrete</a:t>
            </a:r>
          </a:p>
          <a:p>
            <a:r>
              <a:rPr lang="en-US" dirty="0"/>
              <a:t>Independent</a:t>
            </a:r>
          </a:p>
          <a:p>
            <a:r>
              <a:rPr lang="en-US" dirty="0">
                <a:solidFill>
                  <a:srgbClr val="0000FF"/>
                </a:solidFill>
              </a:rPr>
              <a:t>Feasible design</a:t>
            </a:r>
          </a:p>
          <a:p>
            <a:pPr lvl="1"/>
            <a:r>
              <a:rPr lang="en-US" dirty="0"/>
              <a:t>A set (subdomain) of design variables that satisfies all constraints </a:t>
            </a:r>
          </a:p>
        </p:txBody>
      </p:sp>
      <p:sp>
        <p:nvSpPr>
          <p:cNvPr id="3" name="Title 2"/>
          <p:cNvSpPr>
            <a:spLocks noGrp="1"/>
          </p:cNvSpPr>
          <p:nvPr>
            <p:ph type="title"/>
          </p:nvPr>
        </p:nvSpPr>
        <p:spPr/>
        <p:txBody>
          <a:bodyPr/>
          <a:lstStyle/>
          <a:p>
            <a:r>
              <a:rPr lang="en-US" dirty="0"/>
              <a:t>Design Variables</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3200400"/>
            <a:ext cx="29146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A70D93-1525-73CE-FB37-DB9F568EB663}"/>
                  </a:ext>
                </a:extLst>
              </p:cNvPr>
              <p:cNvSpPr txBox="1"/>
              <p:nvPr/>
            </p:nvSpPr>
            <p:spPr>
              <a:xfrm>
                <a:off x="2625329" y="5852967"/>
                <a:ext cx="3175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m:t>
                      </m:r>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m:rPr>
                              <m:nor/>
                            </m:rPr>
                            <a:rPr lang="en-US" sz="2400" b="0">
                              <a:latin typeface="Cambria Math" panose="02040503050406030204" pitchFamily="18" charset="0"/>
                            </a:rPr>
                            <m:t>feasible</m:t>
                          </m:r>
                          <m:r>
                            <m:rPr>
                              <m:nor/>
                            </m:rPr>
                            <a:rPr lang="en-US" sz="2400" b="0">
                              <a:latin typeface="Cambria Math" panose="02040503050406030204" pitchFamily="18" charset="0"/>
                            </a:rPr>
                            <m:t> </m:t>
                          </m:r>
                          <m:r>
                            <m:rPr>
                              <m:nor/>
                            </m:rPr>
                            <a:rPr lang="en-US" sz="2400" b="0">
                              <a:latin typeface="Cambria Math" panose="02040503050406030204" pitchFamily="18" charset="0"/>
                            </a:rPr>
                            <m:t>designs</m:t>
                          </m:r>
                        </m:e>
                      </m:d>
                    </m:oMath>
                  </m:oMathPara>
                </a14:m>
                <a:endParaRPr lang="en-US" sz="2400" dirty="0"/>
              </a:p>
            </p:txBody>
          </p:sp>
        </mc:Choice>
        <mc:Fallback xmlns="">
          <p:sp>
            <p:nvSpPr>
              <p:cNvPr id="5" name="TextBox 4">
                <a:extLst>
                  <a:ext uri="{FF2B5EF4-FFF2-40B4-BE49-F238E27FC236}">
                    <a16:creationId xmlns:a16="http://schemas.microsoft.com/office/drawing/2014/main" id="{28A70D93-1525-73CE-FB37-DB9F568EB663}"/>
                  </a:ext>
                </a:extLst>
              </p:cNvPr>
              <p:cNvSpPr txBox="1">
                <a:spLocks noRot="1" noChangeAspect="1" noMove="1" noResize="1" noEditPoints="1" noAdjustHandles="1" noChangeArrowheads="1" noChangeShapeType="1" noTextEdit="1"/>
              </p:cNvSpPr>
              <p:nvPr/>
            </p:nvSpPr>
            <p:spPr>
              <a:xfrm>
                <a:off x="2625329" y="5852967"/>
                <a:ext cx="3175000" cy="461665"/>
              </a:xfrm>
              <a:prstGeom prst="rect">
                <a:avLst/>
              </a:prstGeom>
              <a:blipFill>
                <a:blip r:embed="rId3"/>
                <a:stretch>
                  <a:fillRect b="-15789"/>
                </a:stretch>
              </a:blipFill>
            </p:spPr>
            <p:txBody>
              <a:bodyPr/>
              <a:lstStyle/>
              <a:p>
                <a:r>
                  <a:rPr lang="en-US">
                    <a:noFill/>
                  </a:rPr>
                  <a:t> </a:t>
                </a:r>
              </a:p>
            </p:txBody>
          </p:sp>
        </mc:Fallback>
      </mc:AlternateContent>
    </p:spTree>
    <p:extLst>
      <p:ext uri="{BB962C8B-B14F-4D97-AF65-F5344CB8AC3E}">
        <p14:creationId xmlns:p14="http://schemas.microsoft.com/office/powerpoint/2010/main" val="202578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rmAutofit/>
              </a:bodyPr>
              <a:lstStyle/>
              <a:p>
                <a:r>
                  <a:rPr lang="en-US" dirty="0"/>
                  <a:t>Data</a:t>
                </a:r>
              </a:p>
              <a:p>
                <a:endParaRPr lang="en-US" dirty="0"/>
              </a:p>
              <a:p>
                <a:r>
                  <a:rPr lang="en-US" dirty="0"/>
                  <a:t>Stress-strain model: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𝜀</m:t>
                    </m:r>
                  </m:oMath>
                </a14:m>
                <a:endParaRPr lang="en-US" dirty="0"/>
              </a:p>
              <a:p>
                <a:r>
                  <a:rPr lang="en-US" dirty="0"/>
                  <a:t>Find </a:t>
                </a:r>
                <a14:m>
                  <m:oMath xmlns:m="http://schemas.openxmlformats.org/officeDocument/2006/math">
                    <m:r>
                      <a:rPr lang="en-US" i="1" dirty="0" smtClean="0">
                        <a:latin typeface="Cambria Math" panose="02040503050406030204" pitchFamily="18" charset="0"/>
                      </a:rPr>
                      <m:t>𝐸</m:t>
                    </m:r>
                  </m:oMath>
                </a14:m>
                <a:r>
                  <a:rPr lang="en-US" dirty="0"/>
                  <a:t> that minimizes the differences between the data and the model</a:t>
                </a:r>
              </a:p>
              <a:p>
                <a:r>
                  <a:rPr lang="en-US" dirty="0"/>
                  <a:t>Goodness: (a) the maximum difference or (b) the root-mean-square (RMS) difference</a:t>
                </a:r>
              </a:p>
              <a:p>
                <a:r>
                  <a:rPr lang="en-US" dirty="0"/>
                  <a:t>Design variable: </a:t>
                </a:r>
                <a14:m>
                  <m:oMath xmlns:m="http://schemas.openxmlformats.org/officeDocument/2006/math">
                    <m:r>
                      <a:rPr lang="en-US" i="1" dirty="0" smtClean="0">
                        <a:latin typeface="Cambria Math" panose="02040503050406030204" pitchFamily="18" charset="0"/>
                      </a:rPr>
                      <m:t>𝐸</m:t>
                    </m:r>
                  </m:oMath>
                </a14:m>
                <a:endParaRPr lang="en-US" i="1" dirty="0"/>
              </a:p>
              <a:p>
                <a:r>
                  <a:rPr lang="en-US" dirty="0"/>
                  <a:t>Objective: the maximum or RMS difference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r="-1429"/>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Ex4.1) Least-squares Fitting of Young Modulus</a:t>
            </a:r>
          </a:p>
        </p:txBody>
      </p:sp>
      <p:graphicFrame>
        <p:nvGraphicFramePr>
          <p:cNvPr id="8" name="Table 7"/>
          <p:cNvGraphicFramePr>
            <a:graphicFrameLocks noGrp="1"/>
          </p:cNvGraphicFramePr>
          <p:nvPr/>
        </p:nvGraphicFramePr>
        <p:xfrm>
          <a:off x="1905000" y="772428"/>
          <a:ext cx="6096000" cy="741680"/>
        </p:xfrm>
        <a:graphic>
          <a:graphicData uri="http://schemas.openxmlformats.org/drawingml/2006/table">
            <a:tbl>
              <a:tblPr firstRow="1" bandRow="1">
                <a:tableStyleId>{D7AC3CCA-C797-4891-BE02-D94E43425B78}</a:tableStyleId>
              </a:tblPr>
              <a:tblGrid>
                <a:gridCol w="1524000">
                  <a:extLst>
                    <a:ext uri="{9D8B030D-6E8A-4147-A177-3AD203B41FA5}">
                      <a16:colId xmlns:a16="http://schemas.microsoft.com/office/drawing/2014/main" val="1077432593"/>
                    </a:ext>
                  </a:extLst>
                </a:gridCol>
                <a:gridCol w="1524000">
                  <a:extLst>
                    <a:ext uri="{9D8B030D-6E8A-4147-A177-3AD203B41FA5}">
                      <a16:colId xmlns:a16="http://schemas.microsoft.com/office/drawing/2014/main" val="2586260447"/>
                    </a:ext>
                  </a:extLst>
                </a:gridCol>
                <a:gridCol w="1524000">
                  <a:extLst>
                    <a:ext uri="{9D8B030D-6E8A-4147-A177-3AD203B41FA5}">
                      <a16:colId xmlns:a16="http://schemas.microsoft.com/office/drawing/2014/main" val="2193874169"/>
                    </a:ext>
                  </a:extLst>
                </a:gridCol>
                <a:gridCol w="1524000">
                  <a:extLst>
                    <a:ext uri="{9D8B030D-6E8A-4147-A177-3AD203B41FA5}">
                      <a16:colId xmlns:a16="http://schemas.microsoft.com/office/drawing/2014/main" val="2225997266"/>
                    </a:ext>
                  </a:extLst>
                </a:gridCol>
              </a:tblGrid>
              <a:tr h="370840">
                <a:tc>
                  <a:txBody>
                    <a:bodyPr/>
                    <a:lstStyle/>
                    <a:p>
                      <a:pPr algn="ctr"/>
                      <a:r>
                        <a:rPr lang="en-US" b="1" dirty="0"/>
                        <a:t>Strain (</a:t>
                      </a:r>
                      <a:r>
                        <a:rPr lang="en-US" b="1" dirty="0">
                          <a:latin typeface="Euclid Symbol" panose="05050102010706020507" pitchFamily="18" charset="2"/>
                        </a:rPr>
                        <a:t>me</a:t>
                      </a:r>
                      <a:r>
                        <a:rPr lang="en-US" b="1" dirty="0"/>
                        <a:t>)</a:t>
                      </a:r>
                      <a:endParaRPr lang="en-US" b="1" dirty="0">
                        <a:latin typeface="Arial" panose="020B0604020202020204" pitchFamily="34" charset="0"/>
                        <a:cs typeface="Arial" panose="020B0604020202020204" pitchFamily="34" charset="0"/>
                      </a:endParaRPr>
                    </a:p>
                  </a:txBody>
                  <a:tcPr/>
                </a:tc>
                <a:tc>
                  <a:txBody>
                    <a:bodyPr/>
                    <a:lstStyle/>
                    <a:p>
                      <a:pPr algn="ctr"/>
                      <a:r>
                        <a:rPr lang="en-US" b="1"/>
                        <a:t>1</a:t>
                      </a:r>
                      <a:endParaRPr lang="en-US" b="1">
                        <a:latin typeface="Arial" panose="020B0604020202020204" pitchFamily="34" charset="0"/>
                        <a:cs typeface="Arial" panose="020B0604020202020204" pitchFamily="34" charset="0"/>
                      </a:endParaRPr>
                    </a:p>
                  </a:txBody>
                  <a:tcPr/>
                </a:tc>
                <a:tc>
                  <a:txBody>
                    <a:bodyPr/>
                    <a:lstStyle/>
                    <a:p>
                      <a:pPr algn="ctr"/>
                      <a:r>
                        <a:rPr lang="en-US" b="1"/>
                        <a:t>2</a:t>
                      </a:r>
                      <a:endParaRPr lang="en-US" b="1">
                        <a:latin typeface="Arial" panose="020B0604020202020204" pitchFamily="34" charset="0"/>
                        <a:cs typeface="Arial" panose="020B0604020202020204" pitchFamily="34" charset="0"/>
                      </a:endParaRPr>
                    </a:p>
                  </a:txBody>
                  <a:tcPr/>
                </a:tc>
                <a:tc>
                  <a:txBody>
                    <a:bodyPr/>
                    <a:lstStyle/>
                    <a:p>
                      <a:pPr algn="ctr"/>
                      <a:r>
                        <a:rPr lang="en-US" b="1"/>
                        <a:t>4</a:t>
                      </a:r>
                      <a:endParaRPr lang="en-US"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1277189"/>
                  </a:ext>
                </a:extLst>
              </a:tr>
              <a:tr h="370840">
                <a:tc>
                  <a:txBody>
                    <a:bodyPr/>
                    <a:lstStyle/>
                    <a:p>
                      <a:pPr algn="ctr"/>
                      <a:r>
                        <a:rPr lang="en-US" b="1"/>
                        <a:t>Stress</a:t>
                      </a:r>
                      <a:r>
                        <a:rPr lang="en-US" b="1" baseline="0"/>
                        <a:t> (ksi)</a:t>
                      </a:r>
                      <a:endParaRPr lang="en-US" b="1">
                        <a:latin typeface="Arial" panose="020B0604020202020204" pitchFamily="34" charset="0"/>
                        <a:cs typeface="Arial" panose="020B0604020202020204" pitchFamily="34" charset="0"/>
                      </a:endParaRPr>
                    </a:p>
                  </a:txBody>
                  <a:tcPr/>
                </a:tc>
                <a:tc>
                  <a:txBody>
                    <a:bodyPr/>
                    <a:lstStyle/>
                    <a:p>
                      <a:pPr algn="ctr"/>
                      <a:r>
                        <a:rPr lang="en-US" b="1"/>
                        <a:t>1</a:t>
                      </a:r>
                      <a:endParaRPr lang="en-US" b="1">
                        <a:latin typeface="Arial" panose="020B0604020202020204" pitchFamily="34" charset="0"/>
                        <a:cs typeface="Arial" panose="020B0604020202020204" pitchFamily="34" charset="0"/>
                      </a:endParaRPr>
                    </a:p>
                  </a:txBody>
                  <a:tcPr/>
                </a:tc>
                <a:tc>
                  <a:txBody>
                    <a:bodyPr/>
                    <a:lstStyle/>
                    <a:p>
                      <a:pPr algn="ctr"/>
                      <a:r>
                        <a:rPr lang="en-US" b="1"/>
                        <a:t>2</a:t>
                      </a:r>
                      <a:endParaRPr lang="en-US" b="1">
                        <a:latin typeface="Arial" panose="020B0604020202020204" pitchFamily="34" charset="0"/>
                        <a:cs typeface="Arial" panose="020B0604020202020204" pitchFamily="34" charset="0"/>
                      </a:endParaRPr>
                    </a:p>
                  </a:txBody>
                  <a:tcPr/>
                </a:tc>
                <a:tc>
                  <a:txBody>
                    <a:bodyPr/>
                    <a:lstStyle/>
                    <a:p>
                      <a:pPr algn="ctr"/>
                      <a:r>
                        <a:rPr lang="en-US" b="1" dirty="0"/>
                        <a:t>3</a:t>
                      </a: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6536421"/>
                  </a:ext>
                </a:extLst>
              </a:tr>
            </a:tbl>
          </a:graphicData>
        </a:graphic>
      </p:graphicFrame>
    </p:spTree>
    <p:extLst>
      <p:ext uri="{BB962C8B-B14F-4D97-AF65-F5344CB8AC3E}">
        <p14:creationId xmlns:p14="http://schemas.microsoft.com/office/powerpoint/2010/main" val="255973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800" y="774200"/>
                <a:ext cx="8534400" cy="2902450"/>
              </a:xfrm>
            </p:spPr>
            <p:txBody>
              <a:bodyPr/>
              <a:lstStyle/>
              <a:p>
                <a:r>
                  <a:rPr lang="en-US" dirty="0"/>
                  <a:t>Minimize max. difference: </a:t>
                </a:r>
              </a:p>
              <a:p>
                <a:pPr>
                  <a:spcBef>
                    <a:spcPts val="3000"/>
                  </a:spcBef>
                </a:pPr>
                <a:r>
                  <a:rPr lang="en-US" dirty="0"/>
                  <a:t>Minimize </a:t>
                </a:r>
                <a:r>
                  <a:rPr lang="en-US" dirty="0">
                    <a:solidFill>
                      <a:srgbClr val="0000FF"/>
                    </a:solidFill>
                  </a:rPr>
                  <a:t>RMS of error</a:t>
                </a:r>
                <a:r>
                  <a:rPr lang="en-US" dirty="0"/>
                  <a:t>:</a:t>
                </a:r>
              </a:p>
              <a:p>
                <a:r>
                  <a:rPr lang="en-US" dirty="0"/>
                  <a:t>Different optima: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m:rPr>
                            <m:sty m:val="p"/>
                          </m:rPr>
                          <a:rPr lang="en-US" b="0" i="0" dirty="0" smtClean="0">
                            <a:latin typeface="Cambria Math" panose="02040503050406030204" pitchFamily="18" charset="0"/>
                          </a:rPr>
                          <m:t>max</m:t>
                        </m:r>
                      </m:sub>
                    </m:sSub>
                    <m:r>
                      <a:rPr lang="en-US" i="1" dirty="0">
                        <a:latin typeface="Cambria Math" panose="02040503050406030204" pitchFamily="18" charset="0"/>
                      </a:rPr>
                      <m:t>=5/6, </m:t>
                    </m:r>
                    <m:r>
                      <a:rPr lang="en-US" i="1" dirty="0">
                        <a:latin typeface="Cambria Math" panose="02040503050406030204" pitchFamily="18" charset="0"/>
                      </a:rPr>
                      <m:t>𝐸𝑅𝑀𝑆</m:t>
                    </m:r>
                    <m:r>
                      <a:rPr lang="en-US" i="1" dirty="0">
                        <a:latin typeface="Cambria Math" panose="02040503050406030204" pitchFamily="18" charset="0"/>
                      </a:rPr>
                      <m:t>=17/21</m:t>
                    </m:r>
                  </m:oMath>
                </a14:m>
                <a:r>
                  <a:rPr lang="en-US" dirty="0"/>
                  <a:t>.</a:t>
                </a:r>
              </a:p>
              <a:p>
                <a:r>
                  <a:rPr lang="en-US" dirty="0"/>
                  <a:t>RMS is popular because the objective function is </a:t>
                </a:r>
                <a:r>
                  <a:rPr lang="en-US" dirty="0">
                    <a:solidFill>
                      <a:srgbClr val="0000FF"/>
                    </a:solidFill>
                  </a:rPr>
                  <a:t>smooth</a:t>
                </a:r>
                <a:r>
                  <a:rPr lang="en-US" dirty="0"/>
                  <a:t> (nonlinear) in design variable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800" y="774200"/>
                <a:ext cx="8534400" cy="2902450"/>
              </a:xfrm>
              <a:blipFill>
                <a:blip r:embed="rId3"/>
                <a:stretch>
                  <a:fillRect l="-929" t="-273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Unconstrained Formulations</a:t>
            </a:r>
          </a:p>
        </p:txBody>
      </p:sp>
      <p:pic>
        <p:nvPicPr>
          <p:cNvPr id="207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26" y="3452037"/>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29000"/>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4F6F79-676F-5677-7C16-CBC9B5BDF227}"/>
                  </a:ext>
                </a:extLst>
              </p:cNvPr>
              <p:cNvSpPr txBox="1"/>
              <p:nvPr/>
            </p:nvSpPr>
            <p:spPr>
              <a:xfrm>
                <a:off x="4098359" y="705397"/>
                <a:ext cx="3741281" cy="6038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𝑑</m:t>
                          </m:r>
                        </m:e>
                        <m:sub>
                          <m:r>
                            <m:rPr>
                              <m:sty m:val="p"/>
                            </m:rPr>
                            <a:rPr lang="en-US" sz="2400" i="0" dirty="0">
                              <a:latin typeface="Cambria Math" panose="02040503050406030204" pitchFamily="18" charset="0"/>
                            </a:rPr>
                            <m:t>max</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𝐸</m:t>
                          </m:r>
                        </m:e>
                      </m:d>
                      <m:r>
                        <a:rPr lang="en-US" sz="2400" i="0" dirty="0">
                          <a:latin typeface="Cambria Math" panose="02040503050406030204" pitchFamily="18" charset="0"/>
                        </a:rPr>
                        <m:t>=</m:t>
                      </m:r>
                      <m:limLow>
                        <m:limLowPr>
                          <m:ctrlPr>
                            <a:rPr lang="en-US" sz="2400" i="1" dirty="0">
                              <a:latin typeface="Cambria Math" panose="02040503050406030204" pitchFamily="18" charset="0"/>
                            </a:rPr>
                          </m:ctrlPr>
                        </m:limLowPr>
                        <m:e>
                          <m:r>
                            <m:rPr>
                              <m:sty m:val="p"/>
                            </m:rPr>
                            <a:rPr lang="en-US" sz="2400" i="0" dirty="0">
                              <a:latin typeface="Cambria Math" panose="02040503050406030204" pitchFamily="18" charset="0"/>
                            </a:rPr>
                            <m:t>max</m:t>
                          </m:r>
                        </m:e>
                        <m:lim>
                          <m:r>
                            <a:rPr lang="en-US" sz="2400" i="1" dirty="0">
                              <a:latin typeface="Cambria Math" panose="02040503050406030204" pitchFamily="18" charset="0"/>
                            </a:rPr>
                            <m:t>𝑖</m:t>
                          </m:r>
                          <m:r>
                            <a:rPr lang="en-US" sz="2400" i="0" dirty="0">
                              <a:latin typeface="Cambria Math" panose="02040503050406030204" pitchFamily="18" charset="0"/>
                            </a:rPr>
                            <m:t>=1,2,3</m:t>
                          </m:r>
                        </m:lim>
                      </m:limLow>
                      <m:d>
                        <m:dPr>
                          <m:begChr m:val="|"/>
                          <m:endChr m:val="|"/>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𝜎</m:t>
                              </m:r>
                            </m:e>
                            <m:sub>
                              <m:r>
                                <a:rPr lang="en-US" sz="2400" i="1" dirty="0">
                                  <a:latin typeface="Cambria Math" panose="02040503050406030204" pitchFamily="18" charset="0"/>
                                </a:rPr>
                                <m:t>𝑖</m:t>
                              </m:r>
                            </m:sub>
                          </m:sSub>
                          <m:r>
                            <a:rPr lang="en-US" sz="2400" i="0" dirty="0">
                              <a:latin typeface="Cambria Math" panose="02040503050406030204" pitchFamily="18" charset="0"/>
                            </a:rPr>
                            <m:t>−</m:t>
                          </m:r>
                          <m:r>
                            <a:rPr lang="en-US" sz="2400" i="1" dirty="0">
                              <a:latin typeface="Cambria Math" panose="02040503050406030204" pitchFamily="18" charset="0"/>
                            </a:rPr>
                            <m:t>𝐸</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𝜀</m:t>
                              </m:r>
                            </m:e>
                            <m:sub>
                              <m:r>
                                <a:rPr lang="en-US" sz="2400" i="1" dirty="0">
                                  <a:latin typeface="Cambria Math" panose="02040503050406030204" pitchFamily="18" charset="0"/>
                                </a:rPr>
                                <m:t>𝑖</m:t>
                              </m:r>
                            </m:sub>
                          </m:sSub>
                        </m:e>
                      </m:d>
                    </m:oMath>
                  </m:oMathPara>
                </a14:m>
                <a:endParaRPr lang="en-US" sz="2400" dirty="0"/>
              </a:p>
            </p:txBody>
          </p:sp>
        </mc:Choice>
        <mc:Fallback xmlns="">
          <p:sp>
            <p:nvSpPr>
              <p:cNvPr id="4" name="TextBox 3">
                <a:extLst>
                  <a:ext uri="{FF2B5EF4-FFF2-40B4-BE49-F238E27FC236}">
                    <a16:creationId xmlns:a16="http://schemas.microsoft.com/office/drawing/2014/main" id="{614F6F79-676F-5677-7C16-CBC9B5BDF227}"/>
                  </a:ext>
                </a:extLst>
              </p:cNvPr>
              <p:cNvSpPr txBox="1">
                <a:spLocks noRot="1" noChangeAspect="1" noMove="1" noResize="1" noEditPoints="1" noAdjustHandles="1" noChangeArrowheads="1" noChangeShapeType="1" noTextEdit="1"/>
              </p:cNvSpPr>
              <p:nvPr/>
            </p:nvSpPr>
            <p:spPr>
              <a:xfrm>
                <a:off x="4098359" y="705397"/>
                <a:ext cx="3741281" cy="6038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C09EDC4-2642-C096-9EDB-8AFF5DF0F405}"/>
                  </a:ext>
                </a:extLst>
              </p:cNvPr>
              <p:cNvSpPr txBox="1"/>
              <p:nvPr/>
            </p:nvSpPr>
            <p:spPr>
              <a:xfrm>
                <a:off x="3682239" y="1175043"/>
                <a:ext cx="3771161" cy="10016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𝑑</m:t>
                          </m:r>
                        </m:e>
                        <m:sub>
                          <m:r>
                            <a:rPr lang="en-US" sz="2000" b="0" i="1" dirty="0">
                              <a:latin typeface="Cambria Math" panose="02040503050406030204" pitchFamily="18" charset="0"/>
                            </a:rPr>
                            <m:t>𝑅𝑀𝑆</m:t>
                          </m:r>
                        </m:sub>
                      </m:sSub>
                      <m:d>
                        <m:dPr>
                          <m:ctrlPr>
                            <a:rPr lang="en-US" sz="2000" b="0" i="1" dirty="0" smtClean="0">
                              <a:latin typeface="Cambria Math" panose="02040503050406030204" pitchFamily="18" charset="0"/>
                            </a:rPr>
                          </m:ctrlPr>
                        </m:dPr>
                        <m:e>
                          <m:r>
                            <a:rPr lang="en-US" sz="2000" b="0" i="1" dirty="0">
                              <a:latin typeface="Cambria Math" panose="02040503050406030204" pitchFamily="18" charset="0"/>
                            </a:rPr>
                            <m:t>𝐸</m:t>
                          </m:r>
                        </m:e>
                      </m:d>
                      <m:r>
                        <a:rPr lang="en-US" sz="2000" b="0" i="0" dirty="0">
                          <a:latin typeface="Cambria Math" panose="02040503050406030204" pitchFamily="18" charset="0"/>
                        </a:rPr>
                        <m:t>=</m:t>
                      </m:r>
                      <m:rad>
                        <m:radPr>
                          <m:degHide m:val="on"/>
                          <m:ctrlPr>
                            <a:rPr lang="en-US" sz="2000" b="0" i="1" dirty="0" smtClean="0">
                              <a:latin typeface="Cambria Math" panose="02040503050406030204" pitchFamily="18" charset="0"/>
                            </a:rPr>
                          </m:ctrlPr>
                        </m:radPr>
                        <m:deg/>
                        <m:e>
                          <m:f>
                            <m:fPr>
                              <m:ctrlPr>
                                <a:rPr lang="en-US" sz="2000" i="1" dirty="0">
                                  <a:latin typeface="Cambria Math" panose="02040503050406030204" pitchFamily="18" charset="0"/>
                                </a:rPr>
                              </m:ctrlPr>
                            </m:fPr>
                            <m:num>
                              <m:r>
                                <a:rPr lang="en-US" sz="2000" dirty="0">
                                  <a:latin typeface="Cambria Math" panose="02040503050406030204" pitchFamily="18" charset="0"/>
                                </a:rPr>
                                <m:t>1</m:t>
                              </m:r>
                            </m:num>
                            <m:den>
                              <m:r>
                                <a:rPr lang="en-US" sz="2000" dirty="0">
                                  <a:latin typeface="Cambria Math" panose="02040503050406030204" pitchFamily="18" charset="0"/>
                                </a:rPr>
                                <m:t>3</m:t>
                              </m:r>
                            </m:den>
                          </m:f>
                          <m:nary>
                            <m:naryPr>
                              <m:chr m:val="∑"/>
                              <m:limLoc m:val="subSup"/>
                              <m:ctrlPr>
                                <a:rPr lang="en-US" sz="2000" b="0" i="1" dirty="0" smtClean="0">
                                  <a:latin typeface="Cambria Math" panose="02040503050406030204" pitchFamily="18" charset="0"/>
                                </a:rPr>
                              </m:ctrlPr>
                            </m:naryPr>
                            <m:sub>
                              <m:r>
                                <a:rPr lang="en-US" sz="2000" b="0" i="1" dirty="0">
                                  <a:latin typeface="Cambria Math" panose="02040503050406030204" pitchFamily="18" charset="0"/>
                                </a:rPr>
                                <m:t>𝑖</m:t>
                              </m:r>
                              <m:r>
                                <a:rPr lang="en-US" sz="2000" b="0" i="0" dirty="0">
                                  <a:latin typeface="Cambria Math" panose="02040503050406030204" pitchFamily="18" charset="0"/>
                                </a:rPr>
                                <m:t>=1</m:t>
                              </m:r>
                            </m:sub>
                            <m:sup>
                              <m:r>
                                <a:rPr lang="en-US" sz="2000" b="0" i="0" dirty="0">
                                  <a:latin typeface="Cambria Math" panose="02040503050406030204" pitchFamily="18" charset="0"/>
                                </a:rPr>
                                <m:t>3</m:t>
                              </m:r>
                            </m:sup>
                            <m:e>
                              <m:sSup>
                                <m:sSupPr>
                                  <m:ctrlPr>
                                    <a:rPr lang="en-US" sz="2000" b="0" i="1" dirty="0">
                                      <a:latin typeface="Cambria Math" panose="02040503050406030204" pitchFamily="18" charset="0"/>
                                    </a:rPr>
                                  </m:ctrlPr>
                                </m:sSupPr>
                                <m:e>
                                  <m:d>
                                    <m:dPr>
                                      <m:ctrlPr>
                                        <a:rPr lang="en-US" sz="2000" b="0" i="1" dirty="0">
                                          <a:latin typeface="Cambria Math" panose="02040503050406030204" pitchFamily="18" charset="0"/>
                                        </a:rPr>
                                      </m:ctrlPr>
                                    </m:dPr>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𝜎</m:t>
                                          </m:r>
                                        </m:e>
                                        <m:sub>
                                          <m:r>
                                            <a:rPr lang="en-US" sz="2000" b="0" i="1" dirty="0">
                                              <a:latin typeface="Cambria Math" panose="02040503050406030204" pitchFamily="18" charset="0"/>
                                            </a:rPr>
                                            <m:t>𝑖</m:t>
                                          </m:r>
                                        </m:sub>
                                      </m:sSub>
                                      <m:r>
                                        <a:rPr lang="en-US" sz="2000" b="0" i="0" dirty="0">
                                          <a:latin typeface="Cambria Math" panose="02040503050406030204" pitchFamily="18" charset="0"/>
                                        </a:rPr>
                                        <m:t>−</m:t>
                                      </m:r>
                                      <m:r>
                                        <a:rPr lang="en-US" sz="2000" b="0" i="1" dirty="0">
                                          <a:latin typeface="Cambria Math" panose="02040503050406030204" pitchFamily="18" charset="0"/>
                                        </a:rPr>
                                        <m:t>𝐸</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𝜀</m:t>
                                          </m:r>
                                        </m:e>
                                        <m:sub>
                                          <m:r>
                                            <a:rPr lang="en-US" sz="2000" b="0" i="1" dirty="0">
                                              <a:latin typeface="Cambria Math" panose="02040503050406030204" pitchFamily="18" charset="0"/>
                                            </a:rPr>
                                            <m:t>𝑖</m:t>
                                          </m:r>
                                        </m:sub>
                                      </m:sSub>
                                    </m:e>
                                  </m:d>
                                </m:e>
                                <m:sup>
                                  <m:r>
                                    <a:rPr lang="en-US" sz="2000" b="0" i="0" dirty="0">
                                      <a:latin typeface="Cambria Math" panose="02040503050406030204" pitchFamily="18" charset="0"/>
                                    </a:rPr>
                                    <m:t>2</m:t>
                                  </m:r>
                                </m:sup>
                              </m:sSup>
                            </m:e>
                          </m:nary>
                        </m:e>
                      </m:rad>
                    </m:oMath>
                  </m:oMathPara>
                </a14:m>
                <a:endParaRPr lang="en-US" sz="2000" dirty="0"/>
              </a:p>
            </p:txBody>
          </p:sp>
        </mc:Choice>
        <mc:Fallback xmlns="">
          <p:sp>
            <p:nvSpPr>
              <p:cNvPr id="5" name="TextBox 4">
                <a:extLst>
                  <a:ext uri="{FF2B5EF4-FFF2-40B4-BE49-F238E27FC236}">
                    <a16:creationId xmlns:a16="http://schemas.microsoft.com/office/drawing/2014/main" id="{6C09EDC4-2642-C096-9EDB-8AFF5DF0F405}"/>
                  </a:ext>
                </a:extLst>
              </p:cNvPr>
              <p:cNvSpPr txBox="1">
                <a:spLocks noRot="1" noChangeAspect="1" noMove="1" noResize="1" noEditPoints="1" noAdjustHandles="1" noChangeArrowheads="1" noChangeShapeType="1" noTextEdit="1"/>
              </p:cNvSpPr>
              <p:nvPr/>
            </p:nvSpPr>
            <p:spPr>
              <a:xfrm>
                <a:off x="3682239" y="1175043"/>
                <a:ext cx="3771161" cy="100168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822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4800" y="774200"/>
            <a:ext cx="8534400" cy="3884527"/>
          </a:xfrm>
        </p:spPr>
        <p:txBody>
          <a:bodyPr>
            <a:normAutofit/>
          </a:bodyPr>
          <a:lstStyle/>
          <a:p>
            <a:r>
              <a:rPr lang="en-US" dirty="0"/>
              <a:t>Put five items in the knapsack to maximize the total value while the total weight is less than 20 </a:t>
            </a:r>
            <a:r>
              <a:rPr lang="en-US" dirty="0" err="1"/>
              <a:t>lbs</a:t>
            </a:r>
            <a:endParaRPr lang="en-US" dirty="0"/>
          </a:p>
          <a:p>
            <a:pPr>
              <a:spcBef>
                <a:spcPts val="13800"/>
              </a:spcBef>
              <a:spcAft>
                <a:spcPts val="1800"/>
              </a:spcAft>
            </a:pPr>
            <a:r>
              <a:rPr lang="en-US" dirty="0"/>
              <a:t>Design variables: binary design</a:t>
            </a:r>
          </a:p>
          <a:p>
            <a:pPr>
              <a:spcBef>
                <a:spcPts val="3000"/>
              </a:spcBef>
            </a:pPr>
            <a:r>
              <a:rPr lang="en-US" dirty="0"/>
              <a:t>Objective: Total value minus $10 if weight exceeds 20 </a:t>
            </a:r>
            <a:r>
              <a:rPr lang="en-US" dirty="0" err="1"/>
              <a:t>lb</a:t>
            </a:r>
            <a:endParaRPr lang="en-US" dirty="0"/>
          </a:p>
        </p:txBody>
      </p:sp>
      <p:sp>
        <p:nvSpPr>
          <p:cNvPr id="2" name="Title 1"/>
          <p:cNvSpPr>
            <a:spLocks noGrp="1"/>
          </p:cNvSpPr>
          <p:nvPr>
            <p:ph type="title"/>
          </p:nvPr>
        </p:nvSpPr>
        <p:spPr/>
        <p:txBody>
          <a:bodyPr/>
          <a:lstStyle/>
          <a:p>
            <a:r>
              <a:rPr lang="en-US" dirty="0"/>
              <a:t>Ex4.2) Knapsack Problem</a:t>
            </a:r>
          </a:p>
        </p:txBody>
      </p:sp>
      <p:graphicFrame>
        <p:nvGraphicFramePr>
          <p:cNvPr id="4" name="Table 3"/>
          <p:cNvGraphicFramePr>
            <a:graphicFrameLocks noGrp="1"/>
          </p:cNvGraphicFramePr>
          <p:nvPr/>
        </p:nvGraphicFramePr>
        <p:xfrm>
          <a:off x="1531736" y="1752600"/>
          <a:ext cx="6096000" cy="1376680"/>
        </p:xfrm>
        <a:graphic>
          <a:graphicData uri="http://schemas.openxmlformats.org/drawingml/2006/table">
            <a:tbl>
              <a:tblPr firstRow="1" bandRow="1">
                <a:tableStyleId>{3B4B98B0-60AC-42C2-AFA5-B58CD77FA1E5}</a:tableStyleId>
              </a:tblPr>
              <a:tblGrid>
                <a:gridCol w="12192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294640">
                <a:tc>
                  <a:txBody>
                    <a:bodyPr/>
                    <a:lstStyle/>
                    <a:p>
                      <a:pPr algn="ctr"/>
                      <a:r>
                        <a:rPr lang="en-US" dirty="0"/>
                        <a:t>Item</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0000"/>
                  </a:ext>
                </a:extLst>
              </a:tr>
              <a:tr h="370840">
                <a:tc>
                  <a:txBody>
                    <a:bodyPr/>
                    <a:lstStyle/>
                    <a:p>
                      <a:pPr algn="ctr"/>
                      <a:r>
                        <a:rPr lang="en-US" dirty="0"/>
                        <a:t>Weight (</a:t>
                      </a:r>
                      <a:r>
                        <a:rPr lang="en-US" dirty="0" err="1"/>
                        <a:t>lb</a:t>
                      </a:r>
                      <a:r>
                        <a:rPr lang="en-US" dirty="0"/>
                        <a:t>)</a:t>
                      </a:r>
                    </a:p>
                  </a:txBody>
                  <a:tcPr>
                    <a:noFill/>
                  </a:tcPr>
                </a:tc>
                <a:tc>
                  <a:txBody>
                    <a:bodyPr/>
                    <a:lstStyle/>
                    <a:p>
                      <a:pPr algn="ctr"/>
                      <a:r>
                        <a:rPr lang="en-US" dirty="0"/>
                        <a:t>4</a:t>
                      </a:r>
                    </a:p>
                  </a:txBody>
                  <a:tcPr>
                    <a:noFill/>
                  </a:tcPr>
                </a:tc>
                <a:tc>
                  <a:txBody>
                    <a:bodyPr/>
                    <a:lstStyle/>
                    <a:p>
                      <a:pPr algn="ctr"/>
                      <a:r>
                        <a:rPr lang="en-US" dirty="0"/>
                        <a:t>6</a:t>
                      </a:r>
                    </a:p>
                  </a:txBody>
                  <a:tcPr>
                    <a:noFill/>
                  </a:tcPr>
                </a:tc>
                <a:tc>
                  <a:txBody>
                    <a:bodyPr/>
                    <a:lstStyle/>
                    <a:p>
                      <a:pPr algn="ctr"/>
                      <a:r>
                        <a:rPr lang="en-US" dirty="0"/>
                        <a:t>7</a:t>
                      </a:r>
                    </a:p>
                  </a:txBody>
                  <a:tcPr>
                    <a:noFill/>
                  </a:tcPr>
                </a:tc>
                <a:tc>
                  <a:txBody>
                    <a:bodyPr/>
                    <a:lstStyle/>
                    <a:p>
                      <a:pPr algn="ctr"/>
                      <a:r>
                        <a:rPr lang="en-US" dirty="0"/>
                        <a:t>10</a:t>
                      </a:r>
                    </a:p>
                  </a:txBody>
                  <a:tcPr>
                    <a:noFill/>
                  </a:tcPr>
                </a:tc>
                <a:tc>
                  <a:txBody>
                    <a:bodyPr/>
                    <a:lstStyle/>
                    <a:p>
                      <a:pPr algn="ctr"/>
                      <a:r>
                        <a:rPr lang="en-US" dirty="0"/>
                        <a:t>3</a:t>
                      </a:r>
                    </a:p>
                  </a:txBody>
                  <a:tcPr>
                    <a:noFill/>
                  </a:tcPr>
                </a:tc>
                <a:extLst>
                  <a:ext uri="{0D108BD9-81ED-4DB2-BD59-A6C34878D82A}">
                    <a16:rowId xmlns:a16="http://schemas.microsoft.com/office/drawing/2014/main" val="10001"/>
                  </a:ext>
                </a:extLst>
              </a:tr>
              <a:tr h="370840">
                <a:tc>
                  <a:txBody>
                    <a:bodyPr/>
                    <a:lstStyle/>
                    <a:p>
                      <a:pPr algn="ctr"/>
                      <a:r>
                        <a:rPr lang="en-US" dirty="0"/>
                        <a:t>Value ($)</a:t>
                      </a:r>
                    </a:p>
                  </a:txBody>
                  <a:tcPr/>
                </a:tc>
                <a:tc>
                  <a:txBody>
                    <a:bodyPr/>
                    <a:lstStyle/>
                    <a:p>
                      <a:pPr algn="ctr"/>
                      <a:r>
                        <a:rPr lang="en-US" dirty="0"/>
                        <a:t>12</a:t>
                      </a:r>
                    </a:p>
                  </a:txBody>
                  <a:tcPr/>
                </a:tc>
                <a:tc>
                  <a:txBody>
                    <a:bodyPr/>
                    <a:lstStyle/>
                    <a:p>
                      <a:pPr algn="ctr"/>
                      <a:r>
                        <a:rPr lang="en-US" dirty="0"/>
                        <a:t>12</a:t>
                      </a:r>
                    </a:p>
                  </a:txBody>
                  <a:tcPr/>
                </a:tc>
                <a:tc>
                  <a:txBody>
                    <a:bodyPr/>
                    <a:lstStyle/>
                    <a:p>
                      <a:pPr algn="ctr"/>
                      <a:r>
                        <a:rPr lang="en-US" dirty="0"/>
                        <a:t>12</a:t>
                      </a:r>
                    </a:p>
                  </a:txBody>
                  <a:tcPr/>
                </a:tc>
                <a:tc>
                  <a:txBody>
                    <a:bodyPr/>
                    <a:lstStyle/>
                    <a:p>
                      <a:pPr algn="ctr"/>
                      <a:r>
                        <a:rPr lang="en-US" dirty="0"/>
                        <a:t>27</a:t>
                      </a:r>
                    </a:p>
                  </a:txBody>
                  <a:tcPr/>
                </a:tc>
                <a:tc>
                  <a:txBody>
                    <a:bodyPr/>
                    <a:lstStyle/>
                    <a:p>
                      <a:pPr algn="ctr"/>
                      <a:r>
                        <a:rPr lang="en-US" dirty="0"/>
                        <a:t>5</a:t>
                      </a:r>
                    </a:p>
                  </a:txBody>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5061096" y="3129280"/>
            <a:ext cx="3636292" cy="707886"/>
            <a:chOff x="5029199" y="2947003"/>
            <a:chExt cx="3636292" cy="707886"/>
          </a:xfrm>
        </p:grpSpPr>
        <mc:AlternateContent xmlns:mc="http://schemas.openxmlformats.org/markup-compatibility/2006" xmlns:a14="http://schemas.microsoft.com/office/drawing/2010/main">
          <mc:Choice Requires="a14">
            <p:sp>
              <p:nvSpPr>
                <p:cNvPr id="10" name="TextBox 9"/>
                <p:cNvSpPr txBox="1"/>
                <p:nvPr/>
              </p:nvSpPr>
              <p:spPr>
                <a:xfrm>
                  <a:off x="5231218" y="2947003"/>
                  <a:ext cx="3434273" cy="707886"/>
                </a:xfrm>
                <a:prstGeom prst="rect">
                  <a:avLst/>
                </a:prstGeom>
                <a:noFill/>
              </p:spPr>
              <p:txBody>
                <a:bodyPr wrap="none" rtlCol="0">
                  <a:spAutoFit/>
                </a:bodyPr>
                <a:lstStyle/>
                <a:p>
                  <a14:m>
                    <m:oMath xmlns:m="http://schemas.openxmlformats.org/officeDocument/2006/math">
                      <m:r>
                        <a:rPr lang="en-US" sz="2000" i="1" dirty="0" smtClean="0">
                          <a:latin typeface="Cambria Math" panose="02040503050406030204" pitchFamily="18" charset="0"/>
                        </a:rPr>
                        <m:t>𝑥</m:t>
                      </m:r>
                      <m:r>
                        <a:rPr lang="en-US" sz="2000" i="1" baseline="-25000" dirty="0" smtClean="0">
                          <a:latin typeface="Cambria Math" panose="02040503050406030204" pitchFamily="18" charset="0"/>
                        </a:rPr>
                        <m:t>𝑖</m:t>
                      </m:r>
                      <m:r>
                        <a:rPr lang="en-US" sz="2000" i="1" dirty="0">
                          <a:latin typeface="Cambria Math" panose="02040503050406030204" pitchFamily="18" charset="0"/>
                        </a:rPr>
                        <m:t>=1</m:t>
                      </m:r>
                    </m:oMath>
                  </a14:m>
                  <a:r>
                    <a:rPr lang="en-US" sz="2000" dirty="0"/>
                    <a:t>	if item </a:t>
                  </a:r>
                  <a14:m>
                    <m:oMath xmlns:m="http://schemas.openxmlformats.org/officeDocument/2006/math">
                      <m:r>
                        <a:rPr lang="en-US" sz="2000" i="1" dirty="0" smtClean="0">
                          <a:latin typeface="Cambria Math" panose="02040503050406030204" pitchFamily="18" charset="0"/>
                        </a:rPr>
                        <m:t>𝑖</m:t>
                      </m:r>
                    </m:oMath>
                  </a14:m>
                  <a:r>
                    <a:rPr lang="en-US" sz="2000" dirty="0"/>
                    <a:t> is chosen</a:t>
                  </a:r>
                </a:p>
                <a:p>
                  <a14:m>
                    <m:oMath xmlns:m="http://schemas.openxmlformats.org/officeDocument/2006/math">
                      <m:r>
                        <a:rPr lang="en-US" sz="2000" i="1" dirty="0" smtClean="0">
                          <a:latin typeface="Cambria Math" panose="02040503050406030204" pitchFamily="18" charset="0"/>
                        </a:rPr>
                        <m:t>𝑥</m:t>
                      </m:r>
                      <m:r>
                        <a:rPr lang="en-US" sz="2000" i="1" baseline="-25000" dirty="0" smtClean="0">
                          <a:latin typeface="Cambria Math" panose="02040503050406030204" pitchFamily="18" charset="0"/>
                        </a:rPr>
                        <m:t>𝑖</m:t>
                      </m:r>
                      <m:r>
                        <a:rPr lang="en-US" sz="2000" i="1" dirty="0">
                          <a:latin typeface="Cambria Math" panose="02040503050406030204" pitchFamily="18" charset="0"/>
                        </a:rPr>
                        <m:t>=0</m:t>
                      </m:r>
                    </m:oMath>
                  </a14:m>
                  <a:r>
                    <a:rPr lang="en-US" sz="2000" dirty="0"/>
                    <a:t>	if item </a:t>
                  </a:r>
                  <a14:m>
                    <m:oMath xmlns:m="http://schemas.openxmlformats.org/officeDocument/2006/math">
                      <m:r>
                        <a:rPr lang="en-US" sz="2000" i="1" dirty="0" smtClean="0">
                          <a:latin typeface="Cambria Math" panose="02040503050406030204" pitchFamily="18" charset="0"/>
                        </a:rPr>
                        <m:t>𝑖</m:t>
                      </m:r>
                    </m:oMath>
                  </a14:m>
                  <a:r>
                    <a:rPr lang="en-US" sz="2000" dirty="0"/>
                    <a:t> is not chosen</a:t>
                  </a:r>
                </a:p>
              </p:txBody>
            </p:sp>
          </mc:Choice>
          <mc:Fallback xmlns="">
            <p:sp>
              <p:nvSpPr>
                <p:cNvPr id="10" name="TextBox 9"/>
                <p:cNvSpPr txBox="1">
                  <a:spLocks noRot="1" noChangeAspect="1" noMove="1" noResize="1" noEditPoints="1" noAdjustHandles="1" noChangeArrowheads="1" noChangeShapeType="1" noTextEdit="1"/>
                </p:cNvSpPr>
                <p:nvPr/>
              </p:nvSpPr>
              <p:spPr>
                <a:xfrm>
                  <a:off x="5231218" y="2947003"/>
                  <a:ext cx="3434273" cy="707886"/>
                </a:xfrm>
                <a:prstGeom prst="rect">
                  <a:avLst/>
                </a:prstGeom>
                <a:blipFill>
                  <a:blip r:embed="rId3"/>
                  <a:stretch>
                    <a:fillRect t="-3448" r="-1773" b="-15517"/>
                  </a:stretch>
                </a:blipFill>
              </p:spPr>
              <p:txBody>
                <a:bodyPr/>
                <a:lstStyle/>
                <a:p>
                  <a:r>
                    <a:rPr lang="en-US">
                      <a:noFill/>
                    </a:rPr>
                    <a:t> </a:t>
                  </a:r>
                </a:p>
              </p:txBody>
            </p:sp>
          </mc:Fallback>
        </mc:AlternateContent>
        <p:sp>
          <p:nvSpPr>
            <p:cNvPr id="11" name="Left Brace 10"/>
            <p:cNvSpPr/>
            <p:nvPr/>
          </p:nvSpPr>
          <p:spPr>
            <a:xfrm>
              <a:off x="5029199" y="3102575"/>
              <a:ext cx="202019" cy="50203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B0720E1-7F5F-B1CB-321F-72796438601D}"/>
                  </a:ext>
                </a:extLst>
              </p:cNvPr>
              <p:cNvSpPr txBox="1"/>
              <p:nvPr/>
            </p:nvSpPr>
            <p:spPr>
              <a:xfrm>
                <a:off x="937414" y="4658727"/>
                <a:ext cx="7427225" cy="839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b="0" i="1" dirty="0" smtClean="0">
                              <a:latin typeface="Cambria Math" panose="02040503050406030204" pitchFamily="18" charset="0"/>
                            </a:rPr>
                          </m:ctrlPr>
                        </m:mPr>
                        <m:mr>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maximize</m:t>
                                    </m:r>
                                  </m:e>
                                  <m:lim>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rPr>
                                      <m:t>∈(0,1)</m:t>
                                    </m:r>
                                  </m:lim>
                                </m:limLow>
                              </m:fName>
                              <m:e>
                                <m:r>
                                  <a:rPr lang="en-US" sz="2000">
                                    <a:latin typeface="Cambria Math" panose="02040503050406030204" pitchFamily="18" charset="0"/>
                                  </a:rPr>
                                  <m:t>  </m:t>
                                </m:r>
                                <m:r>
                                  <m:rPr>
                                    <m:sty m:val="p"/>
                                  </m:rPr>
                                  <a:rPr lang="en-US" sz="2000">
                                    <a:latin typeface="Cambria Math" panose="02040503050406030204" pitchFamily="18" charset="0"/>
                                  </a:rPr>
                                  <m:t>value</m:t>
                                </m:r>
                                <m:r>
                                  <a:rPr lang="en-US" sz="2000" i="1">
                                    <a:latin typeface="Cambria Math" panose="02040503050406030204" pitchFamily="18" charset="0"/>
                                  </a:rPr>
                                  <m:t>=12</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e>
                                </m:d>
                                <m:r>
                                  <a:rPr lang="en-US" sz="2000" i="1">
                                    <a:latin typeface="Cambria Math" panose="02040503050406030204" pitchFamily="18" charset="0"/>
                                  </a:rPr>
                                  <m:t>+27</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4</m:t>
                                    </m:r>
                                  </m:sub>
                                </m:sSub>
                                <m:r>
                                  <a:rPr lang="en-US" sz="2000" i="1">
                                    <a:latin typeface="Cambria Math" panose="02040503050406030204" pitchFamily="18" charset="0"/>
                                  </a:rPr>
                                  <m:t>+5</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5</m:t>
                                    </m:r>
                                  </m:sub>
                                </m:sSub>
                              </m:e>
                            </m:func>
                            <m:r>
                              <a:rPr lang="en-US" sz="2000" b="0" i="1" smtClean="0">
                                <a:latin typeface="Cambria Math" panose="02040503050406030204" pitchFamily="18" charset="0"/>
                              </a:rPr>
                              <m:t>                             </m:t>
                            </m:r>
                          </m:e>
                        </m:mr>
                        <m:mr>
                          <m:e>
                            <m:r>
                              <a:rPr lang="en-US" sz="2000" b="0" i="1" dirty="0" smtClean="0">
                                <a:latin typeface="Cambria Math" panose="02040503050406030204" pitchFamily="18" charset="0"/>
                              </a:rPr>
                              <m:t>                                  </m:t>
                            </m:r>
                            <m:r>
                              <a:rPr lang="en-US" sz="2000" i="1">
                                <a:latin typeface="Cambria Math" panose="02040503050406030204" pitchFamily="18" charset="0"/>
                              </a:rPr>
                              <m:t>−10×</m:t>
                            </m:r>
                            <m:r>
                              <m:rPr>
                                <m:sty m:val="p"/>
                              </m:rPr>
                              <a:rPr lang="en-US" sz="2000">
                                <a:latin typeface="Cambria Math" panose="02040503050406030204" pitchFamily="18" charset="0"/>
                              </a:rPr>
                              <m:t>sgn</m:t>
                            </m:r>
                            <m:r>
                              <a:rPr lang="en-US" sz="2000" i="1">
                                <a:latin typeface="Cambria Math" panose="02040503050406030204" pitchFamily="18" charset="0"/>
                              </a:rPr>
                              <m:t>(4</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+6</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+7</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+10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4</m:t>
                                </m:r>
                              </m:sub>
                            </m:sSub>
                            <m:r>
                              <a:rPr lang="en-US" sz="2000" i="1">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5</m:t>
                                </m:r>
                              </m:sub>
                            </m:sSub>
                            <m:r>
                              <a:rPr lang="en-US" sz="2000" i="1">
                                <a:latin typeface="Cambria Math" panose="02040503050406030204" pitchFamily="18" charset="0"/>
                              </a:rPr>
                              <m:t>−20)</m:t>
                            </m:r>
                          </m:e>
                        </m:mr>
                      </m:m>
                    </m:oMath>
                  </m:oMathPara>
                </a14:m>
                <a:endParaRPr lang="en-US" sz="2000" dirty="0"/>
              </a:p>
            </p:txBody>
          </p:sp>
        </mc:Choice>
        <mc:Fallback xmlns="">
          <p:sp>
            <p:nvSpPr>
              <p:cNvPr id="5" name="TextBox 4">
                <a:extLst>
                  <a:ext uri="{FF2B5EF4-FFF2-40B4-BE49-F238E27FC236}">
                    <a16:creationId xmlns:a16="http://schemas.microsoft.com/office/drawing/2014/main" id="{BB0720E1-7F5F-B1CB-321F-72796438601D}"/>
                  </a:ext>
                </a:extLst>
              </p:cNvPr>
              <p:cNvSpPr txBox="1">
                <a:spLocks noRot="1" noChangeAspect="1" noMove="1" noResize="1" noEditPoints="1" noAdjustHandles="1" noChangeArrowheads="1" noChangeShapeType="1" noTextEdit="1"/>
              </p:cNvSpPr>
              <p:nvPr/>
            </p:nvSpPr>
            <p:spPr>
              <a:xfrm>
                <a:off x="937414" y="4658727"/>
                <a:ext cx="7427225" cy="83997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098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To avoid a non-smooth function, we can add a bound design variable </a:t>
                </a:r>
                <a14:m>
                  <m:oMath xmlns:m="http://schemas.openxmlformats.org/officeDocument/2006/math">
                    <m:r>
                      <a:rPr lang="en-US" i="1">
                        <a:latin typeface="Cambria Math" panose="02040503050406030204" pitchFamily="18" charset="0"/>
                      </a:rPr>
                      <m:t>𝛼</m:t>
                    </m:r>
                  </m:oMath>
                </a14:m>
                <a:r>
                  <a:rPr lang="en-US" dirty="0"/>
                  <a:t>, as well as error bound constraints</a:t>
                </a:r>
              </a:p>
              <a:p>
                <a:pPr>
                  <a:spcBef>
                    <a:spcPts val="9600"/>
                  </a:spcBef>
                </a:pPr>
                <a:r>
                  <a:rPr lang="en-US" dirty="0"/>
                  <a:t>The objective function is equal to one design variable, </a:t>
                </a:r>
                <a14:m>
                  <m:oMath xmlns:m="http://schemas.openxmlformats.org/officeDocument/2006/math">
                    <m:r>
                      <a:rPr lang="en-US" i="1">
                        <a:latin typeface="Cambria Math" panose="02040503050406030204" pitchFamily="18" charset="0"/>
                      </a:rPr>
                      <m:t>𝛼</m:t>
                    </m:r>
                  </m:oMath>
                </a14:m>
                <a:r>
                  <a:rPr lang="en-US" dirty="0"/>
                  <a:t>. </a:t>
                </a:r>
                <a:br>
                  <a:rPr lang="en-US" dirty="0"/>
                </a:br>
                <a14:m>
                  <m:oMath xmlns:m="http://schemas.openxmlformats.org/officeDocument/2006/math">
                    <m:r>
                      <a:rPr lang="en-US" i="1" dirty="0" smtClean="0">
                        <a:latin typeface="Cambria Math" panose="02040503050406030204" pitchFamily="18" charset="0"/>
                      </a:rPr>
                      <m:t>𝐸</m:t>
                    </m:r>
                  </m:oMath>
                </a14:m>
                <a:r>
                  <a:rPr lang="en-US" dirty="0"/>
                  <a:t> appears only in the constraints.</a:t>
                </a:r>
              </a:p>
              <a:p>
                <a:r>
                  <a:rPr lang="en-US" dirty="0"/>
                  <a:t>Both objective and constraints are </a:t>
                </a:r>
                <a:r>
                  <a:rPr lang="en-US" dirty="0">
                    <a:solidFill>
                      <a:srgbClr val="0000FF"/>
                    </a:solidFill>
                  </a:rPr>
                  <a:t>smooth</a:t>
                </a:r>
                <a:r>
                  <a:rPr lang="en-US" dirty="0"/>
                  <a:t> and </a:t>
                </a:r>
                <a:r>
                  <a:rPr lang="en-US" dirty="0">
                    <a:solidFill>
                      <a:srgbClr val="0000FF"/>
                    </a:solidFill>
                  </a:rPr>
                  <a:t>linear</a:t>
                </a:r>
              </a:p>
              <a:p>
                <a:r>
                  <a:rPr lang="en-US" dirty="0"/>
                  <a:t>Since we know the sign of the differences, we can rewrite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Constrained Optimization Formulation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6C14C4-F288-B568-0B69-46283A7C73D5}"/>
                  </a:ext>
                </a:extLst>
              </p:cNvPr>
              <p:cNvSpPr txBox="1"/>
              <p:nvPr/>
            </p:nvSpPr>
            <p:spPr>
              <a:xfrm>
                <a:off x="1267325" y="1533818"/>
                <a:ext cx="6090963" cy="9731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minimize</m:t>
                              </m:r>
                            </m:e>
                            <m:lim>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𝐸</m:t>
                              </m:r>
                            </m:lim>
                          </m:limLow>
                        </m:fName>
                        <m:e>
                          <m:r>
                            <a:rPr lang="en-US" sz="2400">
                              <a:latin typeface="Cambria Math" panose="02040503050406030204" pitchFamily="18" charset="0"/>
                            </a:rPr>
                            <m:t>  </m:t>
                          </m:r>
                          <m:r>
                            <a:rPr lang="en-US" sz="2400" i="1">
                              <a:latin typeface="Cambria Math" panose="02040503050406030204" pitchFamily="18" charset="0"/>
                            </a:rPr>
                            <m:t>𝛼</m:t>
                          </m:r>
                        </m:e>
                      </m:func>
                    </m:oMath>
                    <m:oMath xmlns:m="http://schemas.openxmlformats.org/officeDocument/2006/math">
                      <m:r>
                        <m:rPr>
                          <m:sty m:val="p"/>
                        </m:rPr>
                        <a:rPr lang="en-US" sz="2400">
                          <a:latin typeface="Cambria Math" panose="02040503050406030204" pitchFamily="18" charset="0"/>
                        </a:rPr>
                        <m:t>subject</m:t>
                      </m:r>
                      <m:r>
                        <a:rPr lang="en-US" sz="2400">
                          <a:latin typeface="Cambria Math" panose="02040503050406030204" pitchFamily="18" charset="0"/>
                        </a:rPr>
                        <m:t> </m:t>
                      </m:r>
                      <m:r>
                        <m:rPr>
                          <m:sty m:val="p"/>
                        </m:rPr>
                        <a:rPr lang="en-US" sz="2400">
                          <a:latin typeface="Cambria Math" panose="02040503050406030204" pitchFamily="18" charset="0"/>
                        </a:rPr>
                        <m:t>to</m:t>
                      </m:r>
                      <m:r>
                        <a:rPr lang="en-US" sz="2400" i="1">
                          <a:latin typeface="Cambria Math" panose="02040503050406030204" pitchFamily="18" charset="0"/>
                        </a:rPr>
                        <m:t> −</m:t>
                      </m:r>
                      <m:r>
                        <a:rPr lang="en-US" sz="2400" i="1">
                          <a:latin typeface="Cambria Math" panose="02040503050406030204" pitchFamily="18" charset="0"/>
                        </a:rPr>
                        <m:t>𝛼</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𝐸</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=1,2,3</m:t>
                      </m:r>
                    </m:oMath>
                  </m:oMathPara>
                </a14:m>
                <a:endParaRPr lang="en-US" sz="2400" dirty="0"/>
              </a:p>
            </p:txBody>
          </p:sp>
        </mc:Choice>
        <mc:Fallback xmlns="">
          <p:sp>
            <p:nvSpPr>
              <p:cNvPr id="5" name="TextBox 4">
                <a:extLst>
                  <a:ext uri="{FF2B5EF4-FFF2-40B4-BE49-F238E27FC236}">
                    <a16:creationId xmlns:a16="http://schemas.microsoft.com/office/drawing/2014/main" id="{5B6C14C4-F288-B568-0B69-46283A7C73D5}"/>
                  </a:ext>
                </a:extLst>
              </p:cNvPr>
              <p:cNvSpPr txBox="1">
                <a:spLocks noRot="1" noChangeAspect="1" noMove="1" noResize="1" noEditPoints="1" noAdjustHandles="1" noChangeArrowheads="1" noChangeShapeType="1" noTextEdit="1"/>
              </p:cNvSpPr>
              <p:nvPr/>
            </p:nvSpPr>
            <p:spPr>
              <a:xfrm>
                <a:off x="1267325" y="1533818"/>
                <a:ext cx="6090963" cy="973152"/>
              </a:xfrm>
              <a:prstGeom prst="rect">
                <a:avLst/>
              </a:prstGeom>
              <a:blipFill>
                <a:blip r:embed="rId4"/>
                <a:stretch>
                  <a:fillRect l="-100" b="-8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60CD27E-F485-B3DA-FB61-C49676F9460E}"/>
                  </a:ext>
                </a:extLst>
              </p:cNvPr>
              <p:cNvSpPr txBox="1"/>
              <p:nvPr/>
            </p:nvSpPr>
            <p:spPr>
              <a:xfrm>
                <a:off x="1267325" y="4545189"/>
                <a:ext cx="5930405" cy="9646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minimize</m:t>
                              </m:r>
                            </m:e>
                            <m:lim>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𝐸</m:t>
                              </m:r>
                            </m:lim>
                          </m:limLow>
                        </m:fName>
                        <m:e>
                          <m:r>
                            <a:rPr lang="en-US" sz="2400">
                              <a:latin typeface="Cambria Math" panose="02040503050406030204" pitchFamily="18" charset="0"/>
                            </a:rPr>
                            <m:t>  </m:t>
                          </m:r>
                          <m:r>
                            <a:rPr lang="en-US" sz="2400" i="1">
                              <a:latin typeface="Cambria Math" panose="02040503050406030204" pitchFamily="18" charset="0"/>
                            </a:rPr>
                            <m:t>𝛼</m:t>
                          </m:r>
                        </m:e>
                      </m:func>
                    </m:oMath>
                    <m:oMath xmlns:m="http://schemas.openxmlformats.org/officeDocument/2006/math">
                      <m:r>
                        <m:rPr>
                          <m:sty m:val="p"/>
                        </m:rPr>
                        <a:rPr lang="en-US" sz="2400">
                          <a:latin typeface="Cambria Math" panose="02040503050406030204" pitchFamily="18" charset="0"/>
                        </a:rPr>
                        <m:t>subject</m:t>
                      </m:r>
                      <m:r>
                        <a:rPr lang="en-US" sz="2400">
                          <a:latin typeface="Cambria Math" panose="02040503050406030204" pitchFamily="18" charset="0"/>
                        </a:rPr>
                        <m:t> </m:t>
                      </m:r>
                      <m:r>
                        <m:rPr>
                          <m:sty m:val="p"/>
                        </m:rPr>
                        <a:rPr lang="en-US" sz="2400">
                          <a:latin typeface="Cambria Math" panose="02040503050406030204" pitchFamily="18" charset="0"/>
                        </a:rPr>
                        <m:t>to</m:t>
                      </m:r>
                      <m:r>
                        <a:rPr lang="en-US" sz="2400"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𝛼</m:t>
                      </m:r>
                    </m:oMath>
                  </m:oMathPara>
                </a14:m>
                <a:endParaRPr lang="en-US" sz="2400" dirty="0"/>
              </a:p>
            </p:txBody>
          </p:sp>
        </mc:Choice>
        <mc:Fallback xmlns="">
          <p:sp>
            <p:nvSpPr>
              <p:cNvPr id="9" name="TextBox 8">
                <a:extLst>
                  <a:ext uri="{FF2B5EF4-FFF2-40B4-BE49-F238E27FC236}">
                    <a16:creationId xmlns:a16="http://schemas.microsoft.com/office/drawing/2014/main" id="{B60CD27E-F485-B3DA-FB61-C49676F9460E}"/>
                  </a:ext>
                </a:extLst>
              </p:cNvPr>
              <p:cNvSpPr txBox="1">
                <a:spLocks noRot="1" noChangeAspect="1" noMove="1" noResize="1" noEditPoints="1" noAdjustHandles="1" noChangeArrowheads="1" noChangeShapeType="1" noTextEdit="1"/>
              </p:cNvSpPr>
              <p:nvPr/>
            </p:nvSpPr>
            <p:spPr>
              <a:xfrm>
                <a:off x="1267325" y="4545189"/>
                <a:ext cx="5930405" cy="964623"/>
              </a:xfrm>
              <a:prstGeom prst="rect">
                <a:avLst/>
              </a:prstGeom>
              <a:blipFill>
                <a:blip r:embed="rId5"/>
                <a:stretch>
                  <a:fillRect l="-103" b="-9494"/>
                </a:stretch>
              </a:blipFill>
            </p:spPr>
            <p:txBody>
              <a:bodyPr/>
              <a:lstStyle/>
              <a:p>
                <a:r>
                  <a:rPr lang="en-US">
                    <a:noFill/>
                  </a:rPr>
                  <a:t> </a:t>
                </a:r>
              </a:p>
            </p:txBody>
          </p:sp>
        </mc:Fallback>
      </mc:AlternateContent>
    </p:spTree>
    <p:extLst>
      <p:ext uri="{BB962C8B-B14F-4D97-AF65-F5344CB8AC3E}">
        <p14:creationId xmlns:p14="http://schemas.microsoft.com/office/powerpoint/2010/main" val="260649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Graphical methods can be used to solve the optimization problem when it has only one or two design variables</a:t>
            </a:r>
          </a:p>
          <a:p>
            <a:r>
              <a:rPr lang="en-US" dirty="0"/>
              <a:t>Graphical methods are expensive but help to visualize the design space and to understand the nature of design problem</a:t>
            </a:r>
          </a:p>
          <a:p>
            <a:r>
              <a:rPr lang="en-US" dirty="0"/>
              <a:t>Procedure</a:t>
            </a:r>
          </a:p>
          <a:p>
            <a:pPr lvl="1"/>
            <a:r>
              <a:rPr lang="en-US" dirty="0"/>
              <a:t>Draw the design space (lower- &amp; upper-bounds of DVs)</a:t>
            </a:r>
          </a:p>
          <a:p>
            <a:pPr lvl="1"/>
            <a:r>
              <a:rPr lang="en-US" dirty="0"/>
              <a:t>Plot constraints on the graph (feasible set)</a:t>
            </a:r>
          </a:p>
          <a:p>
            <a:pPr lvl="1"/>
            <a:r>
              <a:rPr lang="en-US" dirty="0"/>
              <a:t>Plot contour lines of objective function</a:t>
            </a:r>
          </a:p>
          <a:p>
            <a:pPr lvl="1"/>
            <a:r>
              <a:rPr lang="en-US" dirty="0"/>
              <a:t>Find the optimum point (the objective function has the lowest value within the feasible set)</a:t>
            </a:r>
          </a:p>
          <a:p>
            <a:endParaRPr lang="en-US" dirty="0"/>
          </a:p>
        </p:txBody>
      </p:sp>
      <p:sp>
        <p:nvSpPr>
          <p:cNvPr id="2" name="Title 1"/>
          <p:cNvSpPr>
            <a:spLocks noGrp="1"/>
          </p:cNvSpPr>
          <p:nvPr>
            <p:ph type="title"/>
          </p:nvPr>
        </p:nvSpPr>
        <p:spPr/>
        <p:txBody>
          <a:bodyPr/>
          <a:lstStyle/>
          <a:p>
            <a:r>
              <a:rPr lang="en-US" dirty="0"/>
              <a:t>Graphical Optimization</a:t>
            </a:r>
          </a:p>
        </p:txBody>
      </p:sp>
    </p:spTree>
    <p:extLst>
      <p:ext uri="{BB962C8B-B14F-4D97-AF65-F5344CB8AC3E}">
        <p14:creationId xmlns:p14="http://schemas.microsoft.com/office/powerpoint/2010/main" val="215364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endParaRPr lang="en-US"/>
          </a:p>
          <a:p>
            <a:endParaRPr lang="en-US"/>
          </a:p>
          <a:p>
            <a:endParaRPr lang="en-US" dirty="0"/>
          </a:p>
        </p:txBody>
      </p:sp>
      <p:sp>
        <p:nvSpPr>
          <p:cNvPr id="2" name="Title 1"/>
          <p:cNvSpPr>
            <a:spLocks noGrp="1"/>
          </p:cNvSpPr>
          <p:nvPr>
            <p:ph type="title"/>
          </p:nvPr>
        </p:nvSpPr>
        <p:spPr/>
        <p:txBody>
          <a:bodyPr/>
          <a:lstStyle/>
          <a:p>
            <a:r>
              <a:rPr lang="en-US" dirty="0"/>
              <a:t>Graphical Optimization </a:t>
            </a:r>
            <a:r>
              <a:rPr lang="en-US" i="1" dirty="0"/>
              <a:t>cont</a:t>
            </a:r>
            <a:r>
              <a:rPr lang="en-US"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2A14271-AF41-9723-454B-72D9DD119F98}"/>
                  </a:ext>
                </a:extLst>
              </p:cNvPr>
              <p:cNvSpPr txBox="1"/>
              <p:nvPr/>
            </p:nvSpPr>
            <p:spPr>
              <a:xfrm>
                <a:off x="2353604" y="946771"/>
                <a:ext cx="3115084" cy="1518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minimize</m:t>
                              </m:r>
                            </m:e>
                            <m:lim>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𝐸</m:t>
                              </m:r>
                            </m:lim>
                          </m:limLow>
                        </m:fName>
                        <m:e>
                          <m:r>
                            <a:rPr lang="en-US" sz="2400">
                              <a:latin typeface="Cambria Math" panose="02040503050406030204" pitchFamily="18" charset="0"/>
                            </a:rPr>
                            <m:t>  </m:t>
                          </m:r>
                          <m:r>
                            <a:rPr lang="en-US" sz="2400" i="1">
                              <a:latin typeface="Cambria Math" panose="02040503050406030204" pitchFamily="18" charset="0"/>
                            </a:rPr>
                            <m:t>𝛼</m:t>
                          </m:r>
                        </m:e>
                      </m:func>
                    </m:oMath>
                    <m:oMath xmlns:m="http://schemas.openxmlformats.org/officeDocument/2006/math">
                      <m:r>
                        <m:rPr>
                          <m:sty m:val="p"/>
                        </m:rPr>
                        <a:rPr lang="en-US" sz="2400">
                          <a:latin typeface="Cambria Math" panose="02040503050406030204" pitchFamily="18" charset="0"/>
                        </a:rPr>
                        <m:t>subject</m:t>
                      </m:r>
                      <m:r>
                        <a:rPr lang="en-US" sz="2400">
                          <a:latin typeface="Cambria Math" panose="02040503050406030204" pitchFamily="18" charset="0"/>
                        </a:rPr>
                        <m:t> </m:t>
                      </m:r>
                      <m:r>
                        <m:rPr>
                          <m:sty m:val="p"/>
                        </m:rPr>
                        <a:rPr lang="en-US" sz="2400">
                          <a:latin typeface="Cambria Math" panose="02040503050406030204" pitchFamily="18" charset="0"/>
                        </a:rPr>
                        <m:t>to</m:t>
                      </m:r>
                      <m:r>
                        <a:rPr lang="en-US" sz="2400"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𝛼</m:t>
                      </m:r>
                    </m:oMath>
                  </m:oMathPara>
                </a14:m>
                <a:endParaRPr lang="en-US" i="1" dirty="0"/>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𝛼</m:t>
                    </m:r>
                  </m:oMath>
                </a14:m>
                <a:endParaRPr lang="en-US" i="1" dirty="0"/>
              </a:p>
              <a:p>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3</m:t>
                        </m:r>
                      </m:sub>
                    </m:sSub>
                  </m:oMath>
                </a14:m>
                <a:endParaRPr lang="en-US" dirty="0"/>
              </a:p>
            </p:txBody>
          </p:sp>
        </mc:Choice>
        <mc:Fallback xmlns="">
          <p:sp>
            <p:nvSpPr>
              <p:cNvPr id="6" name="TextBox 5">
                <a:extLst>
                  <a:ext uri="{FF2B5EF4-FFF2-40B4-BE49-F238E27FC236}">
                    <a16:creationId xmlns:a16="http://schemas.microsoft.com/office/drawing/2014/main" id="{C2A14271-AF41-9723-454B-72D9DD119F98}"/>
                  </a:ext>
                </a:extLst>
              </p:cNvPr>
              <p:cNvSpPr txBox="1">
                <a:spLocks noRot="1" noChangeAspect="1" noMove="1" noResize="1" noEditPoints="1" noAdjustHandles="1" noChangeArrowheads="1" noChangeShapeType="1" noTextEdit="1"/>
              </p:cNvSpPr>
              <p:nvPr/>
            </p:nvSpPr>
            <p:spPr>
              <a:xfrm>
                <a:off x="2353604" y="946771"/>
                <a:ext cx="3115084" cy="1518621"/>
              </a:xfrm>
              <a:prstGeom prst="rect">
                <a:avLst/>
              </a:prstGeom>
              <a:blipFill>
                <a:blip r:embed="rId3"/>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45C8453-438C-9CE9-7BBE-18ABDCC67019}"/>
              </a:ext>
            </a:extLst>
          </p:cNvPr>
          <p:cNvGrpSpPr/>
          <p:nvPr/>
        </p:nvGrpSpPr>
        <p:grpSpPr>
          <a:xfrm>
            <a:off x="1820720" y="2535817"/>
            <a:ext cx="4670990" cy="3794558"/>
            <a:chOff x="1753813" y="1342136"/>
            <a:chExt cx="4670990" cy="3794558"/>
          </a:xfrm>
        </p:grpSpPr>
        <p:sp>
          <p:nvSpPr>
            <p:cNvPr id="128" name="Rectangle 243">
              <a:extLst>
                <a:ext uri="{FF2B5EF4-FFF2-40B4-BE49-F238E27FC236}">
                  <a16:creationId xmlns:a16="http://schemas.microsoft.com/office/drawing/2014/main" id="{36B4F7A2-5DF6-DA1A-FD85-620ED75A3131}"/>
                </a:ext>
              </a:extLst>
            </p:cNvPr>
            <p:cNvSpPr>
              <a:spLocks noChangeArrowheads="1"/>
            </p:cNvSpPr>
            <p:nvPr/>
          </p:nvSpPr>
          <p:spPr bwMode="auto">
            <a:xfrm>
              <a:off x="3531553" y="1549401"/>
              <a:ext cx="1669287" cy="6810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Rectangle 135">
              <a:extLst>
                <a:ext uri="{FF2B5EF4-FFF2-40B4-BE49-F238E27FC236}">
                  <a16:creationId xmlns:a16="http://schemas.microsoft.com/office/drawing/2014/main" id="{3589FC0F-9931-1882-4B77-5403458C8D9D}"/>
                </a:ext>
              </a:extLst>
            </p:cNvPr>
            <p:cNvSpPr>
              <a:spLocks noChangeArrowheads="1"/>
            </p:cNvSpPr>
            <p:nvPr/>
          </p:nvSpPr>
          <p:spPr bwMode="auto">
            <a:xfrm>
              <a:off x="2205228" y="1473200"/>
              <a:ext cx="4133850" cy="32575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36">
              <a:extLst>
                <a:ext uri="{FF2B5EF4-FFF2-40B4-BE49-F238E27FC236}">
                  <a16:creationId xmlns:a16="http://schemas.microsoft.com/office/drawing/2014/main" id="{C296393F-8D5B-CCDD-4DAB-CE9B620006A8}"/>
                </a:ext>
              </a:extLst>
            </p:cNvPr>
            <p:cNvSpPr>
              <a:spLocks noChangeShapeType="1"/>
            </p:cNvSpPr>
            <p:nvPr/>
          </p:nvSpPr>
          <p:spPr bwMode="auto">
            <a:xfrm>
              <a:off x="2205228" y="1473200"/>
              <a:ext cx="4133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37">
              <a:extLst>
                <a:ext uri="{FF2B5EF4-FFF2-40B4-BE49-F238E27FC236}">
                  <a16:creationId xmlns:a16="http://schemas.microsoft.com/office/drawing/2014/main" id="{D03BF11E-D0AC-5557-336F-4D5B08751FB0}"/>
                </a:ext>
              </a:extLst>
            </p:cNvPr>
            <p:cNvSpPr>
              <a:spLocks noChangeShapeType="1"/>
            </p:cNvSpPr>
            <p:nvPr/>
          </p:nvSpPr>
          <p:spPr bwMode="auto">
            <a:xfrm>
              <a:off x="2205228" y="4730750"/>
              <a:ext cx="4133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38">
              <a:extLst>
                <a:ext uri="{FF2B5EF4-FFF2-40B4-BE49-F238E27FC236}">
                  <a16:creationId xmlns:a16="http://schemas.microsoft.com/office/drawing/2014/main" id="{F929BD1C-3268-2A69-0874-293C88EB1159}"/>
                </a:ext>
              </a:extLst>
            </p:cNvPr>
            <p:cNvSpPr>
              <a:spLocks noChangeShapeType="1"/>
            </p:cNvSpPr>
            <p:nvPr/>
          </p:nvSpPr>
          <p:spPr bwMode="auto">
            <a:xfrm flipV="1">
              <a:off x="6339078" y="1473200"/>
              <a:ext cx="0" cy="3257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39">
              <a:extLst>
                <a:ext uri="{FF2B5EF4-FFF2-40B4-BE49-F238E27FC236}">
                  <a16:creationId xmlns:a16="http://schemas.microsoft.com/office/drawing/2014/main" id="{EB6E3C94-F149-B1C0-C3E3-718165605C8C}"/>
                </a:ext>
              </a:extLst>
            </p:cNvPr>
            <p:cNvSpPr>
              <a:spLocks noChangeShapeType="1"/>
            </p:cNvSpPr>
            <p:nvPr/>
          </p:nvSpPr>
          <p:spPr bwMode="auto">
            <a:xfrm flipV="1">
              <a:off x="2205228" y="1473200"/>
              <a:ext cx="0" cy="3257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40">
              <a:extLst>
                <a:ext uri="{FF2B5EF4-FFF2-40B4-BE49-F238E27FC236}">
                  <a16:creationId xmlns:a16="http://schemas.microsoft.com/office/drawing/2014/main" id="{04B34C62-63DE-4B00-5104-DD1D4607CF95}"/>
                </a:ext>
              </a:extLst>
            </p:cNvPr>
            <p:cNvSpPr>
              <a:spLocks noChangeShapeType="1"/>
            </p:cNvSpPr>
            <p:nvPr/>
          </p:nvSpPr>
          <p:spPr bwMode="auto">
            <a:xfrm>
              <a:off x="2205228" y="4730750"/>
              <a:ext cx="4133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41">
              <a:extLst>
                <a:ext uri="{FF2B5EF4-FFF2-40B4-BE49-F238E27FC236}">
                  <a16:creationId xmlns:a16="http://schemas.microsoft.com/office/drawing/2014/main" id="{4AE1673F-225F-400D-50AE-E73C1BB1C6A1}"/>
                </a:ext>
              </a:extLst>
            </p:cNvPr>
            <p:cNvSpPr>
              <a:spLocks noChangeShapeType="1"/>
            </p:cNvSpPr>
            <p:nvPr/>
          </p:nvSpPr>
          <p:spPr bwMode="auto">
            <a:xfrm flipV="1">
              <a:off x="2205228" y="1473200"/>
              <a:ext cx="0" cy="3257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42">
              <a:extLst>
                <a:ext uri="{FF2B5EF4-FFF2-40B4-BE49-F238E27FC236}">
                  <a16:creationId xmlns:a16="http://schemas.microsoft.com/office/drawing/2014/main" id="{F59AF165-FC47-D6E3-5C08-29E5CD3F7007}"/>
                </a:ext>
              </a:extLst>
            </p:cNvPr>
            <p:cNvSpPr>
              <a:spLocks noChangeShapeType="1"/>
            </p:cNvSpPr>
            <p:nvPr/>
          </p:nvSpPr>
          <p:spPr bwMode="auto">
            <a:xfrm flipV="1">
              <a:off x="2205228" y="4683125"/>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43">
              <a:extLst>
                <a:ext uri="{FF2B5EF4-FFF2-40B4-BE49-F238E27FC236}">
                  <a16:creationId xmlns:a16="http://schemas.microsoft.com/office/drawing/2014/main" id="{9F2BEACB-6EAC-BC0E-5CA4-01CE833118C5}"/>
                </a:ext>
              </a:extLst>
            </p:cNvPr>
            <p:cNvSpPr>
              <a:spLocks noChangeShapeType="1"/>
            </p:cNvSpPr>
            <p:nvPr/>
          </p:nvSpPr>
          <p:spPr bwMode="auto">
            <a:xfrm>
              <a:off x="2205228" y="1473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44">
              <a:extLst>
                <a:ext uri="{FF2B5EF4-FFF2-40B4-BE49-F238E27FC236}">
                  <a16:creationId xmlns:a16="http://schemas.microsoft.com/office/drawing/2014/main" id="{27C2A7C7-A5C0-7748-4060-3B5D112EAF58}"/>
                </a:ext>
              </a:extLst>
            </p:cNvPr>
            <p:cNvSpPr>
              <a:spLocks noChangeArrowheads="1"/>
            </p:cNvSpPr>
            <p:nvPr/>
          </p:nvSpPr>
          <p:spPr bwMode="auto">
            <a:xfrm>
              <a:off x="2040445" y="4759325"/>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0.75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41" name="Line 145">
              <a:extLst>
                <a:ext uri="{FF2B5EF4-FFF2-40B4-BE49-F238E27FC236}">
                  <a16:creationId xmlns:a16="http://schemas.microsoft.com/office/drawing/2014/main" id="{6C383717-56AD-4815-0B77-5994A1444B30}"/>
                </a:ext>
              </a:extLst>
            </p:cNvPr>
            <p:cNvSpPr>
              <a:spLocks noChangeShapeType="1"/>
            </p:cNvSpPr>
            <p:nvPr/>
          </p:nvSpPr>
          <p:spPr bwMode="auto">
            <a:xfrm flipV="1">
              <a:off x="3024378" y="4683125"/>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46">
              <a:extLst>
                <a:ext uri="{FF2B5EF4-FFF2-40B4-BE49-F238E27FC236}">
                  <a16:creationId xmlns:a16="http://schemas.microsoft.com/office/drawing/2014/main" id="{D31BE551-0448-2526-EDCA-E95FBC514871}"/>
                </a:ext>
              </a:extLst>
            </p:cNvPr>
            <p:cNvSpPr>
              <a:spLocks noChangeShapeType="1"/>
            </p:cNvSpPr>
            <p:nvPr/>
          </p:nvSpPr>
          <p:spPr bwMode="auto">
            <a:xfrm>
              <a:off x="3024378" y="1473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47">
              <a:extLst>
                <a:ext uri="{FF2B5EF4-FFF2-40B4-BE49-F238E27FC236}">
                  <a16:creationId xmlns:a16="http://schemas.microsoft.com/office/drawing/2014/main" id="{AEB526E0-4DBE-AAD4-9AAB-9926F2758B45}"/>
                </a:ext>
              </a:extLst>
            </p:cNvPr>
            <p:cNvSpPr>
              <a:spLocks noChangeArrowheads="1"/>
            </p:cNvSpPr>
            <p:nvPr/>
          </p:nvSpPr>
          <p:spPr bwMode="auto">
            <a:xfrm>
              <a:off x="2888170" y="4759325"/>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44" name="Line 148">
              <a:extLst>
                <a:ext uri="{FF2B5EF4-FFF2-40B4-BE49-F238E27FC236}">
                  <a16:creationId xmlns:a16="http://schemas.microsoft.com/office/drawing/2014/main" id="{0EE6C257-91C3-2BA1-CF8B-608A353609A8}"/>
                </a:ext>
              </a:extLst>
            </p:cNvPr>
            <p:cNvSpPr>
              <a:spLocks noChangeShapeType="1"/>
            </p:cNvSpPr>
            <p:nvPr/>
          </p:nvSpPr>
          <p:spPr bwMode="auto">
            <a:xfrm flipV="1">
              <a:off x="3853053" y="4683125"/>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49">
              <a:extLst>
                <a:ext uri="{FF2B5EF4-FFF2-40B4-BE49-F238E27FC236}">
                  <a16:creationId xmlns:a16="http://schemas.microsoft.com/office/drawing/2014/main" id="{957FA48A-8E02-EAB2-E8E5-4DD78A04A704}"/>
                </a:ext>
              </a:extLst>
            </p:cNvPr>
            <p:cNvSpPr>
              <a:spLocks noChangeShapeType="1"/>
            </p:cNvSpPr>
            <p:nvPr/>
          </p:nvSpPr>
          <p:spPr bwMode="auto">
            <a:xfrm>
              <a:off x="3853053" y="1473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50">
              <a:extLst>
                <a:ext uri="{FF2B5EF4-FFF2-40B4-BE49-F238E27FC236}">
                  <a16:creationId xmlns:a16="http://schemas.microsoft.com/office/drawing/2014/main" id="{9627F31E-D7DD-41AA-B9D0-B96F759EB807}"/>
                </a:ext>
              </a:extLst>
            </p:cNvPr>
            <p:cNvSpPr>
              <a:spLocks noChangeArrowheads="1"/>
            </p:cNvSpPr>
            <p:nvPr/>
          </p:nvSpPr>
          <p:spPr bwMode="auto">
            <a:xfrm>
              <a:off x="3688270" y="4759325"/>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0.85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47" name="Line 151">
              <a:extLst>
                <a:ext uri="{FF2B5EF4-FFF2-40B4-BE49-F238E27FC236}">
                  <a16:creationId xmlns:a16="http://schemas.microsoft.com/office/drawing/2014/main" id="{9BEF84BC-619A-3BFB-7F0B-C088C129DC7E}"/>
                </a:ext>
              </a:extLst>
            </p:cNvPr>
            <p:cNvSpPr>
              <a:spLocks noChangeShapeType="1"/>
            </p:cNvSpPr>
            <p:nvPr/>
          </p:nvSpPr>
          <p:spPr bwMode="auto">
            <a:xfrm flipV="1">
              <a:off x="4681728" y="4683125"/>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52">
              <a:extLst>
                <a:ext uri="{FF2B5EF4-FFF2-40B4-BE49-F238E27FC236}">
                  <a16:creationId xmlns:a16="http://schemas.microsoft.com/office/drawing/2014/main" id="{13DC5521-0B84-2167-100C-029D4AA5AABA}"/>
                </a:ext>
              </a:extLst>
            </p:cNvPr>
            <p:cNvSpPr>
              <a:spLocks noChangeShapeType="1"/>
            </p:cNvSpPr>
            <p:nvPr/>
          </p:nvSpPr>
          <p:spPr bwMode="auto">
            <a:xfrm>
              <a:off x="4681728" y="1473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53">
              <a:extLst>
                <a:ext uri="{FF2B5EF4-FFF2-40B4-BE49-F238E27FC236}">
                  <a16:creationId xmlns:a16="http://schemas.microsoft.com/office/drawing/2014/main" id="{0829107E-137A-477B-B21F-61FD5055DBD3}"/>
                </a:ext>
              </a:extLst>
            </p:cNvPr>
            <p:cNvSpPr>
              <a:spLocks noChangeArrowheads="1"/>
            </p:cNvSpPr>
            <p:nvPr/>
          </p:nvSpPr>
          <p:spPr bwMode="auto">
            <a:xfrm>
              <a:off x="4545520" y="4759325"/>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0.9</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50" name="Line 154">
              <a:extLst>
                <a:ext uri="{FF2B5EF4-FFF2-40B4-BE49-F238E27FC236}">
                  <a16:creationId xmlns:a16="http://schemas.microsoft.com/office/drawing/2014/main" id="{1D6ADE08-E16C-A90A-FCBF-DE63E8CF6427}"/>
                </a:ext>
              </a:extLst>
            </p:cNvPr>
            <p:cNvSpPr>
              <a:spLocks noChangeShapeType="1"/>
            </p:cNvSpPr>
            <p:nvPr/>
          </p:nvSpPr>
          <p:spPr bwMode="auto">
            <a:xfrm flipV="1">
              <a:off x="5510403" y="4683125"/>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5">
              <a:extLst>
                <a:ext uri="{FF2B5EF4-FFF2-40B4-BE49-F238E27FC236}">
                  <a16:creationId xmlns:a16="http://schemas.microsoft.com/office/drawing/2014/main" id="{2C0E95F4-C7C7-E422-DD34-1AD7D3FF8441}"/>
                </a:ext>
              </a:extLst>
            </p:cNvPr>
            <p:cNvSpPr>
              <a:spLocks noChangeShapeType="1"/>
            </p:cNvSpPr>
            <p:nvPr/>
          </p:nvSpPr>
          <p:spPr bwMode="auto">
            <a:xfrm>
              <a:off x="5510403" y="1473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56">
              <a:extLst>
                <a:ext uri="{FF2B5EF4-FFF2-40B4-BE49-F238E27FC236}">
                  <a16:creationId xmlns:a16="http://schemas.microsoft.com/office/drawing/2014/main" id="{74B84E3E-AF67-B451-14E0-D83B00C03C68}"/>
                </a:ext>
              </a:extLst>
            </p:cNvPr>
            <p:cNvSpPr>
              <a:spLocks noChangeArrowheads="1"/>
            </p:cNvSpPr>
            <p:nvPr/>
          </p:nvSpPr>
          <p:spPr bwMode="auto">
            <a:xfrm>
              <a:off x="5345620" y="4759325"/>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0.95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53" name="Line 157">
              <a:extLst>
                <a:ext uri="{FF2B5EF4-FFF2-40B4-BE49-F238E27FC236}">
                  <a16:creationId xmlns:a16="http://schemas.microsoft.com/office/drawing/2014/main" id="{5B51D686-87E4-65B1-CBB8-9B269D7A360B}"/>
                </a:ext>
              </a:extLst>
            </p:cNvPr>
            <p:cNvSpPr>
              <a:spLocks noChangeShapeType="1"/>
            </p:cNvSpPr>
            <p:nvPr/>
          </p:nvSpPr>
          <p:spPr bwMode="auto">
            <a:xfrm flipV="1">
              <a:off x="6339078" y="4683125"/>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8">
              <a:extLst>
                <a:ext uri="{FF2B5EF4-FFF2-40B4-BE49-F238E27FC236}">
                  <a16:creationId xmlns:a16="http://schemas.microsoft.com/office/drawing/2014/main" id="{9A01621F-ADA5-DD15-E9D9-63828BE71F37}"/>
                </a:ext>
              </a:extLst>
            </p:cNvPr>
            <p:cNvSpPr>
              <a:spLocks noChangeShapeType="1"/>
            </p:cNvSpPr>
            <p:nvPr/>
          </p:nvSpPr>
          <p:spPr bwMode="auto">
            <a:xfrm>
              <a:off x="6339078" y="1473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59">
              <a:extLst>
                <a:ext uri="{FF2B5EF4-FFF2-40B4-BE49-F238E27FC236}">
                  <a16:creationId xmlns:a16="http://schemas.microsoft.com/office/drawing/2014/main" id="{8D894278-477D-A521-7A7E-189F8A023C1E}"/>
                </a:ext>
              </a:extLst>
            </p:cNvPr>
            <p:cNvSpPr>
              <a:spLocks noChangeArrowheads="1"/>
            </p:cNvSpPr>
            <p:nvPr/>
          </p:nvSpPr>
          <p:spPr bwMode="auto">
            <a:xfrm>
              <a:off x="6264783" y="47593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56" name="Line 160">
              <a:extLst>
                <a:ext uri="{FF2B5EF4-FFF2-40B4-BE49-F238E27FC236}">
                  <a16:creationId xmlns:a16="http://schemas.microsoft.com/office/drawing/2014/main" id="{048F4C5B-3F10-FB3D-7945-E47F3CBDF0E5}"/>
                </a:ext>
              </a:extLst>
            </p:cNvPr>
            <p:cNvSpPr>
              <a:spLocks noChangeShapeType="1"/>
            </p:cNvSpPr>
            <p:nvPr/>
          </p:nvSpPr>
          <p:spPr bwMode="auto">
            <a:xfrm>
              <a:off x="2205228" y="4730750"/>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61">
              <a:extLst>
                <a:ext uri="{FF2B5EF4-FFF2-40B4-BE49-F238E27FC236}">
                  <a16:creationId xmlns:a16="http://schemas.microsoft.com/office/drawing/2014/main" id="{9BB2C627-C444-C509-64E6-69D04C546F61}"/>
                </a:ext>
              </a:extLst>
            </p:cNvPr>
            <p:cNvSpPr>
              <a:spLocks noChangeShapeType="1"/>
            </p:cNvSpPr>
            <p:nvPr/>
          </p:nvSpPr>
          <p:spPr bwMode="auto">
            <a:xfrm flipH="1">
              <a:off x="6291453" y="4730750"/>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62">
              <a:extLst>
                <a:ext uri="{FF2B5EF4-FFF2-40B4-BE49-F238E27FC236}">
                  <a16:creationId xmlns:a16="http://schemas.microsoft.com/office/drawing/2014/main" id="{E7288D06-25BE-1F77-C590-F56338EDCA2A}"/>
                </a:ext>
              </a:extLst>
            </p:cNvPr>
            <p:cNvSpPr>
              <a:spLocks noChangeArrowheads="1"/>
            </p:cNvSpPr>
            <p:nvPr/>
          </p:nvSpPr>
          <p:spPr bwMode="auto">
            <a:xfrm>
              <a:off x="2045589" y="4599686"/>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59" name="Line 163">
              <a:extLst>
                <a:ext uri="{FF2B5EF4-FFF2-40B4-BE49-F238E27FC236}">
                  <a16:creationId xmlns:a16="http://schemas.microsoft.com/office/drawing/2014/main" id="{F5DF610F-9204-4745-0DAD-66D38E61687F}"/>
                </a:ext>
              </a:extLst>
            </p:cNvPr>
            <p:cNvSpPr>
              <a:spLocks noChangeShapeType="1"/>
            </p:cNvSpPr>
            <p:nvPr/>
          </p:nvSpPr>
          <p:spPr bwMode="auto">
            <a:xfrm>
              <a:off x="2205228" y="4397375"/>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64">
              <a:extLst>
                <a:ext uri="{FF2B5EF4-FFF2-40B4-BE49-F238E27FC236}">
                  <a16:creationId xmlns:a16="http://schemas.microsoft.com/office/drawing/2014/main" id="{32E7FFFE-B04A-B651-5045-2388046DF8C3}"/>
                </a:ext>
              </a:extLst>
            </p:cNvPr>
            <p:cNvSpPr>
              <a:spLocks noChangeShapeType="1"/>
            </p:cNvSpPr>
            <p:nvPr/>
          </p:nvSpPr>
          <p:spPr bwMode="auto">
            <a:xfrm flipH="1">
              <a:off x="6291453" y="4397375"/>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6">
              <a:extLst>
                <a:ext uri="{FF2B5EF4-FFF2-40B4-BE49-F238E27FC236}">
                  <a16:creationId xmlns:a16="http://schemas.microsoft.com/office/drawing/2014/main" id="{ACE4CBC5-5793-78B2-4428-B6F8895D32AB}"/>
                </a:ext>
              </a:extLst>
            </p:cNvPr>
            <p:cNvSpPr>
              <a:spLocks noChangeShapeType="1"/>
            </p:cNvSpPr>
            <p:nvPr/>
          </p:nvSpPr>
          <p:spPr bwMode="auto">
            <a:xfrm>
              <a:off x="2205228" y="4073525"/>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7">
              <a:extLst>
                <a:ext uri="{FF2B5EF4-FFF2-40B4-BE49-F238E27FC236}">
                  <a16:creationId xmlns:a16="http://schemas.microsoft.com/office/drawing/2014/main" id="{9AE9D775-0845-6DD7-60A1-70C6609D03CA}"/>
                </a:ext>
              </a:extLst>
            </p:cNvPr>
            <p:cNvSpPr>
              <a:spLocks noChangeShapeType="1"/>
            </p:cNvSpPr>
            <p:nvPr/>
          </p:nvSpPr>
          <p:spPr bwMode="auto">
            <a:xfrm flipH="1">
              <a:off x="6291453" y="4073525"/>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68">
              <a:extLst>
                <a:ext uri="{FF2B5EF4-FFF2-40B4-BE49-F238E27FC236}">
                  <a16:creationId xmlns:a16="http://schemas.microsoft.com/office/drawing/2014/main" id="{AD3369B1-9A6E-25EF-77D2-4C87DC087BB6}"/>
                </a:ext>
              </a:extLst>
            </p:cNvPr>
            <p:cNvSpPr>
              <a:spLocks noChangeArrowheads="1"/>
            </p:cNvSpPr>
            <p:nvPr/>
          </p:nvSpPr>
          <p:spPr bwMode="auto">
            <a:xfrm>
              <a:off x="1940814" y="394246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0.2</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64" name="Line 169">
              <a:extLst>
                <a:ext uri="{FF2B5EF4-FFF2-40B4-BE49-F238E27FC236}">
                  <a16:creationId xmlns:a16="http://schemas.microsoft.com/office/drawing/2014/main" id="{589A1138-C8E2-2188-1018-B16DEFF6FE99}"/>
                </a:ext>
              </a:extLst>
            </p:cNvPr>
            <p:cNvSpPr>
              <a:spLocks noChangeShapeType="1"/>
            </p:cNvSpPr>
            <p:nvPr/>
          </p:nvSpPr>
          <p:spPr bwMode="auto">
            <a:xfrm>
              <a:off x="2205228" y="3749675"/>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70">
              <a:extLst>
                <a:ext uri="{FF2B5EF4-FFF2-40B4-BE49-F238E27FC236}">
                  <a16:creationId xmlns:a16="http://schemas.microsoft.com/office/drawing/2014/main" id="{5EA7A508-9777-073C-A8B1-8AE9B394FD1F}"/>
                </a:ext>
              </a:extLst>
            </p:cNvPr>
            <p:cNvSpPr>
              <a:spLocks noChangeShapeType="1"/>
            </p:cNvSpPr>
            <p:nvPr/>
          </p:nvSpPr>
          <p:spPr bwMode="auto">
            <a:xfrm flipH="1">
              <a:off x="6291453" y="3749675"/>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72">
              <a:extLst>
                <a:ext uri="{FF2B5EF4-FFF2-40B4-BE49-F238E27FC236}">
                  <a16:creationId xmlns:a16="http://schemas.microsoft.com/office/drawing/2014/main" id="{1307A023-5387-8C6A-3895-27B87FEEA0B1}"/>
                </a:ext>
              </a:extLst>
            </p:cNvPr>
            <p:cNvSpPr>
              <a:spLocks noChangeShapeType="1"/>
            </p:cNvSpPr>
            <p:nvPr/>
          </p:nvSpPr>
          <p:spPr bwMode="auto">
            <a:xfrm>
              <a:off x="2205228" y="3425825"/>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73">
              <a:extLst>
                <a:ext uri="{FF2B5EF4-FFF2-40B4-BE49-F238E27FC236}">
                  <a16:creationId xmlns:a16="http://schemas.microsoft.com/office/drawing/2014/main" id="{31E4BF0D-82ED-C70F-7CFF-FF65AC1F1CBF}"/>
                </a:ext>
              </a:extLst>
            </p:cNvPr>
            <p:cNvSpPr>
              <a:spLocks noChangeShapeType="1"/>
            </p:cNvSpPr>
            <p:nvPr/>
          </p:nvSpPr>
          <p:spPr bwMode="auto">
            <a:xfrm flipH="1">
              <a:off x="6291453" y="3425825"/>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74">
              <a:extLst>
                <a:ext uri="{FF2B5EF4-FFF2-40B4-BE49-F238E27FC236}">
                  <a16:creationId xmlns:a16="http://schemas.microsoft.com/office/drawing/2014/main" id="{3848E7BD-4553-70AB-22DD-B4D93F711C66}"/>
                </a:ext>
              </a:extLst>
            </p:cNvPr>
            <p:cNvSpPr>
              <a:spLocks noChangeArrowheads="1"/>
            </p:cNvSpPr>
            <p:nvPr/>
          </p:nvSpPr>
          <p:spPr bwMode="auto">
            <a:xfrm>
              <a:off x="1940814" y="329476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69" name="Line 175">
              <a:extLst>
                <a:ext uri="{FF2B5EF4-FFF2-40B4-BE49-F238E27FC236}">
                  <a16:creationId xmlns:a16="http://schemas.microsoft.com/office/drawing/2014/main" id="{A38DD039-6185-D01C-522F-02395A8C7F16}"/>
                </a:ext>
              </a:extLst>
            </p:cNvPr>
            <p:cNvSpPr>
              <a:spLocks noChangeShapeType="1"/>
            </p:cNvSpPr>
            <p:nvPr/>
          </p:nvSpPr>
          <p:spPr bwMode="auto">
            <a:xfrm>
              <a:off x="2205228" y="3101975"/>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76">
              <a:extLst>
                <a:ext uri="{FF2B5EF4-FFF2-40B4-BE49-F238E27FC236}">
                  <a16:creationId xmlns:a16="http://schemas.microsoft.com/office/drawing/2014/main" id="{CF91AA71-A42B-D328-40BF-653EAFBCDA20}"/>
                </a:ext>
              </a:extLst>
            </p:cNvPr>
            <p:cNvSpPr>
              <a:spLocks noChangeShapeType="1"/>
            </p:cNvSpPr>
            <p:nvPr/>
          </p:nvSpPr>
          <p:spPr bwMode="auto">
            <a:xfrm flipH="1">
              <a:off x="6291453" y="3101975"/>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8">
              <a:extLst>
                <a:ext uri="{FF2B5EF4-FFF2-40B4-BE49-F238E27FC236}">
                  <a16:creationId xmlns:a16="http://schemas.microsoft.com/office/drawing/2014/main" id="{D02AFE9B-948F-1937-5CD4-1A1204E2EAC2}"/>
                </a:ext>
              </a:extLst>
            </p:cNvPr>
            <p:cNvSpPr>
              <a:spLocks noChangeShapeType="1"/>
            </p:cNvSpPr>
            <p:nvPr/>
          </p:nvSpPr>
          <p:spPr bwMode="auto">
            <a:xfrm>
              <a:off x="2205228" y="2768600"/>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9">
              <a:extLst>
                <a:ext uri="{FF2B5EF4-FFF2-40B4-BE49-F238E27FC236}">
                  <a16:creationId xmlns:a16="http://schemas.microsoft.com/office/drawing/2014/main" id="{CEEF4E09-2D82-A138-8835-D5A549D39D82}"/>
                </a:ext>
              </a:extLst>
            </p:cNvPr>
            <p:cNvSpPr>
              <a:spLocks noChangeShapeType="1"/>
            </p:cNvSpPr>
            <p:nvPr/>
          </p:nvSpPr>
          <p:spPr bwMode="auto">
            <a:xfrm flipH="1">
              <a:off x="6291453" y="2768600"/>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80">
              <a:extLst>
                <a:ext uri="{FF2B5EF4-FFF2-40B4-BE49-F238E27FC236}">
                  <a16:creationId xmlns:a16="http://schemas.microsoft.com/office/drawing/2014/main" id="{D1402C0B-1227-51D1-3EBF-9F05E8EA73E1}"/>
                </a:ext>
              </a:extLst>
            </p:cNvPr>
            <p:cNvSpPr>
              <a:spLocks noChangeArrowheads="1"/>
            </p:cNvSpPr>
            <p:nvPr/>
          </p:nvSpPr>
          <p:spPr bwMode="auto">
            <a:xfrm>
              <a:off x="1940814" y="2637536"/>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74" name="Line 181">
              <a:extLst>
                <a:ext uri="{FF2B5EF4-FFF2-40B4-BE49-F238E27FC236}">
                  <a16:creationId xmlns:a16="http://schemas.microsoft.com/office/drawing/2014/main" id="{33974911-474F-0B4D-C36E-FDFC223B2D6E}"/>
                </a:ext>
              </a:extLst>
            </p:cNvPr>
            <p:cNvSpPr>
              <a:spLocks noChangeShapeType="1"/>
            </p:cNvSpPr>
            <p:nvPr/>
          </p:nvSpPr>
          <p:spPr bwMode="auto">
            <a:xfrm>
              <a:off x="2205228" y="2444750"/>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82">
              <a:extLst>
                <a:ext uri="{FF2B5EF4-FFF2-40B4-BE49-F238E27FC236}">
                  <a16:creationId xmlns:a16="http://schemas.microsoft.com/office/drawing/2014/main" id="{290FD700-11C8-0FC4-3FCD-F5939727A2F2}"/>
                </a:ext>
              </a:extLst>
            </p:cNvPr>
            <p:cNvSpPr>
              <a:spLocks noChangeShapeType="1"/>
            </p:cNvSpPr>
            <p:nvPr/>
          </p:nvSpPr>
          <p:spPr bwMode="auto">
            <a:xfrm flipH="1">
              <a:off x="6291453" y="2444750"/>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84">
              <a:extLst>
                <a:ext uri="{FF2B5EF4-FFF2-40B4-BE49-F238E27FC236}">
                  <a16:creationId xmlns:a16="http://schemas.microsoft.com/office/drawing/2014/main" id="{A6FFB8A0-8003-8DCD-EF55-1F5D7E3516DC}"/>
                </a:ext>
              </a:extLst>
            </p:cNvPr>
            <p:cNvSpPr>
              <a:spLocks noChangeShapeType="1"/>
            </p:cNvSpPr>
            <p:nvPr/>
          </p:nvSpPr>
          <p:spPr bwMode="auto">
            <a:xfrm>
              <a:off x="2205228" y="2120900"/>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85">
              <a:extLst>
                <a:ext uri="{FF2B5EF4-FFF2-40B4-BE49-F238E27FC236}">
                  <a16:creationId xmlns:a16="http://schemas.microsoft.com/office/drawing/2014/main" id="{CE40F96A-68C5-69B8-0F14-4F6266B000E3}"/>
                </a:ext>
              </a:extLst>
            </p:cNvPr>
            <p:cNvSpPr>
              <a:spLocks noChangeShapeType="1"/>
            </p:cNvSpPr>
            <p:nvPr/>
          </p:nvSpPr>
          <p:spPr bwMode="auto">
            <a:xfrm flipH="1">
              <a:off x="6291453" y="2120900"/>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86">
              <a:extLst>
                <a:ext uri="{FF2B5EF4-FFF2-40B4-BE49-F238E27FC236}">
                  <a16:creationId xmlns:a16="http://schemas.microsoft.com/office/drawing/2014/main" id="{C741C167-7295-B9FA-EFD5-B224B1657225}"/>
                </a:ext>
              </a:extLst>
            </p:cNvPr>
            <p:cNvSpPr>
              <a:spLocks noChangeArrowheads="1"/>
            </p:cNvSpPr>
            <p:nvPr/>
          </p:nvSpPr>
          <p:spPr bwMode="auto">
            <a:xfrm>
              <a:off x="1940814" y="1989836"/>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0.8</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79" name="Line 187">
              <a:extLst>
                <a:ext uri="{FF2B5EF4-FFF2-40B4-BE49-F238E27FC236}">
                  <a16:creationId xmlns:a16="http://schemas.microsoft.com/office/drawing/2014/main" id="{1F6FEA37-BA49-9C0B-60C3-1070B728F605}"/>
                </a:ext>
              </a:extLst>
            </p:cNvPr>
            <p:cNvSpPr>
              <a:spLocks noChangeShapeType="1"/>
            </p:cNvSpPr>
            <p:nvPr/>
          </p:nvSpPr>
          <p:spPr bwMode="auto">
            <a:xfrm>
              <a:off x="2205228" y="1797050"/>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88">
              <a:extLst>
                <a:ext uri="{FF2B5EF4-FFF2-40B4-BE49-F238E27FC236}">
                  <a16:creationId xmlns:a16="http://schemas.microsoft.com/office/drawing/2014/main" id="{73B98ACD-41B1-6F5B-13DF-D2A2144D650F}"/>
                </a:ext>
              </a:extLst>
            </p:cNvPr>
            <p:cNvSpPr>
              <a:spLocks noChangeShapeType="1"/>
            </p:cNvSpPr>
            <p:nvPr/>
          </p:nvSpPr>
          <p:spPr bwMode="auto">
            <a:xfrm flipH="1">
              <a:off x="6291453" y="1797050"/>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90">
              <a:extLst>
                <a:ext uri="{FF2B5EF4-FFF2-40B4-BE49-F238E27FC236}">
                  <a16:creationId xmlns:a16="http://schemas.microsoft.com/office/drawing/2014/main" id="{AAA05AB6-19E1-9B19-21EB-9B238186995B}"/>
                </a:ext>
              </a:extLst>
            </p:cNvPr>
            <p:cNvSpPr>
              <a:spLocks noChangeShapeType="1"/>
            </p:cNvSpPr>
            <p:nvPr/>
          </p:nvSpPr>
          <p:spPr bwMode="auto">
            <a:xfrm>
              <a:off x="2205228" y="1473200"/>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91">
              <a:extLst>
                <a:ext uri="{FF2B5EF4-FFF2-40B4-BE49-F238E27FC236}">
                  <a16:creationId xmlns:a16="http://schemas.microsoft.com/office/drawing/2014/main" id="{0527792D-F50D-D59D-E0CD-C680CFC84E19}"/>
                </a:ext>
              </a:extLst>
            </p:cNvPr>
            <p:cNvSpPr>
              <a:spLocks noChangeShapeType="1"/>
            </p:cNvSpPr>
            <p:nvPr/>
          </p:nvSpPr>
          <p:spPr bwMode="auto">
            <a:xfrm flipH="1">
              <a:off x="6291453" y="1473200"/>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92">
              <a:extLst>
                <a:ext uri="{FF2B5EF4-FFF2-40B4-BE49-F238E27FC236}">
                  <a16:creationId xmlns:a16="http://schemas.microsoft.com/office/drawing/2014/main" id="{92305343-F004-304F-BDA2-E8593320D724}"/>
                </a:ext>
              </a:extLst>
            </p:cNvPr>
            <p:cNvSpPr>
              <a:spLocks noChangeArrowheads="1"/>
            </p:cNvSpPr>
            <p:nvPr/>
          </p:nvSpPr>
          <p:spPr bwMode="auto">
            <a:xfrm>
              <a:off x="2045589" y="1342136"/>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1</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184" name="Line 193">
              <a:extLst>
                <a:ext uri="{FF2B5EF4-FFF2-40B4-BE49-F238E27FC236}">
                  <a16:creationId xmlns:a16="http://schemas.microsoft.com/office/drawing/2014/main" id="{1177B269-78C7-70AD-0B6C-9C9AFADE6939}"/>
                </a:ext>
              </a:extLst>
            </p:cNvPr>
            <p:cNvSpPr>
              <a:spLocks noChangeShapeType="1"/>
            </p:cNvSpPr>
            <p:nvPr/>
          </p:nvSpPr>
          <p:spPr bwMode="auto">
            <a:xfrm>
              <a:off x="2205228" y="1473200"/>
              <a:ext cx="4133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94">
              <a:extLst>
                <a:ext uri="{FF2B5EF4-FFF2-40B4-BE49-F238E27FC236}">
                  <a16:creationId xmlns:a16="http://schemas.microsoft.com/office/drawing/2014/main" id="{FA1DCC99-1DDC-6F65-A8C3-221851237E18}"/>
                </a:ext>
              </a:extLst>
            </p:cNvPr>
            <p:cNvSpPr>
              <a:spLocks noChangeShapeType="1"/>
            </p:cNvSpPr>
            <p:nvPr/>
          </p:nvSpPr>
          <p:spPr bwMode="auto">
            <a:xfrm>
              <a:off x="2205228" y="4730750"/>
              <a:ext cx="4133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195">
              <a:extLst>
                <a:ext uri="{FF2B5EF4-FFF2-40B4-BE49-F238E27FC236}">
                  <a16:creationId xmlns:a16="http://schemas.microsoft.com/office/drawing/2014/main" id="{CF016F74-700D-F3AE-AEEE-0C4C18A154AE}"/>
                </a:ext>
              </a:extLst>
            </p:cNvPr>
            <p:cNvSpPr>
              <a:spLocks noChangeShapeType="1"/>
            </p:cNvSpPr>
            <p:nvPr/>
          </p:nvSpPr>
          <p:spPr bwMode="auto">
            <a:xfrm flipV="1">
              <a:off x="6339078" y="1473200"/>
              <a:ext cx="0" cy="3257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196">
              <a:extLst>
                <a:ext uri="{FF2B5EF4-FFF2-40B4-BE49-F238E27FC236}">
                  <a16:creationId xmlns:a16="http://schemas.microsoft.com/office/drawing/2014/main" id="{B687D324-FBC7-A804-1570-FCC1852B0792}"/>
                </a:ext>
              </a:extLst>
            </p:cNvPr>
            <p:cNvSpPr>
              <a:spLocks noChangeShapeType="1"/>
            </p:cNvSpPr>
            <p:nvPr/>
          </p:nvSpPr>
          <p:spPr bwMode="auto">
            <a:xfrm flipV="1">
              <a:off x="2205228" y="1473200"/>
              <a:ext cx="0" cy="3257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197">
              <a:extLst>
                <a:ext uri="{FF2B5EF4-FFF2-40B4-BE49-F238E27FC236}">
                  <a16:creationId xmlns:a16="http://schemas.microsoft.com/office/drawing/2014/main" id="{6022202B-7807-1E2F-91C5-4752CF3DC8F8}"/>
                </a:ext>
              </a:extLst>
            </p:cNvPr>
            <p:cNvSpPr>
              <a:spLocks/>
            </p:cNvSpPr>
            <p:nvPr/>
          </p:nvSpPr>
          <p:spPr bwMode="auto">
            <a:xfrm>
              <a:off x="2205228" y="3911600"/>
              <a:ext cx="4133850" cy="819150"/>
            </a:xfrm>
            <a:custGeom>
              <a:avLst/>
              <a:gdLst>
                <a:gd name="T0" fmla="*/ 24 w 2604"/>
                <a:gd name="T1" fmla="*/ 6 h 516"/>
                <a:gd name="T2" fmla="*/ 78 w 2604"/>
                <a:gd name="T3" fmla="*/ 18 h 516"/>
                <a:gd name="T4" fmla="*/ 126 w 2604"/>
                <a:gd name="T5" fmla="*/ 24 h 516"/>
                <a:gd name="T6" fmla="*/ 180 w 2604"/>
                <a:gd name="T7" fmla="*/ 36 h 516"/>
                <a:gd name="T8" fmla="*/ 234 w 2604"/>
                <a:gd name="T9" fmla="*/ 48 h 516"/>
                <a:gd name="T10" fmla="*/ 282 w 2604"/>
                <a:gd name="T11" fmla="*/ 54 h 516"/>
                <a:gd name="T12" fmla="*/ 336 w 2604"/>
                <a:gd name="T13" fmla="*/ 66 h 516"/>
                <a:gd name="T14" fmla="*/ 390 w 2604"/>
                <a:gd name="T15" fmla="*/ 78 h 516"/>
                <a:gd name="T16" fmla="*/ 438 w 2604"/>
                <a:gd name="T17" fmla="*/ 90 h 516"/>
                <a:gd name="T18" fmla="*/ 492 w 2604"/>
                <a:gd name="T19" fmla="*/ 96 h 516"/>
                <a:gd name="T20" fmla="*/ 546 w 2604"/>
                <a:gd name="T21" fmla="*/ 108 h 516"/>
                <a:gd name="T22" fmla="*/ 594 w 2604"/>
                <a:gd name="T23" fmla="*/ 120 h 516"/>
                <a:gd name="T24" fmla="*/ 648 w 2604"/>
                <a:gd name="T25" fmla="*/ 126 h 516"/>
                <a:gd name="T26" fmla="*/ 702 w 2604"/>
                <a:gd name="T27" fmla="*/ 138 h 516"/>
                <a:gd name="T28" fmla="*/ 750 w 2604"/>
                <a:gd name="T29" fmla="*/ 150 h 516"/>
                <a:gd name="T30" fmla="*/ 804 w 2604"/>
                <a:gd name="T31" fmla="*/ 162 h 516"/>
                <a:gd name="T32" fmla="*/ 858 w 2604"/>
                <a:gd name="T33" fmla="*/ 168 h 516"/>
                <a:gd name="T34" fmla="*/ 906 w 2604"/>
                <a:gd name="T35" fmla="*/ 180 h 516"/>
                <a:gd name="T36" fmla="*/ 960 w 2604"/>
                <a:gd name="T37" fmla="*/ 192 h 516"/>
                <a:gd name="T38" fmla="*/ 1014 w 2604"/>
                <a:gd name="T39" fmla="*/ 198 h 516"/>
                <a:gd name="T40" fmla="*/ 1062 w 2604"/>
                <a:gd name="T41" fmla="*/ 210 h 516"/>
                <a:gd name="T42" fmla="*/ 1116 w 2604"/>
                <a:gd name="T43" fmla="*/ 222 h 516"/>
                <a:gd name="T44" fmla="*/ 1170 w 2604"/>
                <a:gd name="T45" fmla="*/ 228 h 516"/>
                <a:gd name="T46" fmla="*/ 1218 w 2604"/>
                <a:gd name="T47" fmla="*/ 240 h 516"/>
                <a:gd name="T48" fmla="*/ 1272 w 2604"/>
                <a:gd name="T49" fmla="*/ 252 h 516"/>
                <a:gd name="T50" fmla="*/ 1326 w 2604"/>
                <a:gd name="T51" fmla="*/ 264 h 516"/>
                <a:gd name="T52" fmla="*/ 1380 w 2604"/>
                <a:gd name="T53" fmla="*/ 270 h 516"/>
                <a:gd name="T54" fmla="*/ 1428 w 2604"/>
                <a:gd name="T55" fmla="*/ 282 h 516"/>
                <a:gd name="T56" fmla="*/ 1482 w 2604"/>
                <a:gd name="T57" fmla="*/ 294 h 516"/>
                <a:gd name="T58" fmla="*/ 1536 w 2604"/>
                <a:gd name="T59" fmla="*/ 300 h 516"/>
                <a:gd name="T60" fmla="*/ 1584 w 2604"/>
                <a:gd name="T61" fmla="*/ 312 h 516"/>
                <a:gd name="T62" fmla="*/ 1638 w 2604"/>
                <a:gd name="T63" fmla="*/ 324 h 516"/>
                <a:gd name="T64" fmla="*/ 1692 w 2604"/>
                <a:gd name="T65" fmla="*/ 336 h 516"/>
                <a:gd name="T66" fmla="*/ 1740 w 2604"/>
                <a:gd name="T67" fmla="*/ 342 h 516"/>
                <a:gd name="T68" fmla="*/ 1794 w 2604"/>
                <a:gd name="T69" fmla="*/ 354 h 516"/>
                <a:gd name="T70" fmla="*/ 1848 w 2604"/>
                <a:gd name="T71" fmla="*/ 366 h 516"/>
                <a:gd name="T72" fmla="*/ 1896 w 2604"/>
                <a:gd name="T73" fmla="*/ 372 h 516"/>
                <a:gd name="T74" fmla="*/ 1950 w 2604"/>
                <a:gd name="T75" fmla="*/ 384 h 516"/>
                <a:gd name="T76" fmla="*/ 2004 w 2604"/>
                <a:gd name="T77" fmla="*/ 396 h 516"/>
                <a:gd name="T78" fmla="*/ 2052 w 2604"/>
                <a:gd name="T79" fmla="*/ 408 h 516"/>
                <a:gd name="T80" fmla="*/ 2106 w 2604"/>
                <a:gd name="T81" fmla="*/ 414 h 516"/>
                <a:gd name="T82" fmla="*/ 2160 w 2604"/>
                <a:gd name="T83" fmla="*/ 426 h 516"/>
                <a:gd name="T84" fmla="*/ 2208 w 2604"/>
                <a:gd name="T85" fmla="*/ 438 h 516"/>
                <a:gd name="T86" fmla="*/ 2262 w 2604"/>
                <a:gd name="T87" fmla="*/ 444 h 516"/>
                <a:gd name="T88" fmla="*/ 2316 w 2604"/>
                <a:gd name="T89" fmla="*/ 456 h 516"/>
                <a:gd name="T90" fmla="*/ 2364 w 2604"/>
                <a:gd name="T91" fmla="*/ 468 h 516"/>
                <a:gd name="T92" fmla="*/ 2418 w 2604"/>
                <a:gd name="T93" fmla="*/ 480 h 516"/>
                <a:gd name="T94" fmla="*/ 2472 w 2604"/>
                <a:gd name="T95" fmla="*/ 486 h 516"/>
                <a:gd name="T96" fmla="*/ 2520 w 2604"/>
                <a:gd name="T97" fmla="*/ 498 h 516"/>
                <a:gd name="T98" fmla="*/ 2574 w 2604"/>
                <a:gd name="T99" fmla="*/ 51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4" h="516">
                  <a:moveTo>
                    <a:pt x="0" y="0"/>
                  </a:moveTo>
                  <a:lnTo>
                    <a:pt x="24" y="6"/>
                  </a:lnTo>
                  <a:lnTo>
                    <a:pt x="48" y="12"/>
                  </a:lnTo>
                  <a:lnTo>
                    <a:pt x="78" y="18"/>
                  </a:lnTo>
                  <a:lnTo>
                    <a:pt x="102" y="18"/>
                  </a:lnTo>
                  <a:lnTo>
                    <a:pt x="126" y="24"/>
                  </a:lnTo>
                  <a:lnTo>
                    <a:pt x="156" y="30"/>
                  </a:lnTo>
                  <a:lnTo>
                    <a:pt x="180" y="36"/>
                  </a:lnTo>
                  <a:lnTo>
                    <a:pt x="204" y="42"/>
                  </a:lnTo>
                  <a:lnTo>
                    <a:pt x="234" y="48"/>
                  </a:lnTo>
                  <a:lnTo>
                    <a:pt x="258" y="54"/>
                  </a:lnTo>
                  <a:lnTo>
                    <a:pt x="282" y="54"/>
                  </a:lnTo>
                  <a:lnTo>
                    <a:pt x="312" y="60"/>
                  </a:lnTo>
                  <a:lnTo>
                    <a:pt x="336" y="66"/>
                  </a:lnTo>
                  <a:lnTo>
                    <a:pt x="360" y="72"/>
                  </a:lnTo>
                  <a:lnTo>
                    <a:pt x="390" y="78"/>
                  </a:lnTo>
                  <a:lnTo>
                    <a:pt x="414" y="84"/>
                  </a:lnTo>
                  <a:lnTo>
                    <a:pt x="438" y="90"/>
                  </a:lnTo>
                  <a:lnTo>
                    <a:pt x="468" y="90"/>
                  </a:lnTo>
                  <a:lnTo>
                    <a:pt x="492" y="96"/>
                  </a:lnTo>
                  <a:lnTo>
                    <a:pt x="516" y="102"/>
                  </a:lnTo>
                  <a:lnTo>
                    <a:pt x="546" y="108"/>
                  </a:lnTo>
                  <a:lnTo>
                    <a:pt x="570" y="114"/>
                  </a:lnTo>
                  <a:lnTo>
                    <a:pt x="594" y="120"/>
                  </a:lnTo>
                  <a:lnTo>
                    <a:pt x="624" y="126"/>
                  </a:lnTo>
                  <a:lnTo>
                    <a:pt x="648" y="126"/>
                  </a:lnTo>
                  <a:lnTo>
                    <a:pt x="672" y="132"/>
                  </a:lnTo>
                  <a:lnTo>
                    <a:pt x="702" y="138"/>
                  </a:lnTo>
                  <a:lnTo>
                    <a:pt x="726" y="144"/>
                  </a:lnTo>
                  <a:lnTo>
                    <a:pt x="750" y="150"/>
                  </a:lnTo>
                  <a:lnTo>
                    <a:pt x="780" y="156"/>
                  </a:lnTo>
                  <a:lnTo>
                    <a:pt x="804" y="162"/>
                  </a:lnTo>
                  <a:lnTo>
                    <a:pt x="828" y="162"/>
                  </a:lnTo>
                  <a:lnTo>
                    <a:pt x="858" y="168"/>
                  </a:lnTo>
                  <a:lnTo>
                    <a:pt x="882" y="174"/>
                  </a:lnTo>
                  <a:lnTo>
                    <a:pt x="906" y="180"/>
                  </a:lnTo>
                  <a:lnTo>
                    <a:pt x="936" y="186"/>
                  </a:lnTo>
                  <a:lnTo>
                    <a:pt x="960" y="192"/>
                  </a:lnTo>
                  <a:lnTo>
                    <a:pt x="984" y="192"/>
                  </a:lnTo>
                  <a:lnTo>
                    <a:pt x="1014" y="198"/>
                  </a:lnTo>
                  <a:lnTo>
                    <a:pt x="1038" y="204"/>
                  </a:lnTo>
                  <a:lnTo>
                    <a:pt x="1062" y="210"/>
                  </a:lnTo>
                  <a:lnTo>
                    <a:pt x="1092" y="216"/>
                  </a:lnTo>
                  <a:lnTo>
                    <a:pt x="1116" y="222"/>
                  </a:lnTo>
                  <a:lnTo>
                    <a:pt x="1140" y="228"/>
                  </a:lnTo>
                  <a:lnTo>
                    <a:pt x="1170" y="228"/>
                  </a:lnTo>
                  <a:lnTo>
                    <a:pt x="1194" y="234"/>
                  </a:lnTo>
                  <a:lnTo>
                    <a:pt x="1218" y="240"/>
                  </a:lnTo>
                  <a:lnTo>
                    <a:pt x="1248" y="246"/>
                  </a:lnTo>
                  <a:lnTo>
                    <a:pt x="1272" y="252"/>
                  </a:lnTo>
                  <a:lnTo>
                    <a:pt x="1302" y="258"/>
                  </a:lnTo>
                  <a:lnTo>
                    <a:pt x="1326" y="264"/>
                  </a:lnTo>
                  <a:lnTo>
                    <a:pt x="1350" y="264"/>
                  </a:lnTo>
                  <a:lnTo>
                    <a:pt x="1380" y="270"/>
                  </a:lnTo>
                  <a:lnTo>
                    <a:pt x="1404" y="276"/>
                  </a:lnTo>
                  <a:lnTo>
                    <a:pt x="1428" y="282"/>
                  </a:lnTo>
                  <a:lnTo>
                    <a:pt x="1458" y="288"/>
                  </a:lnTo>
                  <a:lnTo>
                    <a:pt x="1482" y="294"/>
                  </a:lnTo>
                  <a:lnTo>
                    <a:pt x="1506" y="300"/>
                  </a:lnTo>
                  <a:lnTo>
                    <a:pt x="1536" y="300"/>
                  </a:lnTo>
                  <a:lnTo>
                    <a:pt x="1560" y="306"/>
                  </a:lnTo>
                  <a:lnTo>
                    <a:pt x="1584" y="312"/>
                  </a:lnTo>
                  <a:lnTo>
                    <a:pt x="1614" y="318"/>
                  </a:lnTo>
                  <a:lnTo>
                    <a:pt x="1638" y="324"/>
                  </a:lnTo>
                  <a:lnTo>
                    <a:pt x="1662" y="330"/>
                  </a:lnTo>
                  <a:lnTo>
                    <a:pt x="1692" y="336"/>
                  </a:lnTo>
                  <a:lnTo>
                    <a:pt x="1716" y="336"/>
                  </a:lnTo>
                  <a:lnTo>
                    <a:pt x="1740" y="342"/>
                  </a:lnTo>
                  <a:lnTo>
                    <a:pt x="1770" y="348"/>
                  </a:lnTo>
                  <a:lnTo>
                    <a:pt x="1794" y="354"/>
                  </a:lnTo>
                  <a:lnTo>
                    <a:pt x="1818" y="360"/>
                  </a:lnTo>
                  <a:lnTo>
                    <a:pt x="1848" y="366"/>
                  </a:lnTo>
                  <a:lnTo>
                    <a:pt x="1872" y="372"/>
                  </a:lnTo>
                  <a:lnTo>
                    <a:pt x="1896" y="372"/>
                  </a:lnTo>
                  <a:lnTo>
                    <a:pt x="1926" y="378"/>
                  </a:lnTo>
                  <a:lnTo>
                    <a:pt x="1950" y="384"/>
                  </a:lnTo>
                  <a:lnTo>
                    <a:pt x="1974" y="390"/>
                  </a:lnTo>
                  <a:lnTo>
                    <a:pt x="2004" y="396"/>
                  </a:lnTo>
                  <a:lnTo>
                    <a:pt x="2028" y="402"/>
                  </a:lnTo>
                  <a:lnTo>
                    <a:pt x="2052" y="408"/>
                  </a:lnTo>
                  <a:lnTo>
                    <a:pt x="2082" y="408"/>
                  </a:lnTo>
                  <a:lnTo>
                    <a:pt x="2106" y="414"/>
                  </a:lnTo>
                  <a:lnTo>
                    <a:pt x="2130" y="420"/>
                  </a:lnTo>
                  <a:lnTo>
                    <a:pt x="2160" y="426"/>
                  </a:lnTo>
                  <a:lnTo>
                    <a:pt x="2184" y="432"/>
                  </a:lnTo>
                  <a:lnTo>
                    <a:pt x="2208" y="438"/>
                  </a:lnTo>
                  <a:lnTo>
                    <a:pt x="2238" y="444"/>
                  </a:lnTo>
                  <a:lnTo>
                    <a:pt x="2262" y="444"/>
                  </a:lnTo>
                  <a:lnTo>
                    <a:pt x="2286" y="450"/>
                  </a:lnTo>
                  <a:lnTo>
                    <a:pt x="2316" y="456"/>
                  </a:lnTo>
                  <a:lnTo>
                    <a:pt x="2340" y="462"/>
                  </a:lnTo>
                  <a:lnTo>
                    <a:pt x="2364" y="468"/>
                  </a:lnTo>
                  <a:lnTo>
                    <a:pt x="2394" y="474"/>
                  </a:lnTo>
                  <a:lnTo>
                    <a:pt x="2418" y="480"/>
                  </a:lnTo>
                  <a:lnTo>
                    <a:pt x="2442" y="480"/>
                  </a:lnTo>
                  <a:lnTo>
                    <a:pt x="2472" y="486"/>
                  </a:lnTo>
                  <a:lnTo>
                    <a:pt x="2496" y="492"/>
                  </a:lnTo>
                  <a:lnTo>
                    <a:pt x="2520" y="498"/>
                  </a:lnTo>
                  <a:lnTo>
                    <a:pt x="2550" y="504"/>
                  </a:lnTo>
                  <a:lnTo>
                    <a:pt x="2574" y="510"/>
                  </a:lnTo>
                  <a:lnTo>
                    <a:pt x="2604" y="516"/>
                  </a:lnTo>
                </a:path>
              </a:pathLst>
            </a:custGeom>
            <a:noFill/>
            <a:ln w="25400">
              <a:solidFill>
                <a:srgbClr val="0000FF"/>
              </a:solidFill>
              <a:prstDash val="lgDash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198">
              <a:extLst>
                <a:ext uri="{FF2B5EF4-FFF2-40B4-BE49-F238E27FC236}">
                  <a16:creationId xmlns:a16="http://schemas.microsoft.com/office/drawing/2014/main" id="{FB5C5225-1323-7BAF-86D5-4B052E5B2F41}"/>
                </a:ext>
              </a:extLst>
            </p:cNvPr>
            <p:cNvSpPr>
              <a:spLocks/>
            </p:cNvSpPr>
            <p:nvPr/>
          </p:nvSpPr>
          <p:spPr bwMode="auto">
            <a:xfrm>
              <a:off x="2205228" y="3101975"/>
              <a:ext cx="4133850" cy="1628775"/>
            </a:xfrm>
            <a:custGeom>
              <a:avLst/>
              <a:gdLst>
                <a:gd name="T0" fmla="*/ 24 w 2604"/>
                <a:gd name="T1" fmla="*/ 6 h 1026"/>
                <a:gd name="T2" fmla="*/ 78 w 2604"/>
                <a:gd name="T3" fmla="*/ 30 h 1026"/>
                <a:gd name="T4" fmla="*/ 126 w 2604"/>
                <a:gd name="T5" fmla="*/ 48 h 1026"/>
                <a:gd name="T6" fmla="*/ 180 w 2604"/>
                <a:gd name="T7" fmla="*/ 66 h 1026"/>
                <a:gd name="T8" fmla="*/ 234 w 2604"/>
                <a:gd name="T9" fmla="*/ 90 h 1026"/>
                <a:gd name="T10" fmla="*/ 282 w 2604"/>
                <a:gd name="T11" fmla="*/ 108 h 1026"/>
                <a:gd name="T12" fmla="*/ 336 w 2604"/>
                <a:gd name="T13" fmla="*/ 132 h 1026"/>
                <a:gd name="T14" fmla="*/ 390 w 2604"/>
                <a:gd name="T15" fmla="*/ 150 h 1026"/>
                <a:gd name="T16" fmla="*/ 438 w 2604"/>
                <a:gd name="T17" fmla="*/ 174 h 1026"/>
                <a:gd name="T18" fmla="*/ 492 w 2604"/>
                <a:gd name="T19" fmla="*/ 192 h 1026"/>
                <a:gd name="T20" fmla="*/ 546 w 2604"/>
                <a:gd name="T21" fmla="*/ 210 h 1026"/>
                <a:gd name="T22" fmla="*/ 594 w 2604"/>
                <a:gd name="T23" fmla="*/ 234 h 1026"/>
                <a:gd name="T24" fmla="*/ 648 w 2604"/>
                <a:gd name="T25" fmla="*/ 252 h 1026"/>
                <a:gd name="T26" fmla="*/ 702 w 2604"/>
                <a:gd name="T27" fmla="*/ 276 h 1026"/>
                <a:gd name="T28" fmla="*/ 750 w 2604"/>
                <a:gd name="T29" fmla="*/ 294 h 1026"/>
                <a:gd name="T30" fmla="*/ 804 w 2604"/>
                <a:gd name="T31" fmla="*/ 318 h 1026"/>
                <a:gd name="T32" fmla="*/ 858 w 2604"/>
                <a:gd name="T33" fmla="*/ 336 h 1026"/>
                <a:gd name="T34" fmla="*/ 906 w 2604"/>
                <a:gd name="T35" fmla="*/ 354 h 1026"/>
                <a:gd name="T36" fmla="*/ 960 w 2604"/>
                <a:gd name="T37" fmla="*/ 378 h 1026"/>
                <a:gd name="T38" fmla="*/ 1014 w 2604"/>
                <a:gd name="T39" fmla="*/ 396 h 1026"/>
                <a:gd name="T40" fmla="*/ 1062 w 2604"/>
                <a:gd name="T41" fmla="*/ 420 h 1026"/>
                <a:gd name="T42" fmla="*/ 1116 w 2604"/>
                <a:gd name="T43" fmla="*/ 438 h 1026"/>
                <a:gd name="T44" fmla="*/ 1170 w 2604"/>
                <a:gd name="T45" fmla="*/ 456 h 1026"/>
                <a:gd name="T46" fmla="*/ 1218 w 2604"/>
                <a:gd name="T47" fmla="*/ 480 h 1026"/>
                <a:gd name="T48" fmla="*/ 1272 w 2604"/>
                <a:gd name="T49" fmla="*/ 498 h 1026"/>
                <a:gd name="T50" fmla="*/ 1326 w 2604"/>
                <a:gd name="T51" fmla="*/ 522 h 1026"/>
                <a:gd name="T52" fmla="*/ 1380 w 2604"/>
                <a:gd name="T53" fmla="*/ 540 h 1026"/>
                <a:gd name="T54" fmla="*/ 1428 w 2604"/>
                <a:gd name="T55" fmla="*/ 564 h 1026"/>
                <a:gd name="T56" fmla="*/ 1482 w 2604"/>
                <a:gd name="T57" fmla="*/ 582 h 1026"/>
                <a:gd name="T58" fmla="*/ 1536 w 2604"/>
                <a:gd name="T59" fmla="*/ 600 h 1026"/>
                <a:gd name="T60" fmla="*/ 1584 w 2604"/>
                <a:gd name="T61" fmla="*/ 624 h 1026"/>
                <a:gd name="T62" fmla="*/ 1638 w 2604"/>
                <a:gd name="T63" fmla="*/ 642 h 1026"/>
                <a:gd name="T64" fmla="*/ 1692 w 2604"/>
                <a:gd name="T65" fmla="*/ 666 h 1026"/>
                <a:gd name="T66" fmla="*/ 1740 w 2604"/>
                <a:gd name="T67" fmla="*/ 684 h 1026"/>
                <a:gd name="T68" fmla="*/ 1794 w 2604"/>
                <a:gd name="T69" fmla="*/ 702 h 1026"/>
                <a:gd name="T70" fmla="*/ 1848 w 2604"/>
                <a:gd name="T71" fmla="*/ 726 h 1026"/>
                <a:gd name="T72" fmla="*/ 1896 w 2604"/>
                <a:gd name="T73" fmla="*/ 744 h 1026"/>
                <a:gd name="T74" fmla="*/ 1950 w 2604"/>
                <a:gd name="T75" fmla="*/ 768 h 1026"/>
                <a:gd name="T76" fmla="*/ 2004 w 2604"/>
                <a:gd name="T77" fmla="*/ 786 h 1026"/>
                <a:gd name="T78" fmla="*/ 2052 w 2604"/>
                <a:gd name="T79" fmla="*/ 810 h 1026"/>
                <a:gd name="T80" fmla="*/ 2106 w 2604"/>
                <a:gd name="T81" fmla="*/ 828 h 1026"/>
                <a:gd name="T82" fmla="*/ 2160 w 2604"/>
                <a:gd name="T83" fmla="*/ 846 h 1026"/>
                <a:gd name="T84" fmla="*/ 2208 w 2604"/>
                <a:gd name="T85" fmla="*/ 870 h 1026"/>
                <a:gd name="T86" fmla="*/ 2262 w 2604"/>
                <a:gd name="T87" fmla="*/ 888 h 1026"/>
                <a:gd name="T88" fmla="*/ 2316 w 2604"/>
                <a:gd name="T89" fmla="*/ 912 h 1026"/>
                <a:gd name="T90" fmla="*/ 2364 w 2604"/>
                <a:gd name="T91" fmla="*/ 930 h 1026"/>
                <a:gd name="T92" fmla="*/ 2418 w 2604"/>
                <a:gd name="T93" fmla="*/ 954 h 1026"/>
                <a:gd name="T94" fmla="*/ 2472 w 2604"/>
                <a:gd name="T95" fmla="*/ 972 h 1026"/>
                <a:gd name="T96" fmla="*/ 2520 w 2604"/>
                <a:gd name="T97" fmla="*/ 990 h 1026"/>
                <a:gd name="T98" fmla="*/ 2574 w 2604"/>
                <a:gd name="T99" fmla="*/ 1014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4" h="1026">
                  <a:moveTo>
                    <a:pt x="0" y="0"/>
                  </a:moveTo>
                  <a:lnTo>
                    <a:pt x="24" y="6"/>
                  </a:lnTo>
                  <a:lnTo>
                    <a:pt x="48" y="18"/>
                  </a:lnTo>
                  <a:lnTo>
                    <a:pt x="78" y="30"/>
                  </a:lnTo>
                  <a:lnTo>
                    <a:pt x="102" y="36"/>
                  </a:lnTo>
                  <a:lnTo>
                    <a:pt x="126" y="48"/>
                  </a:lnTo>
                  <a:lnTo>
                    <a:pt x="156" y="60"/>
                  </a:lnTo>
                  <a:lnTo>
                    <a:pt x="180" y="66"/>
                  </a:lnTo>
                  <a:lnTo>
                    <a:pt x="204" y="78"/>
                  </a:lnTo>
                  <a:lnTo>
                    <a:pt x="234" y="90"/>
                  </a:lnTo>
                  <a:lnTo>
                    <a:pt x="258" y="102"/>
                  </a:lnTo>
                  <a:lnTo>
                    <a:pt x="282" y="108"/>
                  </a:lnTo>
                  <a:lnTo>
                    <a:pt x="312" y="120"/>
                  </a:lnTo>
                  <a:lnTo>
                    <a:pt x="336" y="132"/>
                  </a:lnTo>
                  <a:lnTo>
                    <a:pt x="360" y="138"/>
                  </a:lnTo>
                  <a:lnTo>
                    <a:pt x="390" y="150"/>
                  </a:lnTo>
                  <a:lnTo>
                    <a:pt x="414" y="162"/>
                  </a:lnTo>
                  <a:lnTo>
                    <a:pt x="438" y="174"/>
                  </a:lnTo>
                  <a:lnTo>
                    <a:pt x="468" y="180"/>
                  </a:lnTo>
                  <a:lnTo>
                    <a:pt x="492" y="192"/>
                  </a:lnTo>
                  <a:lnTo>
                    <a:pt x="516" y="204"/>
                  </a:lnTo>
                  <a:lnTo>
                    <a:pt x="546" y="210"/>
                  </a:lnTo>
                  <a:lnTo>
                    <a:pt x="570" y="222"/>
                  </a:lnTo>
                  <a:lnTo>
                    <a:pt x="594" y="234"/>
                  </a:lnTo>
                  <a:lnTo>
                    <a:pt x="624" y="246"/>
                  </a:lnTo>
                  <a:lnTo>
                    <a:pt x="648" y="252"/>
                  </a:lnTo>
                  <a:lnTo>
                    <a:pt x="672" y="264"/>
                  </a:lnTo>
                  <a:lnTo>
                    <a:pt x="702" y="276"/>
                  </a:lnTo>
                  <a:lnTo>
                    <a:pt x="726" y="282"/>
                  </a:lnTo>
                  <a:lnTo>
                    <a:pt x="750" y="294"/>
                  </a:lnTo>
                  <a:lnTo>
                    <a:pt x="780" y="306"/>
                  </a:lnTo>
                  <a:lnTo>
                    <a:pt x="804" y="318"/>
                  </a:lnTo>
                  <a:lnTo>
                    <a:pt x="828" y="324"/>
                  </a:lnTo>
                  <a:lnTo>
                    <a:pt x="858" y="336"/>
                  </a:lnTo>
                  <a:lnTo>
                    <a:pt x="882" y="348"/>
                  </a:lnTo>
                  <a:lnTo>
                    <a:pt x="906" y="354"/>
                  </a:lnTo>
                  <a:lnTo>
                    <a:pt x="936" y="366"/>
                  </a:lnTo>
                  <a:lnTo>
                    <a:pt x="960" y="378"/>
                  </a:lnTo>
                  <a:lnTo>
                    <a:pt x="984" y="384"/>
                  </a:lnTo>
                  <a:lnTo>
                    <a:pt x="1014" y="396"/>
                  </a:lnTo>
                  <a:lnTo>
                    <a:pt x="1038" y="408"/>
                  </a:lnTo>
                  <a:lnTo>
                    <a:pt x="1062" y="420"/>
                  </a:lnTo>
                  <a:lnTo>
                    <a:pt x="1092" y="426"/>
                  </a:lnTo>
                  <a:lnTo>
                    <a:pt x="1116" y="438"/>
                  </a:lnTo>
                  <a:lnTo>
                    <a:pt x="1140" y="450"/>
                  </a:lnTo>
                  <a:lnTo>
                    <a:pt x="1170" y="456"/>
                  </a:lnTo>
                  <a:lnTo>
                    <a:pt x="1194" y="468"/>
                  </a:lnTo>
                  <a:lnTo>
                    <a:pt x="1218" y="480"/>
                  </a:lnTo>
                  <a:lnTo>
                    <a:pt x="1248" y="492"/>
                  </a:lnTo>
                  <a:lnTo>
                    <a:pt x="1272" y="498"/>
                  </a:lnTo>
                  <a:lnTo>
                    <a:pt x="1302" y="510"/>
                  </a:lnTo>
                  <a:lnTo>
                    <a:pt x="1326" y="522"/>
                  </a:lnTo>
                  <a:lnTo>
                    <a:pt x="1350" y="528"/>
                  </a:lnTo>
                  <a:lnTo>
                    <a:pt x="1380" y="540"/>
                  </a:lnTo>
                  <a:lnTo>
                    <a:pt x="1404" y="552"/>
                  </a:lnTo>
                  <a:lnTo>
                    <a:pt x="1428" y="564"/>
                  </a:lnTo>
                  <a:lnTo>
                    <a:pt x="1458" y="570"/>
                  </a:lnTo>
                  <a:lnTo>
                    <a:pt x="1482" y="582"/>
                  </a:lnTo>
                  <a:lnTo>
                    <a:pt x="1506" y="594"/>
                  </a:lnTo>
                  <a:lnTo>
                    <a:pt x="1536" y="600"/>
                  </a:lnTo>
                  <a:lnTo>
                    <a:pt x="1560" y="612"/>
                  </a:lnTo>
                  <a:lnTo>
                    <a:pt x="1584" y="624"/>
                  </a:lnTo>
                  <a:lnTo>
                    <a:pt x="1614" y="636"/>
                  </a:lnTo>
                  <a:lnTo>
                    <a:pt x="1638" y="642"/>
                  </a:lnTo>
                  <a:lnTo>
                    <a:pt x="1662" y="654"/>
                  </a:lnTo>
                  <a:lnTo>
                    <a:pt x="1692" y="666"/>
                  </a:lnTo>
                  <a:lnTo>
                    <a:pt x="1716" y="672"/>
                  </a:lnTo>
                  <a:lnTo>
                    <a:pt x="1740" y="684"/>
                  </a:lnTo>
                  <a:lnTo>
                    <a:pt x="1770" y="696"/>
                  </a:lnTo>
                  <a:lnTo>
                    <a:pt x="1794" y="702"/>
                  </a:lnTo>
                  <a:lnTo>
                    <a:pt x="1818" y="714"/>
                  </a:lnTo>
                  <a:lnTo>
                    <a:pt x="1848" y="726"/>
                  </a:lnTo>
                  <a:lnTo>
                    <a:pt x="1872" y="738"/>
                  </a:lnTo>
                  <a:lnTo>
                    <a:pt x="1896" y="744"/>
                  </a:lnTo>
                  <a:lnTo>
                    <a:pt x="1926" y="756"/>
                  </a:lnTo>
                  <a:lnTo>
                    <a:pt x="1950" y="768"/>
                  </a:lnTo>
                  <a:lnTo>
                    <a:pt x="1974" y="774"/>
                  </a:lnTo>
                  <a:lnTo>
                    <a:pt x="2004" y="786"/>
                  </a:lnTo>
                  <a:lnTo>
                    <a:pt x="2028" y="798"/>
                  </a:lnTo>
                  <a:lnTo>
                    <a:pt x="2052" y="810"/>
                  </a:lnTo>
                  <a:lnTo>
                    <a:pt x="2082" y="816"/>
                  </a:lnTo>
                  <a:lnTo>
                    <a:pt x="2106" y="828"/>
                  </a:lnTo>
                  <a:lnTo>
                    <a:pt x="2130" y="840"/>
                  </a:lnTo>
                  <a:lnTo>
                    <a:pt x="2160" y="846"/>
                  </a:lnTo>
                  <a:lnTo>
                    <a:pt x="2184" y="858"/>
                  </a:lnTo>
                  <a:lnTo>
                    <a:pt x="2208" y="870"/>
                  </a:lnTo>
                  <a:lnTo>
                    <a:pt x="2238" y="882"/>
                  </a:lnTo>
                  <a:lnTo>
                    <a:pt x="2262" y="888"/>
                  </a:lnTo>
                  <a:lnTo>
                    <a:pt x="2286" y="900"/>
                  </a:lnTo>
                  <a:lnTo>
                    <a:pt x="2316" y="912"/>
                  </a:lnTo>
                  <a:lnTo>
                    <a:pt x="2340" y="918"/>
                  </a:lnTo>
                  <a:lnTo>
                    <a:pt x="2364" y="930"/>
                  </a:lnTo>
                  <a:lnTo>
                    <a:pt x="2394" y="942"/>
                  </a:lnTo>
                  <a:lnTo>
                    <a:pt x="2418" y="954"/>
                  </a:lnTo>
                  <a:lnTo>
                    <a:pt x="2442" y="960"/>
                  </a:lnTo>
                  <a:lnTo>
                    <a:pt x="2472" y="972"/>
                  </a:lnTo>
                  <a:lnTo>
                    <a:pt x="2496" y="984"/>
                  </a:lnTo>
                  <a:lnTo>
                    <a:pt x="2520" y="990"/>
                  </a:lnTo>
                  <a:lnTo>
                    <a:pt x="2550" y="1002"/>
                  </a:lnTo>
                  <a:lnTo>
                    <a:pt x="2574" y="1014"/>
                  </a:lnTo>
                  <a:lnTo>
                    <a:pt x="2604" y="1026"/>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199">
              <a:extLst>
                <a:ext uri="{FF2B5EF4-FFF2-40B4-BE49-F238E27FC236}">
                  <a16:creationId xmlns:a16="http://schemas.microsoft.com/office/drawing/2014/main" id="{360C05BE-6510-1B3C-FD3A-5A277DEC56BB}"/>
                </a:ext>
              </a:extLst>
            </p:cNvPr>
            <p:cNvSpPr>
              <a:spLocks/>
            </p:cNvSpPr>
            <p:nvPr/>
          </p:nvSpPr>
          <p:spPr bwMode="auto">
            <a:xfrm>
              <a:off x="2205228" y="1473200"/>
              <a:ext cx="4133850" cy="3257550"/>
            </a:xfrm>
            <a:custGeom>
              <a:avLst/>
              <a:gdLst>
                <a:gd name="T0" fmla="*/ 24 w 2604"/>
                <a:gd name="T1" fmla="*/ 2028 h 2052"/>
                <a:gd name="T2" fmla="*/ 78 w 2604"/>
                <a:gd name="T3" fmla="*/ 1986 h 2052"/>
                <a:gd name="T4" fmla="*/ 126 w 2604"/>
                <a:gd name="T5" fmla="*/ 1944 h 2052"/>
                <a:gd name="T6" fmla="*/ 180 w 2604"/>
                <a:gd name="T7" fmla="*/ 1908 h 2052"/>
                <a:gd name="T8" fmla="*/ 234 w 2604"/>
                <a:gd name="T9" fmla="*/ 1866 h 2052"/>
                <a:gd name="T10" fmla="*/ 282 w 2604"/>
                <a:gd name="T11" fmla="*/ 1824 h 2052"/>
                <a:gd name="T12" fmla="*/ 336 w 2604"/>
                <a:gd name="T13" fmla="*/ 1782 h 2052"/>
                <a:gd name="T14" fmla="*/ 390 w 2604"/>
                <a:gd name="T15" fmla="*/ 1740 h 2052"/>
                <a:gd name="T16" fmla="*/ 438 w 2604"/>
                <a:gd name="T17" fmla="*/ 1698 h 2052"/>
                <a:gd name="T18" fmla="*/ 492 w 2604"/>
                <a:gd name="T19" fmla="*/ 1662 h 2052"/>
                <a:gd name="T20" fmla="*/ 546 w 2604"/>
                <a:gd name="T21" fmla="*/ 1620 h 2052"/>
                <a:gd name="T22" fmla="*/ 594 w 2604"/>
                <a:gd name="T23" fmla="*/ 1578 h 2052"/>
                <a:gd name="T24" fmla="*/ 648 w 2604"/>
                <a:gd name="T25" fmla="*/ 1536 h 2052"/>
                <a:gd name="T26" fmla="*/ 702 w 2604"/>
                <a:gd name="T27" fmla="*/ 1494 h 2052"/>
                <a:gd name="T28" fmla="*/ 750 w 2604"/>
                <a:gd name="T29" fmla="*/ 1452 h 2052"/>
                <a:gd name="T30" fmla="*/ 804 w 2604"/>
                <a:gd name="T31" fmla="*/ 1410 h 2052"/>
                <a:gd name="T32" fmla="*/ 858 w 2604"/>
                <a:gd name="T33" fmla="*/ 1374 h 2052"/>
                <a:gd name="T34" fmla="*/ 906 w 2604"/>
                <a:gd name="T35" fmla="*/ 1332 h 2052"/>
                <a:gd name="T36" fmla="*/ 960 w 2604"/>
                <a:gd name="T37" fmla="*/ 1290 h 2052"/>
                <a:gd name="T38" fmla="*/ 1014 w 2604"/>
                <a:gd name="T39" fmla="*/ 1248 h 2052"/>
                <a:gd name="T40" fmla="*/ 1062 w 2604"/>
                <a:gd name="T41" fmla="*/ 1206 h 2052"/>
                <a:gd name="T42" fmla="*/ 1116 w 2604"/>
                <a:gd name="T43" fmla="*/ 1164 h 2052"/>
                <a:gd name="T44" fmla="*/ 1170 w 2604"/>
                <a:gd name="T45" fmla="*/ 1128 h 2052"/>
                <a:gd name="T46" fmla="*/ 1218 w 2604"/>
                <a:gd name="T47" fmla="*/ 1086 h 2052"/>
                <a:gd name="T48" fmla="*/ 1272 w 2604"/>
                <a:gd name="T49" fmla="*/ 1044 h 2052"/>
                <a:gd name="T50" fmla="*/ 1326 w 2604"/>
                <a:gd name="T51" fmla="*/ 1002 h 2052"/>
                <a:gd name="T52" fmla="*/ 1380 w 2604"/>
                <a:gd name="T53" fmla="*/ 960 h 2052"/>
                <a:gd name="T54" fmla="*/ 1428 w 2604"/>
                <a:gd name="T55" fmla="*/ 918 h 2052"/>
                <a:gd name="T56" fmla="*/ 1482 w 2604"/>
                <a:gd name="T57" fmla="*/ 882 h 2052"/>
                <a:gd name="T58" fmla="*/ 1536 w 2604"/>
                <a:gd name="T59" fmla="*/ 840 h 2052"/>
                <a:gd name="T60" fmla="*/ 1584 w 2604"/>
                <a:gd name="T61" fmla="*/ 798 h 2052"/>
                <a:gd name="T62" fmla="*/ 1638 w 2604"/>
                <a:gd name="T63" fmla="*/ 756 h 2052"/>
                <a:gd name="T64" fmla="*/ 1692 w 2604"/>
                <a:gd name="T65" fmla="*/ 714 h 2052"/>
                <a:gd name="T66" fmla="*/ 1740 w 2604"/>
                <a:gd name="T67" fmla="*/ 672 h 2052"/>
                <a:gd name="T68" fmla="*/ 1794 w 2604"/>
                <a:gd name="T69" fmla="*/ 636 h 2052"/>
                <a:gd name="T70" fmla="*/ 1848 w 2604"/>
                <a:gd name="T71" fmla="*/ 594 h 2052"/>
                <a:gd name="T72" fmla="*/ 1896 w 2604"/>
                <a:gd name="T73" fmla="*/ 552 h 2052"/>
                <a:gd name="T74" fmla="*/ 1950 w 2604"/>
                <a:gd name="T75" fmla="*/ 510 h 2052"/>
                <a:gd name="T76" fmla="*/ 2004 w 2604"/>
                <a:gd name="T77" fmla="*/ 468 h 2052"/>
                <a:gd name="T78" fmla="*/ 2052 w 2604"/>
                <a:gd name="T79" fmla="*/ 426 h 2052"/>
                <a:gd name="T80" fmla="*/ 2106 w 2604"/>
                <a:gd name="T81" fmla="*/ 384 h 2052"/>
                <a:gd name="T82" fmla="*/ 2160 w 2604"/>
                <a:gd name="T83" fmla="*/ 348 h 2052"/>
                <a:gd name="T84" fmla="*/ 2208 w 2604"/>
                <a:gd name="T85" fmla="*/ 306 h 2052"/>
                <a:gd name="T86" fmla="*/ 2262 w 2604"/>
                <a:gd name="T87" fmla="*/ 264 h 2052"/>
                <a:gd name="T88" fmla="*/ 2316 w 2604"/>
                <a:gd name="T89" fmla="*/ 222 h 2052"/>
                <a:gd name="T90" fmla="*/ 2364 w 2604"/>
                <a:gd name="T91" fmla="*/ 180 h 2052"/>
                <a:gd name="T92" fmla="*/ 2418 w 2604"/>
                <a:gd name="T93" fmla="*/ 138 h 2052"/>
                <a:gd name="T94" fmla="*/ 2472 w 2604"/>
                <a:gd name="T95" fmla="*/ 102 h 2052"/>
                <a:gd name="T96" fmla="*/ 2520 w 2604"/>
                <a:gd name="T97" fmla="*/ 60 h 2052"/>
                <a:gd name="T98" fmla="*/ 2574 w 2604"/>
                <a:gd name="T99" fmla="*/ 18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4" h="2052">
                  <a:moveTo>
                    <a:pt x="0" y="2052"/>
                  </a:moveTo>
                  <a:lnTo>
                    <a:pt x="24" y="2028"/>
                  </a:lnTo>
                  <a:lnTo>
                    <a:pt x="48" y="2010"/>
                  </a:lnTo>
                  <a:lnTo>
                    <a:pt x="78" y="1986"/>
                  </a:lnTo>
                  <a:lnTo>
                    <a:pt x="102" y="1968"/>
                  </a:lnTo>
                  <a:lnTo>
                    <a:pt x="126" y="1944"/>
                  </a:lnTo>
                  <a:lnTo>
                    <a:pt x="156" y="1926"/>
                  </a:lnTo>
                  <a:lnTo>
                    <a:pt x="180" y="1908"/>
                  </a:lnTo>
                  <a:lnTo>
                    <a:pt x="204" y="1884"/>
                  </a:lnTo>
                  <a:lnTo>
                    <a:pt x="234" y="1866"/>
                  </a:lnTo>
                  <a:lnTo>
                    <a:pt x="258" y="1842"/>
                  </a:lnTo>
                  <a:lnTo>
                    <a:pt x="282" y="1824"/>
                  </a:lnTo>
                  <a:lnTo>
                    <a:pt x="312" y="1800"/>
                  </a:lnTo>
                  <a:lnTo>
                    <a:pt x="336" y="1782"/>
                  </a:lnTo>
                  <a:lnTo>
                    <a:pt x="360" y="1764"/>
                  </a:lnTo>
                  <a:lnTo>
                    <a:pt x="390" y="1740"/>
                  </a:lnTo>
                  <a:lnTo>
                    <a:pt x="414" y="1722"/>
                  </a:lnTo>
                  <a:lnTo>
                    <a:pt x="438" y="1698"/>
                  </a:lnTo>
                  <a:lnTo>
                    <a:pt x="468" y="1680"/>
                  </a:lnTo>
                  <a:lnTo>
                    <a:pt x="492" y="1662"/>
                  </a:lnTo>
                  <a:lnTo>
                    <a:pt x="516" y="1638"/>
                  </a:lnTo>
                  <a:lnTo>
                    <a:pt x="546" y="1620"/>
                  </a:lnTo>
                  <a:lnTo>
                    <a:pt x="570" y="1596"/>
                  </a:lnTo>
                  <a:lnTo>
                    <a:pt x="594" y="1578"/>
                  </a:lnTo>
                  <a:lnTo>
                    <a:pt x="624" y="1554"/>
                  </a:lnTo>
                  <a:lnTo>
                    <a:pt x="648" y="1536"/>
                  </a:lnTo>
                  <a:lnTo>
                    <a:pt x="672" y="1518"/>
                  </a:lnTo>
                  <a:lnTo>
                    <a:pt x="702" y="1494"/>
                  </a:lnTo>
                  <a:lnTo>
                    <a:pt x="726" y="1476"/>
                  </a:lnTo>
                  <a:lnTo>
                    <a:pt x="750" y="1452"/>
                  </a:lnTo>
                  <a:lnTo>
                    <a:pt x="780" y="1434"/>
                  </a:lnTo>
                  <a:lnTo>
                    <a:pt x="804" y="1410"/>
                  </a:lnTo>
                  <a:lnTo>
                    <a:pt x="828" y="1392"/>
                  </a:lnTo>
                  <a:lnTo>
                    <a:pt x="858" y="1374"/>
                  </a:lnTo>
                  <a:lnTo>
                    <a:pt x="882" y="1350"/>
                  </a:lnTo>
                  <a:lnTo>
                    <a:pt x="906" y="1332"/>
                  </a:lnTo>
                  <a:lnTo>
                    <a:pt x="936" y="1308"/>
                  </a:lnTo>
                  <a:lnTo>
                    <a:pt x="960" y="1290"/>
                  </a:lnTo>
                  <a:lnTo>
                    <a:pt x="984" y="1272"/>
                  </a:lnTo>
                  <a:lnTo>
                    <a:pt x="1014" y="1248"/>
                  </a:lnTo>
                  <a:lnTo>
                    <a:pt x="1038" y="1230"/>
                  </a:lnTo>
                  <a:lnTo>
                    <a:pt x="1062" y="1206"/>
                  </a:lnTo>
                  <a:lnTo>
                    <a:pt x="1092" y="1188"/>
                  </a:lnTo>
                  <a:lnTo>
                    <a:pt x="1116" y="1164"/>
                  </a:lnTo>
                  <a:lnTo>
                    <a:pt x="1140" y="1146"/>
                  </a:lnTo>
                  <a:lnTo>
                    <a:pt x="1170" y="1128"/>
                  </a:lnTo>
                  <a:lnTo>
                    <a:pt x="1194" y="1104"/>
                  </a:lnTo>
                  <a:lnTo>
                    <a:pt x="1218" y="1086"/>
                  </a:lnTo>
                  <a:lnTo>
                    <a:pt x="1248" y="1062"/>
                  </a:lnTo>
                  <a:lnTo>
                    <a:pt x="1272" y="1044"/>
                  </a:lnTo>
                  <a:lnTo>
                    <a:pt x="1302" y="1026"/>
                  </a:lnTo>
                  <a:lnTo>
                    <a:pt x="1326" y="1002"/>
                  </a:lnTo>
                  <a:lnTo>
                    <a:pt x="1350" y="984"/>
                  </a:lnTo>
                  <a:lnTo>
                    <a:pt x="1380" y="960"/>
                  </a:lnTo>
                  <a:lnTo>
                    <a:pt x="1404" y="942"/>
                  </a:lnTo>
                  <a:lnTo>
                    <a:pt x="1428" y="918"/>
                  </a:lnTo>
                  <a:lnTo>
                    <a:pt x="1458" y="900"/>
                  </a:lnTo>
                  <a:lnTo>
                    <a:pt x="1482" y="882"/>
                  </a:lnTo>
                  <a:lnTo>
                    <a:pt x="1506" y="858"/>
                  </a:lnTo>
                  <a:lnTo>
                    <a:pt x="1536" y="840"/>
                  </a:lnTo>
                  <a:lnTo>
                    <a:pt x="1560" y="816"/>
                  </a:lnTo>
                  <a:lnTo>
                    <a:pt x="1584" y="798"/>
                  </a:lnTo>
                  <a:lnTo>
                    <a:pt x="1614" y="774"/>
                  </a:lnTo>
                  <a:lnTo>
                    <a:pt x="1638" y="756"/>
                  </a:lnTo>
                  <a:lnTo>
                    <a:pt x="1662" y="738"/>
                  </a:lnTo>
                  <a:lnTo>
                    <a:pt x="1692" y="714"/>
                  </a:lnTo>
                  <a:lnTo>
                    <a:pt x="1716" y="696"/>
                  </a:lnTo>
                  <a:lnTo>
                    <a:pt x="1740" y="672"/>
                  </a:lnTo>
                  <a:lnTo>
                    <a:pt x="1770" y="654"/>
                  </a:lnTo>
                  <a:lnTo>
                    <a:pt x="1794" y="636"/>
                  </a:lnTo>
                  <a:lnTo>
                    <a:pt x="1818" y="612"/>
                  </a:lnTo>
                  <a:lnTo>
                    <a:pt x="1848" y="594"/>
                  </a:lnTo>
                  <a:lnTo>
                    <a:pt x="1872" y="570"/>
                  </a:lnTo>
                  <a:lnTo>
                    <a:pt x="1896" y="552"/>
                  </a:lnTo>
                  <a:lnTo>
                    <a:pt x="1926" y="528"/>
                  </a:lnTo>
                  <a:lnTo>
                    <a:pt x="1950" y="510"/>
                  </a:lnTo>
                  <a:lnTo>
                    <a:pt x="1974" y="492"/>
                  </a:lnTo>
                  <a:lnTo>
                    <a:pt x="2004" y="468"/>
                  </a:lnTo>
                  <a:lnTo>
                    <a:pt x="2028" y="450"/>
                  </a:lnTo>
                  <a:lnTo>
                    <a:pt x="2052" y="426"/>
                  </a:lnTo>
                  <a:lnTo>
                    <a:pt x="2082" y="408"/>
                  </a:lnTo>
                  <a:lnTo>
                    <a:pt x="2106" y="384"/>
                  </a:lnTo>
                  <a:lnTo>
                    <a:pt x="2130" y="366"/>
                  </a:lnTo>
                  <a:lnTo>
                    <a:pt x="2160" y="348"/>
                  </a:lnTo>
                  <a:lnTo>
                    <a:pt x="2184" y="324"/>
                  </a:lnTo>
                  <a:lnTo>
                    <a:pt x="2208" y="306"/>
                  </a:lnTo>
                  <a:lnTo>
                    <a:pt x="2238" y="282"/>
                  </a:lnTo>
                  <a:lnTo>
                    <a:pt x="2262" y="264"/>
                  </a:lnTo>
                  <a:lnTo>
                    <a:pt x="2286" y="246"/>
                  </a:lnTo>
                  <a:lnTo>
                    <a:pt x="2316" y="222"/>
                  </a:lnTo>
                  <a:lnTo>
                    <a:pt x="2340" y="204"/>
                  </a:lnTo>
                  <a:lnTo>
                    <a:pt x="2364" y="180"/>
                  </a:lnTo>
                  <a:lnTo>
                    <a:pt x="2394" y="162"/>
                  </a:lnTo>
                  <a:lnTo>
                    <a:pt x="2418" y="138"/>
                  </a:lnTo>
                  <a:lnTo>
                    <a:pt x="2442" y="120"/>
                  </a:lnTo>
                  <a:lnTo>
                    <a:pt x="2472" y="102"/>
                  </a:lnTo>
                  <a:lnTo>
                    <a:pt x="2496" y="78"/>
                  </a:lnTo>
                  <a:lnTo>
                    <a:pt x="2520" y="60"/>
                  </a:lnTo>
                  <a:lnTo>
                    <a:pt x="2550" y="36"/>
                  </a:lnTo>
                  <a:lnTo>
                    <a:pt x="2574" y="18"/>
                  </a:lnTo>
                  <a:lnTo>
                    <a:pt x="2604" y="0"/>
                  </a:lnTo>
                </a:path>
              </a:pathLst>
            </a:custGeom>
            <a:noFill/>
            <a:ln w="2540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200">
              <a:extLst>
                <a:ext uri="{FF2B5EF4-FFF2-40B4-BE49-F238E27FC236}">
                  <a16:creationId xmlns:a16="http://schemas.microsoft.com/office/drawing/2014/main" id="{79433A81-1F90-F7CD-A077-81B0338BDFE6}"/>
                </a:ext>
              </a:extLst>
            </p:cNvPr>
            <p:cNvSpPr>
              <a:spLocks noChangeArrowheads="1"/>
            </p:cNvSpPr>
            <p:nvPr/>
          </p:nvSpPr>
          <p:spPr bwMode="auto">
            <a:xfrm>
              <a:off x="4215003" y="4921250"/>
              <a:ext cx="85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Helvetica" panose="020B0604020202020204" pitchFamily="34" charset="0"/>
                </a:rPr>
                <a:t>E</a:t>
              </a:r>
              <a:endParaRPr kumimoji="0" lang="en-US" altLang="en-US" sz="3200" b="0" i="1" u="none" strike="noStrike" cap="none" normalizeH="0" baseline="0" dirty="0">
                <a:ln>
                  <a:noFill/>
                </a:ln>
                <a:solidFill>
                  <a:schemeClr val="tx1"/>
                </a:solidFill>
                <a:effectLst/>
              </a:endParaRPr>
            </a:p>
          </p:txBody>
        </p:sp>
        <p:sp>
          <p:nvSpPr>
            <p:cNvPr id="9219" name="Rectangle 201">
              <a:extLst>
                <a:ext uri="{FF2B5EF4-FFF2-40B4-BE49-F238E27FC236}">
                  <a16:creationId xmlns:a16="http://schemas.microsoft.com/office/drawing/2014/main" id="{767ED580-CBD0-59C8-D884-5810ECAF49FD}"/>
                </a:ext>
              </a:extLst>
            </p:cNvPr>
            <p:cNvSpPr>
              <a:spLocks noChangeArrowheads="1"/>
            </p:cNvSpPr>
            <p:nvPr/>
          </p:nvSpPr>
          <p:spPr bwMode="auto">
            <a:xfrm rot="16200000">
              <a:off x="1821053" y="2980761"/>
              <a:ext cx="8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Euclid Symbol" panose="05050102010706020507" pitchFamily="18" charset="2"/>
                </a:rPr>
                <a:t>a</a:t>
              </a:r>
              <a:endParaRPr kumimoji="0" lang="en-US" altLang="en-US" sz="3200" b="0" i="1" u="none" strike="noStrike" cap="none" normalizeH="0" baseline="0" dirty="0">
                <a:ln>
                  <a:noFill/>
                </a:ln>
                <a:solidFill>
                  <a:schemeClr val="tx1"/>
                </a:solidFill>
                <a:effectLst/>
                <a:latin typeface="Euclid Symbol" panose="05050102010706020507" pitchFamily="18" charset="2"/>
              </a:endParaRPr>
            </a:p>
          </p:txBody>
        </p:sp>
        <p:sp>
          <p:nvSpPr>
            <p:cNvPr id="9270" name="Rectangle 202">
              <a:extLst>
                <a:ext uri="{FF2B5EF4-FFF2-40B4-BE49-F238E27FC236}">
                  <a16:creationId xmlns:a16="http://schemas.microsoft.com/office/drawing/2014/main" id="{06E7A406-788F-63FC-5E21-E3B6985C19DE}"/>
                </a:ext>
              </a:extLst>
            </p:cNvPr>
            <p:cNvSpPr>
              <a:spLocks noChangeArrowheads="1"/>
            </p:cNvSpPr>
            <p:nvPr/>
          </p:nvSpPr>
          <p:spPr bwMode="auto">
            <a:xfrm>
              <a:off x="2186178" y="4664075"/>
              <a:ext cx="95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Helvetica"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73" name="Rectangle 203">
              <a:extLst>
                <a:ext uri="{FF2B5EF4-FFF2-40B4-BE49-F238E27FC236}">
                  <a16:creationId xmlns:a16="http://schemas.microsoft.com/office/drawing/2014/main" id="{C3693EA3-4FAB-3537-8329-5C3C651CFA08}"/>
                </a:ext>
              </a:extLst>
            </p:cNvPr>
            <p:cNvSpPr>
              <a:spLocks noChangeArrowheads="1"/>
            </p:cNvSpPr>
            <p:nvPr/>
          </p:nvSpPr>
          <p:spPr bwMode="auto">
            <a:xfrm>
              <a:off x="6329553" y="1397000"/>
              <a:ext cx="95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Helvetica"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77" name="Oval 204">
              <a:extLst>
                <a:ext uri="{FF2B5EF4-FFF2-40B4-BE49-F238E27FC236}">
                  <a16:creationId xmlns:a16="http://schemas.microsoft.com/office/drawing/2014/main" id="{D9A36052-C3C4-FD26-5464-7F8A40D4F60F}"/>
                </a:ext>
              </a:extLst>
            </p:cNvPr>
            <p:cNvSpPr>
              <a:spLocks noChangeArrowheads="1"/>
            </p:cNvSpPr>
            <p:nvPr/>
          </p:nvSpPr>
          <p:spPr bwMode="auto">
            <a:xfrm>
              <a:off x="2195703" y="3092450"/>
              <a:ext cx="38100" cy="381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8" name="Line 205">
              <a:extLst>
                <a:ext uri="{FF2B5EF4-FFF2-40B4-BE49-F238E27FC236}">
                  <a16:creationId xmlns:a16="http://schemas.microsoft.com/office/drawing/2014/main" id="{03AC5EB0-56A2-587C-EE07-5DB776E1C341}"/>
                </a:ext>
              </a:extLst>
            </p:cNvPr>
            <p:cNvSpPr>
              <a:spLocks noChangeShapeType="1"/>
            </p:cNvSpPr>
            <p:nvPr/>
          </p:nvSpPr>
          <p:spPr bwMode="auto">
            <a:xfrm flipV="1">
              <a:off x="2310003" y="3244850"/>
              <a:ext cx="257175"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9" name="Line 206">
              <a:extLst>
                <a:ext uri="{FF2B5EF4-FFF2-40B4-BE49-F238E27FC236}">
                  <a16:creationId xmlns:a16="http://schemas.microsoft.com/office/drawing/2014/main" id="{7217ED41-B350-61A0-EE09-22C8985C68DE}"/>
                </a:ext>
              </a:extLst>
            </p:cNvPr>
            <p:cNvSpPr>
              <a:spLocks noChangeShapeType="1"/>
            </p:cNvSpPr>
            <p:nvPr/>
          </p:nvSpPr>
          <p:spPr bwMode="auto">
            <a:xfrm flipV="1">
              <a:off x="2681478" y="3387725"/>
              <a:ext cx="257175"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0" name="Line 207">
              <a:extLst>
                <a:ext uri="{FF2B5EF4-FFF2-40B4-BE49-F238E27FC236}">
                  <a16:creationId xmlns:a16="http://schemas.microsoft.com/office/drawing/2014/main" id="{B10D6DB8-B2E5-9F55-F258-7E0593ADAF4F}"/>
                </a:ext>
              </a:extLst>
            </p:cNvPr>
            <p:cNvSpPr>
              <a:spLocks noChangeShapeType="1"/>
            </p:cNvSpPr>
            <p:nvPr/>
          </p:nvSpPr>
          <p:spPr bwMode="auto">
            <a:xfrm flipV="1">
              <a:off x="3052953" y="3530600"/>
              <a:ext cx="257175" cy="38100"/>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3" name="Line 208">
              <a:extLst>
                <a:ext uri="{FF2B5EF4-FFF2-40B4-BE49-F238E27FC236}">
                  <a16:creationId xmlns:a16="http://schemas.microsoft.com/office/drawing/2014/main" id="{BE013C80-97AA-DF41-15D2-182B38649D03}"/>
                </a:ext>
              </a:extLst>
            </p:cNvPr>
            <p:cNvSpPr>
              <a:spLocks noChangeShapeType="1"/>
            </p:cNvSpPr>
            <p:nvPr/>
          </p:nvSpPr>
          <p:spPr bwMode="auto">
            <a:xfrm flipV="1">
              <a:off x="3424428" y="3683000"/>
              <a:ext cx="257175"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5" name="Line 209">
              <a:extLst>
                <a:ext uri="{FF2B5EF4-FFF2-40B4-BE49-F238E27FC236}">
                  <a16:creationId xmlns:a16="http://schemas.microsoft.com/office/drawing/2014/main" id="{F8B252A6-3FFC-AC6A-2481-8BF8AEA70179}"/>
                </a:ext>
              </a:extLst>
            </p:cNvPr>
            <p:cNvSpPr>
              <a:spLocks noChangeShapeType="1"/>
            </p:cNvSpPr>
            <p:nvPr/>
          </p:nvSpPr>
          <p:spPr bwMode="auto">
            <a:xfrm flipV="1">
              <a:off x="3795903" y="3825875"/>
              <a:ext cx="257175"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8" name="Line 210">
              <a:extLst>
                <a:ext uri="{FF2B5EF4-FFF2-40B4-BE49-F238E27FC236}">
                  <a16:creationId xmlns:a16="http://schemas.microsoft.com/office/drawing/2014/main" id="{3642F44A-C0C1-8C95-8BF5-694965917A34}"/>
                </a:ext>
              </a:extLst>
            </p:cNvPr>
            <p:cNvSpPr>
              <a:spLocks noChangeShapeType="1"/>
            </p:cNvSpPr>
            <p:nvPr/>
          </p:nvSpPr>
          <p:spPr bwMode="auto">
            <a:xfrm flipV="1">
              <a:off x="4167378" y="3968750"/>
              <a:ext cx="257175"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9" name="Line 211">
              <a:extLst>
                <a:ext uri="{FF2B5EF4-FFF2-40B4-BE49-F238E27FC236}">
                  <a16:creationId xmlns:a16="http://schemas.microsoft.com/office/drawing/2014/main" id="{BC8E8AD1-197B-E695-ED60-AB738E626BE3}"/>
                </a:ext>
              </a:extLst>
            </p:cNvPr>
            <p:cNvSpPr>
              <a:spLocks noChangeShapeType="1"/>
            </p:cNvSpPr>
            <p:nvPr/>
          </p:nvSpPr>
          <p:spPr bwMode="auto">
            <a:xfrm flipV="1">
              <a:off x="4538853" y="4121150"/>
              <a:ext cx="257175"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0" name="Line 212">
              <a:extLst>
                <a:ext uri="{FF2B5EF4-FFF2-40B4-BE49-F238E27FC236}">
                  <a16:creationId xmlns:a16="http://schemas.microsoft.com/office/drawing/2014/main" id="{6ABCE546-C27A-694B-BC80-437677E69D18}"/>
                </a:ext>
              </a:extLst>
            </p:cNvPr>
            <p:cNvSpPr>
              <a:spLocks noChangeShapeType="1"/>
            </p:cNvSpPr>
            <p:nvPr/>
          </p:nvSpPr>
          <p:spPr bwMode="auto">
            <a:xfrm flipV="1">
              <a:off x="4910328" y="4264025"/>
              <a:ext cx="257175"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1" name="Line 213">
              <a:extLst>
                <a:ext uri="{FF2B5EF4-FFF2-40B4-BE49-F238E27FC236}">
                  <a16:creationId xmlns:a16="http://schemas.microsoft.com/office/drawing/2014/main" id="{EFB3CF76-7EA5-2F48-F765-D71BDB40322A}"/>
                </a:ext>
              </a:extLst>
            </p:cNvPr>
            <p:cNvSpPr>
              <a:spLocks noChangeShapeType="1"/>
            </p:cNvSpPr>
            <p:nvPr/>
          </p:nvSpPr>
          <p:spPr bwMode="auto">
            <a:xfrm flipV="1">
              <a:off x="5281803" y="4406900"/>
              <a:ext cx="247650"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2" name="Line 214">
              <a:extLst>
                <a:ext uri="{FF2B5EF4-FFF2-40B4-BE49-F238E27FC236}">
                  <a16:creationId xmlns:a16="http://schemas.microsoft.com/office/drawing/2014/main" id="{F2678A2A-1DF5-3327-EEC3-B3A55C4EED04}"/>
                </a:ext>
              </a:extLst>
            </p:cNvPr>
            <p:cNvSpPr>
              <a:spLocks noChangeShapeType="1"/>
            </p:cNvSpPr>
            <p:nvPr/>
          </p:nvSpPr>
          <p:spPr bwMode="auto">
            <a:xfrm flipV="1">
              <a:off x="5643753" y="4559300"/>
              <a:ext cx="257175"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3" name="Line 215">
              <a:extLst>
                <a:ext uri="{FF2B5EF4-FFF2-40B4-BE49-F238E27FC236}">
                  <a16:creationId xmlns:a16="http://schemas.microsoft.com/office/drawing/2014/main" id="{C079544F-1B8C-47EA-7F18-81BD50678AC9}"/>
                </a:ext>
              </a:extLst>
            </p:cNvPr>
            <p:cNvSpPr>
              <a:spLocks noChangeShapeType="1"/>
            </p:cNvSpPr>
            <p:nvPr/>
          </p:nvSpPr>
          <p:spPr bwMode="auto">
            <a:xfrm flipV="1">
              <a:off x="6072378" y="4702175"/>
              <a:ext cx="200025" cy="28575"/>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4" name="Oval 216">
              <a:extLst>
                <a:ext uri="{FF2B5EF4-FFF2-40B4-BE49-F238E27FC236}">
                  <a16:creationId xmlns:a16="http://schemas.microsoft.com/office/drawing/2014/main" id="{A4B9E651-554D-B2A3-8F4A-EA7AFE0483A9}"/>
                </a:ext>
              </a:extLst>
            </p:cNvPr>
            <p:cNvSpPr>
              <a:spLocks noChangeArrowheads="1"/>
            </p:cNvSpPr>
            <p:nvPr/>
          </p:nvSpPr>
          <p:spPr bwMode="auto">
            <a:xfrm>
              <a:off x="2195703" y="3902075"/>
              <a:ext cx="38100" cy="381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5" name="Line 217">
              <a:extLst>
                <a:ext uri="{FF2B5EF4-FFF2-40B4-BE49-F238E27FC236}">
                  <a16:creationId xmlns:a16="http://schemas.microsoft.com/office/drawing/2014/main" id="{1B1D539D-3754-9D94-4DB9-A2B18E70AED2}"/>
                </a:ext>
              </a:extLst>
            </p:cNvPr>
            <p:cNvSpPr>
              <a:spLocks noChangeShapeType="1"/>
            </p:cNvSpPr>
            <p:nvPr/>
          </p:nvSpPr>
          <p:spPr bwMode="auto">
            <a:xfrm flipV="1">
              <a:off x="2281428" y="4035425"/>
              <a:ext cx="523875"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6" name="Line 218">
              <a:extLst>
                <a:ext uri="{FF2B5EF4-FFF2-40B4-BE49-F238E27FC236}">
                  <a16:creationId xmlns:a16="http://schemas.microsoft.com/office/drawing/2014/main" id="{15BC1EC6-40B3-DF6A-B41B-9758CD06317C}"/>
                </a:ext>
              </a:extLst>
            </p:cNvPr>
            <p:cNvSpPr>
              <a:spLocks noChangeShapeType="1"/>
            </p:cNvSpPr>
            <p:nvPr/>
          </p:nvSpPr>
          <p:spPr bwMode="auto">
            <a:xfrm flipV="1">
              <a:off x="2891028" y="4149725"/>
              <a:ext cx="523875"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7" name="Line 219">
              <a:extLst>
                <a:ext uri="{FF2B5EF4-FFF2-40B4-BE49-F238E27FC236}">
                  <a16:creationId xmlns:a16="http://schemas.microsoft.com/office/drawing/2014/main" id="{87B428E7-4D0D-CC0C-0468-BE992F8D1DF3}"/>
                </a:ext>
              </a:extLst>
            </p:cNvPr>
            <p:cNvSpPr>
              <a:spLocks noChangeShapeType="1"/>
            </p:cNvSpPr>
            <p:nvPr/>
          </p:nvSpPr>
          <p:spPr bwMode="auto">
            <a:xfrm flipV="1">
              <a:off x="3491103" y="4273550"/>
              <a:ext cx="523875"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8" name="Line 220">
              <a:extLst>
                <a:ext uri="{FF2B5EF4-FFF2-40B4-BE49-F238E27FC236}">
                  <a16:creationId xmlns:a16="http://schemas.microsoft.com/office/drawing/2014/main" id="{C44F9B79-67E8-0917-D227-50C9421B74F2}"/>
                </a:ext>
              </a:extLst>
            </p:cNvPr>
            <p:cNvSpPr>
              <a:spLocks noChangeShapeType="1"/>
            </p:cNvSpPr>
            <p:nvPr/>
          </p:nvSpPr>
          <p:spPr bwMode="auto">
            <a:xfrm flipV="1">
              <a:off x="4100703" y="4387850"/>
              <a:ext cx="523875"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9" name="Line 221">
              <a:extLst>
                <a:ext uri="{FF2B5EF4-FFF2-40B4-BE49-F238E27FC236}">
                  <a16:creationId xmlns:a16="http://schemas.microsoft.com/office/drawing/2014/main" id="{625D0A12-868A-6D2C-7627-67F4BC1032AA}"/>
                </a:ext>
              </a:extLst>
            </p:cNvPr>
            <p:cNvSpPr>
              <a:spLocks noChangeShapeType="1"/>
            </p:cNvSpPr>
            <p:nvPr/>
          </p:nvSpPr>
          <p:spPr bwMode="auto">
            <a:xfrm flipV="1">
              <a:off x="4700778" y="4511675"/>
              <a:ext cx="523875"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0" name="Line 222">
              <a:extLst>
                <a:ext uri="{FF2B5EF4-FFF2-40B4-BE49-F238E27FC236}">
                  <a16:creationId xmlns:a16="http://schemas.microsoft.com/office/drawing/2014/main" id="{48148069-7B11-A325-F7DB-1744EE4E02CA}"/>
                </a:ext>
              </a:extLst>
            </p:cNvPr>
            <p:cNvSpPr>
              <a:spLocks noChangeShapeType="1"/>
            </p:cNvSpPr>
            <p:nvPr/>
          </p:nvSpPr>
          <p:spPr bwMode="auto">
            <a:xfrm flipV="1">
              <a:off x="5310378" y="4625975"/>
              <a:ext cx="523875"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1" name="Oval 223">
              <a:extLst>
                <a:ext uri="{FF2B5EF4-FFF2-40B4-BE49-F238E27FC236}">
                  <a16:creationId xmlns:a16="http://schemas.microsoft.com/office/drawing/2014/main" id="{690F1B75-7F3D-AA7B-156C-87DF1E0E0805}"/>
                </a:ext>
              </a:extLst>
            </p:cNvPr>
            <p:cNvSpPr>
              <a:spLocks noChangeArrowheads="1"/>
            </p:cNvSpPr>
            <p:nvPr/>
          </p:nvSpPr>
          <p:spPr bwMode="auto">
            <a:xfrm>
              <a:off x="2195703" y="4721225"/>
              <a:ext cx="38100" cy="3810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2" name="Line 224">
              <a:extLst>
                <a:ext uri="{FF2B5EF4-FFF2-40B4-BE49-F238E27FC236}">
                  <a16:creationId xmlns:a16="http://schemas.microsoft.com/office/drawing/2014/main" id="{80179F4D-0BF7-D3BB-42A4-0B6CE34DCC2C}"/>
                </a:ext>
              </a:extLst>
            </p:cNvPr>
            <p:cNvSpPr>
              <a:spLocks noChangeShapeType="1"/>
            </p:cNvSpPr>
            <p:nvPr/>
          </p:nvSpPr>
          <p:spPr bwMode="auto">
            <a:xfrm flipH="1" flipV="1">
              <a:off x="2405253" y="4559300"/>
              <a:ext cx="295275"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3" name="Line 225">
              <a:extLst>
                <a:ext uri="{FF2B5EF4-FFF2-40B4-BE49-F238E27FC236}">
                  <a16:creationId xmlns:a16="http://schemas.microsoft.com/office/drawing/2014/main" id="{E2DA9568-D25F-C29E-8BA9-D2C47AE2DED2}"/>
                </a:ext>
              </a:extLst>
            </p:cNvPr>
            <p:cNvSpPr>
              <a:spLocks noChangeShapeType="1"/>
            </p:cNvSpPr>
            <p:nvPr/>
          </p:nvSpPr>
          <p:spPr bwMode="auto">
            <a:xfrm flipH="1" flipV="1">
              <a:off x="2614803" y="4397375"/>
              <a:ext cx="295275"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4" name="Line 226">
              <a:extLst>
                <a:ext uri="{FF2B5EF4-FFF2-40B4-BE49-F238E27FC236}">
                  <a16:creationId xmlns:a16="http://schemas.microsoft.com/office/drawing/2014/main" id="{4D9387BC-7D9B-BF5D-8A3A-B2CCB22C9882}"/>
                </a:ext>
              </a:extLst>
            </p:cNvPr>
            <p:cNvSpPr>
              <a:spLocks noChangeShapeType="1"/>
            </p:cNvSpPr>
            <p:nvPr/>
          </p:nvSpPr>
          <p:spPr bwMode="auto">
            <a:xfrm flipH="1" flipV="1">
              <a:off x="2824353" y="4235450"/>
              <a:ext cx="304800" cy="28575"/>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5" name="Line 227">
              <a:extLst>
                <a:ext uri="{FF2B5EF4-FFF2-40B4-BE49-F238E27FC236}">
                  <a16:creationId xmlns:a16="http://schemas.microsoft.com/office/drawing/2014/main" id="{4236BA43-5F3E-8A74-FD4A-27D100BBB065}"/>
                </a:ext>
              </a:extLst>
            </p:cNvPr>
            <p:cNvSpPr>
              <a:spLocks noChangeShapeType="1"/>
            </p:cNvSpPr>
            <p:nvPr/>
          </p:nvSpPr>
          <p:spPr bwMode="auto">
            <a:xfrm flipH="1" flipV="1">
              <a:off x="3033903" y="4064000"/>
              <a:ext cx="304800"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6" name="Line 228">
              <a:extLst>
                <a:ext uri="{FF2B5EF4-FFF2-40B4-BE49-F238E27FC236}">
                  <a16:creationId xmlns:a16="http://schemas.microsoft.com/office/drawing/2014/main" id="{317F1A42-3465-6BAF-D257-E045FE45DA16}"/>
                </a:ext>
              </a:extLst>
            </p:cNvPr>
            <p:cNvSpPr>
              <a:spLocks noChangeShapeType="1"/>
            </p:cNvSpPr>
            <p:nvPr/>
          </p:nvSpPr>
          <p:spPr bwMode="auto">
            <a:xfrm flipH="1" flipV="1">
              <a:off x="3243453" y="3902075"/>
              <a:ext cx="304800"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7" name="Line 229">
              <a:extLst>
                <a:ext uri="{FF2B5EF4-FFF2-40B4-BE49-F238E27FC236}">
                  <a16:creationId xmlns:a16="http://schemas.microsoft.com/office/drawing/2014/main" id="{700A31FE-2F34-3C29-C6A8-ACD714A5B201}"/>
                </a:ext>
              </a:extLst>
            </p:cNvPr>
            <p:cNvSpPr>
              <a:spLocks noChangeShapeType="1"/>
            </p:cNvSpPr>
            <p:nvPr/>
          </p:nvSpPr>
          <p:spPr bwMode="auto">
            <a:xfrm flipH="1" flipV="1">
              <a:off x="3453003" y="3740150"/>
              <a:ext cx="314325"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8" name="Line 230">
              <a:extLst>
                <a:ext uri="{FF2B5EF4-FFF2-40B4-BE49-F238E27FC236}">
                  <a16:creationId xmlns:a16="http://schemas.microsoft.com/office/drawing/2014/main" id="{2CD99831-763A-1538-07DA-0D399CAA5F6C}"/>
                </a:ext>
              </a:extLst>
            </p:cNvPr>
            <p:cNvSpPr>
              <a:spLocks noChangeShapeType="1"/>
            </p:cNvSpPr>
            <p:nvPr/>
          </p:nvSpPr>
          <p:spPr bwMode="auto">
            <a:xfrm flipH="1" flipV="1">
              <a:off x="3662553" y="3578225"/>
              <a:ext cx="314325" cy="28575"/>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9" name="Line 231">
              <a:extLst>
                <a:ext uri="{FF2B5EF4-FFF2-40B4-BE49-F238E27FC236}">
                  <a16:creationId xmlns:a16="http://schemas.microsoft.com/office/drawing/2014/main" id="{098864CC-FC3E-30C5-AA4B-6A2DCA0213BE}"/>
                </a:ext>
              </a:extLst>
            </p:cNvPr>
            <p:cNvSpPr>
              <a:spLocks noChangeShapeType="1"/>
            </p:cNvSpPr>
            <p:nvPr/>
          </p:nvSpPr>
          <p:spPr bwMode="auto">
            <a:xfrm flipH="1" flipV="1">
              <a:off x="3872103" y="3406775"/>
              <a:ext cx="314325"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0" name="Line 232">
              <a:extLst>
                <a:ext uri="{FF2B5EF4-FFF2-40B4-BE49-F238E27FC236}">
                  <a16:creationId xmlns:a16="http://schemas.microsoft.com/office/drawing/2014/main" id="{E5F9239C-F37D-2331-82CA-FB0D993CA7A9}"/>
                </a:ext>
              </a:extLst>
            </p:cNvPr>
            <p:cNvSpPr>
              <a:spLocks noChangeShapeType="1"/>
            </p:cNvSpPr>
            <p:nvPr/>
          </p:nvSpPr>
          <p:spPr bwMode="auto">
            <a:xfrm flipH="1" flipV="1">
              <a:off x="4081653" y="3244850"/>
              <a:ext cx="323850"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1" name="Line 233">
              <a:extLst>
                <a:ext uri="{FF2B5EF4-FFF2-40B4-BE49-F238E27FC236}">
                  <a16:creationId xmlns:a16="http://schemas.microsoft.com/office/drawing/2014/main" id="{0E322C7D-B217-66A7-ED33-F74C40482B41}"/>
                </a:ext>
              </a:extLst>
            </p:cNvPr>
            <p:cNvSpPr>
              <a:spLocks noChangeShapeType="1"/>
            </p:cNvSpPr>
            <p:nvPr/>
          </p:nvSpPr>
          <p:spPr bwMode="auto">
            <a:xfrm flipH="1" flipV="1">
              <a:off x="4281678" y="3082925"/>
              <a:ext cx="333375"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2" name="Line 234">
              <a:extLst>
                <a:ext uri="{FF2B5EF4-FFF2-40B4-BE49-F238E27FC236}">
                  <a16:creationId xmlns:a16="http://schemas.microsoft.com/office/drawing/2014/main" id="{5C6E0262-F9E0-1936-57EC-89804B246515}"/>
                </a:ext>
              </a:extLst>
            </p:cNvPr>
            <p:cNvSpPr>
              <a:spLocks noChangeShapeType="1"/>
            </p:cNvSpPr>
            <p:nvPr/>
          </p:nvSpPr>
          <p:spPr bwMode="auto">
            <a:xfrm flipH="1" flipV="1">
              <a:off x="4491228" y="2921000"/>
              <a:ext cx="333375"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3" name="Line 235">
              <a:extLst>
                <a:ext uri="{FF2B5EF4-FFF2-40B4-BE49-F238E27FC236}">
                  <a16:creationId xmlns:a16="http://schemas.microsoft.com/office/drawing/2014/main" id="{9C4D56DE-8FF6-2FA4-7EF0-7FB397D0804A}"/>
                </a:ext>
              </a:extLst>
            </p:cNvPr>
            <p:cNvSpPr>
              <a:spLocks noChangeShapeType="1"/>
            </p:cNvSpPr>
            <p:nvPr/>
          </p:nvSpPr>
          <p:spPr bwMode="auto">
            <a:xfrm flipH="1" flipV="1">
              <a:off x="4700778" y="2749550"/>
              <a:ext cx="342900"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4" name="Line 236">
              <a:extLst>
                <a:ext uri="{FF2B5EF4-FFF2-40B4-BE49-F238E27FC236}">
                  <a16:creationId xmlns:a16="http://schemas.microsoft.com/office/drawing/2014/main" id="{7D2DD863-E4DA-6C13-C0C8-03CFEE64B31C}"/>
                </a:ext>
              </a:extLst>
            </p:cNvPr>
            <p:cNvSpPr>
              <a:spLocks noChangeShapeType="1"/>
            </p:cNvSpPr>
            <p:nvPr/>
          </p:nvSpPr>
          <p:spPr bwMode="auto">
            <a:xfrm flipH="1" flipV="1">
              <a:off x="4910328" y="2587625"/>
              <a:ext cx="342900"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5" name="Line 237">
              <a:extLst>
                <a:ext uri="{FF2B5EF4-FFF2-40B4-BE49-F238E27FC236}">
                  <a16:creationId xmlns:a16="http://schemas.microsoft.com/office/drawing/2014/main" id="{B32377C4-77D1-E197-66BD-9AFF97727E64}"/>
                </a:ext>
              </a:extLst>
            </p:cNvPr>
            <p:cNvSpPr>
              <a:spLocks noChangeShapeType="1"/>
            </p:cNvSpPr>
            <p:nvPr/>
          </p:nvSpPr>
          <p:spPr bwMode="auto">
            <a:xfrm flipH="1" flipV="1">
              <a:off x="5119878" y="2425700"/>
              <a:ext cx="342900"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6" name="Line 238">
              <a:extLst>
                <a:ext uri="{FF2B5EF4-FFF2-40B4-BE49-F238E27FC236}">
                  <a16:creationId xmlns:a16="http://schemas.microsoft.com/office/drawing/2014/main" id="{CE8591B0-17D1-40B0-871C-D3CD111060FA}"/>
                </a:ext>
              </a:extLst>
            </p:cNvPr>
            <p:cNvSpPr>
              <a:spLocks noChangeShapeType="1"/>
            </p:cNvSpPr>
            <p:nvPr/>
          </p:nvSpPr>
          <p:spPr bwMode="auto">
            <a:xfrm flipH="1" flipV="1">
              <a:off x="5329428" y="2263775"/>
              <a:ext cx="352425"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7" name="Line 239">
              <a:extLst>
                <a:ext uri="{FF2B5EF4-FFF2-40B4-BE49-F238E27FC236}">
                  <a16:creationId xmlns:a16="http://schemas.microsoft.com/office/drawing/2014/main" id="{5375CE01-99A0-6B28-74E0-927A5D542F3F}"/>
                </a:ext>
              </a:extLst>
            </p:cNvPr>
            <p:cNvSpPr>
              <a:spLocks noChangeShapeType="1"/>
            </p:cNvSpPr>
            <p:nvPr/>
          </p:nvSpPr>
          <p:spPr bwMode="auto">
            <a:xfrm flipH="1" flipV="1">
              <a:off x="5538978" y="2092325"/>
              <a:ext cx="352425" cy="47625"/>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8" name="Line 240">
              <a:extLst>
                <a:ext uri="{FF2B5EF4-FFF2-40B4-BE49-F238E27FC236}">
                  <a16:creationId xmlns:a16="http://schemas.microsoft.com/office/drawing/2014/main" id="{BE17DCBB-8A4B-597C-B741-F841F490A62B}"/>
                </a:ext>
              </a:extLst>
            </p:cNvPr>
            <p:cNvSpPr>
              <a:spLocks noChangeShapeType="1"/>
            </p:cNvSpPr>
            <p:nvPr/>
          </p:nvSpPr>
          <p:spPr bwMode="auto">
            <a:xfrm flipH="1" flipV="1">
              <a:off x="5748528" y="1930400"/>
              <a:ext cx="352425"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9" name="Line 241">
              <a:extLst>
                <a:ext uri="{FF2B5EF4-FFF2-40B4-BE49-F238E27FC236}">
                  <a16:creationId xmlns:a16="http://schemas.microsoft.com/office/drawing/2014/main" id="{CEC1F340-7BD7-E155-6F6D-6C4275000BAD}"/>
                </a:ext>
              </a:extLst>
            </p:cNvPr>
            <p:cNvSpPr>
              <a:spLocks noChangeShapeType="1"/>
            </p:cNvSpPr>
            <p:nvPr/>
          </p:nvSpPr>
          <p:spPr bwMode="auto">
            <a:xfrm flipH="1" flipV="1">
              <a:off x="5958078" y="1768475"/>
              <a:ext cx="361950" cy="3810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0" name="Line 242">
              <a:extLst>
                <a:ext uri="{FF2B5EF4-FFF2-40B4-BE49-F238E27FC236}">
                  <a16:creationId xmlns:a16="http://schemas.microsoft.com/office/drawing/2014/main" id="{C45E3DAD-D683-C0DC-FC83-6AEF54D0D22D}"/>
                </a:ext>
              </a:extLst>
            </p:cNvPr>
            <p:cNvSpPr>
              <a:spLocks noChangeShapeType="1"/>
            </p:cNvSpPr>
            <p:nvPr/>
          </p:nvSpPr>
          <p:spPr bwMode="auto">
            <a:xfrm flipH="1" flipV="1">
              <a:off x="6167628" y="1606550"/>
              <a:ext cx="171450" cy="19050"/>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1" name="Rectangle 255">
              <a:extLst>
                <a:ext uri="{FF2B5EF4-FFF2-40B4-BE49-F238E27FC236}">
                  <a16:creationId xmlns:a16="http://schemas.microsoft.com/office/drawing/2014/main" id="{EDFC261D-E279-C588-80B0-BD2ABBC24438}"/>
                </a:ext>
              </a:extLst>
            </p:cNvPr>
            <p:cNvSpPr>
              <a:spLocks noChangeArrowheads="1"/>
            </p:cNvSpPr>
            <p:nvPr/>
          </p:nvSpPr>
          <p:spPr bwMode="auto">
            <a:xfrm>
              <a:off x="4054158" y="1571625"/>
              <a:ext cx="9585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Euclid Symbol" panose="05050102010706020507" pitchFamily="18" charset="2"/>
                  <a:cs typeface="Arial" panose="020B0604020202020204" pitchFamily="34" charset="0"/>
                </a:rPr>
                <a:t>s</a:t>
              </a:r>
              <a:r>
                <a:rPr kumimoji="0" lang="en-US" altLang="en-US" sz="1400" b="0" i="0" u="none" strike="noStrike" cap="none" normalizeH="0" baseline="-25000" dirty="0">
                  <a:ln>
                    <a:noFill/>
                  </a:ln>
                  <a:solidFill>
                    <a:srgbClr val="000000"/>
                  </a:solidFill>
                  <a:effectLst/>
                  <a:cs typeface="Arial" panose="020B0604020202020204" pitchFamily="34" charset="0"/>
                </a:rPr>
                <a:t>1</a:t>
              </a:r>
              <a:r>
                <a:rPr kumimoji="0" lang="en-US" altLang="en-US" sz="1400" b="0" i="0" u="none" strike="noStrike" cap="none" normalizeH="0" baseline="0" dirty="0">
                  <a:ln>
                    <a:noFill/>
                  </a:ln>
                  <a:solidFill>
                    <a:srgbClr val="000000"/>
                  </a:solidFill>
                  <a:effectLst/>
                  <a:cs typeface="Arial" panose="020B0604020202020204" pitchFamily="34" charset="0"/>
                </a:rPr>
                <a:t> – </a:t>
              </a:r>
              <a:r>
                <a:rPr kumimoji="0" lang="en-US" altLang="en-US" sz="1400" b="0" i="1" u="none" strike="noStrike" cap="none" normalizeH="0" baseline="0" dirty="0">
                  <a:ln>
                    <a:noFill/>
                  </a:ln>
                  <a:solidFill>
                    <a:srgbClr val="000000"/>
                  </a:solidFill>
                  <a:effectLst/>
                  <a:cs typeface="Arial" panose="020B0604020202020204" pitchFamily="34" charset="0"/>
                </a:rPr>
                <a:t>E</a:t>
              </a:r>
              <a:r>
                <a:rPr kumimoji="0" lang="en-US" altLang="en-US" sz="1400" b="0" i="1" u="none" strike="noStrike" cap="none" normalizeH="0" baseline="0" dirty="0">
                  <a:ln>
                    <a:noFill/>
                  </a:ln>
                  <a:solidFill>
                    <a:srgbClr val="000000"/>
                  </a:solidFill>
                  <a:effectLst/>
                  <a:latin typeface="Euclid Symbol" panose="05050102010706020507" pitchFamily="18" charset="2"/>
                  <a:cs typeface="Arial" panose="020B0604020202020204" pitchFamily="34" charset="0"/>
                </a:rPr>
                <a:t>e</a:t>
              </a:r>
              <a:r>
                <a:rPr kumimoji="0" lang="en-US" altLang="en-US" sz="1400" b="0" i="0" u="none" strike="noStrike" cap="none" normalizeH="0" baseline="-25000" dirty="0">
                  <a:ln>
                    <a:noFill/>
                  </a:ln>
                  <a:solidFill>
                    <a:srgbClr val="000000"/>
                  </a:solidFill>
                  <a:effectLst/>
                  <a:cs typeface="Arial" panose="020B0604020202020204" pitchFamily="34" charset="0"/>
                </a:rPr>
                <a:t>1</a:t>
              </a:r>
              <a:r>
                <a:rPr kumimoji="0" lang="en-US" altLang="en-US" sz="1400" b="0" i="0" u="none" strike="noStrike" cap="none" normalizeH="0" baseline="0" dirty="0">
                  <a:ln>
                    <a:noFill/>
                  </a:ln>
                  <a:solidFill>
                    <a:srgbClr val="000000"/>
                  </a:solidFill>
                  <a:effectLst/>
                  <a:cs typeface="Arial" panose="020B0604020202020204" pitchFamily="34" charset="0"/>
                </a:rPr>
                <a:t> = </a:t>
              </a:r>
              <a:r>
                <a:rPr kumimoji="0" lang="en-US" altLang="en-US" sz="1400" b="0" i="1" u="none" strike="noStrike" cap="none" normalizeH="0" baseline="0" dirty="0">
                  <a:ln>
                    <a:noFill/>
                  </a:ln>
                  <a:solidFill>
                    <a:srgbClr val="000000"/>
                  </a:solidFill>
                  <a:effectLst/>
                  <a:latin typeface="Euclid Symbol" panose="05050102010706020507" pitchFamily="18" charset="2"/>
                  <a:cs typeface="Arial" panose="020B0604020202020204" pitchFamily="34" charset="0"/>
                </a:rPr>
                <a:t>a</a:t>
              </a:r>
              <a:endParaRPr kumimoji="0" lang="en-US" altLang="en-US" sz="1400" b="0" i="1" u="none" strike="noStrike" cap="none" normalizeH="0" baseline="0" dirty="0">
                <a:ln>
                  <a:noFill/>
                </a:ln>
                <a:solidFill>
                  <a:schemeClr val="tx1"/>
                </a:solidFill>
                <a:effectLst/>
                <a:latin typeface="Euclid Symbol" panose="05050102010706020507" pitchFamily="18" charset="2"/>
                <a:cs typeface="Arial" panose="020B0604020202020204" pitchFamily="34" charset="0"/>
              </a:endParaRPr>
            </a:p>
          </p:txBody>
        </p:sp>
        <p:sp>
          <p:nvSpPr>
            <p:cNvPr id="9322" name="Line 256">
              <a:extLst>
                <a:ext uri="{FF2B5EF4-FFF2-40B4-BE49-F238E27FC236}">
                  <a16:creationId xmlns:a16="http://schemas.microsoft.com/office/drawing/2014/main" id="{63C7CED4-271B-CED1-0211-57FBC642DEA6}"/>
                </a:ext>
              </a:extLst>
            </p:cNvPr>
            <p:cNvSpPr>
              <a:spLocks noChangeShapeType="1"/>
            </p:cNvSpPr>
            <p:nvPr/>
          </p:nvSpPr>
          <p:spPr bwMode="auto">
            <a:xfrm>
              <a:off x="3627120" y="1681226"/>
              <a:ext cx="381000" cy="0"/>
            </a:xfrm>
            <a:prstGeom prst="line">
              <a:avLst/>
            </a:prstGeom>
            <a:noFill/>
            <a:ln w="25400">
              <a:solidFill>
                <a:srgbClr val="0000FF"/>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3" name="Line 258">
              <a:extLst>
                <a:ext uri="{FF2B5EF4-FFF2-40B4-BE49-F238E27FC236}">
                  <a16:creationId xmlns:a16="http://schemas.microsoft.com/office/drawing/2014/main" id="{BDBA5D51-1BCB-AED2-344F-8FBC79F666D0}"/>
                </a:ext>
              </a:extLst>
            </p:cNvPr>
            <p:cNvSpPr>
              <a:spLocks noChangeShapeType="1"/>
            </p:cNvSpPr>
            <p:nvPr/>
          </p:nvSpPr>
          <p:spPr bwMode="auto">
            <a:xfrm>
              <a:off x="3627120" y="1880489"/>
              <a:ext cx="381000" cy="0"/>
            </a:xfrm>
            <a:prstGeom prst="line">
              <a:avLst/>
            </a:prstGeom>
            <a:noFill/>
            <a:ln w="254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4" name="Line 260">
              <a:extLst>
                <a:ext uri="{FF2B5EF4-FFF2-40B4-BE49-F238E27FC236}">
                  <a16:creationId xmlns:a16="http://schemas.microsoft.com/office/drawing/2014/main" id="{A9E8945D-C36F-50E4-249B-A94EF6D97B45}"/>
                </a:ext>
              </a:extLst>
            </p:cNvPr>
            <p:cNvSpPr>
              <a:spLocks noChangeShapeType="1"/>
            </p:cNvSpPr>
            <p:nvPr/>
          </p:nvSpPr>
          <p:spPr bwMode="auto">
            <a:xfrm>
              <a:off x="3627120" y="2106803"/>
              <a:ext cx="381000" cy="0"/>
            </a:xfrm>
            <a:prstGeom prst="line">
              <a:avLst/>
            </a:prstGeom>
            <a:noFill/>
            <a:ln w="25400">
              <a:solidFill>
                <a:schemeClr val="tx1"/>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5" name="Rectangle 255">
              <a:extLst>
                <a:ext uri="{FF2B5EF4-FFF2-40B4-BE49-F238E27FC236}">
                  <a16:creationId xmlns:a16="http://schemas.microsoft.com/office/drawing/2014/main" id="{D89EBDEB-1363-6C49-9C4D-C69151832A8B}"/>
                </a:ext>
              </a:extLst>
            </p:cNvPr>
            <p:cNvSpPr>
              <a:spLocks noChangeArrowheads="1"/>
            </p:cNvSpPr>
            <p:nvPr/>
          </p:nvSpPr>
          <p:spPr bwMode="auto">
            <a:xfrm>
              <a:off x="4051259" y="1782834"/>
              <a:ext cx="9585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Euclid Symbol" panose="05050102010706020507" pitchFamily="18" charset="2"/>
                  <a:cs typeface="Arial" panose="020B0604020202020204" pitchFamily="34" charset="0"/>
                </a:rPr>
                <a:t>s</a:t>
              </a:r>
              <a:r>
                <a:rPr kumimoji="0" lang="en-US" altLang="en-US" sz="1400" b="0" i="0" u="none" strike="noStrike" cap="none" normalizeH="0" baseline="-25000" dirty="0">
                  <a:ln>
                    <a:noFill/>
                  </a:ln>
                  <a:solidFill>
                    <a:srgbClr val="000000"/>
                  </a:solidFill>
                  <a:effectLst/>
                  <a:cs typeface="Arial" panose="020B0604020202020204" pitchFamily="34" charset="0"/>
                </a:rPr>
                <a:t>2</a:t>
              </a:r>
              <a:r>
                <a:rPr kumimoji="0" lang="en-US" altLang="en-US" sz="1400" b="0" i="0" u="none" strike="noStrike" cap="none" normalizeH="0" baseline="0" dirty="0">
                  <a:ln>
                    <a:noFill/>
                  </a:ln>
                  <a:solidFill>
                    <a:srgbClr val="000000"/>
                  </a:solidFill>
                  <a:effectLst/>
                  <a:cs typeface="Arial" panose="020B0604020202020204" pitchFamily="34" charset="0"/>
                </a:rPr>
                <a:t> – </a:t>
              </a:r>
              <a:r>
                <a:rPr kumimoji="0" lang="en-US" altLang="en-US" sz="1400" b="0" i="1" u="none" strike="noStrike" cap="none" normalizeH="0" baseline="0" dirty="0">
                  <a:ln>
                    <a:noFill/>
                  </a:ln>
                  <a:solidFill>
                    <a:srgbClr val="000000"/>
                  </a:solidFill>
                  <a:effectLst/>
                  <a:cs typeface="Arial" panose="020B0604020202020204" pitchFamily="34" charset="0"/>
                </a:rPr>
                <a:t>E</a:t>
              </a:r>
              <a:r>
                <a:rPr kumimoji="0" lang="en-US" altLang="en-US" sz="1400" b="0" i="1" u="none" strike="noStrike" cap="none" normalizeH="0" baseline="0" dirty="0">
                  <a:ln>
                    <a:noFill/>
                  </a:ln>
                  <a:solidFill>
                    <a:srgbClr val="000000"/>
                  </a:solidFill>
                  <a:effectLst/>
                  <a:latin typeface="Euclid Symbol" panose="05050102010706020507" pitchFamily="18" charset="2"/>
                  <a:cs typeface="Arial" panose="020B0604020202020204" pitchFamily="34" charset="0"/>
                </a:rPr>
                <a:t>e</a:t>
              </a:r>
              <a:r>
                <a:rPr kumimoji="0" lang="en-US" altLang="en-US" sz="1400" b="0" i="0" u="none" strike="noStrike" cap="none" normalizeH="0" baseline="-25000" dirty="0">
                  <a:ln>
                    <a:noFill/>
                  </a:ln>
                  <a:solidFill>
                    <a:srgbClr val="000000"/>
                  </a:solidFill>
                  <a:effectLst/>
                  <a:cs typeface="Arial" panose="020B0604020202020204" pitchFamily="34" charset="0"/>
                </a:rPr>
                <a:t>2</a:t>
              </a:r>
              <a:r>
                <a:rPr kumimoji="0" lang="en-US" altLang="en-US" sz="1400" b="0" i="0" u="none" strike="noStrike" cap="none" normalizeH="0" baseline="0" dirty="0">
                  <a:ln>
                    <a:noFill/>
                  </a:ln>
                  <a:solidFill>
                    <a:srgbClr val="000000"/>
                  </a:solidFill>
                  <a:effectLst/>
                  <a:cs typeface="Arial" panose="020B0604020202020204" pitchFamily="34" charset="0"/>
                </a:rPr>
                <a:t> = </a:t>
              </a:r>
              <a:r>
                <a:rPr kumimoji="0" lang="en-US" altLang="en-US" sz="1400" b="0" i="1" u="none" strike="noStrike" cap="none" normalizeH="0" baseline="0" dirty="0">
                  <a:ln>
                    <a:noFill/>
                  </a:ln>
                  <a:solidFill>
                    <a:srgbClr val="000000"/>
                  </a:solidFill>
                  <a:effectLst/>
                  <a:latin typeface="Euclid Symbol" panose="05050102010706020507" pitchFamily="18" charset="2"/>
                  <a:cs typeface="Arial" panose="020B0604020202020204" pitchFamily="34" charset="0"/>
                </a:rPr>
                <a:t>a</a:t>
              </a:r>
              <a:endParaRPr kumimoji="0" lang="en-US" altLang="en-US" sz="1400" b="0" i="1" u="none" strike="noStrike" cap="none" normalizeH="0" baseline="0" dirty="0">
                <a:ln>
                  <a:noFill/>
                </a:ln>
                <a:solidFill>
                  <a:schemeClr val="tx1"/>
                </a:solidFill>
                <a:effectLst/>
                <a:latin typeface="Euclid Symbol" panose="05050102010706020507" pitchFamily="18" charset="2"/>
                <a:cs typeface="Arial" panose="020B0604020202020204" pitchFamily="34" charset="0"/>
              </a:endParaRPr>
            </a:p>
          </p:txBody>
        </p:sp>
        <p:sp>
          <p:nvSpPr>
            <p:cNvPr id="9326" name="Rectangle 255">
              <a:extLst>
                <a:ext uri="{FF2B5EF4-FFF2-40B4-BE49-F238E27FC236}">
                  <a16:creationId xmlns:a16="http://schemas.microsoft.com/office/drawing/2014/main" id="{4E8CA522-8BC5-0517-8DEC-D74256F79C64}"/>
                </a:ext>
              </a:extLst>
            </p:cNvPr>
            <p:cNvSpPr>
              <a:spLocks noChangeArrowheads="1"/>
            </p:cNvSpPr>
            <p:nvPr/>
          </p:nvSpPr>
          <p:spPr bwMode="auto">
            <a:xfrm>
              <a:off x="4057715" y="2000122"/>
              <a:ext cx="11076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400" b="0" i="1" u="none" strike="noStrike" cap="none" normalizeH="0" baseline="0" dirty="0">
                  <a:ln>
                    <a:noFill/>
                  </a:ln>
                  <a:solidFill>
                    <a:srgbClr val="000000"/>
                  </a:solidFill>
                  <a:effectLst/>
                  <a:latin typeface="Euclid Symbol" panose="05050102010706020507" pitchFamily="18" charset="2"/>
                  <a:cs typeface="Arial" panose="020B0604020202020204" pitchFamily="34" charset="0"/>
                </a:rPr>
                <a:t>s</a:t>
              </a:r>
              <a:r>
                <a:rPr kumimoji="0" lang="en-US" altLang="en-US" sz="1400" b="0" i="0" u="none" strike="noStrike" cap="none" normalizeH="0" baseline="-25000" dirty="0">
                  <a:ln>
                    <a:noFill/>
                  </a:ln>
                  <a:solidFill>
                    <a:srgbClr val="000000"/>
                  </a:solidFill>
                  <a:effectLst/>
                  <a:cs typeface="Arial" panose="020B0604020202020204" pitchFamily="34" charset="0"/>
                </a:rPr>
                <a:t>3</a:t>
              </a:r>
              <a:r>
                <a:rPr kumimoji="0" lang="en-US" altLang="en-US" sz="1400" b="0" i="0" u="none" strike="noStrike" cap="none" normalizeH="0" baseline="0" dirty="0">
                  <a:ln>
                    <a:noFill/>
                  </a:ln>
                  <a:solidFill>
                    <a:srgbClr val="000000"/>
                  </a:solidFill>
                  <a:effectLst/>
                  <a:cs typeface="Arial" panose="020B0604020202020204" pitchFamily="34" charset="0"/>
                </a:rPr>
                <a:t> – </a:t>
              </a:r>
              <a:r>
                <a:rPr kumimoji="0" lang="en-US" altLang="en-US" sz="1400" b="0" i="1" u="none" strike="noStrike" cap="none" normalizeH="0" baseline="0" dirty="0">
                  <a:ln>
                    <a:noFill/>
                  </a:ln>
                  <a:solidFill>
                    <a:srgbClr val="000000"/>
                  </a:solidFill>
                  <a:effectLst/>
                  <a:cs typeface="Arial" panose="020B0604020202020204" pitchFamily="34" charset="0"/>
                </a:rPr>
                <a:t>E</a:t>
              </a:r>
              <a:r>
                <a:rPr kumimoji="0" lang="en-US" altLang="en-US" sz="1400" b="0" i="1" u="none" strike="noStrike" cap="none" normalizeH="0" baseline="0" dirty="0">
                  <a:ln>
                    <a:noFill/>
                  </a:ln>
                  <a:solidFill>
                    <a:srgbClr val="000000"/>
                  </a:solidFill>
                  <a:effectLst/>
                  <a:latin typeface="Euclid Symbol" panose="05050102010706020507" pitchFamily="18" charset="2"/>
                  <a:cs typeface="Arial" panose="020B0604020202020204" pitchFamily="34" charset="0"/>
                </a:rPr>
                <a:t>e</a:t>
              </a:r>
              <a:r>
                <a:rPr kumimoji="0" lang="en-US" altLang="en-US" sz="1400" b="0" i="0" u="none" strike="noStrike" cap="none" normalizeH="0" baseline="-25000" dirty="0">
                  <a:ln>
                    <a:noFill/>
                  </a:ln>
                  <a:solidFill>
                    <a:srgbClr val="000000"/>
                  </a:solidFill>
                  <a:effectLst/>
                  <a:cs typeface="Arial" panose="020B0604020202020204" pitchFamily="34" charset="0"/>
                </a:rPr>
                <a:t>3</a:t>
              </a:r>
              <a:r>
                <a:rPr kumimoji="0" lang="en-US" altLang="en-US" sz="1400" b="0" i="0" u="none" strike="noStrike" cap="none" normalizeH="0" baseline="0" dirty="0">
                  <a:ln>
                    <a:noFill/>
                  </a:ln>
                  <a:solidFill>
                    <a:srgbClr val="000000"/>
                  </a:solidFill>
                  <a:effectLst/>
                  <a:cs typeface="Arial" panose="020B0604020202020204" pitchFamily="34" charset="0"/>
                </a:rPr>
                <a:t> = </a:t>
              </a:r>
              <a:r>
                <a:rPr lang="en-US" altLang="en-US" sz="1400" dirty="0">
                  <a:solidFill>
                    <a:srgbClr val="000000"/>
                  </a:solidFill>
                  <a:cs typeface="Arial" panose="020B0604020202020204" pitchFamily="34" charset="0"/>
                </a:rPr>
                <a:t>– </a:t>
              </a:r>
              <a:r>
                <a:rPr kumimoji="0" lang="en-US" altLang="en-US" sz="1400" b="0" i="1" u="none" strike="noStrike" cap="none" normalizeH="0" baseline="0" dirty="0">
                  <a:ln>
                    <a:noFill/>
                  </a:ln>
                  <a:solidFill>
                    <a:srgbClr val="000000"/>
                  </a:solidFill>
                  <a:effectLst/>
                  <a:latin typeface="Euclid Symbol" panose="05050102010706020507" pitchFamily="18" charset="2"/>
                  <a:cs typeface="Arial" panose="020B0604020202020204" pitchFamily="34" charset="0"/>
                </a:rPr>
                <a:t>a</a:t>
              </a:r>
              <a:endParaRPr kumimoji="0" lang="en-US" altLang="en-US" sz="1400" b="0" i="1" u="none" strike="noStrike" cap="none" normalizeH="0" baseline="0" dirty="0">
                <a:ln>
                  <a:noFill/>
                </a:ln>
                <a:solidFill>
                  <a:schemeClr val="tx1"/>
                </a:solidFill>
                <a:effectLst/>
                <a:latin typeface="Euclid Symbol" panose="05050102010706020507" pitchFamily="18" charset="2"/>
                <a:cs typeface="Arial" panose="020B0604020202020204" pitchFamily="34" charset="0"/>
              </a:endParaRPr>
            </a:p>
          </p:txBody>
        </p:sp>
        <p:sp>
          <p:nvSpPr>
            <p:cNvPr id="9327" name="TextBox 9326">
              <a:extLst>
                <a:ext uri="{FF2B5EF4-FFF2-40B4-BE49-F238E27FC236}">
                  <a16:creationId xmlns:a16="http://schemas.microsoft.com/office/drawing/2014/main" id="{4E98AAFC-0BA7-B3D6-09E5-027C63A9C3AF}"/>
                </a:ext>
              </a:extLst>
            </p:cNvPr>
            <p:cNvSpPr txBox="1"/>
            <p:nvPr/>
          </p:nvSpPr>
          <p:spPr>
            <a:xfrm>
              <a:off x="2855279" y="2260083"/>
              <a:ext cx="1485899" cy="369332"/>
            </a:xfrm>
            <a:prstGeom prst="rect">
              <a:avLst/>
            </a:prstGeom>
            <a:noFill/>
          </p:spPr>
          <p:txBody>
            <a:bodyPr wrap="square" rtlCol="0">
              <a:spAutoFit/>
            </a:bodyPr>
            <a:lstStyle/>
            <a:p>
              <a:r>
                <a:rPr lang="en-US" dirty="0"/>
                <a:t>Feasible set </a:t>
              </a:r>
              <a:r>
                <a:rPr lang="en-US" i="1" dirty="0"/>
                <a:t>S</a:t>
              </a:r>
            </a:p>
          </p:txBody>
        </p:sp>
        <p:sp>
          <p:nvSpPr>
            <p:cNvPr id="9328" name="Oval 9327">
              <a:extLst>
                <a:ext uri="{FF2B5EF4-FFF2-40B4-BE49-F238E27FC236}">
                  <a16:creationId xmlns:a16="http://schemas.microsoft.com/office/drawing/2014/main" id="{BD22CA13-89A2-23C9-22C5-75294F489E06}"/>
                </a:ext>
              </a:extLst>
            </p:cNvPr>
            <p:cNvSpPr/>
            <p:nvPr/>
          </p:nvSpPr>
          <p:spPr>
            <a:xfrm>
              <a:off x="3521963" y="3585083"/>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9" name="TextBox 9328">
              <a:extLst>
                <a:ext uri="{FF2B5EF4-FFF2-40B4-BE49-F238E27FC236}">
                  <a16:creationId xmlns:a16="http://schemas.microsoft.com/office/drawing/2014/main" id="{ACF45886-DE86-AD1C-296D-6FECE3C99B7E}"/>
                </a:ext>
              </a:extLst>
            </p:cNvPr>
            <p:cNvSpPr txBox="1"/>
            <p:nvPr/>
          </p:nvSpPr>
          <p:spPr>
            <a:xfrm>
              <a:off x="3145155" y="3517384"/>
              <a:ext cx="295275" cy="369332"/>
            </a:xfrm>
            <a:prstGeom prst="rect">
              <a:avLst/>
            </a:prstGeom>
            <a:noFill/>
          </p:spPr>
          <p:txBody>
            <a:bodyPr wrap="square" rtlCol="0">
              <a:spAutoFit/>
            </a:bodyPr>
            <a:lstStyle/>
            <a:p>
              <a:r>
                <a:rPr lang="en-US" dirty="0"/>
                <a:t>A</a:t>
              </a:r>
            </a:p>
          </p:txBody>
        </p:sp>
      </p:grpSp>
    </p:spTree>
    <p:extLst>
      <p:ext uri="{BB962C8B-B14F-4D97-AF65-F5344CB8AC3E}">
        <p14:creationId xmlns:p14="http://schemas.microsoft.com/office/powerpoint/2010/main" val="223193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Graphical Optimization</a:t>
            </a:r>
          </a:p>
        </p:txBody>
      </p:sp>
      <p:grpSp>
        <p:nvGrpSpPr>
          <p:cNvPr id="34" name="Group 33"/>
          <p:cNvGrpSpPr/>
          <p:nvPr/>
        </p:nvGrpSpPr>
        <p:grpSpPr>
          <a:xfrm>
            <a:off x="4431601" y="1785911"/>
            <a:ext cx="4198716" cy="3597627"/>
            <a:chOff x="4176218" y="1172267"/>
            <a:chExt cx="4198716" cy="3597627"/>
          </a:xfrm>
        </p:grpSpPr>
        <p:sp>
          <p:nvSpPr>
            <p:cNvPr id="20" name="Rectangle 19"/>
            <p:cNvSpPr/>
            <p:nvPr/>
          </p:nvSpPr>
          <p:spPr>
            <a:xfrm rot="18404885">
              <a:off x="5947467" y="1978629"/>
              <a:ext cx="238835" cy="2881118"/>
            </a:xfrm>
            <a:prstGeom prst="rect">
              <a:avLst/>
            </a:prstGeom>
            <a:solidFill>
              <a:srgbClr val="7F7F7F">
                <a:alpha val="50196"/>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9878499">
              <a:off x="5470951" y="1196806"/>
              <a:ext cx="238835" cy="3321803"/>
            </a:xfrm>
            <a:prstGeom prst="rect">
              <a:avLst/>
            </a:prstGeom>
            <a:solidFill>
              <a:srgbClr val="7F7F7F">
                <a:alpha val="50196"/>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049672" y="1473958"/>
              <a:ext cx="0" cy="26613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17660" y="4046561"/>
              <a:ext cx="318675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694830" y="1473958"/>
              <a:ext cx="1583140" cy="29137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17660" y="2647666"/>
              <a:ext cx="2326943" cy="1740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44101" y="3146652"/>
              <a:ext cx="1762021" cy="369332"/>
            </a:xfrm>
            <a:prstGeom prst="rect">
              <a:avLst/>
            </a:prstGeom>
            <a:noFill/>
          </p:spPr>
          <p:txBody>
            <a:bodyPr wrap="none" rtlCol="0">
              <a:spAutoFit/>
            </a:bodyPr>
            <a:lstStyle/>
            <a:p>
              <a:r>
                <a:rPr lang="en-US" dirty="0"/>
                <a:t>Feasible region</a:t>
              </a:r>
            </a:p>
          </p:txBody>
        </p:sp>
        <p:cxnSp>
          <p:nvCxnSpPr>
            <p:cNvPr id="17" name="Straight Arrow Connector 16"/>
            <p:cNvCxnSpPr>
              <a:stCxn id="15" idx="1"/>
            </p:cNvCxnSpPr>
            <p:nvPr/>
          </p:nvCxnSpPr>
          <p:spPr>
            <a:xfrm flipH="1">
              <a:off x="5595582" y="3331318"/>
              <a:ext cx="948519" cy="49687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176218" y="3166282"/>
              <a:ext cx="1603612" cy="1603612"/>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465098" y="2984306"/>
              <a:ext cx="1603612" cy="1603612"/>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4733970" y="2768397"/>
              <a:ext cx="1603612" cy="1603612"/>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920017" y="2516876"/>
              <a:ext cx="1603612" cy="1603612"/>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633113" y="3250443"/>
              <a:ext cx="95534" cy="95534"/>
            </a:xfrm>
            <a:prstGeom prst="ellipse">
              <a:avLst/>
            </a:prstGeom>
            <a:solidFill>
              <a:srgbClr val="FFC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6200000">
              <a:off x="6335971" y="2740158"/>
              <a:ext cx="238835" cy="2881118"/>
            </a:xfrm>
            <a:prstGeom prst="rect">
              <a:avLst/>
            </a:prstGeom>
            <a:solidFill>
              <a:srgbClr val="7F7F7F">
                <a:alpha val="50196"/>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806284" y="1589963"/>
              <a:ext cx="238835" cy="2436125"/>
            </a:xfrm>
            <a:prstGeom prst="rect">
              <a:avLst/>
            </a:prstGeom>
            <a:solidFill>
              <a:srgbClr val="7F7F7F">
                <a:alpha val="50196"/>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567993" y="2667717"/>
              <a:ext cx="1685077" cy="369332"/>
            </a:xfrm>
            <a:prstGeom prst="rect">
              <a:avLst/>
            </a:prstGeom>
            <a:noFill/>
          </p:spPr>
          <p:txBody>
            <a:bodyPr wrap="none" rtlCol="0">
              <a:spAutoFit/>
            </a:bodyPr>
            <a:lstStyle/>
            <a:p>
              <a:r>
                <a:rPr lang="en-US" dirty="0"/>
                <a:t>Optimum point</a:t>
              </a:r>
            </a:p>
          </p:txBody>
        </p:sp>
        <p:cxnSp>
          <p:nvCxnSpPr>
            <p:cNvPr id="31" name="Straight Arrow Connector 30"/>
            <p:cNvCxnSpPr>
              <a:stCxn id="29" idx="1"/>
              <a:endCxn id="26" idx="7"/>
            </p:cNvCxnSpPr>
            <p:nvPr/>
          </p:nvCxnSpPr>
          <p:spPr>
            <a:xfrm flipH="1">
              <a:off x="5714656" y="2852383"/>
              <a:ext cx="853337" cy="41205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949818" y="3831608"/>
                  <a:ext cx="425116"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1</m:t>
                        </m:r>
                      </m:oMath>
                    </m:oMathPara>
                  </a14:m>
                  <a:endParaRPr lang="en-US"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49818" y="3831608"/>
                  <a:ext cx="425116" cy="362984"/>
                </a:xfrm>
                <a:prstGeom prst="rect">
                  <a:avLst/>
                </a:prstGeom>
                <a:blipFill>
                  <a:blip r:embed="rId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904196" y="1172267"/>
                  <a:ext cx="425116"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2</m:t>
                        </m:r>
                      </m:oMath>
                    </m:oMathPara>
                  </a14:m>
                  <a:endParaRPr lang="en-US" baseline="-25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904196" y="1172267"/>
                  <a:ext cx="425116" cy="362984"/>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5" name="TextBox 34"/>
              <p:cNvSpPr txBox="1"/>
              <p:nvPr/>
            </p:nvSpPr>
            <p:spPr>
              <a:xfrm>
                <a:off x="5946495" y="5363122"/>
                <a:ext cx="7941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=0</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5946495" y="5363122"/>
                <a:ext cx="794128"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516424" y="4890748"/>
                <a:ext cx="9672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=−5</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516424" y="4890748"/>
                <a:ext cx="967252"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40064" y="3384670"/>
                <a:ext cx="352141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Minimum at </a:t>
                </a:r>
                <a14:m>
                  <m:oMath xmlns:m="http://schemas.openxmlformats.org/officeDocument/2006/math">
                    <m:r>
                      <a:rPr lang="en-US" sz="2000" i="1" dirty="0" smtClean="0">
                        <a:latin typeface="Cambria Math" panose="02040503050406030204" pitchFamily="18" charset="0"/>
                        <a:cs typeface="Arial" panose="020B0604020202020204" pitchFamily="34" charset="0"/>
                      </a:rPr>
                      <m:t>(3,2)</m:t>
                    </m:r>
                  </m:oMath>
                </a14:m>
                <a:r>
                  <a:rPr lang="en-US" sz="2000" dirty="0">
                    <a:latin typeface="Arial" panose="020B0604020202020204" pitchFamily="34" charset="0"/>
                    <a:cs typeface="Arial" panose="020B0604020202020204" pitchFamily="34" charset="0"/>
                  </a:rPr>
                  <a:t> with </a:t>
                </a:r>
                <a14:m>
                  <m:oMath xmlns:m="http://schemas.openxmlformats.org/officeDocument/2006/math">
                    <m:r>
                      <a:rPr lang="en-US" sz="2000" i="1" dirty="0" smtClean="0">
                        <a:latin typeface="Cambria Math" panose="02040503050406030204" pitchFamily="18" charset="0"/>
                        <a:cs typeface="Arial" panose="020B0604020202020204" pitchFamily="34" charset="0"/>
                      </a:rPr>
                      <m:t>𝑓</m:t>
                    </m:r>
                    <m:r>
                      <a:rPr lang="en-US" sz="2000" i="1" dirty="0" smtClean="0">
                        <a:latin typeface="Cambria Math" panose="02040503050406030204" pitchFamily="18" charset="0"/>
                        <a:cs typeface="Arial" panose="020B0604020202020204" pitchFamily="34" charset="0"/>
                      </a:rPr>
                      <m:t>=−5</m:t>
                    </m:r>
                  </m:oMath>
                </a14:m>
                <a:endParaRPr lang="en-US" sz="200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40064" y="3384670"/>
                <a:ext cx="3521413" cy="400110"/>
              </a:xfrm>
              <a:prstGeom prst="rect">
                <a:avLst/>
              </a:prstGeom>
              <a:blipFill>
                <a:blip r:embed="rId6"/>
                <a:stretch>
                  <a:fillRect l="-1906"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2E37F38-477C-4EF3-5CEF-278C8B139863}"/>
                  </a:ext>
                </a:extLst>
              </p:cNvPr>
              <p:cNvSpPr txBox="1"/>
              <p:nvPr/>
            </p:nvSpPr>
            <p:spPr>
              <a:xfrm>
                <a:off x="613923" y="1110918"/>
                <a:ext cx="3735830" cy="1719317"/>
              </a:xfrm>
              <a:prstGeom prst="rect">
                <a:avLst/>
              </a:prstGeom>
              <a:solidFill>
                <a:srgbClr val="FFFF00"/>
              </a:solidFill>
              <a:ln w="19050">
                <a:solidFill>
                  <a:srgbClr val="0000FF"/>
                </a:solidFill>
              </a:ln>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b="0" i="1" dirty="0" smtClean="0">
                              <a:latin typeface="Cambria Math" panose="02040503050406030204" pitchFamily="18" charset="0"/>
                            </a:rPr>
                          </m:ctrlPr>
                        </m:mPr>
                        <m:mr>
                          <m:e>
                            <m:limLow>
                              <m:limLowPr>
                                <m:ctrlPr>
                                  <a:rPr lang="en-US" sz="2400" b="0" i="1" dirty="0">
                                    <a:latin typeface="Cambria Math" panose="02040503050406030204" pitchFamily="18" charset="0"/>
                                  </a:rPr>
                                </m:ctrlPr>
                              </m:limLowPr>
                              <m:e>
                                <m:r>
                                  <m:rPr>
                                    <m:sty m:val="p"/>
                                  </m:rPr>
                                  <a:rPr lang="en-US" sz="2400" b="0" dirty="0">
                                    <a:latin typeface="Cambria Math" panose="02040503050406030204" pitchFamily="18" charset="0"/>
                                  </a:rPr>
                                  <m:t>Minimize</m:t>
                                </m:r>
                              </m:e>
                              <m:lim>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1</m:t>
                                    </m:r>
                                  </m:sub>
                                </m:sSub>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2</m:t>
                                    </m:r>
                                  </m:sub>
                                </m:sSub>
                              </m:lim>
                            </m:limLow>
                            <m:r>
                              <a:rPr lang="en-US" sz="2400" b="0" i="1" dirty="0">
                                <a:latin typeface="Cambria Math" panose="02040503050406030204" pitchFamily="18" charset="0"/>
                              </a:rPr>
                              <m:t>𝑓</m:t>
                            </m:r>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1</m:t>
                                </m:r>
                              </m:sub>
                            </m:sSub>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2</m:t>
                                </m:r>
                              </m:sub>
                            </m:sSub>
                            <m:r>
                              <a:rPr lang="en-US" sz="2400" b="0" i="1" dirty="0" smtClean="0">
                                <a:latin typeface="Cambria Math" panose="02040503050406030204" pitchFamily="18" charset="0"/>
                              </a:rPr>
                              <m:t>       </m:t>
                            </m:r>
                          </m:e>
                        </m:mr>
                        <m:mr>
                          <m:e>
                            <m:r>
                              <m:rPr>
                                <m:sty m:val="p"/>
                              </m:rPr>
                              <a:rPr lang="en-US" sz="2400" b="0" i="1" dirty="0">
                                <a:latin typeface="Cambria Math" panose="02040503050406030204" pitchFamily="18" charset="0"/>
                              </a:rPr>
                              <m:t>subject</m:t>
                            </m:r>
                            <m:r>
                              <a:rPr lang="en-US" sz="2400" b="0" i="1" dirty="0">
                                <a:latin typeface="Cambria Math" panose="02040503050406030204" pitchFamily="18" charset="0"/>
                              </a:rPr>
                              <m:t> </m:t>
                            </m:r>
                            <m:r>
                              <m:rPr>
                                <m:sty m:val="p"/>
                              </m:rPr>
                              <a:rPr lang="en-US" sz="2400" b="0" i="1" dirty="0">
                                <a:latin typeface="Cambria Math" panose="02040503050406030204" pitchFamily="18" charset="0"/>
                              </a:rPr>
                              <m:t>to</m:t>
                            </m:r>
                            <m:r>
                              <a:rPr lang="en-US" sz="2400" b="0" i="1" dirty="0" smtClean="0">
                                <a:latin typeface="Cambria Math" panose="02040503050406030204" pitchFamily="18" charset="0"/>
                              </a:rPr>
                              <m:t>  </m:t>
                            </m:r>
                            <m:r>
                              <a:rPr lang="en-US" sz="2400" b="0" i="0" dirty="0">
                                <a:latin typeface="Cambria Math" panose="02040503050406030204" pitchFamily="18" charset="0"/>
                              </a:rPr>
                              <m:t>2</m:t>
                            </m:r>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1</m:t>
                                </m:r>
                              </m:sub>
                            </m:sSub>
                            <m:r>
                              <a:rPr lang="en-US" sz="2400" b="0" i="0" dirty="0">
                                <a:latin typeface="Cambria Math" panose="02040503050406030204" pitchFamily="18" charset="0"/>
                              </a:rPr>
                              <m:t>+3</m:t>
                            </m:r>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2</m:t>
                                </m:r>
                              </m:sub>
                            </m:sSub>
                            <m:r>
                              <a:rPr lang="en-US" sz="2400" b="0" i="0" dirty="0">
                                <a:latin typeface="Cambria Math" panose="02040503050406030204" pitchFamily="18" charset="0"/>
                              </a:rPr>
                              <m:t>≤12</m:t>
                            </m:r>
                          </m:e>
                        </m:mr>
                        <m:mr>
                          <m:e>
                            <m:r>
                              <a:rPr lang="en-US" sz="2400" b="0" i="0" dirty="0" smtClean="0">
                                <a:latin typeface="Cambria Math" panose="02040503050406030204" pitchFamily="18" charset="0"/>
                              </a:rPr>
                              <m:t>                </m:t>
                            </m:r>
                            <m:r>
                              <a:rPr lang="en-US" sz="2400" b="0" i="0" dirty="0">
                                <a:latin typeface="Cambria Math" panose="02040503050406030204" pitchFamily="18" charset="0"/>
                              </a:rPr>
                              <m:t>2</m:t>
                            </m:r>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1</m:t>
                                </m:r>
                              </m:sub>
                            </m:sSub>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2</m:t>
                                </m:r>
                              </m:sub>
                            </m:sSub>
                            <m:r>
                              <a:rPr lang="en-US" sz="2400" b="0" i="0" dirty="0">
                                <a:latin typeface="Cambria Math" panose="02040503050406030204" pitchFamily="18" charset="0"/>
                              </a:rPr>
                              <m:t>≤8</m:t>
                            </m:r>
                          </m:e>
                        </m:mr>
                        <m:mr>
                          <m:e>
                            <m:r>
                              <a:rPr lang="en-US" sz="2400" b="0" i="1" dirty="0" smtClean="0">
                                <a:latin typeface="Cambria Math" panose="02040503050406030204" pitchFamily="18" charset="0"/>
                              </a:rPr>
                              <m:t>         </m:t>
                            </m:r>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1</m:t>
                                </m:r>
                              </m:sub>
                            </m:sSub>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0" dirty="0">
                                    <a:latin typeface="Cambria Math" panose="02040503050406030204" pitchFamily="18" charset="0"/>
                                  </a:rPr>
                                  <m:t>2</m:t>
                                </m:r>
                              </m:sub>
                            </m:sSub>
                            <m:r>
                              <a:rPr lang="en-US" sz="2400" b="0" i="0" dirty="0">
                                <a:latin typeface="Cambria Math" panose="02040503050406030204" pitchFamily="18" charset="0"/>
                              </a:rPr>
                              <m:t>≥0</m:t>
                            </m:r>
                          </m:e>
                        </m:mr>
                      </m:m>
                    </m:oMath>
                  </m:oMathPara>
                </a14:m>
                <a:endParaRPr lang="en-US" sz="2400" dirty="0"/>
              </a:p>
            </p:txBody>
          </p:sp>
        </mc:Choice>
        <mc:Fallback xmlns="">
          <p:sp>
            <p:nvSpPr>
              <p:cNvPr id="2" name="TextBox 1">
                <a:extLst>
                  <a:ext uri="{FF2B5EF4-FFF2-40B4-BE49-F238E27FC236}">
                    <a16:creationId xmlns:a16="http://schemas.microsoft.com/office/drawing/2014/main" id="{62E37F38-477C-4EF3-5CEF-278C8B139863}"/>
                  </a:ext>
                </a:extLst>
              </p:cNvPr>
              <p:cNvSpPr txBox="1">
                <a:spLocks noRot="1" noChangeAspect="1" noMove="1" noResize="1" noEditPoints="1" noAdjustHandles="1" noChangeArrowheads="1" noChangeShapeType="1" noTextEdit="1"/>
              </p:cNvSpPr>
              <p:nvPr/>
            </p:nvSpPr>
            <p:spPr>
              <a:xfrm>
                <a:off x="613923" y="1110918"/>
                <a:ext cx="3735830" cy="1719317"/>
              </a:xfrm>
              <a:prstGeom prst="rect">
                <a:avLst/>
              </a:prstGeom>
              <a:blipFill>
                <a:blip r:embed="rId7"/>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76842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E47E8C-B83E-5375-F235-44DF85A45305}"/>
              </a:ext>
            </a:extLst>
          </p:cNvPr>
          <p:cNvSpPr>
            <a:spLocks noGrp="1"/>
          </p:cNvSpPr>
          <p:nvPr>
            <p:ph type="ctrTitle"/>
          </p:nvPr>
        </p:nvSpPr>
        <p:spPr/>
        <p:txBody>
          <a:bodyPr/>
          <a:lstStyle/>
          <a:p>
            <a:r>
              <a:rPr lang="en-US" dirty="0"/>
              <a:t>PART II DESIGN OPTIMIZATION</a:t>
            </a:r>
          </a:p>
        </p:txBody>
      </p:sp>
      <p:sp>
        <p:nvSpPr>
          <p:cNvPr id="5" name="Subtitle 4">
            <a:extLst>
              <a:ext uri="{FF2B5EF4-FFF2-40B4-BE49-F238E27FC236}">
                <a16:creationId xmlns:a16="http://schemas.microsoft.com/office/drawing/2014/main" id="{C1F934AE-B7F2-16F1-6623-0081A57E13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468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Unbounded problems</a:t>
            </a:r>
          </a:p>
          <a:p>
            <a:r>
              <a:rPr lang="en-US"/>
              <a:t>Problems with multiple optima</a:t>
            </a:r>
          </a:p>
          <a:p>
            <a:r>
              <a:rPr lang="en-US"/>
              <a:t>Problems with zero feasible regions</a:t>
            </a:r>
          </a:p>
          <a:p>
            <a:r>
              <a:rPr lang="en-US"/>
              <a:t>Problems with no active constraints</a:t>
            </a:r>
            <a:endParaRPr lang="en-US" dirty="0"/>
          </a:p>
        </p:txBody>
      </p:sp>
      <p:sp>
        <p:nvSpPr>
          <p:cNvPr id="3" name="Title 2"/>
          <p:cNvSpPr>
            <a:spLocks noGrp="1"/>
          </p:cNvSpPr>
          <p:nvPr>
            <p:ph type="title"/>
          </p:nvPr>
        </p:nvSpPr>
        <p:spPr/>
        <p:txBody>
          <a:bodyPr/>
          <a:lstStyle/>
          <a:p>
            <a:r>
              <a:rPr lang="en-US"/>
              <a:t>POSSIBLE DIFFICULTIES</a:t>
            </a:r>
            <a:endParaRPr lang="en-US" dirty="0"/>
          </a:p>
        </p:txBody>
      </p:sp>
      <p:grpSp>
        <p:nvGrpSpPr>
          <p:cNvPr id="170068" name="Group 170067">
            <a:extLst>
              <a:ext uri="{FF2B5EF4-FFF2-40B4-BE49-F238E27FC236}">
                <a16:creationId xmlns:a16="http://schemas.microsoft.com/office/drawing/2014/main" id="{A4E9122F-F3EC-2EF9-A98B-CD14824B2748}"/>
              </a:ext>
            </a:extLst>
          </p:cNvPr>
          <p:cNvGrpSpPr/>
          <p:nvPr/>
        </p:nvGrpSpPr>
        <p:grpSpPr>
          <a:xfrm>
            <a:off x="-94159" y="3429000"/>
            <a:ext cx="8933359" cy="2962463"/>
            <a:chOff x="-208745" y="3319065"/>
            <a:chExt cx="9293026" cy="3081735"/>
          </a:xfrm>
        </p:grpSpPr>
        <p:grpSp>
          <p:nvGrpSpPr>
            <p:cNvPr id="4" name="Group 3">
              <a:extLst>
                <a:ext uri="{FF2B5EF4-FFF2-40B4-BE49-F238E27FC236}">
                  <a16:creationId xmlns:a16="http://schemas.microsoft.com/office/drawing/2014/main" id="{C92D165F-DF2F-0EA3-5CE3-5EE5936F4E75}"/>
                </a:ext>
              </a:extLst>
            </p:cNvPr>
            <p:cNvGrpSpPr/>
            <p:nvPr/>
          </p:nvGrpSpPr>
          <p:grpSpPr>
            <a:xfrm>
              <a:off x="-208745" y="3319065"/>
              <a:ext cx="3312908" cy="3081735"/>
              <a:chOff x="-194995" y="436149"/>
              <a:chExt cx="3312908" cy="3081735"/>
            </a:xfrm>
          </p:grpSpPr>
          <p:sp>
            <p:nvSpPr>
              <p:cNvPr id="5" name="Freeform: Shape 4">
                <a:extLst>
                  <a:ext uri="{FF2B5EF4-FFF2-40B4-BE49-F238E27FC236}">
                    <a16:creationId xmlns:a16="http://schemas.microsoft.com/office/drawing/2014/main" id="{9636F5BF-C732-1D70-AE5D-0C651EDD62B1}"/>
                  </a:ext>
                </a:extLst>
              </p:cNvPr>
              <p:cNvSpPr/>
              <p:nvPr/>
            </p:nvSpPr>
            <p:spPr>
              <a:xfrm>
                <a:off x="251012" y="753035"/>
                <a:ext cx="2590800" cy="2061883"/>
              </a:xfrm>
              <a:custGeom>
                <a:avLst/>
                <a:gdLst>
                  <a:gd name="connsiteX0" fmla="*/ 0 w 2590800"/>
                  <a:gd name="connsiteY0" fmla="*/ 0 h 2061883"/>
                  <a:gd name="connsiteX1" fmla="*/ 0 w 2590800"/>
                  <a:gd name="connsiteY1" fmla="*/ 2061883 h 2061883"/>
                  <a:gd name="connsiteX2" fmla="*/ 2590800 w 2590800"/>
                  <a:gd name="connsiteY2" fmla="*/ 2061883 h 2061883"/>
                </a:gdLst>
                <a:ahLst/>
                <a:cxnLst>
                  <a:cxn ang="0">
                    <a:pos x="connsiteX0" y="connsiteY0"/>
                  </a:cxn>
                  <a:cxn ang="0">
                    <a:pos x="connsiteX1" y="connsiteY1"/>
                  </a:cxn>
                  <a:cxn ang="0">
                    <a:pos x="connsiteX2" y="connsiteY2"/>
                  </a:cxn>
                </a:cxnLst>
                <a:rect l="l" t="t" r="r" b="b"/>
                <a:pathLst>
                  <a:path w="2590800" h="2061883">
                    <a:moveTo>
                      <a:pt x="0" y="0"/>
                    </a:moveTo>
                    <a:lnTo>
                      <a:pt x="0" y="2061883"/>
                    </a:lnTo>
                    <a:lnTo>
                      <a:pt x="2590800" y="2061883"/>
                    </a:lnTo>
                  </a:path>
                </a:pathLst>
              </a:custGeom>
              <a:noFill/>
              <a:ln w="2540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4AE161B-84F6-EBCE-D7C0-B3788DC0CCB4}"/>
                  </a:ext>
                </a:extLst>
              </p:cNvPr>
              <p:cNvCxnSpPr>
                <a:cxnSpLocks/>
              </p:cNvCxnSpPr>
              <p:nvPr/>
            </p:nvCxnSpPr>
            <p:spPr>
              <a:xfrm>
                <a:off x="116541" y="950259"/>
                <a:ext cx="1228165" cy="2151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E54109-55B7-800A-C858-DD549242FD07}"/>
                  </a:ext>
                </a:extLst>
              </p:cNvPr>
              <p:cNvCxnSpPr>
                <a:cxnSpLocks/>
              </p:cNvCxnSpPr>
              <p:nvPr/>
            </p:nvCxnSpPr>
            <p:spPr>
              <a:xfrm>
                <a:off x="62753" y="2187388"/>
                <a:ext cx="2703470" cy="8247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631B6C-D9EC-96DC-C614-28AD1B8C547A}"/>
                      </a:ext>
                    </a:extLst>
                  </p:cNvPr>
                  <p:cNvSpPr txBox="1"/>
                  <p:nvPr/>
                </p:nvSpPr>
                <p:spPr>
                  <a:xfrm>
                    <a:off x="2841812" y="2637709"/>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93C4EF90-8354-4059-8A8B-76B6A7D93B85}"/>
                      </a:ext>
                    </a:extLst>
                  </p:cNvPr>
                  <p:cNvSpPr txBox="1">
                    <a:spLocks noRot="1" noChangeAspect="1" noMove="1" noResize="1" noEditPoints="1" noAdjustHandles="1" noChangeArrowheads="1" noChangeShapeType="1" noTextEdit="1"/>
                  </p:cNvSpPr>
                  <p:nvPr/>
                </p:nvSpPr>
                <p:spPr>
                  <a:xfrm>
                    <a:off x="2841812" y="2637709"/>
                    <a:ext cx="276101" cy="276999"/>
                  </a:xfrm>
                  <a:prstGeom prst="rect">
                    <a:avLst/>
                  </a:prstGeom>
                  <a:blipFill>
                    <a:blip r:embed="rId2"/>
                    <a:stretch>
                      <a:fillRect l="-13333" r="-888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8EA463-3C17-556D-F4EA-EE94BF70624D}"/>
                      </a:ext>
                    </a:extLst>
                  </p:cNvPr>
                  <p:cNvSpPr txBox="1"/>
                  <p:nvPr/>
                </p:nvSpPr>
                <p:spPr>
                  <a:xfrm>
                    <a:off x="199290" y="436149"/>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4" name="TextBox 13">
                    <a:extLst>
                      <a:ext uri="{FF2B5EF4-FFF2-40B4-BE49-F238E27FC236}">
                        <a16:creationId xmlns:a16="http://schemas.microsoft.com/office/drawing/2014/main" id="{7F722D1C-89C5-45C3-994F-8B58AC3F0FC6}"/>
                      </a:ext>
                    </a:extLst>
                  </p:cNvPr>
                  <p:cNvSpPr txBox="1">
                    <a:spLocks noRot="1" noChangeAspect="1" noMove="1" noResize="1" noEditPoints="1" noAdjustHandles="1" noChangeArrowheads="1" noChangeShapeType="1" noTextEdit="1"/>
                  </p:cNvSpPr>
                  <p:nvPr/>
                </p:nvSpPr>
                <p:spPr>
                  <a:xfrm>
                    <a:off x="199290" y="436149"/>
                    <a:ext cx="281424" cy="276999"/>
                  </a:xfrm>
                  <a:prstGeom prst="rect">
                    <a:avLst/>
                  </a:prstGeom>
                  <a:blipFill>
                    <a:blip r:embed="rId3"/>
                    <a:stretch>
                      <a:fillRect l="-13043" r="-6522" b="-15556"/>
                    </a:stretch>
                  </a:blipFill>
                </p:spPr>
                <p:txBody>
                  <a:bodyPr/>
                  <a:lstStyle/>
                  <a:p>
                    <a:r>
                      <a:rPr lang="en-US">
                        <a:noFill/>
                      </a:rPr>
                      <a:t> </a:t>
                    </a:r>
                  </a:p>
                </p:txBody>
              </p:sp>
            </mc:Fallback>
          </mc:AlternateContent>
          <p:sp>
            <p:nvSpPr>
              <p:cNvPr id="10" name="Arc 9">
                <a:extLst>
                  <a:ext uri="{FF2B5EF4-FFF2-40B4-BE49-F238E27FC236}">
                    <a16:creationId xmlns:a16="http://schemas.microsoft.com/office/drawing/2014/main" id="{AB874DE0-2411-DA67-EC65-3FAF9F64EF5F}"/>
                  </a:ext>
                </a:extLst>
              </p:cNvPr>
              <p:cNvSpPr/>
              <p:nvPr/>
            </p:nvSpPr>
            <p:spPr>
              <a:xfrm rot="21381003">
                <a:off x="-194995" y="1712598"/>
                <a:ext cx="1805286" cy="1805286"/>
              </a:xfrm>
              <a:prstGeom prst="arc">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8CA349FA-FB3D-2D0A-4074-37D2E07BD6CB}"/>
                  </a:ext>
                </a:extLst>
              </p:cNvPr>
              <p:cNvSpPr/>
              <p:nvPr/>
            </p:nvSpPr>
            <p:spPr>
              <a:xfrm rot="21381003">
                <a:off x="30543" y="1469515"/>
                <a:ext cx="1805286" cy="1805286"/>
              </a:xfrm>
              <a:prstGeom prst="arc">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724D6F60-F612-AAC8-1126-F0115EEDE9EF}"/>
                  </a:ext>
                </a:extLst>
              </p:cNvPr>
              <p:cNvSpPr/>
              <p:nvPr/>
            </p:nvSpPr>
            <p:spPr>
              <a:xfrm rot="21381003">
                <a:off x="-50273" y="1192097"/>
                <a:ext cx="2252416" cy="2252416"/>
              </a:xfrm>
              <a:prstGeom prst="arc">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5C68ADA3-A713-4BB8-6C88-EB0C6714E351}"/>
                  </a:ext>
                </a:extLst>
              </p:cNvPr>
              <p:cNvSpPr/>
              <p:nvPr/>
            </p:nvSpPr>
            <p:spPr>
              <a:xfrm rot="21381003">
                <a:off x="80760" y="906509"/>
                <a:ext cx="2455361" cy="2455361"/>
              </a:xfrm>
              <a:prstGeom prst="arc">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162D02D-8425-6CC1-94BD-804C1C4190FE}"/>
                  </a:ext>
                </a:extLst>
              </p:cNvPr>
              <p:cNvCxnSpPr/>
              <p:nvPr/>
            </p:nvCxnSpPr>
            <p:spPr>
              <a:xfrm flipV="1">
                <a:off x="1206564" y="1566664"/>
                <a:ext cx="459359" cy="4593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20036D7-F3D1-C3D3-0E29-C868EDAB60D3}"/>
                      </a:ext>
                    </a:extLst>
                  </p:cNvPr>
                  <p:cNvSpPr txBox="1"/>
                  <p:nvPr/>
                </p:nvSpPr>
                <p:spPr>
                  <a:xfrm>
                    <a:off x="1510141" y="1813904"/>
                    <a:ext cx="75373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𝑓</m:t>
                          </m:r>
                          <m:r>
                            <a:rPr lang="en-US" b="0" i="1" smtClean="0">
                              <a:latin typeface="Cambria Math" panose="02040503050406030204" pitchFamily="18" charset="0"/>
                            </a:rPr>
                            <m:t>&lt;0</m:t>
                          </m:r>
                        </m:oMath>
                      </m:oMathPara>
                    </a14:m>
                    <a:endParaRPr lang="en-US" dirty="0"/>
                  </a:p>
                </p:txBody>
              </p:sp>
            </mc:Choice>
            <mc:Fallback xmlns="">
              <p:sp>
                <p:nvSpPr>
                  <p:cNvPr id="22" name="TextBox 21">
                    <a:extLst>
                      <a:ext uri="{FF2B5EF4-FFF2-40B4-BE49-F238E27FC236}">
                        <a16:creationId xmlns:a16="http://schemas.microsoft.com/office/drawing/2014/main" id="{FFC28161-FF66-4AD6-BCA9-6E7D1647B0C5}"/>
                      </a:ext>
                    </a:extLst>
                  </p:cNvPr>
                  <p:cNvSpPr txBox="1">
                    <a:spLocks noRot="1" noChangeAspect="1" noMove="1" noResize="1" noEditPoints="1" noAdjustHandles="1" noChangeArrowheads="1" noChangeShapeType="1" noTextEdit="1"/>
                  </p:cNvSpPr>
                  <p:nvPr/>
                </p:nvSpPr>
                <p:spPr>
                  <a:xfrm>
                    <a:off x="1510141" y="1813904"/>
                    <a:ext cx="753732" cy="276999"/>
                  </a:xfrm>
                  <a:prstGeom prst="rect">
                    <a:avLst/>
                  </a:prstGeom>
                  <a:blipFill>
                    <a:blip r:embed="rId4"/>
                    <a:stretch>
                      <a:fillRect l="-7317" t="-4444" r="-7317" b="-35556"/>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A17CF97B-8229-0A97-4415-A4A85F9FAECE}"/>
                  </a:ext>
                </a:extLst>
              </p:cNvPr>
              <p:cNvCxnSpPr>
                <a:cxnSpLocks/>
              </p:cNvCxnSpPr>
              <p:nvPr/>
            </p:nvCxnSpPr>
            <p:spPr>
              <a:xfrm flipH="1">
                <a:off x="20986" y="222592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3275FC-A532-D840-D91D-D105E186CDA1}"/>
                  </a:ext>
                </a:extLst>
              </p:cNvPr>
              <p:cNvCxnSpPr>
                <a:cxnSpLocks/>
              </p:cNvCxnSpPr>
              <p:nvPr/>
            </p:nvCxnSpPr>
            <p:spPr>
              <a:xfrm flipH="1">
                <a:off x="173386" y="22707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D19664-AA71-B5C6-A19E-5F005518A3E5}"/>
                  </a:ext>
                </a:extLst>
              </p:cNvPr>
              <p:cNvCxnSpPr>
                <a:cxnSpLocks/>
              </p:cNvCxnSpPr>
              <p:nvPr/>
            </p:nvCxnSpPr>
            <p:spPr>
              <a:xfrm flipH="1">
                <a:off x="325786" y="2333494"/>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48D452-6A36-C345-5322-A93B22F93102}"/>
                  </a:ext>
                </a:extLst>
              </p:cNvPr>
              <p:cNvCxnSpPr>
                <a:cxnSpLocks/>
              </p:cNvCxnSpPr>
              <p:nvPr/>
            </p:nvCxnSpPr>
            <p:spPr>
              <a:xfrm flipH="1">
                <a:off x="478186" y="2378318"/>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1F15FC-E5E6-B2BF-D883-090B9B26F67F}"/>
                  </a:ext>
                </a:extLst>
              </p:cNvPr>
              <p:cNvCxnSpPr>
                <a:cxnSpLocks/>
              </p:cNvCxnSpPr>
              <p:nvPr/>
            </p:nvCxnSpPr>
            <p:spPr>
              <a:xfrm flipH="1">
                <a:off x="630586" y="2423141"/>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5C26C9-7763-6F36-DB7A-1A6FABC93F75}"/>
                  </a:ext>
                </a:extLst>
              </p:cNvPr>
              <p:cNvCxnSpPr>
                <a:cxnSpLocks/>
              </p:cNvCxnSpPr>
              <p:nvPr/>
            </p:nvCxnSpPr>
            <p:spPr>
              <a:xfrm flipH="1">
                <a:off x="782986" y="2458999"/>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EE4D4E-94A4-B1FE-F9A8-AACCF4457C69}"/>
                  </a:ext>
                </a:extLst>
              </p:cNvPr>
              <p:cNvCxnSpPr>
                <a:cxnSpLocks/>
              </p:cNvCxnSpPr>
              <p:nvPr/>
            </p:nvCxnSpPr>
            <p:spPr>
              <a:xfrm flipH="1">
                <a:off x="935386" y="250382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DB883B-9F55-1480-7774-5690A049A532}"/>
                  </a:ext>
                </a:extLst>
              </p:cNvPr>
              <p:cNvCxnSpPr>
                <a:cxnSpLocks/>
              </p:cNvCxnSpPr>
              <p:nvPr/>
            </p:nvCxnSpPr>
            <p:spPr>
              <a:xfrm flipH="1">
                <a:off x="1087786" y="2557609"/>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5F8715-3AA6-69B0-C659-7ABBE617ADF0}"/>
                  </a:ext>
                </a:extLst>
              </p:cNvPr>
              <p:cNvCxnSpPr>
                <a:cxnSpLocks/>
              </p:cNvCxnSpPr>
              <p:nvPr/>
            </p:nvCxnSpPr>
            <p:spPr>
              <a:xfrm flipH="1">
                <a:off x="1240186" y="2593466"/>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64948B-228D-6A2F-5B76-CA066AF32D70}"/>
                  </a:ext>
                </a:extLst>
              </p:cNvPr>
              <p:cNvCxnSpPr>
                <a:cxnSpLocks/>
              </p:cNvCxnSpPr>
              <p:nvPr/>
            </p:nvCxnSpPr>
            <p:spPr>
              <a:xfrm flipH="1">
                <a:off x="1392586" y="2656216"/>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8BA863-35AA-8FEB-D9BA-284CD091C96C}"/>
                  </a:ext>
                </a:extLst>
              </p:cNvPr>
              <p:cNvCxnSpPr>
                <a:cxnSpLocks/>
              </p:cNvCxnSpPr>
              <p:nvPr/>
            </p:nvCxnSpPr>
            <p:spPr>
              <a:xfrm flipH="1">
                <a:off x="1544986" y="2692074"/>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183010-CAE9-F7AE-A47C-0DDAA18B4952}"/>
                  </a:ext>
                </a:extLst>
              </p:cNvPr>
              <p:cNvCxnSpPr>
                <a:cxnSpLocks/>
              </p:cNvCxnSpPr>
              <p:nvPr/>
            </p:nvCxnSpPr>
            <p:spPr>
              <a:xfrm flipH="1">
                <a:off x="1697386" y="2736897"/>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B678E90-DFB6-10DE-C9C9-646A16ECB36C}"/>
                  </a:ext>
                </a:extLst>
              </p:cNvPr>
              <p:cNvCxnSpPr>
                <a:cxnSpLocks/>
              </p:cNvCxnSpPr>
              <p:nvPr/>
            </p:nvCxnSpPr>
            <p:spPr>
              <a:xfrm flipH="1">
                <a:off x="1849786" y="2781719"/>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1B2B8B-0DD6-656F-3E21-15D3B9F971CD}"/>
                  </a:ext>
                </a:extLst>
              </p:cNvPr>
              <p:cNvCxnSpPr>
                <a:cxnSpLocks/>
              </p:cNvCxnSpPr>
              <p:nvPr/>
            </p:nvCxnSpPr>
            <p:spPr>
              <a:xfrm flipH="1">
                <a:off x="2002186" y="283550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EAD9BAD-03FF-616D-94CB-99AF162D7490}"/>
                  </a:ext>
                </a:extLst>
              </p:cNvPr>
              <p:cNvCxnSpPr>
                <a:cxnSpLocks/>
              </p:cNvCxnSpPr>
              <p:nvPr/>
            </p:nvCxnSpPr>
            <p:spPr>
              <a:xfrm flipH="1">
                <a:off x="2154586" y="2889292"/>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195F3B-3438-FB3C-4320-A07274686D61}"/>
                  </a:ext>
                </a:extLst>
              </p:cNvPr>
              <p:cNvCxnSpPr>
                <a:cxnSpLocks/>
              </p:cNvCxnSpPr>
              <p:nvPr/>
            </p:nvCxnSpPr>
            <p:spPr>
              <a:xfrm flipH="1">
                <a:off x="2306986" y="2934112"/>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9A0A0F-6748-303D-E786-06EFB83A1E31}"/>
                  </a:ext>
                </a:extLst>
              </p:cNvPr>
              <p:cNvCxnSpPr>
                <a:cxnSpLocks/>
              </p:cNvCxnSpPr>
              <p:nvPr/>
            </p:nvCxnSpPr>
            <p:spPr>
              <a:xfrm flipH="1">
                <a:off x="2459386" y="297893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71970B-DFB9-EB06-E4D1-83B66A8382D9}"/>
                  </a:ext>
                </a:extLst>
              </p:cNvPr>
              <p:cNvCxnSpPr>
                <a:cxnSpLocks/>
              </p:cNvCxnSpPr>
              <p:nvPr/>
            </p:nvCxnSpPr>
            <p:spPr>
              <a:xfrm flipH="1">
                <a:off x="29889" y="10968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FF41627-D738-B5D2-A5CF-CBF354AD5594}"/>
                  </a:ext>
                </a:extLst>
              </p:cNvPr>
              <p:cNvCxnSpPr>
                <a:cxnSpLocks/>
              </p:cNvCxnSpPr>
              <p:nvPr/>
            </p:nvCxnSpPr>
            <p:spPr>
              <a:xfrm flipH="1">
                <a:off x="128499" y="12492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AFD7FB-BFE2-E4EE-6941-FFD998CF1C11}"/>
                  </a:ext>
                </a:extLst>
              </p:cNvPr>
              <p:cNvCxnSpPr>
                <a:cxnSpLocks/>
              </p:cNvCxnSpPr>
              <p:nvPr/>
            </p:nvCxnSpPr>
            <p:spPr>
              <a:xfrm flipH="1">
                <a:off x="209182" y="14016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0FF220-AB07-EF2B-FE84-0F06782D6A53}"/>
                  </a:ext>
                </a:extLst>
              </p:cNvPr>
              <p:cNvCxnSpPr>
                <a:cxnSpLocks/>
              </p:cNvCxnSpPr>
              <p:nvPr/>
            </p:nvCxnSpPr>
            <p:spPr>
              <a:xfrm flipH="1">
                <a:off x="298829" y="15540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EFC5AB-D82B-2A69-5D32-B9375D636739}"/>
                  </a:ext>
                </a:extLst>
              </p:cNvPr>
              <p:cNvCxnSpPr>
                <a:cxnSpLocks/>
              </p:cNvCxnSpPr>
              <p:nvPr/>
            </p:nvCxnSpPr>
            <p:spPr>
              <a:xfrm flipH="1">
                <a:off x="388474" y="17064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642A80-BC02-6429-9122-8AB484E42729}"/>
                  </a:ext>
                </a:extLst>
              </p:cNvPr>
              <p:cNvCxnSpPr>
                <a:cxnSpLocks/>
              </p:cNvCxnSpPr>
              <p:nvPr/>
            </p:nvCxnSpPr>
            <p:spPr>
              <a:xfrm flipH="1">
                <a:off x="478120" y="18588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B4C138-87F5-51FF-F28D-5ECE95F93F9C}"/>
                  </a:ext>
                </a:extLst>
              </p:cNvPr>
              <p:cNvCxnSpPr>
                <a:cxnSpLocks/>
              </p:cNvCxnSpPr>
              <p:nvPr/>
            </p:nvCxnSpPr>
            <p:spPr>
              <a:xfrm flipH="1">
                <a:off x="567765" y="20112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04D5471-F48F-2888-B4E7-7450894369D5}"/>
                  </a:ext>
                </a:extLst>
              </p:cNvPr>
              <p:cNvCxnSpPr>
                <a:cxnSpLocks/>
              </p:cNvCxnSpPr>
              <p:nvPr/>
            </p:nvCxnSpPr>
            <p:spPr>
              <a:xfrm flipH="1">
                <a:off x="648446" y="21636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F60E3A1-91F1-C98C-F6FE-3CB652881589}"/>
                  </a:ext>
                </a:extLst>
              </p:cNvPr>
              <p:cNvCxnSpPr>
                <a:cxnSpLocks/>
              </p:cNvCxnSpPr>
              <p:nvPr/>
            </p:nvCxnSpPr>
            <p:spPr>
              <a:xfrm flipH="1">
                <a:off x="729126" y="23160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7ACF1ED-FFD4-C920-DBED-8B3649E77031}"/>
                  </a:ext>
                </a:extLst>
              </p:cNvPr>
              <p:cNvCxnSpPr>
                <a:cxnSpLocks/>
              </p:cNvCxnSpPr>
              <p:nvPr/>
            </p:nvCxnSpPr>
            <p:spPr>
              <a:xfrm flipH="1">
                <a:off x="827736" y="24684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0977C14-8EF3-0F93-37C0-59935ACB5D56}"/>
                  </a:ext>
                </a:extLst>
              </p:cNvPr>
              <p:cNvCxnSpPr>
                <a:cxnSpLocks/>
              </p:cNvCxnSpPr>
              <p:nvPr/>
            </p:nvCxnSpPr>
            <p:spPr>
              <a:xfrm flipH="1">
                <a:off x="908416" y="26208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6C8AFF-1B03-EE5B-6885-8AD0D709CA61}"/>
                  </a:ext>
                </a:extLst>
              </p:cNvPr>
              <p:cNvCxnSpPr>
                <a:cxnSpLocks/>
              </p:cNvCxnSpPr>
              <p:nvPr/>
            </p:nvCxnSpPr>
            <p:spPr>
              <a:xfrm flipH="1">
                <a:off x="998061" y="27732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D995A62-1848-A121-056A-771E0773F9E7}"/>
                  </a:ext>
                </a:extLst>
              </p:cNvPr>
              <p:cNvCxnSpPr>
                <a:cxnSpLocks/>
              </p:cNvCxnSpPr>
              <p:nvPr/>
            </p:nvCxnSpPr>
            <p:spPr>
              <a:xfrm flipH="1">
                <a:off x="1087706" y="292564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E1D5C2B-4642-AE78-E52C-7B418B70BE54}"/>
                  </a:ext>
                </a:extLst>
              </p:cNvPr>
              <p:cNvSpPr txBox="1"/>
              <p:nvPr/>
            </p:nvSpPr>
            <p:spPr>
              <a:xfrm>
                <a:off x="567462" y="455608"/>
                <a:ext cx="1893467" cy="338554"/>
              </a:xfrm>
              <a:prstGeom prst="rect">
                <a:avLst/>
              </a:prstGeom>
              <a:noFill/>
            </p:spPr>
            <p:txBody>
              <a:bodyPr wrap="none" rtlCol="0">
                <a:spAutoFit/>
              </a:bodyPr>
              <a:lstStyle/>
              <a:p>
                <a:r>
                  <a:rPr lang="en-US" sz="1600" dirty="0"/>
                  <a:t>Unbounded solution</a:t>
                </a:r>
              </a:p>
            </p:txBody>
          </p:sp>
          <p:sp>
            <p:nvSpPr>
              <p:cNvPr id="47" name="TextBox 46">
                <a:extLst>
                  <a:ext uri="{FF2B5EF4-FFF2-40B4-BE49-F238E27FC236}">
                    <a16:creationId xmlns:a16="http://schemas.microsoft.com/office/drawing/2014/main" id="{FD56A927-A24C-80C4-7967-FA372563FD7D}"/>
                  </a:ext>
                </a:extLst>
              </p:cNvPr>
              <p:cNvSpPr txBox="1"/>
              <p:nvPr/>
            </p:nvSpPr>
            <p:spPr>
              <a:xfrm>
                <a:off x="1331376" y="3173899"/>
                <a:ext cx="407484" cy="338554"/>
              </a:xfrm>
              <a:prstGeom prst="rect">
                <a:avLst/>
              </a:prstGeom>
              <a:noFill/>
            </p:spPr>
            <p:txBody>
              <a:bodyPr wrap="none" rtlCol="0">
                <a:spAutoFit/>
              </a:bodyPr>
              <a:lstStyle/>
              <a:p>
                <a:r>
                  <a:rPr lang="en-US" sz="1600" dirty="0"/>
                  <a:t>(a)</a:t>
                </a:r>
              </a:p>
            </p:txBody>
          </p:sp>
        </p:grpSp>
        <p:grpSp>
          <p:nvGrpSpPr>
            <p:cNvPr id="48" name="Group 47">
              <a:extLst>
                <a:ext uri="{FF2B5EF4-FFF2-40B4-BE49-F238E27FC236}">
                  <a16:creationId xmlns:a16="http://schemas.microsoft.com/office/drawing/2014/main" id="{D4FA83B9-2724-C357-5B0B-F3F4CD48974F}"/>
                </a:ext>
              </a:extLst>
            </p:cNvPr>
            <p:cNvGrpSpPr/>
            <p:nvPr/>
          </p:nvGrpSpPr>
          <p:grpSpPr>
            <a:xfrm>
              <a:off x="3192763" y="3327687"/>
              <a:ext cx="2918623" cy="3067682"/>
              <a:chOff x="3206513" y="444771"/>
              <a:chExt cx="2918623" cy="3067682"/>
            </a:xfrm>
          </p:grpSpPr>
          <p:sp>
            <p:nvSpPr>
              <p:cNvPr id="49" name="Freeform: Shape 48">
                <a:extLst>
                  <a:ext uri="{FF2B5EF4-FFF2-40B4-BE49-F238E27FC236}">
                    <a16:creationId xmlns:a16="http://schemas.microsoft.com/office/drawing/2014/main" id="{BA08C4B8-5C19-C021-B452-BBFE49E8E1B2}"/>
                  </a:ext>
                </a:extLst>
              </p:cNvPr>
              <p:cNvSpPr/>
              <p:nvPr/>
            </p:nvSpPr>
            <p:spPr>
              <a:xfrm>
                <a:off x="3258235" y="753035"/>
                <a:ext cx="2590800" cy="2061883"/>
              </a:xfrm>
              <a:custGeom>
                <a:avLst/>
                <a:gdLst>
                  <a:gd name="connsiteX0" fmla="*/ 0 w 2590800"/>
                  <a:gd name="connsiteY0" fmla="*/ 0 h 2061883"/>
                  <a:gd name="connsiteX1" fmla="*/ 0 w 2590800"/>
                  <a:gd name="connsiteY1" fmla="*/ 2061883 h 2061883"/>
                  <a:gd name="connsiteX2" fmla="*/ 2590800 w 2590800"/>
                  <a:gd name="connsiteY2" fmla="*/ 2061883 h 2061883"/>
                </a:gdLst>
                <a:ahLst/>
                <a:cxnLst>
                  <a:cxn ang="0">
                    <a:pos x="connsiteX0" y="connsiteY0"/>
                  </a:cxn>
                  <a:cxn ang="0">
                    <a:pos x="connsiteX1" y="connsiteY1"/>
                  </a:cxn>
                  <a:cxn ang="0">
                    <a:pos x="connsiteX2" y="connsiteY2"/>
                  </a:cxn>
                </a:cxnLst>
                <a:rect l="l" t="t" r="r" b="b"/>
                <a:pathLst>
                  <a:path w="2590800" h="2061883">
                    <a:moveTo>
                      <a:pt x="0" y="0"/>
                    </a:moveTo>
                    <a:lnTo>
                      <a:pt x="0" y="2061883"/>
                    </a:lnTo>
                    <a:lnTo>
                      <a:pt x="2590800" y="2061883"/>
                    </a:lnTo>
                  </a:path>
                </a:pathLst>
              </a:custGeom>
              <a:noFill/>
              <a:ln w="2540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ECC12ED-0E5A-E82F-502B-8B681E35892C}"/>
                      </a:ext>
                    </a:extLst>
                  </p:cNvPr>
                  <p:cNvSpPr txBox="1"/>
                  <p:nvPr/>
                </p:nvSpPr>
                <p:spPr>
                  <a:xfrm>
                    <a:off x="5849035" y="2646331"/>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58" name="TextBox 57">
                    <a:extLst>
                      <a:ext uri="{FF2B5EF4-FFF2-40B4-BE49-F238E27FC236}">
                        <a16:creationId xmlns:a16="http://schemas.microsoft.com/office/drawing/2014/main" id="{88743BD5-815F-4D90-8F62-F9EF060EE948}"/>
                      </a:ext>
                    </a:extLst>
                  </p:cNvPr>
                  <p:cNvSpPr txBox="1">
                    <a:spLocks noRot="1" noChangeAspect="1" noMove="1" noResize="1" noEditPoints="1" noAdjustHandles="1" noChangeArrowheads="1" noChangeShapeType="1" noTextEdit="1"/>
                  </p:cNvSpPr>
                  <p:nvPr/>
                </p:nvSpPr>
                <p:spPr>
                  <a:xfrm>
                    <a:off x="5849035" y="2646331"/>
                    <a:ext cx="276101" cy="276999"/>
                  </a:xfrm>
                  <a:prstGeom prst="rect">
                    <a:avLst/>
                  </a:prstGeom>
                  <a:blipFill>
                    <a:blip r:embed="rId5"/>
                    <a:stretch>
                      <a:fillRect l="-13043" r="-65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99A8B11-A859-42EE-8EB9-6EB140EDD342}"/>
                      </a:ext>
                    </a:extLst>
                  </p:cNvPr>
                  <p:cNvSpPr txBox="1"/>
                  <p:nvPr/>
                </p:nvSpPr>
                <p:spPr>
                  <a:xfrm>
                    <a:off x="3206513" y="444771"/>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59" name="TextBox 58">
                    <a:extLst>
                      <a:ext uri="{FF2B5EF4-FFF2-40B4-BE49-F238E27FC236}">
                        <a16:creationId xmlns:a16="http://schemas.microsoft.com/office/drawing/2014/main" id="{5997C70C-1852-498D-B6F3-369810B49CD5}"/>
                      </a:ext>
                    </a:extLst>
                  </p:cNvPr>
                  <p:cNvSpPr txBox="1">
                    <a:spLocks noRot="1" noChangeAspect="1" noMove="1" noResize="1" noEditPoints="1" noAdjustHandles="1" noChangeArrowheads="1" noChangeShapeType="1" noTextEdit="1"/>
                  </p:cNvSpPr>
                  <p:nvPr/>
                </p:nvSpPr>
                <p:spPr>
                  <a:xfrm>
                    <a:off x="3206513" y="444771"/>
                    <a:ext cx="281424" cy="276999"/>
                  </a:xfrm>
                  <a:prstGeom prst="rect">
                    <a:avLst/>
                  </a:prstGeom>
                  <a:blipFill>
                    <a:blip r:embed="rId6"/>
                    <a:stretch>
                      <a:fillRect l="-13043" r="-8696" b="-15556"/>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34E0619F-8BB1-6217-EDE1-D2B6C8039689}"/>
                  </a:ext>
                </a:extLst>
              </p:cNvPr>
              <p:cNvGrpSpPr/>
              <p:nvPr/>
            </p:nvGrpSpPr>
            <p:grpSpPr>
              <a:xfrm>
                <a:off x="3723576" y="1167924"/>
                <a:ext cx="1425397" cy="1656548"/>
                <a:chOff x="3030062" y="721770"/>
                <a:chExt cx="1425397" cy="1656548"/>
              </a:xfrm>
            </p:grpSpPr>
            <p:cxnSp>
              <p:nvCxnSpPr>
                <p:cNvPr id="169988" name="Straight Connector 169987">
                  <a:extLst>
                    <a:ext uri="{FF2B5EF4-FFF2-40B4-BE49-F238E27FC236}">
                      <a16:creationId xmlns:a16="http://schemas.microsoft.com/office/drawing/2014/main" id="{EE4236FA-38AC-4060-0D22-D3B0726AA183}"/>
                    </a:ext>
                  </a:extLst>
                </p:cNvPr>
                <p:cNvCxnSpPr/>
                <p:nvPr/>
              </p:nvCxnSpPr>
              <p:spPr>
                <a:xfrm flipH="1">
                  <a:off x="3258235" y="721770"/>
                  <a:ext cx="1197224" cy="16565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989" name="Straight Connector 169988">
                  <a:extLst>
                    <a:ext uri="{FF2B5EF4-FFF2-40B4-BE49-F238E27FC236}">
                      <a16:creationId xmlns:a16="http://schemas.microsoft.com/office/drawing/2014/main" id="{666A504B-35A0-5E05-1696-AB76E296625B}"/>
                    </a:ext>
                  </a:extLst>
                </p:cNvPr>
                <p:cNvCxnSpPr>
                  <a:cxnSpLocks/>
                </p:cNvCxnSpPr>
                <p:nvPr/>
              </p:nvCxnSpPr>
              <p:spPr>
                <a:xfrm flipH="1">
                  <a:off x="4123763" y="7799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90" name="Straight Connector 169989">
                  <a:extLst>
                    <a:ext uri="{FF2B5EF4-FFF2-40B4-BE49-F238E27FC236}">
                      <a16:creationId xmlns:a16="http://schemas.microsoft.com/office/drawing/2014/main" id="{374928A6-CB30-DB12-9732-DFE7957F4C40}"/>
                    </a:ext>
                  </a:extLst>
                </p:cNvPr>
                <p:cNvCxnSpPr>
                  <a:cxnSpLocks/>
                </p:cNvCxnSpPr>
                <p:nvPr/>
              </p:nvCxnSpPr>
              <p:spPr>
                <a:xfrm flipH="1">
                  <a:off x="4007223" y="9323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91" name="Straight Connector 169990">
                  <a:extLst>
                    <a:ext uri="{FF2B5EF4-FFF2-40B4-BE49-F238E27FC236}">
                      <a16:creationId xmlns:a16="http://schemas.microsoft.com/office/drawing/2014/main" id="{F96AAB21-8DFF-87DA-AA6B-92E11D5D32E2}"/>
                    </a:ext>
                  </a:extLst>
                </p:cNvPr>
                <p:cNvCxnSpPr>
                  <a:cxnSpLocks/>
                </p:cNvCxnSpPr>
                <p:nvPr/>
              </p:nvCxnSpPr>
              <p:spPr>
                <a:xfrm flipH="1">
                  <a:off x="3899646" y="10847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93" name="Straight Connector 169992">
                  <a:extLst>
                    <a:ext uri="{FF2B5EF4-FFF2-40B4-BE49-F238E27FC236}">
                      <a16:creationId xmlns:a16="http://schemas.microsoft.com/office/drawing/2014/main" id="{DDFEA06A-F855-5696-F562-DE269FC3C815}"/>
                    </a:ext>
                  </a:extLst>
                </p:cNvPr>
                <p:cNvCxnSpPr>
                  <a:cxnSpLocks/>
                </p:cNvCxnSpPr>
                <p:nvPr/>
              </p:nvCxnSpPr>
              <p:spPr>
                <a:xfrm flipH="1">
                  <a:off x="3783105" y="12371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95" name="Straight Connector 169994">
                  <a:extLst>
                    <a:ext uri="{FF2B5EF4-FFF2-40B4-BE49-F238E27FC236}">
                      <a16:creationId xmlns:a16="http://schemas.microsoft.com/office/drawing/2014/main" id="{7EEB2E8F-5D5F-42D7-D2EC-CD57FD2C49B0}"/>
                    </a:ext>
                  </a:extLst>
                </p:cNvPr>
                <p:cNvCxnSpPr>
                  <a:cxnSpLocks/>
                </p:cNvCxnSpPr>
                <p:nvPr/>
              </p:nvCxnSpPr>
              <p:spPr>
                <a:xfrm flipH="1">
                  <a:off x="3684492" y="13895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97" name="Straight Connector 169996">
                  <a:extLst>
                    <a:ext uri="{FF2B5EF4-FFF2-40B4-BE49-F238E27FC236}">
                      <a16:creationId xmlns:a16="http://schemas.microsoft.com/office/drawing/2014/main" id="{C5207E0E-2003-1A17-8FFA-3AB989B42311}"/>
                    </a:ext>
                  </a:extLst>
                </p:cNvPr>
                <p:cNvCxnSpPr>
                  <a:cxnSpLocks/>
                </p:cNvCxnSpPr>
                <p:nvPr/>
              </p:nvCxnSpPr>
              <p:spPr>
                <a:xfrm flipH="1">
                  <a:off x="3576915" y="15419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98" name="Straight Connector 169997">
                  <a:extLst>
                    <a:ext uri="{FF2B5EF4-FFF2-40B4-BE49-F238E27FC236}">
                      <a16:creationId xmlns:a16="http://schemas.microsoft.com/office/drawing/2014/main" id="{304BA145-42BC-EE40-D9DE-94E9E5759EA0}"/>
                    </a:ext>
                  </a:extLst>
                </p:cNvPr>
                <p:cNvCxnSpPr>
                  <a:cxnSpLocks/>
                </p:cNvCxnSpPr>
                <p:nvPr/>
              </p:nvCxnSpPr>
              <p:spPr>
                <a:xfrm flipH="1">
                  <a:off x="3460374" y="16943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99" name="Straight Connector 169998">
                  <a:extLst>
                    <a:ext uri="{FF2B5EF4-FFF2-40B4-BE49-F238E27FC236}">
                      <a16:creationId xmlns:a16="http://schemas.microsoft.com/office/drawing/2014/main" id="{EA343399-63F9-8979-562D-1367E9231562}"/>
                    </a:ext>
                  </a:extLst>
                </p:cNvPr>
                <p:cNvCxnSpPr>
                  <a:cxnSpLocks/>
                </p:cNvCxnSpPr>
                <p:nvPr/>
              </p:nvCxnSpPr>
              <p:spPr>
                <a:xfrm flipH="1">
                  <a:off x="3361761" y="18467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00" name="Straight Connector 169999">
                  <a:extLst>
                    <a:ext uri="{FF2B5EF4-FFF2-40B4-BE49-F238E27FC236}">
                      <a16:creationId xmlns:a16="http://schemas.microsoft.com/office/drawing/2014/main" id="{E4303C84-AB92-4F69-B67D-14B6A405BC06}"/>
                    </a:ext>
                  </a:extLst>
                </p:cNvPr>
                <p:cNvCxnSpPr>
                  <a:cxnSpLocks/>
                </p:cNvCxnSpPr>
                <p:nvPr/>
              </p:nvCxnSpPr>
              <p:spPr>
                <a:xfrm flipH="1">
                  <a:off x="3254182" y="19991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01" name="Straight Connector 170000">
                  <a:extLst>
                    <a:ext uri="{FF2B5EF4-FFF2-40B4-BE49-F238E27FC236}">
                      <a16:creationId xmlns:a16="http://schemas.microsoft.com/office/drawing/2014/main" id="{569C2B11-E74F-0A34-A4C0-D008768E0831}"/>
                    </a:ext>
                  </a:extLst>
                </p:cNvPr>
                <p:cNvCxnSpPr>
                  <a:cxnSpLocks/>
                </p:cNvCxnSpPr>
                <p:nvPr/>
              </p:nvCxnSpPr>
              <p:spPr>
                <a:xfrm flipH="1">
                  <a:off x="3137640" y="21515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02" name="Straight Connector 170001">
                  <a:extLst>
                    <a:ext uri="{FF2B5EF4-FFF2-40B4-BE49-F238E27FC236}">
                      <a16:creationId xmlns:a16="http://schemas.microsoft.com/office/drawing/2014/main" id="{4DD105C4-4CA8-40A7-0CF4-D1440A6431A9}"/>
                    </a:ext>
                  </a:extLst>
                </p:cNvPr>
                <p:cNvCxnSpPr>
                  <a:cxnSpLocks/>
                </p:cNvCxnSpPr>
                <p:nvPr/>
              </p:nvCxnSpPr>
              <p:spPr>
                <a:xfrm flipH="1">
                  <a:off x="3030062" y="23039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1D916B4-8178-0490-A8D8-1F69E707DD43}"/>
                  </a:ext>
                </a:extLst>
              </p:cNvPr>
              <p:cNvGrpSpPr/>
              <p:nvPr/>
            </p:nvGrpSpPr>
            <p:grpSpPr>
              <a:xfrm>
                <a:off x="3251602" y="938406"/>
                <a:ext cx="1439271" cy="1656548"/>
                <a:chOff x="3123763" y="874170"/>
                <a:chExt cx="1439271" cy="1656548"/>
              </a:xfrm>
            </p:grpSpPr>
            <p:cxnSp>
              <p:nvCxnSpPr>
                <p:cNvPr id="56" name="Straight Connector 55">
                  <a:extLst>
                    <a:ext uri="{FF2B5EF4-FFF2-40B4-BE49-F238E27FC236}">
                      <a16:creationId xmlns:a16="http://schemas.microsoft.com/office/drawing/2014/main" id="{184EF30D-70A6-F050-64B9-3446108D1BE2}"/>
                    </a:ext>
                  </a:extLst>
                </p:cNvPr>
                <p:cNvCxnSpPr/>
                <p:nvPr/>
              </p:nvCxnSpPr>
              <p:spPr>
                <a:xfrm flipH="1">
                  <a:off x="3123763" y="874170"/>
                  <a:ext cx="1197224" cy="16565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B348CB-39F5-E533-678D-9A0E62AD4FA3}"/>
                    </a:ext>
                  </a:extLst>
                </p:cNvPr>
                <p:cNvCxnSpPr>
                  <a:cxnSpLocks/>
                </p:cNvCxnSpPr>
                <p:nvPr/>
              </p:nvCxnSpPr>
              <p:spPr>
                <a:xfrm flipH="1">
                  <a:off x="4276163" y="9323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AF978E6-DAC0-7CA0-5881-8B0F7DB7ABD9}"/>
                    </a:ext>
                  </a:extLst>
                </p:cNvPr>
                <p:cNvCxnSpPr>
                  <a:cxnSpLocks/>
                </p:cNvCxnSpPr>
                <p:nvPr/>
              </p:nvCxnSpPr>
              <p:spPr>
                <a:xfrm flipH="1">
                  <a:off x="4159623" y="10847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E07EBFD-A05A-3924-4EE1-6C59AEEEC5B4}"/>
                    </a:ext>
                  </a:extLst>
                </p:cNvPr>
                <p:cNvCxnSpPr>
                  <a:cxnSpLocks/>
                </p:cNvCxnSpPr>
                <p:nvPr/>
              </p:nvCxnSpPr>
              <p:spPr>
                <a:xfrm flipH="1">
                  <a:off x="4052046" y="12371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9A20D95-CF7C-537B-8DE0-3DCFD84D72D1}"/>
                    </a:ext>
                  </a:extLst>
                </p:cNvPr>
                <p:cNvCxnSpPr>
                  <a:cxnSpLocks/>
                </p:cNvCxnSpPr>
                <p:nvPr/>
              </p:nvCxnSpPr>
              <p:spPr>
                <a:xfrm flipH="1">
                  <a:off x="3935505" y="13895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8699F6E-6F6B-8C11-15DC-8BCA240FDE3C}"/>
                    </a:ext>
                  </a:extLst>
                </p:cNvPr>
                <p:cNvCxnSpPr>
                  <a:cxnSpLocks/>
                </p:cNvCxnSpPr>
                <p:nvPr/>
              </p:nvCxnSpPr>
              <p:spPr>
                <a:xfrm flipH="1">
                  <a:off x="3836892" y="15419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7F30D4-41EC-55F5-00AE-9DEA371D01F0}"/>
                    </a:ext>
                  </a:extLst>
                </p:cNvPr>
                <p:cNvCxnSpPr>
                  <a:cxnSpLocks/>
                </p:cNvCxnSpPr>
                <p:nvPr/>
              </p:nvCxnSpPr>
              <p:spPr>
                <a:xfrm flipH="1">
                  <a:off x="3729315" y="16943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594534-1848-7FC9-524C-F3D6A15FA70D}"/>
                    </a:ext>
                  </a:extLst>
                </p:cNvPr>
                <p:cNvCxnSpPr>
                  <a:cxnSpLocks/>
                </p:cNvCxnSpPr>
                <p:nvPr/>
              </p:nvCxnSpPr>
              <p:spPr>
                <a:xfrm flipH="1">
                  <a:off x="3612774" y="18467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84" name="Straight Connector 169983">
                  <a:extLst>
                    <a:ext uri="{FF2B5EF4-FFF2-40B4-BE49-F238E27FC236}">
                      <a16:creationId xmlns:a16="http://schemas.microsoft.com/office/drawing/2014/main" id="{CF9704CC-C8B1-F960-CEAD-291109A4A337}"/>
                    </a:ext>
                  </a:extLst>
                </p:cNvPr>
                <p:cNvCxnSpPr>
                  <a:cxnSpLocks/>
                </p:cNvCxnSpPr>
                <p:nvPr/>
              </p:nvCxnSpPr>
              <p:spPr>
                <a:xfrm flipH="1">
                  <a:off x="3514161" y="19991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85" name="Straight Connector 169984">
                  <a:extLst>
                    <a:ext uri="{FF2B5EF4-FFF2-40B4-BE49-F238E27FC236}">
                      <a16:creationId xmlns:a16="http://schemas.microsoft.com/office/drawing/2014/main" id="{B6BD8E83-55CE-8C62-DC88-A0F7A5280E1F}"/>
                    </a:ext>
                  </a:extLst>
                </p:cNvPr>
                <p:cNvCxnSpPr>
                  <a:cxnSpLocks/>
                </p:cNvCxnSpPr>
                <p:nvPr/>
              </p:nvCxnSpPr>
              <p:spPr>
                <a:xfrm flipH="1">
                  <a:off x="3406582" y="21515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86" name="Straight Connector 169985">
                  <a:extLst>
                    <a:ext uri="{FF2B5EF4-FFF2-40B4-BE49-F238E27FC236}">
                      <a16:creationId xmlns:a16="http://schemas.microsoft.com/office/drawing/2014/main" id="{F2AC3BC5-87FF-D02C-F73E-F433C6BA050B}"/>
                    </a:ext>
                  </a:extLst>
                </p:cNvPr>
                <p:cNvCxnSpPr>
                  <a:cxnSpLocks/>
                </p:cNvCxnSpPr>
                <p:nvPr/>
              </p:nvCxnSpPr>
              <p:spPr>
                <a:xfrm flipH="1">
                  <a:off x="3290040" y="23039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87" name="Straight Connector 169986">
                  <a:extLst>
                    <a:ext uri="{FF2B5EF4-FFF2-40B4-BE49-F238E27FC236}">
                      <a16:creationId xmlns:a16="http://schemas.microsoft.com/office/drawing/2014/main" id="{F1550666-7F3C-E494-C78B-511879D9D4AE}"/>
                    </a:ext>
                  </a:extLst>
                </p:cNvPr>
                <p:cNvCxnSpPr>
                  <a:cxnSpLocks/>
                </p:cNvCxnSpPr>
                <p:nvPr/>
              </p:nvCxnSpPr>
              <p:spPr>
                <a:xfrm flipH="1">
                  <a:off x="3182462" y="2456330"/>
                  <a:ext cx="286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6536B7C-3600-AF09-A882-4FE36EC6FFFB}"/>
                  </a:ext>
                </a:extLst>
              </p:cNvPr>
              <p:cNvSpPr txBox="1"/>
              <p:nvPr/>
            </p:nvSpPr>
            <p:spPr>
              <a:xfrm>
                <a:off x="3718143" y="499466"/>
                <a:ext cx="1835439" cy="338554"/>
              </a:xfrm>
              <a:prstGeom prst="rect">
                <a:avLst/>
              </a:prstGeom>
              <a:noFill/>
            </p:spPr>
            <p:txBody>
              <a:bodyPr wrap="none" rtlCol="0">
                <a:spAutoFit/>
              </a:bodyPr>
              <a:lstStyle/>
              <a:p>
                <a:r>
                  <a:rPr lang="en-US" sz="1600" dirty="0"/>
                  <a:t>No feasible solution</a:t>
                </a:r>
              </a:p>
            </p:txBody>
          </p:sp>
          <p:sp>
            <p:nvSpPr>
              <p:cNvPr id="55" name="TextBox 54">
                <a:extLst>
                  <a:ext uri="{FF2B5EF4-FFF2-40B4-BE49-F238E27FC236}">
                    <a16:creationId xmlns:a16="http://schemas.microsoft.com/office/drawing/2014/main" id="{B8C26F4E-0847-5833-8F7A-E79992556DF3}"/>
                  </a:ext>
                </a:extLst>
              </p:cNvPr>
              <p:cNvSpPr txBox="1"/>
              <p:nvPr/>
            </p:nvSpPr>
            <p:spPr>
              <a:xfrm>
                <a:off x="4421491" y="3173899"/>
                <a:ext cx="417102" cy="338554"/>
              </a:xfrm>
              <a:prstGeom prst="rect">
                <a:avLst/>
              </a:prstGeom>
              <a:noFill/>
            </p:spPr>
            <p:txBody>
              <a:bodyPr wrap="none" rtlCol="0">
                <a:spAutoFit/>
              </a:bodyPr>
              <a:lstStyle/>
              <a:p>
                <a:r>
                  <a:rPr lang="en-US" sz="1600" dirty="0"/>
                  <a:t>(b)</a:t>
                </a:r>
              </a:p>
            </p:txBody>
          </p:sp>
        </p:grpSp>
        <p:grpSp>
          <p:nvGrpSpPr>
            <p:cNvPr id="170003" name="Group 170002">
              <a:extLst>
                <a:ext uri="{FF2B5EF4-FFF2-40B4-BE49-F238E27FC236}">
                  <a16:creationId xmlns:a16="http://schemas.microsoft.com/office/drawing/2014/main" id="{0A15DC22-6D88-0166-652A-709C9E3AC86F}"/>
                </a:ext>
              </a:extLst>
            </p:cNvPr>
            <p:cNvGrpSpPr/>
            <p:nvPr/>
          </p:nvGrpSpPr>
          <p:grpSpPr>
            <a:xfrm>
              <a:off x="5758544" y="3346720"/>
              <a:ext cx="3325737" cy="3048649"/>
              <a:chOff x="5772294" y="463804"/>
              <a:chExt cx="3325737" cy="3048649"/>
            </a:xfrm>
          </p:grpSpPr>
          <p:sp>
            <p:nvSpPr>
              <p:cNvPr id="170004" name="Freeform: Shape 170003">
                <a:extLst>
                  <a:ext uri="{FF2B5EF4-FFF2-40B4-BE49-F238E27FC236}">
                    <a16:creationId xmlns:a16="http://schemas.microsoft.com/office/drawing/2014/main" id="{8D6B2D6D-B979-C606-5E5C-476D94AA7DDF}"/>
                  </a:ext>
                </a:extLst>
              </p:cNvPr>
              <p:cNvSpPr/>
              <p:nvPr/>
            </p:nvSpPr>
            <p:spPr>
              <a:xfrm>
                <a:off x="6231130" y="780690"/>
                <a:ext cx="2590800" cy="2061883"/>
              </a:xfrm>
              <a:custGeom>
                <a:avLst/>
                <a:gdLst>
                  <a:gd name="connsiteX0" fmla="*/ 0 w 2590800"/>
                  <a:gd name="connsiteY0" fmla="*/ 0 h 2061883"/>
                  <a:gd name="connsiteX1" fmla="*/ 0 w 2590800"/>
                  <a:gd name="connsiteY1" fmla="*/ 2061883 h 2061883"/>
                  <a:gd name="connsiteX2" fmla="*/ 2590800 w 2590800"/>
                  <a:gd name="connsiteY2" fmla="*/ 2061883 h 2061883"/>
                </a:gdLst>
                <a:ahLst/>
                <a:cxnLst>
                  <a:cxn ang="0">
                    <a:pos x="connsiteX0" y="connsiteY0"/>
                  </a:cxn>
                  <a:cxn ang="0">
                    <a:pos x="connsiteX1" y="connsiteY1"/>
                  </a:cxn>
                  <a:cxn ang="0">
                    <a:pos x="connsiteX2" y="connsiteY2"/>
                  </a:cxn>
                </a:cxnLst>
                <a:rect l="l" t="t" r="r" b="b"/>
                <a:pathLst>
                  <a:path w="2590800" h="2061883">
                    <a:moveTo>
                      <a:pt x="0" y="0"/>
                    </a:moveTo>
                    <a:lnTo>
                      <a:pt x="0" y="2061883"/>
                    </a:lnTo>
                    <a:lnTo>
                      <a:pt x="2590800" y="2061883"/>
                    </a:lnTo>
                  </a:path>
                </a:pathLst>
              </a:custGeom>
              <a:noFill/>
              <a:ln w="2540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005" name="Straight Connector 170004">
                <a:extLst>
                  <a:ext uri="{FF2B5EF4-FFF2-40B4-BE49-F238E27FC236}">
                    <a16:creationId xmlns:a16="http://schemas.microsoft.com/office/drawing/2014/main" id="{6C6229F3-6F75-F1B1-A2AB-E47DFA78F88D}"/>
                  </a:ext>
                </a:extLst>
              </p:cNvPr>
              <p:cNvCxnSpPr>
                <a:cxnSpLocks/>
              </p:cNvCxnSpPr>
              <p:nvPr/>
            </p:nvCxnSpPr>
            <p:spPr>
              <a:xfrm>
                <a:off x="6096659" y="977914"/>
                <a:ext cx="1228165" cy="2151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006" name="Straight Connector 170005">
                <a:extLst>
                  <a:ext uri="{FF2B5EF4-FFF2-40B4-BE49-F238E27FC236}">
                    <a16:creationId xmlns:a16="http://schemas.microsoft.com/office/drawing/2014/main" id="{19C6C165-23F8-A882-1E9F-493174347664}"/>
                  </a:ext>
                </a:extLst>
              </p:cNvPr>
              <p:cNvCxnSpPr>
                <a:cxnSpLocks/>
              </p:cNvCxnSpPr>
              <p:nvPr/>
            </p:nvCxnSpPr>
            <p:spPr>
              <a:xfrm>
                <a:off x="6042871" y="2215043"/>
                <a:ext cx="2703470" cy="8247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0007" name="TextBox 170006">
                    <a:extLst>
                      <a:ext uri="{FF2B5EF4-FFF2-40B4-BE49-F238E27FC236}">
                        <a16:creationId xmlns:a16="http://schemas.microsoft.com/office/drawing/2014/main" id="{7A49E663-0D82-AE82-5DD1-84EC36C65F50}"/>
                      </a:ext>
                    </a:extLst>
                  </p:cNvPr>
                  <p:cNvSpPr txBox="1"/>
                  <p:nvPr/>
                </p:nvSpPr>
                <p:spPr>
                  <a:xfrm>
                    <a:off x="8821930" y="2665364"/>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96" name="TextBox 95">
                    <a:extLst>
                      <a:ext uri="{FF2B5EF4-FFF2-40B4-BE49-F238E27FC236}">
                        <a16:creationId xmlns:a16="http://schemas.microsoft.com/office/drawing/2014/main" id="{FDF2605D-2A50-4B9C-B70B-75D1B583D18A}"/>
                      </a:ext>
                    </a:extLst>
                  </p:cNvPr>
                  <p:cNvSpPr txBox="1">
                    <a:spLocks noRot="1" noChangeAspect="1" noMove="1" noResize="1" noEditPoints="1" noAdjustHandles="1" noChangeArrowheads="1" noChangeShapeType="1" noTextEdit="1"/>
                  </p:cNvSpPr>
                  <p:nvPr/>
                </p:nvSpPr>
                <p:spPr>
                  <a:xfrm>
                    <a:off x="8821930" y="2665364"/>
                    <a:ext cx="276101" cy="276999"/>
                  </a:xfrm>
                  <a:prstGeom prst="rect">
                    <a:avLst/>
                  </a:prstGeom>
                  <a:blipFill>
                    <a:blip r:embed="rId7"/>
                    <a:stretch>
                      <a:fillRect l="-13333" r="-8889"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008" name="TextBox 170007">
                    <a:extLst>
                      <a:ext uri="{FF2B5EF4-FFF2-40B4-BE49-F238E27FC236}">
                        <a16:creationId xmlns:a16="http://schemas.microsoft.com/office/drawing/2014/main" id="{35A29382-56A3-9208-55DD-00698C281D76}"/>
                      </a:ext>
                    </a:extLst>
                  </p:cNvPr>
                  <p:cNvSpPr txBox="1"/>
                  <p:nvPr/>
                </p:nvSpPr>
                <p:spPr>
                  <a:xfrm>
                    <a:off x="6179408" y="463804"/>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97" name="TextBox 96">
                    <a:extLst>
                      <a:ext uri="{FF2B5EF4-FFF2-40B4-BE49-F238E27FC236}">
                        <a16:creationId xmlns:a16="http://schemas.microsoft.com/office/drawing/2014/main" id="{0FB271A2-DBEF-4FBD-A474-4E2313D2E37B}"/>
                      </a:ext>
                    </a:extLst>
                  </p:cNvPr>
                  <p:cNvSpPr txBox="1">
                    <a:spLocks noRot="1" noChangeAspect="1" noMove="1" noResize="1" noEditPoints="1" noAdjustHandles="1" noChangeArrowheads="1" noChangeShapeType="1" noTextEdit="1"/>
                  </p:cNvSpPr>
                  <p:nvPr/>
                </p:nvSpPr>
                <p:spPr>
                  <a:xfrm>
                    <a:off x="6179408" y="463804"/>
                    <a:ext cx="281424" cy="276999"/>
                  </a:xfrm>
                  <a:prstGeom prst="rect">
                    <a:avLst/>
                  </a:prstGeom>
                  <a:blipFill>
                    <a:blip r:embed="rId8"/>
                    <a:stretch>
                      <a:fillRect l="-13043" r="-6522" b="-15217"/>
                    </a:stretch>
                  </a:blipFill>
                </p:spPr>
                <p:txBody>
                  <a:bodyPr/>
                  <a:lstStyle/>
                  <a:p>
                    <a:r>
                      <a:rPr lang="en-US">
                        <a:noFill/>
                      </a:rPr>
                      <a:t> </a:t>
                    </a:r>
                  </a:p>
                </p:txBody>
              </p:sp>
            </mc:Fallback>
          </mc:AlternateContent>
          <p:cxnSp>
            <p:nvCxnSpPr>
              <p:cNvPr id="170009" name="Straight Arrow Connector 170008">
                <a:extLst>
                  <a:ext uri="{FF2B5EF4-FFF2-40B4-BE49-F238E27FC236}">
                    <a16:creationId xmlns:a16="http://schemas.microsoft.com/office/drawing/2014/main" id="{6DB6A371-E057-7E74-CE4D-3391969B0C1D}"/>
                  </a:ext>
                </a:extLst>
              </p:cNvPr>
              <p:cNvCxnSpPr>
                <a:cxnSpLocks/>
              </p:cNvCxnSpPr>
              <p:nvPr/>
            </p:nvCxnSpPr>
            <p:spPr>
              <a:xfrm flipH="1">
                <a:off x="7324824" y="1699026"/>
                <a:ext cx="377618" cy="5895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010" name="Straight Connector 170009">
                <a:extLst>
                  <a:ext uri="{FF2B5EF4-FFF2-40B4-BE49-F238E27FC236}">
                    <a16:creationId xmlns:a16="http://schemas.microsoft.com/office/drawing/2014/main" id="{A6F4E5D1-A610-4D36-BF00-FB29D0A3FCE2}"/>
                  </a:ext>
                </a:extLst>
              </p:cNvPr>
              <p:cNvCxnSpPr>
                <a:cxnSpLocks/>
              </p:cNvCxnSpPr>
              <p:nvPr/>
            </p:nvCxnSpPr>
            <p:spPr>
              <a:xfrm flipH="1">
                <a:off x="6001104" y="225357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11" name="Straight Connector 170010">
                <a:extLst>
                  <a:ext uri="{FF2B5EF4-FFF2-40B4-BE49-F238E27FC236}">
                    <a16:creationId xmlns:a16="http://schemas.microsoft.com/office/drawing/2014/main" id="{10B6048A-5268-0350-0817-3FA4C60703E3}"/>
                  </a:ext>
                </a:extLst>
              </p:cNvPr>
              <p:cNvCxnSpPr>
                <a:cxnSpLocks/>
              </p:cNvCxnSpPr>
              <p:nvPr/>
            </p:nvCxnSpPr>
            <p:spPr>
              <a:xfrm flipH="1">
                <a:off x="6153504" y="22983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12" name="Straight Connector 170011">
                <a:extLst>
                  <a:ext uri="{FF2B5EF4-FFF2-40B4-BE49-F238E27FC236}">
                    <a16:creationId xmlns:a16="http://schemas.microsoft.com/office/drawing/2014/main" id="{A5031559-FF63-6C6F-827B-85EAA6F2CF02}"/>
                  </a:ext>
                </a:extLst>
              </p:cNvPr>
              <p:cNvCxnSpPr>
                <a:cxnSpLocks/>
              </p:cNvCxnSpPr>
              <p:nvPr/>
            </p:nvCxnSpPr>
            <p:spPr>
              <a:xfrm flipH="1">
                <a:off x="6305904" y="2361149"/>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13" name="Straight Connector 170012">
                <a:extLst>
                  <a:ext uri="{FF2B5EF4-FFF2-40B4-BE49-F238E27FC236}">
                    <a16:creationId xmlns:a16="http://schemas.microsoft.com/office/drawing/2014/main" id="{3B581AA3-7A18-CC1C-8739-A13C8479BDA5}"/>
                  </a:ext>
                </a:extLst>
              </p:cNvPr>
              <p:cNvCxnSpPr>
                <a:cxnSpLocks/>
              </p:cNvCxnSpPr>
              <p:nvPr/>
            </p:nvCxnSpPr>
            <p:spPr>
              <a:xfrm flipH="1">
                <a:off x="6458304" y="2405973"/>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14" name="Straight Connector 170013">
                <a:extLst>
                  <a:ext uri="{FF2B5EF4-FFF2-40B4-BE49-F238E27FC236}">
                    <a16:creationId xmlns:a16="http://schemas.microsoft.com/office/drawing/2014/main" id="{59D71342-9641-FE56-B902-45C7EFECA50D}"/>
                  </a:ext>
                </a:extLst>
              </p:cNvPr>
              <p:cNvCxnSpPr>
                <a:cxnSpLocks/>
              </p:cNvCxnSpPr>
              <p:nvPr/>
            </p:nvCxnSpPr>
            <p:spPr>
              <a:xfrm flipH="1">
                <a:off x="6610704" y="2450796"/>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15" name="Straight Connector 170014">
                <a:extLst>
                  <a:ext uri="{FF2B5EF4-FFF2-40B4-BE49-F238E27FC236}">
                    <a16:creationId xmlns:a16="http://schemas.microsoft.com/office/drawing/2014/main" id="{B51F7499-9624-6953-932C-ADE96492C830}"/>
                  </a:ext>
                </a:extLst>
              </p:cNvPr>
              <p:cNvCxnSpPr>
                <a:cxnSpLocks/>
              </p:cNvCxnSpPr>
              <p:nvPr/>
            </p:nvCxnSpPr>
            <p:spPr>
              <a:xfrm flipH="1">
                <a:off x="6763104" y="2486654"/>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16" name="Straight Connector 170015">
                <a:extLst>
                  <a:ext uri="{FF2B5EF4-FFF2-40B4-BE49-F238E27FC236}">
                    <a16:creationId xmlns:a16="http://schemas.microsoft.com/office/drawing/2014/main" id="{5ADF4751-FDCA-2065-B384-33B2B2E48627}"/>
                  </a:ext>
                </a:extLst>
              </p:cNvPr>
              <p:cNvCxnSpPr>
                <a:cxnSpLocks/>
              </p:cNvCxnSpPr>
              <p:nvPr/>
            </p:nvCxnSpPr>
            <p:spPr>
              <a:xfrm flipH="1">
                <a:off x="6915504" y="253147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17" name="Straight Connector 170016">
                <a:extLst>
                  <a:ext uri="{FF2B5EF4-FFF2-40B4-BE49-F238E27FC236}">
                    <a16:creationId xmlns:a16="http://schemas.microsoft.com/office/drawing/2014/main" id="{8B793163-A53B-B1C6-B0FE-A8C34B38096E}"/>
                  </a:ext>
                </a:extLst>
              </p:cNvPr>
              <p:cNvCxnSpPr>
                <a:cxnSpLocks/>
              </p:cNvCxnSpPr>
              <p:nvPr/>
            </p:nvCxnSpPr>
            <p:spPr>
              <a:xfrm flipH="1">
                <a:off x="7067904" y="2585264"/>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18" name="Straight Connector 170017">
                <a:extLst>
                  <a:ext uri="{FF2B5EF4-FFF2-40B4-BE49-F238E27FC236}">
                    <a16:creationId xmlns:a16="http://schemas.microsoft.com/office/drawing/2014/main" id="{496E78E0-1074-6779-4DF7-EB467658FAAD}"/>
                  </a:ext>
                </a:extLst>
              </p:cNvPr>
              <p:cNvCxnSpPr>
                <a:cxnSpLocks/>
              </p:cNvCxnSpPr>
              <p:nvPr/>
            </p:nvCxnSpPr>
            <p:spPr>
              <a:xfrm flipH="1">
                <a:off x="7220304" y="2621121"/>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19" name="Straight Connector 170018">
                <a:extLst>
                  <a:ext uri="{FF2B5EF4-FFF2-40B4-BE49-F238E27FC236}">
                    <a16:creationId xmlns:a16="http://schemas.microsoft.com/office/drawing/2014/main" id="{36F5CC3D-3409-9E20-92DC-72D69764F71D}"/>
                  </a:ext>
                </a:extLst>
              </p:cNvPr>
              <p:cNvCxnSpPr>
                <a:cxnSpLocks/>
              </p:cNvCxnSpPr>
              <p:nvPr/>
            </p:nvCxnSpPr>
            <p:spPr>
              <a:xfrm flipH="1">
                <a:off x="7372704" y="2683871"/>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0" name="Straight Connector 170019">
                <a:extLst>
                  <a:ext uri="{FF2B5EF4-FFF2-40B4-BE49-F238E27FC236}">
                    <a16:creationId xmlns:a16="http://schemas.microsoft.com/office/drawing/2014/main" id="{B1B44B4F-8436-0171-1986-B687A61C4630}"/>
                  </a:ext>
                </a:extLst>
              </p:cNvPr>
              <p:cNvCxnSpPr>
                <a:cxnSpLocks/>
              </p:cNvCxnSpPr>
              <p:nvPr/>
            </p:nvCxnSpPr>
            <p:spPr>
              <a:xfrm flipH="1">
                <a:off x="7525104" y="2719729"/>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1" name="Straight Connector 170020">
                <a:extLst>
                  <a:ext uri="{FF2B5EF4-FFF2-40B4-BE49-F238E27FC236}">
                    <a16:creationId xmlns:a16="http://schemas.microsoft.com/office/drawing/2014/main" id="{B77A22A6-6014-B8B1-9394-552C10C08209}"/>
                  </a:ext>
                </a:extLst>
              </p:cNvPr>
              <p:cNvCxnSpPr>
                <a:cxnSpLocks/>
              </p:cNvCxnSpPr>
              <p:nvPr/>
            </p:nvCxnSpPr>
            <p:spPr>
              <a:xfrm flipH="1">
                <a:off x="7677504" y="2764552"/>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2" name="Straight Connector 170021">
                <a:extLst>
                  <a:ext uri="{FF2B5EF4-FFF2-40B4-BE49-F238E27FC236}">
                    <a16:creationId xmlns:a16="http://schemas.microsoft.com/office/drawing/2014/main" id="{6C828CF3-8F61-AC0C-B2FE-D23C76128064}"/>
                  </a:ext>
                </a:extLst>
              </p:cNvPr>
              <p:cNvCxnSpPr>
                <a:cxnSpLocks/>
              </p:cNvCxnSpPr>
              <p:nvPr/>
            </p:nvCxnSpPr>
            <p:spPr>
              <a:xfrm flipH="1">
                <a:off x="7829904" y="2809374"/>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3" name="Straight Connector 170022">
                <a:extLst>
                  <a:ext uri="{FF2B5EF4-FFF2-40B4-BE49-F238E27FC236}">
                    <a16:creationId xmlns:a16="http://schemas.microsoft.com/office/drawing/2014/main" id="{8FB1DA79-5151-EF82-E0BC-FED39E017A18}"/>
                  </a:ext>
                </a:extLst>
              </p:cNvPr>
              <p:cNvCxnSpPr>
                <a:cxnSpLocks/>
              </p:cNvCxnSpPr>
              <p:nvPr/>
            </p:nvCxnSpPr>
            <p:spPr>
              <a:xfrm flipH="1">
                <a:off x="7982304" y="286316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4" name="Straight Connector 170023">
                <a:extLst>
                  <a:ext uri="{FF2B5EF4-FFF2-40B4-BE49-F238E27FC236}">
                    <a16:creationId xmlns:a16="http://schemas.microsoft.com/office/drawing/2014/main" id="{B502663B-F897-10C6-4C98-BA37A54D7BC3}"/>
                  </a:ext>
                </a:extLst>
              </p:cNvPr>
              <p:cNvCxnSpPr>
                <a:cxnSpLocks/>
              </p:cNvCxnSpPr>
              <p:nvPr/>
            </p:nvCxnSpPr>
            <p:spPr>
              <a:xfrm flipH="1">
                <a:off x="8134704" y="2916947"/>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5" name="Straight Connector 170024">
                <a:extLst>
                  <a:ext uri="{FF2B5EF4-FFF2-40B4-BE49-F238E27FC236}">
                    <a16:creationId xmlns:a16="http://schemas.microsoft.com/office/drawing/2014/main" id="{063A6615-1AAD-C16E-D2DC-D9E561C44FF9}"/>
                  </a:ext>
                </a:extLst>
              </p:cNvPr>
              <p:cNvCxnSpPr>
                <a:cxnSpLocks/>
              </p:cNvCxnSpPr>
              <p:nvPr/>
            </p:nvCxnSpPr>
            <p:spPr>
              <a:xfrm flipH="1">
                <a:off x="8287104" y="2961767"/>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6" name="Straight Connector 170025">
                <a:extLst>
                  <a:ext uri="{FF2B5EF4-FFF2-40B4-BE49-F238E27FC236}">
                    <a16:creationId xmlns:a16="http://schemas.microsoft.com/office/drawing/2014/main" id="{CBDB5F3A-5368-3A81-C45C-E2ECD5B8A0E4}"/>
                  </a:ext>
                </a:extLst>
              </p:cNvPr>
              <p:cNvCxnSpPr>
                <a:cxnSpLocks/>
              </p:cNvCxnSpPr>
              <p:nvPr/>
            </p:nvCxnSpPr>
            <p:spPr>
              <a:xfrm flipH="1">
                <a:off x="8439504" y="3006590"/>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7" name="Straight Connector 170026">
                <a:extLst>
                  <a:ext uri="{FF2B5EF4-FFF2-40B4-BE49-F238E27FC236}">
                    <a16:creationId xmlns:a16="http://schemas.microsoft.com/office/drawing/2014/main" id="{247914F8-AA36-9D2D-19B2-52E695D040CD}"/>
                  </a:ext>
                </a:extLst>
              </p:cNvPr>
              <p:cNvCxnSpPr>
                <a:cxnSpLocks/>
              </p:cNvCxnSpPr>
              <p:nvPr/>
            </p:nvCxnSpPr>
            <p:spPr>
              <a:xfrm flipH="1">
                <a:off x="6010007" y="11244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8" name="Straight Connector 170027">
                <a:extLst>
                  <a:ext uri="{FF2B5EF4-FFF2-40B4-BE49-F238E27FC236}">
                    <a16:creationId xmlns:a16="http://schemas.microsoft.com/office/drawing/2014/main" id="{724704F4-14CF-586B-DD55-E7E638A4EDFF}"/>
                  </a:ext>
                </a:extLst>
              </p:cNvPr>
              <p:cNvCxnSpPr>
                <a:cxnSpLocks/>
              </p:cNvCxnSpPr>
              <p:nvPr/>
            </p:nvCxnSpPr>
            <p:spPr>
              <a:xfrm flipH="1">
                <a:off x="6108617" y="12768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29" name="Straight Connector 170028">
                <a:extLst>
                  <a:ext uri="{FF2B5EF4-FFF2-40B4-BE49-F238E27FC236}">
                    <a16:creationId xmlns:a16="http://schemas.microsoft.com/office/drawing/2014/main" id="{FD5426A4-5192-3B6D-8BB9-9B6BA03A268C}"/>
                  </a:ext>
                </a:extLst>
              </p:cNvPr>
              <p:cNvCxnSpPr>
                <a:cxnSpLocks/>
              </p:cNvCxnSpPr>
              <p:nvPr/>
            </p:nvCxnSpPr>
            <p:spPr>
              <a:xfrm flipH="1">
                <a:off x="6189300" y="14292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0" name="Straight Connector 170029">
                <a:extLst>
                  <a:ext uri="{FF2B5EF4-FFF2-40B4-BE49-F238E27FC236}">
                    <a16:creationId xmlns:a16="http://schemas.microsoft.com/office/drawing/2014/main" id="{B01E7E0D-7434-9979-CB34-EC2DC47DAC6E}"/>
                  </a:ext>
                </a:extLst>
              </p:cNvPr>
              <p:cNvCxnSpPr>
                <a:cxnSpLocks/>
              </p:cNvCxnSpPr>
              <p:nvPr/>
            </p:nvCxnSpPr>
            <p:spPr>
              <a:xfrm flipH="1">
                <a:off x="6278947" y="15816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1" name="Straight Connector 170030">
                <a:extLst>
                  <a:ext uri="{FF2B5EF4-FFF2-40B4-BE49-F238E27FC236}">
                    <a16:creationId xmlns:a16="http://schemas.microsoft.com/office/drawing/2014/main" id="{7AB0610A-26C1-31DE-015C-7E0534C54785}"/>
                  </a:ext>
                </a:extLst>
              </p:cNvPr>
              <p:cNvCxnSpPr>
                <a:cxnSpLocks/>
              </p:cNvCxnSpPr>
              <p:nvPr/>
            </p:nvCxnSpPr>
            <p:spPr>
              <a:xfrm flipH="1">
                <a:off x="6368592" y="17340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2" name="Straight Connector 170031">
                <a:extLst>
                  <a:ext uri="{FF2B5EF4-FFF2-40B4-BE49-F238E27FC236}">
                    <a16:creationId xmlns:a16="http://schemas.microsoft.com/office/drawing/2014/main" id="{7D69B3BA-7113-860A-F777-A27869225388}"/>
                  </a:ext>
                </a:extLst>
              </p:cNvPr>
              <p:cNvCxnSpPr>
                <a:cxnSpLocks/>
              </p:cNvCxnSpPr>
              <p:nvPr/>
            </p:nvCxnSpPr>
            <p:spPr>
              <a:xfrm flipH="1">
                <a:off x="6458238" y="18864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3" name="Straight Connector 170032">
                <a:extLst>
                  <a:ext uri="{FF2B5EF4-FFF2-40B4-BE49-F238E27FC236}">
                    <a16:creationId xmlns:a16="http://schemas.microsoft.com/office/drawing/2014/main" id="{79B32662-D38E-F1FC-1021-E5D422A5FEE2}"/>
                  </a:ext>
                </a:extLst>
              </p:cNvPr>
              <p:cNvCxnSpPr>
                <a:cxnSpLocks/>
              </p:cNvCxnSpPr>
              <p:nvPr/>
            </p:nvCxnSpPr>
            <p:spPr>
              <a:xfrm flipH="1">
                <a:off x="6547883" y="20388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4" name="Straight Connector 170033">
                <a:extLst>
                  <a:ext uri="{FF2B5EF4-FFF2-40B4-BE49-F238E27FC236}">
                    <a16:creationId xmlns:a16="http://schemas.microsoft.com/office/drawing/2014/main" id="{43178537-F87E-6FCD-4B24-7D82AF7F0C92}"/>
                  </a:ext>
                </a:extLst>
              </p:cNvPr>
              <p:cNvCxnSpPr>
                <a:cxnSpLocks/>
              </p:cNvCxnSpPr>
              <p:nvPr/>
            </p:nvCxnSpPr>
            <p:spPr>
              <a:xfrm flipH="1">
                <a:off x="6628564" y="21912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5" name="Straight Connector 170034">
                <a:extLst>
                  <a:ext uri="{FF2B5EF4-FFF2-40B4-BE49-F238E27FC236}">
                    <a16:creationId xmlns:a16="http://schemas.microsoft.com/office/drawing/2014/main" id="{E63A35FD-66AF-8701-9C2F-C13D0A4ED276}"/>
                  </a:ext>
                </a:extLst>
              </p:cNvPr>
              <p:cNvCxnSpPr>
                <a:cxnSpLocks/>
              </p:cNvCxnSpPr>
              <p:nvPr/>
            </p:nvCxnSpPr>
            <p:spPr>
              <a:xfrm flipH="1">
                <a:off x="6709244" y="23436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6" name="Straight Connector 170035">
                <a:extLst>
                  <a:ext uri="{FF2B5EF4-FFF2-40B4-BE49-F238E27FC236}">
                    <a16:creationId xmlns:a16="http://schemas.microsoft.com/office/drawing/2014/main" id="{2BCE901F-62DB-61BA-8B56-41E58BADF6C5}"/>
                  </a:ext>
                </a:extLst>
              </p:cNvPr>
              <p:cNvCxnSpPr>
                <a:cxnSpLocks/>
              </p:cNvCxnSpPr>
              <p:nvPr/>
            </p:nvCxnSpPr>
            <p:spPr>
              <a:xfrm flipH="1">
                <a:off x="6807854" y="24960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7" name="Straight Connector 170036">
                <a:extLst>
                  <a:ext uri="{FF2B5EF4-FFF2-40B4-BE49-F238E27FC236}">
                    <a16:creationId xmlns:a16="http://schemas.microsoft.com/office/drawing/2014/main" id="{27D14E3C-2749-C359-6A4E-99285C68C212}"/>
                  </a:ext>
                </a:extLst>
              </p:cNvPr>
              <p:cNvCxnSpPr>
                <a:cxnSpLocks/>
              </p:cNvCxnSpPr>
              <p:nvPr/>
            </p:nvCxnSpPr>
            <p:spPr>
              <a:xfrm flipH="1">
                <a:off x="6888534" y="26484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8" name="Straight Connector 170037">
                <a:extLst>
                  <a:ext uri="{FF2B5EF4-FFF2-40B4-BE49-F238E27FC236}">
                    <a16:creationId xmlns:a16="http://schemas.microsoft.com/office/drawing/2014/main" id="{69FD0C81-D5F4-AC14-9438-0A28090FDCD7}"/>
                  </a:ext>
                </a:extLst>
              </p:cNvPr>
              <p:cNvCxnSpPr>
                <a:cxnSpLocks/>
              </p:cNvCxnSpPr>
              <p:nvPr/>
            </p:nvCxnSpPr>
            <p:spPr>
              <a:xfrm flipH="1">
                <a:off x="6978179" y="28008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39" name="Straight Connector 170038">
                <a:extLst>
                  <a:ext uri="{FF2B5EF4-FFF2-40B4-BE49-F238E27FC236}">
                    <a16:creationId xmlns:a16="http://schemas.microsoft.com/office/drawing/2014/main" id="{97D95C43-D14B-60D1-864C-8E2479ABBC23}"/>
                  </a:ext>
                </a:extLst>
              </p:cNvPr>
              <p:cNvCxnSpPr>
                <a:cxnSpLocks/>
              </p:cNvCxnSpPr>
              <p:nvPr/>
            </p:nvCxnSpPr>
            <p:spPr>
              <a:xfrm flipH="1">
                <a:off x="7067824" y="2953295"/>
                <a:ext cx="158339" cy="18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040" name="TextBox 170039">
                <a:extLst>
                  <a:ext uri="{FF2B5EF4-FFF2-40B4-BE49-F238E27FC236}">
                    <a16:creationId xmlns:a16="http://schemas.microsoft.com/office/drawing/2014/main" id="{B945418F-5AB9-33A9-8FFC-0CB26FB804AF}"/>
                  </a:ext>
                </a:extLst>
              </p:cNvPr>
              <p:cNvSpPr txBox="1"/>
              <p:nvPr/>
            </p:nvSpPr>
            <p:spPr>
              <a:xfrm>
                <a:off x="6547580" y="483263"/>
                <a:ext cx="2371868" cy="338554"/>
              </a:xfrm>
              <a:prstGeom prst="rect">
                <a:avLst/>
              </a:prstGeom>
              <a:noFill/>
            </p:spPr>
            <p:txBody>
              <a:bodyPr wrap="none" rtlCol="0">
                <a:spAutoFit/>
              </a:bodyPr>
              <a:lstStyle/>
              <a:p>
                <a:r>
                  <a:rPr lang="en-US" sz="1600" dirty="0"/>
                  <a:t>Multiple optimal solutions</a:t>
                </a:r>
              </a:p>
            </p:txBody>
          </p:sp>
          <p:cxnSp>
            <p:nvCxnSpPr>
              <p:cNvPr id="170041" name="Straight Connector 170040">
                <a:extLst>
                  <a:ext uri="{FF2B5EF4-FFF2-40B4-BE49-F238E27FC236}">
                    <a16:creationId xmlns:a16="http://schemas.microsoft.com/office/drawing/2014/main" id="{513BBA7F-DA26-5481-D8A6-404FE5451C3C}"/>
                  </a:ext>
                </a:extLst>
              </p:cNvPr>
              <p:cNvCxnSpPr/>
              <p:nvPr/>
            </p:nvCxnSpPr>
            <p:spPr>
              <a:xfrm>
                <a:off x="5866572" y="1590656"/>
                <a:ext cx="2429497" cy="14572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0042" name="TextBox 170041">
                <a:extLst>
                  <a:ext uri="{FF2B5EF4-FFF2-40B4-BE49-F238E27FC236}">
                    <a16:creationId xmlns:a16="http://schemas.microsoft.com/office/drawing/2014/main" id="{3B8D832F-76C3-CE20-487F-0D9280324E1D}"/>
                  </a:ext>
                </a:extLst>
              </p:cNvPr>
              <p:cNvSpPr txBox="1"/>
              <p:nvPr/>
            </p:nvSpPr>
            <p:spPr>
              <a:xfrm>
                <a:off x="6679361" y="1874931"/>
                <a:ext cx="290464" cy="338554"/>
              </a:xfrm>
              <a:prstGeom prst="rect">
                <a:avLst/>
              </a:prstGeom>
              <a:noFill/>
            </p:spPr>
            <p:txBody>
              <a:bodyPr wrap="none" rtlCol="0">
                <a:spAutoFit/>
              </a:bodyPr>
              <a:lstStyle/>
              <a:p>
                <a:r>
                  <a:rPr lang="en-US" sz="1600" dirty="0"/>
                  <a:t>P</a:t>
                </a:r>
              </a:p>
            </p:txBody>
          </p:sp>
          <p:sp>
            <p:nvSpPr>
              <p:cNvPr id="170043" name="TextBox 170042">
                <a:extLst>
                  <a:ext uri="{FF2B5EF4-FFF2-40B4-BE49-F238E27FC236}">
                    <a16:creationId xmlns:a16="http://schemas.microsoft.com/office/drawing/2014/main" id="{B0717ADB-9EAE-DFDF-E38F-DE434C81DD25}"/>
                  </a:ext>
                </a:extLst>
              </p:cNvPr>
              <p:cNvSpPr txBox="1"/>
              <p:nvPr/>
            </p:nvSpPr>
            <p:spPr>
              <a:xfrm>
                <a:off x="7731323" y="2494677"/>
                <a:ext cx="322524" cy="338554"/>
              </a:xfrm>
              <a:prstGeom prst="rect">
                <a:avLst/>
              </a:prstGeom>
              <a:noFill/>
            </p:spPr>
            <p:txBody>
              <a:bodyPr wrap="none" rtlCol="0">
                <a:spAutoFit/>
              </a:bodyPr>
              <a:lstStyle/>
              <a:p>
                <a:r>
                  <a:rPr lang="en-US" sz="1600" dirty="0"/>
                  <a:t>Q</a:t>
                </a:r>
              </a:p>
            </p:txBody>
          </p:sp>
          <p:sp>
            <p:nvSpPr>
              <p:cNvPr id="170044" name="Oval 170043">
                <a:extLst>
                  <a:ext uri="{FF2B5EF4-FFF2-40B4-BE49-F238E27FC236}">
                    <a16:creationId xmlns:a16="http://schemas.microsoft.com/office/drawing/2014/main" id="{33FDBBAE-D8F4-ED34-0300-1EB3644FE687}"/>
                  </a:ext>
                </a:extLst>
              </p:cNvPr>
              <p:cNvSpPr/>
              <p:nvPr/>
            </p:nvSpPr>
            <p:spPr>
              <a:xfrm>
                <a:off x="6725171" y="2093635"/>
                <a:ext cx="87670" cy="87670"/>
              </a:xfrm>
              <a:prstGeom prst="ellipse">
                <a:avLst/>
              </a:prstGeom>
              <a:solidFill>
                <a:srgbClr val="0000FF"/>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045" name="Oval 170044">
                <a:extLst>
                  <a:ext uri="{FF2B5EF4-FFF2-40B4-BE49-F238E27FC236}">
                    <a16:creationId xmlns:a16="http://schemas.microsoft.com/office/drawing/2014/main" id="{A80A6A93-35D4-67E1-F223-D3924239D3E9}"/>
                  </a:ext>
                </a:extLst>
              </p:cNvPr>
              <p:cNvSpPr/>
              <p:nvPr/>
            </p:nvSpPr>
            <p:spPr>
              <a:xfrm>
                <a:off x="7802736" y="2712121"/>
                <a:ext cx="87670" cy="87670"/>
              </a:xfrm>
              <a:prstGeom prst="ellipse">
                <a:avLst/>
              </a:prstGeom>
              <a:solidFill>
                <a:srgbClr val="0000FF"/>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0046" name="Straight Connector 170045">
                <a:extLst>
                  <a:ext uri="{FF2B5EF4-FFF2-40B4-BE49-F238E27FC236}">
                    <a16:creationId xmlns:a16="http://schemas.microsoft.com/office/drawing/2014/main" id="{0B4C0356-FBE1-9FB0-DE9C-E2B2CBC22C36}"/>
                  </a:ext>
                </a:extLst>
              </p:cNvPr>
              <p:cNvCxnSpPr>
                <a:cxnSpLocks/>
              </p:cNvCxnSpPr>
              <p:nvPr/>
            </p:nvCxnSpPr>
            <p:spPr>
              <a:xfrm>
                <a:off x="6985767" y="1851811"/>
                <a:ext cx="991535" cy="594744"/>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0047" name="Straight Connector 170046">
                <a:extLst>
                  <a:ext uri="{FF2B5EF4-FFF2-40B4-BE49-F238E27FC236}">
                    <a16:creationId xmlns:a16="http://schemas.microsoft.com/office/drawing/2014/main" id="{ECD59BBB-BC48-B532-E6FF-16294B5E296F}"/>
                  </a:ext>
                </a:extLst>
              </p:cNvPr>
              <p:cNvCxnSpPr>
                <a:cxnSpLocks/>
              </p:cNvCxnSpPr>
              <p:nvPr/>
            </p:nvCxnSpPr>
            <p:spPr>
              <a:xfrm>
                <a:off x="7120238" y="1592548"/>
                <a:ext cx="991535" cy="594744"/>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0048" name="Straight Connector 170047">
                <a:extLst>
                  <a:ext uri="{FF2B5EF4-FFF2-40B4-BE49-F238E27FC236}">
                    <a16:creationId xmlns:a16="http://schemas.microsoft.com/office/drawing/2014/main" id="{676A71AF-DC9C-8CDA-C900-C2E49C70A1AF}"/>
                  </a:ext>
                </a:extLst>
              </p:cNvPr>
              <p:cNvCxnSpPr>
                <a:cxnSpLocks/>
              </p:cNvCxnSpPr>
              <p:nvPr/>
            </p:nvCxnSpPr>
            <p:spPr>
              <a:xfrm>
                <a:off x="7277151" y="1339449"/>
                <a:ext cx="991535" cy="594744"/>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0049" name="Straight Connector 170048">
                <a:extLst>
                  <a:ext uri="{FF2B5EF4-FFF2-40B4-BE49-F238E27FC236}">
                    <a16:creationId xmlns:a16="http://schemas.microsoft.com/office/drawing/2014/main" id="{81C1EA70-35FE-8645-131E-CFF0AB2C2F7A}"/>
                  </a:ext>
                </a:extLst>
              </p:cNvPr>
              <p:cNvCxnSpPr>
                <a:cxnSpLocks/>
              </p:cNvCxnSpPr>
              <p:nvPr/>
            </p:nvCxnSpPr>
            <p:spPr>
              <a:xfrm>
                <a:off x="7422363" y="1066939"/>
                <a:ext cx="991535" cy="594744"/>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0050" name="TextBox 170049">
                    <a:extLst>
                      <a:ext uri="{FF2B5EF4-FFF2-40B4-BE49-F238E27FC236}">
                        <a16:creationId xmlns:a16="http://schemas.microsoft.com/office/drawing/2014/main" id="{EC9AD025-4717-9524-1FF6-D78155691C06}"/>
                      </a:ext>
                    </a:extLst>
                  </p:cNvPr>
                  <p:cNvSpPr txBox="1"/>
                  <p:nvPr/>
                </p:nvSpPr>
                <p:spPr>
                  <a:xfrm>
                    <a:off x="7633859" y="1877118"/>
                    <a:ext cx="75373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𝑓</m:t>
                          </m:r>
                          <m:r>
                            <a:rPr lang="en-US" b="0" i="1" smtClean="0">
                              <a:latin typeface="Cambria Math" panose="02040503050406030204" pitchFamily="18" charset="0"/>
                            </a:rPr>
                            <m:t>&lt;0</m:t>
                          </m:r>
                        </m:oMath>
                      </m:oMathPara>
                    </a14:m>
                    <a:endParaRPr lang="en-US" dirty="0"/>
                  </a:p>
                </p:txBody>
              </p:sp>
            </mc:Choice>
            <mc:Fallback xmlns="">
              <p:sp>
                <p:nvSpPr>
                  <p:cNvPr id="101" name="TextBox 100">
                    <a:extLst>
                      <a:ext uri="{FF2B5EF4-FFF2-40B4-BE49-F238E27FC236}">
                        <a16:creationId xmlns:a16="http://schemas.microsoft.com/office/drawing/2014/main" id="{D8F1A246-80CC-421C-8BC9-B44EAD0683D4}"/>
                      </a:ext>
                    </a:extLst>
                  </p:cNvPr>
                  <p:cNvSpPr txBox="1">
                    <a:spLocks noRot="1" noChangeAspect="1" noMove="1" noResize="1" noEditPoints="1" noAdjustHandles="1" noChangeArrowheads="1" noChangeShapeType="1" noTextEdit="1"/>
                  </p:cNvSpPr>
                  <p:nvPr/>
                </p:nvSpPr>
                <p:spPr>
                  <a:xfrm>
                    <a:off x="7633859" y="1877118"/>
                    <a:ext cx="753732" cy="276999"/>
                  </a:xfrm>
                  <a:prstGeom prst="rect">
                    <a:avLst/>
                  </a:prstGeom>
                  <a:blipFill>
                    <a:blip r:embed="rId9"/>
                    <a:stretch>
                      <a:fillRect l="-6452" t="-2222" r="-7258" b="-35556"/>
                    </a:stretch>
                  </a:blipFill>
                </p:spPr>
                <p:txBody>
                  <a:bodyPr/>
                  <a:lstStyle/>
                  <a:p>
                    <a:r>
                      <a:rPr lang="en-US">
                        <a:noFill/>
                      </a:rPr>
                      <a:t> </a:t>
                    </a:r>
                  </a:p>
                </p:txBody>
              </p:sp>
            </mc:Fallback>
          </mc:AlternateContent>
          <p:cxnSp>
            <p:nvCxnSpPr>
              <p:cNvPr id="170051" name="Straight Connector 170050">
                <a:extLst>
                  <a:ext uri="{FF2B5EF4-FFF2-40B4-BE49-F238E27FC236}">
                    <a16:creationId xmlns:a16="http://schemas.microsoft.com/office/drawing/2014/main" id="{2C410377-F997-B2D8-3C19-B4D770FC432F}"/>
                  </a:ext>
                </a:extLst>
              </p:cNvPr>
              <p:cNvCxnSpPr>
                <a:cxnSpLocks/>
              </p:cNvCxnSpPr>
              <p:nvPr/>
            </p:nvCxnSpPr>
            <p:spPr>
              <a:xfrm flipH="1">
                <a:off x="5772294" y="1644447"/>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52" name="Straight Connector 170051">
                <a:extLst>
                  <a:ext uri="{FF2B5EF4-FFF2-40B4-BE49-F238E27FC236}">
                    <a16:creationId xmlns:a16="http://schemas.microsoft.com/office/drawing/2014/main" id="{9D366F38-D717-681B-1A97-1A75CA18E22B}"/>
                  </a:ext>
                </a:extLst>
              </p:cNvPr>
              <p:cNvCxnSpPr>
                <a:cxnSpLocks/>
              </p:cNvCxnSpPr>
              <p:nvPr/>
            </p:nvCxnSpPr>
            <p:spPr>
              <a:xfrm flipH="1">
                <a:off x="5924694" y="1743057"/>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53" name="Straight Connector 170052">
                <a:extLst>
                  <a:ext uri="{FF2B5EF4-FFF2-40B4-BE49-F238E27FC236}">
                    <a16:creationId xmlns:a16="http://schemas.microsoft.com/office/drawing/2014/main" id="{64925E95-0088-2796-B425-9D1BE00BA0F2}"/>
                  </a:ext>
                </a:extLst>
              </p:cNvPr>
              <p:cNvCxnSpPr>
                <a:cxnSpLocks/>
              </p:cNvCxnSpPr>
              <p:nvPr/>
            </p:nvCxnSpPr>
            <p:spPr>
              <a:xfrm flipH="1">
                <a:off x="6077094" y="1823737"/>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54" name="Straight Connector 170053">
                <a:extLst>
                  <a:ext uri="{FF2B5EF4-FFF2-40B4-BE49-F238E27FC236}">
                    <a16:creationId xmlns:a16="http://schemas.microsoft.com/office/drawing/2014/main" id="{ABB4F6FE-0633-20EB-D837-59AA368D1BC1}"/>
                  </a:ext>
                </a:extLst>
              </p:cNvPr>
              <p:cNvCxnSpPr>
                <a:cxnSpLocks/>
              </p:cNvCxnSpPr>
              <p:nvPr/>
            </p:nvCxnSpPr>
            <p:spPr>
              <a:xfrm flipH="1">
                <a:off x="6229494" y="1913382"/>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55" name="Straight Connector 170054">
                <a:extLst>
                  <a:ext uri="{FF2B5EF4-FFF2-40B4-BE49-F238E27FC236}">
                    <a16:creationId xmlns:a16="http://schemas.microsoft.com/office/drawing/2014/main" id="{A540A4CD-7B26-63FA-1D44-919FA0BA2BB6}"/>
                  </a:ext>
                </a:extLst>
              </p:cNvPr>
              <p:cNvCxnSpPr>
                <a:cxnSpLocks/>
              </p:cNvCxnSpPr>
              <p:nvPr/>
            </p:nvCxnSpPr>
            <p:spPr>
              <a:xfrm flipH="1">
                <a:off x="6381894" y="2011992"/>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56" name="Straight Connector 170055">
                <a:extLst>
                  <a:ext uri="{FF2B5EF4-FFF2-40B4-BE49-F238E27FC236}">
                    <a16:creationId xmlns:a16="http://schemas.microsoft.com/office/drawing/2014/main" id="{85644582-C32C-A919-E802-F06DB13A76A3}"/>
                  </a:ext>
                </a:extLst>
              </p:cNvPr>
              <p:cNvCxnSpPr>
                <a:cxnSpLocks/>
              </p:cNvCxnSpPr>
              <p:nvPr/>
            </p:nvCxnSpPr>
            <p:spPr>
              <a:xfrm flipH="1">
                <a:off x="6534294" y="2101637"/>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57" name="Straight Connector 170056">
                <a:extLst>
                  <a:ext uri="{FF2B5EF4-FFF2-40B4-BE49-F238E27FC236}">
                    <a16:creationId xmlns:a16="http://schemas.microsoft.com/office/drawing/2014/main" id="{6BC5A47D-5C13-36F1-554A-674D42009F8E}"/>
                  </a:ext>
                </a:extLst>
              </p:cNvPr>
              <p:cNvCxnSpPr>
                <a:cxnSpLocks/>
              </p:cNvCxnSpPr>
              <p:nvPr/>
            </p:nvCxnSpPr>
            <p:spPr>
              <a:xfrm flipH="1">
                <a:off x="6686694" y="2191282"/>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58" name="Straight Connector 170057">
                <a:extLst>
                  <a:ext uri="{FF2B5EF4-FFF2-40B4-BE49-F238E27FC236}">
                    <a16:creationId xmlns:a16="http://schemas.microsoft.com/office/drawing/2014/main" id="{AA253DC1-CD17-58A2-254C-77A9215E503C}"/>
                  </a:ext>
                </a:extLst>
              </p:cNvPr>
              <p:cNvCxnSpPr>
                <a:cxnSpLocks/>
              </p:cNvCxnSpPr>
              <p:nvPr/>
            </p:nvCxnSpPr>
            <p:spPr>
              <a:xfrm flipH="1">
                <a:off x="6839094" y="2280927"/>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59" name="Straight Connector 170058">
                <a:extLst>
                  <a:ext uri="{FF2B5EF4-FFF2-40B4-BE49-F238E27FC236}">
                    <a16:creationId xmlns:a16="http://schemas.microsoft.com/office/drawing/2014/main" id="{92813904-EAC2-0E66-47B6-B78FBCD4D368}"/>
                  </a:ext>
                </a:extLst>
              </p:cNvPr>
              <p:cNvCxnSpPr>
                <a:cxnSpLocks/>
              </p:cNvCxnSpPr>
              <p:nvPr/>
            </p:nvCxnSpPr>
            <p:spPr>
              <a:xfrm flipH="1">
                <a:off x="6991494" y="2379537"/>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60" name="Straight Connector 170059">
                <a:extLst>
                  <a:ext uri="{FF2B5EF4-FFF2-40B4-BE49-F238E27FC236}">
                    <a16:creationId xmlns:a16="http://schemas.microsoft.com/office/drawing/2014/main" id="{99F40B07-9E5A-41D7-A6A3-9B7C81B0E2CD}"/>
                  </a:ext>
                </a:extLst>
              </p:cNvPr>
              <p:cNvCxnSpPr>
                <a:cxnSpLocks/>
              </p:cNvCxnSpPr>
              <p:nvPr/>
            </p:nvCxnSpPr>
            <p:spPr>
              <a:xfrm flipH="1">
                <a:off x="7143894" y="2460217"/>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61" name="Straight Connector 170060">
                <a:extLst>
                  <a:ext uri="{FF2B5EF4-FFF2-40B4-BE49-F238E27FC236}">
                    <a16:creationId xmlns:a16="http://schemas.microsoft.com/office/drawing/2014/main" id="{3C225C8E-98AD-FED2-6F3B-D4E8D9F0C0FE}"/>
                  </a:ext>
                </a:extLst>
              </p:cNvPr>
              <p:cNvCxnSpPr>
                <a:cxnSpLocks/>
              </p:cNvCxnSpPr>
              <p:nvPr/>
            </p:nvCxnSpPr>
            <p:spPr>
              <a:xfrm flipH="1">
                <a:off x="7296294" y="2549862"/>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62" name="Straight Connector 170061">
                <a:extLst>
                  <a:ext uri="{FF2B5EF4-FFF2-40B4-BE49-F238E27FC236}">
                    <a16:creationId xmlns:a16="http://schemas.microsoft.com/office/drawing/2014/main" id="{140D5595-6383-279F-FDDB-2AE374175E6A}"/>
                  </a:ext>
                </a:extLst>
              </p:cNvPr>
              <p:cNvCxnSpPr>
                <a:cxnSpLocks/>
              </p:cNvCxnSpPr>
              <p:nvPr/>
            </p:nvCxnSpPr>
            <p:spPr>
              <a:xfrm flipH="1">
                <a:off x="7448694" y="2648472"/>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63" name="Straight Connector 170062">
                <a:extLst>
                  <a:ext uri="{FF2B5EF4-FFF2-40B4-BE49-F238E27FC236}">
                    <a16:creationId xmlns:a16="http://schemas.microsoft.com/office/drawing/2014/main" id="{93DD8925-212C-3352-83C5-D321AAC00254}"/>
                  </a:ext>
                </a:extLst>
              </p:cNvPr>
              <p:cNvCxnSpPr>
                <a:cxnSpLocks/>
              </p:cNvCxnSpPr>
              <p:nvPr/>
            </p:nvCxnSpPr>
            <p:spPr>
              <a:xfrm flipH="1">
                <a:off x="7601094" y="2729152"/>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64" name="Straight Connector 170063">
                <a:extLst>
                  <a:ext uri="{FF2B5EF4-FFF2-40B4-BE49-F238E27FC236}">
                    <a16:creationId xmlns:a16="http://schemas.microsoft.com/office/drawing/2014/main" id="{E9E33C9D-79F2-CB72-7B3D-881FC3994C14}"/>
                  </a:ext>
                </a:extLst>
              </p:cNvPr>
              <p:cNvCxnSpPr>
                <a:cxnSpLocks/>
              </p:cNvCxnSpPr>
              <p:nvPr/>
            </p:nvCxnSpPr>
            <p:spPr>
              <a:xfrm flipH="1">
                <a:off x="7753494" y="2818797"/>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65" name="Straight Connector 170064">
                <a:extLst>
                  <a:ext uri="{FF2B5EF4-FFF2-40B4-BE49-F238E27FC236}">
                    <a16:creationId xmlns:a16="http://schemas.microsoft.com/office/drawing/2014/main" id="{E98227CD-277D-2DBB-20D6-548AA7F3479E}"/>
                  </a:ext>
                </a:extLst>
              </p:cNvPr>
              <p:cNvCxnSpPr>
                <a:cxnSpLocks/>
              </p:cNvCxnSpPr>
              <p:nvPr/>
            </p:nvCxnSpPr>
            <p:spPr>
              <a:xfrm flipH="1">
                <a:off x="7905894" y="2926372"/>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66" name="Straight Connector 170065">
                <a:extLst>
                  <a:ext uri="{FF2B5EF4-FFF2-40B4-BE49-F238E27FC236}">
                    <a16:creationId xmlns:a16="http://schemas.microsoft.com/office/drawing/2014/main" id="{0F9E308A-F1CC-1D06-92FE-CE59C356024F}"/>
                  </a:ext>
                </a:extLst>
              </p:cNvPr>
              <p:cNvCxnSpPr>
                <a:cxnSpLocks/>
              </p:cNvCxnSpPr>
              <p:nvPr/>
            </p:nvCxnSpPr>
            <p:spPr>
              <a:xfrm flipH="1">
                <a:off x="8058294" y="3016017"/>
                <a:ext cx="171937" cy="122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067" name="TextBox 170066">
                <a:extLst>
                  <a:ext uri="{FF2B5EF4-FFF2-40B4-BE49-F238E27FC236}">
                    <a16:creationId xmlns:a16="http://schemas.microsoft.com/office/drawing/2014/main" id="{D49791B3-0B12-A518-F67C-8AE02EE75892}"/>
                  </a:ext>
                </a:extLst>
              </p:cNvPr>
              <p:cNvSpPr txBox="1"/>
              <p:nvPr/>
            </p:nvSpPr>
            <p:spPr>
              <a:xfrm>
                <a:off x="7346010" y="3173899"/>
                <a:ext cx="407484" cy="338554"/>
              </a:xfrm>
              <a:prstGeom prst="rect">
                <a:avLst/>
              </a:prstGeom>
              <a:noFill/>
            </p:spPr>
            <p:txBody>
              <a:bodyPr wrap="none" rtlCol="0">
                <a:spAutoFit/>
              </a:bodyPr>
              <a:lstStyle/>
              <a:p>
                <a:r>
                  <a:rPr lang="en-US" sz="1600" dirty="0"/>
                  <a:t>(c)</a:t>
                </a:r>
              </a:p>
            </p:txBody>
          </p:sp>
        </p:grpSp>
      </p:grpSp>
    </p:spTree>
    <p:extLst>
      <p:ext uri="{BB962C8B-B14F-4D97-AF65-F5344CB8AC3E}">
        <p14:creationId xmlns:p14="http://schemas.microsoft.com/office/powerpoint/2010/main" val="572012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4.3</a:t>
            </a:r>
            <a:br>
              <a:rPr lang="en-US" dirty="0"/>
            </a:br>
            <a:br>
              <a:rPr lang="en-US" dirty="0"/>
            </a:br>
            <a:r>
              <a:rPr lang="en-US" dirty="0"/>
              <a:t>Optimization Problem Formulation</a:t>
            </a:r>
          </a:p>
        </p:txBody>
      </p:sp>
      <p:sp>
        <p:nvSpPr>
          <p:cNvPr id="2" name="Subtitle 1">
            <a:extLst>
              <a:ext uri="{FF2B5EF4-FFF2-40B4-BE49-F238E27FC236}">
                <a16:creationId xmlns:a16="http://schemas.microsoft.com/office/drawing/2014/main" id="{71A717ED-A0BC-BD71-6C68-2F955DDD5D6A}"/>
              </a:ext>
            </a:extLst>
          </p:cNvPr>
          <p:cNvSpPr>
            <a:spLocks noGrp="1"/>
          </p:cNvSpPr>
          <p:nvPr>
            <p:ph type="subTitle" idx="1"/>
          </p:nvPr>
        </p:nvSpPr>
        <p:spPr/>
        <p:txBody>
          <a:bodyPr/>
          <a:lstStyle/>
          <a:p>
            <a:r>
              <a:rPr lang="en-US" dirty="0"/>
              <a:t>We need a standard form so that everyone can understand the optimization problem correctly</a:t>
            </a:r>
          </a:p>
        </p:txBody>
      </p:sp>
    </p:spTree>
    <p:extLst>
      <p:ext uri="{BB962C8B-B14F-4D97-AF65-F5344CB8AC3E}">
        <p14:creationId xmlns:p14="http://schemas.microsoft.com/office/powerpoint/2010/main" val="3742771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Grp="1" noChangeArrowheads="1"/>
          </p:cNvSpPr>
          <p:nvPr>
            <p:ph type="body" sz="quarter" idx="10"/>
          </p:nvPr>
        </p:nvSpPr>
        <p:spPr/>
        <p:txBody>
          <a:bodyPr>
            <a:normAutofit/>
          </a:bodyPr>
          <a:lstStyle/>
          <a:p>
            <a:r>
              <a:rPr lang="en-US" dirty="0">
                <a:solidFill>
                  <a:srgbClr val="0000FF"/>
                </a:solidFill>
              </a:rPr>
              <a:t>Design Parameterization</a:t>
            </a:r>
          </a:p>
          <a:p>
            <a:pPr lvl="1"/>
            <a:r>
              <a:rPr lang="en-US" dirty="0"/>
              <a:t>Clear identification</a:t>
            </a:r>
          </a:p>
          <a:p>
            <a:pPr lvl="1"/>
            <a:r>
              <a:rPr lang="en-US" dirty="0"/>
              <a:t>Independence of designs</a:t>
            </a:r>
          </a:p>
          <a:p>
            <a:r>
              <a:rPr lang="en-US" dirty="0">
                <a:solidFill>
                  <a:srgbClr val="0000FF"/>
                </a:solidFill>
              </a:rPr>
              <a:t>Objective Function</a:t>
            </a:r>
          </a:p>
          <a:p>
            <a:pPr lvl="1"/>
            <a:r>
              <a:rPr lang="en-US" dirty="0"/>
              <a:t>Must be a function of design parameters</a:t>
            </a:r>
          </a:p>
          <a:p>
            <a:pPr lvl="1"/>
            <a:r>
              <a:rPr lang="en-US" dirty="0"/>
              <a:t>Minimization ( –Maximization)</a:t>
            </a:r>
          </a:p>
          <a:p>
            <a:r>
              <a:rPr lang="en-US" dirty="0">
                <a:solidFill>
                  <a:srgbClr val="0000FF"/>
                </a:solidFill>
              </a:rPr>
              <a:t>Constraint Functions</a:t>
            </a:r>
          </a:p>
          <a:p>
            <a:pPr lvl="1"/>
            <a:r>
              <a:rPr lang="en-US" dirty="0"/>
              <a:t>Inequality constraints </a:t>
            </a:r>
          </a:p>
          <a:p>
            <a:pPr lvl="1"/>
            <a:r>
              <a:rPr lang="en-US" dirty="0"/>
              <a:t>Equality constraints</a:t>
            </a:r>
          </a:p>
          <a:p>
            <a:pPr lvl="1"/>
            <a:r>
              <a:rPr lang="en-US" dirty="0"/>
              <a:t>Equality constraints + active constraints must be less than the number of design parameters</a:t>
            </a:r>
          </a:p>
        </p:txBody>
      </p:sp>
      <p:sp>
        <p:nvSpPr>
          <p:cNvPr id="432130" name="Rectangle 2"/>
          <p:cNvSpPr>
            <a:spLocks noGrp="1" noChangeArrowheads="1"/>
          </p:cNvSpPr>
          <p:nvPr>
            <p:ph type="title"/>
          </p:nvPr>
        </p:nvSpPr>
        <p:spPr/>
        <p:txBody>
          <a:bodyPr/>
          <a:lstStyle/>
          <a:p>
            <a:r>
              <a:rPr lang="en-US" dirty="0"/>
              <a:t>Three-step Problem Formulation</a:t>
            </a:r>
          </a:p>
        </p:txBody>
      </p:sp>
      <p:grpSp>
        <p:nvGrpSpPr>
          <p:cNvPr id="2" name="Group 4"/>
          <p:cNvGrpSpPr>
            <a:grpSpLocks noChangeAspect="1"/>
          </p:cNvGrpSpPr>
          <p:nvPr/>
        </p:nvGrpSpPr>
        <p:grpSpPr bwMode="auto">
          <a:xfrm>
            <a:off x="6445141" y="673922"/>
            <a:ext cx="2266950" cy="2114550"/>
            <a:chOff x="8064" y="8640"/>
            <a:chExt cx="2160" cy="2016"/>
          </a:xfrm>
        </p:grpSpPr>
        <p:sp>
          <p:nvSpPr>
            <p:cNvPr id="432133" name="Freeform 5"/>
            <p:cNvSpPr>
              <a:spLocks noChangeAspect="1"/>
            </p:cNvSpPr>
            <p:nvPr/>
          </p:nvSpPr>
          <p:spPr bwMode="auto">
            <a:xfrm>
              <a:off x="8064" y="9216"/>
              <a:ext cx="1584" cy="1440"/>
            </a:xfrm>
            <a:custGeom>
              <a:avLst/>
              <a:gdLst/>
              <a:ahLst/>
              <a:cxnLst>
                <a:cxn ang="0">
                  <a:pos x="0" y="0"/>
                </a:cxn>
                <a:cxn ang="0">
                  <a:pos x="1584" y="0"/>
                </a:cxn>
                <a:cxn ang="0">
                  <a:pos x="1584" y="288"/>
                </a:cxn>
                <a:cxn ang="0">
                  <a:pos x="864" y="288"/>
                </a:cxn>
                <a:cxn ang="0">
                  <a:pos x="864" y="1152"/>
                </a:cxn>
                <a:cxn ang="0">
                  <a:pos x="1584" y="1152"/>
                </a:cxn>
                <a:cxn ang="0">
                  <a:pos x="1584" y="1440"/>
                </a:cxn>
                <a:cxn ang="0">
                  <a:pos x="0" y="1440"/>
                </a:cxn>
                <a:cxn ang="0">
                  <a:pos x="0" y="1152"/>
                </a:cxn>
                <a:cxn ang="0">
                  <a:pos x="720" y="1152"/>
                </a:cxn>
                <a:cxn ang="0">
                  <a:pos x="720" y="288"/>
                </a:cxn>
                <a:cxn ang="0">
                  <a:pos x="0" y="288"/>
                </a:cxn>
                <a:cxn ang="0">
                  <a:pos x="0" y="0"/>
                </a:cxn>
              </a:cxnLst>
              <a:rect l="0" t="0" r="r" b="b"/>
              <a:pathLst>
                <a:path w="1584" h="1440">
                  <a:moveTo>
                    <a:pt x="0" y="0"/>
                  </a:moveTo>
                  <a:lnTo>
                    <a:pt x="1584" y="0"/>
                  </a:lnTo>
                  <a:lnTo>
                    <a:pt x="1584" y="288"/>
                  </a:lnTo>
                  <a:lnTo>
                    <a:pt x="864" y="288"/>
                  </a:lnTo>
                  <a:lnTo>
                    <a:pt x="864" y="1152"/>
                  </a:lnTo>
                  <a:lnTo>
                    <a:pt x="1584" y="1152"/>
                  </a:lnTo>
                  <a:lnTo>
                    <a:pt x="1584" y="1440"/>
                  </a:lnTo>
                  <a:lnTo>
                    <a:pt x="0" y="1440"/>
                  </a:lnTo>
                  <a:lnTo>
                    <a:pt x="0" y="1152"/>
                  </a:lnTo>
                  <a:lnTo>
                    <a:pt x="720" y="1152"/>
                  </a:lnTo>
                  <a:lnTo>
                    <a:pt x="720" y="288"/>
                  </a:lnTo>
                  <a:lnTo>
                    <a:pt x="0" y="288"/>
                  </a:lnTo>
                  <a:lnTo>
                    <a:pt x="0" y="0"/>
                  </a:lnTo>
                  <a:close/>
                </a:path>
              </a:pathLst>
            </a:custGeom>
            <a:noFill/>
            <a:ln w="28575" cmpd="sng">
              <a:solidFill>
                <a:srgbClr val="000000"/>
              </a:solidFill>
              <a:round/>
              <a:headEnd/>
              <a:tailEnd/>
            </a:ln>
          </p:spPr>
          <p:txBody>
            <a:bodyPr/>
            <a:lstStyle/>
            <a:p>
              <a:endParaRPr lang="en-US"/>
            </a:p>
          </p:txBody>
        </p:sp>
        <p:sp>
          <p:nvSpPr>
            <p:cNvPr id="432134" name="Line 6"/>
            <p:cNvSpPr>
              <a:spLocks noChangeAspect="1" noChangeShapeType="1"/>
            </p:cNvSpPr>
            <p:nvPr/>
          </p:nvSpPr>
          <p:spPr bwMode="auto">
            <a:xfrm>
              <a:off x="9792" y="9216"/>
              <a:ext cx="288" cy="0"/>
            </a:xfrm>
            <a:prstGeom prst="line">
              <a:avLst/>
            </a:prstGeom>
            <a:noFill/>
            <a:ln w="9525">
              <a:solidFill>
                <a:srgbClr val="000000"/>
              </a:solidFill>
              <a:round/>
              <a:headEnd/>
              <a:tailEnd/>
            </a:ln>
          </p:spPr>
          <p:txBody>
            <a:bodyPr/>
            <a:lstStyle/>
            <a:p>
              <a:endParaRPr lang="en-US"/>
            </a:p>
          </p:txBody>
        </p:sp>
        <p:sp>
          <p:nvSpPr>
            <p:cNvPr id="432135" name="Line 7"/>
            <p:cNvSpPr>
              <a:spLocks noChangeAspect="1" noChangeShapeType="1"/>
            </p:cNvSpPr>
            <p:nvPr/>
          </p:nvSpPr>
          <p:spPr bwMode="auto">
            <a:xfrm>
              <a:off x="9792" y="10656"/>
              <a:ext cx="288" cy="0"/>
            </a:xfrm>
            <a:prstGeom prst="line">
              <a:avLst/>
            </a:prstGeom>
            <a:noFill/>
            <a:ln w="9525">
              <a:solidFill>
                <a:srgbClr val="000000"/>
              </a:solidFill>
              <a:round/>
              <a:headEnd/>
              <a:tailEnd/>
            </a:ln>
          </p:spPr>
          <p:txBody>
            <a:bodyPr/>
            <a:lstStyle/>
            <a:p>
              <a:endParaRPr lang="en-US"/>
            </a:p>
          </p:txBody>
        </p:sp>
        <p:sp>
          <p:nvSpPr>
            <p:cNvPr id="432136" name="Line 8"/>
            <p:cNvSpPr>
              <a:spLocks noChangeAspect="1" noChangeShapeType="1"/>
            </p:cNvSpPr>
            <p:nvPr/>
          </p:nvSpPr>
          <p:spPr bwMode="auto">
            <a:xfrm flipV="1">
              <a:off x="9936" y="9216"/>
              <a:ext cx="0" cy="1440"/>
            </a:xfrm>
            <a:prstGeom prst="line">
              <a:avLst/>
            </a:prstGeom>
            <a:noFill/>
            <a:ln w="9525">
              <a:solidFill>
                <a:srgbClr val="000000"/>
              </a:solidFill>
              <a:round/>
              <a:headEnd type="stealth" w="sm" len="med"/>
              <a:tailEnd type="stealth" w="sm" len="med"/>
            </a:ln>
          </p:spPr>
          <p:txBody>
            <a:bodyPr/>
            <a:lstStyle/>
            <a:p>
              <a:endParaRPr lang="en-US"/>
            </a:p>
          </p:txBody>
        </p:sp>
        <p:sp>
          <p:nvSpPr>
            <p:cNvPr id="432137" name="Line 9"/>
            <p:cNvSpPr>
              <a:spLocks noChangeAspect="1" noChangeShapeType="1"/>
            </p:cNvSpPr>
            <p:nvPr/>
          </p:nvSpPr>
          <p:spPr bwMode="auto">
            <a:xfrm flipV="1">
              <a:off x="8064" y="8784"/>
              <a:ext cx="0" cy="288"/>
            </a:xfrm>
            <a:prstGeom prst="line">
              <a:avLst/>
            </a:prstGeom>
            <a:noFill/>
            <a:ln w="9525">
              <a:solidFill>
                <a:srgbClr val="000000"/>
              </a:solidFill>
              <a:round/>
              <a:headEnd/>
              <a:tailEnd/>
            </a:ln>
          </p:spPr>
          <p:txBody>
            <a:bodyPr/>
            <a:lstStyle/>
            <a:p>
              <a:endParaRPr lang="en-US"/>
            </a:p>
          </p:txBody>
        </p:sp>
        <p:sp>
          <p:nvSpPr>
            <p:cNvPr id="432138" name="Line 10"/>
            <p:cNvSpPr>
              <a:spLocks noChangeAspect="1" noChangeShapeType="1"/>
            </p:cNvSpPr>
            <p:nvPr/>
          </p:nvSpPr>
          <p:spPr bwMode="auto">
            <a:xfrm flipV="1">
              <a:off x="9648" y="8784"/>
              <a:ext cx="0" cy="288"/>
            </a:xfrm>
            <a:prstGeom prst="line">
              <a:avLst/>
            </a:prstGeom>
            <a:noFill/>
            <a:ln w="9525">
              <a:solidFill>
                <a:srgbClr val="000000"/>
              </a:solidFill>
              <a:round/>
              <a:headEnd/>
              <a:tailEnd/>
            </a:ln>
          </p:spPr>
          <p:txBody>
            <a:bodyPr/>
            <a:lstStyle/>
            <a:p>
              <a:endParaRPr lang="en-US"/>
            </a:p>
          </p:txBody>
        </p:sp>
        <p:sp>
          <p:nvSpPr>
            <p:cNvPr id="432139" name="Line 11"/>
            <p:cNvSpPr>
              <a:spLocks noChangeAspect="1" noChangeShapeType="1"/>
            </p:cNvSpPr>
            <p:nvPr/>
          </p:nvSpPr>
          <p:spPr bwMode="auto">
            <a:xfrm>
              <a:off x="8064" y="8928"/>
              <a:ext cx="1584" cy="0"/>
            </a:xfrm>
            <a:prstGeom prst="line">
              <a:avLst/>
            </a:prstGeom>
            <a:noFill/>
            <a:ln w="9525">
              <a:solidFill>
                <a:srgbClr val="000000"/>
              </a:solidFill>
              <a:round/>
              <a:headEnd type="stealth" w="sm" len="med"/>
              <a:tailEnd type="stealth" w="sm" len="med"/>
            </a:ln>
          </p:spPr>
          <p:txBody>
            <a:bodyPr/>
            <a:lstStyle/>
            <a:p>
              <a:endParaRPr lang="en-US"/>
            </a:p>
          </p:txBody>
        </p:sp>
        <p:sp>
          <p:nvSpPr>
            <p:cNvPr id="432140" name="Line 12"/>
            <p:cNvSpPr>
              <a:spLocks noChangeAspect="1" noChangeShapeType="1"/>
            </p:cNvSpPr>
            <p:nvPr/>
          </p:nvSpPr>
          <p:spPr bwMode="auto">
            <a:xfrm flipV="1">
              <a:off x="9216" y="9216"/>
              <a:ext cx="0" cy="288"/>
            </a:xfrm>
            <a:prstGeom prst="line">
              <a:avLst/>
            </a:prstGeom>
            <a:noFill/>
            <a:ln w="9525">
              <a:solidFill>
                <a:srgbClr val="000000"/>
              </a:solidFill>
              <a:round/>
              <a:headEnd type="stealth" w="sm" len="med"/>
              <a:tailEnd type="stealth" w="sm" len="med"/>
            </a:ln>
          </p:spPr>
          <p:txBody>
            <a:bodyPr/>
            <a:lstStyle/>
            <a:p>
              <a:endParaRPr lang="en-US"/>
            </a:p>
          </p:txBody>
        </p:sp>
        <p:sp>
          <p:nvSpPr>
            <p:cNvPr id="432141" name="Line 13"/>
            <p:cNvSpPr>
              <a:spLocks noChangeAspect="1" noChangeShapeType="1"/>
            </p:cNvSpPr>
            <p:nvPr/>
          </p:nvSpPr>
          <p:spPr bwMode="auto">
            <a:xfrm>
              <a:off x="8496" y="9936"/>
              <a:ext cx="288" cy="0"/>
            </a:xfrm>
            <a:prstGeom prst="line">
              <a:avLst/>
            </a:prstGeom>
            <a:noFill/>
            <a:ln w="9525">
              <a:solidFill>
                <a:srgbClr val="000000"/>
              </a:solidFill>
              <a:round/>
              <a:headEnd/>
              <a:tailEnd type="stealth" w="sm" len="med"/>
            </a:ln>
          </p:spPr>
          <p:txBody>
            <a:bodyPr/>
            <a:lstStyle/>
            <a:p>
              <a:endParaRPr lang="en-US"/>
            </a:p>
          </p:txBody>
        </p:sp>
        <p:sp>
          <p:nvSpPr>
            <p:cNvPr id="432142" name="Line 14"/>
            <p:cNvSpPr>
              <a:spLocks noChangeAspect="1" noChangeShapeType="1"/>
            </p:cNvSpPr>
            <p:nvPr/>
          </p:nvSpPr>
          <p:spPr bwMode="auto">
            <a:xfrm flipH="1">
              <a:off x="8928" y="9936"/>
              <a:ext cx="288" cy="0"/>
            </a:xfrm>
            <a:prstGeom prst="line">
              <a:avLst/>
            </a:prstGeom>
            <a:noFill/>
            <a:ln w="9525">
              <a:solidFill>
                <a:srgbClr val="000000"/>
              </a:solidFill>
              <a:round/>
              <a:headEnd/>
              <a:tailEnd type="stealth" w="sm" len="med"/>
            </a:ln>
          </p:spPr>
          <p:txBody>
            <a:bodyPr/>
            <a:lstStyle/>
            <a:p>
              <a:endParaRPr lang="en-US"/>
            </a:p>
          </p:txBody>
        </p:sp>
        <p:sp>
          <p:nvSpPr>
            <p:cNvPr id="432143" name="Text Box 15"/>
            <p:cNvSpPr txBox="1">
              <a:spLocks noChangeAspect="1" noChangeArrowheads="1"/>
            </p:cNvSpPr>
            <p:nvPr/>
          </p:nvSpPr>
          <p:spPr bwMode="auto">
            <a:xfrm>
              <a:off x="9936" y="9792"/>
              <a:ext cx="288" cy="288"/>
            </a:xfrm>
            <a:prstGeom prst="rect">
              <a:avLst/>
            </a:prstGeom>
            <a:noFill/>
            <a:ln w="9525">
              <a:noFill/>
              <a:miter lim="800000"/>
              <a:headEnd/>
              <a:tailEnd/>
            </a:ln>
          </p:spPr>
          <p:txBody>
            <a:bodyPr lIns="0" tIns="0" rIns="0" bIns="0"/>
            <a:lstStyle/>
            <a:p>
              <a:pPr marL="342900" indent="-342900"/>
              <a:r>
                <a:rPr lang="en-US" altLang="ko-KR" sz="1800" i="1">
                  <a:latin typeface="Times New Roman" pitchFamily="18" charset="0"/>
                  <a:ea typeface="SimSun" pitchFamily="2" charset="-122"/>
                </a:rPr>
                <a:t>h</a:t>
              </a:r>
              <a:endParaRPr lang="en-US" sz="1800"/>
            </a:p>
          </p:txBody>
        </p:sp>
        <p:sp>
          <p:nvSpPr>
            <p:cNvPr id="432144" name="Text Box 16"/>
            <p:cNvSpPr txBox="1">
              <a:spLocks noChangeAspect="1" noChangeArrowheads="1"/>
            </p:cNvSpPr>
            <p:nvPr/>
          </p:nvSpPr>
          <p:spPr bwMode="auto">
            <a:xfrm>
              <a:off x="8784" y="8640"/>
              <a:ext cx="288" cy="288"/>
            </a:xfrm>
            <a:prstGeom prst="rect">
              <a:avLst/>
            </a:prstGeom>
            <a:noFill/>
            <a:ln w="9525">
              <a:noFill/>
              <a:miter lim="800000"/>
              <a:headEnd/>
              <a:tailEnd/>
            </a:ln>
          </p:spPr>
          <p:txBody>
            <a:bodyPr lIns="0" tIns="0" rIns="0" bIns="0"/>
            <a:lstStyle/>
            <a:p>
              <a:pPr marL="342900" indent="-342900"/>
              <a:r>
                <a:rPr lang="en-US" altLang="ko-KR" sz="1800" i="1">
                  <a:latin typeface="Times New Roman" pitchFamily="18" charset="0"/>
                  <a:ea typeface="SimSun" pitchFamily="2" charset="-122"/>
                </a:rPr>
                <a:t>w</a:t>
              </a:r>
              <a:endParaRPr lang="en-US" sz="1800"/>
            </a:p>
          </p:txBody>
        </p:sp>
        <p:sp>
          <p:nvSpPr>
            <p:cNvPr id="432145" name="Text Box 17"/>
            <p:cNvSpPr txBox="1">
              <a:spLocks noChangeAspect="1" noChangeArrowheads="1"/>
            </p:cNvSpPr>
            <p:nvPr/>
          </p:nvSpPr>
          <p:spPr bwMode="auto">
            <a:xfrm>
              <a:off x="9216" y="9792"/>
              <a:ext cx="288" cy="288"/>
            </a:xfrm>
            <a:prstGeom prst="rect">
              <a:avLst/>
            </a:prstGeom>
            <a:noFill/>
            <a:ln w="9525">
              <a:noFill/>
              <a:miter lim="800000"/>
              <a:headEnd/>
              <a:tailEnd/>
            </a:ln>
          </p:spPr>
          <p:txBody>
            <a:bodyPr lIns="0" tIns="0" rIns="0" bIns="0"/>
            <a:lstStyle/>
            <a:p>
              <a:pPr marL="342900" indent="-342900"/>
              <a:r>
                <a:rPr lang="en-US" altLang="ko-KR" sz="1800" i="1">
                  <a:latin typeface="Times New Roman" pitchFamily="18" charset="0"/>
                  <a:ea typeface="SimSun" pitchFamily="2" charset="-122"/>
                </a:rPr>
                <a:t>t</a:t>
              </a:r>
              <a:r>
                <a:rPr lang="en-US" altLang="ko-KR" sz="1800" baseline="-25000">
                  <a:latin typeface="Times New Roman" pitchFamily="18" charset="0"/>
                  <a:ea typeface="SimSun" pitchFamily="2" charset="-122"/>
                </a:rPr>
                <a:t>2</a:t>
              </a:r>
              <a:endParaRPr lang="en-US" sz="1800"/>
            </a:p>
          </p:txBody>
        </p:sp>
        <p:sp>
          <p:nvSpPr>
            <p:cNvPr id="432146" name="Text Box 18"/>
            <p:cNvSpPr txBox="1">
              <a:spLocks noChangeAspect="1" noChangeArrowheads="1"/>
            </p:cNvSpPr>
            <p:nvPr/>
          </p:nvSpPr>
          <p:spPr bwMode="auto">
            <a:xfrm>
              <a:off x="9360" y="9216"/>
              <a:ext cx="288" cy="288"/>
            </a:xfrm>
            <a:prstGeom prst="rect">
              <a:avLst/>
            </a:prstGeom>
            <a:noFill/>
            <a:ln w="9525">
              <a:noFill/>
              <a:miter lim="800000"/>
              <a:headEnd/>
              <a:tailEnd/>
            </a:ln>
          </p:spPr>
          <p:txBody>
            <a:bodyPr lIns="0" tIns="0" rIns="0" bIns="0"/>
            <a:lstStyle/>
            <a:p>
              <a:pPr marL="342900" indent="-342900"/>
              <a:r>
                <a:rPr lang="en-US" altLang="ko-KR" sz="1800" i="1">
                  <a:latin typeface="Times New Roman" pitchFamily="18" charset="0"/>
                  <a:ea typeface="SimSun" pitchFamily="2" charset="-122"/>
                </a:rPr>
                <a:t>t</a:t>
              </a:r>
              <a:r>
                <a:rPr lang="en-US" altLang="ko-KR" sz="1800" baseline="-25000">
                  <a:latin typeface="Times New Roman" pitchFamily="18" charset="0"/>
                  <a:ea typeface="SimSun" pitchFamily="2" charset="-122"/>
                </a:rPr>
                <a:t>1</a:t>
              </a:r>
              <a:endParaRPr lang="en-US" sz="1800"/>
            </a:p>
          </p:txBody>
        </p:sp>
      </p:grpSp>
      <p:pic>
        <p:nvPicPr>
          <p:cNvPr id="168962" name="Picture 2" descr="Image result for objective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791" y="3063853"/>
            <a:ext cx="3032520" cy="242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227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Rectangle 3"/>
          <p:cNvSpPr>
            <a:spLocks noGrp="1" noChangeArrowheads="1"/>
          </p:cNvSpPr>
          <p:nvPr>
            <p:ph type="body" sz="quarter" idx="10"/>
          </p:nvPr>
        </p:nvSpPr>
        <p:spPr/>
        <p:txBody>
          <a:bodyPr>
            <a:normAutofit/>
          </a:bodyPr>
          <a:lstStyle/>
          <a:p>
            <a:r>
              <a:rPr lang="en-US" dirty="0">
                <a:solidFill>
                  <a:srgbClr val="0000FF"/>
                </a:solidFill>
              </a:rPr>
              <a:t>Standard form </a:t>
            </a:r>
            <a:r>
              <a:rPr lang="en-US" dirty="0"/>
              <a:t>of design optimization</a:t>
            </a:r>
          </a:p>
          <a:p>
            <a:endParaRPr lang="en-US" dirty="0"/>
          </a:p>
          <a:p>
            <a:endParaRPr lang="en-US" dirty="0"/>
          </a:p>
          <a:p>
            <a:endParaRPr lang="en-US" dirty="0"/>
          </a:p>
          <a:p>
            <a:endParaRPr lang="en-US" dirty="0"/>
          </a:p>
          <a:p>
            <a:endParaRPr lang="en-US" dirty="0"/>
          </a:p>
          <a:p>
            <a:endParaRPr lang="en-US" dirty="0"/>
          </a:p>
          <a:p>
            <a:pPr>
              <a:spcBef>
                <a:spcPts val="3000"/>
              </a:spcBef>
            </a:pPr>
            <a:r>
              <a:rPr lang="en-US" dirty="0">
                <a:solidFill>
                  <a:srgbClr val="0000FF"/>
                </a:solidFill>
              </a:rPr>
              <a:t>Feasible set</a:t>
            </a:r>
            <a:r>
              <a:rPr lang="en-US" dirty="0"/>
              <a:t>: the set of designs that satisfy constraints</a:t>
            </a:r>
          </a:p>
        </p:txBody>
      </p:sp>
      <p:sp>
        <p:nvSpPr>
          <p:cNvPr id="433154" name="Rectangle 2"/>
          <p:cNvSpPr>
            <a:spLocks noGrp="1" noChangeArrowheads="1"/>
          </p:cNvSpPr>
          <p:nvPr>
            <p:ph type="title"/>
          </p:nvPr>
        </p:nvSpPr>
        <p:spPr/>
        <p:txBody>
          <a:bodyPr/>
          <a:lstStyle/>
          <a:p>
            <a:r>
              <a:rPr lang="en-US" dirty="0"/>
              <a:t>Standard Form</a:t>
            </a:r>
          </a:p>
        </p:txBody>
      </p:sp>
      <p:sp>
        <p:nvSpPr>
          <p:cNvPr id="596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6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B18D974-AE04-D6FF-8898-CEF76B9CB31D}"/>
                  </a:ext>
                </a:extLst>
              </p:cNvPr>
              <p:cNvSpPr txBox="1"/>
              <p:nvPr/>
            </p:nvSpPr>
            <p:spPr>
              <a:xfrm>
                <a:off x="1541841" y="1366163"/>
                <a:ext cx="4339457" cy="1378391"/>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minimize</m:t>
                      </m:r>
                      <m:r>
                        <a:rPr lang="en-US" sz="2000" i="1">
                          <a:latin typeface="Cambria Math" panose="02040503050406030204" pitchFamily="18" charset="0"/>
                        </a:rPr>
                        <m:t>  </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oMath>
                    <m:oMath xmlns:m="http://schemas.openxmlformats.org/officeDocument/2006/math">
                      <m:r>
                        <m:rPr>
                          <m:sty m:val="p"/>
                        </m:rPr>
                        <a:rPr lang="en-US" sz="2000" i="0">
                          <a:latin typeface="Cambria Math" panose="02040503050406030204" pitchFamily="18" charset="0"/>
                        </a:rPr>
                        <m:t>subject</m:t>
                      </m:r>
                      <m:r>
                        <a:rPr lang="en-US" sz="2000" i="0">
                          <a:latin typeface="Cambria Math" panose="02040503050406030204" pitchFamily="18" charset="0"/>
                        </a:rPr>
                        <m:t> </m:t>
                      </m:r>
                      <m:r>
                        <m:rPr>
                          <m:sty m:val="p"/>
                        </m:rPr>
                        <a:rPr lang="en-US" sz="2000" i="0">
                          <a:latin typeface="Cambria Math" panose="02040503050406030204" pitchFamily="18" charset="0"/>
                        </a:rPr>
                        <m:t>to</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≤0,  </m:t>
                      </m:r>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𝐾</m:t>
                      </m:r>
                    </m:oMath>
                    <m:oMath xmlns:m="http://schemas.openxmlformats.org/officeDocument/2006/math">
                      <m:r>
                        <a:rPr lang="en-US" sz="2000" i="1">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=0,  </m:t>
                      </m:r>
                      <m:r>
                        <a:rPr lang="en-US" sz="2000" i="1">
                          <a:latin typeface="Cambria Math" panose="02040503050406030204" pitchFamily="18" charset="0"/>
                        </a:rPr>
                        <m:t>𝑗</m:t>
                      </m:r>
                      <m:r>
                        <a:rPr lang="en-US" sz="2000" i="1">
                          <a:latin typeface="Cambria Math" panose="02040503050406030204" pitchFamily="18" charset="0"/>
                        </a:rPr>
                        <m:t>=1,⋯,</m:t>
                      </m:r>
                      <m:r>
                        <a:rPr lang="en-US" sz="2000" i="1">
                          <a:latin typeface="Cambria Math" panose="02040503050406030204" pitchFamily="18" charset="0"/>
                        </a:rPr>
                        <m:t>𝑀</m:t>
                      </m:r>
                    </m:oMath>
                    <m:oMath xmlns:m="http://schemas.openxmlformats.org/officeDocument/2006/math">
                      <m:r>
                        <a:rPr lang="en-US" sz="2000" i="1">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𝑙</m:t>
                          </m:r>
                        </m:sub>
                        <m:sup>
                          <m:r>
                            <a:rPr lang="en-US" sz="2000" i="1">
                              <a:latin typeface="Cambria Math" panose="02040503050406030204" pitchFamily="18" charset="0"/>
                            </a:rPr>
                            <m:t>𝐿</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𝑙</m:t>
                          </m:r>
                        </m:sub>
                      </m:sSub>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𝑙</m:t>
                          </m:r>
                        </m:sub>
                        <m:sup>
                          <m:r>
                            <a:rPr lang="en-US" sz="2000" i="1">
                              <a:latin typeface="Cambria Math" panose="02040503050406030204" pitchFamily="18" charset="0"/>
                            </a:rPr>
                            <m:t>𝑈</m:t>
                          </m:r>
                        </m:sup>
                      </m:sSubSup>
                      <m:r>
                        <a:rPr lang="en-US" sz="2000" i="1">
                          <a:latin typeface="Cambria Math" panose="02040503050406030204" pitchFamily="18" charset="0"/>
                        </a:rPr>
                        <m:t>,  </m:t>
                      </m:r>
                      <m:r>
                        <a:rPr lang="en-US" sz="2000" i="1">
                          <a:latin typeface="Cambria Math" panose="02040503050406030204" pitchFamily="18" charset="0"/>
                        </a:rPr>
                        <m:t>𝑙</m:t>
                      </m:r>
                      <m:r>
                        <a:rPr lang="en-US" sz="2000" i="1">
                          <a:latin typeface="Cambria Math" panose="02040503050406030204" pitchFamily="18" charset="0"/>
                        </a:rPr>
                        <m:t>=1,⋯,</m:t>
                      </m:r>
                      <m:r>
                        <a:rPr lang="en-US" sz="2000" i="1">
                          <a:latin typeface="Cambria Math" panose="02040503050406030204" pitchFamily="18" charset="0"/>
                        </a:rPr>
                        <m:t>𝑛</m:t>
                      </m:r>
                    </m:oMath>
                  </m:oMathPara>
                </a14:m>
                <a:endParaRPr lang="en-US" sz="2800" dirty="0"/>
              </a:p>
            </p:txBody>
          </p:sp>
        </mc:Choice>
        <mc:Fallback xmlns="">
          <p:sp>
            <p:nvSpPr>
              <p:cNvPr id="2" name="TextBox 1">
                <a:extLst>
                  <a:ext uri="{FF2B5EF4-FFF2-40B4-BE49-F238E27FC236}">
                    <a16:creationId xmlns:a16="http://schemas.microsoft.com/office/drawing/2014/main" id="{EB18D974-AE04-D6FF-8898-CEF76B9CB31D}"/>
                  </a:ext>
                </a:extLst>
              </p:cNvPr>
              <p:cNvSpPr txBox="1">
                <a:spLocks noRot="1" noChangeAspect="1" noMove="1" noResize="1" noEditPoints="1" noAdjustHandles="1" noChangeArrowheads="1" noChangeShapeType="1" noTextEdit="1"/>
              </p:cNvSpPr>
              <p:nvPr/>
            </p:nvSpPr>
            <p:spPr>
              <a:xfrm>
                <a:off x="1541841" y="1366163"/>
                <a:ext cx="4339457" cy="1378391"/>
              </a:xfrm>
              <a:prstGeom prst="rect">
                <a:avLst/>
              </a:prstGeom>
              <a:blipFill>
                <a:blip r:embed="rId2"/>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CB5320A-AAE6-9DDA-74FD-E3BBB8C1A451}"/>
                  </a:ext>
                </a:extLst>
              </p:cNvPr>
              <p:cNvSpPr txBox="1"/>
              <p:nvPr/>
            </p:nvSpPr>
            <p:spPr>
              <a:xfrm>
                <a:off x="1611284" y="2917047"/>
                <a:ext cx="5610254" cy="174092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b="1" i="1" dirty="0" smtClean="0">
                              <a:latin typeface="Cambria Math" panose="02040503050406030204" pitchFamily="18" charset="0"/>
                            </a:rPr>
                          </m:ctrlPr>
                        </m:mPr>
                        <m:mr>
                          <m:e>
                            <m:r>
                              <a:rPr lang="en-US" sz="2000" b="1" dirty="0">
                                <a:latin typeface="Cambria Math" panose="02040503050406030204" pitchFamily="18" charset="0"/>
                              </a:rPr>
                              <m:t>𝐱</m:t>
                            </m:r>
                            <m:r>
                              <a:rPr lang="en-US" sz="2000" b="0" i="0" dirty="0">
                                <a:latin typeface="Cambria Math" panose="02040503050406030204" pitchFamily="18" charset="0"/>
                              </a:rPr>
                              <m:t>=</m:t>
                            </m:r>
                            <m:sSup>
                              <m:sSupPr>
                                <m:ctrlPr>
                                  <a:rPr lang="en-US" sz="2000" b="0" i="1" dirty="0">
                                    <a:latin typeface="Cambria Math" panose="02040503050406030204" pitchFamily="18" charset="0"/>
                                  </a:rPr>
                                </m:ctrlPr>
                              </m:sSupPr>
                              <m:e>
                                <m:d>
                                  <m:dPr>
                                    <m:begChr m:val="{"/>
                                    <m:endChr m:val="}"/>
                                    <m:ctrlPr>
                                      <a:rPr lang="en-US" sz="2000" b="0" i="1" dirty="0">
                                        <a:latin typeface="Cambria Math" panose="02040503050406030204" pitchFamily="18" charset="0"/>
                                      </a:rPr>
                                    </m:ctrlPr>
                                  </m:dPr>
                                  <m:e>
                                    <m:m>
                                      <m:mPr>
                                        <m:plcHide m:val="on"/>
                                        <m:mcs>
                                          <m:mc>
                                            <m:mcPr>
                                              <m:count m:val="4"/>
                                              <m:mcJc m:val="center"/>
                                            </m:mcPr>
                                          </m:mc>
                                        </m:mcs>
                                        <m:ctrlPr>
                                          <a:rPr lang="en-US" sz="2000" b="0" i="1" dirty="0">
                                            <a:latin typeface="Cambria Math" panose="02040503050406030204" pitchFamily="18" charset="0"/>
                                          </a:rPr>
                                        </m:ctrlPr>
                                      </m:mPr>
                                      <m:mr>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𝑥</m:t>
                                              </m:r>
                                            </m:e>
                                            <m:sub>
                                              <m:r>
                                                <a:rPr lang="en-US" sz="2000" b="0" i="0" dirty="0">
                                                  <a:latin typeface="Cambria Math" panose="02040503050406030204" pitchFamily="18" charset="0"/>
                                                </a:rPr>
                                                <m:t>1</m:t>
                                              </m:r>
                                            </m:sub>
                                          </m:sSub>
                                        </m:e>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𝑥</m:t>
                                              </m:r>
                                            </m:e>
                                            <m:sub>
                                              <m:r>
                                                <a:rPr lang="en-US" sz="2000" b="0" i="0" dirty="0">
                                                  <a:latin typeface="Cambria Math" panose="02040503050406030204" pitchFamily="18" charset="0"/>
                                                </a:rPr>
                                                <m:t>2</m:t>
                                              </m:r>
                                            </m:sub>
                                          </m:sSub>
                                        </m:e>
                                        <m:e>
                                          <m:r>
                                            <a:rPr lang="en-US" sz="2000" b="0" i="0" dirty="0">
                                              <a:latin typeface="Cambria Math" panose="02040503050406030204" pitchFamily="18" charset="0"/>
                                            </a:rPr>
                                            <m:t>⋯</m:t>
                                          </m:r>
                                        </m:e>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𝑥</m:t>
                                              </m:r>
                                            </m:e>
                                            <m:sub>
                                              <m:r>
                                                <a:rPr lang="en-US" sz="2000" b="0" i="1" dirty="0">
                                                  <a:latin typeface="Cambria Math" panose="02040503050406030204" pitchFamily="18" charset="0"/>
                                                </a:rPr>
                                                <m:t>𝑁</m:t>
                                              </m:r>
                                            </m:sub>
                                          </m:sSub>
                                        </m:e>
                                      </m:mr>
                                    </m:m>
                                  </m:e>
                                </m:d>
                              </m:e>
                              <m:sup>
                                <m:r>
                                  <m:rPr>
                                    <m:sty m:val="p"/>
                                  </m:rPr>
                                  <a:rPr lang="en-US" sz="2000" b="0" i="1" dirty="0">
                                    <a:latin typeface="Cambria Math" panose="02040503050406030204" pitchFamily="18" charset="0"/>
                                  </a:rPr>
                                  <m:t>T</m:t>
                                </m:r>
                              </m:sup>
                            </m:sSup>
                            <m:r>
                              <a:rPr lang="en-US" sz="2000" b="0" i="0" dirty="0">
                                <a:latin typeface="Cambria Math" panose="02040503050406030204" pitchFamily="18" charset="0"/>
                              </a:rPr>
                              <m:t>:</m:t>
                            </m:r>
                            <m:r>
                              <m:rPr>
                                <m:sty m:val="p"/>
                              </m:rPr>
                              <a:rPr lang="en-US" sz="2000" b="0" i="1" dirty="0">
                                <a:latin typeface="Cambria Math" panose="02040503050406030204" pitchFamily="18" charset="0"/>
                              </a:rPr>
                              <m:t>Design</m:t>
                            </m:r>
                            <m:r>
                              <a:rPr lang="en-US" sz="2000" b="0" i="1" dirty="0">
                                <a:latin typeface="Cambria Math" panose="02040503050406030204" pitchFamily="18" charset="0"/>
                              </a:rPr>
                              <m:t>  </m:t>
                            </m:r>
                            <m:r>
                              <m:rPr>
                                <m:sty m:val="p"/>
                              </m:rPr>
                              <a:rPr lang="en-US" sz="2000" b="0" i="1" dirty="0">
                                <a:latin typeface="Cambria Math" panose="02040503050406030204" pitchFamily="18" charset="0"/>
                              </a:rPr>
                              <m:t>variables</m:t>
                            </m:r>
                            <m:r>
                              <a:rPr lang="en-US" sz="2000" b="0" i="1" dirty="0" smtClean="0">
                                <a:latin typeface="Cambria Math" panose="02040503050406030204" pitchFamily="18" charset="0"/>
                              </a:rPr>
                              <m:t>              </m:t>
                            </m:r>
                          </m:e>
                        </m:mr>
                        <m:mr>
                          <m:e>
                            <m:r>
                              <a:rPr lang="en-US" sz="2000" b="0" i="1" dirty="0">
                                <a:latin typeface="Cambria Math" panose="02040503050406030204" pitchFamily="18" charset="0"/>
                              </a:rPr>
                              <m:t>𝑓</m:t>
                            </m:r>
                            <m:d>
                              <m:dPr>
                                <m:ctrlPr>
                                  <a:rPr lang="en-US" sz="2000" b="0" i="1" dirty="0">
                                    <a:latin typeface="Cambria Math" panose="02040503050406030204" pitchFamily="18" charset="0"/>
                                  </a:rPr>
                                </m:ctrlPr>
                              </m:dPr>
                              <m:e>
                                <m:r>
                                  <a:rPr lang="en-US" sz="2000" b="1" i="0" dirty="0">
                                    <a:latin typeface="Cambria Math" panose="02040503050406030204" pitchFamily="18" charset="0"/>
                                  </a:rPr>
                                  <m:t>𝐱</m:t>
                                </m:r>
                              </m:e>
                            </m:d>
                            <m:r>
                              <a:rPr lang="en-US" sz="2000" b="0" i="0" dirty="0" smtClean="0">
                                <a:latin typeface="Cambria Math" panose="02040503050406030204" pitchFamily="18" charset="0"/>
                              </a:rPr>
                              <m:t>                                     </m:t>
                            </m:r>
                            <m:r>
                              <a:rPr lang="en-US" sz="2000" b="0" i="0" dirty="0">
                                <a:latin typeface="Cambria Math" panose="02040503050406030204" pitchFamily="18" charset="0"/>
                              </a:rPr>
                              <m:t>:</m:t>
                            </m:r>
                            <m:r>
                              <a:rPr lang="en-US" sz="2000" b="0" i="1" dirty="0">
                                <a:latin typeface="Cambria Math" panose="02040503050406030204" pitchFamily="18" charset="0"/>
                              </a:rPr>
                              <m:t> </m:t>
                            </m:r>
                            <m:r>
                              <m:rPr>
                                <m:sty m:val="p"/>
                              </m:rPr>
                              <a:rPr lang="en-US" sz="2000" b="0" i="1" dirty="0">
                                <a:latin typeface="Cambria Math" panose="02040503050406030204" pitchFamily="18" charset="0"/>
                              </a:rPr>
                              <m:t>Objective</m:t>
                            </m:r>
                            <m:r>
                              <a:rPr lang="en-US" sz="2000" b="0" i="1" dirty="0">
                                <a:latin typeface="Cambria Math" panose="02040503050406030204" pitchFamily="18" charset="0"/>
                              </a:rPr>
                              <m:t>  </m:t>
                            </m:r>
                            <m:r>
                              <m:rPr>
                                <m:sty m:val="p"/>
                              </m:rPr>
                              <a:rPr lang="en-US" sz="2000" b="0" i="1" dirty="0">
                                <a:latin typeface="Cambria Math" panose="02040503050406030204" pitchFamily="18" charset="0"/>
                              </a:rPr>
                              <m:t>function</m:t>
                            </m:r>
                            <m:r>
                              <a:rPr lang="en-US" sz="2000" b="0" i="1" dirty="0" smtClean="0">
                                <a:latin typeface="Cambria Math" panose="02040503050406030204" pitchFamily="18" charset="0"/>
                              </a:rPr>
                              <m:t>        </m:t>
                            </m:r>
                          </m:e>
                        </m:mr>
                        <m:mr>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𝑔</m:t>
                                </m:r>
                              </m:e>
                              <m:sub>
                                <m:r>
                                  <a:rPr lang="en-US" sz="2000" b="0" i="0" dirty="0">
                                    <a:latin typeface="Cambria Math" panose="02040503050406030204" pitchFamily="18" charset="0"/>
                                  </a:rPr>
                                  <m:t>1</m:t>
                                </m:r>
                              </m:sub>
                            </m:sSub>
                            <m:d>
                              <m:dPr>
                                <m:ctrlPr>
                                  <a:rPr lang="en-US" sz="2000" b="0" i="1" dirty="0">
                                    <a:latin typeface="Cambria Math" panose="02040503050406030204" pitchFamily="18" charset="0"/>
                                  </a:rPr>
                                </m:ctrlPr>
                              </m:dPr>
                              <m:e>
                                <m:r>
                                  <a:rPr lang="en-US" sz="2000" b="1" i="0" dirty="0">
                                    <a:latin typeface="Cambria Math" panose="02040503050406030204" pitchFamily="18" charset="0"/>
                                  </a:rPr>
                                  <m:t>𝐱</m:t>
                                </m:r>
                              </m:e>
                            </m:d>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𝑔</m:t>
                                </m:r>
                              </m:e>
                              <m:sub>
                                <m:r>
                                  <a:rPr lang="en-US" sz="2000" b="0" i="1" dirty="0">
                                    <a:latin typeface="Cambria Math" panose="02040503050406030204" pitchFamily="18" charset="0"/>
                                  </a:rPr>
                                  <m:t>𝐾</m:t>
                                </m:r>
                              </m:sub>
                            </m:sSub>
                            <m:d>
                              <m:dPr>
                                <m:ctrlPr>
                                  <a:rPr lang="en-US" sz="2000" b="0" i="1" dirty="0">
                                    <a:latin typeface="Cambria Math" panose="02040503050406030204" pitchFamily="18" charset="0"/>
                                  </a:rPr>
                                </m:ctrlPr>
                              </m:dPr>
                              <m:e>
                                <m:r>
                                  <a:rPr lang="en-US" sz="2000" b="1" i="0" dirty="0">
                                    <a:latin typeface="Cambria Math" panose="02040503050406030204" pitchFamily="18" charset="0"/>
                                  </a:rPr>
                                  <m:t>𝐱</m:t>
                                </m:r>
                              </m:e>
                            </m:d>
                            <m:r>
                              <a:rPr lang="en-US" sz="2000" b="0" i="0" dirty="0" smtClean="0">
                                <a:latin typeface="Cambria Math" panose="02040503050406030204" pitchFamily="18" charset="0"/>
                              </a:rPr>
                              <m:t>                </m:t>
                            </m:r>
                            <m:r>
                              <a:rPr lang="en-US" sz="2000" b="0" i="0" dirty="0">
                                <a:latin typeface="Cambria Math" panose="02040503050406030204" pitchFamily="18" charset="0"/>
                              </a:rPr>
                              <m:t>:</m:t>
                            </m:r>
                            <m:r>
                              <a:rPr lang="en-US" sz="2000" b="0" i="1" dirty="0">
                                <a:latin typeface="Cambria Math" panose="02040503050406030204" pitchFamily="18" charset="0"/>
                              </a:rPr>
                              <m:t> </m:t>
                            </m:r>
                            <m:r>
                              <m:rPr>
                                <m:sty m:val="p"/>
                              </m:rPr>
                              <a:rPr lang="en-US" sz="2000" b="0" i="1" dirty="0">
                                <a:latin typeface="Cambria Math" panose="02040503050406030204" pitchFamily="18" charset="0"/>
                              </a:rPr>
                              <m:t>Inequality</m:t>
                            </m:r>
                            <m:r>
                              <a:rPr lang="en-US" sz="2000" b="0" i="1" dirty="0">
                                <a:latin typeface="Cambria Math" panose="02040503050406030204" pitchFamily="18" charset="0"/>
                              </a:rPr>
                              <m:t>  </m:t>
                            </m:r>
                            <m:r>
                              <m:rPr>
                                <m:sty m:val="p"/>
                              </m:rPr>
                              <a:rPr lang="en-US" sz="2000" b="0" i="1" dirty="0">
                                <a:latin typeface="Cambria Math" panose="02040503050406030204" pitchFamily="18" charset="0"/>
                              </a:rPr>
                              <m:t>constraints</m:t>
                            </m:r>
                          </m:e>
                        </m:mr>
                        <m:mr>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h</m:t>
                                </m:r>
                              </m:e>
                              <m:sub>
                                <m:r>
                                  <a:rPr lang="en-US" sz="2000" b="0" i="0" dirty="0">
                                    <a:latin typeface="Cambria Math" panose="02040503050406030204" pitchFamily="18" charset="0"/>
                                  </a:rPr>
                                  <m:t>1</m:t>
                                </m:r>
                              </m:sub>
                            </m:sSub>
                            <m:d>
                              <m:dPr>
                                <m:ctrlPr>
                                  <a:rPr lang="en-US" sz="2000" b="0" i="1" dirty="0">
                                    <a:latin typeface="Cambria Math" panose="02040503050406030204" pitchFamily="18" charset="0"/>
                                  </a:rPr>
                                </m:ctrlPr>
                              </m:dPr>
                              <m:e>
                                <m:r>
                                  <a:rPr lang="en-US" sz="2000" b="1" i="0" dirty="0">
                                    <a:latin typeface="Cambria Math" panose="02040503050406030204" pitchFamily="18" charset="0"/>
                                  </a:rPr>
                                  <m:t>𝐱</m:t>
                                </m:r>
                              </m:e>
                            </m:d>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h</m:t>
                                </m:r>
                              </m:e>
                              <m:sub>
                                <m:r>
                                  <a:rPr lang="en-US" sz="2000" b="0" i="1" dirty="0">
                                    <a:latin typeface="Cambria Math" panose="02040503050406030204" pitchFamily="18" charset="0"/>
                                  </a:rPr>
                                  <m:t>𝑀</m:t>
                                </m:r>
                              </m:sub>
                            </m:sSub>
                            <m:d>
                              <m:dPr>
                                <m:ctrlPr>
                                  <a:rPr lang="en-US" sz="2000" b="0" i="1" dirty="0">
                                    <a:latin typeface="Cambria Math" panose="02040503050406030204" pitchFamily="18" charset="0"/>
                                  </a:rPr>
                                </m:ctrlPr>
                              </m:dPr>
                              <m:e>
                                <m:r>
                                  <a:rPr lang="en-US" sz="2000" b="1" i="0" dirty="0">
                                    <a:latin typeface="Cambria Math" panose="02040503050406030204" pitchFamily="18" charset="0"/>
                                  </a:rPr>
                                  <m:t>𝐱</m:t>
                                </m:r>
                              </m:e>
                            </m:d>
                            <m:r>
                              <a:rPr lang="en-US" sz="2000" b="0" i="0" dirty="0" smtClean="0">
                                <a:latin typeface="Cambria Math" panose="02040503050406030204" pitchFamily="18" charset="0"/>
                              </a:rPr>
                              <m:t>               </m:t>
                            </m:r>
                            <m:r>
                              <a:rPr lang="en-US" sz="2000" b="0" i="0" dirty="0">
                                <a:latin typeface="Cambria Math" panose="02040503050406030204" pitchFamily="18" charset="0"/>
                              </a:rPr>
                              <m:t>:</m:t>
                            </m:r>
                            <m:r>
                              <a:rPr lang="en-US" sz="2000" b="0" i="1" dirty="0">
                                <a:latin typeface="Cambria Math" panose="02040503050406030204" pitchFamily="18" charset="0"/>
                              </a:rPr>
                              <m:t> </m:t>
                            </m:r>
                            <m:r>
                              <m:rPr>
                                <m:sty m:val="p"/>
                              </m:rPr>
                              <a:rPr lang="en-US" sz="2000" b="0" i="1" dirty="0">
                                <a:latin typeface="Cambria Math" panose="02040503050406030204" pitchFamily="18" charset="0"/>
                              </a:rPr>
                              <m:t>Equality</m:t>
                            </m:r>
                            <m:r>
                              <a:rPr lang="en-US" sz="2000" b="0" i="1" dirty="0">
                                <a:latin typeface="Cambria Math" panose="02040503050406030204" pitchFamily="18" charset="0"/>
                              </a:rPr>
                              <m:t>  </m:t>
                            </m:r>
                            <m:r>
                              <m:rPr>
                                <m:sty m:val="p"/>
                              </m:rPr>
                              <a:rPr lang="en-US" sz="2000" b="0" i="1" dirty="0">
                                <a:latin typeface="Cambria Math" panose="02040503050406030204" pitchFamily="18" charset="0"/>
                              </a:rPr>
                              <m:t>constraints</m:t>
                            </m:r>
                            <m:r>
                              <a:rPr lang="en-US" sz="2000" b="0" i="1" dirty="0" smtClean="0">
                                <a:latin typeface="Cambria Math" panose="02040503050406030204" pitchFamily="18" charset="0"/>
                              </a:rPr>
                              <m:t>    </m:t>
                            </m:r>
                          </m:e>
                        </m:mr>
                        <m:mr>
                          <m:e>
                            <m:sSup>
                              <m:sSupPr>
                                <m:ctrlPr>
                                  <a:rPr lang="en-US" sz="2000" b="0" i="1" dirty="0">
                                    <a:latin typeface="Cambria Math" panose="02040503050406030204" pitchFamily="18" charset="0"/>
                                  </a:rPr>
                                </m:ctrlPr>
                              </m:sSupPr>
                              <m:e>
                                <m:r>
                                  <a:rPr lang="en-US" sz="2000" b="1" i="0" dirty="0">
                                    <a:latin typeface="Cambria Math" panose="02040503050406030204" pitchFamily="18" charset="0"/>
                                  </a:rPr>
                                  <m:t>𝐱</m:t>
                                </m:r>
                              </m:e>
                              <m:sup>
                                <m:r>
                                  <a:rPr lang="en-US" sz="2000" b="0" i="1" dirty="0">
                                    <a:latin typeface="Cambria Math" panose="02040503050406030204" pitchFamily="18" charset="0"/>
                                  </a:rPr>
                                  <m:t>𝐿</m:t>
                                </m:r>
                              </m:sup>
                            </m:sSup>
                            <m:r>
                              <a:rPr lang="en-US" sz="2000" b="0" i="0" dirty="0">
                                <a:latin typeface="Cambria Math" panose="02040503050406030204" pitchFamily="18" charset="0"/>
                              </a:rPr>
                              <m:t>,</m:t>
                            </m:r>
                            <m:sSup>
                              <m:sSupPr>
                                <m:ctrlPr>
                                  <a:rPr lang="en-US" sz="2000" b="0" i="1" dirty="0">
                                    <a:latin typeface="Cambria Math" panose="02040503050406030204" pitchFamily="18" charset="0"/>
                                  </a:rPr>
                                </m:ctrlPr>
                              </m:sSupPr>
                              <m:e>
                                <m:r>
                                  <a:rPr lang="en-US" sz="2000" b="1" i="0" dirty="0">
                                    <a:latin typeface="Cambria Math" panose="02040503050406030204" pitchFamily="18" charset="0"/>
                                  </a:rPr>
                                  <m:t>𝐱</m:t>
                                </m:r>
                              </m:e>
                              <m:sup>
                                <m:r>
                                  <a:rPr lang="en-US" sz="2000" b="0" i="1" dirty="0">
                                    <a:latin typeface="Cambria Math" panose="02040503050406030204" pitchFamily="18" charset="0"/>
                                  </a:rPr>
                                  <m:t>𝑈</m:t>
                                </m:r>
                              </m:sup>
                            </m:sSup>
                            <m:r>
                              <a:rPr lang="en-US" sz="2000" b="0" i="0" dirty="0" smtClean="0">
                                <a:latin typeface="Cambria Math" panose="02040503050406030204" pitchFamily="18" charset="0"/>
                              </a:rPr>
                              <m:t>                        </m:t>
                            </m:r>
                            <m:r>
                              <a:rPr lang="en-US" sz="2000" b="0" i="0" dirty="0">
                                <a:latin typeface="Cambria Math" panose="02040503050406030204" pitchFamily="18" charset="0"/>
                              </a:rPr>
                              <m:t>:</m:t>
                            </m:r>
                            <m:r>
                              <a:rPr lang="en-US" sz="2000" b="0" i="1" dirty="0">
                                <a:latin typeface="Cambria Math" panose="02040503050406030204" pitchFamily="18" charset="0"/>
                              </a:rPr>
                              <m:t> </m:t>
                            </m:r>
                            <m:r>
                              <m:rPr>
                                <m:sty m:val="p"/>
                              </m:rPr>
                              <a:rPr lang="en-US" sz="2000" b="0" i="1" dirty="0">
                                <a:latin typeface="Cambria Math" panose="02040503050406030204" pitchFamily="18" charset="0"/>
                              </a:rPr>
                              <m:t>Lower</m:t>
                            </m:r>
                            <m:r>
                              <a:rPr lang="en-US" sz="2000" b="0" i="1" dirty="0">
                                <a:latin typeface="Cambria Math" panose="02040503050406030204" pitchFamily="18" charset="0"/>
                              </a:rPr>
                              <m:t>  </m:t>
                            </m:r>
                            <m:r>
                              <m:rPr>
                                <m:sty m:val="p"/>
                              </m:rPr>
                              <a:rPr lang="en-US" sz="2000" b="0" i="1" dirty="0">
                                <a:latin typeface="Cambria Math" panose="02040503050406030204" pitchFamily="18" charset="0"/>
                              </a:rPr>
                              <m:t>and</m:t>
                            </m:r>
                            <m:r>
                              <a:rPr lang="en-US" sz="2000" b="0" i="1" dirty="0">
                                <a:latin typeface="Cambria Math" panose="02040503050406030204" pitchFamily="18" charset="0"/>
                              </a:rPr>
                              <m:t>  </m:t>
                            </m:r>
                            <m:r>
                              <m:rPr>
                                <m:sty m:val="p"/>
                              </m:rPr>
                              <a:rPr lang="en-US" sz="2000" b="0" i="1" dirty="0">
                                <a:latin typeface="Cambria Math" panose="02040503050406030204" pitchFamily="18" charset="0"/>
                              </a:rPr>
                              <m:t>upper</m:t>
                            </m:r>
                            <m:r>
                              <a:rPr lang="en-US" sz="2000" b="0" i="1" dirty="0">
                                <a:latin typeface="Cambria Math" panose="02040503050406030204" pitchFamily="18" charset="0"/>
                              </a:rPr>
                              <m:t>  </m:t>
                            </m:r>
                            <m:r>
                              <m:rPr>
                                <m:sty m:val="p"/>
                              </m:rPr>
                              <a:rPr lang="en-US" sz="2000" b="0" i="1" dirty="0">
                                <a:latin typeface="Cambria Math" panose="02040503050406030204" pitchFamily="18" charset="0"/>
                              </a:rPr>
                              <m:t>bounds</m:t>
                            </m:r>
                          </m:e>
                        </m:mr>
                      </m:m>
                    </m:oMath>
                  </m:oMathPara>
                </a14:m>
                <a:endParaRPr lang="en-US" sz="2000" dirty="0"/>
              </a:p>
            </p:txBody>
          </p:sp>
        </mc:Choice>
        <mc:Fallback xmlns="">
          <p:sp>
            <p:nvSpPr>
              <p:cNvPr id="4" name="TextBox 3">
                <a:extLst>
                  <a:ext uri="{FF2B5EF4-FFF2-40B4-BE49-F238E27FC236}">
                    <a16:creationId xmlns:a16="http://schemas.microsoft.com/office/drawing/2014/main" id="{6CB5320A-AAE6-9DDA-74FD-E3BBB8C1A451}"/>
                  </a:ext>
                </a:extLst>
              </p:cNvPr>
              <p:cNvSpPr txBox="1">
                <a:spLocks noRot="1" noChangeAspect="1" noMove="1" noResize="1" noEditPoints="1" noAdjustHandles="1" noChangeArrowheads="1" noChangeShapeType="1" noTextEdit="1"/>
              </p:cNvSpPr>
              <p:nvPr/>
            </p:nvSpPr>
            <p:spPr>
              <a:xfrm>
                <a:off x="1611284" y="2917047"/>
                <a:ext cx="5610254" cy="17409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9076C1-709D-71F7-5A45-931B5E58376D}"/>
                  </a:ext>
                </a:extLst>
              </p:cNvPr>
              <p:cNvSpPr txBox="1"/>
              <p:nvPr/>
            </p:nvSpPr>
            <p:spPr>
              <a:xfrm>
                <a:off x="1315844" y="5419493"/>
                <a:ext cx="6045629" cy="450508"/>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≤0,</m:t>
                          </m:r>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𝐾</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=0,</m:t>
                          </m:r>
                          <m:r>
                            <a:rPr lang="en-US" sz="2000" i="1">
                              <a:latin typeface="Cambria Math" panose="02040503050406030204" pitchFamily="18" charset="0"/>
                            </a:rPr>
                            <m:t>𝑗</m:t>
                          </m:r>
                          <m:r>
                            <a:rPr lang="en-US" sz="2000" i="1">
                              <a:latin typeface="Cambria Math" panose="02040503050406030204" pitchFamily="18" charset="0"/>
                            </a:rPr>
                            <m:t>=1,⋯,</m:t>
                          </m:r>
                          <m:r>
                            <a:rPr lang="en-US" sz="2000" i="1">
                              <a:latin typeface="Cambria Math" panose="02040503050406030204" pitchFamily="18" charset="0"/>
                            </a:rPr>
                            <m:t>𝑀</m:t>
                          </m:r>
                        </m:e>
                      </m:d>
                    </m:oMath>
                  </m:oMathPara>
                </a14:m>
                <a:endParaRPr lang="en-US" sz="2800" dirty="0"/>
              </a:p>
            </p:txBody>
          </p:sp>
        </mc:Choice>
        <mc:Fallback xmlns="">
          <p:sp>
            <p:nvSpPr>
              <p:cNvPr id="5" name="TextBox 4">
                <a:extLst>
                  <a:ext uri="{FF2B5EF4-FFF2-40B4-BE49-F238E27FC236}">
                    <a16:creationId xmlns:a16="http://schemas.microsoft.com/office/drawing/2014/main" id="{EC9076C1-709D-71F7-5A45-931B5E58376D}"/>
                  </a:ext>
                </a:extLst>
              </p:cNvPr>
              <p:cNvSpPr txBox="1">
                <a:spLocks noRot="1" noChangeAspect="1" noMove="1" noResize="1" noEditPoints="1" noAdjustHandles="1" noChangeArrowheads="1" noChangeShapeType="1" noTextEdit="1"/>
              </p:cNvSpPr>
              <p:nvPr/>
            </p:nvSpPr>
            <p:spPr>
              <a:xfrm>
                <a:off x="1315844" y="5419493"/>
                <a:ext cx="6045629" cy="450508"/>
              </a:xfrm>
              <a:prstGeom prst="rect">
                <a:avLst/>
              </a:prstGeom>
              <a:blipFill>
                <a:blip r:embed="rId4"/>
                <a:stretch>
                  <a:fillRect b="-3896"/>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17706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2B5CD4B-492D-465D-B8DF-9A6FC6ACC654}"/>
                  </a:ext>
                </a:extLst>
              </p:cNvPr>
              <p:cNvSpPr>
                <a:spLocks noGrp="1"/>
              </p:cNvSpPr>
              <p:nvPr>
                <p:ph type="body" sz="quarter" idx="10"/>
              </p:nvPr>
            </p:nvSpPr>
            <p:spPr/>
            <p:txBody>
              <a:bodyPr/>
              <a:lstStyle/>
              <a:p>
                <a:r>
                  <a:rPr lang="en-US" dirty="0">
                    <a:solidFill>
                      <a:srgbClr val="0000FF"/>
                    </a:solidFill>
                  </a:rPr>
                  <a:t>Maximization problem</a:t>
                </a:r>
              </a:p>
              <a:p>
                <a:pPr lvl="1"/>
                <a14:m>
                  <m:oMath xmlns:m="http://schemas.openxmlformats.org/officeDocument/2006/math">
                    <m:r>
                      <m:rPr>
                        <m:sty m:val="p"/>
                      </m:rPr>
                      <a:rPr lang="en-US" b="0" i="0" smtClean="0">
                        <a:latin typeface="Cambria Math" panose="02040503050406030204" pitchFamily="18" charset="0"/>
                      </a:rPr>
                      <m:t>maximize</m:t>
                    </m:r>
                    <m:r>
                      <a:rPr lang="en-US" b="0" i="1"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n-US" b="0" i="0" dirty="0" smtClean="0">
                        <a:latin typeface="Cambria Math" panose="02040503050406030204" pitchFamily="18" charset="0"/>
                      </a:rPr>
                      <m:t>minimize</m:t>
                    </m:r>
                    <m:r>
                      <a:rPr lang="en-US" b="0" i="1" dirty="0" smtClean="0">
                        <a:latin typeface="Cambria Math" panose="02040503050406030204" pitchFamily="18" charset="0"/>
                      </a:rPr>
                      <m:t> </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r>
                      <a:rPr lang="en-US" b="0" i="1" dirty="0" smtClean="0">
                        <a:latin typeface="Cambria Math" panose="02040503050406030204" pitchFamily="18" charset="0"/>
                      </a:rPr>
                      <m:t>𝐹</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endParaRPr lang="en-US" dirty="0"/>
              </a:p>
              <a:p>
                <a:r>
                  <a:rPr lang="en-US" dirty="0">
                    <a:solidFill>
                      <a:srgbClr val="0000FF"/>
                    </a:solidFill>
                  </a:rPr>
                  <a:t>Greater than or equal </a:t>
                </a:r>
                <a:r>
                  <a:rPr lang="en-US" dirty="0"/>
                  <a:t>to constraints</a:t>
                </a:r>
              </a:p>
              <a:p>
                <a:pPr lvl="1"/>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𝑔</m:t>
                        </m:r>
                      </m:e>
                      <m:sub>
                        <m:r>
                          <m:rPr>
                            <m:sty m:val="p"/>
                          </m:rPr>
                          <a:rPr lang="en-US">
                            <a:latin typeface="Cambria Math" panose="02040503050406030204" pitchFamily="18" charset="0"/>
                            <a:ea typeface="Cambria Math" panose="02040503050406030204" pitchFamily="18" charset="0"/>
                          </a:rPr>
                          <m:t>min</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m:rPr>
                            <m:sty m:val="p"/>
                          </m:rPr>
                          <a:rPr lang="en-US" dirty="0">
                            <a:latin typeface="Cambria Math" panose="02040503050406030204" pitchFamily="18" charset="0"/>
                          </a:rPr>
                          <m:t>min</m:t>
                        </m:r>
                      </m:sub>
                    </m:sSub>
                    <m:r>
                      <a:rPr lang="en-US" i="1" dirty="0">
                        <a:latin typeface="Cambria Math" panose="02040503050406030204" pitchFamily="18" charset="0"/>
                      </a:rPr>
                      <m:t>−</m:t>
                    </m:r>
                    <m:r>
                      <a:rPr lang="en-US" i="1" dirty="0">
                        <a:latin typeface="Cambria Math" panose="02040503050406030204" pitchFamily="18" charset="0"/>
                      </a:rPr>
                      <m:t>𝑔</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a:latin typeface="Cambria Math" panose="02040503050406030204" pitchFamily="18" charset="0"/>
                        <a:ea typeface="Cambria Math" panose="02040503050406030204" pitchFamily="18" charset="0"/>
                      </a:rPr>
                      <m:t>≤0</m:t>
                    </m:r>
                  </m:oMath>
                </a14:m>
                <a:endParaRPr lang="en-US" dirty="0"/>
              </a:p>
              <a:p>
                <a:r>
                  <a:rPr lang="en-US" dirty="0"/>
                  <a:t>The </a:t>
                </a:r>
                <a:r>
                  <a:rPr lang="en-US" dirty="0">
                    <a:solidFill>
                      <a:srgbClr val="0000FF"/>
                    </a:solidFill>
                  </a:rPr>
                  <a:t>number of equality and active inequality </a:t>
                </a:r>
                <a:r>
                  <a:rPr lang="en-US" dirty="0"/>
                  <a:t>constraints must be less than that of design variables,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oMath>
                </a14:m>
                <a:endParaRPr lang="en-US" dirty="0"/>
              </a:p>
            </p:txBody>
          </p:sp>
        </mc:Choice>
        <mc:Fallback xmlns="">
          <p:sp>
            <p:nvSpPr>
              <p:cNvPr id="2" name="Text Placeholder 1">
                <a:extLst>
                  <a:ext uri="{FF2B5EF4-FFF2-40B4-BE49-F238E27FC236}">
                    <a16:creationId xmlns:a16="http://schemas.microsoft.com/office/drawing/2014/main" id="{62B5CD4B-492D-465D-B8DF-9A6FC6ACC65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6D5109D-60D7-4149-B82B-B4B20A88072A}"/>
              </a:ext>
            </a:extLst>
          </p:cNvPr>
          <p:cNvSpPr>
            <a:spLocks noGrp="1"/>
          </p:cNvSpPr>
          <p:nvPr>
            <p:ph type="title"/>
          </p:nvPr>
        </p:nvSpPr>
        <p:spPr/>
        <p:txBody>
          <a:bodyPr/>
          <a:lstStyle/>
          <a:p>
            <a:r>
              <a:rPr lang="en-US" dirty="0"/>
              <a:t>Standard Form </a:t>
            </a:r>
            <a:r>
              <a:rPr lang="en-US" i="1" dirty="0"/>
              <a:t>cont</a:t>
            </a:r>
            <a:r>
              <a:rPr lang="en-US" dirty="0"/>
              <a:t>.</a:t>
            </a:r>
          </a:p>
        </p:txBody>
      </p:sp>
    </p:spTree>
    <p:extLst>
      <p:ext uri="{BB962C8B-B14F-4D97-AF65-F5344CB8AC3E}">
        <p14:creationId xmlns:p14="http://schemas.microsoft.com/office/powerpoint/2010/main" val="136800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D5F40-560B-4F5A-9D15-1495034E4556}"/>
              </a:ext>
            </a:extLst>
          </p:cNvPr>
          <p:cNvSpPr>
            <a:spLocks noGrp="1"/>
          </p:cNvSpPr>
          <p:nvPr>
            <p:ph type="body" sz="quarter" idx="10"/>
          </p:nvPr>
        </p:nvSpPr>
        <p:spPr/>
        <p:txBody>
          <a:bodyPr/>
          <a:lstStyle/>
          <a:p>
            <a:r>
              <a:rPr lang="en-US" dirty="0"/>
              <a:t>Linear programming (</a:t>
            </a:r>
            <a:r>
              <a:rPr lang="en-US" dirty="0">
                <a:solidFill>
                  <a:srgbClr val="0000FF"/>
                </a:solidFill>
              </a:rPr>
              <a:t>LP</a:t>
            </a:r>
            <a:r>
              <a:rPr lang="en-US" dirty="0"/>
              <a:t>) problem</a:t>
            </a:r>
          </a:p>
          <a:p>
            <a:pPr lvl="1"/>
            <a:r>
              <a:rPr lang="en-US" dirty="0"/>
              <a:t>Both objective and constraints are linear functions of designs</a:t>
            </a:r>
          </a:p>
          <a:p>
            <a:pPr lvl="1"/>
            <a:r>
              <a:rPr lang="en-US" dirty="0"/>
              <a:t>Many specialized numerical algorithms are available</a:t>
            </a:r>
          </a:p>
          <a:p>
            <a:pPr lvl="1"/>
            <a:r>
              <a:rPr lang="en-US" dirty="0"/>
              <a:t>An optimum design is the </a:t>
            </a:r>
            <a:r>
              <a:rPr lang="en-US" dirty="0">
                <a:solidFill>
                  <a:srgbClr val="0000FF"/>
                </a:solidFill>
              </a:rPr>
              <a:t>global optimum</a:t>
            </a:r>
          </a:p>
          <a:p>
            <a:r>
              <a:rPr lang="en-US" dirty="0"/>
              <a:t>Quadratic programming (</a:t>
            </a:r>
            <a:r>
              <a:rPr lang="en-US" dirty="0">
                <a:solidFill>
                  <a:srgbClr val="0000FF"/>
                </a:solidFill>
              </a:rPr>
              <a:t>QP</a:t>
            </a:r>
            <a:r>
              <a:rPr lang="en-US" dirty="0"/>
              <a:t>) problem</a:t>
            </a:r>
          </a:p>
          <a:p>
            <a:pPr lvl="1"/>
            <a:r>
              <a:rPr lang="en-US" dirty="0"/>
              <a:t>The objective is a quadratic function of designs, while all constraints are linear functions of designs.</a:t>
            </a:r>
          </a:p>
          <a:p>
            <a:r>
              <a:rPr lang="en-US" dirty="0"/>
              <a:t>Nonlinear programming (</a:t>
            </a:r>
            <a:r>
              <a:rPr lang="en-US" dirty="0">
                <a:solidFill>
                  <a:srgbClr val="0000FF"/>
                </a:solidFill>
              </a:rPr>
              <a:t>NLP</a:t>
            </a:r>
            <a:r>
              <a:rPr lang="en-US" dirty="0"/>
              <a:t>) problems</a:t>
            </a:r>
          </a:p>
          <a:p>
            <a:pPr lvl="1"/>
            <a:r>
              <a:rPr lang="en-US" dirty="0"/>
              <a:t>Both objective and constraints are nonlinear functions of designs</a:t>
            </a:r>
          </a:p>
          <a:p>
            <a:pPr lvl="1"/>
            <a:r>
              <a:rPr lang="en-US" dirty="0"/>
              <a:t>Most general but most difficult to solve</a:t>
            </a:r>
          </a:p>
        </p:txBody>
      </p:sp>
      <p:sp>
        <p:nvSpPr>
          <p:cNvPr id="3" name="Title 2">
            <a:extLst>
              <a:ext uri="{FF2B5EF4-FFF2-40B4-BE49-F238E27FC236}">
                <a16:creationId xmlns:a16="http://schemas.microsoft.com/office/drawing/2014/main" id="{E897BC7F-77D4-4B8A-BD40-6F93ABEF100F}"/>
              </a:ext>
            </a:extLst>
          </p:cNvPr>
          <p:cNvSpPr>
            <a:spLocks noGrp="1"/>
          </p:cNvSpPr>
          <p:nvPr>
            <p:ph type="title"/>
          </p:nvPr>
        </p:nvSpPr>
        <p:spPr/>
        <p:txBody>
          <a:bodyPr/>
          <a:lstStyle/>
          <a:p>
            <a:r>
              <a:rPr lang="en-US" dirty="0"/>
              <a:t>Standard Types of Optimization Problems</a:t>
            </a:r>
          </a:p>
        </p:txBody>
      </p:sp>
    </p:spTree>
    <p:extLst>
      <p:ext uri="{BB962C8B-B14F-4D97-AF65-F5344CB8AC3E}">
        <p14:creationId xmlns:p14="http://schemas.microsoft.com/office/powerpoint/2010/main" val="1716618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Standard form of Young’s modulus fit</a:t>
            </a:r>
          </a:p>
        </p:txBody>
      </p:sp>
      <p:sp>
        <p:nvSpPr>
          <p:cNvPr id="2" name="Title 1"/>
          <p:cNvSpPr>
            <a:spLocks noGrp="1"/>
          </p:cNvSpPr>
          <p:nvPr>
            <p:ph type="title"/>
          </p:nvPr>
        </p:nvSpPr>
        <p:spPr/>
        <p:txBody>
          <a:bodyPr/>
          <a:lstStyle/>
          <a:p>
            <a:r>
              <a:rPr lang="en-US" dirty="0"/>
              <a:t>Ex4.4) Standard Form</a:t>
            </a:r>
          </a:p>
        </p:txBody>
      </p:sp>
      <p:sp>
        <p:nvSpPr>
          <p:cNvPr id="4" name="Arrow: Down 3">
            <a:extLst>
              <a:ext uri="{FF2B5EF4-FFF2-40B4-BE49-F238E27FC236}">
                <a16:creationId xmlns:a16="http://schemas.microsoft.com/office/drawing/2014/main" id="{74C14300-B132-487F-918A-82BCBD8C2A4C}"/>
              </a:ext>
            </a:extLst>
          </p:cNvPr>
          <p:cNvSpPr/>
          <p:nvPr/>
        </p:nvSpPr>
        <p:spPr>
          <a:xfrm>
            <a:off x="3588444" y="3099464"/>
            <a:ext cx="261257" cy="459121"/>
          </a:xfrm>
          <a:prstGeom prst="downArrow">
            <a:avLst/>
          </a:prstGeom>
          <a:solidFill>
            <a:srgbClr val="FFFF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4FC19A6-4B75-34FE-D1B9-49151C73423C}"/>
                  </a:ext>
                </a:extLst>
              </p:cNvPr>
              <p:cNvSpPr txBox="1"/>
              <p:nvPr/>
            </p:nvSpPr>
            <p:spPr>
              <a:xfrm>
                <a:off x="2030902" y="1251572"/>
                <a:ext cx="3115084" cy="1518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minimize</m:t>
                              </m:r>
                            </m:e>
                            <m:lim>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𝐸</m:t>
                              </m:r>
                            </m:lim>
                          </m:limLow>
                        </m:fName>
                        <m:e>
                          <m:r>
                            <a:rPr lang="en-US" sz="2400">
                              <a:latin typeface="Cambria Math" panose="02040503050406030204" pitchFamily="18" charset="0"/>
                            </a:rPr>
                            <m:t>  </m:t>
                          </m:r>
                          <m:r>
                            <a:rPr lang="en-US" sz="2400" i="1">
                              <a:latin typeface="Cambria Math" panose="02040503050406030204" pitchFamily="18" charset="0"/>
                            </a:rPr>
                            <m:t>𝛼</m:t>
                          </m:r>
                        </m:e>
                      </m:func>
                    </m:oMath>
                    <m:oMath xmlns:m="http://schemas.openxmlformats.org/officeDocument/2006/math">
                      <m:r>
                        <m:rPr>
                          <m:sty m:val="p"/>
                        </m:rPr>
                        <a:rPr lang="en-US" sz="2400">
                          <a:latin typeface="Cambria Math" panose="02040503050406030204" pitchFamily="18" charset="0"/>
                        </a:rPr>
                        <m:t>subject</m:t>
                      </m:r>
                      <m:r>
                        <a:rPr lang="en-US" sz="2400">
                          <a:latin typeface="Cambria Math" panose="02040503050406030204" pitchFamily="18" charset="0"/>
                        </a:rPr>
                        <m:t> </m:t>
                      </m:r>
                      <m:r>
                        <m:rPr>
                          <m:sty m:val="p"/>
                        </m:rPr>
                        <a:rPr lang="en-US" sz="2400">
                          <a:latin typeface="Cambria Math" panose="02040503050406030204" pitchFamily="18" charset="0"/>
                        </a:rPr>
                        <m:t>to</m:t>
                      </m:r>
                      <m:r>
                        <a:rPr lang="en-US" sz="2400"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𝛼</m:t>
                      </m:r>
                    </m:oMath>
                  </m:oMathPara>
                </a14:m>
                <a:endParaRPr lang="en-US" i="1" dirty="0"/>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𝛼</m:t>
                    </m:r>
                  </m:oMath>
                </a14:m>
                <a:endParaRPr lang="en-US" i="1" dirty="0"/>
              </a:p>
              <a:p>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3</m:t>
                        </m:r>
                      </m:sub>
                    </m:sSub>
                  </m:oMath>
                </a14:m>
                <a:endParaRPr lang="en-US" dirty="0"/>
              </a:p>
            </p:txBody>
          </p:sp>
        </mc:Choice>
        <mc:Fallback xmlns="">
          <p:sp>
            <p:nvSpPr>
              <p:cNvPr id="7" name="TextBox 6">
                <a:extLst>
                  <a:ext uri="{FF2B5EF4-FFF2-40B4-BE49-F238E27FC236}">
                    <a16:creationId xmlns:a16="http://schemas.microsoft.com/office/drawing/2014/main" id="{94FC19A6-4B75-34FE-D1B9-49151C73423C}"/>
                  </a:ext>
                </a:extLst>
              </p:cNvPr>
              <p:cNvSpPr txBox="1">
                <a:spLocks noRot="1" noChangeAspect="1" noMove="1" noResize="1" noEditPoints="1" noAdjustHandles="1" noChangeArrowheads="1" noChangeShapeType="1" noTextEdit="1"/>
              </p:cNvSpPr>
              <p:nvPr/>
            </p:nvSpPr>
            <p:spPr>
              <a:xfrm>
                <a:off x="2030902" y="1251572"/>
                <a:ext cx="3115084" cy="15186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DE937C8-6E20-E597-EBBA-FABC08A574D1}"/>
                  </a:ext>
                </a:extLst>
              </p:cNvPr>
              <p:cNvSpPr txBox="1"/>
              <p:nvPr/>
            </p:nvSpPr>
            <p:spPr>
              <a:xfrm>
                <a:off x="1901390" y="3739376"/>
                <a:ext cx="6165149" cy="20811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minimize</m:t>
                              </m:r>
                            </m:e>
                            <m:lim>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𝐸</m:t>
                              </m:r>
                            </m:lim>
                          </m:limLow>
                        </m:fName>
                        <m:e>
                          <m:r>
                            <a:rPr lang="en-US" sz="2400">
                              <a:latin typeface="Cambria Math" panose="02040503050406030204" pitchFamily="18" charset="0"/>
                            </a:rPr>
                            <m:t>  </m:t>
                          </m:r>
                          <m:r>
                            <a:rPr lang="en-US" sz="2400" i="1">
                              <a:latin typeface="Cambria Math" panose="02040503050406030204" pitchFamily="18" charset="0"/>
                            </a:rPr>
                            <m:t>𝛼</m:t>
                          </m:r>
                        </m:e>
                      </m:func>
                      <m:r>
                        <a:rPr lang="en-US" sz="2400" i="1">
                          <a:latin typeface="Cambria Math" panose="02040503050406030204" pitchFamily="18" charset="0"/>
                        </a:rPr>
                        <m:t>                                                                </m:t>
                      </m:r>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𝐸</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≤0</m:t>
                      </m:r>
                    </m:oMath>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2</m:t>
                          </m:r>
                        </m:sub>
                      </m:sSub>
                      <m:r>
                        <a:rPr lang="en-US" sz="2400" i="1">
                          <a:latin typeface="Cambria Math" panose="02040503050406030204" pitchFamily="18" charset="0"/>
                        </a:rPr>
                        <m:t>−</m:t>
                      </m:r>
                      <m:r>
                        <a:rPr lang="en-US" sz="2400" i="1">
                          <a:latin typeface="Cambria Math" panose="02040503050406030204" pitchFamily="18" charset="0"/>
                        </a:rPr>
                        <m:t>𝐸</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2</m:t>
                          </m:r>
                        </m:sub>
                      </m:sSub>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≤0</m:t>
                      </m:r>
                    </m:oMath>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3</m:t>
                          </m:r>
                        </m:sub>
                      </m:sSub>
                      <m:r>
                        <a:rPr lang="en-US" sz="2400" i="1">
                          <a:latin typeface="Cambria Math" panose="02040503050406030204" pitchFamily="18" charset="0"/>
                        </a:rPr>
                        <m:t>+</m:t>
                      </m:r>
                      <m:r>
                        <a:rPr lang="en-US" sz="2400" i="1">
                          <a:latin typeface="Cambria Math" panose="02040503050406030204" pitchFamily="18" charset="0"/>
                        </a:rPr>
                        <m:t>𝐸</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3</m:t>
                          </m:r>
                        </m:sub>
                      </m:sSub>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≤0</m:t>
                      </m:r>
                    </m:oMath>
                    <m:oMath xmlns:m="http://schemas.openxmlformats.org/officeDocument/2006/math">
                      <m:r>
                        <a:rPr lang="en-US" sz="2400" i="1">
                          <a:latin typeface="Cambria Math" panose="02040503050406030204" pitchFamily="18" charset="0"/>
                        </a:rPr>
                        <m:t>                     0.5≤</m:t>
                      </m:r>
                      <m:r>
                        <a:rPr lang="en-US" sz="2400" i="1">
                          <a:latin typeface="Cambria Math" panose="02040503050406030204" pitchFamily="18" charset="0"/>
                        </a:rPr>
                        <m:t>𝐸</m:t>
                      </m:r>
                      <m:r>
                        <a:rPr lang="en-US" sz="2400" i="1">
                          <a:latin typeface="Cambria Math" panose="02040503050406030204" pitchFamily="18" charset="0"/>
                        </a:rPr>
                        <m:t>≤1</m:t>
                      </m:r>
                    </m:oMath>
                  </m:oMathPara>
                </a14:m>
                <a:endParaRPr lang="en-US" sz="3200" dirty="0"/>
              </a:p>
            </p:txBody>
          </p:sp>
        </mc:Choice>
        <mc:Fallback xmlns="">
          <p:sp>
            <p:nvSpPr>
              <p:cNvPr id="8" name="TextBox 7">
                <a:extLst>
                  <a:ext uri="{FF2B5EF4-FFF2-40B4-BE49-F238E27FC236}">
                    <a16:creationId xmlns:a16="http://schemas.microsoft.com/office/drawing/2014/main" id="{0DE937C8-6E20-E597-EBBA-FABC08A574D1}"/>
                  </a:ext>
                </a:extLst>
              </p:cNvPr>
              <p:cNvSpPr txBox="1">
                <a:spLocks noRot="1" noChangeAspect="1" noMove="1" noResize="1" noEditPoints="1" noAdjustHandles="1" noChangeArrowheads="1" noChangeShapeType="1" noTextEdit="1"/>
              </p:cNvSpPr>
              <p:nvPr/>
            </p:nvSpPr>
            <p:spPr>
              <a:xfrm>
                <a:off x="1901390" y="3739376"/>
                <a:ext cx="6165149" cy="208114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37653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DBB3687-2ED1-46BF-8CD6-EB7217EA6BB8}"/>
                  </a:ext>
                </a:extLst>
              </p:cNvPr>
              <p:cNvSpPr>
                <a:spLocks noGrp="1"/>
              </p:cNvSpPr>
              <p:nvPr>
                <p:ph type="body" sz="quarter" idx="10"/>
              </p:nvPr>
            </p:nvSpPr>
            <p:spPr/>
            <p:txBody>
              <a:bodyPr/>
              <a:lstStyle/>
              <a:p>
                <a:r>
                  <a:rPr lang="en-US" dirty="0"/>
                  <a:t>Different objective and constraints have different </a:t>
                </a:r>
                <a:r>
                  <a:rPr lang="en-US" dirty="0">
                    <a:solidFill>
                      <a:srgbClr val="0000FF"/>
                    </a:solidFill>
                  </a:rPr>
                  <a:t>orders</a:t>
                </a:r>
                <a:r>
                  <a:rPr lang="en-US" dirty="0"/>
                  <a:t> of magnitudes</a:t>
                </a:r>
              </a:p>
              <a:p>
                <a:pPr lvl="1"/>
                <a:r>
                  <a:rPr lang="en-US" dirty="0"/>
                  <a:t>Stress: Allowable stress of steel = 500 MPa =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oMath>
                </a14:m>
                <a:r>
                  <a:rPr lang="en-US" dirty="0"/>
                  <a:t>Pa</a:t>
                </a:r>
              </a:p>
              <a:p>
                <a:pPr lvl="1"/>
                <a:r>
                  <a:rPr lang="en-US" dirty="0"/>
                  <a:t>Displacement: Allowable displacement </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oMath>
                </a14:m>
                <a:r>
                  <a:rPr lang="en-US" dirty="0"/>
                  <a:t>m</a:t>
                </a:r>
              </a:p>
              <a:p>
                <a:r>
                  <a:rPr lang="en-US" dirty="0"/>
                  <a:t>Although the standard form is fine for mathematical viewpoint, it is numerically difficult to handle such a huge difference in the orders of magnitude</a:t>
                </a:r>
              </a:p>
              <a:p>
                <a:r>
                  <a:rPr lang="en-US" dirty="0">
                    <a:solidFill>
                      <a:srgbClr val="0000FF"/>
                    </a:solidFill>
                  </a:rPr>
                  <a:t>Normalize</a:t>
                </a:r>
                <a:r>
                  <a:rPr lang="en-US" dirty="0"/>
                  <a:t> the objective and constraints such that their magnitude is in the order of 1</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m:rPr>
                            <m:sty m:val="p"/>
                          </m:rPr>
                          <a:rPr lang="en-US" b="0" i="0" smtClean="0">
                            <a:latin typeface="Cambria Math" panose="02040503050406030204" pitchFamily="18" charset="0"/>
                          </a:rPr>
                          <m:t>max</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m:rPr>
                            <m:sty m:val="p"/>
                          </m:rPr>
                          <a:rPr lang="en-US" b="0" i="0" smtClean="0">
                            <a:latin typeface="Cambria Math" panose="02040503050406030204" pitchFamily="18" charset="0"/>
                            <a:ea typeface="Cambria Math" panose="02040503050406030204" pitchFamily="18" charset="0"/>
                          </a:rPr>
                          <m:t>allowable</m:t>
                        </m:r>
                      </m:sub>
                    </m:sSub>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smtClean="0">
                                <a:latin typeface="Cambria Math" panose="02040503050406030204" pitchFamily="18" charset="0"/>
                              </a:rPr>
                              <m:t>𝜎</m:t>
                            </m:r>
                          </m:e>
                          <m:sub>
                            <m:r>
                              <m:rPr>
                                <m:sty m:val="p"/>
                              </m:rPr>
                              <a:rPr lang="en-US">
                                <a:latin typeface="Cambria Math" panose="02040503050406030204" pitchFamily="18" charset="0"/>
                              </a:rPr>
                              <m:t>max</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m:rPr>
                                <m:sty m:val="p"/>
                              </m:rPr>
                              <a:rPr lang="en-US">
                                <a:latin typeface="Cambria Math" panose="02040503050406030204" pitchFamily="18" charset="0"/>
                                <a:ea typeface="Cambria Math" panose="02040503050406030204" pitchFamily="18" charset="0"/>
                              </a:rPr>
                              <m:t>allowable</m:t>
                            </m:r>
                          </m:sub>
                        </m:sSub>
                      </m:den>
                    </m:f>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a:p>
              <a:p>
                <a:pPr lvl="1"/>
                <a:r>
                  <a:rPr lang="en-US" dirty="0"/>
                  <a:t>Normalize the objective function using the initial value or target value</a:t>
                </a:r>
              </a:p>
            </p:txBody>
          </p:sp>
        </mc:Choice>
        <mc:Fallback xmlns="">
          <p:sp>
            <p:nvSpPr>
              <p:cNvPr id="2" name="Text Placeholder 1">
                <a:extLst>
                  <a:ext uri="{FF2B5EF4-FFF2-40B4-BE49-F238E27FC236}">
                    <a16:creationId xmlns:a16="http://schemas.microsoft.com/office/drawing/2014/main" id="{BDBB3687-2ED1-46BF-8CD6-EB7217EA6BB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32F926F-8258-4C7F-A165-AE32DED3F562}"/>
              </a:ext>
            </a:extLst>
          </p:cNvPr>
          <p:cNvSpPr>
            <a:spLocks noGrp="1"/>
          </p:cNvSpPr>
          <p:nvPr>
            <p:ph type="title"/>
          </p:nvPr>
        </p:nvSpPr>
        <p:spPr/>
        <p:txBody>
          <a:bodyPr/>
          <a:lstStyle/>
          <a:p>
            <a:r>
              <a:rPr lang="en-US" dirty="0"/>
              <a:t>Normalization</a:t>
            </a:r>
          </a:p>
        </p:txBody>
      </p:sp>
    </p:spTree>
    <p:extLst>
      <p:ext uri="{BB962C8B-B14F-4D97-AF65-F5344CB8AC3E}">
        <p14:creationId xmlns:p14="http://schemas.microsoft.com/office/powerpoint/2010/main" val="3696118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Height is fixed, design variables are </a:t>
            </a:r>
            <a:r>
              <a:rPr lang="en-US" i="1" dirty="0"/>
              <a:t>R</a:t>
            </a:r>
            <a:r>
              <a:rPr lang="en-US" dirty="0"/>
              <a:t> and </a:t>
            </a:r>
            <a:r>
              <a:rPr lang="en-US" i="1" dirty="0"/>
              <a:t>t</a:t>
            </a:r>
            <a:endParaRPr lang="en-US" dirty="0"/>
          </a:p>
          <a:p>
            <a:r>
              <a:rPr lang="en-US" dirty="0"/>
              <a:t>Objective function is cross-sectional area</a:t>
            </a:r>
          </a:p>
          <a:p>
            <a:r>
              <a:rPr lang="en-US" dirty="0"/>
              <a:t>Three failure modes</a:t>
            </a:r>
          </a:p>
        </p:txBody>
      </p:sp>
      <p:sp>
        <p:nvSpPr>
          <p:cNvPr id="2" name="Title 1"/>
          <p:cNvSpPr>
            <a:spLocks noGrp="1"/>
          </p:cNvSpPr>
          <p:nvPr>
            <p:ph type="title"/>
          </p:nvPr>
        </p:nvSpPr>
        <p:spPr/>
        <p:txBody>
          <a:bodyPr/>
          <a:lstStyle/>
          <a:p>
            <a:r>
              <a:rPr lang="en-US" dirty="0"/>
              <a:t>Ex4.5)</a:t>
            </a:r>
            <a:r>
              <a:rPr lang="ko-KR" altLang="en-US" dirty="0"/>
              <a:t> </a:t>
            </a:r>
            <a:r>
              <a:rPr lang="en-US" dirty="0"/>
              <a:t>Column Design</a:t>
            </a:r>
          </a:p>
        </p:txBody>
      </p:sp>
      <p:pic>
        <p:nvPicPr>
          <p:cNvPr id="6146" name="Picture 2" descr="C:\Documents and Settings\haftka\Desktop\Pages from Vanderplaats-chap1.jpg"/>
          <p:cNvPicPr>
            <a:picLocks noChangeAspect="1" noChangeArrowheads="1"/>
          </p:cNvPicPr>
          <p:nvPr/>
        </p:nvPicPr>
        <p:blipFill rotWithShape="1">
          <a:blip r:embed="rId3">
            <a:extLst>
              <a:ext uri="{28A0092B-C50C-407E-A947-70E740481C1C}">
                <a14:useLocalDpi xmlns:a14="http://schemas.microsoft.com/office/drawing/2010/main" val="0"/>
              </a:ext>
            </a:extLst>
          </a:blip>
          <a:srcRect t="2" b="10298"/>
          <a:stretch/>
        </p:blipFill>
        <p:spPr bwMode="auto">
          <a:xfrm>
            <a:off x="1219200" y="2667000"/>
            <a:ext cx="617220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47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6E27AB8-386D-4F4A-B942-775FB33B7AF1}"/>
                  </a:ext>
                </a:extLst>
              </p:cNvPr>
              <p:cNvSpPr>
                <a:spLocks noGrp="1"/>
              </p:cNvSpPr>
              <p:nvPr>
                <p:ph type="body" sz="quarter" idx="10"/>
              </p:nvPr>
            </p:nvSpPr>
            <p:spPr/>
            <p:txBody>
              <a:bodyPr/>
              <a:lstStyle/>
              <a:p>
                <a:r>
                  <a:rPr lang="en-US" dirty="0"/>
                  <a:t>Let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radius and thickness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a14:m>
                <a:endParaRPr lang="en-US" dirty="0"/>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𝑅𝑡</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3</m:t>
                        </m:r>
                      </m:sup>
                    </m:sSup>
                    <m:r>
                      <a:rPr lang="en-US" b="0" i="1" smtClean="0">
                        <a:latin typeface="Cambria Math" panose="02040503050406030204" pitchFamily="18" charset="0"/>
                      </a:rPr>
                      <m:t>𝑡</m:t>
                    </m:r>
                  </m:oMath>
                </a14:m>
                <a:endParaRPr lang="en-US" dirty="0"/>
              </a:p>
              <a:p>
                <a14:m>
                  <m:oMath xmlns:m="http://schemas.openxmlformats.org/officeDocument/2006/math">
                    <m:r>
                      <a:rPr lang="en-US" b="0" i="1" smtClean="0">
                        <a:latin typeface="Cambria Math" panose="02040503050406030204" pitchFamily="18" charset="0"/>
                      </a:rPr>
                      <m:t>𝑚𝑎𝑠𝑠</m:t>
                    </m:r>
                    <m:r>
                      <a:rPr lang="en-US" b="0" i="1" smtClean="0">
                        <a:latin typeface="Cambria Math" panose="02040503050406030204" pitchFamily="18" charset="0"/>
                      </a:rPr>
                      <m:t>=</m:t>
                    </m:r>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h𝐴</m:t>
                        </m:r>
                      </m:e>
                    </m:d>
                    <m:r>
                      <a:rPr lang="en-US" b="0" i="1" smtClean="0">
                        <a:latin typeface="Cambria Math" panose="02040503050406030204" pitchFamily="18" charset="0"/>
                      </a:rPr>
                      <m:t>=2</m:t>
                    </m:r>
                    <m:r>
                      <a:rPr lang="en-US" b="0" i="1" smtClean="0">
                        <a:latin typeface="Cambria Math" panose="02040503050406030204" pitchFamily="18" charset="0"/>
                      </a:rPr>
                      <m:t>𝜌</m:t>
                    </m:r>
                    <m:r>
                      <a:rPr lang="en-US" b="0" i="1" smtClean="0">
                        <a:latin typeface="Cambria Math" panose="02040503050406030204" pitchFamily="18" charset="0"/>
                      </a:rPr>
                      <m:t>h</m:t>
                    </m:r>
                    <m:r>
                      <a:rPr lang="en-US" b="0" i="1" smtClean="0">
                        <a:latin typeface="Cambria Math" panose="02040503050406030204" pitchFamily="18" charset="0"/>
                      </a:rPr>
                      <m:t>𝜋</m:t>
                    </m:r>
                    <m:r>
                      <a:rPr lang="en-US" b="0" i="1" smtClean="0">
                        <a:latin typeface="Cambria Math" panose="02040503050406030204" pitchFamily="18" charset="0"/>
                      </a:rPr>
                      <m:t>𝑅𝑡</m:t>
                    </m:r>
                  </m:oMath>
                </a14:m>
                <a:endParaRPr lang="en-US" dirty="0"/>
              </a:p>
              <a:p>
                <a:r>
                  <a:rPr lang="en-US" dirty="0"/>
                  <a:t>Stress constraint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𝑅𝑡</m:t>
                        </m:r>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𝑎</m:t>
                        </m:r>
                      </m:sub>
                    </m:sSub>
                  </m:oMath>
                </a14:m>
                <a:endParaRPr lang="en-US" dirty="0"/>
              </a:p>
              <a:p>
                <a:r>
                  <a:rPr lang="en-US" dirty="0"/>
                  <a:t>Buckling load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𝑏</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3</m:t>
                            </m:r>
                          </m:sup>
                        </m:sSup>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3</m:t>
                            </m:r>
                          </m:sup>
                        </m:sSup>
                        <m:r>
                          <a:rPr lang="en-US" b="0" i="1" smtClean="0">
                            <a:latin typeface="Cambria Math" panose="02040503050406030204" pitchFamily="18" charset="0"/>
                          </a:rPr>
                          <m:t>𝑡</m:t>
                        </m:r>
                      </m:num>
                      <m:den>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oMath>
                </a14:m>
                <a:endParaRPr lang="en-US" dirty="0"/>
              </a:p>
              <a:p>
                <a:r>
                  <a:rPr lang="en-US" dirty="0"/>
                  <a:t>Local buckling failure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𝜎</m:t>
                        </m:r>
                      </m:e>
                      <m:sub>
                        <m:r>
                          <a:rPr lang="en-US">
                            <a:latin typeface="Cambria Math" panose="02040503050406030204" pitchFamily="18" charset="0"/>
                          </a:rPr>
                          <m:t>𝑠</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r>
                          <a:rPr lang="en-US">
                            <a:latin typeface="Cambria Math" panose="02040503050406030204" pitchFamily="18" charset="0"/>
                          </a:rPr>
                          <m:t>𝐸𝑡</m:t>
                        </m:r>
                      </m:num>
                      <m:den>
                        <m:r>
                          <a:rPr lang="en-US" b="0" i="0" smtClean="0">
                            <a:latin typeface="Cambria Math" panose="02040503050406030204" pitchFamily="18" charset="0"/>
                          </a:rPr>
                          <m:t>2</m:t>
                        </m:r>
                        <m:r>
                          <m:rPr>
                            <m:sty m:val="p"/>
                          </m:rPr>
                          <a:rPr lang="en-US" b="0" i="0" smtClean="0">
                            <a:latin typeface="Cambria Math" panose="02040503050406030204" pitchFamily="18" charset="0"/>
                          </a:rPr>
                          <m:t>R</m:t>
                        </m:r>
                        <m:rad>
                          <m:radPr>
                            <m:degHide m:val="on"/>
                            <m:ctrlPr>
                              <a:rPr lang="en-US" i="1">
                                <a:latin typeface="Cambria Math" panose="02040503050406030204" pitchFamily="18" charset="0"/>
                              </a:rPr>
                            </m:ctrlPr>
                          </m:radPr>
                          <m:deg/>
                          <m:e>
                            <m:r>
                              <a:rPr lang="en-US">
                                <a:latin typeface="Cambria Math" panose="02040503050406030204" pitchFamily="18" charset="0"/>
                              </a:rPr>
                              <m:t>3(1−</m:t>
                            </m:r>
                            <m:sSup>
                              <m:sSupPr>
                                <m:ctrlPr>
                                  <a:rPr lang="en-US" i="1">
                                    <a:latin typeface="Cambria Math" panose="02040503050406030204" pitchFamily="18" charset="0"/>
                                  </a:rPr>
                                </m:ctrlPr>
                              </m:sSupPr>
                              <m:e>
                                <m:r>
                                  <a:rPr lang="en-US">
                                    <a:latin typeface="Cambria Math" panose="02040503050406030204" pitchFamily="18" charset="0"/>
                                  </a:rPr>
                                  <m:t>𝜈</m:t>
                                </m:r>
                              </m:e>
                              <m:sup>
                                <m:r>
                                  <a:rPr lang="en-US">
                                    <a:latin typeface="Cambria Math" panose="02040503050406030204" pitchFamily="18" charset="0"/>
                                  </a:rPr>
                                  <m:t>2</m:t>
                                </m:r>
                              </m:sup>
                            </m:sSup>
                            <m:r>
                              <a:rPr lang="en-US" i="1">
                                <a:latin typeface="Cambria Math" panose="02040503050406030204" pitchFamily="18" charset="0"/>
                              </a:rPr>
                              <m:t>)</m:t>
                            </m:r>
                          </m:e>
                        </m:rad>
                      </m:den>
                    </m:f>
                    <m:r>
                      <a:rPr lang="en-US">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𝑎</m:t>
                        </m:r>
                      </m:sub>
                    </m:sSub>
                  </m:oMath>
                </a14:m>
                <a:endParaRPr lang="en-US" i="1" dirty="0"/>
              </a:p>
              <a:p>
                <a:r>
                  <a:rPr lang="en-US" dirty="0"/>
                  <a:t>Side constraints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sty m:val="p"/>
                          </m:rPr>
                          <a:rPr lang="en-US" b="0" i="0" smtClean="0">
                            <a:latin typeface="Cambria Math" panose="02040503050406030204" pitchFamily="18" charset="0"/>
                          </a:rPr>
                          <m:t>min</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m:rPr>
                            <m:sty m:val="p"/>
                          </m:rPr>
                          <a:rPr lang="en-US" b="0" i="0" smtClean="0">
                            <a:latin typeface="Cambria Math" panose="02040503050406030204" pitchFamily="18" charset="0"/>
                            <a:ea typeface="Cambria Math" panose="02040503050406030204" pitchFamily="18" charset="0"/>
                          </a:rPr>
                          <m:t>max</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m:rPr>
                            <m:sty m:val="p"/>
                          </m:rPr>
                          <a:rPr lang="en-US" i="0">
                            <a:latin typeface="Cambria Math" panose="02040503050406030204" pitchFamily="18" charset="0"/>
                          </a:rPr>
                          <m:t>min</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m:rPr>
                            <m:sty m:val="p"/>
                          </m:rPr>
                          <a:rPr lang="en-US" i="0">
                            <a:latin typeface="Cambria Math" panose="02040503050406030204" pitchFamily="18" charset="0"/>
                            <a:ea typeface="Cambria Math" panose="02040503050406030204" pitchFamily="18" charset="0"/>
                          </a:rPr>
                          <m:t>max</m:t>
                        </m:r>
                      </m:sub>
                    </m:sSub>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16E27AB8-386D-4F4A-B942-775FB33B7AF1}"/>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7F61735-D57D-4AF2-95FF-8C1E43DB49D3}"/>
              </a:ext>
            </a:extLst>
          </p:cNvPr>
          <p:cNvSpPr>
            <a:spLocks noGrp="1"/>
          </p:cNvSpPr>
          <p:nvPr>
            <p:ph type="title"/>
          </p:nvPr>
        </p:nvSpPr>
        <p:spPr/>
        <p:txBody>
          <a:bodyPr/>
          <a:lstStyle/>
          <a:p>
            <a:r>
              <a:rPr lang="en-US" dirty="0"/>
              <a:t>Ex4.5)</a:t>
            </a:r>
            <a:r>
              <a:rPr lang="ko-KR" altLang="en-US" dirty="0"/>
              <a:t> </a:t>
            </a:r>
            <a:r>
              <a:rPr lang="en-US" dirty="0"/>
              <a:t>Column Design Formulation 1</a:t>
            </a:r>
          </a:p>
        </p:txBody>
      </p:sp>
    </p:spTree>
    <p:extLst>
      <p:ext uri="{BB962C8B-B14F-4D97-AF65-F5344CB8AC3E}">
        <p14:creationId xmlns:p14="http://schemas.microsoft.com/office/powerpoint/2010/main" val="337574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31954"/>
            <a:ext cx="7772400" cy="2768497"/>
          </a:xfrm>
        </p:spPr>
        <p:txBody>
          <a:bodyPr>
            <a:normAutofit/>
          </a:bodyPr>
          <a:lstStyle/>
          <a:p>
            <a:r>
              <a:rPr lang="en-US" dirty="0"/>
              <a:t>Chapter 4 </a:t>
            </a:r>
            <a:br>
              <a:rPr lang="en-US" dirty="0"/>
            </a:br>
            <a:r>
              <a:rPr lang="en-US" dirty="0"/>
              <a:t>Optimization Definition and Formulation</a:t>
            </a:r>
          </a:p>
        </p:txBody>
      </p:sp>
      <p:sp>
        <p:nvSpPr>
          <p:cNvPr id="5" name="Subtitle 4"/>
          <p:cNvSpPr>
            <a:spLocks noGrp="1"/>
          </p:cNvSpPr>
          <p:nvPr>
            <p:ph type="subTitle" idx="1"/>
          </p:nvPr>
        </p:nvSpPr>
        <p:spPr/>
        <p:txBody>
          <a:bodyPr/>
          <a:lstStyle/>
          <a:p>
            <a:endParaRPr lang="en-US"/>
          </a:p>
        </p:txBody>
      </p:sp>
      <p:pic>
        <p:nvPicPr>
          <p:cNvPr id="16486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86200"/>
            <a:ext cx="512408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0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6E27AB8-386D-4F4A-B942-775FB33B7AF1}"/>
                  </a:ext>
                </a:extLst>
              </p:cNvPr>
              <p:cNvSpPr>
                <a:spLocks noGrp="1"/>
              </p:cNvSpPr>
              <p:nvPr>
                <p:ph type="body" sz="quarter" idx="10"/>
              </p:nvPr>
            </p:nvSpPr>
            <p:spPr/>
            <p:txBody>
              <a:bodyPr/>
              <a:lstStyle/>
              <a:p>
                <a:r>
                  <a:rPr lang="en-US" dirty="0"/>
                  <a:t>Let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outer and inner radii</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𝑜</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b="0" i="1" smtClean="0">
                            <a:latin typeface="Cambria Math" panose="02040503050406030204" pitchFamily="18" charset="0"/>
                          </a:rPr>
                          <m:t>𝑖</m:t>
                        </m:r>
                      </m:sub>
                      <m:sup>
                        <m:r>
                          <a:rPr lang="en-US" i="1">
                            <a:latin typeface="Cambria Math" panose="02040503050406030204" pitchFamily="18" charset="0"/>
                          </a:rPr>
                          <m:t>2</m:t>
                        </m:r>
                      </m:sup>
                    </m:sSubSup>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𝜋</m:t>
                        </m:r>
                      </m:num>
                      <m:den>
                        <m:r>
                          <a:rPr lang="en-US" b="0" i="1" smtClean="0">
                            <a:latin typeface="Cambria Math" panose="02040503050406030204" pitchFamily="18" charset="0"/>
                          </a:rPr>
                          <m:t>4</m:t>
                        </m:r>
                      </m:den>
                    </m:f>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𝑜</m:t>
                        </m:r>
                      </m:sub>
                      <m:sup>
                        <m:r>
                          <a:rPr lang="en-US" b="0" i="1" smtClean="0">
                            <a:latin typeface="Cambria Math" panose="02040503050406030204" pitchFamily="18" charset="0"/>
                          </a:rPr>
                          <m:t>4</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b="0" i="1" smtClean="0">
                            <a:latin typeface="Cambria Math" panose="02040503050406030204" pitchFamily="18" charset="0"/>
                          </a:rPr>
                          <m:t>𝑖</m:t>
                        </m:r>
                      </m:sub>
                      <m:sup>
                        <m:r>
                          <a:rPr lang="en-US" i="1">
                            <a:latin typeface="Cambria Math" panose="02040503050406030204" pitchFamily="18" charset="0"/>
                          </a:rPr>
                          <m:t>4</m:t>
                        </m:r>
                      </m:sup>
                    </m:sSubSup>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𝑚𝑎𝑠𝑠</m:t>
                    </m:r>
                    <m:r>
                      <a:rPr lang="en-US" b="0" i="1" smtClean="0">
                        <a:latin typeface="Cambria Math" panose="02040503050406030204" pitchFamily="18" charset="0"/>
                      </a:rPr>
                      <m:t>=</m:t>
                    </m:r>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h𝐴</m:t>
                        </m:r>
                      </m:e>
                    </m:d>
                    <m:r>
                      <a:rPr lang="en-US" b="0" i="1" smtClean="0">
                        <a:latin typeface="Cambria Math" panose="02040503050406030204" pitchFamily="18" charset="0"/>
                      </a:rPr>
                      <m:t>=</m:t>
                    </m:r>
                    <m:r>
                      <a:rPr lang="en-US" i="1">
                        <a:latin typeface="Cambria Math" panose="02040503050406030204" pitchFamily="18" charset="0"/>
                      </a:rPr>
                      <m:t>𝜋</m:t>
                    </m:r>
                    <m:r>
                      <a:rPr lang="en-US" b="0" i="1" smtClean="0">
                        <a:latin typeface="Cambria Math" panose="02040503050406030204" pitchFamily="18" charset="0"/>
                      </a:rPr>
                      <m:t>𝜌</m:t>
                    </m:r>
                    <m:r>
                      <a:rPr lang="en-US" b="0" i="1" smtClean="0">
                        <a:latin typeface="Cambria Math" panose="02040503050406030204" pitchFamily="18" charset="0"/>
                      </a:rPr>
                      <m:t>h</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𝑜</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𝑖</m:t>
                        </m:r>
                      </m:sub>
                      <m:sup>
                        <m:r>
                          <a:rPr lang="en-US" i="1">
                            <a:latin typeface="Cambria Math" panose="02040503050406030204" pitchFamily="18" charset="0"/>
                          </a:rPr>
                          <m:t>2</m:t>
                        </m:r>
                      </m:sup>
                    </m:sSubSup>
                    <m:r>
                      <a:rPr lang="en-US" i="1">
                        <a:latin typeface="Cambria Math" panose="02040503050406030204" pitchFamily="18" charset="0"/>
                      </a:rPr>
                      <m:t>)</m:t>
                    </m:r>
                  </m:oMath>
                </a14:m>
                <a:endParaRPr lang="en-US" dirty="0"/>
              </a:p>
              <a:p>
                <a:r>
                  <a:rPr lang="en-US" dirty="0"/>
                  <a:t>Stress constraint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i="1">
                            <a:latin typeface="Cambria Math" panose="02040503050406030204" pitchFamily="18" charset="0"/>
                          </a:rPr>
                          <m:t>𝜋</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𝑜</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𝑖</m:t>
                            </m:r>
                          </m:sub>
                          <m:sup>
                            <m:r>
                              <a:rPr lang="en-US" i="1">
                                <a:latin typeface="Cambria Math" panose="02040503050406030204" pitchFamily="18" charset="0"/>
                              </a:rPr>
                              <m:t>2</m:t>
                            </m:r>
                          </m:sup>
                        </m:sSubSup>
                        <m:r>
                          <a:rPr lang="en-US" i="1">
                            <a:latin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𝑎</m:t>
                        </m:r>
                      </m:sub>
                    </m:sSub>
                  </m:oMath>
                </a14:m>
                <a:endParaRPr lang="en-US" dirty="0"/>
              </a:p>
              <a:p>
                <a:r>
                  <a:rPr lang="en-US" dirty="0"/>
                  <a:t>Buckling load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𝑏</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3</m:t>
                            </m:r>
                          </m:sup>
                        </m:sSup>
                        <m:r>
                          <a:rPr lang="en-US" b="0" i="1" smtClean="0">
                            <a:latin typeface="Cambria Math" panose="02040503050406030204" pitchFamily="18" charset="0"/>
                          </a:rPr>
                          <m:t>𝐸</m:t>
                        </m:r>
                      </m:num>
                      <m:den>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den>
                    </m:f>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𝑜</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𝑖</m:t>
                        </m:r>
                      </m:sub>
                      <m:sup>
                        <m:r>
                          <a:rPr lang="en-US" i="1">
                            <a:latin typeface="Cambria Math" panose="02040503050406030204" pitchFamily="18" charset="0"/>
                          </a:rPr>
                          <m:t>2</m:t>
                        </m:r>
                      </m:sup>
                    </m:sSubSup>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oMath>
                </a14:m>
                <a:endParaRPr lang="en-US" dirty="0"/>
              </a:p>
              <a:p>
                <a:r>
                  <a:rPr lang="en-US" dirty="0"/>
                  <a:t>Local buckling failure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𝜎</m:t>
                        </m:r>
                      </m:e>
                      <m:sub>
                        <m:r>
                          <a:rPr lang="en-US">
                            <a:latin typeface="Cambria Math" panose="02040503050406030204" pitchFamily="18" charset="0"/>
                          </a:rPr>
                          <m:t>𝑠</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r>
                          <a:rPr lang="en-US">
                            <a:latin typeface="Cambria Math" panose="02040503050406030204" pitchFamily="18" charset="0"/>
                          </a:rPr>
                          <m:t>𝐸</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r>
                          <a:rPr lang="en-US" b="0" i="0" smtClean="0">
                            <a:latin typeface="Cambria Math" panose="02040503050406030204" pitchFamily="18" charset="0"/>
                          </a:rPr>
                          <m:t>)</m:t>
                        </m:r>
                      </m:num>
                      <m:den>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3(1−</m:t>
                            </m:r>
                            <m:sSup>
                              <m:sSupPr>
                                <m:ctrlPr>
                                  <a:rPr lang="en-US" i="1">
                                    <a:latin typeface="Cambria Math" panose="02040503050406030204" pitchFamily="18" charset="0"/>
                                  </a:rPr>
                                </m:ctrlPr>
                              </m:sSupPr>
                              <m:e>
                                <m:r>
                                  <a:rPr lang="en-US">
                                    <a:latin typeface="Cambria Math" panose="02040503050406030204" pitchFamily="18" charset="0"/>
                                  </a:rPr>
                                  <m:t>𝜈</m:t>
                                </m:r>
                              </m:e>
                              <m:sup>
                                <m:r>
                                  <a:rPr lang="en-US">
                                    <a:latin typeface="Cambria Math" panose="02040503050406030204" pitchFamily="18" charset="0"/>
                                  </a:rPr>
                                  <m:t>2</m:t>
                                </m:r>
                              </m:sup>
                            </m:sSup>
                            <m:r>
                              <a:rPr lang="en-US" i="1">
                                <a:latin typeface="Cambria Math" panose="02040503050406030204" pitchFamily="18" charset="0"/>
                              </a:rPr>
                              <m:t>)</m:t>
                            </m:r>
                          </m:e>
                        </m:rad>
                      </m:den>
                    </m:f>
                    <m:r>
                      <a:rPr lang="en-US">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𝑎</m:t>
                        </m:r>
                      </m:sub>
                    </m:sSub>
                  </m:oMath>
                </a14:m>
                <a:endParaRPr lang="en-US" i="1" dirty="0"/>
              </a:p>
              <a:p>
                <a:r>
                  <a:rPr lang="en-US" dirty="0"/>
                  <a:t>Side constraints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sub>
                        </m:sSub>
                      </m:e>
                      <m:sub>
                        <m:r>
                          <m:rPr>
                            <m:sty m:val="p"/>
                          </m:rPr>
                          <a:rPr lang="en-US" b="0" i="0" smtClean="0">
                            <a:latin typeface="Cambria Math" panose="02040503050406030204" pitchFamily="18" charset="0"/>
                          </a:rPr>
                          <m:t>min</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𝑜</m:t>
                            </m:r>
                          </m:sub>
                        </m:sSub>
                      </m:e>
                      <m:sub>
                        <m:r>
                          <m:rPr>
                            <m:sty m:val="p"/>
                          </m:rPr>
                          <a:rPr lang="en-US" b="0" i="0" smtClean="0">
                            <a:latin typeface="Cambria Math" panose="02040503050406030204" pitchFamily="18" charset="0"/>
                            <a:ea typeface="Cambria Math" panose="02040503050406030204" pitchFamily="18" charset="0"/>
                          </a:rPr>
                          <m:t>max</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𝑖</m:t>
                            </m:r>
                          </m:sub>
                        </m:sSub>
                      </m:e>
                      <m:sub>
                        <m:r>
                          <m:rPr>
                            <m:sty m:val="p"/>
                          </m:rPr>
                          <a:rPr lang="en-US">
                            <a:latin typeface="Cambria Math" panose="02040503050406030204" pitchFamily="18" charset="0"/>
                          </a:rPr>
                          <m:t>min</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𝑖</m:t>
                            </m:r>
                          </m:sub>
                        </m:sSub>
                      </m:e>
                      <m:sub>
                        <m:r>
                          <m:rPr>
                            <m:sty m:val="p"/>
                          </m:rPr>
                          <a:rPr lang="en-US">
                            <a:latin typeface="Cambria Math" panose="02040503050406030204" pitchFamily="18" charset="0"/>
                            <a:ea typeface="Cambria Math" panose="02040503050406030204" pitchFamily="18" charset="0"/>
                          </a:rPr>
                          <m:t>max</m:t>
                        </m:r>
                      </m:sub>
                    </m:sSub>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16E27AB8-386D-4F4A-B942-775FB33B7AF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7F61735-D57D-4AF2-95FF-8C1E43DB49D3}"/>
              </a:ext>
            </a:extLst>
          </p:cNvPr>
          <p:cNvSpPr>
            <a:spLocks noGrp="1"/>
          </p:cNvSpPr>
          <p:nvPr>
            <p:ph type="title"/>
          </p:nvPr>
        </p:nvSpPr>
        <p:spPr/>
        <p:txBody>
          <a:bodyPr/>
          <a:lstStyle/>
          <a:p>
            <a:r>
              <a:rPr lang="en-US" dirty="0"/>
              <a:t>Ex4.5)</a:t>
            </a:r>
            <a:r>
              <a:rPr lang="ko-KR" altLang="en-US" dirty="0"/>
              <a:t> </a:t>
            </a:r>
            <a:r>
              <a:rPr lang="en-US" dirty="0"/>
              <a:t>Column Design Formulation 2</a:t>
            </a:r>
          </a:p>
        </p:txBody>
      </p:sp>
    </p:spTree>
    <p:extLst>
      <p:ext uri="{BB962C8B-B14F-4D97-AF65-F5344CB8AC3E}">
        <p14:creationId xmlns:p14="http://schemas.microsoft.com/office/powerpoint/2010/main" val="2245427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Dimensionless form</a:t>
            </a:r>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00FF"/>
                </a:solidFill>
              </a:rPr>
              <a:t>Normalized constraints </a:t>
            </a:r>
            <a:r>
              <a:rPr lang="en-US" dirty="0"/>
              <a:t>are better both numerically and for communicating degree of satisfaction.</a:t>
            </a:r>
          </a:p>
        </p:txBody>
      </p:sp>
      <p:sp>
        <p:nvSpPr>
          <p:cNvPr id="2" name="Title 1"/>
          <p:cNvSpPr>
            <a:spLocks noGrp="1"/>
          </p:cNvSpPr>
          <p:nvPr>
            <p:ph type="title"/>
          </p:nvPr>
        </p:nvSpPr>
        <p:spPr/>
        <p:txBody>
          <a:bodyPr/>
          <a:lstStyle/>
          <a:p>
            <a:r>
              <a:rPr lang="en-US" dirty="0"/>
              <a:t>Ex4.5)</a:t>
            </a:r>
            <a:r>
              <a:rPr lang="ko-KR" altLang="en-US" dirty="0"/>
              <a:t> </a:t>
            </a:r>
            <a:r>
              <a:rPr lang="en-US" dirty="0"/>
              <a:t>Column Design Standard Form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3E93EB2-BFDD-AD06-7F39-5DE1C19E279B}"/>
                  </a:ext>
                </a:extLst>
              </p:cNvPr>
              <p:cNvSpPr txBox="1"/>
              <p:nvPr/>
            </p:nvSpPr>
            <p:spPr>
              <a:xfrm>
                <a:off x="892098" y="1501697"/>
                <a:ext cx="6993709" cy="31112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minimize</m:t>
                              </m:r>
                            </m:e>
                            <m:lim>
                              <m:r>
                                <a:rPr lang="en-US" sz="2400" i="1">
                                  <a:latin typeface="Cambria Math" panose="02040503050406030204" pitchFamily="18" charset="0"/>
                                </a:rPr>
                                <m:t>𝑅</m:t>
                              </m:r>
                              <m:r>
                                <a:rPr lang="en-US" sz="2400" i="1">
                                  <a:latin typeface="Cambria Math" panose="02040503050406030204" pitchFamily="18" charset="0"/>
                                </a:rPr>
                                <m:t>,</m:t>
                              </m:r>
                              <m:r>
                                <a:rPr lang="en-US" sz="2400" i="1">
                                  <a:latin typeface="Cambria Math" panose="02040503050406030204" pitchFamily="18" charset="0"/>
                                </a:rPr>
                                <m:t>𝑡</m:t>
                              </m:r>
                            </m:lim>
                          </m:limLow>
                        </m:fName>
                        <m:e>
                          <m:r>
                            <a:rPr lang="en-US" sz="2400">
                              <a:latin typeface="Cambria Math" panose="02040503050406030204" pitchFamily="18" charset="0"/>
                            </a:rPr>
                            <m:t>  </m:t>
                          </m:r>
                          <m:r>
                            <a:rPr lang="en-US" sz="2400" i="1">
                              <a:latin typeface="Cambria Math" panose="02040503050406030204" pitchFamily="18" charset="0"/>
                            </a:rPr>
                            <m:t>2</m:t>
                          </m:r>
                          <m:r>
                            <a:rPr lang="en-US" sz="2400" i="1">
                              <a:latin typeface="Cambria Math" panose="02040503050406030204" pitchFamily="18" charset="0"/>
                            </a:rPr>
                            <m:t>𝜋𝜌</m:t>
                          </m:r>
                          <m:r>
                            <a:rPr lang="en-US" sz="2400" i="1">
                              <a:latin typeface="Cambria Math" panose="02040503050406030204" pitchFamily="18" charset="0"/>
                            </a:rPr>
                            <m:t>h𝑅𝑡</m:t>
                          </m:r>
                        </m:e>
                      </m:func>
                      <m:r>
                        <a:rPr lang="en-US" sz="2400" i="1">
                          <a:latin typeface="Cambria Math" panose="02040503050406030204" pitchFamily="18" charset="0"/>
                        </a:rPr>
                        <m:t>                                                                </m:t>
                      </m:r>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𝑅</m:t>
                          </m:r>
                          <m:r>
                            <a:rPr lang="en-US" sz="2400" i="1">
                              <a:latin typeface="Cambria Math" panose="02040503050406030204" pitchFamily="18" charset="0"/>
                            </a:rPr>
                            <m:t>,</m:t>
                          </m:r>
                          <m:r>
                            <a:rPr lang="en-US" sz="2400" i="1">
                              <a:latin typeface="Cambria Math" panose="02040503050406030204" pitchFamily="18" charset="0"/>
                            </a:rPr>
                            <m:t>𝑡</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𝜎</m:t>
                          </m:r>
                        </m:num>
                        <m:den>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𝑎</m:t>
                              </m:r>
                            </m:sub>
                          </m:sSub>
                        </m:den>
                      </m:f>
                      <m:r>
                        <a:rPr lang="en-US" sz="2400" i="1">
                          <a:latin typeface="Cambria Math" panose="02040503050406030204" pitchFamily="18" charset="0"/>
                        </a:rPr>
                        <m:t>−1≤0</m:t>
                      </m:r>
                    </m:oMath>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𝑅</m:t>
                          </m:r>
                          <m:r>
                            <a:rPr lang="en-US" sz="2400" i="1">
                              <a:latin typeface="Cambria Math" panose="02040503050406030204" pitchFamily="18" charset="0"/>
                            </a:rPr>
                            <m:t>,</m:t>
                          </m:r>
                          <m:r>
                            <a:rPr lang="en-US" sz="2400" i="1">
                              <a:latin typeface="Cambria Math" panose="02040503050406030204" pitchFamily="18" charset="0"/>
                            </a:rPr>
                            <m:t>𝑡</m:t>
                          </m:r>
                        </m:e>
                      </m:d>
                      <m:r>
                        <a:rPr lang="en-US" sz="2400" i="1">
                          <a:latin typeface="Cambria Math" panose="02040503050406030204" pitchFamily="18" charset="0"/>
                        </a:rPr>
                        <m:t>=1−</m:t>
                      </m:r>
                      <m:f>
                        <m:fPr>
                          <m:ctrlPr>
                            <a:rPr lang="en-US" sz="2400" i="1">
                              <a:latin typeface="Cambria Math" panose="02040503050406030204" pitchFamily="18" charset="0"/>
                            </a:rPr>
                          </m:ctrlPr>
                        </m:fPr>
                        <m:num>
                          <m:r>
                            <a:rPr lang="en-US" sz="2400" i="1">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𝑐𝑟</m:t>
                              </m:r>
                            </m:sub>
                          </m:sSub>
                        </m:den>
                      </m:f>
                      <m:r>
                        <a:rPr lang="en-US" sz="2400" i="1">
                          <a:latin typeface="Cambria Math" panose="02040503050406030204" pitchFamily="18" charset="0"/>
                        </a:rPr>
                        <m:t>≤0</m:t>
                      </m:r>
                    </m:oMath>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3</m:t>
                          </m:r>
                        </m:sub>
                      </m:sSub>
                      <m:d>
                        <m:dPr>
                          <m:ctrlPr>
                            <a:rPr lang="en-US" sz="2400" i="1">
                              <a:latin typeface="Cambria Math" panose="02040503050406030204" pitchFamily="18" charset="0"/>
                            </a:rPr>
                          </m:ctrlPr>
                        </m:dPr>
                        <m:e>
                          <m:r>
                            <a:rPr lang="en-US" sz="2400" i="1">
                              <a:latin typeface="Cambria Math" panose="02040503050406030204" pitchFamily="18" charset="0"/>
                            </a:rPr>
                            <m:t>𝑅</m:t>
                          </m:r>
                          <m:r>
                            <a:rPr lang="en-US" sz="2400" i="1">
                              <a:latin typeface="Cambria Math" panose="02040503050406030204" pitchFamily="18" charset="0"/>
                            </a:rPr>
                            <m:t>,</m:t>
                          </m:r>
                          <m:r>
                            <a:rPr lang="en-US" sz="2400" i="1">
                              <a:latin typeface="Cambria Math" panose="02040503050406030204" pitchFamily="18" charset="0"/>
                            </a:rPr>
                            <m:t>𝑡</m:t>
                          </m:r>
                        </m:e>
                      </m:d>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𝑠</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𝑎</m:t>
                              </m:r>
                            </m:sub>
                          </m:sSub>
                        </m:den>
                      </m:f>
                      <m:r>
                        <a:rPr lang="en-US" sz="2400" i="1">
                          <a:latin typeface="Cambria Math" panose="02040503050406030204" pitchFamily="18" charset="0"/>
                        </a:rPr>
                        <m:t>−1≤0</m:t>
                      </m:r>
                    </m:oMath>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𝑚𝑖𝑛</m:t>
                          </m:r>
                        </m:sub>
                      </m:sSub>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𝑚𝑎𝑥</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𝑚𝑖𝑛</m:t>
                          </m:r>
                        </m:sub>
                      </m:sSub>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𝑚𝑎𝑥</m:t>
                          </m:r>
                        </m:sub>
                      </m:sSub>
                    </m:oMath>
                  </m:oMathPara>
                </a14:m>
                <a:endParaRPr lang="en-US" sz="3200" dirty="0"/>
              </a:p>
            </p:txBody>
          </p:sp>
        </mc:Choice>
        <mc:Fallback xmlns="">
          <p:sp>
            <p:nvSpPr>
              <p:cNvPr id="4" name="TextBox 3">
                <a:extLst>
                  <a:ext uri="{FF2B5EF4-FFF2-40B4-BE49-F238E27FC236}">
                    <a16:creationId xmlns:a16="http://schemas.microsoft.com/office/drawing/2014/main" id="{53E93EB2-BFDD-AD06-7F39-5DE1C19E279B}"/>
                  </a:ext>
                </a:extLst>
              </p:cNvPr>
              <p:cNvSpPr txBox="1">
                <a:spLocks noRot="1" noChangeAspect="1" noMove="1" noResize="1" noEditPoints="1" noAdjustHandles="1" noChangeArrowheads="1" noChangeShapeType="1" noTextEdit="1"/>
              </p:cNvSpPr>
              <p:nvPr/>
            </p:nvSpPr>
            <p:spPr>
              <a:xfrm>
                <a:off x="892098" y="1501697"/>
                <a:ext cx="6993709" cy="311123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230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r>
                  <a:rPr lang="en-US" dirty="0"/>
                  <a:t>Design: </a:t>
                </a:r>
                <a14:m>
                  <m:oMath xmlns:m="http://schemas.openxmlformats.org/officeDocument/2006/math">
                    <m:r>
                      <a:rPr lang="en-US" i="1" dirty="0" smtClean="0">
                        <a:latin typeface="Cambria Math" panose="02040503050406030204" pitchFamily="18" charset="0"/>
                      </a:rPr>
                      <m:t>𝐴</m:t>
                    </m:r>
                    <m:r>
                      <a:rPr lang="en-US" i="1" baseline="-25000" dirty="0">
                        <a:latin typeface="Cambria Math" panose="02040503050406030204" pitchFamily="18" charset="0"/>
                      </a:rPr>
                      <m:t>1</m:t>
                    </m:r>
                    <m:r>
                      <a:rPr lang="en-US" i="1" dirty="0">
                        <a:latin typeface="Cambria Math" panose="02040503050406030204" pitchFamily="18" charset="0"/>
                      </a:rPr>
                      <m:t>, </m:t>
                    </m:r>
                    <m:r>
                      <a:rPr lang="en-US" i="1" dirty="0">
                        <a:latin typeface="Cambria Math" panose="02040503050406030204" pitchFamily="18" charset="0"/>
                      </a:rPr>
                      <m:t>𝐴</m:t>
                    </m:r>
                    <m:r>
                      <a:rPr lang="en-US" i="1" baseline="-25000" dirty="0">
                        <a:latin typeface="Cambria Math" panose="02040503050406030204" pitchFamily="18" charset="0"/>
                      </a:rPr>
                      <m:t>2</m:t>
                    </m:r>
                    <m:r>
                      <a:rPr lang="en-US" i="1" dirty="0">
                        <a:latin typeface="Cambria Math" panose="02040503050406030204" pitchFamily="18" charset="0"/>
                      </a:rPr>
                      <m:t>, </m:t>
                    </m:r>
                    <m:r>
                      <a:rPr lang="en-US" i="1" dirty="0">
                        <a:latin typeface="Cambria Math" panose="02040503050406030204" pitchFamily="18" charset="0"/>
                      </a:rPr>
                      <m:t>𝐿</m:t>
                    </m:r>
                    <m:r>
                      <a:rPr lang="en-US" i="1" dirty="0">
                        <a:latin typeface="Cambria Math" panose="02040503050406030204" pitchFamily="18" charset="0"/>
                      </a:rPr>
                      <m:t>, </m:t>
                    </m:r>
                    <m:r>
                      <a:rPr lang="en-US" i="1" dirty="0">
                        <a:latin typeface="Cambria Math" panose="02040503050406030204" pitchFamily="18" charset="0"/>
                      </a:rPr>
                      <m:t>h</m:t>
                    </m:r>
                  </m:oMath>
                </a14:m>
                <a:endParaRPr lang="en-US" dirty="0"/>
              </a:p>
              <a:p>
                <a:r>
                  <a:rPr lang="en-US" dirty="0"/>
                  <a:t>Objective: weight</a:t>
                </a:r>
              </a:p>
              <a:p>
                <a:r>
                  <a:rPr lang="en-US" dirty="0"/>
                  <a:t>Constraints: </a:t>
                </a:r>
              </a:p>
              <a:p>
                <a:pPr lvl="1"/>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𝜎</m:t>
                        </m:r>
                      </m:e>
                      <m:sub>
                        <m:r>
                          <a:rPr lang="en-US" b="0" i="1" dirty="0" smtClean="0">
                            <a:latin typeface="Cambria Math" panose="02040503050406030204" pitchFamily="18" charset="0"/>
                          </a:rPr>
                          <m:t>𝑖</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𝜎</m:t>
                        </m:r>
                      </m:e>
                      <m:sub>
                        <m:r>
                          <a:rPr lang="en-US" b="0" i="1" dirty="0" smtClean="0">
                            <a:latin typeface="Cambria Math" panose="02040503050406030204" pitchFamily="18" charset="0"/>
                          </a:rPr>
                          <m:t>𝑌</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𝑢</m:t>
                        </m:r>
                      </m:e>
                      <m:sub>
                        <m:r>
                          <a:rPr lang="en-US" b="0" i="1" dirty="0" smtClean="0">
                            <a:latin typeface="Cambria Math" panose="02040503050406030204" pitchFamily="18" charset="0"/>
                          </a:rPr>
                          <m:t>𝑖</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𝑢</m:t>
                        </m:r>
                      </m:e>
                      <m:sub>
                        <m:r>
                          <a:rPr lang="en-US" b="0" i="1" dirty="0" smtClean="0">
                            <a:latin typeface="Cambria Math" panose="02040503050406030204" pitchFamily="18" charset="0"/>
                          </a:rPr>
                          <m:t>𝑖</m:t>
                        </m:r>
                        <m:r>
                          <m:rPr>
                            <m:sty m:val="p"/>
                          </m:rPr>
                          <a:rPr lang="en-US" b="0" i="0" dirty="0" smtClean="0">
                            <a:latin typeface="Cambria Math" panose="02040503050406030204" pitchFamily="18" charset="0"/>
                          </a:rPr>
                          <m:t>given</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𝜎</m:t>
                        </m:r>
                      </m:e>
                      <m:sub>
                        <m:r>
                          <a:rPr lang="en-US" b="0" i="1" dirty="0" smtClean="0">
                            <a:latin typeface="Cambria Math" panose="02040503050406030204" pitchFamily="18" charset="0"/>
                          </a:rPr>
                          <m:t>𝐶</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𝜎</m:t>
                        </m:r>
                      </m:e>
                      <m:sub>
                        <m:r>
                          <m:rPr>
                            <m:sty m:val="p"/>
                          </m:rPr>
                          <a:rPr lang="en-US" b="0" i="0" dirty="0" smtClean="0">
                            <a:latin typeface="Cambria Math" panose="02040503050406030204" pitchFamily="18" charset="0"/>
                          </a:rPr>
                          <m:t>buckling</m:t>
                        </m:r>
                      </m:sub>
                    </m:sSub>
                  </m:oMath>
                </a14:m>
                <a:r>
                  <a:rPr lang="en-US" dirty="0"/>
                  <a:t> </a:t>
                </a:r>
              </a:p>
              <a:p>
                <a:r>
                  <a:rPr lang="en-US" dirty="0"/>
                  <a:t>Standard form</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Ex) Two-Bar Truss</a:t>
            </a:r>
          </a:p>
        </p:txBody>
      </p:sp>
      <p:grpSp>
        <p:nvGrpSpPr>
          <p:cNvPr id="20" name="Group 19"/>
          <p:cNvGrpSpPr/>
          <p:nvPr/>
        </p:nvGrpSpPr>
        <p:grpSpPr>
          <a:xfrm>
            <a:off x="5094204" y="1066800"/>
            <a:ext cx="3682034" cy="2079070"/>
            <a:chOff x="5094204" y="1066800"/>
            <a:chExt cx="3682034" cy="2079070"/>
          </a:xfrm>
        </p:grpSpPr>
        <p:sp>
          <p:nvSpPr>
            <p:cNvPr id="18" name="Rectangle 17"/>
            <p:cNvSpPr/>
            <p:nvPr/>
          </p:nvSpPr>
          <p:spPr bwMode="auto">
            <a:xfrm>
              <a:off x="5507834" y="1088232"/>
              <a:ext cx="142872" cy="1619250"/>
            </a:xfrm>
            <a:prstGeom prst="rect">
              <a:avLst/>
            </a:prstGeom>
            <a:pattFill prst="dkUpDiag">
              <a:fgClr>
                <a:schemeClr val="tx1"/>
              </a:fgClr>
              <a:bgClr>
                <a:schemeClr val="bg1"/>
              </a:bgClr>
            </a:patt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6" name="Straight Connector 5"/>
            <p:cNvCxnSpPr/>
            <p:nvPr/>
          </p:nvCxnSpPr>
          <p:spPr bwMode="auto">
            <a:xfrm>
              <a:off x="5650706" y="1066800"/>
              <a:ext cx="0" cy="16692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5650706" y="2514600"/>
              <a:ext cx="2786063"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0" name="Straight Connector 9"/>
            <p:cNvCxnSpPr/>
            <p:nvPr/>
          </p:nvCxnSpPr>
          <p:spPr bwMode="auto">
            <a:xfrm flipH="1" flipV="1">
              <a:off x="5650706" y="1321594"/>
              <a:ext cx="2786063" cy="120015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2" name="Straight Arrow Connector 11"/>
            <p:cNvCxnSpPr/>
            <p:nvPr/>
          </p:nvCxnSpPr>
          <p:spPr bwMode="auto">
            <a:xfrm>
              <a:off x="8408192" y="2521744"/>
              <a:ext cx="0" cy="53578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3" name="TextBox 12"/>
            <p:cNvSpPr txBox="1"/>
            <p:nvPr/>
          </p:nvSpPr>
          <p:spPr>
            <a:xfrm>
              <a:off x="8424860" y="2776538"/>
              <a:ext cx="351378" cy="369332"/>
            </a:xfrm>
            <a:prstGeom prst="rect">
              <a:avLst/>
            </a:prstGeom>
            <a:noFill/>
          </p:spPr>
          <p:txBody>
            <a:bodyPr wrap="none" rtlCol="0">
              <a:spAutoFit/>
            </a:bodyPr>
            <a:lstStyle/>
            <a:p>
              <a:r>
                <a:rPr lang="en-US" dirty="0"/>
                <a:t>w</a:t>
              </a:r>
            </a:p>
          </p:txBody>
        </p:sp>
        <p:sp>
          <p:nvSpPr>
            <p:cNvPr id="14" name="TextBox 13"/>
            <p:cNvSpPr txBox="1"/>
            <p:nvPr/>
          </p:nvSpPr>
          <p:spPr>
            <a:xfrm>
              <a:off x="6642003" y="1484471"/>
              <a:ext cx="423514" cy="369332"/>
            </a:xfrm>
            <a:prstGeom prst="rect">
              <a:avLst/>
            </a:prstGeom>
            <a:noFill/>
          </p:spPr>
          <p:txBody>
            <a:bodyPr wrap="none" rtlCol="0">
              <a:spAutoFit/>
            </a:bodyPr>
            <a:lstStyle/>
            <a:p>
              <a:r>
                <a:rPr lang="en-US" dirty="0"/>
                <a:t>A</a:t>
              </a:r>
              <a:r>
                <a:rPr lang="en-US" baseline="-25000" dirty="0"/>
                <a:t>2</a:t>
              </a:r>
            </a:p>
          </p:txBody>
        </p:sp>
        <p:sp>
          <p:nvSpPr>
            <p:cNvPr id="15" name="TextBox 14"/>
            <p:cNvSpPr txBox="1"/>
            <p:nvPr/>
          </p:nvSpPr>
          <p:spPr>
            <a:xfrm>
              <a:off x="6349456" y="2152412"/>
              <a:ext cx="679993" cy="369332"/>
            </a:xfrm>
            <a:prstGeom prst="rect">
              <a:avLst/>
            </a:prstGeom>
            <a:noFill/>
          </p:spPr>
          <p:txBody>
            <a:bodyPr wrap="none" rtlCol="0">
              <a:spAutoFit/>
            </a:bodyPr>
            <a:lstStyle/>
            <a:p>
              <a:r>
                <a:rPr lang="en-US" dirty="0"/>
                <a:t>A</a:t>
              </a:r>
              <a:r>
                <a:rPr lang="en-US" baseline="-25000" dirty="0"/>
                <a:t>1</a:t>
              </a:r>
              <a:r>
                <a:rPr lang="en-US" dirty="0"/>
                <a:t>, L</a:t>
              </a:r>
            </a:p>
          </p:txBody>
        </p:sp>
        <p:cxnSp>
          <p:nvCxnSpPr>
            <p:cNvPr id="17" name="Straight Connector 16"/>
            <p:cNvCxnSpPr/>
            <p:nvPr/>
          </p:nvCxnSpPr>
          <p:spPr bwMode="auto">
            <a:xfrm>
              <a:off x="5357813" y="1304925"/>
              <a:ext cx="0" cy="1193006"/>
            </a:xfrm>
            <a:prstGeom prst="line">
              <a:avLst/>
            </a:prstGeom>
            <a:solidFill>
              <a:schemeClr val="accent1"/>
            </a:solidFill>
            <a:ln w="19050" cap="flat" cmpd="sng" algn="ctr">
              <a:solidFill>
                <a:schemeClr val="tx1"/>
              </a:solidFill>
              <a:prstDash val="solid"/>
              <a:round/>
              <a:headEnd type="arrow" w="med" len="med"/>
              <a:tailEnd type="arrow" w="med" len="med"/>
            </a:ln>
            <a:effectLst/>
          </p:spPr>
        </p:cxnSp>
        <p:sp>
          <p:nvSpPr>
            <p:cNvPr id="19" name="TextBox 18"/>
            <p:cNvSpPr txBox="1"/>
            <p:nvPr/>
          </p:nvSpPr>
          <p:spPr>
            <a:xfrm>
              <a:off x="5094204" y="1690569"/>
              <a:ext cx="312906" cy="369332"/>
            </a:xfrm>
            <a:prstGeom prst="rect">
              <a:avLst/>
            </a:prstGeom>
            <a:noFill/>
          </p:spPr>
          <p:txBody>
            <a:bodyPr wrap="none" rtlCol="0">
              <a:spAutoFit/>
            </a:bodyPr>
            <a:lstStyle/>
            <a:p>
              <a:r>
                <a:rPr lang="en-US" dirty="0"/>
                <a:t>h</a:t>
              </a:r>
              <a:endParaRPr lang="en-US" baseline="-25000" dirty="0"/>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8FD1A6-CB7A-E18B-0BD9-B7EFC568649E}"/>
                  </a:ext>
                </a:extLst>
              </p:cNvPr>
              <p:cNvSpPr txBox="1"/>
              <p:nvPr/>
            </p:nvSpPr>
            <p:spPr>
              <a:xfrm>
                <a:off x="1329615" y="3409539"/>
                <a:ext cx="5109476" cy="287835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b="0" i="1" dirty="0" smtClean="0">
                              <a:latin typeface="Cambria Math" panose="02040503050406030204" pitchFamily="18" charset="0"/>
                            </a:rPr>
                          </m:ctrlPr>
                        </m:mPr>
                        <m:mr>
                          <m:e>
                            <m:r>
                              <m:rPr>
                                <m:sty m:val="p"/>
                              </m:rPr>
                              <a:rPr lang="en-US" sz="2000" b="0" dirty="0">
                                <a:latin typeface="Cambria Math" panose="02040503050406030204" pitchFamily="18" charset="0"/>
                              </a:rPr>
                              <m:t>Minimize</m:t>
                            </m:r>
                            <m:r>
                              <a:rPr lang="en-US" sz="2000" b="0" i="0" dirty="0" smtClean="0">
                                <a:latin typeface="Cambria Math" panose="02040503050406030204" pitchFamily="18" charset="0"/>
                              </a:rPr>
                              <m:t>  </m:t>
                            </m:r>
                            <m:r>
                              <a:rPr lang="en-US" sz="2000" b="0" i="1" dirty="0">
                                <a:latin typeface="Cambria Math" panose="02040503050406030204" pitchFamily="18" charset="0"/>
                              </a:rPr>
                              <m:t>𝜌</m:t>
                            </m:r>
                            <m:d>
                              <m:dPr>
                                <m:ctrlPr>
                                  <a:rPr lang="en-US" sz="2000" b="0" i="1" dirty="0">
                                    <a:latin typeface="Cambria Math" panose="02040503050406030204" pitchFamily="18" charset="0"/>
                                  </a:rPr>
                                </m:ctrlPr>
                              </m:dPr>
                              <m:e>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𝐴</m:t>
                                    </m:r>
                                  </m:e>
                                  <m:sub>
                                    <m:r>
                                      <a:rPr lang="en-US" sz="2000" b="0" i="0" dirty="0">
                                        <a:latin typeface="Cambria Math" panose="02040503050406030204" pitchFamily="18" charset="0"/>
                                      </a:rPr>
                                      <m:t>1</m:t>
                                    </m:r>
                                  </m:sub>
                                </m:sSub>
                                <m:r>
                                  <a:rPr lang="en-US" sz="2000" b="0" i="1" dirty="0">
                                    <a:latin typeface="Cambria Math" panose="02040503050406030204" pitchFamily="18" charset="0"/>
                                  </a:rPr>
                                  <m:t>𝐿</m:t>
                                </m:r>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𝐴</m:t>
                                    </m:r>
                                  </m:e>
                                  <m:sub>
                                    <m:r>
                                      <a:rPr lang="en-US" sz="2000" b="0" i="0" dirty="0">
                                        <a:latin typeface="Cambria Math" panose="02040503050406030204" pitchFamily="18" charset="0"/>
                                      </a:rPr>
                                      <m:t>2</m:t>
                                    </m:r>
                                  </m:sub>
                                </m:sSub>
                                <m:rad>
                                  <m:radPr>
                                    <m:degHide m:val="on"/>
                                    <m:ctrlPr>
                                      <a:rPr lang="en-US" sz="2000" b="0" i="1" dirty="0">
                                        <a:latin typeface="Cambria Math" panose="02040503050406030204" pitchFamily="18" charset="0"/>
                                      </a:rPr>
                                    </m:ctrlPr>
                                  </m:radPr>
                                  <m:deg/>
                                  <m:e>
                                    <m:sSup>
                                      <m:sSupPr>
                                        <m:ctrlPr>
                                          <a:rPr lang="en-US" sz="2000" b="0" i="1" dirty="0">
                                            <a:latin typeface="Cambria Math" panose="02040503050406030204" pitchFamily="18" charset="0"/>
                                          </a:rPr>
                                        </m:ctrlPr>
                                      </m:sSupPr>
                                      <m:e>
                                        <m:r>
                                          <a:rPr lang="en-US" sz="2000" b="0" i="1" dirty="0">
                                            <a:latin typeface="Cambria Math" panose="02040503050406030204" pitchFamily="18" charset="0"/>
                                          </a:rPr>
                                          <m:t>𝐿</m:t>
                                        </m:r>
                                      </m:e>
                                      <m:sup>
                                        <m:r>
                                          <a:rPr lang="en-US" sz="2000" b="0" i="0" dirty="0">
                                            <a:latin typeface="Cambria Math" panose="02040503050406030204" pitchFamily="18" charset="0"/>
                                          </a:rPr>
                                          <m:t>2</m:t>
                                        </m:r>
                                      </m:sup>
                                    </m:sSup>
                                    <m:r>
                                      <a:rPr lang="en-US" sz="2000" b="0" i="0" dirty="0">
                                        <a:latin typeface="Cambria Math" panose="02040503050406030204" pitchFamily="18" charset="0"/>
                                      </a:rPr>
                                      <m:t>+</m:t>
                                    </m:r>
                                    <m:sSup>
                                      <m:sSupPr>
                                        <m:ctrlPr>
                                          <a:rPr lang="en-US" sz="2000" b="0" i="1" dirty="0">
                                            <a:latin typeface="Cambria Math" panose="02040503050406030204" pitchFamily="18" charset="0"/>
                                          </a:rPr>
                                        </m:ctrlPr>
                                      </m:sSupPr>
                                      <m:e>
                                        <m:r>
                                          <a:rPr lang="en-US" sz="2000" b="0" i="1" dirty="0">
                                            <a:latin typeface="Cambria Math" panose="02040503050406030204" pitchFamily="18" charset="0"/>
                                          </a:rPr>
                                          <m:t>h</m:t>
                                        </m:r>
                                      </m:e>
                                      <m:sup>
                                        <m:r>
                                          <a:rPr lang="en-US" sz="2000" b="0" i="0" dirty="0">
                                            <a:latin typeface="Cambria Math" panose="02040503050406030204" pitchFamily="18" charset="0"/>
                                          </a:rPr>
                                          <m:t>2</m:t>
                                        </m:r>
                                      </m:sup>
                                    </m:sSup>
                                  </m:e>
                                </m:rad>
                              </m:e>
                            </m:d>
                            <m:r>
                              <a:rPr lang="en-US" sz="2000" b="0" i="1" dirty="0" smtClean="0">
                                <a:latin typeface="Cambria Math" panose="02040503050406030204" pitchFamily="18" charset="0"/>
                              </a:rPr>
                              <m:t>                       </m:t>
                            </m:r>
                          </m:e>
                        </m:mr>
                        <m:mr>
                          <m:e>
                            <m:r>
                              <m:rPr>
                                <m:sty m:val="p"/>
                              </m:rPr>
                              <a:rPr lang="en-US" sz="2000" b="0" i="1" dirty="0">
                                <a:latin typeface="Cambria Math" panose="02040503050406030204" pitchFamily="18" charset="0"/>
                              </a:rPr>
                              <m:t>subject</m:t>
                            </m:r>
                            <m:r>
                              <a:rPr lang="en-US" sz="2000" b="0" i="1" dirty="0">
                                <a:latin typeface="Cambria Math" panose="02040503050406030204" pitchFamily="18" charset="0"/>
                              </a:rPr>
                              <m:t> </m:t>
                            </m:r>
                            <m:r>
                              <m:rPr>
                                <m:sty m:val="p"/>
                              </m:rPr>
                              <a:rPr lang="en-US" sz="2000" b="0" i="1" dirty="0">
                                <a:latin typeface="Cambria Math" panose="02040503050406030204" pitchFamily="18" charset="0"/>
                              </a:rPr>
                              <m:t>to</m:t>
                            </m:r>
                            <m:r>
                              <a:rPr lang="en-US" sz="2000" b="0" i="1" dirty="0" smtClean="0">
                                <a:latin typeface="Cambria Math" panose="02040503050406030204" pitchFamily="18" charset="0"/>
                              </a:rPr>
                              <m:t>  </m:t>
                            </m:r>
                            <m:f>
                              <m:fPr>
                                <m:ctrlPr>
                                  <a:rPr lang="en-US" sz="2000" b="0" i="1" dirty="0">
                                    <a:latin typeface="Cambria Math" panose="02040503050406030204" pitchFamily="18" charset="0"/>
                                  </a:rPr>
                                </m:ctrlPr>
                              </m:fPr>
                              <m:num>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𝜎</m:t>
                                    </m:r>
                                  </m:e>
                                  <m:sub>
                                    <m:r>
                                      <a:rPr lang="en-US" sz="2000" b="0" i="1" dirty="0">
                                        <a:latin typeface="Cambria Math" panose="02040503050406030204" pitchFamily="18" charset="0"/>
                                      </a:rPr>
                                      <m:t>𝑖</m:t>
                                    </m:r>
                                  </m:sub>
                                </m:sSub>
                              </m:num>
                              <m:den>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𝜎</m:t>
                                    </m:r>
                                  </m:e>
                                  <m:sub>
                                    <m:r>
                                      <a:rPr lang="en-US" sz="2000" b="0" i="1" dirty="0">
                                        <a:latin typeface="Cambria Math" panose="02040503050406030204" pitchFamily="18" charset="0"/>
                                      </a:rPr>
                                      <m:t>𝑌</m:t>
                                    </m:r>
                                  </m:sub>
                                </m:sSub>
                              </m:den>
                            </m:f>
                            <m:r>
                              <a:rPr lang="en-US" sz="2000" b="0" i="0" dirty="0">
                                <a:latin typeface="Cambria Math" panose="02040503050406030204" pitchFamily="18" charset="0"/>
                              </a:rPr>
                              <m:t>−1≤0</m:t>
                            </m:r>
                            <m:r>
                              <a:rPr lang="en-US" sz="2000" b="0" i="1" dirty="0" smtClean="0">
                                <a:latin typeface="Cambria Math" panose="02040503050406030204" pitchFamily="18" charset="0"/>
                              </a:rPr>
                              <m:t>                                           </m:t>
                            </m:r>
                          </m:e>
                        </m:mr>
                        <m:mr>
                          <m:e>
                            <m:f>
                              <m:fPr>
                                <m:ctrlPr>
                                  <a:rPr lang="en-US" sz="2000" b="0" i="1" dirty="0">
                                    <a:latin typeface="Cambria Math" panose="02040503050406030204" pitchFamily="18" charset="0"/>
                                  </a:rPr>
                                </m:ctrlPr>
                              </m:fPr>
                              <m:num>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𝑢</m:t>
                                    </m:r>
                                  </m:e>
                                  <m:sub>
                                    <m:r>
                                      <a:rPr lang="en-US" sz="2000" b="0" i="1" dirty="0">
                                        <a:latin typeface="Cambria Math" panose="02040503050406030204" pitchFamily="18" charset="0"/>
                                      </a:rPr>
                                      <m:t>𝑖</m:t>
                                    </m:r>
                                  </m:sub>
                                </m:sSub>
                              </m:num>
                              <m:den>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𝑢</m:t>
                                    </m:r>
                                  </m:e>
                                  <m:sub>
                                    <m:r>
                                      <a:rPr lang="en-US" sz="2000" b="0" i="1" dirty="0">
                                        <a:latin typeface="Cambria Math" panose="02040503050406030204" pitchFamily="18" charset="0"/>
                                      </a:rPr>
                                      <m:t>𝑖</m:t>
                                    </m:r>
                                    <m:r>
                                      <a:rPr lang="en-US" sz="2000" b="0" i="1" dirty="0">
                                        <a:latin typeface="Cambria Math" panose="02040503050406030204" pitchFamily="18" charset="0"/>
                                      </a:rPr>
                                      <m:t> </m:t>
                                    </m:r>
                                    <m:r>
                                      <m:rPr>
                                        <m:sty m:val="p"/>
                                      </m:rPr>
                                      <a:rPr lang="en-US" sz="2000" b="0" i="0" dirty="0">
                                        <a:latin typeface="Cambria Math" panose="02040503050406030204" pitchFamily="18" charset="0"/>
                                      </a:rPr>
                                      <m:t>given</m:t>
                                    </m:r>
                                  </m:sub>
                                </m:sSub>
                              </m:den>
                            </m:f>
                            <m:r>
                              <a:rPr lang="en-US" sz="2000" b="0" i="0" dirty="0">
                                <a:latin typeface="Cambria Math" panose="02040503050406030204" pitchFamily="18" charset="0"/>
                              </a:rPr>
                              <m:t>−1≤0</m:t>
                            </m:r>
                            <m:r>
                              <a:rPr lang="en-US" sz="2000" b="0" i="1" dirty="0" smtClean="0">
                                <a:latin typeface="Cambria Math" panose="02040503050406030204" pitchFamily="18" charset="0"/>
                              </a:rPr>
                              <m:t>           </m:t>
                            </m:r>
                          </m:e>
                        </m:mr>
                        <m:mr>
                          <m:e>
                            <m:f>
                              <m:fPr>
                                <m:ctrlPr>
                                  <a:rPr lang="en-US" sz="2000" b="0" i="1" dirty="0">
                                    <a:latin typeface="Cambria Math" panose="02040503050406030204" pitchFamily="18" charset="0"/>
                                  </a:rPr>
                                </m:ctrlPr>
                              </m:fPr>
                              <m:num>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𝜎</m:t>
                                    </m:r>
                                  </m:e>
                                  <m:sub>
                                    <m:r>
                                      <a:rPr lang="en-US" sz="2000" b="0" i="1" dirty="0">
                                        <a:latin typeface="Cambria Math" panose="02040503050406030204" pitchFamily="18" charset="0"/>
                                      </a:rPr>
                                      <m:t>𝐶</m:t>
                                    </m:r>
                                  </m:sub>
                                </m:sSub>
                              </m:num>
                              <m:den>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𝜎</m:t>
                                    </m:r>
                                  </m:e>
                                  <m:sub>
                                    <m:r>
                                      <a:rPr lang="en-US" sz="2000" b="0" i="1" dirty="0">
                                        <a:latin typeface="Cambria Math" panose="02040503050406030204" pitchFamily="18" charset="0"/>
                                      </a:rPr>
                                      <m:t>𝑏𝑢𝑐𝑘𝑙𝑖𝑛𝑔</m:t>
                                    </m:r>
                                  </m:sub>
                                </m:sSub>
                              </m:den>
                            </m:f>
                            <m:r>
                              <a:rPr lang="en-US" sz="2000" b="0" i="0" dirty="0">
                                <a:latin typeface="Cambria Math" panose="02040503050406030204" pitchFamily="18" charset="0"/>
                              </a:rPr>
                              <m:t>−1≤0</m:t>
                            </m:r>
                            <m:r>
                              <a:rPr lang="en-US" sz="2000" b="0" i="1" dirty="0" smtClean="0">
                                <a:latin typeface="Cambria Math" panose="02040503050406030204" pitchFamily="18" charset="0"/>
                              </a:rPr>
                              <m:t>        </m:t>
                            </m:r>
                          </m:e>
                        </m:mr>
                        <m:mr>
                          <m:e>
                            <m:sSup>
                              <m:sSupPr>
                                <m:ctrlPr>
                                  <a:rPr lang="en-US" sz="2000" b="0" i="1" dirty="0">
                                    <a:latin typeface="Cambria Math" panose="02040503050406030204" pitchFamily="18" charset="0"/>
                                  </a:rPr>
                                </m:ctrlPr>
                              </m:sSupPr>
                              <m:e>
                                <m:r>
                                  <a:rPr lang="en-US" sz="2000" b="0" i="1" dirty="0">
                                    <a:latin typeface="Cambria Math" panose="02040503050406030204" pitchFamily="18" charset="0"/>
                                  </a:rPr>
                                  <m:t>𝐴</m:t>
                                </m:r>
                              </m:e>
                              <m:sup>
                                <m:r>
                                  <a:rPr lang="en-US" sz="2000" b="0" i="1" dirty="0">
                                    <a:latin typeface="Cambria Math" panose="02040503050406030204" pitchFamily="18" charset="0"/>
                                  </a:rPr>
                                  <m:t>𝐿</m:t>
                                </m:r>
                              </m:sup>
                            </m:sSup>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𝐴</m:t>
                                </m:r>
                              </m:e>
                              <m:sub>
                                <m:r>
                                  <a:rPr lang="en-US" sz="2000" b="0" i="1" dirty="0">
                                    <a:latin typeface="Cambria Math" panose="02040503050406030204" pitchFamily="18" charset="0"/>
                                  </a:rPr>
                                  <m:t>𝑖</m:t>
                                </m:r>
                              </m:sub>
                            </m:sSub>
                            <m:r>
                              <a:rPr lang="en-US" sz="2000" b="0" i="0" dirty="0">
                                <a:latin typeface="Cambria Math" panose="02040503050406030204" pitchFamily="18" charset="0"/>
                              </a:rPr>
                              <m:t>≤</m:t>
                            </m:r>
                            <m:sSup>
                              <m:sSupPr>
                                <m:ctrlPr>
                                  <a:rPr lang="en-US" sz="2000" b="0" i="1" dirty="0">
                                    <a:latin typeface="Cambria Math" panose="02040503050406030204" pitchFamily="18" charset="0"/>
                                  </a:rPr>
                                </m:ctrlPr>
                              </m:sSupPr>
                              <m:e>
                                <m:r>
                                  <a:rPr lang="en-US" sz="2000" b="0" i="1" dirty="0">
                                    <a:latin typeface="Cambria Math" panose="02040503050406030204" pitchFamily="18" charset="0"/>
                                  </a:rPr>
                                  <m:t>𝐴</m:t>
                                </m:r>
                              </m:e>
                              <m:sup>
                                <m:r>
                                  <a:rPr lang="en-US" sz="2000" b="0" i="1" dirty="0">
                                    <a:latin typeface="Cambria Math" panose="02040503050406030204" pitchFamily="18" charset="0"/>
                                  </a:rPr>
                                  <m:t>𝑢</m:t>
                                </m:r>
                              </m:sup>
                            </m:sSup>
                            <m:r>
                              <a:rPr lang="en-US" sz="2000" b="0" i="0" dirty="0">
                                <a:latin typeface="Cambria Math" panose="02040503050406030204" pitchFamily="18" charset="0"/>
                              </a:rPr>
                              <m:t>,</m:t>
                            </m:r>
                            <m:r>
                              <a:rPr lang="en-US" sz="2000" b="0" i="1" dirty="0">
                                <a:latin typeface="Cambria Math" panose="02040503050406030204" pitchFamily="18" charset="0"/>
                              </a:rPr>
                              <m:t> </m:t>
                            </m:r>
                            <m:sSup>
                              <m:sSupPr>
                                <m:ctrlPr>
                                  <a:rPr lang="en-US" sz="2000" b="0" i="1" dirty="0">
                                    <a:latin typeface="Cambria Math" panose="02040503050406030204" pitchFamily="18" charset="0"/>
                                  </a:rPr>
                                </m:ctrlPr>
                              </m:sSupPr>
                              <m:e>
                                <m:r>
                                  <a:rPr lang="en-US" sz="2000" b="0" i="1" dirty="0">
                                    <a:latin typeface="Cambria Math" panose="02040503050406030204" pitchFamily="18" charset="0"/>
                                  </a:rPr>
                                  <m:t>𝐿</m:t>
                                </m:r>
                              </m:e>
                              <m:sup>
                                <m:r>
                                  <a:rPr lang="en-US" sz="2000" b="0" i="1" dirty="0">
                                    <a:latin typeface="Cambria Math" panose="02040503050406030204" pitchFamily="18" charset="0"/>
                                  </a:rPr>
                                  <m:t>𝐿</m:t>
                                </m:r>
                              </m:sup>
                            </m:sSup>
                            <m:r>
                              <a:rPr lang="en-US" sz="2000" b="0" i="0" dirty="0">
                                <a:latin typeface="Cambria Math" panose="02040503050406030204" pitchFamily="18" charset="0"/>
                              </a:rPr>
                              <m:t>≤</m:t>
                            </m:r>
                            <m:r>
                              <a:rPr lang="en-US" sz="2000" b="0" i="1" dirty="0">
                                <a:latin typeface="Cambria Math" panose="02040503050406030204" pitchFamily="18" charset="0"/>
                              </a:rPr>
                              <m:t>𝐿</m:t>
                            </m:r>
                            <m:r>
                              <a:rPr lang="en-US" sz="2000" b="0" i="0" dirty="0">
                                <a:latin typeface="Cambria Math" panose="02040503050406030204" pitchFamily="18" charset="0"/>
                              </a:rPr>
                              <m:t>≤</m:t>
                            </m:r>
                            <m:sSup>
                              <m:sSupPr>
                                <m:ctrlPr>
                                  <a:rPr lang="en-US" sz="2000" b="0" i="1" dirty="0">
                                    <a:latin typeface="Cambria Math" panose="02040503050406030204" pitchFamily="18" charset="0"/>
                                  </a:rPr>
                                </m:ctrlPr>
                              </m:sSupPr>
                              <m:e>
                                <m:r>
                                  <a:rPr lang="en-US" sz="2000" b="0" i="1" dirty="0">
                                    <a:latin typeface="Cambria Math" panose="02040503050406030204" pitchFamily="18" charset="0"/>
                                  </a:rPr>
                                  <m:t>𝐿</m:t>
                                </m:r>
                              </m:e>
                              <m:sup>
                                <m:r>
                                  <a:rPr lang="en-US" sz="2000" b="0" i="1" dirty="0">
                                    <a:latin typeface="Cambria Math" panose="02040503050406030204" pitchFamily="18" charset="0"/>
                                  </a:rPr>
                                  <m:t>𝑢</m:t>
                                </m:r>
                              </m:sup>
                            </m:sSup>
                            <m:r>
                              <a:rPr lang="en-US" sz="2000" b="0" i="0" dirty="0">
                                <a:latin typeface="Cambria Math" panose="02040503050406030204" pitchFamily="18" charset="0"/>
                              </a:rPr>
                              <m:t>,</m:t>
                            </m:r>
                            <m:r>
                              <a:rPr lang="en-US" sz="2000" b="0" i="1" dirty="0">
                                <a:latin typeface="Cambria Math" panose="02040503050406030204" pitchFamily="18" charset="0"/>
                              </a:rPr>
                              <m:t> </m:t>
                            </m:r>
                            <m:sSup>
                              <m:sSupPr>
                                <m:ctrlPr>
                                  <a:rPr lang="en-US" sz="2000" b="0" i="1" dirty="0">
                                    <a:latin typeface="Cambria Math" panose="02040503050406030204" pitchFamily="18" charset="0"/>
                                  </a:rPr>
                                </m:ctrlPr>
                              </m:sSupPr>
                              <m:e>
                                <m:r>
                                  <a:rPr lang="en-US" sz="2000" b="0" i="1" dirty="0">
                                    <a:latin typeface="Cambria Math" panose="02040503050406030204" pitchFamily="18" charset="0"/>
                                  </a:rPr>
                                  <m:t>h</m:t>
                                </m:r>
                              </m:e>
                              <m:sup>
                                <m:r>
                                  <a:rPr lang="en-US" sz="2000" b="0" i="1" dirty="0">
                                    <a:latin typeface="Cambria Math" panose="02040503050406030204" pitchFamily="18" charset="0"/>
                                  </a:rPr>
                                  <m:t>𝐿</m:t>
                                </m:r>
                              </m:sup>
                            </m:sSup>
                            <m:r>
                              <a:rPr lang="en-US" sz="2000" b="0" i="0" dirty="0">
                                <a:latin typeface="Cambria Math" panose="02040503050406030204" pitchFamily="18" charset="0"/>
                              </a:rPr>
                              <m:t>≤</m:t>
                            </m:r>
                            <m:r>
                              <a:rPr lang="en-US" sz="2000" b="0" i="1" dirty="0">
                                <a:latin typeface="Cambria Math" panose="02040503050406030204" pitchFamily="18" charset="0"/>
                              </a:rPr>
                              <m:t>h</m:t>
                            </m:r>
                            <m:r>
                              <a:rPr lang="en-US" sz="2000" b="0" i="0" dirty="0">
                                <a:latin typeface="Cambria Math" panose="02040503050406030204" pitchFamily="18" charset="0"/>
                              </a:rPr>
                              <m:t>≤</m:t>
                            </m:r>
                            <m:sSup>
                              <m:sSupPr>
                                <m:ctrlPr>
                                  <a:rPr lang="en-US" sz="2000" b="0" i="1" dirty="0">
                                    <a:latin typeface="Cambria Math" panose="02040503050406030204" pitchFamily="18" charset="0"/>
                                  </a:rPr>
                                </m:ctrlPr>
                              </m:sSupPr>
                              <m:e>
                                <m:r>
                                  <a:rPr lang="en-US" sz="2000" b="0" i="1" dirty="0">
                                    <a:latin typeface="Cambria Math" panose="02040503050406030204" pitchFamily="18" charset="0"/>
                                  </a:rPr>
                                  <m:t>h</m:t>
                                </m:r>
                              </m:e>
                              <m:sup>
                                <m:r>
                                  <a:rPr lang="en-US" sz="2000" b="0" i="1" dirty="0">
                                    <a:latin typeface="Cambria Math" panose="02040503050406030204" pitchFamily="18" charset="0"/>
                                  </a:rPr>
                                  <m:t>𝑢</m:t>
                                </m:r>
                              </m:sup>
                            </m:sSup>
                          </m:e>
                        </m:mr>
                      </m:m>
                    </m:oMath>
                  </m:oMathPara>
                </a14:m>
                <a:endParaRPr lang="en-US" sz="2000" dirty="0"/>
              </a:p>
            </p:txBody>
          </p:sp>
        </mc:Choice>
        <mc:Fallback xmlns="">
          <p:sp>
            <p:nvSpPr>
              <p:cNvPr id="4" name="TextBox 3">
                <a:extLst>
                  <a:ext uri="{FF2B5EF4-FFF2-40B4-BE49-F238E27FC236}">
                    <a16:creationId xmlns:a16="http://schemas.microsoft.com/office/drawing/2014/main" id="{CD8FD1A6-CB7A-E18B-0BD9-B7EFC568649E}"/>
                  </a:ext>
                </a:extLst>
              </p:cNvPr>
              <p:cNvSpPr txBox="1">
                <a:spLocks noRot="1" noChangeAspect="1" noMove="1" noResize="1" noEditPoints="1" noAdjustHandles="1" noChangeArrowheads="1" noChangeShapeType="1" noTextEdit="1"/>
              </p:cNvSpPr>
              <p:nvPr/>
            </p:nvSpPr>
            <p:spPr>
              <a:xfrm>
                <a:off x="1329615" y="3409539"/>
                <a:ext cx="5109476" cy="287835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1255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Grp="1" noChangeArrowheads="1"/>
          </p:cNvSpPr>
          <p:nvPr>
            <p:ph type="body" sz="quarter" idx="10"/>
          </p:nvPr>
        </p:nvSpPr>
        <p:spPr/>
        <p:txBody>
          <a:bodyPr/>
          <a:lstStyle/>
          <a:p>
            <a:r>
              <a:rPr lang="en-US"/>
              <a:t>Design the beer can size so that the </a:t>
            </a:r>
            <a:br>
              <a:rPr lang="en-US"/>
            </a:br>
            <a:r>
              <a:rPr lang="en-US"/>
              <a:t>minimum amount of sheet metal</a:t>
            </a:r>
            <a:br>
              <a:rPr lang="en-US"/>
            </a:br>
            <a:r>
              <a:rPr lang="en-US"/>
              <a:t>can be used </a:t>
            </a:r>
            <a:br>
              <a:rPr lang="en-US"/>
            </a:br>
            <a:r>
              <a:rPr lang="en-US"/>
              <a:t>(minimize manufacturing cost)</a:t>
            </a:r>
          </a:p>
          <a:p>
            <a:endParaRPr lang="en-US"/>
          </a:p>
          <a:p>
            <a:r>
              <a:rPr lang="en-US"/>
              <a:t>Constraints</a:t>
            </a:r>
          </a:p>
          <a:p>
            <a:pPr lvl="1"/>
            <a:r>
              <a:rPr lang="en-US"/>
              <a:t>It is required to hold at least 400 ml of fluid. </a:t>
            </a:r>
          </a:p>
          <a:p>
            <a:pPr lvl="1"/>
            <a:r>
              <a:rPr lang="en-US"/>
              <a:t>The diameter of the can should be no more </a:t>
            </a:r>
            <a:br>
              <a:rPr lang="en-US"/>
            </a:br>
            <a:r>
              <a:rPr lang="en-US"/>
              <a:t>than 8 cm. In addition, it should not be less </a:t>
            </a:r>
            <a:br>
              <a:rPr lang="en-US"/>
            </a:br>
            <a:r>
              <a:rPr lang="en-US"/>
              <a:t>than 3.5 cm (shipping &amp; handling). </a:t>
            </a:r>
          </a:p>
          <a:p>
            <a:pPr lvl="1"/>
            <a:r>
              <a:rPr lang="en-US"/>
              <a:t>The height of the can should be no more </a:t>
            </a:r>
            <a:br>
              <a:rPr lang="en-US"/>
            </a:br>
            <a:r>
              <a:rPr lang="en-US"/>
              <a:t>than 18 cm and no less than 8 cm. </a:t>
            </a:r>
            <a:endParaRPr lang="en-US" dirty="0"/>
          </a:p>
        </p:txBody>
      </p:sp>
      <p:sp>
        <p:nvSpPr>
          <p:cNvPr id="436226" name="Rectangle 2"/>
          <p:cNvSpPr>
            <a:spLocks noGrp="1" noChangeArrowheads="1"/>
          </p:cNvSpPr>
          <p:nvPr>
            <p:ph type="title"/>
          </p:nvPr>
        </p:nvSpPr>
        <p:spPr/>
        <p:txBody>
          <a:bodyPr/>
          <a:lstStyle/>
          <a:p>
            <a:r>
              <a:rPr lang="en-US" dirty="0"/>
              <a:t>Ex4.6) Beer Can Design</a:t>
            </a:r>
          </a:p>
        </p:txBody>
      </p:sp>
      <p:grpSp>
        <p:nvGrpSpPr>
          <p:cNvPr id="2" name="Group 4"/>
          <p:cNvGrpSpPr>
            <a:grpSpLocks noChangeAspect="1"/>
          </p:cNvGrpSpPr>
          <p:nvPr/>
        </p:nvGrpSpPr>
        <p:grpSpPr bwMode="auto">
          <a:xfrm>
            <a:off x="5983288" y="974725"/>
            <a:ext cx="2651125" cy="2416175"/>
            <a:chOff x="7960" y="8695"/>
            <a:chExt cx="2090" cy="1905"/>
          </a:xfrm>
        </p:grpSpPr>
        <p:grpSp>
          <p:nvGrpSpPr>
            <p:cNvPr id="3" name="Group 5"/>
            <p:cNvGrpSpPr>
              <a:grpSpLocks noChangeAspect="1"/>
            </p:cNvGrpSpPr>
            <p:nvPr/>
          </p:nvGrpSpPr>
          <p:grpSpPr bwMode="auto">
            <a:xfrm>
              <a:off x="8435" y="8710"/>
              <a:ext cx="1615" cy="1890"/>
              <a:chOff x="8950" y="9120"/>
              <a:chExt cx="1615" cy="1890"/>
            </a:xfrm>
          </p:grpSpPr>
          <p:sp>
            <p:nvSpPr>
              <p:cNvPr id="436230" name="Rectangle 6"/>
              <p:cNvSpPr>
                <a:spLocks noChangeAspect="1" noChangeArrowheads="1"/>
              </p:cNvSpPr>
              <p:nvPr/>
            </p:nvSpPr>
            <p:spPr bwMode="auto">
              <a:xfrm>
                <a:off x="8950" y="9310"/>
                <a:ext cx="1615" cy="1515"/>
              </a:xfrm>
              <a:prstGeom prst="rect">
                <a:avLst/>
              </a:prstGeom>
              <a:solidFill>
                <a:srgbClr val="FFFFFF"/>
              </a:solidFill>
              <a:ln w="28575">
                <a:solidFill>
                  <a:srgbClr val="000000"/>
                </a:solidFill>
                <a:miter lim="800000"/>
                <a:headEnd/>
                <a:tailEnd/>
              </a:ln>
            </p:spPr>
            <p:txBody>
              <a:bodyPr/>
              <a:lstStyle/>
              <a:p>
                <a:endParaRPr lang="en-US"/>
              </a:p>
            </p:txBody>
          </p:sp>
          <p:sp>
            <p:nvSpPr>
              <p:cNvPr id="436231" name="Oval 7"/>
              <p:cNvSpPr>
                <a:spLocks noChangeAspect="1" noChangeArrowheads="1"/>
              </p:cNvSpPr>
              <p:nvPr/>
            </p:nvSpPr>
            <p:spPr bwMode="auto">
              <a:xfrm>
                <a:off x="8955" y="10640"/>
                <a:ext cx="1610" cy="370"/>
              </a:xfrm>
              <a:prstGeom prst="ellipse">
                <a:avLst/>
              </a:prstGeom>
              <a:solidFill>
                <a:srgbClr val="FFFFFF"/>
              </a:solidFill>
              <a:ln w="28575">
                <a:solidFill>
                  <a:srgbClr val="000000"/>
                </a:solidFill>
                <a:prstDash val="dash"/>
                <a:round/>
                <a:headEnd/>
                <a:tailEnd/>
              </a:ln>
            </p:spPr>
            <p:txBody>
              <a:bodyPr/>
              <a:lstStyle/>
              <a:p>
                <a:endParaRPr lang="en-US"/>
              </a:p>
            </p:txBody>
          </p:sp>
          <p:sp>
            <p:nvSpPr>
              <p:cNvPr id="436232" name="Oval 8"/>
              <p:cNvSpPr>
                <a:spLocks noChangeAspect="1" noChangeArrowheads="1"/>
              </p:cNvSpPr>
              <p:nvPr/>
            </p:nvSpPr>
            <p:spPr bwMode="auto">
              <a:xfrm>
                <a:off x="8955" y="9120"/>
                <a:ext cx="1610" cy="370"/>
              </a:xfrm>
              <a:prstGeom prst="ellipse">
                <a:avLst/>
              </a:prstGeom>
              <a:solidFill>
                <a:srgbClr val="FFFFFF"/>
              </a:solidFill>
              <a:ln w="28575">
                <a:solidFill>
                  <a:srgbClr val="000000"/>
                </a:solidFill>
                <a:round/>
                <a:headEnd/>
                <a:tailEnd/>
              </a:ln>
            </p:spPr>
            <p:txBody>
              <a:bodyPr/>
              <a:lstStyle/>
              <a:p>
                <a:endParaRPr lang="en-US"/>
              </a:p>
            </p:txBody>
          </p:sp>
          <p:sp>
            <p:nvSpPr>
              <p:cNvPr id="436233" name="Arc 9"/>
              <p:cNvSpPr>
                <a:spLocks noChangeAspect="1"/>
              </p:cNvSpPr>
              <p:nvPr/>
            </p:nvSpPr>
            <p:spPr bwMode="auto">
              <a:xfrm flipH="1" flipV="1">
                <a:off x="8955" y="10825"/>
                <a:ext cx="805" cy="1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en-US"/>
              </a:p>
            </p:txBody>
          </p:sp>
          <p:sp>
            <p:nvSpPr>
              <p:cNvPr id="436234" name="Arc 10"/>
              <p:cNvSpPr>
                <a:spLocks noChangeAspect="1"/>
              </p:cNvSpPr>
              <p:nvPr/>
            </p:nvSpPr>
            <p:spPr bwMode="auto">
              <a:xfrm flipV="1">
                <a:off x="9755" y="10825"/>
                <a:ext cx="805" cy="1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a:lstStyle/>
              <a:p>
                <a:endParaRPr lang="en-US"/>
              </a:p>
            </p:txBody>
          </p:sp>
        </p:grpSp>
        <p:sp>
          <p:nvSpPr>
            <p:cNvPr id="436235" name="Line 11"/>
            <p:cNvSpPr>
              <a:spLocks noChangeAspect="1" noChangeShapeType="1"/>
            </p:cNvSpPr>
            <p:nvPr/>
          </p:nvSpPr>
          <p:spPr bwMode="auto">
            <a:xfrm>
              <a:off x="8455" y="8895"/>
              <a:ext cx="1575" cy="0"/>
            </a:xfrm>
            <a:prstGeom prst="line">
              <a:avLst/>
            </a:prstGeom>
            <a:noFill/>
            <a:ln w="28575">
              <a:solidFill>
                <a:srgbClr val="000000"/>
              </a:solidFill>
              <a:round/>
              <a:headEnd type="arrow" w="med" len="med"/>
              <a:tailEnd type="arrow" w="med" len="med"/>
            </a:ln>
          </p:spPr>
          <p:txBody>
            <a:bodyPr/>
            <a:lstStyle/>
            <a:p>
              <a:endParaRPr lang="en-US"/>
            </a:p>
          </p:txBody>
        </p:sp>
        <p:sp>
          <p:nvSpPr>
            <p:cNvPr id="436236" name="Line 12"/>
            <p:cNvSpPr>
              <a:spLocks noChangeAspect="1" noChangeShapeType="1"/>
            </p:cNvSpPr>
            <p:nvPr/>
          </p:nvSpPr>
          <p:spPr bwMode="auto">
            <a:xfrm flipV="1">
              <a:off x="8180" y="8910"/>
              <a:ext cx="0" cy="1490"/>
            </a:xfrm>
            <a:prstGeom prst="line">
              <a:avLst/>
            </a:prstGeom>
            <a:noFill/>
            <a:ln w="28575">
              <a:solidFill>
                <a:srgbClr val="000000"/>
              </a:solidFill>
              <a:round/>
              <a:headEnd type="arrow" w="med" len="med"/>
              <a:tailEnd type="arrow" w="med" len="med"/>
            </a:ln>
          </p:spPr>
          <p:txBody>
            <a:bodyPr/>
            <a:lstStyle/>
            <a:p>
              <a:endParaRPr lang="en-US"/>
            </a:p>
          </p:txBody>
        </p:sp>
        <p:sp>
          <p:nvSpPr>
            <p:cNvPr id="436237" name="Line 13"/>
            <p:cNvSpPr>
              <a:spLocks noChangeAspect="1" noChangeShapeType="1"/>
            </p:cNvSpPr>
            <p:nvPr/>
          </p:nvSpPr>
          <p:spPr bwMode="auto">
            <a:xfrm flipH="1">
              <a:off x="8030" y="8910"/>
              <a:ext cx="320" cy="0"/>
            </a:xfrm>
            <a:prstGeom prst="line">
              <a:avLst/>
            </a:prstGeom>
            <a:noFill/>
            <a:ln w="19050">
              <a:solidFill>
                <a:srgbClr val="000000"/>
              </a:solidFill>
              <a:round/>
              <a:headEnd/>
              <a:tailEnd/>
            </a:ln>
          </p:spPr>
          <p:txBody>
            <a:bodyPr/>
            <a:lstStyle/>
            <a:p>
              <a:endParaRPr lang="en-US"/>
            </a:p>
          </p:txBody>
        </p:sp>
        <p:sp>
          <p:nvSpPr>
            <p:cNvPr id="436238" name="Line 14"/>
            <p:cNvSpPr>
              <a:spLocks noChangeAspect="1" noChangeShapeType="1"/>
            </p:cNvSpPr>
            <p:nvPr/>
          </p:nvSpPr>
          <p:spPr bwMode="auto">
            <a:xfrm flipH="1">
              <a:off x="8025" y="10410"/>
              <a:ext cx="320" cy="0"/>
            </a:xfrm>
            <a:prstGeom prst="line">
              <a:avLst/>
            </a:prstGeom>
            <a:noFill/>
            <a:ln w="19050">
              <a:solidFill>
                <a:srgbClr val="000000"/>
              </a:solidFill>
              <a:round/>
              <a:headEnd/>
              <a:tailEnd/>
            </a:ln>
          </p:spPr>
          <p:txBody>
            <a:bodyPr/>
            <a:lstStyle/>
            <a:p>
              <a:endParaRPr lang="en-US"/>
            </a:p>
          </p:txBody>
        </p:sp>
        <p:sp>
          <p:nvSpPr>
            <p:cNvPr id="436239" name="Text Box 15"/>
            <p:cNvSpPr txBox="1">
              <a:spLocks noChangeAspect="1" noChangeArrowheads="1"/>
            </p:cNvSpPr>
            <p:nvPr/>
          </p:nvSpPr>
          <p:spPr bwMode="auto">
            <a:xfrm>
              <a:off x="9120" y="8695"/>
              <a:ext cx="230" cy="215"/>
            </a:xfrm>
            <a:prstGeom prst="rect">
              <a:avLst/>
            </a:prstGeom>
            <a:noFill/>
            <a:ln w="9525">
              <a:noFill/>
              <a:miter lim="800000"/>
              <a:headEnd/>
              <a:tailEnd/>
            </a:ln>
          </p:spPr>
          <p:txBody>
            <a:bodyPr lIns="0" tIns="0" rIns="0" bIns="0"/>
            <a:lstStyle/>
            <a:p>
              <a:pPr marL="342900" indent="-342900"/>
              <a:r>
                <a:rPr lang="en-US" altLang="ko-KR" sz="1600" i="1">
                  <a:latin typeface="Times New Roman" pitchFamily="18" charset="0"/>
                  <a:ea typeface="SimSun" pitchFamily="2" charset="-122"/>
                </a:rPr>
                <a:t>D</a:t>
              </a:r>
              <a:endParaRPr lang="en-US" sz="1600"/>
            </a:p>
          </p:txBody>
        </p:sp>
        <p:sp>
          <p:nvSpPr>
            <p:cNvPr id="436240" name="Text Box 16"/>
            <p:cNvSpPr txBox="1">
              <a:spLocks noChangeAspect="1" noChangeArrowheads="1"/>
            </p:cNvSpPr>
            <p:nvPr/>
          </p:nvSpPr>
          <p:spPr bwMode="auto">
            <a:xfrm>
              <a:off x="7960" y="9500"/>
              <a:ext cx="230" cy="215"/>
            </a:xfrm>
            <a:prstGeom prst="rect">
              <a:avLst/>
            </a:prstGeom>
            <a:noFill/>
            <a:ln w="9525">
              <a:noFill/>
              <a:miter lim="800000"/>
              <a:headEnd/>
              <a:tailEnd/>
            </a:ln>
          </p:spPr>
          <p:txBody>
            <a:bodyPr lIns="0" tIns="0" rIns="0" bIns="0"/>
            <a:lstStyle/>
            <a:p>
              <a:pPr marL="342900" indent="-342900"/>
              <a:r>
                <a:rPr lang="en-US" altLang="ko-KR" sz="1600" i="1">
                  <a:latin typeface="Times New Roman" pitchFamily="18" charset="0"/>
                  <a:ea typeface="SimSun" pitchFamily="2" charset="-122"/>
                </a:rPr>
                <a:t>H</a:t>
              </a:r>
              <a:endParaRPr lang="en-US" sz="1600"/>
            </a:p>
          </p:txBody>
        </p:sp>
      </p:grpSp>
    </p:spTree>
    <p:extLst>
      <p:ext uri="{BB962C8B-B14F-4D97-AF65-F5344CB8AC3E}">
        <p14:creationId xmlns:p14="http://schemas.microsoft.com/office/powerpoint/2010/main" val="3272595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Standard form</a:t>
            </a:r>
          </a:p>
          <a:p>
            <a:endParaRPr lang="en-US" dirty="0"/>
          </a:p>
          <a:p>
            <a:endParaRPr lang="en-US" dirty="0"/>
          </a:p>
          <a:p>
            <a:endParaRPr lang="en-US" dirty="0"/>
          </a:p>
          <a:p>
            <a:endParaRPr lang="en-US" dirty="0"/>
          </a:p>
          <a:p>
            <a:r>
              <a:rPr lang="en-US" dirty="0"/>
              <a:t>Feasible domain</a:t>
            </a:r>
          </a:p>
        </p:txBody>
      </p:sp>
      <p:sp>
        <p:nvSpPr>
          <p:cNvPr id="437250" name="Rectangle 2"/>
          <p:cNvSpPr>
            <a:spLocks noGrp="1" noChangeArrowheads="1"/>
          </p:cNvSpPr>
          <p:nvPr>
            <p:ph type="title"/>
          </p:nvPr>
        </p:nvSpPr>
        <p:spPr/>
        <p:txBody>
          <a:bodyPr/>
          <a:lstStyle/>
          <a:p>
            <a:r>
              <a:rPr lang="en-US" dirty="0"/>
              <a:t>Ex4.6) Beer Can Design </a:t>
            </a:r>
            <a:r>
              <a:rPr lang="en-US" i="1" dirty="0"/>
              <a:t>cont</a:t>
            </a:r>
            <a:r>
              <a:rPr lang="en-US" dirty="0"/>
              <a:t>.</a:t>
            </a:r>
          </a:p>
        </p:txBody>
      </p:sp>
      <p:sp>
        <p:nvSpPr>
          <p:cNvPr id="6359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59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8" name="Group 47"/>
          <p:cNvGrpSpPr/>
          <p:nvPr/>
        </p:nvGrpSpPr>
        <p:grpSpPr>
          <a:xfrm>
            <a:off x="2969911" y="3531835"/>
            <a:ext cx="3839042" cy="2931230"/>
            <a:chOff x="2847016" y="3155169"/>
            <a:chExt cx="4069718" cy="3407101"/>
          </a:xfrm>
        </p:grpSpPr>
        <p:sp>
          <p:nvSpPr>
            <p:cNvPr id="437264" name="Text Box 16"/>
            <p:cNvSpPr txBox="1">
              <a:spLocks noChangeArrowheads="1"/>
            </p:cNvSpPr>
            <p:nvPr/>
          </p:nvSpPr>
          <p:spPr bwMode="auto">
            <a:xfrm>
              <a:off x="5490365" y="4128699"/>
              <a:ext cx="354013" cy="396875"/>
            </a:xfrm>
            <a:prstGeom prst="rect">
              <a:avLst/>
            </a:prstGeom>
            <a:noFill/>
            <a:ln w="12700" algn="ctr">
              <a:noFill/>
              <a:miter lim="800000"/>
              <a:headEnd/>
              <a:tailEnd/>
            </a:ln>
            <a:effectLst/>
          </p:spPr>
          <p:txBody>
            <a:bodyPr wrap="none">
              <a:spAutoFit/>
            </a:bodyPr>
            <a:lstStyle/>
            <a:p>
              <a:pPr marL="342900" indent="-342900"/>
              <a:r>
                <a:rPr lang="en-US" i="1" dirty="0"/>
                <a:t>S</a:t>
              </a:r>
            </a:p>
          </p:txBody>
        </p:sp>
        <p:grpSp>
          <p:nvGrpSpPr>
            <p:cNvPr id="3" name="Group 58"/>
            <p:cNvGrpSpPr>
              <a:grpSpLocks noChangeAspect="1"/>
            </p:cNvGrpSpPr>
            <p:nvPr/>
          </p:nvGrpSpPr>
          <p:grpSpPr bwMode="auto">
            <a:xfrm>
              <a:off x="3041644" y="3155169"/>
              <a:ext cx="3875090" cy="3190878"/>
              <a:chOff x="673" y="1844"/>
              <a:chExt cx="2441" cy="2010"/>
            </a:xfrm>
          </p:grpSpPr>
          <p:sp>
            <p:nvSpPr>
              <p:cNvPr id="6" name="Line 60"/>
              <p:cNvSpPr>
                <a:spLocks noChangeShapeType="1"/>
              </p:cNvSpPr>
              <p:nvPr/>
            </p:nvSpPr>
            <p:spPr bwMode="auto">
              <a:xfrm>
                <a:off x="794" y="3710"/>
                <a:ext cx="229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8" name="Line 61"/>
              <p:cNvSpPr>
                <a:spLocks noChangeShapeType="1"/>
              </p:cNvSpPr>
              <p:nvPr/>
            </p:nvSpPr>
            <p:spPr bwMode="auto">
              <a:xfrm>
                <a:off x="794" y="1896"/>
                <a:ext cx="229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9" name="Line 62"/>
              <p:cNvSpPr>
                <a:spLocks noChangeShapeType="1"/>
              </p:cNvSpPr>
              <p:nvPr/>
            </p:nvSpPr>
            <p:spPr bwMode="auto">
              <a:xfrm flipV="1">
                <a:off x="794" y="3687"/>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0" name="Line 63"/>
              <p:cNvSpPr>
                <a:spLocks noChangeShapeType="1"/>
              </p:cNvSpPr>
              <p:nvPr/>
            </p:nvSpPr>
            <p:spPr bwMode="auto">
              <a:xfrm flipV="1">
                <a:off x="1176" y="3687"/>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1" name="Line 64"/>
              <p:cNvSpPr>
                <a:spLocks noChangeShapeType="1"/>
              </p:cNvSpPr>
              <p:nvPr/>
            </p:nvSpPr>
            <p:spPr bwMode="auto">
              <a:xfrm flipV="1">
                <a:off x="1558" y="3687"/>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2" name="Line 65"/>
              <p:cNvSpPr>
                <a:spLocks noChangeShapeType="1"/>
              </p:cNvSpPr>
              <p:nvPr/>
            </p:nvSpPr>
            <p:spPr bwMode="auto">
              <a:xfrm flipV="1">
                <a:off x="1940" y="3687"/>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3" name="Line 66"/>
              <p:cNvSpPr>
                <a:spLocks noChangeShapeType="1"/>
              </p:cNvSpPr>
              <p:nvPr/>
            </p:nvSpPr>
            <p:spPr bwMode="auto">
              <a:xfrm flipV="1">
                <a:off x="2322" y="3687"/>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4" name="Line 67"/>
              <p:cNvSpPr>
                <a:spLocks noChangeShapeType="1"/>
              </p:cNvSpPr>
              <p:nvPr/>
            </p:nvSpPr>
            <p:spPr bwMode="auto">
              <a:xfrm flipV="1">
                <a:off x="2704" y="3687"/>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5" name="Line 68"/>
              <p:cNvSpPr>
                <a:spLocks noChangeShapeType="1"/>
              </p:cNvSpPr>
              <p:nvPr/>
            </p:nvSpPr>
            <p:spPr bwMode="auto">
              <a:xfrm flipV="1">
                <a:off x="3086" y="3687"/>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6" name="Line 69"/>
              <p:cNvSpPr>
                <a:spLocks noChangeShapeType="1"/>
              </p:cNvSpPr>
              <p:nvPr/>
            </p:nvSpPr>
            <p:spPr bwMode="auto">
              <a:xfrm>
                <a:off x="794" y="1896"/>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7" name="Line 70"/>
              <p:cNvSpPr>
                <a:spLocks noChangeShapeType="1"/>
              </p:cNvSpPr>
              <p:nvPr/>
            </p:nvSpPr>
            <p:spPr bwMode="auto">
              <a:xfrm>
                <a:off x="1176" y="1896"/>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8" name="Line 71"/>
              <p:cNvSpPr>
                <a:spLocks noChangeShapeType="1"/>
              </p:cNvSpPr>
              <p:nvPr/>
            </p:nvSpPr>
            <p:spPr bwMode="auto">
              <a:xfrm>
                <a:off x="1558" y="1896"/>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19" name="Line 72"/>
              <p:cNvSpPr>
                <a:spLocks noChangeShapeType="1"/>
              </p:cNvSpPr>
              <p:nvPr/>
            </p:nvSpPr>
            <p:spPr bwMode="auto">
              <a:xfrm>
                <a:off x="1940" y="1896"/>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20" name="Line 73"/>
              <p:cNvSpPr>
                <a:spLocks noChangeShapeType="1"/>
              </p:cNvSpPr>
              <p:nvPr/>
            </p:nvSpPr>
            <p:spPr bwMode="auto">
              <a:xfrm>
                <a:off x="2322" y="1896"/>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21" name="Line 74"/>
              <p:cNvSpPr>
                <a:spLocks noChangeShapeType="1"/>
              </p:cNvSpPr>
              <p:nvPr/>
            </p:nvSpPr>
            <p:spPr bwMode="auto">
              <a:xfrm>
                <a:off x="2704" y="1896"/>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22" name="Line 75"/>
              <p:cNvSpPr>
                <a:spLocks noChangeShapeType="1"/>
              </p:cNvSpPr>
              <p:nvPr/>
            </p:nvSpPr>
            <p:spPr bwMode="auto">
              <a:xfrm>
                <a:off x="3086" y="1896"/>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23" name="Rectangle 76"/>
              <p:cNvSpPr>
                <a:spLocks noChangeArrowheads="1"/>
              </p:cNvSpPr>
              <p:nvPr/>
            </p:nvSpPr>
            <p:spPr bwMode="auto">
              <a:xfrm>
                <a:off x="773" y="374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3</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24" name="Rectangle 77"/>
              <p:cNvSpPr>
                <a:spLocks noChangeArrowheads="1"/>
              </p:cNvSpPr>
              <p:nvPr/>
            </p:nvSpPr>
            <p:spPr bwMode="auto">
              <a:xfrm>
                <a:off x="1153" y="374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4</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25" name="Rectangle 78"/>
              <p:cNvSpPr>
                <a:spLocks noChangeArrowheads="1"/>
              </p:cNvSpPr>
              <p:nvPr/>
            </p:nvSpPr>
            <p:spPr bwMode="auto">
              <a:xfrm>
                <a:off x="1539" y="374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5</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26" name="Rectangle 79"/>
              <p:cNvSpPr>
                <a:spLocks noChangeArrowheads="1"/>
              </p:cNvSpPr>
              <p:nvPr/>
            </p:nvSpPr>
            <p:spPr bwMode="auto">
              <a:xfrm>
                <a:off x="1919" y="374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6</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27" name="Rectangle 80"/>
              <p:cNvSpPr>
                <a:spLocks noChangeArrowheads="1"/>
              </p:cNvSpPr>
              <p:nvPr/>
            </p:nvSpPr>
            <p:spPr bwMode="auto">
              <a:xfrm>
                <a:off x="2299" y="374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7</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28" name="Rectangle 81"/>
              <p:cNvSpPr>
                <a:spLocks noChangeArrowheads="1"/>
              </p:cNvSpPr>
              <p:nvPr/>
            </p:nvSpPr>
            <p:spPr bwMode="auto">
              <a:xfrm>
                <a:off x="2685" y="374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8</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29" name="Rectangle 82"/>
              <p:cNvSpPr>
                <a:spLocks noChangeArrowheads="1"/>
              </p:cNvSpPr>
              <p:nvPr/>
            </p:nvSpPr>
            <p:spPr bwMode="auto">
              <a:xfrm>
                <a:off x="3065" y="374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9</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30" name="Line 83"/>
              <p:cNvSpPr>
                <a:spLocks noChangeShapeType="1"/>
              </p:cNvSpPr>
              <p:nvPr/>
            </p:nvSpPr>
            <p:spPr bwMode="auto">
              <a:xfrm flipV="1">
                <a:off x="794" y="1896"/>
                <a:ext cx="0" cy="181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31" name="Line 84"/>
              <p:cNvSpPr>
                <a:spLocks noChangeShapeType="1"/>
              </p:cNvSpPr>
              <p:nvPr/>
            </p:nvSpPr>
            <p:spPr bwMode="auto">
              <a:xfrm flipV="1">
                <a:off x="3086" y="1896"/>
                <a:ext cx="0" cy="181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32" name="Line 85"/>
              <p:cNvSpPr>
                <a:spLocks noChangeShapeType="1"/>
              </p:cNvSpPr>
              <p:nvPr/>
            </p:nvSpPr>
            <p:spPr bwMode="auto">
              <a:xfrm>
                <a:off x="794" y="3710"/>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33" name="Line 86"/>
              <p:cNvSpPr>
                <a:spLocks noChangeShapeType="1"/>
              </p:cNvSpPr>
              <p:nvPr/>
            </p:nvSpPr>
            <p:spPr bwMode="auto">
              <a:xfrm>
                <a:off x="794" y="3105"/>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34" name="Line 87"/>
              <p:cNvSpPr>
                <a:spLocks noChangeShapeType="1"/>
              </p:cNvSpPr>
              <p:nvPr/>
            </p:nvSpPr>
            <p:spPr bwMode="auto">
              <a:xfrm>
                <a:off x="794" y="2501"/>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35" name="Line 88"/>
              <p:cNvSpPr>
                <a:spLocks noChangeShapeType="1"/>
              </p:cNvSpPr>
              <p:nvPr/>
            </p:nvSpPr>
            <p:spPr bwMode="auto">
              <a:xfrm>
                <a:off x="794" y="1896"/>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36" name="Line 89"/>
              <p:cNvSpPr>
                <a:spLocks noChangeShapeType="1"/>
              </p:cNvSpPr>
              <p:nvPr/>
            </p:nvSpPr>
            <p:spPr bwMode="auto">
              <a:xfrm flipH="1">
                <a:off x="3064" y="3710"/>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37" name="Line 90"/>
              <p:cNvSpPr>
                <a:spLocks noChangeShapeType="1"/>
              </p:cNvSpPr>
              <p:nvPr/>
            </p:nvSpPr>
            <p:spPr bwMode="auto">
              <a:xfrm flipH="1">
                <a:off x="3064" y="3105"/>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38" name="Line 91"/>
              <p:cNvSpPr>
                <a:spLocks noChangeShapeType="1"/>
              </p:cNvSpPr>
              <p:nvPr/>
            </p:nvSpPr>
            <p:spPr bwMode="auto">
              <a:xfrm flipH="1">
                <a:off x="3064" y="2501"/>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39" name="Line 92"/>
              <p:cNvSpPr>
                <a:spLocks noChangeShapeType="1"/>
              </p:cNvSpPr>
              <p:nvPr/>
            </p:nvSpPr>
            <p:spPr bwMode="auto">
              <a:xfrm flipH="1">
                <a:off x="3064" y="1896"/>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40" name="Rectangle 93"/>
              <p:cNvSpPr>
                <a:spLocks noChangeArrowheads="1"/>
              </p:cNvSpPr>
              <p:nvPr/>
            </p:nvSpPr>
            <p:spPr bwMode="auto">
              <a:xfrm>
                <a:off x="710" y="365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5</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41" name="Rectangle 94"/>
              <p:cNvSpPr>
                <a:spLocks noChangeArrowheads="1"/>
              </p:cNvSpPr>
              <p:nvPr/>
            </p:nvSpPr>
            <p:spPr bwMode="auto">
              <a:xfrm>
                <a:off x="673" y="305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10</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42" name="Rectangle 95"/>
              <p:cNvSpPr>
                <a:spLocks noChangeArrowheads="1"/>
              </p:cNvSpPr>
              <p:nvPr/>
            </p:nvSpPr>
            <p:spPr bwMode="auto">
              <a:xfrm>
                <a:off x="673" y="2447"/>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15</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43" name="Rectangle 96"/>
              <p:cNvSpPr>
                <a:spLocks noChangeArrowheads="1"/>
              </p:cNvSpPr>
              <p:nvPr/>
            </p:nvSpPr>
            <p:spPr bwMode="auto">
              <a:xfrm>
                <a:off x="673" y="1844"/>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20</a:t>
                </a:r>
                <a:endParaRPr kumimoji="0" lang="en-US" altLang="en-US" sz="2800" b="0" i="0" u="none" strike="noStrike" cap="none" normalizeH="0" baseline="0">
                  <a:ln>
                    <a:noFill/>
                  </a:ln>
                  <a:solidFill>
                    <a:schemeClr val="tx1"/>
                  </a:solidFill>
                  <a:effectLst/>
                  <a:cs typeface="Arial" panose="020B0604020202020204" pitchFamily="34" charset="0"/>
                </a:endParaRPr>
              </a:p>
            </p:txBody>
          </p:sp>
          <p:sp>
            <p:nvSpPr>
              <p:cNvPr id="44" name="Rectangle 97"/>
              <p:cNvSpPr>
                <a:spLocks noChangeArrowheads="1"/>
              </p:cNvSpPr>
              <p:nvPr/>
            </p:nvSpPr>
            <p:spPr bwMode="auto">
              <a:xfrm>
                <a:off x="985" y="2138"/>
                <a:ext cx="1719" cy="1209"/>
              </a:xfrm>
              <a:prstGeom prst="rect">
                <a:avLst/>
              </a:pr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45" name="Freeform 98"/>
              <p:cNvSpPr>
                <a:spLocks/>
              </p:cNvSpPr>
              <p:nvPr/>
            </p:nvSpPr>
            <p:spPr bwMode="auto">
              <a:xfrm>
                <a:off x="1576" y="1896"/>
                <a:ext cx="1510" cy="1658"/>
              </a:xfrm>
              <a:custGeom>
                <a:avLst/>
                <a:gdLst>
                  <a:gd name="T0" fmla="*/ 0 w 1510"/>
                  <a:gd name="T1" fmla="*/ 0 h 1658"/>
                  <a:gd name="T2" fmla="*/ 20 w 1510"/>
                  <a:gd name="T3" fmla="*/ 51 h 1658"/>
                  <a:gd name="T4" fmla="*/ 59 w 1510"/>
                  <a:gd name="T5" fmla="*/ 141 h 1658"/>
                  <a:gd name="T6" fmla="*/ 97 w 1510"/>
                  <a:gd name="T7" fmla="*/ 226 h 1658"/>
                  <a:gd name="T8" fmla="*/ 135 w 1510"/>
                  <a:gd name="T9" fmla="*/ 307 h 1658"/>
                  <a:gd name="T10" fmla="*/ 173 w 1510"/>
                  <a:gd name="T11" fmla="*/ 383 h 1658"/>
                  <a:gd name="T12" fmla="*/ 211 w 1510"/>
                  <a:gd name="T13" fmla="*/ 455 h 1658"/>
                  <a:gd name="T14" fmla="*/ 249 w 1510"/>
                  <a:gd name="T15" fmla="*/ 523 h 1658"/>
                  <a:gd name="T16" fmla="*/ 288 w 1510"/>
                  <a:gd name="T17" fmla="*/ 588 h 1658"/>
                  <a:gd name="T18" fmla="*/ 326 w 1510"/>
                  <a:gd name="T19" fmla="*/ 649 h 1658"/>
                  <a:gd name="T20" fmla="*/ 364 w 1510"/>
                  <a:gd name="T21" fmla="*/ 708 h 1658"/>
                  <a:gd name="T22" fmla="*/ 402 w 1510"/>
                  <a:gd name="T23" fmla="*/ 764 h 1658"/>
                  <a:gd name="T24" fmla="*/ 441 w 1510"/>
                  <a:gd name="T25" fmla="*/ 816 h 1658"/>
                  <a:gd name="T26" fmla="*/ 479 w 1510"/>
                  <a:gd name="T27" fmla="*/ 867 h 1658"/>
                  <a:gd name="T28" fmla="*/ 517 w 1510"/>
                  <a:gd name="T29" fmla="*/ 915 h 1658"/>
                  <a:gd name="T30" fmla="*/ 555 w 1510"/>
                  <a:gd name="T31" fmla="*/ 961 h 1658"/>
                  <a:gd name="T32" fmla="*/ 593 w 1510"/>
                  <a:gd name="T33" fmla="*/ 1005 h 1658"/>
                  <a:gd name="T34" fmla="*/ 632 w 1510"/>
                  <a:gd name="T35" fmla="*/ 1047 h 1658"/>
                  <a:gd name="T36" fmla="*/ 670 w 1510"/>
                  <a:gd name="T37" fmla="*/ 1087 h 1658"/>
                  <a:gd name="T38" fmla="*/ 708 w 1510"/>
                  <a:gd name="T39" fmla="*/ 1125 h 1658"/>
                  <a:gd name="T40" fmla="*/ 746 w 1510"/>
                  <a:gd name="T41" fmla="*/ 1162 h 1658"/>
                  <a:gd name="T42" fmla="*/ 785 w 1510"/>
                  <a:gd name="T43" fmla="*/ 1197 h 1658"/>
                  <a:gd name="T44" fmla="*/ 823 w 1510"/>
                  <a:gd name="T45" fmla="*/ 1231 h 1658"/>
                  <a:gd name="T46" fmla="*/ 861 w 1510"/>
                  <a:gd name="T47" fmla="*/ 1263 h 1658"/>
                  <a:gd name="T48" fmla="*/ 899 w 1510"/>
                  <a:gd name="T49" fmla="*/ 1294 h 1658"/>
                  <a:gd name="T50" fmla="*/ 937 w 1510"/>
                  <a:gd name="T51" fmla="*/ 1324 h 1658"/>
                  <a:gd name="T52" fmla="*/ 975 w 1510"/>
                  <a:gd name="T53" fmla="*/ 1353 h 1658"/>
                  <a:gd name="T54" fmla="*/ 1014 w 1510"/>
                  <a:gd name="T55" fmla="*/ 1380 h 1658"/>
                  <a:gd name="T56" fmla="*/ 1052 w 1510"/>
                  <a:gd name="T57" fmla="*/ 1406 h 1658"/>
                  <a:gd name="T58" fmla="*/ 1090 w 1510"/>
                  <a:gd name="T59" fmla="*/ 1432 h 1658"/>
                  <a:gd name="T60" fmla="*/ 1128 w 1510"/>
                  <a:gd name="T61" fmla="*/ 1456 h 1658"/>
                  <a:gd name="T62" fmla="*/ 1167 w 1510"/>
                  <a:gd name="T63" fmla="*/ 1480 h 1658"/>
                  <a:gd name="T64" fmla="*/ 1205 w 1510"/>
                  <a:gd name="T65" fmla="*/ 1503 h 1658"/>
                  <a:gd name="T66" fmla="*/ 1243 w 1510"/>
                  <a:gd name="T67" fmla="*/ 1525 h 1658"/>
                  <a:gd name="T68" fmla="*/ 1281 w 1510"/>
                  <a:gd name="T69" fmla="*/ 1546 h 1658"/>
                  <a:gd name="T70" fmla="*/ 1319 w 1510"/>
                  <a:gd name="T71" fmla="*/ 1566 h 1658"/>
                  <a:gd name="T72" fmla="*/ 1358 w 1510"/>
                  <a:gd name="T73" fmla="*/ 1586 h 1658"/>
                  <a:gd name="T74" fmla="*/ 1396 w 1510"/>
                  <a:gd name="T75" fmla="*/ 1605 h 1658"/>
                  <a:gd name="T76" fmla="*/ 1434 w 1510"/>
                  <a:gd name="T77" fmla="*/ 1624 h 1658"/>
                  <a:gd name="T78" fmla="*/ 1472 w 1510"/>
                  <a:gd name="T79" fmla="*/ 1641 h 1658"/>
                  <a:gd name="T80" fmla="*/ 1510 w 1510"/>
                  <a:gd name="T81" fmla="*/ 1658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0" h="1658">
                    <a:moveTo>
                      <a:pt x="0" y="0"/>
                    </a:moveTo>
                    <a:lnTo>
                      <a:pt x="20" y="51"/>
                    </a:lnTo>
                    <a:lnTo>
                      <a:pt x="59" y="141"/>
                    </a:lnTo>
                    <a:lnTo>
                      <a:pt x="97" y="226"/>
                    </a:lnTo>
                    <a:lnTo>
                      <a:pt x="135" y="307"/>
                    </a:lnTo>
                    <a:lnTo>
                      <a:pt x="173" y="383"/>
                    </a:lnTo>
                    <a:lnTo>
                      <a:pt x="211" y="455"/>
                    </a:lnTo>
                    <a:lnTo>
                      <a:pt x="249" y="523"/>
                    </a:lnTo>
                    <a:lnTo>
                      <a:pt x="288" y="588"/>
                    </a:lnTo>
                    <a:lnTo>
                      <a:pt x="326" y="649"/>
                    </a:lnTo>
                    <a:lnTo>
                      <a:pt x="364" y="708"/>
                    </a:lnTo>
                    <a:lnTo>
                      <a:pt x="402" y="764"/>
                    </a:lnTo>
                    <a:lnTo>
                      <a:pt x="441" y="816"/>
                    </a:lnTo>
                    <a:lnTo>
                      <a:pt x="479" y="867"/>
                    </a:lnTo>
                    <a:lnTo>
                      <a:pt x="517" y="915"/>
                    </a:lnTo>
                    <a:lnTo>
                      <a:pt x="555" y="961"/>
                    </a:lnTo>
                    <a:lnTo>
                      <a:pt x="593" y="1005"/>
                    </a:lnTo>
                    <a:lnTo>
                      <a:pt x="632" y="1047"/>
                    </a:lnTo>
                    <a:lnTo>
                      <a:pt x="670" y="1087"/>
                    </a:lnTo>
                    <a:lnTo>
                      <a:pt x="708" y="1125"/>
                    </a:lnTo>
                    <a:lnTo>
                      <a:pt x="746" y="1162"/>
                    </a:lnTo>
                    <a:lnTo>
                      <a:pt x="785" y="1197"/>
                    </a:lnTo>
                    <a:lnTo>
                      <a:pt x="823" y="1231"/>
                    </a:lnTo>
                    <a:lnTo>
                      <a:pt x="861" y="1263"/>
                    </a:lnTo>
                    <a:lnTo>
                      <a:pt x="899" y="1294"/>
                    </a:lnTo>
                    <a:lnTo>
                      <a:pt x="937" y="1324"/>
                    </a:lnTo>
                    <a:lnTo>
                      <a:pt x="975" y="1353"/>
                    </a:lnTo>
                    <a:lnTo>
                      <a:pt x="1014" y="1380"/>
                    </a:lnTo>
                    <a:lnTo>
                      <a:pt x="1052" y="1406"/>
                    </a:lnTo>
                    <a:lnTo>
                      <a:pt x="1090" y="1432"/>
                    </a:lnTo>
                    <a:lnTo>
                      <a:pt x="1128" y="1456"/>
                    </a:lnTo>
                    <a:lnTo>
                      <a:pt x="1167" y="1480"/>
                    </a:lnTo>
                    <a:lnTo>
                      <a:pt x="1205" y="1503"/>
                    </a:lnTo>
                    <a:lnTo>
                      <a:pt x="1243" y="1525"/>
                    </a:lnTo>
                    <a:lnTo>
                      <a:pt x="1281" y="1546"/>
                    </a:lnTo>
                    <a:lnTo>
                      <a:pt x="1319" y="1566"/>
                    </a:lnTo>
                    <a:lnTo>
                      <a:pt x="1358" y="1586"/>
                    </a:lnTo>
                    <a:lnTo>
                      <a:pt x="1396" y="1605"/>
                    </a:lnTo>
                    <a:lnTo>
                      <a:pt x="1434" y="1624"/>
                    </a:lnTo>
                    <a:lnTo>
                      <a:pt x="1472" y="1641"/>
                    </a:lnTo>
                    <a:lnTo>
                      <a:pt x="1510" y="1658"/>
                    </a:lnTo>
                  </a:path>
                </a:pathLst>
              </a:custGeom>
              <a:noFill/>
              <a:ln w="190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grpSp>
        <p:sp>
          <p:nvSpPr>
            <p:cNvPr id="437263" name="Freeform 15"/>
            <p:cNvSpPr>
              <a:spLocks/>
            </p:cNvSpPr>
            <p:nvPr/>
          </p:nvSpPr>
          <p:spPr bwMode="auto">
            <a:xfrm>
              <a:off x="4641879" y="3614753"/>
              <a:ext cx="1604168" cy="1926430"/>
            </a:xfrm>
            <a:custGeom>
              <a:avLst/>
              <a:gdLst/>
              <a:ahLst/>
              <a:cxnLst>
                <a:cxn ang="0">
                  <a:pos x="0" y="0"/>
                </a:cxn>
                <a:cxn ang="0">
                  <a:pos x="172" y="260"/>
                </a:cxn>
                <a:cxn ang="0">
                  <a:pos x="493" y="576"/>
                </a:cxn>
                <a:cxn ang="0">
                  <a:pos x="875" y="809"/>
                </a:cxn>
              </a:cxnLst>
              <a:rect l="0" t="0" r="r" b="b"/>
              <a:pathLst>
                <a:path w="875" h="809">
                  <a:moveTo>
                    <a:pt x="0" y="0"/>
                  </a:moveTo>
                  <a:cubicBezTo>
                    <a:pt x="45" y="82"/>
                    <a:pt x="90" y="164"/>
                    <a:pt x="172" y="260"/>
                  </a:cubicBezTo>
                  <a:cubicBezTo>
                    <a:pt x="254" y="356"/>
                    <a:pt x="376" y="485"/>
                    <a:pt x="493" y="576"/>
                  </a:cubicBezTo>
                  <a:cubicBezTo>
                    <a:pt x="610" y="667"/>
                    <a:pt x="742" y="738"/>
                    <a:pt x="875" y="809"/>
                  </a:cubicBezTo>
                </a:path>
              </a:pathLst>
            </a:custGeom>
            <a:noFill/>
            <a:ln w="28575" cap="flat" cmpd="sng">
              <a:solidFill>
                <a:srgbClr val="FF0000"/>
              </a:solidFill>
              <a:prstDash val="solid"/>
              <a:round/>
              <a:headEnd type="none" w="med" len="med"/>
              <a:tailEnd type="none" w="med" len="med"/>
            </a:ln>
            <a:effectLst/>
          </p:spPr>
          <p:txBody>
            <a:bodyPr/>
            <a:lstStyle/>
            <a:p>
              <a:endParaRPr lang="en-US"/>
            </a:p>
          </p:txBody>
        </p:sp>
        <p:sp>
          <p:nvSpPr>
            <p:cNvPr id="46" name="Freeform 45"/>
            <p:cNvSpPr/>
            <p:nvPr/>
          </p:nvSpPr>
          <p:spPr>
            <a:xfrm>
              <a:off x="4640013" y="3612258"/>
              <a:ext cx="1624761" cy="1934598"/>
            </a:xfrm>
            <a:custGeom>
              <a:avLst/>
              <a:gdLst>
                <a:gd name="connsiteX0" fmla="*/ 0 w 1624761"/>
                <a:gd name="connsiteY0" fmla="*/ 0 h 1934598"/>
                <a:gd name="connsiteX1" fmla="*/ 1624761 w 1624761"/>
                <a:gd name="connsiteY1" fmla="*/ 0 h 1934598"/>
                <a:gd name="connsiteX2" fmla="*/ 1624761 w 1624761"/>
                <a:gd name="connsiteY2" fmla="*/ 1934598 h 1934598"/>
              </a:gdLst>
              <a:ahLst/>
              <a:cxnLst>
                <a:cxn ang="0">
                  <a:pos x="connsiteX0" y="connsiteY0"/>
                </a:cxn>
                <a:cxn ang="0">
                  <a:pos x="connsiteX1" y="connsiteY1"/>
                </a:cxn>
                <a:cxn ang="0">
                  <a:pos x="connsiteX2" y="connsiteY2"/>
                </a:cxn>
              </a:cxnLst>
              <a:rect l="l" t="t" r="r" b="b"/>
              <a:pathLst>
                <a:path w="1624761" h="1934598">
                  <a:moveTo>
                    <a:pt x="0" y="0"/>
                  </a:moveTo>
                  <a:lnTo>
                    <a:pt x="1624761" y="0"/>
                  </a:lnTo>
                  <a:lnTo>
                    <a:pt x="1624761" y="1934598"/>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692336" y="6192938"/>
              <a:ext cx="327334" cy="369332"/>
            </a:xfrm>
            <a:prstGeom prst="rect">
              <a:avLst/>
            </a:prstGeom>
            <a:noFill/>
          </p:spPr>
          <p:txBody>
            <a:bodyPr wrap="none" rtlCol="0">
              <a:spAutoFit/>
            </a:bodyPr>
            <a:lstStyle/>
            <a:p>
              <a:r>
                <a:rPr lang="en-US" i="1"/>
                <a:t>D</a:t>
              </a:r>
            </a:p>
          </p:txBody>
        </p:sp>
        <p:sp>
          <p:nvSpPr>
            <p:cNvPr id="56" name="TextBox 55"/>
            <p:cNvSpPr txBox="1"/>
            <p:nvPr/>
          </p:nvSpPr>
          <p:spPr>
            <a:xfrm>
              <a:off x="2847016" y="4443452"/>
              <a:ext cx="327334" cy="369332"/>
            </a:xfrm>
            <a:prstGeom prst="rect">
              <a:avLst/>
            </a:prstGeom>
            <a:noFill/>
          </p:spPr>
          <p:txBody>
            <a:bodyPr wrap="none" rtlCol="0">
              <a:spAutoFit/>
            </a:bodyPr>
            <a:lstStyle/>
            <a:p>
              <a:r>
                <a:rPr lang="en-US" i="1"/>
                <a:t>H</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F7D03D1-3EFB-C1C1-4563-7A851D1B80BC}"/>
                  </a:ext>
                </a:extLst>
              </p:cNvPr>
              <p:cNvSpPr txBox="1"/>
              <p:nvPr/>
            </p:nvSpPr>
            <p:spPr>
              <a:xfrm>
                <a:off x="989374" y="1229767"/>
                <a:ext cx="4672478" cy="21075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minimize</m:t>
                              </m:r>
                            </m:e>
                            <m:lim>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rPr>
                                <m:t>𝐻</m:t>
                              </m:r>
                            </m:lim>
                          </m:limLow>
                        </m:fName>
                        <m:e>
                          <m:r>
                            <a:rPr lang="en-US" sz="2400">
                              <a:latin typeface="Cambria Math" panose="02040503050406030204" pitchFamily="18" charset="0"/>
                            </a:rPr>
                            <m:t>  </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1" i="0" smtClean="0">
                                  <a:latin typeface="Cambria Math" panose="02040503050406030204" pitchFamily="18" charset="0"/>
                                </a:rPr>
                                <m:t>𝐱</m:t>
                              </m:r>
                            </m:e>
                          </m:d>
                          <m:r>
                            <a:rPr lang="en-US" sz="2400" b="0" i="0" smtClean="0">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𝐷𝐻</m:t>
                          </m:r>
                          <m:r>
                            <a:rPr lang="en-US" sz="2400" i="1">
                              <a:latin typeface="Cambria Math" panose="02040503050406030204" pitchFamily="18" charset="0"/>
                            </a:rPr>
                            <m:t>+</m:t>
                          </m:r>
                          <m:r>
                            <a:rPr lang="en-US" sz="2400" i="1">
                              <a:latin typeface="Cambria Math" panose="02040503050406030204" pitchFamily="18" charset="0"/>
                            </a:rPr>
                            <m:t>𝜋</m:t>
                          </m:r>
                          <m:sSup>
                            <m:sSupPr>
                              <m:ctrlPr>
                                <a:rPr lang="en-US" sz="2400" i="1">
                                  <a:latin typeface="Cambria Math" panose="02040503050406030204" pitchFamily="18" charset="0"/>
                                </a:rPr>
                              </m:ctrlPr>
                            </m:sSupPr>
                            <m:e>
                              <m:r>
                                <a:rPr lang="en-US" sz="2400" i="1">
                                  <a:latin typeface="Cambria Math" panose="02040503050406030204" pitchFamily="18" charset="0"/>
                                </a:rPr>
                                <m:t>𝐷</m:t>
                              </m:r>
                            </m:e>
                            <m:sup>
                              <m:r>
                                <a:rPr lang="en-US" sz="2400" i="1">
                                  <a:latin typeface="Cambria Math" panose="02040503050406030204" pitchFamily="18" charset="0"/>
                                </a:rPr>
                                <m:t>2</m:t>
                              </m:r>
                            </m:sup>
                          </m:sSup>
                          <m:r>
                            <a:rPr lang="en-US" sz="2400" i="1">
                              <a:latin typeface="Cambria Math" panose="02040503050406030204" pitchFamily="18" charset="0"/>
                            </a:rPr>
                            <m:t>/2</m:t>
                          </m:r>
                        </m:e>
                      </m:func>
                      <m:r>
                        <a:rPr lang="en-US" sz="2400" i="1">
                          <a:latin typeface="Cambria Math" panose="02040503050406030204" pitchFamily="18" charset="0"/>
                        </a:rPr>
                        <m:t>                                                                </m:t>
                      </m:r>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400−</m:t>
                      </m:r>
                      <m:f>
                        <m:fPr>
                          <m:ctrlPr>
                            <a:rPr lang="en-US" sz="2400" i="1">
                              <a:latin typeface="Cambria Math" panose="02040503050406030204" pitchFamily="18" charset="0"/>
                            </a:rPr>
                          </m:ctrlPr>
                        </m:fPr>
                        <m:num>
                          <m:r>
                            <a:rPr lang="en-US" sz="2400" i="1">
                              <a:latin typeface="Cambria Math" panose="02040503050406030204" pitchFamily="18" charset="0"/>
                            </a:rPr>
                            <m:t>𝜋</m:t>
                          </m:r>
                          <m:sSup>
                            <m:sSupPr>
                              <m:ctrlPr>
                                <a:rPr lang="en-US" sz="2400" i="1">
                                  <a:latin typeface="Cambria Math" panose="02040503050406030204" pitchFamily="18" charset="0"/>
                                </a:rPr>
                              </m:ctrlPr>
                            </m:sSupPr>
                            <m:e>
                              <m:r>
                                <a:rPr lang="en-US" sz="2400" i="1">
                                  <a:latin typeface="Cambria Math" panose="02040503050406030204" pitchFamily="18" charset="0"/>
                                </a:rPr>
                                <m:t>𝐷</m:t>
                              </m:r>
                            </m:e>
                            <m:sup>
                              <m:r>
                                <a:rPr lang="en-US" sz="2400" i="1">
                                  <a:latin typeface="Cambria Math" panose="02040503050406030204" pitchFamily="18" charset="0"/>
                                </a:rPr>
                                <m:t>2</m:t>
                              </m:r>
                            </m:sup>
                          </m:sSup>
                          <m:r>
                            <a:rPr lang="en-US" sz="2400" i="1">
                              <a:latin typeface="Cambria Math" panose="02040503050406030204" pitchFamily="18" charset="0"/>
                            </a:rPr>
                            <m:t>𝐻</m:t>
                          </m:r>
                        </m:num>
                        <m:den>
                          <m:r>
                            <a:rPr lang="en-US" sz="2400" i="1">
                              <a:latin typeface="Cambria Math" panose="02040503050406030204" pitchFamily="18" charset="0"/>
                            </a:rPr>
                            <m:t>4</m:t>
                          </m:r>
                        </m:den>
                      </m:f>
                      <m:r>
                        <a:rPr lang="en-US" sz="2400" i="1">
                          <a:latin typeface="Cambria Math" panose="02040503050406030204" pitchFamily="18" charset="0"/>
                        </a:rPr>
                        <m:t>≤0  </m:t>
                      </m:r>
                      <m:r>
                        <m:rPr>
                          <m:sty m:val="p"/>
                        </m:rPr>
                        <a:rPr lang="en-US" sz="2400" i="0">
                          <a:latin typeface="Cambria Math" panose="02040503050406030204" pitchFamily="18" charset="0"/>
                        </a:rPr>
                        <m:t>c</m:t>
                      </m:r>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m</m:t>
                          </m:r>
                        </m:e>
                        <m:sup>
                          <m:r>
                            <a:rPr lang="en-US" sz="2400" i="0">
                              <a:latin typeface="Cambria Math" panose="02040503050406030204" pitchFamily="18" charset="0"/>
                            </a:rPr>
                            <m:t>3</m:t>
                          </m:r>
                        </m:sup>
                      </m:sSup>
                    </m:oMath>
                    <m:oMath xmlns:m="http://schemas.openxmlformats.org/officeDocument/2006/math">
                      <m:r>
                        <a:rPr lang="en-US" sz="2400" i="1">
                          <a:latin typeface="Cambria Math" panose="02040503050406030204" pitchFamily="18" charset="0"/>
                        </a:rPr>
                        <m:t>                     3.5≤</m:t>
                      </m:r>
                      <m:r>
                        <a:rPr lang="en-US" sz="2400" i="1">
                          <a:latin typeface="Cambria Math" panose="02040503050406030204" pitchFamily="18" charset="0"/>
                        </a:rPr>
                        <m:t>𝐷</m:t>
                      </m:r>
                      <m:r>
                        <a:rPr lang="en-US" sz="2400" i="1">
                          <a:latin typeface="Cambria Math" panose="02040503050406030204" pitchFamily="18" charset="0"/>
                        </a:rPr>
                        <m:t>≤8 </m:t>
                      </m:r>
                      <m:r>
                        <m:rPr>
                          <m:sty m:val="p"/>
                        </m:rPr>
                        <a:rPr lang="en-US" sz="2400" i="0">
                          <a:latin typeface="Cambria Math" panose="02040503050406030204" pitchFamily="18" charset="0"/>
                        </a:rPr>
                        <m:t>cm</m:t>
                      </m:r>
                    </m:oMath>
                    <m:oMath xmlns:m="http://schemas.openxmlformats.org/officeDocument/2006/math">
                      <m:r>
                        <a:rPr lang="en-US" sz="2400" i="1">
                          <a:latin typeface="Cambria Math" panose="02040503050406030204" pitchFamily="18" charset="0"/>
                        </a:rPr>
                        <m:t>                     8≤</m:t>
                      </m:r>
                      <m:r>
                        <a:rPr lang="en-US" sz="2400" i="1">
                          <a:latin typeface="Cambria Math" panose="02040503050406030204" pitchFamily="18" charset="0"/>
                        </a:rPr>
                        <m:t>𝐻</m:t>
                      </m:r>
                      <m:r>
                        <a:rPr lang="en-US" sz="2400" i="1">
                          <a:latin typeface="Cambria Math" panose="02040503050406030204" pitchFamily="18" charset="0"/>
                        </a:rPr>
                        <m:t>≤18  </m:t>
                      </m:r>
                      <m:r>
                        <m:rPr>
                          <m:sty m:val="p"/>
                        </m:rPr>
                        <a:rPr lang="en-US" sz="2400" i="0">
                          <a:latin typeface="Cambria Math" panose="02040503050406030204" pitchFamily="18" charset="0"/>
                        </a:rPr>
                        <m:t>cm</m:t>
                      </m:r>
                    </m:oMath>
                  </m:oMathPara>
                </a14:m>
                <a:endParaRPr lang="en-US" sz="3200" dirty="0"/>
              </a:p>
            </p:txBody>
          </p:sp>
        </mc:Choice>
        <mc:Fallback xmlns="">
          <p:sp>
            <p:nvSpPr>
              <p:cNvPr id="2" name="TextBox 1">
                <a:extLst>
                  <a:ext uri="{FF2B5EF4-FFF2-40B4-BE49-F238E27FC236}">
                    <a16:creationId xmlns:a16="http://schemas.microsoft.com/office/drawing/2014/main" id="{1F7D03D1-3EFB-C1C1-4563-7A851D1B80BC}"/>
                  </a:ext>
                </a:extLst>
              </p:cNvPr>
              <p:cNvSpPr txBox="1">
                <a:spLocks noRot="1" noChangeAspect="1" noMove="1" noResize="1" noEditPoints="1" noAdjustHandles="1" noChangeArrowheads="1" noChangeShapeType="1" noTextEdit="1"/>
              </p:cNvSpPr>
              <p:nvPr/>
            </p:nvSpPr>
            <p:spPr>
              <a:xfrm>
                <a:off x="989374" y="1229767"/>
                <a:ext cx="4672478" cy="2107500"/>
              </a:xfrm>
              <a:prstGeom prst="rect">
                <a:avLst/>
              </a:prstGeom>
              <a:blipFill>
                <a:blip r:embed="rId3"/>
                <a:stretch>
                  <a:fillRect l="-261" r="-84094"/>
                </a:stretch>
              </a:blipFill>
            </p:spPr>
            <p:txBody>
              <a:bodyPr/>
              <a:lstStyle/>
              <a:p>
                <a:r>
                  <a:rPr lang="en-US">
                    <a:noFill/>
                  </a:rPr>
                  <a:t> </a:t>
                </a:r>
              </a:p>
            </p:txBody>
          </p:sp>
        </mc:Fallback>
      </mc:AlternateContent>
    </p:spTree>
    <p:extLst>
      <p:ext uri="{BB962C8B-B14F-4D97-AF65-F5344CB8AC3E}">
        <p14:creationId xmlns:p14="http://schemas.microsoft.com/office/powerpoint/2010/main" val="657359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Ex4.6) Beer Can Design </a:t>
            </a:r>
            <a:r>
              <a:rPr lang="en-US" i="1" dirty="0"/>
              <a:t>cont.</a:t>
            </a:r>
          </a:p>
        </p:txBody>
      </p:sp>
      <p:pic>
        <p:nvPicPr>
          <p:cNvPr id="4" name="Picture 3" descr="F8_12.GIF"/>
          <p:cNvPicPr>
            <a:picLocks noChangeAspect="1"/>
          </p:cNvPicPr>
          <p:nvPr/>
        </p:nvPicPr>
        <p:blipFill>
          <a:blip r:embed="rId2" cstate="print"/>
          <a:srcRect/>
          <a:stretch>
            <a:fillRect/>
          </a:stretch>
        </p:blipFill>
        <p:spPr bwMode="auto">
          <a:xfrm>
            <a:off x="626534" y="1057981"/>
            <a:ext cx="7315200" cy="5130800"/>
          </a:xfrm>
          <a:prstGeom prst="rect">
            <a:avLst/>
          </a:prstGeom>
          <a:noFill/>
          <a:ln w="9525">
            <a:noFill/>
            <a:miter lim="800000"/>
            <a:headEnd/>
            <a:tailEnd/>
          </a:ln>
        </p:spPr>
      </p:pic>
    </p:spTree>
    <p:extLst>
      <p:ext uri="{BB962C8B-B14F-4D97-AF65-F5344CB8AC3E}">
        <p14:creationId xmlns:p14="http://schemas.microsoft.com/office/powerpoint/2010/main" val="1486328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t>A straight line connecting two points will not dip below the function graph</a:t>
            </a:r>
          </a:p>
          <a:p>
            <a:endParaRPr lang="en-US"/>
          </a:p>
          <a:p>
            <a:endParaRPr lang="en-US"/>
          </a:p>
          <a:p>
            <a:r>
              <a:rPr lang="en-US"/>
              <a:t>Convexity of a function</a:t>
            </a:r>
          </a:p>
          <a:p>
            <a:endParaRPr lang="en-US"/>
          </a:p>
          <a:p>
            <a:endParaRPr lang="en-US"/>
          </a:p>
          <a:p>
            <a:r>
              <a:rPr lang="en-US"/>
              <a:t>Convex function will have a single minimum</a:t>
            </a:r>
            <a:endParaRPr lang="en-US" dirty="0"/>
          </a:p>
        </p:txBody>
      </p:sp>
      <p:sp>
        <p:nvSpPr>
          <p:cNvPr id="2" name="Title 1"/>
          <p:cNvSpPr>
            <a:spLocks noGrp="1"/>
          </p:cNvSpPr>
          <p:nvPr>
            <p:ph type="title"/>
          </p:nvPr>
        </p:nvSpPr>
        <p:spPr/>
        <p:txBody>
          <a:bodyPr/>
          <a:lstStyle/>
          <a:p>
            <a:r>
              <a:rPr lang="en-US" dirty="0"/>
              <a:t>Convex Function</a:t>
            </a:r>
          </a:p>
        </p:txBody>
      </p:sp>
      <p:sp>
        <p:nvSpPr>
          <p:cNvPr id="5" name="TextBox 4"/>
          <p:cNvSpPr txBox="1"/>
          <p:nvPr/>
        </p:nvSpPr>
        <p:spPr>
          <a:xfrm>
            <a:off x="6019800" y="3378918"/>
            <a:ext cx="3352800" cy="1200329"/>
          </a:xfrm>
          <a:prstGeom prst="rect">
            <a:avLst/>
          </a:prstGeom>
          <a:noFill/>
        </p:spPr>
        <p:txBody>
          <a:bodyPr wrap="square" rtlCol="0">
            <a:spAutoFit/>
          </a:bodyPr>
          <a:lstStyle/>
          <a:p>
            <a:r>
              <a:rPr lang="en-US" sz="2400" dirty="0"/>
              <a:t>Sufficient condition: Positive semi-definite Hessian everywhere.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4D0CEBC-080D-E7E1-DB46-4E247F66229C}"/>
                  </a:ext>
                </a:extLst>
              </p:cNvPr>
              <p:cNvSpPr txBox="1"/>
              <p:nvPr/>
            </p:nvSpPr>
            <p:spPr>
              <a:xfrm>
                <a:off x="583492" y="1646303"/>
                <a:ext cx="4711674" cy="910634"/>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sz="2400" i="1" smtClean="0">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d>
                                <m:dPr>
                                  <m:ctrlPr>
                                    <a:rPr lang="en-US" sz="2400" i="1">
                                      <a:latin typeface="Cambria Math" panose="02040503050406030204" pitchFamily="18" charset="0"/>
                                    </a:rPr>
                                  </m:ctrlPr>
                                </m:dPr>
                                <m:e>
                                  <m:r>
                                    <a:rPr lang="en-US" sz="2400" i="1">
                                      <a:latin typeface="Cambria Math" panose="02040503050406030204" pitchFamily="18" charset="0"/>
                                    </a:rPr>
                                    <m:t>2</m:t>
                                  </m:r>
                                </m:e>
                              </m:d>
                            </m:sup>
                          </m:sSup>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𝛼</m:t>
                          </m:r>
                        </m:e>
                      </m:d>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d>
                                <m:dPr>
                                  <m:ctrlPr>
                                    <a:rPr lang="en-US" sz="2400" i="1">
                                      <a:latin typeface="Cambria Math" panose="02040503050406030204" pitchFamily="18" charset="0"/>
                                    </a:rPr>
                                  </m:ctrlPr>
                                </m:dPr>
                                <m:e>
                                  <m:r>
                                    <a:rPr lang="en-US" sz="2400" i="1">
                                      <a:latin typeface="Cambria Math" panose="02040503050406030204" pitchFamily="18" charset="0"/>
                                    </a:rPr>
                                    <m:t>1</m:t>
                                  </m:r>
                                </m:e>
                              </m:d>
                            </m:sup>
                          </m:sSup>
                        </m:e>
                      </m:d>
                    </m:oMath>
                    <m:oMath xmlns:m="http://schemas.openxmlformats.org/officeDocument/2006/math">
                      <m:r>
                        <a:rPr lang="en-US" sz="2400" i="1" smtClean="0">
                          <a:latin typeface="Cambria Math" panose="02040503050406030204" pitchFamily="18" charset="0"/>
                        </a:rPr>
                        <m:t>𝑥</m:t>
                      </m:r>
                      <m:r>
                        <a:rPr lang="en-US" sz="2400" i="1" smtClean="0">
                          <a:latin typeface="Cambria Math" panose="02040503050406030204" pitchFamily="18" charset="0"/>
                        </a:rPr>
                        <m:t>=</m:t>
                      </m:r>
                      <m:r>
                        <a:rPr lang="en-US" sz="2400" i="1" smtClean="0">
                          <a:latin typeface="Cambria Math" panose="02040503050406030204" pitchFamily="18" charset="0"/>
                        </a:rPr>
                        <m:t>𝛼</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d>
                            <m:dPr>
                              <m:ctrlPr>
                                <a:rPr lang="en-US" sz="2400" i="1">
                                  <a:latin typeface="Cambria Math" panose="02040503050406030204" pitchFamily="18" charset="0"/>
                                </a:rPr>
                              </m:ctrlPr>
                            </m:dPr>
                            <m:e>
                              <m:r>
                                <a:rPr lang="en-US" sz="2400" i="1">
                                  <a:latin typeface="Cambria Math" panose="02040503050406030204" pitchFamily="18" charset="0"/>
                                </a:rPr>
                                <m:t>2</m:t>
                              </m:r>
                            </m:e>
                          </m:d>
                        </m:sup>
                      </m:sSup>
                      <m:r>
                        <a:rPr lang="en-US" sz="2400" i="1">
                          <a:latin typeface="Cambria Math" panose="02040503050406030204" pitchFamily="18" charset="0"/>
                        </a:rPr>
                        <m:t>+(1−</m:t>
                      </m:r>
                      <m:r>
                        <a:rPr lang="en-US" sz="2400" i="1">
                          <a:latin typeface="Cambria Math" panose="02040503050406030204" pitchFamily="18" charset="0"/>
                        </a:rPr>
                        <m:t>𝛼</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d>
                            <m:dPr>
                              <m:ctrlPr>
                                <a:rPr lang="en-US" sz="2400" i="1">
                                  <a:latin typeface="Cambria Math" panose="02040503050406030204" pitchFamily="18" charset="0"/>
                                </a:rPr>
                              </m:ctrlPr>
                            </m:dPr>
                            <m:e>
                              <m:r>
                                <a:rPr lang="en-US" sz="2400" i="1">
                                  <a:latin typeface="Cambria Math" panose="02040503050406030204" pitchFamily="18" charset="0"/>
                                </a:rPr>
                                <m:t>1</m:t>
                              </m:r>
                            </m:e>
                          </m:d>
                        </m:sup>
                      </m:sSup>
                    </m:oMath>
                  </m:oMathPara>
                </a14:m>
                <a:endParaRPr lang="en-US" sz="3200" dirty="0"/>
              </a:p>
            </p:txBody>
          </p:sp>
        </mc:Choice>
        <mc:Fallback xmlns="">
          <p:sp>
            <p:nvSpPr>
              <p:cNvPr id="4" name="TextBox 3">
                <a:extLst>
                  <a:ext uri="{FF2B5EF4-FFF2-40B4-BE49-F238E27FC236}">
                    <a16:creationId xmlns:a16="http://schemas.microsoft.com/office/drawing/2014/main" id="{D4D0CEBC-080D-E7E1-DB46-4E247F66229C}"/>
                  </a:ext>
                </a:extLst>
              </p:cNvPr>
              <p:cNvSpPr txBox="1">
                <a:spLocks noRot="1" noChangeAspect="1" noMove="1" noResize="1" noEditPoints="1" noAdjustHandles="1" noChangeArrowheads="1" noChangeShapeType="1" noTextEdit="1"/>
              </p:cNvSpPr>
              <p:nvPr/>
            </p:nvSpPr>
            <p:spPr>
              <a:xfrm>
                <a:off x="583492" y="1646303"/>
                <a:ext cx="4711674" cy="9106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6B83B64-3E4C-394B-FBFD-925EE73C3759}"/>
                  </a:ext>
                </a:extLst>
              </p:cNvPr>
              <p:cNvSpPr txBox="1"/>
              <p:nvPr/>
            </p:nvSpPr>
            <p:spPr>
              <a:xfrm>
                <a:off x="314520" y="3320822"/>
                <a:ext cx="5349926" cy="97417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dirty="0" smtClean="0">
                              <a:latin typeface="Cambria Math" panose="02040503050406030204" pitchFamily="18" charset="0"/>
                            </a:rPr>
                          </m:ctrlPr>
                        </m:mPr>
                        <m:mr>
                          <m:e>
                            <m:r>
                              <a:rPr lang="en-US" sz="2400" i="1" dirty="0">
                                <a:latin typeface="Cambria Math" panose="02040503050406030204" pitchFamily="18" charset="0"/>
                              </a:rPr>
                              <m:t>𝑓</m:t>
                            </m:r>
                            <m:d>
                              <m:dPr>
                                <m:ctrlPr>
                                  <a:rPr lang="en-US" sz="2400" i="1" dirty="0">
                                    <a:latin typeface="Cambria Math" panose="02040503050406030204" pitchFamily="18" charset="0"/>
                                  </a:rPr>
                                </m:ctrlPr>
                              </m:dPr>
                              <m:e>
                                <m:r>
                                  <a:rPr lang="en-US" sz="2400" b="1" i="0" dirty="0">
                                    <a:latin typeface="Cambria Math" panose="02040503050406030204" pitchFamily="18" charset="0"/>
                                  </a:rPr>
                                  <m:t>𝐱</m:t>
                                </m:r>
                              </m:e>
                            </m:d>
                            <m:r>
                              <a:rPr lang="en-US" sz="2400" b="0" i="1" dirty="0">
                                <a:latin typeface="Cambria Math" panose="02040503050406030204" pitchFamily="18" charset="0"/>
                              </a:rPr>
                              <m:t>  </m:t>
                            </m:r>
                            <m:r>
                              <m:rPr>
                                <m:sty m:val="p"/>
                              </m:rPr>
                              <a:rPr lang="en-US" sz="2400" b="0" i="1" dirty="0">
                                <a:latin typeface="Cambria Math" panose="02040503050406030204" pitchFamily="18" charset="0"/>
                              </a:rPr>
                              <m:t>convex</m:t>
                            </m:r>
                            <m:r>
                              <a:rPr lang="en-US" sz="2400" b="0" i="1" dirty="0" smtClean="0">
                                <a:latin typeface="Cambria Math" panose="02040503050406030204" pitchFamily="18" charset="0"/>
                              </a:rPr>
                              <m:t>              </m:t>
                            </m:r>
                            <m:r>
                              <a:rPr lang="en-US" sz="2400" b="0" i="1" dirty="0">
                                <a:latin typeface="Cambria Math" panose="02040503050406030204" pitchFamily="18" charset="0"/>
                              </a:rPr>
                              <m:t> </m:t>
                            </m:r>
                            <m:r>
                              <a:rPr lang="en-US" sz="2400" b="0" i="0" dirty="0">
                                <a:latin typeface="Cambria Math" panose="02040503050406030204" pitchFamily="18" charset="0"/>
                              </a:rPr>
                              <m:t>⇔</m:t>
                            </m:r>
                            <m:r>
                              <a:rPr lang="en-US" sz="2400" b="0" i="1" dirty="0">
                                <a:latin typeface="Cambria Math" panose="02040503050406030204" pitchFamily="18" charset="0"/>
                              </a:rPr>
                              <m:t> </m:t>
                            </m:r>
                            <m:sSup>
                              <m:sSupPr>
                                <m:ctrlPr>
                                  <a:rPr lang="en-US" sz="2400" b="0" i="1" dirty="0">
                                    <a:latin typeface="Cambria Math" panose="02040503050406030204" pitchFamily="18" charset="0"/>
                                  </a:rPr>
                                </m:ctrlPr>
                              </m:sSupPr>
                              <m:e>
                                <m:r>
                                  <m:rPr>
                                    <m:sty m:val="p"/>
                                  </m:rPr>
                                  <a:rPr lang="en-US" sz="2400" b="0" i="0" dirty="0">
                                    <a:latin typeface="Cambria Math" panose="02040503050406030204" pitchFamily="18" charset="0"/>
                                  </a:rPr>
                                  <m:t>∇</m:t>
                                </m:r>
                              </m:e>
                              <m:sup>
                                <m:r>
                                  <a:rPr lang="en-US" sz="2400" b="0" i="0" dirty="0">
                                    <a:latin typeface="Cambria Math" panose="02040503050406030204" pitchFamily="18" charset="0"/>
                                  </a:rPr>
                                  <m:t>2</m:t>
                                </m:r>
                              </m:sup>
                            </m:sSup>
                            <m:r>
                              <a:rPr lang="en-US" sz="2400" b="0" i="1" dirty="0">
                                <a:latin typeface="Cambria Math" panose="02040503050406030204" pitchFamily="18" charset="0"/>
                              </a:rPr>
                              <m:t>𝑓</m:t>
                            </m:r>
                            <m:r>
                              <a:rPr lang="en-US" sz="2400" b="0" i="1" dirty="0">
                                <a:latin typeface="Cambria Math" panose="02040503050406030204" pitchFamily="18" charset="0"/>
                              </a:rPr>
                              <m:t>  </m:t>
                            </m:r>
                            <m:r>
                              <m:rPr>
                                <m:sty m:val="p"/>
                              </m:rPr>
                              <a:rPr lang="en-US" sz="2400" b="0" i="1" dirty="0">
                                <a:latin typeface="Cambria Math" panose="02040503050406030204" pitchFamily="18" charset="0"/>
                              </a:rPr>
                              <m:t>PSD</m:t>
                            </m:r>
                          </m:e>
                        </m:mr>
                        <m:mr>
                          <m:e>
                            <m:r>
                              <a:rPr lang="en-US" sz="2400" b="0" i="1" dirty="0">
                                <a:latin typeface="Cambria Math" panose="02040503050406030204" pitchFamily="18" charset="0"/>
                              </a:rPr>
                              <m:t>𝑓</m:t>
                            </m:r>
                            <m:d>
                              <m:dPr>
                                <m:ctrlPr>
                                  <a:rPr lang="en-US" sz="2400" b="0" i="1" dirty="0">
                                    <a:latin typeface="Cambria Math" panose="02040503050406030204" pitchFamily="18" charset="0"/>
                                  </a:rPr>
                                </m:ctrlPr>
                              </m:dPr>
                              <m:e>
                                <m:r>
                                  <a:rPr lang="en-US" sz="2400" b="1" i="0" dirty="0">
                                    <a:latin typeface="Cambria Math" panose="02040503050406030204" pitchFamily="18" charset="0"/>
                                  </a:rPr>
                                  <m:t>𝐱</m:t>
                                </m:r>
                              </m:e>
                            </m:d>
                            <m:r>
                              <a:rPr lang="en-US" sz="2400" b="0" i="1" dirty="0">
                                <a:latin typeface="Cambria Math" panose="02040503050406030204" pitchFamily="18" charset="0"/>
                              </a:rPr>
                              <m:t>  </m:t>
                            </m:r>
                            <m:r>
                              <m:rPr>
                                <m:sty m:val="p"/>
                              </m:rPr>
                              <a:rPr lang="en-US" sz="2400" b="0" i="1" dirty="0">
                                <a:latin typeface="Cambria Math" panose="02040503050406030204" pitchFamily="18" charset="0"/>
                              </a:rPr>
                              <m:t>strictly</m:t>
                            </m:r>
                            <m:r>
                              <a:rPr lang="en-US" sz="2400" b="0" i="1" dirty="0">
                                <a:latin typeface="Cambria Math" panose="02040503050406030204" pitchFamily="18" charset="0"/>
                              </a:rPr>
                              <m:t>  </m:t>
                            </m:r>
                            <m:r>
                              <m:rPr>
                                <m:sty m:val="p"/>
                              </m:rPr>
                              <a:rPr lang="en-US" sz="2400" b="0" i="1" dirty="0">
                                <a:latin typeface="Cambria Math" panose="02040503050406030204" pitchFamily="18" charset="0"/>
                              </a:rPr>
                              <m:t>convex</m:t>
                            </m:r>
                            <m:r>
                              <a:rPr lang="en-US" sz="2400" b="0" i="1" dirty="0">
                                <a:latin typeface="Cambria Math" panose="02040503050406030204" pitchFamily="18" charset="0"/>
                              </a:rPr>
                              <m:t> </m:t>
                            </m:r>
                            <m:r>
                              <a:rPr lang="en-US" sz="2400" b="0" i="0" dirty="0">
                                <a:latin typeface="Cambria Math" panose="02040503050406030204" pitchFamily="18" charset="0"/>
                              </a:rPr>
                              <m:t>⇔</m:t>
                            </m:r>
                            <m:r>
                              <a:rPr lang="en-US" sz="2400" b="0" i="1" dirty="0">
                                <a:latin typeface="Cambria Math" panose="02040503050406030204" pitchFamily="18" charset="0"/>
                              </a:rPr>
                              <m:t> </m:t>
                            </m:r>
                            <m:sSup>
                              <m:sSupPr>
                                <m:ctrlPr>
                                  <a:rPr lang="en-US" sz="2400" b="0" i="1" dirty="0">
                                    <a:latin typeface="Cambria Math" panose="02040503050406030204" pitchFamily="18" charset="0"/>
                                  </a:rPr>
                                </m:ctrlPr>
                              </m:sSupPr>
                              <m:e>
                                <m:r>
                                  <m:rPr>
                                    <m:sty m:val="p"/>
                                  </m:rPr>
                                  <a:rPr lang="en-US" sz="2400" b="0" i="0" dirty="0">
                                    <a:latin typeface="Cambria Math" panose="02040503050406030204" pitchFamily="18" charset="0"/>
                                  </a:rPr>
                                  <m:t>∇</m:t>
                                </m:r>
                              </m:e>
                              <m:sup>
                                <m:r>
                                  <a:rPr lang="en-US" sz="2400" b="0" i="0" dirty="0">
                                    <a:latin typeface="Cambria Math" panose="02040503050406030204" pitchFamily="18" charset="0"/>
                                  </a:rPr>
                                  <m:t>2</m:t>
                                </m:r>
                              </m:sup>
                            </m:sSup>
                            <m:r>
                              <a:rPr lang="en-US" sz="2400" b="0" i="1" dirty="0">
                                <a:latin typeface="Cambria Math" panose="02040503050406030204" pitchFamily="18" charset="0"/>
                              </a:rPr>
                              <m:t>𝑓</m:t>
                            </m:r>
                            <m:r>
                              <a:rPr lang="en-US" sz="2400" b="0" i="1" dirty="0">
                                <a:latin typeface="Cambria Math" panose="02040503050406030204" pitchFamily="18" charset="0"/>
                              </a:rPr>
                              <m:t>  </m:t>
                            </m:r>
                            <m:r>
                              <m:rPr>
                                <m:sty m:val="p"/>
                              </m:rPr>
                              <a:rPr lang="en-US" sz="2400" b="0" i="1" dirty="0">
                                <a:latin typeface="Cambria Math" panose="02040503050406030204" pitchFamily="18" charset="0"/>
                              </a:rPr>
                              <m:t>PD</m:t>
                            </m:r>
                            <m:r>
                              <a:rPr lang="en-US" sz="2400" b="0" i="1" dirty="0" smtClean="0">
                                <a:latin typeface="Cambria Math" panose="02040503050406030204" pitchFamily="18" charset="0"/>
                              </a:rPr>
                              <m:t>   </m:t>
                            </m:r>
                          </m:e>
                        </m:mr>
                      </m:m>
                    </m:oMath>
                  </m:oMathPara>
                </a14:m>
                <a:endParaRPr lang="en-US" sz="2400" dirty="0"/>
              </a:p>
            </p:txBody>
          </p:sp>
        </mc:Choice>
        <mc:Fallback xmlns="">
          <p:sp>
            <p:nvSpPr>
              <p:cNvPr id="22" name="TextBox 21">
                <a:extLst>
                  <a:ext uri="{FF2B5EF4-FFF2-40B4-BE49-F238E27FC236}">
                    <a16:creationId xmlns:a16="http://schemas.microsoft.com/office/drawing/2014/main" id="{66B83B64-3E4C-394B-FBFD-925EE73C3759}"/>
                  </a:ext>
                </a:extLst>
              </p:cNvPr>
              <p:cNvSpPr txBox="1">
                <a:spLocks noRot="1" noChangeAspect="1" noMove="1" noResize="1" noEditPoints="1" noAdjustHandles="1" noChangeArrowheads="1" noChangeShapeType="1" noTextEdit="1"/>
              </p:cNvSpPr>
              <p:nvPr/>
            </p:nvSpPr>
            <p:spPr>
              <a:xfrm>
                <a:off x="314520" y="3320822"/>
                <a:ext cx="5349926" cy="974177"/>
              </a:xfrm>
              <a:prstGeom prst="rect">
                <a:avLst/>
              </a:prstGeom>
              <a:blipFill>
                <a:blip r:embed="rId4"/>
                <a:stretch>
                  <a:fillRect/>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EA53CCA1-B4A3-01F7-2CC3-5788B3D8EA8B}"/>
              </a:ext>
            </a:extLst>
          </p:cNvPr>
          <p:cNvGrpSpPr/>
          <p:nvPr/>
        </p:nvGrpSpPr>
        <p:grpSpPr>
          <a:xfrm>
            <a:off x="5401372" y="593621"/>
            <a:ext cx="3700902" cy="2727201"/>
            <a:chOff x="2143039" y="245764"/>
            <a:chExt cx="3700902" cy="2727201"/>
          </a:xfrm>
        </p:grpSpPr>
        <p:sp>
          <p:nvSpPr>
            <p:cNvPr id="24" name="Arc 23">
              <a:extLst>
                <a:ext uri="{FF2B5EF4-FFF2-40B4-BE49-F238E27FC236}">
                  <a16:creationId xmlns:a16="http://schemas.microsoft.com/office/drawing/2014/main" id="{CFFD1C03-458D-135F-CBA8-5F2F3DB074A0}"/>
                </a:ext>
              </a:extLst>
            </p:cNvPr>
            <p:cNvSpPr/>
            <p:nvPr/>
          </p:nvSpPr>
          <p:spPr bwMode="auto">
            <a:xfrm flipV="1">
              <a:off x="3091447" y="245764"/>
              <a:ext cx="1643448" cy="2261286"/>
            </a:xfrm>
            <a:prstGeom prst="arc">
              <a:avLst>
                <a:gd name="adj1" fmla="val 10656836"/>
                <a:gd name="adj2" fmla="val 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25" name="Group 24">
              <a:extLst>
                <a:ext uri="{FF2B5EF4-FFF2-40B4-BE49-F238E27FC236}">
                  <a16:creationId xmlns:a16="http://schemas.microsoft.com/office/drawing/2014/main" id="{76BACC93-69F8-CFBA-70AF-D6E3CD9CFDA4}"/>
                </a:ext>
              </a:extLst>
            </p:cNvPr>
            <p:cNvGrpSpPr/>
            <p:nvPr/>
          </p:nvGrpSpPr>
          <p:grpSpPr>
            <a:xfrm>
              <a:off x="2143039" y="1610686"/>
              <a:ext cx="3700902" cy="1362279"/>
              <a:chOff x="2143039" y="1610686"/>
              <a:chExt cx="3700902" cy="1362279"/>
            </a:xfrm>
          </p:grpSpPr>
          <p:cxnSp>
            <p:nvCxnSpPr>
              <p:cNvPr id="26" name="Straight Connector 25">
                <a:extLst>
                  <a:ext uri="{FF2B5EF4-FFF2-40B4-BE49-F238E27FC236}">
                    <a16:creationId xmlns:a16="http://schemas.microsoft.com/office/drawing/2014/main" id="{63E3F213-B0FA-B73C-F4E6-DD19C4960544}"/>
                  </a:ext>
                </a:extLst>
              </p:cNvPr>
              <p:cNvCxnSpPr/>
              <p:nvPr/>
            </p:nvCxnSpPr>
            <p:spPr bwMode="auto">
              <a:xfrm>
                <a:off x="2473609" y="2667688"/>
                <a:ext cx="312625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6F2A11-5683-7345-5E8A-26AE5F9DF27E}"/>
                  </a:ext>
                </a:extLst>
              </p:cNvPr>
              <p:cNvCxnSpPr/>
              <p:nvPr/>
            </p:nvCxnSpPr>
            <p:spPr bwMode="auto">
              <a:xfrm flipV="1">
                <a:off x="3313868" y="1802715"/>
                <a:ext cx="1359244" cy="32127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44A593CE-C254-D1E9-EA95-C075FB4E7B1A}"/>
                  </a:ext>
                </a:extLst>
              </p:cNvPr>
              <p:cNvCxnSpPr/>
              <p:nvPr/>
            </p:nvCxnSpPr>
            <p:spPr bwMode="auto">
              <a:xfrm rot="5400000">
                <a:off x="4240626" y="2222844"/>
                <a:ext cx="86497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D5F92AB6-3509-35E7-9B50-5E602757994F}"/>
                  </a:ext>
                </a:extLst>
              </p:cNvPr>
              <p:cNvCxnSpPr/>
              <p:nvPr/>
            </p:nvCxnSpPr>
            <p:spPr bwMode="auto">
              <a:xfrm rot="5400000">
                <a:off x="3042020" y="2395839"/>
                <a:ext cx="51898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CBFAB3A-1C0C-5EB1-234A-95DFAEBE0E91}"/>
                  </a:ext>
                </a:extLst>
              </p:cNvPr>
              <p:cNvCxnSpPr/>
              <p:nvPr/>
            </p:nvCxnSpPr>
            <p:spPr bwMode="auto">
              <a:xfrm rot="5400000">
                <a:off x="3628966" y="2303163"/>
                <a:ext cx="704335"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D356FAA-1B0F-98C2-9F91-360B2AB04B90}"/>
                      </a:ext>
                    </a:extLst>
                  </p:cNvPr>
                  <p:cNvSpPr txBox="1"/>
                  <p:nvPr/>
                </p:nvSpPr>
                <p:spPr>
                  <a:xfrm>
                    <a:off x="2143039" y="2023653"/>
                    <a:ext cx="1118191"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e>
                          </m:d>
                        </m:oMath>
                      </m:oMathPara>
                    </a14:m>
                    <a:endParaRPr lang="en-US" dirty="0"/>
                  </a:p>
                </p:txBody>
              </p:sp>
            </mc:Choice>
            <mc:Fallback xmlns="">
              <p:sp>
                <p:nvSpPr>
                  <p:cNvPr id="22" name="TextBox 21">
                    <a:extLst>
                      <a:ext uri="{FF2B5EF4-FFF2-40B4-BE49-F238E27FC236}">
                        <a16:creationId xmlns:a16="http://schemas.microsoft.com/office/drawing/2014/main" id="{54E64FAD-30F3-7861-851B-3BD77DB4C6EB}"/>
                      </a:ext>
                    </a:extLst>
                  </p:cNvPr>
                  <p:cNvSpPr txBox="1">
                    <a:spLocks noRot="1" noChangeAspect="1" noMove="1" noResize="1" noEditPoints="1" noAdjustHandles="1" noChangeArrowheads="1" noChangeShapeType="1" noTextEdit="1"/>
                  </p:cNvSpPr>
                  <p:nvPr/>
                </p:nvSpPr>
                <p:spPr>
                  <a:xfrm>
                    <a:off x="2143039" y="2023653"/>
                    <a:ext cx="1118191" cy="312650"/>
                  </a:xfrm>
                  <a:prstGeom prst="rect">
                    <a:avLst/>
                  </a:prstGeom>
                  <a:blipFill>
                    <a:blip r:embed="rId5"/>
                    <a:stretch>
                      <a:fillRect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512A003-D0E1-A646-45C8-31B085A2DD4C}"/>
                      </a:ext>
                    </a:extLst>
                  </p:cNvPr>
                  <p:cNvSpPr txBox="1"/>
                  <p:nvPr/>
                </p:nvSpPr>
                <p:spPr>
                  <a:xfrm>
                    <a:off x="4725750" y="1610686"/>
                    <a:ext cx="1118191"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d>
                        </m:oMath>
                      </m:oMathPara>
                    </a14:m>
                    <a:endParaRPr lang="en-US" dirty="0"/>
                  </a:p>
                </p:txBody>
              </p:sp>
            </mc:Choice>
            <mc:Fallback xmlns="">
              <p:sp>
                <p:nvSpPr>
                  <p:cNvPr id="23" name="TextBox 22">
                    <a:extLst>
                      <a:ext uri="{FF2B5EF4-FFF2-40B4-BE49-F238E27FC236}">
                        <a16:creationId xmlns:a16="http://schemas.microsoft.com/office/drawing/2014/main" id="{877BD792-48BE-134F-806B-4FFA89F48749}"/>
                      </a:ext>
                    </a:extLst>
                  </p:cNvPr>
                  <p:cNvSpPr txBox="1">
                    <a:spLocks noRot="1" noChangeAspect="1" noMove="1" noResize="1" noEditPoints="1" noAdjustHandles="1" noChangeArrowheads="1" noChangeShapeType="1" noTextEdit="1"/>
                  </p:cNvSpPr>
                  <p:nvPr/>
                </p:nvSpPr>
                <p:spPr>
                  <a:xfrm>
                    <a:off x="4725750" y="1610686"/>
                    <a:ext cx="1118191" cy="312650"/>
                  </a:xfrm>
                  <a:prstGeom prst="rect">
                    <a:avLst/>
                  </a:prstGeom>
                  <a:blipFill>
                    <a:blip r:embed="rId6"/>
                    <a:stretch>
                      <a:fillRect b="-27451"/>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31E28CB5-2A0B-996F-7ADB-5632005D41C7}"/>
                  </a:ext>
                </a:extLst>
              </p:cNvPr>
              <p:cNvSpPr/>
              <p:nvPr/>
            </p:nvSpPr>
            <p:spPr>
              <a:xfrm>
                <a:off x="3251875" y="2095054"/>
                <a:ext cx="99273" cy="99273"/>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2784334-2B55-07A3-1253-8D9AA20426CF}"/>
                  </a:ext>
                </a:extLst>
              </p:cNvPr>
              <p:cNvSpPr/>
              <p:nvPr/>
            </p:nvSpPr>
            <p:spPr>
              <a:xfrm>
                <a:off x="4620041" y="1754560"/>
                <a:ext cx="99273" cy="99273"/>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3AFB1BB-5665-E9D8-7363-7602614A0D7A}"/>
                      </a:ext>
                    </a:extLst>
                  </p:cNvPr>
                  <p:cNvSpPr txBox="1"/>
                  <p:nvPr/>
                </p:nvSpPr>
                <p:spPr>
                  <a:xfrm>
                    <a:off x="3175817" y="2638824"/>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26" name="TextBox 25">
                    <a:extLst>
                      <a:ext uri="{FF2B5EF4-FFF2-40B4-BE49-F238E27FC236}">
                        <a16:creationId xmlns:a16="http://schemas.microsoft.com/office/drawing/2014/main" id="{58BFC46B-3BDC-DBC2-F2F3-C7BA495EDA63}"/>
                      </a:ext>
                    </a:extLst>
                  </p:cNvPr>
                  <p:cNvSpPr txBox="1">
                    <a:spLocks noRot="1" noChangeAspect="1" noMove="1" noResize="1" noEditPoints="1" noAdjustHandles="1" noChangeArrowheads="1" noChangeShapeType="1" noTextEdit="1"/>
                  </p:cNvSpPr>
                  <p:nvPr/>
                </p:nvSpPr>
                <p:spPr>
                  <a:xfrm>
                    <a:off x="3175817" y="2638824"/>
                    <a:ext cx="276101" cy="276999"/>
                  </a:xfrm>
                  <a:prstGeom prst="rect">
                    <a:avLst/>
                  </a:prstGeom>
                  <a:blipFill>
                    <a:blip r:embed="rId7"/>
                    <a:stretch>
                      <a:fillRect l="-13333"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889F3C-3E27-B277-F8B5-ED405234CFF8}"/>
                      </a:ext>
                    </a:extLst>
                  </p:cNvPr>
                  <p:cNvSpPr txBox="1"/>
                  <p:nvPr/>
                </p:nvSpPr>
                <p:spPr>
                  <a:xfrm>
                    <a:off x="4537913" y="2655331"/>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27" name="TextBox 26">
                    <a:extLst>
                      <a:ext uri="{FF2B5EF4-FFF2-40B4-BE49-F238E27FC236}">
                        <a16:creationId xmlns:a16="http://schemas.microsoft.com/office/drawing/2014/main" id="{C8B3D08F-EF8B-9169-31B8-8E6D8871F44F}"/>
                      </a:ext>
                    </a:extLst>
                  </p:cNvPr>
                  <p:cNvSpPr txBox="1">
                    <a:spLocks noRot="1" noChangeAspect="1" noMove="1" noResize="1" noEditPoints="1" noAdjustHandles="1" noChangeArrowheads="1" noChangeShapeType="1" noTextEdit="1"/>
                  </p:cNvSpPr>
                  <p:nvPr/>
                </p:nvSpPr>
                <p:spPr>
                  <a:xfrm>
                    <a:off x="4537913" y="2655331"/>
                    <a:ext cx="281424" cy="276999"/>
                  </a:xfrm>
                  <a:prstGeom prst="rect">
                    <a:avLst/>
                  </a:prstGeom>
                  <a:blipFill>
                    <a:blip r:embed="rId8"/>
                    <a:stretch>
                      <a:fillRect l="-13043" r="-8696"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A517440-9C86-FA12-0971-4D10303EB315}"/>
                      </a:ext>
                    </a:extLst>
                  </p:cNvPr>
                  <p:cNvSpPr txBox="1"/>
                  <p:nvPr/>
                </p:nvSpPr>
                <p:spPr>
                  <a:xfrm>
                    <a:off x="3889473" y="2695966"/>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28" name="TextBox 27">
                    <a:extLst>
                      <a:ext uri="{FF2B5EF4-FFF2-40B4-BE49-F238E27FC236}">
                        <a16:creationId xmlns:a16="http://schemas.microsoft.com/office/drawing/2014/main" id="{D029730F-766E-CD8A-5BB0-D02CD3104B9B}"/>
                      </a:ext>
                    </a:extLst>
                  </p:cNvPr>
                  <p:cNvSpPr txBox="1">
                    <a:spLocks noRot="1" noChangeAspect="1" noMove="1" noResize="1" noEditPoints="1" noAdjustHandles="1" noChangeArrowheads="1" noChangeShapeType="1" noTextEdit="1"/>
                  </p:cNvSpPr>
                  <p:nvPr/>
                </p:nvSpPr>
                <p:spPr>
                  <a:xfrm>
                    <a:off x="3889473" y="2695966"/>
                    <a:ext cx="183320" cy="276999"/>
                  </a:xfrm>
                  <a:prstGeom prst="rect">
                    <a:avLst/>
                  </a:prstGeom>
                  <a:blipFill>
                    <a:blip r:embed="rId9"/>
                    <a:stretch>
                      <a:fillRect l="-20000" r="-13333"/>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721388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A98F3EF-AB3F-DE7B-01D3-8D067B74AF64}"/>
                  </a:ext>
                </a:extLst>
              </p:cNvPr>
              <p:cNvSpPr>
                <a:spLocks noGrp="1"/>
              </p:cNvSpPr>
              <p:nvPr>
                <p:ph type="body" sz="quarter" idx="10"/>
              </p:nvPr>
            </p:nvSpPr>
            <p:spPr/>
            <p:txBody>
              <a:bodyPr/>
              <a:lstStyle/>
              <a:p>
                <a:r>
                  <a:rPr lang="en-US" dirty="0"/>
                  <a:t>Gradient</a:t>
                </a:r>
              </a:p>
              <a:p>
                <a:endParaRPr lang="en-US" dirty="0"/>
              </a:p>
              <a:p>
                <a:r>
                  <a:rPr lang="en-US" dirty="0"/>
                  <a:t>Hessian</a:t>
                </a:r>
              </a:p>
              <a:p>
                <a:endParaRPr lang="en-US" dirty="0"/>
              </a:p>
              <a:p>
                <a:endParaRPr lang="en-US" dirty="0"/>
              </a:p>
              <a:p>
                <a:r>
                  <a:rPr lang="en-US" dirty="0"/>
                  <a:t>positive definite matrix </a:t>
                </a:r>
                <a14:m>
                  <m:oMath xmlns:m="http://schemas.openxmlformats.org/officeDocument/2006/math">
                    <m:r>
                      <a:rPr lang="en-US" b="1" i="1">
                        <a:latin typeface="Cambria Math" panose="02040503050406030204" pitchFamily="18" charset="0"/>
                      </a:rPr>
                      <m:t>𝐇</m:t>
                    </m:r>
                  </m:oMath>
                </a14:m>
                <a:r>
                  <a:rPr lang="en-US" dirty="0"/>
                  <a: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𝑇</m:t>
                        </m:r>
                      </m:sup>
                    </m:sSup>
                    <m:r>
                      <a:rPr lang="en-US" b="1" i="1">
                        <a:latin typeface="Cambria Math" panose="02040503050406030204" pitchFamily="18" charset="0"/>
                      </a:rPr>
                      <m:t>𝐇𝐱</m:t>
                    </m:r>
                    <m:r>
                      <a:rPr lang="en-US" i="1">
                        <a:latin typeface="Cambria Math" panose="02040503050406030204" pitchFamily="18" charset="0"/>
                      </a:rPr>
                      <m:t>&gt;0</m:t>
                    </m:r>
                  </m:oMath>
                </a14:m>
                <a:r>
                  <a:rPr lang="en-US" dirty="0"/>
                  <a:t> for all </a:t>
                </a:r>
                <a14:m>
                  <m:oMath xmlns:m="http://schemas.openxmlformats.org/officeDocument/2006/math">
                    <m:r>
                      <a:rPr lang="en-US" b="1" i="1">
                        <a:latin typeface="Cambria Math" panose="02040503050406030204" pitchFamily="18" charset="0"/>
                      </a:rPr>
                      <m:t>𝐱</m:t>
                    </m:r>
                    <m:r>
                      <a:rPr lang="en-US" i="1">
                        <a:latin typeface="Cambria Math" panose="02040503050406030204" pitchFamily="18" charset="0"/>
                      </a:rPr>
                      <m:t>≠0</m:t>
                    </m:r>
                  </m:oMath>
                </a14:m>
                <a:endParaRPr lang="en-US" dirty="0"/>
              </a:p>
              <a:p>
                <a:r>
                  <a:rPr lang="en-US" dirty="0"/>
                  <a:t>positive semi-definite matrix </a:t>
                </a:r>
                <a14:m>
                  <m:oMath xmlns:m="http://schemas.openxmlformats.org/officeDocument/2006/math">
                    <m:r>
                      <a:rPr lang="en-US" b="1" i="1">
                        <a:latin typeface="Cambria Math" panose="02040503050406030204" pitchFamily="18" charset="0"/>
                      </a:rPr>
                      <m:t>𝐇</m:t>
                    </m:r>
                  </m:oMath>
                </a14:m>
                <a:r>
                  <a:rPr lang="en-US" dirty="0"/>
                  <a: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𝑇</m:t>
                        </m:r>
                      </m:sup>
                    </m:sSup>
                    <m:r>
                      <a:rPr lang="en-US" b="1" i="1">
                        <a:latin typeface="Cambria Math" panose="02040503050406030204" pitchFamily="18" charset="0"/>
                      </a:rPr>
                      <m:t>𝐇𝐱</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0</m:t>
                    </m:r>
                  </m:oMath>
                </a14:m>
                <a:r>
                  <a:rPr lang="en-US" dirty="0"/>
                  <a:t> for all </a:t>
                </a:r>
                <a14:m>
                  <m:oMath xmlns:m="http://schemas.openxmlformats.org/officeDocument/2006/math">
                    <m:r>
                      <a:rPr lang="en-US" b="1" i="1">
                        <a:latin typeface="Cambria Math" panose="02040503050406030204" pitchFamily="18" charset="0"/>
                      </a:rPr>
                      <m:t>𝐱</m:t>
                    </m:r>
                    <m:r>
                      <a:rPr lang="en-US" i="1">
                        <a:latin typeface="Cambria Math" panose="02040503050406030204" pitchFamily="18" charset="0"/>
                      </a:rPr>
                      <m:t>≠0</m:t>
                    </m:r>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EA98F3EF-AB3F-DE7B-01D3-8D067B74AF6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0D8DC7F-12D8-34E2-1959-EE155D1D4759}"/>
              </a:ext>
            </a:extLst>
          </p:cNvPr>
          <p:cNvSpPr>
            <a:spLocks noGrp="1"/>
          </p:cNvSpPr>
          <p:nvPr>
            <p:ph type="title"/>
          </p:nvPr>
        </p:nvSpPr>
        <p:spPr/>
        <p:txBody>
          <a:bodyPr/>
          <a:lstStyle/>
          <a:p>
            <a:r>
              <a:rPr lang="en-US" dirty="0"/>
              <a:t>Convex Function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2C250E-EDD9-00FA-5B12-903559A42AF0}"/>
                  </a:ext>
                </a:extLst>
              </p:cNvPr>
              <p:cNvSpPr txBox="1"/>
              <p:nvPr/>
            </p:nvSpPr>
            <p:spPr>
              <a:xfrm>
                <a:off x="2185641" y="699858"/>
                <a:ext cx="3437929" cy="846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den>
                              </m:f>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den>
                              </m:f>
                              <m:r>
                                <a:rPr lang="en-US" sz="2000" i="1">
                                  <a:latin typeface="Cambria Math" panose="02040503050406030204" pitchFamily="18" charset="0"/>
                                </a:rPr>
                                <m:t>, ⋯, </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sub>
                                  </m:sSub>
                                </m:den>
                              </m:f>
                            </m:e>
                          </m:d>
                        </m:e>
                        <m:sup>
                          <m:r>
                            <a:rPr lang="en-US" sz="2000" i="1">
                              <a:latin typeface="Cambria Math" panose="02040503050406030204" pitchFamily="18" charset="0"/>
                            </a:rPr>
                            <m:t>𝑇</m:t>
                          </m:r>
                        </m:sup>
                      </m:sSup>
                    </m:oMath>
                  </m:oMathPara>
                </a14:m>
                <a:endParaRPr lang="en-US" sz="2800" dirty="0"/>
              </a:p>
            </p:txBody>
          </p:sp>
        </mc:Choice>
        <mc:Fallback xmlns="">
          <p:sp>
            <p:nvSpPr>
              <p:cNvPr id="4" name="TextBox 3">
                <a:extLst>
                  <a:ext uri="{FF2B5EF4-FFF2-40B4-BE49-F238E27FC236}">
                    <a16:creationId xmlns:a16="http://schemas.microsoft.com/office/drawing/2014/main" id="{372C250E-EDD9-00FA-5B12-903559A42AF0}"/>
                  </a:ext>
                </a:extLst>
              </p:cNvPr>
              <p:cNvSpPr txBox="1">
                <a:spLocks noRot="1" noChangeAspect="1" noMove="1" noResize="1" noEditPoints="1" noAdjustHandles="1" noChangeArrowheads="1" noChangeShapeType="1" noTextEdit="1"/>
              </p:cNvSpPr>
              <p:nvPr/>
            </p:nvSpPr>
            <p:spPr>
              <a:xfrm>
                <a:off x="2185641" y="699858"/>
                <a:ext cx="3437929" cy="8460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0C2079C-29D5-68BA-779D-D555B7B4B542}"/>
                  </a:ext>
                </a:extLst>
              </p:cNvPr>
              <p:cNvSpPr txBox="1"/>
              <p:nvPr/>
            </p:nvSpPr>
            <p:spPr>
              <a:xfrm>
                <a:off x="2391861" y="1545923"/>
                <a:ext cx="4375750" cy="17721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𝐇</m:t>
                      </m:r>
                      <m:r>
                        <a:rPr lang="en-US" sz="2000" i="1">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m:t>
                          </m:r>
                        </m:e>
                        <m:sup>
                          <m:r>
                            <a:rPr lang="en-US" sz="2000">
                              <a:latin typeface="Cambria Math" panose="02040503050406030204" pitchFamily="18" charset="0"/>
                            </a:rPr>
                            <m:t>2</m:t>
                          </m:r>
                        </m:sup>
                      </m:sSup>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𝑓</m:t>
                                    </m:r>
                                  </m:num>
                                  <m:den>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2</m:t>
                                        </m:r>
                                      </m:sup>
                                    </m:sSubSup>
                                  </m:den>
                                </m:f>
                              </m:e>
                              <m:e>
                                <m:r>
                                  <a:rPr lang="en-US" sz="2000" i="1">
                                    <a:latin typeface="Cambria Math" panose="02040503050406030204" pitchFamily="18" charset="0"/>
                                  </a:rPr>
                                  <m:t>⋯</m:t>
                                </m:r>
                              </m:e>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𝑓</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sub>
                                    </m:sSub>
                                  </m:den>
                                </m:f>
                              </m:e>
                            </m:mr>
                            <m:mr>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mr>
                            <m:m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𝑓</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sub>
                                    </m:sSub>
                                  </m:den>
                                </m:f>
                              </m:e>
                              <m:e>
                                <m:r>
                                  <a:rPr lang="en-US" sz="2000" i="1">
                                    <a:latin typeface="Cambria Math" panose="02040503050406030204" pitchFamily="18" charset="0"/>
                                  </a:rPr>
                                  <m:t>⋯</m:t>
                                </m:r>
                              </m:e>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𝑓</m:t>
                                    </m:r>
                                  </m:num>
                                  <m:den>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𝑛</m:t>
                                        </m:r>
                                      </m:sub>
                                      <m:sup>
                                        <m:r>
                                          <a:rPr lang="en-US" sz="2000" i="1">
                                            <a:latin typeface="Cambria Math" panose="02040503050406030204" pitchFamily="18" charset="0"/>
                                          </a:rPr>
                                          <m:t>2</m:t>
                                        </m:r>
                                      </m:sup>
                                    </m:sSubSup>
                                  </m:den>
                                </m:f>
                              </m:e>
                            </m:mr>
                          </m:m>
                        </m:e>
                      </m:d>
                    </m:oMath>
                  </m:oMathPara>
                </a14:m>
                <a:endParaRPr lang="en-US" sz="2800" dirty="0"/>
              </a:p>
            </p:txBody>
          </p:sp>
        </mc:Choice>
        <mc:Fallback xmlns="">
          <p:sp>
            <p:nvSpPr>
              <p:cNvPr id="6" name="TextBox 5">
                <a:extLst>
                  <a:ext uri="{FF2B5EF4-FFF2-40B4-BE49-F238E27FC236}">
                    <a16:creationId xmlns:a16="http://schemas.microsoft.com/office/drawing/2014/main" id="{70C2079C-29D5-68BA-779D-D555B7B4B542}"/>
                  </a:ext>
                </a:extLst>
              </p:cNvPr>
              <p:cNvSpPr txBox="1">
                <a:spLocks noRot="1" noChangeAspect="1" noMove="1" noResize="1" noEditPoints="1" noAdjustHandles="1" noChangeArrowheads="1" noChangeShapeType="1" noTextEdit="1"/>
              </p:cNvSpPr>
              <p:nvPr/>
            </p:nvSpPr>
            <p:spPr>
              <a:xfrm>
                <a:off x="2391861" y="1545923"/>
                <a:ext cx="4375750" cy="17721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71286E0-FFC7-B98E-0ED0-CC4BFE818888}"/>
                  </a:ext>
                </a:extLst>
              </p:cNvPr>
              <p:cNvSpPr txBox="1"/>
              <p:nvPr/>
            </p:nvSpPr>
            <p:spPr>
              <a:xfrm>
                <a:off x="671358" y="4614364"/>
                <a:ext cx="5349926" cy="97417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dirty="0" smtClean="0">
                              <a:latin typeface="Cambria Math" panose="02040503050406030204" pitchFamily="18" charset="0"/>
                            </a:rPr>
                          </m:ctrlPr>
                        </m:mPr>
                        <m:mr>
                          <m:e>
                            <m:r>
                              <a:rPr lang="en-US" sz="2400" i="1" dirty="0">
                                <a:latin typeface="Cambria Math" panose="02040503050406030204" pitchFamily="18" charset="0"/>
                              </a:rPr>
                              <m:t>𝑓</m:t>
                            </m:r>
                            <m:d>
                              <m:dPr>
                                <m:ctrlPr>
                                  <a:rPr lang="en-US" sz="2400" i="1" dirty="0">
                                    <a:latin typeface="Cambria Math" panose="02040503050406030204" pitchFamily="18" charset="0"/>
                                  </a:rPr>
                                </m:ctrlPr>
                              </m:dPr>
                              <m:e>
                                <m:r>
                                  <a:rPr lang="en-US" sz="2400" b="1" i="0" dirty="0">
                                    <a:latin typeface="Cambria Math" panose="02040503050406030204" pitchFamily="18" charset="0"/>
                                  </a:rPr>
                                  <m:t>𝐱</m:t>
                                </m:r>
                              </m:e>
                            </m:d>
                            <m:r>
                              <a:rPr lang="en-US" sz="2400" b="0" i="1" dirty="0">
                                <a:latin typeface="Cambria Math" panose="02040503050406030204" pitchFamily="18" charset="0"/>
                              </a:rPr>
                              <m:t>  </m:t>
                            </m:r>
                            <m:r>
                              <m:rPr>
                                <m:sty m:val="p"/>
                              </m:rPr>
                              <a:rPr lang="en-US" sz="2400" b="0" i="1" dirty="0">
                                <a:latin typeface="Cambria Math" panose="02040503050406030204" pitchFamily="18" charset="0"/>
                              </a:rPr>
                              <m:t>convex</m:t>
                            </m:r>
                            <m:r>
                              <a:rPr lang="en-US" sz="2400" b="0" i="1" dirty="0" smtClean="0">
                                <a:latin typeface="Cambria Math" panose="02040503050406030204" pitchFamily="18" charset="0"/>
                              </a:rPr>
                              <m:t>              </m:t>
                            </m:r>
                            <m:r>
                              <a:rPr lang="en-US" sz="2400" b="0" i="1" dirty="0">
                                <a:latin typeface="Cambria Math" panose="02040503050406030204" pitchFamily="18" charset="0"/>
                              </a:rPr>
                              <m:t> </m:t>
                            </m:r>
                            <m:r>
                              <a:rPr lang="en-US" sz="2400" b="0" i="0" dirty="0">
                                <a:latin typeface="Cambria Math" panose="02040503050406030204" pitchFamily="18" charset="0"/>
                              </a:rPr>
                              <m:t>⇔</m:t>
                            </m:r>
                            <m:r>
                              <a:rPr lang="en-US" sz="2400" b="0" i="1" dirty="0">
                                <a:latin typeface="Cambria Math" panose="02040503050406030204" pitchFamily="18" charset="0"/>
                              </a:rPr>
                              <m:t> </m:t>
                            </m:r>
                            <m:sSup>
                              <m:sSupPr>
                                <m:ctrlPr>
                                  <a:rPr lang="en-US" sz="2400" b="0" i="1" dirty="0">
                                    <a:latin typeface="Cambria Math" panose="02040503050406030204" pitchFamily="18" charset="0"/>
                                  </a:rPr>
                                </m:ctrlPr>
                              </m:sSupPr>
                              <m:e>
                                <m:r>
                                  <m:rPr>
                                    <m:sty m:val="p"/>
                                  </m:rPr>
                                  <a:rPr lang="en-US" sz="2400" b="0" i="0" dirty="0">
                                    <a:latin typeface="Cambria Math" panose="02040503050406030204" pitchFamily="18" charset="0"/>
                                  </a:rPr>
                                  <m:t>∇</m:t>
                                </m:r>
                              </m:e>
                              <m:sup>
                                <m:r>
                                  <a:rPr lang="en-US" sz="2400" b="0" i="0" dirty="0">
                                    <a:latin typeface="Cambria Math" panose="02040503050406030204" pitchFamily="18" charset="0"/>
                                  </a:rPr>
                                  <m:t>2</m:t>
                                </m:r>
                              </m:sup>
                            </m:sSup>
                            <m:r>
                              <a:rPr lang="en-US" sz="2400" b="0" i="1" dirty="0">
                                <a:latin typeface="Cambria Math" panose="02040503050406030204" pitchFamily="18" charset="0"/>
                              </a:rPr>
                              <m:t>𝑓</m:t>
                            </m:r>
                            <m:r>
                              <a:rPr lang="en-US" sz="2400" b="0" i="1" dirty="0">
                                <a:latin typeface="Cambria Math" panose="02040503050406030204" pitchFamily="18" charset="0"/>
                              </a:rPr>
                              <m:t>  </m:t>
                            </m:r>
                            <m:r>
                              <m:rPr>
                                <m:sty m:val="p"/>
                              </m:rPr>
                              <a:rPr lang="en-US" sz="2400" b="0" i="1" dirty="0">
                                <a:latin typeface="Cambria Math" panose="02040503050406030204" pitchFamily="18" charset="0"/>
                              </a:rPr>
                              <m:t>PSD</m:t>
                            </m:r>
                          </m:e>
                        </m:mr>
                        <m:mr>
                          <m:e>
                            <m:r>
                              <a:rPr lang="en-US" sz="2400" b="0" i="1" dirty="0">
                                <a:latin typeface="Cambria Math" panose="02040503050406030204" pitchFamily="18" charset="0"/>
                              </a:rPr>
                              <m:t>𝑓</m:t>
                            </m:r>
                            <m:d>
                              <m:dPr>
                                <m:ctrlPr>
                                  <a:rPr lang="en-US" sz="2400" b="0" i="1" dirty="0">
                                    <a:latin typeface="Cambria Math" panose="02040503050406030204" pitchFamily="18" charset="0"/>
                                  </a:rPr>
                                </m:ctrlPr>
                              </m:dPr>
                              <m:e>
                                <m:r>
                                  <a:rPr lang="en-US" sz="2400" b="1" i="0" dirty="0">
                                    <a:latin typeface="Cambria Math" panose="02040503050406030204" pitchFamily="18" charset="0"/>
                                  </a:rPr>
                                  <m:t>𝐱</m:t>
                                </m:r>
                              </m:e>
                            </m:d>
                            <m:r>
                              <a:rPr lang="en-US" sz="2400" b="0" i="1" dirty="0">
                                <a:latin typeface="Cambria Math" panose="02040503050406030204" pitchFamily="18" charset="0"/>
                              </a:rPr>
                              <m:t>  </m:t>
                            </m:r>
                            <m:r>
                              <m:rPr>
                                <m:sty m:val="p"/>
                              </m:rPr>
                              <a:rPr lang="en-US" sz="2400" b="0" i="1" dirty="0">
                                <a:latin typeface="Cambria Math" panose="02040503050406030204" pitchFamily="18" charset="0"/>
                              </a:rPr>
                              <m:t>strictly</m:t>
                            </m:r>
                            <m:r>
                              <a:rPr lang="en-US" sz="2400" b="0" i="1" dirty="0">
                                <a:latin typeface="Cambria Math" panose="02040503050406030204" pitchFamily="18" charset="0"/>
                              </a:rPr>
                              <m:t>  </m:t>
                            </m:r>
                            <m:r>
                              <m:rPr>
                                <m:sty m:val="p"/>
                              </m:rPr>
                              <a:rPr lang="en-US" sz="2400" b="0" i="1" dirty="0">
                                <a:latin typeface="Cambria Math" panose="02040503050406030204" pitchFamily="18" charset="0"/>
                              </a:rPr>
                              <m:t>convex</m:t>
                            </m:r>
                            <m:r>
                              <a:rPr lang="en-US" sz="2400" b="0" i="1" dirty="0">
                                <a:latin typeface="Cambria Math" panose="02040503050406030204" pitchFamily="18" charset="0"/>
                              </a:rPr>
                              <m:t> </m:t>
                            </m:r>
                            <m:r>
                              <a:rPr lang="en-US" sz="2400" b="0" i="0" dirty="0">
                                <a:latin typeface="Cambria Math" panose="02040503050406030204" pitchFamily="18" charset="0"/>
                              </a:rPr>
                              <m:t>⇔</m:t>
                            </m:r>
                            <m:r>
                              <a:rPr lang="en-US" sz="2400" b="0" i="1" dirty="0">
                                <a:latin typeface="Cambria Math" panose="02040503050406030204" pitchFamily="18" charset="0"/>
                              </a:rPr>
                              <m:t> </m:t>
                            </m:r>
                            <m:sSup>
                              <m:sSupPr>
                                <m:ctrlPr>
                                  <a:rPr lang="en-US" sz="2400" b="0" i="1" dirty="0">
                                    <a:latin typeface="Cambria Math" panose="02040503050406030204" pitchFamily="18" charset="0"/>
                                  </a:rPr>
                                </m:ctrlPr>
                              </m:sSupPr>
                              <m:e>
                                <m:r>
                                  <m:rPr>
                                    <m:sty m:val="p"/>
                                  </m:rPr>
                                  <a:rPr lang="en-US" sz="2400" b="0" i="0" dirty="0">
                                    <a:latin typeface="Cambria Math" panose="02040503050406030204" pitchFamily="18" charset="0"/>
                                  </a:rPr>
                                  <m:t>∇</m:t>
                                </m:r>
                              </m:e>
                              <m:sup>
                                <m:r>
                                  <a:rPr lang="en-US" sz="2400" b="0" i="0" dirty="0">
                                    <a:latin typeface="Cambria Math" panose="02040503050406030204" pitchFamily="18" charset="0"/>
                                  </a:rPr>
                                  <m:t>2</m:t>
                                </m:r>
                              </m:sup>
                            </m:sSup>
                            <m:r>
                              <a:rPr lang="en-US" sz="2400" b="0" i="1" dirty="0">
                                <a:latin typeface="Cambria Math" panose="02040503050406030204" pitchFamily="18" charset="0"/>
                              </a:rPr>
                              <m:t>𝑓</m:t>
                            </m:r>
                            <m:r>
                              <a:rPr lang="en-US" sz="2400" b="0" i="1" dirty="0">
                                <a:latin typeface="Cambria Math" panose="02040503050406030204" pitchFamily="18" charset="0"/>
                              </a:rPr>
                              <m:t>  </m:t>
                            </m:r>
                            <m:r>
                              <m:rPr>
                                <m:sty m:val="p"/>
                              </m:rPr>
                              <a:rPr lang="en-US" sz="2400" b="0" i="1" dirty="0">
                                <a:latin typeface="Cambria Math" panose="02040503050406030204" pitchFamily="18" charset="0"/>
                              </a:rPr>
                              <m:t>PD</m:t>
                            </m:r>
                            <m:r>
                              <a:rPr lang="en-US" sz="2400" b="0" i="1" dirty="0" smtClean="0">
                                <a:latin typeface="Cambria Math" panose="02040503050406030204" pitchFamily="18" charset="0"/>
                              </a:rPr>
                              <m:t>   </m:t>
                            </m:r>
                          </m:e>
                        </m:mr>
                      </m:m>
                    </m:oMath>
                  </m:oMathPara>
                </a14:m>
                <a:endParaRPr lang="en-US" sz="2400" dirty="0"/>
              </a:p>
            </p:txBody>
          </p:sp>
        </mc:Choice>
        <mc:Fallback xmlns="">
          <p:sp>
            <p:nvSpPr>
              <p:cNvPr id="9" name="TextBox 8">
                <a:extLst>
                  <a:ext uri="{FF2B5EF4-FFF2-40B4-BE49-F238E27FC236}">
                    <a16:creationId xmlns:a16="http://schemas.microsoft.com/office/drawing/2014/main" id="{071286E0-FFC7-B98E-0ED0-CC4BFE818888}"/>
                  </a:ext>
                </a:extLst>
              </p:cNvPr>
              <p:cNvSpPr txBox="1">
                <a:spLocks noRot="1" noChangeAspect="1" noMove="1" noResize="1" noEditPoints="1" noAdjustHandles="1" noChangeArrowheads="1" noChangeShapeType="1" noTextEdit="1"/>
              </p:cNvSpPr>
              <p:nvPr/>
            </p:nvSpPr>
            <p:spPr>
              <a:xfrm>
                <a:off x="671358" y="4614364"/>
                <a:ext cx="5349926" cy="97417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6511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solidFill>
                      <a:srgbClr val="0000FF"/>
                    </a:solidFill>
                  </a:rPr>
                  <a:t>Convex Problem</a:t>
                </a:r>
                <a:r>
                  <a:rPr lang="en-US" dirty="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0" dirty="0" smtClean="0">
                        <a:latin typeface="Cambria Math" panose="02040503050406030204" pitchFamily="18" charset="0"/>
                      </a:rPr>
                      <m:t>𝐱</m:t>
                    </m:r>
                    <m:r>
                      <a:rPr lang="en-US" i="1" dirty="0" smtClean="0">
                        <a:latin typeface="Cambria Math" panose="02040503050406030204" pitchFamily="18" charset="0"/>
                      </a:rPr>
                      <m:t>)</m:t>
                    </m:r>
                  </m:oMath>
                </a14:m>
                <a:r>
                  <a:rPr lang="en-US" dirty="0"/>
                  <a:t> is a convex function over a convex feasible set </a:t>
                </a:r>
                <a14:m>
                  <m:oMath xmlns:m="http://schemas.openxmlformats.org/officeDocument/2006/math">
                    <m:r>
                      <a:rPr lang="en-US" i="1" dirty="0" smtClean="0">
                        <a:latin typeface="Cambria Math" panose="02040503050406030204" pitchFamily="18" charset="0"/>
                      </a:rPr>
                      <m:t>𝑆</m:t>
                    </m:r>
                  </m:oMath>
                </a14:m>
                <a:endParaRPr lang="en-US" i="1" dirty="0"/>
              </a:p>
              <a:p>
                <a:r>
                  <a:rPr lang="en-US" dirty="0"/>
                  <a:t>If a problem is convex, KKT condition is necessary as well as sufficient</a:t>
                </a:r>
              </a:p>
              <a:p>
                <a:r>
                  <a:rPr lang="en-US" dirty="0">
                    <a:solidFill>
                      <a:srgbClr val="0000FF"/>
                    </a:solidFill>
                  </a:rPr>
                  <a:t>Any local minimum is also a global minimum</a:t>
                </a:r>
              </a:p>
              <a:p>
                <a:r>
                  <a:rPr lang="en-US" dirty="0"/>
                  <a:t>Convex set: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Convex Problem </a:t>
            </a:r>
            <a:r>
              <a:rPr lang="en-US" i="1" dirty="0"/>
              <a:t>cont</a:t>
            </a:r>
            <a:r>
              <a:rPr lang="en-US" dirty="0"/>
              <a:t>.</a:t>
            </a:r>
          </a:p>
        </p:txBody>
      </p:sp>
      <p:sp>
        <p:nvSpPr>
          <p:cNvPr id="5" name="Oval 4"/>
          <p:cNvSpPr/>
          <p:nvPr/>
        </p:nvSpPr>
        <p:spPr bwMode="auto">
          <a:xfrm>
            <a:off x="1013245" y="4485501"/>
            <a:ext cx="1767016" cy="1532238"/>
          </a:xfrm>
          <a:prstGeom prst="ellipse">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7" name="Straight Connector 6"/>
          <p:cNvCxnSpPr/>
          <p:nvPr/>
        </p:nvCxnSpPr>
        <p:spPr bwMode="auto">
          <a:xfrm flipV="1">
            <a:off x="1408661" y="5029198"/>
            <a:ext cx="864973" cy="345989"/>
          </a:xfrm>
          <a:prstGeom prst="line">
            <a:avLst/>
          </a:prstGeom>
          <a:solidFill>
            <a:schemeClr val="accent1"/>
          </a:solidFill>
          <a:ln w="19050" cap="flat" cmpd="sng" algn="ctr">
            <a:solidFill>
              <a:schemeClr val="tx1"/>
            </a:solidFill>
            <a:prstDash val="solid"/>
            <a:round/>
            <a:headEnd type="oval" w="lg" len="lg"/>
            <a:tailEnd type="oval" w="lg" len="lg"/>
          </a:ln>
          <a:effectLst/>
        </p:spPr>
      </p:cxnSp>
      <p:sp>
        <p:nvSpPr>
          <p:cNvPr id="8" name="Freeform 7"/>
          <p:cNvSpPr/>
          <p:nvPr/>
        </p:nvSpPr>
        <p:spPr bwMode="auto">
          <a:xfrm>
            <a:off x="3583455" y="4337222"/>
            <a:ext cx="1717590" cy="1754660"/>
          </a:xfrm>
          <a:custGeom>
            <a:avLst/>
            <a:gdLst>
              <a:gd name="connsiteX0" fmla="*/ 1062681 w 1717590"/>
              <a:gd name="connsiteY0" fmla="*/ 0 h 1754660"/>
              <a:gd name="connsiteX1" fmla="*/ 0 w 1717590"/>
              <a:gd name="connsiteY1" fmla="*/ 815546 h 1754660"/>
              <a:gd name="connsiteX2" fmla="*/ 790833 w 1717590"/>
              <a:gd name="connsiteY2" fmla="*/ 1754660 h 1754660"/>
              <a:gd name="connsiteX3" fmla="*/ 1717590 w 1717590"/>
              <a:gd name="connsiteY3" fmla="*/ 1075038 h 1754660"/>
              <a:gd name="connsiteX4" fmla="*/ 1062681 w 1717590"/>
              <a:gd name="connsiteY4" fmla="*/ 0 h 17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590" h="1754660">
                <a:moveTo>
                  <a:pt x="1062681" y="0"/>
                </a:moveTo>
                <a:lnTo>
                  <a:pt x="0" y="815546"/>
                </a:lnTo>
                <a:lnTo>
                  <a:pt x="790833" y="1754660"/>
                </a:lnTo>
                <a:lnTo>
                  <a:pt x="1717590" y="1075038"/>
                </a:lnTo>
                <a:lnTo>
                  <a:pt x="1062681" y="0"/>
                </a:lnTo>
                <a:close/>
              </a:path>
            </a:pathLst>
          </a:cu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9" name="Straight Connector 8"/>
          <p:cNvCxnSpPr/>
          <p:nvPr/>
        </p:nvCxnSpPr>
        <p:spPr bwMode="auto">
          <a:xfrm flipV="1">
            <a:off x="3958278" y="5202195"/>
            <a:ext cx="873210" cy="41190"/>
          </a:xfrm>
          <a:prstGeom prst="line">
            <a:avLst/>
          </a:prstGeom>
          <a:solidFill>
            <a:schemeClr val="accent1"/>
          </a:solidFill>
          <a:ln w="19050" cap="flat" cmpd="sng" algn="ctr">
            <a:solidFill>
              <a:schemeClr val="tx1"/>
            </a:solidFill>
            <a:prstDash val="solid"/>
            <a:round/>
            <a:headEnd type="oval" w="lg" len="lg"/>
            <a:tailEnd type="oval" w="lg" len="lg"/>
          </a:ln>
          <a:effectLst/>
        </p:spPr>
      </p:cxnSp>
      <p:sp>
        <p:nvSpPr>
          <p:cNvPr id="11" name="Freeform 10"/>
          <p:cNvSpPr/>
          <p:nvPr/>
        </p:nvSpPr>
        <p:spPr bwMode="auto">
          <a:xfrm>
            <a:off x="6054811" y="4361938"/>
            <a:ext cx="2075935" cy="1643449"/>
          </a:xfrm>
          <a:custGeom>
            <a:avLst/>
            <a:gdLst>
              <a:gd name="connsiteX0" fmla="*/ 457200 w 2075935"/>
              <a:gd name="connsiteY0" fmla="*/ 86497 h 1643449"/>
              <a:gd name="connsiteX1" fmla="*/ 457200 w 2075935"/>
              <a:gd name="connsiteY1" fmla="*/ 86497 h 1643449"/>
              <a:gd name="connsiteX2" fmla="*/ 518984 w 2075935"/>
              <a:gd name="connsiteY2" fmla="*/ 172995 h 1643449"/>
              <a:gd name="connsiteX3" fmla="*/ 1099751 w 2075935"/>
              <a:gd name="connsiteY3" fmla="*/ 889687 h 1643449"/>
              <a:gd name="connsiteX4" fmla="*/ 1668162 w 2075935"/>
              <a:gd name="connsiteY4" fmla="*/ 0 h 1643449"/>
              <a:gd name="connsiteX5" fmla="*/ 2075935 w 2075935"/>
              <a:gd name="connsiteY5" fmla="*/ 1594022 h 1643449"/>
              <a:gd name="connsiteX6" fmla="*/ 0 w 2075935"/>
              <a:gd name="connsiteY6" fmla="*/ 1643449 h 1643449"/>
              <a:gd name="connsiteX7" fmla="*/ 457200 w 2075935"/>
              <a:gd name="connsiteY7" fmla="*/ 86497 h 164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5935" h="1643449">
                <a:moveTo>
                  <a:pt x="457200" y="86497"/>
                </a:moveTo>
                <a:lnTo>
                  <a:pt x="457200" y="86497"/>
                </a:lnTo>
                <a:lnTo>
                  <a:pt x="518984" y="172995"/>
                </a:lnTo>
                <a:lnTo>
                  <a:pt x="1099751" y="889687"/>
                </a:lnTo>
                <a:lnTo>
                  <a:pt x="1668162" y="0"/>
                </a:lnTo>
                <a:lnTo>
                  <a:pt x="2075935" y="1594022"/>
                </a:lnTo>
                <a:lnTo>
                  <a:pt x="0" y="1643449"/>
                </a:lnTo>
                <a:lnTo>
                  <a:pt x="457200" y="86497"/>
                </a:lnTo>
                <a:close/>
              </a:path>
            </a:pathLst>
          </a:cu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2" name="Straight Connector 11"/>
          <p:cNvCxnSpPr/>
          <p:nvPr/>
        </p:nvCxnSpPr>
        <p:spPr bwMode="auto">
          <a:xfrm flipV="1">
            <a:off x="6705601" y="4971538"/>
            <a:ext cx="873210" cy="41190"/>
          </a:xfrm>
          <a:prstGeom prst="line">
            <a:avLst/>
          </a:prstGeom>
          <a:solidFill>
            <a:schemeClr val="accent1"/>
          </a:solidFill>
          <a:ln w="19050" cap="flat" cmpd="sng" algn="ctr">
            <a:solidFill>
              <a:schemeClr val="tx1"/>
            </a:solidFill>
            <a:prstDash val="solid"/>
            <a:round/>
            <a:headEnd type="oval" w="lg" len="lg"/>
            <a:tailEnd type="oval" w="lg" len="lg"/>
          </a:ln>
          <a:effectLst/>
        </p:spPr>
      </p:cxnSp>
      <p:sp>
        <p:nvSpPr>
          <p:cNvPr id="6" name="TextBox 5"/>
          <p:cNvSpPr txBox="1"/>
          <p:nvPr/>
        </p:nvSpPr>
        <p:spPr>
          <a:xfrm>
            <a:off x="2491210" y="6050042"/>
            <a:ext cx="1467068"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Convex set</a:t>
            </a:r>
          </a:p>
        </p:txBody>
      </p:sp>
      <p:sp>
        <p:nvSpPr>
          <p:cNvPr id="13" name="TextBox 12"/>
          <p:cNvSpPr txBox="1"/>
          <p:nvPr/>
        </p:nvSpPr>
        <p:spPr>
          <a:xfrm>
            <a:off x="6159404" y="6027762"/>
            <a:ext cx="1965603"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Non-convex set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6FB4A7-F0CE-023B-FDF0-1D2C711145A1}"/>
                  </a:ext>
                </a:extLst>
              </p:cNvPr>
              <p:cNvSpPr txBox="1"/>
              <p:nvPr/>
            </p:nvSpPr>
            <p:spPr>
              <a:xfrm>
                <a:off x="2357395" y="3000629"/>
                <a:ext cx="5067413" cy="123546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b="0" i="1" dirty="0" smtClean="0">
                              <a:latin typeface="Cambria Math" panose="02040503050406030204" pitchFamily="18" charset="0"/>
                            </a:rPr>
                          </m:ctrlPr>
                        </m:mPr>
                        <m:mr>
                          <m:e>
                            <m:r>
                              <m:rPr>
                                <m:sty m:val="p"/>
                              </m:rPr>
                              <a:rPr lang="en-US" sz="2400" b="0" dirty="0">
                                <a:latin typeface="Cambria Math" panose="02040503050406030204" pitchFamily="18" charset="0"/>
                              </a:rPr>
                              <m:t>For</m:t>
                            </m:r>
                            <m:r>
                              <a:rPr lang="en-US" sz="2400" b="0" i="1" dirty="0">
                                <a:latin typeface="Cambria Math" panose="02040503050406030204" pitchFamily="18" charset="0"/>
                              </a:rPr>
                              <m:t> </m:t>
                            </m:r>
                            <m:r>
                              <m:rPr>
                                <m:sty m:val="p"/>
                              </m:rPr>
                              <a:rPr lang="en-US" sz="2400" b="0" i="1" dirty="0">
                                <a:latin typeface="Cambria Math" panose="02040503050406030204" pitchFamily="18" charset="0"/>
                              </a:rPr>
                              <m:t>all</m:t>
                            </m:r>
                            <m:r>
                              <a:rPr lang="en-US" sz="2400" b="0" i="1" dirty="0">
                                <a:latin typeface="Cambria Math" panose="02040503050406030204" pitchFamily="18" charset="0"/>
                              </a:rPr>
                              <m:t>  </m:t>
                            </m:r>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𝐱</m:t>
                                </m:r>
                              </m:e>
                              <m:sup>
                                <m:d>
                                  <m:dPr>
                                    <m:ctrlPr>
                                      <a:rPr lang="en-US" sz="2400" b="1" i="1" dirty="0">
                                        <a:latin typeface="Cambria Math" panose="02040503050406030204" pitchFamily="18" charset="0"/>
                                      </a:rPr>
                                    </m:ctrlPr>
                                  </m:dPr>
                                  <m:e>
                                    <m:r>
                                      <a:rPr lang="en-US" sz="2400" b="0" i="0" dirty="0">
                                        <a:latin typeface="Cambria Math" panose="02040503050406030204" pitchFamily="18" charset="0"/>
                                      </a:rPr>
                                      <m:t>1</m:t>
                                    </m:r>
                                  </m:e>
                                </m:d>
                              </m:sup>
                            </m:sSup>
                            <m:r>
                              <a:rPr lang="en-US" sz="2400" b="0" i="0" dirty="0">
                                <a:latin typeface="Cambria Math" panose="02040503050406030204" pitchFamily="18" charset="0"/>
                              </a:rPr>
                              <m:t>,</m:t>
                            </m:r>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𝐱</m:t>
                                </m:r>
                              </m:e>
                              <m:sup>
                                <m:d>
                                  <m:dPr>
                                    <m:ctrlPr>
                                      <a:rPr lang="en-US" sz="2400" b="1" i="1" dirty="0">
                                        <a:latin typeface="Cambria Math" panose="02040503050406030204" pitchFamily="18" charset="0"/>
                                      </a:rPr>
                                    </m:ctrlPr>
                                  </m:dPr>
                                  <m:e>
                                    <m:r>
                                      <a:rPr lang="en-US" sz="2400" b="0" i="0" dirty="0">
                                        <a:latin typeface="Cambria Math" panose="02040503050406030204" pitchFamily="18" charset="0"/>
                                      </a:rPr>
                                      <m:t>2</m:t>
                                    </m:r>
                                  </m:e>
                                </m:d>
                              </m:sup>
                            </m:sSup>
                            <m:r>
                              <a:rPr lang="en-US" sz="2400" b="0" i="0" dirty="0">
                                <a:latin typeface="Cambria Math" panose="02040503050406030204" pitchFamily="18" charset="0"/>
                              </a:rPr>
                              <m:t>∈</m:t>
                            </m:r>
                            <m:r>
                              <a:rPr lang="en-US" sz="2400" b="0" i="1" dirty="0">
                                <a:latin typeface="Cambria Math" panose="02040503050406030204" pitchFamily="18" charset="0"/>
                              </a:rPr>
                              <m:t>𝑆</m:t>
                            </m:r>
                            <m:r>
                              <a:rPr lang="en-US" sz="2400" b="0" i="1" dirty="0" smtClean="0">
                                <a:latin typeface="Cambria Math" panose="02040503050406030204" pitchFamily="18" charset="0"/>
                              </a:rPr>
                              <m:t>                               </m:t>
                            </m:r>
                          </m:e>
                        </m:mr>
                        <m:mr>
                          <m:e>
                            <m:r>
                              <a:rPr lang="en-US" sz="2400" b="1" i="0" dirty="0">
                                <a:latin typeface="Cambria Math" panose="02040503050406030204" pitchFamily="18" charset="0"/>
                              </a:rPr>
                              <m:t>𝐱</m:t>
                            </m:r>
                            <m:r>
                              <a:rPr lang="en-US" sz="2400" b="0" i="0" dirty="0">
                                <a:latin typeface="Cambria Math" panose="02040503050406030204" pitchFamily="18" charset="0"/>
                              </a:rPr>
                              <m:t>=</m:t>
                            </m:r>
                            <m:r>
                              <a:rPr lang="en-US" sz="2400" b="0" i="1" dirty="0">
                                <a:latin typeface="Cambria Math" panose="02040503050406030204" pitchFamily="18" charset="0"/>
                              </a:rPr>
                              <m:t>𝛼</m:t>
                            </m:r>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𝐱</m:t>
                                </m:r>
                              </m:e>
                              <m:sup>
                                <m:d>
                                  <m:dPr>
                                    <m:ctrlPr>
                                      <a:rPr lang="en-US" sz="2400" b="1" i="1" dirty="0">
                                        <a:latin typeface="Cambria Math" panose="02040503050406030204" pitchFamily="18" charset="0"/>
                                      </a:rPr>
                                    </m:ctrlPr>
                                  </m:dPr>
                                  <m:e>
                                    <m:r>
                                      <a:rPr lang="en-US" sz="2400" b="0" i="0" dirty="0">
                                        <a:latin typeface="Cambria Math" panose="02040503050406030204" pitchFamily="18" charset="0"/>
                                      </a:rPr>
                                      <m:t>2</m:t>
                                    </m:r>
                                  </m:e>
                                </m:d>
                              </m:sup>
                            </m:sSup>
                            <m:r>
                              <a:rPr lang="en-US" sz="2400" b="0" i="0" dirty="0">
                                <a:latin typeface="Cambria Math" panose="02040503050406030204" pitchFamily="18" charset="0"/>
                              </a:rPr>
                              <m:t>+</m:t>
                            </m:r>
                            <m:d>
                              <m:dPr>
                                <m:ctrlPr>
                                  <a:rPr lang="en-US" sz="2400" b="0" i="1" dirty="0">
                                    <a:latin typeface="Cambria Math" panose="02040503050406030204" pitchFamily="18" charset="0"/>
                                  </a:rPr>
                                </m:ctrlPr>
                              </m:dPr>
                              <m:e>
                                <m:r>
                                  <a:rPr lang="en-US" sz="2400" b="0" i="0" dirty="0">
                                    <a:latin typeface="Cambria Math" panose="02040503050406030204" pitchFamily="18" charset="0"/>
                                  </a:rPr>
                                  <m:t>1−</m:t>
                                </m:r>
                                <m:r>
                                  <a:rPr lang="en-US" sz="2400" b="0" i="1" dirty="0">
                                    <a:latin typeface="Cambria Math" panose="02040503050406030204" pitchFamily="18" charset="0"/>
                                  </a:rPr>
                                  <m:t>𝛼</m:t>
                                </m:r>
                              </m:e>
                            </m:d>
                            <m:sSup>
                              <m:sSupPr>
                                <m:ctrlPr>
                                  <a:rPr lang="en-US" sz="2400" b="0" i="1" dirty="0">
                                    <a:latin typeface="Cambria Math" panose="02040503050406030204" pitchFamily="18" charset="0"/>
                                  </a:rPr>
                                </m:ctrlPr>
                              </m:sSupPr>
                              <m:e>
                                <m:r>
                                  <a:rPr lang="en-US" sz="2400" b="1" i="0" dirty="0">
                                    <a:latin typeface="Cambria Math" panose="02040503050406030204" pitchFamily="18" charset="0"/>
                                  </a:rPr>
                                  <m:t>𝐱</m:t>
                                </m:r>
                              </m:e>
                              <m:sup>
                                <m:d>
                                  <m:dPr>
                                    <m:ctrlPr>
                                      <a:rPr lang="en-US" sz="2400" b="1" i="1" dirty="0">
                                        <a:latin typeface="Cambria Math" panose="02040503050406030204" pitchFamily="18" charset="0"/>
                                      </a:rPr>
                                    </m:ctrlPr>
                                  </m:dPr>
                                  <m:e>
                                    <m:r>
                                      <a:rPr lang="en-US" sz="2400" b="0" i="0" dirty="0">
                                        <a:latin typeface="Cambria Math" panose="02040503050406030204" pitchFamily="18" charset="0"/>
                                      </a:rPr>
                                      <m:t>1</m:t>
                                    </m:r>
                                  </m:e>
                                </m:d>
                              </m:sup>
                            </m:sSup>
                            <m:r>
                              <a:rPr lang="en-US" sz="2400" b="0" i="1" dirty="0">
                                <a:latin typeface="Cambria Math" panose="02040503050406030204" pitchFamily="18" charset="0"/>
                              </a:rPr>
                              <m:t> </m:t>
                            </m:r>
                            <m:r>
                              <a:rPr lang="en-US" sz="2400" b="0" i="0" dirty="0">
                                <a:latin typeface="Cambria Math" panose="02040503050406030204" pitchFamily="18" charset="0"/>
                              </a:rPr>
                              <m:t>0≤</m:t>
                            </m:r>
                            <m:r>
                              <a:rPr lang="en-US" sz="2400" b="0" i="1" dirty="0">
                                <a:latin typeface="Cambria Math" panose="02040503050406030204" pitchFamily="18" charset="0"/>
                              </a:rPr>
                              <m:t>𝛼</m:t>
                            </m:r>
                            <m:r>
                              <a:rPr lang="en-US" sz="2400" b="0" i="0" dirty="0">
                                <a:latin typeface="Cambria Math" panose="02040503050406030204" pitchFamily="18" charset="0"/>
                              </a:rPr>
                              <m:t>≤1</m:t>
                            </m:r>
                          </m:e>
                        </m:mr>
                        <m:mr>
                          <m:e>
                            <m:r>
                              <a:rPr lang="en-US" sz="2400" b="0" i="0" dirty="0">
                                <a:latin typeface="Cambria Math" panose="02040503050406030204" pitchFamily="18" charset="0"/>
                              </a:rPr>
                              <m:t>⇒</m:t>
                            </m:r>
                            <m:r>
                              <a:rPr lang="en-US" sz="2400" b="1" i="0" dirty="0">
                                <a:latin typeface="Cambria Math" panose="02040503050406030204" pitchFamily="18" charset="0"/>
                              </a:rPr>
                              <m:t>𝐱</m:t>
                            </m:r>
                            <m:r>
                              <a:rPr lang="en-US" sz="2400" b="0" i="0" dirty="0">
                                <a:latin typeface="Cambria Math" panose="02040503050406030204" pitchFamily="18" charset="0"/>
                              </a:rPr>
                              <m:t>∈</m:t>
                            </m:r>
                            <m:r>
                              <a:rPr lang="en-US" sz="2400" b="0" i="1" dirty="0">
                                <a:latin typeface="Cambria Math" panose="02040503050406030204" pitchFamily="18" charset="0"/>
                              </a:rPr>
                              <m:t>𝑆</m:t>
                            </m:r>
                            <m:r>
                              <a:rPr lang="en-US" sz="2400" b="0" i="1" dirty="0" smtClean="0">
                                <a:latin typeface="Cambria Math" panose="02040503050406030204" pitchFamily="18" charset="0"/>
                              </a:rPr>
                              <m:t>                                                        </m:t>
                            </m:r>
                          </m:e>
                        </m:mr>
                      </m:m>
                    </m:oMath>
                  </m:oMathPara>
                </a14:m>
                <a:endParaRPr lang="en-US" sz="2400" dirty="0"/>
              </a:p>
            </p:txBody>
          </p:sp>
        </mc:Choice>
        <mc:Fallback xmlns="">
          <p:sp>
            <p:nvSpPr>
              <p:cNvPr id="10" name="TextBox 9">
                <a:extLst>
                  <a:ext uri="{FF2B5EF4-FFF2-40B4-BE49-F238E27FC236}">
                    <a16:creationId xmlns:a16="http://schemas.microsoft.com/office/drawing/2014/main" id="{CC6FB4A7-F0CE-023B-FDF0-1D2C711145A1}"/>
                  </a:ext>
                </a:extLst>
              </p:cNvPr>
              <p:cNvSpPr txBox="1">
                <a:spLocks noRot="1" noChangeAspect="1" noMove="1" noResize="1" noEditPoints="1" noAdjustHandles="1" noChangeArrowheads="1" noChangeShapeType="1" noTextEdit="1"/>
              </p:cNvSpPr>
              <p:nvPr/>
            </p:nvSpPr>
            <p:spPr>
              <a:xfrm>
                <a:off x="2357395" y="3000629"/>
                <a:ext cx="5067413" cy="123546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685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81377"/>
            <a:ext cx="7772400" cy="2519073"/>
          </a:xfrm>
        </p:spPr>
        <p:txBody>
          <a:bodyPr/>
          <a:lstStyle/>
          <a:p>
            <a:r>
              <a:rPr lang="en-US" dirty="0"/>
              <a:t>4.4</a:t>
            </a:r>
            <a:br>
              <a:rPr lang="en-US" dirty="0"/>
            </a:br>
            <a:br>
              <a:rPr lang="en-US" dirty="0"/>
            </a:br>
            <a:r>
              <a:rPr lang="en-US" dirty="0"/>
              <a:t>Optimality Criteria</a:t>
            </a:r>
          </a:p>
        </p:txBody>
      </p:sp>
      <p:sp>
        <p:nvSpPr>
          <p:cNvPr id="2" name="Subtitle 1">
            <a:extLst>
              <a:ext uri="{FF2B5EF4-FFF2-40B4-BE49-F238E27FC236}">
                <a16:creationId xmlns:a16="http://schemas.microsoft.com/office/drawing/2014/main" id="{CC1A02F6-4050-45D8-918E-025602ACAFBB}"/>
              </a:ext>
            </a:extLst>
          </p:cNvPr>
          <p:cNvSpPr>
            <a:spLocks noGrp="1"/>
          </p:cNvSpPr>
          <p:nvPr>
            <p:ph type="subTitle" idx="1"/>
          </p:nvPr>
        </p:nvSpPr>
        <p:spPr/>
        <p:txBody>
          <a:bodyPr/>
          <a:lstStyle/>
          <a:p>
            <a:r>
              <a:rPr lang="en-US" dirty="0"/>
              <a:t>How do you know if a design is optimum or not?</a:t>
            </a:r>
          </a:p>
        </p:txBody>
      </p:sp>
    </p:spTree>
    <p:extLst>
      <p:ext uri="{BB962C8B-B14F-4D97-AF65-F5344CB8AC3E}">
        <p14:creationId xmlns:p14="http://schemas.microsoft.com/office/powerpoint/2010/main" val="287139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D6880-A1E4-9A3F-3BA9-7A5A4ABE9A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56A8CF-F864-DAAB-558A-DA4E75773C41}"/>
              </a:ext>
            </a:extLst>
          </p:cNvPr>
          <p:cNvSpPr>
            <a:spLocks noGrp="1"/>
          </p:cNvSpPr>
          <p:nvPr>
            <p:ph type="ctrTitle"/>
          </p:nvPr>
        </p:nvSpPr>
        <p:spPr>
          <a:xfrm>
            <a:off x="685800" y="1566407"/>
            <a:ext cx="7772400" cy="2034043"/>
          </a:xfrm>
        </p:spPr>
        <p:txBody>
          <a:bodyPr/>
          <a:lstStyle/>
          <a:p>
            <a:r>
              <a:rPr lang="en-US" dirty="0"/>
              <a:t>4.2</a:t>
            </a:r>
            <a:br>
              <a:rPr lang="en-US" dirty="0"/>
            </a:br>
            <a:br>
              <a:rPr lang="en-US" dirty="0"/>
            </a:br>
            <a:r>
              <a:rPr lang="en-US" dirty="0"/>
              <a:t>Design Optimization Definition</a:t>
            </a:r>
          </a:p>
        </p:txBody>
      </p:sp>
      <p:sp>
        <p:nvSpPr>
          <p:cNvPr id="5" name="Subtitle 4">
            <a:extLst>
              <a:ext uri="{FF2B5EF4-FFF2-40B4-BE49-F238E27FC236}">
                <a16:creationId xmlns:a16="http://schemas.microsoft.com/office/drawing/2014/main" id="{0A4CC93E-4348-57F0-678F-211EFE7FF583}"/>
              </a:ext>
            </a:extLst>
          </p:cNvPr>
          <p:cNvSpPr>
            <a:spLocks noGrp="1"/>
          </p:cNvSpPr>
          <p:nvPr>
            <p:ph type="subTitle" idx="1"/>
          </p:nvPr>
        </p:nvSpPr>
        <p:spPr/>
        <p:txBody>
          <a:bodyPr/>
          <a:lstStyle/>
          <a:p>
            <a:r>
              <a:rPr lang="en-US" dirty="0"/>
              <a:t>We need a goal to optimize under constraints by changing design variables</a:t>
            </a:r>
          </a:p>
        </p:txBody>
      </p:sp>
    </p:spTree>
    <p:extLst>
      <p:ext uri="{BB962C8B-B14F-4D97-AF65-F5344CB8AC3E}">
        <p14:creationId xmlns:p14="http://schemas.microsoft.com/office/powerpoint/2010/main" val="1366223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Optimization algorithm searches for local minimum…global minimum is not guaranteed</a:t>
            </a:r>
          </a:p>
          <a:p>
            <a:r>
              <a:rPr lang="en-US" dirty="0"/>
              <a:t>Starting with different initial designs will result in different designs</a:t>
            </a:r>
          </a:p>
          <a:p>
            <a:endParaRPr lang="en-US" dirty="0"/>
          </a:p>
        </p:txBody>
      </p:sp>
      <p:sp>
        <p:nvSpPr>
          <p:cNvPr id="3" name="Title 2"/>
          <p:cNvSpPr>
            <a:spLocks noGrp="1"/>
          </p:cNvSpPr>
          <p:nvPr>
            <p:ph type="title"/>
          </p:nvPr>
        </p:nvSpPr>
        <p:spPr/>
        <p:txBody>
          <a:bodyPr/>
          <a:lstStyle/>
          <a:p>
            <a:r>
              <a:rPr lang="en-US" dirty="0"/>
              <a:t>Global vs. Local Minimum</a:t>
            </a:r>
          </a:p>
        </p:txBody>
      </p:sp>
      <p:grpSp>
        <p:nvGrpSpPr>
          <p:cNvPr id="10" name="Group 9"/>
          <p:cNvGrpSpPr/>
          <p:nvPr/>
        </p:nvGrpSpPr>
        <p:grpSpPr>
          <a:xfrm>
            <a:off x="717131" y="2983433"/>
            <a:ext cx="6788143" cy="3513282"/>
            <a:chOff x="717131" y="2983433"/>
            <a:chExt cx="6788143" cy="3513282"/>
          </a:xfrm>
        </p:grpSpPr>
        <p:grpSp>
          <p:nvGrpSpPr>
            <p:cNvPr id="17" name="Group 16"/>
            <p:cNvGrpSpPr/>
            <p:nvPr/>
          </p:nvGrpSpPr>
          <p:grpSpPr>
            <a:xfrm>
              <a:off x="717131" y="2983433"/>
              <a:ext cx="5658988" cy="3513282"/>
              <a:chOff x="6045636" y="1890185"/>
              <a:chExt cx="9529706" cy="5916350"/>
            </a:xfrm>
          </p:grpSpPr>
          <p:sp>
            <p:nvSpPr>
              <p:cNvPr id="18" name="Oval 17"/>
              <p:cNvSpPr/>
              <p:nvPr/>
            </p:nvSpPr>
            <p:spPr>
              <a:xfrm>
                <a:off x="9431047" y="4186600"/>
                <a:ext cx="182880" cy="18288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4140014" y="4905590"/>
                <a:ext cx="182880" cy="18288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2419203" y="4488484"/>
                <a:ext cx="182880" cy="18288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1078783" y="5691008"/>
                <a:ext cx="182880" cy="18288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8626021" y="3180525"/>
                <a:ext cx="6299200" cy="2601923"/>
              </a:xfrm>
              <a:custGeom>
                <a:avLst/>
                <a:gdLst>
                  <a:gd name="connsiteX0" fmla="*/ 0 w 6299200"/>
                  <a:gd name="connsiteY0" fmla="*/ 0 h 2345957"/>
                  <a:gd name="connsiteX1" fmla="*/ 928915 w 6299200"/>
                  <a:gd name="connsiteY1" fmla="*/ 1103086 h 2345957"/>
                  <a:gd name="connsiteX2" fmla="*/ 1756229 w 6299200"/>
                  <a:gd name="connsiteY2" fmla="*/ 58057 h 2345957"/>
                  <a:gd name="connsiteX3" fmla="*/ 2554515 w 6299200"/>
                  <a:gd name="connsiteY3" fmla="*/ 1727200 h 2345957"/>
                  <a:gd name="connsiteX4" fmla="*/ 3164115 w 6299200"/>
                  <a:gd name="connsiteY4" fmla="*/ 290286 h 2345957"/>
                  <a:gd name="connsiteX5" fmla="*/ 3889829 w 6299200"/>
                  <a:gd name="connsiteY5" fmla="*/ 1393372 h 2345957"/>
                  <a:gd name="connsiteX6" fmla="*/ 4557486 w 6299200"/>
                  <a:gd name="connsiteY6" fmla="*/ 14514 h 2345957"/>
                  <a:gd name="connsiteX7" fmla="*/ 5457372 w 6299200"/>
                  <a:gd name="connsiteY7" fmla="*/ 2336800 h 2345957"/>
                  <a:gd name="connsiteX8" fmla="*/ 6299200 w 6299200"/>
                  <a:gd name="connsiteY8" fmla="*/ 856343 h 2345957"/>
                  <a:gd name="connsiteX0" fmla="*/ 0 w 6299200"/>
                  <a:gd name="connsiteY0" fmla="*/ 0 h 2601923"/>
                  <a:gd name="connsiteX1" fmla="*/ 928915 w 6299200"/>
                  <a:gd name="connsiteY1" fmla="*/ 1103086 h 2601923"/>
                  <a:gd name="connsiteX2" fmla="*/ 1756229 w 6299200"/>
                  <a:gd name="connsiteY2" fmla="*/ 58057 h 2601923"/>
                  <a:gd name="connsiteX3" fmla="*/ 2544467 w 6299200"/>
                  <a:gd name="connsiteY3" fmla="*/ 2601407 h 2601923"/>
                  <a:gd name="connsiteX4" fmla="*/ 3164115 w 6299200"/>
                  <a:gd name="connsiteY4" fmla="*/ 290286 h 2601923"/>
                  <a:gd name="connsiteX5" fmla="*/ 3889829 w 6299200"/>
                  <a:gd name="connsiteY5" fmla="*/ 1393372 h 2601923"/>
                  <a:gd name="connsiteX6" fmla="*/ 4557486 w 6299200"/>
                  <a:gd name="connsiteY6" fmla="*/ 14514 h 2601923"/>
                  <a:gd name="connsiteX7" fmla="*/ 5457372 w 6299200"/>
                  <a:gd name="connsiteY7" fmla="*/ 2336800 h 2601923"/>
                  <a:gd name="connsiteX8" fmla="*/ 6299200 w 6299200"/>
                  <a:gd name="connsiteY8" fmla="*/ 856343 h 2601923"/>
                  <a:gd name="connsiteX0" fmla="*/ 0 w 6299200"/>
                  <a:gd name="connsiteY0" fmla="*/ 0 h 2601923"/>
                  <a:gd name="connsiteX1" fmla="*/ 928915 w 6299200"/>
                  <a:gd name="connsiteY1" fmla="*/ 1103086 h 2601923"/>
                  <a:gd name="connsiteX2" fmla="*/ 1756229 w 6299200"/>
                  <a:gd name="connsiteY2" fmla="*/ 58057 h 2601923"/>
                  <a:gd name="connsiteX3" fmla="*/ 2544467 w 6299200"/>
                  <a:gd name="connsiteY3" fmla="*/ 2601407 h 2601923"/>
                  <a:gd name="connsiteX4" fmla="*/ 3164115 w 6299200"/>
                  <a:gd name="connsiteY4" fmla="*/ 290286 h 2601923"/>
                  <a:gd name="connsiteX5" fmla="*/ 3889829 w 6299200"/>
                  <a:gd name="connsiteY5" fmla="*/ 1393372 h 2601923"/>
                  <a:gd name="connsiteX6" fmla="*/ 4557486 w 6299200"/>
                  <a:gd name="connsiteY6" fmla="*/ 14514 h 2601923"/>
                  <a:gd name="connsiteX7" fmla="*/ 5547807 w 6299200"/>
                  <a:gd name="connsiteY7" fmla="*/ 1814285 h 2601923"/>
                  <a:gd name="connsiteX8" fmla="*/ 6299200 w 6299200"/>
                  <a:gd name="connsiteY8" fmla="*/ 856343 h 260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9200" h="2601923">
                    <a:moveTo>
                      <a:pt x="0" y="0"/>
                    </a:moveTo>
                    <a:cubicBezTo>
                      <a:pt x="318105" y="546705"/>
                      <a:pt x="636210" y="1093410"/>
                      <a:pt x="928915" y="1103086"/>
                    </a:cubicBezTo>
                    <a:cubicBezTo>
                      <a:pt x="1221620" y="1112762"/>
                      <a:pt x="1486970" y="-191663"/>
                      <a:pt x="1756229" y="58057"/>
                    </a:cubicBezTo>
                    <a:cubicBezTo>
                      <a:pt x="2025488" y="307777"/>
                      <a:pt x="2309819" y="2562702"/>
                      <a:pt x="2544467" y="2601407"/>
                    </a:cubicBezTo>
                    <a:cubicBezTo>
                      <a:pt x="2779115" y="2640112"/>
                      <a:pt x="2939888" y="491625"/>
                      <a:pt x="3164115" y="290286"/>
                    </a:cubicBezTo>
                    <a:cubicBezTo>
                      <a:pt x="3388342" y="88947"/>
                      <a:pt x="3657600" y="1439334"/>
                      <a:pt x="3889829" y="1393372"/>
                    </a:cubicBezTo>
                    <a:cubicBezTo>
                      <a:pt x="4122058" y="1347410"/>
                      <a:pt x="4281156" y="-55638"/>
                      <a:pt x="4557486" y="14514"/>
                    </a:cubicBezTo>
                    <a:cubicBezTo>
                      <a:pt x="4833816" y="84666"/>
                      <a:pt x="5257521" y="1673980"/>
                      <a:pt x="5547807" y="1814285"/>
                    </a:cubicBezTo>
                    <a:cubicBezTo>
                      <a:pt x="5838093" y="1954590"/>
                      <a:pt x="6054876" y="960362"/>
                      <a:pt x="6299200" y="856343"/>
                    </a:cubicBezTo>
                  </a:path>
                </a:pathLst>
              </a:cu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8068826" y="1919235"/>
                <a:ext cx="7124282" cy="4702629"/>
              </a:xfrm>
              <a:custGeom>
                <a:avLst/>
                <a:gdLst>
                  <a:gd name="connsiteX0" fmla="*/ 0 w 7124282"/>
                  <a:gd name="connsiteY0" fmla="*/ 0 h 4702629"/>
                  <a:gd name="connsiteX1" fmla="*/ 0 w 7124282"/>
                  <a:gd name="connsiteY1" fmla="*/ 4702629 h 4702629"/>
                  <a:gd name="connsiteX2" fmla="*/ 7124282 w 7124282"/>
                  <a:gd name="connsiteY2" fmla="*/ 4702629 h 4702629"/>
                </a:gdLst>
                <a:ahLst/>
                <a:cxnLst>
                  <a:cxn ang="0">
                    <a:pos x="connsiteX0" y="connsiteY0"/>
                  </a:cxn>
                  <a:cxn ang="0">
                    <a:pos x="connsiteX1" y="connsiteY1"/>
                  </a:cxn>
                  <a:cxn ang="0">
                    <a:pos x="connsiteX2" y="connsiteY2"/>
                  </a:cxn>
                </a:cxnLst>
                <a:rect l="l" t="t" r="r" b="b"/>
                <a:pathLst>
                  <a:path w="7124282" h="4702629">
                    <a:moveTo>
                      <a:pt x="0" y="0"/>
                    </a:moveTo>
                    <a:lnTo>
                      <a:pt x="0" y="4702629"/>
                    </a:lnTo>
                    <a:lnTo>
                      <a:pt x="7124282" y="4702629"/>
                    </a:lnTo>
                  </a:path>
                </a:pathLst>
              </a:custGeom>
              <a:noFill/>
              <a:ln w="19050">
                <a:solidFill>
                  <a:schemeClr val="tx1"/>
                </a:solidFill>
                <a:headEnd type="arrow"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0929" y="4541826"/>
                <a:ext cx="1366284" cy="545017"/>
              </a:xfrm>
              <a:prstGeom prst="rect">
                <a:avLst/>
              </a:prstGeom>
              <a:noFill/>
              <a:ln>
                <a:noFill/>
              </a:ln>
            </p:spPr>
          </p:pic>
          <p:pic>
            <p:nvPicPr>
              <p:cNvPr id="25"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1663" y="5907175"/>
                <a:ext cx="1119731" cy="446666"/>
              </a:xfrm>
              <a:prstGeom prst="rect">
                <a:avLst/>
              </a:prstGeom>
              <a:noFill/>
              <a:ln>
                <a:noFill/>
              </a:ln>
            </p:spPr>
          </p:pic>
          <p:pic>
            <p:nvPicPr>
              <p:cNvPr id="26" name="Picture 2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83441" y="4767611"/>
                <a:ext cx="1180383" cy="470860"/>
              </a:xfrm>
              <a:prstGeom prst="rect">
                <a:avLst/>
              </a:prstGeom>
              <a:noFill/>
              <a:ln>
                <a:noFill/>
              </a:ln>
            </p:spPr>
          </p:pic>
          <p:sp>
            <p:nvSpPr>
              <p:cNvPr id="27" name="TextBox 26"/>
              <p:cNvSpPr txBox="1"/>
              <p:nvPr/>
            </p:nvSpPr>
            <p:spPr>
              <a:xfrm>
                <a:off x="10269688" y="6718117"/>
                <a:ext cx="1801073" cy="1088418"/>
              </a:xfrm>
              <a:prstGeom prst="rect">
                <a:avLst/>
              </a:prstGeom>
              <a:noFill/>
            </p:spPr>
            <p:txBody>
              <a:bodyPr wrap="none" rtlCol="0">
                <a:spAutoFit/>
              </a:bodyPr>
              <a:lstStyle/>
              <a:p>
                <a:pPr algn="ctr"/>
                <a:r>
                  <a:rPr lang="en-US" dirty="0">
                    <a:solidFill>
                      <a:srgbClr val="FF0000"/>
                    </a:solidFill>
                  </a:rPr>
                  <a:t>Global</a:t>
                </a:r>
                <a:br>
                  <a:rPr lang="en-US" dirty="0">
                    <a:solidFill>
                      <a:srgbClr val="FF0000"/>
                    </a:solidFill>
                  </a:rPr>
                </a:br>
                <a:r>
                  <a:rPr lang="en-US" dirty="0">
                    <a:solidFill>
                      <a:srgbClr val="FF0000"/>
                    </a:solidFill>
                  </a:rPr>
                  <a:t>optimum</a:t>
                </a:r>
              </a:p>
            </p:txBody>
          </p:sp>
          <p:cxnSp>
            <p:nvCxnSpPr>
              <p:cNvPr id="28" name="Straight Connector 27"/>
              <p:cNvCxnSpPr>
                <a:stCxn id="22" idx="3"/>
              </p:cNvCxnSpPr>
              <p:nvPr/>
            </p:nvCxnSpPr>
            <p:spPr>
              <a:xfrm flipH="1">
                <a:off x="11170223" y="5781932"/>
                <a:ext cx="265" cy="835368"/>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4055011" y="6643629"/>
                <a:ext cx="1520331" cy="621953"/>
              </a:xfrm>
              <a:prstGeom prst="rect">
                <a:avLst/>
              </a:prstGeom>
              <a:noFill/>
            </p:spPr>
            <p:txBody>
              <a:bodyPr wrap="none" rtlCol="0">
                <a:spAutoFit/>
              </a:bodyPr>
              <a:lstStyle/>
              <a:p>
                <a:r>
                  <a:rPr lang="en-US" dirty="0"/>
                  <a:t>Design</a:t>
                </a:r>
              </a:p>
            </p:txBody>
          </p:sp>
          <p:sp>
            <p:nvSpPr>
              <p:cNvPr id="30" name="TextBox 29"/>
              <p:cNvSpPr txBox="1"/>
              <p:nvPr/>
            </p:nvSpPr>
            <p:spPr>
              <a:xfrm>
                <a:off x="6045636" y="1890185"/>
                <a:ext cx="1930648" cy="621953"/>
              </a:xfrm>
              <a:prstGeom prst="rect">
                <a:avLst/>
              </a:prstGeom>
              <a:noFill/>
            </p:spPr>
            <p:txBody>
              <a:bodyPr wrap="none" rtlCol="0">
                <a:spAutoFit/>
              </a:bodyPr>
              <a:lstStyle/>
              <a:p>
                <a:r>
                  <a:rPr lang="en-US" dirty="0"/>
                  <a:t>Objective</a:t>
                </a:r>
              </a:p>
            </p:txBody>
          </p:sp>
        </p:grpSp>
        <p:sp>
          <p:nvSpPr>
            <p:cNvPr id="31" name="Oval 30"/>
            <p:cNvSpPr/>
            <p:nvPr/>
          </p:nvSpPr>
          <p:spPr>
            <a:xfrm>
              <a:off x="5473307" y="3381648"/>
              <a:ext cx="108599" cy="108599"/>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5474970" y="3724065"/>
              <a:ext cx="108599" cy="10859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5691972" y="3232204"/>
              <a:ext cx="1727845" cy="369332"/>
            </a:xfrm>
            <a:prstGeom prst="rect">
              <a:avLst/>
            </a:prstGeom>
            <a:noFill/>
          </p:spPr>
          <p:txBody>
            <a:bodyPr wrap="square" rtlCol="0">
              <a:spAutoFit/>
            </a:bodyPr>
            <a:lstStyle/>
            <a:p>
              <a:r>
                <a:rPr lang="en-US" dirty="0"/>
                <a:t>Local optimum</a:t>
              </a:r>
            </a:p>
          </p:txBody>
        </p:sp>
        <p:sp>
          <p:nvSpPr>
            <p:cNvPr id="34" name="TextBox 33"/>
            <p:cNvSpPr txBox="1"/>
            <p:nvPr/>
          </p:nvSpPr>
          <p:spPr>
            <a:xfrm>
              <a:off x="5717033" y="3615450"/>
              <a:ext cx="1788241" cy="369332"/>
            </a:xfrm>
            <a:prstGeom prst="rect">
              <a:avLst/>
            </a:prstGeom>
            <a:noFill/>
          </p:spPr>
          <p:txBody>
            <a:bodyPr wrap="square" rtlCol="0">
              <a:spAutoFit/>
            </a:bodyPr>
            <a:lstStyle/>
            <a:p>
              <a:r>
                <a:rPr lang="en-US" dirty="0"/>
                <a:t>Global optimum</a:t>
              </a:r>
            </a:p>
          </p:txBody>
        </p:sp>
      </p:grpSp>
    </p:spTree>
    <p:extLst>
      <p:ext uri="{BB962C8B-B14F-4D97-AF65-F5344CB8AC3E}">
        <p14:creationId xmlns:p14="http://schemas.microsoft.com/office/powerpoint/2010/main" val="987880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4179" name="Rectangle 3"/>
              <p:cNvSpPr>
                <a:spLocks noGrp="1" noChangeArrowheads="1"/>
              </p:cNvSpPr>
              <p:nvPr>
                <p:ph type="body" sz="quarter" idx="10"/>
              </p:nvPr>
            </p:nvSpPr>
            <p:spPr/>
            <p:txBody>
              <a:bodyPr>
                <a:normAutofit/>
              </a:bodyPr>
              <a:lstStyle/>
              <a:p>
                <a:r>
                  <a:rPr lang="en-US" dirty="0"/>
                  <a:t>Point </a:t>
                </a:r>
                <a14:m>
                  <m:oMath xmlns:m="http://schemas.openxmlformats.org/officeDocument/2006/math">
                    <m:sSup>
                      <m:sSupPr>
                        <m:ctrlPr>
                          <a:rPr lang="en-US" b="0" i="1" dirty="0" smtClean="0">
                            <a:latin typeface="Cambria Math" panose="02040503050406030204" pitchFamily="18" charset="0"/>
                          </a:rPr>
                        </m:ctrlPr>
                      </m:sSupPr>
                      <m:e>
                        <m:r>
                          <a:rPr lang="en-US" b="1" i="0" dirty="0" smtClean="0">
                            <a:latin typeface="Cambria Math" panose="02040503050406030204" pitchFamily="18" charset="0"/>
                          </a:rPr>
                          <m:t>𝐱</m:t>
                        </m:r>
                      </m:e>
                      <m:sup>
                        <m:r>
                          <a:rPr lang="en-US" b="0" i="1" dirty="0" smtClean="0">
                            <a:latin typeface="Cambria Math" panose="02040503050406030204" pitchFamily="18" charset="0"/>
                          </a:rPr>
                          <m:t>∗</m:t>
                        </m:r>
                      </m:sup>
                    </m:sSup>
                  </m:oMath>
                </a14:m>
                <a:r>
                  <a:rPr lang="en-US" dirty="0"/>
                  <a:t> is called a global minimum for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0" dirty="0" smtClean="0">
                        <a:latin typeface="Cambria Math" panose="02040503050406030204" pitchFamily="18" charset="0"/>
                      </a:rPr>
                      <m:t>𝐱</m:t>
                    </m:r>
                    <m:r>
                      <a:rPr lang="en-US" i="1" dirty="0" smtClean="0">
                        <a:latin typeface="Cambria Math" panose="02040503050406030204" pitchFamily="18" charset="0"/>
                      </a:rPr>
                      <m:t>)</m:t>
                    </m:r>
                  </m:oMath>
                </a14:m>
                <a:r>
                  <a:rPr lang="en-US" dirty="0"/>
                  <a:t> if</a:t>
                </a:r>
              </a:p>
              <a:p>
                <a:pPr>
                  <a:spcBef>
                    <a:spcPts val="6000"/>
                  </a:spcBef>
                </a:pPr>
                <a:r>
                  <a:rPr lang="en-US" dirty="0"/>
                  <a:t>No mathematical method to find the global minimum</a:t>
                </a:r>
              </a:p>
              <a:p>
                <a:r>
                  <a:rPr lang="en-US" dirty="0" err="1">
                    <a:solidFill>
                      <a:srgbClr val="0000FF"/>
                    </a:solidFill>
                  </a:rPr>
                  <a:t>Weierstrass</a:t>
                </a:r>
                <a:r>
                  <a:rPr lang="en-US" dirty="0">
                    <a:solidFill>
                      <a:srgbClr val="0000FF"/>
                    </a:solidFill>
                  </a:rPr>
                  <a:t> theorem</a:t>
                </a:r>
                <a:r>
                  <a:rPr lang="en-US" dirty="0"/>
                  <a:t>: Existence of global minimum</a:t>
                </a:r>
              </a:p>
              <a:p>
                <a:pPr lvl="1"/>
                <a:r>
                  <a:rPr lang="en-US" dirty="0"/>
                  <a:t>If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b="1" dirty="0">
                        <a:latin typeface="Cambria Math" panose="02040503050406030204" pitchFamily="18" charset="0"/>
                      </a:rPr>
                      <m:t>𝐱</m:t>
                    </m:r>
                    <m:r>
                      <a:rPr lang="en-US" i="1" dirty="0">
                        <a:latin typeface="Cambria Math" panose="02040503050406030204" pitchFamily="18" charset="0"/>
                      </a:rPr>
                      <m:t>)</m:t>
                    </m:r>
                  </m:oMath>
                </a14:m>
                <a:r>
                  <a:rPr lang="en-US" dirty="0"/>
                  <a:t> is continuous and the set </a:t>
                </a:r>
                <a14:m>
                  <m:oMath xmlns:m="http://schemas.openxmlformats.org/officeDocument/2006/math">
                    <m:r>
                      <a:rPr lang="en-US" i="1" dirty="0" smtClean="0">
                        <a:latin typeface="Cambria Math" panose="02040503050406030204" pitchFamily="18" charset="0"/>
                      </a:rPr>
                      <m:t>𝑆</m:t>
                    </m:r>
                  </m:oMath>
                </a14:m>
                <a:r>
                  <a:rPr lang="en-US" dirty="0"/>
                  <a:t> is closed and bounded, then there is a global minimum</a:t>
                </a:r>
              </a:p>
              <a:p>
                <a:r>
                  <a:rPr lang="en-US" dirty="0"/>
                  <a:t>Local Optimum</a:t>
                </a:r>
              </a:p>
              <a:p>
                <a:pPr lvl="1"/>
                <a:r>
                  <a:rPr lang="en-US" dirty="0"/>
                  <a:t>A point </a:t>
                </a:r>
                <a14:m>
                  <m:oMath xmlns:m="http://schemas.openxmlformats.org/officeDocument/2006/math">
                    <m:sSup>
                      <m:sSupPr>
                        <m:ctrlPr>
                          <a:rPr lang="en-US" i="1" dirty="0">
                            <a:latin typeface="Cambria Math" panose="02040503050406030204" pitchFamily="18" charset="0"/>
                          </a:rPr>
                        </m:ctrlPr>
                      </m:sSupPr>
                      <m:e>
                        <m:r>
                          <a:rPr lang="en-US" b="1" dirty="0">
                            <a:latin typeface="Cambria Math" panose="02040503050406030204" pitchFamily="18" charset="0"/>
                          </a:rPr>
                          <m:t>𝐱</m:t>
                        </m:r>
                      </m:e>
                      <m:sup>
                        <m:r>
                          <a:rPr lang="en-US" i="1" dirty="0">
                            <a:latin typeface="Cambria Math" panose="02040503050406030204" pitchFamily="18" charset="0"/>
                          </a:rPr>
                          <m:t>∗</m:t>
                        </m:r>
                      </m:sup>
                    </m:sSup>
                  </m:oMath>
                </a14:m>
                <a:r>
                  <a:rPr lang="en-US" dirty="0"/>
                  <a:t> is called a local minimum </a:t>
                </a:r>
                <a:br>
                  <a:rPr lang="en-US" dirty="0"/>
                </a:br>
                <a:r>
                  <a:rPr lang="en-US" dirty="0"/>
                  <a:t>for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b="1" dirty="0">
                        <a:latin typeface="Cambria Math" panose="02040503050406030204" pitchFamily="18" charset="0"/>
                      </a:rPr>
                      <m:t>𝐱</m:t>
                    </m:r>
                    <m:r>
                      <a:rPr lang="en-US" i="1" dirty="0">
                        <a:latin typeface="Cambria Math" panose="02040503050406030204" pitchFamily="18" charset="0"/>
                      </a:rPr>
                      <m:t>)</m:t>
                    </m:r>
                  </m:oMath>
                </a14:m>
                <a:r>
                  <a:rPr lang="en-US" dirty="0"/>
                  <a:t> if </a:t>
                </a:r>
              </a:p>
              <a:p>
                <a:pPr lvl="1"/>
                <a:endParaRPr lang="en-US" dirty="0"/>
              </a:p>
              <a:p>
                <a:pPr lvl="1"/>
                <a:r>
                  <a:rPr lang="en-US" dirty="0"/>
                  <a:t>for all </a:t>
                </a:r>
                <a14:m>
                  <m:oMath xmlns:m="http://schemas.openxmlformats.org/officeDocument/2006/math">
                    <m:r>
                      <a:rPr lang="en-US" b="1" i="0" dirty="0" smtClean="0">
                        <a:latin typeface="Cambria Math" panose="02040503050406030204" pitchFamily="18" charset="0"/>
                      </a:rPr>
                      <m:t>𝐱</m:t>
                    </m:r>
                    <m:r>
                      <a:rPr lang="en-US" b="1"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𝑆</m:t>
                    </m:r>
                  </m:oMath>
                </a14:m>
                <a:r>
                  <a:rPr lang="en-US" dirty="0"/>
                  <a:t> in a small neighborhood of </a:t>
                </a:r>
                <a14:m>
                  <m:oMath xmlns:m="http://schemas.openxmlformats.org/officeDocument/2006/math">
                    <m:sSup>
                      <m:sSupPr>
                        <m:ctrlPr>
                          <a:rPr lang="en-US" i="1" dirty="0">
                            <a:latin typeface="Cambria Math" panose="02040503050406030204" pitchFamily="18" charset="0"/>
                          </a:rPr>
                        </m:ctrlPr>
                      </m:sSupPr>
                      <m:e>
                        <m:r>
                          <a:rPr lang="en-US" b="1" dirty="0">
                            <a:latin typeface="Cambria Math" panose="02040503050406030204" pitchFamily="18" charset="0"/>
                          </a:rPr>
                          <m:t>𝐱</m:t>
                        </m:r>
                      </m:e>
                      <m:sup>
                        <m:r>
                          <a:rPr lang="en-US" i="1" dirty="0">
                            <a:latin typeface="Cambria Math" panose="02040503050406030204" pitchFamily="18" charset="0"/>
                          </a:rPr>
                          <m:t>∗</m:t>
                        </m:r>
                      </m:sup>
                    </m:sSup>
                  </m:oMath>
                </a14:m>
                <a:endParaRPr lang="en-US" dirty="0"/>
              </a:p>
            </p:txBody>
          </p:sp>
        </mc:Choice>
        <mc:Fallback xmlns="">
          <p:sp>
            <p:nvSpPr>
              <p:cNvPr id="434179"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434178" name="Rectangle 2"/>
          <p:cNvSpPr>
            <a:spLocks noGrp="1" noChangeArrowheads="1"/>
          </p:cNvSpPr>
          <p:nvPr>
            <p:ph type="title"/>
          </p:nvPr>
        </p:nvSpPr>
        <p:spPr/>
        <p:txBody>
          <a:bodyPr/>
          <a:lstStyle/>
          <a:p>
            <a:r>
              <a:rPr lang="en-US" dirty="0"/>
              <a:t>Global Optimization</a:t>
            </a:r>
          </a:p>
        </p:txBody>
      </p:sp>
      <p:sp>
        <p:nvSpPr>
          <p:cNvPr id="6348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8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0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2" name="Group 31">
            <a:extLst>
              <a:ext uri="{FF2B5EF4-FFF2-40B4-BE49-F238E27FC236}">
                <a16:creationId xmlns:a16="http://schemas.microsoft.com/office/drawing/2014/main" id="{D938D6E0-96C5-4509-8552-8E0FCA743FF6}"/>
              </a:ext>
            </a:extLst>
          </p:cNvPr>
          <p:cNvGrpSpPr/>
          <p:nvPr/>
        </p:nvGrpSpPr>
        <p:grpSpPr>
          <a:xfrm>
            <a:off x="5183801" y="3257949"/>
            <a:ext cx="3850331" cy="2437407"/>
            <a:chOff x="1566913" y="3194640"/>
            <a:chExt cx="3850331" cy="2437407"/>
          </a:xfrm>
        </p:grpSpPr>
        <p:sp>
          <p:nvSpPr>
            <p:cNvPr id="33" name="Freeform 6">
              <a:extLst>
                <a:ext uri="{FF2B5EF4-FFF2-40B4-BE49-F238E27FC236}">
                  <a16:creationId xmlns:a16="http://schemas.microsoft.com/office/drawing/2014/main" id="{2BF7816B-D7E9-49DB-AE28-C6EDD693785C}"/>
                </a:ext>
              </a:extLst>
            </p:cNvPr>
            <p:cNvSpPr/>
            <p:nvPr/>
          </p:nvSpPr>
          <p:spPr>
            <a:xfrm>
              <a:off x="1790380" y="3848493"/>
              <a:ext cx="2935301" cy="1023429"/>
            </a:xfrm>
            <a:custGeom>
              <a:avLst/>
              <a:gdLst>
                <a:gd name="connsiteX0" fmla="*/ 0 w 2935301"/>
                <a:gd name="connsiteY0" fmla="*/ 231727 h 1023429"/>
                <a:gd name="connsiteX1" fmla="*/ 169049 w 2935301"/>
                <a:gd name="connsiteY1" fmla="*/ 692769 h 1023429"/>
                <a:gd name="connsiteX2" fmla="*/ 430306 w 2935301"/>
                <a:gd name="connsiteY2" fmla="*/ 815714 h 1023429"/>
                <a:gd name="connsiteX3" fmla="*/ 706931 w 2935301"/>
                <a:gd name="connsiteY3" fmla="*/ 354672 h 1023429"/>
                <a:gd name="connsiteX4" fmla="*/ 914400 w 2935301"/>
                <a:gd name="connsiteY4" fmla="*/ 1206 h 1023429"/>
                <a:gd name="connsiteX5" fmla="*/ 1029660 w 2935301"/>
                <a:gd name="connsiteY5" fmla="*/ 231727 h 1023429"/>
                <a:gd name="connsiteX6" fmla="*/ 1167973 w 2935301"/>
                <a:gd name="connsiteY6" fmla="*/ 24258 h 1023429"/>
                <a:gd name="connsiteX7" fmla="*/ 1360074 w 2935301"/>
                <a:gd name="connsiteY7" fmla="*/ 516036 h 1023429"/>
                <a:gd name="connsiteX8" fmla="*/ 1636699 w 2935301"/>
                <a:gd name="connsiteY8" fmla="*/ 1023183 h 1023429"/>
                <a:gd name="connsiteX9" fmla="*/ 1921008 w 2935301"/>
                <a:gd name="connsiteY9" fmla="*/ 577509 h 1023429"/>
                <a:gd name="connsiteX10" fmla="*/ 2120793 w 2935301"/>
                <a:gd name="connsiteY10" fmla="*/ 154887 h 1023429"/>
                <a:gd name="connsiteX11" fmla="*/ 2282158 w 2935301"/>
                <a:gd name="connsiteY11" fmla="*/ 408460 h 1023429"/>
                <a:gd name="connsiteX12" fmla="*/ 2458891 w 2935301"/>
                <a:gd name="connsiteY12" fmla="*/ 439196 h 1023429"/>
                <a:gd name="connsiteX13" fmla="*/ 2658675 w 2935301"/>
                <a:gd name="connsiteY13" fmla="*/ 154887 h 1023429"/>
                <a:gd name="connsiteX14" fmla="*/ 2827724 w 2935301"/>
                <a:gd name="connsiteY14" fmla="*/ 462248 h 1023429"/>
                <a:gd name="connsiteX15" fmla="*/ 2935301 w 2935301"/>
                <a:gd name="connsiteY15" fmla="*/ 723505 h 102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301" h="1023429">
                  <a:moveTo>
                    <a:pt x="0" y="231727"/>
                  </a:moveTo>
                  <a:cubicBezTo>
                    <a:pt x="48665" y="413582"/>
                    <a:pt x="97331" y="595438"/>
                    <a:pt x="169049" y="692769"/>
                  </a:cubicBezTo>
                  <a:cubicBezTo>
                    <a:pt x="240767" y="790100"/>
                    <a:pt x="340659" y="872064"/>
                    <a:pt x="430306" y="815714"/>
                  </a:cubicBezTo>
                  <a:cubicBezTo>
                    <a:pt x="519953" y="759365"/>
                    <a:pt x="626249" y="490423"/>
                    <a:pt x="706931" y="354672"/>
                  </a:cubicBezTo>
                  <a:cubicBezTo>
                    <a:pt x="787613" y="218921"/>
                    <a:pt x="860612" y="21697"/>
                    <a:pt x="914400" y="1206"/>
                  </a:cubicBezTo>
                  <a:cubicBezTo>
                    <a:pt x="968188" y="-19285"/>
                    <a:pt x="987398" y="227885"/>
                    <a:pt x="1029660" y="231727"/>
                  </a:cubicBezTo>
                  <a:cubicBezTo>
                    <a:pt x="1071922" y="235569"/>
                    <a:pt x="1112904" y="-23127"/>
                    <a:pt x="1167973" y="24258"/>
                  </a:cubicBezTo>
                  <a:cubicBezTo>
                    <a:pt x="1223042" y="71643"/>
                    <a:pt x="1281953" y="349549"/>
                    <a:pt x="1360074" y="516036"/>
                  </a:cubicBezTo>
                  <a:cubicBezTo>
                    <a:pt x="1438195" y="682523"/>
                    <a:pt x="1543210" y="1012937"/>
                    <a:pt x="1636699" y="1023183"/>
                  </a:cubicBezTo>
                  <a:cubicBezTo>
                    <a:pt x="1730188" y="1033429"/>
                    <a:pt x="1840326" y="722225"/>
                    <a:pt x="1921008" y="577509"/>
                  </a:cubicBezTo>
                  <a:cubicBezTo>
                    <a:pt x="2001690" y="432793"/>
                    <a:pt x="2060601" y="183062"/>
                    <a:pt x="2120793" y="154887"/>
                  </a:cubicBezTo>
                  <a:cubicBezTo>
                    <a:pt x="2180985" y="126712"/>
                    <a:pt x="2225808" y="361075"/>
                    <a:pt x="2282158" y="408460"/>
                  </a:cubicBezTo>
                  <a:cubicBezTo>
                    <a:pt x="2338508" y="455845"/>
                    <a:pt x="2396138" y="481458"/>
                    <a:pt x="2458891" y="439196"/>
                  </a:cubicBezTo>
                  <a:cubicBezTo>
                    <a:pt x="2521644" y="396934"/>
                    <a:pt x="2597203" y="151045"/>
                    <a:pt x="2658675" y="154887"/>
                  </a:cubicBezTo>
                  <a:cubicBezTo>
                    <a:pt x="2720147" y="158729"/>
                    <a:pt x="2781620" y="367478"/>
                    <a:pt x="2827724" y="462248"/>
                  </a:cubicBezTo>
                  <a:cubicBezTo>
                    <a:pt x="2873828" y="557018"/>
                    <a:pt x="2904564" y="640261"/>
                    <a:pt x="2935301" y="723505"/>
                  </a:cubicBezTo>
                </a:path>
              </a:pathLst>
            </a:cu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FB7CBEE-7175-414D-AC9C-6E46C8A31E20}"/>
                </a:ext>
              </a:extLst>
            </p:cNvPr>
            <p:cNvSpPr/>
            <p:nvPr/>
          </p:nvSpPr>
          <p:spPr>
            <a:xfrm>
              <a:off x="4725681" y="3195922"/>
              <a:ext cx="238835" cy="2436125"/>
            </a:xfrm>
            <a:prstGeom prst="rect">
              <a:avLst/>
            </a:prstGeom>
            <a:solidFill>
              <a:srgbClr val="7F7F7F">
                <a:alpha val="50196"/>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2EEB55-6117-4408-A428-43E0F0254255}"/>
                </a:ext>
              </a:extLst>
            </p:cNvPr>
            <p:cNvSpPr/>
            <p:nvPr/>
          </p:nvSpPr>
          <p:spPr>
            <a:xfrm>
              <a:off x="1566913" y="3194641"/>
              <a:ext cx="238835" cy="2436125"/>
            </a:xfrm>
            <a:prstGeom prst="rect">
              <a:avLst/>
            </a:prstGeom>
            <a:solidFill>
              <a:srgbClr val="7F7F7F">
                <a:alpha val="50196"/>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261E018E-9CC6-4111-8D72-3E56CB627EA9}"/>
                </a:ext>
              </a:extLst>
            </p:cNvPr>
            <p:cNvCxnSpPr>
              <a:stCxn id="35" idx="3"/>
            </p:cNvCxnSpPr>
            <p:nvPr/>
          </p:nvCxnSpPr>
          <p:spPr>
            <a:xfrm flipV="1">
              <a:off x="1805748" y="4412703"/>
              <a:ext cx="3611496"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A77B2C-8517-45AD-87A8-54ECF34FEA3B}"/>
                </a:ext>
              </a:extLst>
            </p:cNvPr>
            <p:cNvCxnSpPr/>
            <p:nvPr/>
          </p:nvCxnSpPr>
          <p:spPr>
            <a:xfrm>
              <a:off x="4725681" y="3194641"/>
              <a:ext cx="0" cy="2436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0CC775-E229-4390-84E7-658F509E8593}"/>
                </a:ext>
              </a:extLst>
            </p:cNvPr>
            <p:cNvCxnSpPr/>
            <p:nvPr/>
          </p:nvCxnSpPr>
          <p:spPr>
            <a:xfrm>
              <a:off x="1805748" y="3194640"/>
              <a:ext cx="0" cy="2436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8B675A5C-DC46-4329-AE4C-AB3C184EDA41}"/>
                </a:ext>
              </a:extLst>
            </p:cNvPr>
            <p:cNvSpPr/>
            <p:nvPr/>
          </p:nvSpPr>
          <p:spPr>
            <a:xfrm>
              <a:off x="3365607" y="4800599"/>
              <a:ext cx="111910" cy="111910"/>
            </a:xfrm>
            <a:prstGeom prst="ellipse">
              <a:avLst/>
            </a:prstGeom>
            <a:solidFill>
              <a:srgbClr val="FFC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DECDD82-892E-4F81-81A0-3F680D0C0472}"/>
                </a:ext>
              </a:extLst>
            </p:cNvPr>
            <p:cNvSpPr/>
            <p:nvPr/>
          </p:nvSpPr>
          <p:spPr>
            <a:xfrm>
              <a:off x="4669726" y="4515009"/>
              <a:ext cx="111910" cy="111910"/>
            </a:xfrm>
            <a:prstGeom prst="ellipse">
              <a:avLst/>
            </a:prstGeom>
            <a:solidFill>
              <a:srgbClr val="FFC00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75399C9-A3DD-4B6C-8BF5-649811943C3C}"/>
                </a:ext>
              </a:extLst>
            </p:cNvPr>
            <p:cNvSpPr/>
            <p:nvPr/>
          </p:nvSpPr>
          <p:spPr>
            <a:xfrm>
              <a:off x="4130563" y="4248297"/>
              <a:ext cx="111910" cy="111910"/>
            </a:xfrm>
            <a:prstGeom prst="ellipse">
              <a:avLst/>
            </a:prstGeom>
            <a:solidFill>
              <a:srgbClr val="FFC00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5701D14-ECBA-43CB-9267-D39C7B22D0DE}"/>
                </a:ext>
              </a:extLst>
            </p:cNvPr>
            <p:cNvSpPr/>
            <p:nvPr/>
          </p:nvSpPr>
          <p:spPr>
            <a:xfrm>
              <a:off x="2762805" y="4037318"/>
              <a:ext cx="111910" cy="111910"/>
            </a:xfrm>
            <a:prstGeom prst="ellipse">
              <a:avLst/>
            </a:prstGeom>
            <a:solidFill>
              <a:srgbClr val="FFC00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1414A06-0CA2-47BB-B0AB-5860BC0EB5BF}"/>
                </a:ext>
              </a:extLst>
            </p:cNvPr>
            <p:cNvSpPr/>
            <p:nvPr/>
          </p:nvSpPr>
          <p:spPr>
            <a:xfrm>
              <a:off x="2086610" y="4634603"/>
              <a:ext cx="111910" cy="111910"/>
            </a:xfrm>
            <a:prstGeom prst="ellipse">
              <a:avLst/>
            </a:prstGeom>
            <a:solidFill>
              <a:srgbClr val="FFC00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F05CD3C-1425-4A37-9CEB-37363143B0A2}"/>
                </a:ext>
              </a:extLst>
            </p:cNvPr>
            <p:cNvSpPr txBox="1"/>
            <p:nvPr/>
          </p:nvSpPr>
          <p:spPr>
            <a:xfrm>
              <a:off x="2762805" y="5055843"/>
              <a:ext cx="1287532" cy="369332"/>
            </a:xfrm>
            <a:prstGeom prst="rect">
              <a:avLst/>
            </a:prstGeom>
            <a:noFill/>
          </p:spPr>
          <p:txBody>
            <a:bodyPr wrap="none" rtlCol="0">
              <a:spAutoFit/>
            </a:bodyPr>
            <a:lstStyle/>
            <a:p>
              <a:r>
                <a:rPr lang="en-US" dirty="0"/>
                <a:t>Global min</a:t>
              </a:r>
            </a:p>
          </p:txBody>
        </p:sp>
        <p:sp>
          <p:nvSpPr>
            <p:cNvPr id="45" name="TextBox 44">
              <a:extLst>
                <a:ext uri="{FF2B5EF4-FFF2-40B4-BE49-F238E27FC236}">
                  <a16:creationId xmlns:a16="http://schemas.microsoft.com/office/drawing/2014/main" id="{20A812E1-385D-4901-8206-E6C7C057E4BC}"/>
                </a:ext>
              </a:extLst>
            </p:cNvPr>
            <p:cNvSpPr txBox="1"/>
            <p:nvPr/>
          </p:nvSpPr>
          <p:spPr>
            <a:xfrm>
              <a:off x="2908993" y="3302602"/>
              <a:ext cx="1172116" cy="369332"/>
            </a:xfrm>
            <a:prstGeom prst="rect">
              <a:avLst/>
            </a:prstGeom>
            <a:noFill/>
          </p:spPr>
          <p:txBody>
            <a:bodyPr wrap="none" rtlCol="0">
              <a:spAutoFit/>
            </a:bodyPr>
            <a:lstStyle/>
            <a:p>
              <a:r>
                <a:rPr lang="en-US" dirty="0"/>
                <a:t>Local min</a:t>
              </a:r>
            </a:p>
          </p:txBody>
        </p:sp>
        <p:cxnSp>
          <p:nvCxnSpPr>
            <p:cNvPr id="46" name="Straight Arrow Connector 45">
              <a:extLst>
                <a:ext uri="{FF2B5EF4-FFF2-40B4-BE49-F238E27FC236}">
                  <a16:creationId xmlns:a16="http://schemas.microsoft.com/office/drawing/2014/main" id="{A8434367-9EFF-4540-B195-9051FF938B48}"/>
                </a:ext>
              </a:extLst>
            </p:cNvPr>
            <p:cNvCxnSpPr/>
            <p:nvPr/>
          </p:nvCxnSpPr>
          <p:spPr>
            <a:xfrm flipH="1">
              <a:off x="2867031" y="3618146"/>
              <a:ext cx="268055" cy="4213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21BA55A-731B-4C00-A3EC-3112E0D768AC}"/>
                </a:ext>
              </a:extLst>
            </p:cNvPr>
            <p:cNvCxnSpPr>
              <a:endCxn id="43" idx="0"/>
            </p:cNvCxnSpPr>
            <p:nvPr/>
          </p:nvCxnSpPr>
          <p:spPr>
            <a:xfrm flipH="1">
              <a:off x="2142565" y="3618146"/>
              <a:ext cx="766428" cy="10164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EE15A71-42DF-441D-832E-08D0FA15EA81}"/>
                </a:ext>
              </a:extLst>
            </p:cNvPr>
            <p:cNvCxnSpPr>
              <a:endCxn id="41" idx="1"/>
            </p:cNvCxnSpPr>
            <p:nvPr/>
          </p:nvCxnSpPr>
          <p:spPr>
            <a:xfrm>
              <a:off x="3888121" y="3618146"/>
              <a:ext cx="258831" cy="6465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FD31F23-FDFB-41F7-8B63-9057ADBCADF8}"/>
                </a:ext>
              </a:extLst>
            </p:cNvPr>
            <p:cNvCxnSpPr>
              <a:endCxn id="40" idx="2"/>
            </p:cNvCxnSpPr>
            <p:nvPr/>
          </p:nvCxnSpPr>
          <p:spPr>
            <a:xfrm>
              <a:off x="4017536" y="3618146"/>
              <a:ext cx="652190" cy="9528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C8E204B-F4D0-E820-32B0-CE901DE11543}"/>
                  </a:ext>
                </a:extLst>
              </p:cNvPr>
              <p:cNvSpPr txBox="1"/>
              <p:nvPr/>
            </p:nvSpPr>
            <p:spPr>
              <a:xfrm>
                <a:off x="1717288" y="1287721"/>
                <a:ext cx="4183389"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i="1">
                                  <a:latin typeface="Cambria Math" panose="02040503050406030204" pitchFamily="18" charset="0"/>
                                </a:rPr>
                                <m:t>𝐱</m:t>
                              </m:r>
                            </m:e>
                            <m:sup>
                              <m:r>
                                <a:rPr lang="en-US" sz="2400" b="1" i="1">
                                  <a:latin typeface="Cambria Math" panose="02040503050406030204" pitchFamily="18" charset="0"/>
                                </a:rPr>
                                <m:t>∗</m:t>
                              </m:r>
                            </m:sup>
                          </m:sSup>
                        </m:e>
                      </m:d>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  </m:t>
                      </m:r>
                      <m:r>
                        <m:rPr>
                          <m:sty m:val="p"/>
                        </m:rPr>
                        <a:rPr lang="en-US" sz="2400">
                          <a:latin typeface="Cambria Math" panose="02040503050406030204" pitchFamily="18" charset="0"/>
                        </a:rPr>
                        <m:t>for</m:t>
                      </m:r>
                      <m:r>
                        <a:rPr lang="en-US" sz="2400">
                          <a:latin typeface="Cambria Math" panose="02040503050406030204" pitchFamily="18" charset="0"/>
                        </a:rPr>
                        <m:t> </m:t>
                      </m:r>
                      <m:r>
                        <m:rPr>
                          <m:sty m:val="p"/>
                        </m:rPr>
                        <a:rPr lang="en-US" sz="2400">
                          <a:latin typeface="Cambria Math" panose="02040503050406030204" pitchFamily="18" charset="0"/>
                        </a:rPr>
                        <m:t>all</m:t>
                      </m:r>
                      <m:r>
                        <a:rPr lang="en-US" sz="2400" i="1">
                          <a:latin typeface="Cambria Math" panose="02040503050406030204" pitchFamily="18" charset="0"/>
                        </a:rPr>
                        <m:t> </m:t>
                      </m:r>
                      <m:r>
                        <a:rPr lang="en-US" sz="2400" b="1" i="1">
                          <a:latin typeface="Cambria Math" panose="02040503050406030204" pitchFamily="18" charset="0"/>
                        </a:rPr>
                        <m:t>𝐱</m:t>
                      </m:r>
                      <m:r>
                        <a:rPr lang="en-US" sz="2400" i="1">
                          <a:latin typeface="Cambria Math" panose="02040503050406030204" pitchFamily="18" charset="0"/>
                        </a:rPr>
                        <m:t>∈</m:t>
                      </m:r>
                      <m:r>
                        <a:rPr lang="en-US" sz="2400" i="1">
                          <a:latin typeface="Cambria Math" panose="02040503050406030204" pitchFamily="18" charset="0"/>
                        </a:rPr>
                        <m:t>𝑆</m:t>
                      </m:r>
                    </m:oMath>
                  </m:oMathPara>
                </a14:m>
                <a:endParaRPr lang="en-US" sz="3200" dirty="0"/>
              </a:p>
            </p:txBody>
          </p:sp>
        </mc:Choice>
        <mc:Fallback xmlns="">
          <p:sp>
            <p:nvSpPr>
              <p:cNvPr id="2" name="TextBox 1">
                <a:extLst>
                  <a:ext uri="{FF2B5EF4-FFF2-40B4-BE49-F238E27FC236}">
                    <a16:creationId xmlns:a16="http://schemas.microsoft.com/office/drawing/2014/main" id="{7C8E204B-F4D0-E820-32B0-CE901DE11543}"/>
                  </a:ext>
                </a:extLst>
              </p:cNvPr>
              <p:cNvSpPr txBox="1">
                <a:spLocks noRot="1" noChangeAspect="1" noMove="1" noResize="1" noEditPoints="1" noAdjustHandles="1" noChangeArrowheads="1" noChangeShapeType="1" noTextEdit="1"/>
              </p:cNvSpPr>
              <p:nvPr/>
            </p:nvSpPr>
            <p:spPr>
              <a:xfrm>
                <a:off x="1717288" y="1287721"/>
                <a:ext cx="4183389" cy="461665"/>
              </a:xfrm>
              <a:prstGeom prst="rect">
                <a:avLst/>
              </a:prstGeom>
              <a:blipFill>
                <a:blip r:embed="rId4"/>
                <a:stretch>
                  <a:fillRect b="-12658"/>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7AC88E0-886E-F86B-9680-306FB60798D9}"/>
                  </a:ext>
                </a:extLst>
              </p:cNvPr>
              <p:cNvSpPr txBox="1"/>
              <p:nvPr/>
            </p:nvSpPr>
            <p:spPr>
              <a:xfrm>
                <a:off x="1574298" y="5060459"/>
                <a:ext cx="19754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i="1">
                                  <a:latin typeface="Cambria Math" panose="02040503050406030204" pitchFamily="18" charset="0"/>
                                </a:rPr>
                                <m:t>𝐱</m:t>
                              </m:r>
                            </m:e>
                            <m:sup>
                              <m:r>
                                <a:rPr lang="en-US" sz="2400" b="1" i="1">
                                  <a:latin typeface="Cambria Math" panose="02040503050406030204" pitchFamily="18" charset="0"/>
                                </a:rPr>
                                <m:t>∗</m:t>
                              </m:r>
                            </m:sup>
                          </m:sSup>
                        </m:e>
                      </m:d>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oMath>
                  </m:oMathPara>
                </a14:m>
                <a:endParaRPr lang="en-US" sz="2400" dirty="0"/>
              </a:p>
            </p:txBody>
          </p:sp>
        </mc:Choice>
        <mc:Fallback xmlns="">
          <p:sp>
            <p:nvSpPr>
              <p:cNvPr id="4" name="TextBox 3">
                <a:extLst>
                  <a:ext uri="{FF2B5EF4-FFF2-40B4-BE49-F238E27FC236}">
                    <a16:creationId xmlns:a16="http://schemas.microsoft.com/office/drawing/2014/main" id="{17AC88E0-886E-F86B-9680-306FB60798D9}"/>
                  </a:ext>
                </a:extLst>
              </p:cNvPr>
              <p:cNvSpPr txBox="1">
                <a:spLocks noRot="1" noChangeAspect="1" noMove="1" noResize="1" noEditPoints="1" noAdjustHandles="1" noChangeArrowheads="1" noChangeShapeType="1" noTextEdit="1"/>
              </p:cNvSpPr>
              <p:nvPr/>
            </p:nvSpPr>
            <p:spPr>
              <a:xfrm>
                <a:off x="1574298" y="5060459"/>
                <a:ext cx="1975413" cy="461665"/>
              </a:xfrm>
              <a:prstGeom prst="rect">
                <a:avLst/>
              </a:prstGeom>
              <a:blipFill>
                <a:blip r:embed="rId5"/>
                <a:stretch>
                  <a:fillRect l="-309" b="-15789"/>
                </a:stretch>
              </a:blipFill>
            </p:spPr>
            <p:txBody>
              <a:bodyPr/>
              <a:lstStyle/>
              <a:p>
                <a:r>
                  <a:rPr lang="en-US">
                    <a:noFill/>
                  </a:rPr>
                  <a:t> </a:t>
                </a:r>
              </a:p>
            </p:txBody>
          </p:sp>
        </mc:Fallback>
      </mc:AlternateContent>
    </p:spTree>
    <p:extLst>
      <p:ext uri="{BB962C8B-B14F-4D97-AF65-F5344CB8AC3E}">
        <p14:creationId xmlns:p14="http://schemas.microsoft.com/office/powerpoint/2010/main" val="448600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Normally no functional expression available</a:t>
            </a:r>
          </a:p>
          <a:p>
            <a:pPr lvl="1"/>
            <a:r>
              <a:rPr lang="en-US" dirty="0"/>
              <a:t>For a given design, we can calculate objective &amp; constraints</a:t>
            </a:r>
          </a:p>
          <a:p>
            <a:r>
              <a:rPr lang="en-US" dirty="0"/>
              <a:t>We find optima using numerical search</a:t>
            </a:r>
          </a:p>
          <a:p>
            <a:r>
              <a:rPr lang="en-US" dirty="0"/>
              <a:t>We know that there is no</a:t>
            </a:r>
            <a:br>
              <a:rPr lang="en-US" dirty="0"/>
            </a:br>
            <a:r>
              <a:rPr lang="en-US" dirty="0"/>
              <a:t>better design in the </a:t>
            </a:r>
            <a:br>
              <a:rPr lang="en-US" dirty="0"/>
            </a:br>
            <a:r>
              <a:rPr lang="en-US" dirty="0"/>
              <a:t>immediate neighborhood</a:t>
            </a:r>
          </a:p>
          <a:p>
            <a:r>
              <a:rPr lang="en-US" dirty="0"/>
              <a:t>But, we don’t know if that </a:t>
            </a:r>
            <a:br>
              <a:rPr lang="en-US" dirty="0"/>
            </a:br>
            <a:r>
              <a:rPr lang="en-US" dirty="0"/>
              <a:t>is the global optimum</a:t>
            </a:r>
          </a:p>
          <a:p>
            <a:r>
              <a:rPr lang="en-US" dirty="0">
                <a:solidFill>
                  <a:srgbClr val="0000FF"/>
                </a:solidFill>
              </a:rPr>
              <a:t>We can only guarantee</a:t>
            </a:r>
            <a:br>
              <a:rPr lang="en-US" dirty="0">
                <a:solidFill>
                  <a:srgbClr val="0000FF"/>
                </a:solidFill>
              </a:rPr>
            </a:br>
            <a:r>
              <a:rPr lang="en-US" dirty="0">
                <a:solidFill>
                  <a:srgbClr val="0000FF"/>
                </a:solidFill>
              </a:rPr>
              <a:t>a local optimum</a:t>
            </a:r>
          </a:p>
        </p:txBody>
      </p:sp>
      <p:sp>
        <p:nvSpPr>
          <p:cNvPr id="2" name="Title 1"/>
          <p:cNvSpPr>
            <a:spLocks noGrp="1"/>
          </p:cNvSpPr>
          <p:nvPr>
            <p:ph type="title"/>
          </p:nvPr>
        </p:nvSpPr>
        <p:spPr/>
        <p:txBody>
          <a:bodyPr/>
          <a:lstStyle/>
          <a:p>
            <a:r>
              <a:rPr lang="en-US" dirty="0"/>
              <a:t>Global Optimization</a:t>
            </a:r>
          </a:p>
        </p:txBody>
      </p:sp>
      <p:grpSp>
        <p:nvGrpSpPr>
          <p:cNvPr id="5" name="Group 4"/>
          <p:cNvGrpSpPr/>
          <p:nvPr/>
        </p:nvGrpSpPr>
        <p:grpSpPr>
          <a:xfrm>
            <a:off x="3803904" y="2258568"/>
            <a:ext cx="5334000" cy="4000500"/>
            <a:chOff x="3803904" y="2258568"/>
            <a:chExt cx="5334000" cy="400050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904" y="2258568"/>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3663" name="TextBox 23662">
                  <a:extLst>
                    <a:ext uri="{FF2B5EF4-FFF2-40B4-BE49-F238E27FC236}">
                      <a16:creationId xmlns:a16="http://schemas.microsoft.com/office/drawing/2014/main" id="{8732B613-2535-48AB-8D44-8311E140D330}"/>
                    </a:ext>
                  </a:extLst>
                </p:cNvPr>
                <p:cNvSpPr txBox="1"/>
                <p:nvPr/>
              </p:nvSpPr>
              <p:spPr>
                <a:xfrm>
                  <a:off x="5742287" y="2800151"/>
                  <a:ext cx="201106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cs typeface="Arial" panose="020B0604020202020204" pitchFamily="34" charset="0"/>
                          </a:rPr>
                          <m:t>𝑓</m:t>
                        </m:r>
                        <m:r>
                          <a:rPr lang="en-US" sz="2000" i="1" dirty="0"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𝑥</m:t>
                        </m:r>
                        <m:r>
                          <a:rPr lang="en-US" sz="2000" i="1" dirty="0" err="1" smtClean="0">
                            <a:latin typeface="Cambria Math" panose="02040503050406030204" pitchFamily="18" charset="0"/>
                            <a:cs typeface="Arial" panose="020B0604020202020204" pitchFamily="34" charset="0"/>
                          </a:rPr>
                          <m:t>+</m:t>
                        </m:r>
                        <m:r>
                          <m:rPr>
                            <m:sty m:val="p"/>
                          </m:rPr>
                          <a:rPr lang="en-US" sz="2000" i="1" dirty="0" err="1" smtClean="0">
                            <a:latin typeface="Cambria Math" panose="02040503050406030204" pitchFamily="18" charset="0"/>
                            <a:cs typeface="Arial" panose="020B0604020202020204" pitchFamily="34" charset="0"/>
                          </a:rPr>
                          <m:t>sin</m:t>
                        </m:r>
                        <m:r>
                          <a:rPr lang="en-US" sz="2000" i="1" dirty="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2</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m:t>
                        </m:r>
                      </m:oMath>
                    </m:oMathPara>
                  </a14:m>
                  <a:endParaRPr lang="en-US" sz="2000" dirty="0">
                    <a:latin typeface="Arial" panose="020B0604020202020204" pitchFamily="34" charset="0"/>
                    <a:cs typeface="Arial" panose="020B0604020202020204" pitchFamily="34" charset="0"/>
                  </a:endParaRPr>
                </a:p>
              </p:txBody>
            </p:sp>
          </mc:Choice>
          <mc:Fallback xmlns="">
            <p:sp>
              <p:nvSpPr>
                <p:cNvPr id="23663" name="TextBox 23662">
                  <a:extLst>
                    <a:ext uri="{FF2B5EF4-FFF2-40B4-BE49-F238E27FC236}">
                      <a16:creationId xmlns:a16="http://schemas.microsoft.com/office/drawing/2014/main" id="{8732B613-2535-48AB-8D44-8311E140D330}"/>
                    </a:ext>
                  </a:extLst>
                </p:cNvPr>
                <p:cNvSpPr txBox="1">
                  <a:spLocks noRot="1" noChangeAspect="1" noMove="1" noResize="1" noEditPoints="1" noAdjustHandles="1" noChangeArrowheads="1" noChangeShapeType="1" noTextEdit="1"/>
                </p:cNvSpPr>
                <p:nvPr/>
              </p:nvSpPr>
              <p:spPr>
                <a:xfrm>
                  <a:off x="5742287" y="2800151"/>
                  <a:ext cx="2011063" cy="400110"/>
                </a:xfrm>
                <a:prstGeom prst="rect">
                  <a:avLst/>
                </a:prstGeom>
                <a:blipFill>
                  <a:blip r:embed="rId4"/>
                  <a:stretch>
                    <a:fillRect b="-18182"/>
                  </a:stretch>
                </a:blipFill>
              </p:spPr>
              <p:txBody>
                <a:bodyPr/>
                <a:lstStyle/>
                <a:p>
                  <a:r>
                    <a:rPr lang="en-US">
                      <a:noFill/>
                    </a:rPr>
                    <a:t> </a:t>
                  </a:r>
                </a:p>
              </p:txBody>
            </p:sp>
          </mc:Fallback>
        </mc:AlternateContent>
        <p:sp>
          <p:nvSpPr>
            <p:cNvPr id="4" name="Oval 3"/>
            <p:cNvSpPr/>
            <p:nvPr/>
          </p:nvSpPr>
          <p:spPr>
            <a:xfrm>
              <a:off x="5162550" y="5186934"/>
              <a:ext cx="409575"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64374" y="4355263"/>
              <a:ext cx="409575"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753350" y="3526159"/>
              <a:ext cx="409575"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7215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800" y="774200"/>
                <a:ext cx="8623112" cy="1822696"/>
              </a:xfrm>
            </p:spPr>
            <p:txBody>
              <a:bodyPr/>
              <a:lstStyle/>
              <a:p>
                <a:r>
                  <a:rPr lang="en-US" dirty="0"/>
                  <a:t>We are accustomed to think that if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has a minimum then </a:t>
                </a:r>
                <a:br>
                  <a:rPr lang="en-US" dirty="0"/>
                </a:br>
                <a:br>
                  <a:rPr lang="en-US" dirty="0"/>
                </a:br>
                <a:br>
                  <a:rPr lang="en-US" dirty="0"/>
                </a:br>
                <a:r>
                  <a:rPr lang="en-US" dirty="0"/>
                  <a:t>but….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800" y="774200"/>
                <a:ext cx="8623112" cy="1822696"/>
              </a:xfrm>
              <a:blipFill>
                <a:blip r:embed="rId3"/>
                <a:stretch>
                  <a:fillRect l="-919" t="-4348" r="-162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One Dimensional Optimization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57D2AA9-FB04-4757-8D3F-F308C5D52080}"/>
                  </a:ext>
                </a:extLst>
              </p:cNvPr>
              <p:cNvSpPr txBox="1"/>
              <p:nvPr/>
            </p:nvSpPr>
            <p:spPr>
              <a:xfrm>
                <a:off x="6620256" y="4709160"/>
                <a:ext cx="1742336" cy="132343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No derivative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at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=5</m:t>
                    </m:r>
                  </m:oMath>
                </a14:m>
                <a:r>
                  <a:rPr lang="en-US" sz="2000" dirty="0">
                    <a:latin typeface="Arial" panose="020B0604020202020204" pitchFamily="34" charset="0"/>
                    <a:cs typeface="Arial" panose="020B0604020202020204" pitchFamily="34" charset="0"/>
                  </a:rPr>
                  <a:t> for a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non-smooth</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function</a:t>
                </a:r>
              </a:p>
            </p:txBody>
          </p:sp>
        </mc:Choice>
        <mc:Fallback xmlns="">
          <p:sp>
            <p:nvSpPr>
              <p:cNvPr id="5" name="TextBox 4">
                <a:extLst>
                  <a:ext uri="{FF2B5EF4-FFF2-40B4-BE49-F238E27FC236}">
                    <a16:creationId xmlns:a16="http://schemas.microsoft.com/office/drawing/2014/main" id="{A57D2AA9-FB04-4757-8D3F-F308C5D52080}"/>
                  </a:ext>
                </a:extLst>
              </p:cNvPr>
              <p:cNvSpPr txBox="1">
                <a:spLocks noRot="1" noChangeAspect="1" noMove="1" noResize="1" noEditPoints="1" noAdjustHandles="1" noChangeArrowheads="1" noChangeShapeType="1" noTextEdit="1"/>
              </p:cNvSpPr>
              <p:nvPr/>
            </p:nvSpPr>
            <p:spPr>
              <a:xfrm>
                <a:off x="6620256" y="4709160"/>
                <a:ext cx="1742336" cy="1323439"/>
              </a:xfrm>
              <a:prstGeom prst="rect">
                <a:avLst/>
              </a:prstGeom>
              <a:blipFill>
                <a:blip r:embed="rId4"/>
                <a:stretch>
                  <a:fillRect l="-3497" t="-2304" r="-2448" b="-7373"/>
                </a:stretch>
              </a:blipFill>
            </p:spPr>
            <p:txBody>
              <a:bodyPr/>
              <a:lstStyle/>
              <a:p>
                <a:r>
                  <a:rPr lang="en-US">
                    <a:noFill/>
                  </a:rPr>
                  <a:t> </a:t>
                </a:r>
              </a:p>
            </p:txBody>
          </p:sp>
        </mc:Fallback>
      </mc:AlternateContent>
      <p:sp>
        <p:nvSpPr>
          <p:cNvPr id="6" name="TextBox 5"/>
          <p:cNvSpPr txBox="1"/>
          <p:nvPr/>
        </p:nvSpPr>
        <p:spPr>
          <a:xfrm>
            <a:off x="6763537" y="2002612"/>
            <a:ext cx="2164375" cy="1015663"/>
          </a:xfrm>
          <a:prstGeom prst="rect">
            <a:avLst/>
          </a:prstGeom>
          <a:noFill/>
        </p:spPr>
        <p:txBody>
          <a:bodyPr wrap="none" rtlCol="0">
            <a:spAutoFit/>
          </a:bodyPr>
          <a:lstStyle/>
          <a:p>
            <a:r>
              <a:rPr lang="en-US" sz="2000">
                <a:solidFill>
                  <a:srgbClr val="0000FF"/>
                </a:solidFill>
                <a:latin typeface="Arial" panose="020B0604020202020204" pitchFamily="34" charset="0"/>
                <a:cs typeface="Arial" panose="020B0604020202020204" pitchFamily="34" charset="0"/>
              </a:rPr>
              <a:t>Optimality criteria</a:t>
            </a:r>
            <a:br>
              <a:rPr lang="en-US" sz="2000">
                <a:solidFill>
                  <a:srgbClr val="0000FF"/>
                </a:solidFill>
                <a:latin typeface="Arial" panose="020B0604020202020204" pitchFamily="34" charset="0"/>
                <a:cs typeface="Arial" panose="020B0604020202020204" pitchFamily="34" charset="0"/>
              </a:rPr>
            </a:br>
            <a:r>
              <a:rPr lang="en-US" sz="2000">
                <a:solidFill>
                  <a:srgbClr val="0000FF"/>
                </a:solidFill>
                <a:latin typeface="Arial" panose="020B0604020202020204" pitchFamily="34" charset="0"/>
                <a:cs typeface="Arial" panose="020B0604020202020204" pitchFamily="34" charset="0"/>
              </a:rPr>
              <a:t>only consider</a:t>
            </a:r>
            <a:br>
              <a:rPr lang="en-US" sz="2000">
                <a:solidFill>
                  <a:srgbClr val="0000FF"/>
                </a:solidFill>
                <a:latin typeface="Arial" panose="020B0604020202020204" pitchFamily="34" charset="0"/>
                <a:cs typeface="Arial" panose="020B0604020202020204" pitchFamily="34" charset="0"/>
              </a:rPr>
            </a:br>
            <a:r>
              <a:rPr lang="en-US" sz="2000">
                <a:solidFill>
                  <a:srgbClr val="0000FF"/>
                </a:solidFill>
                <a:latin typeface="Arial" panose="020B0604020202020204" pitchFamily="34" charset="0"/>
                <a:cs typeface="Arial" panose="020B0604020202020204" pitchFamily="34" charset="0"/>
              </a:rPr>
              <a:t>smooth functions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BFAE2BB-12B2-C757-5142-B9143D1ECB2A}"/>
                  </a:ext>
                </a:extLst>
              </p:cNvPr>
              <p:cNvSpPr txBox="1"/>
              <p:nvPr/>
            </p:nvSpPr>
            <p:spPr>
              <a:xfrm>
                <a:off x="2758069" y="1174112"/>
                <a:ext cx="1596656" cy="80906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f>
                        <m:fPr>
                          <m:ctrlPr>
                            <a:rPr lang="en-US" sz="2400" b="0" i="1" dirty="0" smtClean="0">
                              <a:latin typeface="Cambria Math" panose="02040503050406030204" pitchFamily="18" charset="0"/>
                            </a:rPr>
                          </m:ctrlPr>
                        </m:fPr>
                        <m:num>
                          <m:r>
                            <m:rPr>
                              <m:sty m:val="p"/>
                            </m:rPr>
                            <a:rPr lang="en-US" sz="2400" b="0" dirty="0">
                              <a:latin typeface="Cambria Math" panose="02040503050406030204" pitchFamily="18" charset="0"/>
                            </a:rPr>
                            <m:t>d</m:t>
                          </m:r>
                          <m:r>
                            <a:rPr lang="en-US" sz="2400" b="0" i="1" dirty="0">
                              <a:latin typeface="Cambria Math" panose="02040503050406030204" pitchFamily="18" charset="0"/>
                            </a:rPr>
                            <m:t>𝑓</m:t>
                          </m:r>
                          <m:d>
                            <m:dPr>
                              <m:ctrlPr>
                                <a:rPr lang="en-US" sz="2400" b="0" i="1" dirty="0">
                                  <a:latin typeface="Cambria Math" panose="02040503050406030204" pitchFamily="18" charset="0"/>
                                </a:rPr>
                              </m:ctrlPr>
                            </m:dPr>
                            <m:e>
                              <m:r>
                                <a:rPr lang="en-US" sz="2400" b="0" i="1" dirty="0" smtClean="0">
                                  <a:latin typeface="Cambria Math" panose="02040503050406030204" pitchFamily="18" charset="0"/>
                                </a:rPr>
                                <m:t>𝑥</m:t>
                              </m:r>
                            </m:e>
                          </m:d>
                        </m:num>
                        <m:den>
                          <m:r>
                            <m:rPr>
                              <m:sty m:val="p"/>
                            </m:rPr>
                            <a:rPr lang="en-US" sz="2400" b="0" i="1" dirty="0">
                              <a:latin typeface="Cambria Math" panose="02040503050406030204" pitchFamily="18" charset="0"/>
                            </a:rPr>
                            <m:t>d</m:t>
                          </m:r>
                          <m:r>
                            <a:rPr lang="en-US" sz="2400" b="0" i="1" dirty="0" smtClean="0">
                              <a:latin typeface="Cambria Math" panose="02040503050406030204" pitchFamily="18" charset="0"/>
                            </a:rPr>
                            <m:t>𝑥</m:t>
                          </m:r>
                        </m:den>
                      </m:f>
                      <m:r>
                        <a:rPr lang="en-US" sz="2400" b="0" i="0" dirty="0">
                          <a:latin typeface="Cambria Math" panose="02040503050406030204" pitchFamily="18" charset="0"/>
                        </a:rPr>
                        <m:t>=0</m:t>
                      </m:r>
                    </m:oMath>
                  </m:oMathPara>
                </a14:m>
                <a:endParaRPr lang="en-US" sz="2400" dirty="0"/>
              </a:p>
            </p:txBody>
          </p:sp>
        </mc:Choice>
        <mc:Fallback xmlns="">
          <p:sp>
            <p:nvSpPr>
              <p:cNvPr id="7" name="TextBox 6">
                <a:extLst>
                  <a:ext uri="{FF2B5EF4-FFF2-40B4-BE49-F238E27FC236}">
                    <a16:creationId xmlns:a16="http://schemas.microsoft.com/office/drawing/2014/main" id="{ABFAE2BB-12B2-C757-5142-B9143D1ECB2A}"/>
                  </a:ext>
                </a:extLst>
              </p:cNvPr>
              <p:cNvSpPr txBox="1">
                <a:spLocks noRot="1" noChangeAspect="1" noMove="1" noResize="1" noEditPoints="1" noAdjustHandles="1" noChangeArrowheads="1" noChangeShapeType="1" noTextEdit="1"/>
              </p:cNvSpPr>
              <p:nvPr/>
            </p:nvSpPr>
            <p:spPr>
              <a:xfrm>
                <a:off x="2758069" y="1174112"/>
                <a:ext cx="1596656" cy="809068"/>
              </a:xfrm>
              <a:prstGeom prst="rect">
                <a:avLst/>
              </a:prstGeom>
              <a:blipFill>
                <a:blip r:embed="rId5"/>
                <a:stretch>
                  <a:fillRect/>
                </a:stretch>
              </a:blipFill>
            </p:spPr>
            <p:txBody>
              <a:bodyPr/>
              <a:lstStyle/>
              <a:p>
                <a:r>
                  <a:rPr lang="en-US">
                    <a:noFill/>
                  </a:rPr>
                  <a:t> </a:t>
                </a:r>
              </a:p>
            </p:txBody>
          </p:sp>
        </mc:Fallback>
      </mc:AlternateContent>
      <p:grpSp>
        <p:nvGrpSpPr>
          <p:cNvPr id="20571" name="Group 20570">
            <a:extLst>
              <a:ext uri="{FF2B5EF4-FFF2-40B4-BE49-F238E27FC236}">
                <a16:creationId xmlns:a16="http://schemas.microsoft.com/office/drawing/2014/main" id="{9AB22EFF-825E-7E10-0E8A-A5DDA18172F0}"/>
              </a:ext>
            </a:extLst>
          </p:cNvPr>
          <p:cNvGrpSpPr/>
          <p:nvPr/>
        </p:nvGrpSpPr>
        <p:grpSpPr>
          <a:xfrm>
            <a:off x="1865642" y="2383092"/>
            <a:ext cx="3939138" cy="3412585"/>
            <a:chOff x="349077" y="1800869"/>
            <a:chExt cx="3939138" cy="3412585"/>
          </a:xfrm>
        </p:grpSpPr>
        <p:sp>
          <p:nvSpPr>
            <p:cNvPr id="9" name="Line 46">
              <a:extLst>
                <a:ext uri="{FF2B5EF4-FFF2-40B4-BE49-F238E27FC236}">
                  <a16:creationId xmlns:a16="http://schemas.microsoft.com/office/drawing/2014/main" id="{E985F651-9510-EC58-183F-8E8426FAC3DC}"/>
                </a:ext>
              </a:extLst>
            </p:cNvPr>
            <p:cNvSpPr>
              <a:spLocks noChangeShapeType="1"/>
            </p:cNvSpPr>
            <p:nvPr/>
          </p:nvSpPr>
          <p:spPr bwMode="auto">
            <a:xfrm>
              <a:off x="508043" y="4780522"/>
              <a:ext cx="36401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 name="Line 47">
              <a:extLst>
                <a:ext uri="{FF2B5EF4-FFF2-40B4-BE49-F238E27FC236}">
                  <a16:creationId xmlns:a16="http://schemas.microsoft.com/office/drawing/2014/main" id="{844EB7C8-D42D-AA53-CC3B-8B753844E157}"/>
                </a:ext>
              </a:extLst>
            </p:cNvPr>
            <p:cNvSpPr>
              <a:spLocks noChangeShapeType="1"/>
            </p:cNvSpPr>
            <p:nvPr/>
          </p:nvSpPr>
          <p:spPr bwMode="auto">
            <a:xfrm>
              <a:off x="508043" y="1900797"/>
              <a:ext cx="36401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482" name="Line 48">
              <a:extLst>
                <a:ext uri="{FF2B5EF4-FFF2-40B4-BE49-F238E27FC236}">
                  <a16:creationId xmlns:a16="http://schemas.microsoft.com/office/drawing/2014/main" id="{7D4824FC-EB13-91F4-B2B6-C38AECDCC5D5}"/>
                </a:ext>
              </a:extLst>
            </p:cNvPr>
            <p:cNvSpPr>
              <a:spLocks noChangeShapeType="1"/>
            </p:cNvSpPr>
            <p:nvPr/>
          </p:nvSpPr>
          <p:spPr bwMode="auto">
            <a:xfrm flipV="1">
              <a:off x="508043"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489" name="Line 49">
              <a:extLst>
                <a:ext uri="{FF2B5EF4-FFF2-40B4-BE49-F238E27FC236}">
                  <a16:creationId xmlns:a16="http://schemas.microsoft.com/office/drawing/2014/main" id="{91DB60F7-8171-48E8-D628-909FDF39D157}"/>
                </a:ext>
              </a:extLst>
            </p:cNvPr>
            <p:cNvSpPr>
              <a:spLocks noChangeShapeType="1"/>
            </p:cNvSpPr>
            <p:nvPr/>
          </p:nvSpPr>
          <p:spPr bwMode="auto">
            <a:xfrm flipV="1">
              <a:off x="871580"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491" name="Line 50">
              <a:extLst>
                <a:ext uri="{FF2B5EF4-FFF2-40B4-BE49-F238E27FC236}">
                  <a16:creationId xmlns:a16="http://schemas.microsoft.com/office/drawing/2014/main" id="{A0C68008-BEA7-121F-518F-2E8C535BF81A}"/>
                </a:ext>
              </a:extLst>
            </p:cNvPr>
            <p:cNvSpPr>
              <a:spLocks noChangeShapeType="1"/>
            </p:cNvSpPr>
            <p:nvPr/>
          </p:nvSpPr>
          <p:spPr bwMode="auto">
            <a:xfrm flipV="1">
              <a:off x="1236705"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493" name="Line 51">
              <a:extLst>
                <a:ext uri="{FF2B5EF4-FFF2-40B4-BE49-F238E27FC236}">
                  <a16:creationId xmlns:a16="http://schemas.microsoft.com/office/drawing/2014/main" id="{8FFB5779-B1AA-E2B6-82FB-A1257C163107}"/>
                </a:ext>
              </a:extLst>
            </p:cNvPr>
            <p:cNvSpPr>
              <a:spLocks noChangeShapeType="1"/>
            </p:cNvSpPr>
            <p:nvPr/>
          </p:nvSpPr>
          <p:spPr bwMode="auto">
            <a:xfrm flipV="1">
              <a:off x="1600243"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495" name="Line 52">
              <a:extLst>
                <a:ext uri="{FF2B5EF4-FFF2-40B4-BE49-F238E27FC236}">
                  <a16:creationId xmlns:a16="http://schemas.microsoft.com/office/drawing/2014/main" id="{6DC1AAF6-3163-0C75-D69B-4D0389C22DDC}"/>
                </a:ext>
              </a:extLst>
            </p:cNvPr>
            <p:cNvSpPr>
              <a:spLocks noChangeShapeType="1"/>
            </p:cNvSpPr>
            <p:nvPr/>
          </p:nvSpPr>
          <p:spPr bwMode="auto">
            <a:xfrm flipV="1">
              <a:off x="1963780"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497" name="Line 53">
              <a:extLst>
                <a:ext uri="{FF2B5EF4-FFF2-40B4-BE49-F238E27FC236}">
                  <a16:creationId xmlns:a16="http://schemas.microsoft.com/office/drawing/2014/main" id="{EE3676A8-0CED-FBA3-2A9D-51E1BCF1E72C}"/>
                </a:ext>
              </a:extLst>
            </p:cNvPr>
            <p:cNvSpPr>
              <a:spLocks noChangeShapeType="1"/>
            </p:cNvSpPr>
            <p:nvPr/>
          </p:nvSpPr>
          <p:spPr bwMode="auto">
            <a:xfrm flipV="1">
              <a:off x="2328905"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01" name="Line 54">
              <a:extLst>
                <a:ext uri="{FF2B5EF4-FFF2-40B4-BE49-F238E27FC236}">
                  <a16:creationId xmlns:a16="http://schemas.microsoft.com/office/drawing/2014/main" id="{86BFACE5-0D78-8354-FA0F-329F5EFF049D}"/>
                </a:ext>
              </a:extLst>
            </p:cNvPr>
            <p:cNvSpPr>
              <a:spLocks noChangeShapeType="1"/>
            </p:cNvSpPr>
            <p:nvPr/>
          </p:nvSpPr>
          <p:spPr bwMode="auto">
            <a:xfrm flipV="1">
              <a:off x="2692443"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08" name="Line 55">
              <a:extLst>
                <a:ext uri="{FF2B5EF4-FFF2-40B4-BE49-F238E27FC236}">
                  <a16:creationId xmlns:a16="http://schemas.microsoft.com/office/drawing/2014/main" id="{C4D92C7C-F128-C27C-1D11-6438187D11FC}"/>
                </a:ext>
              </a:extLst>
            </p:cNvPr>
            <p:cNvSpPr>
              <a:spLocks noChangeShapeType="1"/>
            </p:cNvSpPr>
            <p:nvPr/>
          </p:nvSpPr>
          <p:spPr bwMode="auto">
            <a:xfrm flipV="1">
              <a:off x="3055980"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09" name="Line 56">
              <a:extLst>
                <a:ext uri="{FF2B5EF4-FFF2-40B4-BE49-F238E27FC236}">
                  <a16:creationId xmlns:a16="http://schemas.microsoft.com/office/drawing/2014/main" id="{2A1510E9-1A2A-9521-8838-17AC131A90B1}"/>
                </a:ext>
              </a:extLst>
            </p:cNvPr>
            <p:cNvSpPr>
              <a:spLocks noChangeShapeType="1"/>
            </p:cNvSpPr>
            <p:nvPr/>
          </p:nvSpPr>
          <p:spPr bwMode="auto">
            <a:xfrm flipV="1">
              <a:off x="3421105"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0" name="Line 57">
              <a:extLst>
                <a:ext uri="{FF2B5EF4-FFF2-40B4-BE49-F238E27FC236}">
                  <a16:creationId xmlns:a16="http://schemas.microsoft.com/office/drawing/2014/main" id="{BD1D4173-BC65-3449-096D-58FE8C707955}"/>
                </a:ext>
              </a:extLst>
            </p:cNvPr>
            <p:cNvSpPr>
              <a:spLocks noChangeShapeType="1"/>
            </p:cNvSpPr>
            <p:nvPr/>
          </p:nvSpPr>
          <p:spPr bwMode="auto">
            <a:xfrm flipV="1">
              <a:off x="3784643"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1" name="Line 58">
              <a:extLst>
                <a:ext uri="{FF2B5EF4-FFF2-40B4-BE49-F238E27FC236}">
                  <a16:creationId xmlns:a16="http://schemas.microsoft.com/office/drawing/2014/main" id="{103386B1-2DAF-B4F3-ABC7-0F6F8087CD8E}"/>
                </a:ext>
              </a:extLst>
            </p:cNvPr>
            <p:cNvSpPr>
              <a:spLocks noChangeShapeType="1"/>
            </p:cNvSpPr>
            <p:nvPr/>
          </p:nvSpPr>
          <p:spPr bwMode="auto">
            <a:xfrm flipV="1">
              <a:off x="4148180" y="4744010"/>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2" name="Line 59">
              <a:extLst>
                <a:ext uri="{FF2B5EF4-FFF2-40B4-BE49-F238E27FC236}">
                  <a16:creationId xmlns:a16="http://schemas.microsoft.com/office/drawing/2014/main" id="{642B6F97-263D-A7EE-BA81-5B8E29A46E2E}"/>
                </a:ext>
              </a:extLst>
            </p:cNvPr>
            <p:cNvSpPr>
              <a:spLocks noChangeShapeType="1"/>
            </p:cNvSpPr>
            <p:nvPr/>
          </p:nvSpPr>
          <p:spPr bwMode="auto">
            <a:xfrm>
              <a:off x="508043"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3" name="Line 60">
              <a:extLst>
                <a:ext uri="{FF2B5EF4-FFF2-40B4-BE49-F238E27FC236}">
                  <a16:creationId xmlns:a16="http://schemas.microsoft.com/office/drawing/2014/main" id="{37E5765C-61AF-4389-5ED4-7F0E29BC5968}"/>
                </a:ext>
              </a:extLst>
            </p:cNvPr>
            <p:cNvSpPr>
              <a:spLocks noChangeShapeType="1"/>
            </p:cNvSpPr>
            <p:nvPr/>
          </p:nvSpPr>
          <p:spPr bwMode="auto">
            <a:xfrm>
              <a:off x="871580"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4" name="Line 61">
              <a:extLst>
                <a:ext uri="{FF2B5EF4-FFF2-40B4-BE49-F238E27FC236}">
                  <a16:creationId xmlns:a16="http://schemas.microsoft.com/office/drawing/2014/main" id="{F8848902-B3B7-B4F9-9235-A3B31DAE3741}"/>
                </a:ext>
              </a:extLst>
            </p:cNvPr>
            <p:cNvSpPr>
              <a:spLocks noChangeShapeType="1"/>
            </p:cNvSpPr>
            <p:nvPr/>
          </p:nvSpPr>
          <p:spPr bwMode="auto">
            <a:xfrm>
              <a:off x="1236705"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5" name="Line 62">
              <a:extLst>
                <a:ext uri="{FF2B5EF4-FFF2-40B4-BE49-F238E27FC236}">
                  <a16:creationId xmlns:a16="http://schemas.microsoft.com/office/drawing/2014/main" id="{965292F4-6F08-9732-E537-0FA5DACC97E9}"/>
                </a:ext>
              </a:extLst>
            </p:cNvPr>
            <p:cNvSpPr>
              <a:spLocks noChangeShapeType="1"/>
            </p:cNvSpPr>
            <p:nvPr/>
          </p:nvSpPr>
          <p:spPr bwMode="auto">
            <a:xfrm>
              <a:off x="1600243"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6" name="Line 63">
              <a:extLst>
                <a:ext uri="{FF2B5EF4-FFF2-40B4-BE49-F238E27FC236}">
                  <a16:creationId xmlns:a16="http://schemas.microsoft.com/office/drawing/2014/main" id="{FA390682-CC22-378F-FC25-F5D10FADEDE5}"/>
                </a:ext>
              </a:extLst>
            </p:cNvPr>
            <p:cNvSpPr>
              <a:spLocks noChangeShapeType="1"/>
            </p:cNvSpPr>
            <p:nvPr/>
          </p:nvSpPr>
          <p:spPr bwMode="auto">
            <a:xfrm>
              <a:off x="1963780"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7" name="Line 64">
              <a:extLst>
                <a:ext uri="{FF2B5EF4-FFF2-40B4-BE49-F238E27FC236}">
                  <a16:creationId xmlns:a16="http://schemas.microsoft.com/office/drawing/2014/main" id="{D120F160-3E3D-483C-33C6-8082B11FCED9}"/>
                </a:ext>
              </a:extLst>
            </p:cNvPr>
            <p:cNvSpPr>
              <a:spLocks noChangeShapeType="1"/>
            </p:cNvSpPr>
            <p:nvPr/>
          </p:nvSpPr>
          <p:spPr bwMode="auto">
            <a:xfrm>
              <a:off x="2328905"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8" name="Line 65">
              <a:extLst>
                <a:ext uri="{FF2B5EF4-FFF2-40B4-BE49-F238E27FC236}">
                  <a16:creationId xmlns:a16="http://schemas.microsoft.com/office/drawing/2014/main" id="{58B87EA7-BABC-402C-ED4E-C5546B9CE03A}"/>
                </a:ext>
              </a:extLst>
            </p:cNvPr>
            <p:cNvSpPr>
              <a:spLocks noChangeShapeType="1"/>
            </p:cNvSpPr>
            <p:nvPr/>
          </p:nvSpPr>
          <p:spPr bwMode="auto">
            <a:xfrm>
              <a:off x="2692443"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19" name="Line 66">
              <a:extLst>
                <a:ext uri="{FF2B5EF4-FFF2-40B4-BE49-F238E27FC236}">
                  <a16:creationId xmlns:a16="http://schemas.microsoft.com/office/drawing/2014/main" id="{EBA45B95-7CF1-87B6-3EDB-7500616FE3BC}"/>
                </a:ext>
              </a:extLst>
            </p:cNvPr>
            <p:cNvSpPr>
              <a:spLocks noChangeShapeType="1"/>
            </p:cNvSpPr>
            <p:nvPr/>
          </p:nvSpPr>
          <p:spPr bwMode="auto">
            <a:xfrm>
              <a:off x="3055980"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20" name="Line 67">
              <a:extLst>
                <a:ext uri="{FF2B5EF4-FFF2-40B4-BE49-F238E27FC236}">
                  <a16:creationId xmlns:a16="http://schemas.microsoft.com/office/drawing/2014/main" id="{F02EC77F-2774-6B40-7FB2-A6CDC8F75971}"/>
                </a:ext>
              </a:extLst>
            </p:cNvPr>
            <p:cNvSpPr>
              <a:spLocks noChangeShapeType="1"/>
            </p:cNvSpPr>
            <p:nvPr/>
          </p:nvSpPr>
          <p:spPr bwMode="auto">
            <a:xfrm>
              <a:off x="3421105"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21" name="Line 68">
              <a:extLst>
                <a:ext uri="{FF2B5EF4-FFF2-40B4-BE49-F238E27FC236}">
                  <a16:creationId xmlns:a16="http://schemas.microsoft.com/office/drawing/2014/main" id="{66BA581A-EC92-3476-5204-C656191103B7}"/>
                </a:ext>
              </a:extLst>
            </p:cNvPr>
            <p:cNvSpPr>
              <a:spLocks noChangeShapeType="1"/>
            </p:cNvSpPr>
            <p:nvPr/>
          </p:nvSpPr>
          <p:spPr bwMode="auto">
            <a:xfrm>
              <a:off x="3784643"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22" name="Line 69">
              <a:extLst>
                <a:ext uri="{FF2B5EF4-FFF2-40B4-BE49-F238E27FC236}">
                  <a16:creationId xmlns:a16="http://schemas.microsoft.com/office/drawing/2014/main" id="{3348CBE0-004B-1CBF-63CF-80B3A90CAE2A}"/>
                </a:ext>
              </a:extLst>
            </p:cNvPr>
            <p:cNvSpPr>
              <a:spLocks noChangeShapeType="1"/>
            </p:cNvSpPr>
            <p:nvPr/>
          </p:nvSpPr>
          <p:spPr bwMode="auto">
            <a:xfrm>
              <a:off x="4148180" y="1900797"/>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23" name="Rectangle 70">
              <a:extLst>
                <a:ext uri="{FF2B5EF4-FFF2-40B4-BE49-F238E27FC236}">
                  <a16:creationId xmlns:a16="http://schemas.microsoft.com/office/drawing/2014/main" id="{B806D89E-2936-2F53-987D-5098FF22FEF6}"/>
                </a:ext>
              </a:extLst>
            </p:cNvPr>
            <p:cNvSpPr>
              <a:spLocks noChangeArrowheads="1"/>
            </p:cNvSpPr>
            <p:nvPr/>
          </p:nvSpPr>
          <p:spPr bwMode="auto">
            <a:xfrm>
              <a:off x="474705"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24" name="Rectangle 71">
              <a:extLst>
                <a:ext uri="{FF2B5EF4-FFF2-40B4-BE49-F238E27FC236}">
                  <a16:creationId xmlns:a16="http://schemas.microsoft.com/office/drawing/2014/main" id="{A266B396-5895-A179-07D5-D5C251EAD22B}"/>
                </a:ext>
              </a:extLst>
            </p:cNvPr>
            <p:cNvSpPr>
              <a:spLocks noChangeArrowheads="1"/>
            </p:cNvSpPr>
            <p:nvPr/>
          </p:nvSpPr>
          <p:spPr bwMode="auto">
            <a:xfrm>
              <a:off x="835068"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25" name="Rectangle 72">
              <a:extLst>
                <a:ext uri="{FF2B5EF4-FFF2-40B4-BE49-F238E27FC236}">
                  <a16:creationId xmlns:a16="http://schemas.microsoft.com/office/drawing/2014/main" id="{2FF278E9-6E0B-60B8-6EEA-D457AE40A7B6}"/>
                </a:ext>
              </a:extLst>
            </p:cNvPr>
            <p:cNvSpPr>
              <a:spLocks noChangeArrowheads="1"/>
            </p:cNvSpPr>
            <p:nvPr/>
          </p:nvSpPr>
          <p:spPr bwMode="auto">
            <a:xfrm>
              <a:off x="1203368"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26" name="Rectangle 73">
              <a:extLst>
                <a:ext uri="{FF2B5EF4-FFF2-40B4-BE49-F238E27FC236}">
                  <a16:creationId xmlns:a16="http://schemas.microsoft.com/office/drawing/2014/main" id="{816A644F-84E3-02FE-2FB0-B4A19E044EF0}"/>
                </a:ext>
              </a:extLst>
            </p:cNvPr>
            <p:cNvSpPr>
              <a:spLocks noChangeArrowheads="1"/>
            </p:cNvSpPr>
            <p:nvPr/>
          </p:nvSpPr>
          <p:spPr bwMode="auto">
            <a:xfrm>
              <a:off x="1565318"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3</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27" name="Rectangle 74">
              <a:extLst>
                <a:ext uri="{FF2B5EF4-FFF2-40B4-BE49-F238E27FC236}">
                  <a16:creationId xmlns:a16="http://schemas.microsoft.com/office/drawing/2014/main" id="{201B52F7-E8B7-2FAF-15CF-A6527A6A8326}"/>
                </a:ext>
              </a:extLst>
            </p:cNvPr>
            <p:cNvSpPr>
              <a:spLocks noChangeArrowheads="1"/>
            </p:cNvSpPr>
            <p:nvPr/>
          </p:nvSpPr>
          <p:spPr bwMode="auto">
            <a:xfrm>
              <a:off x="1933618"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28" name="Rectangle 75">
              <a:extLst>
                <a:ext uri="{FF2B5EF4-FFF2-40B4-BE49-F238E27FC236}">
                  <a16:creationId xmlns:a16="http://schemas.microsoft.com/office/drawing/2014/main" id="{47B89771-15EF-CC5C-DE7D-2FE87A960C83}"/>
                </a:ext>
              </a:extLst>
            </p:cNvPr>
            <p:cNvSpPr>
              <a:spLocks noChangeArrowheads="1"/>
            </p:cNvSpPr>
            <p:nvPr/>
          </p:nvSpPr>
          <p:spPr bwMode="auto">
            <a:xfrm>
              <a:off x="2293980"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29" name="Rectangle 76">
              <a:extLst>
                <a:ext uri="{FF2B5EF4-FFF2-40B4-BE49-F238E27FC236}">
                  <a16:creationId xmlns:a16="http://schemas.microsoft.com/office/drawing/2014/main" id="{5F4873EA-72A5-3CF4-00A0-0D7A5F1D7DFA}"/>
                </a:ext>
              </a:extLst>
            </p:cNvPr>
            <p:cNvSpPr>
              <a:spLocks noChangeArrowheads="1"/>
            </p:cNvSpPr>
            <p:nvPr/>
          </p:nvSpPr>
          <p:spPr bwMode="auto">
            <a:xfrm>
              <a:off x="2655930"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6</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30" name="Rectangle 77">
              <a:extLst>
                <a:ext uri="{FF2B5EF4-FFF2-40B4-BE49-F238E27FC236}">
                  <a16:creationId xmlns:a16="http://schemas.microsoft.com/office/drawing/2014/main" id="{7748DCF7-8927-7BB0-D7A3-C1E9E1FEF4CF}"/>
                </a:ext>
              </a:extLst>
            </p:cNvPr>
            <p:cNvSpPr>
              <a:spLocks noChangeArrowheads="1"/>
            </p:cNvSpPr>
            <p:nvPr/>
          </p:nvSpPr>
          <p:spPr bwMode="auto">
            <a:xfrm>
              <a:off x="3024230"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7</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31" name="Rectangle 78">
              <a:extLst>
                <a:ext uri="{FF2B5EF4-FFF2-40B4-BE49-F238E27FC236}">
                  <a16:creationId xmlns:a16="http://schemas.microsoft.com/office/drawing/2014/main" id="{29ABE7A9-186A-8325-22F3-8F963EB8451D}"/>
                </a:ext>
              </a:extLst>
            </p:cNvPr>
            <p:cNvSpPr>
              <a:spLocks noChangeArrowheads="1"/>
            </p:cNvSpPr>
            <p:nvPr/>
          </p:nvSpPr>
          <p:spPr bwMode="auto">
            <a:xfrm>
              <a:off x="3384593"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8</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32" name="Rectangle 79">
              <a:extLst>
                <a:ext uri="{FF2B5EF4-FFF2-40B4-BE49-F238E27FC236}">
                  <a16:creationId xmlns:a16="http://schemas.microsoft.com/office/drawing/2014/main" id="{B61E6AD6-83F6-BBE0-98F5-B007F6B97020}"/>
                </a:ext>
              </a:extLst>
            </p:cNvPr>
            <p:cNvSpPr>
              <a:spLocks noChangeArrowheads="1"/>
            </p:cNvSpPr>
            <p:nvPr/>
          </p:nvSpPr>
          <p:spPr bwMode="auto">
            <a:xfrm>
              <a:off x="3754480" y="483926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9</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33" name="Rectangle 80">
              <a:extLst>
                <a:ext uri="{FF2B5EF4-FFF2-40B4-BE49-F238E27FC236}">
                  <a16:creationId xmlns:a16="http://schemas.microsoft.com/office/drawing/2014/main" id="{5218A43A-8EEB-CEC3-F5F3-6A71EA5A060B}"/>
                </a:ext>
              </a:extLst>
            </p:cNvPr>
            <p:cNvSpPr>
              <a:spLocks noChangeArrowheads="1"/>
            </p:cNvSpPr>
            <p:nvPr/>
          </p:nvSpPr>
          <p:spPr bwMode="auto">
            <a:xfrm>
              <a:off x="4089443" y="483926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4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0534" name="Rectangle 81">
                  <a:extLst>
                    <a:ext uri="{FF2B5EF4-FFF2-40B4-BE49-F238E27FC236}">
                      <a16:creationId xmlns:a16="http://schemas.microsoft.com/office/drawing/2014/main" id="{D6733744-427C-B2DA-92DA-1C149548C73D}"/>
                    </a:ext>
                  </a:extLst>
                </p:cNvPr>
                <p:cNvSpPr>
                  <a:spLocks noChangeArrowheads="1"/>
                </p:cNvSpPr>
                <p:nvPr/>
              </p:nvSpPr>
              <p:spPr bwMode="auto">
                <a:xfrm>
                  <a:off x="2293980" y="4998010"/>
                  <a:ext cx="15132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𝑥</m:t>
                        </m:r>
                      </m:oMath>
                    </m:oMathPara>
                  </a14:m>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mc:Choice>
          <mc:Fallback xmlns="">
            <p:sp>
              <p:nvSpPr>
                <p:cNvPr id="20534" name="Rectangle 81">
                  <a:extLst>
                    <a:ext uri="{FF2B5EF4-FFF2-40B4-BE49-F238E27FC236}">
                      <a16:creationId xmlns:a16="http://schemas.microsoft.com/office/drawing/2014/main" id="{D6733744-427C-B2DA-92DA-1C149548C73D}"/>
                    </a:ext>
                  </a:extLst>
                </p:cNvPr>
                <p:cNvSpPr>
                  <a:spLocks noRot="1" noChangeAspect="1" noMove="1" noResize="1" noEditPoints="1" noAdjustHandles="1" noChangeArrowheads="1" noChangeShapeType="1" noTextEdit="1"/>
                </p:cNvSpPr>
                <p:nvPr/>
              </p:nvSpPr>
              <p:spPr bwMode="auto">
                <a:xfrm>
                  <a:off x="2293980" y="4998010"/>
                  <a:ext cx="151323" cy="215444"/>
                </a:xfrm>
                <a:prstGeom prst="rect">
                  <a:avLst/>
                </a:prstGeom>
                <a:blipFill>
                  <a:blip r:embed="rId6"/>
                  <a:stretch>
                    <a:fillRect l="-12000" r="-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535" name="Line 82">
              <a:extLst>
                <a:ext uri="{FF2B5EF4-FFF2-40B4-BE49-F238E27FC236}">
                  <a16:creationId xmlns:a16="http://schemas.microsoft.com/office/drawing/2014/main" id="{FBB5FD27-2CDC-40C3-EF2D-09FB53C7AF1E}"/>
                </a:ext>
              </a:extLst>
            </p:cNvPr>
            <p:cNvSpPr>
              <a:spLocks noChangeShapeType="1"/>
            </p:cNvSpPr>
            <p:nvPr/>
          </p:nvSpPr>
          <p:spPr bwMode="auto">
            <a:xfrm flipV="1">
              <a:off x="508043" y="1900797"/>
              <a:ext cx="0" cy="287972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36" name="Line 83">
              <a:extLst>
                <a:ext uri="{FF2B5EF4-FFF2-40B4-BE49-F238E27FC236}">
                  <a16:creationId xmlns:a16="http://schemas.microsoft.com/office/drawing/2014/main" id="{595EEC6B-5D66-7DAE-6FCD-EFEC8A93FE3A}"/>
                </a:ext>
              </a:extLst>
            </p:cNvPr>
            <p:cNvSpPr>
              <a:spLocks noChangeShapeType="1"/>
            </p:cNvSpPr>
            <p:nvPr/>
          </p:nvSpPr>
          <p:spPr bwMode="auto">
            <a:xfrm flipV="1">
              <a:off x="4148180" y="1900797"/>
              <a:ext cx="0" cy="287972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37" name="Line 84">
              <a:extLst>
                <a:ext uri="{FF2B5EF4-FFF2-40B4-BE49-F238E27FC236}">
                  <a16:creationId xmlns:a16="http://schemas.microsoft.com/office/drawing/2014/main" id="{2B554BFF-C07C-5873-98F2-83A88A664857}"/>
                </a:ext>
              </a:extLst>
            </p:cNvPr>
            <p:cNvSpPr>
              <a:spLocks noChangeShapeType="1"/>
            </p:cNvSpPr>
            <p:nvPr/>
          </p:nvSpPr>
          <p:spPr bwMode="auto">
            <a:xfrm>
              <a:off x="508043" y="4780522"/>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38" name="Line 85">
              <a:extLst>
                <a:ext uri="{FF2B5EF4-FFF2-40B4-BE49-F238E27FC236}">
                  <a16:creationId xmlns:a16="http://schemas.microsoft.com/office/drawing/2014/main" id="{AE6A619E-E3A8-DE99-470F-71AFD9123A3C}"/>
                </a:ext>
              </a:extLst>
            </p:cNvPr>
            <p:cNvSpPr>
              <a:spLocks noChangeShapeType="1"/>
            </p:cNvSpPr>
            <p:nvPr/>
          </p:nvSpPr>
          <p:spPr bwMode="auto">
            <a:xfrm>
              <a:off x="508043" y="4493185"/>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39" name="Line 86">
              <a:extLst>
                <a:ext uri="{FF2B5EF4-FFF2-40B4-BE49-F238E27FC236}">
                  <a16:creationId xmlns:a16="http://schemas.microsoft.com/office/drawing/2014/main" id="{22740BE8-7921-A184-108D-0891742C9007}"/>
                </a:ext>
              </a:extLst>
            </p:cNvPr>
            <p:cNvSpPr>
              <a:spLocks noChangeShapeType="1"/>
            </p:cNvSpPr>
            <p:nvPr/>
          </p:nvSpPr>
          <p:spPr bwMode="auto">
            <a:xfrm>
              <a:off x="508043" y="4204260"/>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0" name="Line 87">
              <a:extLst>
                <a:ext uri="{FF2B5EF4-FFF2-40B4-BE49-F238E27FC236}">
                  <a16:creationId xmlns:a16="http://schemas.microsoft.com/office/drawing/2014/main" id="{9348D2B8-22DB-7FA7-167B-AEBC48DA1D93}"/>
                </a:ext>
              </a:extLst>
            </p:cNvPr>
            <p:cNvSpPr>
              <a:spLocks noChangeShapeType="1"/>
            </p:cNvSpPr>
            <p:nvPr/>
          </p:nvSpPr>
          <p:spPr bwMode="auto">
            <a:xfrm>
              <a:off x="508043" y="3916922"/>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1" name="Line 88">
              <a:extLst>
                <a:ext uri="{FF2B5EF4-FFF2-40B4-BE49-F238E27FC236}">
                  <a16:creationId xmlns:a16="http://schemas.microsoft.com/office/drawing/2014/main" id="{60542BEC-9EFF-D7AE-1BE0-D8D2AD0A5B5D}"/>
                </a:ext>
              </a:extLst>
            </p:cNvPr>
            <p:cNvSpPr>
              <a:spLocks noChangeShapeType="1"/>
            </p:cNvSpPr>
            <p:nvPr/>
          </p:nvSpPr>
          <p:spPr bwMode="auto">
            <a:xfrm>
              <a:off x="508043" y="3627997"/>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2" name="Line 89">
              <a:extLst>
                <a:ext uri="{FF2B5EF4-FFF2-40B4-BE49-F238E27FC236}">
                  <a16:creationId xmlns:a16="http://schemas.microsoft.com/office/drawing/2014/main" id="{72382DD6-3CB7-7490-144F-EFD70FF023A0}"/>
                </a:ext>
              </a:extLst>
            </p:cNvPr>
            <p:cNvSpPr>
              <a:spLocks noChangeShapeType="1"/>
            </p:cNvSpPr>
            <p:nvPr/>
          </p:nvSpPr>
          <p:spPr bwMode="auto">
            <a:xfrm>
              <a:off x="508043" y="3340659"/>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3" name="Line 90">
              <a:extLst>
                <a:ext uri="{FF2B5EF4-FFF2-40B4-BE49-F238E27FC236}">
                  <a16:creationId xmlns:a16="http://schemas.microsoft.com/office/drawing/2014/main" id="{4004F4FA-4C0E-26D9-4D3F-64364271ADDB}"/>
                </a:ext>
              </a:extLst>
            </p:cNvPr>
            <p:cNvSpPr>
              <a:spLocks noChangeShapeType="1"/>
            </p:cNvSpPr>
            <p:nvPr/>
          </p:nvSpPr>
          <p:spPr bwMode="auto">
            <a:xfrm>
              <a:off x="508043" y="3053322"/>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4" name="Line 91">
              <a:extLst>
                <a:ext uri="{FF2B5EF4-FFF2-40B4-BE49-F238E27FC236}">
                  <a16:creationId xmlns:a16="http://schemas.microsoft.com/office/drawing/2014/main" id="{C2B6E429-3330-F8B8-5861-5C7F9BDFDF1A}"/>
                </a:ext>
              </a:extLst>
            </p:cNvPr>
            <p:cNvSpPr>
              <a:spLocks noChangeShapeType="1"/>
            </p:cNvSpPr>
            <p:nvPr/>
          </p:nvSpPr>
          <p:spPr bwMode="auto">
            <a:xfrm>
              <a:off x="508043" y="2764397"/>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5" name="Line 92">
              <a:extLst>
                <a:ext uri="{FF2B5EF4-FFF2-40B4-BE49-F238E27FC236}">
                  <a16:creationId xmlns:a16="http://schemas.microsoft.com/office/drawing/2014/main" id="{BF11F84F-9EBB-1FFA-E5B8-2E043E5BAEE8}"/>
                </a:ext>
              </a:extLst>
            </p:cNvPr>
            <p:cNvSpPr>
              <a:spLocks noChangeShapeType="1"/>
            </p:cNvSpPr>
            <p:nvPr/>
          </p:nvSpPr>
          <p:spPr bwMode="auto">
            <a:xfrm>
              <a:off x="508043" y="2477059"/>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6" name="Line 93">
              <a:extLst>
                <a:ext uri="{FF2B5EF4-FFF2-40B4-BE49-F238E27FC236}">
                  <a16:creationId xmlns:a16="http://schemas.microsoft.com/office/drawing/2014/main" id="{C2D5FACF-2DE9-0988-DDA0-4540C1BA30F2}"/>
                </a:ext>
              </a:extLst>
            </p:cNvPr>
            <p:cNvSpPr>
              <a:spLocks noChangeShapeType="1"/>
            </p:cNvSpPr>
            <p:nvPr/>
          </p:nvSpPr>
          <p:spPr bwMode="auto">
            <a:xfrm>
              <a:off x="508043" y="2188134"/>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7" name="Line 94">
              <a:extLst>
                <a:ext uri="{FF2B5EF4-FFF2-40B4-BE49-F238E27FC236}">
                  <a16:creationId xmlns:a16="http://schemas.microsoft.com/office/drawing/2014/main" id="{0FA6BCED-1B3C-A3C8-4F29-2719D3230EBA}"/>
                </a:ext>
              </a:extLst>
            </p:cNvPr>
            <p:cNvSpPr>
              <a:spLocks noChangeShapeType="1"/>
            </p:cNvSpPr>
            <p:nvPr/>
          </p:nvSpPr>
          <p:spPr bwMode="auto">
            <a:xfrm>
              <a:off x="508043" y="1900797"/>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8" name="Line 95">
              <a:extLst>
                <a:ext uri="{FF2B5EF4-FFF2-40B4-BE49-F238E27FC236}">
                  <a16:creationId xmlns:a16="http://schemas.microsoft.com/office/drawing/2014/main" id="{A6F2C159-6027-ADEE-1FAD-02F64F4EB77E}"/>
                </a:ext>
              </a:extLst>
            </p:cNvPr>
            <p:cNvSpPr>
              <a:spLocks noChangeShapeType="1"/>
            </p:cNvSpPr>
            <p:nvPr/>
          </p:nvSpPr>
          <p:spPr bwMode="auto">
            <a:xfrm flipH="1">
              <a:off x="4111668" y="4780522"/>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49" name="Line 96">
              <a:extLst>
                <a:ext uri="{FF2B5EF4-FFF2-40B4-BE49-F238E27FC236}">
                  <a16:creationId xmlns:a16="http://schemas.microsoft.com/office/drawing/2014/main" id="{2639B2D8-F319-B420-9F65-721237A8D025}"/>
                </a:ext>
              </a:extLst>
            </p:cNvPr>
            <p:cNvSpPr>
              <a:spLocks noChangeShapeType="1"/>
            </p:cNvSpPr>
            <p:nvPr/>
          </p:nvSpPr>
          <p:spPr bwMode="auto">
            <a:xfrm flipH="1">
              <a:off x="4111668" y="4493185"/>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0" name="Line 97">
              <a:extLst>
                <a:ext uri="{FF2B5EF4-FFF2-40B4-BE49-F238E27FC236}">
                  <a16:creationId xmlns:a16="http://schemas.microsoft.com/office/drawing/2014/main" id="{73853424-7096-D37E-CEF7-872E1B782CE7}"/>
                </a:ext>
              </a:extLst>
            </p:cNvPr>
            <p:cNvSpPr>
              <a:spLocks noChangeShapeType="1"/>
            </p:cNvSpPr>
            <p:nvPr/>
          </p:nvSpPr>
          <p:spPr bwMode="auto">
            <a:xfrm flipH="1">
              <a:off x="4111668" y="4204260"/>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1" name="Line 98">
              <a:extLst>
                <a:ext uri="{FF2B5EF4-FFF2-40B4-BE49-F238E27FC236}">
                  <a16:creationId xmlns:a16="http://schemas.microsoft.com/office/drawing/2014/main" id="{810E3DF9-36D9-9BF0-1398-24E80BDE356F}"/>
                </a:ext>
              </a:extLst>
            </p:cNvPr>
            <p:cNvSpPr>
              <a:spLocks noChangeShapeType="1"/>
            </p:cNvSpPr>
            <p:nvPr/>
          </p:nvSpPr>
          <p:spPr bwMode="auto">
            <a:xfrm flipH="1">
              <a:off x="4111668" y="3916922"/>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2" name="Line 99">
              <a:extLst>
                <a:ext uri="{FF2B5EF4-FFF2-40B4-BE49-F238E27FC236}">
                  <a16:creationId xmlns:a16="http://schemas.microsoft.com/office/drawing/2014/main" id="{086E588B-C014-D75D-2643-1EA9A0493CFF}"/>
                </a:ext>
              </a:extLst>
            </p:cNvPr>
            <p:cNvSpPr>
              <a:spLocks noChangeShapeType="1"/>
            </p:cNvSpPr>
            <p:nvPr/>
          </p:nvSpPr>
          <p:spPr bwMode="auto">
            <a:xfrm flipH="1">
              <a:off x="4111668" y="3627997"/>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3" name="Line 100">
              <a:extLst>
                <a:ext uri="{FF2B5EF4-FFF2-40B4-BE49-F238E27FC236}">
                  <a16:creationId xmlns:a16="http://schemas.microsoft.com/office/drawing/2014/main" id="{90ECAA1B-1C04-A236-C0B7-DC38CF21C555}"/>
                </a:ext>
              </a:extLst>
            </p:cNvPr>
            <p:cNvSpPr>
              <a:spLocks noChangeShapeType="1"/>
            </p:cNvSpPr>
            <p:nvPr/>
          </p:nvSpPr>
          <p:spPr bwMode="auto">
            <a:xfrm flipH="1">
              <a:off x="4111668" y="3340659"/>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4" name="Line 101">
              <a:extLst>
                <a:ext uri="{FF2B5EF4-FFF2-40B4-BE49-F238E27FC236}">
                  <a16:creationId xmlns:a16="http://schemas.microsoft.com/office/drawing/2014/main" id="{446BA782-1459-0650-E805-FF3136C9B0B5}"/>
                </a:ext>
              </a:extLst>
            </p:cNvPr>
            <p:cNvSpPr>
              <a:spLocks noChangeShapeType="1"/>
            </p:cNvSpPr>
            <p:nvPr/>
          </p:nvSpPr>
          <p:spPr bwMode="auto">
            <a:xfrm flipH="1">
              <a:off x="4111668" y="3053322"/>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5" name="Line 102">
              <a:extLst>
                <a:ext uri="{FF2B5EF4-FFF2-40B4-BE49-F238E27FC236}">
                  <a16:creationId xmlns:a16="http://schemas.microsoft.com/office/drawing/2014/main" id="{373A9CF9-90B1-8E93-A903-CA5F0F0F9130}"/>
                </a:ext>
              </a:extLst>
            </p:cNvPr>
            <p:cNvSpPr>
              <a:spLocks noChangeShapeType="1"/>
            </p:cNvSpPr>
            <p:nvPr/>
          </p:nvSpPr>
          <p:spPr bwMode="auto">
            <a:xfrm flipH="1">
              <a:off x="4111668" y="2764397"/>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6" name="Line 103">
              <a:extLst>
                <a:ext uri="{FF2B5EF4-FFF2-40B4-BE49-F238E27FC236}">
                  <a16:creationId xmlns:a16="http://schemas.microsoft.com/office/drawing/2014/main" id="{602BC179-6D79-FE0D-A869-3D2F683DF4F3}"/>
                </a:ext>
              </a:extLst>
            </p:cNvPr>
            <p:cNvSpPr>
              <a:spLocks noChangeShapeType="1"/>
            </p:cNvSpPr>
            <p:nvPr/>
          </p:nvSpPr>
          <p:spPr bwMode="auto">
            <a:xfrm flipH="1">
              <a:off x="4111668" y="2477059"/>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7" name="Line 104">
              <a:extLst>
                <a:ext uri="{FF2B5EF4-FFF2-40B4-BE49-F238E27FC236}">
                  <a16:creationId xmlns:a16="http://schemas.microsoft.com/office/drawing/2014/main" id="{3D098800-EA05-91CD-27B0-021757773B8A}"/>
                </a:ext>
              </a:extLst>
            </p:cNvPr>
            <p:cNvSpPr>
              <a:spLocks noChangeShapeType="1"/>
            </p:cNvSpPr>
            <p:nvPr/>
          </p:nvSpPr>
          <p:spPr bwMode="auto">
            <a:xfrm flipH="1">
              <a:off x="4111668" y="2188134"/>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8" name="Line 105">
              <a:extLst>
                <a:ext uri="{FF2B5EF4-FFF2-40B4-BE49-F238E27FC236}">
                  <a16:creationId xmlns:a16="http://schemas.microsoft.com/office/drawing/2014/main" id="{EAE5C057-A2A5-71C0-1DE6-67E3574DDE6E}"/>
                </a:ext>
              </a:extLst>
            </p:cNvPr>
            <p:cNvSpPr>
              <a:spLocks noChangeShapeType="1"/>
            </p:cNvSpPr>
            <p:nvPr/>
          </p:nvSpPr>
          <p:spPr bwMode="auto">
            <a:xfrm flipH="1">
              <a:off x="4111668" y="1900797"/>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59" name="Rectangle 106">
              <a:extLst>
                <a:ext uri="{FF2B5EF4-FFF2-40B4-BE49-F238E27FC236}">
                  <a16:creationId xmlns:a16="http://schemas.microsoft.com/office/drawing/2014/main" id="{31F7094E-CC18-ED01-CCE6-346E9F747ACF}"/>
                </a:ext>
              </a:extLst>
            </p:cNvPr>
            <p:cNvSpPr>
              <a:spLocks noChangeArrowheads="1"/>
            </p:cNvSpPr>
            <p:nvPr/>
          </p:nvSpPr>
          <p:spPr bwMode="auto">
            <a:xfrm>
              <a:off x="349077" y="468059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60" name="Rectangle 108">
              <a:extLst>
                <a:ext uri="{FF2B5EF4-FFF2-40B4-BE49-F238E27FC236}">
                  <a16:creationId xmlns:a16="http://schemas.microsoft.com/office/drawing/2014/main" id="{79B51995-0E73-598A-2A05-1FFD7850EC88}"/>
                </a:ext>
              </a:extLst>
            </p:cNvPr>
            <p:cNvSpPr>
              <a:spLocks noChangeArrowheads="1"/>
            </p:cNvSpPr>
            <p:nvPr/>
          </p:nvSpPr>
          <p:spPr bwMode="auto">
            <a:xfrm>
              <a:off x="349077" y="41011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61" name="Rectangle 110">
              <a:extLst>
                <a:ext uri="{FF2B5EF4-FFF2-40B4-BE49-F238E27FC236}">
                  <a16:creationId xmlns:a16="http://schemas.microsoft.com/office/drawing/2014/main" id="{51F1F369-29F4-3C7B-E666-AB3A39DBC3CC}"/>
                </a:ext>
              </a:extLst>
            </p:cNvPr>
            <p:cNvSpPr>
              <a:spLocks noChangeArrowheads="1"/>
            </p:cNvSpPr>
            <p:nvPr/>
          </p:nvSpPr>
          <p:spPr bwMode="auto">
            <a:xfrm>
              <a:off x="349077" y="353124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62" name="Rectangle 112">
              <a:extLst>
                <a:ext uri="{FF2B5EF4-FFF2-40B4-BE49-F238E27FC236}">
                  <a16:creationId xmlns:a16="http://schemas.microsoft.com/office/drawing/2014/main" id="{E943F07C-9EA6-C37D-3FF7-6D0FB8FE1A20}"/>
                </a:ext>
              </a:extLst>
            </p:cNvPr>
            <p:cNvSpPr>
              <a:spLocks noChangeArrowheads="1"/>
            </p:cNvSpPr>
            <p:nvPr/>
          </p:nvSpPr>
          <p:spPr bwMode="auto">
            <a:xfrm>
              <a:off x="349077" y="295180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3</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63" name="Rectangle 114">
              <a:extLst>
                <a:ext uri="{FF2B5EF4-FFF2-40B4-BE49-F238E27FC236}">
                  <a16:creationId xmlns:a16="http://schemas.microsoft.com/office/drawing/2014/main" id="{9AE608C4-BCED-CAFD-08CA-26F11A8234EA}"/>
                </a:ext>
              </a:extLst>
            </p:cNvPr>
            <p:cNvSpPr>
              <a:spLocks noChangeArrowheads="1"/>
            </p:cNvSpPr>
            <p:nvPr/>
          </p:nvSpPr>
          <p:spPr bwMode="auto">
            <a:xfrm>
              <a:off x="349077" y="238030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64" name="Rectangle 116">
              <a:extLst>
                <a:ext uri="{FF2B5EF4-FFF2-40B4-BE49-F238E27FC236}">
                  <a16:creationId xmlns:a16="http://schemas.microsoft.com/office/drawing/2014/main" id="{F3CD5C05-4940-8D9C-1185-E42016B16AF8}"/>
                </a:ext>
              </a:extLst>
            </p:cNvPr>
            <p:cNvSpPr>
              <a:spLocks noChangeArrowheads="1"/>
            </p:cNvSpPr>
            <p:nvPr/>
          </p:nvSpPr>
          <p:spPr bwMode="auto">
            <a:xfrm>
              <a:off x="349077" y="180086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0565" name="Freeform 117">
              <a:extLst>
                <a:ext uri="{FF2B5EF4-FFF2-40B4-BE49-F238E27FC236}">
                  <a16:creationId xmlns:a16="http://schemas.microsoft.com/office/drawing/2014/main" id="{5DC4F551-7066-74D0-37A8-9D2C35D4434A}"/>
                </a:ext>
              </a:extLst>
            </p:cNvPr>
            <p:cNvSpPr>
              <a:spLocks/>
            </p:cNvSpPr>
            <p:nvPr/>
          </p:nvSpPr>
          <p:spPr bwMode="auto">
            <a:xfrm>
              <a:off x="508043" y="1900797"/>
              <a:ext cx="3640138" cy="2879726"/>
            </a:xfrm>
            <a:custGeom>
              <a:avLst/>
              <a:gdLst>
                <a:gd name="T0" fmla="*/ 0 w 2293"/>
                <a:gd name="T1" fmla="*/ 0 h 1814"/>
                <a:gd name="T2" fmla="*/ 115 w 2293"/>
                <a:gd name="T3" fmla="*/ 181 h 1814"/>
                <a:gd name="T4" fmla="*/ 229 w 2293"/>
                <a:gd name="T5" fmla="*/ 363 h 1814"/>
                <a:gd name="T6" fmla="*/ 344 w 2293"/>
                <a:gd name="T7" fmla="*/ 544 h 1814"/>
                <a:gd name="T8" fmla="*/ 459 w 2293"/>
                <a:gd name="T9" fmla="*/ 726 h 1814"/>
                <a:gd name="T10" fmla="*/ 573 w 2293"/>
                <a:gd name="T11" fmla="*/ 907 h 1814"/>
                <a:gd name="T12" fmla="*/ 688 w 2293"/>
                <a:gd name="T13" fmla="*/ 1088 h 1814"/>
                <a:gd name="T14" fmla="*/ 803 w 2293"/>
                <a:gd name="T15" fmla="*/ 1270 h 1814"/>
                <a:gd name="T16" fmla="*/ 917 w 2293"/>
                <a:gd name="T17" fmla="*/ 1451 h 1814"/>
                <a:gd name="T18" fmla="*/ 1032 w 2293"/>
                <a:gd name="T19" fmla="*/ 1633 h 1814"/>
                <a:gd name="T20" fmla="*/ 1147 w 2293"/>
                <a:gd name="T21" fmla="*/ 1814 h 1814"/>
                <a:gd name="T22" fmla="*/ 1261 w 2293"/>
                <a:gd name="T23" fmla="*/ 1633 h 1814"/>
                <a:gd name="T24" fmla="*/ 1376 w 2293"/>
                <a:gd name="T25" fmla="*/ 1451 h 1814"/>
                <a:gd name="T26" fmla="*/ 1491 w 2293"/>
                <a:gd name="T27" fmla="*/ 1270 h 1814"/>
                <a:gd name="T28" fmla="*/ 1605 w 2293"/>
                <a:gd name="T29" fmla="*/ 1088 h 1814"/>
                <a:gd name="T30" fmla="*/ 1720 w 2293"/>
                <a:gd name="T31" fmla="*/ 907 h 1814"/>
                <a:gd name="T32" fmla="*/ 1835 w 2293"/>
                <a:gd name="T33" fmla="*/ 726 h 1814"/>
                <a:gd name="T34" fmla="*/ 1949 w 2293"/>
                <a:gd name="T35" fmla="*/ 544 h 1814"/>
                <a:gd name="T36" fmla="*/ 2064 w 2293"/>
                <a:gd name="T37" fmla="*/ 363 h 1814"/>
                <a:gd name="T38" fmla="*/ 2179 w 2293"/>
                <a:gd name="T39" fmla="*/ 181 h 1814"/>
                <a:gd name="T40" fmla="*/ 2293 w 2293"/>
                <a:gd name="T41" fmla="*/ 0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3" h="1814">
                  <a:moveTo>
                    <a:pt x="0" y="0"/>
                  </a:moveTo>
                  <a:lnTo>
                    <a:pt x="115" y="181"/>
                  </a:lnTo>
                  <a:lnTo>
                    <a:pt x="229" y="363"/>
                  </a:lnTo>
                  <a:lnTo>
                    <a:pt x="344" y="544"/>
                  </a:lnTo>
                  <a:lnTo>
                    <a:pt x="459" y="726"/>
                  </a:lnTo>
                  <a:lnTo>
                    <a:pt x="573" y="907"/>
                  </a:lnTo>
                  <a:lnTo>
                    <a:pt x="688" y="1088"/>
                  </a:lnTo>
                  <a:lnTo>
                    <a:pt x="803" y="1270"/>
                  </a:lnTo>
                  <a:lnTo>
                    <a:pt x="917" y="1451"/>
                  </a:lnTo>
                  <a:lnTo>
                    <a:pt x="1032" y="1633"/>
                  </a:lnTo>
                  <a:lnTo>
                    <a:pt x="1147" y="1814"/>
                  </a:lnTo>
                  <a:lnTo>
                    <a:pt x="1261" y="1633"/>
                  </a:lnTo>
                  <a:lnTo>
                    <a:pt x="1376" y="1451"/>
                  </a:lnTo>
                  <a:lnTo>
                    <a:pt x="1491" y="1270"/>
                  </a:lnTo>
                  <a:lnTo>
                    <a:pt x="1605" y="1088"/>
                  </a:lnTo>
                  <a:lnTo>
                    <a:pt x="1720" y="907"/>
                  </a:lnTo>
                  <a:lnTo>
                    <a:pt x="1835" y="726"/>
                  </a:lnTo>
                  <a:lnTo>
                    <a:pt x="1949" y="544"/>
                  </a:lnTo>
                  <a:lnTo>
                    <a:pt x="2064" y="363"/>
                  </a:lnTo>
                  <a:lnTo>
                    <a:pt x="2179" y="181"/>
                  </a:lnTo>
                  <a:lnTo>
                    <a:pt x="2293" y="0"/>
                  </a:lnTo>
                </a:path>
              </a:pathLst>
            </a:custGeom>
            <a:noFill/>
            <a:ln w="2540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66" name="Freeform 118">
              <a:extLst>
                <a:ext uri="{FF2B5EF4-FFF2-40B4-BE49-F238E27FC236}">
                  <a16:creationId xmlns:a16="http://schemas.microsoft.com/office/drawing/2014/main" id="{FC2382E1-341F-F9A2-514F-2D576CB5D9BC}"/>
                </a:ext>
              </a:extLst>
            </p:cNvPr>
            <p:cNvSpPr>
              <a:spLocks/>
            </p:cNvSpPr>
            <p:nvPr/>
          </p:nvSpPr>
          <p:spPr bwMode="auto">
            <a:xfrm>
              <a:off x="508043" y="1900797"/>
              <a:ext cx="3640138" cy="2879726"/>
            </a:xfrm>
            <a:custGeom>
              <a:avLst/>
              <a:gdLst>
                <a:gd name="T0" fmla="*/ 0 w 2293"/>
                <a:gd name="T1" fmla="*/ 0 h 1814"/>
                <a:gd name="T2" fmla="*/ 115 w 2293"/>
                <a:gd name="T3" fmla="*/ 345 h 1814"/>
                <a:gd name="T4" fmla="*/ 229 w 2293"/>
                <a:gd name="T5" fmla="*/ 653 h 1814"/>
                <a:gd name="T6" fmla="*/ 344 w 2293"/>
                <a:gd name="T7" fmla="*/ 925 h 1814"/>
                <a:gd name="T8" fmla="*/ 459 w 2293"/>
                <a:gd name="T9" fmla="*/ 1161 h 1814"/>
                <a:gd name="T10" fmla="*/ 573 w 2293"/>
                <a:gd name="T11" fmla="*/ 1360 h 1814"/>
                <a:gd name="T12" fmla="*/ 688 w 2293"/>
                <a:gd name="T13" fmla="*/ 1524 h 1814"/>
                <a:gd name="T14" fmla="*/ 803 w 2293"/>
                <a:gd name="T15" fmla="*/ 1651 h 1814"/>
                <a:gd name="T16" fmla="*/ 917 w 2293"/>
                <a:gd name="T17" fmla="*/ 1742 h 1814"/>
                <a:gd name="T18" fmla="*/ 1032 w 2293"/>
                <a:gd name="T19" fmla="*/ 1796 h 1814"/>
                <a:gd name="T20" fmla="*/ 1147 w 2293"/>
                <a:gd name="T21" fmla="*/ 1814 h 1814"/>
                <a:gd name="T22" fmla="*/ 1261 w 2293"/>
                <a:gd name="T23" fmla="*/ 1796 h 1814"/>
                <a:gd name="T24" fmla="*/ 1376 w 2293"/>
                <a:gd name="T25" fmla="*/ 1742 h 1814"/>
                <a:gd name="T26" fmla="*/ 1491 w 2293"/>
                <a:gd name="T27" fmla="*/ 1651 h 1814"/>
                <a:gd name="T28" fmla="*/ 1605 w 2293"/>
                <a:gd name="T29" fmla="*/ 1524 h 1814"/>
                <a:gd name="T30" fmla="*/ 1720 w 2293"/>
                <a:gd name="T31" fmla="*/ 1360 h 1814"/>
                <a:gd name="T32" fmla="*/ 1835 w 2293"/>
                <a:gd name="T33" fmla="*/ 1161 h 1814"/>
                <a:gd name="T34" fmla="*/ 1949 w 2293"/>
                <a:gd name="T35" fmla="*/ 925 h 1814"/>
                <a:gd name="T36" fmla="*/ 2064 w 2293"/>
                <a:gd name="T37" fmla="*/ 653 h 1814"/>
                <a:gd name="T38" fmla="*/ 2179 w 2293"/>
                <a:gd name="T39" fmla="*/ 345 h 1814"/>
                <a:gd name="T40" fmla="*/ 2293 w 2293"/>
                <a:gd name="T41" fmla="*/ 0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3" h="1814">
                  <a:moveTo>
                    <a:pt x="0" y="0"/>
                  </a:moveTo>
                  <a:lnTo>
                    <a:pt x="115" y="345"/>
                  </a:lnTo>
                  <a:lnTo>
                    <a:pt x="229" y="653"/>
                  </a:lnTo>
                  <a:lnTo>
                    <a:pt x="344" y="925"/>
                  </a:lnTo>
                  <a:lnTo>
                    <a:pt x="459" y="1161"/>
                  </a:lnTo>
                  <a:lnTo>
                    <a:pt x="573" y="1360"/>
                  </a:lnTo>
                  <a:lnTo>
                    <a:pt x="688" y="1524"/>
                  </a:lnTo>
                  <a:lnTo>
                    <a:pt x="803" y="1651"/>
                  </a:lnTo>
                  <a:lnTo>
                    <a:pt x="917" y="1742"/>
                  </a:lnTo>
                  <a:lnTo>
                    <a:pt x="1032" y="1796"/>
                  </a:lnTo>
                  <a:lnTo>
                    <a:pt x="1147" y="1814"/>
                  </a:lnTo>
                  <a:lnTo>
                    <a:pt x="1261" y="1796"/>
                  </a:lnTo>
                  <a:lnTo>
                    <a:pt x="1376" y="1742"/>
                  </a:lnTo>
                  <a:lnTo>
                    <a:pt x="1491" y="1651"/>
                  </a:lnTo>
                  <a:lnTo>
                    <a:pt x="1605" y="1524"/>
                  </a:lnTo>
                  <a:lnTo>
                    <a:pt x="1720" y="1360"/>
                  </a:lnTo>
                  <a:lnTo>
                    <a:pt x="1835" y="1161"/>
                  </a:lnTo>
                  <a:lnTo>
                    <a:pt x="1949" y="925"/>
                  </a:lnTo>
                  <a:lnTo>
                    <a:pt x="2064" y="653"/>
                  </a:lnTo>
                  <a:lnTo>
                    <a:pt x="2179" y="345"/>
                  </a:lnTo>
                  <a:lnTo>
                    <a:pt x="2293" y="0"/>
                  </a:lnTo>
                </a:path>
              </a:pathLst>
            </a:custGeom>
            <a:noFill/>
            <a:ln w="2540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67" name="Line 121">
              <a:extLst>
                <a:ext uri="{FF2B5EF4-FFF2-40B4-BE49-F238E27FC236}">
                  <a16:creationId xmlns:a16="http://schemas.microsoft.com/office/drawing/2014/main" id="{FEDED472-609B-129E-38BD-11EF72114E6E}"/>
                </a:ext>
              </a:extLst>
            </p:cNvPr>
            <p:cNvSpPr>
              <a:spLocks noChangeShapeType="1"/>
            </p:cNvSpPr>
            <p:nvPr/>
          </p:nvSpPr>
          <p:spPr bwMode="auto">
            <a:xfrm>
              <a:off x="2358524" y="2115711"/>
              <a:ext cx="334963" cy="0"/>
            </a:xfrm>
            <a:prstGeom prst="line">
              <a:avLst/>
            </a:prstGeom>
            <a:noFill/>
            <a:ln w="254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68" name="Line 124">
              <a:extLst>
                <a:ext uri="{FF2B5EF4-FFF2-40B4-BE49-F238E27FC236}">
                  <a16:creationId xmlns:a16="http://schemas.microsoft.com/office/drawing/2014/main" id="{4583059C-5370-9C9F-0420-76C6D55C688C}"/>
                </a:ext>
              </a:extLst>
            </p:cNvPr>
            <p:cNvSpPr>
              <a:spLocks noChangeShapeType="1"/>
            </p:cNvSpPr>
            <p:nvPr/>
          </p:nvSpPr>
          <p:spPr bwMode="auto">
            <a:xfrm>
              <a:off x="2358524" y="2348302"/>
              <a:ext cx="334963" cy="0"/>
            </a:xfrm>
            <a:prstGeom prst="line">
              <a:avLst/>
            </a:prstGeom>
            <a:noFill/>
            <a:ln w="254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69" name="Rectangle 125">
              <a:extLst>
                <a:ext uri="{FF2B5EF4-FFF2-40B4-BE49-F238E27FC236}">
                  <a16:creationId xmlns:a16="http://schemas.microsoft.com/office/drawing/2014/main" id="{751BB49A-BD95-20A5-7C62-EA790366F432}"/>
                </a:ext>
              </a:extLst>
            </p:cNvPr>
            <p:cNvSpPr>
              <a:spLocks noChangeArrowheads="1"/>
            </p:cNvSpPr>
            <p:nvPr/>
          </p:nvSpPr>
          <p:spPr bwMode="auto">
            <a:xfrm>
              <a:off x="2293981" y="1992871"/>
              <a:ext cx="1490662" cy="492439"/>
            </a:xfrm>
            <a:prstGeom prst="rect">
              <a:avLst/>
            </a:prstGeom>
            <a:noFill/>
            <a:ln w="1270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mc:AlternateContent xmlns:mc="http://schemas.openxmlformats.org/markup-compatibility/2006" xmlns:a14="http://schemas.microsoft.com/office/drawing/2010/main">
          <mc:Choice Requires="a14">
            <p:sp>
              <p:nvSpPr>
                <p:cNvPr id="20570" name="TextBox 20569">
                  <a:extLst>
                    <a:ext uri="{FF2B5EF4-FFF2-40B4-BE49-F238E27FC236}">
                      <a16:creationId xmlns:a16="http://schemas.microsoft.com/office/drawing/2014/main" id="{5A7CD427-3E26-2EC4-B091-0B13092A18F5}"/>
                    </a:ext>
                  </a:extLst>
                </p:cNvPr>
                <p:cNvSpPr txBox="1"/>
                <p:nvPr/>
              </p:nvSpPr>
              <p:spPr>
                <a:xfrm>
                  <a:off x="2716133" y="1986311"/>
                  <a:ext cx="105528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−5</m:t>
                            </m:r>
                          </m:e>
                        </m:d>
                      </m:oMath>
                      <m:oMath xmlns:m="http://schemas.openxmlformats.org/officeDocument/2006/math">
                        <m:r>
                          <a:rPr lang="en-US" sz="1600" b="0" i="1" smtClean="0">
                            <a:latin typeface="Cambria Math" panose="02040503050406030204" pitchFamily="18" charset="0"/>
                          </a:rPr>
                          <m:t>0.2</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−5</m:t>
                                </m:r>
                              </m:e>
                            </m:d>
                          </m:e>
                          <m:sup>
                            <m:r>
                              <a:rPr lang="en-US" sz="1600" b="0" i="1" smtClean="0">
                                <a:latin typeface="Cambria Math" panose="02040503050406030204" pitchFamily="18" charset="0"/>
                              </a:rPr>
                              <m:t>2</m:t>
                            </m:r>
                          </m:sup>
                        </m:sSup>
                      </m:oMath>
                    </m:oMathPara>
                  </a14:m>
                  <a:endParaRPr lang="en-US" sz="1600" dirty="0"/>
                </a:p>
              </p:txBody>
            </p:sp>
          </mc:Choice>
          <mc:Fallback xmlns="">
            <p:sp>
              <p:nvSpPr>
                <p:cNvPr id="20570" name="TextBox 20569">
                  <a:extLst>
                    <a:ext uri="{FF2B5EF4-FFF2-40B4-BE49-F238E27FC236}">
                      <a16:creationId xmlns:a16="http://schemas.microsoft.com/office/drawing/2014/main" id="{5A7CD427-3E26-2EC4-B091-0B13092A18F5}"/>
                    </a:ext>
                  </a:extLst>
                </p:cNvPr>
                <p:cNvSpPr txBox="1">
                  <a:spLocks noRot="1" noChangeAspect="1" noMove="1" noResize="1" noEditPoints="1" noAdjustHandles="1" noChangeArrowheads="1" noChangeShapeType="1" noTextEdit="1"/>
                </p:cNvSpPr>
                <p:nvPr/>
              </p:nvSpPr>
              <p:spPr>
                <a:xfrm>
                  <a:off x="2716133" y="1986311"/>
                  <a:ext cx="1055289" cy="492443"/>
                </a:xfrm>
                <a:prstGeom prst="rect">
                  <a:avLst/>
                </a:prstGeom>
                <a:blipFill>
                  <a:blip r:embed="rId7"/>
                  <a:stretch>
                    <a:fillRect l="-3468" r="-1156" b="-2469"/>
                  </a:stretch>
                </a:blipFill>
              </p:spPr>
              <p:txBody>
                <a:bodyPr/>
                <a:lstStyle/>
                <a:p>
                  <a:r>
                    <a:rPr lang="en-US">
                      <a:noFill/>
                    </a:rPr>
                    <a:t> </a:t>
                  </a:r>
                </a:p>
              </p:txBody>
            </p:sp>
          </mc:Fallback>
        </mc:AlternateContent>
      </p:grpSp>
    </p:spTree>
    <p:extLst>
      <p:ext uri="{BB962C8B-B14F-4D97-AF65-F5344CB8AC3E}">
        <p14:creationId xmlns:p14="http://schemas.microsoft.com/office/powerpoint/2010/main" val="758805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A point with zero derivative is a </a:t>
                </a:r>
                <a:r>
                  <a:rPr lang="en-US" dirty="0">
                    <a:solidFill>
                      <a:srgbClr val="0000FF"/>
                    </a:solidFill>
                  </a:rPr>
                  <a:t>stationary point</a:t>
                </a:r>
              </a:p>
              <a:p>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=5</m:t>
                    </m:r>
                  </m:oMath>
                </a14:m>
                <a:r>
                  <a:rPr lang="en-US" dirty="0"/>
                  <a:t> can be </a:t>
                </a:r>
              </a:p>
              <a:p>
                <a:pPr lvl="1"/>
                <a:r>
                  <a:rPr lang="en-US" dirty="0"/>
                  <a:t>a minimum </a:t>
                </a:r>
              </a:p>
              <a:p>
                <a:pPr lvl="1"/>
                <a:endParaRPr lang="en-US" dirty="0"/>
              </a:p>
              <a:p>
                <a:pPr lvl="1"/>
                <a:r>
                  <a:rPr lang="en-US" dirty="0"/>
                  <a:t>a maximum</a:t>
                </a:r>
              </a:p>
              <a:p>
                <a:pPr lvl="1"/>
                <a:endParaRPr lang="en-US" dirty="0"/>
              </a:p>
              <a:p>
                <a:pPr lvl="1"/>
                <a:r>
                  <a:rPr lang="en-US" dirty="0"/>
                  <a:t>an inflection point  </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1d Optimization Jargon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2156C2-3C69-1D25-6403-8929EAF8AF9F}"/>
                  </a:ext>
                </a:extLst>
              </p:cNvPr>
              <p:cNvSpPr txBox="1"/>
              <p:nvPr/>
            </p:nvSpPr>
            <p:spPr>
              <a:xfrm>
                <a:off x="810322" y="2364059"/>
                <a:ext cx="1998624" cy="407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a:latin typeface="Cambria Math" panose="02040503050406030204" pitchFamily="18" charset="0"/>
                                </a:rPr>
                                <m:t>5</m:t>
                              </m:r>
                            </m:e>
                          </m:d>
                        </m:e>
                        <m:sup>
                          <m:r>
                            <a:rPr lang="en-US" sz="2000">
                              <a:latin typeface="Cambria Math" panose="02040503050406030204" pitchFamily="18" charset="0"/>
                            </a:rPr>
                            <m:t>2</m:t>
                          </m:r>
                        </m:sup>
                      </m:sSup>
                    </m:oMath>
                  </m:oMathPara>
                </a14:m>
                <a:endParaRPr lang="en-US" sz="2800" dirty="0"/>
              </a:p>
            </p:txBody>
          </p:sp>
        </mc:Choice>
        <mc:Fallback xmlns="">
          <p:sp>
            <p:nvSpPr>
              <p:cNvPr id="7" name="TextBox 6">
                <a:extLst>
                  <a:ext uri="{FF2B5EF4-FFF2-40B4-BE49-F238E27FC236}">
                    <a16:creationId xmlns:a16="http://schemas.microsoft.com/office/drawing/2014/main" id="{852156C2-3C69-1D25-6403-8929EAF8AF9F}"/>
                  </a:ext>
                </a:extLst>
              </p:cNvPr>
              <p:cNvSpPr txBox="1">
                <a:spLocks noRot="1" noChangeAspect="1" noMove="1" noResize="1" noEditPoints="1" noAdjustHandles="1" noChangeArrowheads="1" noChangeShapeType="1" noTextEdit="1"/>
              </p:cNvSpPr>
              <p:nvPr/>
            </p:nvSpPr>
            <p:spPr>
              <a:xfrm>
                <a:off x="810322" y="2364059"/>
                <a:ext cx="1998624" cy="407099"/>
              </a:xfrm>
              <a:prstGeom prst="rect">
                <a:avLst/>
              </a:prstGeom>
              <a:blipFill>
                <a:blip r:embed="rId4"/>
                <a:stretch>
                  <a:fillRect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AC3DF11-33A9-FDC0-FB40-9069B0B611AC}"/>
                  </a:ext>
                </a:extLst>
              </p:cNvPr>
              <p:cNvSpPr txBox="1"/>
              <p:nvPr/>
            </p:nvSpPr>
            <p:spPr>
              <a:xfrm>
                <a:off x="818298" y="3383950"/>
                <a:ext cx="2078711" cy="407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a:latin typeface="Cambria Math" panose="02040503050406030204" pitchFamily="18" charset="0"/>
                        </a:rPr>
                        <m:t>=10</m:t>
                      </m:r>
                      <m:r>
                        <a:rPr lang="en-US" sz="2000" i="1">
                          <a:latin typeface="Cambria Math" panose="02040503050406030204" pitchFamily="18" charset="0"/>
                        </a:rPr>
                        <m:t>𝑥</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a:latin typeface="Cambria Math" panose="02040503050406030204" pitchFamily="18" charset="0"/>
                            </a:rPr>
                            <m:t>2</m:t>
                          </m:r>
                        </m:sup>
                      </m:sSup>
                    </m:oMath>
                  </m:oMathPara>
                </a14:m>
                <a:endParaRPr lang="en-US" sz="2800" dirty="0"/>
              </a:p>
            </p:txBody>
          </p:sp>
        </mc:Choice>
        <mc:Fallback xmlns="">
          <p:sp>
            <p:nvSpPr>
              <p:cNvPr id="9" name="TextBox 8">
                <a:extLst>
                  <a:ext uri="{FF2B5EF4-FFF2-40B4-BE49-F238E27FC236}">
                    <a16:creationId xmlns:a16="http://schemas.microsoft.com/office/drawing/2014/main" id="{FAC3DF11-33A9-FDC0-FB40-9069B0B611AC}"/>
                  </a:ext>
                </a:extLst>
              </p:cNvPr>
              <p:cNvSpPr txBox="1">
                <a:spLocks noRot="1" noChangeAspect="1" noMove="1" noResize="1" noEditPoints="1" noAdjustHandles="1" noChangeArrowheads="1" noChangeShapeType="1" noTextEdit="1"/>
              </p:cNvSpPr>
              <p:nvPr/>
            </p:nvSpPr>
            <p:spPr>
              <a:xfrm>
                <a:off x="818298" y="3383950"/>
                <a:ext cx="2078711" cy="407099"/>
              </a:xfrm>
              <a:prstGeom prst="rect">
                <a:avLst/>
              </a:prstGeom>
              <a:blipFill>
                <a:blip r:embed="rId5"/>
                <a:stretch>
                  <a:fillRect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4BD956-27E7-BA0E-4EF6-F5A513869C38}"/>
                  </a:ext>
                </a:extLst>
              </p:cNvPr>
              <p:cNvSpPr txBox="1"/>
              <p:nvPr/>
            </p:nvSpPr>
            <p:spPr>
              <a:xfrm>
                <a:off x="841342" y="4381843"/>
                <a:ext cx="2336858" cy="407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0.2</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a:latin typeface="Cambria Math" panose="02040503050406030204" pitchFamily="18" charset="0"/>
                                </a:rPr>
                                <m:t>5</m:t>
                              </m:r>
                            </m:e>
                          </m:d>
                        </m:e>
                        <m:sup>
                          <m:r>
                            <a:rPr lang="en-US" sz="2000">
                              <a:latin typeface="Cambria Math" panose="02040503050406030204" pitchFamily="18" charset="0"/>
                            </a:rPr>
                            <m:t>3</m:t>
                          </m:r>
                        </m:sup>
                      </m:sSup>
                    </m:oMath>
                  </m:oMathPara>
                </a14:m>
                <a:endParaRPr lang="en-US" sz="2800" dirty="0"/>
              </a:p>
            </p:txBody>
          </p:sp>
        </mc:Choice>
        <mc:Fallback xmlns="">
          <p:sp>
            <p:nvSpPr>
              <p:cNvPr id="11" name="TextBox 10">
                <a:extLst>
                  <a:ext uri="{FF2B5EF4-FFF2-40B4-BE49-F238E27FC236}">
                    <a16:creationId xmlns:a16="http://schemas.microsoft.com/office/drawing/2014/main" id="{724BD956-27E7-BA0E-4EF6-F5A513869C38}"/>
                  </a:ext>
                </a:extLst>
              </p:cNvPr>
              <p:cNvSpPr txBox="1">
                <a:spLocks noRot="1" noChangeAspect="1" noMove="1" noResize="1" noEditPoints="1" noAdjustHandles="1" noChangeArrowheads="1" noChangeShapeType="1" noTextEdit="1"/>
              </p:cNvSpPr>
              <p:nvPr/>
            </p:nvSpPr>
            <p:spPr>
              <a:xfrm>
                <a:off x="841342" y="4381843"/>
                <a:ext cx="2336858" cy="407099"/>
              </a:xfrm>
              <a:prstGeom prst="rect">
                <a:avLst/>
              </a:prstGeom>
              <a:blipFill>
                <a:blip r:embed="rId6"/>
                <a:stretch>
                  <a:fillRect b="-13433"/>
                </a:stretch>
              </a:blipFill>
            </p:spPr>
            <p:txBody>
              <a:bodyPr/>
              <a:lstStyle/>
              <a:p>
                <a:r>
                  <a:rPr lang="en-US">
                    <a:noFill/>
                  </a:rPr>
                  <a:t> </a:t>
                </a:r>
              </a:p>
            </p:txBody>
          </p:sp>
        </mc:Fallback>
      </mc:AlternateContent>
      <p:grpSp>
        <p:nvGrpSpPr>
          <p:cNvPr id="21536" name="Group 21535">
            <a:extLst>
              <a:ext uri="{FF2B5EF4-FFF2-40B4-BE49-F238E27FC236}">
                <a16:creationId xmlns:a16="http://schemas.microsoft.com/office/drawing/2014/main" id="{9C484063-72BD-3492-0DB3-8A896E39E6E0}"/>
              </a:ext>
            </a:extLst>
          </p:cNvPr>
          <p:cNvGrpSpPr/>
          <p:nvPr/>
        </p:nvGrpSpPr>
        <p:grpSpPr>
          <a:xfrm>
            <a:off x="4305301" y="1898650"/>
            <a:ext cx="4113214" cy="3314804"/>
            <a:chOff x="4305301" y="1898650"/>
            <a:chExt cx="4113214" cy="3314804"/>
          </a:xfrm>
        </p:grpSpPr>
        <p:grpSp>
          <p:nvGrpSpPr>
            <p:cNvPr id="13" name="Group 4">
              <a:extLst>
                <a:ext uri="{FF2B5EF4-FFF2-40B4-BE49-F238E27FC236}">
                  <a16:creationId xmlns:a16="http://schemas.microsoft.com/office/drawing/2014/main" id="{771BFBDC-6194-F873-D3EF-E0B7DEF4D4C6}"/>
                </a:ext>
              </a:extLst>
            </p:cNvPr>
            <p:cNvGrpSpPr>
              <a:grpSpLocks noChangeAspect="1"/>
            </p:cNvGrpSpPr>
            <p:nvPr/>
          </p:nvGrpSpPr>
          <p:grpSpPr bwMode="auto">
            <a:xfrm>
              <a:off x="4305301" y="1898650"/>
              <a:ext cx="4113214" cy="3130551"/>
              <a:chOff x="2712" y="1196"/>
              <a:chExt cx="2591" cy="1972"/>
            </a:xfrm>
          </p:grpSpPr>
          <p:sp>
            <p:nvSpPr>
              <p:cNvPr id="14" name="Rectangle 5">
                <a:extLst>
                  <a:ext uri="{FF2B5EF4-FFF2-40B4-BE49-F238E27FC236}">
                    <a16:creationId xmlns:a16="http://schemas.microsoft.com/office/drawing/2014/main" id="{B2AAB7CC-A00A-3B01-2291-E1CA56B115B1}"/>
                  </a:ext>
                </a:extLst>
              </p:cNvPr>
              <p:cNvSpPr>
                <a:spLocks noChangeArrowheads="1"/>
              </p:cNvSpPr>
              <p:nvPr/>
            </p:nvSpPr>
            <p:spPr bwMode="auto">
              <a:xfrm>
                <a:off x="2906" y="1196"/>
                <a:ext cx="2309" cy="1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Rectangle 6">
                <a:extLst>
                  <a:ext uri="{FF2B5EF4-FFF2-40B4-BE49-F238E27FC236}">
                    <a16:creationId xmlns:a16="http://schemas.microsoft.com/office/drawing/2014/main" id="{7217730B-0663-BFAC-88A2-88C36A5365AB}"/>
                  </a:ext>
                </a:extLst>
              </p:cNvPr>
              <p:cNvSpPr>
                <a:spLocks noChangeArrowheads="1"/>
              </p:cNvSpPr>
              <p:nvPr/>
            </p:nvSpPr>
            <p:spPr bwMode="auto">
              <a:xfrm>
                <a:off x="2906" y="1196"/>
                <a:ext cx="2309" cy="182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 name="Line 7">
                <a:extLst>
                  <a:ext uri="{FF2B5EF4-FFF2-40B4-BE49-F238E27FC236}">
                    <a16:creationId xmlns:a16="http://schemas.microsoft.com/office/drawing/2014/main" id="{1455DF58-F62C-875A-8272-72E7F80D7D14}"/>
                  </a:ext>
                </a:extLst>
              </p:cNvPr>
              <p:cNvSpPr>
                <a:spLocks noChangeShapeType="1"/>
              </p:cNvSpPr>
              <p:nvPr/>
            </p:nvSpPr>
            <p:spPr bwMode="auto">
              <a:xfrm>
                <a:off x="2906" y="1196"/>
                <a:ext cx="230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 name="Line 8">
                <a:extLst>
                  <a:ext uri="{FF2B5EF4-FFF2-40B4-BE49-F238E27FC236}">
                    <a16:creationId xmlns:a16="http://schemas.microsoft.com/office/drawing/2014/main" id="{7181476A-BF18-EA46-DC73-8C8F7666AE89}"/>
                  </a:ext>
                </a:extLst>
              </p:cNvPr>
              <p:cNvSpPr>
                <a:spLocks noChangeShapeType="1"/>
              </p:cNvSpPr>
              <p:nvPr/>
            </p:nvSpPr>
            <p:spPr bwMode="auto">
              <a:xfrm>
                <a:off x="2906" y="3016"/>
                <a:ext cx="230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 name="Line 9">
                <a:extLst>
                  <a:ext uri="{FF2B5EF4-FFF2-40B4-BE49-F238E27FC236}">
                    <a16:creationId xmlns:a16="http://schemas.microsoft.com/office/drawing/2014/main" id="{8025BE54-5041-21AC-0C9A-E83A11A614AF}"/>
                  </a:ext>
                </a:extLst>
              </p:cNvPr>
              <p:cNvSpPr>
                <a:spLocks noChangeShapeType="1"/>
              </p:cNvSpPr>
              <p:nvPr/>
            </p:nvSpPr>
            <p:spPr bwMode="auto">
              <a:xfrm flipV="1">
                <a:off x="5215" y="1196"/>
                <a:ext cx="0" cy="18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 name="Line 10">
                <a:extLst>
                  <a:ext uri="{FF2B5EF4-FFF2-40B4-BE49-F238E27FC236}">
                    <a16:creationId xmlns:a16="http://schemas.microsoft.com/office/drawing/2014/main" id="{86D06C27-9168-E730-D30E-D6B76CAA0F7B}"/>
                  </a:ext>
                </a:extLst>
              </p:cNvPr>
              <p:cNvSpPr>
                <a:spLocks noChangeShapeType="1"/>
              </p:cNvSpPr>
              <p:nvPr/>
            </p:nvSpPr>
            <p:spPr bwMode="auto">
              <a:xfrm flipV="1">
                <a:off x="2906" y="1196"/>
                <a:ext cx="0" cy="18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 name="Line 11">
                <a:extLst>
                  <a:ext uri="{FF2B5EF4-FFF2-40B4-BE49-F238E27FC236}">
                    <a16:creationId xmlns:a16="http://schemas.microsoft.com/office/drawing/2014/main" id="{E845E1F6-52FD-1EA4-7068-B45E6958DD30}"/>
                  </a:ext>
                </a:extLst>
              </p:cNvPr>
              <p:cNvSpPr>
                <a:spLocks noChangeShapeType="1"/>
              </p:cNvSpPr>
              <p:nvPr/>
            </p:nvSpPr>
            <p:spPr bwMode="auto">
              <a:xfrm>
                <a:off x="2906" y="3016"/>
                <a:ext cx="230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 name="Line 12">
                <a:extLst>
                  <a:ext uri="{FF2B5EF4-FFF2-40B4-BE49-F238E27FC236}">
                    <a16:creationId xmlns:a16="http://schemas.microsoft.com/office/drawing/2014/main" id="{6278ECE4-6440-7224-8002-7B381015397F}"/>
                  </a:ext>
                </a:extLst>
              </p:cNvPr>
              <p:cNvSpPr>
                <a:spLocks noChangeShapeType="1"/>
              </p:cNvSpPr>
              <p:nvPr/>
            </p:nvSpPr>
            <p:spPr bwMode="auto">
              <a:xfrm flipV="1">
                <a:off x="2906" y="1196"/>
                <a:ext cx="0" cy="18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 name="Line 13">
                <a:extLst>
                  <a:ext uri="{FF2B5EF4-FFF2-40B4-BE49-F238E27FC236}">
                    <a16:creationId xmlns:a16="http://schemas.microsoft.com/office/drawing/2014/main" id="{BF09755C-FC4B-DC42-C433-DA53E0FA69F1}"/>
                  </a:ext>
                </a:extLst>
              </p:cNvPr>
              <p:cNvSpPr>
                <a:spLocks noChangeShapeType="1"/>
              </p:cNvSpPr>
              <p:nvPr/>
            </p:nvSpPr>
            <p:spPr bwMode="auto">
              <a:xfrm flipV="1">
                <a:off x="2906"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 name="Line 14">
                <a:extLst>
                  <a:ext uri="{FF2B5EF4-FFF2-40B4-BE49-F238E27FC236}">
                    <a16:creationId xmlns:a16="http://schemas.microsoft.com/office/drawing/2014/main" id="{65D3FF1B-53EE-8CEA-83D9-CCE5456C8418}"/>
                  </a:ext>
                </a:extLst>
              </p:cNvPr>
              <p:cNvSpPr>
                <a:spLocks noChangeShapeType="1"/>
              </p:cNvSpPr>
              <p:nvPr/>
            </p:nvSpPr>
            <p:spPr bwMode="auto">
              <a:xfrm>
                <a:off x="2906"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 name="Rectangle 15">
                <a:extLst>
                  <a:ext uri="{FF2B5EF4-FFF2-40B4-BE49-F238E27FC236}">
                    <a16:creationId xmlns:a16="http://schemas.microsoft.com/office/drawing/2014/main" id="{BDD28099-A862-6941-92E4-04A98E311FB3}"/>
                  </a:ext>
                </a:extLst>
              </p:cNvPr>
              <p:cNvSpPr>
                <a:spLocks noChangeArrowheads="1"/>
              </p:cNvSpPr>
              <p:nvPr/>
            </p:nvSpPr>
            <p:spPr bwMode="auto">
              <a:xfrm>
                <a:off x="2890"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5" name="Line 16">
                <a:extLst>
                  <a:ext uri="{FF2B5EF4-FFF2-40B4-BE49-F238E27FC236}">
                    <a16:creationId xmlns:a16="http://schemas.microsoft.com/office/drawing/2014/main" id="{8F668FB7-16F9-64E9-AC29-FB60DC081FDC}"/>
                  </a:ext>
                </a:extLst>
              </p:cNvPr>
              <p:cNvSpPr>
                <a:spLocks noChangeShapeType="1"/>
              </p:cNvSpPr>
              <p:nvPr/>
            </p:nvSpPr>
            <p:spPr bwMode="auto">
              <a:xfrm flipV="1">
                <a:off x="3135"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 name="Line 17">
                <a:extLst>
                  <a:ext uri="{FF2B5EF4-FFF2-40B4-BE49-F238E27FC236}">
                    <a16:creationId xmlns:a16="http://schemas.microsoft.com/office/drawing/2014/main" id="{83ACE47C-38FD-3A43-0406-A6F9B80C51D2}"/>
                  </a:ext>
                </a:extLst>
              </p:cNvPr>
              <p:cNvSpPr>
                <a:spLocks noChangeShapeType="1"/>
              </p:cNvSpPr>
              <p:nvPr/>
            </p:nvSpPr>
            <p:spPr bwMode="auto">
              <a:xfrm>
                <a:off x="3135"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 name="Rectangle 18">
                <a:extLst>
                  <a:ext uri="{FF2B5EF4-FFF2-40B4-BE49-F238E27FC236}">
                    <a16:creationId xmlns:a16="http://schemas.microsoft.com/office/drawing/2014/main" id="{3891D6E0-715C-6F25-44C3-4E0CD22B63B6}"/>
                  </a:ext>
                </a:extLst>
              </p:cNvPr>
              <p:cNvSpPr>
                <a:spLocks noChangeArrowheads="1"/>
              </p:cNvSpPr>
              <p:nvPr/>
            </p:nvSpPr>
            <p:spPr bwMode="auto">
              <a:xfrm>
                <a:off x="3119"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8" name="Line 19">
                <a:extLst>
                  <a:ext uri="{FF2B5EF4-FFF2-40B4-BE49-F238E27FC236}">
                    <a16:creationId xmlns:a16="http://schemas.microsoft.com/office/drawing/2014/main" id="{D556061F-A649-5047-3A48-7F359697A757}"/>
                  </a:ext>
                </a:extLst>
              </p:cNvPr>
              <p:cNvSpPr>
                <a:spLocks noChangeShapeType="1"/>
              </p:cNvSpPr>
              <p:nvPr/>
            </p:nvSpPr>
            <p:spPr bwMode="auto">
              <a:xfrm flipV="1">
                <a:off x="3364"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 name="Line 20">
                <a:extLst>
                  <a:ext uri="{FF2B5EF4-FFF2-40B4-BE49-F238E27FC236}">
                    <a16:creationId xmlns:a16="http://schemas.microsoft.com/office/drawing/2014/main" id="{5E73526E-82A7-2E0E-076C-0C6005D9019B}"/>
                  </a:ext>
                </a:extLst>
              </p:cNvPr>
              <p:cNvSpPr>
                <a:spLocks noChangeShapeType="1"/>
              </p:cNvSpPr>
              <p:nvPr/>
            </p:nvSpPr>
            <p:spPr bwMode="auto">
              <a:xfrm>
                <a:off x="3364"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 name="Rectangle 21">
                <a:extLst>
                  <a:ext uri="{FF2B5EF4-FFF2-40B4-BE49-F238E27FC236}">
                    <a16:creationId xmlns:a16="http://schemas.microsoft.com/office/drawing/2014/main" id="{5740393D-4ED5-CB22-69F6-61E5BC0560CE}"/>
                  </a:ext>
                </a:extLst>
              </p:cNvPr>
              <p:cNvSpPr>
                <a:spLocks noChangeArrowheads="1"/>
              </p:cNvSpPr>
              <p:nvPr/>
            </p:nvSpPr>
            <p:spPr bwMode="auto">
              <a:xfrm>
                <a:off x="3348"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2</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1" name="Line 22">
                <a:extLst>
                  <a:ext uri="{FF2B5EF4-FFF2-40B4-BE49-F238E27FC236}">
                    <a16:creationId xmlns:a16="http://schemas.microsoft.com/office/drawing/2014/main" id="{72DF5508-5331-3380-B62D-1AA31AD12E89}"/>
                  </a:ext>
                </a:extLst>
              </p:cNvPr>
              <p:cNvSpPr>
                <a:spLocks noChangeShapeType="1"/>
              </p:cNvSpPr>
              <p:nvPr/>
            </p:nvSpPr>
            <p:spPr bwMode="auto">
              <a:xfrm flipV="1">
                <a:off x="3598"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 name="Line 23">
                <a:extLst>
                  <a:ext uri="{FF2B5EF4-FFF2-40B4-BE49-F238E27FC236}">
                    <a16:creationId xmlns:a16="http://schemas.microsoft.com/office/drawing/2014/main" id="{7166F83E-09F9-6104-77F0-17CDA6988B70}"/>
                  </a:ext>
                </a:extLst>
              </p:cNvPr>
              <p:cNvSpPr>
                <a:spLocks noChangeShapeType="1"/>
              </p:cNvSpPr>
              <p:nvPr/>
            </p:nvSpPr>
            <p:spPr bwMode="auto">
              <a:xfrm>
                <a:off x="3598"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 name="Rectangle 24">
                <a:extLst>
                  <a:ext uri="{FF2B5EF4-FFF2-40B4-BE49-F238E27FC236}">
                    <a16:creationId xmlns:a16="http://schemas.microsoft.com/office/drawing/2014/main" id="{F4605971-5E75-020D-7FBA-B7BE8BBB93E2}"/>
                  </a:ext>
                </a:extLst>
              </p:cNvPr>
              <p:cNvSpPr>
                <a:spLocks noChangeArrowheads="1"/>
              </p:cNvSpPr>
              <p:nvPr/>
            </p:nvSpPr>
            <p:spPr bwMode="auto">
              <a:xfrm>
                <a:off x="3582"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3</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4" name="Line 25">
                <a:extLst>
                  <a:ext uri="{FF2B5EF4-FFF2-40B4-BE49-F238E27FC236}">
                    <a16:creationId xmlns:a16="http://schemas.microsoft.com/office/drawing/2014/main" id="{9E5EE535-12F4-D912-3532-5C9E2B384521}"/>
                  </a:ext>
                </a:extLst>
              </p:cNvPr>
              <p:cNvSpPr>
                <a:spLocks noChangeShapeType="1"/>
              </p:cNvSpPr>
              <p:nvPr/>
            </p:nvSpPr>
            <p:spPr bwMode="auto">
              <a:xfrm flipV="1">
                <a:off x="3827"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 name="Line 26">
                <a:extLst>
                  <a:ext uri="{FF2B5EF4-FFF2-40B4-BE49-F238E27FC236}">
                    <a16:creationId xmlns:a16="http://schemas.microsoft.com/office/drawing/2014/main" id="{E60656F2-4B3A-A650-39F5-AB2A98DE46E0}"/>
                  </a:ext>
                </a:extLst>
              </p:cNvPr>
              <p:cNvSpPr>
                <a:spLocks noChangeShapeType="1"/>
              </p:cNvSpPr>
              <p:nvPr/>
            </p:nvSpPr>
            <p:spPr bwMode="auto">
              <a:xfrm>
                <a:off x="3827"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 name="Rectangle 27">
                <a:extLst>
                  <a:ext uri="{FF2B5EF4-FFF2-40B4-BE49-F238E27FC236}">
                    <a16:creationId xmlns:a16="http://schemas.microsoft.com/office/drawing/2014/main" id="{CB50A0E9-001E-0E4F-1CB7-8A50E5E014AC}"/>
                  </a:ext>
                </a:extLst>
              </p:cNvPr>
              <p:cNvSpPr>
                <a:spLocks noChangeArrowheads="1"/>
              </p:cNvSpPr>
              <p:nvPr/>
            </p:nvSpPr>
            <p:spPr bwMode="auto">
              <a:xfrm>
                <a:off x="3811"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4</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7" name="Line 28">
                <a:extLst>
                  <a:ext uri="{FF2B5EF4-FFF2-40B4-BE49-F238E27FC236}">
                    <a16:creationId xmlns:a16="http://schemas.microsoft.com/office/drawing/2014/main" id="{CEF20E0C-A321-36D5-F7F1-29430AB3A937}"/>
                  </a:ext>
                </a:extLst>
              </p:cNvPr>
              <p:cNvSpPr>
                <a:spLocks noChangeShapeType="1"/>
              </p:cNvSpPr>
              <p:nvPr/>
            </p:nvSpPr>
            <p:spPr bwMode="auto">
              <a:xfrm flipV="1">
                <a:off x="4061"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 name="Line 29">
                <a:extLst>
                  <a:ext uri="{FF2B5EF4-FFF2-40B4-BE49-F238E27FC236}">
                    <a16:creationId xmlns:a16="http://schemas.microsoft.com/office/drawing/2014/main" id="{89208EAD-1845-ADD5-56C2-F4D22D2D1579}"/>
                  </a:ext>
                </a:extLst>
              </p:cNvPr>
              <p:cNvSpPr>
                <a:spLocks noChangeShapeType="1"/>
              </p:cNvSpPr>
              <p:nvPr/>
            </p:nvSpPr>
            <p:spPr bwMode="auto">
              <a:xfrm>
                <a:off x="4061"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 name="Rectangle 30">
                <a:extLst>
                  <a:ext uri="{FF2B5EF4-FFF2-40B4-BE49-F238E27FC236}">
                    <a16:creationId xmlns:a16="http://schemas.microsoft.com/office/drawing/2014/main" id="{4C65C4FA-05B3-9EF5-E0CC-FC8EFE940310}"/>
                  </a:ext>
                </a:extLst>
              </p:cNvPr>
              <p:cNvSpPr>
                <a:spLocks noChangeArrowheads="1"/>
              </p:cNvSpPr>
              <p:nvPr/>
            </p:nvSpPr>
            <p:spPr bwMode="auto">
              <a:xfrm>
                <a:off x="4045"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40" name="Line 31">
                <a:extLst>
                  <a:ext uri="{FF2B5EF4-FFF2-40B4-BE49-F238E27FC236}">
                    <a16:creationId xmlns:a16="http://schemas.microsoft.com/office/drawing/2014/main" id="{09B78E8D-493D-29C7-139B-4C2F60529D37}"/>
                  </a:ext>
                </a:extLst>
              </p:cNvPr>
              <p:cNvSpPr>
                <a:spLocks noChangeShapeType="1"/>
              </p:cNvSpPr>
              <p:nvPr/>
            </p:nvSpPr>
            <p:spPr bwMode="auto">
              <a:xfrm flipV="1">
                <a:off x="4289"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 name="Line 32">
                <a:extLst>
                  <a:ext uri="{FF2B5EF4-FFF2-40B4-BE49-F238E27FC236}">
                    <a16:creationId xmlns:a16="http://schemas.microsoft.com/office/drawing/2014/main" id="{148685AE-CE31-E437-BAE6-BCC05660A072}"/>
                  </a:ext>
                </a:extLst>
              </p:cNvPr>
              <p:cNvSpPr>
                <a:spLocks noChangeShapeType="1"/>
              </p:cNvSpPr>
              <p:nvPr/>
            </p:nvSpPr>
            <p:spPr bwMode="auto">
              <a:xfrm>
                <a:off x="4289"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 name="Rectangle 33">
                <a:extLst>
                  <a:ext uri="{FF2B5EF4-FFF2-40B4-BE49-F238E27FC236}">
                    <a16:creationId xmlns:a16="http://schemas.microsoft.com/office/drawing/2014/main" id="{A519FB79-D2BA-BECC-61AB-31E87CBFBE71}"/>
                  </a:ext>
                </a:extLst>
              </p:cNvPr>
              <p:cNvSpPr>
                <a:spLocks noChangeArrowheads="1"/>
              </p:cNvSpPr>
              <p:nvPr/>
            </p:nvSpPr>
            <p:spPr bwMode="auto">
              <a:xfrm>
                <a:off x="4273"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6</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43" name="Line 34">
                <a:extLst>
                  <a:ext uri="{FF2B5EF4-FFF2-40B4-BE49-F238E27FC236}">
                    <a16:creationId xmlns:a16="http://schemas.microsoft.com/office/drawing/2014/main" id="{D6634323-70E2-306F-06C0-BDC1249EA10D}"/>
                  </a:ext>
                </a:extLst>
              </p:cNvPr>
              <p:cNvSpPr>
                <a:spLocks noChangeShapeType="1"/>
              </p:cNvSpPr>
              <p:nvPr/>
            </p:nvSpPr>
            <p:spPr bwMode="auto">
              <a:xfrm flipV="1">
                <a:off x="4518"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 name="Line 35">
                <a:extLst>
                  <a:ext uri="{FF2B5EF4-FFF2-40B4-BE49-F238E27FC236}">
                    <a16:creationId xmlns:a16="http://schemas.microsoft.com/office/drawing/2014/main" id="{76490708-7AE4-3F76-D917-ED086D66FF42}"/>
                  </a:ext>
                </a:extLst>
              </p:cNvPr>
              <p:cNvSpPr>
                <a:spLocks noChangeShapeType="1"/>
              </p:cNvSpPr>
              <p:nvPr/>
            </p:nvSpPr>
            <p:spPr bwMode="auto">
              <a:xfrm>
                <a:off x="4518"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 name="Rectangle 36">
                <a:extLst>
                  <a:ext uri="{FF2B5EF4-FFF2-40B4-BE49-F238E27FC236}">
                    <a16:creationId xmlns:a16="http://schemas.microsoft.com/office/drawing/2014/main" id="{3086E0BB-BE51-7365-5807-4655F748B52C}"/>
                  </a:ext>
                </a:extLst>
              </p:cNvPr>
              <p:cNvSpPr>
                <a:spLocks noChangeArrowheads="1"/>
              </p:cNvSpPr>
              <p:nvPr/>
            </p:nvSpPr>
            <p:spPr bwMode="auto">
              <a:xfrm>
                <a:off x="4502"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7</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46" name="Line 37">
                <a:extLst>
                  <a:ext uri="{FF2B5EF4-FFF2-40B4-BE49-F238E27FC236}">
                    <a16:creationId xmlns:a16="http://schemas.microsoft.com/office/drawing/2014/main" id="{B5366C14-4D2D-97A2-382B-6E52F76D8B07}"/>
                  </a:ext>
                </a:extLst>
              </p:cNvPr>
              <p:cNvSpPr>
                <a:spLocks noChangeShapeType="1"/>
              </p:cNvSpPr>
              <p:nvPr/>
            </p:nvSpPr>
            <p:spPr bwMode="auto">
              <a:xfrm flipV="1">
                <a:off x="4752"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 name="Line 38">
                <a:extLst>
                  <a:ext uri="{FF2B5EF4-FFF2-40B4-BE49-F238E27FC236}">
                    <a16:creationId xmlns:a16="http://schemas.microsoft.com/office/drawing/2014/main" id="{22BD7756-ED73-8185-6310-377EA2D3BDC0}"/>
                  </a:ext>
                </a:extLst>
              </p:cNvPr>
              <p:cNvSpPr>
                <a:spLocks noChangeShapeType="1"/>
              </p:cNvSpPr>
              <p:nvPr/>
            </p:nvSpPr>
            <p:spPr bwMode="auto">
              <a:xfrm>
                <a:off x="4752"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 name="Rectangle 39">
                <a:extLst>
                  <a:ext uri="{FF2B5EF4-FFF2-40B4-BE49-F238E27FC236}">
                    <a16:creationId xmlns:a16="http://schemas.microsoft.com/office/drawing/2014/main" id="{51C0B89E-58E5-D333-F832-1D113D9CB2EB}"/>
                  </a:ext>
                </a:extLst>
              </p:cNvPr>
              <p:cNvSpPr>
                <a:spLocks noChangeArrowheads="1"/>
              </p:cNvSpPr>
              <p:nvPr/>
            </p:nvSpPr>
            <p:spPr bwMode="auto">
              <a:xfrm>
                <a:off x="4736"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8</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49" name="Line 40">
                <a:extLst>
                  <a:ext uri="{FF2B5EF4-FFF2-40B4-BE49-F238E27FC236}">
                    <a16:creationId xmlns:a16="http://schemas.microsoft.com/office/drawing/2014/main" id="{F349DF7E-8317-7822-6620-5A26DA99C119}"/>
                  </a:ext>
                </a:extLst>
              </p:cNvPr>
              <p:cNvSpPr>
                <a:spLocks noChangeShapeType="1"/>
              </p:cNvSpPr>
              <p:nvPr/>
            </p:nvSpPr>
            <p:spPr bwMode="auto">
              <a:xfrm flipV="1">
                <a:off x="4981"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0" name="Line 41">
                <a:extLst>
                  <a:ext uri="{FF2B5EF4-FFF2-40B4-BE49-F238E27FC236}">
                    <a16:creationId xmlns:a16="http://schemas.microsoft.com/office/drawing/2014/main" id="{57AA64DA-6373-F7B9-69E5-28684FBE3E5F}"/>
                  </a:ext>
                </a:extLst>
              </p:cNvPr>
              <p:cNvSpPr>
                <a:spLocks noChangeShapeType="1"/>
              </p:cNvSpPr>
              <p:nvPr/>
            </p:nvSpPr>
            <p:spPr bwMode="auto">
              <a:xfrm>
                <a:off x="4981"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1" name="Rectangle 42">
                <a:extLst>
                  <a:ext uri="{FF2B5EF4-FFF2-40B4-BE49-F238E27FC236}">
                    <a16:creationId xmlns:a16="http://schemas.microsoft.com/office/drawing/2014/main" id="{95ED3C90-49BE-C1EC-45CB-63EDC5FB9BED}"/>
                  </a:ext>
                </a:extLst>
              </p:cNvPr>
              <p:cNvSpPr>
                <a:spLocks noChangeArrowheads="1"/>
              </p:cNvSpPr>
              <p:nvPr/>
            </p:nvSpPr>
            <p:spPr bwMode="auto">
              <a:xfrm>
                <a:off x="4965" y="303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9</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52" name="Line 43">
                <a:extLst>
                  <a:ext uri="{FF2B5EF4-FFF2-40B4-BE49-F238E27FC236}">
                    <a16:creationId xmlns:a16="http://schemas.microsoft.com/office/drawing/2014/main" id="{FB7A1081-1777-A548-D7CD-9EC781260BA1}"/>
                  </a:ext>
                </a:extLst>
              </p:cNvPr>
              <p:cNvSpPr>
                <a:spLocks noChangeShapeType="1"/>
              </p:cNvSpPr>
              <p:nvPr/>
            </p:nvSpPr>
            <p:spPr bwMode="auto">
              <a:xfrm flipV="1">
                <a:off x="5215" y="2990"/>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3" name="Line 44">
                <a:extLst>
                  <a:ext uri="{FF2B5EF4-FFF2-40B4-BE49-F238E27FC236}">
                    <a16:creationId xmlns:a16="http://schemas.microsoft.com/office/drawing/2014/main" id="{0B017D88-6094-F5D7-D279-D10725C623F3}"/>
                  </a:ext>
                </a:extLst>
              </p:cNvPr>
              <p:cNvSpPr>
                <a:spLocks noChangeShapeType="1"/>
              </p:cNvSpPr>
              <p:nvPr/>
            </p:nvSpPr>
            <p:spPr bwMode="auto">
              <a:xfrm>
                <a:off x="5215" y="1196"/>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4" name="Rectangle 45">
                <a:extLst>
                  <a:ext uri="{FF2B5EF4-FFF2-40B4-BE49-F238E27FC236}">
                    <a16:creationId xmlns:a16="http://schemas.microsoft.com/office/drawing/2014/main" id="{AFE767BC-C98D-1C7E-63A2-DF5094A2ADF5}"/>
                  </a:ext>
                </a:extLst>
              </p:cNvPr>
              <p:cNvSpPr>
                <a:spLocks noChangeArrowheads="1"/>
              </p:cNvSpPr>
              <p:nvPr/>
            </p:nvSpPr>
            <p:spPr bwMode="auto">
              <a:xfrm>
                <a:off x="5178" y="3032"/>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10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55" name="Line 46">
                <a:extLst>
                  <a:ext uri="{FF2B5EF4-FFF2-40B4-BE49-F238E27FC236}">
                    <a16:creationId xmlns:a16="http://schemas.microsoft.com/office/drawing/2014/main" id="{44909910-A2F2-E20D-E400-4DE7944EA515}"/>
                  </a:ext>
                </a:extLst>
              </p:cNvPr>
              <p:cNvSpPr>
                <a:spLocks noChangeShapeType="1"/>
              </p:cNvSpPr>
              <p:nvPr/>
            </p:nvSpPr>
            <p:spPr bwMode="auto">
              <a:xfrm>
                <a:off x="2906" y="301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6" name="Line 47">
                <a:extLst>
                  <a:ext uri="{FF2B5EF4-FFF2-40B4-BE49-F238E27FC236}">
                    <a16:creationId xmlns:a16="http://schemas.microsoft.com/office/drawing/2014/main" id="{5BC94A02-79B8-73AC-FBD5-C32881645172}"/>
                  </a:ext>
                </a:extLst>
              </p:cNvPr>
              <p:cNvSpPr>
                <a:spLocks noChangeShapeType="1"/>
              </p:cNvSpPr>
              <p:nvPr/>
            </p:nvSpPr>
            <p:spPr bwMode="auto">
              <a:xfrm flipH="1">
                <a:off x="5188" y="3016"/>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7" name="Line 49">
                <a:extLst>
                  <a:ext uri="{FF2B5EF4-FFF2-40B4-BE49-F238E27FC236}">
                    <a16:creationId xmlns:a16="http://schemas.microsoft.com/office/drawing/2014/main" id="{B1B0A9A6-CE79-4594-97FE-1B75B31E1343}"/>
                  </a:ext>
                </a:extLst>
              </p:cNvPr>
              <p:cNvSpPr>
                <a:spLocks noChangeShapeType="1"/>
              </p:cNvSpPr>
              <p:nvPr/>
            </p:nvSpPr>
            <p:spPr bwMode="auto">
              <a:xfrm>
                <a:off x="2906" y="283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8" name="Line 50">
                <a:extLst>
                  <a:ext uri="{FF2B5EF4-FFF2-40B4-BE49-F238E27FC236}">
                    <a16:creationId xmlns:a16="http://schemas.microsoft.com/office/drawing/2014/main" id="{A57711FA-72C7-BA44-9124-92BB5D35CD8B}"/>
                  </a:ext>
                </a:extLst>
              </p:cNvPr>
              <p:cNvSpPr>
                <a:spLocks noChangeShapeType="1"/>
              </p:cNvSpPr>
              <p:nvPr/>
            </p:nvSpPr>
            <p:spPr bwMode="auto">
              <a:xfrm flipH="1">
                <a:off x="5188" y="2830"/>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9" name="Rectangle 51">
                <a:extLst>
                  <a:ext uri="{FF2B5EF4-FFF2-40B4-BE49-F238E27FC236}">
                    <a16:creationId xmlns:a16="http://schemas.microsoft.com/office/drawing/2014/main" id="{282ADBBE-CA9A-CD10-D98B-F34AD683C103}"/>
                  </a:ext>
                </a:extLst>
              </p:cNvPr>
              <p:cNvSpPr>
                <a:spLocks noChangeArrowheads="1"/>
              </p:cNvSpPr>
              <p:nvPr/>
            </p:nvSpPr>
            <p:spPr bwMode="auto">
              <a:xfrm>
                <a:off x="2712" y="2767"/>
                <a:ext cx="1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-20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0" name="Line 52">
                <a:extLst>
                  <a:ext uri="{FF2B5EF4-FFF2-40B4-BE49-F238E27FC236}">
                    <a16:creationId xmlns:a16="http://schemas.microsoft.com/office/drawing/2014/main" id="{CB487A4C-8907-7C0A-F2AE-BC18C4412474}"/>
                  </a:ext>
                </a:extLst>
              </p:cNvPr>
              <p:cNvSpPr>
                <a:spLocks noChangeShapeType="1"/>
              </p:cNvSpPr>
              <p:nvPr/>
            </p:nvSpPr>
            <p:spPr bwMode="auto">
              <a:xfrm>
                <a:off x="2906" y="2649"/>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1" name="Line 53">
                <a:extLst>
                  <a:ext uri="{FF2B5EF4-FFF2-40B4-BE49-F238E27FC236}">
                    <a16:creationId xmlns:a16="http://schemas.microsoft.com/office/drawing/2014/main" id="{E383FAAB-363C-D63B-B7F4-2339E7B24B4E}"/>
                  </a:ext>
                </a:extLst>
              </p:cNvPr>
              <p:cNvSpPr>
                <a:spLocks noChangeShapeType="1"/>
              </p:cNvSpPr>
              <p:nvPr/>
            </p:nvSpPr>
            <p:spPr bwMode="auto">
              <a:xfrm flipH="1">
                <a:off x="5188" y="2649"/>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2" name="Line 55">
                <a:extLst>
                  <a:ext uri="{FF2B5EF4-FFF2-40B4-BE49-F238E27FC236}">
                    <a16:creationId xmlns:a16="http://schemas.microsoft.com/office/drawing/2014/main" id="{C941B340-049D-A7D6-B75B-B62F49CB9F00}"/>
                  </a:ext>
                </a:extLst>
              </p:cNvPr>
              <p:cNvSpPr>
                <a:spLocks noChangeShapeType="1"/>
              </p:cNvSpPr>
              <p:nvPr/>
            </p:nvSpPr>
            <p:spPr bwMode="auto">
              <a:xfrm>
                <a:off x="2906" y="2468"/>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3" name="Line 56">
                <a:extLst>
                  <a:ext uri="{FF2B5EF4-FFF2-40B4-BE49-F238E27FC236}">
                    <a16:creationId xmlns:a16="http://schemas.microsoft.com/office/drawing/2014/main" id="{6A305D45-7535-E1E6-5D14-B924197C1BDE}"/>
                  </a:ext>
                </a:extLst>
              </p:cNvPr>
              <p:cNvSpPr>
                <a:spLocks noChangeShapeType="1"/>
              </p:cNvSpPr>
              <p:nvPr/>
            </p:nvSpPr>
            <p:spPr bwMode="auto">
              <a:xfrm flipH="1">
                <a:off x="5188" y="2468"/>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04" name="Rectangle 57">
                <a:extLst>
                  <a:ext uri="{FF2B5EF4-FFF2-40B4-BE49-F238E27FC236}">
                    <a16:creationId xmlns:a16="http://schemas.microsoft.com/office/drawing/2014/main" id="{21DA134A-1972-4A90-F955-A05B25C67A3B}"/>
                  </a:ext>
                </a:extLst>
              </p:cNvPr>
              <p:cNvSpPr>
                <a:spLocks noChangeArrowheads="1"/>
              </p:cNvSpPr>
              <p:nvPr/>
            </p:nvSpPr>
            <p:spPr bwMode="auto">
              <a:xfrm>
                <a:off x="2712" y="2406"/>
                <a:ext cx="1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-10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1505" name="Line 58">
                <a:extLst>
                  <a:ext uri="{FF2B5EF4-FFF2-40B4-BE49-F238E27FC236}">
                    <a16:creationId xmlns:a16="http://schemas.microsoft.com/office/drawing/2014/main" id="{5953C2FE-4FD9-3BC6-21EB-385E4F9AD712}"/>
                  </a:ext>
                </a:extLst>
              </p:cNvPr>
              <p:cNvSpPr>
                <a:spLocks noChangeShapeType="1"/>
              </p:cNvSpPr>
              <p:nvPr/>
            </p:nvSpPr>
            <p:spPr bwMode="auto">
              <a:xfrm>
                <a:off x="2906" y="2287"/>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06" name="Line 59">
                <a:extLst>
                  <a:ext uri="{FF2B5EF4-FFF2-40B4-BE49-F238E27FC236}">
                    <a16:creationId xmlns:a16="http://schemas.microsoft.com/office/drawing/2014/main" id="{965C4CD7-A2A1-2A12-2A58-71240D9D41F3}"/>
                  </a:ext>
                </a:extLst>
              </p:cNvPr>
              <p:cNvSpPr>
                <a:spLocks noChangeShapeType="1"/>
              </p:cNvSpPr>
              <p:nvPr/>
            </p:nvSpPr>
            <p:spPr bwMode="auto">
              <a:xfrm flipH="1">
                <a:off x="5188" y="2287"/>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07" name="Line 61">
                <a:extLst>
                  <a:ext uri="{FF2B5EF4-FFF2-40B4-BE49-F238E27FC236}">
                    <a16:creationId xmlns:a16="http://schemas.microsoft.com/office/drawing/2014/main" id="{2C2C7BE8-7C85-35A3-B908-3E780871D241}"/>
                  </a:ext>
                </a:extLst>
              </p:cNvPr>
              <p:cNvSpPr>
                <a:spLocks noChangeShapeType="1"/>
              </p:cNvSpPr>
              <p:nvPr/>
            </p:nvSpPr>
            <p:spPr bwMode="auto">
              <a:xfrm>
                <a:off x="2906" y="210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08" name="Line 62">
                <a:extLst>
                  <a:ext uri="{FF2B5EF4-FFF2-40B4-BE49-F238E27FC236}">
                    <a16:creationId xmlns:a16="http://schemas.microsoft.com/office/drawing/2014/main" id="{21427981-FF7A-C9E0-20A8-318E90A1ECC1}"/>
                  </a:ext>
                </a:extLst>
              </p:cNvPr>
              <p:cNvSpPr>
                <a:spLocks noChangeShapeType="1"/>
              </p:cNvSpPr>
              <p:nvPr/>
            </p:nvSpPr>
            <p:spPr bwMode="auto">
              <a:xfrm flipH="1">
                <a:off x="5188" y="2106"/>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09" name="Rectangle 63">
                <a:extLst>
                  <a:ext uri="{FF2B5EF4-FFF2-40B4-BE49-F238E27FC236}">
                    <a16:creationId xmlns:a16="http://schemas.microsoft.com/office/drawing/2014/main" id="{428478BE-21A0-745E-4F69-8B6FBB68AEE5}"/>
                  </a:ext>
                </a:extLst>
              </p:cNvPr>
              <p:cNvSpPr>
                <a:spLocks noChangeArrowheads="1"/>
              </p:cNvSpPr>
              <p:nvPr/>
            </p:nvSpPr>
            <p:spPr bwMode="auto">
              <a:xfrm>
                <a:off x="2771" y="204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1510" name="Line 64">
                <a:extLst>
                  <a:ext uri="{FF2B5EF4-FFF2-40B4-BE49-F238E27FC236}">
                    <a16:creationId xmlns:a16="http://schemas.microsoft.com/office/drawing/2014/main" id="{F8F9C9E9-B034-6D11-4553-CA8641FFCCBF}"/>
                  </a:ext>
                </a:extLst>
              </p:cNvPr>
              <p:cNvSpPr>
                <a:spLocks noChangeShapeType="1"/>
              </p:cNvSpPr>
              <p:nvPr/>
            </p:nvSpPr>
            <p:spPr bwMode="auto">
              <a:xfrm>
                <a:off x="2906" y="192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11" name="Line 65">
                <a:extLst>
                  <a:ext uri="{FF2B5EF4-FFF2-40B4-BE49-F238E27FC236}">
                    <a16:creationId xmlns:a16="http://schemas.microsoft.com/office/drawing/2014/main" id="{6FF41EDB-2C7E-436B-A36F-3A31140D68CB}"/>
                  </a:ext>
                </a:extLst>
              </p:cNvPr>
              <p:cNvSpPr>
                <a:spLocks noChangeShapeType="1"/>
              </p:cNvSpPr>
              <p:nvPr/>
            </p:nvSpPr>
            <p:spPr bwMode="auto">
              <a:xfrm flipH="1">
                <a:off x="5188" y="1920"/>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12" name="Line 67">
                <a:extLst>
                  <a:ext uri="{FF2B5EF4-FFF2-40B4-BE49-F238E27FC236}">
                    <a16:creationId xmlns:a16="http://schemas.microsoft.com/office/drawing/2014/main" id="{4A40ACF5-6110-DE96-24AF-CE4B26E67841}"/>
                  </a:ext>
                </a:extLst>
              </p:cNvPr>
              <p:cNvSpPr>
                <a:spLocks noChangeShapeType="1"/>
              </p:cNvSpPr>
              <p:nvPr/>
            </p:nvSpPr>
            <p:spPr bwMode="auto">
              <a:xfrm>
                <a:off x="2906" y="1739"/>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13" name="Line 68">
                <a:extLst>
                  <a:ext uri="{FF2B5EF4-FFF2-40B4-BE49-F238E27FC236}">
                    <a16:creationId xmlns:a16="http://schemas.microsoft.com/office/drawing/2014/main" id="{3B17DFC6-9BD3-CA78-D428-8F6CC977CD6C}"/>
                  </a:ext>
                </a:extLst>
              </p:cNvPr>
              <p:cNvSpPr>
                <a:spLocks noChangeShapeType="1"/>
              </p:cNvSpPr>
              <p:nvPr/>
            </p:nvSpPr>
            <p:spPr bwMode="auto">
              <a:xfrm flipH="1">
                <a:off x="5188" y="1739"/>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14" name="Rectangle 69">
                <a:extLst>
                  <a:ext uri="{FF2B5EF4-FFF2-40B4-BE49-F238E27FC236}">
                    <a16:creationId xmlns:a16="http://schemas.microsoft.com/office/drawing/2014/main" id="{4BC5EDAD-A811-E6C1-4732-1FBC35A80AEB}"/>
                  </a:ext>
                </a:extLst>
              </p:cNvPr>
              <p:cNvSpPr>
                <a:spLocks noChangeArrowheads="1"/>
              </p:cNvSpPr>
              <p:nvPr/>
            </p:nvSpPr>
            <p:spPr bwMode="auto">
              <a:xfrm>
                <a:off x="2734" y="1677"/>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Helvetica" panose="020B0604020202020204" pitchFamily="34" charset="0"/>
                  </a:rPr>
                  <a:t>10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21516" name="Line 70">
                <a:extLst>
                  <a:ext uri="{FF2B5EF4-FFF2-40B4-BE49-F238E27FC236}">
                    <a16:creationId xmlns:a16="http://schemas.microsoft.com/office/drawing/2014/main" id="{D692F438-786E-9DA6-3BEB-5FAA8DE97280}"/>
                  </a:ext>
                </a:extLst>
              </p:cNvPr>
              <p:cNvSpPr>
                <a:spLocks noChangeShapeType="1"/>
              </p:cNvSpPr>
              <p:nvPr/>
            </p:nvSpPr>
            <p:spPr bwMode="auto">
              <a:xfrm>
                <a:off x="2906" y="1558"/>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17" name="Line 71">
                <a:extLst>
                  <a:ext uri="{FF2B5EF4-FFF2-40B4-BE49-F238E27FC236}">
                    <a16:creationId xmlns:a16="http://schemas.microsoft.com/office/drawing/2014/main" id="{0EFA0A21-FDF9-F95E-36EC-581A5409D06F}"/>
                  </a:ext>
                </a:extLst>
              </p:cNvPr>
              <p:cNvSpPr>
                <a:spLocks noChangeShapeType="1"/>
              </p:cNvSpPr>
              <p:nvPr/>
            </p:nvSpPr>
            <p:spPr bwMode="auto">
              <a:xfrm flipH="1">
                <a:off x="5188" y="1558"/>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18" name="Line 73">
                <a:extLst>
                  <a:ext uri="{FF2B5EF4-FFF2-40B4-BE49-F238E27FC236}">
                    <a16:creationId xmlns:a16="http://schemas.microsoft.com/office/drawing/2014/main" id="{76BBC3AA-AAAA-BD84-BA9E-D07671B25132}"/>
                  </a:ext>
                </a:extLst>
              </p:cNvPr>
              <p:cNvSpPr>
                <a:spLocks noChangeShapeType="1"/>
              </p:cNvSpPr>
              <p:nvPr/>
            </p:nvSpPr>
            <p:spPr bwMode="auto">
              <a:xfrm>
                <a:off x="2906" y="1377"/>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19" name="Line 74">
                <a:extLst>
                  <a:ext uri="{FF2B5EF4-FFF2-40B4-BE49-F238E27FC236}">
                    <a16:creationId xmlns:a16="http://schemas.microsoft.com/office/drawing/2014/main" id="{D8389256-41E9-5859-06E6-694331A80144}"/>
                  </a:ext>
                </a:extLst>
              </p:cNvPr>
              <p:cNvSpPr>
                <a:spLocks noChangeShapeType="1"/>
              </p:cNvSpPr>
              <p:nvPr/>
            </p:nvSpPr>
            <p:spPr bwMode="auto">
              <a:xfrm flipH="1">
                <a:off x="5188" y="1377"/>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20" name="Rectangle 75">
                <a:extLst>
                  <a:ext uri="{FF2B5EF4-FFF2-40B4-BE49-F238E27FC236}">
                    <a16:creationId xmlns:a16="http://schemas.microsoft.com/office/drawing/2014/main" id="{CED0374E-E4DF-2F7F-3F06-3A6808185D3B}"/>
                  </a:ext>
                </a:extLst>
              </p:cNvPr>
              <p:cNvSpPr>
                <a:spLocks noChangeArrowheads="1"/>
              </p:cNvSpPr>
              <p:nvPr/>
            </p:nvSpPr>
            <p:spPr bwMode="auto">
              <a:xfrm>
                <a:off x="2734" y="1315"/>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panose="020B0604020202020204" pitchFamily="34" charset="0"/>
                  </a:rPr>
                  <a:t>20</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1521" name="Line 76">
                <a:extLst>
                  <a:ext uri="{FF2B5EF4-FFF2-40B4-BE49-F238E27FC236}">
                    <a16:creationId xmlns:a16="http://schemas.microsoft.com/office/drawing/2014/main" id="{B65613BA-2BEB-B18F-4531-A650F466FA4B}"/>
                  </a:ext>
                </a:extLst>
              </p:cNvPr>
              <p:cNvSpPr>
                <a:spLocks noChangeShapeType="1"/>
              </p:cNvSpPr>
              <p:nvPr/>
            </p:nvSpPr>
            <p:spPr bwMode="auto">
              <a:xfrm>
                <a:off x="2906" y="119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22" name="Line 77">
                <a:extLst>
                  <a:ext uri="{FF2B5EF4-FFF2-40B4-BE49-F238E27FC236}">
                    <a16:creationId xmlns:a16="http://schemas.microsoft.com/office/drawing/2014/main" id="{B6D5FBA2-5E8A-A708-E860-8B7B2090A194}"/>
                  </a:ext>
                </a:extLst>
              </p:cNvPr>
              <p:cNvSpPr>
                <a:spLocks noChangeShapeType="1"/>
              </p:cNvSpPr>
              <p:nvPr/>
            </p:nvSpPr>
            <p:spPr bwMode="auto">
              <a:xfrm flipH="1">
                <a:off x="5188" y="1196"/>
                <a:ext cx="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23" name="Line 79">
                <a:extLst>
                  <a:ext uri="{FF2B5EF4-FFF2-40B4-BE49-F238E27FC236}">
                    <a16:creationId xmlns:a16="http://schemas.microsoft.com/office/drawing/2014/main" id="{C3780208-CFF3-7218-4575-AD3B19BDAC51}"/>
                  </a:ext>
                </a:extLst>
              </p:cNvPr>
              <p:cNvSpPr>
                <a:spLocks noChangeShapeType="1"/>
              </p:cNvSpPr>
              <p:nvPr/>
            </p:nvSpPr>
            <p:spPr bwMode="auto">
              <a:xfrm>
                <a:off x="2906" y="1196"/>
                <a:ext cx="2309"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24" name="Line 80">
                <a:extLst>
                  <a:ext uri="{FF2B5EF4-FFF2-40B4-BE49-F238E27FC236}">
                    <a16:creationId xmlns:a16="http://schemas.microsoft.com/office/drawing/2014/main" id="{EE815F88-2EA4-A449-8241-38A642784A15}"/>
                  </a:ext>
                </a:extLst>
              </p:cNvPr>
              <p:cNvSpPr>
                <a:spLocks noChangeShapeType="1"/>
              </p:cNvSpPr>
              <p:nvPr/>
            </p:nvSpPr>
            <p:spPr bwMode="auto">
              <a:xfrm>
                <a:off x="2906" y="3016"/>
                <a:ext cx="2309"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25" name="Line 81">
                <a:extLst>
                  <a:ext uri="{FF2B5EF4-FFF2-40B4-BE49-F238E27FC236}">
                    <a16:creationId xmlns:a16="http://schemas.microsoft.com/office/drawing/2014/main" id="{4672503F-E669-72AE-BF1E-172E1AB8AAD3}"/>
                  </a:ext>
                </a:extLst>
              </p:cNvPr>
              <p:cNvSpPr>
                <a:spLocks noChangeShapeType="1"/>
              </p:cNvSpPr>
              <p:nvPr/>
            </p:nvSpPr>
            <p:spPr bwMode="auto">
              <a:xfrm flipV="1">
                <a:off x="5215" y="1196"/>
                <a:ext cx="0" cy="182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26" name="Line 82">
                <a:extLst>
                  <a:ext uri="{FF2B5EF4-FFF2-40B4-BE49-F238E27FC236}">
                    <a16:creationId xmlns:a16="http://schemas.microsoft.com/office/drawing/2014/main" id="{4F37D90B-53DA-71AB-7FD6-860E9CDBC4E1}"/>
                  </a:ext>
                </a:extLst>
              </p:cNvPr>
              <p:cNvSpPr>
                <a:spLocks noChangeShapeType="1"/>
              </p:cNvSpPr>
              <p:nvPr/>
            </p:nvSpPr>
            <p:spPr bwMode="auto">
              <a:xfrm flipV="1">
                <a:off x="2906" y="1196"/>
                <a:ext cx="0" cy="182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27" name="Freeform 83">
                <a:extLst>
                  <a:ext uri="{FF2B5EF4-FFF2-40B4-BE49-F238E27FC236}">
                    <a16:creationId xmlns:a16="http://schemas.microsoft.com/office/drawing/2014/main" id="{7E874587-E382-8EED-D778-FAB4D26277BD}"/>
                  </a:ext>
                </a:extLst>
              </p:cNvPr>
              <p:cNvSpPr>
                <a:spLocks/>
              </p:cNvSpPr>
              <p:nvPr/>
            </p:nvSpPr>
            <p:spPr bwMode="auto">
              <a:xfrm>
                <a:off x="2906" y="1196"/>
                <a:ext cx="2309" cy="910"/>
              </a:xfrm>
              <a:custGeom>
                <a:avLst/>
                <a:gdLst>
                  <a:gd name="T0" fmla="*/ 22 w 2309"/>
                  <a:gd name="T1" fmla="*/ 32 h 910"/>
                  <a:gd name="T2" fmla="*/ 70 w 2309"/>
                  <a:gd name="T3" fmla="*/ 101 h 910"/>
                  <a:gd name="T4" fmla="*/ 112 w 2309"/>
                  <a:gd name="T5" fmla="*/ 171 h 910"/>
                  <a:gd name="T6" fmla="*/ 160 w 2309"/>
                  <a:gd name="T7" fmla="*/ 234 h 910"/>
                  <a:gd name="T8" fmla="*/ 208 w 2309"/>
                  <a:gd name="T9" fmla="*/ 298 h 910"/>
                  <a:gd name="T10" fmla="*/ 250 w 2309"/>
                  <a:gd name="T11" fmla="*/ 352 h 910"/>
                  <a:gd name="T12" fmla="*/ 298 w 2309"/>
                  <a:gd name="T13" fmla="*/ 410 h 910"/>
                  <a:gd name="T14" fmla="*/ 346 w 2309"/>
                  <a:gd name="T15" fmla="*/ 463 h 910"/>
                  <a:gd name="T16" fmla="*/ 389 w 2309"/>
                  <a:gd name="T17" fmla="*/ 511 h 910"/>
                  <a:gd name="T18" fmla="*/ 437 w 2309"/>
                  <a:gd name="T19" fmla="*/ 559 h 910"/>
                  <a:gd name="T20" fmla="*/ 484 w 2309"/>
                  <a:gd name="T21" fmla="*/ 602 h 910"/>
                  <a:gd name="T22" fmla="*/ 527 w 2309"/>
                  <a:gd name="T23" fmla="*/ 644 h 910"/>
                  <a:gd name="T24" fmla="*/ 575 w 2309"/>
                  <a:gd name="T25" fmla="*/ 681 h 910"/>
                  <a:gd name="T26" fmla="*/ 623 w 2309"/>
                  <a:gd name="T27" fmla="*/ 713 h 910"/>
                  <a:gd name="T28" fmla="*/ 665 w 2309"/>
                  <a:gd name="T29" fmla="*/ 745 h 910"/>
                  <a:gd name="T30" fmla="*/ 713 w 2309"/>
                  <a:gd name="T31" fmla="*/ 777 h 910"/>
                  <a:gd name="T32" fmla="*/ 761 w 2309"/>
                  <a:gd name="T33" fmla="*/ 804 h 910"/>
                  <a:gd name="T34" fmla="*/ 804 w 2309"/>
                  <a:gd name="T35" fmla="*/ 825 h 910"/>
                  <a:gd name="T36" fmla="*/ 851 w 2309"/>
                  <a:gd name="T37" fmla="*/ 846 h 910"/>
                  <a:gd name="T38" fmla="*/ 899 w 2309"/>
                  <a:gd name="T39" fmla="*/ 862 h 910"/>
                  <a:gd name="T40" fmla="*/ 942 w 2309"/>
                  <a:gd name="T41" fmla="*/ 878 h 910"/>
                  <a:gd name="T42" fmla="*/ 990 w 2309"/>
                  <a:gd name="T43" fmla="*/ 889 h 910"/>
                  <a:gd name="T44" fmla="*/ 1038 w 2309"/>
                  <a:gd name="T45" fmla="*/ 900 h 910"/>
                  <a:gd name="T46" fmla="*/ 1080 w 2309"/>
                  <a:gd name="T47" fmla="*/ 905 h 910"/>
                  <a:gd name="T48" fmla="*/ 1128 w 2309"/>
                  <a:gd name="T49" fmla="*/ 905 h 910"/>
                  <a:gd name="T50" fmla="*/ 1176 w 2309"/>
                  <a:gd name="T51" fmla="*/ 905 h 910"/>
                  <a:gd name="T52" fmla="*/ 1224 w 2309"/>
                  <a:gd name="T53" fmla="*/ 905 h 910"/>
                  <a:gd name="T54" fmla="*/ 1266 w 2309"/>
                  <a:gd name="T55" fmla="*/ 900 h 910"/>
                  <a:gd name="T56" fmla="*/ 1314 w 2309"/>
                  <a:gd name="T57" fmla="*/ 889 h 910"/>
                  <a:gd name="T58" fmla="*/ 1362 w 2309"/>
                  <a:gd name="T59" fmla="*/ 878 h 910"/>
                  <a:gd name="T60" fmla="*/ 1405 w 2309"/>
                  <a:gd name="T61" fmla="*/ 862 h 910"/>
                  <a:gd name="T62" fmla="*/ 1453 w 2309"/>
                  <a:gd name="T63" fmla="*/ 846 h 910"/>
                  <a:gd name="T64" fmla="*/ 1500 w 2309"/>
                  <a:gd name="T65" fmla="*/ 825 h 910"/>
                  <a:gd name="T66" fmla="*/ 1543 w 2309"/>
                  <a:gd name="T67" fmla="*/ 804 h 910"/>
                  <a:gd name="T68" fmla="*/ 1591 w 2309"/>
                  <a:gd name="T69" fmla="*/ 777 h 910"/>
                  <a:gd name="T70" fmla="*/ 1639 w 2309"/>
                  <a:gd name="T71" fmla="*/ 745 h 910"/>
                  <a:gd name="T72" fmla="*/ 1681 w 2309"/>
                  <a:gd name="T73" fmla="*/ 713 h 910"/>
                  <a:gd name="T74" fmla="*/ 1729 w 2309"/>
                  <a:gd name="T75" fmla="*/ 681 h 910"/>
                  <a:gd name="T76" fmla="*/ 1777 w 2309"/>
                  <a:gd name="T77" fmla="*/ 644 h 910"/>
                  <a:gd name="T78" fmla="*/ 1820 w 2309"/>
                  <a:gd name="T79" fmla="*/ 602 h 910"/>
                  <a:gd name="T80" fmla="*/ 1867 w 2309"/>
                  <a:gd name="T81" fmla="*/ 559 h 910"/>
                  <a:gd name="T82" fmla="*/ 1915 w 2309"/>
                  <a:gd name="T83" fmla="*/ 511 h 910"/>
                  <a:gd name="T84" fmla="*/ 1958 w 2309"/>
                  <a:gd name="T85" fmla="*/ 463 h 910"/>
                  <a:gd name="T86" fmla="*/ 2006 w 2309"/>
                  <a:gd name="T87" fmla="*/ 410 h 910"/>
                  <a:gd name="T88" fmla="*/ 2054 w 2309"/>
                  <a:gd name="T89" fmla="*/ 352 h 910"/>
                  <a:gd name="T90" fmla="*/ 2096 w 2309"/>
                  <a:gd name="T91" fmla="*/ 298 h 910"/>
                  <a:gd name="T92" fmla="*/ 2144 w 2309"/>
                  <a:gd name="T93" fmla="*/ 234 h 910"/>
                  <a:gd name="T94" fmla="*/ 2192 w 2309"/>
                  <a:gd name="T95" fmla="*/ 171 h 910"/>
                  <a:gd name="T96" fmla="*/ 2235 w 2309"/>
                  <a:gd name="T97" fmla="*/ 101 h 910"/>
                  <a:gd name="T98" fmla="*/ 2282 w 2309"/>
                  <a:gd name="T99" fmla="*/ 32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9" h="910">
                    <a:moveTo>
                      <a:pt x="0" y="0"/>
                    </a:moveTo>
                    <a:lnTo>
                      <a:pt x="22" y="32"/>
                    </a:lnTo>
                    <a:lnTo>
                      <a:pt x="43" y="69"/>
                    </a:lnTo>
                    <a:lnTo>
                      <a:pt x="70" y="101"/>
                    </a:lnTo>
                    <a:lnTo>
                      <a:pt x="91" y="139"/>
                    </a:lnTo>
                    <a:lnTo>
                      <a:pt x="112" y="171"/>
                    </a:lnTo>
                    <a:lnTo>
                      <a:pt x="139" y="203"/>
                    </a:lnTo>
                    <a:lnTo>
                      <a:pt x="160" y="234"/>
                    </a:lnTo>
                    <a:lnTo>
                      <a:pt x="181" y="266"/>
                    </a:lnTo>
                    <a:lnTo>
                      <a:pt x="208" y="298"/>
                    </a:lnTo>
                    <a:lnTo>
                      <a:pt x="229" y="325"/>
                    </a:lnTo>
                    <a:lnTo>
                      <a:pt x="250" y="352"/>
                    </a:lnTo>
                    <a:lnTo>
                      <a:pt x="277" y="383"/>
                    </a:lnTo>
                    <a:lnTo>
                      <a:pt x="298" y="410"/>
                    </a:lnTo>
                    <a:lnTo>
                      <a:pt x="320" y="437"/>
                    </a:lnTo>
                    <a:lnTo>
                      <a:pt x="346" y="463"/>
                    </a:lnTo>
                    <a:lnTo>
                      <a:pt x="367" y="485"/>
                    </a:lnTo>
                    <a:lnTo>
                      <a:pt x="389" y="511"/>
                    </a:lnTo>
                    <a:lnTo>
                      <a:pt x="415" y="532"/>
                    </a:lnTo>
                    <a:lnTo>
                      <a:pt x="437" y="559"/>
                    </a:lnTo>
                    <a:lnTo>
                      <a:pt x="458" y="580"/>
                    </a:lnTo>
                    <a:lnTo>
                      <a:pt x="484" y="602"/>
                    </a:lnTo>
                    <a:lnTo>
                      <a:pt x="506" y="623"/>
                    </a:lnTo>
                    <a:lnTo>
                      <a:pt x="527" y="644"/>
                    </a:lnTo>
                    <a:lnTo>
                      <a:pt x="554" y="660"/>
                    </a:lnTo>
                    <a:lnTo>
                      <a:pt x="575" y="681"/>
                    </a:lnTo>
                    <a:lnTo>
                      <a:pt x="596" y="697"/>
                    </a:lnTo>
                    <a:lnTo>
                      <a:pt x="623" y="713"/>
                    </a:lnTo>
                    <a:lnTo>
                      <a:pt x="644" y="729"/>
                    </a:lnTo>
                    <a:lnTo>
                      <a:pt x="665" y="745"/>
                    </a:lnTo>
                    <a:lnTo>
                      <a:pt x="692" y="761"/>
                    </a:lnTo>
                    <a:lnTo>
                      <a:pt x="713" y="777"/>
                    </a:lnTo>
                    <a:lnTo>
                      <a:pt x="734" y="788"/>
                    </a:lnTo>
                    <a:lnTo>
                      <a:pt x="761" y="804"/>
                    </a:lnTo>
                    <a:lnTo>
                      <a:pt x="782" y="814"/>
                    </a:lnTo>
                    <a:lnTo>
                      <a:pt x="804" y="825"/>
                    </a:lnTo>
                    <a:lnTo>
                      <a:pt x="830" y="836"/>
                    </a:lnTo>
                    <a:lnTo>
                      <a:pt x="851" y="846"/>
                    </a:lnTo>
                    <a:lnTo>
                      <a:pt x="873" y="857"/>
                    </a:lnTo>
                    <a:lnTo>
                      <a:pt x="899" y="862"/>
                    </a:lnTo>
                    <a:lnTo>
                      <a:pt x="921" y="873"/>
                    </a:lnTo>
                    <a:lnTo>
                      <a:pt x="942" y="878"/>
                    </a:lnTo>
                    <a:lnTo>
                      <a:pt x="968" y="884"/>
                    </a:lnTo>
                    <a:lnTo>
                      <a:pt x="990" y="889"/>
                    </a:lnTo>
                    <a:lnTo>
                      <a:pt x="1011" y="894"/>
                    </a:lnTo>
                    <a:lnTo>
                      <a:pt x="1038" y="900"/>
                    </a:lnTo>
                    <a:lnTo>
                      <a:pt x="1059" y="900"/>
                    </a:lnTo>
                    <a:lnTo>
                      <a:pt x="1080" y="905"/>
                    </a:lnTo>
                    <a:lnTo>
                      <a:pt x="1107" y="905"/>
                    </a:lnTo>
                    <a:lnTo>
                      <a:pt x="1128" y="905"/>
                    </a:lnTo>
                    <a:lnTo>
                      <a:pt x="1155" y="910"/>
                    </a:lnTo>
                    <a:lnTo>
                      <a:pt x="1176" y="905"/>
                    </a:lnTo>
                    <a:lnTo>
                      <a:pt x="1197" y="905"/>
                    </a:lnTo>
                    <a:lnTo>
                      <a:pt x="1224" y="905"/>
                    </a:lnTo>
                    <a:lnTo>
                      <a:pt x="1245" y="900"/>
                    </a:lnTo>
                    <a:lnTo>
                      <a:pt x="1266" y="900"/>
                    </a:lnTo>
                    <a:lnTo>
                      <a:pt x="1293" y="894"/>
                    </a:lnTo>
                    <a:lnTo>
                      <a:pt x="1314" y="889"/>
                    </a:lnTo>
                    <a:lnTo>
                      <a:pt x="1336" y="884"/>
                    </a:lnTo>
                    <a:lnTo>
                      <a:pt x="1362" y="878"/>
                    </a:lnTo>
                    <a:lnTo>
                      <a:pt x="1383" y="873"/>
                    </a:lnTo>
                    <a:lnTo>
                      <a:pt x="1405" y="862"/>
                    </a:lnTo>
                    <a:lnTo>
                      <a:pt x="1431" y="857"/>
                    </a:lnTo>
                    <a:lnTo>
                      <a:pt x="1453" y="846"/>
                    </a:lnTo>
                    <a:lnTo>
                      <a:pt x="1474" y="836"/>
                    </a:lnTo>
                    <a:lnTo>
                      <a:pt x="1500" y="825"/>
                    </a:lnTo>
                    <a:lnTo>
                      <a:pt x="1522" y="814"/>
                    </a:lnTo>
                    <a:lnTo>
                      <a:pt x="1543" y="804"/>
                    </a:lnTo>
                    <a:lnTo>
                      <a:pt x="1570" y="788"/>
                    </a:lnTo>
                    <a:lnTo>
                      <a:pt x="1591" y="777"/>
                    </a:lnTo>
                    <a:lnTo>
                      <a:pt x="1612" y="761"/>
                    </a:lnTo>
                    <a:lnTo>
                      <a:pt x="1639" y="745"/>
                    </a:lnTo>
                    <a:lnTo>
                      <a:pt x="1660" y="729"/>
                    </a:lnTo>
                    <a:lnTo>
                      <a:pt x="1681" y="713"/>
                    </a:lnTo>
                    <a:lnTo>
                      <a:pt x="1708" y="697"/>
                    </a:lnTo>
                    <a:lnTo>
                      <a:pt x="1729" y="681"/>
                    </a:lnTo>
                    <a:lnTo>
                      <a:pt x="1750" y="660"/>
                    </a:lnTo>
                    <a:lnTo>
                      <a:pt x="1777" y="644"/>
                    </a:lnTo>
                    <a:lnTo>
                      <a:pt x="1798" y="623"/>
                    </a:lnTo>
                    <a:lnTo>
                      <a:pt x="1820" y="602"/>
                    </a:lnTo>
                    <a:lnTo>
                      <a:pt x="1846" y="580"/>
                    </a:lnTo>
                    <a:lnTo>
                      <a:pt x="1867" y="559"/>
                    </a:lnTo>
                    <a:lnTo>
                      <a:pt x="1889" y="532"/>
                    </a:lnTo>
                    <a:lnTo>
                      <a:pt x="1915" y="511"/>
                    </a:lnTo>
                    <a:lnTo>
                      <a:pt x="1937" y="485"/>
                    </a:lnTo>
                    <a:lnTo>
                      <a:pt x="1958" y="463"/>
                    </a:lnTo>
                    <a:lnTo>
                      <a:pt x="1985" y="437"/>
                    </a:lnTo>
                    <a:lnTo>
                      <a:pt x="2006" y="410"/>
                    </a:lnTo>
                    <a:lnTo>
                      <a:pt x="2027" y="383"/>
                    </a:lnTo>
                    <a:lnTo>
                      <a:pt x="2054" y="352"/>
                    </a:lnTo>
                    <a:lnTo>
                      <a:pt x="2075" y="325"/>
                    </a:lnTo>
                    <a:lnTo>
                      <a:pt x="2096" y="298"/>
                    </a:lnTo>
                    <a:lnTo>
                      <a:pt x="2123" y="266"/>
                    </a:lnTo>
                    <a:lnTo>
                      <a:pt x="2144" y="234"/>
                    </a:lnTo>
                    <a:lnTo>
                      <a:pt x="2165" y="203"/>
                    </a:lnTo>
                    <a:lnTo>
                      <a:pt x="2192" y="171"/>
                    </a:lnTo>
                    <a:lnTo>
                      <a:pt x="2213" y="139"/>
                    </a:lnTo>
                    <a:lnTo>
                      <a:pt x="2235" y="101"/>
                    </a:lnTo>
                    <a:lnTo>
                      <a:pt x="2261" y="69"/>
                    </a:lnTo>
                    <a:lnTo>
                      <a:pt x="2282" y="32"/>
                    </a:lnTo>
                    <a:lnTo>
                      <a:pt x="2309"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28" name="Freeform 84">
                <a:extLst>
                  <a:ext uri="{FF2B5EF4-FFF2-40B4-BE49-F238E27FC236}">
                    <a16:creationId xmlns:a16="http://schemas.microsoft.com/office/drawing/2014/main" id="{F634DD26-637A-A217-2867-08A98BF71CE4}"/>
                  </a:ext>
                </a:extLst>
              </p:cNvPr>
              <p:cNvSpPr>
                <a:spLocks/>
              </p:cNvSpPr>
              <p:nvPr/>
            </p:nvSpPr>
            <p:spPr bwMode="auto">
              <a:xfrm>
                <a:off x="2906" y="1196"/>
                <a:ext cx="2309" cy="910"/>
              </a:xfrm>
              <a:custGeom>
                <a:avLst/>
                <a:gdLst>
                  <a:gd name="T0" fmla="*/ 22 w 2309"/>
                  <a:gd name="T1" fmla="*/ 873 h 910"/>
                  <a:gd name="T2" fmla="*/ 70 w 2309"/>
                  <a:gd name="T3" fmla="*/ 804 h 910"/>
                  <a:gd name="T4" fmla="*/ 112 w 2309"/>
                  <a:gd name="T5" fmla="*/ 735 h 910"/>
                  <a:gd name="T6" fmla="*/ 160 w 2309"/>
                  <a:gd name="T7" fmla="*/ 671 h 910"/>
                  <a:gd name="T8" fmla="*/ 208 w 2309"/>
                  <a:gd name="T9" fmla="*/ 607 h 910"/>
                  <a:gd name="T10" fmla="*/ 250 w 2309"/>
                  <a:gd name="T11" fmla="*/ 554 h 910"/>
                  <a:gd name="T12" fmla="*/ 298 w 2309"/>
                  <a:gd name="T13" fmla="*/ 495 h 910"/>
                  <a:gd name="T14" fmla="*/ 346 w 2309"/>
                  <a:gd name="T15" fmla="*/ 442 h 910"/>
                  <a:gd name="T16" fmla="*/ 389 w 2309"/>
                  <a:gd name="T17" fmla="*/ 394 h 910"/>
                  <a:gd name="T18" fmla="*/ 437 w 2309"/>
                  <a:gd name="T19" fmla="*/ 346 h 910"/>
                  <a:gd name="T20" fmla="*/ 484 w 2309"/>
                  <a:gd name="T21" fmla="*/ 304 h 910"/>
                  <a:gd name="T22" fmla="*/ 527 w 2309"/>
                  <a:gd name="T23" fmla="*/ 261 h 910"/>
                  <a:gd name="T24" fmla="*/ 575 w 2309"/>
                  <a:gd name="T25" fmla="*/ 224 h 910"/>
                  <a:gd name="T26" fmla="*/ 623 w 2309"/>
                  <a:gd name="T27" fmla="*/ 192 h 910"/>
                  <a:gd name="T28" fmla="*/ 665 w 2309"/>
                  <a:gd name="T29" fmla="*/ 160 h 910"/>
                  <a:gd name="T30" fmla="*/ 713 w 2309"/>
                  <a:gd name="T31" fmla="*/ 128 h 910"/>
                  <a:gd name="T32" fmla="*/ 761 w 2309"/>
                  <a:gd name="T33" fmla="*/ 101 h 910"/>
                  <a:gd name="T34" fmla="*/ 804 w 2309"/>
                  <a:gd name="T35" fmla="*/ 80 h 910"/>
                  <a:gd name="T36" fmla="*/ 851 w 2309"/>
                  <a:gd name="T37" fmla="*/ 59 h 910"/>
                  <a:gd name="T38" fmla="*/ 899 w 2309"/>
                  <a:gd name="T39" fmla="*/ 43 h 910"/>
                  <a:gd name="T40" fmla="*/ 942 w 2309"/>
                  <a:gd name="T41" fmla="*/ 27 h 910"/>
                  <a:gd name="T42" fmla="*/ 990 w 2309"/>
                  <a:gd name="T43" fmla="*/ 16 h 910"/>
                  <a:gd name="T44" fmla="*/ 1038 w 2309"/>
                  <a:gd name="T45" fmla="*/ 6 h 910"/>
                  <a:gd name="T46" fmla="*/ 1080 w 2309"/>
                  <a:gd name="T47" fmla="*/ 0 h 910"/>
                  <a:gd name="T48" fmla="*/ 1128 w 2309"/>
                  <a:gd name="T49" fmla="*/ 0 h 910"/>
                  <a:gd name="T50" fmla="*/ 1176 w 2309"/>
                  <a:gd name="T51" fmla="*/ 0 h 910"/>
                  <a:gd name="T52" fmla="*/ 1224 w 2309"/>
                  <a:gd name="T53" fmla="*/ 0 h 910"/>
                  <a:gd name="T54" fmla="*/ 1266 w 2309"/>
                  <a:gd name="T55" fmla="*/ 6 h 910"/>
                  <a:gd name="T56" fmla="*/ 1314 w 2309"/>
                  <a:gd name="T57" fmla="*/ 16 h 910"/>
                  <a:gd name="T58" fmla="*/ 1362 w 2309"/>
                  <a:gd name="T59" fmla="*/ 27 h 910"/>
                  <a:gd name="T60" fmla="*/ 1405 w 2309"/>
                  <a:gd name="T61" fmla="*/ 43 h 910"/>
                  <a:gd name="T62" fmla="*/ 1453 w 2309"/>
                  <a:gd name="T63" fmla="*/ 59 h 910"/>
                  <a:gd name="T64" fmla="*/ 1500 w 2309"/>
                  <a:gd name="T65" fmla="*/ 80 h 910"/>
                  <a:gd name="T66" fmla="*/ 1543 w 2309"/>
                  <a:gd name="T67" fmla="*/ 101 h 910"/>
                  <a:gd name="T68" fmla="*/ 1591 w 2309"/>
                  <a:gd name="T69" fmla="*/ 128 h 910"/>
                  <a:gd name="T70" fmla="*/ 1639 w 2309"/>
                  <a:gd name="T71" fmla="*/ 160 h 910"/>
                  <a:gd name="T72" fmla="*/ 1681 w 2309"/>
                  <a:gd name="T73" fmla="*/ 192 h 910"/>
                  <a:gd name="T74" fmla="*/ 1729 w 2309"/>
                  <a:gd name="T75" fmla="*/ 224 h 910"/>
                  <a:gd name="T76" fmla="*/ 1777 w 2309"/>
                  <a:gd name="T77" fmla="*/ 261 h 910"/>
                  <a:gd name="T78" fmla="*/ 1820 w 2309"/>
                  <a:gd name="T79" fmla="*/ 304 h 910"/>
                  <a:gd name="T80" fmla="*/ 1867 w 2309"/>
                  <a:gd name="T81" fmla="*/ 346 h 910"/>
                  <a:gd name="T82" fmla="*/ 1915 w 2309"/>
                  <a:gd name="T83" fmla="*/ 394 h 910"/>
                  <a:gd name="T84" fmla="*/ 1958 w 2309"/>
                  <a:gd name="T85" fmla="*/ 442 h 910"/>
                  <a:gd name="T86" fmla="*/ 2006 w 2309"/>
                  <a:gd name="T87" fmla="*/ 495 h 910"/>
                  <a:gd name="T88" fmla="*/ 2054 w 2309"/>
                  <a:gd name="T89" fmla="*/ 554 h 910"/>
                  <a:gd name="T90" fmla="*/ 2096 w 2309"/>
                  <a:gd name="T91" fmla="*/ 607 h 910"/>
                  <a:gd name="T92" fmla="*/ 2144 w 2309"/>
                  <a:gd name="T93" fmla="*/ 671 h 910"/>
                  <a:gd name="T94" fmla="*/ 2192 w 2309"/>
                  <a:gd name="T95" fmla="*/ 735 h 910"/>
                  <a:gd name="T96" fmla="*/ 2235 w 2309"/>
                  <a:gd name="T97" fmla="*/ 804 h 910"/>
                  <a:gd name="T98" fmla="*/ 2282 w 2309"/>
                  <a:gd name="T99" fmla="*/ 87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9" h="910">
                    <a:moveTo>
                      <a:pt x="0" y="910"/>
                    </a:moveTo>
                    <a:lnTo>
                      <a:pt x="22" y="873"/>
                    </a:lnTo>
                    <a:lnTo>
                      <a:pt x="43" y="836"/>
                    </a:lnTo>
                    <a:lnTo>
                      <a:pt x="70" y="804"/>
                    </a:lnTo>
                    <a:lnTo>
                      <a:pt x="91" y="767"/>
                    </a:lnTo>
                    <a:lnTo>
                      <a:pt x="112" y="735"/>
                    </a:lnTo>
                    <a:lnTo>
                      <a:pt x="139" y="703"/>
                    </a:lnTo>
                    <a:lnTo>
                      <a:pt x="160" y="671"/>
                    </a:lnTo>
                    <a:lnTo>
                      <a:pt x="181" y="639"/>
                    </a:lnTo>
                    <a:lnTo>
                      <a:pt x="208" y="607"/>
                    </a:lnTo>
                    <a:lnTo>
                      <a:pt x="229" y="580"/>
                    </a:lnTo>
                    <a:lnTo>
                      <a:pt x="250" y="554"/>
                    </a:lnTo>
                    <a:lnTo>
                      <a:pt x="277" y="522"/>
                    </a:lnTo>
                    <a:lnTo>
                      <a:pt x="298" y="495"/>
                    </a:lnTo>
                    <a:lnTo>
                      <a:pt x="320" y="469"/>
                    </a:lnTo>
                    <a:lnTo>
                      <a:pt x="346" y="442"/>
                    </a:lnTo>
                    <a:lnTo>
                      <a:pt x="367" y="421"/>
                    </a:lnTo>
                    <a:lnTo>
                      <a:pt x="389" y="394"/>
                    </a:lnTo>
                    <a:lnTo>
                      <a:pt x="415" y="373"/>
                    </a:lnTo>
                    <a:lnTo>
                      <a:pt x="437" y="346"/>
                    </a:lnTo>
                    <a:lnTo>
                      <a:pt x="458" y="325"/>
                    </a:lnTo>
                    <a:lnTo>
                      <a:pt x="484" y="304"/>
                    </a:lnTo>
                    <a:lnTo>
                      <a:pt x="506" y="282"/>
                    </a:lnTo>
                    <a:lnTo>
                      <a:pt x="527" y="261"/>
                    </a:lnTo>
                    <a:lnTo>
                      <a:pt x="554" y="245"/>
                    </a:lnTo>
                    <a:lnTo>
                      <a:pt x="575" y="224"/>
                    </a:lnTo>
                    <a:lnTo>
                      <a:pt x="596" y="208"/>
                    </a:lnTo>
                    <a:lnTo>
                      <a:pt x="623" y="192"/>
                    </a:lnTo>
                    <a:lnTo>
                      <a:pt x="644" y="176"/>
                    </a:lnTo>
                    <a:lnTo>
                      <a:pt x="665" y="160"/>
                    </a:lnTo>
                    <a:lnTo>
                      <a:pt x="692" y="144"/>
                    </a:lnTo>
                    <a:lnTo>
                      <a:pt x="713" y="128"/>
                    </a:lnTo>
                    <a:lnTo>
                      <a:pt x="734" y="117"/>
                    </a:lnTo>
                    <a:lnTo>
                      <a:pt x="761" y="101"/>
                    </a:lnTo>
                    <a:lnTo>
                      <a:pt x="782" y="91"/>
                    </a:lnTo>
                    <a:lnTo>
                      <a:pt x="804" y="80"/>
                    </a:lnTo>
                    <a:lnTo>
                      <a:pt x="830" y="69"/>
                    </a:lnTo>
                    <a:lnTo>
                      <a:pt x="851" y="59"/>
                    </a:lnTo>
                    <a:lnTo>
                      <a:pt x="873" y="48"/>
                    </a:lnTo>
                    <a:lnTo>
                      <a:pt x="899" y="43"/>
                    </a:lnTo>
                    <a:lnTo>
                      <a:pt x="921" y="32"/>
                    </a:lnTo>
                    <a:lnTo>
                      <a:pt x="942" y="27"/>
                    </a:lnTo>
                    <a:lnTo>
                      <a:pt x="968" y="22"/>
                    </a:lnTo>
                    <a:lnTo>
                      <a:pt x="990" y="16"/>
                    </a:lnTo>
                    <a:lnTo>
                      <a:pt x="1011" y="11"/>
                    </a:lnTo>
                    <a:lnTo>
                      <a:pt x="1038" y="6"/>
                    </a:lnTo>
                    <a:lnTo>
                      <a:pt x="1059" y="6"/>
                    </a:lnTo>
                    <a:lnTo>
                      <a:pt x="1080" y="0"/>
                    </a:lnTo>
                    <a:lnTo>
                      <a:pt x="1107" y="0"/>
                    </a:lnTo>
                    <a:lnTo>
                      <a:pt x="1128" y="0"/>
                    </a:lnTo>
                    <a:lnTo>
                      <a:pt x="1155" y="0"/>
                    </a:lnTo>
                    <a:lnTo>
                      <a:pt x="1176" y="0"/>
                    </a:lnTo>
                    <a:lnTo>
                      <a:pt x="1197" y="0"/>
                    </a:lnTo>
                    <a:lnTo>
                      <a:pt x="1224" y="0"/>
                    </a:lnTo>
                    <a:lnTo>
                      <a:pt x="1245" y="6"/>
                    </a:lnTo>
                    <a:lnTo>
                      <a:pt x="1266" y="6"/>
                    </a:lnTo>
                    <a:lnTo>
                      <a:pt x="1293" y="11"/>
                    </a:lnTo>
                    <a:lnTo>
                      <a:pt x="1314" y="16"/>
                    </a:lnTo>
                    <a:lnTo>
                      <a:pt x="1336" y="22"/>
                    </a:lnTo>
                    <a:lnTo>
                      <a:pt x="1362" y="27"/>
                    </a:lnTo>
                    <a:lnTo>
                      <a:pt x="1383" y="32"/>
                    </a:lnTo>
                    <a:lnTo>
                      <a:pt x="1405" y="43"/>
                    </a:lnTo>
                    <a:lnTo>
                      <a:pt x="1431" y="48"/>
                    </a:lnTo>
                    <a:lnTo>
                      <a:pt x="1453" y="59"/>
                    </a:lnTo>
                    <a:lnTo>
                      <a:pt x="1474" y="69"/>
                    </a:lnTo>
                    <a:lnTo>
                      <a:pt x="1500" y="80"/>
                    </a:lnTo>
                    <a:lnTo>
                      <a:pt x="1522" y="91"/>
                    </a:lnTo>
                    <a:lnTo>
                      <a:pt x="1543" y="101"/>
                    </a:lnTo>
                    <a:lnTo>
                      <a:pt x="1570" y="117"/>
                    </a:lnTo>
                    <a:lnTo>
                      <a:pt x="1591" y="128"/>
                    </a:lnTo>
                    <a:lnTo>
                      <a:pt x="1612" y="144"/>
                    </a:lnTo>
                    <a:lnTo>
                      <a:pt x="1639" y="160"/>
                    </a:lnTo>
                    <a:lnTo>
                      <a:pt x="1660" y="176"/>
                    </a:lnTo>
                    <a:lnTo>
                      <a:pt x="1681" y="192"/>
                    </a:lnTo>
                    <a:lnTo>
                      <a:pt x="1708" y="208"/>
                    </a:lnTo>
                    <a:lnTo>
                      <a:pt x="1729" y="224"/>
                    </a:lnTo>
                    <a:lnTo>
                      <a:pt x="1750" y="245"/>
                    </a:lnTo>
                    <a:lnTo>
                      <a:pt x="1777" y="261"/>
                    </a:lnTo>
                    <a:lnTo>
                      <a:pt x="1798" y="282"/>
                    </a:lnTo>
                    <a:lnTo>
                      <a:pt x="1820" y="304"/>
                    </a:lnTo>
                    <a:lnTo>
                      <a:pt x="1846" y="325"/>
                    </a:lnTo>
                    <a:lnTo>
                      <a:pt x="1867" y="346"/>
                    </a:lnTo>
                    <a:lnTo>
                      <a:pt x="1889" y="373"/>
                    </a:lnTo>
                    <a:lnTo>
                      <a:pt x="1915" y="394"/>
                    </a:lnTo>
                    <a:lnTo>
                      <a:pt x="1937" y="421"/>
                    </a:lnTo>
                    <a:lnTo>
                      <a:pt x="1958" y="442"/>
                    </a:lnTo>
                    <a:lnTo>
                      <a:pt x="1985" y="469"/>
                    </a:lnTo>
                    <a:lnTo>
                      <a:pt x="2006" y="495"/>
                    </a:lnTo>
                    <a:lnTo>
                      <a:pt x="2027" y="522"/>
                    </a:lnTo>
                    <a:lnTo>
                      <a:pt x="2054" y="554"/>
                    </a:lnTo>
                    <a:lnTo>
                      <a:pt x="2075" y="580"/>
                    </a:lnTo>
                    <a:lnTo>
                      <a:pt x="2096" y="607"/>
                    </a:lnTo>
                    <a:lnTo>
                      <a:pt x="2123" y="639"/>
                    </a:lnTo>
                    <a:lnTo>
                      <a:pt x="2144" y="671"/>
                    </a:lnTo>
                    <a:lnTo>
                      <a:pt x="2165" y="703"/>
                    </a:lnTo>
                    <a:lnTo>
                      <a:pt x="2192" y="735"/>
                    </a:lnTo>
                    <a:lnTo>
                      <a:pt x="2213" y="767"/>
                    </a:lnTo>
                    <a:lnTo>
                      <a:pt x="2235" y="804"/>
                    </a:lnTo>
                    <a:lnTo>
                      <a:pt x="2261" y="836"/>
                    </a:lnTo>
                    <a:lnTo>
                      <a:pt x="2282" y="873"/>
                    </a:lnTo>
                    <a:lnTo>
                      <a:pt x="2309" y="910"/>
                    </a:lnTo>
                  </a:path>
                </a:pathLst>
              </a:custGeom>
              <a:noFill/>
              <a:ln w="254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29" name="Freeform 85">
                <a:extLst>
                  <a:ext uri="{FF2B5EF4-FFF2-40B4-BE49-F238E27FC236}">
                    <a16:creationId xmlns:a16="http://schemas.microsoft.com/office/drawing/2014/main" id="{51692356-15C0-B59A-7E88-D45217C967E4}"/>
                  </a:ext>
                </a:extLst>
              </p:cNvPr>
              <p:cNvSpPr>
                <a:spLocks/>
              </p:cNvSpPr>
              <p:nvPr/>
            </p:nvSpPr>
            <p:spPr bwMode="auto">
              <a:xfrm>
                <a:off x="2906" y="1196"/>
                <a:ext cx="2309" cy="1820"/>
              </a:xfrm>
              <a:custGeom>
                <a:avLst/>
                <a:gdLst>
                  <a:gd name="T0" fmla="*/ 22 w 2309"/>
                  <a:gd name="T1" fmla="*/ 1762 h 1820"/>
                  <a:gd name="T2" fmla="*/ 70 w 2309"/>
                  <a:gd name="T3" fmla="*/ 1666 h 1820"/>
                  <a:gd name="T4" fmla="*/ 112 w 2309"/>
                  <a:gd name="T5" fmla="*/ 1570 h 1820"/>
                  <a:gd name="T6" fmla="*/ 160 w 2309"/>
                  <a:gd name="T7" fmla="*/ 1485 h 1820"/>
                  <a:gd name="T8" fmla="*/ 208 w 2309"/>
                  <a:gd name="T9" fmla="*/ 1410 h 1820"/>
                  <a:gd name="T10" fmla="*/ 250 w 2309"/>
                  <a:gd name="T11" fmla="*/ 1341 h 1820"/>
                  <a:gd name="T12" fmla="*/ 298 w 2309"/>
                  <a:gd name="T13" fmla="*/ 1277 h 1820"/>
                  <a:gd name="T14" fmla="*/ 346 w 2309"/>
                  <a:gd name="T15" fmla="*/ 1219 h 1820"/>
                  <a:gd name="T16" fmla="*/ 389 w 2309"/>
                  <a:gd name="T17" fmla="*/ 1171 h 1820"/>
                  <a:gd name="T18" fmla="*/ 437 w 2309"/>
                  <a:gd name="T19" fmla="*/ 1123 h 1820"/>
                  <a:gd name="T20" fmla="*/ 484 w 2309"/>
                  <a:gd name="T21" fmla="*/ 1086 h 1820"/>
                  <a:gd name="T22" fmla="*/ 527 w 2309"/>
                  <a:gd name="T23" fmla="*/ 1049 h 1820"/>
                  <a:gd name="T24" fmla="*/ 575 w 2309"/>
                  <a:gd name="T25" fmla="*/ 1022 h 1820"/>
                  <a:gd name="T26" fmla="*/ 623 w 2309"/>
                  <a:gd name="T27" fmla="*/ 995 h 1820"/>
                  <a:gd name="T28" fmla="*/ 665 w 2309"/>
                  <a:gd name="T29" fmla="*/ 974 h 1820"/>
                  <a:gd name="T30" fmla="*/ 713 w 2309"/>
                  <a:gd name="T31" fmla="*/ 958 h 1820"/>
                  <a:gd name="T32" fmla="*/ 761 w 2309"/>
                  <a:gd name="T33" fmla="*/ 942 h 1820"/>
                  <a:gd name="T34" fmla="*/ 804 w 2309"/>
                  <a:gd name="T35" fmla="*/ 932 h 1820"/>
                  <a:gd name="T36" fmla="*/ 851 w 2309"/>
                  <a:gd name="T37" fmla="*/ 926 h 1820"/>
                  <a:gd name="T38" fmla="*/ 899 w 2309"/>
                  <a:gd name="T39" fmla="*/ 916 h 1820"/>
                  <a:gd name="T40" fmla="*/ 942 w 2309"/>
                  <a:gd name="T41" fmla="*/ 910 h 1820"/>
                  <a:gd name="T42" fmla="*/ 990 w 2309"/>
                  <a:gd name="T43" fmla="*/ 910 h 1820"/>
                  <a:gd name="T44" fmla="*/ 1038 w 2309"/>
                  <a:gd name="T45" fmla="*/ 910 h 1820"/>
                  <a:gd name="T46" fmla="*/ 1080 w 2309"/>
                  <a:gd name="T47" fmla="*/ 910 h 1820"/>
                  <a:gd name="T48" fmla="*/ 1128 w 2309"/>
                  <a:gd name="T49" fmla="*/ 910 h 1820"/>
                  <a:gd name="T50" fmla="*/ 1176 w 2309"/>
                  <a:gd name="T51" fmla="*/ 905 h 1820"/>
                  <a:gd name="T52" fmla="*/ 1224 w 2309"/>
                  <a:gd name="T53" fmla="*/ 905 h 1820"/>
                  <a:gd name="T54" fmla="*/ 1266 w 2309"/>
                  <a:gd name="T55" fmla="*/ 905 h 1820"/>
                  <a:gd name="T56" fmla="*/ 1314 w 2309"/>
                  <a:gd name="T57" fmla="*/ 905 h 1820"/>
                  <a:gd name="T58" fmla="*/ 1362 w 2309"/>
                  <a:gd name="T59" fmla="*/ 905 h 1820"/>
                  <a:gd name="T60" fmla="*/ 1405 w 2309"/>
                  <a:gd name="T61" fmla="*/ 900 h 1820"/>
                  <a:gd name="T62" fmla="*/ 1453 w 2309"/>
                  <a:gd name="T63" fmla="*/ 889 h 1820"/>
                  <a:gd name="T64" fmla="*/ 1500 w 2309"/>
                  <a:gd name="T65" fmla="*/ 884 h 1820"/>
                  <a:gd name="T66" fmla="*/ 1543 w 2309"/>
                  <a:gd name="T67" fmla="*/ 873 h 1820"/>
                  <a:gd name="T68" fmla="*/ 1591 w 2309"/>
                  <a:gd name="T69" fmla="*/ 857 h 1820"/>
                  <a:gd name="T70" fmla="*/ 1639 w 2309"/>
                  <a:gd name="T71" fmla="*/ 841 h 1820"/>
                  <a:gd name="T72" fmla="*/ 1681 w 2309"/>
                  <a:gd name="T73" fmla="*/ 820 h 1820"/>
                  <a:gd name="T74" fmla="*/ 1729 w 2309"/>
                  <a:gd name="T75" fmla="*/ 793 h 1820"/>
                  <a:gd name="T76" fmla="*/ 1777 w 2309"/>
                  <a:gd name="T77" fmla="*/ 767 h 1820"/>
                  <a:gd name="T78" fmla="*/ 1820 w 2309"/>
                  <a:gd name="T79" fmla="*/ 729 h 1820"/>
                  <a:gd name="T80" fmla="*/ 1867 w 2309"/>
                  <a:gd name="T81" fmla="*/ 692 h 1820"/>
                  <a:gd name="T82" fmla="*/ 1915 w 2309"/>
                  <a:gd name="T83" fmla="*/ 644 h 1820"/>
                  <a:gd name="T84" fmla="*/ 1958 w 2309"/>
                  <a:gd name="T85" fmla="*/ 596 h 1820"/>
                  <a:gd name="T86" fmla="*/ 2006 w 2309"/>
                  <a:gd name="T87" fmla="*/ 538 h 1820"/>
                  <a:gd name="T88" fmla="*/ 2054 w 2309"/>
                  <a:gd name="T89" fmla="*/ 474 h 1820"/>
                  <a:gd name="T90" fmla="*/ 2096 w 2309"/>
                  <a:gd name="T91" fmla="*/ 405 h 1820"/>
                  <a:gd name="T92" fmla="*/ 2144 w 2309"/>
                  <a:gd name="T93" fmla="*/ 330 h 1820"/>
                  <a:gd name="T94" fmla="*/ 2192 w 2309"/>
                  <a:gd name="T95" fmla="*/ 245 h 1820"/>
                  <a:gd name="T96" fmla="*/ 2235 w 2309"/>
                  <a:gd name="T97" fmla="*/ 149 h 1820"/>
                  <a:gd name="T98" fmla="*/ 2282 w 2309"/>
                  <a:gd name="T99" fmla="*/ 54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9" h="1820">
                    <a:moveTo>
                      <a:pt x="0" y="1820"/>
                    </a:moveTo>
                    <a:lnTo>
                      <a:pt x="22" y="1762"/>
                    </a:lnTo>
                    <a:lnTo>
                      <a:pt x="43" y="1714"/>
                    </a:lnTo>
                    <a:lnTo>
                      <a:pt x="70" y="1666"/>
                    </a:lnTo>
                    <a:lnTo>
                      <a:pt x="91" y="1618"/>
                    </a:lnTo>
                    <a:lnTo>
                      <a:pt x="112" y="1570"/>
                    </a:lnTo>
                    <a:lnTo>
                      <a:pt x="139" y="1528"/>
                    </a:lnTo>
                    <a:lnTo>
                      <a:pt x="160" y="1485"/>
                    </a:lnTo>
                    <a:lnTo>
                      <a:pt x="181" y="1448"/>
                    </a:lnTo>
                    <a:lnTo>
                      <a:pt x="208" y="1410"/>
                    </a:lnTo>
                    <a:lnTo>
                      <a:pt x="229" y="1373"/>
                    </a:lnTo>
                    <a:lnTo>
                      <a:pt x="250" y="1341"/>
                    </a:lnTo>
                    <a:lnTo>
                      <a:pt x="277" y="1309"/>
                    </a:lnTo>
                    <a:lnTo>
                      <a:pt x="298" y="1277"/>
                    </a:lnTo>
                    <a:lnTo>
                      <a:pt x="320" y="1245"/>
                    </a:lnTo>
                    <a:lnTo>
                      <a:pt x="346" y="1219"/>
                    </a:lnTo>
                    <a:lnTo>
                      <a:pt x="367" y="1192"/>
                    </a:lnTo>
                    <a:lnTo>
                      <a:pt x="389" y="1171"/>
                    </a:lnTo>
                    <a:lnTo>
                      <a:pt x="415" y="1144"/>
                    </a:lnTo>
                    <a:lnTo>
                      <a:pt x="437" y="1123"/>
                    </a:lnTo>
                    <a:lnTo>
                      <a:pt x="458" y="1102"/>
                    </a:lnTo>
                    <a:lnTo>
                      <a:pt x="484" y="1086"/>
                    </a:lnTo>
                    <a:lnTo>
                      <a:pt x="506" y="1070"/>
                    </a:lnTo>
                    <a:lnTo>
                      <a:pt x="527" y="1049"/>
                    </a:lnTo>
                    <a:lnTo>
                      <a:pt x="554" y="1038"/>
                    </a:lnTo>
                    <a:lnTo>
                      <a:pt x="575" y="1022"/>
                    </a:lnTo>
                    <a:lnTo>
                      <a:pt x="596" y="1006"/>
                    </a:lnTo>
                    <a:lnTo>
                      <a:pt x="623" y="995"/>
                    </a:lnTo>
                    <a:lnTo>
                      <a:pt x="644" y="985"/>
                    </a:lnTo>
                    <a:lnTo>
                      <a:pt x="665" y="974"/>
                    </a:lnTo>
                    <a:lnTo>
                      <a:pt x="692" y="963"/>
                    </a:lnTo>
                    <a:lnTo>
                      <a:pt x="713" y="958"/>
                    </a:lnTo>
                    <a:lnTo>
                      <a:pt x="734" y="948"/>
                    </a:lnTo>
                    <a:lnTo>
                      <a:pt x="761" y="942"/>
                    </a:lnTo>
                    <a:lnTo>
                      <a:pt x="782" y="937"/>
                    </a:lnTo>
                    <a:lnTo>
                      <a:pt x="804" y="932"/>
                    </a:lnTo>
                    <a:lnTo>
                      <a:pt x="830" y="926"/>
                    </a:lnTo>
                    <a:lnTo>
                      <a:pt x="851" y="926"/>
                    </a:lnTo>
                    <a:lnTo>
                      <a:pt x="873" y="921"/>
                    </a:lnTo>
                    <a:lnTo>
                      <a:pt x="899" y="916"/>
                    </a:lnTo>
                    <a:lnTo>
                      <a:pt x="921" y="916"/>
                    </a:lnTo>
                    <a:lnTo>
                      <a:pt x="942" y="910"/>
                    </a:lnTo>
                    <a:lnTo>
                      <a:pt x="968" y="910"/>
                    </a:lnTo>
                    <a:lnTo>
                      <a:pt x="990" y="910"/>
                    </a:lnTo>
                    <a:lnTo>
                      <a:pt x="1011" y="910"/>
                    </a:lnTo>
                    <a:lnTo>
                      <a:pt x="1038" y="910"/>
                    </a:lnTo>
                    <a:lnTo>
                      <a:pt x="1059" y="910"/>
                    </a:lnTo>
                    <a:lnTo>
                      <a:pt x="1080" y="910"/>
                    </a:lnTo>
                    <a:lnTo>
                      <a:pt x="1107" y="910"/>
                    </a:lnTo>
                    <a:lnTo>
                      <a:pt x="1128" y="910"/>
                    </a:lnTo>
                    <a:lnTo>
                      <a:pt x="1155" y="910"/>
                    </a:lnTo>
                    <a:lnTo>
                      <a:pt x="1176" y="905"/>
                    </a:lnTo>
                    <a:lnTo>
                      <a:pt x="1197" y="905"/>
                    </a:lnTo>
                    <a:lnTo>
                      <a:pt x="1224" y="905"/>
                    </a:lnTo>
                    <a:lnTo>
                      <a:pt x="1245" y="905"/>
                    </a:lnTo>
                    <a:lnTo>
                      <a:pt x="1266" y="905"/>
                    </a:lnTo>
                    <a:lnTo>
                      <a:pt x="1293" y="905"/>
                    </a:lnTo>
                    <a:lnTo>
                      <a:pt x="1314" y="905"/>
                    </a:lnTo>
                    <a:lnTo>
                      <a:pt x="1336" y="905"/>
                    </a:lnTo>
                    <a:lnTo>
                      <a:pt x="1362" y="905"/>
                    </a:lnTo>
                    <a:lnTo>
                      <a:pt x="1383" y="900"/>
                    </a:lnTo>
                    <a:lnTo>
                      <a:pt x="1405" y="900"/>
                    </a:lnTo>
                    <a:lnTo>
                      <a:pt x="1431" y="894"/>
                    </a:lnTo>
                    <a:lnTo>
                      <a:pt x="1453" y="889"/>
                    </a:lnTo>
                    <a:lnTo>
                      <a:pt x="1474" y="889"/>
                    </a:lnTo>
                    <a:lnTo>
                      <a:pt x="1500" y="884"/>
                    </a:lnTo>
                    <a:lnTo>
                      <a:pt x="1522" y="878"/>
                    </a:lnTo>
                    <a:lnTo>
                      <a:pt x="1543" y="873"/>
                    </a:lnTo>
                    <a:lnTo>
                      <a:pt x="1570" y="868"/>
                    </a:lnTo>
                    <a:lnTo>
                      <a:pt x="1591" y="857"/>
                    </a:lnTo>
                    <a:lnTo>
                      <a:pt x="1612" y="852"/>
                    </a:lnTo>
                    <a:lnTo>
                      <a:pt x="1639" y="841"/>
                    </a:lnTo>
                    <a:lnTo>
                      <a:pt x="1660" y="830"/>
                    </a:lnTo>
                    <a:lnTo>
                      <a:pt x="1681" y="820"/>
                    </a:lnTo>
                    <a:lnTo>
                      <a:pt x="1708" y="809"/>
                    </a:lnTo>
                    <a:lnTo>
                      <a:pt x="1729" y="793"/>
                    </a:lnTo>
                    <a:lnTo>
                      <a:pt x="1750" y="777"/>
                    </a:lnTo>
                    <a:lnTo>
                      <a:pt x="1777" y="767"/>
                    </a:lnTo>
                    <a:lnTo>
                      <a:pt x="1798" y="745"/>
                    </a:lnTo>
                    <a:lnTo>
                      <a:pt x="1820" y="729"/>
                    </a:lnTo>
                    <a:lnTo>
                      <a:pt x="1846" y="713"/>
                    </a:lnTo>
                    <a:lnTo>
                      <a:pt x="1867" y="692"/>
                    </a:lnTo>
                    <a:lnTo>
                      <a:pt x="1889" y="671"/>
                    </a:lnTo>
                    <a:lnTo>
                      <a:pt x="1915" y="644"/>
                    </a:lnTo>
                    <a:lnTo>
                      <a:pt x="1937" y="623"/>
                    </a:lnTo>
                    <a:lnTo>
                      <a:pt x="1958" y="596"/>
                    </a:lnTo>
                    <a:lnTo>
                      <a:pt x="1985" y="570"/>
                    </a:lnTo>
                    <a:lnTo>
                      <a:pt x="2006" y="538"/>
                    </a:lnTo>
                    <a:lnTo>
                      <a:pt x="2027" y="506"/>
                    </a:lnTo>
                    <a:lnTo>
                      <a:pt x="2054" y="474"/>
                    </a:lnTo>
                    <a:lnTo>
                      <a:pt x="2075" y="442"/>
                    </a:lnTo>
                    <a:lnTo>
                      <a:pt x="2096" y="405"/>
                    </a:lnTo>
                    <a:lnTo>
                      <a:pt x="2123" y="367"/>
                    </a:lnTo>
                    <a:lnTo>
                      <a:pt x="2144" y="330"/>
                    </a:lnTo>
                    <a:lnTo>
                      <a:pt x="2165" y="288"/>
                    </a:lnTo>
                    <a:lnTo>
                      <a:pt x="2192" y="245"/>
                    </a:lnTo>
                    <a:lnTo>
                      <a:pt x="2213" y="197"/>
                    </a:lnTo>
                    <a:lnTo>
                      <a:pt x="2235" y="149"/>
                    </a:lnTo>
                    <a:lnTo>
                      <a:pt x="2261" y="101"/>
                    </a:lnTo>
                    <a:lnTo>
                      <a:pt x="2282" y="54"/>
                    </a:lnTo>
                    <a:lnTo>
                      <a:pt x="2309" y="0"/>
                    </a:lnTo>
                  </a:path>
                </a:pathLst>
              </a:custGeom>
              <a:noFill/>
              <a:ln w="254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mc:AlternateContent xmlns:mc="http://schemas.openxmlformats.org/markup-compatibility/2006" xmlns:a14="http://schemas.microsoft.com/office/drawing/2010/main">
          <mc:Choice Requires="a14">
            <p:sp>
              <p:nvSpPr>
                <p:cNvPr id="21530" name="Rectangle 81">
                  <a:extLst>
                    <a:ext uri="{FF2B5EF4-FFF2-40B4-BE49-F238E27FC236}">
                      <a16:creationId xmlns:a16="http://schemas.microsoft.com/office/drawing/2014/main" id="{3B58B7CC-7ADA-47AE-BEB7-25B8A68C2C72}"/>
                    </a:ext>
                  </a:extLst>
                </p:cNvPr>
                <p:cNvSpPr>
                  <a:spLocks noChangeArrowheads="1"/>
                </p:cNvSpPr>
                <p:nvPr/>
              </p:nvSpPr>
              <p:spPr bwMode="auto">
                <a:xfrm>
                  <a:off x="6421008" y="4998010"/>
                  <a:ext cx="15132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𝑥</m:t>
                        </m:r>
                      </m:oMath>
                    </m:oMathPara>
                  </a14:m>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mc:Choice>
          <mc:Fallback xmlns="">
            <p:sp>
              <p:nvSpPr>
                <p:cNvPr id="21530" name="Rectangle 81">
                  <a:extLst>
                    <a:ext uri="{FF2B5EF4-FFF2-40B4-BE49-F238E27FC236}">
                      <a16:creationId xmlns:a16="http://schemas.microsoft.com/office/drawing/2014/main" id="{3B58B7CC-7ADA-47AE-BEB7-25B8A68C2C72}"/>
                    </a:ext>
                  </a:extLst>
                </p:cNvPr>
                <p:cNvSpPr>
                  <a:spLocks noRot="1" noChangeAspect="1" noMove="1" noResize="1" noEditPoints="1" noAdjustHandles="1" noChangeArrowheads="1" noChangeShapeType="1" noTextEdit="1"/>
                </p:cNvSpPr>
                <p:nvPr/>
              </p:nvSpPr>
              <p:spPr bwMode="auto">
                <a:xfrm>
                  <a:off x="6421008" y="4998010"/>
                  <a:ext cx="151323" cy="215444"/>
                </a:xfrm>
                <a:prstGeom prst="rect">
                  <a:avLst/>
                </a:prstGeom>
                <a:blipFill>
                  <a:blip r:embed="rId7"/>
                  <a:stretch>
                    <a:fillRect l="-12000" r="-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31" name="TextBox 21530">
                  <a:extLst>
                    <a:ext uri="{FF2B5EF4-FFF2-40B4-BE49-F238E27FC236}">
                      <a16:creationId xmlns:a16="http://schemas.microsoft.com/office/drawing/2014/main" id="{F0E03DFD-4D9C-FFB9-8373-F2A31ED3C74A}"/>
                    </a:ext>
                  </a:extLst>
                </p:cNvPr>
                <p:cNvSpPr txBox="1"/>
                <p:nvPr/>
              </p:nvSpPr>
              <p:spPr>
                <a:xfrm>
                  <a:off x="6716566" y="3767992"/>
                  <a:ext cx="1190774"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e>
                          <m:sup>
                            <m:r>
                              <a:rPr lang="en-US" b="0" i="1" smtClean="0">
                                <a:latin typeface="Cambria Math" panose="02040503050406030204" pitchFamily="18" charset="0"/>
                              </a:rPr>
                              <m:t>2</m:t>
                            </m:r>
                          </m:sup>
                        </m:sSup>
                      </m:oMath>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 xmlns:m="http://schemas.openxmlformats.org/officeDocument/2006/math">
                        <m:r>
                          <a:rPr lang="en-US" b="0" i="1" smtClean="0">
                            <a:latin typeface="Cambria Math" panose="02040503050406030204" pitchFamily="18" charset="0"/>
                          </a:rPr>
                          <m:t>0.2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e>
                          <m:sup>
                            <m:r>
                              <a:rPr lang="en-US" b="0" i="1" smtClean="0">
                                <a:latin typeface="Cambria Math" panose="02040503050406030204" pitchFamily="18" charset="0"/>
                              </a:rPr>
                              <m:t>3</m:t>
                            </m:r>
                          </m:sup>
                        </m:sSup>
                      </m:oMath>
                    </m:oMathPara>
                  </a14:m>
                  <a:endParaRPr lang="en-US" dirty="0"/>
                </a:p>
              </p:txBody>
            </p:sp>
          </mc:Choice>
          <mc:Fallback xmlns="">
            <p:sp>
              <p:nvSpPr>
                <p:cNvPr id="21531" name="TextBox 21530">
                  <a:extLst>
                    <a:ext uri="{FF2B5EF4-FFF2-40B4-BE49-F238E27FC236}">
                      <a16:creationId xmlns:a16="http://schemas.microsoft.com/office/drawing/2014/main" id="{F0E03DFD-4D9C-FFB9-8373-F2A31ED3C74A}"/>
                    </a:ext>
                  </a:extLst>
                </p:cNvPr>
                <p:cNvSpPr txBox="1">
                  <a:spLocks noRot="1" noChangeAspect="1" noMove="1" noResize="1" noEditPoints="1" noAdjustHandles="1" noChangeArrowheads="1" noChangeShapeType="1" noTextEdit="1"/>
                </p:cNvSpPr>
                <p:nvPr/>
              </p:nvSpPr>
              <p:spPr>
                <a:xfrm>
                  <a:off x="6716566" y="3767992"/>
                  <a:ext cx="1190774" cy="830997"/>
                </a:xfrm>
                <a:prstGeom prst="rect">
                  <a:avLst/>
                </a:prstGeom>
                <a:blipFill>
                  <a:blip r:embed="rId8"/>
                  <a:stretch>
                    <a:fillRect l="-4615" r="-1538" b="-2206"/>
                  </a:stretch>
                </a:blipFill>
              </p:spPr>
              <p:txBody>
                <a:bodyPr/>
                <a:lstStyle/>
                <a:p>
                  <a:r>
                    <a:rPr lang="en-US">
                      <a:noFill/>
                    </a:rPr>
                    <a:t> </a:t>
                  </a:r>
                </a:p>
              </p:txBody>
            </p:sp>
          </mc:Fallback>
        </mc:AlternateContent>
        <p:cxnSp>
          <p:nvCxnSpPr>
            <p:cNvPr id="21532" name="Straight Connector 21531">
              <a:extLst>
                <a:ext uri="{FF2B5EF4-FFF2-40B4-BE49-F238E27FC236}">
                  <a16:creationId xmlns:a16="http://schemas.microsoft.com/office/drawing/2014/main" id="{39D268CC-EBFE-22D5-EBB9-6961F728D72F}"/>
                </a:ext>
              </a:extLst>
            </p:cNvPr>
            <p:cNvCxnSpPr>
              <a:cxnSpLocks/>
            </p:cNvCxnSpPr>
            <p:nvPr/>
          </p:nvCxnSpPr>
          <p:spPr>
            <a:xfrm>
              <a:off x="6454969" y="3912629"/>
              <a:ext cx="2246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33" name="Straight Connector 21532">
              <a:extLst>
                <a:ext uri="{FF2B5EF4-FFF2-40B4-BE49-F238E27FC236}">
                  <a16:creationId xmlns:a16="http://schemas.microsoft.com/office/drawing/2014/main" id="{B5060A89-9161-B688-6531-6A2B2FDB18A4}"/>
                </a:ext>
              </a:extLst>
            </p:cNvPr>
            <p:cNvCxnSpPr>
              <a:cxnSpLocks/>
            </p:cNvCxnSpPr>
            <p:nvPr/>
          </p:nvCxnSpPr>
          <p:spPr>
            <a:xfrm>
              <a:off x="6454969" y="4191559"/>
              <a:ext cx="224672"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534" name="Straight Connector 21533">
              <a:extLst>
                <a:ext uri="{FF2B5EF4-FFF2-40B4-BE49-F238E27FC236}">
                  <a16:creationId xmlns:a16="http://schemas.microsoft.com/office/drawing/2014/main" id="{60BFBF9E-CAA6-B0EB-3659-060D2180FB7C}"/>
                </a:ext>
              </a:extLst>
            </p:cNvPr>
            <p:cNvCxnSpPr>
              <a:cxnSpLocks/>
            </p:cNvCxnSpPr>
            <p:nvPr/>
          </p:nvCxnSpPr>
          <p:spPr>
            <a:xfrm>
              <a:off x="6454969" y="4451092"/>
              <a:ext cx="224672"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1535" name="Rectangle 21534">
              <a:extLst>
                <a:ext uri="{FF2B5EF4-FFF2-40B4-BE49-F238E27FC236}">
                  <a16:creationId xmlns:a16="http://schemas.microsoft.com/office/drawing/2014/main" id="{1F445262-564C-0A76-B1C2-F94B71518D22}"/>
                </a:ext>
              </a:extLst>
            </p:cNvPr>
            <p:cNvSpPr/>
            <p:nvPr/>
          </p:nvSpPr>
          <p:spPr>
            <a:xfrm>
              <a:off x="6334897" y="3638967"/>
              <a:ext cx="1605737" cy="9600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716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lstStyle/>
              <a:p>
                <a:r>
                  <a:rPr lang="en-US" dirty="0"/>
                  <a:t>Unconstrained problems (one variable)</a:t>
                </a:r>
              </a:p>
              <a:p>
                <a:endParaRPr lang="en-US" dirty="0"/>
              </a:p>
              <a:p>
                <a:r>
                  <a:rPr lang="en-US" dirty="0"/>
                  <a:t>Necessary condition for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oMath>
                </a14:m>
                <a:r>
                  <a:rPr lang="en-US" dirty="0"/>
                  <a:t> to be a local min</a:t>
                </a:r>
              </a:p>
              <a:p>
                <a:endParaRPr lang="en-US" dirty="0"/>
              </a:p>
              <a:p>
                <a:endParaRPr lang="en-US" dirty="0"/>
              </a:p>
              <a:p>
                <a:endParaRPr lang="en-US" dirty="0"/>
              </a:p>
              <a:p>
                <a:pPr>
                  <a:spcBef>
                    <a:spcPts val="3600"/>
                  </a:spcBef>
                </a:pPr>
                <a:r>
                  <a:rPr lang="en-US" dirty="0"/>
                  <a:t>For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oMath>
                </a14:m>
                <a:r>
                  <a:rPr lang="en-US" dirty="0"/>
                  <a:t> to be minimum, </a:t>
                </a:r>
                <a14:m>
                  <m:oMath xmlns:m="http://schemas.openxmlformats.org/officeDocument/2006/math">
                    <m:r>
                      <a:rPr lang="en-US" smtClean="0">
                        <a:latin typeface="Cambria Math" panose="02040503050406030204" pitchFamily="18" charset="0"/>
                      </a:rPr>
                      <m:t>∆</m:t>
                    </m:r>
                    <m:r>
                      <a:rPr lang="en-US" smtClean="0">
                        <a:latin typeface="Cambria Math" panose="02040503050406030204" pitchFamily="18" charset="0"/>
                      </a:rPr>
                      <m:t>𝑓</m:t>
                    </m:r>
                    <m:r>
                      <a:rPr lang="en-US" smtClean="0">
                        <a:latin typeface="Cambria Math" panose="02040503050406030204" pitchFamily="18" charset="0"/>
                      </a:rPr>
                      <m:t>≥0</m:t>
                    </m:r>
                  </m:oMath>
                </a14:m>
                <a:endParaRPr lang="en-US" dirty="0"/>
              </a:p>
              <a:p>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Optimality Conditions</a:t>
            </a:r>
          </a:p>
        </p:txBody>
      </p:sp>
      <p:sp>
        <p:nvSpPr>
          <p:cNvPr id="6" name="TextBox 5"/>
          <p:cNvSpPr txBox="1"/>
          <p:nvPr/>
        </p:nvSpPr>
        <p:spPr>
          <a:xfrm>
            <a:off x="4848625" y="2489626"/>
            <a:ext cx="3546164" cy="707886"/>
          </a:xfrm>
          <a:prstGeom prst="rect">
            <a:avLst/>
          </a:prstGeom>
          <a:noFill/>
        </p:spPr>
        <p:txBody>
          <a:bodyPr wrap="none" rtlCol="0">
            <a:spAutoFit/>
          </a:bodyPr>
          <a:lstStyle/>
          <a:p>
            <a:r>
              <a:rPr lang="en-US" sz="2000" dirty="0">
                <a:solidFill>
                  <a:srgbClr val="0000FF"/>
                </a:solidFill>
                <a:latin typeface="Arial" panose="020B0604020202020204" pitchFamily="34" charset="0"/>
                <a:cs typeface="Arial" panose="020B0604020202020204" pitchFamily="34" charset="0"/>
              </a:rPr>
              <a:t>Kuhn-Tucker (KT) condition</a:t>
            </a:r>
          </a:p>
          <a:p>
            <a:r>
              <a:rPr lang="en-US" sz="2000" dirty="0">
                <a:solidFill>
                  <a:srgbClr val="0000FF"/>
                </a:solidFill>
                <a:latin typeface="Arial" panose="020B0604020202020204" pitchFamily="34" charset="0"/>
                <a:cs typeface="Arial" panose="020B0604020202020204" pitchFamily="34" charset="0"/>
              </a:rPr>
              <a:t>1st-order necessary condition</a:t>
            </a:r>
          </a:p>
        </p:txBody>
      </p:sp>
      <p:grpSp>
        <p:nvGrpSpPr>
          <p:cNvPr id="27" name="Group 26"/>
          <p:cNvGrpSpPr/>
          <p:nvPr/>
        </p:nvGrpSpPr>
        <p:grpSpPr>
          <a:xfrm>
            <a:off x="7275728" y="2784049"/>
            <a:ext cx="1643448" cy="2737702"/>
            <a:chOff x="6584599" y="3203862"/>
            <a:chExt cx="1643448" cy="2737702"/>
          </a:xfrm>
        </p:grpSpPr>
        <p:sp>
          <p:nvSpPr>
            <p:cNvPr id="11" name="Arc 10"/>
            <p:cNvSpPr/>
            <p:nvPr/>
          </p:nvSpPr>
          <p:spPr bwMode="auto">
            <a:xfrm flipV="1">
              <a:off x="6584599" y="3203862"/>
              <a:ext cx="1643448" cy="2261286"/>
            </a:xfrm>
            <a:prstGeom prst="arc">
              <a:avLst>
                <a:gd name="adj1" fmla="val 13357723"/>
                <a:gd name="adj2" fmla="val 19099613"/>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2" name="Straight Connector 11"/>
            <p:cNvCxnSpPr/>
            <p:nvPr/>
          </p:nvCxnSpPr>
          <p:spPr bwMode="auto">
            <a:xfrm>
              <a:off x="6678857" y="5625786"/>
              <a:ext cx="154919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5400000">
              <a:off x="7381353" y="5180942"/>
              <a:ext cx="86497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5400000">
              <a:off x="7064968" y="5261261"/>
              <a:ext cx="704335"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sp>
          <p:nvSpPr>
            <p:cNvPr id="20" name="TextBox 19"/>
            <p:cNvSpPr txBox="1"/>
            <p:nvPr/>
          </p:nvSpPr>
          <p:spPr>
            <a:xfrm>
              <a:off x="7670700" y="5559875"/>
              <a:ext cx="287258" cy="369332"/>
            </a:xfrm>
            <a:prstGeom prst="rect">
              <a:avLst/>
            </a:prstGeom>
            <a:noFill/>
          </p:spPr>
          <p:txBody>
            <a:bodyPr wrap="none" rtlCol="0">
              <a:spAutoFit/>
            </a:bodyPr>
            <a:lstStyle/>
            <a:p>
              <a:r>
                <a:rPr lang="en-US" dirty="0"/>
                <a:t>x</a:t>
              </a:r>
            </a:p>
          </p:txBody>
        </p:sp>
        <p:sp>
          <p:nvSpPr>
            <p:cNvPr id="21" name="TextBox 20"/>
            <p:cNvSpPr txBox="1"/>
            <p:nvPr/>
          </p:nvSpPr>
          <p:spPr>
            <a:xfrm>
              <a:off x="7256502" y="5572232"/>
              <a:ext cx="357790" cy="369332"/>
            </a:xfrm>
            <a:prstGeom prst="rect">
              <a:avLst/>
            </a:prstGeom>
            <a:noFill/>
          </p:spPr>
          <p:txBody>
            <a:bodyPr wrap="none" rtlCol="0">
              <a:spAutoFit/>
            </a:bodyPr>
            <a:lstStyle/>
            <a:p>
              <a:r>
                <a:rPr lang="en-US" dirty="0"/>
                <a:t>x</a:t>
              </a:r>
              <a:r>
                <a:rPr lang="en-US" baseline="30000" dirty="0"/>
                <a:t>*</a:t>
              </a:r>
            </a:p>
          </p:txBody>
        </p:sp>
        <p:cxnSp>
          <p:nvCxnSpPr>
            <p:cNvPr id="25" name="Straight Connector 24"/>
            <p:cNvCxnSpPr/>
            <p:nvPr/>
          </p:nvCxnSpPr>
          <p:spPr>
            <a:xfrm>
              <a:off x="7417135" y="5067300"/>
              <a:ext cx="396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66059" y="4740669"/>
              <a:ext cx="479618" cy="369332"/>
            </a:xfrm>
            <a:prstGeom prst="rect">
              <a:avLst/>
            </a:prstGeom>
            <a:noFill/>
          </p:spPr>
          <p:txBody>
            <a:bodyPr wrap="none" rtlCol="0">
              <a:spAutoFit/>
            </a:bodyPr>
            <a:lstStyle/>
            <a:p>
              <a:r>
                <a:rPr lang="en-US" dirty="0">
                  <a:latin typeface="Euclid Symbol" panose="05050102010706020507" pitchFamily="18" charset="2"/>
                </a:rPr>
                <a:t>D</a:t>
              </a:r>
              <a:r>
                <a:rPr lang="en-US" dirty="0"/>
                <a:t>x</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705836-167A-7B65-A980-C8ECD2CD72EC}"/>
                  </a:ext>
                </a:extLst>
              </p:cNvPr>
              <p:cNvSpPr txBox="1"/>
              <p:nvPr/>
            </p:nvSpPr>
            <p:spPr>
              <a:xfrm>
                <a:off x="2857500" y="1222541"/>
                <a:ext cx="2269852" cy="5752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minimize</m:t>
                              </m:r>
                            </m:e>
                            <m:lim>
                              <m:r>
                                <a:rPr lang="en-US" sz="2400" i="1">
                                  <a:latin typeface="Cambria Math" panose="02040503050406030204" pitchFamily="18" charset="0"/>
                                </a:rPr>
                                <m:t>𝑥</m:t>
                              </m:r>
                            </m:lim>
                          </m:limLow>
                        </m:fName>
                        <m:e>
                          <m:r>
                            <a:rPr lang="en-US" sz="2400" b="0" i="1" smtClean="0">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e>
                      </m:func>
                    </m:oMath>
                  </m:oMathPara>
                </a14:m>
                <a:endParaRPr lang="en-US" sz="3200" dirty="0"/>
              </a:p>
            </p:txBody>
          </p:sp>
        </mc:Choice>
        <mc:Fallback xmlns="">
          <p:sp>
            <p:nvSpPr>
              <p:cNvPr id="10" name="TextBox 9">
                <a:extLst>
                  <a:ext uri="{FF2B5EF4-FFF2-40B4-BE49-F238E27FC236}">
                    <a16:creationId xmlns:a16="http://schemas.microsoft.com/office/drawing/2014/main" id="{99705836-167A-7B65-A980-C8ECD2CD72EC}"/>
                  </a:ext>
                </a:extLst>
              </p:cNvPr>
              <p:cNvSpPr txBox="1">
                <a:spLocks noRot="1" noChangeAspect="1" noMove="1" noResize="1" noEditPoints="1" noAdjustHandles="1" noChangeArrowheads="1" noChangeShapeType="1" noTextEdit="1"/>
              </p:cNvSpPr>
              <p:nvPr/>
            </p:nvSpPr>
            <p:spPr>
              <a:xfrm>
                <a:off x="2857500" y="1222541"/>
                <a:ext cx="2269852" cy="575286"/>
              </a:xfrm>
              <a:prstGeom prst="rect">
                <a:avLst/>
              </a:prstGeom>
              <a:blipFill>
                <a:blip r:embed="rId4"/>
                <a:stretch>
                  <a:fillRect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4D2D124-8723-5707-9647-01DD3035790F}"/>
                  </a:ext>
                </a:extLst>
              </p:cNvPr>
              <p:cNvSpPr txBox="1"/>
              <p:nvPr/>
            </p:nvSpPr>
            <p:spPr>
              <a:xfrm>
                <a:off x="675812" y="3282549"/>
                <a:ext cx="7124002" cy="4614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r>
                            <a:rPr lang="en-US" sz="2000" i="1">
                              <a:latin typeface="Cambria Math" panose="02040503050406030204" pitchFamily="18" charset="0"/>
                            </a:rPr>
                            <m:t>+</m:t>
                          </m:r>
                          <m:r>
                            <m:rPr>
                              <m:sty m:val="p"/>
                            </m:rPr>
                            <a:rPr lang="en-US" sz="2000">
                              <a:latin typeface="Cambria Math" panose="02040503050406030204" pitchFamily="18" charset="0"/>
                            </a:rPr>
                            <m:t>Δ</m:t>
                          </m:r>
                          <m:r>
                            <a:rPr lang="en-US" sz="2000" i="1">
                              <a:latin typeface="Cambria Math" panose="02040503050406030204" pitchFamily="18" charset="0"/>
                            </a:rPr>
                            <m:t>𝑥</m:t>
                          </m:r>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m:rPr>
                          <m:sty m:val="p"/>
                        </m:rPr>
                        <a:rPr lang="en-US" sz="2000">
                          <a:latin typeface="Cambria Math" panose="02040503050406030204" pitchFamily="18" charset="0"/>
                        </a:rPr>
                        <m:t>Δ</m:t>
                      </m:r>
                      <m:r>
                        <a:rPr lang="en-US" sz="2000" i="1">
                          <a:latin typeface="Cambria Math" panose="02040503050406030204" pitchFamily="18" charset="0"/>
                        </a:rPr>
                        <m:t>𝑥</m:t>
                      </m:r>
                      <m:r>
                        <a:rPr lang="en-US" sz="2000" i="1">
                          <a:latin typeface="Cambria Math" panose="02040503050406030204" pitchFamily="18" charset="0"/>
                        </a:rPr>
                        <m:t>+</m:t>
                      </m:r>
                      <m:box>
                        <m:boxPr>
                          <m:ctrlPr>
                            <a:rPr lang="en-US" sz="2000" i="1">
                              <a:latin typeface="Cambria Math" panose="02040503050406030204" pitchFamily="18" charset="0"/>
                            </a:rPr>
                          </m:ctrlPr>
                        </m:boxPr>
                        <m:e>
                          <m:argPr>
                            <m:argSz m:val="-1"/>
                          </m:argP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box>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m:t>
                      </m:r>
                      <m:r>
                        <m:rPr>
                          <m:sty m:val="p"/>
                        </m:rPr>
                        <a:rPr lang="en-US" sz="2000">
                          <a:latin typeface="Cambria Math" panose="02040503050406030204" pitchFamily="18" charset="0"/>
                        </a:rPr>
                        <m:t>H</m:t>
                      </m:r>
                      <m:r>
                        <a:rPr lang="en-US" sz="2000" i="1">
                          <a:latin typeface="Cambria Math" panose="02040503050406030204" pitchFamily="18" charset="0"/>
                        </a:rPr>
                        <m:t>.</m:t>
                      </m:r>
                      <m:r>
                        <m:rPr>
                          <m:sty m:val="p"/>
                        </m:rPr>
                        <a:rPr lang="en-US" sz="2000">
                          <a:latin typeface="Cambria Math" panose="02040503050406030204" pitchFamily="18" charset="0"/>
                        </a:rPr>
                        <m:t>O</m:t>
                      </m:r>
                      <m:r>
                        <a:rPr lang="en-US" sz="2000" i="1">
                          <a:latin typeface="Cambria Math" panose="02040503050406030204" pitchFamily="18" charset="0"/>
                        </a:rPr>
                        <m:t>.</m:t>
                      </m:r>
                      <m:r>
                        <m:rPr>
                          <m:sty m:val="p"/>
                        </m:rPr>
                        <a:rPr lang="en-US" sz="2000">
                          <a:latin typeface="Cambria Math" panose="02040503050406030204" pitchFamily="18" charset="0"/>
                        </a:rPr>
                        <m:t>T</m:t>
                      </m:r>
                      <m:r>
                        <a:rPr lang="en-US" sz="2000" i="1">
                          <a:latin typeface="Cambria Math" panose="02040503050406030204" pitchFamily="18" charset="0"/>
                        </a:rPr>
                        <m:t>.</m:t>
                      </m:r>
                    </m:oMath>
                  </m:oMathPara>
                </a14:m>
                <a:endParaRPr lang="en-US" sz="2800" dirty="0"/>
              </a:p>
            </p:txBody>
          </p:sp>
        </mc:Choice>
        <mc:Fallback xmlns="">
          <p:sp>
            <p:nvSpPr>
              <p:cNvPr id="15" name="TextBox 14">
                <a:extLst>
                  <a:ext uri="{FF2B5EF4-FFF2-40B4-BE49-F238E27FC236}">
                    <a16:creationId xmlns:a16="http://schemas.microsoft.com/office/drawing/2014/main" id="{34D2D124-8723-5707-9647-01DD3035790F}"/>
                  </a:ext>
                </a:extLst>
              </p:cNvPr>
              <p:cNvSpPr txBox="1">
                <a:spLocks noRot="1" noChangeAspect="1" noMove="1" noResize="1" noEditPoints="1" noAdjustHandles="1" noChangeArrowheads="1" noChangeShapeType="1" noTextEdit="1"/>
              </p:cNvSpPr>
              <p:nvPr/>
            </p:nvSpPr>
            <p:spPr>
              <a:xfrm>
                <a:off x="675812" y="3282549"/>
                <a:ext cx="7124002" cy="461408"/>
              </a:xfrm>
              <a:prstGeom prst="rect">
                <a:avLst/>
              </a:prstGeom>
              <a:blipFill>
                <a:blip r:embed="rId5"/>
                <a:stretch>
                  <a:fillRect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6B02A50-E248-1596-AC9A-85B823249FDB}"/>
                  </a:ext>
                </a:extLst>
              </p:cNvPr>
              <p:cNvSpPr txBox="1"/>
              <p:nvPr/>
            </p:nvSpPr>
            <p:spPr>
              <a:xfrm>
                <a:off x="750153" y="3764939"/>
                <a:ext cx="6210033" cy="4614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Δ</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m:rPr>
                          <m:sty m:val="p"/>
                        </m:rPr>
                        <a:rPr lang="en-US" sz="2000">
                          <a:latin typeface="Cambria Math" panose="02040503050406030204" pitchFamily="18" charset="0"/>
                        </a:rPr>
                        <m:t>Δ</m:t>
                      </m:r>
                      <m:r>
                        <a:rPr lang="en-US" sz="2000" i="1">
                          <a:latin typeface="Cambria Math" panose="02040503050406030204" pitchFamily="18" charset="0"/>
                        </a:rPr>
                        <m:t>𝑥</m:t>
                      </m:r>
                      <m:r>
                        <a:rPr lang="en-US" sz="2000" i="1">
                          <a:latin typeface="Cambria Math" panose="02040503050406030204" pitchFamily="18" charset="0"/>
                        </a:rPr>
                        <m:t>+</m:t>
                      </m:r>
                      <m:box>
                        <m:boxPr>
                          <m:ctrlPr>
                            <a:rPr lang="en-US" sz="2000" i="1">
                              <a:latin typeface="Cambria Math" panose="02040503050406030204" pitchFamily="18" charset="0"/>
                            </a:rPr>
                          </m:ctrlPr>
                        </m:boxPr>
                        <m:e>
                          <m:argPr>
                            <m:argSz m:val="-1"/>
                          </m:argP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box>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m:t>
                      </m:r>
                      <m:r>
                        <m:rPr>
                          <m:sty m:val="p"/>
                        </m:rPr>
                        <a:rPr lang="en-US" sz="2000">
                          <a:latin typeface="Cambria Math" panose="02040503050406030204" pitchFamily="18" charset="0"/>
                        </a:rPr>
                        <m:t>H</m:t>
                      </m:r>
                      <m:r>
                        <a:rPr lang="en-US" sz="2000" i="1">
                          <a:latin typeface="Cambria Math" panose="02040503050406030204" pitchFamily="18" charset="0"/>
                        </a:rPr>
                        <m:t>.</m:t>
                      </m:r>
                      <m:r>
                        <m:rPr>
                          <m:sty m:val="p"/>
                        </m:rPr>
                        <a:rPr lang="en-US" sz="2000">
                          <a:latin typeface="Cambria Math" panose="02040503050406030204" pitchFamily="18" charset="0"/>
                        </a:rPr>
                        <m:t>O</m:t>
                      </m:r>
                      <m:r>
                        <a:rPr lang="en-US" sz="2000" i="1">
                          <a:latin typeface="Cambria Math" panose="02040503050406030204" pitchFamily="18" charset="0"/>
                        </a:rPr>
                        <m:t>.</m:t>
                      </m:r>
                      <m:r>
                        <m:rPr>
                          <m:sty m:val="p"/>
                        </m:rPr>
                        <a:rPr lang="en-US" sz="2000">
                          <a:latin typeface="Cambria Math" panose="02040503050406030204" pitchFamily="18" charset="0"/>
                        </a:rPr>
                        <m:t>T</m:t>
                      </m:r>
                      <m:r>
                        <a:rPr lang="en-US" sz="2000" i="1">
                          <a:latin typeface="Cambria Math" panose="02040503050406030204" pitchFamily="18" charset="0"/>
                        </a:rPr>
                        <m:t>.</m:t>
                      </m:r>
                    </m:oMath>
                  </m:oMathPara>
                </a14:m>
                <a:endParaRPr lang="en-US" sz="2800" dirty="0"/>
              </a:p>
            </p:txBody>
          </p:sp>
        </mc:Choice>
        <mc:Fallback xmlns="">
          <p:sp>
            <p:nvSpPr>
              <p:cNvPr id="18" name="TextBox 17">
                <a:extLst>
                  <a:ext uri="{FF2B5EF4-FFF2-40B4-BE49-F238E27FC236}">
                    <a16:creationId xmlns:a16="http://schemas.microsoft.com/office/drawing/2014/main" id="{16B02A50-E248-1596-AC9A-85B823249FDB}"/>
                  </a:ext>
                </a:extLst>
              </p:cNvPr>
              <p:cNvSpPr txBox="1">
                <a:spLocks noRot="1" noChangeAspect="1" noMove="1" noResize="1" noEditPoints="1" noAdjustHandles="1" noChangeArrowheads="1" noChangeShapeType="1" noTextEdit="1"/>
              </p:cNvSpPr>
              <p:nvPr/>
            </p:nvSpPr>
            <p:spPr>
              <a:xfrm>
                <a:off x="750153" y="3764939"/>
                <a:ext cx="6210033" cy="461408"/>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D06EA3B-8513-5B0D-3D5A-E8BB349F6505}"/>
                  </a:ext>
                </a:extLst>
              </p:cNvPr>
              <p:cNvSpPr txBox="1"/>
              <p:nvPr/>
            </p:nvSpPr>
            <p:spPr>
              <a:xfrm>
                <a:off x="2747799" y="2553216"/>
                <a:ext cx="1656415" cy="461665"/>
              </a:xfrm>
              <a:prstGeom prst="rect">
                <a:avLst/>
              </a:prstGeom>
              <a:solidFill>
                <a:srgbClr val="FFFF00"/>
              </a:solidFill>
              <a:ln w="19050">
                <a:solidFill>
                  <a:srgbClr val="0000FF"/>
                </a:solidFill>
              </a:ln>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rPr>
                          </m:ctrlPr>
                        </m:sSupPr>
                        <m:e>
                          <m:r>
                            <a:rPr lang="en-US" sz="2400" i="1" dirty="0">
                              <a:latin typeface="Cambria Math" panose="02040503050406030204" pitchFamily="18" charset="0"/>
                            </a:rPr>
                            <m:t>𝑓</m:t>
                          </m:r>
                        </m:e>
                        <m:sup>
                          <m:r>
                            <a:rPr lang="en-US" sz="2400" i="0" dirty="0">
                              <a:latin typeface="Cambria Math" panose="02040503050406030204" pitchFamily="18" charset="0"/>
                            </a:rPr>
                            <m:t>′</m:t>
                          </m:r>
                        </m:sup>
                      </m:sSup>
                      <m:d>
                        <m:dPr>
                          <m:ctrlPr>
                            <a:rPr lang="en-US" sz="2400" i="1" dirty="0">
                              <a:latin typeface="Cambria Math" panose="02040503050406030204" pitchFamily="18" charset="0"/>
                            </a:rPr>
                          </m:ctrlPr>
                        </m:dPr>
                        <m:e>
                          <m:sSup>
                            <m:sSupPr>
                              <m:ctrlPr>
                                <a:rPr lang="en-US" sz="2400" b="0" i="1" dirty="0" smtClean="0">
                                  <a:latin typeface="Cambria Math" panose="02040503050406030204" pitchFamily="18" charset="0"/>
                                </a:rPr>
                              </m:ctrlPr>
                            </m:sSupPr>
                            <m:e>
                              <m:r>
                                <a:rPr lang="en-US" sz="2400" i="1" dirty="0">
                                  <a:latin typeface="Cambria Math" panose="02040503050406030204" pitchFamily="18" charset="0"/>
                                </a:rPr>
                                <m:t>𝑥</m:t>
                              </m:r>
                            </m:e>
                            <m:sup>
                              <m:r>
                                <a:rPr lang="en-US" sz="2400" b="0" i="1" dirty="0" smtClean="0">
                                  <a:latin typeface="Cambria Math" panose="02040503050406030204" pitchFamily="18" charset="0"/>
                                </a:rPr>
                                <m:t>∗</m:t>
                              </m:r>
                            </m:sup>
                          </m:sSup>
                        </m:e>
                      </m:d>
                      <m:r>
                        <a:rPr lang="en-US" sz="2400" i="0" dirty="0">
                          <a:latin typeface="Cambria Math" panose="02040503050406030204" pitchFamily="18" charset="0"/>
                        </a:rPr>
                        <m:t>=0</m:t>
                      </m:r>
                    </m:oMath>
                  </m:oMathPara>
                </a14:m>
                <a:endParaRPr lang="en-US" sz="2400" dirty="0"/>
              </a:p>
            </p:txBody>
          </p:sp>
        </mc:Choice>
        <mc:Fallback xmlns="">
          <p:sp>
            <p:nvSpPr>
              <p:cNvPr id="22" name="TextBox 21">
                <a:extLst>
                  <a:ext uri="{FF2B5EF4-FFF2-40B4-BE49-F238E27FC236}">
                    <a16:creationId xmlns:a16="http://schemas.microsoft.com/office/drawing/2014/main" id="{AD06EA3B-8513-5B0D-3D5A-E8BB349F6505}"/>
                  </a:ext>
                </a:extLst>
              </p:cNvPr>
              <p:cNvSpPr txBox="1">
                <a:spLocks noRot="1" noChangeAspect="1" noMove="1" noResize="1" noEditPoints="1" noAdjustHandles="1" noChangeArrowheads="1" noChangeShapeType="1" noTextEdit="1"/>
              </p:cNvSpPr>
              <p:nvPr/>
            </p:nvSpPr>
            <p:spPr>
              <a:xfrm>
                <a:off x="2747799" y="2553216"/>
                <a:ext cx="1656415" cy="461665"/>
              </a:xfrm>
              <a:prstGeom prst="rect">
                <a:avLst/>
              </a:prstGeom>
              <a:blipFill>
                <a:blip r:embed="rId7"/>
                <a:stretch>
                  <a:fillRect l="-730" b="-12658"/>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699C965-E168-C437-86AD-82D6E1319BA7}"/>
                  </a:ext>
                </a:extLst>
              </p:cNvPr>
              <p:cNvSpPr txBox="1"/>
              <p:nvPr/>
            </p:nvSpPr>
            <p:spPr>
              <a:xfrm>
                <a:off x="768184" y="5089678"/>
                <a:ext cx="5067413" cy="902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dirty="0" smtClean="0">
                              <a:latin typeface="Cambria Math" panose="02040503050406030204" pitchFamily="18" charset="0"/>
                            </a:rPr>
                          </m:ctrlPr>
                        </m:mPr>
                        <m:mr>
                          <m:e>
                            <m:r>
                              <a:rPr lang="en-US" sz="2400" i="1" dirty="0">
                                <a:latin typeface="Cambria Math" panose="02040503050406030204" pitchFamily="18" charset="0"/>
                              </a:rPr>
                              <m:t>𝛥</m:t>
                            </m:r>
                            <m:r>
                              <a:rPr lang="en-US" sz="2400" i="1" dirty="0">
                                <a:latin typeface="Cambria Math" panose="02040503050406030204" pitchFamily="18" charset="0"/>
                              </a:rPr>
                              <m:t>𝑓</m:t>
                            </m:r>
                            <m:r>
                              <a:rPr lang="en-US" sz="2400" i="0" dirty="0">
                                <a:latin typeface="Cambria Math" panose="02040503050406030204" pitchFamily="18" charset="0"/>
                              </a:rPr>
                              <m:t>≅</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𝑓</m:t>
                                </m:r>
                              </m:e>
                              <m:sup>
                                <m:r>
                                  <a:rPr lang="en-US" sz="2400" i="0" dirty="0">
                                    <a:latin typeface="Cambria Math" panose="02040503050406030204" pitchFamily="18" charset="0"/>
                                  </a:rPr>
                                  <m:t>′</m:t>
                                </m:r>
                              </m:sup>
                            </m:sSup>
                            <m:d>
                              <m:dPr>
                                <m:ctrlPr>
                                  <a:rPr lang="en-US" sz="2400" i="1" dirty="0">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e>
                            </m:d>
                            <m:r>
                              <a:rPr lang="en-US" sz="2400" i="1" dirty="0">
                                <a:latin typeface="Cambria Math" panose="02040503050406030204" pitchFamily="18" charset="0"/>
                              </a:rPr>
                              <m:t>𝛥</m:t>
                            </m:r>
                            <m:r>
                              <a:rPr lang="en-US" sz="2400" b="0" i="1" dirty="0" smtClean="0">
                                <a:latin typeface="Cambria Math" panose="02040503050406030204" pitchFamily="18" charset="0"/>
                              </a:rPr>
                              <m:t>𝑥</m:t>
                            </m:r>
                            <m:r>
                              <a:rPr lang="en-US" sz="2400" i="0" dirty="0">
                                <a:latin typeface="Cambria Math" panose="02040503050406030204" pitchFamily="18" charset="0"/>
                              </a:rPr>
                              <m:t>≥</m:t>
                            </m:r>
                            <m:r>
                              <a:rPr lang="en-US" sz="2400" b="0" i="0" dirty="0">
                                <a:latin typeface="Cambria Math" panose="02040503050406030204" pitchFamily="18" charset="0"/>
                              </a:rPr>
                              <m:t>0</m:t>
                            </m:r>
                            <m:r>
                              <a:rPr lang="en-US" sz="2400" b="0" i="0" dirty="0" smtClean="0">
                                <a:latin typeface="Cambria Math" panose="02040503050406030204" pitchFamily="18" charset="0"/>
                              </a:rPr>
                              <m:t>  </m:t>
                            </m:r>
                            <m:r>
                              <m:rPr>
                                <m:sty m:val="p"/>
                              </m:rPr>
                              <a:rPr lang="en-US" sz="2400" b="0" i="1" dirty="0">
                                <a:latin typeface="Cambria Math" panose="02040503050406030204" pitchFamily="18" charset="0"/>
                              </a:rPr>
                              <m:t>for</m:t>
                            </m:r>
                            <m:r>
                              <a:rPr lang="en-US" sz="2400" b="0" i="1" dirty="0">
                                <a:latin typeface="Cambria Math" panose="02040503050406030204" pitchFamily="18" charset="0"/>
                              </a:rPr>
                              <m:t> </m:t>
                            </m:r>
                            <m:r>
                              <m:rPr>
                                <m:sty m:val="p"/>
                              </m:rPr>
                              <a:rPr lang="en-US" sz="2400" b="0" i="1" dirty="0">
                                <a:latin typeface="Cambria Math" panose="02040503050406030204" pitchFamily="18" charset="0"/>
                              </a:rPr>
                              <m:t>arbitrary</m:t>
                            </m:r>
                            <m:r>
                              <a:rPr lang="en-US" sz="2400" b="0" i="1" dirty="0">
                                <a:latin typeface="Cambria Math" panose="02040503050406030204" pitchFamily="18" charset="0"/>
                              </a:rPr>
                              <m:t> </m:t>
                            </m:r>
                            <m:r>
                              <a:rPr lang="en-US" sz="2400" b="0" i="1" dirty="0">
                                <a:latin typeface="Cambria Math" panose="02040503050406030204" pitchFamily="18" charset="0"/>
                              </a:rPr>
                              <m:t>𝛥</m:t>
                            </m:r>
                            <m:r>
                              <a:rPr lang="en-US" sz="2400" b="0" i="1" dirty="0" smtClean="0">
                                <a:latin typeface="Cambria Math" panose="02040503050406030204" pitchFamily="18" charset="0"/>
                              </a:rPr>
                              <m:t>𝑥</m:t>
                            </m:r>
                          </m:e>
                        </m:mr>
                        <m:mr>
                          <m:e>
                            <m:r>
                              <a:rPr lang="en-US" sz="2400" b="0" i="1" dirty="0">
                                <a:latin typeface="Cambria Math" panose="02040503050406030204" pitchFamily="18" charset="0"/>
                              </a:rPr>
                              <m:t> </m:t>
                            </m:r>
                            <m:r>
                              <a:rPr lang="en-US" sz="2400" b="0" i="0" dirty="0">
                                <a:latin typeface="Cambria Math" panose="02040503050406030204" pitchFamily="18" charset="0"/>
                              </a:rPr>
                              <m:t>⇒</m:t>
                            </m:r>
                            <m:r>
                              <a:rPr lang="en-US" sz="2400" b="0" i="1" dirty="0">
                                <a:latin typeface="Cambria Math" panose="02040503050406030204" pitchFamily="18" charset="0"/>
                              </a:rPr>
                              <m:t> </m:t>
                            </m:r>
                            <m:sSup>
                              <m:sSupPr>
                                <m:ctrlPr>
                                  <a:rPr lang="en-US" sz="2400" b="0" i="1" dirty="0">
                                    <a:latin typeface="Cambria Math" panose="02040503050406030204" pitchFamily="18" charset="0"/>
                                  </a:rPr>
                                </m:ctrlPr>
                              </m:sSupPr>
                              <m:e>
                                <m:r>
                                  <a:rPr lang="en-US" sz="2400" b="0" i="1" dirty="0">
                                    <a:latin typeface="Cambria Math" panose="02040503050406030204" pitchFamily="18" charset="0"/>
                                  </a:rPr>
                                  <m:t>𝑓</m:t>
                                </m:r>
                              </m:e>
                              <m:sup>
                                <m:r>
                                  <a:rPr lang="en-US" sz="2400" b="0" i="0" dirty="0">
                                    <a:latin typeface="Cambria Math" panose="02040503050406030204" pitchFamily="18" charset="0"/>
                                  </a:rPr>
                                  <m:t>′</m:t>
                                </m:r>
                              </m:sup>
                            </m:sSup>
                            <m:d>
                              <m:dPr>
                                <m:ctrlPr>
                                  <a:rPr lang="en-US" sz="2400" b="0" i="1" dirty="0">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e>
                            </m:d>
                            <m:r>
                              <a:rPr lang="en-US" sz="2400" b="0" i="0" dirty="0">
                                <a:latin typeface="Cambria Math" panose="02040503050406030204" pitchFamily="18" charset="0"/>
                              </a:rPr>
                              <m:t>=0</m:t>
                            </m:r>
                          </m:e>
                        </m:mr>
                      </m:m>
                    </m:oMath>
                  </m:oMathPara>
                </a14:m>
                <a:endParaRPr lang="en-US" sz="2400" dirty="0"/>
              </a:p>
            </p:txBody>
          </p:sp>
        </mc:Choice>
        <mc:Fallback xmlns="">
          <p:sp>
            <p:nvSpPr>
              <p:cNvPr id="23" name="TextBox 22">
                <a:extLst>
                  <a:ext uri="{FF2B5EF4-FFF2-40B4-BE49-F238E27FC236}">
                    <a16:creationId xmlns:a16="http://schemas.microsoft.com/office/drawing/2014/main" id="{D699C965-E168-C437-86AD-82D6E1319BA7}"/>
                  </a:ext>
                </a:extLst>
              </p:cNvPr>
              <p:cNvSpPr txBox="1">
                <a:spLocks noRot="1" noChangeAspect="1" noMove="1" noResize="1" noEditPoints="1" noAdjustHandles="1" noChangeArrowheads="1" noChangeShapeType="1" noTextEdit="1"/>
              </p:cNvSpPr>
              <p:nvPr/>
            </p:nvSpPr>
            <p:spPr>
              <a:xfrm>
                <a:off x="768184" y="5089678"/>
                <a:ext cx="5067413" cy="90242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7027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Now,</a:t>
            </a:r>
          </a:p>
          <a:p>
            <a:endParaRPr lang="en-US" dirty="0"/>
          </a:p>
          <a:p>
            <a:endParaRPr lang="en-US" dirty="0"/>
          </a:p>
          <a:p>
            <a:r>
              <a:rPr lang="en-US" dirty="0">
                <a:solidFill>
                  <a:srgbClr val="0000FF"/>
                </a:solidFill>
              </a:rPr>
              <a:t>Sufficient condition</a:t>
            </a:r>
          </a:p>
        </p:txBody>
      </p:sp>
      <p:sp>
        <p:nvSpPr>
          <p:cNvPr id="3" name="Title 2"/>
          <p:cNvSpPr>
            <a:spLocks noGrp="1"/>
          </p:cNvSpPr>
          <p:nvPr>
            <p:ph type="title"/>
          </p:nvPr>
        </p:nvSpPr>
        <p:spPr/>
        <p:txBody>
          <a:bodyPr/>
          <a:lstStyle/>
          <a:p>
            <a:r>
              <a:rPr lang="en-US" dirty="0"/>
              <a:t>Optimality Conditions </a:t>
            </a:r>
            <a:r>
              <a:rPr lang="en-US" i="1" dirty="0"/>
              <a:t>cont</a:t>
            </a:r>
            <a:r>
              <a:rPr lang="en-US" dirty="0"/>
              <a:t>.</a:t>
            </a:r>
          </a:p>
        </p:txBody>
      </p:sp>
      <p:sp>
        <p:nvSpPr>
          <p:cNvPr id="6" name="TextBox 5"/>
          <p:cNvSpPr txBox="1"/>
          <p:nvPr/>
        </p:nvSpPr>
        <p:spPr>
          <a:xfrm>
            <a:off x="3405726" y="2028555"/>
            <a:ext cx="3632726" cy="400110"/>
          </a:xfrm>
          <a:prstGeom prst="rect">
            <a:avLst/>
          </a:prstGeom>
          <a:noFill/>
        </p:spPr>
        <p:txBody>
          <a:bodyPr wrap="none" rtlCol="0">
            <a:spAutoFit/>
          </a:bodyPr>
          <a:lstStyle/>
          <a:p>
            <a:r>
              <a:rPr lang="en-US" sz="2000" dirty="0">
                <a:solidFill>
                  <a:srgbClr val="0000FF"/>
                </a:solidFill>
                <a:latin typeface="Arial" panose="020B0604020202020204" pitchFamily="34" charset="0"/>
                <a:cs typeface="Arial" panose="020B0604020202020204" pitchFamily="34" charset="0"/>
              </a:rPr>
              <a:t>2nd-order necessary condition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31F8C97-C5D4-D05A-5056-7655B44C59EB}"/>
                  </a:ext>
                </a:extLst>
              </p:cNvPr>
              <p:cNvSpPr txBox="1"/>
              <p:nvPr/>
            </p:nvSpPr>
            <p:spPr>
              <a:xfrm>
                <a:off x="1018479" y="1203710"/>
                <a:ext cx="6411755" cy="5350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Δ</m:t>
                      </m:r>
                      <m:r>
                        <a:rPr lang="en-US" sz="2400" i="1">
                          <a:latin typeface="Cambria Math" panose="02040503050406030204" pitchFamily="18" charset="0"/>
                        </a:rPr>
                        <m:t>𝑓</m:t>
                      </m:r>
                      <m:r>
                        <a:rPr lang="en-US" sz="2400" i="1">
                          <a:latin typeface="Cambria Math" panose="02040503050406030204" pitchFamily="18" charset="0"/>
                        </a:rPr>
                        <m:t>=</m:t>
                      </m:r>
                      <m:box>
                        <m:boxPr>
                          <m:ctrlPr>
                            <a:rPr lang="en-US" sz="2400" i="1">
                              <a:latin typeface="Cambria Math" panose="02040503050406030204" pitchFamily="18" charset="0"/>
                            </a:rPr>
                          </m:ctrlPr>
                        </m:boxPr>
                        <m:e>
                          <m:argPr>
                            <m:argSz m:val="-1"/>
                          </m:argP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e>
                      </m:box>
                      <m:sSup>
                        <m:sSupPr>
                          <m:ctrlPr>
                            <a:rPr lang="en-US" sz="2400" i="1">
                              <a:latin typeface="Cambria Math" panose="02040503050406030204" pitchFamily="18" charset="0"/>
                            </a:rPr>
                          </m:ctrlPr>
                        </m:sSupPr>
                        <m:e>
                          <m:r>
                            <a:rPr lang="en-US" sz="2400" i="1">
                              <a:latin typeface="Cambria Math" panose="02040503050406030204" pitchFamily="18" charset="0"/>
                            </a:rPr>
                            <m:t>𝑓</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e>
                      </m:d>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r>
                        <m:rPr>
                          <m:sty m:val="p"/>
                        </m:rPr>
                        <a:rPr lang="en-US" sz="2400">
                          <a:latin typeface="Cambria Math" panose="02040503050406030204" pitchFamily="18" charset="0"/>
                        </a:rPr>
                        <m:t>H</m:t>
                      </m:r>
                      <m:r>
                        <a:rPr lang="en-US" sz="2400" i="1">
                          <a:latin typeface="Cambria Math" panose="02040503050406030204" pitchFamily="18" charset="0"/>
                        </a:rPr>
                        <m:t>.</m:t>
                      </m:r>
                      <m:r>
                        <m:rPr>
                          <m:sty m:val="p"/>
                        </m:rPr>
                        <a:rPr lang="en-US" sz="2400">
                          <a:latin typeface="Cambria Math" panose="02040503050406030204" pitchFamily="18" charset="0"/>
                        </a:rPr>
                        <m:t>O</m:t>
                      </m:r>
                      <m:r>
                        <a:rPr lang="en-US" sz="2400" i="1">
                          <a:latin typeface="Cambria Math" panose="02040503050406030204" pitchFamily="18" charset="0"/>
                        </a:rPr>
                        <m:t>.</m:t>
                      </m:r>
                      <m:r>
                        <m:rPr>
                          <m:sty m:val="p"/>
                        </m:rPr>
                        <a:rPr lang="en-US" sz="2400">
                          <a:latin typeface="Cambria Math" panose="02040503050406030204" pitchFamily="18" charset="0"/>
                        </a:rPr>
                        <m:t>T</m:t>
                      </m:r>
                      <m:r>
                        <a:rPr lang="en-US" sz="2400" i="1">
                          <a:latin typeface="Cambria Math" panose="02040503050406030204" pitchFamily="18" charset="0"/>
                        </a:rPr>
                        <m:t>.≥0</m:t>
                      </m:r>
                      <m:r>
                        <a:rPr lang="en-US" sz="2400" b="0" i="1" smtClean="0">
                          <a:latin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𝑓</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e>
                      </m:d>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8" name="TextBox 7">
                <a:extLst>
                  <a:ext uri="{FF2B5EF4-FFF2-40B4-BE49-F238E27FC236}">
                    <a16:creationId xmlns:a16="http://schemas.microsoft.com/office/drawing/2014/main" id="{231F8C97-C5D4-D05A-5056-7655B44C59EB}"/>
                  </a:ext>
                </a:extLst>
              </p:cNvPr>
              <p:cNvSpPr txBox="1">
                <a:spLocks noRot="1" noChangeAspect="1" noMove="1" noResize="1" noEditPoints="1" noAdjustHandles="1" noChangeArrowheads="1" noChangeShapeType="1" noTextEdit="1"/>
              </p:cNvSpPr>
              <p:nvPr/>
            </p:nvSpPr>
            <p:spPr>
              <a:xfrm>
                <a:off x="1018479" y="1203710"/>
                <a:ext cx="6411755" cy="53501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A5B4260-B17F-E8CE-5F9C-B06DC968BBDC}"/>
                  </a:ext>
                </a:extLst>
              </p:cNvPr>
              <p:cNvSpPr txBox="1"/>
              <p:nvPr/>
            </p:nvSpPr>
            <p:spPr>
              <a:xfrm>
                <a:off x="1174595" y="1937405"/>
                <a:ext cx="1738168"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𝑓</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e>
                      </m:d>
                      <m:r>
                        <a:rPr lang="en-US" sz="2400" i="1">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11" name="TextBox 10">
                <a:extLst>
                  <a:ext uri="{FF2B5EF4-FFF2-40B4-BE49-F238E27FC236}">
                    <a16:creationId xmlns:a16="http://schemas.microsoft.com/office/drawing/2014/main" id="{AA5B4260-B17F-E8CE-5F9C-B06DC968BBDC}"/>
                  </a:ext>
                </a:extLst>
              </p:cNvPr>
              <p:cNvSpPr txBox="1">
                <a:spLocks noRot="1" noChangeAspect="1" noMove="1" noResize="1" noEditPoints="1" noAdjustHandles="1" noChangeArrowheads="1" noChangeShapeType="1" noTextEdit="1"/>
              </p:cNvSpPr>
              <p:nvPr/>
            </p:nvSpPr>
            <p:spPr>
              <a:xfrm>
                <a:off x="1174595" y="1937405"/>
                <a:ext cx="1738168" cy="461665"/>
              </a:xfrm>
              <a:prstGeom prst="rect">
                <a:avLst/>
              </a:prstGeom>
              <a:blipFill>
                <a:blip r:embed="rId3"/>
                <a:stretch>
                  <a:fillRect l="-694" b="-12658"/>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FC25B2-6886-4FA1-9776-8AC4522B805A}"/>
                  </a:ext>
                </a:extLst>
              </p:cNvPr>
              <p:cNvSpPr txBox="1"/>
              <p:nvPr/>
            </p:nvSpPr>
            <p:spPr>
              <a:xfrm>
                <a:off x="1174595" y="2967335"/>
                <a:ext cx="1738168"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𝑓</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e>
                      </m:d>
                      <m:r>
                        <a:rPr lang="en-US" sz="2400" i="1" smtClean="0">
                          <a:latin typeface="Cambria Math" panose="02040503050406030204" pitchFamily="18" charset="0"/>
                          <a:ea typeface="Cambria Math" panose="02040503050406030204" pitchFamily="18" charset="0"/>
                        </a:rPr>
                        <m:t>&gt;</m:t>
                      </m:r>
                      <m:r>
                        <a:rPr lang="en-US" sz="2400" i="1">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12" name="TextBox 11">
                <a:extLst>
                  <a:ext uri="{FF2B5EF4-FFF2-40B4-BE49-F238E27FC236}">
                    <a16:creationId xmlns:a16="http://schemas.microsoft.com/office/drawing/2014/main" id="{58FC25B2-6886-4FA1-9776-8AC4522B805A}"/>
                  </a:ext>
                </a:extLst>
              </p:cNvPr>
              <p:cNvSpPr txBox="1">
                <a:spLocks noRot="1" noChangeAspect="1" noMove="1" noResize="1" noEditPoints="1" noAdjustHandles="1" noChangeArrowheads="1" noChangeShapeType="1" noTextEdit="1"/>
              </p:cNvSpPr>
              <p:nvPr/>
            </p:nvSpPr>
            <p:spPr>
              <a:xfrm>
                <a:off x="1174595" y="2967335"/>
                <a:ext cx="1738168" cy="461665"/>
              </a:xfrm>
              <a:prstGeom prst="rect">
                <a:avLst/>
              </a:prstGeom>
              <a:blipFill>
                <a:blip r:embed="rId4"/>
                <a:stretch>
                  <a:fillRect l="-694" b="-12658"/>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32107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CDAC5C5-B742-2080-2534-C9FF5F4A21C4}"/>
                  </a:ext>
                </a:extLst>
              </p:cNvPr>
              <p:cNvSpPr>
                <a:spLocks noGrp="1"/>
              </p:cNvSpPr>
              <p:nvPr>
                <p:ph type="body" sz="quarter" idx="10"/>
              </p:nvPr>
            </p:nvSpPr>
            <p:spPr>
              <a:xfrm>
                <a:off x="304800" y="774200"/>
                <a:ext cx="8534400" cy="3418660"/>
              </a:xfrm>
            </p:spPr>
            <p:txBody>
              <a:bodyPr/>
              <a:lstStyle/>
              <a:p>
                <a14:m>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3</m:t>
                        </m:r>
                      </m:sup>
                    </m:sSup>
                    <m:r>
                      <a:rPr lang="en-US" i="1">
                        <a:latin typeface="Cambria Math" panose="02040503050406030204" pitchFamily="18" charset="0"/>
                      </a:rPr>
                      <m:t>−3</m:t>
                    </m:r>
                    <m:r>
                      <a:rPr lang="en-US" i="1">
                        <a:latin typeface="Cambria Math" panose="02040503050406030204" pitchFamily="18" charset="0"/>
                      </a:rPr>
                      <m:t>𝑥</m:t>
                    </m:r>
                  </m:oMath>
                </a14:m>
                <a:r>
                  <a:rPr lang="en-US" dirty="0"/>
                  <a:t> in </a:t>
                </a:r>
                <a14:m>
                  <m:oMath xmlns:m="http://schemas.openxmlformats.org/officeDocument/2006/math">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rPr>
                      <m:t>2,2]</m:t>
                    </m:r>
                  </m:oMath>
                </a14:m>
                <a:r>
                  <a:rPr lang="en-US" dirty="0"/>
                  <a:t> Classify the stationary points </a:t>
                </a:r>
              </a:p>
              <a:p>
                <a:r>
                  <a:rPr lang="en-US" dirty="0"/>
                  <a:t>KKT condition: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−3=0  →  </m:t>
                    </m:r>
                    <m:r>
                      <a:rPr lang="en-US" i="1">
                        <a:latin typeface="Cambria Math" panose="02040503050406030204" pitchFamily="18" charset="0"/>
                      </a:rPr>
                      <m:t>𝑥</m:t>
                    </m:r>
                    <m:r>
                      <a:rPr lang="en-US" i="1">
                        <a:latin typeface="Cambria Math" panose="02040503050406030204" pitchFamily="18" charset="0"/>
                      </a:rPr>
                      <m:t>=−1 </m:t>
                    </m:r>
                    <m:r>
                      <m:rPr>
                        <m:sty m:val="p"/>
                      </m:rPr>
                      <a:rPr lang="en-US">
                        <a:latin typeface="Cambria Math" panose="02040503050406030204" pitchFamily="18" charset="0"/>
                      </a:rPr>
                      <m:t>or</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=1</m:t>
                    </m:r>
                  </m:oMath>
                </a14:m>
                <a:endParaRPr lang="en-US" dirty="0"/>
              </a:p>
              <a:p>
                <a:r>
                  <a:rPr lang="en-US" dirty="0"/>
                  <a:t>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=−6&lt;0</m:t>
                    </m:r>
                  </m:oMath>
                </a14:m>
                <a:r>
                  <a:rPr lang="en-US" dirty="0"/>
                  <a:t>. Maximum point</a:t>
                </a:r>
              </a:p>
              <a:p>
                <a:r>
                  <a:rPr lang="en-US" dirty="0"/>
                  <a:t>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=6&gt;0</m:t>
                    </m:r>
                  </m:oMath>
                </a14:m>
                <a:r>
                  <a:rPr lang="en-US" dirty="0"/>
                  <a:t>. Minimum point</a:t>
                </a:r>
              </a:p>
              <a:p>
                <a:r>
                  <a:rPr lang="en-US" dirty="0"/>
                  <a:t>C is minimum (?)</a:t>
                </a:r>
              </a:p>
              <a:p>
                <a:r>
                  <a:rPr lang="en-US" dirty="0"/>
                  <a:t>D is maximum (?)</a:t>
                </a:r>
              </a:p>
            </p:txBody>
          </p:sp>
        </mc:Choice>
        <mc:Fallback xmlns="">
          <p:sp>
            <p:nvSpPr>
              <p:cNvPr id="2" name="Text Placeholder 1">
                <a:extLst>
                  <a:ext uri="{FF2B5EF4-FFF2-40B4-BE49-F238E27FC236}">
                    <a16:creationId xmlns:a16="http://schemas.microsoft.com/office/drawing/2014/main" id="{5CDAC5C5-B742-2080-2534-C9FF5F4A21C4}"/>
                  </a:ext>
                </a:extLst>
              </p:cNvPr>
              <p:cNvSpPr>
                <a:spLocks noGrp="1" noRot="1" noChangeAspect="1" noMove="1" noResize="1" noEditPoints="1" noAdjustHandles="1" noChangeArrowheads="1" noChangeShapeType="1" noTextEdit="1"/>
              </p:cNvSpPr>
              <p:nvPr>
                <p:ph type="body" sz="quarter" idx="10"/>
              </p:nvPr>
            </p:nvSpPr>
            <p:spPr>
              <a:xfrm>
                <a:off x="304800" y="774200"/>
                <a:ext cx="8534400" cy="3418660"/>
              </a:xfrm>
              <a:blipFill>
                <a:blip r:embed="rId2"/>
                <a:stretch>
                  <a:fillRect l="-929" t="-213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CA3C65E-AE18-D895-E770-2A437CE983A5}"/>
              </a:ext>
            </a:extLst>
          </p:cNvPr>
          <p:cNvSpPr>
            <a:spLocks noGrp="1"/>
          </p:cNvSpPr>
          <p:nvPr>
            <p:ph type="title"/>
          </p:nvPr>
        </p:nvSpPr>
        <p:spPr/>
        <p:txBody>
          <a:bodyPr/>
          <a:lstStyle/>
          <a:p>
            <a:r>
              <a:rPr lang="en-US" dirty="0"/>
              <a:t>Ex4.7) Optimality Condition</a:t>
            </a:r>
          </a:p>
        </p:txBody>
      </p:sp>
      <p:grpSp>
        <p:nvGrpSpPr>
          <p:cNvPr id="90" name="Group 89">
            <a:extLst>
              <a:ext uri="{FF2B5EF4-FFF2-40B4-BE49-F238E27FC236}">
                <a16:creationId xmlns:a16="http://schemas.microsoft.com/office/drawing/2014/main" id="{9F8B4E01-ABE1-F047-AC5D-B49148EC55A8}"/>
              </a:ext>
            </a:extLst>
          </p:cNvPr>
          <p:cNvGrpSpPr/>
          <p:nvPr/>
        </p:nvGrpSpPr>
        <p:grpSpPr>
          <a:xfrm>
            <a:off x="4475348" y="2849478"/>
            <a:ext cx="4459792" cy="3613505"/>
            <a:chOff x="2073527" y="1625986"/>
            <a:chExt cx="4832099" cy="3915163"/>
          </a:xfrm>
        </p:grpSpPr>
        <p:sp>
          <p:nvSpPr>
            <p:cNvPr id="9" name="Line 7">
              <a:extLst>
                <a:ext uri="{FF2B5EF4-FFF2-40B4-BE49-F238E27FC236}">
                  <a16:creationId xmlns:a16="http://schemas.microsoft.com/office/drawing/2014/main" id="{C0F773D5-503E-EB3F-3ACA-5FD4320D8DA4}"/>
                </a:ext>
              </a:extLst>
            </p:cNvPr>
            <p:cNvSpPr>
              <a:spLocks noChangeShapeType="1"/>
            </p:cNvSpPr>
            <p:nvPr/>
          </p:nvSpPr>
          <p:spPr bwMode="auto">
            <a:xfrm>
              <a:off x="2601913" y="1724026"/>
              <a:ext cx="414178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 name="Line 9">
              <a:extLst>
                <a:ext uri="{FF2B5EF4-FFF2-40B4-BE49-F238E27FC236}">
                  <a16:creationId xmlns:a16="http://schemas.microsoft.com/office/drawing/2014/main" id="{1228C31C-4775-92DF-75CA-3A3B51AF0546}"/>
                </a:ext>
              </a:extLst>
            </p:cNvPr>
            <p:cNvSpPr>
              <a:spLocks noChangeShapeType="1"/>
            </p:cNvSpPr>
            <p:nvPr/>
          </p:nvSpPr>
          <p:spPr bwMode="auto">
            <a:xfrm flipV="1">
              <a:off x="3016251"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 name="Line 10">
              <a:extLst>
                <a:ext uri="{FF2B5EF4-FFF2-40B4-BE49-F238E27FC236}">
                  <a16:creationId xmlns:a16="http://schemas.microsoft.com/office/drawing/2014/main" id="{59EF26B9-3E2C-04BF-9BBC-DF0471C3B87A}"/>
                </a:ext>
              </a:extLst>
            </p:cNvPr>
            <p:cNvSpPr>
              <a:spLocks noChangeShapeType="1"/>
            </p:cNvSpPr>
            <p:nvPr/>
          </p:nvSpPr>
          <p:spPr bwMode="auto">
            <a:xfrm flipV="1">
              <a:off x="3430588"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 name="Line 11">
              <a:extLst>
                <a:ext uri="{FF2B5EF4-FFF2-40B4-BE49-F238E27FC236}">
                  <a16:creationId xmlns:a16="http://schemas.microsoft.com/office/drawing/2014/main" id="{5D7C0ED9-297E-499B-607D-1B4D0A7B2081}"/>
                </a:ext>
              </a:extLst>
            </p:cNvPr>
            <p:cNvSpPr>
              <a:spLocks noChangeShapeType="1"/>
            </p:cNvSpPr>
            <p:nvPr/>
          </p:nvSpPr>
          <p:spPr bwMode="auto">
            <a:xfrm flipV="1">
              <a:off x="3844926"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 name="Line 12">
              <a:extLst>
                <a:ext uri="{FF2B5EF4-FFF2-40B4-BE49-F238E27FC236}">
                  <a16:creationId xmlns:a16="http://schemas.microsoft.com/office/drawing/2014/main" id="{385BF28D-E373-31FB-D2F0-C80BD50627CD}"/>
                </a:ext>
              </a:extLst>
            </p:cNvPr>
            <p:cNvSpPr>
              <a:spLocks noChangeShapeType="1"/>
            </p:cNvSpPr>
            <p:nvPr/>
          </p:nvSpPr>
          <p:spPr bwMode="auto">
            <a:xfrm flipV="1">
              <a:off x="4257676"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 name="Line 13">
              <a:extLst>
                <a:ext uri="{FF2B5EF4-FFF2-40B4-BE49-F238E27FC236}">
                  <a16:creationId xmlns:a16="http://schemas.microsoft.com/office/drawing/2014/main" id="{1B742CE4-9CE1-3E45-9A18-7517E97EB51D}"/>
                </a:ext>
              </a:extLst>
            </p:cNvPr>
            <p:cNvSpPr>
              <a:spLocks noChangeShapeType="1"/>
            </p:cNvSpPr>
            <p:nvPr/>
          </p:nvSpPr>
          <p:spPr bwMode="auto">
            <a:xfrm flipV="1">
              <a:off x="4672013"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 name="Line 14">
              <a:extLst>
                <a:ext uri="{FF2B5EF4-FFF2-40B4-BE49-F238E27FC236}">
                  <a16:creationId xmlns:a16="http://schemas.microsoft.com/office/drawing/2014/main" id="{60BE3D7A-9343-728C-5AA5-D8B8A7E5A841}"/>
                </a:ext>
              </a:extLst>
            </p:cNvPr>
            <p:cNvSpPr>
              <a:spLocks noChangeShapeType="1"/>
            </p:cNvSpPr>
            <p:nvPr/>
          </p:nvSpPr>
          <p:spPr bwMode="auto">
            <a:xfrm flipV="1">
              <a:off x="5086351"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 name="Line 15">
              <a:extLst>
                <a:ext uri="{FF2B5EF4-FFF2-40B4-BE49-F238E27FC236}">
                  <a16:creationId xmlns:a16="http://schemas.microsoft.com/office/drawing/2014/main" id="{5109E8F8-7EBC-1193-9F11-E8B6B3201F88}"/>
                </a:ext>
              </a:extLst>
            </p:cNvPr>
            <p:cNvSpPr>
              <a:spLocks noChangeShapeType="1"/>
            </p:cNvSpPr>
            <p:nvPr/>
          </p:nvSpPr>
          <p:spPr bwMode="auto">
            <a:xfrm flipV="1">
              <a:off x="5500688"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 name="Line 16">
              <a:extLst>
                <a:ext uri="{FF2B5EF4-FFF2-40B4-BE49-F238E27FC236}">
                  <a16:creationId xmlns:a16="http://schemas.microsoft.com/office/drawing/2014/main" id="{C7FF2CD6-426F-4FDC-C9EF-AB236E7A1781}"/>
                </a:ext>
              </a:extLst>
            </p:cNvPr>
            <p:cNvSpPr>
              <a:spLocks noChangeShapeType="1"/>
            </p:cNvSpPr>
            <p:nvPr/>
          </p:nvSpPr>
          <p:spPr bwMode="auto">
            <a:xfrm flipV="1">
              <a:off x="5915026"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 name="Line 17">
              <a:extLst>
                <a:ext uri="{FF2B5EF4-FFF2-40B4-BE49-F238E27FC236}">
                  <a16:creationId xmlns:a16="http://schemas.microsoft.com/office/drawing/2014/main" id="{B60D115C-0F91-150C-9E54-A41F91331DBC}"/>
                </a:ext>
              </a:extLst>
            </p:cNvPr>
            <p:cNvSpPr>
              <a:spLocks noChangeShapeType="1"/>
            </p:cNvSpPr>
            <p:nvPr/>
          </p:nvSpPr>
          <p:spPr bwMode="auto">
            <a:xfrm flipV="1">
              <a:off x="6329363"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 name="Line 18">
              <a:extLst>
                <a:ext uri="{FF2B5EF4-FFF2-40B4-BE49-F238E27FC236}">
                  <a16:creationId xmlns:a16="http://schemas.microsoft.com/office/drawing/2014/main" id="{8543BEDD-E66F-1CDE-55CF-BCD2C24EB9A5}"/>
                </a:ext>
              </a:extLst>
            </p:cNvPr>
            <p:cNvSpPr>
              <a:spLocks noChangeShapeType="1"/>
            </p:cNvSpPr>
            <p:nvPr/>
          </p:nvSpPr>
          <p:spPr bwMode="auto">
            <a:xfrm flipV="1">
              <a:off x="6743701" y="4957763"/>
              <a:ext cx="0" cy="4127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 name="Line 20">
              <a:extLst>
                <a:ext uri="{FF2B5EF4-FFF2-40B4-BE49-F238E27FC236}">
                  <a16:creationId xmlns:a16="http://schemas.microsoft.com/office/drawing/2014/main" id="{337CD256-055D-CDBF-0D5F-602AED136A7D}"/>
                </a:ext>
              </a:extLst>
            </p:cNvPr>
            <p:cNvSpPr>
              <a:spLocks noChangeShapeType="1"/>
            </p:cNvSpPr>
            <p:nvPr/>
          </p:nvSpPr>
          <p:spPr bwMode="auto">
            <a:xfrm>
              <a:off x="3016251"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 name="Line 21">
              <a:extLst>
                <a:ext uri="{FF2B5EF4-FFF2-40B4-BE49-F238E27FC236}">
                  <a16:creationId xmlns:a16="http://schemas.microsoft.com/office/drawing/2014/main" id="{389D1F31-20D2-73B6-5F6A-6C2E9E3C305A}"/>
                </a:ext>
              </a:extLst>
            </p:cNvPr>
            <p:cNvSpPr>
              <a:spLocks noChangeShapeType="1"/>
            </p:cNvSpPr>
            <p:nvPr/>
          </p:nvSpPr>
          <p:spPr bwMode="auto">
            <a:xfrm>
              <a:off x="3430588"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 name="Line 22">
              <a:extLst>
                <a:ext uri="{FF2B5EF4-FFF2-40B4-BE49-F238E27FC236}">
                  <a16:creationId xmlns:a16="http://schemas.microsoft.com/office/drawing/2014/main" id="{DCAF0D59-804F-2164-BA7A-BBD4EA7BEB56}"/>
                </a:ext>
              </a:extLst>
            </p:cNvPr>
            <p:cNvSpPr>
              <a:spLocks noChangeShapeType="1"/>
            </p:cNvSpPr>
            <p:nvPr/>
          </p:nvSpPr>
          <p:spPr bwMode="auto">
            <a:xfrm>
              <a:off x="3844926"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 name="Line 23">
              <a:extLst>
                <a:ext uri="{FF2B5EF4-FFF2-40B4-BE49-F238E27FC236}">
                  <a16:creationId xmlns:a16="http://schemas.microsoft.com/office/drawing/2014/main" id="{B2BAF8A9-C606-D859-0EF3-BF065B5FCAB1}"/>
                </a:ext>
              </a:extLst>
            </p:cNvPr>
            <p:cNvSpPr>
              <a:spLocks noChangeShapeType="1"/>
            </p:cNvSpPr>
            <p:nvPr/>
          </p:nvSpPr>
          <p:spPr bwMode="auto">
            <a:xfrm>
              <a:off x="4257676"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 name="Line 24">
              <a:extLst>
                <a:ext uri="{FF2B5EF4-FFF2-40B4-BE49-F238E27FC236}">
                  <a16:creationId xmlns:a16="http://schemas.microsoft.com/office/drawing/2014/main" id="{0C17FD09-D969-0663-CDE8-404CF3BDED6B}"/>
                </a:ext>
              </a:extLst>
            </p:cNvPr>
            <p:cNvSpPr>
              <a:spLocks noChangeShapeType="1"/>
            </p:cNvSpPr>
            <p:nvPr/>
          </p:nvSpPr>
          <p:spPr bwMode="auto">
            <a:xfrm>
              <a:off x="4672013"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 name="Line 25">
              <a:extLst>
                <a:ext uri="{FF2B5EF4-FFF2-40B4-BE49-F238E27FC236}">
                  <a16:creationId xmlns:a16="http://schemas.microsoft.com/office/drawing/2014/main" id="{F473FE05-738E-394D-87C0-1BF0B293EB39}"/>
                </a:ext>
              </a:extLst>
            </p:cNvPr>
            <p:cNvSpPr>
              <a:spLocks noChangeShapeType="1"/>
            </p:cNvSpPr>
            <p:nvPr/>
          </p:nvSpPr>
          <p:spPr bwMode="auto">
            <a:xfrm>
              <a:off x="5086351"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 name="Line 26">
              <a:extLst>
                <a:ext uri="{FF2B5EF4-FFF2-40B4-BE49-F238E27FC236}">
                  <a16:creationId xmlns:a16="http://schemas.microsoft.com/office/drawing/2014/main" id="{472D8E63-4DAC-441A-FFF6-2E9EF85F28C6}"/>
                </a:ext>
              </a:extLst>
            </p:cNvPr>
            <p:cNvSpPr>
              <a:spLocks noChangeShapeType="1"/>
            </p:cNvSpPr>
            <p:nvPr/>
          </p:nvSpPr>
          <p:spPr bwMode="auto">
            <a:xfrm>
              <a:off x="5500688"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 name="Line 27">
              <a:extLst>
                <a:ext uri="{FF2B5EF4-FFF2-40B4-BE49-F238E27FC236}">
                  <a16:creationId xmlns:a16="http://schemas.microsoft.com/office/drawing/2014/main" id="{C5310524-405A-5DBB-0CD8-3C0470304763}"/>
                </a:ext>
              </a:extLst>
            </p:cNvPr>
            <p:cNvSpPr>
              <a:spLocks noChangeShapeType="1"/>
            </p:cNvSpPr>
            <p:nvPr/>
          </p:nvSpPr>
          <p:spPr bwMode="auto">
            <a:xfrm>
              <a:off x="5915026"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 name="Line 28">
              <a:extLst>
                <a:ext uri="{FF2B5EF4-FFF2-40B4-BE49-F238E27FC236}">
                  <a16:creationId xmlns:a16="http://schemas.microsoft.com/office/drawing/2014/main" id="{E91681BE-17C7-CFC4-980E-7A6F6488491B}"/>
                </a:ext>
              </a:extLst>
            </p:cNvPr>
            <p:cNvSpPr>
              <a:spLocks noChangeShapeType="1"/>
            </p:cNvSpPr>
            <p:nvPr/>
          </p:nvSpPr>
          <p:spPr bwMode="auto">
            <a:xfrm>
              <a:off x="6329363"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 name="Line 29">
              <a:extLst>
                <a:ext uri="{FF2B5EF4-FFF2-40B4-BE49-F238E27FC236}">
                  <a16:creationId xmlns:a16="http://schemas.microsoft.com/office/drawing/2014/main" id="{6A176D06-4BF3-3525-8DFE-1D55E29D1718}"/>
                </a:ext>
              </a:extLst>
            </p:cNvPr>
            <p:cNvSpPr>
              <a:spLocks noChangeShapeType="1"/>
            </p:cNvSpPr>
            <p:nvPr/>
          </p:nvSpPr>
          <p:spPr bwMode="auto">
            <a:xfrm>
              <a:off x="6743701" y="1724026"/>
              <a:ext cx="0" cy="4286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 name="Rectangle 30">
              <a:extLst>
                <a:ext uri="{FF2B5EF4-FFF2-40B4-BE49-F238E27FC236}">
                  <a16:creationId xmlns:a16="http://schemas.microsoft.com/office/drawing/2014/main" id="{0ABFE2EF-777A-2BF2-319C-68F7CD76C16D}"/>
                </a:ext>
              </a:extLst>
            </p:cNvPr>
            <p:cNvSpPr>
              <a:spLocks noChangeArrowheads="1"/>
            </p:cNvSpPr>
            <p:nvPr/>
          </p:nvSpPr>
          <p:spPr bwMode="auto">
            <a:xfrm>
              <a:off x="2497138" y="5067301"/>
              <a:ext cx="307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1" name="Rectangle 31">
              <a:extLst>
                <a:ext uri="{FF2B5EF4-FFF2-40B4-BE49-F238E27FC236}">
                  <a16:creationId xmlns:a16="http://schemas.microsoft.com/office/drawing/2014/main" id="{93A9BCE4-AF68-52FF-3F0C-4D2260E48675}"/>
                </a:ext>
              </a:extLst>
            </p:cNvPr>
            <p:cNvSpPr>
              <a:spLocks noChangeArrowheads="1"/>
            </p:cNvSpPr>
            <p:nvPr/>
          </p:nvSpPr>
          <p:spPr bwMode="auto">
            <a:xfrm>
              <a:off x="2954338" y="5067301"/>
              <a:ext cx="15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2" name="Rectangle 32">
              <a:extLst>
                <a:ext uri="{FF2B5EF4-FFF2-40B4-BE49-F238E27FC236}">
                  <a16:creationId xmlns:a16="http://schemas.microsoft.com/office/drawing/2014/main" id="{A66ABD37-994B-EE74-C5C0-2E44E8F5AC68}"/>
                </a:ext>
              </a:extLst>
            </p:cNvPr>
            <p:cNvSpPr>
              <a:spLocks noChangeArrowheads="1"/>
            </p:cNvSpPr>
            <p:nvPr/>
          </p:nvSpPr>
          <p:spPr bwMode="auto">
            <a:xfrm>
              <a:off x="3327401" y="5067301"/>
              <a:ext cx="307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3" name="Rectangle 33">
              <a:extLst>
                <a:ext uri="{FF2B5EF4-FFF2-40B4-BE49-F238E27FC236}">
                  <a16:creationId xmlns:a16="http://schemas.microsoft.com/office/drawing/2014/main" id="{CC4A0777-1C06-4485-1E94-90B1D94AF0CA}"/>
                </a:ext>
              </a:extLst>
            </p:cNvPr>
            <p:cNvSpPr>
              <a:spLocks noChangeArrowheads="1"/>
            </p:cNvSpPr>
            <p:nvPr/>
          </p:nvSpPr>
          <p:spPr bwMode="auto">
            <a:xfrm>
              <a:off x="3784601" y="5067301"/>
              <a:ext cx="15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4" name="Rectangle 34">
              <a:extLst>
                <a:ext uri="{FF2B5EF4-FFF2-40B4-BE49-F238E27FC236}">
                  <a16:creationId xmlns:a16="http://schemas.microsoft.com/office/drawing/2014/main" id="{6DA90AE6-B7B1-ADC2-9BAF-9C614E021BD3}"/>
                </a:ext>
              </a:extLst>
            </p:cNvPr>
            <p:cNvSpPr>
              <a:spLocks noChangeArrowheads="1"/>
            </p:cNvSpPr>
            <p:nvPr/>
          </p:nvSpPr>
          <p:spPr bwMode="auto">
            <a:xfrm>
              <a:off x="4157663" y="5067301"/>
              <a:ext cx="307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5" name="Rectangle 35">
              <a:extLst>
                <a:ext uri="{FF2B5EF4-FFF2-40B4-BE49-F238E27FC236}">
                  <a16:creationId xmlns:a16="http://schemas.microsoft.com/office/drawing/2014/main" id="{5962AA17-BEF5-7234-9A64-418330EFE01E}"/>
                </a:ext>
              </a:extLst>
            </p:cNvPr>
            <p:cNvSpPr>
              <a:spLocks noChangeArrowheads="1"/>
            </p:cNvSpPr>
            <p:nvPr/>
          </p:nvSpPr>
          <p:spPr bwMode="auto">
            <a:xfrm>
              <a:off x="4633913" y="5067301"/>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6" name="Rectangle 36">
              <a:extLst>
                <a:ext uri="{FF2B5EF4-FFF2-40B4-BE49-F238E27FC236}">
                  <a16:creationId xmlns:a16="http://schemas.microsoft.com/office/drawing/2014/main" id="{C8FEA39B-C8EB-5483-F66B-BB9C7DED7092}"/>
                </a:ext>
              </a:extLst>
            </p:cNvPr>
            <p:cNvSpPr>
              <a:spLocks noChangeArrowheads="1"/>
            </p:cNvSpPr>
            <p:nvPr/>
          </p:nvSpPr>
          <p:spPr bwMode="auto">
            <a:xfrm>
              <a:off x="4997451" y="5067301"/>
              <a:ext cx="249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7" name="Rectangle 37">
              <a:extLst>
                <a:ext uri="{FF2B5EF4-FFF2-40B4-BE49-F238E27FC236}">
                  <a16:creationId xmlns:a16="http://schemas.microsoft.com/office/drawing/2014/main" id="{DD02588A-058A-3622-2EC3-21380CAE1945}"/>
                </a:ext>
              </a:extLst>
            </p:cNvPr>
            <p:cNvSpPr>
              <a:spLocks noChangeArrowheads="1"/>
            </p:cNvSpPr>
            <p:nvPr/>
          </p:nvSpPr>
          <p:spPr bwMode="auto">
            <a:xfrm>
              <a:off x="5464176" y="5067301"/>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8" name="Rectangle 38">
              <a:extLst>
                <a:ext uri="{FF2B5EF4-FFF2-40B4-BE49-F238E27FC236}">
                  <a16:creationId xmlns:a16="http://schemas.microsoft.com/office/drawing/2014/main" id="{FF3B6D17-31EC-CE7B-E83B-382685125504}"/>
                </a:ext>
              </a:extLst>
            </p:cNvPr>
            <p:cNvSpPr>
              <a:spLocks noChangeArrowheads="1"/>
            </p:cNvSpPr>
            <p:nvPr/>
          </p:nvSpPr>
          <p:spPr bwMode="auto">
            <a:xfrm>
              <a:off x="5827713" y="5067301"/>
              <a:ext cx="249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9" name="Rectangle 39">
              <a:extLst>
                <a:ext uri="{FF2B5EF4-FFF2-40B4-BE49-F238E27FC236}">
                  <a16:creationId xmlns:a16="http://schemas.microsoft.com/office/drawing/2014/main" id="{41D02437-EDC8-5CE8-C588-D4F8438575DD}"/>
                </a:ext>
              </a:extLst>
            </p:cNvPr>
            <p:cNvSpPr>
              <a:spLocks noChangeArrowheads="1"/>
            </p:cNvSpPr>
            <p:nvPr/>
          </p:nvSpPr>
          <p:spPr bwMode="auto">
            <a:xfrm>
              <a:off x="6294438" y="5067301"/>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40" name="Rectangle 40">
              <a:extLst>
                <a:ext uri="{FF2B5EF4-FFF2-40B4-BE49-F238E27FC236}">
                  <a16:creationId xmlns:a16="http://schemas.microsoft.com/office/drawing/2014/main" id="{BE1E1369-66C0-5E93-C5C5-4F64290064DC}"/>
                </a:ext>
              </a:extLst>
            </p:cNvPr>
            <p:cNvSpPr>
              <a:spLocks noChangeArrowheads="1"/>
            </p:cNvSpPr>
            <p:nvPr/>
          </p:nvSpPr>
          <p:spPr bwMode="auto">
            <a:xfrm>
              <a:off x="6656388" y="5067301"/>
              <a:ext cx="249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2.5</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41" name="Line 41">
              <a:extLst>
                <a:ext uri="{FF2B5EF4-FFF2-40B4-BE49-F238E27FC236}">
                  <a16:creationId xmlns:a16="http://schemas.microsoft.com/office/drawing/2014/main" id="{3F753ECD-04F4-51B7-0BC0-04BF3F32BC4E}"/>
                </a:ext>
              </a:extLst>
            </p:cNvPr>
            <p:cNvSpPr>
              <a:spLocks noChangeShapeType="1"/>
            </p:cNvSpPr>
            <p:nvPr/>
          </p:nvSpPr>
          <p:spPr bwMode="auto">
            <a:xfrm flipV="1">
              <a:off x="2601913" y="1724026"/>
              <a:ext cx="0" cy="327501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 name="Line 42">
              <a:extLst>
                <a:ext uri="{FF2B5EF4-FFF2-40B4-BE49-F238E27FC236}">
                  <a16:creationId xmlns:a16="http://schemas.microsoft.com/office/drawing/2014/main" id="{01A22657-D9BC-DBEA-1424-AEEB891572F2}"/>
                </a:ext>
              </a:extLst>
            </p:cNvPr>
            <p:cNvSpPr>
              <a:spLocks noChangeShapeType="1"/>
            </p:cNvSpPr>
            <p:nvPr/>
          </p:nvSpPr>
          <p:spPr bwMode="auto">
            <a:xfrm flipV="1">
              <a:off x="6743701" y="1724026"/>
              <a:ext cx="0" cy="327501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 name="Line 44">
              <a:extLst>
                <a:ext uri="{FF2B5EF4-FFF2-40B4-BE49-F238E27FC236}">
                  <a16:creationId xmlns:a16="http://schemas.microsoft.com/office/drawing/2014/main" id="{10F2E1CD-D589-612F-E2FA-4D13BB511E70}"/>
                </a:ext>
              </a:extLst>
            </p:cNvPr>
            <p:cNvSpPr>
              <a:spLocks noChangeShapeType="1"/>
            </p:cNvSpPr>
            <p:nvPr/>
          </p:nvSpPr>
          <p:spPr bwMode="auto">
            <a:xfrm>
              <a:off x="2601913" y="467201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 name="Line 45">
              <a:extLst>
                <a:ext uri="{FF2B5EF4-FFF2-40B4-BE49-F238E27FC236}">
                  <a16:creationId xmlns:a16="http://schemas.microsoft.com/office/drawing/2014/main" id="{36BD65A7-FB35-7D7E-A5C6-7535BBC0A925}"/>
                </a:ext>
              </a:extLst>
            </p:cNvPr>
            <p:cNvSpPr>
              <a:spLocks noChangeShapeType="1"/>
            </p:cNvSpPr>
            <p:nvPr/>
          </p:nvSpPr>
          <p:spPr bwMode="auto">
            <a:xfrm>
              <a:off x="2601913" y="4344988"/>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 name="Line 46">
              <a:extLst>
                <a:ext uri="{FF2B5EF4-FFF2-40B4-BE49-F238E27FC236}">
                  <a16:creationId xmlns:a16="http://schemas.microsoft.com/office/drawing/2014/main" id="{E14DC70F-8855-241E-09F2-2205FC5381A7}"/>
                </a:ext>
              </a:extLst>
            </p:cNvPr>
            <p:cNvSpPr>
              <a:spLocks noChangeShapeType="1"/>
            </p:cNvSpPr>
            <p:nvPr/>
          </p:nvSpPr>
          <p:spPr bwMode="auto">
            <a:xfrm>
              <a:off x="2601913" y="401796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 name="Line 47">
              <a:extLst>
                <a:ext uri="{FF2B5EF4-FFF2-40B4-BE49-F238E27FC236}">
                  <a16:creationId xmlns:a16="http://schemas.microsoft.com/office/drawing/2014/main" id="{0D3F7EE6-63BC-55A7-7208-7AE365456E0A}"/>
                </a:ext>
              </a:extLst>
            </p:cNvPr>
            <p:cNvSpPr>
              <a:spLocks noChangeShapeType="1"/>
            </p:cNvSpPr>
            <p:nvPr/>
          </p:nvSpPr>
          <p:spPr bwMode="auto">
            <a:xfrm>
              <a:off x="2601913" y="3689351"/>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 name="Line 48">
              <a:extLst>
                <a:ext uri="{FF2B5EF4-FFF2-40B4-BE49-F238E27FC236}">
                  <a16:creationId xmlns:a16="http://schemas.microsoft.com/office/drawing/2014/main" id="{B565120E-C9D1-D7E8-4F29-2CE1A0C885DE}"/>
                </a:ext>
              </a:extLst>
            </p:cNvPr>
            <p:cNvSpPr>
              <a:spLocks noChangeShapeType="1"/>
            </p:cNvSpPr>
            <p:nvPr/>
          </p:nvSpPr>
          <p:spPr bwMode="auto">
            <a:xfrm>
              <a:off x="2601913" y="3362326"/>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 name="Line 49">
              <a:extLst>
                <a:ext uri="{FF2B5EF4-FFF2-40B4-BE49-F238E27FC236}">
                  <a16:creationId xmlns:a16="http://schemas.microsoft.com/office/drawing/2014/main" id="{8C8AC97E-6FDB-C4AA-4A07-F643E77F9D59}"/>
                </a:ext>
              </a:extLst>
            </p:cNvPr>
            <p:cNvSpPr>
              <a:spLocks noChangeShapeType="1"/>
            </p:cNvSpPr>
            <p:nvPr/>
          </p:nvSpPr>
          <p:spPr bwMode="auto">
            <a:xfrm>
              <a:off x="2601913" y="3035301"/>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9" name="Line 50">
              <a:extLst>
                <a:ext uri="{FF2B5EF4-FFF2-40B4-BE49-F238E27FC236}">
                  <a16:creationId xmlns:a16="http://schemas.microsoft.com/office/drawing/2014/main" id="{F5ACE52C-40E9-0CD9-E983-5B28474B8223}"/>
                </a:ext>
              </a:extLst>
            </p:cNvPr>
            <p:cNvSpPr>
              <a:spLocks noChangeShapeType="1"/>
            </p:cNvSpPr>
            <p:nvPr/>
          </p:nvSpPr>
          <p:spPr bwMode="auto">
            <a:xfrm>
              <a:off x="2601913" y="2708276"/>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0" name="Line 51">
              <a:extLst>
                <a:ext uri="{FF2B5EF4-FFF2-40B4-BE49-F238E27FC236}">
                  <a16:creationId xmlns:a16="http://schemas.microsoft.com/office/drawing/2014/main" id="{FE19B46B-90B5-3822-D68C-CC2E09C62083}"/>
                </a:ext>
              </a:extLst>
            </p:cNvPr>
            <p:cNvSpPr>
              <a:spLocks noChangeShapeType="1"/>
            </p:cNvSpPr>
            <p:nvPr/>
          </p:nvSpPr>
          <p:spPr bwMode="auto">
            <a:xfrm>
              <a:off x="2601913" y="237966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1" name="Line 52">
              <a:extLst>
                <a:ext uri="{FF2B5EF4-FFF2-40B4-BE49-F238E27FC236}">
                  <a16:creationId xmlns:a16="http://schemas.microsoft.com/office/drawing/2014/main" id="{B41E7A08-8C20-13B1-9BCF-0C7BED026F54}"/>
                </a:ext>
              </a:extLst>
            </p:cNvPr>
            <p:cNvSpPr>
              <a:spLocks noChangeShapeType="1"/>
            </p:cNvSpPr>
            <p:nvPr/>
          </p:nvSpPr>
          <p:spPr bwMode="auto">
            <a:xfrm>
              <a:off x="2601913" y="2052638"/>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2" name="Line 54">
              <a:extLst>
                <a:ext uri="{FF2B5EF4-FFF2-40B4-BE49-F238E27FC236}">
                  <a16:creationId xmlns:a16="http://schemas.microsoft.com/office/drawing/2014/main" id="{37CE9D90-A355-C984-C569-B062803EBDE1}"/>
                </a:ext>
              </a:extLst>
            </p:cNvPr>
            <p:cNvSpPr>
              <a:spLocks noChangeShapeType="1"/>
            </p:cNvSpPr>
            <p:nvPr/>
          </p:nvSpPr>
          <p:spPr bwMode="auto">
            <a:xfrm flipH="1">
              <a:off x="6702426" y="4999038"/>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3" name="Line 55">
              <a:extLst>
                <a:ext uri="{FF2B5EF4-FFF2-40B4-BE49-F238E27FC236}">
                  <a16:creationId xmlns:a16="http://schemas.microsoft.com/office/drawing/2014/main" id="{DD59C5BD-40D0-3F4E-D9F5-0DE66006E42E}"/>
                </a:ext>
              </a:extLst>
            </p:cNvPr>
            <p:cNvSpPr>
              <a:spLocks noChangeShapeType="1"/>
            </p:cNvSpPr>
            <p:nvPr/>
          </p:nvSpPr>
          <p:spPr bwMode="auto">
            <a:xfrm flipH="1">
              <a:off x="6702426" y="467201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4" name="Line 56">
              <a:extLst>
                <a:ext uri="{FF2B5EF4-FFF2-40B4-BE49-F238E27FC236}">
                  <a16:creationId xmlns:a16="http://schemas.microsoft.com/office/drawing/2014/main" id="{66AF2B21-2841-FA8D-72DD-7ED50FD4D5E9}"/>
                </a:ext>
              </a:extLst>
            </p:cNvPr>
            <p:cNvSpPr>
              <a:spLocks noChangeShapeType="1"/>
            </p:cNvSpPr>
            <p:nvPr/>
          </p:nvSpPr>
          <p:spPr bwMode="auto">
            <a:xfrm flipH="1">
              <a:off x="6702426" y="4344988"/>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5" name="Line 57">
              <a:extLst>
                <a:ext uri="{FF2B5EF4-FFF2-40B4-BE49-F238E27FC236}">
                  <a16:creationId xmlns:a16="http://schemas.microsoft.com/office/drawing/2014/main" id="{1E3932FC-4D2C-B963-EE13-2FE625EB42AB}"/>
                </a:ext>
              </a:extLst>
            </p:cNvPr>
            <p:cNvSpPr>
              <a:spLocks noChangeShapeType="1"/>
            </p:cNvSpPr>
            <p:nvPr/>
          </p:nvSpPr>
          <p:spPr bwMode="auto">
            <a:xfrm flipH="1">
              <a:off x="6702426" y="401796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6" name="Line 58">
              <a:extLst>
                <a:ext uri="{FF2B5EF4-FFF2-40B4-BE49-F238E27FC236}">
                  <a16:creationId xmlns:a16="http://schemas.microsoft.com/office/drawing/2014/main" id="{E024C09F-8F31-00C0-7418-C0A7978F04D0}"/>
                </a:ext>
              </a:extLst>
            </p:cNvPr>
            <p:cNvSpPr>
              <a:spLocks noChangeShapeType="1"/>
            </p:cNvSpPr>
            <p:nvPr/>
          </p:nvSpPr>
          <p:spPr bwMode="auto">
            <a:xfrm flipH="1">
              <a:off x="6702426" y="3689351"/>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7" name="Line 59">
              <a:extLst>
                <a:ext uri="{FF2B5EF4-FFF2-40B4-BE49-F238E27FC236}">
                  <a16:creationId xmlns:a16="http://schemas.microsoft.com/office/drawing/2014/main" id="{8978876E-9972-13E0-83D5-4FD50EABC0A1}"/>
                </a:ext>
              </a:extLst>
            </p:cNvPr>
            <p:cNvSpPr>
              <a:spLocks noChangeShapeType="1"/>
            </p:cNvSpPr>
            <p:nvPr/>
          </p:nvSpPr>
          <p:spPr bwMode="auto">
            <a:xfrm flipH="1">
              <a:off x="6702426" y="3362326"/>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8" name="Line 60">
              <a:extLst>
                <a:ext uri="{FF2B5EF4-FFF2-40B4-BE49-F238E27FC236}">
                  <a16:creationId xmlns:a16="http://schemas.microsoft.com/office/drawing/2014/main" id="{59F2935A-A688-42F7-E2CB-045FEB49A8D8}"/>
                </a:ext>
              </a:extLst>
            </p:cNvPr>
            <p:cNvSpPr>
              <a:spLocks noChangeShapeType="1"/>
            </p:cNvSpPr>
            <p:nvPr/>
          </p:nvSpPr>
          <p:spPr bwMode="auto">
            <a:xfrm flipH="1">
              <a:off x="6702426" y="3035301"/>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9" name="Line 61">
              <a:extLst>
                <a:ext uri="{FF2B5EF4-FFF2-40B4-BE49-F238E27FC236}">
                  <a16:creationId xmlns:a16="http://schemas.microsoft.com/office/drawing/2014/main" id="{7F7AD25F-CEAB-31D1-C487-C6419E90704F}"/>
                </a:ext>
              </a:extLst>
            </p:cNvPr>
            <p:cNvSpPr>
              <a:spLocks noChangeShapeType="1"/>
            </p:cNvSpPr>
            <p:nvPr/>
          </p:nvSpPr>
          <p:spPr bwMode="auto">
            <a:xfrm flipH="1">
              <a:off x="6702426" y="2708276"/>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0" name="Line 62">
              <a:extLst>
                <a:ext uri="{FF2B5EF4-FFF2-40B4-BE49-F238E27FC236}">
                  <a16:creationId xmlns:a16="http://schemas.microsoft.com/office/drawing/2014/main" id="{05D277B5-BE5A-3185-CA95-396A95B16C4D}"/>
                </a:ext>
              </a:extLst>
            </p:cNvPr>
            <p:cNvSpPr>
              <a:spLocks noChangeShapeType="1"/>
            </p:cNvSpPr>
            <p:nvPr/>
          </p:nvSpPr>
          <p:spPr bwMode="auto">
            <a:xfrm flipH="1">
              <a:off x="6702426" y="2379663"/>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1" name="Line 63">
              <a:extLst>
                <a:ext uri="{FF2B5EF4-FFF2-40B4-BE49-F238E27FC236}">
                  <a16:creationId xmlns:a16="http://schemas.microsoft.com/office/drawing/2014/main" id="{8F68D8EC-C614-95FB-90BC-C944F798E123}"/>
                </a:ext>
              </a:extLst>
            </p:cNvPr>
            <p:cNvSpPr>
              <a:spLocks noChangeShapeType="1"/>
            </p:cNvSpPr>
            <p:nvPr/>
          </p:nvSpPr>
          <p:spPr bwMode="auto">
            <a:xfrm flipH="1">
              <a:off x="6702426" y="2052638"/>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2" name="Line 64">
              <a:extLst>
                <a:ext uri="{FF2B5EF4-FFF2-40B4-BE49-F238E27FC236}">
                  <a16:creationId xmlns:a16="http://schemas.microsoft.com/office/drawing/2014/main" id="{7593A014-8F6F-1155-1899-EE96337A79AE}"/>
                </a:ext>
              </a:extLst>
            </p:cNvPr>
            <p:cNvSpPr>
              <a:spLocks noChangeShapeType="1"/>
            </p:cNvSpPr>
            <p:nvPr/>
          </p:nvSpPr>
          <p:spPr bwMode="auto">
            <a:xfrm flipH="1">
              <a:off x="6702426" y="1724026"/>
              <a:ext cx="412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3" name="Rectangle 65">
              <a:extLst>
                <a:ext uri="{FF2B5EF4-FFF2-40B4-BE49-F238E27FC236}">
                  <a16:creationId xmlns:a16="http://schemas.microsoft.com/office/drawing/2014/main" id="{B8153E29-B257-2435-A835-B373B0E9AD80}"/>
                </a:ext>
              </a:extLst>
            </p:cNvPr>
            <p:cNvSpPr>
              <a:spLocks noChangeArrowheads="1"/>
            </p:cNvSpPr>
            <p:nvPr/>
          </p:nvSpPr>
          <p:spPr bwMode="auto">
            <a:xfrm>
              <a:off x="2314360" y="4899411"/>
              <a:ext cx="258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4" name="Rectangle 66">
              <a:extLst>
                <a:ext uri="{FF2B5EF4-FFF2-40B4-BE49-F238E27FC236}">
                  <a16:creationId xmlns:a16="http://schemas.microsoft.com/office/drawing/2014/main" id="{3BF36B11-C31D-EEC5-E0B0-3F3267C97AA0}"/>
                </a:ext>
              </a:extLst>
            </p:cNvPr>
            <p:cNvSpPr>
              <a:spLocks noChangeArrowheads="1"/>
            </p:cNvSpPr>
            <p:nvPr/>
          </p:nvSpPr>
          <p:spPr bwMode="auto">
            <a:xfrm>
              <a:off x="2390560" y="4575561"/>
              <a:ext cx="15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-8</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5" name="Rectangle 67">
              <a:extLst>
                <a:ext uri="{FF2B5EF4-FFF2-40B4-BE49-F238E27FC236}">
                  <a16:creationId xmlns:a16="http://schemas.microsoft.com/office/drawing/2014/main" id="{97D6B78A-EB6F-BF31-EEBC-1D3FA5E5FFD0}"/>
                </a:ext>
              </a:extLst>
            </p:cNvPr>
            <p:cNvSpPr>
              <a:spLocks noChangeArrowheads="1"/>
            </p:cNvSpPr>
            <p:nvPr/>
          </p:nvSpPr>
          <p:spPr bwMode="auto">
            <a:xfrm>
              <a:off x="2390560" y="4240599"/>
              <a:ext cx="15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-6</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6" name="Rectangle 68">
              <a:extLst>
                <a:ext uri="{FF2B5EF4-FFF2-40B4-BE49-F238E27FC236}">
                  <a16:creationId xmlns:a16="http://schemas.microsoft.com/office/drawing/2014/main" id="{E914FDAB-1918-BEE1-8103-BF96AED5877B}"/>
                </a:ext>
              </a:extLst>
            </p:cNvPr>
            <p:cNvSpPr>
              <a:spLocks noChangeArrowheads="1"/>
            </p:cNvSpPr>
            <p:nvPr/>
          </p:nvSpPr>
          <p:spPr bwMode="auto">
            <a:xfrm>
              <a:off x="2390560" y="3916749"/>
              <a:ext cx="15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7" name="Rectangle 69">
              <a:extLst>
                <a:ext uri="{FF2B5EF4-FFF2-40B4-BE49-F238E27FC236}">
                  <a16:creationId xmlns:a16="http://schemas.microsoft.com/office/drawing/2014/main" id="{681B19A4-5919-DF8C-3A4D-5AD35266563F}"/>
                </a:ext>
              </a:extLst>
            </p:cNvPr>
            <p:cNvSpPr>
              <a:spLocks noChangeArrowheads="1"/>
            </p:cNvSpPr>
            <p:nvPr/>
          </p:nvSpPr>
          <p:spPr bwMode="auto">
            <a:xfrm>
              <a:off x="2390560" y="3591311"/>
              <a:ext cx="15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8" name="Rectangle 70">
              <a:extLst>
                <a:ext uri="{FF2B5EF4-FFF2-40B4-BE49-F238E27FC236}">
                  <a16:creationId xmlns:a16="http://schemas.microsoft.com/office/drawing/2014/main" id="{D50B7192-ABE4-8CE0-149B-EC5EA612BC1D}"/>
                </a:ext>
              </a:extLst>
            </p:cNvPr>
            <p:cNvSpPr>
              <a:spLocks noChangeArrowheads="1"/>
            </p:cNvSpPr>
            <p:nvPr/>
          </p:nvSpPr>
          <p:spPr bwMode="auto">
            <a:xfrm>
              <a:off x="2428660" y="3267461"/>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9" name="Rectangle 71">
              <a:extLst>
                <a:ext uri="{FF2B5EF4-FFF2-40B4-BE49-F238E27FC236}">
                  <a16:creationId xmlns:a16="http://schemas.microsoft.com/office/drawing/2014/main" id="{11B9DD13-9DBA-048D-F735-ECF4882C3EC2}"/>
                </a:ext>
              </a:extLst>
            </p:cNvPr>
            <p:cNvSpPr>
              <a:spLocks noChangeArrowheads="1"/>
            </p:cNvSpPr>
            <p:nvPr/>
          </p:nvSpPr>
          <p:spPr bwMode="auto">
            <a:xfrm>
              <a:off x="2428660" y="2932499"/>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2</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70" name="Rectangle 72">
              <a:extLst>
                <a:ext uri="{FF2B5EF4-FFF2-40B4-BE49-F238E27FC236}">
                  <a16:creationId xmlns:a16="http://schemas.microsoft.com/office/drawing/2014/main" id="{3593D594-FF07-E144-E7AF-5B3FFE194963}"/>
                </a:ext>
              </a:extLst>
            </p:cNvPr>
            <p:cNvSpPr>
              <a:spLocks noChangeArrowheads="1"/>
            </p:cNvSpPr>
            <p:nvPr/>
          </p:nvSpPr>
          <p:spPr bwMode="auto">
            <a:xfrm>
              <a:off x="2428660" y="2608649"/>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4</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71" name="Rectangle 73">
              <a:extLst>
                <a:ext uri="{FF2B5EF4-FFF2-40B4-BE49-F238E27FC236}">
                  <a16:creationId xmlns:a16="http://schemas.microsoft.com/office/drawing/2014/main" id="{583D9DC5-5036-B5B8-2EB6-B8AC2C7AE9A5}"/>
                </a:ext>
              </a:extLst>
            </p:cNvPr>
            <p:cNvSpPr>
              <a:spLocks noChangeArrowheads="1"/>
            </p:cNvSpPr>
            <p:nvPr/>
          </p:nvSpPr>
          <p:spPr bwMode="auto">
            <a:xfrm>
              <a:off x="2428660" y="2284799"/>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6</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72" name="Rectangle 74">
              <a:extLst>
                <a:ext uri="{FF2B5EF4-FFF2-40B4-BE49-F238E27FC236}">
                  <a16:creationId xmlns:a16="http://schemas.microsoft.com/office/drawing/2014/main" id="{25C055D0-A2F1-A21D-661C-17F23ACBD5AC}"/>
                </a:ext>
              </a:extLst>
            </p:cNvPr>
            <p:cNvSpPr>
              <a:spLocks noChangeArrowheads="1"/>
            </p:cNvSpPr>
            <p:nvPr/>
          </p:nvSpPr>
          <p:spPr bwMode="auto">
            <a:xfrm>
              <a:off x="2428660" y="1949836"/>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8</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73" name="Rectangle 75">
              <a:extLst>
                <a:ext uri="{FF2B5EF4-FFF2-40B4-BE49-F238E27FC236}">
                  <a16:creationId xmlns:a16="http://schemas.microsoft.com/office/drawing/2014/main" id="{3D6ACF65-DB43-DB0F-279D-1D5597048CA4}"/>
                </a:ext>
              </a:extLst>
            </p:cNvPr>
            <p:cNvSpPr>
              <a:spLocks noChangeArrowheads="1"/>
            </p:cNvSpPr>
            <p:nvPr/>
          </p:nvSpPr>
          <p:spPr bwMode="auto">
            <a:xfrm>
              <a:off x="2361985" y="1625986"/>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62626"/>
                  </a:solidFill>
                  <a:effectLst/>
                  <a:latin typeface="Arial" panose="020B0604020202020204" pitchFamily="34" charset="0"/>
                </a:rPr>
                <a:t>10</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4" name="Freeform 76">
              <a:extLst>
                <a:ext uri="{FF2B5EF4-FFF2-40B4-BE49-F238E27FC236}">
                  <a16:creationId xmlns:a16="http://schemas.microsoft.com/office/drawing/2014/main" id="{ECDC3C13-38A9-427C-365A-21098DE7564C}"/>
                </a:ext>
              </a:extLst>
            </p:cNvPr>
            <p:cNvSpPr>
              <a:spLocks/>
            </p:cNvSpPr>
            <p:nvPr/>
          </p:nvSpPr>
          <p:spPr bwMode="auto">
            <a:xfrm>
              <a:off x="2601913" y="2032001"/>
              <a:ext cx="4141788" cy="2660650"/>
            </a:xfrm>
            <a:custGeom>
              <a:avLst/>
              <a:gdLst>
                <a:gd name="T0" fmla="*/ 26 w 2609"/>
                <a:gd name="T1" fmla="*/ 1596 h 1676"/>
                <a:gd name="T2" fmla="*/ 79 w 2609"/>
                <a:gd name="T3" fmla="*/ 1447 h 1676"/>
                <a:gd name="T4" fmla="*/ 132 w 2609"/>
                <a:gd name="T5" fmla="*/ 1313 h 1676"/>
                <a:gd name="T6" fmla="*/ 184 w 2609"/>
                <a:gd name="T7" fmla="*/ 1194 h 1676"/>
                <a:gd name="T8" fmla="*/ 237 w 2609"/>
                <a:gd name="T9" fmla="*/ 1088 h 1676"/>
                <a:gd name="T10" fmla="*/ 290 w 2609"/>
                <a:gd name="T11" fmla="*/ 995 h 1676"/>
                <a:gd name="T12" fmla="*/ 342 w 2609"/>
                <a:gd name="T13" fmla="*/ 914 h 1676"/>
                <a:gd name="T14" fmla="*/ 395 w 2609"/>
                <a:gd name="T15" fmla="*/ 845 h 1676"/>
                <a:gd name="T16" fmla="*/ 448 w 2609"/>
                <a:gd name="T17" fmla="*/ 786 h 1676"/>
                <a:gd name="T18" fmla="*/ 501 w 2609"/>
                <a:gd name="T19" fmla="*/ 738 h 1676"/>
                <a:gd name="T20" fmla="*/ 553 w 2609"/>
                <a:gd name="T21" fmla="*/ 700 h 1676"/>
                <a:gd name="T22" fmla="*/ 606 w 2609"/>
                <a:gd name="T23" fmla="*/ 671 h 1676"/>
                <a:gd name="T24" fmla="*/ 659 w 2609"/>
                <a:gd name="T25" fmla="*/ 651 h 1676"/>
                <a:gd name="T26" fmla="*/ 711 w 2609"/>
                <a:gd name="T27" fmla="*/ 638 h 1676"/>
                <a:gd name="T28" fmla="*/ 764 w 2609"/>
                <a:gd name="T29" fmla="*/ 632 h 1676"/>
                <a:gd name="T30" fmla="*/ 817 w 2609"/>
                <a:gd name="T31" fmla="*/ 633 h 1676"/>
                <a:gd name="T32" fmla="*/ 870 w 2609"/>
                <a:gd name="T33" fmla="*/ 640 h 1676"/>
                <a:gd name="T34" fmla="*/ 922 w 2609"/>
                <a:gd name="T35" fmla="*/ 652 h 1676"/>
                <a:gd name="T36" fmla="*/ 975 w 2609"/>
                <a:gd name="T37" fmla="*/ 669 h 1676"/>
                <a:gd name="T38" fmla="*/ 1028 w 2609"/>
                <a:gd name="T39" fmla="*/ 689 h 1676"/>
                <a:gd name="T40" fmla="*/ 1080 w 2609"/>
                <a:gd name="T41" fmla="*/ 713 h 1676"/>
                <a:gd name="T42" fmla="*/ 1133 w 2609"/>
                <a:gd name="T43" fmla="*/ 740 h 1676"/>
                <a:gd name="T44" fmla="*/ 1186 w 2609"/>
                <a:gd name="T45" fmla="*/ 769 h 1676"/>
                <a:gd name="T46" fmla="*/ 1238 w 2609"/>
                <a:gd name="T47" fmla="*/ 799 h 1676"/>
                <a:gd name="T48" fmla="*/ 1291 w 2609"/>
                <a:gd name="T49" fmla="*/ 830 h 1676"/>
                <a:gd name="T50" fmla="*/ 1344 w 2609"/>
                <a:gd name="T51" fmla="*/ 862 h 1676"/>
                <a:gd name="T52" fmla="*/ 1397 w 2609"/>
                <a:gd name="T53" fmla="*/ 892 h 1676"/>
                <a:gd name="T54" fmla="*/ 1449 w 2609"/>
                <a:gd name="T55" fmla="*/ 922 h 1676"/>
                <a:gd name="T56" fmla="*/ 1502 w 2609"/>
                <a:gd name="T57" fmla="*/ 950 h 1676"/>
                <a:gd name="T58" fmla="*/ 1555 w 2609"/>
                <a:gd name="T59" fmla="*/ 975 h 1676"/>
                <a:gd name="T60" fmla="*/ 1607 w 2609"/>
                <a:gd name="T61" fmla="*/ 998 h 1676"/>
                <a:gd name="T62" fmla="*/ 1660 w 2609"/>
                <a:gd name="T63" fmla="*/ 1016 h 1676"/>
                <a:gd name="T64" fmla="*/ 1713 w 2609"/>
                <a:gd name="T65" fmla="*/ 1031 h 1676"/>
                <a:gd name="T66" fmla="*/ 1766 w 2609"/>
                <a:gd name="T67" fmla="*/ 1041 h 1676"/>
                <a:gd name="T68" fmla="*/ 1818 w 2609"/>
                <a:gd name="T69" fmla="*/ 1044 h 1676"/>
                <a:gd name="T70" fmla="*/ 1871 w 2609"/>
                <a:gd name="T71" fmla="*/ 1042 h 1676"/>
                <a:gd name="T72" fmla="*/ 1924 w 2609"/>
                <a:gd name="T73" fmla="*/ 1033 h 1676"/>
                <a:gd name="T74" fmla="*/ 1976 w 2609"/>
                <a:gd name="T75" fmla="*/ 1016 h 1676"/>
                <a:gd name="T76" fmla="*/ 2029 w 2609"/>
                <a:gd name="T77" fmla="*/ 992 h 1676"/>
                <a:gd name="T78" fmla="*/ 2082 w 2609"/>
                <a:gd name="T79" fmla="*/ 958 h 1676"/>
                <a:gd name="T80" fmla="*/ 2134 w 2609"/>
                <a:gd name="T81" fmla="*/ 915 h 1676"/>
                <a:gd name="T82" fmla="*/ 2187 w 2609"/>
                <a:gd name="T83" fmla="*/ 862 h 1676"/>
                <a:gd name="T84" fmla="*/ 2240 w 2609"/>
                <a:gd name="T85" fmla="*/ 798 h 1676"/>
                <a:gd name="T86" fmla="*/ 2293 w 2609"/>
                <a:gd name="T87" fmla="*/ 723 h 1676"/>
                <a:gd name="T88" fmla="*/ 2345 w 2609"/>
                <a:gd name="T89" fmla="*/ 636 h 1676"/>
                <a:gd name="T90" fmla="*/ 2398 w 2609"/>
                <a:gd name="T91" fmla="*/ 537 h 1676"/>
                <a:gd name="T92" fmla="*/ 2451 w 2609"/>
                <a:gd name="T93" fmla="*/ 424 h 1676"/>
                <a:gd name="T94" fmla="*/ 2503 w 2609"/>
                <a:gd name="T95" fmla="*/ 297 h 1676"/>
                <a:gd name="T96" fmla="*/ 2556 w 2609"/>
                <a:gd name="T97" fmla="*/ 156 h 1676"/>
                <a:gd name="T98" fmla="*/ 2609 w 2609"/>
                <a:gd name="T99" fmla="*/ 0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9" h="1676">
                  <a:moveTo>
                    <a:pt x="0" y="1676"/>
                  </a:moveTo>
                  <a:lnTo>
                    <a:pt x="26" y="1596"/>
                  </a:lnTo>
                  <a:lnTo>
                    <a:pt x="53" y="1520"/>
                  </a:lnTo>
                  <a:lnTo>
                    <a:pt x="79" y="1447"/>
                  </a:lnTo>
                  <a:lnTo>
                    <a:pt x="105" y="1379"/>
                  </a:lnTo>
                  <a:lnTo>
                    <a:pt x="132" y="1313"/>
                  </a:lnTo>
                  <a:lnTo>
                    <a:pt x="158" y="1252"/>
                  </a:lnTo>
                  <a:lnTo>
                    <a:pt x="184" y="1194"/>
                  </a:lnTo>
                  <a:lnTo>
                    <a:pt x="211" y="1139"/>
                  </a:lnTo>
                  <a:lnTo>
                    <a:pt x="237" y="1088"/>
                  </a:lnTo>
                  <a:lnTo>
                    <a:pt x="264" y="1040"/>
                  </a:lnTo>
                  <a:lnTo>
                    <a:pt x="290" y="995"/>
                  </a:lnTo>
                  <a:lnTo>
                    <a:pt x="316" y="953"/>
                  </a:lnTo>
                  <a:lnTo>
                    <a:pt x="342" y="914"/>
                  </a:lnTo>
                  <a:lnTo>
                    <a:pt x="369" y="878"/>
                  </a:lnTo>
                  <a:lnTo>
                    <a:pt x="395" y="845"/>
                  </a:lnTo>
                  <a:lnTo>
                    <a:pt x="422" y="814"/>
                  </a:lnTo>
                  <a:lnTo>
                    <a:pt x="448" y="786"/>
                  </a:lnTo>
                  <a:lnTo>
                    <a:pt x="474" y="761"/>
                  </a:lnTo>
                  <a:lnTo>
                    <a:pt x="501" y="738"/>
                  </a:lnTo>
                  <a:lnTo>
                    <a:pt x="527" y="718"/>
                  </a:lnTo>
                  <a:lnTo>
                    <a:pt x="553" y="700"/>
                  </a:lnTo>
                  <a:lnTo>
                    <a:pt x="580" y="685"/>
                  </a:lnTo>
                  <a:lnTo>
                    <a:pt x="606" y="671"/>
                  </a:lnTo>
                  <a:lnTo>
                    <a:pt x="632" y="660"/>
                  </a:lnTo>
                  <a:lnTo>
                    <a:pt x="659" y="651"/>
                  </a:lnTo>
                  <a:lnTo>
                    <a:pt x="685" y="643"/>
                  </a:lnTo>
                  <a:lnTo>
                    <a:pt x="711" y="638"/>
                  </a:lnTo>
                  <a:lnTo>
                    <a:pt x="738" y="634"/>
                  </a:lnTo>
                  <a:lnTo>
                    <a:pt x="764" y="632"/>
                  </a:lnTo>
                  <a:lnTo>
                    <a:pt x="791" y="632"/>
                  </a:lnTo>
                  <a:lnTo>
                    <a:pt x="817" y="633"/>
                  </a:lnTo>
                  <a:lnTo>
                    <a:pt x="843" y="636"/>
                  </a:lnTo>
                  <a:lnTo>
                    <a:pt x="870" y="640"/>
                  </a:lnTo>
                  <a:lnTo>
                    <a:pt x="896" y="645"/>
                  </a:lnTo>
                  <a:lnTo>
                    <a:pt x="922" y="652"/>
                  </a:lnTo>
                  <a:lnTo>
                    <a:pt x="949" y="660"/>
                  </a:lnTo>
                  <a:lnTo>
                    <a:pt x="975" y="669"/>
                  </a:lnTo>
                  <a:lnTo>
                    <a:pt x="1001" y="679"/>
                  </a:lnTo>
                  <a:lnTo>
                    <a:pt x="1028" y="689"/>
                  </a:lnTo>
                  <a:lnTo>
                    <a:pt x="1054" y="701"/>
                  </a:lnTo>
                  <a:lnTo>
                    <a:pt x="1080" y="713"/>
                  </a:lnTo>
                  <a:lnTo>
                    <a:pt x="1107" y="727"/>
                  </a:lnTo>
                  <a:lnTo>
                    <a:pt x="1133" y="740"/>
                  </a:lnTo>
                  <a:lnTo>
                    <a:pt x="1160" y="754"/>
                  </a:lnTo>
                  <a:lnTo>
                    <a:pt x="1186" y="769"/>
                  </a:lnTo>
                  <a:lnTo>
                    <a:pt x="1212" y="784"/>
                  </a:lnTo>
                  <a:lnTo>
                    <a:pt x="1238" y="799"/>
                  </a:lnTo>
                  <a:lnTo>
                    <a:pt x="1265" y="815"/>
                  </a:lnTo>
                  <a:lnTo>
                    <a:pt x="1291" y="830"/>
                  </a:lnTo>
                  <a:lnTo>
                    <a:pt x="1318" y="846"/>
                  </a:lnTo>
                  <a:lnTo>
                    <a:pt x="1344" y="862"/>
                  </a:lnTo>
                  <a:lnTo>
                    <a:pt x="1370" y="877"/>
                  </a:lnTo>
                  <a:lnTo>
                    <a:pt x="1397" y="892"/>
                  </a:lnTo>
                  <a:lnTo>
                    <a:pt x="1423" y="907"/>
                  </a:lnTo>
                  <a:lnTo>
                    <a:pt x="1449" y="922"/>
                  </a:lnTo>
                  <a:lnTo>
                    <a:pt x="1475" y="936"/>
                  </a:lnTo>
                  <a:lnTo>
                    <a:pt x="1502" y="950"/>
                  </a:lnTo>
                  <a:lnTo>
                    <a:pt x="1528" y="963"/>
                  </a:lnTo>
                  <a:lnTo>
                    <a:pt x="1555" y="975"/>
                  </a:lnTo>
                  <a:lnTo>
                    <a:pt x="1581" y="987"/>
                  </a:lnTo>
                  <a:lnTo>
                    <a:pt x="1607" y="998"/>
                  </a:lnTo>
                  <a:lnTo>
                    <a:pt x="1634" y="1007"/>
                  </a:lnTo>
                  <a:lnTo>
                    <a:pt x="1660" y="1016"/>
                  </a:lnTo>
                  <a:lnTo>
                    <a:pt x="1687" y="1024"/>
                  </a:lnTo>
                  <a:lnTo>
                    <a:pt x="1713" y="1031"/>
                  </a:lnTo>
                  <a:lnTo>
                    <a:pt x="1739" y="1036"/>
                  </a:lnTo>
                  <a:lnTo>
                    <a:pt x="1766" y="1041"/>
                  </a:lnTo>
                  <a:lnTo>
                    <a:pt x="1792" y="1043"/>
                  </a:lnTo>
                  <a:lnTo>
                    <a:pt x="1818" y="1044"/>
                  </a:lnTo>
                  <a:lnTo>
                    <a:pt x="1844" y="1044"/>
                  </a:lnTo>
                  <a:lnTo>
                    <a:pt x="1871" y="1042"/>
                  </a:lnTo>
                  <a:lnTo>
                    <a:pt x="1897" y="1038"/>
                  </a:lnTo>
                  <a:lnTo>
                    <a:pt x="1924" y="1033"/>
                  </a:lnTo>
                  <a:lnTo>
                    <a:pt x="1950" y="1025"/>
                  </a:lnTo>
                  <a:lnTo>
                    <a:pt x="1976" y="1016"/>
                  </a:lnTo>
                  <a:lnTo>
                    <a:pt x="2003" y="1005"/>
                  </a:lnTo>
                  <a:lnTo>
                    <a:pt x="2029" y="992"/>
                  </a:lnTo>
                  <a:lnTo>
                    <a:pt x="2055" y="976"/>
                  </a:lnTo>
                  <a:lnTo>
                    <a:pt x="2082" y="958"/>
                  </a:lnTo>
                  <a:lnTo>
                    <a:pt x="2108" y="938"/>
                  </a:lnTo>
                  <a:lnTo>
                    <a:pt x="2134" y="915"/>
                  </a:lnTo>
                  <a:lnTo>
                    <a:pt x="2161" y="890"/>
                  </a:lnTo>
                  <a:lnTo>
                    <a:pt x="2187" y="862"/>
                  </a:lnTo>
                  <a:lnTo>
                    <a:pt x="2213" y="832"/>
                  </a:lnTo>
                  <a:lnTo>
                    <a:pt x="2240" y="798"/>
                  </a:lnTo>
                  <a:lnTo>
                    <a:pt x="2266" y="762"/>
                  </a:lnTo>
                  <a:lnTo>
                    <a:pt x="2293" y="723"/>
                  </a:lnTo>
                  <a:lnTo>
                    <a:pt x="2319" y="682"/>
                  </a:lnTo>
                  <a:lnTo>
                    <a:pt x="2345" y="636"/>
                  </a:lnTo>
                  <a:lnTo>
                    <a:pt x="2371" y="588"/>
                  </a:lnTo>
                  <a:lnTo>
                    <a:pt x="2398" y="537"/>
                  </a:lnTo>
                  <a:lnTo>
                    <a:pt x="2424" y="482"/>
                  </a:lnTo>
                  <a:lnTo>
                    <a:pt x="2451" y="424"/>
                  </a:lnTo>
                  <a:lnTo>
                    <a:pt x="2477" y="363"/>
                  </a:lnTo>
                  <a:lnTo>
                    <a:pt x="2503" y="297"/>
                  </a:lnTo>
                  <a:lnTo>
                    <a:pt x="2530" y="229"/>
                  </a:lnTo>
                  <a:lnTo>
                    <a:pt x="2556" y="156"/>
                  </a:lnTo>
                  <a:lnTo>
                    <a:pt x="2582" y="80"/>
                  </a:lnTo>
                  <a:lnTo>
                    <a:pt x="2609"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cxnSp>
          <p:nvCxnSpPr>
            <p:cNvPr id="75" name="Straight Connector 74">
              <a:extLst>
                <a:ext uri="{FF2B5EF4-FFF2-40B4-BE49-F238E27FC236}">
                  <a16:creationId xmlns:a16="http://schemas.microsoft.com/office/drawing/2014/main" id="{5AA10296-1B97-28AD-1FD9-995B000993DD}"/>
                </a:ext>
              </a:extLst>
            </p:cNvPr>
            <p:cNvCxnSpPr/>
            <p:nvPr/>
          </p:nvCxnSpPr>
          <p:spPr>
            <a:xfrm flipV="1">
              <a:off x="6329363" y="2090738"/>
              <a:ext cx="0" cy="29083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FF87752-B589-BF80-B311-3895BEA615EC}"/>
                </a:ext>
              </a:extLst>
            </p:cNvPr>
            <p:cNvCxnSpPr/>
            <p:nvPr/>
          </p:nvCxnSpPr>
          <p:spPr>
            <a:xfrm flipV="1">
              <a:off x="3014836" y="2090738"/>
              <a:ext cx="0" cy="29083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B3C4CBE5-6E04-A224-1B5D-BAA1F52ECF9A}"/>
                </a:ext>
              </a:extLst>
            </p:cNvPr>
            <p:cNvSpPr/>
            <p:nvPr/>
          </p:nvSpPr>
          <p:spPr>
            <a:xfrm>
              <a:off x="6354077" y="2090738"/>
              <a:ext cx="192081" cy="2908294"/>
            </a:xfrm>
            <a:prstGeom prst="rect">
              <a:avLst/>
            </a:prstGeom>
            <a:pattFill prst="wdUpDiag">
              <a:fgClr>
                <a:schemeClr val="tx1"/>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211A907-8388-E5C6-3DE5-60818B8F12BC}"/>
                </a:ext>
              </a:extLst>
            </p:cNvPr>
            <p:cNvSpPr/>
            <p:nvPr/>
          </p:nvSpPr>
          <p:spPr>
            <a:xfrm>
              <a:off x="2816659" y="2103938"/>
              <a:ext cx="192081" cy="2908294"/>
            </a:xfrm>
            <a:prstGeom prst="rect">
              <a:avLst/>
            </a:prstGeom>
            <a:pattFill prst="wdUpDiag">
              <a:fgClr>
                <a:schemeClr val="tx1"/>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D5F1702-4C32-2B05-7A0E-A17C48488529}"/>
                </a:ext>
              </a:extLst>
            </p:cNvPr>
            <p:cNvSpPr/>
            <p:nvPr/>
          </p:nvSpPr>
          <p:spPr>
            <a:xfrm>
              <a:off x="3791253" y="2994112"/>
              <a:ext cx="98854" cy="9885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13F223E9-E748-816B-9BBE-518D30A5B001}"/>
                </a:ext>
              </a:extLst>
            </p:cNvPr>
            <p:cNvSpPr/>
            <p:nvPr/>
          </p:nvSpPr>
          <p:spPr>
            <a:xfrm>
              <a:off x="5506525" y="3639924"/>
              <a:ext cx="98854" cy="9885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A70B02F-681B-9C72-5950-DB2ECA86396D}"/>
                </a:ext>
              </a:extLst>
            </p:cNvPr>
            <p:cNvSpPr/>
            <p:nvPr/>
          </p:nvSpPr>
          <p:spPr>
            <a:xfrm>
              <a:off x="6277665" y="2994112"/>
              <a:ext cx="98854" cy="9885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92E37D9-E918-BD76-6346-957563373A93}"/>
                </a:ext>
              </a:extLst>
            </p:cNvPr>
            <p:cNvSpPr/>
            <p:nvPr/>
          </p:nvSpPr>
          <p:spPr>
            <a:xfrm>
              <a:off x="2973516" y="3639924"/>
              <a:ext cx="98854" cy="9885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ine 6">
              <a:extLst>
                <a:ext uri="{FF2B5EF4-FFF2-40B4-BE49-F238E27FC236}">
                  <a16:creationId xmlns:a16="http://schemas.microsoft.com/office/drawing/2014/main" id="{C4E0F630-FDD3-7887-4DE5-1B8D5A9DED1F}"/>
                </a:ext>
              </a:extLst>
            </p:cNvPr>
            <p:cNvSpPr>
              <a:spLocks noChangeShapeType="1"/>
            </p:cNvSpPr>
            <p:nvPr/>
          </p:nvSpPr>
          <p:spPr bwMode="auto">
            <a:xfrm>
              <a:off x="2601913" y="4999038"/>
              <a:ext cx="414178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4" name="TextBox 83">
              <a:extLst>
                <a:ext uri="{FF2B5EF4-FFF2-40B4-BE49-F238E27FC236}">
                  <a16:creationId xmlns:a16="http://schemas.microsoft.com/office/drawing/2014/main" id="{4E1EAC7A-5E81-F364-2E9E-967482EDF33C}"/>
                </a:ext>
              </a:extLst>
            </p:cNvPr>
            <p:cNvSpPr txBox="1"/>
            <p:nvPr/>
          </p:nvSpPr>
          <p:spPr>
            <a:xfrm>
              <a:off x="3706074" y="2686334"/>
              <a:ext cx="288862" cy="307777"/>
            </a:xfrm>
            <a:prstGeom prst="rect">
              <a:avLst/>
            </a:prstGeom>
            <a:noFill/>
          </p:spPr>
          <p:txBody>
            <a:bodyPr wrap="none" rtlCol="0">
              <a:spAutoFit/>
            </a:bodyPr>
            <a:lstStyle/>
            <a:p>
              <a:r>
                <a:rPr lang="en-US" sz="1400" dirty="0"/>
                <a:t>A</a:t>
              </a:r>
            </a:p>
          </p:txBody>
        </p:sp>
        <p:sp>
          <p:nvSpPr>
            <p:cNvPr id="85" name="TextBox 84">
              <a:extLst>
                <a:ext uri="{FF2B5EF4-FFF2-40B4-BE49-F238E27FC236}">
                  <a16:creationId xmlns:a16="http://schemas.microsoft.com/office/drawing/2014/main" id="{A807E686-8C72-6164-8E07-B06BBF8A4131}"/>
                </a:ext>
              </a:extLst>
            </p:cNvPr>
            <p:cNvSpPr txBox="1"/>
            <p:nvPr/>
          </p:nvSpPr>
          <p:spPr>
            <a:xfrm>
              <a:off x="5417354" y="3736922"/>
              <a:ext cx="293670" cy="307777"/>
            </a:xfrm>
            <a:prstGeom prst="rect">
              <a:avLst/>
            </a:prstGeom>
            <a:noFill/>
          </p:spPr>
          <p:txBody>
            <a:bodyPr wrap="none" rtlCol="0">
              <a:spAutoFit/>
            </a:bodyPr>
            <a:lstStyle/>
            <a:p>
              <a:r>
                <a:rPr lang="en-US" sz="1400" dirty="0"/>
                <a:t>B</a:t>
              </a:r>
            </a:p>
          </p:txBody>
        </p:sp>
        <p:sp>
          <p:nvSpPr>
            <p:cNvPr id="86" name="TextBox 85">
              <a:extLst>
                <a:ext uri="{FF2B5EF4-FFF2-40B4-BE49-F238E27FC236}">
                  <a16:creationId xmlns:a16="http://schemas.microsoft.com/office/drawing/2014/main" id="{AF36F4A8-4CB0-C532-4F12-42D08675A239}"/>
                </a:ext>
              </a:extLst>
            </p:cNvPr>
            <p:cNvSpPr txBox="1"/>
            <p:nvPr/>
          </p:nvSpPr>
          <p:spPr>
            <a:xfrm>
              <a:off x="3057524" y="3577075"/>
              <a:ext cx="280846" cy="307777"/>
            </a:xfrm>
            <a:prstGeom prst="rect">
              <a:avLst/>
            </a:prstGeom>
            <a:noFill/>
          </p:spPr>
          <p:txBody>
            <a:bodyPr wrap="none" rtlCol="0">
              <a:spAutoFit/>
            </a:bodyPr>
            <a:lstStyle/>
            <a:p>
              <a:r>
                <a:rPr lang="en-US" sz="1400" dirty="0"/>
                <a:t>C</a:t>
              </a:r>
            </a:p>
          </p:txBody>
        </p:sp>
        <p:sp>
          <p:nvSpPr>
            <p:cNvPr id="87" name="TextBox 86">
              <a:extLst>
                <a:ext uri="{FF2B5EF4-FFF2-40B4-BE49-F238E27FC236}">
                  <a16:creationId xmlns:a16="http://schemas.microsoft.com/office/drawing/2014/main" id="{CE77ADE5-82E4-B606-7EEA-F217FA0CA3C1}"/>
                </a:ext>
              </a:extLst>
            </p:cNvPr>
            <p:cNvSpPr txBox="1"/>
            <p:nvPr/>
          </p:nvSpPr>
          <p:spPr>
            <a:xfrm>
              <a:off x="6023337" y="2881412"/>
              <a:ext cx="293670" cy="307777"/>
            </a:xfrm>
            <a:prstGeom prst="rect">
              <a:avLst/>
            </a:prstGeom>
            <a:noFill/>
          </p:spPr>
          <p:txBody>
            <a:bodyPr wrap="none" rtlCol="0">
              <a:spAutoFit/>
            </a:bodyPr>
            <a:lstStyle/>
            <a:p>
              <a:r>
                <a:rPr lang="en-US" sz="1400" dirty="0"/>
                <a:t>D</a:t>
              </a: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E1B469A-13BC-87A4-2BB3-D9E69D6BEB94}"/>
                    </a:ext>
                  </a:extLst>
                </p:cNvPr>
                <p:cNvSpPr txBox="1"/>
                <p:nvPr/>
              </p:nvSpPr>
              <p:spPr>
                <a:xfrm>
                  <a:off x="4590709" y="5264150"/>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88" name="TextBox 87">
                  <a:extLst>
                    <a:ext uri="{FF2B5EF4-FFF2-40B4-BE49-F238E27FC236}">
                      <a16:creationId xmlns:a16="http://schemas.microsoft.com/office/drawing/2014/main" id="{0E1B469A-13BC-87A4-2BB3-D9E69D6BEB94}"/>
                    </a:ext>
                  </a:extLst>
                </p:cNvPr>
                <p:cNvSpPr txBox="1">
                  <a:spLocks noRot="1" noChangeAspect="1" noMove="1" noResize="1" noEditPoints="1" noAdjustHandles="1" noChangeArrowheads="1" noChangeShapeType="1" noTextEdit="1"/>
                </p:cNvSpPr>
                <p:nvPr/>
              </p:nvSpPr>
              <p:spPr>
                <a:xfrm>
                  <a:off x="4590709" y="5264150"/>
                  <a:ext cx="183320" cy="276999"/>
                </a:xfrm>
                <a:prstGeom prst="rect">
                  <a:avLst/>
                </a:prstGeom>
                <a:blipFill>
                  <a:blip r:embed="rId3"/>
                  <a:stretch>
                    <a:fillRect l="-25000" r="-17857"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3511DC4-64CB-C0AB-F481-18AFE59C12DD}"/>
                    </a:ext>
                  </a:extLst>
                </p:cNvPr>
                <p:cNvSpPr txBox="1"/>
                <p:nvPr/>
              </p:nvSpPr>
              <p:spPr>
                <a:xfrm rot="16200000">
                  <a:off x="1957502" y="3198286"/>
                  <a:ext cx="5090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89" name="TextBox 88">
                  <a:extLst>
                    <a:ext uri="{FF2B5EF4-FFF2-40B4-BE49-F238E27FC236}">
                      <a16:creationId xmlns:a16="http://schemas.microsoft.com/office/drawing/2014/main" id="{A3511DC4-64CB-C0AB-F481-18AFE59C12DD}"/>
                    </a:ext>
                  </a:extLst>
                </p:cNvPr>
                <p:cNvSpPr txBox="1">
                  <a:spLocks noRot="1" noChangeAspect="1" noMove="1" noResize="1" noEditPoints="1" noAdjustHandles="1" noChangeArrowheads="1" noChangeShapeType="1" noTextEdit="1"/>
                </p:cNvSpPr>
                <p:nvPr/>
              </p:nvSpPr>
              <p:spPr>
                <a:xfrm rot="16200000">
                  <a:off x="1957502" y="3198286"/>
                  <a:ext cx="509050" cy="276999"/>
                </a:xfrm>
                <a:prstGeom prst="rect">
                  <a:avLst/>
                </a:prstGeom>
                <a:blipFill>
                  <a:blip r:embed="rId4"/>
                  <a:stretch>
                    <a:fillRect l="-2381" t="-22078" r="-45238" b="-22078"/>
                  </a:stretch>
                </a:blipFill>
              </p:spPr>
              <p:txBody>
                <a:bodyPr/>
                <a:lstStyle/>
                <a:p>
                  <a:r>
                    <a:rPr lang="en-US">
                      <a:noFill/>
                    </a:rPr>
                    <a:t> </a:t>
                  </a:r>
                </a:p>
              </p:txBody>
            </p:sp>
          </mc:Fallback>
        </mc:AlternateContent>
      </p:grpSp>
    </p:spTree>
    <p:extLst>
      <p:ext uri="{BB962C8B-B14F-4D97-AF65-F5344CB8AC3E}">
        <p14:creationId xmlns:p14="http://schemas.microsoft.com/office/powerpoint/2010/main" val="3623695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Expanding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𝑛</m:t>
                        </m:r>
                      </m:sub>
                    </m:sSub>
                    <m:r>
                      <a:rPr lang="en-US" i="1" dirty="0">
                        <a:latin typeface="Cambria Math" panose="02040503050406030204" pitchFamily="18" charset="0"/>
                      </a:rPr>
                      <m:t>)</m:t>
                    </m:r>
                  </m:oMath>
                </a14:m>
                <a:r>
                  <a:rPr lang="en-US" dirty="0"/>
                  <a:t> about a candidate minimum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𝐱</m:t>
                        </m:r>
                      </m:e>
                      <m:sup>
                        <m:r>
                          <a:rPr lang="en-US" b="1" i="1">
                            <a:latin typeface="Cambria Math" panose="02040503050406030204" pitchFamily="18" charset="0"/>
                          </a:rPr>
                          <m:t>∗</m:t>
                        </m:r>
                      </m:sup>
                    </m:sSup>
                  </m:oMath>
                </a14:m>
                <a:endParaRPr lang="en-US" dirty="0"/>
              </a:p>
              <a:p>
                <a:endParaRPr lang="en-US" dirty="0"/>
              </a:p>
              <a:p>
                <a:endParaRPr lang="en-US" dirty="0"/>
              </a:p>
              <a:p>
                <a:endParaRPr lang="en-US" dirty="0"/>
              </a:p>
              <a:p>
                <a:r>
                  <a:rPr lang="en-US" dirty="0"/>
                  <a:t>The condition for stationarity</a:t>
                </a:r>
              </a:p>
              <a:p>
                <a:pPr lvl="1"/>
                <a:r>
                  <a:rPr lang="en-US" dirty="0"/>
                  <a:t>If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≠0</m:t>
                    </m:r>
                  </m:oMath>
                </a14:m>
                <a:r>
                  <a:rPr lang="en-US" dirty="0"/>
                  <a:t>, it is possible to choose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oMath>
                </a14:m>
                <a:r>
                  <a:rPr lang="en-US" dirty="0"/>
                  <a:t> in the opposite direction and other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𝑗</m:t>
                            </m:r>
                          </m:sub>
                          <m:sup>
                            <m:r>
                              <a:rPr lang="en-US" i="1">
                                <a:latin typeface="Cambria Math" panose="02040503050406030204" pitchFamily="18" charset="0"/>
                              </a:rPr>
                              <m:t>∗</m:t>
                            </m:r>
                          </m:sup>
                        </m:sSubSup>
                      </m:e>
                    </m:d>
                    <m:r>
                      <a:rPr lang="en-US" i="1">
                        <a:latin typeface="Cambria Math" panose="02040503050406030204" pitchFamily="18" charset="0"/>
                      </a:rPr>
                      <m:t>=0</m:t>
                    </m:r>
                  </m:oMath>
                </a14:m>
                <a:r>
                  <a:rPr lang="en-US" dirty="0"/>
                  <a:t> to make </a:t>
                </a: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𝑓</m:t>
                    </m:r>
                    <m:r>
                      <a:rPr lang="en-US" i="1">
                        <a:latin typeface="Cambria Math" panose="02040503050406030204" pitchFamily="18" charset="0"/>
                      </a:rPr>
                      <m:t>&lt;0</m:t>
                    </m:r>
                  </m:oMath>
                </a14:m>
                <a:endParaRPr lang="en-US" dirty="0"/>
              </a:p>
              <a:p>
                <a:pPr lvl="1"/>
                <a:r>
                  <a:rPr lang="en-US" dirty="0"/>
                  <a:t>So must have </a:t>
                </a:r>
                <a14:m>
                  <m:oMath xmlns:m="http://schemas.openxmlformats.org/officeDocument/2006/math">
                    <m:r>
                      <m:rPr>
                        <m:sty m:val="p"/>
                      </m:rP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sup>
                        </m:sSup>
                      </m:e>
                    </m:d>
                    <m:r>
                      <a:rPr lang="en-US" i="1">
                        <a:latin typeface="Cambria Math" panose="02040503050406030204" pitchFamily="18" charset="0"/>
                      </a:rPr>
                      <m:t>=0</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Taylor Series Expansion in </a:t>
                </a:r>
                <a14:m>
                  <m:oMath xmlns:m="http://schemas.openxmlformats.org/officeDocument/2006/math">
                    <m:r>
                      <a:rPr lang="en-US" b="1" i="1" dirty="0" smtClean="0">
                        <a:latin typeface="Cambria Math" panose="02040503050406030204" pitchFamily="18" charset="0"/>
                      </a:rPr>
                      <m:t>𝒏</m:t>
                    </m:r>
                  </m:oMath>
                </a14:m>
                <a:r>
                  <a:rPr lang="en-US" dirty="0"/>
                  <a:t> Dimensions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4"/>
                <a:stretch>
                  <a:fillRect l="-1069" t="-1884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AC02375-6288-1AD3-1ED1-9E8831D9418D}"/>
                  </a:ext>
                </a:extLst>
              </p:cNvPr>
              <p:cNvSpPr txBox="1"/>
              <p:nvPr/>
            </p:nvSpPr>
            <p:spPr>
              <a:xfrm>
                <a:off x="657746" y="1315617"/>
                <a:ext cx="7470507" cy="15435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𝐱</m:t>
                              </m:r>
                            </m:e>
                            <m:sup>
                              <m:r>
                                <a:rPr lang="en-US" sz="2000" b="1" i="1">
                                  <a:latin typeface="Cambria Math" panose="02040503050406030204" pitchFamily="18" charset="0"/>
                                </a:rPr>
                                <m:t>∗</m:t>
                              </m:r>
                            </m:sup>
                          </m:sSup>
                        </m:e>
                      </m:d>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m:t>
                                      </m:r>
                                    </m:sup>
                                  </m:sSup>
                                </m:e>
                              </m:d>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den>
                          </m:f>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e>
                      </m:nary>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𝑛</m:t>
                              </m:r>
                            </m:sup>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m:t>
                                          </m:r>
                                        </m:sup>
                                      </m:sSup>
                                    </m:e>
                                  </m:d>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𝑗</m:t>
                                      </m:r>
                                    </m:sub>
                                  </m:sSub>
                                </m:den>
                              </m:f>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𝑗</m:t>
                                  </m:r>
                                </m:sub>
                              </m:sSub>
                            </m:e>
                          </m:nary>
                        </m:e>
                      </m:nary>
                      <m:r>
                        <a:rPr lang="en-US" sz="2000" i="1">
                          <a:latin typeface="Cambria Math" panose="02040503050406030204" pitchFamily="18" charset="0"/>
                        </a:rPr>
                        <m:t>+</m:t>
                      </m:r>
                      <m:r>
                        <m:rPr>
                          <m:sty m:val="p"/>
                        </m:rPr>
                        <a:rPr lang="en-US" sz="2000">
                          <a:latin typeface="Cambria Math" panose="02040503050406030204" pitchFamily="18" charset="0"/>
                        </a:rPr>
                        <m:t>H</m:t>
                      </m:r>
                      <m:r>
                        <a:rPr lang="en-US" sz="2000" i="1">
                          <a:latin typeface="Cambria Math" panose="02040503050406030204" pitchFamily="18" charset="0"/>
                        </a:rPr>
                        <m:t>.</m:t>
                      </m:r>
                      <m:r>
                        <m:rPr>
                          <m:sty m:val="p"/>
                        </m:rPr>
                        <a:rPr lang="en-US" sz="2000">
                          <a:latin typeface="Cambria Math" panose="02040503050406030204" pitchFamily="18" charset="0"/>
                        </a:rPr>
                        <m:t>O</m:t>
                      </m:r>
                      <m:r>
                        <a:rPr lang="en-US" sz="2000" i="1">
                          <a:latin typeface="Cambria Math" panose="02040503050406030204" pitchFamily="18" charset="0"/>
                        </a:rPr>
                        <m:t>.</m:t>
                      </m:r>
                      <m:r>
                        <m:rPr>
                          <m:sty m:val="p"/>
                        </m:rPr>
                        <a:rPr lang="en-US" sz="2000">
                          <a:latin typeface="Cambria Math" panose="02040503050406030204" pitchFamily="18" charset="0"/>
                        </a:rPr>
                        <m:t>T</m:t>
                      </m:r>
                      <m:r>
                        <a:rPr lang="en-US" sz="2000" i="1">
                          <a:latin typeface="Cambria Math" panose="02040503050406030204" pitchFamily="18" charset="0"/>
                        </a:rPr>
                        <m:t>.</m:t>
                      </m:r>
                    </m:oMath>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𝐱</m:t>
                              </m:r>
                            </m:e>
                            <m:sup>
                              <m:r>
                                <a:rPr lang="en-US" sz="2000" b="1" i="1">
                                  <a:latin typeface="Cambria Math" panose="02040503050406030204" pitchFamily="18" charset="0"/>
                                </a:rPr>
                                <m:t>∗</m:t>
                              </m:r>
                            </m:sup>
                          </m:sSup>
                        </m:e>
                      </m:d>
                      <m:r>
                        <a:rPr lang="en-US" sz="2000" i="1">
                          <a:latin typeface="Cambria Math" panose="02040503050406030204" pitchFamily="18" charset="0"/>
                        </a:rPr>
                        <m:t>+</m:t>
                      </m:r>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𝑇</m:t>
                          </m:r>
                        </m:sup>
                      </m:sSup>
                      <m:r>
                        <m:rPr>
                          <m:sty m:val="p"/>
                        </m:rPr>
                        <a:rPr lang="en-US" sz="200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m:t>
                              </m:r>
                            </m:sup>
                          </m:sSup>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𝑇</m:t>
                          </m:r>
                        </m:sup>
                      </m:sSup>
                      <m:r>
                        <a:rPr lang="en-US" sz="2000" b="1" i="1">
                          <a:latin typeface="Cambria Math" panose="02040503050406030204" pitchFamily="18" charset="0"/>
                        </a:rPr>
                        <m:t>𝐇</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m:t>
                              </m:r>
                            </m:sup>
                          </m:sSup>
                        </m:e>
                      </m:d>
                      <m:r>
                        <m:rPr>
                          <m:sty m:val="p"/>
                        </m:rPr>
                        <a:rPr lang="en-US" sz="2000">
                          <a:latin typeface="Cambria Math" panose="02040503050406030204" pitchFamily="18" charset="0"/>
                        </a:rPr>
                        <m:t>Δ</m:t>
                      </m:r>
                      <m:r>
                        <a:rPr lang="en-US" sz="2000" b="1" i="1">
                          <a:latin typeface="Cambria Math" panose="02040503050406030204" pitchFamily="18" charset="0"/>
                        </a:rPr>
                        <m:t>𝐱</m:t>
                      </m:r>
                      <m:r>
                        <a:rPr lang="en-US" sz="2000" i="1">
                          <a:latin typeface="Cambria Math" panose="02040503050406030204" pitchFamily="18" charset="0"/>
                        </a:rPr>
                        <m:t>+</m:t>
                      </m:r>
                      <m:r>
                        <m:rPr>
                          <m:sty m:val="p"/>
                        </m:rPr>
                        <a:rPr lang="en-US" sz="2000">
                          <a:latin typeface="Cambria Math" panose="02040503050406030204" pitchFamily="18" charset="0"/>
                        </a:rPr>
                        <m:t>H</m:t>
                      </m:r>
                      <m:r>
                        <a:rPr lang="en-US" sz="2000" i="1">
                          <a:latin typeface="Cambria Math" panose="02040503050406030204" pitchFamily="18" charset="0"/>
                        </a:rPr>
                        <m:t>.</m:t>
                      </m:r>
                      <m:r>
                        <m:rPr>
                          <m:sty m:val="p"/>
                        </m:rPr>
                        <a:rPr lang="en-US" sz="2000">
                          <a:latin typeface="Cambria Math" panose="02040503050406030204" pitchFamily="18" charset="0"/>
                        </a:rPr>
                        <m:t>O</m:t>
                      </m:r>
                      <m:r>
                        <a:rPr lang="en-US" sz="2000" i="1">
                          <a:latin typeface="Cambria Math" panose="02040503050406030204" pitchFamily="18" charset="0"/>
                        </a:rPr>
                        <m:t>.</m:t>
                      </m:r>
                      <m:r>
                        <m:rPr>
                          <m:sty m:val="p"/>
                        </m:rPr>
                        <a:rPr lang="en-US" sz="2000">
                          <a:latin typeface="Cambria Math" panose="02040503050406030204" pitchFamily="18" charset="0"/>
                        </a:rPr>
                        <m:t>T</m:t>
                      </m:r>
                      <m:r>
                        <a:rPr lang="en-US" sz="2000" i="1">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CAC02375-6288-1AD3-1ED1-9E8831D9418D}"/>
                  </a:ext>
                </a:extLst>
              </p:cNvPr>
              <p:cNvSpPr txBox="1">
                <a:spLocks noRot="1" noChangeAspect="1" noMove="1" noResize="1" noEditPoints="1" noAdjustHandles="1" noChangeArrowheads="1" noChangeShapeType="1" noTextEdit="1"/>
              </p:cNvSpPr>
              <p:nvPr/>
            </p:nvSpPr>
            <p:spPr>
              <a:xfrm>
                <a:off x="657746" y="1315617"/>
                <a:ext cx="7470507" cy="15435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5B9D640-3386-3334-B2F5-29EACA52BEA5}"/>
                  </a:ext>
                </a:extLst>
              </p:cNvPr>
              <p:cNvSpPr txBox="1"/>
              <p:nvPr/>
            </p:nvSpPr>
            <p:spPr>
              <a:xfrm>
                <a:off x="1464526" y="4852949"/>
                <a:ext cx="4686924" cy="996748"/>
              </a:xfrm>
              <a:prstGeom prst="rect">
                <a:avLst/>
              </a:prstGeom>
              <a:solidFill>
                <a:srgbClr val="FFFF00"/>
              </a:solidFill>
              <a:ln w="19050">
                <a:solidFill>
                  <a:srgbClr val="0000FF"/>
                </a:solidFill>
              </a:ln>
            </p:spPr>
            <p:txBody>
              <a:bodyPr wrap="non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dirty="0" smtClean="0">
                          <a:latin typeface="Cambria Math" panose="02040503050406030204" pitchFamily="18" charset="0"/>
                        </a:rPr>
                        <m:t>∇</m:t>
                      </m:r>
                      <m:r>
                        <a:rPr lang="en-US" sz="2400" i="1" dirty="0">
                          <a:latin typeface="Cambria Math" panose="02040503050406030204" pitchFamily="18" charset="0"/>
                        </a:rPr>
                        <m:t>𝑓</m:t>
                      </m:r>
                      <m:r>
                        <a:rPr lang="en-US" sz="2400" i="0" dirty="0">
                          <a:latin typeface="Cambria Math" panose="02040503050406030204" pitchFamily="18" charset="0"/>
                        </a:rPr>
                        <m:t>=</m:t>
                      </m:r>
                      <m:sSup>
                        <m:sSupPr>
                          <m:ctrlPr>
                            <a:rPr lang="en-US" sz="2400" i="1" dirty="0">
                              <a:latin typeface="Cambria Math" panose="02040503050406030204" pitchFamily="18" charset="0"/>
                            </a:rPr>
                          </m:ctrlPr>
                        </m:sSupPr>
                        <m:e>
                          <m:d>
                            <m:dPr>
                              <m:begChr m:val="{"/>
                              <m:endChr m:val="}"/>
                              <m:ctrlPr>
                                <a:rPr lang="en-US" sz="2400" i="1" dirty="0">
                                  <a:latin typeface="Cambria Math" panose="02040503050406030204" pitchFamily="18" charset="0"/>
                                </a:rPr>
                              </m:ctrlPr>
                            </m:dPr>
                            <m:e>
                              <m:m>
                                <m:mPr>
                                  <m:plcHide m:val="on"/>
                                  <m:mcs>
                                    <m:mc>
                                      <m:mcPr>
                                        <m:count m:val="4"/>
                                        <m:mcJc m:val="center"/>
                                      </m:mcPr>
                                    </m:mc>
                                  </m:mcs>
                                  <m:ctrlPr>
                                    <a:rPr lang="en-US" sz="2400" i="1" dirty="0">
                                      <a:latin typeface="Cambria Math" panose="02040503050406030204" pitchFamily="18" charset="0"/>
                                    </a:rPr>
                                  </m:ctrlPr>
                                </m:mPr>
                                <m:mr>
                                  <m:e>
                                    <m:f>
                                      <m:fPr>
                                        <m:ctrlPr>
                                          <a:rPr lang="en-US" sz="2400" i="1" dirty="0">
                                            <a:latin typeface="Cambria Math" panose="02040503050406030204" pitchFamily="18" charset="0"/>
                                          </a:rPr>
                                        </m:ctrlPr>
                                      </m:fPr>
                                      <m:num>
                                        <m:r>
                                          <a:rPr lang="en-US" sz="2400" i="0" dirty="0">
                                            <a:latin typeface="Cambria Math" panose="02040503050406030204" pitchFamily="18" charset="0"/>
                                          </a:rPr>
                                          <m:t>𝜕</m:t>
                                        </m:r>
                                        <m:r>
                                          <a:rPr lang="en-US" sz="2400" i="1" dirty="0">
                                            <a:latin typeface="Cambria Math" panose="02040503050406030204" pitchFamily="18" charset="0"/>
                                          </a:rPr>
                                          <m:t>𝑓</m:t>
                                        </m:r>
                                      </m:num>
                                      <m:den>
                                        <m:r>
                                          <a:rPr lang="en-US" sz="2400" i="0"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i="0" dirty="0">
                                                <a:latin typeface="Cambria Math" panose="02040503050406030204" pitchFamily="18" charset="0"/>
                                              </a:rPr>
                                              <m:t>1</m:t>
                                            </m:r>
                                          </m:sub>
                                        </m:sSub>
                                      </m:den>
                                    </m:f>
                                  </m:e>
                                  <m:e>
                                    <m:f>
                                      <m:fPr>
                                        <m:ctrlPr>
                                          <a:rPr lang="en-US" sz="2400" i="1" dirty="0">
                                            <a:latin typeface="Cambria Math" panose="02040503050406030204" pitchFamily="18" charset="0"/>
                                          </a:rPr>
                                        </m:ctrlPr>
                                      </m:fPr>
                                      <m:num>
                                        <m:r>
                                          <a:rPr lang="en-US" sz="2400" i="0" dirty="0">
                                            <a:latin typeface="Cambria Math" panose="02040503050406030204" pitchFamily="18" charset="0"/>
                                          </a:rPr>
                                          <m:t>𝜕</m:t>
                                        </m:r>
                                        <m:r>
                                          <a:rPr lang="en-US" sz="2400" i="1" dirty="0">
                                            <a:latin typeface="Cambria Math" panose="02040503050406030204" pitchFamily="18" charset="0"/>
                                          </a:rPr>
                                          <m:t>𝑓</m:t>
                                        </m:r>
                                      </m:num>
                                      <m:den>
                                        <m:r>
                                          <a:rPr lang="en-US" sz="2400" i="0"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i="0" dirty="0">
                                                <a:latin typeface="Cambria Math" panose="02040503050406030204" pitchFamily="18" charset="0"/>
                                              </a:rPr>
                                              <m:t>2</m:t>
                                            </m:r>
                                          </m:sub>
                                        </m:sSub>
                                      </m:den>
                                    </m:f>
                                  </m:e>
                                  <m:e>
                                    <m:r>
                                      <a:rPr lang="en-US" sz="2400" i="0" dirty="0">
                                        <a:latin typeface="Cambria Math" panose="02040503050406030204" pitchFamily="18" charset="0"/>
                                      </a:rPr>
                                      <m:t>⋯</m:t>
                                    </m:r>
                                  </m:e>
                                  <m:e>
                                    <m:f>
                                      <m:fPr>
                                        <m:ctrlPr>
                                          <a:rPr lang="en-US" sz="2400" i="1" dirty="0">
                                            <a:latin typeface="Cambria Math" panose="02040503050406030204" pitchFamily="18" charset="0"/>
                                          </a:rPr>
                                        </m:ctrlPr>
                                      </m:fPr>
                                      <m:num>
                                        <m:r>
                                          <a:rPr lang="en-US" sz="2400" i="0" dirty="0">
                                            <a:latin typeface="Cambria Math" panose="02040503050406030204" pitchFamily="18" charset="0"/>
                                          </a:rPr>
                                          <m:t>𝜕</m:t>
                                        </m:r>
                                        <m:r>
                                          <a:rPr lang="en-US" sz="2400" i="1" dirty="0">
                                            <a:latin typeface="Cambria Math" panose="02040503050406030204" pitchFamily="18" charset="0"/>
                                          </a:rPr>
                                          <m:t>𝑓</m:t>
                                        </m:r>
                                      </m:num>
                                      <m:den>
                                        <m:r>
                                          <a:rPr lang="en-US" sz="2400" i="0"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𝑛</m:t>
                                            </m:r>
                                          </m:sub>
                                        </m:sSub>
                                      </m:den>
                                    </m:f>
                                  </m:e>
                                </m:mr>
                              </m:m>
                            </m:e>
                          </m:d>
                        </m:e>
                        <m:sup>
                          <m:r>
                            <m:rPr>
                              <m:sty m:val="p"/>
                            </m:rPr>
                            <a:rPr lang="en-US" sz="2400" b="0" i="1" dirty="0">
                              <a:latin typeface="Cambria Math" panose="02040503050406030204" pitchFamily="18" charset="0"/>
                            </a:rPr>
                            <m:t>T</m:t>
                          </m:r>
                        </m:sup>
                      </m:sSup>
                      <m:r>
                        <a:rPr lang="en-US" sz="2400" b="0" i="0" dirty="0">
                          <a:latin typeface="Cambria Math" panose="02040503050406030204" pitchFamily="18" charset="0"/>
                        </a:rPr>
                        <m:t>=</m:t>
                      </m:r>
                      <m:r>
                        <a:rPr lang="en-US" sz="2400" b="1" i="0" dirty="0">
                          <a:latin typeface="Cambria Math" panose="02040503050406030204" pitchFamily="18" charset="0"/>
                        </a:rPr>
                        <m:t>𝟎</m:t>
                      </m:r>
                    </m:oMath>
                  </m:oMathPara>
                </a14:m>
                <a:endParaRPr lang="en-US" sz="2400" dirty="0"/>
              </a:p>
            </p:txBody>
          </p:sp>
        </mc:Choice>
        <mc:Fallback xmlns="">
          <p:sp>
            <p:nvSpPr>
              <p:cNvPr id="13" name="TextBox 12">
                <a:extLst>
                  <a:ext uri="{FF2B5EF4-FFF2-40B4-BE49-F238E27FC236}">
                    <a16:creationId xmlns:a16="http://schemas.microsoft.com/office/drawing/2014/main" id="{E5B9D640-3386-3334-B2F5-29EACA52BEA5}"/>
                  </a:ext>
                </a:extLst>
              </p:cNvPr>
              <p:cNvSpPr txBox="1">
                <a:spLocks noRot="1" noChangeAspect="1" noMove="1" noResize="1" noEditPoints="1" noAdjustHandles="1" noChangeArrowheads="1" noChangeShapeType="1" noTextEdit="1"/>
              </p:cNvSpPr>
              <p:nvPr/>
            </p:nvSpPr>
            <p:spPr>
              <a:xfrm>
                <a:off x="1464526" y="4852949"/>
                <a:ext cx="4686924" cy="996748"/>
              </a:xfrm>
              <a:prstGeom prst="rect">
                <a:avLst/>
              </a:prstGeom>
              <a:blipFill>
                <a:blip r:embed="rId6"/>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034014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quarter" idx="10"/>
          </p:nvPr>
        </p:nvSpPr>
        <p:spPr/>
        <p:txBody>
          <a:bodyPr/>
          <a:lstStyle/>
          <a:p>
            <a:endParaRPr lang="en-US" dirty="0"/>
          </a:p>
          <a:p>
            <a:pPr>
              <a:spcBef>
                <a:spcPts val="4200"/>
              </a:spcBef>
            </a:pPr>
            <a:r>
              <a:rPr lang="en-US" dirty="0"/>
              <a:t>Sufficient condition for a minimum is that </a:t>
            </a:r>
          </a:p>
          <a:p>
            <a:endParaRPr lang="en-US" dirty="0"/>
          </a:p>
          <a:p>
            <a:pPr>
              <a:spcBef>
                <a:spcPts val="4200"/>
              </a:spcBef>
            </a:pPr>
            <a:r>
              <a:rPr lang="en-US"/>
              <a:t>That </a:t>
            </a:r>
            <a:r>
              <a:rPr lang="en-US" dirty="0"/>
              <a:t>is, the matrix of second derivatives (Hessian) is positive definite</a:t>
            </a:r>
          </a:p>
          <a:p>
            <a:r>
              <a:rPr lang="en-US" dirty="0"/>
              <a:t>Simplest way to check positive definiteness is eigenvalues: All eigenvalues need to be positive</a:t>
            </a:r>
          </a:p>
          <a:p>
            <a:r>
              <a:rPr lang="en-US"/>
              <a:t>Necessary conditions: Hessian </a:t>
            </a:r>
            <a:r>
              <a:rPr lang="en-US" dirty="0"/>
              <a:t>matrix is positive-semi definite</a:t>
            </a:r>
            <a:r>
              <a:rPr lang="en-US"/>
              <a:t>, i.e., all eigenvalues are non-negative</a:t>
            </a:r>
            <a:endParaRPr lang="en-US" dirty="0"/>
          </a:p>
        </p:txBody>
      </p:sp>
      <p:sp>
        <p:nvSpPr>
          <p:cNvPr id="4098" name="Rectangle 2"/>
          <p:cNvSpPr>
            <a:spLocks noGrp="1" noChangeArrowheads="1"/>
          </p:cNvSpPr>
          <p:nvPr>
            <p:ph type="title"/>
          </p:nvPr>
        </p:nvSpPr>
        <p:spPr/>
        <p:txBody>
          <a:bodyPr/>
          <a:lstStyle/>
          <a:p>
            <a:r>
              <a:rPr lang="en-US" dirty="0"/>
              <a:t>Conditions for Minimum</a:t>
            </a:r>
          </a:p>
        </p:txBody>
      </p:sp>
      <p:cxnSp>
        <p:nvCxnSpPr>
          <p:cNvPr id="3" name="Straight Arrow Connector 2"/>
          <p:cNvCxnSpPr/>
          <p:nvPr/>
        </p:nvCxnSpPr>
        <p:spPr>
          <a:xfrm flipH="1">
            <a:off x="3846786" y="774200"/>
            <a:ext cx="557048" cy="723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0A9A2E3-0BDA-2940-E97E-90A6428E2F79}"/>
                  </a:ext>
                </a:extLst>
              </p:cNvPr>
              <p:cNvSpPr txBox="1"/>
              <p:nvPr/>
            </p:nvSpPr>
            <p:spPr>
              <a:xfrm>
                <a:off x="940783" y="717393"/>
                <a:ext cx="7251922"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1" i="0" smtClean="0">
                              <a:latin typeface="Cambria Math" panose="02040503050406030204" pitchFamily="18" charset="0"/>
                            </a:rPr>
                            <m:t>𝐱</m:t>
                          </m:r>
                        </m:e>
                      </m:d>
                      <m:r>
                        <a:rPr lang="en-US" sz="2400" b="0" i="1" smtClean="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i="1">
                                  <a:latin typeface="Cambria Math" panose="02040503050406030204" pitchFamily="18" charset="0"/>
                                </a:rPr>
                                <m:t>𝐱</m:t>
                              </m:r>
                            </m:e>
                            <m:sup>
                              <m:r>
                                <a:rPr lang="en-US" sz="2400" b="1" i="1">
                                  <a:latin typeface="Cambria Math" panose="02040503050406030204" pitchFamily="18" charset="0"/>
                                </a:rPr>
                                <m:t>∗</m:t>
                              </m:r>
                            </m:sup>
                          </m:sSup>
                        </m:e>
                      </m:d>
                      <m:r>
                        <a:rPr lang="en-US" sz="2400" i="1">
                          <a:latin typeface="Cambria Math" panose="02040503050406030204" pitchFamily="18" charset="0"/>
                        </a:rPr>
                        <m:t>+</m:t>
                      </m:r>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𝑇</m:t>
                          </m:r>
                        </m:sup>
                      </m:sSup>
                      <m:r>
                        <m:rPr>
                          <m:sty m:val="p"/>
                        </m:rPr>
                        <a:rPr lang="en-US" sz="240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m:t>
                              </m:r>
                            </m:sup>
                          </m:sSup>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𝑇</m:t>
                          </m:r>
                        </m:sup>
                      </m:sSup>
                      <m:r>
                        <a:rPr lang="en-US" sz="2400" b="1" i="1">
                          <a:latin typeface="Cambria Math" panose="02040503050406030204" pitchFamily="18" charset="0"/>
                        </a:rPr>
                        <m:t>𝐇</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m:t>
                              </m:r>
                            </m:sup>
                          </m:sSup>
                        </m:e>
                      </m:d>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i="1">
                          <a:latin typeface="Cambria Math" panose="02040503050406030204" pitchFamily="18" charset="0"/>
                        </a:rPr>
                        <m:t>+</m:t>
                      </m:r>
                      <m:r>
                        <m:rPr>
                          <m:sty m:val="p"/>
                        </m:rPr>
                        <a:rPr lang="en-US" sz="2400">
                          <a:latin typeface="Cambria Math" panose="02040503050406030204" pitchFamily="18" charset="0"/>
                        </a:rPr>
                        <m:t>H</m:t>
                      </m:r>
                      <m:r>
                        <a:rPr lang="en-US" sz="2400" i="1">
                          <a:latin typeface="Cambria Math" panose="02040503050406030204" pitchFamily="18" charset="0"/>
                        </a:rPr>
                        <m:t>.</m:t>
                      </m:r>
                      <m:r>
                        <m:rPr>
                          <m:sty m:val="p"/>
                        </m:rPr>
                        <a:rPr lang="en-US" sz="2400">
                          <a:latin typeface="Cambria Math" panose="02040503050406030204" pitchFamily="18" charset="0"/>
                        </a:rPr>
                        <m:t>O</m:t>
                      </m:r>
                      <m:r>
                        <a:rPr lang="en-US" sz="2400" i="1">
                          <a:latin typeface="Cambria Math" panose="02040503050406030204" pitchFamily="18" charset="0"/>
                        </a:rPr>
                        <m:t>.</m:t>
                      </m:r>
                      <m:r>
                        <m:rPr>
                          <m:sty m:val="p"/>
                        </m:rPr>
                        <a:rPr lang="en-US" sz="2400">
                          <a:latin typeface="Cambria Math" panose="02040503050406030204" pitchFamily="18" charset="0"/>
                        </a:rPr>
                        <m:t>T</m:t>
                      </m:r>
                      <m:r>
                        <a:rPr lang="en-US" sz="2400" i="1">
                          <a:latin typeface="Cambria Math" panose="02040503050406030204" pitchFamily="18" charset="0"/>
                        </a:rPr>
                        <m:t>.</m:t>
                      </m:r>
                    </m:oMath>
                  </m:oMathPara>
                </a14:m>
                <a:endParaRPr lang="en-US" sz="2400" dirty="0"/>
              </a:p>
            </p:txBody>
          </p:sp>
        </mc:Choice>
        <mc:Fallback xmlns="">
          <p:sp>
            <p:nvSpPr>
              <p:cNvPr id="2" name="TextBox 1">
                <a:extLst>
                  <a:ext uri="{FF2B5EF4-FFF2-40B4-BE49-F238E27FC236}">
                    <a16:creationId xmlns:a16="http://schemas.microsoft.com/office/drawing/2014/main" id="{60A9A2E3-0BDA-2940-E97E-90A6428E2F79}"/>
                  </a:ext>
                </a:extLst>
              </p:cNvPr>
              <p:cNvSpPr txBox="1">
                <a:spLocks noRot="1" noChangeAspect="1" noMove="1" noResize="1" noEditPoints="1" noAdjustHandles="1" noChangeArrowheads="1" noChangeShapeType="1" noTextEdit="1"/>
              </p:cNvSpPr>
              <p:nvPr/>
            </p:nvSpPr>
            <p:spPr>
              <a:xfrm>
                <a:off x="940783" y="717393"/>
                <a:ext cx="7251922" cy="7838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9117D31-FD01-0DF4-F42A-9E2E80C76721}"/>
                  </a:ext>
                </a:extLst>
              </p:cNvPr>
              <p:cNvSpPr txBox="1"/>
              <p:nvPr/>
            </p:nvSpPr>
            <p:spPr>
              <a:xfrm>
                <a:off x="1769327" y="2270008"/>
                <a:ext cx="4265398" cy="46820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𝑇</m:t>
                          </m:r>
                        </m:sup>
                      </m:sSup>
                      <m:r>
                        <a:rPr lang="en-US" sz="2400" b="1" i="1">
                          <a:latin typeface="Cambria Math" panose="02040503050406030204" pitchFamily="18" charset="0"/>
                        </a:rPr>
                        <m:t>𝐇</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m:t>
                              </m:r>
                            </m:sup>
                          </m:sSup>
                        </m:e>
                      </m:d>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b="1" i="1">
                          <a:latin typeface="Cambria Math" panose="02040503050406030204" pitchFamily="18" charset="0"/>
                        </a:rPr>
                        <m:t>&gt;</m:t>
                      </m:r>
                      <m:r>
                        <a:rPr lang="en-US" sz="2400" i="1">
                          <a:latin typeface="Cambria Math" panose="02040503050406030204" pitchFamily="18" charset="0"/>
                        </a:rPr>
                        <m:t>0 </m:t>
                      </m:r>
                      <m:r>
                        <m:rPr>
                          <m:sty m:val="p"/>
                        </m:rPr>
                        <a:rPr lang="en-US" sz="2400">
                          <a:latin typeface="Cambria Math" panose="02040503050406030204" pitchFamily="18" charset="0"/>
                        </a:rPr>
                        <m:t>for</m:t>
                      </m:r>
                      <m:r>
                        <a:rPr lang="en-US" sz="2400">
                          <a:latin typeface="Cambria Math" panose="02040503050406030204" pitchFamily="18" charset="0"/>
                        </a:rPr>
                        <m:t> </m:t>
                      </m:r>
                      <m:r>
                        <m:rPr>
                          <m:sty m:val="p"/>
                        </m:rPr>
                        <a:rPr lang="en-US" sz="2400">
                          <a:latin typeface="Cambria Math" panose="02040503050406030204" pitchFamily="18" charset="0"/>
                        </a:rPr>
                        <m:t>all</m:t>
                      </m:r>
                      <m:r>
                        <a:rPr lang="en-US" sz="2400" i="1">
                          <a:latin typeface="Cambria Math" panose="02040503050406030204" pitchFamily="18" charset="0"/>
                        </a:rPr>
                        <m:t> </m:t>
                      </m:r>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a:latin typeface="Cambria Math" panose="02040503050406030204" pitchFamily="18" charset="0"/>
                        </a:rPr>
                        <m:t>≠0</m:t>
                      </m:r>
                    </m:oMath>
                  </m:oMathPara>
                </a14:m>
                <a:endParaRPr lang="en-US" sz="3200" dirty="0"/>
              </a:p>
            </p:txBody>
          </p:sp>
        </mc:Choice>
        <mc:Fallback xmlns="">
          <p:sp>
            <p:nvSpPr>
              <p:cNvPr id="7" name="TextBox 6">
                <a:extLst>
                  <a:ext uri="{FF2B5EF4-FFF2-40B4-BE49-F238E27FC236}">
                    <a16:creationId xmlns:a16="http://schemas.microsoft.com/office/drawing/2014/main" id="{69117D31-FD01-0DF4-F42A-9E2E80C76721}"/>
                  </a:ext>
                </a:extLst>
              </p:cNvPr>
              <p:cNvSpPr txBox="1">
                <a:spLocks noRot="1" noChangeAspect="1" noMove="1" noResize="1" noEditPoints="1" noAdjustHandles="1" noChangeArrowheads="1" noChangeShapeType="1" noTextEdit="1"/>
              </p:cNvSpPr>
              <p:nvPr/>
            </p:nvSpPr>
            <p:spPr>
              <a:xfrm>
                <a:off x="1769327" y="2270008"/>
                <a:ext cx="4265398" cy="468205"/>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63205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Optimization methods help us find solutions to problems where we seek to find the </a:t>
            </a:r>
            <a:r>
              <a:rPr lang="en-US" dirty="0">
                <a:solidFill>
                  <a:srgbClr val="0000FF"/>
                </a:solidFill>
              </a:rPr>
              <a:t>best</a:t>
            </a:r>
            <a:r>
              <a:rPr lang="en-US" dirty="0"/>
              <a:t> of something</a:t>
            </a:r>
          </a:p>
          <a:p>
            <a:r>
              <a:rPr lang="en-US" dirty="0"/>
              <a:t>Curve-fitting by minimizing error between the curve and data is an example of optimization</a:t>
            </a:r>
          </a:p>
          <a:p>
            <a:r>
              <a:rPr lang="en-US" dirty="0"/>
              <a:t>This section is about how we formulate/solve the problem mathematically.</a:t>
            </a:r>
          </a:p>
          <a:p>
            <a:r>
              <a:rPr lang="en-US" dirty="0">
                <a:solidFill>
                  <a:srgbClr val="0000FF"/>
                </a:solidFill>
              </a:rPr>
              <a:t>Gradient-based methods</a:t>
            </a:r>
          </a:p>
          <a:p>
            <a:pPr lvl="1"/>
            <a:r>
              <a:rPr lang="en-US" dirty="0"/>
              <a:t>Searching for local minima</a:t>
            </a:r>
          </a:p>
          <a:p>
            <a:pPr lvl="1"/>
            <a:r>
              <a:rPr lang="en-US" dirty="0"/>
              <a:t>Function must be continuous and smooth</a:t>
            </a:r>
          </a:p>
          <a:p>
            <a:r>
              <a:rPr lang="en-US" dirty="0">
                <a:solidFill>
                  <a:srgbClr val="0000FF"/>
                </a:solidFill>
              </a:rPr>
              <a:t>Gradient-free methods</a:t>
            </a:r>
          </a:p>
          <a:p>
            <a:pPr lvl="1"/>
            <a:r>
              <a:rPr lang="en-US" dirty="0"/>
              <a:t>Direct search</a:t>
            </a:r>
          </a:p>
          <a:p>
            <a:pPr lvl="1"/>
            <a:r>
              <a:rPr lang="en-US" dirty="0"/>
              <a:t>Genetic algorithm, simulated annealing, etc.</a:t>
            </a:r>
          </a:p>
          <a:p>
            <a:endParaRPr lang="en-US" dirty="0"/>
          </a:p>
        </p:txBody>
      </p:sp>
      <p:sp>
        <p:nvSpPr>
          <p:cNvPr id="3" name="Title 2"/>
          <p:cNvSpPr>
            <a:spLocks noGrp="1"/>
          </p:cNvSpPr>
          <p:nvPr>
            <p:ph type="title"/>
          </p:nvPr>
        </p:nvSpPr>
        <p:spPr/>
        <p:txBody>
          <a:bodyPr/>
          <a:lstStyle/>
          <a:p>
            <a:r>
              <a:rPr lang="en-US" dirty="0"/>
              <a:t>Optimization</a:t>
            </a:r>
          </a:p>
        </p:txBody>
      </p:sp>
      <p:grpSp>
        <p:nvGrpSpPr>
          <p:cNvPr id="10" name="Group 9"/>
          <p:cNvGrpSpPr/>
          <p:nvPr/>
        </p:nvGrpSpPr>
        <p:grpSpPr>
          <a:xfrm>
            <a:off x="6096000" y="3200400"/>
            <a:ext cx="2573436" cy="2059242"/>
            <a:chOff x="5638800" y="3043535"/>
            <a:chExt cx="2573436" cy="2059242"/>
          </a:xfrm>
        </p:grpSpPr>
        <p:sp>
          <p:nvSpPr>
            <p:cNvPr id="6" name="Down Arrow 5"/>
            <p:cNvSpPr/>
            <p:nvPr/>
          </p:nvSpPr>
          <p:spPr>
            <a:xfrm>
              <a:off x="6019800" y="3505200"/>
              <a:ext cx="566159" cy="11430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V="1">
              <a:off x="7239000" y="3505200"/>
              <a:ext cx="566159" cy="11430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8800" y="4641112"/>
              <a:ext cx="1335109" cy="461665"/>
            </a:xfrm>
            <a:prstGeom prst="rect">
              <a:avLst/>
            </a:prstGeom>
            <a:noFill/>
          </p:spPr>
          <p:txBody>
            <a:bodyPr wrap="none" rtlCol="0">
              <a:spAutoFit/>
            </a:bodyPr>
            <a:lstStyle/>
            <a:p>
              <a:r>
                <a:rPr lang="en-US" sz="2400"/>
                <a:t>Minimize</a:t>
              </a:r>
            </a:p>
          </p:txBody>
        </p:sp>
        <p:sp>
          <p:nvSpPr>
            <p:cNvPr id="9" name="TextBox 8"/>
            <p:cNvSpPr txBox="1"/>
            <p:nvPr/>
          </p:nvSpPr>
          <p:spPr>
            <a:xfrm>
              <a:off x="6831922" y="3043535"/>
              <a:ext cx="1380314" cy="461665"/>
            </a:xfrm>
            <a:prstGeom prst="rect">
              <a:avLst/>
            </a:prstGeom>
            <a:noFill/>
          </p:spPr>
          <p:txBody>
            <a:bodyPr wrap="none" rtlCol="0">
              <a:spAutoFit/>
            </a:bodyPr>
            <a:lstStyle/>
            <a:p>
              <a:r>
                <a:rPr lang="en-US" sz="2400"/>
                <a:t>Maximize</a:t>
              </a:r>
            </a:p>
          </p:txBody>
        </p:sp>
      </p:grpSp>
    </p:spTree>
    <p:extLst>
      <p:ext uri="{BB962C8B-B14F-4D97-AF65-F5344CB8AC3E}">
        <p14:creationId xmlns:p14="http://schemas.microsoft.com/office/powerpoint/2010/main" val="4225797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Multi-variable case</a:t>
            </a:r>
          </a:p>
          <a:p>
            <a:pPr lvl="1"/>
            <a:r>
              <a:rPr lang="en-US" dirty="0"/>
              <a:t>KKT condition</a:t>
            </a:r>
          </a:p>
          <a:p>
            <a:pPr lvl="1"/>
            <a:endParaRPr lang="en-US" dirty="0"/>
          </a:p>
          <a:p>
            <a:pPr lvl="1"/>
            <a:r>
              <a:rPr lang="en-US" dirty="0"/>
              <a:t>Second-order necessary condition</a:t>
            </a:r>
          </a:p>
          <a:p>
            <a:pPr lvl="1"/>
            <a:endParaRPr lang="en-US" dirty="0"/>
          </a:p>
          <a:p>
            <a:pPr lvl="1"/>
            <a:r>
              <a:rPr lang="en-US" dirty="0"/>
              <a:t>Sufficient condition</a:t>
            </a:r>
          </a:p>
        </p:txBody>
      </p:sp>
      <p:sp>
        <p:nvSpPr>
          <p:cNvPr id="2" name="Title 1"/>
          <p:cNvSpPr>
            <a:spLocks noGrp="1"/>
          </p:cNvSpPr>
          <p:nvPr>
            <p:ph type="title"/>
          </p:nvPr>
        </p:nvSpPr>
        <p:spPr/>
        <p:txBody>
          <a:bodyPr/>
          <a:lstStyle/>
          <a:p>
            <a:r>
              <a:rPr lang="en-US" dirty="0"/>
              <a:t>Optimality Condition for Unconstrained Problem</a:t>
            </a:r>
          </a:p>
        </p:txBody>
      </p:sp>
      <p:sp>
        <p:nvSpPr>
          <p:cNvPr id="6" name="TextBox 5"/>
          <p:cNvSpPr txBox="1"/>
          <p:nvPr/>
        </p:nvSpPr>
        <p:spPr>
          <a:xfrm>
            <a:off x="6205366" y="1600851"/>
            <a:ext cx="2007665" cy="461665"/>
          </a:xfrm>
          <a:prstGeom prst="rect">
            <a:avLst/>
          </a:prstGeom>
          <a:noFill/>
        </p:spPr>
        <p:txBody>
          <a:bodyPr wrap="none" rtlCol="0">
            <a:spAutoFit/>
          </a:bodyPr>
          <a:lstStyle/>
          <a:p>
            <a:r>
              <a:rPr lang="en-US" sz="2400" dirty="0"/>
              <a:t>Column vector</a:t>
            </a:r>
          </a:p>
        </p:txBody>
      </p:sp>
      <p:sp>
        <p:nvSpPr>
          <p:cNvPr id="8" name="TextBox 7"/>
          <p:cNvSpPr txBox="1"/>
          <p:nvPr/>
        </p:nvSpPr>
        <p:spPr>
          <a:xfrm>
            <a:off x="6205366" y="3125835"/>
            <a:ext cx="2023631" cy="461665"/>
          </a:xfrm>
          <a:prstGeom prst="rect">
            <a:avLst/>
          </a:prstGeom>
          <a:noFill/>
        </p:spPr>
        <p:txBody>
          <a:bodyPr wrap="none" rtlCol="0">
            <a:spAutoFit/>
          </a:bodyPr>
          <a:lstStyle/>
          <a:p>
            <a:r>
              <a:rPr lang="en-US" sz="2400" dirty="0"/>
              <a:t>Hessian matrix</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E7F6BDE-617F-CF10-23A4-45BD3DE4D9B0}"/>
                  </a:ext>
                </a:extLst>
              </p:cNvPr>
              <p:cNvSpPr txBox="1"/>
              <p:nvPr/>
            </p:nvSpPr>
            <p:spPr>
              <a:xfrm>
                <a:off x="884238" y="1798390"/>
                <a:ext cx="17301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m:t>
                              </m:r>
                            </m:sup>
                          </m:sSup>
                        </m:e>
                      </m:d>
                      <m:r>
                        <a:rPr lang="en-US" sz="2400" i="1">
                          <a:latin typeface="Cambria Math" panose="02040503050406030204" pitchFamily="18" charset="0"/>
                        </a:rPr>
                        <m:t>=0</m:t>
                      </m:r>
                    </m:oMath>
                  </m:oMathPara>
                </a14:m>
                <a:endParaRPr lang="en-US" sz="3200" dirty="0"/>
              </a:p>
            </p:txBody>
          </p:sp>
        </mc:Choice>
        <mc:Fallback xmlns="">
          <p:sp>
            <p:nvSpPr>
              <p:cNvPr id="10" name="TextBox 9">
                <a:extLst>
                  <a:ext uri="{FF2B5EF4-FFF2-40B4-BE49-F238E27FC236}">
                    <a16:creationId xmlns:a16="http://schemas.microsoft.com/office/drawing/2014/main" id="{CE7F6BDE-617F-CF10-23A4-45BD3DE4D9B0}"/>
                  </a:ext>
                </a:extLst>
              </p:cNvPr>
              <p:cNvSpPr txBox="1">
                <a:spLocks noRot="1" noChangeAspect="1" noMove="1" noResize="1" noEditPoints="1" noAdjustHandles="1" noChangeArrowheads="1" noChangeShapeType="1" noTextEdit="1"/>
              </p:cNvSpPr>
              <p:nvPr/>
            </p:nvSpPr>
            <p:spPr>
              <a:xfrm>
                <a:off x="884238" y="1798390"/>
                <a:ext cx="1730154" cy="461665"/>
              </a:xfrm>
              <a:prstGeom prst="rect">
                <a:avLst/>
              </a:prstGeom>
              <a:blipFill>
                <a:blip r:embed="rId2"/>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F007ACC-3DFD-FF08-711D-1E15E92A905E}"/>
                  </a:ext>
                </a:extLst>
              </p:cNvPr>
              <p:cNvSpPr txBox="1"/>
              <p:nvPr/>
            </p:nvSpPr>
            <p:spPr>
              <a:xfrm>
                <a:off x="884238" y="2779330"/>
                <a:ext cx="4265398"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𝑇</m:t>
                          </m:r>
                        </m:sup>
                      </m:sSup>
                      <m:r>
                        <a:rPr lang="en-US" sz="2400" b="1" i="1">
                          <a:latin typeface="Cambria Math" panose="02040503050406030204" pitchFamily="18" charset="0"/>
                        </a:rPr>
                        <m:t>𝐇</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m:t>
                              </m:r>
                            </m:sup>
                          </m:sSup>
                        </m:e>
                      </m:d>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b="1" i="1">
                          <a:latin typeface="Cambria Math" panose="02040503050406030204" pitchFamily="18" charset="0"/>
                        </a:rPr>
                        <m:t>≥</m:t>
                      </m:r>
                      <m:r>
                        <a:rPr lang="en-US" sz="2400" i="1">
                          <a:latin typeface="Cambria Math" panose="02040503050406030204" pitchFamily="18" charset="0"/>
                        </a:rPr>
                        <m:t>0 </m:t>
                      </m:r>
                      <m:r>
                        <m:rPr>
                          <m:sty m:val="p"/>
                        </m:rPr>
                        <a:rPr lang="en-US" sz="2400">
                          <a:latin typeface="Cambria Math" panose="02040503050406030204" pitchFamily="18" charset="0"/>
                        </a:rPr>
                        <m:t>for</m:t>
                      </m:r>
                      <m:r>
                        <a:rPr lang="en-US" sz="2400">
                          <a:latin typeface="Cambria Math" panose="02040503050406030204" pitchFamily="18" charset="0"/>
                        </a:rPr>
                        <m:t> </m:t>
                      </m:r>
                      <m:r>
                        <m:rPr>
                          <m:sty m:val="p"/>
                        </m:rPr>
                        <a:rPr lang="en-US" sz="2400">
                          <a:latin typeface="Cambria Math" panose="02040503050406030204" pitchFamily="18" charset="0"/>
                        </a:rPr>
                        <m:t>all</m:t>
                      </m:r>
                      <m:r>
                        <a:rPr lang="en-US" sz="2400" i="1">
                          <a:latin typeface="Cambria Math" panose="02040503050406030204" pitchFamily="18" charset="0"/>
                        </a:rPr>
                        <m:t> </m:t>
                      </m:r>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a:latin typeface="Cambria Math" panose="02040503050406030204" pitchFamily="18" charset="0"/>
                        </a:rPr>
                        <m:t>≠0</m:t>
                      </m:r>
                    </m:oMath>
                  </m:oMathPara>
                </a14:m>
                <a:endParaRPr lang="en-US" sz="3200" dirty="0"/>
              </a:p>
            </p:txBody>
          </p:sp>
        </mc:Choice>
        <mc:Fallback xmlns="">
          <p:sp>
            <p:nvSpPr>
              <p:cNvPr id="13" name="TextBox 12">
                <a:extLst>
                  <a:ext uri="{FF2B5EF4-FFF2-40B4-BE49-F238E27FC236}">
                    <a16:creationId xmlns:a16="http://schemas.microsoft.com/office/drawing/2014/main" id="{2F007ACC-3DFD-FF08-711D-1E15E92A905E}"/>
                  </a:ext>
                </a:extLst>
              </p:cNvPr>
              <p:cNvSpPr txBox="1">
                <a:spLocks noRot="1" noChangeAspect="1" noMove="1" noResize="1" noEditPoints="1" noAdjustHandles="1" noChangeArrowheads="1" noChangeShapeType="1" noTextEdit="1"/>
              </p:cNvSpPr>
              <p:nvPr/>
            </p:nvSpPr>
            <p:spPr>
              <a:xfrm>
                <a:off x="884238" y="2779330"/>
                <a:ext cx="4265398" cy="468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97231D9-60A0-9621-59E5-13EE22D330A6}"/>
                  </a:ext>
                </a:extLst>
              </p:cNvPr>
              <p:cNvSpPr txBox="1"/>
              <p:nvPr/>
            </p:nvSpPr>
            <p:spPr>
              <a:xfrm>
                <a:off x="884238" y="3865756"/>
                <a:ext cx="4265398"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𝑇</m:t>
                          </m:r>
                        </m:sup>
                      </m:sSup>
                      <m:r>
                        <a:rPr lang="en-US" sz="2400" b="1" i="1">
                          <a:latin typeface="Cambria Math" panose="02040503050406030204" pitchFamily="18" charset="0"/>
                        </a:rPr>
                        <m:t>𝐇</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m:t>
                              </m:r>
                            </m:sup>
                          </m:sSup>
                        </m:e>
                      </m:d>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b="1" i="1">
                          <a:latin typeface="Cambria Math" panose="02040503050406030204" pitchFamily="18" charset="0"/>
                        </a:rPr>
                        <m:t>&gt;</m:t>
                      </m:r>
                      <m:r>
                        <a:rPr lang="en-US" sz="2400" i="1">
                          <a:latin typeface="Cambria Math" panose="02040503050406030204" pitchFamily="18" charset="0"/>
                        </a:rPr>
                        <m:t>0 </m:t>
                      </m:r>
                      <m:r>
                        <m:rPr>
                          <m:sty m:val="p"/>
                        </m:rPr>
                        <a:rPr lang="en-US" sz="2400">
                          <a:latin typeface="Cambria Math" panose="02040503050406030204" pitchFamily="18" charset="0"/>
                        </a:rPr>
                        <m:t>for</m:t>
                      </m:r>
                      <m:r>
                        <a:rPr lang="en-US" sz="2400">
                          <a:latin typeface="Cambria Math" panose="02040503050406030204" pitchFamily="18" charset="0"/>
                        </a:rPr>
                        <m:t> </m:t>
                      </m:r>
                      <m:r>
                        <m:rPr>
                          <m:sty m:val="p"/>
                        </m:rPr>
                        <a:rPr lang="en-US" sz="2400">
                          <a:latin typeface="Cambria Math" panose="02040503050406030204" pitchFamily="18" charset="0"/>
                        </a:rPr>
                        <m:t>all</m:t>
                      </m:r>
                      <m:r>
                        <a:rPr lang="en-US" sz="2400" i="1">
                          <a:latin typeface="Cambria Math" panose="02040503050406030204" pitchFamily="18" charset="0"/>
                        </a:rPr>
                        <m:t> </m:t>
                      </m:r>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a:latin typeface="Cambria Math" panose="02040503050406030204" pitchFamily="18" charset="0"/>
                        </a:rPr>
                        <m:t>≠0</m:t>
                      </m:r>
                    </m:oMath>
                  </m:oMathPara>
                </a14:m>
                <a:endParaRPr lang="en-US" sz="3200" dirty="0"/>
              </a:p>
            </p:txBody>
          </p:sp>
        </mc:Choice>
        <mc:Fallback xmlns="">
          <p:sp>
            <p:nvSpPr>
              <p:cNvPr id="15" name="TextBox 14">
                <a:extLst>
                  <a:ext uri="{FF2B5EF4-FFF2-40B4-BE49-F238E27FC236}">
                    <a16:creationId xmlns:a16="http://schemas.microsoft.com/office/drawing/2014/main" id="{797231D9-60A0-9621-59E5-13EE22D330A6}"/>
                  </a:ext>
                </a:extLst>
              </p:cNvPr>
              <p:cNvSpPr txBox="1">
                <a:spLocks noRot="1" noChangeAspect="1" noMove="1" noResize="1" noEditPoints="1" noAdjustHandles="1" noChangeArrowheads="1" noChangeShapeType="1" noTextEdit="1"/>
              </p:cNvSpPr>
              <p:nvPr/>
            </p:nvSpPr>
            <p:spPr>
              <a:xfrm>
                <a:off x="884238" y="3865756"/>
                <a:ext cx="4265398" cy="4682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E0D9AAB-004F-60AB-C7B7-725889E4B8FF}"/>
                  </a:ext>
                </a:extLst>
              </p:cNvPr>
              <p:cNvSpPr txBox="1"/>
              <p:nvPr/>
            </p:nvSpPr>
            <p:spPr>
              <a:xfrm>
                <a:off x="5790604" y="911772"/>
                <a:ext cx="2975879" cy="77886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m:rPr>
                          <m:sty m:val="p"/>
                        </m:rPr>
                        <a:rPr lang="en-US" sz="2000" dirty="0" smtClean="0">
                          <a:latin typeface="Cambria Math" panose="02040503050406030204" pitchFamily="18" charset="0"/>
                        </a:rPr>
                        <m:t>∇</m:t>
                      </m:r>
                      <m:r>
                        <a:rPr lang="en-US" sz="2000" i="1" dirty="0">
                          <a:latin typeface="Cambria Math" panose="02040503050406030204" pitchFamily="18" charset="0"/>
                        </a:rPr>
                        <m:t>𝑓</m:t>
                      </m:r>
                      <m:r>
                        <a:rPr lang="en-US" sz="2000" i="0" dirty="0">
                          <a:latin typeface="Cambria Math" panose="02040503050406030204" pitchFamily="18" charset="0"/>
                        </a:rPr>
                        <m:t>=</m:t>
                      </m:r>
                      <m:d>
                        <m:dPr>
                          <m:begChr m:val="{"/>
                          <m:endChr m:val="}"/>
                          <m:ctrlPr>
                            <a:rPr lang="en-US" sz="2000" i="1" dirty="0">
                              <a:latin typeface="Cambria Math" panose="02040503050406030204" pitchFamily="18" charset="0"/>
                            </a:rPr>
                          </m:ctrlPr>
                        </m:dPr>
                        <m:e>
                          <m:f>
                            <m:fPr>
                              <m:ctrlPr>
                                <a:rPr lang="en-US" sz="2000" i="1" dirty="0">
                                  <a:latin typeface="Cambria Math" panose="02040503050406030204" pitchFamily="18" charset="0"/>
                                </a:rPr>
                              </m:ctrlPr>
                            </m:fPr>
                            <m:num>
                              <m:r>
                                <a:rPr lang="en-US" sz="2000" i="0" dirty="0">
                                  <a:latin typeface="Cambria Math" panose="02040503050406030204" pitchFamily="18" charset="0"/>
                                </a:rPr>
                                <m:t>𝜕</m:t>
                              </m:r>
                              <m:r>
                                <a:rPr lang="en-US" sz="2000" i="1" dirty="0">
                                  <a:latin typeface="Cambria Math" panose="02040503050406030204" pitchFamily="18" charset="0"/>
                                </a:rPr>
                                <m:t>𝑓</m:t>
                              </m:r>
                            </m:num>
                            <m:den>
                              <m:r>
                                <a:rPr lang="en-US" sz="2000" i="0"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𝑏</m:t>
                                  </m:r>
                                </m:e>
                                <m:sub>
                                  <m:r>
                                    <a:rPr lang="en-US" sz="2000" i="1" dirty="0">
                                      <a:latin typeface="Cambria Math" panose="02040503050406030204" pitchFamily="18" charset="0"/>
                                    </a:rPr>
                                    <m:t>𝑖</m:t>
                                  </m:r>
                                </m:sub>
                              </m:sSub>
                            </m:den>
                          </m:f>
                        </m:e>
                      </m:d>
                      <m:r>
                        <a:rPr lang="en-US" sz="2000" b="0" i="1" dirty="0">
                          <a:latin typeface="Cambria Math" panose="02040503050406030204" pitchFamily="18" charset="0"/>
                        </a:rPr>
                        <m:t>   </m:t>
                      </m:r>
                      <m:r>
                        <a:rPr lang="en-US" sz="2000" b="0" i="1" dirty="0">
                          <a:latin typeface="Cambria Math" panose="02040503050406030204" pitchFamily="18" charset="0"/>
                        </a:rPr>
                        <m:t>𝑖</m:t>
                      </m:r>
                      <m:r>
                        <a:rPr lang="en-US" sz="2000" b="0" i="0" dirty="0">
                          <a:latin typeface="Cambria Math" panose="02040503050406030204" pitchFamily="18" charset="0"/>
                        </a:rPr>
                        <m:t>=1,...,</m:t>
                      </m:r>
                      <m:r>
                        <a:rPr lang="en-US" sz="2000" b="0" i="1" dirty="0" smtClean="0">
                          <a:latin typeface="Cambria Math" panose="02040503050406030204" pitchFamily="18" charset="0"/>
                        </a:rPr>
                        <m:t>𝑛</m:t>
                      </m:r>
                    </m:oMath>
                  </m:oMathPara>
                </a14:m>
                <a:endParaRPr lang="en-US" sz="2000" dirty="0"/>
              </a:p>
            </p:txBody>
          </p:sp>
        </mc:Choice>
        <mc:Fallback xmlns="">
          <p:sp>
            <p:nvSpPr>
              <p:cNvPr id="17" name="TextBox 16">
                <a:extLst>
                  <a:ext uri="{FF2B5EF4-FFF2-40B4-BE49-F238E27FC236}">
                    <a16:creationId xmlns:a16="http://schemas.microsoft.com/office/drawing/2014/main" id="{CE0D9AAB-004F-60AB-C7B7-725889E4B8FF}"/>
                  </a:ext>
                </a:extLst>
              </p:cNvPr>
              <p:cNvSpPr txBox="1">
                <a:spLocks noRot="1" noChangeAspect="1" noMove="1" noResize="1" noEditPoints="1" noAdjustHandles="1" noChangeArrowheads="1" noChangeShapeType="1" noTextEdit="1"/>
              </p:cNvSpPr>
              <p:nvPr/>
            </p:nvSpPr>
            <p:spPr>
              <a:xfrm>
                <a:off x="5790604" y="911772"/>
                <a:ext cx="2975879" cy="77886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434C4A8-12E7-DF5C-9830-A0EAB7F458BB}"/>
                  </a:ext>
                </a:extLst>
              </p:cNvPr>
              <p:cNvSpPr txBox="1"/>
              <p:nvPr/>
            </p:nvSpPr>
            <p:spPr>
              <a:xfrm>
                <a:off x="5458526" y="2404624"/>
                <a:ext cx="3307957" cy="796693"/>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1" dirty="0" smtClean="0">
                          <a:latin typeface="Cambria Math" panose="02040503050406030204" pitchFamily="18" charset="0"/>
                        </a:rPr>
                        <m:t>𝐇</m:t>
                      </m:r>
                      <m:r>
                        <a:rPr lang="en-US" sz="2000" b="0" i="0" dirty="0">
                          <a:latin typeface="Cambria Math" panose="02040503050406030204" pitchFamily="18" charset="0"/>
                        </a:rPr>
                        <m:t>=</m:t>
                      </m:r>
                      <m:d>
                        <m:dPr>
                          <m:begChr m:val="["/>
                          <m:endChr m:val="]"/>
                          <m:ctrlPr>
                            <a:rPr lang="en-US" sz="2000" b="0" i="1" dirty="0">
                              <a:latin typeface="Cambria Math" panose="02040503050406030204" pitchFamily="18" charset="0"/>
                            </a:rPr>
                          </m:ctrlPr>
                        </m:dPr>
                        <m:e>
                          <m:f>
                            <m:fPr>
                              <m:ctrlPr>
                                <a:rPr lang="en-US" sz="2000" b="0" i="1" dirty="0">
                                  <a:latin typeface="Cambria Math" panose="02040503050406030204" pitchFamily="18" charset="0"/>
                                </a:rPr>
                              </m:ctrlPr>
                            </m:fPr>
                            <m:num>
                              <m:sSup>
                                <m:sSupPr>
                                  <m:ctrlPr>
                                    <a:rPr lang="en-US" sz="2000" b="0" i="1" dirty="0">
                                      <a:latin typeface="Cambria Math" panose="02040503050406030204" pitchFamily="18" charset="0"/>
                                    </a:rPr>
                                  </m:ctrlPr>
                                </m:sSupPr>
                                <m:e>
                                  <m:r>
                                    <a:rPr lang="en-US" sz="2000" b="0" i="0" dirty="0">
                                      <a:latin typeface="Cambria Math" panose="02040503050406030204" pitchFamily="18" charset="0"/>
                                    </a:rPr>
                                    <m:t>𝜕</m:t>
                                  </m:r>
                                </m:e>
                                <m:sup>
                                  <m:r>
                                    <a:rPr lang="en-US" sz="2000" b="0" i="0" dirty="0">
                                      <a:latin typeface="Cambria Math" panose="02040503050406030204" pitchFamily="18" charset="0"/>
                                    </a:rPr>
                                    <m:t>2</m:t>
                                  </m:r>
                                </m:sup>
                              </m:sSup>
                              <m:r>
                                <a:rPr lang="en-US" sz="2000" b="0" i="1" dirty="0">
                                  <a:latin typeface="Cambria Math" panose="02040503050406030204" pitchFamily="18" charset="0"/>
                                </a:rPr>
                                <m:t>𝑓</m:t>
                              </m:r>
                            </m:num>
                            <m:den>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𝑏</m:t>
                                  </m:r>
                                </m:e>
                                <m:sub>
                                  <m:r>
                                    <a:rPr lang="en-US" sz="2000" b="0" i="1" dirty="0">
                                      <a:latin typeface="Cambria Math" panose="02040503050406030204" pitchFamily="18" charset="0"/>
                                    </a:rPr>
                                    <m:t>𝑖</m:t>
                                  </m:r>
                                </m:sub>
                              </m:sSub>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𝑏</m:t>
                                  </m:r>
                                </m:e>
                                <m:sub>
                                  <m:r>
                                    <a:rPr lang="en-US" sz="2000" b="0" i="1" dirty="0">
                                      <a:latin typeface="Cambria Math" panose="02040503050406030204" pitchFamily="18" charset="0"/>
                                    </a:rPr>
                                    <m:t>𝑗</m:t>
                                  </m:r>
                                </m:sub>
                              </m:sSub>
                            </m:den>
                          </m:f>
                        </m:e>
                      </m:d>
                      <m:r>
                        <a:rPr lang="en-US" sz="2000" b="0" i="1" dirty="0">
                          <a:latin typeface="Cambria Math" panose="02040503050406030204" pitchFamily="18" charset="0"/>
                        </a:rPr>
                        <m:t>  </m:t>
                      </m:r>
                      <m:r>
                        <a:rPr lang="en-US" sz="2000" b="0" i="1" dirty="0">
                          <a:latin typeface="Cambria Math" panose="02040503050406030204" pitchFamily="18" charset="0"/>
                        </a:rPr>
                        <m:t>𝑖</m:t>
                      </m:r>
                      <m:r>
                        <a:rPr lang="en-US" sz="2000" b="0" i="0" dirty="0">
                          <a:latin typeface="Cambria Math" panose="02040503050406030204" pitchFamily="18" charset="0"/>
                        </a:rPr>
                        <m:t>,</m:t>
                      </m:r>
                      <m:r>
                        <a:rPr lang="en-US" sz="2000" b="0" i="1" dirty="0">
                          <a:latin typeface="Cambria Math" panose="02040503050406030204" pitchFamily="18" charset="0"/>
                        </a:rPr>
                        <m:t>𝑗</m:t>
                      </m:r>
                      <m:r>
                        <a:rPr lang="en-US" sz="2000" b="0" i="0" dirty="0">
                          <a:latin typeface="Cambria Math" panose="02040503050406030204" pitchFamily="18" charset="0"/>
                        </a:rPr>
                        <m:t>=1,...,</m:t>
                      </m:r>
                      <m:r>
                        <a:rPr lang="en-US" sz="2000" b="0" i="1" dirty="0" smtClean="0">
                          <a:latin typeface="Cambria Math" panose="02040503050406030204" pitchFamily="18" charset="0"/>
                        </a:rPr>
                        <m:t>𝑛</m:t>
                      </m:r>
                    </m:oMath>
                  </m:oMathPara>
                </a14:m>
                <a:endParaRPr lang="en-US" sz="2000" dirty="0"/>
              </a:p>
            </p:txBody>
          </p:sp>
        </mc:Choice>
        <mc:Fallback xmlns="">
          <p:sp>
            <p:nvSpPr>
              <p:cNvPr id="18" name="TextBox 17">
                <a:extLst>
                  <a:ext uri="{FF2B5EF4-FFF2-40B4-BE49-F238E27FC236}">
                    <a16:creationId xmlns:a16="http://schemas.microsoft.com/office/drawing/2014/main" id="{6434C4A8-12E7-DF5C-9830-A0EAB7F458BB}"/>
                  </a:ext>
                </a:extLst>
              </p:cNvPr>
              <p:cNvSpPr txBox="1">
                <a:spLocks noRot="1" noChangeAspect="1" noMove="1" noResize="1" noEditPoints="1" noAdjustHandles="1" noChangeArrowheads="1" noChangeShapeType="1" noTextEdit="1"/>
              </p:cNvSpPr>
              <p:nvPr/>
            </p:nvSpPr>
            <p:spPr>
              <a:xfrm>
                <a:off x="5458526" y="2404624"/>
                <a:ext cx="3307957" cy="79669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3021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219" name="Rectangle 3"/>
              <p:cNvSpPr>
                <a:spLocks noGrp="1" noChangeArrowheads="1"/>
              </p:cNvSpPr>
              <p:nvPr>
                <p:ph type="body" sz="quarter" idx="10"/>
              </p:nvPr>
            </p:nvSpPr>
            <p:spPr>
              <a:xfrm>
                <a:off x="304800" y="774200"/>
                <a:ext cx="8534400" cy="549078"/>
              </a:xfrm>
            </p:spPr>
            <p:txBody>
              <a:bodyPr/>
              <a:lstStyle/>
              <a:p>
                <a:r>
                  <a:rPr lang="en-US" dirty="0"/>
                  <a:t>Quadratic form: </a:t>
                </a: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m:t>
                    </m:r>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𝑇</m:t>
                        </m:r>
                      </m:sup>
                    </m:sSup>
                    <m:r>
                      <a:rPr lang="en-US" b="1" i="1">
                        <a:latin typeface="Cambria Math" panose="02040503050406030204" pitchFamily="18" charset="0"/>
                      </a:rPr>
                      <m:t>𝐇</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sup>
                        </m:sSup>
                      </m:e>
                    </m:d>
                    <m:r>
                      <m:rPr>
                        <m:sty m:val="p"/>
                      </m:rPr>
                      <a:rPr lang="en-US">
                        <a:latin typeface="Cambria Math" panose="02040503050406030204" pitchFamily="18" charset="0"/>
                      </a:rPr>
                      <m:t>Δ</m:t>
                    </m:r>
                    <m:r>
                      <a:rPr lang="en-US" b="1" i="1">
                        <a:latin typeface="Cambria Math" panose="02040503050406030204" pitchFamily="18" charset="0"/>
                      </a:rPr>
                      <m:t>𝐱</m:t>
                    </m:r>
                  </m:oMath>
                </a14:m>
                <a:endParaRPr lang="en-US" dirty="0"/>
              </a:p>
            </p:txBody>
          </p:sp>
        </mc:Choice>
        <mc:Fallback xmlns="">
          <p:sp>
            <p:nvSpPr>
              <p:cNvPr id="9219" name="Rectangle 3"/>
              <p:cNvSpPr>
                <a:spLocks noGrp="1" noRot="1" noChangeAspect="1" noMove="1" noResize="1" noEditPoints="1" noAdjustHandles="1" noChangeArrowheads="1" noChangeShapeType="1" noTextEdit="1"/>
              </p:cNvSpPr>
              <p:nvPr>
                <p:ph type="body" sz="quarter" idx="10"/>
              </p:nvPr>
            </p:nvSpPr>
            <p:spPr>
              <a:xfrm>
                <a:off x="304800" y="774200"/>
                <a:ext cx="8534400" cy="549078"/>
              </a:xfrm>
              <a:blipFill>
                <a:blip r:embed="rId3"/>
                <a:stretch>
                  <a:fillRect l="-929" t="-13333" b="-4444"/>
                </a:stretch>
              </a:blipFill>
            </p:spPr>
            <p:txBody>
              <a:bodyPr/>
              <a:lstStyle/>
              <a:p>
                <a:r>
                  <a:rPr lang="en-US">
                    <a:noFill/>
                  </a:rPr>
                  <a:t> </a:t>
                </a:r>
              </a:p>
            </p:txBody>
          </p:sp>
        </mc:Fallback>
      </mc:AlternateContent>
      <p:sp>
        <p:nvSpPr>
          <p:cNvPr id="9218" name="Rectangle 2"/>
          <p:cNvSpPr>
            <a:spLocks noGrp="1" noChangeArrowheads="1"/>
          </p:cNvSpPr>
          <p:nvPr>
            <p:ph type="title"/>
          </p:nvPr>
        </p:nvSpPr>
        <p:spPr/>
        <p:txBody>
          <a:bodyPr/>
          <a:lstStyle/>
          <a:p>
            <a:r>
              <a:rPr lang="en-US" dirty="0"/>
              <a:t>Types Of Stationary Points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D9055210-EC04-9E4D-4A99-782A5514F6AF}"/>
                  </a:ext>
                </a:extLst>
              </p:cNvPr>
              <p:cNvGraphicFramePr>
                <a:graphicFrameLocks noGrp="1"/>
              </p:cNvGraphicFramePr>
              <p:nvPr>
                <p:extLst>
                  <p:ext uri="{D42A27DB-BD31-4B8C-83A1-F6EECF244321}">
                    <p14:modId xmlns:p14="http://schemas.microsoft.com/office/powerpoint/2010/main" val="3812473985"/>
                  </p:ext>
                </p:extLst>
              </p:nvPr>
            </p:nvGraphicFramePr>
            <p:xfrm>
              <a:off x="219562" y="1574964"/>
              <a:ext cx="8494868" cy="2774010"/>
            </p:xfrm>
            <a:graphic>
              <a:graphicData uri="http://schemas.openxmlformats.org/drawingml/2006/table">
                <a:tbl>
                  <a:tblPr firstRow="1" firstCol="1" bandRow="1">
                    <a:tableStyleId>{5C22544A-7EE6-4342-B048-85BDC9FD1C3A}</a:tableStyleId>
                  </a:tblPr>
                  <a:tblGrid>
                    <a:gridCol w="2831018">
                      <a:extLst>
                        <a:ext uri="{9D8B030D-6E8A-4147-A177-3AD203B41FA5}">
                          <a16:colId xmlns:a16="http://schemas.microsoft.com/office/drawing/2014/main" val="3985352982"/>
                        </a:ext>
                      </a:extLst>
                    </a:gridCol>
                    <a:gridCol w="2831925">
                      <a:extLst>
                        <a:ext uri="{9D8B030D-6E8A-4147-A177-3AD203B41FA5}">
                          <a16:colId xmlns:a16="http://schemas.microsoft.com/office/drawing/2014/main" val="660513641"/>
                        </a:ext>
                      </a:extLst>
                    </a:gridCol>
                    <a:gridCol w="2831925">
                      <a:extLst>
                        <a:ext uri="{9D8B030D-6E8A-4147-A177-3AD203B41FA5}">
                          <a16:colId xmlns:a16="http://schemas.microsoft.com/office/drawing/2014/main" val="3536535741"/>
                        </a:ext>
                      </a:extLst>
                    </a:gridCol>
                  </a:tblGrid>
                  <a:tr h="462335">
                    <a:tc>
                      <a:txBody>
                        <a:bodyPr/>
                        <a:lstStyle/>
                        <a:p>
                          <a:pPr marL="0" marR="0">
                            <a:lnSpc>
                              <a:spcPts val="1500"/>
                            </a:lnSpc>
                            <a:buNone/>
                            <a:tabLst>
                              <a:tab pos="228600" algn="l"/>
                              <a:tab pos="2971800" algn="ctr"/>
                              <a:tab pos="5943600" algn="r"/>
                            </a:tabLst>
                          </a:pPr>
                          <a:r>
                            <a:rPr lang="en-US" sz="2000">
                              <a:effectLst/>
                            </a:rPr>
                            <a:t>Quadratic form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Hessian matrix</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Extreme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1885923491"/>
                      </a:ext>
                    </a:extLst>
                  </a:tr>
                  <a:tr h="462335">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𝑞</m:t>
                                </m:r>
                                <m:r>
                                  <a:rPr lang="en-US" sz="2000">
                                    <a:effectLst/>
                                    <a:latin typeface="Cambria Math" panose="02040503050406030204" pitchFamily="18" charset="0"/>
                                  </a:rPr>
                                  <m:t>&gt;0</m:t>
                                </m:r>
                              </m:oMath>
                            </m:oMathPara>
                          </a14:m>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Positive 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Minimum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3324875927"/>
                      </a:ext>
                    </a:extLst>
                  </a:tr>
                  <a:tr h="462335">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𝑞</m:t>
                                </m:r>
                                <m:r>
                                  <a:rPr lang="en-US" sz="2000">
                                    <a:effectLst/>
                                    <a:latin typeface="Cambria Math" panose="02040503050406030204" pitchFamily="18" charset="0"/>
                                  </a:rPr>
                                  <m:t>≥0</m:t>
                                </m:r>
                              </m:oMath>
                            </m:oMathPara>
                          </a14:m>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Positive semi-definite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Possibly minimum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4293630636"/>
                      </a:ext>
                    </a:extLst>
                  </a:tr>
                  <a:tr h="462335">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𝑞</m:t>
                                </m:r>
                                <m:r>
                                  <a:rPr lang="en-US" sz="2000">
                                    <a:effectLst/>
                                    <a:latin typeface="Cambria Math" panose="02040503050406030204" pitchFamily="18" charset="0"/>
                                  </a:rPr>
                                  <m:t>&lt;0</m:t>
                                </m:r>
                              </m:oMath>
                            </m:oMathPara>
                          </a14:m>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Negative 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Maximum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2528172333"/>
                      </a:ext>
                    </a:extLst>
                  </a:tr>
                  <a:tr h="462335">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𝑞</m:t>
                                </m:r>
                                <m:r>
                                  <a:rPr lang="en-US" sz="2000">
                                    <a:effectLst/>
                                    <a:latin typeface="Cambria Math" panose="02040503050406030204" pitchFamily="18" charset="0"/>
                                  </a:rPr>
                                  <m:t>≤0</m:t>
                                </m:r>
                              </m:oMath>
                            </m:oMathPara>
                          </a14:m>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Negative semi-definite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Possibly maximum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1749931117"/>
                      </a:ext>
                    </a:extLst>
                  </a:tr>
                  <a:tr h="462335">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𝑞</m:t>
                                </m:r>
                                <m:r>
                                  <a:rPr lang="en-US" sz="2000">
                                    <a:effectLst/>
                                    <a:latin typeface="Cambria Math" panose="02040503050406030204" pitchFamily="18" charset="0"/>
                                  </a:rPr>
                                  <m:t>≥0 </m:t>
                                </m:r>
                                <m:r>
                                  <m:rPr>
                                    <m:sty m:val="p"/>
                                  </m:rPr>
                                  <a:rPr lang="en-US" sz="2000">
                                    <a:effectLst/>
                                    <a:latin typeface="Cambria Math" panose="02040503050406030204" pitchFamily="18" charset="0"/>
                                  </a:rPr>
                                  <m:t>or</m:t>
                                </m:r>
                                <m:r>
                                  <a:rPr lang="en-US" sz="2000">
                                    <a:effectLst/>
                                    <a:latin typeface="Cambria Math" panose="02040503050406030204" pitchFamily="18" charset="0"/>
                                  </a:rPr>
                                  <m:t> </m:t>
                                </m:r>
                                <m:r>
                                  <a:rPr lang="en-US" sz="2000">
                                    <a:effectLst/>
                                    <a:latin typeface="Cambria Math" panose="02040503050406030204" pitchFamily="18" charset="0"/>
                                  </a:rPr>
                                  <m:t>𝑞</m:t>
                                </m:r>
                                <m:r>
                                  <a:rPr lang="en-US" sz="2000">
                                    <a:effectLst/>
                                    <a:latin typeface="Cambria Math" panose="02040503050406030204" pitchFamily="18" charset="0"/>
                                  </a:rPr>
                                  <m:t>≤0</m:t>
                                </m:r>
                              </m:oMath>
                            </m:oMathPara>
                          </a14:m>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Indefinite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dirty="0">
                              <a:effectLst/>
                            </a:rPr>
                            <a:t>Saddle point</a:t>
                          </a:r>
                          <a:endParaRPr lang="en-US" sz="20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2727142679"/>
                      </a:ext>
                    </a:extLst>
                  </a:tr>
                </a:tbl>
              </a:graphicData>
            </a:graphic>
          </p:graphicFrame>
        </mc:Choice>
        <mc:Fallback xmlns="">
          <p:graphicFrame>
            <p:nvGraphicFramePr>
              <p:cNvPr id="5" name="Table 4">
                <a:extLst>
                  <a:ext uri="{FF2B5EF4-FFF2-40B4-BE49-F238E27FC236}">
                    <a16:creationId xmlns:a16="http://schemas.microsoft.com/office/drawing/2014/main" id="{D9055210-EC04-9E4D-4A99-782A5514F6AF}"/>
                  </a:ext>
                </a:extLst>
              </p:cNvPr>
              <p:cNvGraphicFramePr>
                <a:graphicFrameLocks noGrp="1"/>
              </p:cNvGraphicFramePr>
              <p:nvPr>
                <p:extLst>
                  <p:ext uri="{D42A27DB-BD31-4B8C-83A1-F6EECF244321}">
                    <p14:modId xmlns:p14="http://schemas.microsoft.com/office/powerpoint/2010/main" val="3812473985"/>
                  </p:ext>
                </p:extLst>
              </p:nvPr>
            </p:nvGraphicFramePr>
            <p:xfrm>
              <a:off x="219562" y="1574964"/>
              <a:ext cx="8494868" cy="2774010"/>
            </p:xfrm>
            <a:graphic>
              <a:graphicData uri="http://schemas.openxmlformats.org/drawingml/2006/table">
                <a:tbl>
                  <a:tblPr firstRow="1" firstCol="1" bandRow="1">
                    <a:tableStyleId>{5C22544A-7EE6-4342-B048-85BDC9FD1C3A}</a:tableStyleId>
                  </a:tblPr>
                  <a:tblGrid>
                    <a:gridCol w="2831018">
                      <a:extLst>
                        <a:ext uri="{9D8B030D-6E8A-4147-A177-3AD203B41FA5}">
                          <a16:colId xmlns:a16="http://schemas.microsoft.com/office/drawing/2014/main" val="3985352982"/>
                        </a:ext>
                      </a:extLst>
                    </a:gridCol>
                    <a:gridCol w="2831925">
                      <a:extLst>
                        <a:ext uri="{9D8B030D-6E8A-4147-A177-3AD203B41FA5}">
                          <a16:colId xmlns:a16="http://schemas.microsoft.com/office/drawing/2014/main" val="660513641"/>
                        </a:ext>
                      </a:extLst>
                    </a:gridCol>
                    <a:gridCol w="2831925">
                      <a:extLst>
                        <a:ext uri="{9D8B030D-6E8A-4147-A177-3AD203B41FA5}">
                          <a16:colId xmlns:a16="http://schemas.microsoft.com/office/drawing/2014/main" val="3536535741"/>
                        </a:ext>
                      </a:extLst>
                    </a:gridCol>
                  </a:tblGrid>
                  <a:tr h="462335">
                    <a:tc>
                      <a:txBody>
                        <a:bodyPr/>
                        <a:lstStyle/>
                        <a:p>
                          <a:pPr marL="0" marR="0">
                            <a:lnSpc>
                              <a:spcPts val="1500"/>
                            </a:lnSpc>
                            <a:buNone/>
                            <a:tabLst>
                              <a:tab pos="228600" algn="l"/>
                              <a:tab pos="2971800" algn="ctr"/>
                              <a:tab pos="5943600" algn="r"/>
                            </a:tabLst>
                          </a:pPr>
                          <a:r>
                            <a:rPr lang="en-US" sz="2000">
                              <a:effectLst/>
                            </a:rPr>
                            <a:t>Quadratic form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Hessian matrix</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Extreme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1885923491"/>
                      </a:ext>
                    </a:extLst>
                  </a:tr>
                  <a:tr h="462335">
                    <a:tc>
                      <a:txBody>
                        <a:bodyPr/>
                        <a:lstStyle/>
                        <a:p>
                          <a:endParaRPr lang="en-US"/>
                        </a:p>
                      </a:txBody>
                      <a:tcPr marL="97997" marR="97997" marT="0" marB="0" anchor="ctr">
                        <a:blipFill>
                          <a:blip r:embed="rId4"/>
                          <a:stretch>
                            <a:fillRect l="-430" t="-109211" r="-200645" b="-406579"/>
                          </a:stretch>
                        </a:blipFill>
                      </a:tcPr>
                    </a:tc>
                    <a:tc>
                      <a:txBody>
                        <a:bodyPr/>
                        <a:lstStyle/>
                        <a:p>
                          <a:pPr marL="0" marR="0">
                            <a:lnSpc>
                              <a:spcPts val="1500"/>
                            </a:lnSpc>
                            <a:buNone/>
                            <a:tabLst>
                              <a:tab pos="228600" algn="l"/>
                              <a:tab pos="2971800" algn="ctr"/>
                              <a:tab pos="5943600" algn="r"/>
                            </a:tabLst>
                          </a:pPr>
                          <a:r>
                            <a:rPr lang="en-US" sz="2000">
                              <a:effectLst/>
                            </a:rPr>
                            <a:t>Positive 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Minimum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3324875927"/>
                      </a:ext>
                    </a:extLst>
                  </a:tr>
                  <a:tr h="462335">
                    <a:tc>
                      <a:txBody>
                        <a:bodyPr/>
                        <a:lstStyle/>
                        <a:p>
                          <a:endParaRPr lang="en-US"/>
                        </a:p>
                      </a:txBody>
                      <a:tcPr marL="97997" marR="97997" marT="0" marB="0" anchor="ctr">
                        <a:blipFill>
                          <a:blip r:embed="rId4"/>
                          <a:stretch>
                            <a:fillRect l="-430" t="-209211" r="-200645" b="-306579"/>
                          </a:stretch>
                        </a:blipFill>
                      </a:tcPr>
                    </a:tc>
                    <a:tc>
                      <a:txBody>
                        <a:bodyPr/>
                        <a:lstStyle/>
                        <a:p>
                          <a:pPr marL="0" marR="0">
                            <a:lnSpc>
                              <a:spcPts val="1500"/>
                            </a:lnSpc>
                            <a:buNone/>
                            <a:tabLst>
                              <a:tab pos="228600" algn="l"/>
                              <a:tab pos="2971800" algn="ctr"/>
                              <a:tab pos="5943600" algn="r"/>
                            </a:tabLst>
                          </a:pPr>
                          <a:r>
                            <a:rPr lang="en-US" sz="2000">
                              <a:effectLst/>
                            </a:rPr>
                            <a:t>Positive semi-definite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Possibly minimum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4293630636"/>
                      </a:ext>
                    </a:extLst>
                  </a:tr>
                  <a:tr h="462335">
                    <a:tc>
                      <a:txBody>
                        <a:bodyPr/>
                        <a:lstStyle/>
                        <a:p>
                          <a:endParaRPr lang="en-US"/>
                        </a:p>
                      </a:txBody>
                      <a:tcPr marL="97997" marR="97997" marT="0" marB="0" anchor="ctr">
                        <a:blipFill>
                          <a:blip r:embed="rId4"/>
                          <a:stretch>
                            <a:fillRect l="-430" t="-309211" r="-200645" b="-206579"/>
                          </a:stretch>
                        </a:blipFill>
                      </a:tcPr>
                    </a:tc>
                    <a:tc>
                      <a:txBody>
                        <a:bodyPr/>
                        <a:lstStyle/>
                        <a:p>
                          <a:pPr marL="0" marR="0">
                            <a:lnSpc>
                              <a:spcPts val="1500"/>
                            </a:lnSpc>
                            <a:buNone/>
                            <a:tabLst>
                              <a:tab pos="228600" algn="l"/>
                              <a:tab pos="2971800" algn="ctr"/>
                              <a:tab pos="5943600" algn="r"/>
                            </a:tabLst>
                          </a:pPr>
                          <a:r>
                            <a:rPr lang="en-US" sz="2000">
                              <a:effectLst/>
                            </a:rPr>
                            <a:t>Negative 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Maximum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2528172333"/>
                      </a:ext>
                    </a:extLst>
                  </a:tr>
                  <a:tr h="462335">
                    <a:tc>
                      <a:txBody>
                        <a:bodyPr/>
                        <a:lstStyle/>
                        <a:p>
                          <a:endParaRPr lang="en-US"/>
                        </a:p>
                      </a:txBody>
                      <a:tcPr marL="97997" marR="97997" marT="0" marB="0" anchor="ctr">
                        <a:blipFill>
                          <a:blip r:embed="rId4"/>
                          <a:stretch>
                            <a:fillRect l="-430" t="-409211" r="-200645" b="-106579"/>
                          </a:stretch>
                        </a:blipFill>
                      </a:tcPr>
                    </a:tc>
                    <a:tc>
                      <a:txBody>
                        <a:bodyPr/>
                        <a:lstStyle/>
                        <a:p>
                          <a:pPr marL="0" marR="0">
                            <a:lnSpc>
                              <a:spcPts val="1500"/>
                            </a:lnSpc>
                            <a:buNone/>
                            <a:tabLst>
                              <a:tab pos="228600" algn="l"/>
                              <a:tab pos="2971800" algn="ctr"/>
                              <a:tab pos="5943600" algn="r"/>
                            </a:tabLst>
                          </a:pPr>
                          <a:r>
                            <a:rPr lang="en-US" sz="2000">
                              <a:effectLst/>
                            </a:rPr>
                            <a:t>Negative semi-definite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a:effectLst/>
                            </a:rPr>
                            <a:t>Possibly maximum</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1749931117"/>
                      </a:ext>
                    </a:extLst>
                  </a:tr>
                  <a:tr h="462335">
                    <a:tc>
                      <a:txBody>
                        <a:bodyPr/>
                        <a:lstStyle/>
                        <a:p>
                          <a:endParaRPr lang="en-US"/>
                        </a:p>
                      </a:txBody>
                      <a:tcPr marL="97997" marR="97997" marT="0" marB="0" anchor="ctr">
                        <a:blipFill>
                          <a:blip r:embed="rId4"/>
                          <a:stretch>
                            <a:fillRect l="-430" t="-509211" r="-200645" b="-6579"/>
                          </a:stretch>
                        </a:blipFill>
                      </a:tcPr>
                    </a:tc>
                    <a:tc>
                      <a:txBody>
                        <a:bodyPr/>
                        <a:lstStyle/>
                        <a:p>
                          <a:pPr marL="0" marR="0">
                            <a:lnSpc>
                              <a:spcPts val="1500"/>
                            </a:lnSpc>
                            <a:buNone/>
                            <a:tabLst>
                              <a:tab pos="228600" algn="l"/>
                              <a:tab pos="2971800" algn="ctr"/>
                              <a:tab pos="5943600" algn="r"/>
                            </a:tabLst>
                          </a:pPr>
                          <a:r>
                            <a:rPr lang="en-US" sz="2000">
                              <a:effectLst/>
                            </a:rPr>
                            <a:t>Indefinite</a:t>
                          </a:r>
                          <a:endParaRPr lang="en-US" sz="20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tc>
                      <a:txBody>
                        <a:bodyPr/>
                        <a:lstStyle/>
                        <a:p>
                          <a:pPr marL="0" marR="0">
                            <a:lnSpc>
                              <a:spcPts val="1500"/>
                            </a:lnSpc>
                            <a:buNone/>
                            <a:tabLst>
                              <a:tab pos="228600" algn="l"/>
                              <a:tab pos="2971800" algn="ctr"/>
                              <a:tab pos="5943600" algn="r"/>
                            </a:tabLst>
                          </a:pPr>
                          <a:r>
                            <a:rPr lang="en-US" sz="2000" dirty="0">
                              <a:effectLst/>
                            </a:rPr>
                            <a:t>Saddle point</a:t>
                          </a:r>
                          <a:endParaRPr lang="en-US" sz="20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997" marR="97997" marT="0" marB="0" anchor="ctr"/>
                    </a:tc>
                    <a:extLst>
                      <a:ext uri="{0D108BD9-81ED-4DB2-BD59-A6C34878D82A}">
                        <a16:rowId xmlns:a16="http://schemas.microsoft.com/office/drawing/2014/main" val="2727142679"/>
                      </a:ext>
                    </a:extLst>
                  </a:tr>
                </a:tbl>
              </a:graphicData>
            </a:graphic>
          </p:graphicFrame>
        </mc:Fallback>
      </mc:AlternateContent>
    </p:spTree>
    <p:extLst>
      <p:ext uri="{BB962C8B-B14F-4D97-AF65-F5344CB8AC3E}">
        <p14:creationId xmlns:p14="http://schemas.microsoft.com/office/powerpoint/2010/main" val="1247538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209F7F0-BA95-3C20-2D81-BC68FB65DB93}"/>
                  </a:ext>
                </a:extLst>
              </p:cNvPr>
              <p:cNvSpPr>
                <a:spLocks noGrp="1"/>
              </p:cNvSpPr>
              <p:nvPr>
                <p:ph type="body" sz="quarter" idx="10"/>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2</m:t>
                        </m:r>
                      </m:sup>
                    </m:sSubSup>
                  </m:oMath>
                </a14:m>
                <a:endParaRPr lang="en-US" dirty="0"/>
              </a:p>
              <a:p>
                <a:pPr>
                  <a:spcAft>
                    <a:spcPts val="1800"/>
                  </a:spcAft>
                </a:pPr>
                <a:endParaRPr lang="en-US" dirty="0"/>
              </a:p>
              <a:p>
                <a:r>
                  <a:rPr lang="en-US" dirty="0"/>
                  <a:t>Stationary point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={0, 0}</m:t>
                    </m:r>
                  </m:oMath>
                </a14:m>
                <a:endParaRPr lang="en-US" dirty="0"/>
              </a:p>
              <a:p>
                <a:r>
                  <a:rPr lang="en-US" dirty="0"/>
                  <a:t>Eigenvalues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a:latin typeface="Cambria Math" panose="02040503050406030204" pitchFamily="18" charset="0"/>
                          </a:rPr>
                          <m:t>1</m:t>
                        </m:r>
                        <m:r>
                          <a:rPr lang="en-US" b="0" i="0" smtClean="0">
                            <a:latin typeface="Cambria Math" panose="02040503050406030204" pitchFamily="18" charset="0"/>
                          </a:rPr>
                          <m:t>,2</m:t>
                        </m:r>
                      </m:sub>
                    </m:sSub>
                    <m:r>
                      <a:rPr lang="en-US" i="1">
                        <a:latin typeface="Cambria Math" panose="02040503050406030204" pitchFamily="18" charset="0"/>
                      </a:rPr>
                      <m:t>=1</m:t>
                    </m:r>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oMath>
                </a14:m>
                <a:r>
                  <a:rPr lang="en-US" dirty="0"/>
                  <a:t> minimum</a:t>
                </a:r>
              </a:p>
              <a:p>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2</m:t>
                        </m:r>
                      </m:sup>
                    </m:sSubSup>
                  </m:oMath>
                </a14:m>
                <a:endParaRPr lang="en-US" dirty="0"/>
              </a:p>
              <a:p>
                <a:pPr>
                  <a:spcAft>
                    <a:spcPts val="1800"/>
                  </a:spcAft>
                </a:pPr>
                <a:endParaRPr lang="en-US" dirty="0"/>
              </a:p>
              <a:p>
                <a:r>
                  <a:rPr lang="en-US" dirty="0"/>
                  <a:t>Stationary point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={0, 0}</m:t>
                    </m:r>
                  </m:oMath>
                </a14:m>
                <a:endParaRPr lang="en-US" dirty="0"/>
              </a:p>
              <a:p>
                <a:r>
                  <a:rPr lang="en-US" dirty="0"/>
                  <a:t>Eigenvalues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a:latin typeface="Cambria Math" panose="02040503050406030204" pitchFamily="18" charset="0"/>
                          </a:rPr>
                          <m:t>1,2</m:t>
                        </m:r>
                      </m:sub>
                    </m:sSub>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5</m:t>
                    </m:r>
                    <m:r>
                      <a:rPr lang="en-US" i="1">
                        <a:latin typeface="Cambria Math" panose="02040503050406030204" pitchFamily="18" charset="0"/>
                        <a:ea typeface="Cambria Math" panose="02040503050406030204" pitchFamily="18" charset="0"/>
                      </a:rPr>
                      <m:t>⟹</m:t>
                    </m:r>
                  </m:oMath>
                </a14:m>
                <a:r>
                  <a:rPr lang="en-US" dirty="0"/>
                  <a:t> saddle point</a:t>
                </a:r>
              </a:p>
              <a:p>
                <a:endParaRPr lang="en-US" dirty="0"/>
              </a:p>
            </p:txBody>
          </p:sp>
        </mc:Choice>
        <mc:Fallback xmlns="">
          <p:sp>
            <p:nvSpPr>
              <p:cNvPr id="3" name="Text Placeholder 2">
                <a:extLst>
                  <a:ext uri="{FF2B5EF4-FFF2-40B4-BE49-F238E27FC236}">
                    <a16:creationId xmlns:a16="http://schemas.microsoft.com/office/drawing/2014/main" id="{B209F7F0-BA95-3C20-2D81-BC68FB65DB93}"/>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a:stretch>
              </a:blipFill>
            </p:spPr>
            <p:txBody>
              <a:bodyPr/>
              <a:lstStyle/>
              <a:p>
                <a:r>
                  <a:rPr lang="en-US">
                    <a:noFill/>
                  </a:rPr>
                  <a:t> </a:t>
                </a:r>
              </a:p>
            </p:txBody>
          </p:sp>
        </mc:Fallback>
      </mc:AlternateContent>
      <p:sp>
        <p:nvSpPr>
          <p:cNvPr id="7170" name="Rectangle 2"/>
          <p:cNvSpPr>
            <a:spLocks noGrp="1" noChangeArrowheads="1"/>
          </p:cNvSpPr>
          <p:nvPr>
            <p:ph type="title"/>
          </p:nvPr>
        </p:nvSpPr>
        <p:spPr/>
        <p:txBody>
          <a:bodyPr/>
          <a:lstStyle/>
          <a:p>
            <a:r>
              <a:rPr lang="en-US" dirty="0"/>
              <a:t>Ex4.8) Stationary Points</a:t>
            </a:r>
          </a:p>
        </p:txBody>
      </p:sp>
      <p:pic>
        <p:nvPicPr>
          <p:cNvPr id="718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809301"/>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450375"/>
            <a:ext cx="3429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4098A9-2072-0D84-ECA0-BF06129B1940}"/>
                  </a:ext>
                </a:extLst>
              </p:cNvPr>
              <p:cNvSpPr txBox="1"/>
              <p:nvPr/>
            </p:nvSpPr>
            <p:spPr>
              <a:xfrm>
                <a:off x="432935" y="1264343"/>
                <a:ext cx="3030766" cy="776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1</m:t>
                          </m:r>
                        </m:sub>
                      </m:sSub>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e>
                            </m:mr>
                          </m:m>
                        </m:e>
                      </m:d>
                      <m:r>
                        <a:rPr lang="en-US" sz="2400">
                          <a:latin typeface="Cambria Math" panose="02040503050406030204" pitchFamily="18" charset="0"/>
                        </a:rPr>
                        <m:t>=0</m:t>
                      </m:r>
                    </m:oMath>
                  </m:oMathPara>
                </a14:m>
                <a:endParaRPr lang="en-US" sz="3200" dirty="0"/>
              </a:p>
            </p:txBody>
          </p:sp>
        </mc:Choice>
        <mc:Fallback xmlns="">
          <p:sp>
            <p:nvSpPr>
              <p:cNvPr id="5" name="TextBox 4">
                <a:extLst>
                  <a:ext uri="{FF2B5EF4-FFF2-40B4-BE49-F238E27FC236}">
                    <a16:creationId xmlns:a16="http://schemas.microsoft.com/office/drawing/2014/main" id="{CC4098A9-2072-0D84-ECA0-BF06129B1940}"/>
                  </a:ext>
                </a:extLst>
              </p:cNvPr>
              <p:cNvSpPr txBox="1">
                <a:spLocks noRot="1" noChangeAspect="1" noMove="1" noResize="1" noEditPoints="1" noAdjustHandles="1" noChangeArrowheads="1" noChangeShapeType="1" noTextEdit="1"/>
              </p:cNvSpPr>
              <p:nvPr/>
            </p:nvSpPr>
            <p:spPr>
              <a:xfrm>
                <a:off x="432935" y="1264343"/>
                <a:ext cx="3030766" cy="7763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191B7FB-2529-869A-8E67-074270B4E6BB}"/>
                  </a:ext>
                </a:extLst>
              </p:cNvPr>
              <p:cNvSpPr txBox="1"/>
              <p:nvPr/>
            </p:nvSpPr>
            <p:spPr>
              <a:xfrm>
                <a:off x="3463701" y="1299609"/>
                <a:ext cx="1745799" cy="70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𝐇</m:t>
                      </m:r>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2</m:t>
                                </m:r>
                              </m:e>
                              <m:e>
                                <m:r>
                                  <a:rPr lang="en-US" sz="2400" i="1">
                                    <a:latin typeface="Cambria Math" panose="02040503050406030204" pitchFamily="18" charset="0"/>
                                  </a:rPr>
                                  <m:t>1</m:t>
                                </m:r>
                              </m:e>
                            </m:mr>
                            <m:mr>
                              <m:e>
                                <m:r>
                                  <a:rPr lang="en-US" sz="2400" i="1">
                                    <a:latin typeface="Cambria Math" panose="02040503050406030204" pitchFamily="18" charset="0"/>
                                  </a:rPr>
                                  <m:t>1</m:t>
                                </m:r>
                              </m:e>
                              <m:e>
                                <m:r>
                                  <a:rPr lang="en-US" sz="2400" i="1">
                                    <a:latin typeface="Cambria Math" panose="02040503050406030204" pitchFamily="18" charset="0"/>
                                  </a:rPr>
                                  <m:t>2</m:t>
                                </m:r>
                              </m:e>
                            </m:mr>
                          </m:m>
                        </m:e>
                      </m:d>
                    </m:oMath>
                  </m:oMathPara>
                </a14:m>
                <a:endParaRPr lang="en-US" sz="3200" dirty="0"/>
              </a:p>
            </p:txBody>
          </p:sp>
        </mc:Choice>
        <mc:Fallback xmlns="">
          <p:sp>
            <p:nvSpPr>
              <p:cNvPr id="10" name="TextBox 9">
                <a:extLst>
                  <a:ext uri="{FF2B5EF4-FFF2-40B4-BE49-F238E27FC236}">
                    <a16:creationId xmlns:a16="http://schemas.microsoft.com/office/drawing/2014/main" id="{D191B7FB-2529-869A-8E67-074270B4E6BB}"/>
                  </a:ext>
                </a:extLst>
              </p:cNvPr>
              <p:cNvSpPr txBox="1">
                <a:spLocks noRot="1" noChangeAspect="1" noMove="1" noResize="1" noEditPoints="1" noAdjustHandles="1" noChangeArrowheads="1" noChangeShapeType="1" noTextEdit="1"/>
              </p:cNvSpPr>
              <p:nvPr/>
            </p:nvSpPr>
            <p:spPr>
              <a:xfrm>
                <a:off x="3463701" y="1299609"/>
                <a:ext cx="1745799" cy="70577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C22699-354E-093A-1738-1805E1FBA1DB}"/>
                  </a:ext>
                </a:extLst>
              </p:cNvPr>
              <p:cNvSpPr txBox="1"/>
              <p:nvPr/>
            </p:nvSpPr>
            <p:spPr>
              <a:xfrm>
                <a:off x="432935" y="4386146"/>
                <a:ext cx="3200684" cy="776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2</m:t>
                          </m:r>
                        </m:sub>
                      </m:sSub>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e>
                            </m:mr>
                            <m:mr>
                              <m:e>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e>
                            </m:mr>
                          </m:m>
                        </m:e>
                      </m:d>
                      <m:r>
                        <a:rPr lang="en-US" sz="2400">
                          <a:latin typeface="Cambria Math" panose="02040503050406030204" pitchFamily="18" charset="0"/>
                        </a:rPr>
                        <m:t>=0</m:t>
                      </m:r>
                    </m:oMath>
                  </m:oMathPara>
                </a14:m>
                <a:endParaRPr lang="en-US" sz="3200" dirty="0"/>
              </a:p>
            </p:txBody>
          </p:sp>
        </mc:Choice>
        <mc:Fallback xmlns="">
          <p:sp>
            <p:nvSpPr>
              <p:cNvPr id="15" name="TextBox 14">
                <a:extLst>
                  <a:ext uri="{FF2B5EF4-FFF2-40B4-BE49-F238E27FC236}">
                    <a16:creationId xmlns:a16="http://schemas.microsoft.com/office/drawing/2014/main" id="{69C22699-354E-093A-1738-1805E1FBA1DB}"/>
                  </a:ext>
                </a:extLst>
              </p:cNvPr>
              <p:cNvSpPr txBox="1">
                <a:spLocks noRot="1" noChangeAspect="1" noMove="1" noResize="1" noEditPoints="1" noAdjustHandles="1" noChangeArrowheads="1" noChangeShapeType="1" noTextEdit="1"/>
              </p:cNvSpPr>
              <p:nvPr/>
            </p:nvSpPr>
            <p:spPr>
              <a:xfrm>
                <a:off x="432935" y="4386146"/>
                <a:ext cx="3200684" cy="7763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D249629-61CE-2308-532F-0BE949FF354F}"/>
                  </a:ext>
                </a:extLst>
              </p:cNvPr>
              <p:cNvSpPr txBox="1"/>
              <p:nvPr/>
            </p:nvSpPr>
            <p:spPr>
              <a:xfrm>
                <a:off x="3664401" y="4420226"/>
                <a:ext cx="1745799"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𝐇</m:t>
                      </m:r>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2</m:t>
                                </m:r>
                              </m:e>
                              <m:e>
                                <m:r>
                                  <a:rPr lang="en-US" sz="2400" i="1">
                                    <a:latin typeface="Cambria Math" panose="02040503050406030204" pitchFamily="18" charset="0"/>
                                  </a:rPr>
                                  <m:t>3</m:t>
                                </m:r>
                              </m:e>
                            </m:mr>
                            <m:mr>
                              <m:e>
                                <m:r>
                                  <a:rPr lang="en-US" sz="2400" i="1">
                                    <a:latin typeface="Cambria Math" panose="02040503050406030204" pitchFamily="18" charset="0"/>
                                  </a:rPr>
                                  <m:t>3</m:t>
                                </m:r>
                              </m:e>
                              <m:e>
                                <m:r>
                                  <a:rPr lang="en-US" sz="2400" i="1">
                                    <a:latin typeface="Cambria Math" panose="02040503050406030204" pitchFamily="18" charset="0"/>
                                  </a:rPr>
                                  <m:t>2</m:t>
                                </m:r>
                              </m:e>
                            </m:mr>
                          </m:m>
                        </m:e>
                      </m:d>
                    </m:oMath>
                  </m:oMathPara>
                </a14:m>
                <a:endParaRPr lang="en-US" sz="3200" dirty="0"/>
              </a:p>
            </p:txBody>
          </p:sp>
        </mc:Choice>
        <mc:Fallback xmlns="">
          <p:sp>
            <p:nvSpPr>
              <p:cNvPr id="17" name="TextBox 16">
                <a:extLst>
                  <a:ext uri="{FF2B5EF4-FFF2-40B4-BE49-F238E27FC236}">
                    <a16:creationId xmlns:a16="http://schemas.microsoft.com/office/drawing/2014/main" id="{5D249629-61CE-2308-532F-0BE949FF354F}"/>
                  </a:ext>
                </a:extLst>
              </p:cNvPr>
              <p:cNvSpPr txBox="1">
                <a:spLocks noRot="1" noChangeAspect="1" noMove="1" noResize="1" noEditPoints="1" noAdjustHandles="1" noChangeArrowheads="1" noChangeShapeType="1" noTextEdit="1"/>
              </p:cNvSpPr>
              <p:nvPr/>
            </p:nvSpPr>
            <p:spPr>
              <a:xfrm>
                <a:off x="3664401" y="4420226"/>
                <a:ext cx="1745799" cy="70814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93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DC51B7B-B247-4B51-990B-B3AE9ED4A290}"/>
                  </a:ext>
                </a:extLst>
              </p:cNvPr>
              <p:cNvSpPr>
                <a:spLocks noGrp="1"/>
              </p:cNvSpPr>
              <p:nvPr>
                <p:ph type="body" sz="quarter" idx="10"/>
              </p:nvPr>
            </p:nvSpPr>
            <p:spPr/>
            <p:txBody>
              <a:bodyPr/>
              <a:lstStyle/>
              <a:p>
                <a:r>
                  <a:rPr lang="en-US" dirty="0"/>
                  <a:t>Set of vectors: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𝐚</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b="1">
                            <a:latin typeface="Cambria Math" panose="02040503050406030204" pitchFamily="18" charset="0"/>
                          </a:rPr>
                          <m:t>𝐚</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up>
                    </m:sSup>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rPr>
                        </m:ctrlPr>
                      </m:sSupPr>
                      <m:e>
                        <m:r>
                          <a:rPr lang="en-US" b="1">
                            <a:latin typeface="Cambria Math" panose="02040503050406030204" pitchFamily="18" charset="0"/>
                          </a:rPr>
                          <m:t>𝐚</m:t>
                        </m:r>
                      </m:e>
                      <m:sup>
                        <m:d>
                          <m:dPr>
                            <m:ctrlPr>
                              <a:rPr lang="en-US" i="1">
                                <a:latin typeface="Cambria Math" panose="02040503050406030204" pitchFamily="18" charset="0"/>
                              </a:rPr>
                            </m:ctrlPr>
                          </m:dPr>
                          <m:e>
                            <m:r>
                              <a:rPr lang="en-US" b="0" i="1" smtClean="0">
                                <a:latin typeface="Cambria Math" panose="02040503050406030204" pitchFamily="18" charset="0"/>
                              </a:rPr>
                              <m:t>𝑖</m:t>
                            </m:r>
                          </m:e>
                        </m:d>
                      </m:sup>
                    </m:sSup>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𝑛</m:t>
                        </m:r>
                      </m:sup>
                    </m:sSup>
                  </m:oMath>
                </a14:m>
                <a:r>
                  <a:rPr lang="en-US" dirty="0"/>
                  <a:t> has </a:t>
                </a:r>
                <a14:m>
                  <m:oMath xmlns:m="http://schemas.openxmlformats.org/officeDocument/2006/math">
                    <m:r>
                      <a:rPr lang="en-US" b="0" i="1" smtClean="0">
                        <a:latin typeface="Cambria Math" panose="02040503050406030204" pitchFamily="18" charset="0"/>
                      </a:rPr>
                      <m:t>𝑛</m:t>
                    </m:r>
                  </m:oMath>
                </a14:m>
                <a:r>
                  <a:rPr lang="en-US" dirty="0"/>
                  <a:t> components</a:t>
                </a:r>
              </a:p>
              <a:p>
                <a:r>
                  <a:rPr lang="en-US" dirty="0"/>
                  <a:t>Linear combination </a:t>
                </a:r>
                <a14:m>
                  <m:oMath xmlns:m="http://schemas.openxmlformats.org/officeDocument/2006/math">
                    <m:r>
                      <a:rPr lang="en-US" b="1" i="0" smtClean="0">
                        <a:latin typeface="Cambria Math" panose="02040503050406030204" pitchFamily="18" charset="0"/>
                      </a:rPr>
                      <m:t>𝐛</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Sup>
                          <m:sSupPr>
                            <m:ctrlPr>
                              <a:rPr lang="en-US" i="1">
                                <a:latin typeface="Cambria Math" panose="02040503050406030204" pitchFamily="18" charset="0"/>
                              </a:rPr>
                            </m:ctrlPr>
                          </m:sSupPr>
                          <m:e>
                            <m:r>
                              <a:rPr lang="en-US" b="1">
                                <a:latin typeface="Cambria Math" panose="02040503050406030204" pitchFamily="18" charset="0"/>
                              </a:rPr>
                              <m:t>𝐚</m:t>
                            </m:r>
                          </m:e>
                          <m:sup>
                            <m:d>
                              <m:dPr>
                                <m:ctrlPr>
                                  <a:rPr lang="en-US" i="1">
                                    <a:latin typeface="Cambria Math" panose="02040503050406030204" pitchFamily="18" charset="0"/>
                                  </a:rPr>
                                </m:ctrlPr>
                              </m:dPr>
                              <m:e>
                                <m:r>
                                  <a:rPr lang="en-US" i="1">
                                    <a:latin typeface="Cambria Math" panose="02040503050406030204" pitchFamily="18" charset="0"/>
                                  </a:rPr>
                                  <m:t>𝑖</m:t>
                                </m:r>
                              </m:e>
                            </m:d>
                          </m:sup>
                        </m:sSup>
                      </m:e>
                    </m:nary>
                  </m:oMath>
                </a14:m>
                <a:endParaRPr lang="en-US" dirty="0"/>
              </a:p>
              <a:p>
                <a:endParaRPr lang="en-US" dirty="0"/>
              </a:p>
              <a:p>
                <a:r>
                  <a:rPr lang="en-US" dirty="0"/>
                  <a:t>Linear independence</a:t>
                </a:r>
              </a:p>
              <a:p>
                <a:pPr lvl="1"/>
                <a:r>
                  <a:rPr lang="en-US" dirty="0"/>
                  <a:t>From linear combination and set it to zero, </a:t>
                </a:r>
                <a14:m>
                  <m:oMath xmlns:m="http://schemas.openxmlformats.org/officeDocument/2006/math">
                    <m:r>
                      <a:rPr lang="en-US" b="1" i="0" smtClean="0">
                        <a:latin typeface="Cambria Math" panose="02040503050406030204" pitchFamily="18" charset="0"/>
                      </a:rPr>
                      <m:t>𝐀𝐱</m:t>
                    </m:r>
                    <m:r>
                      <a:rPr lang="en-US" b="0" i="1" smtClean="0">
                        <a:latin typeface="Cambria Math" panose="02040503050406030204" pitchFamily="18" charset="0"/>
                      </a:rPr>
                      <m:t>=0</m:t>
                    </m:r>
                  </m:oMath>
                </a14:m>
                <a:r>
                  <a:rPr lang="en-US" dirty="0"/>
                  <a:t>, if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=0</m:t>
                    </m:r>
                  </m:oMath>
                </a14:m>
                <a:r>
                  <a:rPr lang="en-US" dirty="0"/>
                  <a:t> is the only solution, then columns of </a:t>
                </a:r>
                <a14:m>
                  <m:oMath xmlns:m="http://schemas.openxmlformats.org/officeDocument/2006/math">
                    <m:r>
                      <a:rPr lang="en-US" b="1" i="0" smtClean="0">
                        <a:latin typeface="Cambria Math" panose="02040503050406030204" pitchFamily="18" charset="0"/>
                      </a:rPr>
                      <m:t>𝐀</m:t>
                    </m:r>
                  </m:oMath>
                </a14:m>
                <a:r>
                  <a:rPr lang="en-US" dirty="0"/>
                  <a:t> are linear </a:t>
                </a:r>
                <a:r>
                  <a:rPr lang="en-US" dirty="0">
                    <a:solidFill>
                      <a:srgbClr val="FF0000"/>
                    </a:solidFill>
                  </a:rPr>
                  <a:t>independent</a:t>
                </a:r>
              </a:p>
              <a:p>
                <a:pPr lvl="1"/>
                <a:r>
                  <a:rPr lang="en-US" dirty="0"/>
                  <a:t>Non-trivial solutions </a:t>
                </a:r>
                <a14:m>
                  <m:oMath xmlns:m="http://schemas.openxmlformats.org/officeDocument/2006/math">
                    <m:r>
                      <a:rPr lang="en-US" b="0" i="0"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ea typeface="Cambria Math" panose="02040503050406030204" pitchFamily="18" charset="0"/>
                      </a:rPr>
                      <m:t>≠0)</m:t>
                    </m:r>
                  </m:oMath>
                </a14:m>
                <a:r>
                  <a:rPr lang="en-US" dirty="0"/>
                  <a:t> exist if </a:t>
                </a:r>
                <a14:m>
                  <m:oMath xmlns:m="http://schemas.openxmlformats.org/officeDocument/2006/math">
                    <m:r>
                      <a:rPr lang="en-US" b="1">
                        <a:latin typeface="Cambria Math" panose="02040503050406030204" pitchFamily="18" charset="0"/>
                      </a:rPr>
                      <m:t>𝐀</m:t>
                    </m:r>
                  </m:oMath>
                </a14:m>
                <a:r>
                  <a:rPr lang="en-US" dirty="0"/>
                  <a:t> is rank deficient</a:t>
                </a:r>
              </a:p>
              <a:p>
                <a:pPr lvl="1"/>
                <a:r>
                  <a:rPr lang="en-US" dirty="0"/>
                  <a:t>If it has only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=0</m:t>
                    </m:r>
                  </m:oMath>
                </a14:m>
                <a:r>
                  <a:rPr lang="en-US" dirty="0"/>
                  <a:t> unique solution, </a:t>
                </a:r>
                <a14:m>
                  <m:oMath xmlns:m="http://schemas.openxmlformats.org/officeDocument/2006/math">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1" i="0" smtClean="0">
                            <a:latin typeface="Cambria Math" panose="02040503050406030204" pitchFamily="18" charset="0"/>
                          </a:rPr>
                          <m:t>𝐀</m:t>
                        </m:r>
                      </m:e>
                    </m:d>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p:txBody>
          </p:sp>
        </mc:Choice>
        <mc:Fallback xmlns="">
          <p:sp>
            <p:nvSpPr>
              <p:cNvPr id="2" name="Text Placeholder 1">
                <a:extLst>
                  <a:ext uri="{FF2B5EF4-FFF2-40B4-BE49-F238E27FC236}">
                    <a16:creationId xmlns:a16="http://schemas.microsoft.com/office/drawing/2014/main" id="{ADC51B7B-B247-4B51-990B-B3AE9ED4A29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325" r="-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02DEC50-26D7-43CD-9A9B-A4F81A96D41C}"/>
              </a:ext>
            </a:extLst>
          </p:cNvPr>
          <p:cNvSpPr>
            <a:spLocks noGrp="1"/>
          </p:cNvSpPr>
          <p:nvPr>
            <p:ph type="title"/>
          </p:nvPr>
        </p:nvSpPr>
        <p:spPr/>
        <p:txBody>
          <a:bodyPr/>
          <a:lstStyle/>
          <a:p>
            <a:r>
              <a:rPr lang="en-US" dirty="0"/>
              <a:t>Review of Linear Algebra</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E0E5582-AD06-47B6-9AC1-56F1ED86C885}"/>
                  </a:ext>
                </a:extLst>
              </p:cNvPr>
              <p:cNvSpPr txBox="1"/>
              <p:nvPr/>
            </p:nvSpPr>
            <p:spPr>
              <a:xfrm>
                <a:off x="2434946" y="1841212"/>
                <a:ext cx="4753481" cy="566374"/>
              </a:xfrm>
              <a:prstGeom prst="rect">
                <a:avLst/>
              </a:prstGeom>
              <a:noFill/>
            </p:spPr>
            <p:txBody>
              <a:bodyPr wrap="none" rtlCol="0">
                <a:spAutoFit/>
              </a:bodyPr>
              <a:lstStyle/>
              <a:p>
                <a14:m>
                  <m:oMath xmlns:m="http://schemas.openxmlformats.org/officeDocument/2006/math">
                    <m:r>
                      <a:rPr lang="en-US" sz="2400" b="1" i="0" smtClean="0">
                        <a:latin typeface="Cambria Math" panose="02040503050406030204" pitchFamily="18" charset="0"/>
                      </a:rPr>
                      <m:t>𝐀𝐱</m:t>
                    </m:r>
                    <m:r>
                      <a:rPr lang="en-US" sz="2400" b="0" i="1" smtClean="0">
                        <a:latin typeface="Cambria Math" panose="02040503050406030204" pitchFamily="18" charset="0"/>
                      </a:rPr>
                      <m:t>=</m:t>
                    </m:r>
                    <m:r>
                      <a:rPr lang="en-US" sz="2400" b="1" i="0" smtClean="0">
                        <a:latin typeface="Cambria Math" panose="02040503050406030204" pitchFamily="18" charset="0"/>
                      </a:rPr>
                      <m:t>𝐛</m:t>
                    </m:r>
                  </m:oMath>
                </a14:m>
                <a:r>
                  <a:rPr lang="en-US" sz="2400" dirty="0"/>
                  <a:t>,          </a:t>
                </a:r>
                <a14:m>
                  <m:oMath xmlns:m="http://schemas.openxmlformats.org/officeDocument/2006/math">
                    <m:r>
                      <a:rPr lang="en-US" sz="2400" b="1" i="0" smtClean="0">
                        <a:latin typeface="Cambria Math" panose="02040503050406030204" pitchFamily="18" charset="0"/>
                      </a:rPr>
                      <m:t>𝐀</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r>
                                  <a:rPr lang="en-US" sz="2400" b="1">
                                    <a:latin typeface="Cambria Math" panose="02040503050406030204" pitchFamily="18" charset="0"/>
                                  </a:rPr>
                                  <m:t>𝐚</m:t>
                                </m:r>
                              </m:e>
                              <m:sup>
                                <m:d>
                                  <m:dPr>
                                    <m:ctrlPr>
                                      <a:rPr lang="en-US" sz="2400" i="1">
                                        <a:latin typeface="Cambria Math" panose="02040503050406030204" pitchFamily="18" charset="0"/>
                                      </a:rPr>
                                    </m:ctrlPr>
                                  </m:dPr>
                                  <m:e>
                                    <m:r>
                                      <a:rPr lang="en-US" sz="2400" i="1">
                                        <a:latin typeface="Cambria Math" panose="02040503050406030204" pitchFamily="18" charset="0"/>
                                      </a:rPr>
                                      <m:t>1</m:t>
                                    </m:r>
                                  </m:e>
                                </m:d>
                              </m:sup>
                            </m:s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𝐚</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d>
                      </m:e>
                      <m:sub>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sub>
                    </m:sSub>
                  </m:oMath>
                </a14:m>
                <a:endParaRPr lang="en-US" sz="2400" dirty="0"/>
              </a:p>
            </p:txBody>
          </p:sp>
        </mc:Choice>
        <mc:Fallback xmlns="">
          <p:sp>
            <p:nvSpPr>
              <p:cNvPr id="4" name="TextBox 3">
                <a:extLst>
                  <a:ext uri="{FF2B5EF4-FFF2-40B4-BE49-F238E27FC236}">
                    <a16:creationId xmlns:a16="http://schemas.microsoft.com/office/drawing/2014/main" id="{8E0E5582-AD06-47B6-9AC1-56F1ED86C885}"/>
                  </a:ext>
                </a:extLst>
              </p:cNvPr>
              <p:cNvSpPr txBox="1">
                <a:spLocks noRot="1" noChangeAspect="1" noMove="1" noResize="1" noEditPoints="1" noAdjustHandles="1" noChangeArrowheads="1" noChangeShapeType="1" noTextEdit="1"/>
              </p:cNvSpPr>
              <p:nvPr/>
            </p:nvSpPr>
            <p:spPr>
              <a:xfrm>
                <a:off x="2434946" y="1841212"/>
                <a:ext cx="4753481" cy="566374"/>
              </a:xfrm>
              <a:prstGeom prst="rect">
                <a:avLst/>
              </a:prstGeom>
              <a:blipFill>
                <a:blip r:embed="rId3"/>
                <a:stretch>
                  <a:fillRect t="-1075" b="-12903"/>
                </a:stretch>
              </a:blipFill>
            </p:spPr>
            <p:txBody>
              <a:bodyPr/>
              <a:lstStyle/>
              <a:p>
                <a:r>
                  <a:rPr lang="en-US">
                    <a:noFill/>
                  </a:rPr>
                  <a:t> </a:t>
                </a:r>
              </a:p>
            </p:txBody>
          </p:sp>
        </mc:Fallback>
      </mc:AlternateContent>
    </p:spTree>
    <p:extLst>
      <p:ext uri="{BB962C8B-B14F-4D97-AF65-F5344CB8AC3E}">
        <p14:creationId xmlns:p14="http://schemas.microsoft.com/office/powerpoint/2010/main" val="893385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4E32527-A905-4323-8826-688AB8177AD2}"/>
                  </a:ext>
                </a:extLst>
              </p:cNvPr>
              <p:cNvSpPr>
                <a:spLocks noGrp="1"/>
              </p:cNvSpPr>
              <p:nvPr>
                <p:ph type="body" sz="quarter" idx="10"/>
              </p:nvPr>
            </p:nvSpPr>
            <p:spPr/>
            <p:txBody>
              <a:bodyPr/>
              <a:lstStyle/>
              <a:p>
                <a:pPr>
                  <a:lnSpc>
                    <a:spcPct val="100000"/>
                  </a:lnSpc>
                </a:pPr>
                <a:r>
                  <a:rPr lang="en-US" dirty="0"/>
                  <a:t>Set of vectors must be closed under addition and scalar multiplication</a:t>
                </a:r>
              </a:p>
              <a:p>
                <a:pPr>
                  <a:lnSpc>
                    <a:spcPct val="100000"/>
                  </a:lnSpc>
                </a:pPr>
                <a:endParaRPr lang="en-US" dirty="0"/>
              </a:p>
              <a:p>
                <a:pPr>
                  <a:lnSpc>
                    <a:spcPct val="100000"/>
                  </a:lnSpc>
                </a:pPr>
                <a:endParaRPr lang="en-US" dirty="0"/>
              </a:p>
              <a:p>
                <a:pPr>
                  <a:lnSpc>
                    <a:spcPct val="100000"/>
                  </a:lnSpc>
                </a:pPr>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=1</m:t>
                        </m:r>
                      </m:e>
                    </m:d>
                  </m:oMath>
                </a14:m>
                <a:r>
                  <a:rPr lang="en-US" dirty="0"/>
                  <a:t>, let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e>
                        </m:d>
                      </m:e>
                      <m:sup>
                        <m:r>
                          <a:rPr lang="en-US" b="0" i="1" smtClean="0">
                            <a:latin typeface="Cambria Math" panose="02040503050406030204" pitchFamily="18" charset="0"/>
                          </a:rPr>
                          <m:t>𝑇</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𝑑</m:t>
                            </m:r>
                          </m:e>
                        </m:d>
                      </m:e>
                      <m:sup>
                        <m:r>
                          <a:rPr lang="en-US" b="0" i="1" smtClean="0">
                            <a:latin typeface="Cambria Math" panose="02040503050406030204" pitchFamily="18" charset="0"/>
                          </a:rPr>
                          <m:t>𝑇</m:t>
                        </m:r>
                      </m:sup>
                    </m:sSup>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𝑑</m:t>
                            </m:r>
                          </m:e>
                        </m:d>
                      </m:e>
                      <m:sup>
                        <m:r>
                          <a:rPr lang="en-US" b="0" i="1" smtClean="0">
                            <a:latin typeface="Cambria Math" panose="02040503050406030204" pitchFamily="18" charset="0"/>
                          </a:rPr>
                          <m:t>𝑇</m:t>
                        </m:r>
                      </m:sup>
                    </m:sSup>
                  </m:oMath>
                </a14:m>
                <a:r>
                  <a:rPr lang="en-US" dirty="0"/>
                  <a:t> does not belong to </a:t>
                </a:r>
                <a14:m>
                  <m:oMath xmlns:m="http://schemas.openxmlformats.org/officeDocument/2006/math">
                    <m:r>
                      <a:rPr lang="en-US" b="0" i="1" smtClean="0">
                        <a:latin typeface="Cambria Math" panose="02040503050406030204" pitchFamily="18" charset="0"/>
                      </a:rPr>
                      <m:t>𝑆</m:t>
                    </m:r>
                  </m:oMath>
                </a14:m>
                <a:r>
                  <a:rPr lang="en-US" dirty="0"/>
                  <a:t>. Therefore, </a:t>
                </a:r>
                <a14:m>
                  <m:oMath xmlns:m="http://schemas.openxmlformats.org/officeDocument/2006/math">
                    <m:r>
                      <a:rPr lang="en-US" i="1">
                        <a:latin typeface="Cambria Math" panose="02040503050406030204" pitchFamily="18" charset="0"/>
                      </a:rPr>
                      <m:t>𝑆</m:t>
                    </m:r>
                  </m:oMath>
                </a14:m>
                <a:r>
                  <a:rPr lang="en-US" dirty="0"/>
                  <a:t> is not a vector space</a:t>
                </a:r>
              </a:p>
              <a:p>
                <a:pPr>
                  <a:lnSpc>
                    <a:spcPct val="100000"/>
                  </a:lnSpc>
                </a:pPr>
                <a:r>
                  <a:rPr lang="en-US" dirty="0"/>
                  <a:t>No. of linearly independent vectors in a set is called </a:t>
                </a:r>
                <a:r>
                  <a:rPr lang="en-US" dirty="0">
                    <a:solidFill>
                      <a:srgbClr val="FF0000"/>
                    </a:solidFill>
                  </a:rPr>
                  <a:t>dimension</a:t>
                </a:r>
                <a:r>
                  <a:rPr lang="en-US" dirty="0"/>
                  <a:t> of the vector space</a:t>
                </a:r>
              </a:p>
              <a:p>
                <a:pPr>
                  <a:lnSpc>
                    <a:spcPct val="100000"/>
                  </a:lnSpc>
                </a:pPr>
                <a:r>
                  <a:rPr lang="en-US" dirty="0"/>
                  <a:t>Linear independent vectors form the </a:t>
                </a:r>
                <a:r>
                  <a:rPr lang="en-US" dirty="0">
                    <a:solidFill>
                      <a:srgbClr val="FF0000"/>
                    </a:solidFill>
                  </a:rPr>
                  <a:t>basis</a:t>
                </a:r>
                <a:r>
                  <a:rPr lang="en-US" dirty="0"/>
                  <a:t> of the vector space</a:t>
                </a:r>
              </a:p>
            </p:txBody>
          </p:sp>
        </mc:Choice>
        <mc:Fallback xmlns="">
          <p:sp>
            <p:nvSpPr>
              <p:cNvPr id="2" name="Text Placeholder 1">
                <a:extLst>
                  <a:ext uri="{FF2B5EF4-FFF2-40B4-BE49-F238E27FC236}">
                    <a16:creationId xmlns:a16="http://schemas.microsoft.com/office/drawing/2014/main" id="{24E32527-A905-4323-8826-688AB8177AD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BB1EA4A-AD19-41FA-B111-B87DF2CC738D}"/>
              </a:ext>
            </a:extLst>
          </p:cNvPr>
          <p:cNvSpPr>
            <a:spLocks noGrp="1"/>
          </p:cNvSpPr>
          <p:nvPr>
            <p:ph type="title"/>
          </p:nvPr>
        </p:nvSpPr>
        <p:spPr/>
        <p:txBody>
          <a:bodyPr/>
          <a:lstStyle/>
          <a:p>
            <a:r>
              <a:rPr lang="en-US" dirty="0"/>
              <a:t>Vector Space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B70443-B845-6FB7-DB84-E5EEA59553CF}"/>
                  </a:ext>
                </a:extLst>
              </p:cNvPr>
              <p:cNvSpPr txBox="1"/>
              <p:nvPr/>
            </p:nvSpPr>
            <p:spPr>
              <a:xfrm>
                <a:off x="1553736" y="1464527"/>
                <a:ext cx="3746282" cy="128137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d>
                        <m:dPr>
                          <m:endChr m:val=""/>
                          <m:ctrlPr>
                            <a:rPr lang="en-US" sz="2400" i="1" dirty="0" smtClean="0">
                              <a:latin typeface="Cambria Math" panose="02040503050406030204" pitchFamily="18" charset="0"/>
                            </a:rPr>
                          </m:ctrlPr>
                        </m:dPr>
                        <m:e>
                          <m:m>
                            <m:mPr>
                              <m:plcHide m:val="on"/>
                              <m:mcs>
                                <m:mc>
                                  <m:mcPr>
                                    <m:count m:val="1"/>
                                    <m:mcJc m:val="center"/>
                                  </m:mcPr>
                                </m:mc>
                              </m:mcs>
                              <m:ctrlPr>
                                <a:rPr lang="en-US" sz="2400" i="1" dirty="0">
                                  <a:latin typeface="Cambria Math" panose="02040503050406030204" pitchFamily="18" charset="0"/>
                                </a:rPr>
                              </m:ctrlPr>
                            </m:mPr>
                            <m:mr>
                              <m:e>
                                <m:r>
                                  <a:rPr lang="en-US" sz="2400" i="1" dirty="0">
                                    <a:latin typeface="Cambria Math" panose="02040503050406030204" pitchFamily="18" charset="0"/>
                                  </a:rPr>
                                  <m:t>𝑥</m:t>
                                </m:r>
                                <m:r>
                                  <a:rPr lang="en-US" sz="2400" i="0" dirty="0">
                                    <a:latin typeface="Cambria Math" panose="02040503050406030204" pitchFamily="18" charset="0"/>
                                  </a:rPr>
                                  <m:t>,</m:t>
                                </m:r>
                                <m:r>
                                  <a:rPr lang="en-US" sz="2400" i="1" dirty="0">
                                    <a:latin typeface="Cambria Math" panose="02040503050406030204" pitchFamily="18" charset="0"/>
                                  </a:rPr>
                                  <m:t>𝑦</m:t>
                                </m:r>
                                <m:r>
                                  <a:rPr lang="en-US" sz="2400" i="0" dirty="0">
                                    <a:latin typeface="Cambria Math" panose="02040503050406030204" pitchFamily="18" charset="0"/>
                                  </a:rPr>
                                  <m:t>∈</m:t>
                                </m:r>
                                <m:r>
                                  <a:rPr lang="en-US" sz="2400" i="1" dirty="0">
                                    <a:latin typeface="Cambria Math" panose="02040503050406030204" pitchFamily="18" charset="0"/>
                                  </a:rPr>
                                  <m:t>𝑆</m:t>
                                </m:r>
                                <m:r>
                                  <a:rPr lang="en-US" sz="2400" b="0" i="1" dirty="0">
                                    <a:latin typeface="Cambria Math" panose="02040503050406030204" pitchFamily="18" charset="0"/>
                                  </a:rPr>
                                  <m:t> </m:t>
                                </m:r>
                                <m:r>
                                  <a:rPr lang="en-US" sz="2400" b="0" i="0" dirty="0">
                                    <a:latin typeface="Cambria Math" panose="02040503050406030204" pitchFamily="18" charset="0"/>
                                  </a:rPr>
                                  <m:t>→</m:t>
                                </m:r>
                                <m:r>
                                  <a:rPr lang="en-US" sz="2400" b="0" i="1" dirty="0">
                                    <a:latin typeface="Cambria Math" panose="02040503050406030204" pitchFamily="18" charset="0"/>
                                  </a:rPr>
                                  <m:t> </m:t>
                                </m:r>
                                <m:r>
                                  <a:rPr lang="en-US" sz="2400" b="0" i="1" dirty="0">
                                    <a:latin typeface="Cambria Math" panose="02040503050406030204" pitchFamily="18" charset="0"/>
                                  </a:rPr>
                                  <m:t>𝑥</m:t>
                                </m:r>
                                <m:r>
                                  <a:rPr lang="en-US" sz="2400" b="0" i="0" dirty="0">
                                    <a:latin typeface="Cambria Math" panose="02040503050406030204" pitchFamily="18" charset="0"/>
                                  </a:rPr>
                                  <m:t>+</m:t>
                                </m:r>
                                <m:r>
                                  <a:rPr lang="en-US" sz="2400" b="0" i="1" dirty="0">
                                    <a:latin typeface="Cambria Math" panose="02040503050406030204" pitchFamily="18" charset="0"/>
                                  </a:rPr>
                                  <m:t>𝑦</m:t>
                                </m:r>
                                <m:r>
                                  <a:rPr lang="en-US" sz="2400" b="0" i="0" dirty="0">
                                    <a:latin typeface="Cambria Math" panose="02040503050406030204" pitchFamily="18" charset="0"/>
                                  </a:rPr>
                                  <m:t>∈</m:t>
                                </m:r>
                                <m:r>
                                  <a:rPr lang="en-US" sz="2400" b="0" i="1" dirty="0">
                                    <a:latin typeface="Cambria Math" panose="02040503050406030204" pitchFamily="18" charset="0"/>
                                  </a:rPr>
                                  <m:t>𝑆</m:t>
                                </m:r>
                              </m:e>
                            </m:mr>
                            <m:mr>
                              <m:e>
                                <m:r>
                                  <a:rPr lang="en-US" sz="2400" b="0" i="1" dirty="0">
                                    <a:latin typeface="Cambria Math" panose="02040503050406030204" pitchFamily="18" charset="0"/>
                                  </a:rPr>
                                  <m:t>𝛼</m:t>
                                </m:r>
                                <m:r>
                                  <a:rPr lang="en-US" sz="2400" b="0" i="0" dirty="0">
                                    <a:latin typeface="Cambria Math" panose="02040503050406030204" pitchFamily="18" charset="0"/>
                                  </a:rPr>
                                  <m:t>∈</m:t>
                                </m:r>
                                <m:r>
                                  <a:rPr lang="en-US" sz="2400" b="0" i="1" dirty="0">
                                    <a:latin typeface="Cambria Math" panose="02040503050406030204" pitchFamily="18" charset="0"/>
                                  </a:rPr>
                                  <m:t>𝑅</m:t>
                                </m:r>
                                <m:r>
                                  <a:rPr lang="en-US" sz="2400" b="0" i="1" dirty="0">
                                    <a:latin typeface="Cambria Math" panose="02040503050406030204" pitchFamily="18" charset="0"/>
                                  </a:rPr>
                                  <m:t>    </m:t>
                                </m:r>
                                <m:r>
                                  <a:rPr lang="en-US" sz="2400" b="0" i="0" dirty="0">
                                    <a:latin typeface="Cambria Math" panose="02040503050406030204" pitchFamily="18" charset="0"/>
                                  </a:rPr>
                                  <m:t>→</m:t>
                                </m:r>
                                <m:r>
                                  <a:rPr lang="en-US" sz="2400" b="0" i="1" dirty="0">
                                    <a:latin typeface="Cambria Math" panose="02040503050406030204" pitchFamily="18" charset="0"/>
                                  </a:rPr>
                                  <m:t> </m:t>
                                </m:r>
                                <m:r>
                                  <a:rPr lang="en-US" sz="2400" b="0" i="1" dirty="0">
                                    <a:latin typeface="Cambria Math" panose="02040503050406030204" pitchFamily="18" charset="0"/>
                                  </a:rPr>
                                  <m:t>𝛼</m:t>
                                </m:r>
                                <m:r>
                                  <a:rPr lang="en-US" sz="2400" b="0" i="1" dirty="0">
                                    <a:latin typeface="Cambria Math" panose="02040503050406030204" pitchFamily="18" charset="0"/>
                                  </a:rPr>
                                  <m:t>𝑦</m:t>
                                </m:r>
                                <m:r>
                                  <a:rPr lang="en-US" sz="2400" b="0" i="0" dirty="0">
                                    <a:latin typeface="Cambria Math" panose="02040503050406030204" pitchFamily="18" charset="0"/>
                                  </a:rPr>
                                  <m:t>∈</m:t>
                                </m:r>
                                <m:r>
                                  <a:rPr lang="en-US" sz="2400" b="0" i="1" dirty="0">
                                    <a:latin typeface="Cambria Math" panose="02040503050406030204" pitchFamily="18" charset="0"/>
                                  </a:rPr>
                                  <m:t>𝑆</m:t>
                                </m:r>
                              </m:e>
                            </m:mr>
                          </m:m>
                        </m:e>
                      </m:d>
                    </m:oMath>
                  </m:oMathPara>
                </a14:m>
                <a:endParaRPr lang="en-US" sz="2400" dirty="0"/>
              </a:p>
            </p:txBody>
          </p:sp>
        </mc:Choice>
        <mc:Fallback xmlns="">
          <p:sp>
            <p:nvSpPr>
              <p:cNvPr id="5" name="TextBox 4">
                <a:extLst>
                  <a:ext uri="{FF2B5EF4-FFF2-40B4-BE49-F238E27FC236}">
                    <a16:creationId xmlns:a16="http://schemas.microsoft.com/office/drawing/2014/main" id="{D1B70443-B845-6FB7-DB84-E5EEA59553CF}"/>
                  </a:ext>
                </a:extLst>
              </p:cNvPr>
              <p:cNvSpPr txBox="1">
                <a:spLocks noRot="1" noChangeAspect="1" noMove="1" noResize="1" noEditPoints="1" noAdjustHandles="1" noChangeArrowheads="1" noChangeShapeType="1" noTextEdit="1"/>
              </p:cNvSpPr>
              <p:nvPr/>
            </p:nvSpPr>
            <p:spPr>
              <a:xfrm>
                <a:off x="1553736" y="1464527"/>
                <a:ext cx="3746282" cy="128137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6480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057D797-55C6-4065-B0B9-B23C761AC0D9}"/>
                  </a:ext>
                </a:extLst>
              </p:cNvPr>
              <p:cNvSpPr>
                <a:spLocks noGrp="1"/>
              </p:cNvSpPr>
              <p:nvPr>
                <p:ph type="body" sz="quarter" idx="10"/>
              </p:nvPr>
            </p:nvSpPr>
            <p:spPr/>
            <p:txBody>
              <a:bodyPr/>
              <a:lstStyle/>
              <a:p>
                <a:r>
                  <a:rPr lang="en-US" dirty="0"/>
                  <a:t>Orthogonal: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𝐚</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sSup>
                      <m:sSupPr>
                        <m:ctrlPr>
                          <a:rPr lang="en-US" b="0" i="1" smtClean="0">
                            <a:latin typeface="Cambria Math" panose="02040503050406030204" pitchFamily="18" charset="0"/>
                          </a:rPr>
                        </m:ctrlPr>
                      </m:sSupPr>
                      <m:e>
                        <m:r>
                          <a:rPr lang="en-US" b="1" i="0" smtClean="0">
                            <a:latin typeface="Cambria Math" panose="02040503050406030204" pitchFamily="18" charset="0"/>
                          </a:rPr>
                          <m:t>𝐚</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r>
                      <a:rPr lang="en-US" b="0" i="1" smtClean="0">
                        <a:latin typeface="Cambria Math" panose="02040503050406030204" pitchFamily="18" charset="0"/>
                      </a:rPr>
                      <m:t>=0</m:t>
                    </m:r>
                  </m:oMath>
                </a14:m>
                <a:endParaRPr lang="en-US" dirty="0"/>
              </a:p>
              <a:p>
                <a:r>
                  <a:rPr lang="en-US" dirty="0"/>
                  <a:t>If </a:t>
                </a:r>
                <a14:m>
                  <m:oMath xmlns:m="http://schemas.openxmlformats.org/officeDocument/2006/math">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b="1">
                                <a:latin typeface="Cambria Math" panose="02040503050406030204" pitchFamily="18" charset="0"/>
                              </a:rPr>
                              <m:t>𝐚</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1">
                                <a:latin typeface="Cambria Math" panose="02040503050406030204" pitchFamily="18" charset="0"/>
                              </a:rPr>
                              <m:t>𝐚</m:t>
                            </m:r>
                          </m:e>
                          <m:sup>
                            <m:d>
                              <m:dPr>
                                <m:ctrlPr>
                                  <a:rPr lang="en-US" i="1">
                                    <a:latin typeface="Cambria Math" panose="02040503050406030204" pitchFamily="18" charset="0"/>
                                  </a:rPr>
                                </m:ctrlPr>
                              </m:dPr>
                              <m:e>
                                <m:r>
                                  <a:rPr lang="en-US" i="1">
                                    <a:latin typeface="Cambria Math" panose="02040503050406030204" pitchFamily="18" charset="0"/>
                                  </a:rPr>
                                  <m:t>𝑗</m:t>
                                </m:r>
                              </m:e>
                            </m:d>
                          </m:sup>
                        </m:sSup>
                      </m:e>
                    </m:d>
                    <m:r>
                      <a:rPr lang="en-US" b="0" i="1" smtClean="0">
                        <a:latin typeface="Cambria Math" panose="02040503050406030204" pitchFamily="18" charset="0"/>
                      </a:rPr>
                      <m:t>=0  </m:t>
                    </m:r>
                    <m:r>
                      <m:rPr>
                        <m:sty m:val="p"/>
                      </m:rPr>
                      <a:rPr lang="en-US" b="0" i="0" smtClean="0">
                        <a:latin typeface="Cambria Math" panose="02040503050406030204" pitchFamily="18" charset="0"/>
                      </a:rPr>
                      <m:t>for</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oMath>
                </a14:m>
                <a:r>
                  <a:rPr lang="en-US" dirty="0"/>
                  <a:t>, then the set is called an </a:t>
                </a:r>
                <a:r>
                  <a:rPr lang="en-US" dirty="0">
                    <a:solidFill>
                      <a:srgbClr val="FF0000"/>
                    </a:solidFill>
                  </a:rPr>
                  <a:t>orthogonal</a:t>
                </a:r>
                <a:r>
                  <a:rPr lang="en-US" dirty="0"/>
                  <a:t> set</a:t>
                </a:r>
              </a:p>
              <a:p>
                <a:r>
                  <a:rPr lang="en-US" dirty="0"/>
                  <a:t>If </a:t>
                </a:r>
                <a14:m>
                  <m:oMath xmlns:m="http://schemas.openxmlformats.org/officeDocument/2006/math">
                    <m:d>
                      <m:dPr>
                        <m:begChr m:val="‖"/>
                        <m:endChr m:val="‖"/>
                        <m:ctrlPr>
                          <a:rPr lang="en-US"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𝐚</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e>
                    </m:d>
                    <m:r>
                      <a:rPr lang="en-US" b="0" i="1" smtClean="0">
                        <a:latin typeface="Cambria Math" panose="02040503050406030204" pitchFamily="18" charset="0"/>
                      </a:rPr>
                      <m:t>=1</m:t>
                    </m:r>
                  </m:oMath>
                </a14:m>
                <a:r>
                  <a:rPr lang="en-US" dirty="0"/>
                  <a:t>, then the set is called an </a:t>
                </a:r>
                <a:r>
                  <a:rPr lang="en-US" dirty="0">
                    <a:solidFill>
                      <a:srgbClr val="FF0000"/>
                    </a:solidFill>
                  </a:rPr>
                  <a:t>orthonormal</a:t>
                </a:r>
                <a:r>
                  <a:rPr lang="en-US" dirty="0"/>
                  <a:t> set</a:t>
                </a:r>
              </a:p>
              <a:p>
                <a:r>
                  <a:rPr lang="en-US" dirty="0"/>
                  <a:t>In </a:t>
                </a:r>
                <a14:m>
                  <m:oMath xmlns:m="http://schemas.openxmlformats.org/officeDocument/2006/math">
                    <m:r>
                      <a:rPr lang="en-US" b="1">
                        <a:latin typeface="Cambria Math" panose="02040503050406030204" pitchFamily="18" charset="0"/>
                      </a:rPr>
                      <m:t>𝐀𝐱</m:t>
                    </m:r>
                    <m:r>
                      <a:rPr lang="en-US" i="1">
                        <a:latin typeface="Cambria Math" panose="02040503050406030204" pitchFamily="18" charset="0"/>
                      </a:rPr>
                      <m:t>=</m:t>
                    </m:r>
                    <m:r>
                      <a:rPr lang="en-US" b="1">
                        <a:latin typeface="Cambria Math" panose="02040503050406030204" pitchFamily="18" charset="0"/>
                      </a:rPr>
                      <m:t>𝐛</m:t>
                    </m:r>
                  </m:oMath>
                </a14:m>
                <a:r>
                  <a:rPr lang="en-US" dirty="0"/>
                  <a:t>, columns of </a:t>
                </a:r>
                <a14:m>
                  <m:oMath xmlns:m="http://schemas.openxmlformats.org/officeDocument/2006/math">
                    <m:r>
                      <a:rPr lang="en-US" b="1">
                        <a:latin typeface="Cambria Math" panose="02040503050406030204" pitchFamily="18" charset="0"/>
                      </a:rPr>
                      <m:t>𝐀</m:t>
                    </m:r>
                  </m:oMath>
                </a14:m>
                <a:r>
                  <a:rPr lang="en-US" dirty="0"/>
                  <a:t> form a basis </a:t>
                </a:r>
                <a:br>
                  <a:rPr lang="en-US" dirty="0"/>
                </a:br>
                <a:r>
                  <a:rPr lang="en-US" dirty="0"/>
                  <a:t>for k-dim subspace</a:t>
                </a:r>
              </a:p>
              <a:p>
                <a:r>
                  <a:rPr lang="en-US" dirty="0"/>
                  <a:t>Null space: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𝐀</m:t>
                        </m:r>
                      </m:e>
                      <m:sup>
                        <m:r>
                          <a:rPr lang="en-US" b="0" i="1" smtClean="0">
                            <a:latin typeface="Cambria Math" panose="02040503050406030204" pitchFamily="18" charset="0"/>
                          </a:rPr>
                          <m:t>𝑇</m:t>
                        </m:r>
                      </m:sup>
                    </m:sSup>
                    <m:r>
                      <a:rPr lang="en-US" b="1" i="0" smtClean="0">
                        <a:latin typeface="Cambria Math" panose="02040503050406030204" pitchFamily="18" charset="0"/>
                      </a:rPr>
                      <m:t>𝐲</m:t>
                    </m:r>
                    <m:r>
                      <a:rPr lang="en-US" b="0" i="1" smtClean="0">
                        <a:latin typeface="Cambria Math" panose="02040503050406030204" pitchFamily="18" charset="0"/>
                      </a:rPr>
                      <m:t>=0</m:t>
                    </m:r>
                  </m:oMath>
                </a14:m>
                <a:endParaRPr lang="en-US" dirty="0"/>
              </a:p>
              <a:p>
                <a:pPr lvl="1"/>
                <a:r>
                  <a:rPr lang="en-US" dirty="0"/>
                  <a:t>Collection of all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𝐲</m:t>
                        </m:r>
                      </m:e>
                      <m: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oMath>
                </a14:m>
                <a:r>
                  <a:rPr lang="en-US" dirty="0"/>
                  <a:t> such that </a:t>
                </a:r>
                <a14:m>
                  <m:oMath xmlns:m="http://schemas.openxmlformats.org/officeDocument/2006/math">
                    <m:sSup>
                      <m:sSupPr>
                        <m:ctrlPr>
                          <a:rPr lang="en-US" i="1">
                            <a:latin typeface="Cambria Math" panose="02040503050406030204" pitchFamily="18" charset="0"/>
                          </a:rPr>
                        </m:ctrlPr>
                      </m:sSupPr>
                      <m:e>
                        <m:r>
                          <a:rPr lang="en-US" b="1">
                            <a:latin typeface="Cambria Math" panose="02040503050406030204" pitchFamily="18" charset="0"/>
                          </a:rPr>
                          <m:t>𝐀</m:t>
                        </m:r>
                      </m:e>
                      <m:sup>
                        <m:r>
                          <a:rPr lang="en-US" i="1">
                            <a:latin typeface="Cambria Math" panose="02040503050406030204" pitchFamily="18" charset="0"/>
                          </a:rPr>
                          <m:t>𝑇</m:t>
                        </m:r>
                      </m:sup>
                    </m:sSup>
                    <m:r>
                      <a:rPr lang="en-US" b="1">
                        <a:latin typeface="Cambria Math" panose="02040503050406030204" pitchFamily="18" charset="0"/>
                      </a:rPr>
                      <m:t>𝐲</m:t>
                    </m:r>
                    <m:r>
                      <a:rPr lang="en-US" i="1">
                        <a:latin typeface="Cambria Math" panose="02040503050406030204" pitchFamily="18" charset="0"/>
                      </a:rPr>
                      <m:t>=0</m:t>
                    </m:r>
                  </m:oMath>
                </a14:m>
                <a:r>
                  <a:rPr lang="en-US" dirty="0"/>
                  <a:t> is called the null space</a:t>
                </a:r>
              </a:p>
              <a:p>
                <a:pPr lvl="1"/>
                <a:r>
                  <a:rPr lang="en-US" dirty="0"/>
                  <a:t>No. of independent vector of null space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p:txBody>
          </p:sp>
        </mc:Choice>
        <mc:Fallback xmlns="">
          <p:sp>
            <p:nvSpPr>
              <p:cNvPr id="2" name="Text Placeholder 1">
                <a:extLst>
                  <a:ext uri="{FF2B5EF4-FFF2-40B4-BE49-F238E27FC236}">
                    <a16:creationId xmlns:a16="http://schemas.microsoft.com/office/drawing/2014/main" id="{1057D797-55C6-4065-B0B9-B23C761AC0D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FA44D7A-C847-429E-BFF3-6EF31FFAFD3C}"/>
              </a:ext>
            </a:extLst>
          </p:cNvPr>
          <p:cNvSpPr>
            <a:spLocks noGrp="1"/>
          </p:cNvSpPr>
          <p:nvPr>
            <p:ph type="title"/>
          </p:nvPr>
        </p:nvSpPr>
        <p:spPr/>
        <p:txBody>
          <a:bodyPr/>
          <a:lstStyle/>
          <a:p>
            <a:r>
              <a:rPr lang="en-US" dirty="0"/>
              <a:t>Orthogonality of Vectors</a:t>
            </a:r>
          </a:p>
        </p:txBody>
      </p:sp>
      <p:grpSp>
        <p:nvGrpSpPr>
          <p:cNvPr id="4" name="Group 3">
            <a:extLst>
              <a:ext uri="{FF2B5EF4-FFF2-40B4-BE49-F238E27FC236}">
                <a16:creationId xmlns:a16="http://schemas.microsoft.com/office/drawing/2014/main" id="{19B7ED7F-E7A4-4D19-9E04-91B0DB29765C}"/>
              </a:ext>
            </a:extLst>
          </p:cNvPr>
          <p:cNvGrpSpPr>
            <a:grpSpLocks/>
          </p:cNvGrpSpPr>
          <p:nvPr/>
        </p:nvGrpSpPr>
        <p:grpSpPr bwMode="auto">
          <a:xfrm>
            <a:off x="6991774" y="2789102"/>
            <a:ext cx="1694702" cy="1596795"/>
            <a:chOff x="1707" y="1990"/>
            <a:chExt cx="2406" cy="2267"/>
          </a:xfrm>
        </p:grpSpPr>
        <p:sp>
          <p:nvSpPr>
            <p:cNvPr id="5" name="AutoShape 15">
              <a:extLst>
                <a:ext uri="{FF2B5EF4-FFF2-40B4-BE49-F238E27FC236}">
                  <a16:creationId xmlns:a16="http://schemas.microsoft.com/office/drawing/2014/main" id="{8390C689-7CD0-4542-85E3-ADC01C93FE79}"/>
                </a:ext>
              </a:extLst>
            </p:cNvPr>
            <p:cNvSpPr>
              <a:spLocks noChangeArrowheads="1"/>
            </p:cNvSpPr>
            <p:nvPr/>
          </p:nvSpPr>
          <p:spPr bwMode="auto">
            <a:xfrm>
              <a:off x="2193" y="2545"/>
              <a:ext cx="1327" cy="1327"/>
            </a:xfrm>
            <a:prstGeom prst="cube">
              <a:avLst>
                <a:gd name="adj" fmla="val 25000"/>
              </a:avLst>
            </a:prstGeom>
            <a:noFill/>
            <a:ln w="1905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lgn="ctr">
                <a:spcBef>
                  <a:spcPts val="0"/>
                </a:spcBef>
                <a:spcAft>
                  <a:spcPts val="0"/>
                </a:spcAft>
                <a:tabLst>
                  <a:tab pos="228600" algn="l"/>
                </a:tabLst>
              </a:pPr>
              <a:r>
                <a:rPr lang="en-US" sz="1100">
                  <a:effectLst/>
                  <a:latin typeface="Arial" panose="020B0604020202020204" pitchFamily="34" charset="0"/>
                  <a:ea typeface="Times New Roman" panose="02020603050405020304" pitchFamily="18" charset="0"/>
                  <a:cs typeface="Arial" panose="020B0604020202020204" pitchFamily="34" charset="0"/>
                </a:rPr>
                <a:t> </a:t>
              </a:r>
            </a:p>
          </p:txBody>
        </p:sp>
        <p:cxnSp>
          <p:nvCxnSpPr>
            <p:cNvPr id="6" name="Line 16">
              <a:extLst>
                <a:ext uri="{FF2B5EF4-FFF2-40B4-BE49-F238E27FC236}">
                  <a16:creationId xmlns:a16="http://schemas.microsoft.com/office/drawing/2014/main" id="{4D073506-9019-4F2D-9C97-0E1D2FAB7544}"/>
                </a:ext>
              </a:extLst>
            </p:cNvPr>
            <p:cNvCxnSpPr/>
            <p:nvPr/>
          </p:nvCxnSpPr>
          <p:spPr bwMode="auto">
            <a:xfrm>
              <a:off x="2852" y="3547"/>
              <a:ext cx="1261" cy="0"/>
            </a:xfrm>
            <a:prstGeom prst="line">
              <a:avLst/>
            </a:prstGeom>
            <a:noFill/>
            <a:ln w="12700">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7" name="Line 17">
              <a:extLst>
                <a:ext uri="{FF2B5EF4-FFF2-40B4-BE49-F238E27FC236}">
                  <a16:creationId xmlns:a16="http://schemas.microsoft.com/office/drawing/2014/main" id="{C2DAE255-EAA5-411A-9CD5-0EE351946464}"/>
                </a:ext>
              </a:extLst>
            </p:cNvPr>
            <p:cNvCxnSpPr/>
            <p:nvPr/>
          </p:nvCxnSpPr>
          <p:spPr bwMode="auto">
            <a:xfrm>
              <a:off x="2522" y="3547"/>
              <a:ext cx="308" cy="0"/>
            </a:xfrm>
            <a:prstGeom prst="line">
              <a:avLst/>
            </a:prstGeom>
            <a:noFill/>
            <a:ln w="12700">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8" name="Line 18">
              <a:extLst>
                <a:ext uri="{FF2B5EF4-FFF2-40B4-BE49-F238E27FC236}">
                  <a16:creationId xmlns:a16="http://schemas.microsoft.com/office/drawing/2014/main" id="{F2032C04-652B-4B93-8E8A-47EC279CBD3D}"/>
                </a:ext>
              </a:extLst>
            </p:cNvPr>
            <p:cNvCxnSpPr/>
            <p:nvPr/>
          </p:nvCxnSpPr>
          <p:spPr bwMode="auto">
            <a:xfrm flipV="1">
              <a:off x="2523" y="2136"/>
              <a:ext cx="0" cy="1102"/>
            </a:xfrm>
            <a:prstGeom prst="line">
              <a:avLst/>
            </a:prstGeom>
            <a:noFill/>
            <a:ln w="12700">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9" name="Line 19">
              <a:extLst>
                <a:ext uri="{FF2B5EF4-FFF2-40B4-BE49-F238E27FC236}">
                  <a16:creationId xmlns:a16="http://schemas.microsoft.com/office/drawing/2014/main" id="{04F25165-D37C-4F62-A267-D6B978F6E13D}"/>
                </a:ext>
              </a:extLst>
            </p:cNvPr>
            <p:cNvCxnSpPr/>
            <p:nvPr/>
          </p:nvCxnSpPr>
          <p:spPr bwMode="auto">
            <a:xfrm flipV="1">
              <a:off x="2523" y="3257"/>
              <a:ext cx="0" cy="300"/>
            </a:xfrm>
            <a:prstGeom prst="line">
              <a:avLst/>
            </a:prstGeom>
            <a:noFill/>
            <a:ln w="12700">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10" name="Line 20">
              <a:extLst>
                <a:ext uri="{FF2B5EF4-FFF2-40B4-BE49-F238E27FC236}">
                  <a16:creationId xmlns:a16="http://schemas.microsoft.com/office/drawing/2014/main" id="{121A0B53-F79D-4366-B31F-DBD21FB87EBC}"/>
                </a:ext>
              </a:extLst>
            </p:cNvPr>
            <p:cNvCxnSpPr/>
            <p:nvPr/>
          </p:nvCxnSpPr>
          <p:spPr bwMode="auto">
            <a:xfrm flipH="1">
              <a:off x="2359" y="3547"/>
              <a:ext cx="166" cy="166"/>
            </a:xfrm>
            <a:prstGeom prst="line">
              <a:avLst/>
            </a:prstGeom>
            <a:noFill/>
            <a:ln w="12700">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11" name="Line 21">
              <a:extLst>
                <a:ext uri="{FF2B5EF4-FFF2-40B4-BE49-F238E27FC236}">
                  <a16:creationId xmlns:a16="http://schemas.microsoft.com/office/drawing/2014/main" id="{2696572B-29C4-4612-A73D-10DA617FCEEA}"/>
                </a:ext>
              </a:extLst>
            </p:cNvPr>
            <p:cNvCxnSpPr/>
            <p:nvPr/>
          </p:nvCxnSpPr>
          <p:spPr bwMode="auto">
            <a:xfrm flipH="1">
              <a:off x="1931" y="3728"/>
              <a:ext cx="413" cy="413"/>
            </a:xfrm>
            <a:prstGeom prst="line">
              <a:avLst/>
            </a:prstGeom>
            <a:noFill/>
            <a:ln w="12700">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12" name="Line 22">
              <a:extLst>
                <a:ext uri="{FF2B5EF4-FFF2-40B4-BE49-F238E27FC236}">
                  <a16:creationId xmlns:a16="http://schemas.microsoft.com/office/drawing/2014/main" id="{BC0AA318-7FDE-4DB8-A602-738B31DA8A02}"/>
                </a:ext>
              </a:extLst>
            </p:cNvPr>
            <p:cNvCxnSpPr/>
            <p:nvPr/>
          </p:nvCxnSpPr>
          <p:spPr bwMode="auto">
            <a:xfrm flipV="1">
              <a:off x="2523" y="2875"/>
              <a:ext cx="652" cy="668"/>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13" name="Text Box 23">
              <a:extLst>
                <a:ext uri="{FF2B5EF4-FFF2-40B4-BE49-F238E27FC236}">
                  <a16:creationId xmlns:a16="http://schemas.microsoft.com/office/drawing/2014/main" id="{AC710454-4D9B-47B4-8447-9EF69EFA76DA}"/>
                </a:ext>
              </a:extLst>
            </p:cNvPr>
            <p:cNvSpPr txBox="1">
              <a:spLocks noChangeArrowheads="1"/>
            </p:cNvSpPr>
            <p:nvPr/>
          </p:nvSpPr>
          <p:spPr bwMode="auto">
            <a:xfrm>
              <a:off x="3438" y="3580"/>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tabLst>
                  <a:tab pos="228600" algn="l"/>
                </a:tabLst>
              </a:pPr>
              <a:r>
                <a:rPr lang="en-US" sz="1100" i="1">
                  <a:effectLst/>
                  <a:latin typeface="Arial" panose="020B0604020202020204" pitchFamily="34" charset="0"/>
                  <a:ea typeface="Times New Roman" panose="02020603050405020304" pitchFamily="18" charset="0"/>
                  <a:cs typeface="Arial" panose="020B0604020202020204" pitchFamily="34" charset="0"/>
                </a:rPr>
                <a:t>a</a:t>
              </a:r>
              <a:r>
                <a:rPr lang="en-US" sz="1100" baseline="-25000">
                  <a:effectLst/>
                  <a:latin typeface="Arial" panose="020B0604020202020204" pitchFamily="34" charset="0"/>
                  <a:ea typeface="Times New Roman" panose="02020603050405020304" pitchFamily="18" charset="0"/>
                  <a:cs typeface="Arial" panose="020B0604020202020204" pitchFamily="34" charset="0"/>
                </a:rPr>
                <a:t>1</a:t>
              </a:r>
              <a:endParaRPr lang="en-US" sz="11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 Box 24">
              <a:extLst>
                <a:ext uri="{FF2B5EF4-FFF2-40B4-BE49-F238E27FC236}">
                  <a16:creationId xmlns:a16="http://schemas.microsoft.com/office/drawing/2014/main" id="{7AB320C4-1EFD-46DA-9C44-0E786F8FF906}"/>
                </a:ext>
              </a:extLst>
            </p:cNvPr>
            <p:cNvSpPr txBox="1">
              <a:spLocks noChangeArrowheads="1"/>
            </p:cNvSpPr>
            <p:nvPr/>
          </p:nvSpPr>
          <p:spPr bwMode="auto">
            <a:xfrm>
              <a:off x="2238" y="2402"/>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tabLst>
                  <a:tab pos="228600" algn="l"/>
                </a:tabLst>
              </a:pPr>
              <a:r>
                <a:rPr lang="en-US" sz="1100" i="1">
                  <a:effectLst/>
                  <a:latin typeface="Arial" panose="020B0604020202020204" pitchFamily="34" charset="0"/>
                  <a:ea typeface="Times New Roman" panose="02020603050405020304" pitchFamily="18" charset="0"/>
                  <a:cs typeface="Arial" panose="020B0604020202020204" pitchFamily="34" charset="0"/>
                </a:rPr>
                <a:t>a</a:t>
              </a:r>
              <a:r>
                <a:rPr lang="en-US" sz="1100" baseline="-25000">
                  <a:effectLst/>
                  <a:latin typeface="Arial" panose="020B0604020202020204" pitchFamily="34" charset="0"/>
                  <a:ea typeface="Times New Roman" panose="02020603050405020304" pitchFamily="18" charset="0"/>
                  <a:cs typeface="Arial" panose="020B0604020202020204" pitchFamily="34" charset="0"/>
                </a:rPr>
                <a:t>2</a:t>
              </a:r>
              <a:endParaRPr lang="en-US" sz="11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 Box 25">
              <a:extLst>
                <a:ext uri="{FF2B5EF4-FFF2-40B4-BE49-F238E27FC236}">
                  <a16:creationId xmlns:a16="http://schemas.microsoft.com/office/drawing/2014/main" id="{53844FA0-DB67-4247-96E6-E528AFF8D78B}"/>
                </a:ext>
              </a:extLst>
            </p:cNvPr>
            <p:cNvSpPr txBox="1">
              <a:spLocks noChangeArrowheads="1"/>
            </p:cNvSpPr>
            <p:nvPr/>
          </p:nvSpPr>
          <p:spPr bwMode="auto">
            <a:xfrm>
              <a:off x="2118" y="3844"/>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tabLst>
                  <a:tab pos="228600" algn="l"/>
                </a:tabLst>
              </a:pPr>
              <a:r>
                <a:rPr lang="en-US" sz="1100" i="1">
                  <a:effectLst/>
                  <a:latin typeface="Arial" panose="020B0604020202020204" pitchFamily="34" charset="0"/>
                  <a:ea typeface="Times New Roman" panose="02020603050405020304" pitchFamily="18" charset="0"/>
                  <a:cs typeface="Arial" panose="020B0604020202020204" pitchFamily="34" charset="0"/>
                </a:rPr>
                <a:t>a</a:t>
              </a:r>
              <a:r>
                <a:rPr lang="en-US" sz="1100" baseline="-25000">
                  <a:effectLst/>
                  <a:latin typeface="Arial" panose="020B0604020202020204" pitchFamily="34" charset="0"/>
                  <a:ea typeface="Times New Roman" panose="02020603050405020304" pitchFamily="18" charset="0"/>
                  <a:cs typeface="Arial" panose="020B0604020202020204" pitchFamily="34" charset="0"/>
                </a:rPr>
                <a:t>3</a:t>
              </a:r>
              <a:endParaRPr lang="en-US" sz="11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Text Box 26">
              <a:extLst>
                <a:ext uri="{FF2B5EF4-FFF2-40B4-BE49-F238E27FC236}">
                  <a16:creationId xmlns:a16="http://schemas.microsoft.com/office/drawing/2014/main" id="{2D13C59C-CC61-4F86-BB6F-8804797F4F34}"/>
                </a:ext>
              </a:extLst>
            </p:cNvPr>
            <p:cNvSpPr txBox="1">
              <a:spLocks noChangeArrowheads="1"/>
            </p:cNvSpPr>
            <p:nvPr/>
          </p:nvSpPr>
          <p:spPr bwMode="auto">
            <a:xfrm>
              <a:off x="3864" y="3280"/>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tabLst>
                  <a:tab pos="228600" algn="l"/>
                </a:tabLst>
              </a:pPr>
              <a:r>
                <a:rPr lang="en-US" sz="1100" i="1">
                  <a:effectLst/>
                  <a:latin typeface="Arial" panose="020B0604020202020204" pitchFamily="34" charset="0"/>
                  <a:ea typeface="Times New Roman" panose="02020603050405020304" pitchFamily="18" charset="0"/>
                  <a:cs typeface="Arial" panose="020B0604020202020204" pitchFamily="34" charset="0"/>
                </a:rPr>
                <a:t>x</a:t>
              </a:r>
              <a:endParaRPr lang="en-US" sz="11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 Box 27">
              <a:extLst>
                <a:ext uri="{FF2B5EF4-FFF2-40B4-BE49-F238E27FC236}">
                  <a16:creationId xmlns:a16="http://schemas.microsoft.com/office/drawing/2014/main" id="{FA2D2F99-2A77-4EE4-95E6-FA813FBA9F5A}"/>
                </a:ext>
              </a:extLst>
            </p:cNvPr>
            <p:cNvSpPr txBox="1">
              <a:spLocks noChangeArrowheads="1"/>
            </p:cNvSpPr>
            <p:nvPr/>
          </p:nvSpPr>
          <p:spPr bwMode="auto">
            <a:xfrm>
              <a:off x="2267" y="1990"/>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tabLst>
                  <a:tab pos="228600" algn="l"/>
                </a:tabLst>
              </a:pPr>
              <a:r>
                <a:rPr lang="en-US" sz="1100" i="1">
                  <a:effectLst/>
                  <a:latin typeface="Arial" panose="020B0604020202020204" pitchFamily="34" charset="0"/>
                  <a:ea typeface="Times New Roman" panose="02020603050405020304" pitchFamily="18" charset="0"/>
                  <a:cs typeface="Arial" panose="020B0604020202020204" pitchFamily="34" charset="0"/>
                </a:rPr>
                <a:t>y</a:t>
              </a:r>
              <a:endParaRPr lang="en-US" sz="11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Text Box 28">
              <a:extLst>
                <a:ext uri="{FF2B5EF4-FFF2-40B4-BE49-F238E27FC236}">
                  <a16:creationId xmlns:a16="http://schemas.microsoft.com/office/drawing/2014/main" id="{A4ABBB13-3761-4222-A622-AC79ECB34822}"/>
                </a:ext>
              </a:extLst>
            </p:cNvPr>
            <p:cNvSpPr txBox="1">
              <a:spLocks noChangeArrowheads="1"/>
            </p:cNvSpPr>
            <p:nvPr/>
          </p:nvSpPr>
          <p:spPr bwMode="auto">
            <a:xfrm>
              <a:off x="1707" y="3965"/>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tabLst>
                  <a:tab pos="228600" algn="l"/>
                </a:tabLst>
              </a:pPr>
              <a:r>
                <a:rPr lang="en-US" sz="1100" i="1">
                  <a:effectLst/>
                  <a:latin typeface="Arial" panose="020B0604020202020204" pitchFamily="34" charset="0"/>
                  <a:ea typeface="Times New Roman" panose="02020603050405020304" pitchFamily="18" charset="0"/>
                  <a:cs typeface="Arial" panose="020B0604020202020204" pitchFamily="34" charset="0"/>
                </a:rPr>
                <a:t>z</a:t>
              </a:r>
              <a:endParaRPr lang="en-US" sz="11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 Box 29">
              <a:extLst>
                <a:ext uri="{FF2B5EF4-FFF2-40B4-BE49-F238E27FC236}">
                  <a16:creationId xmlns:a16="http://schemas.microsoft.com/office/drawing/2014/main" id="{45DE743E-8502-4E54-8D73-0DA33DAC5234}"/>
                </a:ext>
              </a:extLst>
            </p:cNvPr>
            <p:cNvSpPr txBox="1">
              <a:spLocks noChangeArrowheads="1"/>
            </p:cNvSpPr>
            <p:nvPr/>
          </p:nvSpPr>
          <p:spPr bwMode="auto">
            <a:xfrm>
              <a:off x="2702" y="3302"/>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tabLst>
                  <a:tab pos="228600" algn="l"/>
                </a:tabLst>
              </a:pPr>
              <a:r>
                <a:rPr lang="en-US" sz="1100" b="1" dirty="0">
                  <a:effectLst/>
                  <a:latin typeface="Arial" panose="020B0604020202020204" pitchFamily="34" charset="0"/>
                  <a:ea typeface="Times New Roman" panose="02020603050405020304" pitchFamily="18" charset="0"/>
                  <a:cs typeface="Arial" panose="020B0604020202020204" pitchFamily="34" charset="0"/>
                </a:rPr>
                <a:t>i</a:t>
              </a:r>
            </a:p>
          </p:txBody>
        </p:sp>
        <p:sp>
          <p:nvSpPr>
            <p:cNvPr id="20" name="Text Box 30">
              <a:extLst>
                <a:ext uri="{FF2B5EF4-FFF2-40B4-BE49-F238E27FC236}">
                  <a16:creationId xmlns:a16="http://schemas.microsoft.com/office/drawing/2014/main" id="{FFE31910-8016-496B-9A64-FE36D5837C95}"/>
                </a:ext>
              </a:extLst>
            </p:cNvPr>
            <p:cNvSpPr txBox="1">
              <a:spLocks noChangeArrowheads="1"/>
            </p:cNvSpPr>
            <p:nvPr/>
          </p:nvSpPr>
          <p:spPr bwMode="auto">
            <a:xfrm>
              <a:off x="2298" y="3189"/>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tabLst>
                  <a:tab pos="228600" algn="l"/>
                </a:tabLst>
              </a:pPr>
              <a:r>
                <a:rPr lang="en-US" sz="1100" b="1">
                  <a:effectLst/>
                  <a:latin typeface="Arial" panose="020B0604020202020204" pitchFamily="34" charset="0"/>
                  <a:ea typeface="Times New Roman" panose="02020603050405020304" pitchFamily="18" charset="0"/>
                  <a:cs typeface="Arial" panose="020B0604020202020204" pitchFamily="34" charset="0"/>
                </a:rPr>
                <a:t>j</a:t>
              </a:r>
            </a:p>
          </p:txBody>
        </p:sp>
        <p:sp>
          <p:nvSpPr>
            <p:cNvPr id="21" name="Text Box 31">
              <a:extLst>
                <a:ext uri="{FF2B5EF4-FFF2-40B4-BE49-F238E27FC236}">
                  <a16:creationId xmlns:a16="http://schemas.microsoft.com/office/drawing/2014/main" id="{98D157AD-3C81-47A6-A0AE-CE5A2D7D1456}"/>
                </a:ext>
              </a:extLst>
            </p:cNvPr>
            <p:cNvSpPr txBox="1">
              <a:spLocks noChangeArrowheads="1"/>
            </p:cNvSpPr>
            <p:nvPr/>
          </p:nvSpPr>
          <p:spPr bwMode="auto">
            <a:xfrm>
              <a:off x="2410" y="3615"/>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tabLst>
                  <a:tab pos="228600" algn="l"/>
                </a:tabLst>
              </a:pPr>
              <a:r>
                <a:rPr lang="en-US" sz="1100" b="1">
                  <a:effectLst/>
                  <a:latin typeface="Arial" panose="020B0604020202020204" pitchFamily="34" charset="0"/>
                  <a:ea typeface="Times New Roman" panose="02020603050405020304" pitchFamily="18" charset="0"/>
                  <a:cs typeface="Arial" panose="020B0604020202020204" pitchFamily="34" charset="0"/>
                </a:rPr>
                <a:t>k</a:t>
              </a:r>
            </a:p>
          </p:txBody>
        </p:sp>
        <p:sp>
          <p:nvSpPr>
            <p:cNvPr id="22" name="Oval 21">
              <a:extLst>
                <a:ext uri="{FF2B5EF4-FFF2-40B4-BE49-F238E27FC236}">
                  <a16:creationId xmlns:a16="http://schemas.microsoft.com/office/drawing/2014/main" id="{C1751F5F-2AB7-4257-9F1C-482491E8C008}"/>
                </a:ext>
              </a:extLst>
            </p:cNvPr>
            <p:cNvSpPr>
              <a:spLocks noChangeAspect="1" noChangeArrowheads="1"/>
            </p:cNvSpPr>
            <p:nvPr/>
          </p:nvSpPr>
          <p:spPr bwMode="auto">
            <a:xfrm>
              <a:off x="2483" y="2512"/>
              <a:ext cx="72" cy="7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tabLst>
                  <a:tab pos="228600" algn="l"/>
                </a:tabLst>
              </a:pPr>
              <a:r>
                <a:rPr lang="en-US" sz="110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3" name="Oval 22">
              <a:extLst>
                <a:ext uri="{FF2B5EF4-FFF2-40B4-BE49-F238E27FC236}">
                  <a16:creationId xmlns:a16="http://schemas.microsoft.com/office/drawing/2014/main" id="{439B5499-E109-4CB7-8E8F-0173BF59ACA7}"/>
                </a:ext>
              </a:extLst>
            </p:cNvPr>
            <p:cNvSpPr>
              <a:spLocks noChangeAspect="1" noChangeArrowheads="1"/>
            </p:cNvSpPr>
            <p:nvPr/>
          </p:nvSpPr>
          <p:spPr bwMode="auto">
            <a:xfrm>
              <a:off x="3144" y="2843"/>
              <a:ext cx="72" cy="7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tabLst>
                  <a:tab pos="2286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4" name="Oval 23">
              <a:extLst>
                <a:ext uri="{FF2B5EF4-FFF2-40B4-BE49-F238E27FC236}">
                  <a16:creationId xmlns:a16="http://schemas.microsoft.com/office/drawing/2014/main" id="{9F4AC158-3A14-4907-BB03-6D8C7C75430F}"/>
                </a:ext>
              </a:extLst>
            </p:cNvPr>
            <p:cNvSpPr>
              <a:spLocks noChangeAspect="1" noChangeArrowheads="1"/>
            </p:cNvSpPr>
            <p:nvPr/>
          </p:nvSpPr>
          <p:spPr bwMode="auto">
            <a:xfrm>
              <a:off x="2151" y="3833"/>
              <a:ext cx="72" cy="7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tabLst>
                  <a:tab pos="228600" algn="l"/>
                </a:tabLst>
              </a:pPr>
              <a:r>
                <a:rPr lang="en-US" sz="110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5" name="Oval 24">
              <a:extLst>
                <a:ext uri="{FF2B5EF4-FFF2-40B4-BE49-F238E27FC236}">
                  <a16:creationId xmlns:a16="http://schemas.microsoft.com/office/drawing/2014/main" id="{B9681609-6BCE-491B-81CE-90C9FFD19990}"/>
                </a:ext>
              </a:extLst>
            </p:cNvPr>
            <p:cNvSpPr>
              <a:spLocks noChangeAspect="1" noChangeArrowheads="1"/>
            </p:cNvSpPr>
            <p:nvPr/>
          </p:nvSpPr>
          <p:spPr bwMode="auto">
            <a:xfrm>
              <a:off x="3481" y="3510"/>
              <a:ext cx="72" cy="7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tabLst>
                  <a:tab pos="228600" algn="l"/>
                </a:tabLst>
              </a:pPr>
              <a:r>
                <a:rPr lang="en-US" sz="1100">
                  <a:effectLst/>
                  <a:latin typeface="Arial" panose="020B0604020202020204" pitchFamily="34" charset="0"/>
                  <a:ea typeface="Times New Roman" panose="02020603050405020304" pitchFamily="18" charset="0"/>
                  <a:cs typeface="Arial" panose="020B0604020202020204" pitchFamily="34" charset="0"/>
                </a:rPr>
                <a:t> </a:t>
              </a:r>
            </a:p>
          </p:txBody>
        </p:sp>
      </p:grpSp>
    </p:spTree>
    <p:extLst>
      <p:ext uri="{BB962C8B-B14F-4D97-AF65-F5344CB8AC3E}">
        <p14:creationId xmlns:p14="http://schemas.microsoft.com/office/powerpoint/2010/main" val="171992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166B8DD-1530-4526-A1E9-766201E826D8}"/>
                  </a:ext>
                </a:extLst>
              </p:cNvPr>
              <p:cNvSpPr>
                <a:spLocks noGrp="1"/>
              </p:cNvSpPr>
              <p:nvPr>
                <p:ph type="body" sz="quarter" idx="10"/>
              </p:nvPr>
            </p:nvSpPr>
            <p:spPr/>
            <p:txBody>
              <a:bodyPr/>
              <a:lstStyle/>
              <a:p>
                <a:r>
                  <a:rPr lang="en-US" dirty="0"/>
                  <a:t>3D plane: </a:t>
                </a:r>
                <a14:m>
                  <m:oMath xmlns:m="http://schemas.openxmlformats.org/officeDocument/2006/math">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𝑎𝑦</m:t>
                    </m:r>
                    <m:r>
                      <a:rPr lang="en-US" b="0" i="1" smtClean="0">
                        <a:latin typeface="Cambria Math" panose="02040503050406030204" pitchFamily="18" charset="0"/>
                      </a:rPr>
                      <m:t>+</m:t>
                    </m:r>
                    <m:r>
                      <a:rPr lang="en-US" b="0" i="1" smtClean="0">
                        <a:latin typeface="Cambria Math" panose="02040503050406030204" pitchFamily="18" charset="0"/>
                      </a:rPr>
                      <m:t>𝑎𝑧</m:t>
                    </m:r>
                    <m:r>
                      <a:rPr lang="en-US" b="0" i="1" smtClean="0">
                        <a:latin typeface="Cambria Math" panose="02040503050406030204" pitchFamily="18" charset="0"/>
                      </a:rPr>
                      <m:t>=</m:t>
                    </m:r>
                    <m:r>
                      <a:rPr lang="en-US" b="0" i="1" smtClean="0">
                        <a:latin typeface="Cambria Math" panose="02040503050406030204" pitchFamily="18" charset="0"/>
                      </a:rPr>
                      <m:t>𝑑</m:t>
                    </m:r>
                  </m:oMath>
                </a14:m>
                <a:endParaRPr lang="en-US" dirty="0"/>
              </a:p>
              <a:p>
                <a:r>
                  <a:rPr lang="en-US" dirty="0"/>
                  <a:t>n-dimension hyperplane: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pPr lvl="1"/>
                <a:r>
                  <a:rPr lang="en-US" dirty="0"/>
                  <a:t>Vector notation: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𝐚</m:t>
                        </m:r>
                      </m:e>
                      <m:sup>
                        <m:r>
                          <a:rPr lang="en-US" b="0" i="1" smtClean="0">
                            <a:latin typeface="Cambria Math" panose="02040503050406030204" pitchFamily="18" charset="0"/>
                          </a:rPr>
                          <m:t>𝑇</m:t>
                        </m:r>
                      </m:sup>
                    </m:sSup>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or </a:t>
                </a:r>
                <a14:m>
                  <m:oMath xmlns:m="http://schemas.openxmlformats.org/officeDocument/2006/math">
                    <m:d>
                      <m:dPr>
                        <m:ctrlPr>
                          <a:rPr lang="en-US" b="0" i="1" smtClean="0">
                            <a:latin typeface="Cambria Math" panose="02040503050406030204" pitchFamily="18" charset="0"/>
                          </a:rPr>
                        </m:ctrlPr>
                      </m:dPr>
                      <m:e>
                        <m:r>
                          <a:rPr lang="en-US" b="1" i="0" smtClean="0">
                            <a:latin typeface="Cambria Math" panose="02040503050406030204" pitchFamily="18" charset="0"/>
                          </a:rPr>
                          <m:t>𝐚</m:t>
                        </m:r>
                        <m:r>
                          <a:rPr lang="en-US" b="0" i="1" smtClean="0">
                            <a:latin typeface="Cambria Math" panose="02040503050406030204" pitchFamily="18" charset="0"/>
                          </a:rPr>
                          <m:t>,</m:t>
                        </m:r>
                        <m:r>
                          <a:rPr lang="en-US" b="1" i="0" smtClean="0">
                            <a:latin typeface="Cambria Math" panose="02040503050406030204" pitchFamily="18" charset="0"/>
                          </a:rPr>
                          <m:t>𝐱</m:t>
                        </m:r>
                      </m:e>
                    </m:d>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pPr lvl="1"/>
                <a:r>
                  <a:rPr lang="en-US" dirty="0"/>
                  <a:t>Vector </a:t>
                </a:r>
                <a14:m>
                  <m:oMath xmlns:m="http://schemas.openxmlformats.org/officeDocument/2006/math">
                    <m:r>
                      <a:rPr lang="en-US" b="1" i="0" smtClean="0">
                        <a:latin typeface="Cambria Math" panose="02040503050406030204" pitchFamily="18" charset="0"/>
                      </a:rPr>
                      <m:t>𝐚</m:t>
                    </m:r>
                  </m:oMath>
                </a14:m>
                <a:r>
                  <a:rPr lang="en-US" dirty="0"/>
                  <a:t> is normal to the plane</a:t>
                </a:r>
              </a:p>
              <a:p>
                <a:pPr lvl="1"/>
                <a:r>
                  <a:rPr lang="en-US" dirty="0"/>
                  <a:t>Let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1" i="0" smtClean="0">
                            <a:latin typeface="Cambria Math" panose="02040503050406030204" pitchFamily="18" charset="0"/>
                          </a:rPr>
                          <m:t>𝐚</m:t>
                        </m:r>
                        <m:r>
                          <a:rPr lang="en-US" b="0" i="1" smtClean="0">
                            <a:latin typeface="Cambria Math" panose="02040503050406030204" pitchFamily="18" charset="0"/>
                          </a:rPr>
                          <m:t>,</m:t>
                        </m:r>
                        <m:r>
                          <a:rPr lang="en-US" b="1" i="0" smtClean="0">
                            <a:latin typeface="Cambria Math" panose="02040503050406030204" pitchFamily="18" charset="0"/>
                          </a:rPr>
                          <m:t>𝐱</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then </a:t>
                </a:r>
                <a14:m>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𝐚</m:t>
                    </m:r>
                  </m:oMath>
                </a14:m>
                <a:r>
                  <a:rPr lang="en-US" dirty="0"/>
                  <a:t>: gradient is normal to the surface</a:t>
                </a:r>
              </a:p>
              <a:p>
                <a:pPr lvl="1"/>
                <a:r>
                  <a:rPr lang="en-US" dirty="0"/>
                  <a:t>If </a:t>
                </a:r>
                <a14:m>
                  <m:oMath xmlns:m="http://schemas.openxmlformats.org/officeDocument/2006/math">
                    <m:d>
                      <m:dPr>
                        <m:begChr m:val="|"/>
                        <m:endChr m:val="|"/>
                        <m:ctrlPr>
                          <a:rPr lang="en-US" i="1" smtClean="0">
                            <a:latin typeface="Cambria Math" panose="02040503050406030204" pitchFamily="18" charset="0"/>
                          </a:rPr>
                        </m:ctrlPr>
                      </m:dPr>
                      <m:e>
                        <m:r>
                          <a:rPr lang="en-US" b="1" i="0" smtClean="0">
                            <a:latin typeface="Cambria Math" panose="02040503050406030204" pitchFamily="18" charset="0"/>
                          </a:rPr>
                          <m:t>𝐚</m:t>
                        </m:r>
                      </m:e>
                    </m:d>
                    <m:r>
                      <a:rPr lang="en-US" b="0" i="1" smtClean="0">
                        <a:latin typeface="Cambria Math" panose="02040503050406030204" pitchFamily="18" charset="0"/>
                      </a:rPr>
                      <m:t>=1</m:t>
                    </m:r>
                  </m:oMath>
                </a14:m>
                <a:r>
                  <a:rPr lang="en-US" dirty="0"/>
                  <a:t>, then </a:t>
                </a:r>
                <a14:m>
                  <m:oMath xmlns:m="http://schemas.openxmlformats.org/officeDocument/2006/math">
                    <m:r>
                      <a:rPr lang="en-US" b="0" i="1" smtClean="0">
                        <a:latin typeface="Cambria Math" panose="02040503050406030204" pitchFamily="18" charset="0"/>
                      </a:rPr>
                      <m:t>𝑐</m:t>
                    </m:r>
                  </m:oMath>
                </a14:m>
                <a:r>
                  <a:rPr lang="en-US" dirty="0"/>
                  <a:t> is the least distance from the origin to the hyperplane</a:t>
                </a:r>
              </a:p>
              <a:p>
                <a:pPr lvl="1"/>
                <a:r>
                  <a:rPr lang="en-US" dirty="0"/>
                  <a:t>If </a:t>
                </a:r>
                <a14:m>
                  <m:oMath xmlns:m="http://schemas.openxmlformats.org/officeDocument/2006/math">
                    <m:r>
                      <a:rPr lang="en-US" b="1" i="0" smtClean="0">
                        <a:latin typeface="Cambria Math" panose="02040503050406030204" pitchFamily="18" charset="0"/>
                      </a:rPr>
                      <m:t>𝐚</m:t>
                    </m:r>
                  </m:oMath>
                </a14:m>
                <a:r>
                  <a:rPr lang="en-US" dirty="0"/>
                  <a:t> is not a unit vector, then the distance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𝐚</m:t>
                            </m:r>
                          </m:e>
                        </m:d>
                      </m:den>
                    </m:f>
                  </m:oMath>
                </a14:m>
                <a:endParaRPr lang="en-US" dirty="0"/>
              </a:p>
              <a:p>
                <a:r>
                  <a:rPr lang="en-US" dirty="0"/>
                  <a:t>If two points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r>
                      <a:rPr lang="en-US" b="1" i="0" smtClean="0">
                        <a:latin typeface="Cambria Math" panose="02040503050406030204" pitchFamily="18" charset="0"/>
                      </a:rPr>
                      <m:t>𝐲</m:t>
                    </m:r>
                  </m:oMath>
                </a14:m>
                <a:r>
                  <a:rPr lang="en-US" dirty="0"/>
                  <a:t> are on the plane, then</a:t>
                </a:r>
              </a:p>
              <a:p>
                <a:pPr lvl="1"/>
                <a14:m>
                  <m:oMath xmlns:m="http://schemas.openxmlformats.org/officeDocument/2006/math">
                    <m:d>
                      <m:dPr>
                        <m:ctrlPr>
                          <a:rPr lang="en-US" b="0" i="1" smtClean="0">
                            <a:latin typeface="Cambria Math" panose="02040503050406030204" pitchFamily="18" charset="0"/>
                          </a:rPr>
                        </m:ctrlPr>
                      </m:dPr>
                      <m:e>
                        <m:r>
                          <a:rPr lang="en-US" b="1" i="0" smtClean="0">
                            <a:latin typeface="Cambria Math" panose="02040503050406030204" pitchFamily="18" charset="0"/>
                          </a:rPr>
                          <m:t>𝐚</m:t>
                        </m:r>
                        <m:r>
                          <a:rPr lang="en-US" b="0" i="1" smtClean="0">
                            <a:latin typeface="Cambria Math" panose="02040503050406030204" pitchFamily="18" charset="0"/>
                          </a:rPr>
                          <m:t>,</m:t>
                        </m:r>
                        <m:r>
                          <a:rPr lang="en-US" b="1" i="0" smtClean="0">
                            <a:latin typeface="Cambria Math" panose="02040503050406030204" pitchFamily="18" charset="0"/>
                          </a:rPr>
                          <m:t>𝐱</m:t>
                        </m:r>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1" i="0" smtClean="0">
                            <a:latin typeface="Cambria Math" panose="02040503050406030204" pitchFamily="18" charset="0"/>
                          </a:rPr>
                          <m:t>𝐚</m:t>
                        </m:r>
                        <m:r>
                          <a:rPr lang="en-US" b="0" i="1" smtClean="0">
                            <a:latin typeface="Cambria Math" panose="02040503050406030204" pitchFamily="18" charset="0"/>
                          </a:rPr>
                          <m:t>,</m:t>
                        </m:r>
                        <m:r>
                          <a:rPr lang="en-US" b="1" i="0" smtClean="0">
                            <a:latin typeface="Cambria Math" panose="02040503050406030204" pitchFamily="18" charset="0"/>
                          </a:rPr>
                          <m:t>𝐲</m:t>
                        </m:r>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1" i="0" smtClean="0">
                            <a:latin typeface="Cambria Math" panose="02040503050406030204" pitchFamily="18" charset="0"/>
                          </a:rPr>
                          <m:t>𝐚</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0" i="1" smtClean="0">
                                <a:latin typeface="Cambria Math" panose="02040503050406030204" pitchFamily="18" charset="0"/>
                              </a:rPr>
                              <m:t>−</m:t>
                            </m:r>
                            <m:r>
                              <a:rPr lang="en-US" b="1" i="0" smtClean="0">
                                <a:latin typeface="Cambria Math" panose="02040503050406030204" pitchFamily="18" charset="0"/>
                              </a:rPr>
                              <m:t>𝐲</m:t>
                            </m:r>
                          </m:e>
                        </m:d>
                      </m:e>
                    </m:d>
                    <m:r>
                      <a:rPr lang="en-US" b="0" i="1" smtClean="0">
                        <a:latin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𝐚</m:t>
                    </m:r>
                  </m:oMath>
                </a14:m>
                <a:r>
                  <a:rPr lang="en-US" dirty="0"/>
                  <a:t> is normal to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r>
                      <a:rPr lang="en-US" b="1" i="0" smtClean="0">
                        <a:latin typeface="Cambria Math" panose="02040503050406030204" pitchFamily="18" charset="0"/>
                      </a:rPr>
                      <m:t>𝐲</m:t>
                    </m:r>
                  </m:oMath>
                </a14:m>
                <a:endParaRPr lang="en-US" b="1" dirty="0"/>
              </a:p>
            </p:txBody>
          </p:sp>
        </mc:Choice>
        <mc:Fallback xmlns="">
          <p:sp>
            <p:nvSpPr>
              <p:cNvPr id="2" name="Text Placeholder 1">
                <a:extLst>
                  <a:ext uri="{FF2B5EF4-FFF2-40B4-BE49-F238E27FC236}">
                    <a16:creationId xmlns:a16="http://schemas.microsoft.com/office/drawing/2014/main" id="{5166B8DD-1530-4526-A1E9-766201E826D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6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9C966FA-7B4A-40CF-A265-F2371750F525}"/>
              </a:ext>
            </a:extLst>
          </p:cNvPr>
          <p:cNvSpPr>
            <a:spLocks noGrp="1"/>
          </p:cNvSpPr>
          <p:nvPr>
            <p:ph type="title"/>
          </p:nvPr>
        </p:nvSpPr>
        <p:spPr/>
        <p:txBody>
          <a:bodyPr/>
          <a:lstStyle/>
          <a:p>
            <a:r>
              <a:rPr lang="en-US" dirty="0"/>
              <a:t>Hyperplane</a:t>
            </a:r>
          </a:p>
        </p:txBody>
      </p:sp>
    </p:spTree>
    <p:extLst>
      <p:ext uri="{BB962C8B-B14F-4D97-AF65-F5344CB8AC3E}">
        <p14:creationId xmlns:p14="http://schemas.microsoft.com/office/powerpoint/2010/main" val="3674646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5A72388-C4F2-4981-B1EE-07FB1C5F724D}"/>
                  </a:ext>
                </a:extLst>
              </p:cNvPr>
              <p:cNvSpPr>
                <a:spLocks noGrp="1"/>
              </p:cNvSpPr>
              <p:nvPr>
                <p:ph type="body" sz="quarter" idx="10"/>
              </p:nvPr>
            </p:nvSpPr>
            <p:spPr/>
            <p:txBody>
              <a:bodyPr/>
              <a:lstStyle/>
              <a:p>
                <a:r>
                  <a:rPr lang="en-US" dirty="0"/>
                  <a:t>A set of vectors satisfying </a:t>
                </a:r>
                <a14:m>
                  <m:oMath xmlns:m="http://schemas.openxmlformats.org/officeDocument/2006/math">
                    <m:d>
                      <m:dPr>
                        <m:ctrlPr>
                          <a:rPr lang="en-US" b="0" i="1" smtClean="0">
                            <a:latin typeface="Cambria Math" panose="02040503050406030204" pitchFamily="18" charset="0"/>
                          </a:rPr>
                        </m:ctrlPr>
                      </m:dPr>
                      <m:e>
                        <m:r>
                          <a:rPr lang="en-US" b="1" i="0" smtClean="0">
                            <a:latin typeface="Cambria Math" panose="02040503050406030204" pitchFamily="18" charset="0"/>
                          </a:rPr>
                          <m:t>𝐚</m:t>
                        </m:r>
                        <m:r>
                          <a:rPr lang="en-US" b="0" i="1" smtClean="0">
                            <a:latin typeface="Cambria Math" panose="02040503050406030204" pitchFamily="18" charset="0"/>
                          </a:rPr>
                          <m:t>,</m:t>
                        </m:r>
                        <m:r>
                          <a:rPr lang="en-US" b="1" i="0" smtClean="0">
                            <a:latin typeface="Cambria Math" panose="02040503050406030204" pitchFamily="18" charset="0"/>
                          </a:rPr>
                          <m:t>𝐱</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is not a subspace</a:t>
                </a:r>
              </a:p>
              <a:p>
                <a:pPr lvl="1"/>
                <a14:m>
                  <m:oMath xmlns:m="http://schemas.openxmlformats.org/officeDocument/2006/math">
                    <m:d>
                      <m:dPr>
                        <m:ctrlPr>
                          <a:rPr lang="en-US" i="1">
                            <a:latin typeface="Cambria Math" panose="02040503050406030204" pitchFamily="18" charset="0"/>
                          </a:rPr>
                        </m:ctrlPr>
                      </m:dPr>
                      <m:e>
                        <m:r>
                          <a:rPr lang="en-US" b="1">
                            <a:latin typeface="Cambria Math" panose="02040503050406030204" pitchFamily="18" charset="0"/>
                          </a:rPr>
                          <m:t>𝐚</m:t>
                        </m:r>
                        <m:r>
                          <a:rPr lang="en-US" i="1">
                            <a:latin typeface="Cambria Math" panose="02040503050406030204" pitchFamily="18" charset="0"/>
                          </a:rPr>
                          <m:t>,</m:t>
                        </m:r>
                        <m:r>
                          <a:rPr lang="en-US" b="1">
                            <a:latin typeface="Cambria Math" panose="02040503050406030204" pitchFamily="18" charset="0"/>
                          </a:rPr>
                          <m:t>𝐱</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 </m:t>
                    </m:r>
                    <m:d>
                      <m:dPr>
                        <m:ctrlPr>
                          <a:rPr lang="en-US" i="1">
                            <a:latin typeface="Cambria Math" panose="02040503050406030204" pitchFamily="18" charset="0"/>
                          </a:rPr>
                        </m:ctrlPr>
                      </m:dPr>
                      <m:e>
                        <m:r>
                          <a:rPr lang="en-US" b="1">
                            <a:latin typeface="Cambria Math" panose="02040503050406030204" pitchFamily="18" charset="0"/>
                          </a:rPr>
                          <m:t>𝐚</m:t>
                        </m:r>
                        <m:r>
                          <a:rPr lang="en-US" i="1">
                            <a:latin typeface="Cambria Math" panose="02040503050406030204" pitchFamily="18" charset="0"/>
                          </a:rPr>
                          <m:t>,</m:t>
                        </m:r>
                        <m:r>
                          <a:rPr lang="en-US" b="1">
                            <a:latin typeface="Cambria Math" panose="02040503050406030204" pitchFamily="18" charset="0"/>
                          </a:rPr>
                          <m:t>𝐲</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 </m:t>
                    </m:r>
                    <m:d>
                      <m:dPr>
                        <m:ctrlPr>
                          <a:rPr lang="en-US" i="1">
                            <a:latin typeface="Cambria Math" panose="02040503050406030204" pitchFamily="18" charset="0"/>
                          </a:rPr>
                        </m:ctrlPr>
                      </m:dPr>
                      <m:e>
                        <m:r>
                          <a:rPr lang="en-US" b="1">
                            <a:latin typeface="Cambria Math" panose="02040503050406030204" pitchFamily="18" charset="0"/>
                          </a:rPr>
                          <m:t>𝐚</m:t>
                        </m:r>
                        <m:r>
                          <a:rPr lang="en-US" i="1">
                            <a:latin typeface="Cambria Math" panose="02040503050406030204" pitchFamily="18" charset="0"/>
                          </a:rPr>
                          <m:t>,</m:t>
                        </m:r>
                        <m:d>
                          <m:dPr>
                            <m:ctrlPr>
                              <a:rPr lang="en-US" i="1">
                                <a:latin typeface="Cambria Math" panose="02040503050406030204" pitchFamily="18" charset="0"/>
                              </a:rPr>
                            </m:ctrlPr>
                          </m:dPr>
                          <m:e>
                            <m:r>
                              <a:rPr lang="en-US" b="1">
                                <a:latin typeface="Cambria Math" panose="02040503050406030204" pitchFamily="18" charset="0"/>
                              </a:rPr>
                              <m:t>𝐱</m:t>
                            </m:r>
                            <m:r>
                              <a:rPr lang="en-US" b="0" i="1" smtClean="0">
                                <a:latin typeface="Cambria Math" panose="02040503050406030204" pitchFamily="18" charset="0"/>
                              </a:rPr>
                              <m:t>+</m:t>
                            </m:r>
                            <m:r>
                              <a:rPr lang="en-US" b="1">
                                <a:latin typeface="Cambria Math" panose="02040503050406030204" pitchFamily="18" charset="0"/>
                              </a:rPr>
                              <m:t>𝐲</m:t>
                            </m:r>
                          </m:e>
                        </m:d>
                      </m:e>
                    </m:d>
                    <m:r>
                      <a:rPr lang="en-US" i="1">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𝑐</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b="1" dirty="0"/>
                  <a:t> </a:t>
                </a:r>
                <a:r>
                  <a:rPr lang="en-US" dirty="0"/>
                  <a:t> not a subspace</a:t>
                </a:r>
              </a:p>
              <a:p>
                <a:r>
                  <a:rPr lang="en-US" dirty="0"/>
                  <a:t>If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=0</m:t>
                    </m:r>
                  </m:oMath>
                </a14:m>
                <a:r>
                  <a:rPr lang="en-US" dirty="0"/>
                  <a:t> (hyperplane passes through the origin), then vectors satisfying </a:t>
                </a:r>
                <a14:m>
                  <m:oMath xmlns:m="http://schemas.openxmlformats.org/officeDocument/2006/math">
                    <m:d>
                      <m:dPr>
                        <m:ctrlPr>
                          <a:rPr lang="en-US" i="1">
                            <a:latin typeface="Cambria Math" panose="02040503050406030204" pitchFamily="18" charset="0"/>
                          </a:rPr>
                        </m:ctrlPr>
                      </m:dPr>
                      <m:e>
                        <m:r>
                          <a:rPr lang="en-US" b="1">
                            <a:latin typeface="Cambria Math" panose="02040503050406030204" pitchFamily="18" charset="0"/>
                          </a:rPr>
                          <m:t>𝐚</m:t>
                        </m:r>
                        <m:r>
                          <a:rPr lang="en-US" i="1">
                            <a:latin typeface="Cambria Math" panose="02040503050406030204" pitchFamily="18" charset="0"/>
                          </a:rPr>
                          <m:t>,</m:t>
                        </m:r>
                        <m:r>
                          <a:rPr lang="en-US" b="1">
                            <a:latin typeface="Cambria Math" panose="02040503050406030204" pitchFamily="18" charset="0"/>
                          </a:rPr>
                          <m:t>𝐱</m:t>
                        </m:r>
                      </m:e>
                    </m:d>
                    <m:r>
                      <a:rPr lang="en-US" i="1">
                        <a:latin typeface="Cambria Math" panose="02040503050406030204" pitchFamily="18" charset="0"/>
                      </a:rPr>
                      <m:t>=</m:t>
                    </m:r>
                    <m:r>
                      <a:rPr lang="en-US" b="0" i="1" smtClean="0">
                        <a:latin typeface="Cambria Math" panose="02040503050406030204" pitchFamily="18" charset="0"/>
                      </a:rPr>
                      <m:t>0</m:t>
                    </m:r>
                  </m:oMath>
                </a14:m>
                <a:r>
                  <a:rPr lang="en-US" dirty="0"/>
                  <a:t> form a subspace</a:t>
                </a:r>
              </a:p>
              <a:p>
                <a:pPr lvl="1"/>
                <a14:m>
                  <m:oMath xmlns:m="http://schemas.openxmlformats.org/officeDocument/2006/math">
                    <m:d>
                      <m:dPr>
                        <m:ctrlPr>
                          <a:rPr lang="en-US" i="1">
                            <a:latin typeface="Cambria Math" panose="02040503050406030204" pitchFamily="18" charset="0"/>
                          </a:rPr>
                        </m:ctrlPr>
                      </m:dPr>
                      <m:e>
                        <m:r>
                          <a:rPr lang="en-US" b="1">
                            <a:latin typeface="Cambria Math" panose="02040503050406030204" pitchFamily="18" charset="0"/>
                          </a:rPr>
                          <m:t>𝐚</m:t>
                        </m:r>
                        <m:r>
                          <a:rPr lang="en-US" i="1">
                            <a:latin typeface="Cambria Math" panose="02040503050406030204" pitchFamily="18" charset="0"/>
                          </a:rPr>
                          <m:t>,</m:t>
                        </m:r>
                        <m:r>
                          <a:rPr lang="en-US" b="1">
                            <a:latin typeface="Cambria Math" panose="02040503050406030204" pitchFamily="18" charset="0"/>
                          </a:rPr>
                          <m:t>𝐱</m:t>
                        </m:r>
                      </m:e>
                    </m:d>
                    <m:r>
                      <a:rPr lang="en-US" i="1">
                        <a:latin typeface="Cambria Math" panose="02040503050406030204" pitchFamily="18" charset="0"/>
                      </a:rPr>
                      <m:t>=0</m:t>
                    </m:r>
                  </m:oMath>
                </a14:m>
                <a:r>
                  <a:rPr lang="en-US" dirty="0"/>
                  <a:t>: vector </a:t>
                </a:r>
                <a14:m>
                  <m:oMath xmlns:m="http://schemas.openxmlformats.org/officeDocument/2006/math">
                    <m:r>
                      <a:rPr lang="en-US" b="1" i="0" smtClean="0">
                        <a:latin typeface="Cambria Math" panose="02040503050406030204" pitchFamily="18" charset="0"/>
                      </a:rPr>
                      <m:t>𝐚</m:t>
                    </m:r>
                  </m:oMath>
                </a14:m>
                <a:r>
                  <a:rPr lang="en-US" dirty="0"/>
                  <a:t> forms a basis for subspace of dimension one</a:t>
                </a:r>
              </a:p>
              <a:p>
                <a:pPr lvl="1"/>
                <a:r>
                  <a:rPr lang="en-US" dirty="0"/>
                  <a:t>Null space of vector </a:t>
                </a:r>
                <a14:m>
                  <m:oMath xmlns:m="http://schemas.openxmlformats.org/officeDocument/2006/math">
                    <m:r>
                      <a:rPr lang="en-US" b="1">
                        <a:latin typeface="Cambria Math" panose="02040503050406030204" pitchFamily="18" charset="0"/>
                      </a:rPr>
                      <m:t>𝐚</m:t>
                    </m:r>
                  </m:oMath>
                </a14:m>
                <a:r>
                  <a:rPr lang="en-US" dirty="0"/>
                  <a:t> has dimension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r>
                  <a:rPr lang="en-US" dirty="0"/>
                  <a:t>Reisz representation</a:t>
                </a:r>
              </a:p>
              <a:p>
                <a:pPr lvl="1"/>
                <a:r>
                  <a:rPr lang="en-US" dirty="0"/>
                  <a:t>Given a vector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𝑛</m:t>
                        </m:r>
                      </m:sup>
                    </m:sSup>
                  </m:oMath>
                </a14:m>
                <a:r>
                  <a:rPr lang="en-US" dirty="0"/>
                  <a:t>, </a:t>
                </a:r>
                <a14:m>
                  <m:oMath xmlns:m="http://schemas.openxmlformats.org/officeDocument/2006/math">
                    <m:r>
                      <a:rPr lang="en-US" b="1" i="0" smtClean="0">
                        <a:latin typeface="Cambria Math" panose="02040503050406030204" pitchFamily="18" charset="0"/>
                      </a:rPr>
                      <m:t>𝐱</m:t>
                    </m:r>
                  </m:oMath>
                </a14:m>
                <a:r>
                  <a:rPr lang="en-US" dirty="0"/>
                  <a:t> can be decomposed into sum of two vectors </a:t>
                </a:r>
                <a14:m>
                  <m:oMath xmlns:m="http://schemas.openxmlformats.org/officeDocument/2006/math">
                    <m:r>
                      <a:rPr lang="en-US" b="1" i="0" smtClean="0">
                        <a:latin typeface="Cambria Math" panose="02040503050406030204" pitchFamily="18" charset="0"/>
                      </a:rPr>
                      <m:t>𝐲</m:t>
                    </m:r>
                    <m:r>
                      <a:rPr lang="en-US" b="0" i="1" smtClean="0">
                        <a:latin typeface="Cambria Math" panose="02040503050406030204" pitchFamily="18" charset="0"/>
                      </a:rPr>
                      <m:t>,</m:t>
                    </m:r>
                    <m:r>
                      <a:rPr lang="en-US" b="1" i="0" smtClean="0">
                        <a:latin typeface="Cambria Math" panose="02040503050406030204" pitchFamily="18" charset="0"/>
                      </a:rPr>
                      <m:t>𝐳</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𝐱</m:t>
                    </m:r>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𝐲</m:t>
                    </m:r>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𝐳</m:t>
                    </m:r>
                  </m:oMath>
                </a14:m>
                <a:r>
                  <a:rPr lang="en-US" dirty="0"/>
                  <a:t> when </a:t>
                </a:r>
                <a14:m>
                  <m:oMath xmlns:m="http://schemas.openxmlformats.org/officeDocument/2006/math">
                    <m:r>
                      <a:rPr lang="en-US" b="1" i="0" smtClean="0">
                        <a:latin typeface="Cambria Math" panose="02040503050406030204" pitchFamily="18" charset="0"/>
                      </a:rPr>
                      <m:t>𝐲</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oMath>
                </a14:m>
                <a:r>
                  <a:rPr lang="en-US" dirty="0"/>
                  <a:t> and </a:t>
                </a:r>
                <a14:m>
                  <m:oMath xmlns:m="http://schemas.openxmlformats.org/officeDocument/2006/math">
                    <m:r>
                      <a:rPr lang="en-US" b="1" i="0" smtClean="0">
                        <a:latin typeface="Cambria Math" panose="02040503050406030204" pitchFamily="18" charset="0"/>
                      </a:rPr>
                      <m:t>𝐳</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𝐹</m:t>
                        </m:r>
                      </m:e>
                      <m:sup>
                        <m:r>
                          <a:rPr lang="en-US" b="0" i="1" smtClean="0">
                            <a:latin typeface="Cambria Math" panose="02040503050406030204" pitchFamily="18" charset="0"/>
                            <a:ea typeface="Cambria Math" panose="02040503050406030204" pitchFamily="18" charset="0"/>
                          </a:rPr>
                          <m:t>⊥</m:t>
                        </m:r>
                      </m:sup>
                    </m:sSup>
                  </m:oMath>
                </a14:m>
                <a:endParaRPr lang="en-US" dirty="0"/>
              </a:p>
              <a:p>
                <a:pPr lvl="1"/>
                <a14:m>
                  <m:oMath xmlns:m="http://schemas.openxmlformats.org/officeDocument/2006/math">
                    <m:r>
                      <a:rPr lang="en-US" b="0" i="1" smtClean="0">
                        <a:latin typeface="Cambria Math" panose="02040503050406030204" pitchFamily="18" charset="0"/>
                      </a:rPr>
                      <m:t>𝐹</m:t>
                    </m:r>
                  </m:oMath>
                </a14:m>
                <a:r>
                  <a:rPr lang="en-US" dirty="0"/>
                  <a:t>: subspace of m (&lt;n) dim.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𝐹</m:t>
                        </m:r>
                      </m:e>
                      <m:sup>
                        <m:r>
                          <a:rPr lang="en-US" i="1">
                            <a:latin typeface="Cambria Math" panose="02040503050406030204" pitchFamily="18" charset="0"/>
                            <a:ea typeface="Cambria Math" panose="02040503050406030204" pitchFamily="18" charset="0"/>
                          </a:rPr>
                          <m:t>⊥</m:t>
                        </m:r>
                      </m:sup>
                    </m:sSup>
                  </m:oMath>
                </a14:m>
                <a:r>
                  <a:rPr lang="en-US" dirty="0"/>
                  <a:t>: Null space of F dim(</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a:t>
                </a:r>
              </a:p>
            </p:txBody>
          </p:sp>
        </mc:Choice>
        <mc:Fallback xmlns="">
          <p:sp>
            <p:nvSpPr>
              <p:cNvPr id="2" name="Text Placeholder 1">
                <a:extLst>
                  <a:ext uri="{FF2B5EF4-FFF2-40B4-BE49-F238E27FC236}">
                    <a16:creationId xmlns:a16="http://schemas.microsoft.com/office/drawing/2014/main" id="{55A72388-C4F2-4981-B1EE-07FB1C5F724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2A36FA5-7EE6-40B0-A54F-FE75B3FEF061}"/>
              </a:ext>
            </a:extLst>
          </p:cNvPr>
          <p:cNvSpPr>
            <a:spLocks noGrp="1"/>
          </p:cNvSpPr>
          <p:nvPr>
            <p:ph type="title"/>
          </p:nvPr>
        </p:nvSpPr>
        <p:spPr/>
        <p:txBody>
          <a:bodyPr/>
          <a:lstStyle/>
          <a:p>
            <a:r>
              <a:rPr lang="en-US" dirty="0"/>
              <a:t>Hyperplane </a:t>
            </a:r>
            <a:r>
              <a:rPr lang="en-US" i="1" dirty="0"/>
              <a:t>cont</a:t>
            </a:r>
            <a:r>
              <a:rPr lang="en-US" dirty="0"/>
              <a:t>.</a:t>
            </a:r>
          </a:p>
        </p:txBody>
      </p:sp>
    </p:spTree>
    <p:extLst>
      <p:ext uri="{BB962C8B-B14F-4D97-AF65-F5344CB8AC3E}">
        <p14:creationId xmlns:p14="http://schemas.microsoft.com/office/powerpoint/2010/main" val="3204838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Inequality constraint example</a:t>
            </a:r>
          </a:p>
          <a:p>
            <a:endParaRPr lang="en-US" dirty="0"/>
          </a:p>
          <a:p>
            <a:endParaRPr lang="en-US" dirty="0"/>
          </a:p>
          <a:p>
            <a:r>
              <a:rPr lang="en-US" dirty="0"/>
              <a:t>Constraint is not active  </a:t>
            </a:r>
            <a:r>
              <a:rPr lang="en-US" dirty="0">
                <a:sym typeface="Wingdings" panose="05000000000000000000" pitchFamily="2" charset="2"/>
              </a:rPr>
              <a:t> ignore</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Hessian is positive definite (sufficient)</a:t>
            </a:r>
            <a:endParaRPr lang="en-US" dirty="0"/>
          </a:p>
        </p:txBody>
      </p:sp>
      <p:sp>
        <p:nvSpPr>
          <p:cNvPr id="3" name="Title 2"/>
          <p:cNvSpPr>
            <a:spLocks noGrp="1"/>
          </p:cNvSpPr>
          <p:nvPr>
            <p:ph type="title"/>
          </p:nvPr>
        </p:nvSpPr>
        <p:spPr/>
        <p:txBody>
          <a:bodyPr/>
          <a:lstStyle/>
          <a:p>
            <a:r>
              <a:rPr lang="en-US" dirty="0"/>
              <a:t>Constrained Problem (Inactive Constraint)</a:t>
            </a:r>
          </a:p>
        </p:txBody>
      </p:sp>
      <p:grpSp>
        <p:nvGrpSpPr>
          <p:cNvPr id="5" name="Group 4"/>
          <p:cNvGrpSpPr/>
          <p:nvPr/>
        </p:nvGrpSpPr>
        <p:grpSpPr>
          <a:xfrm>
            <a:off x="5602083" y="1037344"/>
            <a:ext cx="3481300" cy="2190487"/>
            <a:chOff x="5602083" y="1037344"/>
            <a:chExt cx="3481300" cy="2190487"/>
          </a:xfrm>
        </p:grpSpPr>
        <p:sp>
          <p:nvSpPr>
            <p:cNvPr id="17" name="Rectangle 16"/>
            <p:cNvSpPr/>
            <p:nvPr/>
          </p:nvSpPr>
          <p:spPr>
            <a:xfrm rot="18845045">
              <a:off x="7144651" y="687370"/>
              <a:ext cx="258267" cy="2595740"/>
            </a:xfrm>
            <a:prstGeom prst="rect">
              <a:avLst/>
            </a:prstGeom>
            <a:pattFill prst="ltHorz">
              <a:fgClr>
                <a:schemeClr val="bg1">
                  <a:lumMod val="50000"/>
                </a:schemeClr>
              </a:fgClr>
              <a:bgClr>
                <a:schemeClr val="bg1"/>
              </a:bgClr>
            </a:patt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041568" y="2720862"/>
              <a:ext cx="30418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328532" y="1219086"/>
              <a:ext cx="0" cy="2008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07652" y="1037344"/>
              <a:ext cx="369012" cy="369332"/>
            </a:xfrm>
            <a:prstGeom prst="rect">
              <a:avLst/>
            </a:prstGeom>
            <a:noFill/>
          </p:spPr>
          <p:txBody>
            <a:bodyPr wrap="none" rtlCol="0">
              <a:spAutoFit/>
            </a:bodyPr>
            <a:lstStyle/>
            <a:p>
              <a:r>
                <a:rPr lang="en-US" dirty="0"/>
                <a:t>x</a:t>
              </a:r>
              <a:r>
                <a:rPr lang="en-US" baseline="-25000" dirty="0"/>
                <a:t>2</a:t>
              </a:r>
            </a:p>
          </p:txBody>
        </p:sp>
        <p:sp>
          <p:nvSpPr>
            <p:cNvPr id="10" name="TextBox 9"/>
            <p:cNvSpPr txBox="1"/>
            <p:nvPr/>
          </p:nvSpPr>
          <p:spPr>
            <a:xfrm>
              <a:off x="8479165" y="2700759"/>
              <a:ext cx="369012" cy="369332"/>
            </a:xfrm>
            <a:prstGeom prst="rect">
              <a:avLst/>
            </a:prstGeom>
            <a:noFill/>
          </p:spPr>
          <p:txBody>
            <a:bodyPr wrap="none" rtlCol="0">
              <a:spAutoFit/>
            </a:bodyPr>
            <a:lstStyle/>
            <a:p>
              <a:r>
                <a:rPr lang="en-US" dirty="0"/>
                <a:t>x</a:t>
              </a:r>
              <a:r>
                <a:rPr lang="en-US" baseline="-25000" dirty="0"/>
                <a:t>1</a:t>
              </a:r>
            </a:p>
          </p:txBody>
        </p:sp>
        <p:cxnSp>
          <p:nvCxnSpPr>
            <p:cNvPr id="12" name="Straight Connector 11"/>
            <p:cNvCxnSpPr>
              <a:stCxn id="9" idx="0"/>
            </p:cNvCxnSpPr>
            <p:nvPr/>
          </p:nvCxnSpPr>
          <p:spPr>
            <a:xfrm>
              <a:off x="6092158" y="1037344"/>
              <a:ext cx="2197292" cy="21231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76548" y="2117377"/>
              <a:ext cx="325401" cy="3254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495198" y="2036027"/>
              <a:ext cx="488101" cy="4881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373172" y="1914001"/>
              <a:ext cx="732152" cy="73215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6690439" y="2231268"/>
              <a:ext cx="97620" cy="9762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02083" y="1544312"/>
              <a:ext cx="1219646" cy="459762"/>
            </a:xfrm>
            <a:prstGeom prst="rect">
              <a:avLst/>
            </a:prstGeom>
            <a:noFill/>
          </p:spPr>
          <p:txBody>
            <a:bodyPr wrap="none" rtlCol="0">
              <a:spAutoFit/>
            </a:bodyPr>
            <a:lstStyle/>
            <a:p>
              <a:r>
                <a:rPr lang="en-US" dirty="0"/>
                <a:t>feasible</a:t>
              </a:r>
            </a:p>
          </p:txBody>
        </p:sp>
        <p:sp>
          <p:nvSpPr>
            <p:cNvPr id="19" name="TextBox 18"/>
            <p:cNvSpPr txBox="1"/>
            <p:nvPr/>
          </p:nvSpPr>
          <p:spPr>
            <a:xfrm>
              <a:off x="6502922" y="2768069"/>
              <a:ext cx="1331395" cy="459762"/>
            </a:xfrm>
            <a:prstGeom prst="rect">
              <a:avLst/>
            </a:prstGeom>
            <a:noFill/>
          </p:spPr>
          <p:txBody>
            <a:bodyPr wrap="none" rtlCol="0">
              <a:spAutoFit/>
            </a:bodyPr>
            <a:lstStyle/>
            <a:p>
              <a:r>
                <a:rPr lang="en-US" dirty="0"/>
                <a:t>optimum</a:t>
              </a:r>
            </a:p>
          </p:txBody>
        </p:sp>
        <p:cxnSp>
          <p:nvCxnSpPr>
            <p:cNvPr id="21" name="Straight Connector 20"/>
            <p:cNvCxnSpPr>
              <a:endCxn id="16" idx="5"/>
            </p:cNvCxnSpPr>
            <p:nvPr/>
          </p:nvCxnSpPr>
          <p:spPr>
            <a:xfrm flipH="1" flipV="1">
              <a:off x="6773763" y="2314592"/>
              <a:ext cx="209537" cy="540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100173" y="3905250"/>
            <a:ext cx="2640659" cy="707886"/>
          </a:xfrm>
          <a:prstGeom prst="rect">
            <a:avLst/>
          </a:prstGeom>
          <a:noFill/>
        </p:spPr>
        <p:txBody>
          <a:bodyPr wrap="none" rtlCol="0">
            <a:spAutoFit/>
          </a:bodyPr>
          <a:lstStyle/>
          <a:p>
            <a:r>
              <a:rPr lang="en-US" sz="2000">
                <a:solidFill>
                  <a:srgbClr val="0000FF"/>
                </a:solidFill>
                <a:latin typeface="Arial" panose="020B0604020202020204" pitchFamily="34" charset="0"/>
                <a:cs typeface="Arial" panose="020B0604020202020204" pitchFamily="34" charset="0"/>
              </a:rPr>
              <a:t>Inactive constraints </a:t>
            </a:r>
            <a:br>
              <a:rPr lang="en-US" sz="2000">
                <a:solidFill>
                  <a:srgbClr val="0000FF"/>
                </a:solidFill>
                <a:latin typeface="Arial" panose="020B0604020202020204" pitchFamily="34" charset="0"/>
                <a:cs typeface="Arial" panose="020B0604020202020204" pitchFamily="34" charset="0"/>
              </a:rPr>
            </a:br>
            <a:r>
              <a:rPr lang="en-US" sz="2000">
                <a:solidFill>
                  <a:srgbClr val="0000FF"/>
                </a:solidFill>
                <a:latin typeface="Arial" panose="020B0604020202020204" pitchFamily="34" charset="0"/>
                <a:cs typeface="Arial" panose="020B0604020202020204" pitchFamily="34" charset="0"/>
              </a:rPr>
              <a:t>do not affect optimum</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3441A7C-4CA5-6385-A97D-1E66F675F3ED}"/>
                  </a:ext>
                </a:extLst>
              </p:cNvPr>
              <p:cNvSpPr txBox="1"/>
              <p:nvPr/>
            </p:nvSpPr>
            <p:spPr>
              <a:xfrm>
                <a:off x="239722" y="1256767"/>
                <a:ext cx="5428922" cy="83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r>
                                <a:rPr lang="en-US" sz="2400" i="1">
                                  <a:latin typeface="Cambria Math" panose="02040503050406030204" pitchFamily="18" charset="0"/>
                                </a:rPr>
                                <m:t>−</m:t>
                              </m:r>
                              <m:r>
                                <a:rPr lang="en-US" sz="2400">
                                  <a:latin typeface="Cambria Math" panose="02040503050406030204" pitchFamily="18" charset="0"/>
                                </a:rPr>
                                <m:t>1</m:t>
                              </m:r>
                            </m:e>
                          </m:d>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i="1">
                                  <a:latin typeface="Cambria Math" panose="02040503050406030204" pitchFamily="18" charset="0"/>
                                </a:rPr>
                                <m:t>−</m:t>
                              </m:r>
                              <m:r>
                                <a:rPr lang="en-US" sz="2400">
                                  <a:latin typeface="Cambria Math" panose="02040503050406030204" pitchFamily="18" charset="0"/>
                                </a:rPr>
                                <m:t>1</m:t>
                              </m:r>
                            </m:e>
                          </m:d>
                        </m:e>
                        <m:sup>
                          <m:r>
                            <a:rPr lang="en-US" sz="2400">
                              <a:latin typeface="Cambria Math" panose="02040503050406030204" pitchFamily="18" charset="0"/>
                            </a:rPr>
                            <m:t>2</m:t>
                          </m:r>
                        </m:sup>
                      </m:sSup>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−4≤0</m:t>
                      </m:r>
                    </m:oMath>
                  </m:oMathPara>
                </a14:m>
                <a:endParaRPr lang="en-US" sz="3200" dirty="0"/>
              </a:p>
            </p:txBody>
          </p:sp>
        </mc:Choice>
        <mc:Fallback xmlns="">
          <p:sp>
            <p:nvSpPr>
              <p:cNvPr id="11" name="TextBox 10">
                <a:extLst>
                  <a:ext uri="{FF2B5EF4-FFF2-40B4-BE49-F238E27FC236}">
                    <a16:creationId xmlns:a16="http://schemas.microsoft.com/office/drawing/2014/main" id="{33441A7C-4CA5-6385-A97D-1E66F675F3ED}"/>
                  </a:ext>
                </a:extLst>
              </p:cNvPr>
              <p:cNvSpPr txBox="1">
                <a:spLocks noRot="1" noChangeAspect="1" noMove="1" noResize="1" noEditPoints="1" noAdjustHandles="1" noChangeArrowheads="1" noChangeShapeType="1" noTextEdit="1"/>
              </p:cNvSpPr>
              <p:nvPr/>
            </p:nvSpPr>
            <p:spPr>
              <a:xfrm>
                <a:off x="239722" y="1256767"/>
                <a:ext cx="5428922" cy="839332"/>
              </a:xfrm>
              <a:prstGeom prst="rect">
                <a:avLst/>
              </a:prstGeom>
              <a:blipFill>
                <a:blip r:embed="rId3"/>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729C3CE-4177-9C87-2267-C739E9C5ACDD}"/>
                  </a:ext>
                </a:extLst>
              </p:cNvPr>
              <p:cNvSpPr txBox="1"/>
              <p:nvPr/>
            </p:nvSpPr>
            <p:spPr>
              <a:xfrm>
                <a:off x="448035" y="2942358"/>
                <a:ext cx="3815916" cy="167077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dirty="0" smtClean="0">
                              <a:latin typeface="Cambria Math" panose="02040503050406030204" pitchFamily="18" charset="0"/>
                            </a:rPr>
                          </m:ctrlPr>
                        </m:mPr>
                        <m:mr>
                          <m:e>
                            <m:f>
                              <m:fPr>
                                <m:ctrlPr>
                                  <a:rPr lang="en-US" sz="2400" i="1" dirty="0">
                                    <a:latin typeface="Cambria Math" panose="02040503050406030204" pitchFamily="18" charset="0"/>
                                  </a:rPr>
                                </m:ctrlPr>
                              </m:fPr>
                              <m:num>
                                <m:r>
                                  <a:rPr lang="en-US" sz="2400" dirty="0">
                                    <a:latin typeface="Cambria Math" panose="02040503050406030204" pitchFamily="18" charset="0"/>
                                  </a:rPr>
                                  <m:t>𝜕</m:t>
                                </m:r>
                                <m:r>
                                  <a:rPr lang="en-US" sz="2400" i="1" dirty="0">
                                    <a:latin typeface="Cambria Math" panose="02040503050406030204" pitchFamily="18" charset="0"/>
                                  </a:rPr>
                                  <m:t>𝑓</m:t>
                                </m:r>
                              </m:num>
                              <m:den>
                                <m:r>
                                  <a:rPr lang="en-US" sz="2400" i="0"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𝑏</m:t>
                                    </m:r>
                                  </m:e>
                                  <m:sub>
                                    <m:r>
                                      <a:rPr lang="en-US" sz="2400" i="0" dirty="0">
                                        <a:latin typeface="Cambria Math" panose="02040503050406030204" pitchFamily="18" charset="0"/>
                                      </a:rPr>
                                      <m:t>1</m:t>
                                    </m:r>
                                  </m:sub>
                                </m:sSub>
                              </m:den>
                            </m:f>
                            <m:r>
                              <a:rPr lang="en-US" sz="2400" i="0" dirty="0">
                                <a:latin typeface="Cambria Math" panose="02040503050406030204" pitchFamily="18" charset="0"/>
                              </a:rPr>
                              <m:t>=2</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𝑏</m:t>
                                    </m:r>
                                  </m:e>
                                  <m:sub>
                                    <m:r>
                                      <a:rPr lang="en-US" sz="2400" i="0" dirty="0">
                                        <a:latin typeface="Cambria Math" panose="02040503050406030204" pitchFamily="18" charset="0"/>
                                      </a:rPr>
                                      <m:t>1</m:t>
                                    </m:r>
                                  </m:sub>
                                </m:sSub>
                                <m:r>
                                  <a:rPr lang="en-US" sz="2400" i="0" dirty="0">
                                    <a:latin typeface="Cambria Math" panose="02040503050406030204" pitchFamily="18" charset="0"/>
                                  </a:rPr>
                                  <m:t>−1</m:t>
                                </m:r>
                              </m:e>
                            </m:d>
                            <m:r>
                              <a:rPr lang="en-US" sz="2400" i="0" dirty="0">
                                <a:latin typeface="Cambria Math" panose="02040503050406030204" pitchFamily="18" charset="0"/>
                              </a:rPr>
                              <m:t>=</m:t>
                            </m:r>
                            <m:r>
                              <a:rPr lang="en-US" sz="2400" b="0" i="0" dirty="0">
                                <a:latin typeface="Cambria Math" panose="02040503050406030204" pitchFamily="18" charset="0"/>
                              </a:rPr>
                              <m:t>0</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𝑏</m:t>
                                </m:r>
                              </m:e>
                              <m:sub>
                                <m:r>
                                  <a:rPr lang="en-US" sz="2400" b="0" i="0" dirty="0">
                                    <a:latin typeface="Cambria Math" panose="02040503050406030204" pitchFamily="18" charset="0"/>
                                  </a:rPr>
                                  <m:t>1</m:t>
                                </m:r>
                              </m:sub>
                            </m:sSub>
                            <m:r>
                              <a:rPr lang="en-US" sz="2400" b="0" i="0" dirty="0">
                                <a:latin typeface="Cambria Math" panose="02040503050406030204" pitchFamily="18" charset="0"/>
                              </a:rPr>
                              <m:t>=1</m:t>
                            </m:r>
                          </m:e>
                        </m:mr>
                        <m:mr>
                          <m:e>
                            <m:f>
                              <m:fPr>
                                <m:ctrlPr>
                                  <a:rPr lang="en-US" sz="2400" b="0" i="1" dirty="0">
                                    <a:latin typeface="Cambria Math" panose="02040503050406030204" pitchFamily="18" charset="0"/>
                                  </a:rPr>
                                </m:ctrlPr>
                              </m:fPr>
                              <m:num>
                                <m:r>
                                  <a:rPr lang="en-US" sz="2400" b="0" i="0" dirty="0">
                                    <a:latin typeface="Cambria Math" panose="02040503050406030204" pitchFamily="18" charset="0"/>
                                  </a:rPr>
                                  <m:t>𝜕</m:t>
                                </m:r>
                                <m:r>
                                  <a:rPr lang="en-US" sz="2400" b="0" i="1" dirty="0">
                                    <a:latin typeface="Cambria Math" panose="02040503050406030204" pitchFamily="18" charset="0"/>
                                  </a:rPr>
                                  <m:t>𝑓</m:t>
                                </m:r>
                              </m:num>
                              <m:den>
                                <m:r>
                                  <a:rPr lang="en-US" sz="2400" b="0" i="0" dirty="0">
                                    <a:latin typeface="Cambria Math" panose="02040503050406030204" pitchFamily="18" charset="0"/>
                                  </a:rPr>
                                  <m:t>𝜕</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𝑏</m:t>
                                    </m:r>
                                  </m:e>
                                  <m:sub>
                                    <m:r>
                                      <a:rPr lang="en-US" sz="2400" b="0" i="0" dirty="0">
                                        <a:latin typeface="Cambria Math" panose="02040503050406030204" pitchFamily="18" charset="0"/>
                                      </a:rPr>
                                      <m:t>2</m:t>
                                    </m:r>
                                  </m:sub>
                                </m:sSub>
                              </m:den>
                            </m:f>
                            <m:r>
                              <a:rPr lang="en-US" sz="2400" b="0" i="0" dirty="0">
                                <a:latin typeface="Cambria Math" panose="02040503050406030204" pitchFamily="18" charset="0"/>
                              </a:rPr>
                              <m:t>=2</m:t>
                            </m:r>
                            <m:d>
                              <m:dPr>
                                <m:ctrlPr>
                                  <a:rPr lang="en-US" sz="2400" b="0" i="1" dirty="0">
                                    <a:latin typeface="Cambria Math" panose="02040503050406030204" pitchFamily="18" charset="0"/>
                                  </a:rPr>
                                </m:ctrlPr>
                              </m:dPr>
                              <m:e>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𝑏</m:t>
                                    </m:r>
                                  </m:e>
                                  <m:sub>
                                    <m:r>
                                      <a:rPr lang="en-US" sz="2400" b="0" i="0" dirty="0">
                                        <a:latin typeface="Cambria Math" panose="02040503050406030204" pitchFamily="18" charset="0"/>
                                      </a:rPr>
                                      <m:t>2</m:t>
                                    </m:r>
                                  </m:sub>
                                </m:sSub>
                                <m:r>
                                  <a:rPr lang="en-US" sz="2400" b="0" i="0" dirty="0">
                                    <a:latin typeface="Cambria Math" panose="02040503050406030204" pitchFamily="18" charset="0"/>
                                  </a:rPr>
                                  <m:t>−1</m:t>
                                </m:r>
                              </m:e>
                            </m:d>
                            <m:r>
                              <a:rPr lang="en-US" sz="2400" b="0" i="0" dirty="0">
                                <a:latin typeface="Cambria Math" panose="02040503050406030204" pitchFamily="18" charset="0"/>
                              </a:rPr>
                              <m:t>=0</m:t>
                            </m:r>
                            <m:sSub>
                              <m:sSubPr>
                                <m:ctrlPr>
                                  <a:rPr lang="en-US" sz="2400" b="0" i="1" dirty="0">
                                    <a:latin typeface="Cambria Math" panose="02040503050406030204" pitchFamily="18" charset="0"/>
                                  </a:rPr>
                                </m:ctrlPr>
                              </m:sSubPr>
                              <m:e>
                                <m:r>
                                  <a:rPr lang="en-US" sz="2400" b="0" i="1" dirty="0">
                                    <a:latin typeface="Cambria Math" panose="02040503050406030204" pitchFamily="18" charset="0"/>
                                  </a:rPr>
                                  <m:t>𝑏</m:t>
                                </m:r>
                              </m:e>
                              <m:sub>
                                <m:r>
                                  <a:rPr lang="en-US" sz="2400" b="0" i="0" dirty="0">
                                    <a:latin typeface="Cambria Math" panose="02040503050406030204" pitchFamily="18" charset="0"/>
                                  </a:rPr>
                                  <m:t>2</m:t>
                                </m:r>
                              </m:sub>
                            </m:sSub>
                            <m:r>
                              <a:rPr lang="en-US" sz="2400" b="0" i="0" dirty="0">
                                <a:latin typeface="Cambria Math" panose="02040503050406030204" pitchFamily="18" charset="0"/>
                              </a:rPr>
                              <m:t>=1</m:t>
                            </m:r>
                          </m:e>
                        </m:mr>
                      </m:m>
                    </m:oMath>
                  </m:oMathPara>
                </a14:m>
                <a:endParaRPr lang="en-US" sz="2400" dirty="0"/>
              </a:p>
            </p:txBody>
          </p:sp>
        </mc:Choice>
        <mc:Fallback xmlns="">
          <p:sp>
            <p:nvSpPr>
              <p:cNvPr id="22" name="TextBox 21">
                <a:extLst>
                  <a:ext uri="{FF2B5EF4-FFF2-40B4-BE49-F238E27FC236}">
                    <a16:creationId xmlns:a16="http://schemas.microsoft.com/office/drawing/2014/main" id="{E729C3CE-4177-9C87-2267-C739E9C5ACDD}"/>
                  </a:ext>
                </a:extLst>
              </p:cNvPr>
              <p:cNvSpPr txBox="1">
                <a:spLocks noRot="1" noChangeAspect="1" noMove="1" noResize="1" noEditPoints="1" noAdjustHandles="1" noChangeArrowheads="1" noChangeShapeType="1" noTextEdit="1"/>
              </p:cNvSpPr>
              <p:nvPr/>
            </p:nvSpPr>
            <p:spPr>
              <a:xfrm>
                <a:off x="448035" y="2942358"/>
                <a:ext cx="3815916" cy="167077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DF2133A-7533-A6AF-8592-637900CBB104}"/>
                  </a:ext>
                </a:extLst>
              </p:cNvPr>
              <p:cNvSpPr txBox="1"/>
              <p:nvPr/>
            </p:nvSpPr>
            <p:spPr>
              <a:xfrm>
                <a:off x="610194" y="5152896"/>
                <a:ext cx="1745799" cy="708143"/>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1" dirty="0" smtClean="0">
                          <a:latin typeface="Cambria Math" panose="02040503050406030204" pitchFamily="18" charset="0"/>
                        </a:rPr>
                        <m:t>𝐇</m:t>
                      </m:r>
                      <m:r>
                        <a:rPr lang="en-US" sz="2400" b="0" i="0" dirty="0">
                          <a:latin typeface="Cambria Math" panose="02040503050406030204" pitchFamily="18" charset="0"/>
                        </a:rPr>
                        <m:t>=</m:t>
                      </m:r>
                      <m:d>
                        <m:dPr>
                          <m:begChr m:val="["/>
                          <m:endChr m:val="]"/>
                          <m:ctrlPr>
                            <a:rPr lang="en-US" sz="2400" b="0" i="1" dirty="0">
                              <a:latin typeface="Cambria Math" panose="02040503050406030204" pitchFamily="18" charset="0"/>
                            </a:rPr>
                          </m:ctrlPr>
                        </m:dPr>
                        <m:e>
                          <m:m>
                            <m:mPr>
                              <m:plcHide m:val="on"/>
                              <m:mcs>
                                <m:mc>
                                  <m:mcPr>
                                    <m:count m:val="2"/>
                                    <m:mcJc m:val="center"/>
                                  </m:mcPr>
                                </m:mc>
                              </m:mcs>
                              <m:ctrlPr>
                                <a:rPr lang="en-US" sz="2400" b="0" i="1" dirty="0">
                                  <a:latin typeface="Cambria Math" panose="02040503050406030204" pitchFamily="18" charset="0"/>
                                </a:rPr>
                              </m:ctrlPr>
                            </m:mPr>
                            <m:mr>
                              <m:e>
                                <m:r>
                                  <a:rPr lang="en-US" sz="2400" b="0" i="0" dirty="0">
                                    <a:latin typeface="Cambria Math" panose="02040503050406030204" pitchFamily="18" charset="0"/>
                                  </a:rPr>
                                  <m:t>2</m:t>
                                </m:r>
                              </m:e>
                              <m:e>
                                <m:r>
                                  <a:rPr lang="en-US" sz="2400" b="0" i="0" dirty="0">
                                    <a:latin typeface="Cambria Math" panose="02040503050406030204" pitchFamily="18" charset="0"/>
                                  </a:rPr>
                                  <m:t>0</m:t>
                                </m:r>
                              </m:e>
                            </m:mr>
                            <m:mr>
                              <m:e>
                                <m:r>
                                  <a:rPr lang="en-US" sz="2400" b="0" i="0" dirty="0">
                                    <a:latin typeface="Cambria Math" panose="02040503050406030204" pitchFamily="18" charset="0"/>
                                  </a:rPr>
                                  <m:t>0</m:t>
                                </m:r>
                              </m:e>
                              <m:e>
                                <m:r>
                                  <a:rPr lang="en-US" sz="2400" b="0" i="0" dirty="0">
                                    <a:latin typeface="Cambria Math" panose="02040503050406030204" pitchFamily="18" charset="0"/>
                                  </a:rPr>
                                  <m:t>2</m:t>
                                </m:r>
                              </m:e>
                            </m:mr>
                          </m:m>
                        </m:e>
                      </m:d>
                    </m:oMath>
                  </m:oMathPara>
                </a14:m>
                <a:endParaRPr lang="en-US" sz="2400" dirty="0"/>
              </a:p>
            </p:txBody>
          </p:sp>
        </mc:Choice>
        <mc:Fallback xmlns="">
          <p:sp>
            <p:nvSpPr>
              <p:cNvPr id="25" name="TextBox 24">
                <a:extLst>
                  <a:ext uri="{FF2B5EF4-FFF2-40B4-BE49-F238E27FC236}">
                    <a16:creationId xmlns:a16="http://schemas.microsoft.com/office/drawing/2014/main" id="{FDF2133A-7533-A6AF-8592-637900CBB104}"/>
                  </a:ext>
                </a:extLst>
              </p:cNvPr>
              <p:cNvSpPr txBox="1">
                <a:spLocks noRot="1" noChangeAspect="1" noMove="1" noResize="1" noEditPoints="1" noAdjustHandles="1" noChangeArrowheads="1" noChangeShapeType="1" noTextEdit="1"/>
              </p:cNvSpPr>
              <p:nvPr/>
            </p:nvSpPr>
            <p:spPr>
              <a:xfrm>
                <a:off x="610194" y="5152896"/>
                <a:ext cx="1745799" cy="70814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4715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04800" y="774200"/>
                <a:ext cx="8534400" cy="3448395"/>
              </a:xfrm>
            </p:spPr>
            <p:txBody>
              <a:bodyPr/>
              <a:lstStyle/>
              <a:p>
                <a:r>
                  <a:rPr lang="en-US" dirty="0"/>
                  <a:t>Inequality constraint example</a:t>
                </a:r>
              </a:p>
              <a:p>
                <a:endParaRPr lang="en-US" dirty="0"/>
              </a:p>
              <a:p>
                <a:endParaRPr lang="en-US" dirty="0"/>
              </a:p>
              <a:p>
                <a:r>
                  <a:rPr lang="en-US" dirty="0"/>
                  <a:t>Constraint is </a:t>
                </a:r>
                <a:r>
                  <a:rPr lang="en-US" dirty="0">
                    <a:solidFill>
                      <a:srgbClr val="0000FF"/>
                    </a:solidFill>
                  </a:rPr>
                  <a:t>active</a:t>
                </a:r>
              </a:p>
              <a:p>
                <a:r>
                  <a:rPr lang="en-US" dirty="0">
                    <a:sym typeface="Wingdings" panose="05000000000000000000" pitchFamily="2" charset="2"/>
                  </a:rPr>
                  <a:t>At </a:t>
                </a:r>
                <a14:m>
                  <m:oMath xmlns:m="http://schemas.openxmlformats.org/officeDocument/2006/math">
                    <m:r>
                      <a:rPr lang="en-US" i="1" dirty="0" smtClean="0">
                        <a:latin typeface="Cambria Math" panose="02040503050406030204" pitchFamily="18" charset="0"/>
                        <a:sym typeface="Wingdings" panose="05000000000000000000" pitchFamily="2" charset="2"/>
                      </a:rPr>
                      <m:t>(3,3), </m:t>
                    </m:r>
                    <m:r>
                      <a:rPr lang="en-US" i="1" dirty="0" smtClean="0">
                        <a:latin typeface="Cambria Math" panose="02040503050406030204" pitchFamily="18" charset="0"/>
                        <a:sym typeface="Wingdings" panose="05000000000000000000" pitchFamily="2" charset="2"/>
                      </a:rPr>
                      <m:t>𝑓</m:t>
                    </m:r>
                    <m:r>
                      <a:rPr lang="en-US" i="1" dirty="0" smtClean="0">
                        <a:latin typeface="Cambria Math" panose="02040503050406030204" pitchFamily="18" charset="0"/>
                        <a:sym typeface="Wingdings" panose="05000000000000000000" pitchFamily="2" charset="2"/>
                      </a:rPr>
                      <m:t>=0, </m:t>
                    </m:r>
                    <m:r>
                      <a:rPr lang="en-US" i="1" dirty="0" smtClean="0">
                        <a:latin typeface="Cambria Math" panose="02040503050406030204" pitchFamily="18" charset="0"/>
                        <a:sym typeface="Wingdings" panose="05000000000000000000" pitchFamily="2" charset="2"/>
                      </a:rPr>
                      <m:t>𝑔</m:t>
                    </m:r>
                    <m:r>
                      <a:rPr lang="en-US" i="1" dirty="0" smtClean="0">
                        <a:latin typeface="Cambria Math" panose="02040503050406030204" pitchFamily="18" charset="0"/>
                        <a:sym typeface="Wingdings" panose="05000000000000000000" pitchFamily="2" charset="2"/>
                      </a:rPr>
                      <m:t>=3+3−4=2&gt;0</m:t>
                    </m:r>
                  </m:oMath>
                </a14:m>
                <a:r>
                  <a:rPr lang="en-US" dirty="0">
                    <a:sym typeface="Wingdings" panose="05000000000000000000" pitchFamily="2" charset="2"/>
                  </a:rPr>
                  <a:t> (infeasible)</a:t>
                </a:r>
              </a:p>
              <a:p>
                <a:r>
                  <a:rPr lang="en-US" dirty="0">
                    <a:sym typeface="Wingdings" panose="05000000000000000000" pitchFamily="2" charset="2"/>
                  </a:rPr>
                  <a:t>At </a:t>
                </a:r>
                <a14:m>
                  <m:oMath xmlns:m="http://schemas.openxmlformats.org/officeDocument/2006/math">
                    <m:r>
                      <a:rPr lang="en-US" i="1" dirty="0" smtClean="0">
                        <a:latin typeface="Cambria Math" panose="02040503050406030204" pitchFamily="18" charset="0"/>
                        <a:sym typeface="Wingdings" panose="05000000000000000000" pitchFamily="2" charset="2"/>
                      </a:rPr>
                      <m:t>(2,2), </m:t>
                    </m:r>
                    <m:r>
                      <a:rPr lang="en-US" i="1" dirty="0" smtClean="0">
                        <a:latin typeface="Cambria Math" panose="02040503050406030204" pitchFamily="18" charset="0"/>
                        <a:sym typeface="Wingdings" panose="05000000000000000000" pitchFamily="2" charset="2"/>
                      </a:rPr>
                      <m:t>𝑓</m:t>
                    </m:r>
                    <m:r>
                      <a:rPr lang="en-US" i="1" dirty="0" smtClean="0">
                        <a:latin typeface="Cambria Math" panose="02040503050406030204" pitchFamily="18" charset="0"/>
                        <a:sym typeface="Wingdings" panose="05000000000000000000" pitchFamily="2" charset="2"/>
                      </a:rPr>
                      <m:t>=2, </m:t>
                    </m:r>
                    <m:r>
                      <a:rPr lang="en-US" i="1" dirty="0" smtClean="0">
                        <a:latin typeface="Cambria Math" panose="02040503050406030204" pitchFamily="18" charset="0"/>
                        <a:sym typeface="Wingdings" panose="05000000000000000000" pitchFamily="2" charset="2"/>
                      </a:rPr>
                      <m:t>𝑔</m:t>
                    </m:r>
                    <m:r>
                      <a:rPr lang="en-US" i="1" dirty="0" smtClean="0">
                        <a:latin typeface="Cambria Math" panose="02040503050406030204" pitchFamily="18" charset="0"/>
                        <a:sym typeface="Wingdings" panose="05000000000000000000" pitchFamily="2" charset="2"/>
                      </a:rPr>
                      <m:t>=0</m:t>
                    </m:r>
                  </m:oMath>
                </a14:m>
                <a:r>
                  <a:rPr lang="en-US" dirty="0">
                    <a:sym typeface="Wingdings" panose="05000000000000000000" pitchFamily="2" charset="2"/>
                  </a:rPr>
                  <a:t> (constraint is active)</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04800" y="774200"/>
                <a:ext cx="8534400" cy="3448395"/>
              </a:xfrm>
              <a:blipFill>
                <a:blip r:embed="rId3"/>
                <a:stretch>
                  <a:fillRect l="-929" t="-229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Constrained Problem (Active Constraint)</a:t>
            </a:r>
          </a:p>
        </p:txBody>
      </p:sp>
      <p:grpSp>
        <p:nvGrpSpPr>
          <p:cNvPr id="7" name="Group 6"/>
          <p:cNvGrpSpPr/>
          <p:nvPr/>
        </p:nvGrpSpPr>
        <p:grpSpPr>
          <a:xfrm>
            <a:off x="5820173" y="995302"/>
            <a:ext cx="3279016" cy="2063207"/>
            <a:chOff x="5602083" y="1037345"/>
            <a:chExt cx="2796566" cy="1759642"/>
          </a:xfrm>
        </p:grpSpPr>
        <p:sp>
          <p:nvSpPr>
            <p:cNvPr id="17" name="Rectangle 16"/>
            <p:cNvSpPr/>
            <p:nvPr/>
          </p:nvSpPr>
          <p:spPr>
            <a:xfrm rot="18892352">
              <a:off x="6846272" y="756207"/>
              <a:ext cx="207469" cy="2085186"/>
            </a:xfrm>
            <a:prstGeom prst="rect">
              <a:avLst/>
            </a:prstGeom>
            <a:pattFill prst="ltHorz">
              <a:fgClr>
                <a:srgbClr val="7F7F7F"/>
              </a:fgClr>
              <a:bgClr>
                <a:schemeClr val="bg1"/>
              </a:bgClr>
            </a:patt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6" name="Straight Connector 5"/>
            <p:cNvCxnSpPr/>
            <p:nvPr/>
          </p:nvCxnSpPr>
          <p:spPr>
            <a:xfrm>
              <a:off x="5955126" y="2389733"/>
              <a:ext cx="24435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185647" y="1183340"/>
              <a:ext cx="0" cy="1613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47550" y="1037345"/>
              <a:ext cx="332490" cy="341241"/>
            </a:xfrm>
            <a:prstGeom prst="rect">
              <a:avLst/>
            </a:prstGeom>
            <a:noFill/>
          </p:spPr>
          <p:txBody>
            <a:bodyPr wrap="none" rtlCol="0">
              <a:spAutoFit/>
            </a:bodyPr>
            <a:lstStyle/>
            <a:p>
              <a:r>
                <a:rPr lang="en-US" sz="2000" dirty="0"/>
                <a:t>x</a:t>
              </a:r>
              <a:r>
                <a:rPr lang="en-US" sz="2000" baseline="-25000" dirty="0"/>
                <a:t>2</a:t>
              </a:r>
            </a:p>
          </p:txBody>
        </p:sp>
        <p:sp>
          <p:nvSpPr>
            <p:cNvPr id="10" name="TextBox 9"/>
            <p:cNvSpPr txBox="1"/>
            <p:nvPr/>
          </p:nvSpPr>
          <p:spPr>
            <a:xfrm>
              <a:off x="7913274" y="2373584"/>
              <a:ext cx="332490" cy="341241"/>
            </a:xfrm>
            <a:prstGeom prst="rect">
              <a:avLst/>
            </a:prstGeom>
            <a:noFill/>
          </p:spPr>
          <p:txBody>
            <a:bodyPr wrap="none" rtlCol="0">
              <a:spAutoFit/>
            </a:bodyPr>
            <a:lstStyle/>
            <a:p>
              <a:r>
                <a:rPr lang="en-US" sz="2000" dirty="0"/>
                <a:t>x</a:t>
              </a:r>
              <a:r>
                <a:rPr lang="en-US" sz="2000" baseline="-25000" dirty="0"/>
                <a:t>1</a:t>
              </a:r>
            </a:p>
          </p:txBody>
        </p:sp>
        <p:cxnSp>
          <p:nvCxnSpPr>
            <p:cNvPr id="12" name="Straight Connector 11"/>
            <p:cNvCxnSpPr>
              <a:stCxn id="9" idx="0"/>
            </p:cNvCxnSpPr>
            <p:nvPr/>
          </p:nvCxnSpPr>
          <p:spPr>
            <a:xfrm>
              <a:off x="6013795" y="1037345"/>
              <a:ext cx="1747079" cy="1705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935536" y="1481941"/>
              <a:ext cx="261398" cy="26139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p:cNvSpPr>
              <a:spLocks noChangeAspect="1"/>
            </p:cNvSpPr>
            <p:nvPr/>
          </p:nvSpPr>
          <p:spPr>
            <a:xfrm>
              <a:off x="6870187" y="1416592"/>
              <a:ext cx="392097" cy="39209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Oval 14"/>
            <p:cNvSpPr>
              <a:spLocks noChangeAspect="1"/>
            </p:cNvSpPr>
            <p:nvPr/>
          </p:nvSpPr>
          <p:spPr>
            <a:xfrm>
              <a:off x="6772162" y="1318567"/>
              <a:ext cx="588146" cy="58814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p:cNvSpPr>
              <a:spLocks noChangeAspect="1"/>
            </p:cNvSpPr>
            <p:nvPr/>
          </p:nvSpPr>
          <p:spPr>
            <a:xfrm>
              <a:off x="7027026" y="1573431"/>
              <a:ext cx="78419" cy="7841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Box 17"/>
            <p:cNvSpPr txBox="1"/>
            <p:nvPr/>
          </p:nvSpPr>
          <p:spPr>
            <a:xfrm>
              <a:off x="5602083" y="1444598"/>
              <a:ext cx="845172" cy="341241"/>
            </a:xfrm>
            <a:prstGeom prst="rect">
              <a:avLst/>
            </a:prstGeom>
            <a:noFill/>
          </p:spPr>
          <p:txBody>
            <a:bodyPr wrap="none" rtlCol="0">
              <a:spAutoFit/>
            </a:bodyPr>
            <a:lstStyle/>
            <a:p>
              <a:r>
                <a:rPr lang="en-US" sz="2000" dirty="0"/>
                <a:t>feasible</a:t>
              </a:r>
            </a:p>
          </p:txBody>
        </p:sp>
        <p:sp>
          <p:nvSpPr>
            <p:cNvPr id="19" name="TextBox 18"/>
            <p:cNvSpPr txBox="1"/>
            <p:nvPr/>
          </p:nvSpPr>
          <p:spPr>
            <a:xfrm>
              <a:off x="6325737" y="2427655"/>
              <a:ext cx="975434" cy="341241"/>
            </a:xfrm>
            <a:prstGeom prst="rect">
              <a:avLst/>
            </a:prstGeom>
            <a:noFill/>
          </p:spPr>
          <p:txBody>
            <a:bodyPr wrap="none" rtlCol="0">
              <a:spAutoFit/>
            </a:bodyPr>
            <a:lstStyle/>
            <a:p>
              <a:r>
                <a:rPr lang="en-US" sz="2000" dirty="0"/>
                <a:t>optimum</a:t>
              </a:r>
            </a:p>
          </p:txBody>
        </p:sp>
        <p:cxnSp>
          <p:nvCxnSpPr>
            <p:cNvPr id="21" name="Straight Connector 20"/>
            <p:cNvCxnSpPr>
              <a:stCxn id="19" idx="0"/>
            </p:cNvCxnSpPr>
            <p:nvPr/>
          </p:nvCxnSpPr>
          <p:spPr>
            <a:xfrm flipV="1">
              <a:off x="6813454" y="1875693"/>
              <a:ext cx="26876" cy="551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a:spLocks noChangeAspect="1"/>
            </p:cNvSpPr>
            <p:nvPr/>
          </p:nvSpPr>
          <p:spPr>
            <a:xfrm>
              <a:off x="6803329" y="1797273"/>
              <a:ext cx="78419" cy="78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mc:AlternateContent xmlns:mc="http://schemas.openxmlformats.org/markup-compatibility/2006" xmlns:a14="http://schemas.microsoft.com/office/drawing/2010/main">
        <mc:Choice Requires="a14">
          <p:sp>
            <p:nvSpPr>
              <p:cNvPr id="20" name="TextBox 19"/>
              <p:cNvSpPr txBox="1"/>
              <p:nvPr/>
            </p:nvSpPr>
            <p:spPr>
              <a:xfrm>
                <a:off x="635289" y="4344012"/>
                <a:ext cx="7894790" cy="707886"/>
              </a:xfrm>
              <a:prstGeom prst="rect">
                <a:avLst/>
              </a:prstGeom>
              <a:noFill/>
            </p:spPr>
            <p:txBody>
              <a:bodyPr wrap="none" rtlCol="0">
                <a:spAutoFit/>
              </a:bodyPr>
              <a:lstStyle/>
              <a:p>
                <a:r>
                  <a:rPr lang="en-US" sz="2000" dirty="0">
                    <a:solidFill>
                      <a:srgbClr val="0000FF"/>
                    </a:solidFill>
                    <a:latin typeface="Arial" panose="020B0604020202020204" pitchFamily="34" charset="0"/>
                    <a:cs typeface="Arial" panose="020B0604020202020204" pitchFamily="34" charset="0"/>
                  </a:rPr>
                  <a:t>Optimum design is located on the boundary of active constraints</a:t>
                </a:r>
              </a:p>
              <a:p>
                <a:r>
                  <a:rPr lang="en-US" sz="2000" dirty="0">
                    <a:solidFill>
                      <a:srgbClr val="0000FF"/>
                    </a:solidFill>
                    <a:latin typeface="Arial" panose="020B0604020202020204" pitchFamily="34" charset="0"/>
                    <a:cs typeface="Arial" panose="020B0604020202020204" pitchFamily="34" charset="0"/>
                  </a:rPr>
                  <a:t>At optimum design, </a:t>
                </a:r>
                <a14:m>
                  <m:oMath xmlns:m="http://schemas.openxmlformats.org/officeDocument/2006/math">
                    <m:r>
                      <a:rPr lang="en-US" sz="2000" b="0" i="1" smtClean="0">
                        <a:solidFill>
                          <a:srgbClr val="0000FF"/>
                        </a:solidFill>
                        <a:latin typeface="Cambria Math" panose="02040503050406030204" pitchFamily="18" charset="0"/>
                        <a:cs typeface="Arial" panose="020B0604020202020204" pitchFamily="34" charset="0"/>
                      </a:rPr>
                      <m:t>𝑔</m:t>
                    </m:r>
                    <m:d>
                      <m:dPr>
                        <m:ctrlPr>
                          <a:rPr lang="en-US" sz="2000" b="0" i="1" smtClean="0">
                            <a:solidFill>
                              <a:srgbClr val="0000FF"/>
                            </a:solidFill>
                            <a:latin typeface="Cambria Math" panose="02040503050406030204" pitchFamily="18" charset="0"/>
                            <a:cs typeface="Arial" panose="020B0604020202020204" pitchFamily="34" charset="0"/>
                          </a:rPr>
                        </m:ctrlPr>
                      </m:dPr>
                      <m:e>
                        <m:r>
                          <a:rPr lang="en-US" sz="2000" b="1" i="0" smtClean="0">
                            <a:solidFill>
                              <a:srgbClr val="0000FF"/>
                            </a:solidFill>
                            <a:latin typeface="Cambria Math" panose="02040503050406030204" pitchFamily="18" charset="0"/>
                            <a:cs typeface="Arial" panose="020B0604020202020204" pitchFamily="34" charset="0"/>
                          </a:rPr>
                          <m:t>𝐱</m:t>
                        </m:r>
                      </m:e>
                    </m:d>
                    <m:r>
                      <a:rPr lang="en-US" sz="2000" b="0" i="1" smtClean="0">
                        <a:solidFill>
                          <a:srgbClr val="0000FF"/>
                        </a:solidFill>
                        <a:latin typeface="Cambria Math" panose="02040503050406030204" pitchFamily="18" charset="0"/>
                        <a:cs typeface="Arial" panose="020B0604020202020204" pitchFamily="34" charset="0"/>
                      </a:rPr>
                      <m:t>=</m:t>
                    </m:r>
                    <m:sSub>
                      <m:sSubPr>
                        <m:ctrlPr>
                          <a:rPr lang="en-US" sz="2000" b="0" i="1" smtClean="0">
                            <a:solidFill>
                              <a:srgbClr val="0000FF"/>
                            </a:solidFill>
                            <a:latin typeface="Cambria Math" panose="02040503050406030204" pitchFamily="18" charset="0"/>
                            <a:cs typeface="Arial" panose="020B0604020202020204" pitchFamily="34" charset="0"/>
                          </a:rPr>
                        </m:ctrlPr>
                      </m:sSubPr>
                      <m:e>
                        <m:r>
                          <a:rPr lang="en-US" sz="2000" b="0" i="1" smtClean="0">
                            <a:solidFill>
                              <a:srgbClr val="0000FF"/>
                            </a:solidFill>
                            <a:latin typeface="Cambria Math" panose="02040503050406030204" pitchFamily="18" charset="0"/>
                            <a:cs typeface="Arial" panose="020B0604020202020204" pitchFamily="34" charset="0"/>
                          </a:rPr>
                          <m:t>𝑥</m:t>
                        </m:r>
                      </m:e>
                      <m:sub>
                        <m:r>
                          <a:rPr lang="en-US" sz="2000" b="0" i="1" smtClean="0">
                            <a:solidFill>
                              <a:srgbClr val="0000FF"/>
                            </a:solidFill>
                            <a:latin typeface="Cambria Math" panose="02040503050406030204" pitchFamily="18" charset="0"/>
                            <a:cs typeface="Arial" panose="020B0604020202020204" pitchFamily="34" charset="0"/>
                          </a:rPr>
                          <m:t>1</m:t>
                        </m:r>
                      </m:sub>
                    </m:sSub>
                    <m:r>
                      <a:rPr lang="en-US" sz="2000" b="0" i="1" smtClean="0">
                        <a:solidFill>
                          <a:srgbClr val="0000FF"/>
                        </a:solidFill>
                        <a:latin typeface="Cambria Math" panose="02040503050406030204" pitchFamily="18" charset="0"/>
                        <a:cs typeface="Arial" panose="020B0604020202020204" pitchFamily="34" charset="0"/>
                      </a:rPr>
                      <m:t>+</m:t>
                    </m:r>
                    <m:sSub>
                      <m:sSubPr>
                        <m:ctrlPr>
                          <a:rPr lang="en-US" sz="2000" b="0" i="1" smtClean="0">
                            <a:solidFill>
                              <a:srgbClr val="0000FF"/>
                            </a:solidFill>
                            <a:latin typeface="Cambria Math" panose="02040503050406030204" pitchFamily="18" charset="0"/>
                            <a:cs typeface="Arial" panose="020B0604020202020204" pitchFamily="34" charset="0"/>
                          </a:rPr>
                        </m:ctrlPr>
                      </m:sSubPr>
                      <m:e>
                        <m:r>
                          <a:rPr lang="en-US" sz="2000" b="0" i="1" smtClean="0">
                            <a:solidFill>
                              <a:srgbClr val="0000FF"/>
                            </a:solidFill>
                            <a:latin typeface="Cambria Math" panose="02040503050406030204" pitchFamily="18" charset="0"/>
                            <a:cs typeface="Arial" panose="020B0604020202020204" pitchFamily="34" charset="0"/>
                          </a:rPr>
                          <m:t>𝑥</m:t>
                        </m:r>
                      </m:e>
                      <m:sub>
                        <m:r>
                          <a:rPr lang="en-US" sz="2000" b="0" i="1" smtClean="0">
                            <a:solidFill>
                              <a:srgbClr val="0000FF"/>
                            </a:solidFill>
                            <a:latin typeface="Cambria Math" panose="02040503050406030204" pitchFamily="18" charset="0"/>
                            <a:cs typeface="Arial" panose="020B0604020202020204" pitchFamily="34" charset="0"/>
                          </a:rPr>
                          <m:t>2</m:t>
                        </m:r>
                      </m:sub>
                    </m:sSub>
                    <m:r>
                      <a:rPr lang="en-US" sz="2000" b="0" i="1" smtClean="0">
                        <a:solidFill>
                          <a:srgbClr val="0000FF"/>
                        </a:solidFill>
                        <a:latin typeface="Cambria Math" panose="02040503050406030204" pitchFamily="18" charset="0"/>
                        <a:cs typeface="Arial" panose="020B0604020202020204" pitchFamily="34" charset="0"/>
                      </a:rPr>
                      <m:t>=4</m:t>
                    </m:r>
                  </m:oMath>
                </a14:m>
                <a:r>
                  <a:rPr lang="en-US" sz="2000" dirty="0">
                    <a:solidFill>
                      <a:srgbClr val="0000FF"/>
                    </a:solidFill>
                    <a:latin typeface="Arial" panose="020B0604020202020204" pitchFamily="34" charset="0"/>
                    <a:cs typeface="Arial" panose="020B0604020202020204" pitchFamily="34" charset="0"/>
                  </a:rPr>
                  <a:t>. Inequality becomes equality</a:t>
                </a:r>
              </a:p>
            </p:txBody>
          </p:sp>
        </mc:Choice>
        <mc:Fallback xmlns="">
          <p:sp>
            <p:nvSpPr>
              <p:cNvPr id="20" name="TextBox 19"/>
              <p:cNvSpPr txBox="1">
                <a:spLocks noRot="1" noChangeAspect="1" noMove="1" noResize="1" noEditPoints="1" noAdjustHandles="1" noChangeArrowheads="1" noChangeShapeType="1" noTextEdit="1"/>
              </p:cNvSpPr>
              <p:nvPr/>
            </p:nvSpPr>
            <p:spPr>
              <a:xfrm>
                <a:off x="635289" y="4344012"/>
                <a:ext cx="7894790" cy="707886"/>
              </a:xfrm>
              <a:prstGeom prst="rect">
                <a:avLst/>
              </a:prstGeom>
              <a:blipFill>
                <a:blip r:embed="rId4"/>
                <a:stretch>
                  <a:fillRect l="-772" t="-4310"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71701F-F06C-1586-B4C5-CAF3E6078F46}"/>
                  </a:ext>
                </a:extLst>
              </p:cNvPr>
              <p:cNvSpPr txBox="1"/>
              <p:nvPr/>
            </p:nvSpPr>
            <p:spPr>
              <a:xfrm>
                <a:off x="239722" y="1256767"/>
                <a:ext cx="5428922" cy="83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r>
                                <a:rPr lang="en-US" sz="2400" i="1">
                                  <a:latin typeface="Cambria Math" panose="02040503050406030204" pitchFamily="18" charset="0"/>
                                </a:rPr>
                                <m:t>−</m:t>
                              </m:r>
                              <m:r>
                                <a:rPr lang="en-US" sz="2400" b="0" i="0" smtClean="0">
                                  <a:latin typeface="Cambria Math" panose="02040503050406030204" pitchFamily="18" charset="0"/>
                                </a:rPr>
                                <m:t>3</m:t>
                              </m:r>
                            </m:e>
                          </m:d>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i="1">
                                  <a:latin typeface="Cambria Math" panose="02040503050406030204" pitchFamily="18" charset="0"/>
                                </a:rPr>
                                <m:t>−</m:t>
                              </m:r>
                              <m:r>
                                <a:rPr lang="en-US" sz="2400" b="0" i="0" smtClean="0">
                                  <a:latin typeface="Cambria Math" panose="02040503050406030204" pitchFamily="18" charset="0"/>
                                </a:rPr>
                                <m:t>3</m:t>
                              </m:r>
                            </m:e>
                          </m:d>
                        </m:e>
                        <m:sup>
                          <m:r>
                            <a:rPr lang="en-US" sz="2400">
                              <a:latin typeface="Cambria Math" panose="02040503050406030204" pitchFamily="18" charset="0"/>
                            </a:rPr>
                            <m:t>2</m:t>
                          </m:r>
                        </m:sup>
                      </m:sSup>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−4≤0</m:t>
                      </m:r>
                    </m:oMath>
                  </m:oMathPara>
                </a14:m>
                <a:endParaRPr lang="en-US" sz="3200" dirty="0"/>
              </a:p>
            </p:txBody>
          </p:sp>
        </mc:Choice>
        <mc:Fallback xmlns="">
          <p:sp>
            <p:nvSpPr>
              <p:cNvPr id="5" name="TextBox 4">
                <a:extLst>
                  <a:ext uri="{FF2B5EF4-FFF2-40B4-BE49-F238E27FC236}">
                    <a16:creationId xmlns:a16="http://schemas.microsoft.com/office/drawing/2014/main" id="{5171701F-F06C-1586-B4C5-CAF3E6078F46}"/>
                  </a:ext>
                </a:extLst>
              </p:cNvPr>
              <p:cNvSpPr txBox="1">
                <a:spLocks noRot="1" noChangeAspect="1" noMove="1" noResize="1" noEditPoints="1" noAdjustHandles="1" noChangeArrowheads="1" noChangeShapeType="1" noTextEdit="1"/>
              </p:cNvSpPr>
              <p:nvPr/>
            </p:nvSpPr>
            <p:spPr>
              <a:xfrm>
                <a:off x="239722" y="1256767"/>
                <a:ext cx="5428922" cy="839332"/>
              </a:xfrm>
              <a:prstGeom prst="rect">
                <a:avLst/>
              </a:prstGeom>
              <a:blipFill>
                <a:blip r:embed="rId5"/>
                <a:stretch>
                  <a:fillRect b="-8696"/>
                </a:stretch>
              </a:blipFill>
            </p:spPr>
            <p:txBody>
              <a:bodyPr/>
              <a:lstStyle/>
              <a:p>
                <a:r>
                  <a:rPr lang="en-US">
                    <a:noFill/>
                  </a:rPr>
                  <a:t> </a:t>
                </a:r>
              </a:p>
            </p:txBody>
          </p:sp>
        </mc:Fallback>
      </mc:AlternateContent>
    </p:spTree>
    <p:extLst>
      <p:ext uri="{BB962C8B-B14F-4D97-AF65-F5344CB8AC3E}">
        <p14:creationId xmlns:p14="http://schemas.microsoft.com/office/powerpoint/2010/main" val="102577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Optimization assumes that we have choices and that we can attach numerical values to the ‘</a:t>
            </a:r>
            <a:r>
              <a:rPr lang="en-US" dirty="0">
                <a:solidFill>
                  <a:srgbClr val="0000FF"/>
                </a:solidFill>
              </a:rPr>
              <a:t>goodness</a:t>
            </a:r>
            <a:r>
              <a:rPr lang="en-US" dirty="0"/>
              <a:t>’ of each alternative.</a:t>
            </a:r>
          </a:p>
          <a:p>
            <a:r>
              <a:rPr lang="en-US" dirty="0"/>
              <a:t>This is not always the case. We may have problems where the only thing we can do is compare pairs of alternatives and tell which one is better, but not by how much.</a:t>
            </a:r>
          </a:p>
        </p:txBody>
      </p:sp>
      <p:sp>
        <p:nvSpPr>
          <p:cNvPr id="2" name="Title 1"/>
          <p:cNvSpPr>
            <a:spLocks noGrp="1"/>
          </p:cNvSpPr>
          <p:nvPr>
            <p:ph type="title"/>
          </p:nvPr>
        </p:nvSpPr>
        <p:spPr/>
        <p:txBody>
          <a:bodyPr/>
          <a:lstStyle/>
          <a:p>
            <a:r>
              <a:rPr lang="en-US" dirty="0"/>
              <a:t>Quantitative Measures</a:t>
            </a:r>
          </a:p>
        </p:txBody>
      </p:sp>
      <p:pic>
        <p:nvPicPr>
          <p:cNvPr id="163842" name="Picture 2" descr="Image result for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7500"/>
            <a:ext cx="25908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63848" name="Picture 8" descr="Image result for compar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37" y="34017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34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04800" y="774200"/>
                <a:ext cx="8534400" cy="4544620"/>
              </a:xfrm>
            </p:spPr>
            <p:txBody>
              <a:bodyPr/>
              <a:lstStyle/>
              <a:p>
                <a:r>
                  <a:rPr lang="en-US" dirty="0"/>
                  <a:t>Equality constraint example</a:t>
                </a:r>
              </a:p>
              <a:p>
                <a:endParaRPr lang="en-US" dirty="0"/>
              </a:p>
              <a:p>
                <a:endParaRPr lang="en-US" dirty="0"/>
              </a:p>
              <a:p>
                <a:r>
                  <a:rPr lang="en-US" dirty="0">
                    <a:solidFill>
                      <a:srgbClr val="0000FF"/>
                    </a:solidFill>
                  </a:rPr>
                  <a:t>Equality constraint is always active</a:t>
                </a:r>
                <a:endParaRPr lang="en-US" dirty="0">
                  <a:solidFill>
                    <a:srgbClr val="0000FF"/>
                  </a:solidFill>
                  <a:sym typeface="Wingdings" panose="05000000000000000000" pitchFamily="2" charset="2"/>
                </a:endParaRPr>
              </a:p>
              <a:p>
                <a:pPr>
                  <a:lnSpc>
                    <a:spcPct val="100000"/>
                  </a:lnSpc>
                </a:pPr>
                <a:r>
                  <a:rPr lang="en-US" dirty="0">
                    <a:sym typeface="Wingdings" panose="05000000000000000000" pitchFamily="2" charset="2"/>
                  </a:rPr>
                  <a:t>Let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𝑥</m:t>
                        </m:r>
                      </m:e>
                      <m:sub>
                        <m:r>
                          <a:rPr lang="en-US" b="0" i="1" smtClean="0">
                            <a:latin typeface="Cambria Math" panose="02040503050406030204" pitchFamily="18" charset="0"/>
                            <a:sym typeface="Wingdings" panose="05000000000000000000" pitchFamily="2" charset="2"/>
                          </a:rPr>
                          <m:t>2</m:t>
                        </m:r>
                      </m:sub>
                    </m:sSub>
                    <m:r>
                      <a:rPr lang="en-US" b="0" i="1" smtClean="0">
                        <a:latin typeface="Cambria Math" panose="02040503050406030204" pitchFamily="18" charset="0"/>
                        <a:sym typeface="Wingdings" panose="05000000000000000000" pitchFamily="2" charset="2"/>
                      </a:rPr>
                      <m:t>=4−</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𝑏</m:t>
                        </m:r>
                      </m:e>
                      <m:sub>
                        <m:r>
                          <a:rPr lang="en-US" b="0" i="1" smtClean="0">
                            <a:latin typeface="Cambria Math" panose="02040503050406030204" pitchFamily="18" charset="0"/>
                            <a:sym typeface="Wingdings" panose="05000000000000000000" pitchFamily="2" charset="2"/>
                          </a:rPr>
                          <m:t>1</m:t>
                        </m:r>
                      </m:sub>
                    </m:sSub>
                  </m:oMath>
                </a14:m>
                <a:r>
                  <a:rPr lang="en-US" dirty="0">
                    <a:sym typeface="Wingdings" panose="05000000000000000000" pitchFamily="2" charset="2"/>
                  </a:rPr>
                  <a:t>, then the original </a:t>
                </a:r>
                <a:br>
                  <a:rPr lang="en-US" dirty="0">
                    <a:sym typeface="Wingdings" panose="05000000000000000000" pitchFamily="2" charset="2"/>
                  </a:rPr>
                </a:br>
                <a:r>
                  <a:rPr lang="en-US" dirty="0">
                    <a:sym typeface="Wingdings" panose="05000000000000000000" pitchFamily="2" charset="2"/>
                  </a:rPr>
                  <a:t>constrained problem becomes unconstrained problem with </a:t>
                </a: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𝑥</m:t>
                            </m:r>
                          </m:e>
                          <m:sub>
                            <m:r>
                              <a:rPr lang="en-US" b="0" i="1" smtClean="0">
                                <a:latin typeface="Cambria Math" panose="02040503050406030204" pitchFamily="18" charset="0"/>
                                <a:sym typeface="Wingdings" panose="05000000000000000000" pitchFamily="2" charset="2"/>
                              </a:rPr>
                              <m:t>1</m:t>
                            </m:r>
                          </m:sub>
                        </m:sSub>
                      </m:e>
                    </m:d>
                    <m:r>
                      <a:rPr lang="en-US" b="0" i="1" smtClean="0">
                        <a:latin typeface="Cambria Math" panose="02040503050406030204" pitchFamily="18" charset="0"/>
                        <a:sym typeface="Wingdings" panose="05000000000000000000" pitchFamily="2" charset="2"/>
                      </a:rPr>
                      <m:t>=</m:t>
                    </m:r>
                    <m:sSup>
                      <m:sSupPr>
                        <m:ctrlPr>
                          <a:rPr lang="en-US" b="0" i="1" smtClean="0">
                            <a:latin typeface="Cambria Math" panose="02040503050406030204" pitchFamily="18" charset="0"/>
                            <a:sym typeface="Wingdings" panose="05000000000000000000" pitchFamily="2" charset="2"/>
                          </a:rPr>
                        </m:ctrlPr>
                      </m:sSupPr>
                      <m:e>
                        <m:d>
                          <m:dPr>
                            <m:ctrlPr>
                              <a:rPr lang="en-US" b="0" i="1" smtClean="0">
                                <a:latin typeface="Cambria Math" panose="02040503050406030204" pitchFamily="18" charset="0"/>
                                <a:sym typeface="Wingdings" panose="05000000000000000000" pitchFamily="2" charset="2"/>
                              </a:rPr>
                            </m:ctrlPr>
                          </m:dPr>
                          <m:e>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𝑥</m:t>
                                </m:r>
                              </m:e>
                              <m:sub>
                                <m:r>
                                  <a:rPr lang="en-US" b="0" i="1" smtClean="0">
                                    <a:latin typeface="Cambria Math" panose="02040503050406030204" pitchFamily="18" charset="0"/>
                                    <a:sym typeface="Wingdings" panose="05000000000000000000" pitchFamily="2" charset="2"/>
                                  </a:rPr>
                                  <m:t>1</m:t>
                                </m:r>
                              </m:sub>
                            </m:sSub>
                            <m:r>
                              <a:rPr lang="en-US" b="0" i="1" smtClean="0">
                                <a:latin typeface="Cambria Math" panose="02040503050406030204" pitchFamily="18" charset="0"/>
                                <a:sym typeface="Wingdings" panose="05000000000000000000" pitchFamily="2" charset="2"/>
                              </a:rPr>
                              <m:t>−1</m:t>
                            </m:r>
                          </m:e>
                        </m:d>
                      </m:e>
                      <m:sup>
                        <m:r>
                          <a:rPr lang="en-US" b="0" i="1" smtClean="0">
                            <a:latin typeface="Cambria Math" panose="02040503050406030204" pitchFamily="18" charset="0"/>
                            <a:sym typeface="Wingdings" panose="05000000000000000000" pitchFamily="2" charset="2"/>
                          </a:rPr>
                          <m:t>2</m:t>
                        </m:r>
                      </m:sup>
                    </m:sSup>
                    <m:r>
                      <a:rPr lang="en-US" b="0" i="1" smtClean="0">
                        <a:latin typeface="Cambria Math" panose="02040503050406030204" pitchFamily="18" charset="0"/>
                        <a:sym typeface="Wingdings" panose="05000000000000000000" pitchFamily="2" charset="2"/>
                      </a:rPr>
                      <m:t>+</m:t>
                    </m:r>
                    <m:sSup>
                      <m:sSupPr>
                        <m:ctrlPr>
                          <a:rPr lang="en-US" b="0" i="1" smtClean="0">
                            <a:latin typeface="Cambria Math" panose="02040503050406030204" pitchFamily="18" charset="0"/>
                            <a:sym typeface="Wingdings" panose="05000000000000000000" pitchFamily="2" charset="2"/>
                          </a:rPr>
                        </m:ctrlPr>
                      </m:sSupPr>
                      <m:e>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4−</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𝑥</m:t>
                                </m:r>
                              </m:e>
                              <m:sub>
                                <m:r>
                                  <a:rPr lang="en-US" b="0" i="1" smtClean="0">
                                    <a:latin typeface="Cambria Math" panose="02040503050406030204" pitchFamily="18" charset="0"/>
                                    <a:sym typeface="Wingdings" panose="05000000000000000000" pitchFamily="2" charset="2"/>
                                  </a:rPr>
                                  <m:t>1</m:t>
                                </m:r>
                              </m:sub>
                            </m:sSub>
                          </m:e>
                        </m:d>
                      </m:e>
                      <m:sup>
                        <m:r>
                          <a:rPr lang="en-US" b="0" i="1" smtClean="0">
                            <a:latin typeface="Cambria Math" panose="02040503050406030204" pitchFamily="18" charset="0"/>
                            <a:sym typeface="Wingdings" panose="05000000000000000000" pitchFamily="2" charset="2"/>
                          </a:rPr>
                          <m:t>2</m:t>
                        </m:r>
                      </m:sup>
                    </m:sSup>
                  </m:oMath>
                </a14:m>
                <a:r>
                  <a:rPr lang="en-US" dirty="0">
                    <a:sym typeface="Wingdings" panose="05000000000000000000" pitchFamily="2" charset="2"/>
                  </a:rPr>
                  <a:t> </a:t>
                </a:r>
              </a:p>
              <a:p>
                <a:pPr lvl="1">
                  <a:lnSpc>
                    <a:spcPct val="100000"/>
                  </a:lnSpc>
                </a:pPr>
                <a:r>
                  <a:rPr lang="en-US" dirty="0">
                    <a:sym typeface="Wingdings" panose="05000000000000000000" pitchFamily="2" charset="2"/>
                  </a:rPr>
                  <a:t>Equality constraint can reduce design variables</a:t>
                </a:r>
              </a:p>
              <a:p>
                <a:pPr lvl="1">
                  <a:lnSpc>
                    <a:spcPct val="100000"/>
                  </a:lnSpc>
                </a:pPr>
                <a:r>
                  <a:rPr lang="en-US" dirty="0">
                    <a:sym typeface="Wingdings" panose="05000000000000000000" pitchFamily="2" charset="2"/>
                  </a:rPr>
                  <a:t>If constraints are implicit, we cannot reduce design variables</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04800" y="774200"/>
                <a:ext cx="8534400" cy="4544620"/>
              </a:xfrm>
              <a:blipFill>
                <a:blip r:embed="rId2"/>
                <a:stretch>
                  <a:fillRect l="-929" t="-1743" r="-143" b="-120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Constrained Problem (Equality Constraint)</a:t>
            </a:r>
          </a:p>
        </p:txBody>
      </p:sp>
      <p:grpSp>
        <p:nvGrpSpPr>
          <p:cNvPr id="4" name="Group 3"/>
          <p:cNvGrpSpPr/>
          <p:nvPr/>
        </p:nvGrpSpPr>
        <p:grpSpPr>
          <a:xfrm>
            <a:off x="5602083" y="1037345"/>
            <a:ext cx="3446054" cy="2168310"/>
            <a:chOff x="5602083" y="1037345"/>
            <a:chExt cx="3446054" cy="2168310"/>
          </a:xfrm>
        </p:grpSpPr>
        <p:sp>
          <p:nvSpPr>
            <p:cNvPr id="17" name="Rectangle 16"/>
            <p:cNvSpPr/>
            <p:nvPr/>
          </p:nvSpPr>
          <p:spPr>
            <a:xfrm rot="18855655">
              <a:off x="7126774" y="690914"/>
              <a:ext cx="255653" cy="2569460"/>
            </a:xfrm>
            <a:prstGeom prst="rect">
              <a:avLst/>
            </a:prstGeom>
            <a:pattFill prst="ltHorz">
              <a:fgClr>
                <a:schemeClr val="bg1">
                  <a:lumMod val="50000"/>
                </a:schemeClr>
              </a:fgClr>
              <a:bgClr>
                <a:schemeClr val="bg1"/>
              </a:bgClr>
            </a:patt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6" name="Straight Connector 5"/>
            <p:cNvCxnSpPr/>
            <p:nvPr/>
          </p:nvCxnSpPr>
          <p:spPr>
            <a:xfrm>
              <a:off x="6037118" y="2703818"/>
              <a:ext cx="30110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321177" y="1217247"/>
              <a:ext cx="0" cy="19884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04558" y="1037345"/>
              <a:ext cx="389850" cy="400110"/>
            </a:xfrm>
            <a:prstGeom prst="rect">
              <a:avLst/>
            </a:prstGeom>
            <a:noFill/>
          </p:spPr>
          <p:txBody>
            <a:bodyPr wrap="none" rtlCol="0">
              <a:spAutoFit/>
            </a:bodyPr>
            <a:lstStyle/>
            <a:p>
              <a:r>
                <a:rPr lang="en-US" sz="2000" dirty="0"/>
                <a:t>x</a:t>
              </a:r>
              <a:r>
                <a:rPr lang="en-US" sz="2000" baseline="-25000" dirty="0"/>
                <a:t>2</a:t>
              </a:r>
            </a:p>
          </p:txBody>
        </p:sp>
        <p:sp>
          <p:nvSpPr>
            <p:cNvPr id="10" name="TextBox 9"/>
            <p:cNvSpPr txBox="1"/>
            <p:nvPr/>
          </p:nvSpPr>
          <p:spPr>
            <a:xfrm>
              <a:off x="8450036" y="2683919"/>
              <a:ext cx="389850" cy="400110"/>
            </a:xfrm>
            <a:prstGeom prst="rect">
              <a:avLst/>
            </a:prstGeom>
            <a:noFill/>
          </p:spPr>
          <p:txBody>
            <a:bodyPr wrap="none" rtlCol="0">
              <a:spAutoFit/>
            </a:bodyPr>
            <a:lstStyle/>
            <a:p>
              <a:r>
                <a:rPr lang="en-US" sz="2000" dirty="0"/>
                <a:t>x</a:t>
              </a:r>
              <a:r>
                <a:rPr lang="en-US" sz="2000" baseline="-25000" dirty="0"/>
                <a:t>1</a:t>
              </a:r>
            </a:p>
          </p:txBody>
        </p:sp>
        <p:cxnSp>
          <p:nvCxnSpPr>
            <p:cNvPr id="12" name="Straight Connector 11"/>
            <p:cNvCxnSpPr>
              <a:stCxn id="9" idx="0"/>
            </p:cNvCxnSpPr>
            <p:nvPr/>
          </p:nvCxnSpPr>
          <p:spPr>
            <a:xfrm>
              <a:off x="6099483" y="1037345"/>
              <a:ext cx="2162759" cy="2101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66682" y="2106443"/>
              <a:ext cx="322106" cy="32210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p:cNvSpPr>
              <a:spLocks noChangeAspect="1"/>
            </p:cNvSpPr>
            <p:nvPr/>
          </p:nvSpPr>
          <p:spPr>
            <a:xfrm>
              <a:off x="6486156" y="2025917"/>
              <a:ext cx="483160" cy="4831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Oval 14"/>
            <p:cNvSpPr>
              <a:spLocks noChangeAspect="1"/>
            </p:cNvSpPr>
            <p:nvPr/>
          </p:nvSpPr>
          <p:spPr>
            <a:xfrm>
              <a:off x="6293253" y="1823546"/>
              <a:ext cx="863132" cy="8631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p:cNvSpPr>
              <a:spLocks noChangeAspect="1"/>
            </p:cNvSpPr>
            <p:nvPr/>
          </p:nvSpPr>
          <p:spPr>
            <a:xfrm>
              <a:off x="6679420" y="2219181"/>
              <a:ext cx="96631" cy="9663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Box 17"/>
            <p:cNvSpPr txBox="1"/>
            <p:nvPr/>
          </p:nvSpPr>
          <p:spPr>
            <a:xfrm>
              <a:off x="5602083" y="1539180"/>
              <a:ext cx="990977" cy="400110"/>
            </a:xfrm>
            <a:prstGeom prst="rect">
              <a:avLst/>
            </a:prstGeom>
            <a:noFill/>
          </p:spPr>
          <p:txBody>
            <a:bodyPr wrap="none" rtlCol="0">
              <a:spAutoFit/>
            </a:bodyPr>
            <a:lstStyle/>
            <a:p>
              <a:r>
                <a:rPr lang="en-US" sz="2000" dirty="0"/>
                <a:t>feasible</a:t>
              </a:r>
            </a:p>
          </p:txBody>
        </p:sp>
        <p:sp>
          <p:nvSpPr>
            <p:cNvPr id="19" name="TextBox 18"/>
            <p:cNvSpPr txBox="1"/>
            <p:nvPr/>
          </p:nvSpPr>
          <p:spPr>
            <a:xfrm>
              <a:off x="6493802" y="2750548"/>
              <a:ext cx="1143711" cy="400110"/>
            </a:xfrm>
            <a:prstGeom prst="rect">
              <a:avLst/>
            </a:prstGeom>
            <a:noFill/>
          </p:spPr>
          <p:txBody>
            <a:bodyPr wrap="none" rtlCol="0">
              <a:spAutoFit/>
            </a:bodyPr>
            <a:lstStyle/>
            <a:p>
              <a:r>
                <a:rPr lang="en-US" sz="2000" dirty="0"/>
                <a:t>optimum</a:t>
              </a:r>
            </a:p>
          </p:txBody>
        </p:sp>
        <p:cxnSp>
          <p:nvCxnSpPr>
            <p:cNvPr id="21" name="Straight Connector 20"/>
            <p:cNvCxnSpPr>
              <a:endCxn id="15" idx="7"/>
            </p:cNvCxnSpPr>
            <p:nvPr/>
          </p:nvCxnSpPr>
          <p:spPr>
            <a:xfrm flipV="1">
              <a:off x="6969317" y="1949948"/>
              <a:ext cx="60666" cy="886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a:spLocks noChangeAspect="1"/>
            </p:cNvSpPr>
            <p:nvPr/>
          </p:nvSpPr>
          <p:spPr>
            <a:xfrm>
              <a:off x="6977587" y="1897657"/>
              <a:ext cx="96631" cy="9663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4569327-F27B-F4B8-EC32-AB300B1C7574}"/>
                  </a:ext>
                </a:extLst>
              </p:cNvPr>
              <p:cNvSpPr txBox="1"/>
              <p:nvPr/>
            </p:nvSpPr>
            <p:spPr>
              <a:xfrm>
                <a:off x="239722" y="1256767"/>
                <a:ext cx="5428922" cy="83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r>
                                <a:rPr lang="en-US" sz="2400" i="1">
                                  <a:latin typeface="Cambria Math" panose="02040503050406030204" pitchFamily="18" charset="0"/>
                                </a:rPr>
                                <m:t>−</m:t>
                              </m:r>
                              <m:r>
                                <a:rPr lang="en-US" sz="2400">
                                  <a:latin typeface="Cambria Math" panose="02040503050406030204" pitchFamily="18" charset="0"/>
                                </a:rPr>
                                <m:t>1</m:t>
                              </m:r>
                            </m:e>
                          </m:d>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i="1">
                                  <a:latin typeface="Cambria Math" panose="02040503050406030204" pitchFamily="18" charset="0"/>
                                </a:rPr>
                                <m:t>−</m:t>
                              </m:r>
                              <m:r>
                                <a:rPr lang="en-US" sz="2400">
                                  <a:latin typeface="Cambria Math" panose="02040503050406030204" pitchFamily="18" charset="0"/>
                                </a:rPr>
                                <m:t>1</m:t>
                              </m:r>
                            </m:e>
                          </m:d>
                        </m:e>
                        <m:sup>
                          <m:r>
                            <a:rPr lang="en-US" sz="2400">
                              <a:latin typeface="Cambria Math" panose="02040503050406030204" pitchFamily="18" charset="0"/>
                            </a:rPr>
                            <m:t>2</m:t>
                          </m:r>
                        </m:sup>
                      </m:sSup>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r>
                        <a:rPr lang="en-US" sz="2400" b="0" i="1" smtClean="0">
                          <a:latin typeface="Cambria Math" panose="02040503050406030204" pitchFamily="18" charset="0"/>
                        </a:rPr>
                        <m:t>h</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−4</m:t>
                      </m:r>
                      <m:r>
                        <a:rPr lang="en-US" sz="2400" b="0" i="1" smtClean="0">
                          <a:latin typeface="Cambria Math" panose="02040503050406030204" pitchFamily="18" charset="0"/>
                        </a:rPr>
                        <m:t>=</m:t>
                      </m:r>
                      <m:r>
                        <a:rPr lang="en-US" sz="2400" i="1">
                          <a:latin typeface="Cambria Math" panose="02040503050406030204" pitchFamily="18" charset="0"/>
                        </a:rPr>
                        <m:t>0</m:t>
                      </m:r>
                    </m:oMath>
                  </m:oMathPara>
                </a14:m>
                <a:endParaRPr lang="en-US" sz="3200" dirty="0"/>
              </a:p>
            </p:txBody>
          </p:sp>
        </mc:Choice>
        <mc:Fallback xmlns="">
          <p:sp>
            <p:nvSpPr>
              <p:cNvPr id="5" name="TextBox 4">
                <a:extLst>
                  <a:ext uri="{FF2B5EF4-FFF2-40B4-BE49-F238E27FC236}">
                    <a16:creationId xmlns:a16="http://schemas.microsoft.com/office/drawing/2014/main" id="{B4569327-F27B-F4B8-EC32-AB300B1C7574}"/>
                  </a:ext>
                </a:extLst>
              </p:cNvPr>
              <p:cNvSpPr txBox="1">
                <a:spLocks noRot="1" noChangeAspect="1" noMove="1" noResize="1" noEditPoints="1" noAdjustHandles="1" noChangeArrowheads="1" noChangeShapeType="1" noTextEdit="1"/>
              </p:cNvSpPr>
              <p:nvPr/>
            </p:nvSpPr>
            <p:spPr>
              <a:xfrm>
                <a:off x="239722" y="1256767"/>
                <a:ext cx="5428922" cy="839332"/>
              </a:xfrm>
              <a:prstGeom prst="rect">
                <a:avLst/>
              </a:prstGeom>
              <a:blipFill>
                <a:blip r:embed="rId3"/>
                <a:stretch>
                  <a:fillRect b="-8696"/>
                </a:stretch>
              </a:blipFill>
            </p:spPr>
            <p:txBody>
              <a:bodyPr/>
              <a:lstStyle/>
              <a:p>
                <a:r>
                  <a:rPr lang="en-US">
                    <a:noFill/>
                  </a:rPr>
                  <a:t> </a:t>
                </a:r>
              </a:p>
            </p:txBody>
          </p:sp>
        </mc:Fallback>
      </mc:AlternateContent>
    </p:spTree>
    <p:extLst>
      <p:ext uri="{BB962C8B-B14F-4D97-AF65-F5344CB8AC3E}">
        <p14:creationId xmlns:p14="http://schemas.microsoft.com/office/powerpoint/2010/main" val="1511845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04800" y="774200"/>
                <a:ext cx="8534400" cy="5849624"/>
              </a:xfrm>
            </p:spPr>
            <p:txBody>
              <a:bodyPr>
                <a:normAutofit/>
              </a:bodyPr>
              <a:lstStyle/>
              <a:p>
                <a:r>
                  <a:rPr lang="en-US" dirty="0"/>
                  <a:t>With an equality constraint:</a:t>
                </a:r>
              </a:p>
              <a:p>
                <a:endParaRPr lang="en-US" dirty="0"/>
              </a:p>
              <a:p>
                <a:r>
                  <a:rPr lang="en-US" dirty="0">
                    <a:solidFill>
                      <a:srgbClr val="0000FF"/>
                    </a:solidFill>
                  </a:rPr>
                  <a:t>Lagrange function</a:t>
                </a:r>
                <a:r>
                  <a:rPr lang="en-US" dirty="0"/>
                  <a:t>: </a:t>
                </a:r>
                <a14:m>
                  <m:oMath xmlns:m="http://schemas.openxmlformats.org/officeDocument/2006/math">
                    <m:r>
                      <m:rPr>
                        <m:sty m:val="p"/>
                      </m:rPr>
                      <a:rPr lang="en-US">
                        <a:latin typeface="Cambria Math" panose="02040503050406030204" pitchFamily="18" charset="0"/>
                      </a:rPr>
                      <m:t>minimize</m:t>
                    </m:r>
                    <m:r>
                      <a:rPr lang="en-US" i="1">
                        <a:latin typeface="Cambria Math" panose="02040503050406030204" pitchFamily="18" charset="0"/>
                      </a:rPr>
                      <m:t>  </m:t>
                    </m:r>
                    <m:r>
                      <a:rPr lang="en-US" i="1">
                        <a:latin typeface="Cambria Math" panose="02040503050406030204" pitchFamily="18" charset="0"/>
                      </a:rPr>
                      <m:t>𝐿</m:t>
                    </m:r>
                    <m:d>
                      <m:dPr>
                        <m:ctrlPr>
                          <a:rPr lang="en-US" i="1">
                            <a:latin typeface="Cambria Math" panose="02040503050406030204" pitchFamily="18" charset="0"/>
                          </a:rPr>
                        </m:ctrlPr>
                      </m:dPr>
                      <m:e>
                        <m:r>
                          <a:rPr lang="en-US" b="1" i="1">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𝜆</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h</m:t>
                    </m:r>
                    <m:d>
                      <m:dPr>
                        <m:ctrlPr>
                          <a:rPr lang="en-US" i="1">
                            <a:latin typeface="Cambria Math" panose="02040503050406030204" pitchFamily="18" charset="0"/>
                          </a:rPr>
                        </m:ctrlPr>
                      </m:dPr>
                      <m:e>
                        <m:r>
                          <a:rPr lang="en-US" b="1" i="1">
                            <a:latin typeface="Cambria Math" panose="02040503050406030204" pitchFamily="18" charset="0"/>
                          </a:rPr>
                          <m:t>𝐱</m:t>
                        </m:r>
                      </m:e>
                    </m:d>
                  </m:oMath>
                </a14:m>
                <a:endParaRPr lang="en-US" dirty="0"/>
              </a:p>
              <a:p>
                <a:pPr>
                  <a:spcBef>
                    <a:spcPts val="3000"/>
                  </a:spcBef>
                </a:pPr>
                <a:endParaRPr lang="en-US" dirty="0"/>
              </a:p>
              <a:p>
                <a:pPr>
                  <a:spcBef>
                    <a:spcPts val="3000"/>
                  </a:spcBef>
                </a:pPr>
                <a:r>
                  <a:rPr lang="en-US" dirty="0"/>
                  <a:t>1st-order necessary condition:</a:t>
                </a:r>
              </a:p>
              <a:p>
                <a:endParaRPr lang="en-US" dirty="0"/>
              </a:p>
              <a:p>
                <a:endParaRPr lang="en-US" dirty="0"/>
              </a:p>
              <a:p>
                <a:endParaRPr lang="en-US" dirty="0"/>
              </a:p>
              <a:p>
                <a:r>
                  <a:rPr lang="en-US" dirty="0"/>
                  <a:t>At optimum: </a:t>
                </a:r>
                <a14:m>
                  <m:oMath xmlns:m="http://schemas.openxmlformats.org/officeDocument/2006/math">
                    <m:r>
                      <m:rPr>
                        <m:sty m:val="p"/>
                      </m:rP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r>
                      <a:rPr lang="en-US" i="1">
                        <a:latin typeface="Cambria Math" panose="02040503050406030204" pitchFamily="18" charset="0"/>
                      </a:rPr>
                      <m:t>𝜆</m:t>
                    </m:r>
                    <m:r>
                      <m:rPr>
                        <m:sty m:val="p"/>
                      </m:rPr>
                      <a:rPr lang="en-US">
                        <a:latin typeface="Cambria Math" panose="02040503050406030204" pitchFamily="18" charset="0"/>
                      </a:rPr>
                      <m:t>∇</m:t>
                    </m:r>
                    <m:r>
                      <a:rPr lang="en-US" i="1">
                        <a:latin typeface="Cambria Math" panose="02040503050406030204" pitchFamily="18" charset="0"/>
                      </a:rPr>
                      <m:t>h</m:t>
                    </m:r>
                    <m:d>
                      <m:dPr>
                        <m:ctrlPr>
                          <a:rPr lang="en-US" i="1">
                            <a:latin typeface="Cambria Math" panose="02040503050406030204" pitchFamily="18" charset="0"/>
                          </a:rPr>
                        </m:ctrlPr>
                      </m:dPr>
                      <m:e>
                        <m:r>
                          <a:rPr lang="en-US" b="1" i="1">
                            <a:latin typeface="Cambria Math" panose="02040503050406030204" pitchFamily="18" charset="0"/>
                          </a:rPr>
                          <m:t>𝐱</m:t>
                        </m:r>
                      </m:e>
                    </m:d>
                  </m:oMath>
                </a14:m>
                <a:endParaRPr lang="en-US" dirty="0"/>
              </a:p>
              <a:p>
                <a:pPr lvl="1"/>
                <a14:m>
                  <m:oMath xmlns:m="http://schemas.openxmlformats.org/officeDocument/2006/math">
                    <m:r>
                      <a:rPr lang="en-US" i="1">
                        <a:latin typeface="Cambria Math" panose="02040503050406030204" pitchFamily="18" charset="0"/>
                      </a:rPr>
                      <m:t>𝜆</m:t>
                    </m:r>
                  </m:oMath>
                </a14:m>
                <a:r>
                  <a:rPr lang="en-US" dirty="0"/>
                  <a:t>: Lagrange multiplier (shadow price)</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04800" y="774200"/>
                <a:ext cx="8534400" cy="5849624"/>
              </a:xfrm>
              <a:blipFill>
                <a:blip r:embed="rId3"/>
                <a:stretch>
                  <a:fillRect l="-929" t="-135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Optimality Condition (Equality Constraint)</a:t>
            </a:r>
          </a:p>
        </p:txBody>
      </p:sp>
      <p:sp>
        <p:nvSpPr>
          <p:cNvPr id="10" name="TextBox 9"/>
          <p:cNvSpPr txBox="1"/>
          <p:nvPr/>
        </p:nvSpPr>
        <p:spPr>
          <a:xfrm>
            <a:off x="1817338" y="2416968"/>
            <a:ext cx="7261924" cy="707886"/>
          </a:xfrm>
          <a:prstGeom prst="rect">
            <a:avLst/>
          </a:prstGeom>
          <a:noFill/>
        </p:spPr>
        <p:txBody>
          <a:bodyPr wrap="none" rtlCol="0">
            <a:spAutoFit/>
          </a:bodyPr>
          <a:lstStyle/>
          <a:p>
            <a:r>
              <a:rPr lang="en-US" sz="2000" dirty="0">
                <a:solidFill>
                  <a:srgbClr val="0000FF"/>
                </a:solidFill>
                <a:latin typeface="Arial" panose="020B0604020202020204" pitchFamily="34" charset="0"/>
                <a:cs typeface="Arial" panose="020B0604020202020204" pitchFamily="34" charset="0"/>
              </a:rPr>
              <a:t>Lagrange function transforms to unconstrained optimization by</a:t>
            </a:r>
            <a:br>
              <a:rPr lang="en-US" sz="2000" dirty="0">
                <a:solidFill>
                  <a:srgbClr val="0000FF"/>
                </a:solidFill>
                <a:latin typeface="Arial" panose="020B0604020202020204" pitchFamily="34" charset="0"/>
                <a:cs typeface="Arial" panose="020B0604020202020204" pitchFamily="34" charset="0"/>
              </a:rPr>
            </a:br>
            <a:r>
              <a:rPr lang="en-US" sz="2000" dirty="0">
                <a:solidFill>
                  <a:srgbClr val="0000FF"/>
                </a:solidFill>
                <a:latin typeface="Arial" panose="020B0604020202020204" pitchFamily="34" charset="0"/>
                <a:cs typeface="Arial" panose="020B0604020202020204" pitchFamily="34" charset="0"/>
              </a:rPr>
              <a:t>introducing additional variable (Lagrange multiplier)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1CFF4CF-FEAE-3FEF-7F85-435C94B3D4C9}"/>
                  </a:ext>
                </a:extLst>
              </p:cNvPr>
              <p:cNvSpPr txBox="1"/>
              <p:nvPr/>
            </p:nvSpPr>
            <p:spPr>
              <a:xfrm>
                <a:off x="4464050" y="738342"/>
                <a:ext cx="2757934"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r>
                        <a:rPr lang="en-US" sz="2400" i="1">
                          <a:latin typeface="Cambria Math" panose="02040503050406030204" pitchFamily="18" charset="0"/>
                        </a:rPr>
                        <m:t>h</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=0</m:t>
                      </m:r>
                    </m:oMath>
                  </m:oMathPara>
                </a14:m>
                <a:endParaRPr lang="en-US" sz="3200" dirty="0"/>
              </a:p>
            </p:txBody>
          </p:sp>
        </mc:Choice>
        <mc:Fallback xmlns="">
          <p:sp>
            <p:nvSpPr>
              <p:cNvPr id="11" name="TextBox 10">
                <a:extLst>
                  <a:ext uri="{FF2B5EF4-FFF2-40B4-BE49-F238E27FC236}">
                    <a16:creationId xmlns:a16="http://schemas.microsoft.com/office/drawing/2014/main" id="{11CFF4CF-FEAE-3FEF-7F85-435C94B3D4C9}"/>
                  </a:ext>
                </a:extLst>
              </p:cNvPr>
              <p:cNvSpPr txBox="1">
                <a:spLocks noRot="1" noChangeAspect="1" noMove="1" noResize="1" noEditPoints="1" noAdjustHandles="1" noChangeArrowheads="1" noChangeShapeType="1" noTextEdit="1"/>
              </p:cNvSpPr>
              <p:nvPr/>
            </p:nvSpPr>
            <p:spPr>
              <a:xfrm>
                <a:off x="4464050" y="738342"/>
                <a:ext cx="2757934" cy="830997"/>
              </a:xfrm>
              <a:prstGeom prst="rect">
                <a:avLst/>
              </a:prstGeom>
              <a:blipFill>
                <a:blip r:embed="rId4"/>
                <a:stretch>
                  <a:fillRect l="-221"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5DF872D-C020-A66C-8247-833FF1AF5BEC}"/>
                  </a:ext>
                </a:extLst>
              </p:cNvPr>
              <p:cNvSpPr txBox="1"/>
              <p:nvPr/>
            </p:nvSpPr>
            <p:spPr>
              <a:xfrm>
                <a:off x="1471535" y="3733147"/>
                <a:ext cx="5416355" cy="1459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t>
                      </m:r>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i="1">
                              <a:latin typeface="Cambria Math" panose="02040503050406030204" pitchFamily="18" charset="0"/>
                            </a:rPr>
                            <m:t>,</m:t>
                          </m:r>
                          <m:r>
                            <a:rPr lang="en-US" sz="2400" i="1">
                              <a:latin typeface="Cambria Math" panose="02040503050406030204" pitchFamily="18" charset="0"/>
                            </a:rPr>
                            <m:t>𝜆</m:t>
                          </m:r>
                        </m:e>
                      </m:d>
                      <m:r>
                        <a:rPr lang="en-US" sz="2400">
                          <a:latin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m:t>
                      </m:r>
                      <m:r>
                        <a:rPr lang="en-US" sz="2400">
                          <a:latin typeface="Cambria Math" panose="02040503050406030204" pitchFamily="18" charset="0"/>
                        </a:rPr>
                        <m:t> </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num>
                                <m:den>
                                  <m:r>
                                    <a:rPr lang="en-US" sz="2400" i="1">
                                      <a:latin typeface="Cambria Math" panose="02040503050406030204" pitchFamily="18" charset="0"/>
                                    </a:rPr>
                                    <m:t>𝜕</m:t>
                                  </m:r>
                                  <m:r>
                                    <a:rPr lang="en-US" sz="2400" b="1" i="1">
                                      <a:latin typeface="Cambria Math" panose="02040503050406030204" pitchFamily="18" charset="0"/>
                                    </a:rPr>
                                    <m:t>𝐱</m:t>
                                  </m:r>
                                </m:den>
                              </m:f>
                              <m:r>
                                <a:rPr lang="en-US" sz="2400" i="1">
                                  <a:latin typeface="Cambria Math" panose="02040503050406030204" pitchFamily="18" charset="0"/>
                                </a:rPr>
                                <m:t>+</m:t>
                              </m:r>
                              <m:r>
                                <a:rPr lang="en-US" sz="2400" i="1">
                                  <a:latin typeface="Cambria Math" panose="02040503050406030204" pitchFamily="18" charset="0"/>
                                </a:rPr>
                                <m:t>𝜆</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h</m:t>
                                  </m:r>
                                  <m:d>
                                    <m:dPr>
                                      <m:ctrlPr>
                                        <a:rPr lang="en-US" sz="2400" i="1">
                                          <a:latin typeface="Cambria Math" panose="02040503050406030204" pitchFamily="18" charset="0"/>
                                        </a:rPr>
                                      </m:ctrlPr>
                                    </m:dPr>
                                    <m:e>
                                      <m:r>
                                        <a:rPr lang="en-US" sz="2400" b="1" i="1">
                                          <a:latin typeface="Cambria Math" panose="02040503050406030204" pitchFamily="18" charset="0"/>
                                        </a:rPr>
                                        <m:t>𝐱</m:t>
                                      </m:r>
                                    </m:e>
                                  </m:d>
                                </m:num>
                                <m:den>
                                  <m:r>
                                    <a:rPr lang="en-US" sz="2400" i="1">
                                      <a:latin typeface="Cambria Math" panose="02040503050406030204" pitchFamily="18" charset="0"/>
                                    </a:rPr>
                                    <m:t>𝜕</m:t>
                                  </m:r>
                                  <m:r>
                                    <a:rPr lang="en-US" sz="2400" b="1" i="1">
                                      <a:latin typeface="Cambria Math" panose="02040503050406030204" pitchFamily="18" charset="0"/>
                                    </a:rPr>
                                    <m:t>𝐱</m:t>
                                  </m:r>
                                </m:den>
                              </m:f>
                              <m:r>
                                <a:rPr lang="en-US" sz="2400" i="1">
                                  <a:latin typeface="Cambria Math" panose="02040503050406030204" pitchFamily="18" charset="0"/>
                                </a:rPr>
                                <m:t>=0</m:t>
                              </m:r>
                            </m:e>
                            <m:e>
                              <m:r>
                                <a:rPr lang="en-US" sz="2400" i="1">
                                  <a:latin typeface="Cambria Math" panose="02040503050406030204" pitchFamily="18" charset="0"/>
                                </a:rPr>
                                <m:t>h</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=0</m:t>
                              </m:r>
                            </m:e>
                          </m:eqArr>
                        </m:e>
                      </m:d>
                    </m:oMath>
                  </m:oMathPara>
                </a14:m>
                <a:endParaRPr lang="en-US" sz="3200" dirty="0"/>
              </a:p>
            </p:txBody>
          </p:sp>
        </mc:Choice>
        <mc:Fallback xmlns="">
          <p:sp>
            <p:nvSpPr>
              <p:cNvPr id="14" name="TextBox 13">
                <a:extLst>
                  <a:ext uri="{FF2B5EF4-FFF2-40B4-BE49-F238E27FC236}">
                    <a16:creationId xmlns:a16="http://schemas.microsoft.com/office/drawing/2014/main" id="{45DF872D-C020-A66C-8247-833FF1AF5BEC}"/>
                  </a:ext>
                </a:extLst>
              </p:cNvPr>
              <p:cNvSpPr txBox="1">
                <a:spLocks noRot="1" noChangeAspect="1" noMove="1" noResize="1" noEditPoints="1" noAdjustHandles="1" noChangeArrowheads="1" noChangeShapeType="1" noTextEdit="1"/>
              </p:cNvSpPr>
              <p:nvPr/>
            </p:nvSpPr>
            <p:spPr>
              <a:xfrm>
                <a:off x="1471535" y="3733147"/>
                <a:ext cx="5416355" cy="145988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2896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3BC8F50-6C41-2F9F-EEA1-6C0D0F77BA41}"/>
                  </a:ext>
                </a:extLst>
              </p:cNvPr>
              <p:cNvSpPr>
                <a:spLocks noGrp="1"/>
              </p:cNvSpPr>
              <p:nvPr>
                <p:ph type="body" sz="quarter" idx="10"/>
              </p:nvPr>
            </p:nvSpPr>
            <p:spPr/>
            <p:txBody>
              <a:bodyPr/>
              <a:lstStyle/>
              <a:p>
                <a:r>
                  <a:rPr lang="en-US" dirty="0"/>
                  <a:t>Multiple constraints:</a:t>
                </a:r>
              </a:p>
              <a:p>
                <a:endParaRPr lang="en-US" dirty="0"/>
              </a:p>
              <a:p>
                <a:r>
                  <a:rPr lang="en-US" dirty="0"/>
                  <a:t>KKT condition</a:t>
                </a:r>
              </a:p>
              <a:p>
                <a:endParaRPr lang="en-US" dirty="0"/>
              </a:p>
              <a:p>
                <a:endParaRPr lang="en-US" dirty="0"/>
              </a:p>
              <a:p>
                <a:pPr lvl="1"/>
                <a:r>
                  <a:rPr lang="en-US" dirty="0"/>
                  <a:t>KKT conditions have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𝑀</m:t>
                    </m:r>
                  </m:oMath>
                </a14:m>
                <a:r>
                  <a:rPr lang="en-US" dirty="0"/>
                  <a:t> variables and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𝑀</m:t>
                    </m:r>
                  </m:oMath>
                </a14:m>
                <a:r>
                  <a:rPr lang="en-US" dirty="0"/>
                  <a:t> equations</a:t>
                </a:r>
              </a:p>
            </p:txBody>
          </p:sp>
        </mc:Choice>
        <mc:Fallback xmlns="">
          <p:sp>
            <p:nvSpPr>
              <p:cNvPr id="2" name="Text Placeholder 1">
                <a:extLst>
                  <a:ext uri="{FF2B5EF4-FFF2-40B4-BE49-F238E27FC236}">
                    <a16:creationId xmlns:a16="http://schemas.microsoft.com/office/drawing/2014/main" id="{13BC8F50-6C41-2F9F-EEA1-6C0D0F77BA4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A2EA0E1-DE9C-607A-E690-9935C2B49DAE}"/>
              </a:ext>
            </a:extLst>
          </p:cNvPr>
          <p:cNvSpPr>
            <a:spLocks noGrp="1"/>
          </p:cNvSpPr>
          <p:nvPr>
            <p:ph type="title"/>
          </p:nvPr>
        </p:nvSpPr>
        <p:spPr/>
        <p:txBody>
          <a:bodyPr/>
          <a:lstStyle/>
          <a:p>
            <a:r>
              <a:rPr lang="en-US" dirty="0"/>
              <a:t>Optimality Condition (Equality Constraint) </a:t>
            </a:r>
            <a:r>
              <a:rPr lang="en-US" i="1" dirty="0"/>
              <a:t>cont</a:t>
            </a:r>
            <a:r>
              <a:rPr lang="en-US" dirty="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28EAEFE-CEE5-3505-ADF1-FE030134C31C}"/>
                  </a:ext>
                </a:extLst>
              </p:cNvPr>
              <p:cNvSpPr txBox="1"/>
              <p:nvPr/>
            </p:nvSpPr>
            <p:spPr>
              <a:xfrm>
                <a:off x="1382751" y="878277"/>
                <a:ext cx="3953133" cy="11853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i="1">
                              <a:latin typeface="Cambria Math" panose="02040503050406030204" pitchFamily="18" charset="0"/>
                            </a:rPr>
                            <m:t>,</m:t>
                          </m:r>
                          <m:r>
                            <a:rPr lang="en-US" sz="2400" b="1" i="1">
                              <a:latin typeface="Cambria Math" panose="02040503050406030204" pitchFamily="18" charset="0"/>
                            </a:rPr>
                            <m:t>𝛌</m:t>
                          </m:r>
                        </m:e>
                      </m:d>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𝑗</m:t>
                          </m:r>
                          <m:r>
                            <a:rPr lang="en-US" sz="2400" i="1">
                              <a:latin typeface="Cambria Math" panose="02040503050406030204" pitchFamily="18" charset="0"/>
                            </a:rPr>
                            <m:t>=1</m:t>
                          </m:r>
                        </m:sub>
                        <m:sup>
                          <m:r>
                            <a:rPr lang="en-US" sz="2400" i="1">
                              <a:latin typeface="Cambria Math" panose="02040503050406030204" pitchFamily="18" charset="0"/>
                            </a:rPr>
                            <m:t>𝑀</m:t>
                          </m:r>
                        </m:sup>
                        <m:e>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𝑗</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e>
                      </m:nary>
                    </m:oMath>
                  </m:oMathPara>
                </a14:m>
                <a:endParaRPr lang="en-US" sz="3200" dirty="0"/>
              </a:p>
            </p:txBody>
          </p:sp>
        </mc:Choice>
        <mc:Fallback xmlns="">
          <p:sp>
            <p:nvSpPr>
              <p:cNvPr id="16" name="TextBox 15">
                <a:extLst>
                  <a:ext uri="{FF2B5EF4-FFF2-40B4-BE49-F238E27FC236}">
                    <a16:creationId xmlns:a16="http://schemas.microsoft.com/office/drawing/2014/main" id="{228EAEFE-CEE5-3505-ADF1-FE030134C31C}"/>
                  </a:ext>
                </a:extLst>
              </p:cNvPr>
              <p:cNvSpPr txBox="1">
                <a:spLocks noRot="1" noChangeAspect="1" noMove="1" noResize="1" noEditPoints="1" noAdjustHandles="1" noChangeArrowheads="1" noChangeShapeType="1" noTextEdit="1"/>
              </p:cNvSpPr>
              <p:nvPr/>
            </p:nvSpPr>
            <p:spPr>
              <a:xfrm>
                <a:off x="1382751" y="878277"/>
                <a:ext cx="3953133" cy="118532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0680898-7708-2DE3-A1B3-8E017208EFBF}"/>
                  </a:ext>
                </a:extLst>
              </p:cNvPr>
              <p:cNvSpPr txBox="1"/>
              <p:nvPr/>
            </p:nvSpPr>
            <p:spPr>
              <a:xfrm>
                <a:off x="1382751" y="2056168"/>
                <a:ext cx="5110566" cy="1479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t>
                      </m:r>
                      <m:r>
                        <a:rPr lang="en-US" sz="2000" i="1">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i="1">
                              <a:latin typeface="Cambria Math" panose="02040503050406030204" pitchFamily="18" charset="0"/>
                            </a:rPr>
                            <m:t>,</m:t>
                          </m:r>
                          <m:r>
                            <a:rPr lang="en-US" sz="2000" b="1" i="1">
                              <a:latin typeface="Cambria Math" panose="02040503050406030204" pitchFamily="18" charset="0"/>
                            </a:rPr>
                            <m:t>𝛌</m:t>
                          </m:r>
                        </m:e>
                      </m:d>
                      <m:r>
                        <a:rPr lang="en-US" sz="2000">
                          <a:latin typeface="Cambria Math" panose="02040503050406030204" pitchFamily="18" charset="0"/>
                        </a:rPr>
                        <m:t>=0 →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num>
                                <m:den>
                                  <m:r>
                                    <a:rPr lang="en-US" sz="2000" i="1">
                                      <a:latin typeface="Cambria Math" panose="02040503050406030204" pitchFamily="18" charset="0"/>
                                    </a:rPr>
                                    <m:t>𝜕</m:t>
                                  </m:r>
                                  <m:r>
                                    <a:rPr lang="en-US" sz="2000" b="1" i="1">
                                      <a:latin typeface="Cambria Math" panose="02040503050406030204" pitchFamily="18" charset="0"/>
                                    </a:rPr>
                                    <m:t>𝐱</m:t>
                                  </m:r>
                                </m:den>
                              </m:f>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𝑀</m:t>
                                  </m:r>
                                </m:sup>
                                <m:e>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𝑗</m:t>
                                      </m:r>
                                    </m:sub>
                                  </m:sSub>
                                  <m:f>
                                    <m:fPr>
                                      <m:ctrlPr>
                                        <a:rPr lang="en-US" sz="2000" i="1">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num>
                                    <m:den>
                                      <m:r>
                                        <a:rPr lang="en-US" sz="2000" i="1">
                                          <a:latin typeface="Cambria Math" panose="02040503050406030204" pitchFamily="18" charset="0"/>
                                        </a:rPr>
                                        <m:t>𝜕</m:t>
                                      </m:r>
                                      <m:r>
                                        <a:rPr lang="en-US" sz="2000" b="1" i="1">
                                          <a:latin typeface="Cambria Math" panose="02040503050406030204" pitchFamily="18" charset="0"/>
                                        </a:rPr>
                                        <m:t>𝐱</m:t>
                                      </m:r>
                                    </m:den>
                                  </m:f>
                                </m:e>
                              </m:nary>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=0,  </m:t>
                              </m:r>
                              <m:r>
                                <a:rPr lang="en-US" sz="2000" i="1">
                                  <a:latin typeface="Cambria Math" panose="02040503050406030204" pitchFamily="18" charset="0"/>
                                </a:rPr>
                                <m:t>𝑗</m:t>
                              </m:r>
                              <m:r>
                                <a:rPr lang="en-US" sz="2000" i="1">
                                  <a:latin typeface="Cambria Math" panose="02040503050406030204" pitchFamily="18" charset="0"/>
                                </a:rPr>
                                <m:t>=1,⋯, </m:t>
                              </m:r>
                              <m:r>
                                <a:rPr lang="en-US" sz="2000" i="1">
                                  <a:latin typeface="Cambria Math" panose="02040503050406030204" pitchFamily="18" charset="0"/>
                                </a:rPr>
                                <m:t>𝑀</m:t>
                              </m:r>
                            </m:e>
                          </m:eqArr>
                        </m:e>
                      </m:d>
                    </m:oMath>
                  </m:oMathPara>
                </a14:m>
                <a:endParaRPr lang="en-US" sz="2800" dirty="0"/>
              </a:p>
            </p:txBody>
          </p:sp>
        </mc:Choice>
        <mc:Fallback xmlns="">
          <p:sp>
            <p:nvSpPr>
              <p:cNvPr id="4" name="TextBox 3">
                <a:extLst>
                  <a:ext uri="{FF2B5EF4-FFF2-40B4-BE49-F238E27FC236}">
                    <a16:creationId xmlns:a16="http://schemas.microsoft.com/office/drawing/2014/main" id="{70680898-7708-2DE3-A1B3-8E017208EFBF}"/>
                  </a:ext>
                </a:extLst>
              </p:cNvPr>
              <p:cNvSpPr txBox="1">
                <a:spLocks noRot="1" noChangeAspect="1" noMove="1" noResize="1" noEditPoints="1" noAdjustHandles="1" noChangeArrowheads="1" noChangeShapeType="1" noTextEdit="1"/>
              </p:cNvSpPr>
              <p:nvPr/>
            </p:nvSpPr>
            <p:spPr>
              <a:xfrm>
                <a:off x="1382751" y="2056168"/>
                <a:ext cx="5110566" cy="14797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40518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531938"/>
            <a:ext cx="8534400" cy="4868862"/>
          </a:xfrm>
        </p:spPr>
        <p:txBody>
          <a:bodyPr/>
          <a:lstStyle/>
          <a:p>
            <a:r>
              <a:rPr lang="en-US" dirty="0"/>
              <a:t>Lagrange function</a:t>
            </a:r>
          </a:p>
          <a:p>
            <a:endParaRPr lang="en-US" dirty="0"/>
          </a:p>
          <a:p>
            <a:r>
              <a:rPr lang="en-US" dirty="0"/>
              <a:t>KKT conditions</a:t>
            </a:r>
          </a:p>
        </p:txBody>
      </p:sp>
      <p:sp>
        <p:nvSpPr>
          <p:cNvPr id="3" name="Title 2"/>
          <p:cNvSpPr>
            <a:spLocks noGrp="1"/>
          </p:cNvSpPr>
          <p:nvPr>
            <p:ph type="title"/>
          </p:nvPr>
        </p:nvSpPr>
        <p:spPr/>
        <p:txBody>
          <a:bodyPr/>
          <a:lstStyle/>
          <a:p>
            <a:r>
              <a:rPr lang="en-US" dirty="0"/>
              <a:t>Ex4.10) Equality Constraint</a:t>
            </a:r>
          </a:p>
        </p:txBody>
      </p:sp>
      <p:sp>
        <p:nvSpPr>
          <p:cNvPr id="8" name="Right Arrow 7"/>
          <p:cNvSpPr/>
          <p:nvPr/>
        </p:nvSpPr>
        <p:spPr>
          <a:xfrm>
            <a:off x="4487977" y="4287051"/>
            <a:ext cx="621436" cy="239697"/>
          </a:xfrm>
          <a:prstGeom prst="rightArrow">
            <a:avLst/>
          </a:prstGeom>
          <a:solidFill>
            <a:srgbClr val="FFC0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FC2699-AF0A-9E63-1F5F-06D165F71BF3}"/>
                  </a:ext>
                </a:extLst>
              </p:cNvPr>
              <p:cNvSpPr txBox="1"/>
              <p:nvPr/>
            </p:nvSpPr>
            <p:spPr>
              <a:xfrm>
                <a:off x="1496092" y="692606"/>
                <a:ext cx="5428922" cy="83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r>
                                <a:rPr lang="en-US" sz="2400" i="1">
                                  <a:latin typeface="Cambria Math" panose="02040503050406030204" pitchFamily="18" charset="0"/>
                                </a:rPr>
                                <m:t>−</m:t>
                              </m:r>
                              <m:r>
                                <a:rPr lang="en-US" sz="2400">
                                  <a:latin typeface="Cambria Math" panose="02040503050406030204" pitchFamily="18" charset="0"/>
                                </a:rPr>
                                <m:t>1</m:t>
                              </m:r>
                            </m:e>
                          </m:d>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i="1">
                                  <a:latin typeface="Cambria Math" panose="02040503050406030204" pitchFamily="18" charset="0"/>
                                </a:rPr>
                                <m:t>−</m:t>
                              </m:r>
                              <m:r>
                                <a:rPr lang="en-US" sz="2400">
                                  <a:latin typeface="Cambria Math" panose="02040503050406030204" pitchFamily="18" charset="0"/>
                                </a:rPr>
                                <m:t>1</m:t>
                              </m:r>
                            </m:e>
                          </m:d>
                        </m:e>
                        <m:sup>
                          <m:r>
                            <a:rPr lang="en-US" sz="2400">
                              <a:latin typeface="Cambria Math" panose="02040503050406030204" pitchFamily="18" charset="0"/>
                            </a:rPr>
                            <m:t>2</m:t>
                          </m:r>
                        </m:sup>
                      </m:sSup>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r>
                        <a:rPr lang="en-US" sz="2400" b="0" i="1" smtClean="0">
                          <a:latin typeface="Cambria Math" panose="02040503050406030204" pitchFamily="18" charset="0"/>
                        </a:rPr>
                        <m:t>h</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−4</m:t>
                      </m:r>
                      <m:r>
                        <a:rPr lang="en-US" sz="2400" b="0" i="1" smtClean="0">
                          <a:latin typeface="Cambria Math" panose="02040503050406030204" pitchFamily="18" charset="0"/>
                        </a:rPr>
                        <m:t>=</m:t>
                      </m:r>
                      <m:r>
                        <a:rPr lang="en-US" sz="2400" i="1">
                          <a:latin typeface="Cambria Math" panose="02040503050406030204" pitchFamily="18" charset="0"/>
                        </a:rPr>
                        <m:t>0</m:t>
                      </m:r>
                    </m:oMath>
                  </m:oMathPara>
                </a14:m>
                <a:endParaRPr lang="en-US" sz="3200" dirty="0"/>
              </a:p>
            </p:txBody>
          </p:sp>
        </mc:Choice>
        <mc:Fallback xmlns="">
          <p:sp>
            <p:nvSpPr>
              <p:cNvPr id="10" name="TextBox 9">
                <a:extLst>
                  <a:ext uri="{FF2B5EF4-FFF2-40B4-BE49-F238E27FC236}">
                    <a16:creationId xmlns:a16="http://schemas.microsoft.com/office/drawing/2014/main" id="{AFFC2699-AF0A-9E63-1F5F-06D165F71BF3}"/>
                  </a:ext>
                </a:extLst>
              </p:cNvPr>
              <p:cNvSpPr txBox="1">
                <a:spLocks noRot="1" noChangeAspect="1" noMove="1" noResize="1" noEditPoints="1" noAdjustHandles="1" noChangeArrowheads="1" noChangeShapeType="1" noTextEdit="1"/>
              </p:cNvSpPr>
              <p:nvPr/>
            </p:nvSpPr>
            <p:spPr>
              <a:xfrm>
                <a:off x="1496092" y="692606"/>
                <a:ext cx="5428922" cy="839332"/>
              </a:xfrm>
              <a:prstGeom prst="rect">
                <a:avLst/>
              </a:prstGeom>
              <a:blipFill>
                <a:blip r:embed="rId2"/>
                <a:stretch>
                  <a:fillRect b="-9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66371EE-AC20-D918-5907-D667DDE6A8E8}"/>
                  </a:ext>
                </a:extLst>
              </p:cNvPr>
              <p:cNvSpPr txBox="1"/>
              <p:nvPr/>
            </p:nvSpPr>
            <p:spPr>
              <a:xfrm>
                <a:off x="1496092" y="2061328"/>
                <a:ext cx="6605206"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a:latin typeface="Cambria Math" panose="02040503050406030204" pitchFamily="18" charset="0"/>
                            </a:rPr>
                            <m:t>,</m:t>
                          </m:r>
                          <m:r>
                            <a:rPr lang="en-US" sz="2400" i="1">
                              <a:latin typeface="Cambria Math" panose="02040503050406030204" pitchFamily="18" charset="0"/>
                            </a:rPr>
                            <m:t>𝜆</m:t>
                          </m:r>
                        </m:e>
                      </m:d>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r>
                                <a:rPr lang="en-US" sz="2400" i="1">
                                  <a:latin typeface="Cambria Math" panose="02040503050406030204" pitchFamily="18" charset="0"/>
                                </a:rPr>
                                <m:t>−</m:t>
                              </m:r>
                              <m:r>
                                <a:rPr lang="en-US" sz="2400">
                                  <a:latin typeface="Cambria Math" panose="02040503050406030204" pitchFamily="18" charset="0"/>
                                </a:rPr>
                                <m:t>1</m:t>
                              </m:r>
                            </m:e>
                          </m:d>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i="1">
                                  <a:latin typeface="Cambria Math" panose="02040503050406030204" pitchFamily="18" charset="0"/>
                                </a:rPr>
                                <m:t>−</m:t>
                              </m:r>
                              <m:r>
                                <a:rPr lang="en-US" sz="2400">
                                  <a:latin typeface="Cambria Math" panose="02040503050406030204" pitchFamily="18" charset="0"/>
                                </a:rPr>
                                <m:t>1</m:t>
                              </m:r>
                            </m:e>
                          </m:d>
                        </m:e>
                        <m:sup>
                          <m:r>
                            <a:rPr lang="en-US" sz="2400">
                              <a:latin typeface="Cambria Math" panose="02040503050406030204" pitchFamily="18" charset="0"/>
                            </a:rPr>
                            <m:t>2</m:t>
                          </m:r>
                        </m:sup>
                      </m:sSup>
                      <m:r>
                        <a:rPr lang="en-US" sz="2400">
                          <a:latin typeface="Cambria Math" panose="02040503050406030204" pitchFamily="18" charset="0"/>
                        </a:rPr>
                        <m:t>+</m:t>
                      </m:r>
                      <m:r>
                        <m:rPr>
                          <m:sty m:val="p"/>
                        </m:rPr>
                        <a:rPr lang="en-US" sz="2400">
                          <a:latin typeface="Cambria Math" panose="02040503050406030204" pitchFamily="18" charset="0"/>
                        </a:rPr>
                        <m:t>λ</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−4)</m:t>
                      </m:r>
                    </m:oMath>
                  </m:oMathPara>
                </a14:m>
                <a:endParaRPr lang="en-US" sz="3200" dirty="0"/>
              </a:p>
            </p:txBody>
          </p:sp>
        </mc:Choice>
        <mc:Fallback xmlns="">
          <p:sp>
            <p:nvSpPr>
              <p:cNvPr id="11" name="TextBox 10">
                <a:extLst>
                  <a:ext uri="{FF2B5EF4-FFF2-40B4-BE49-F238E27FC236}">
                    <a16:creationId xmlns:a16="http://schemas.microsoft.com/office/drawing/2014/main" id="{466371EE-AC20-D918-5907-D667DDE6A8E8}"/>
                  </a:ext>
                </a:extLst>
              </p:cNvPr>
              <p:cNvSpPr txBox="1">
                <a:spLocks noRot="1" noChangeAspect="1" noMove="1" noResize="1" noEditPoints="1" noAdjustHandles="1" noChangeArrowheads="1" noChangeShapeType="1" noTextEdit="1"/>
              </p:cNvSpPr>
              <p:nvPr/>
            </p:nvSpPr>
            <p:spPr>
              <a:xfrm>
                <a:off x="1496092" y="2061328"/>
                <a:ext cx="6605206" cy="470000"/>
              </a:xfrm>
              <a:prstGeom prst="rect">
                <a:avLst/>
              </a:prstGeom>
              <a:blipFill>
                <a:blip r:embed="rId3"/>
                <a:stretch>
                  <a:fillRect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0D421B-D426-C318-3258-F48A6068F42E}"/>
                  </a:ext>
                </a:extLst>
              </p:cNvPr>
              <p:cNvSpPr txBox="1"/>
              <p:nvPr/>
            </p:nvSpPr>
            <p:spPr>
              <a:xfrm>
                <a:off x="764025" y="3246903"/>
                <a:ext cx="3484737" cy="23199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𝐿</m:t>
                          </m:r>
                        </m:num>
                        <m:den>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den>
                      </m:f>
                      <m:r>
                        <a:rPr lang="en-US" sz="2400">
                          <a:latin typeface="Cambria Math" panose="02040503050406030204" pitchFamily="18" charset="0"/>
                        </a:rPr>
                        <m:t>=2</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r>
                            <a:rPr lang="en-US" sz="2400" i="1">
                              <a:latin typeface="Cambria Math" panose="02040503050406030204" pitchFamily="18" charset="0"/>
                            </a:rPr>
                            <m:t>−</m:t>
                          </m:r>
                          <m:r>
                            <a:rPr lang="en-US" sz="2400">
                              <a:latin typeface="Cambria Math" panose="02040503050406030204" pitchFamily="18" charset="0"/>
                            </a:rPr>
                            <m:t>1</m:t>
                          </m:r>
                        </m:e>
                      </m:d>
                      <m:r>
                        <a:rPr lang="en-US" sz="2400" i="1">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=0</m:t>
                      </m:r>
                    </m:oMath>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𝐿</m:t>
                          </m:r>
                        </m:num>
                        <m:den>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den>
                      </m:f>
                      <m:r>
                        <a:rPr lang="en-US" sz="2400">
                          <a:latin typeface="Cambria Math" panose="02040503050406030204" pitchFamily="18" charset="0"/>
                        </a:rPr>
                        <m:t>=2</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i="1">
                              <a:latin typeface="Cambria Math" panose="02040503050406030204" pitchFamily="18" charset="0"/>
                            </a:rPr>
                            <m:t>−</m:t>
                          </m:r>
                          <m:r>
                            <a:rPr lang="en-US" sz="2400">
                              <a:latin typeface="Cambria Math" panose="02040503050406030204" pitchFamily="18" charset="0"/>
                            </a:rPr>
                            <m:t>1</m:t>
                          </m:r>
                        </m:e>
                      </m:d>
                      <m:r>
                        <a:rPr lang="en-US" sz="2400" i="1">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=0</m:t>
                      </m:r>
                    </m:oMath>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𝐿</m:t>
                          </m:r>
                        </m:num>
                        <m:den>
                          <m:r>
                            <a:rPr lang="en-US" sz="2400" i="1">
                              <a:latin typeface="Cambria Math" panose="02040503050406030204" pitchFamily="18" charset="0"/>
                            </a:rPr>
                            <m:t>𝜕𝜆</m:t>
                          </m:r>
                        </m:den>
                      </m:f>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−4=0</m:t>
                      </m:r>
                    </m:oMath>
                  </m:oMathPara>
                </a14:m>
                <a:endParaRPr lang="en-US" sz="3200" dirty="0"/>
              </a:p>
            </p:txBody>
          </p:sp>
        </mc:Choice>
        <mc:Fallback xmlns="">
          <p:sp>
            <p:nvSpPr>
              <p:cNvPr id="13" name="TextBox 12">
                <a:extLst>
                  <a:ext uri="{FF2B5EF4-FFF2-40B4-BE49-F238E27FC236}">
                    <a16:creationId xmlns:a16="http://schemas.microsoft.com/office/drawing/2014/main" id="{6D0D421B-D426-C318-3258-F48A6068F42E}"/>
                  </a:ext>
                </a:extLst>
              </p:cNvPr>
              <p:cNvSpPr txBox="1">
                <a:spLocks noRot="1" noChangeAspect="1" noMove="1" noResize="1" noEditPoints="1" noAdjustHandles="1" noChangeArrowheads="1" noChangeShapeType="1" noTextEdit="1"/>
              </p:cNvSpPr>
              <p:nvPr/>
            </p:nvSpPr>
            <p:spPr>
              <a:xfrm>
                <a:off x="764025" y="3246903"/>
                <a:ext cx="3484737" cy="23199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B48839-BD46-2566-6951-E5C11BCB9ABD}"/>
                  </a:ext>
                </a:extLst>
              </p:cNvPr>
              <p:cNvSpPr txBox="1"/>
              <p:nvPr/>
            </p:nvSpPr>
            <p:spPr>
              <a:xfrm>
                <a:off x="5325091" y="3860980"/>
                <a:ext cx="1115122" cy="1091837"/>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dirty="0" smtClean="0">
                              <a:latin typeface="Cambria Math" panose="02040503050406030204" pitchFamily="18" charset="0"/>
                            </a:rPr>
                          </m:ctrlPr>
                        </m:mPr>
                        <m:m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0" dirty="0">
                                    <a:latin typeface="Cambria Math" panose="02040503050406030204" pitchFamily="18" charset="0"/>
                                  </a:rPr>
                                  <m:t>1</m:t>
                                </m:r>
                              </m:sub>
                            </m:sSub>
                            <m:r>
                              <a:rPr lang="en-US" sz="2400" i="0" dirty="0">
                                <a:latin typeface="Cambria Math" panose="02040503050406030204" pitchFamily="18" charset="0"/>
                              </a:rPr>
                              <m:t>=2</m:t>
                            </m:r>
                          </m:e>
                        </m:mr>
                        <m:m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0" dirty="0">
                                    <a:latin typeface="Cambria Math" panose="02040503050406030204" pitchFamily="18" charset="0"/>
                                  </a:rPr>
                                  <m:t>2</m:t>
                                </m:r>
                              </m:sub>
                            </m:sSub>
                            <m:r>
                              <a:rPr lang="en-US" sz="2400" i="0" dirty="0">
                                <a:latin typeface="Cambria Math" panose="02040503050406030204" pitchFamily="18" charset="0"/>
                              </a:rPr>
                              <m:t>=2</m:t>
                            </m:r>
                          </m:e>
                        </m:mr>
                        <m:mr>
                          <m:e>
                            <m:r>
                              <a:rPr lang="en-US" sz="2400" i="1" dirty="0">
                                <a:latin typeface="Cambria Math" panose="02040503050406030204" pitchFamily="18" charset="0"/>
                              </a:rPr>
                              <m:t>𝜆</m:t>
                            </m:r>
                            <m:r>
                              <a:rPr lang="en-US" sz="2400" i="0" dirty="0">
                                <a:latin typeface="Cambria Math" panose="02040503050406030204" pitchFamily="18" charset="0"/>
                              </a:rPr>
                              <m:t>=−2</m:t>
                            </m:r>
                          </m:e>
                        </m:mr>
                      </m:m>
                    </m:oMath>
                  </m:oMathPara>
                </a14:m>
                <a:endParaRPr lang="en-US" sz="2400" dirty="0"/>
              </a:p>
            </p:txBody>
          </p:sp>
        </mc:Choice>
        <mc:Fallback xmlns="">
          <p:sp>
            <p:nvSpPr>
              <p:cNvPr id="15" name="TextBox 14">
                <a:extLst>
                  <a:ext uri="{FF2B5EF4-FFF2-40B4-BE49-F238E27FC236}">
                    <a16:creationId xmlns:a16="http://schemas.microsoft.com/office/drawing/2014/main" id="{5BB48839-BD46-2566-6951-E5C11BCB9ABD}"/>
                  </a:ext>
                </a:extLst>
              </p:cNvPr>
              <p:cNvSpPr txBox="1">
                <a:spLocks noRot="1" noChangeAspect="1" noMove="1" noResize="1" noEditPoints="1" noAdjustHandles="1" noChangeArrowheads="1" noChangeShapeType="1" noTextEdit="1"/>
              </p:cNvSpPr>
              <p:nvPr/>
            </p:nvSpPr>
            <p:spPr>
              <a:xfrm>
                <a:off x="5325091" y="3860980"/>
                <a:ext cx="1115122" cy="109183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8164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Quadratic objective and constraint</a:t>
                </a:r>
              </a:p>
              <a:p>
                <a:endParaRPr lang="en-US" dirty="0"/>
              </a:p>
              <a:p>
                <a:pPr>
                  <a:spcBef>
                    <a:spcPts val="4800"/>
                  </a:spcBef>
                </a:pPr>
                <a:r>
                  <a:rPr lang="en-US" dirty="0"/>
                  <a:t>Lagrangian: </a:t>
                </a:r>
                <a14:m>
                  <m:oMath xmlns:m="http://schemas.openxmlformats.org/officeDocument/2006/math">
                    <m:r>
                      <a:rPr lang="en-US" i="1">
                        <a:latin typeface="Cambria Math" panose="02040503050406030204" pitchFamily="18" charset="0"/>
                      </a:rPr>
                      <m:t>𝐿</m:t>
                    </m:r>
                    <m:d>
                      <m:dPr>
                        <m:ctrlPr>
                          <a:rPr lang="en-US" i="1">
                            <a:latin typeface="Cambria Math" panose="02040503050406030204" pitchFamily="18" charset="0"/>
                          </a:rPr>
                        </m:ctrlPr>
                      </m:dPr>
                      <m:e>
                        <m:r>
                          <a:rPr lang="en-US" b="1" i="1">
                            <a:latin typeface="Cambria Math" panose="02040503050406030204" pitchFamily="18" charset="0"/>
                          </a:rPr>
                          <m:t>𝐱</m:t>
                        </m:r>
                        <m:r>
                          <a:rPr lang="en-US">
                            <a:latin typeface="Cambria Math" panose="02040503050406030204" pitchFamily="18" charset="0"/>
                          </a:rPr>
                          <m:t>,</m:t>
                        </m:r>
                        <m:r>
                          <a:rPr lang="en-US" i="1">
                            <a:latin typeface="Cambria Math" panose="02040503050406030204" pitchFamily="18" charset="0"/>
                          </a:rPr>
                          <m:t>𝜆</m:t>
                        </m:r>
                      </m:e>
                    </m:d>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a:latin typeface="Cambria Math" panose="02040503050406030204" pitchFamily="18" charset="0"/>
                          </a:rPr>
                          <m:t>1</m:t>
                        </m:r>
                      </m:sub>
                      <m:sup>
                        <m:r>
                          <a:rPr lang="en-US">
                            <a:latin typeface="Cambria Math" panose="02040503050406030204" pitchFamily="18" charset="0"/>
                          </a:rPr>
                          <m:t>2</m:t>
                        </m:r>
                      </m:sup>
                    </m:sSubSup>
                    <m:r>
                      <a:rPr lang="en-US">
                        <a:latin typeface="Cambria Math" panose="02040503050406030204" pitchFamily="18" charset="0"/>
                      </a:rPr>
                      <m:t>+10</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a:latin typeface="Cambria Math" panose="02040503050406030204" pitchFamily="18" charset="0"/>
                          </a:rPr>
                          <m:t>2</m:t>
                        </m:r>
                      </m:sub>
                      <m:sup>
                        <m:r>
                          <a:rPr lang="en-US">
                            <a:latin typeface="Cambria Math" panose="02040503050406030204" pitchFamily="18" charset="0"/>
                          </a:rPr>
                          <m:t>2</m:t>
                        </m:r>
                      </m:sup>
                    </m:sSubSup>
                    <m:r>
                      <a:rPr lang="en-US">
                        <a:latin typeface="Cambria Math" panose="02040503050406030204" pitchFamily="18" charset="0"/>
                      </a:rPr>
                      <m:t>+</m:t>
                    </m:r>
                    <m:r>
                      <m:rPr>
                        <m:sty m:val="p"/>
                      </m:rPr>
                      <a:rPr lang="en-US">
                        <a:latin typeface="Cambria Math" panose="02040503050406030204" pitchFamily="18" charset="0"/>
                      </a:rPr>
                      <m:t>λ</m:t>
                    </m:r>
                    <m:r>
                      <a:rPr lang="en-US">
                        <a:latin typeface="Cambria Math" panose="02040503050406030204" pitchFamily="18" charset="0"/>
                      </a:rPr>
                      <m:t>(</m:t>
                    </m:r>
                    <m:r>
                      <a:rPr lang="en-US" i="1">
                        <a:latin typeface="Cambria Math" panose="02040503050406030204" pitchFamily="18" charset="0"/>
                      </a:rPr>
                      <m:t>100−</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oMath>
                </a14:m>
                <a:endParaRPr lang="en-US" dirty="0"/>
              </a:p>
              <a:p>
                <a:r>
                  <a:rPr lang="en-US" dirty="0"/>
                  <a:t>Stationarity conditions</a:t>
                </a:r>
              </a:p>
              <a:p>
                <a:endParaRPr lang="en-US" dirty="0"/>
              </a:p>
              <a:p>
                <a:endParaRPr lang="en-US" dirty="0"/>
              </a:p>
              <a:p>
                <a:pPr>
                  <a:spcBef>
                    <a:spcPts val="4200"/>
                  </a:spcBef>
                </a:pPr>
                <a:r>
                  <a:rPr lang="en-US" dirty="0"/>
                  <a:t>Four stationary points </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Ex4.11) Quadratic Function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04CCF4-2F22-76E6-D855-EA24FD312649}"/>
                  </a:ext>
                </a:extLst>
              </p:cNvPr>
              <p:cNvSpPr txBox="1"/>
              <p:nvPr/>
            </p:nvSpPr>
            <p:spPr>
              <a:xfrm>
                <a:off x="1145025" y="1221383"/>
                <a:ext cx="5411866" cy="9033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a:latin typeface="Cambria Math" panose="02040503050406030204" pitchFamily="18" charset="0"/>
                            </a:rPr>
                            <m:t>1</m:t>
                          </m:r>
                        </m:sub>
                        <m:sup>
                          <m:r>
                            <a:rPr lang="en-US" sz="2400">
                              <a:latin typeface="Cambria Math" panose="02040503050406030204" pitchFamily="18" charset="0"/>
                            </a:rPr>
                            <m:t>2</m:t>
                          </m:r>
                        </m:sup>
                      </m:sSubSup>
                      <m:r>
                        <a:rPr lang="en-US" sz="2400">
                          <a:latin typeface="Cambria Math" panose="02040503050406030204" pitchFamily="18" charset="0"/>
                        </a:rPr>
                        <m:t>+10</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a:latin typeface="Cambria Math" panose="02040503050406030204" pitchFamily="18" charset="0"/>
                            </a:rPr>
                            <m:t>2</m:t>
                          </m:r>
                        </m:sub>
                        <m:sup>
                          <m:r>
                            <a:rPr lang="en-US" sz="2400">
                              <a:latin typeface="Cambria Math" panose="02040503050406030204" pitchFamily="18" charset="0"/>
                            </a:rPr>
                            <m:t>2</m:t>
                          </m:r>
                        </m:sup>
                      </m:sSubSup>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r>
                        <a:rPr lang="en-US" sz="2400" i="1">
                          <a:latin typeface="Cambria Math" panose="02040503050406030204" pitchFamily="18" charset="0"/>
                        </a:rPr>
                        <m:t>h</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=100−</m:t>
                      </m:r>
                      <m:d>
                        <m:dPr>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e>
                      </m:d>
                      <m:r>
                        <a:rPr lang="en-US" sz="2400" i="1">
                          <a:latin typeface="Cambria Math" panose="02040503050406030204" pitchFamily="18" charset="0"/>
                        </a:rPr>
                        <m:t>=0</m:t>
                      </m:r>
                    </m:oMath>
                  </m:oMathPara>
                </a14:m>
                <a:endParaRPr lang="en-US" sz="3200" dirty="0"/>
              </a:p>
            </p:txBody>
          </p:sp>
        </mc:Choice>
        <mc:Fallback xmlns="">
          <p:sp>
            <p:nvSpPr>
              <p:cNvPr id="5" name="TextBox 4">
                <a:extLst>
                  <a:ext uri="{FF2B5EF4-FFF2-40B4-BE49-F238E27FC236}">
                    <a16:creationId xmlns:a16="http://schemas.microsoft.com/office/drawing/2014/main" id="{D004CCF4-2F22-76E6-D855-EA24FD312649}"/>
                  </a:ext>
                </a:extLst>
              </p:cNvPr>
              <p:cNvSpPr txBox="1">
                <a:spLocks noRot="1" noChangeAspect="1" noMove="1" noResize="1" noEditPoints="1" noAdjustHandles="1" noChangeArrowheads="1" noChangeShapeType="1" noTextEdit="1"/>
              </p:cNvSpPr>
              <p:nvPr/>
            </p:nvSpPr>
            <p:spPr>
              <a:xfrm>
                <a:off x="1145025" y="1221383"/>
                <a:ext cx="5411866" cy="90332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EF28EFC-B815-6EAA-0F8C-8A45ACF7614C}"/>
                  </a:ext>
                </a:extLst>
              </p:cNvPr>
              <p:cNvSpPr txBox="1"/>
              <p:nvPr/>
            </p:nvSpPr>
            <p:spPr>
              <a:xfrm>
                <a:off x="890219" y="3242863"/>
                <a:ext cx="6923818" cy="15572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𝐿</m:t>
                          </m:r>
                        </m:num>
                        <m:den>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den>
                      </m:f>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r>
                        <a:rPr lang="en-US" sz="2400" i="1">
                          <a:latin typeface="Cambria Math" panose="02040503050406030204" pitchFamily="18" charset="0"/>
                        </a:rPr>
                        <m:t>−2</m:t>
                      </m:r>
                      <m:r>
                        <a:rPr lang="en-US" sz="2400" i="1">
                          <a:latin typeface="Cambria Math" panose="02040503050406030204" pitchFamily="18" charset="0"/>
                        </a:rPr>
                        <m:t>𝜆</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=0</m:t>
                      </m:r>
                      <m:r>
                        <a:rPr lang="en-US" sz="2400" b="0" i="1" smtClean="0">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𝐿</m:t>
                          </m:r>
                        </m:num>
                        <m:den>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den>
                      </m:f>
                      <m:r>
                        <a:rPr lang="en-US" sz="2400">
                          <a:latin typeface="Cambria Math" panose="02040503050406030204" pitchFamily="18" charset="0"/>
                        </a:rPr>
                        <m:t>=20</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i="1">
                          <a:latin typeface="Cambria Math" panose="02040503050406030204" pitchFamily="18" charset="0"/>
                        </a:rPr>
                        <m:t>−2</m:t>
                      </m:r>
                      <m:r>
                        <a:rPr lang="en-US" sz="2400" i="1">
                          <a:latin typeface="Cambria Math" panose="02040503050406030204" pitchFamily="18" charset="0"/>
                        </a:rPr>
                        <m:t>𝜆</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=0</m:t>
                      </m:r>
                    </m:oMath>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𝐿</m:t>
                          </m:r>
                        </m:num>
                        <m:den>
                          <m:r>
                            <a:rPr lang="en-US" sz="2400" i="1">
                              <a:latin typeface="Cambria Math" panose="02040503050406030204" pitchFamily="18" charset="0"/>
                            </a:rPr>
                            <m:t>𝜕𝜆</m:t>
                          </m:r>
                        </m:den>
                      </m:f>
                      <m:r>
                        <a:rPr lang="en-US" sz="2400">
                          <a:latin typeface="Cambria Math" panose="02040503050406030204" pitchFamily="18" charset="0"/>
                        </a:rPr>
                        <m:t>=</m:t>
                      </m:r>
                      <m:r>
                        <a:rPr lang="en-US" sz="2400" i="1">
                          <a:latin typeface="Cambria Math" panose="02040503050406030204" pitchFamily="18" charset="0"/>
                        </a:rPr>
                        <m:t>100−</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i="1">
                          <a:latin typeface="Cambria Math" panose="02040503050406030204" pitchFamily="18" charset="0"/>
                        </a:rPr>
                        <m:t>=0</m:t>
                      </m:r>
                    </m:oMath>
                  </m:oMathPara>
                </a14:m>
                <a:endParaRPr lang="en-US" sz="3200" dirty="0"/>
              </a:p>
            </p:txBody>
          </p:sp>
        </mc:Choice>
        <mc:Fallback xmlns="">
          <p:sp>
            <p:nvSpPr>
              <p:cNvPr id="11" name="TextBox 10">
                <a:extLst>
                  <a:ext uri="{FF2B5EF4-FFF2-40B4-BE49-F238E27FC236}">
                    <a16:creationId xmlns:a16="http://schemas.microsoft.com/office/drawing/2014/main" id="{6EF28EFC-B815-6EAA-0F8C-8A45ACF7614C}"/>
                  </a:ext>
                </a:extLst>
              </p:cNvPr>
              <p:cNvSpPr txBox="1">
                <a:spLocks noRot="1" noChangeAspect="1" noMove="1" noResize="1" noEditPoints="1" noAdjustHandles="1" noChangeArrowheads="1" noChangeShapeType="1" noTextEdit="1"/>
              </p:cNvSpPr>
              <p:nvPr/>
            </p:nvSpPr>
            <p:spPr>
              <a:xfrm>
                <a:off x="890219" y="3242863"/>
                <a:ext cx="6923818" cy="15572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0D7897A-EF0E-C935-5BD4-E6A0D280C4FD}"/>
                  </a:ext>
                </a:extLst>
              </p:cNvPr>
              <p:cNvSpPr txBox="1"/>
              <p:nvPr/>
            </p:nvSpPr>
            <p:spPr>
              <a:xfrm>
                <a:off x="890219" y="5337717"/>
                <a:ext cx="5303183"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=0,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=±10 </m:t>
                      </m:r>
                      <m:d>
                        <m:dPr>
                          <m:ctrlPr>
                            <a:rPr lang="en-US" sz="2400" i="1">
                              <a:latin typeface="Cambria Math" panose="02040503050406030204" pitchFamily="18" charset="0"/>
                            </a:rPr>
                          </m:ctrlPr>
                        </m:dPr>
                        <m:e>
                          <m:r>
                            <a:rPr lang="en-US" sz="2400" i="1">
                              <a:latin typeface="Cambria Math" panose="02040503050406030204" pitchFamily="18" charset="0"/>
                            </a:rPr>
                            <m:t>𝑓</m:t>
                          </m:r>
                          <m:r>
                            <a:rPr lang="en-US" sz="2400" i="1">
                              <a:latin typeface="Cambria Math" panose="02040503050406030204" pitchFamily="18" charset="0"/>
                            </a:rPr>
                            <m:t>=1,000, </m:t>
                          </m:r>
                          <m:r>
                            <m:rPr>
                              <m:sty m:val="p"/>
                            </m:rPr>
                            <a:rPr lang="en-US" sz="2400">
                              <a:latin typeface="Cambria Math" panose="02040503050406030204" pitchFamily="18" charset="0"/>
                            </a:rPr>
                            <m:t>maxima</m:t>
                          </m:r>
                        </m:e>
                      </m:d>
                    </m:oMath>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=±10,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=0 </m:t>
                      </m:r>
                      <m:d>
                        <m:dPr>
                          <m:ctrlPr>
                            <a:rPr lang="en-US" sz="2400" i="1">
                              <a:latin typeface="Cambria Math" panose="02040503050406030204" pitchFamily="18" charset="0"/>
                            </a:rPr>
                          </m:ctrlPr>
                        </m:dPr>
                        <m:e>
                          <m:r>
                            <a:rPr lang="en-US" sz="2400" i="1">
                              <a:latin typeface="Cambria Math" panose="02040503050406030204" pitchFamily="18" charset="0"/>
                            </a:rPr>
                            <m:t>𝑓</m:t>
                          </m:r>
                          <m:r>
                            <a:rPr lang="en-US" sz="2400" i="1">
                              <a:latin typeface="Cambria Math" panose="02040503050406030204" pitchFamily="18" charset="0"/>
                            </a:rPr>
                            <m:t>=100, </m:t>
                          </m:r>
                          <m:r>
                            <m:rPr>
                              <m:sty m:val="p"/>
                            </m:rPr>
                            <a:rPr lang="en-US" sz="2400">
                              <a:latin typeface="Cambria Math" panose="02040503050406030204" pitchFamily="18" charset="0"/>
                            </a:rPr>
                            <m:t>minima</m:t>
                          </m:r>
                        </m:e>
                      </m:d>
                    </m:oMath>
                  </m:oMathPara>
                </a14:m>
                <a:endParaRPr lang="en-US" sz="3200" dirty="0"/>
              </a:p>
            </p:txBody>
          </p:sp>
        </mc:Choice>
        <mc:Fallback xmlns="">
          <p:sp>
            <p:nvSpPr>
              <p:cNvPr id="13" name="TextBox 12">
                <a:extLst>
                  <a:ext uri="{FF2B5EF4-FFF2-40B4-BE49-F238E27FC236}">
                    <a16:creationId xmlns:a16="http://schemas.microsoft.com/office/drawing/2014/main" id="{A0D7897A-EF0E-C935-5BD4-E6A0D280C4FD}"/>
                  </a:ext>
                </a:extLst>
              </p:cNvPr>
              <p:cNvSpPr txBox="1">
                <a:spLocks noRot="1" noChangeAspect="1" noMove="1" noResize="1" noEditPoints="1" noAdjustHandles="1" noChangeArrowheads="1" noChangeShapeType="1" noTextEdit="1"/>
              </p:cNvSpPr>
              <p:nvPr/>
            </p:nvSpPr>
            <p:spPr>
              <a:xfrm>
                <a:off x="890219" y="5337717"/>
                <a:ext cx="5303183" cy="830997"/>
              </a:xfrm>
              <a:prstGeom prst="rect">
                <a:avLst/>
              </a:prstGeom>
              <a:blipFill>
                <a:blip r:embed="rId6"/>
                <a:stretch>
                  <a:fillRect b="-8824"/>
                </a:stretch>
              </a:blipFill>
            </p:spPr>
            <p:txBody>
              <a:bodyPr/>
              <a:lstStyle/>
              <a:p>
                <a:r>
                  <a:rPr lang="en-US">
                    <a:noFill/>
                  </a:rPr>
                  <a:t> </a:t>
                </a:r>
              </a:p>
            </p:txBody>
          </p:sp>
        </mc:Fallback>
      </mc:AlternateContent>
    </p:spTree>
    <p:extLst>
      <p:ext uri="{BB962C8B-B14F-4D97-AF65-F5344CB8AC3E}">
        <p14:creationId xmlns:p14="http://schemas.microsoft.com/office/powerpoint/2010/main" val="3405030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A245AB-F535-474C-A8A9-0C99149FFE71}"/>
              </a:ext>
            </a:extLst>
          </p:cNvPr>
          <p:cNvSpPr>
            <a:spLocks noGrp="1"/>
          </p:cNvSpPr>
          <p:nvPr>
            <p:ph type="title"/>
          </p:nvPr>
        </p:nvSpPr>
        <p:spPr/>
        <p:txBody>
          <a:bodyPr/>
          <a:lstStyle/>
          <a:p>
            <a:r>
              <a:rPr lang="en-US" dirty="0"/>
              <a:t>Ex4.11) Quadratic Function </a:t>
            </a:r>
            <a:r>
              <a:rPr lang="en-US" i="1" dirty="0"/>
              <a:t>cont</a:t>
            </a:r>
            <a:r>
              <a:rPr lang="en-US" dirty="0"/>
              <a:t>.</a:t>
            </a:r>
          </a:p>
        </p:txBody>
      </p:sp>
      <p:grpSp>
        <p:nvGrpSpPr>
          <p:cNvPr id="648" name="Group 647">
            <a:extLst>
              <a:ext uri="{FF2B5EF4-FFF2-40B4-BE49-F238E27FC236}">
                <a16:creationId xmlns:a16="http://schemas.microsoft.com/office/drawing/2014/main" id="{BB6BBC61-1ED0-1122-63E4-D05BDC3D5ED6}"/>
              </a:ext>
            </a:extLst>
          </p:cNvPr>
          <p:cNvGrpSpPr/>
          <p:nvPr/>
        </p:nvGrpSpPr>
        <p:grpSpPr>
          <a:xfrm>
            <a:off x="1533835" y="950874"/>
            <a:ext cx="5321494" cy="5309558"/>
            <a:chOff x="2150869" y="1114425"/>
            <a:chExt cx="5321494" cy="5309558"/>
          </a:xfrm>
        </p:grpSpPr>
        <p:grpSp>
          <p:nvGrpSpPr>
            <p:cNvPr id="394" name="Group 205">
              <a:extLst>
                <a:ext uri="{FF2B5EF4-FFF2-40B4-BE49-F238E27FC236}">
                  <a16:creationId xmlns:a16="http://schemas.microsoft.com/office/drawing/2014/main" id="{7A55FA2C-FA50-EC14-83AD-55589CCFAC5D}"/>
                </a:ext>
              </a:extLst>
            </p:cNvPr>
            <p:cNvGrpSpPr>
              <a:grpSpLocks/>
            </p:cNvGrpSpPr>
            <p:nvPr/>
          </p:nvGrpSpPr>
          <p:grpSpPr bwMode="auto">
            <a:xfrm>
              <a:off x="2652713" y="1209675"/>
              <a:ext cx="4624388" cy="4627563"/>
              <a:chOff x="1671" y="762"/>
              <a:chExt cx="2913" cy="2915"/>
            </a:xfrm>
          </p:grpSpPr>
          <p:sp>
            <p:nvSpPr>
              <p:cNvPr id="395" name="Rectangle 5">
                <a:extLst>
                  <a:ext uri="{FF2B5EF4-FFF2-40B4-BE49-F238E27FC236}">
                    <a16:creationId xmlns:a16="http://schemas.microsoft.com/office/drawing/2014/main" id="{FA554A07-AD22-97A1-0453-944AC1662ECD}"/>
                  </a:ext>
                </a:extLst>
              </p:cNvPr>
              <p:cNvSpPr>
                <a:spLocks noChangeArrowheads="1"/>
              </p:cNvSpPr>
              <p:nvPr/>
            </p:nvSpPr>
            <p:spPr bwMode="auto">
              <a:xfrm>
                <a:off x="1671" y="762"/>
                <a:ext cx="2913" cy="291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6">
                <a:extLst>
                  <a:ext uri="{FF2B5EF4-FFF2-40B4-BE49-F238E27FC236}">
                    <a16:creationId xmlns:a16="http://schemas.microsoft.com/office/drawing/2014/main" id="{DD190902-413D-A39D-9952-160ECEE4E031}"/>
                  </a:ext>
                </a:extLst>
              </p:cNvPr>
              <p:cNvSpPr>
                <a:spLocks/>
              </p:cNvSpPr>
              <p:nvPr/>
            </p:nvSpPr>
            <p:spPr bwMode="auto">
              <a:xfrm>
                <a:off x="2821" y="2900"/>
                <a:ext cx="614" cy="7"/>
              </a:xfrm>
              <a:custGeom>
                <a:avLst/>
                <a:gdLst>
                  <a:gd name="T0" fmla="*/ 608 w 614"/>
                  <a:gd name="T1" fmla="*/ 1 h 7"/>
                  <a:gd name="T2" fmla="*/ 589 w 614"/>
                  <a:gd name="T3" fmla="*/ 1 h 7"/>
                  <a:gd name="T4" fmla="*/ 569 w 614"/>
                  <a:gd name="T5" fmla="*/ 2 h 7"/>
                  <a:gd name="T6" fmla="*/ 550 w 614"/>
                  <a:gd name="T7" fmla="*/ 3 h 7"/>
                  <a:gd name="T8" fmla="*/ 530 w 614"/>
                  <a:gd name="T9" fmla="*/ 3 h 7"/>
                  <a:gd name="T10" fmla="*/ 511 w 614"/>
                  <a:gd name="T11" fmla="*/ 4 h 7"/>
                  <a:gd name="T12" fmla="*/ 491 w 614"/>
                  <a:gd name="T13" fmla="*/ 4 h 7"/>
                  <a:gd name="T14" fmla="*/ 472 w 614"/>
                  <a:gd name="T15" fmla="*/ 5 h 7"/>
                  <a:gd name="T16" fmla="*/ 453 w 614"/>
                  <a:gd name="T17" fmla="*/ 5 h 7"/>
                  <a:gd name="T18" fmla="*/ 433 w 614"/>
                  <a:gd name="T19" fmla="*/ 6 h 7"/>
                  <a:gd name="T20" fmla="*/ 414 w 614"/>
                  <a:gd name="T21" fmla="*/ 6 h 7"/>
                  <a:gd name="T22" fmla="*/ 394 w 614"/>
                  <a:gd name="T23" fmla="*/ 6 h 7"/>
                  <a:gd name="T24" fmla="*/ 375 w 614"/>
                  <a:gd name="T25" fmla="*/ 6 h 7"/>
                  <a:gd name="T26" fmla="*/ 356 w 614"/>
                  <a:gd name="T27" fmla="*/ 7 h 7"/>
                  <a:gd name="T28" fmla="*/ 336 w 614"/>
                  <a:gd name="T29" fmla="*/ 7 h 7"/>
                  <a:gd name="T30" fmla="*/ 317 w 614"/>
                  <a:gd name="T31" fmla="*/ 7 h 7"/>
                  <a:gd name="T32" fmla="*/ 297 w 614"/>
                  <a:gd name="T33" fmla="*/ 7 h 7"/>
                  <a:gd name="T34" fmla="*/ 278 w 614"/>
                  <a:gd name="T35" fmla="*/ 7 h 7"/>
                  <a:gd name="T36" fmla="*/ 258 w 614"/>
                  <a:gd name="T37" fmla="*/ 7 h 7"/>
                  <a:gd name="T38" fmla="*/ 239 w 614"/>
                  <a:gd name="T39" fmla="*/ 6 h 7"/>
                  <a:gd name="T40" fmla="*/ 220 w 614"/>
                  <a:gd name="T41" fmla="*/ 6 h 7"/>
                  <a:gd name="T42" fmla="*/ 200 w 614"/>
                  <a:gd name="T43" fmla="*/ 6 h 7"/>
                  <a:gd name="T44" fmla="*/ 181 w 614"/>
                  <a:gd name="T45" fmla="*/ 6 h 7"/>
                  <a:gd name="T46" fmla="*/ 161 w 614"/>
                  <a:gd name="T47" fmla="*/ 5 h 7"/>
                  <a:gd name="T48" fmla="*/ 142 w 614"/>
                  <a:gd name="T49" fmla="*/ 5 h 7"/>
                  <a:gd name="T50" fmla="*/ 123 w 614"/>
                  <a:gd name="T51" fmla="*/ 4 h 7"/>
                  <a:gd name="T52" fmla="*/ 103 w 614"/>
                  <a:gd name="T53" fmla="*/ 4 h 7"/>
                  <a:gd name="T54" fmla="*/ 84 w 614"/>
                  <a:gd name="T55" fmla="*/ 3 h 7"/>
                  <a:gd name="T56" fmla="*/ 64 w 614"/>
                  <a:gd name="T57" fmla="*/ 3 h 7"/>
                  <a:gd name="T58" fmla="*/ 45 w 614"/>
                  <a:gd name="T59" fmla="*/ 2 h 7"/>
                  <a:gd name="T60" fmla="*/ 25 w 614"/>
                  <a:gd name="T61" fmla="*/ 1 h 7"/>
                  <a:gd name="T62" fmla="*/ 6 w 614"/>
                  <a:gd name="T6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4" h="7">
                    <a:moveTo>
                      <a:pt x="614" y="0"/>
                    </a:moveTo>
                    <a:lnTo>
                      <a:pt x="608" y="1"/>
                    </a:lnTo>
                    <a:lnTo>
                      <a:pt x="598" y="1"/>
                    </a:lnTo>
                    <a:lnTo>
                      <a:pt x="589" y="1"/>
                    </a:lnTo>
                    <a:lnTo>
                      <a:pt x="579" y="2"/>
                    </a:lnTo>
                    <a:lnTo>
                      <a:pt x="569" y="2"/>
                    </a:lnTo>
                    <a:lnTo>
                      <a:pt x="559" y="2"/>
                    </a:lnTo>
                    <a:lnTo>
                      <a:pt x="550" y="3"/>
                    </a:lnTo>
                    <a:lnTo>
                      <a:pt x="540" y="3"/>
                    </a:lnTo>
                    <a:lnTo>
                      <a:pt x="530" y="3"/>
                    </a:lnTo>
                    <a:lnTo>
                      <a:pt x="521" y="4"/>
                    </a:lnTo>
                    <a:lnTo>
                      <a:pt x="511" y="4"/>
                    </a:lnTo>
                    <a:lnTo>
                      <a:pt x="501" y="4"/>
                    </a:lnTo>
                    <a:lnTo>
                      <a:pt x="491" y="4"/>
                    </a:lnTo>
                    <a:lnTo>
                      <a:pt x="482" y="5"/>
                    </a:lnTo>
                    <a:lnTo>
                      <a:pt x="472" y="5"/>
                    </a:lnTo>
                    <a:lnTo>
                      <a:pt x="462" y="5"/>
                    </a:lnTo>
                    <a:lnTo>
                      <a:pt x="453" y="5"/>
                    </a:lnTo>
                    <a:lnTo>
                      <a:pt x="443" y="5"/>
                    </a:lnTo>
                    <a:lnTo>
                      <a:pt x="433" y="6"/>
                    </a:lnTo>
                    <a:lnTo>
                      <a:pt x="423" y="6"/>
                    </a:lnTo>
                    <a:lnTo>
                      <a:pt x="414" y="6"/>
                    </a:lnTo>
                    <a:lnTo>
                      <a:pt x="404" y="6"/>
                    </a:lnTo>
                    <a:lnTo>
                      <a:pt x="394" y="6"/>
                    </a:lnTo>
                    <a:lnTo>
                      <a:pt x="385" y="6"/>
                    </a:lnTo>
                    <a:lnTo>
                      <a:pt x="375" y="6"/>
                    </a:lnTo>
                    <a:lnTo>
                      <a:pt x="365" y="7"/>
                    </a:lnTo>
                    <a:lnTo>
                      <a:pt x="356" y="7"/>
                    </a:lnTo>
                    <a:lnTo>
                      <a:pt x="346" y="7"/>
                    </a:lnTo>
                    <a:lnTo>
                      <a:pt x="336" y="7"/>
                    </a:lnTo>
                    <a:lnTo>
                      <a:pt x="326" y="7"/>
                    </a:lnTo>
                    <a:lnTo>
                      <a:pt x="317" y="7"/>
                    </a:lnTo>
                    <a:lnTo>
                      <a:pt x="307" y="7"/>
                    </a:lnTo>
                    <a:lnTo>
                      <a:pt x="297" y="7"/>
                    </a:lnTo>
                    <a:lnTo>
                      <a:pt x="288" y="7"/>
                    </a:lnTo>
                    <a:lnTo>
                      <a:pt x="278" y="7"/>
                    </a:lnTo>
                    <a:lnTo>
                      <a:pt x="268" y="7"/>
                    </a:lnTo>
                    <a:lnTo>
                      <a:pt x="258" y="7"/>
                    </a:lnTo>
                    <a:lnTo>
                      <a:pt x="249" y="7"/>
                    </a:lnTo>
                    <a:lnTo>
                      <a:pt x="239" y="6"/>
                    </a:lnTo>
                    <a:lnTo>
                      <a:pt x="229" y="6"/>
                    </a:lnTo>
                    <a:lnTo>
                      <a:pt x="220" y="6"/>
                    </a:lnTo>
                    <a:lnTo>
                      <a:pt x="210" y="6"/>
                    </a:lnTo>
                    <a:lnTo>
                      <a:pt x="200" y="6"/>
                    </a:lnTo>
                    <a:lnTo>
                      <a:pt x="190" y="6"/>
                    </a:lnTo>
                    <a:lnTo>
                      <a:pt x="181" y="6"/>
                    </a:lnTo>
                    <a:lnTo>
                      <a:pt x="171" y="5"/>
                    </a:lnTo>
                    <a:lnTo>
                      <a:pt x="161" y="5"/>
                    </a:lnTo>
                    <a:lnTo>
                      <a:pt x="152" y="5"/>
                    </a:lnTo>
                    <a:lnTo>
                      <a:pt x="142" y="5"/>
                    </a:lnTo>
                    <a:lnTo>
                      <a:pt x="132" y="5"/>
                    </a:lnTo>
                    <a:lnTo>
                      <a:pt x="123" y="4"/>
                    </a:lnTo>
                    <a:lnTo>
                      <a:pt x="113" y="4"/>
                    </a:lnTo>
                    <a:lnTo>
                      <a:pt x="103" y="4"/>
                    </a:lnTo>
                    <a:lnTo>
                      <a:pt x="93" y="4"/>
                    </a:lnTo>
                    <a:lnTo>
                      <a:pt x="84" y="3"/>
                    </a:lnTo>
                    <a:lnTo>
                      <a:pt x="74" y="3"/>
                    </a:lnTo>
                    <a:lnTo>
                      <a:pt x="64" y="3"/>
                    </a:lnTo>
                    <a:lnTo>
                      <a:pt x="55" y="2"/>
                    </a:lnTo>
                    <a:lnTo>
                      <a:pt x="45" y="2"/>
                    </a:lnTo>
                    <a:lnTo>
                      <a:pt x="35" y="2"/>
                    </a:lnTo>
                    <a:lnTo>
                      <a:pt x="25" y="1"/>
                    </a:lnTo>
                    <a:lnTo>
                      <a:pt x="16" y="1"/>
                    </a:lnTo>
                    <a:lnTo>
                      <a:pt x="6"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Freeform 7">
                <a:extLst>
                  <a:ext uri="{FF2B5EF4-FFF2-40B4-BE49-F238E27FC236}">
                    <a16:creationId xmlns:a16="http://schemas.microsoft.com/office/drawing/2014/main" id="{D3447062-927A-067D-AEAD-2FEB21A03F4C}"/>
                  </a:ext>
                </a:extLst>
              </p:cNvPr>
              <p:cNvSpPr>
                <a:spLocks/>
              </p:cNvSpPr>
              <p:nvPr/>
            </p:nvSpPr>
            <p:spPr bwMode="auto">
              <a:xfrm>
                <a:off x="2653" y="2890"/>
                <a:ext cx="168" cy="10"/>
              </a:xfrm>
              <a:custGeom>
                <a:avLst/>
                <a:gdLst>
                  <a:gd name="T0" fmla="*/ 168 w 168"/>
                  <a:gd name="T1" fmla="*/ 10 h 10"/>
                  <a:gd name="T2" fmla="*/ 164 w 168"/>
                  <a:gd name="T3" fmla="*/ 10 h 10"/>
                  <a:gd name="T4" fmla="*/ 155 w 168"/>
                  <a:gd name="T5" fmla="*/ 10 h 10"/>
                  <a:gd name="T6" fmla="*/ 145 w 168"/>
                  <a:gd name="T7" fmla="*/ 9 h 10"/>
                  <a:gd name="T8" fmla="*/ 135 w 168"/>
                  <a:gd name="T9" fmla="*/ 8 h 10"/>
                  <a:gd name="T10" fmla="*/ 125 w 168"/>
                  <a:gd name="T11" fmla="*/ 8 h 10"/>
                  <a:gd name="T12" fmla="*/ 116 w 168"/>
                  <a:gd name="T13" fmla="*/ 7 h 10"/>
                  <a:gd name="T14" fmla="*/ 106 w 168"/>
                  <a:gd name="T15" fmla="*/ 7 h 10"/>
                  <a:gd name="T16" fmla="*/ 96 w 168"/>
                  <a:gd name="T17" fmla="*/ 6 h 10"/>
                  <a:gd name="T18" fmla="*/ 87 w 168"/>
                  <a:gd name="T19" fmla="*/ 6 h 10"/>
                  <a:gd name="T20" fmla="*/ 77 w 168"/>
                  <a:gd name="T21" fmla="*/ 5 h 10"/>
                  <a:gd name="T22" fmla="*/ 67 w 168"/>
                  <a:gd name="T23" fmla="*/ 5 h 10"/>
                  <a:gd name="T24" fmla="*/ 58 w 168"/>
                  <a:gd name="T25" fmla="*/ 4 h 10"/>
                  <a:gd name="T26" fmla="*/ 48 w 168"/>
                  <a:gd name="T27" fmla="*/ 4 h 10"/>
                  <a:gd name="T28" fmla="*/ 38 w 168"/>
                  <a:gd name="T29" fmla="*/ 3 h 10"/>
                  <a:gd name="T30" fmla="*/ 28 w 168"/>
                  <a:gd name="T31" fmla="*/ 2 h 10"/>
                  <a:gd name="T32" fmla="*/ 19 w 168"/>
                  <a:gd name="T33" fmla="*/ 2 h 10"/>
                  <a:gd name="T34" fmla="*/ 9 w 168"/>
                  <a:gd name="T35" fmla="*/ 1 h 10"/>
                  <a:gd name="T36" fmla="*/ 0 w 168"/>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0">
                    <a:moveTo>
                      <a:pt x="168" y="10"/>
                    </a:moveTo>
                    <a:lnTo>
                      <a:pt x="164" y="10"/>
                    </a:lnTo>
                    <a:lnTo>
                      <a:pt x="155" y="10"/>
                    </a:lnTo>
                    <a:lnTo>
                      <a:pt x="145" y="9"/>
                    </a:lnTo>
                    <a:lnTo>
                      <a:pt x="135" y="8"/>
                    </a:lnTo>
                    <a:lnTo>
                      <a:pt x="125" y="8"/>
                    </a:lnTo>
                    <a:lnTo>
                      <a:pt x="116" y="7"/>
                    </a:lnTo>
                    <a:lnTo>
                      <a:pt x="106" y="7"/>
                    </a:lnTo>
                    <a:lnTo>
                      <a:pt x="96" y="6"/>
                    </a:lnTo>
                    <a:lnTo>
                      <a:pt x="87" y="6"/>
                    </a:lnTo>
                    <a:lnTo>
                      <a:pt x="77" y="5"/>
                    </a:lnTo>
                    <a:lnTo>
                      <a:pt x="67" y="5"/>
                    </a:lnTo>
                    <a:lnTo>
                      <a:pt x="58" y="4"/>
                    </a:lnTo>
                    <a:lnTo>
                      <a:pt x="48" y="4"/>
                    </a:lnTo>
                    <a:lnTo>
                      <a:pt x="38" y="3"/>
                    </a:lnTo>
                    <a:lnTo>
                      <a:pt x="28" y="2"/>
                    </a:lnTo>
                    <a:lnTo>
                      <a:pt x="19" y="2"/>
                    </a:lnTo>
                    <a:lnTo>
                      <a:pt x="9"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Freeform 8">
                <a:extLst>
                  <a:ext uri="{FF2B5EF4-FFF2-40B4-BE49-F238E27FC236}">
                    <a16:creationId xmlns:a16="http://schemas.microsoft.com/office/drawing/2014/main" id="{46B60190-5137-3818-45B6-E10841839AAA}"/>
                  </a:ext>
                </a:extLst>
              </p:cNvPr>
              <p:cNvSpPr>
                <a:spLocks/>
              </p:cNvSpPr>
              <p:nvPr/>
            </p:nvSpPr>
            <p:spPr bwMode="auto">
              <a:xfrm>
                <a:off x="3435" y="2890"/>
                <a:ext cx="168" cy="10"/>
              </a:xfrm>
              <a:custGeom>
                <a:avLst/>
                <a:gdLst>
                  <a:gd name="T0" fmla="*/ 168 w 168"/>
                  <a:gd name="T1" fmla="*/ 0 h 10"/>
                  <a:gd name="T2" fmla="*/ 159 w 168"/>
                  <a:gd name="T3" fmla="*/ 1 h 10"/>
                  <a:gd name="T4" fmla="*/ 149 w 168"/>
                  <a:gd name="T5" fmla="*/ 2 h 10"/>
                  <a:gd name="T6" fmla="*/ 140 w 168"/>
                  <a:gd name="T7" fmla="*/ 2 h 10"/>
                  <a:gd name="T8" fmla="*/ 130 w 168"/>
                  <a:gd name="T9" fmla="*/ 3 h 10"/>
                  <a:gd name="T10" fmla="*/ 120 w 168"/>
                  <a:gd name="T11" fmla="*/ 4 h 10"/>
                  <a:gd name="T12" fmla="*/ 110 w 168"/>
                  <a:gd name="T13" fmla="*/ 4 h 10"/>
                  <a:gd name="T14" fmla="*/ 101 w 168"/>
                  <a:gd name="T15" fmla="*/ 5 h 10"/>
                  <a:gd name="T16" fmla="*/ 91 w 168"/>
                  <a:gd name="T17" fmla="*/ 5 h 10"/>
                  <a:gd name="T18" fmla="*/ 81 w 168"/>
                  <a:gd name="T19" fmla="*/ 6 h 10"/>
                  <a:gd name="T20" fmla="*/ 72 w 168"/>
                  <a:gd name="T21" fmla="*/ 6 h 10"/>
                  <a:gd name="T22" fmla="*/ 62 w 168"/>
                  <a:gd name="T23" fmla="*/ 7 h 10"/>
                  <a:gd name="T24" fmla="*/ 52 w 168"/>
                  <a:gd name="T25" fmla="*/ 7 h 10"/>
                  <a:gd name="T26" fmla="*/ 42 w 168"/>
                  <a:gd name="T27" fmla="*/ 8 h 10"/>
                  <a:gd name="T28" fmla="*/ 33 w 168"/>
                  <a:gd name="T29" fmla="*/ 8 h 10"/>
                  <a:gd name="T30" fmla="*/ 23 w 168"/>
                  <a:gd name="T31" fmla="*/ 9 h 10"/>
                  <a:gd name="T32" fmla="*/ 13 w 168"/>
                  <a:gd name="T33" fmla="*/ 10 h 10"/>
                  <a:gd name="T34" fmla="*/ 4 w 168"/>
                  <a:gd name="T35" fmla="*/ 10 h 10"/>
                  <a:gd name="T36" fmla="*/ 0 w 168"/>
                  <a:gd name="T3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0">
                    <a:moveTo>
                      <a:pt x="168" y="0"/>
                    </a:moveTo>
                    <a:lnTo>
                      <a:pt x="159" y="1"/>
                    </a:lnTo>
                    <a:lnTo>
                      <a:pt x="149" y="2"/>
                    </a:lnTo>
                    <a:lnTo>
                      <a:pt x="140" y="2"/>
                    </a:lnTo>
                    <a:lnTo>
                      <a:pt x="130" y="3"/>
                    </a:lnTo>
                    <a:lnTo>
                      <a:pt x="120" y="4"/>
                    </a:lnTo>
                    <a:lnTo>
                      <a:pt x="110" y="4"/>
                    </a:lnTo>
                    <a:lnTo>
                      <a:pt x="101" y="5"/>
                    </a:lnTo>
                    <a:lnTo>
                      <a:pt x="91" y="5"/>
                    </a:lnTo>
                    <a:lnTo>
                      <a:pt x="81" y="6"/>
                    </a:lnTo>
                    <a:lnTo>
                      <a:pt x="72" y="6"/>
                    </a:lnTo>
                    <a:lnTo>
                      <a:pt x="62" y="7"/>
                    </a:lnTo>
                    <a:lnTo>
                      <a:pt x="52" y="7"/>
                    </a:lnTo>
                    <a:lnTo>
                      <a:pt x="42" y="8"/>
                    </a:lnTo>
                    <a:lnTo>
                      <a:pt x="33" y="8"/>
                    </a:lnTo>
                    <a:lnTo>
                      <a:pt x="23" y="9"/>
                    </a:lnTo>
                    <a:lnTo>
                      <a:pt x="13" y="10"/>
                    </a:lnTo>
                    <a:lnTo>
                      <a:pt x="4" y="10"/>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Freeform 9">
                <a:extLst>
                  <a:ext uri="{FF2B5EF4-FFF2-40B4-BE49-F238E27FC236}">
                    <a16:creationId xmlns:a16="http://schemas.microsoft.com/office/drawing/2014/main" id="{AA802BAE-DC29-08B9-6A69-094324F010F7}"/>
                  </a:ext>
                </a:extLst>
              </p:cNvPr>
              <p:cNvSpPr>
                <a:spLocks/>
              </p:cNvSpPr>
              <p:nvPr/>
            </p:nvSpPr>
            <p:spPr bwMode="auto">
              <a:xfrm>
                <a:off x="2533" y="2880"/>
                <a:ext cx="120" cy="10"/>
              </a:xfrm>
              <a:custGeom>
                <a:avLst/>
                <a:gdLst>
                  <a:gd name="T0" fmla="*/ 120 w 120"/>
                  <a:gd name="T1" fmla="*/ 10 h 10"/>
                  <a:gd name="T2" fmla="*/ 119 w 120"/>
                  <a:gd name="T3" fmla="*/ 10 h 10"/>
                  <a:gd name="T4" fmla="*/ 110 w 120"/>
                  <a:gd name="T5" fmla="*/ 9 h 10"/>
                  <a:gd name="T6" fmla="*/ 100 w 120"/>
                  <a:gd name="T7" fmla="*/ 9 h 10"/>
                  <a:gd name="T8" fmla="*/ 90 w 120"/>
                  <a:gd name="T9" fmla="*/ 8 h 10"/>
                  <a:gd name="T10" fmla="*/ 80 w 120"/>
                  <a:gd name="T11" fmla="*/ 7 h 10"/>
                  <a:gd name="T12" fmla="*/ 71 w 120"/>
                  <a:gd name="T13" fmla="*/ 7 h 10"/>
                  <a:gd name="T14" fmla="*/ 61 w 120"/>
                  <a:gd name="T15" fmla="*/ 6 h 10"/>
                  <a:gd name="T16" fmla="*/ 51 w 120"/>
                  <a:gd name="T17" fmla="*/ 5 h 10"/>
                  <a:gd name="T18" fmla="*/ 42 w 120"/>
                  <a:gd name="T19" fmla="*/ 4 h 10"/>
                  <a:gd name="T20" fmla="*/ 32 w 120"/>
                  <a:gd name="T21" fmla="*/ 4 h 10"/>
                  <a:gd name="T22" fmla="*/ 22 w 120"/>
                  <a:gd name="T23" fmla="*/ 3 h 10"/>
                  <a:gd name="T24" fmla="*/ 12 w 120"/>
                  <a:gd name="T25" fmla="*/ 2 h 10"/>
                  <a:gd name="T26" fmla="*/ 3 w 120"/>
                  <a:gd name="T27" fmla="*/ 1 h 10"/>
                  <a:gd name="T28" fmla="*/ 0 w 120"/>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0">
                    <a:moveTo>
                      <a:pt x="120" y="10"/>
                    </a:moveTo>
                    <a:lnTo>
                      <a:pt x="119" y="10"/>
                    </a:lnTo>
                    <a:lnTo>
                      <a:pt x="110" y="9"/>
                    </a:lnTo>
                    <a:lnTo>
                      <a:pt x="100" y="9"/>
                    </a:lnTo>
                    <a:lnTo>
                      <a:pt x="90" y="8"/>
                    </a:lnTo>
                    <a:lnTo>
                      <a:pt x="80" y="7"/>
                    </a:lnTo>
                    <a:lnTo>
                      <a:pt x="71" y="7"/>
                    </a:lnTo>
                    <a:lnTo>
                      <a:pt x="61" y="6"/>
                    </a:lnTo>
                    <a:lnTo>
                      <a:pt x="51" y="5"/>
                    </a:lnTo>
                    <a:lnTo>
                      <a:pt x="42" y="4"/>
                    </a:lnTo>
                    <a:lnTo>
                      <a:pt x="32" y="4"/>
                    </a:lnTo>
                    <a:lnTo>
                      <a:pt x="22" y="3"/>
                    </a:lnTo>
                    <a:lnTo>
                      <a:pt x="12" y="2"/>
                    </a:lnTo>
                    <a:lnTo>
                      <a:pt x="3"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Freeform 10">
                <a:extLst>
                  <a:ext uri="{FF2B5EF4-FFF2-40B4-BE49-F238E27FC236}">
                    <a16:creationId xmlns:a16="http://schemas.microsoft.com/office/drawing/2014/main" id="{D2D152C9-F1BF-4F78-D3AF-E9C56DA21F61}"/>
                  </a:ext>
                </a:extLst>
              </p:cNvPr>
              <p:cNvSpPr>
                <a:spLocks/>
              </p:cNvSpPr>
              <p:nvPr/>
            </p:nvSpPr>
            <p:spPr bwMode="auto">
              <a:xfrm>
                <a:off x="3603" y="2880"/>
                <a:ext cx="120" cy="10"/>
              </a:xfrm>
              <a:custGeom>
                <a:avLst/>
                <a:gdLst>
                  <a:gd name="T0" fmla="*/ 120 w 120"/>
                  <a:gd name="T1" fmla="*/ 0 h 10"/>
                  <a:gd name="T2" fmla="*/ 117 w 120"/>
                  <a:gd name="T3" fmla="*/ 1 h 10"/>
                  <a:gd name="T4" fmla="*/ 107 w 120"/>
                  <a:gd name="T5" fmla="*/ 2 h 10"/>
                  <a:gd name="T6" fmla="*/ 98 w 120"/>
                  <a:gd name="T7" fmla="*/ 3 h 10"/>
                  <a:gd name="T8" fmla="*/ 88 w 120"/>
                  <a:gd name="T9" fmla="*/ 4 h 10"/>
                  <a:gd name="T10" fmla="*/ 78 w 120"/>
                  <a:gd name="T11" fmla="*/ 4 h 10"/>
                  <a:gd name="T12" fmla="*/ 69 w 120"/>
                  <a:gd name="T13" fmla="*/ 5 h 10"/>
                  <a:gd name="T14" fmla="*/ 59 w 120"/>
                  <a:gd name="T15" fmla="*/ 6 h 10"/>
                  <a:gd name="T16" fmla="*/ 49 w 120"/>
                  <a:gd name="T17" fmla="*/ 7 h 10"/>
                  <a:gd name="T18" fmla="*/ 40 w 120"/>
                  <a:gd name="T19" fmla="*/ 7 h 10"/>
                  <a:gd name="T20" fmla="*/ 30 w 120"/>
                  <a:gd name="T21" fmla="*/ 8 h 10"/>
                  <a:gd name="T22" fmla="*/ 20 w 120"/>
                  <a:gd name="T23" fmla="*/ 9 h 10"/>
                  <a:gd name="T24" fmla="*/ 10 w 120"/>
                  <a:gd name="T25" fmla="*/ 9 h 10"/>
                  <a:gd name="T26" fmla="*/ 1 w 120"/>
                  <a:gd name="T27" fmla="*/ 10 h 10"/>
                  <a:gd name="T28" fmla="*/ 0 w 120"/>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0">
                    <a:moveTo>
                      <a:pt x="120" y="0"/>
                    </a:moveTo>
                    <a:lnTo>
                      <a:pt x="117" y="1"/>
                    </a:lnTo>
                    <a:lnTo>
                      <a:pt x="107" y="2"/>
                    </a:lnTo>
                    <a:lnTo>
                      <a:pt x="98" y="3"/>
                    </a:lnTo>
                    <a:lnTo>
                      <a:pt x="88" y="4"/>
                    </a:lnTo>
                    <a:lnTo>
                      <a:pt x="78" y="4"/>
                    </a:lnTo>
                    <a:lnTo>
                      <a:pt x="69" y="5"/>
                    </a:lnTo>
                    <a:lnTo>
                      <a:pt x="59" y="6"/>
                    </a:lnTo>
                    <a:lnTo>
                      <a:pt x="49" y="7"/>
                    </a:lnTo>
                    <a:lnTo>
                      <a:pt x="40" y="7"/>
                    </a:lnTo>
                    <a:lnTo>
                      <a:pt x="30" y="8"/>
                    </a:lnTo>
                    <a:lnTo>
                      <a:pt x="20" y="9"/>
                    </a:lnTo>
                    <a:lnTo>
                      <a:pt x="10" y="9"/>
                    </a:lnTo>
                    <a:lnTo>
                      <a:pt x="1" y="10"/>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Freeform 11">
                <a:extLst>
                  <a:ext uri="{FF2B5EF4-FFF2-40B4-BE49-F238E27FC236}">
                    <a16:creationId xmlns:a16="http://schemas.microsoft.com/office/drawing/2014/main" id="{4D4462B3-8F2D-88C2-5719-4E85102D5BF6}"/>
                  </a:ext>
                </a:extLst>
              </p:cNvPr>
              <p:cNvSpPr>
                <a:spLocks/>
              </p:cNvSpPr>
              <p:nvPr/>
            </p:nvSpPr>
            <p:spPr bwMode="auto">
              <a:xfrm>
                <a:off x="2434" y="2871"/>
                <a:ext cx="99" cy="9"/>
              </a:xfrm>
              <a:custGeom>
                <a:avLst/>
                <a:gdLst>
                  <a:gd name="T0" fmla="*/ 99 w 99"/>
                  <a:gd name="T1" fmla="*/ 9 h 9"/>
                  <a:gd name="T2" fmla="*/ 92 w 99"/>
                  <a:gd name="T3" fmla="*/ 9 h 9"/>
                  <a:gd name="T4" fmla="*/ 82 w 99"/>
                  <a:gd name="T5" fmla="*/ 8 h 9"/>
                  <a:gd name="T6" fmla="*/ 73 w 99"/>
                  <a:gd name="T7" fmla="*/ 7 h 9"/>
                  <a:gd name="T8" fmla="*/ 63 w 99"/>
                  <a:gd name="T9" fmla="*/ 6 h 9"/>
                  <a:gd name="T10" fmla="*/ 53 w 99"/>
                  <a:gd name="T11" fmla="*/ 5 h 9"/>
                  <a:gd name="T12" fmla="*/ 44 w 99"/>
                  <a:gd name="T13" fmla="*/ 5 h 9"/>
                  <a:gd name="T14" fmla="*/ 34 w 99"/>
                  <a:gd name="T15" fmla="*/ 4 h 9"/>
                  <a:gd name="T16" fmla="*/ 24 w 99"/>
                  <a:gd name="T17" fmla="*/ 2 h 9"/>
                  <a:gd name="T18" fmla="*/ 14 w 99"/>
                  <a:gd name="T19" fmla="*/ 1 h 9"/>
                  <a:gd name="T20" fmla="*/ 5 w 99"/>
                  <a:gd name="T21" fmla="*/ 0 h 9"/>
                  <a:gd name="T22" fmla="*/ 0 w 9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
                    <a:moveTo>
                      <a:pt x="99" y="9"/>
                    </a:moveTo>
                    <a:lnTo>
                      <a:pt x="92" y="9"/>
                    </a:lnTo>
                    <a:lnTo>
                      <a:pt x="82" y="8"/>
                    </a:lnTo>
                    <a:lnTo>
                      <a:pt x="73" y="7"/>
                    </a:lnTo>
                    <a:lnTo>
                      <a:pt x="63" y="6"/>
                    </a:lnTo>
                    <a:lnTo>
                      <a:pt x="53" y="5"/>
                    </a:lnTo>
                    <a:lnTo>
                      <a:pt x="44" y="5"/>
                    </a:lnTo>
                    <a:lnTo>
                      <a:pt x="34" y="4"/>
                    </a:lnTo>
                    <a:lnTo>
                      <a:pt x="24" y="2"/>
                    </a:lnTo>
                    <a:lnTo>
                      <a:pt x="14" y="1"/>
                    </a:lnTo>
                    <a:lnTo>
                      <a:pt x="5" y="0"/>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Freeform 12">
                <a:extLst>
                  <a:ext uri="{FF2B5EF4-FFF2-40B4-BE49-F238E27FC236}">
                    <a16:creationId xmlns:a16="http://schemas.microsoft.com/office/drawing/2014/main" id="{A916C9DF-51FE-BC2F-60D2-A3ED81CCA09A}"/>
                  </a:ext>
                </a:extLst>
              </p:cNvPr>
              <p:cNvSpPr>
                <a:spLocks/>
              </p:cNvSpPr>
              <p:nvPr/>
            </p:nvSpPr>
            <p:spPr bwMode="auto">
              <a:xfrm>
                <a:off x="3723" y="2871"/>
                <a:ext cx="99" cy="9"/>
              </a:xfrm>
              <a:custGeom>
                <a:avLst/>
                <a:gdLst>
                  <a:gd name="T0" fmla="*/ 99 w 99"/>
                  <a:gd name="T1" fmla="*/ 0 h 9"/>
                  <a:gd name="T2" fmla="*/ 94 w 99"/>
                  <a:gd name="T3" fmla="*/ 0 h 9"/>
                  <a:gd name="T4" fmla="*/ 85 w 99"/>
                  <a:gd name="T5" fmla="*/ 1 h 9"/>
                  <a:gd name="T6" fmla="*/ 75 w 99"/>
                  <a:gd name="T7" fmla="*/ 2 h 9"/>
                  <a:gd name="T8" fmla="*/ 65 w 99"/>
                  <a:gd name="T9" fmla="*/ 4 h 9"/>
                  <a:gd name="T10" fmla="*/ 55 w 99"/>
                  <a:gd name="T11" fmla="*/ 5 h 9"/>
                  <a:gd name="T12" fmla="*/ 46 w 99"/>
                  <a:gd name="T13" fmla="*/ 5 h 9"/>
                  <a:gd name="T14" fmla="*/ 36 w 99"/>
                  <a:gd name="T15" fmla="*/ 6 h 9"/>
                  <a:gd name="T16" fmla="*/ 26 w 99"/>
                  <a:gd name="T17" fmla="*/ 7 h 9"/>
                  <a:gd name="T18" fmla="*/ 17 w 99"/>
                  <a:gd name="T19" fmla="*/ 8 h 9"/>
                  <a:gd name="T20" fmla="*/ 7 w 99"/>
                  <a:gd name="T21" fmla="*/ 9 h 9"/>
                  <a:gd name="T22" fmla="*/ 0 w 9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
                    <a:moveTo>
                      <a:pt x="99" y="0"/>
                    </a:moveTo>
                    <a:lnTo>
                      <a:pt x="94" y="0"/>
                    </a:lnTo>
                    <a:lnTo>
                      <a:pt x="85" y="1"/>
                    </a:lnTo>
                    <a:lnTo>
                      <a:pt x="75" y="2"/>
                    </a:lnTo>
                    <a:lnTo>
                      <a:pt x="65" y="4"/>
                    </a:lnTo>
                    <a:lnTo>
                      <a:pt x="55" y="5"/>
                    </a:lnTo>
                    <a:lnTo>
                      <a:pt x="46" y="5"/>
                    </a:lnTo>
                    <a:lnTo>
                      <a:pt x="36" y="6"/>
                    </a:lnTo>
                    <a:lnTo>
                      <a:pt x="26" y="7"/>
                    </a:lnTo>
                    <a:lnTo>
                      <a:pt x="17" y="8"/>
                    </a:lnTo>
                    <a:lnTo>
                      <a:pt x="7" y="9"/>
                    </a:lnTo>
                    <a:lnTo>
                      <a:pt x="0" y="9"/>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Freeform 13">
                <a:extLst>
                  <a:ext uri="{FF2B5EF4-FFF2-40B4-BE49-F238E27FC236}">
                    <a16:creationId xmlns:a16="http://schemas.microsoft.com/office/drawing/2014/main" id="{EAEAAA4E-07CC-3516-05A3-9933B5ADCE56}"/>
                  </a:ext>
                </a:extLst>
              </p:cNvPr>
              <p:cNvSpPr>
                <a:spLocks/>
              </p:cNvSpPr>
              <p:nvPr/>
            </p:nvSpPr>
            <p:spPr bwMode="auto">
              <a:xfrm>
                <a:off x="2349" y="2861"/>
                <a:ext cx="85" cy="10"/>
              </a:xfrm>
              <a:custGeom>
                <a:avLst/>
                <a:gdLst>
                  <a:gd name="T0" fmla="*/ 85 w 85"/>
                  <a:gd name="T1" fmla="*/ 10 h 10"/>
                  <a:gd name="T2" fmla="*/ 80 w 85"/>
                  <a:gd name="T3" fmla="*/ 9 h 10"/>
                  <a:gd name="T4" fmla="*/ 70 w 85"/>
                  <a:gd name="T5" fmla="*/ 8 h 10"/>
                  <a:gd name="T6" fmla="*/ 61 w 85"/>
                  <a:gd name="T7" fmla="*/ 7 h 10"/>
                  <a:gd name="T8" fmla="*/ 51 w 85"/>
                  <a:gd name="T9" fmla="*/ 6 h 10"/>
                  <a:gd name="T10" fmla="*/ 41 w 85"/>
                  <a:gd name="T11" fmla="*/ 5 h 10"/>
                  <a:gd name="T12" fmla="*/ 31 w 85"/>
                  <a:gd name="T13" fmla="*/ 4 h 10"/>
                  <a:gd name="T14" fmla="*/ 22 w 85"/>
                  <a:gd name="T15" fmla="*/ 3 h 10"/>
                  <a:gd name="T16" fmla="*/ 12 w 85"/>
                  <a:gd name="T17" fmla="*/ 2 h 10"/>
                  <a:gd name="T18" fmla="*/ 2 w 85"/>
                  <a:gd name="T19" fmla="*/ 0 h 10"/>
                  <a:gd name="T20" fmla="*/ 0 w 85"/>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
                    <a:moveTo>
                      <a:pt x="85" y="10"/>
                    </a:moveTo>
                    <a:lnTo>
                      <a:pt x="80" y="9"/>
                    </a:lnTo>
                    <a:lnTo>
                      <a:pt x="70" y="8"/>
                    </a:lnTo>
                    <a:lnTo>
                      <a:pt x="61" y="7"/>
                    </a:lnTo>
                    <a:lnTo>
                      <a:pt x="51" y="6"/>
                    </a:lnTo>
                    <a:lnTo>
                      <a:pt x="41" y="5"/>
                    </a:lnTo>
                    <a:lnTo>
                      <a:pt x="31" y="4"/>
                    </a:lnTo>
                    <a:lnTo>
                      <a:pt x="22" y="3"/>
                    </a:lnTo>
                    <a:lnTo>
                      <a:pt x="12" y="2"/>
                    </a:lnTo>
                    <a:lnTo>
                      <a:pt x="2" y="0"/>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Freeform 14">
                <a:extLst>
                  <a:ext uri="{FF2B5EF4-FFF2-40B4-BE49-F238E27FC236}">
                    <a16:creationId xmlns:a16="http://schemas.microsoft.com/office/drawing/2014/main" id="{9F3FA95E-8787-03AE-5DB0-847DADB2C54F}"/>
                  </a:ext>
                </a:extLst>
              </p:cNvPr>
              <p:cNvSpPr>
                <a:spLocks/>
              </p:cNvSpPr>
              <p:nvPr/>
            </p:nvSpPr>
            <p:spPr bwMode="auto">
              <a:xfrm>
                <a:off x="3822" y="2861"/>
                <a:ext cx="85" cy="10"/>
              </a:xfrm>
              <a:custGeom>
                <a:avLst/>
                <a:gdLst>
                  <a:gd name="T0" fmla="*/ 85 w 85"/>
                  <a:gd name="T1" fmla="*/ 0 h 10"/>
                  <a:gd name="T2" fmla="*/ 83 w 85"/>
                  <a:gd name="T3" fmla="*/ 0 h 10"/>
                  <a:gd name="T4" fmla="*/ 73 w 85"/>
                  <a:gd name="T5" fmla="*/ 2 h 10"/>
                  <a:gd name="T6" fmla="*/ 63 w 85"/>
                  <a:gd name="T7" fmla="*/ 3 h 10"/>
                  <a:gd name="T8" fmla="*/ 54 w 85"/>
                  <a:gd name="T9" fmla="*/ 4 h 10"/>
                  <a:gd name="T10" fmla="*/ 44 w 85"/>
                  <a:gd name="T11" fmla="*/ 5 h 10"/>
                  <a:gd name="T12" fmla="*/ 34 w 85"/>
                  <a:gd name="T13" fmla="*/ 6 h 10"/>
                  <a:gd name="T14" fmla="*/ 24 w 85"/>
                  <a:gd name="T15" fmla="*/ 7 h 10"/>
                  <a:gd name="T16" fmla="*/ 15 w 85"/>
                  <a:gd name="T17" fmla="*/ 8 h 10"/>
                  <a:gd name="T18" fmla="*/ 5 w 85"/>
                  <a:gd name="T19" fmla="*/ 9 h 10"/>
                  <a:gd name="T20" fmla="*/ 0 w 8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
                    <a:moveTo>
                      <a:pt x="85" y="0"/>
                    </a:moveTo>
                    <a:lnTo>
                      <a:pt x="83" y="0"/>
                    </a:lnTo>
                    <a:lnTo>
                      <a:pt x="73" y="2"/>
                    </a:lnTo>
                    <a:lnTo>
                      <a:pt x="63" y="3"/>
                    </a:lnTo>
                    <a:lnTo>
                      <a:pt x="54" y="4"/>
                    </a:lnTo>
                    <a:lnTo>
                      <a:pt x="44" y="5"/>
                    </a:lnTo>
                    <a:lnTo>
                      <a:pt x="34" y="6"/>
                    </a:lnTo>
                    <a:lnTo>
                      <a:pt x="24" y="7"/>
                    </a:lnTo>
                    <a:lnTo>
                      <a:pt x="15" y="8"/>
                    </a:lnTo>
                    <a:lnTo>
                      <a:pt x="5" y="9"/>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Freeform 15">
                <a:extLst>
                  <a:ext uri="{FF2B5EF4-FFF2-40B4-BE49-F238E27FC236}">
                    <a16:creationId xmlns:a16="http://schemas.microsoft.com/office/drawing/2014/main" id="{A24AC74D-9C23-A2B9-0378-7A24945A957F}"/>
                  </a:ext>
                </a:extLst>
              </p:cNvPr>
              <p:cNvSpPr>
                <a:spLocks/>
              </p:cNvSpPr>
              <p:nvPr/>
            </p:nvSpPr>
            <p:spPr bwMode="auto">
              <a:xfrm>
                <a:off x="2273" y="2852"/>
                <a:ext cx="76" cy="9"/>
              </a:xfrm>
              <a:custGeom>
                <a:avLst/>
                <a:gdLst>
                  <a:gd name="T0" fmla="*/ 76 w 76"/>
                  <a:gd name="T1" fmla="*/ 9 h 9"/>
                  <a:gd name="T2" fmla="*/ 69 w 76"/>
                  <a:gd name="T3" fmla="*/ 8 h 9"/>
                  <a:gd name="T4" fmla="*/ 59 w 76"/>
                  <a:gd name="T5" fmla="*/ 7 h 9"/>
                  <a:gd name="T6" fmla="*/ 49 w 76"/>
                  <a:gd name="T7" fmla="*/ 6 h 9"/>
                  <a:gd name="T8" fmla="*/ 39 w 76"/>
                  <a:gd name="T9" fmla="*/ 4 h 9"/>
                  <a:gd name="T10" fmla="*/ 30 w 76"/>
                  <a:gd name="T11" fmla="*/ 3 h 9"/>
                  <a:gd name="T12" fmla="*/ 20 w 76"/>
                  <a:gd name="T13" fmla="*/ 2 h 9"/>
                  <a:gd name="T14" fmla="*/ 10 w 76"/>
                  <a:gd name="T15" fmla="*/ 1 h 9"/>
                  <a:gd name="T16" fmla="*/ 1 w 76"/>
                  <a:gd name="T17" fmla="*/ 0 h 9"/>
                  <a:gd name="T18" fmla="*/ 0 w 7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
                    <a:moveTo>
                      <a:pt x="76" y="9"/>
                    </a:moveTo>
                    <a:lnTo>
                      <a:pt x="69" y="8"/>
                    </a:lnTo>
                    <a:lnTo>
                      <a:pt x="59" y="7"/>
                    </a:lnTo>
                    <a:lnTo>
                      <a:pt x="49" y="6"/>
                    </a:lnTo>
                    <a:lnTo>
                      <a:pt x="39" y="4"/>
                    </a:lnTo>
                    <a:lnTo>
                      <a:pt x="30" y="3"/>
                    </a:lnTo>
                    <a:lnTo>
                      <a:pt x="20" y="2"/>
                    </a:lnTo>
                    <a:lnTo>
                      <a:pt x="10" y="1"/>
                    </a:lnTo>
                    <a:lnTo>
                      <a:pt x="1" y="0"/>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Freeform 16">
                <a:extLst>
                  <a:ext uri="{FF2B5EF4-FFF2-40B4-BE49-F238E27FC236}">
                    <a16:creationId xmlns:a16="http://schemas.microsoft.com/office/drawing/2014/main" id="{196CBB0B-30EF-A1C9-5265-69109E22A4AB}"/>
                  </a:ext>
                </a:extLst>
              </p:cNvPr>
              <p:cNvSpPr>
                <a:spLocks/>
              </p:cNvSpPr>
              <p:nvPr/>
            </p:nvSpPr>
            <p:spPr bwMode="auto">
              <a:xfrm>
                <a:off x="3907" y="2852"/>
                <a:ext cx="76" cy="9"/>
              </a:xfrm>
              <a:custGeom>
                <a:avLst/>
                <a:gdLst>
                  <a:gd name="T0" fmla="*/ 76 w 76"/>
                  <a:gd name="T1" fmla="*/ 0 h 9"/>
                  <a:gd name="T2" fmla="*/ 75 w 76"/>
                  <a:gd name="T3" fmla="*/ 0 h 9"/>
                  <a:gd name="T4" fmla="*/ 66 w 76"/>
                  <a:gd name="T5" fmla="*/ 1 h 9"/>
                  <a:gd name="T6" fmla="*/ 56 w 76"/>
                  <a:gd name="T7" fmla="*/ 2 h 9"/>
                  <a:gd name="T8" fmla="*/ 46 w 76"/>
                  <a:gd name="T9" fmla="*/ 3 h 9"/>
                  <a:gd name="T10" fmla="*/ 36 w 76"/>
                  <a:gd name="T11" fmla="*/ 4 h 9"/>
                  <a:gd name="T12" fmla="*/ 27 w 76"/>
                  <a:gd name="T13" fmla="*/ 6 h 9"/>
                  <a:gd name="T14" fmla="*/ 17 w 76"/>
                  <a:gd name="T15" fmla="*/ 7 h 9"/>
                  <a:gd name="T16" fmla="*/ 7 w 76"/>
                  <a:gd name="T17" fmla="*/ 8 h 9"/>
                  <a:gd name="T18" fmla="*/ 0 w 76"/>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
                    <a:moveTo>
                      <a:pt x="76" y="0"/>
                    </a:moveTo>
                    <a:lnTo>
                      <a:pt x="75" y="0"/>
                    </a:lnTo>
                    <a:lnTo>
                      <a:pt x="66" y="1"/>
                    </a:lnTo>
                    <a:lnTo>
                      <a:pt x="56" y="2"/>
                    </a:lnTo>
                    <a:lnTo>
                      <a:pt x="46" y="3"/>
                    </a:lnTo>
                    <a:lnTo>
                      <a:pt x="36" y="4"/>
                    </a:lnTo>
                    <a:lnTo>
                      <a:pt x="27" y="6"/>
                    </a:lnTo>
                    <a:lnTo>
                      <a:pt x="17" y="7"/>
                    </a:lnTo>
                    <a:lnTo>
                      <a:pt x="7" y="8"/>
                    </a:lnTo>
                    <a:lnTo>
                      <a:pt x="0" y="9"/>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Freeform 17">
                <a:extLst>
                  <a:ext uri="{FF2B5EF4-FFF2-40B4-BE49-F238E27FC236}">
                    <a16:creationId xmlns:a16="http://schemas.microsoft.com/office/drawing/2014/main" id="{2F30DB80-2FAB-3132-FA1B-55D42AC943E1}"/>
                  </a:ext>
                </a:extLst>
              </p:cNvPr>
              <p:cNvSpPr>
                <a:spLocks/>
              </p:cNvSpPr>
              <p:nvPr/>
            </p:nvSpPr>
            <p:spPr bwMode="auto">
              <a:xfrm>
                <a:off x="2205" y="2842"/>
                <a:ext cx="68" cy="10"/>
              </a:xfrm>
              <a:custGeom>
                <a:avLst/>
                <a:gdLst>
                  <a:gd name="T0" fmla="*/ 68 w 68"/>
                  <a:gd name="T1" fmla="*/ 10 h 10"/>
                  <a:gd name="T2" fmla="*/ 59 w 68"/>
                  <a:gd name="T3" fmla="*/ 8 h 10"/>
                  <a:gd name="T4" fmla="*/ 49 w 68"/>
                  <a:gd name="T5" fmla="*/ 7 h 10"/>
                  <a:gd name="T6" fmla="*/ 40 w 68"/>
                  <a:gd name="T7" fmla="*/ 5 h 10"/>
                  <a:gd name="T8" fmla="*/ 29 w 68"/>
                  <a:gd name="T9" fmla="*/ 4 h 10"/>
                  <a:gd name="T10" fmla="*/ 20 w 68"/>
                  <a:gd name="T11" fmla="*/ 3 h 10"/>
                  <a:gd name="T12" fmla="*/ 10 w 68"/>
                  <a:gd name="T13" fmla="*/ 1 h 10"/>
                  <a:gd name="T14" fmla="*/ 1 w 68"/>
                  <a:gd name="T15" fmla="*/ 0 h 10"/>
                  <a:gd name="T16" fmla="*/ 0 w 6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0">
                    <a:moveTo>
                      <a:pt x="68" y="10"/>
                    </a:moveTo>
                    <a:lnTo>
                      <a:pt x="59" y="8"/>
                    </a:lnTo>
                    <a:lnTo>
                      <a:pt x="49" y="7"/>
                    </a:lnTo>
                    <a:lnTo>
                      <a:pt x="40" y="5"/>
                    </a:lnTo>
                    <a:lnTo>
                      <a:pt x="29" y="4"/>
                    </a:lnTo>
                    <a:lnTo>
                      <a:pt x="20" y="3"/>
                    </a:lnTo>
                    <a:lnTo>
                      <a:pt x="10" y="1"/>
                    </a:lnTo>
                    <a:lnTo>
                      <a:pt x="1" y="0"/>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Freeform 18">
                <a:extLst>
                  <a:ext uri="{FF2B5EF4-FFF2-40B4-BE49-F238E27FC236}">
                    <a16:creationId xmlns:a16="http://schemas.microsoft.com/office/drawing/2014/main" id="{9D366F51-32B3-3BD3-B724-2A696B520914}"/>
                  </a:ext>
                </a:extLst>
              </p:cNvPr>
              <p:cNvSpPr>
                <a:spLocks/>
              </p:cNvSpPr>
              <p:nvPr/>
            </p:nvSpPr>
            <p:spPr bwMode="auto">
              <a:xfrm>
                <a:off x="3983" y="2842"/>
                <a:ext cx="68" cy="10"/>
              </a:xfrm>
              <a:custGeom>
                <a:avLst/>
                <a:gdLst>
                  <a:gd name="T0" fmla="*/ 68 w 68"/>
                  <a:gd name="T1" fmla="*/ 0 h 10"/>
                  <a:gd name="T2" fmla="*/ 67 w 68"/>
                  <a:gd name="T3" fmla="*/ 0 h 10"/>
                  <a:gd name="T4" fmla="*/ 58 w 68"/>
                  <a:gd name="T5" fmla="*/ 1 h 10"/>
                  <a:gd name="T6" fmla="*/ 48 w 68"/>
                  <a:gd name="T7" fmla="*/ 3 h 10"/>
                  <a:gd name="T8" fmla="*/ 38 w 68"/>
                  <a:gd name="T9" fmla="*/ 4 h 10"/>
                  <a:gd name="T10" fmla="*/ 28 w 68"/>
                  <a:gd name="T11" fmla="*/ 5 h 10"/>
                  <a:gd name="T12" fmla="*/ 19 w 68"/>
                  <a:gd name="T13" fmla="*/ 7 h 10"/>
                  <a:gd name="T14" fmla="*/ 9 w 68"/>
                  <a:gd name="T15" fmla="*/ 8 h 10"/>
                  <a:gd name="T16" fmla="*/ 0 w 68"/>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0">
                    <a:moveTo>
                      <a:pt x="68" y="0"/>
                    </a:moveTo>
                    <a:lnTo>
                      <a:pt x="67" y="0"/>
                    </a:lnTo>
                    <a:lnTo>
                      <a:pt x="58" y="1"/>
                    </a:lnTo>
                    <a:lnTo>
                      <a:pt x="48" y="3"/>
                    </a:lnTo>
                    <a:lnTo>
                      <a:pt x="38" y="4"/>
                    </a:lnTo>
                    <a:lnTo>
                      <a:pt x="28" y="5"/>
                    </a:lnTo>
                    <a:lnTo>
                      <a:pt x="19" y="7"/>
                    </a:lnTo>
                    <a:lnTo>
                      <a:pt x="9" y="8"/>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Freeform 19">
                <a:extLst>
                  <a:ext uri="{FF2B5EF4-FFF2-40B4-BE49-F238E27FC236}">
                    <a16:creationId xmlns:a16="http://schemas.microsoft.com/office/drawing/2014/main" id="{692EFCDD-7826-E399-92B8-DCF6DB03C576}"/>
                  </a:ext>
                </a:extLst>
              </p:cNvPr>
              <p:cNvSpPr>
                <a:spLocks/>
              </p:cNvSpPr>
              <p:nvPr/>
            </p:nvSpPr>
            <p:spPr bwMode="auto">
              <a:xfrm>
                <a:off x="2142" y="2832"/>
                <a:ext cx="63" cy="10"/>
              </a:xfrm>
              <a:custGeom>
                <a:avLst/>
                <a:gdLst>
                  <a:gd name="T0" fmla="*/ 63 w 63"/>
                  <a:gd name="T1" fmla="*/ 10 h 10"/>
                  <a:gd name="T2" fmla="*/ 54 w 63"/>
                  <a:gd name="T3" fmla="*/ 9 h 10"/>
                  <a:gd name="T4" fmla="*/ 44 w 63"/>
                  <a:gd name="T5" fmla="*/ 7 h 10"/>
                  <a:gd name="T6" fmla="*/ 35 w 63"/>
                  <a:gd name="T7" fmla="*/ 5 h 10"/>
                  <a:gd name="T8" fmla="*/ 25 w 63"/>
                  <a:gd name="T9" fmla="*/ 4 h 10"/>
                  <a:gd name="T10" fmla="*/ 15 w 63"/>
                  <a:gd name="T11" fmla="*/ 2 h 10"/>
                  <a:gd name="T12" fmla="*/ 5 w 63"/>
                  <a:gd name="T13" fmla="*/ 1 h 10"/>
                  <a:gd name="T14" fmla="*/ 0 w 6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
                    <a:moveTo>
                      <a:pt x="63" y="10"/>
                    </a:moveTo>
                    <a:lnTo>
                      <a:pt x="54" y="9"/>
                    </a:lnTo>
                    <a:lnTo>
                      <a:pt x="44" y="7"/>
                    </a:lnTo>
                    <a:lnTo>
                      <a:pt x="35" y="5"/>
                    </a:lnTo>
                    <a:lnTo>
                      <a:pt x="25" y="4"/>
                    </a:lnTo>
                    <a:lnTo>
                      <a:pt x="15" y="2"/>
                    </a:lnTo>
                    <a:lnTo>
                      <a:pt x="5"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Freeform 20">
                <a:extLst>
                  <a:ext uri="{FF2B5EF4-FFF2-40B4-BE49-F238E27FC236}">
                    <a16:creationId xmlns:a16="http://schemas.microsoft.com/office/drawing/2014/main" id="{05853039-C354-207F-2077-5BAA19B828C1}"/>
                  </a:ext>
                </a:extLst>
              </p:cNvPr>
              <p:cNvSpPr>
                <a:spLocks/>
              </p:cNvSpPr>
              <p:nvPr/>
            </p:nvSpPr>
            <p:spPr bwMode="auto">
              <a:xfrm>
                <a:off x="4051" y="2832"/>
                <a:ext cx="63" cy="10"/>
              </a:xfrm>
              <a:custGeom>
                <a:avLst/>
                <a:gdLst>
                  <a:gd name="T0" fmla="*/ 63 w 63"/>
                  <a:gd name="T1" fmla="*/ 0 h 10"/>
                  <a:gd name="T2" fmla="*/ 58 w 63"/>
                  <a:gd name="T3" fmla="*/ 1 h 10"/>
                  <a:gd name="T4" fmla="*/ 48 w 63"/>
                  <a:gd name="T5" fmla="*/ 2 h 10"/>
                  <a:gd name="T6" fmla="*/ 38 w 63"/>
                  <a:gd name="T7" fmla="*/ 4 h 10"/>
                  <a:gd name="T8" fmla="*/ 28 w 63"/>
                  <a:gd name="T9" fmla="*/ 5 h 10"/>
                  <a:gd name="T10" fmla="*/ 19 w 63"/>
                  <a:gd name="T11" fmla="*/ 7 h 10"/>
                  <a:gd name="T12" fmla="*/ 9 w 63"/>
                  <a:gd name="T13" fmla="*/ 9 h 10"/>
                  <a:gd name="T14" fmla="*/ 0 w 6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
                    <a:moveTo>
                      <a:pt x="63" y="0"/>
                    </a:moveTo>
                    <a:lnTo>
                      <a:pt x="58" y="1"/>
                    </a:lnTo>
                    <a:lnTo>
                      <a:pt x="48" y="2"/>
                    </a:lnTo>
                    <a:lnTo>
                      <a:pt x="38" y="4"/>
                    </a:lnTo>
                    <a:lnTo>
                      <a:pt x="28" y="5"/>
                    </a:lnTo>
                    <a:lnTo>
                      <a:pt x="19" y="7"/>
                    </a:lnTo>
                    <a:lnTo>
                      <a:pt x="9" y="9"/>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Freeform 21">
                <a:extLst>
                  <a:ext uri="{FF2B5EF4-FFF2-40B4-BE49-F238E27FC236}">
                    <a16:creationId xmlns:a16="http://schemas.microsoft.com/office/drawing/2014/main" id="{E1FE2220-0311-8447-FB50-207B3A36DE59}"/>
                  </a:ext>
                </a:extLst>
              </p:cNvPr>
              <p:cNvSpPr>
                <a:spLocks/>
              </p:cNvSpPr>
              <p:nvPr/>
            </p:nvSpPr>
            <p:spPr bwMode="auto">
              <a:xfrm>
                <a:off x="2084" y="2822"/>
                <a:ext cx="58" cy="10"/>
              </a:xfrm>
              <a:custGeom>
                <a:avLst/>
                <a:gdLst>
                  <a:gd name="T0" fmla="*/ 58 w 58"/>
                  <a:gd name="T1" fmla="*/ 10 h 10"/>
                  <a:gd name="T2" fmla="*/ 54 w 58"/>
                  <a:gd name="T3" fmla="*/ 10 h 10"/>
                  <a:gd name="T4" fmla="*/ 44 w 58"/>
                  <a:gd name="T5" fmla="*/ 8 h 10"/>
                  <a:gd name="T6" fmla="*/ 34 w 58"/>
                  <a:gd name="T7" fmla="*/ 6 h 10"/>
                  <a:gd name="T8" fmla="*/ 25 w 58"/>
                  <a:gd name="T9" fmla="*/ 4 h 10"/>
                  <a:gd name="T10" fmla="*/ 15 w 58"/>
                  <a:gd name="T11" fmla="*/ 3 h 10"/>
                  <a:gd name="T12" fmla="*/ 5 w 58"/>
                  <a:gd name="T13" fmla="*/ 1 h 10"/>
                  <a:gd name="T14" fmla="*/ 0 w 5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
                    <a:moveTo>
                      <a:pt x="58" y="10"/>
                    </a:moveTo>
                    <a:lnTo>
                      <a:pt x="54" y="10"/>
                    </a:lnTo>
                    <a:lnTo>
                      <a:pt x="44" y="8"/>
                    </a:lnTo>
                    <a:lnTo>
                      <a:pt x="34" y="6"/>
                    </a:lnTo>
                    <a:lnTo>
                      <a:pt x="25" y="4"/>
                    </a:lnTo>
                    <a:lnTo>
                      <a:pt x="15" y="3"/>
                    </a:lnTo>
                    <a:lnTo>
                      <a:pt x="5"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Freeform 22">
                <a:extLst>
                  <a:ext uri="{FF2B5EF4-FFF2-40B4-BE49-F238E27FC236}">
                    <a16:creationId xmlns:a16="http://schemas.microsoft.com/office/drawing/2014/main" id="{907563FD-256A-0357-C6D2-6058DE3C67CF}"/>
                  </a:ext>
                </a:extLst>
              </p:cNvPr>
              <p:cNvSpPr>
                <a:spLocks/>
              </p:cNvSpPr>
              <p:nvPr/>
            </p:nvSpPr>
            <p:spPr bwMode="auto">
              <a:xfrm>
                <a:off x="4114" y="2822"/>
                <a:ext cx="58" cy="10"/>
              </a:xfrm>
              <a:custGeom>
                <a:avLst/>
                <a:gdLst>
                  <a:gd name="T0" fmla="*/ 58 w 58"/>
                  <a:gd name="T1" fmla="*/ 0 h 10"/>
                  <a:gd name="T2" fmla="*/ 53 w 58"/>
                  <a:gd name="T3" fmla="*/ 1 h 10"/>
                  <a:gd name="T4" fmla="*/ 43 w 58"/>
                  <a:gd name="T5" fmla="*/ 3 h 10"/>
                  <a:gd name="T6" fmla="*/ 33 w 58"/>
                  <a:gd name="T7" fmla="*/ 4 h 10"/>
                  <a:gd name="T8" fmla="*/ 24 w 58"/>
                  <a:gd name="T9" fmla="*/ 6 h 10"/>
                  <a:gd name="T10" fmla="*/ 14 w 58"/>
                  <a:gd name="T11" fmla="*/ 8 h 10"/>
                  <a:gd name="T12" fmla="*/ 4 w 58"/>
                  <a:gd name="T13" fmla="*/ 10 h 10"/>
                  <a:gd name="T14" fmla="*/ 0 w 5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
                    <a:moveTo>
                      <a:pt x="58" y="0"/>
                    </a:moveTo>
                    <a:lnTo>
                      <a:pt x="53" y="1"/>
                    </a:lnTo>
                    <a:lnTo>
                      <a:pt x="43" y="3"/>
                    </a:lnTo>
                    <a:lnTo>
                      <a:pt x="33" y="4"/>
                    </a:lnTo>
                    <a:lnTo>
                      <a:pt x="24" y="6"/>
                    </a:lnTo>
                    <a:lnTo>
                      <a:pt x="14" y="8"/>
                    </a:lnTo>
                    <a:lnTo>
                      <a:pt x="4" y="10"/>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Freeform 23">
                <a:extLst>
                  <a:ext uri="{FF2B5EF4-FFF2-40B4-BE49-F238E27FC236}">
                    <a16:creationId xmlns:a16="http://schemas.microsoft.com/office/drawing/2014/main" id="{3ECD8CD9-BCA5-A428-D5C9-00E4D955D23D}"/>
                  </a:ext>
                </a:extLst>
              </p:cNvPr>
              <p:cNvSpPr>
                <a:spLocks/>
              </p:cNvSpPr>
              <p:nvPr/>
            </p:nvSpPr>
            <p:spPr bwMode="auto">
              <a:xfrm>
                <a:off x="2030" y="2812"/>
                <a:ext cx="54" cy="10"/>
              </a:xfrm>
              <a:custGeom>
                <a:avLst/>
                <a:gdLst>
                  <a:gd name="T0" fmla="*/ 54 w 54"/>
                  <a:gd name="T1" fmla="*/ 10 h 10"/>
                  <a:gd name="T2" fmla="*/ 49 w 54"/>
                  <a:gd name="T3" fmla="*/ 9 h 10"/>
                  <a:gd name="T4" fmla="*/ 39 w 54"/>
                  <a:gd name="T5" fmla="*/ 8 h 10"/>
                  <a:gd name="T6" fmla="*/ 30 w 54"/>
                  <a:gd name="T7" fmla="*/ 6 h 10"/>
                  <a:gd name="T8" fmla="*/ 20 w 54"/>
                  <a:gd name="T9" fmla="*/ 4 h 10"/>
                  <a:gd name="T10" fmla="*/ 11 w 54"/>
                  <a:gd name="T11" fmla="*/ 3 h 10"/>
                  <a:gd name="T12" fmla="*/ 1 w 54"/>
                  <a:gd name="T13" fmla="*/ 1 h 10"/>
                  <a:gd name="T14" fmla="*/ 0 w 5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0">
                    <a:moveTo>
                      <a:pt x="54" y="10"/>
                    </a:moveTo>
                    <a:lnTo>
                      <a:pt x="49" y="9"/>
                    </a:lnTo>
                    <a:lnTo>
                      <a:pt x="39" y="8"/>
                    </a:lnTo>
                    <a:lnTo>
                      <a:pt x="30" y="6"/>
                    </a:lnTo>
                    <a:lnTo>
                      <a:pt x="20" y="4"/>
                    </a:lnTo>
                    <a:lnTo>
                      <a:pt x="11" y="3"/>
                    </a:lnTo>
                    <a:lnTo>
                      <a:pt x="1"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Freeform 24">
                <a:extLst>
                  <a:ext uri="{FF2B5EF4-FFF2-40B4-BE49-F238E27FC236}">
                    <a16:creationId xmlns:a16="http://schemas.microsoft.com/office/drawing/2014/main" id="{1D609F91-8762-BDDF-6EAF-08F5ED3E3B3C}"/>
                  </a:ext>
                </a:extLst>
              </p:cNvPr>
              <p:cNvSpPr>
                <a:spLocks/>
              </p:cNvSpPr>
              <p:nvPr/>
            </p:nvSpPr>
            <p:spPr bwMode="auto">
              <a:xfrm>
                <a:off x="4172" y="2812"/>
                <a:ext cx="54" cy="10"/>
              </a:xfrm>
              <a:custGeom>
                <a:avLst/>
                <a:gdLst>
                  <a:gd name="T0" fmla="*/ 54 w 54"/>
                  <a:gd name="T1" fmla="*/ 0 h 10"/>
                  <a:gd name="T2" fmla="*/ 53 w 54"/>
                  <a:gd name="T3" fmla="*/ 1 h 10"/>
                  <a:gd name="T4" fmla="*/ 43 w 54"/>
                  <a:gd name="T5" fmla="*/ 3 h 10"/>
                  <a:gd name="T6" fmla="*/ 34 w 54"/>
                  <a:gd name="T7" fmla="*/ 4 h 10"/>
                  <a:gd name="T8" fmla="*/ 24 w 54"/>
                  <a:gd name="T9" fmla="*/ 6 h 10"/>
                  <a:gd name="T10" fmla="*/ 14 w 54"/>
                  <a:gd name="T11" fmla="*/ 8 h 10"/>
                  <a:gd name="T12" fmla="*/ 4 w 54"/>
                  <a:gd name="T13" fmla="*/ 9 h 10"/>
                  <a:gd name="T14" fmla="*/ 0 w 5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0">
                    <a:moveTo>
                      <a:pt x="54" y="0"/>
                    </a:moveTo>
                    <a:lnTo>
                      <a:pt x="53" y="1"/>
                    </a:lnTo>
                    <a:lnTo>
                      <a:pt x="43" y="3"/>
                    </a:lnTo>
                    <a:lnTo>
                      <a:pt x="34" y="4"/>
                    </a:lnTo>
                    <a:lnTo>
                      <a:pt x="24" y="6"/>
                    </a:lnTo>
                    <a:lnTo>
                      <a:pt x="14" y="8"/>
                    </a:lnTo>
                    <a:lnTo>
                      <a:pt x="4" y="9"/>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Freeform 25">
                <a:extLst>
                  <a:ext uri="{FF2B5EF4-FFF2-40B4-BE49-F238E27FC236}">
                    <a16:creationId xmlns:a16="http://schemas.microsoft.com/office/drawing/2014/main" id="{4C1CE1A8-7EE1-F37C-B42B-D270E688DC1D}"/>
                  </a:ext>
                </a:extLst>
              </p:cNvPr>
              <p:cNvSpPr>
                <a:spLocks/>
              </p:cNvSpPr>
              <p:nvPr/>
            </p:nvSpPr>
            <p:spPr bwMode="auto">
              <a:xfrm>
                <a:off x="1979" y="2803"/>
                <a:ext cx="51" cy="9"/>
              </a:xfrm>
              <a:custGeom>
                <a:avLst/>
                <a:gdLst>
                  <a:gd name="T0" fmla="*/ 51 w 51"/>
                  <a:gd name="T1" fmla="*/ 9 h 9"/>
                  <a:gd name="T2" fmla="*/ 42 w 51"/>
                  <a:gd name="T3" fmla="*/ 8 h 9"/>
                  <a:gd name="T4" fmla="*/ 33 w 51"/>
                  <a:gd name="T5" fmla="*/ 6 h 9"/>
                  <a:gd name="T6" fmla="*/ 22 w 51"/>
                  <a:gd name="T7" fmla="*/ 4 h 9"/>
                  <a:gd name="T8" fmla="*/ 13 w 51"/>
                  <a:gd name="T9" fmla="*/ 2 h 9"/>
                  <a:gd name="T10" fmla="*/ 3 w 51"/>
                  <a:gd name="T11" fmla="*/ 0 h 9"/>
                  <a:gd name="T12" fmla="*/ 0 w 5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1" h="9">
                    <a:moveTo>
                      <a:pt x="51" y="9"/>
                    </a:moveTo>
                    <a:lnTo>
                      <a:pt x="42" y="8"/>
                    </a:lnTo>
                    <a:lnTo>
                      <a:pt x="33" y="6"/>
                    </a:lnTo>
                    <a:lnTo>
                      <a:pt x="22" y="4"/>
                    </a:lnTo>
                    <a:lnTo>
                      <a:pt x="13" y="2"/>
                    </a:lnTo>
                    <a:lnTo>
                      <a:pt x="3" y="0"/>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Freeform 26">
                <a:extLst>
                  <a:ext uri="{FF2B5EF4-FFF2-40B4-BE49-F238E27FC236}">
                    <a16:creationId xmlns:a16="http://schemas.microsoft.com/office/drawing/2014/main" id="{D01FCBF9-255E-4FD7-9DD4-C0D231AE6F9B}"/>
                  </a:ext>
                </a:extLst>
              </p:cNvPr>
              <p:cNvSpPr>
                <a:spLocks/>
              </p:cNvSpPr>
              <p:nvPr/>
            </p:nvSpPr>
            <p:spPr bwMode="auto">
              <a:xfrm>
                <a:off x="4226" y="2803"/>
                <a:ext cx="51" cy="9"/>
              </a:xfrm>
              <a:custGeom>
                <a:avLst/>
                <a:gdLst>
                  <a:gd name="T0" fmla="*/ 51 w 51"/>
                  <a:gd name="T1" fmla="*/ 0 h 9"/>
                  <a:gd name="T2" fmla="*/ 48 w 51"/>
                  <a:gd name="T3" fmla="*/ 0 h 9"/>
                  <a:gd name="T4" fmla="*/ 38 w 51"/>
                  <a:gd name="T5" fmla="*/ 2 h 9"/>
                  <a:gd name="T6" fmla="*/ 28 w 51"/>
                  <a:gd name="T7" fmla="*/ 4 h 9"/>
                  <a:gd name="T8" fmla="*/ 18 w 51"/>
                  <a:gd name="T9" fmla="*/ 6 h 9"/>
                  <a:gd name="T10" fmla="*/ 9 w 51"/>
                  <a:gd name="T11" fmla="*/ 8 h 9"/>
                  <a:gd name="T12" fmla="*/ 0 w 5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1" h="9">
                    <a:moveTo>
                      <a:pt x="51" y="0"/>
                    </a:moveTo>
                    <a:lnTo>
                      <a:pt x="48" y="0"/>
                    </a:lnTo>
                    <a:lnTo>
                      <a:pt x="38" y="2"/>
                    </a:lnTo>
                    <a:lnTo>
                      <a:pt x="28" y="4"/>
                    </a:lnTo>
                    <a:lnTo>
                      <a:pt x="18" y="6"/>
                    </a:lnTo>
                    <a:lnTo>
                      <a:pt x="9" y="8"/>
                    </a:lnTo>
                    <a:lnTo>
                      <a:pt x="0" y="9"/>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Freeform 27">
                <a:extLst>
                  <a:ext uri="{FF2B5EF4-FFF2-40B4-BE49-F238E27FC236}">
                    <a16:creationId xmlns:a16="http://schemas.microsoft.com/office/drawing/2014/main" id="{24E67E4A-2FBD-692D-4FBB-6E882E94AE93}"/>
                  </a:ext>
                </a:extLst>
              </p:cNvPr>
              <p:cNvSpPr>
                <a:spLocks/>
              </p:cNvSpPr>
              <p:nvPr/>
            </p:nvSpPr>
            <p:spPr bwMode="auto">
              <a:xfrm>
                <a:off x="1931" y="2793"/>
                <a:ext cx="48" cy="10"/>
              </a:xfrm>
              <a:custGeom>
                <a:avLst/>
                <a:gdLst>
                  <a:gd name="T0" fmla="*/ 48 w 48"/>
                  <a:gd name="T1" fmla="*/ 10 h 10"/>
                  <a:gd name="T2" fmla="*/ 42 w 48"/>
                  <a:gd name="T3" fmla="*/ 9 h 10"/>
                  <a:gd name="T4" fmla="*/ 32 w 48"/>
                  <a:gd name="T5" fmla="*/ 7 h 10"/>
                  <a:gd name="T6" fmla="*/ 22 w 48"/>
                  <a:gd name="T7" fmla="*/ 5 h 10"/>
                  <a:gd name="T8" fmla="*/ 13 w 48"/>
                  <a:gd name="T9" fmla="*/ 2 h 10"/>
                  <a:gd name="T10" fmla="*/ 3 w 48"/>
                  <a:gd name="T11" fmla="*/ 1 h 10"/>
                  <a:gd name="T12" fmla="*/ 0 w 4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8" h="10">
                    <a:moveTo>
                      <a:pt x="48" y="10"/>
                    </a:moveTo>
                    <a:lnTo>
                      <a:pt x="42" y="9"/>
                    </a:lnTo>
                    <a:lnTo>
                      <a:pt x="32" y="7"/>
                    </a:lnTo>
                    <a:lnTo>
                      <a:pt x="22" y="5"/>
                    </a:lnTo>
                    <a:lnTo>
                      <a:pt x="13" y="2"/>
                    </a:lnTo>
                    <a:lnTo>
                      <a:pt x="3"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Freeform 28">
                <a:extLst>
                  <a:ext uri="{FF2B5EF4-FFF2-40B4-BE49-F238E27FC236}">
                    <a16:creationId xmlns:a16="http://schemas.microsoft.com/office/drawing/2014/main" id="{7D032388-5E22-9115-DD1A-7601C02765A1}"/>
                  </a:ext>
                </a:extLst>
              </p:cNvPr>
              <p:cNvSpPr>
                <a:spLocks/>
              </p:cNvSpPr>
              <p:nvPr/>
            </p:nvSpPr>
            <p:spPr bwMode="auto">
              <a:xfrm>
                <a:off x="4277" y="2793"/>
                <a:ext cx="48" cy="10"/>
              </a:xfrm>
              <a:custGeom>
                <a:avLst/>
                <a:gdLst>
                  <a:gd name="T0" fmla="*/ 48 w 48"/>
                  <a:gd name="T1" fmla="*/ 0 h 10"/>
                  <a:gd name="T2" fmla="*/ 45 w 48"/>
                  <a:gd name="T3" fmla="*/ 1 h 10"/>
                  <a:gd name="T4" fmla="*/ 35 w 48"/>
                  <a:gd name="T5" fmla="*/ 2 h 10"/>
                  <a:gd name="T6" fmla="*/ 26 w 48"/>
                  <a:gd name="T7" fmla="*/ 5 h 10"/>
                  <a:gd name="T8" fmla="*/ 16 w 48"/>
                  <a:gd name="T9" fmla="*/ 7 h 10"/>
                  <a:gd name="T10" fmla="*/ 6 w 48"/>
                  <a:gd name="T11" fmla="*/ 9 h 10"/>
                  <a:gd name="T12" fmla="*/ 0 w 4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48" h="10">
                    <a:moveTo>
                      <a:pt x="48" y="0"/>
                    </a:moveTo>
                    <a:lnTo>
                      <a:pt x="45" y="1"/>
                    </a:lnTo>
                    <a:lnTo>
                      <a:pt x="35" y="2"/>
                    </a:lnTo>
                    <a:lnTo>
                      <a:pt x="26" y="5"/>
                    </a:lnTo>
                    <a:lnTo>
                      <a:pt x="16" y="7"/>
                    </a:lnTo>
                    <a:lnTo>
                      <a:pt x="6" y="9"/>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 name="Freeform 29">
                <a:extLst>
                  <a:ext uri="{FF2B5EF4-FFF2-40B4-BE49-F238E27FC236}">
                    <a16:creationId xmlns:a16="http://schemas.microsoft.com/office/drawing/2014/main" id="{28058ECB-058A-4D2D-DA66-D625F8D50173}"/>
                  </a:ext>
                </a:extLst>
              </p:cNvPr>
              <p:cNvSpPr>
                <a:spLocks/>
              </p:cNvSpPr>
              <p:nvPr/>
            </p:nvSpPr>
            <p:spPr bwMode="auto">
              <a:xfrm>
                <a:off x="1886" y="2783"/>
                <a:ext cx="45" cy="10"/>
              </a:xfrm>
              <a:custGeom>
                <a:avLst/>
                <a:gdLst>
                  <a:gd name="T0" fmla="*/ 45 w 45"/>
                  <a:gd name="T1" fmla="*/ 10 h 10"/>
                  <a:gd name="T2" fmla="*/ 38 w 45"/>
                  <a:gd name="T3" fmla="*/ 9 h 10"/>
                  <a:gd name="T4" fmla="*/ 28 w 45"/>
                  <a:gd name="T5" fmla="*/ 7 h 10"/>
                  <a:gd name="T6" fmla="*/ 19 w 45"/>
                  <a:gd name="T7" fmla="*/ 4 h 10"/>
                  <a:gd name="T8" fmla="*/ 9 w 45"/>
                  <a:gd name="T9" fmla="*/ 2 h 10"/>
                  <a:gd name="T10" fmla="*/ 0 w 45"/>
                  <a:gd name="T11" fmla="*/ 0 h 10"/>
                </a:gdLst>
                <a:ahLst/>
                <a:cxnLst>
                  <a:cxn ang="0">
                    <a:pos x="T0" y="T1"/>
                  </a:cxn>
                  <a:cxn ang="0">
                    <a:pos x="T2" y="T3"/>
                  </a:cxn>
                  <a:cxn ang="0">
                    <a:pos x="T4" y="T5"/>
                  </a:cxn>
                  <a:cxn ang="0">
                    <a:pos x="T6" y="T7"/>
                  </a:cxn>
                  <a:cxn ang="0">
                    <a:pos x="T8" y="T9"/>
                  </a:cxn>
                  <a:cxn ang="0">
                    <a:pos x="T10" y="T11"/>
                  </a:cxn>
                </a:cxnLst>
                <a:rect l="0" t="0" r="r" b="b"/>
                <a:pathLst>
                  <a:path w="45" h="10">
                    <a:moveTo>
                      <a:pt x="45" y="10"/>
                    </a:moveTo>
                    <a:lnTo>
                      <a:pt x="38" y="9"/>
                    </a:lnTo>
                    <a:lnTo>
                      <a:pt x="28" y="7"/>
                    </a:lnTo>
                    <a:lnTo>
                      <a:pt x="19" y="4"/>
                    </a:lnTo>
                    <a:lnTo>
                      <a:pt x="9" y="2"/>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Freeform 30">
                <a:extLst>
                  <a:ext uri="{FF2B5EF4-FFF2-40B4-BE49-F238E27FC236}">
                    <a16:creationId xmlns:a16="http://schemas.microsoft.com/office/drawing/2014/main" id="{95B0D72B-C886-CE8B-B20A-D20C84114ACE}"/>
                  </a:ext>
                </a:extLst>
              </p:cNvPr>
              <p:cNvSpPr>
                <a:spLocks/>
              </p:cNvSpPr>
              <p:nvPr/>
            </p:nvSpPr>
            <p:spPr bwMode="auto">
              <a:xfrm>
                <a:off x="4325" y="2783"/>
                <a:ext cx="45" cy="10"/>
              </a:xfrm>
              <a:custGeom>
                <a:avLst/>
                <a:gdLst>
                  <a:gd name="T0" fmla="*/ 45 w 45"/>
                  <a:gd name="T1" fmla="*/ 0 h 10"/>
                  <a:gd name="T2" fmla="*/ 36 w 45"/>
                  <a:gd name="T3" fmla="*/ 2 h 10"/>
                  <a:gd name="T4" fmla="*/ 26 w 45"/>
                  <a:gd name="T5" fmla="*/ 4 h 10"/>
                  <a:gd name="T6" fmla="*/ 17 w 45"/>
                  <a:gd name="T7" fmla="*/ 7 h 10"/>
                  <a:gd name="T8" fmla="*/ 7 w 45"/>
                  <a:gd name="T9" fmla="*/ 9 h 10"/>
                  <a:gd name="T10" fmla="*/ 0 w 45"/>
                  <a:gd name="T11" fmla="*/ 10 h 10"/>
                </a:gdLst>
                <a:ahLst/>
                <a:cxnLst>
                  <a:cxn ang="0">
                    <a:pos x="T0" y="T1"/>
                  </a:cxn>
                  <a:cxn ang="0">
                    <a:pos x="T2" y="T3"/>
                  </a:cxn>
                  <a:cxn ang="0">
                    <a:pos x="T4" y="T5"/>
                  </a:cxn>
                  <a:cxn ang="0">
                    <a:pos x="T6" y="T7"/>
                  </a:cxn>
                  <a:cxn ang="0">
                    <a:pos x="T8" y="T9"/>
                  </a:cxn>
                  <a:cxn ang="0">
                    <a:pos x="T10" y="T11"/>
                  </a:cxn>
                </a:cxnLst>
                <a:rect l="0" t="0" r="r" b="b"/>
                <a:pathLst>
                  <a:path w="45" h="10">
                    <a:moveTo>
                      <a:pt x="45" y="0"/>
                    </a:moveTo>
                    <a:lnTo>
                      <a:pt x="36" y="2"/>
                    </a:lnTo>
                    <a:lnTo>
                      <a:pt x="26" y="4"/>
                    </a:lnTo>
                    <a:lnTo>
                      <a:pt x="17" y="7"/>
                    </a:lnTo>
                    <a:lnTo>
                      <a:pt x="7" y="9"/>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Freeform 31">
                <a:extLst>
                  <a:ext uri="{FF2B5EF4-FFF2-40B4-BE49-F238E27FC236}">
                    <a16:creationId xmlns:a16="http://schemas.microsoft.com/office/drawing/2014/main" id="{552884B7-CE59-7C82-919A-74D58876B8F5}"/>
                  </a:ext>
                </a:extLst>
              </p:cNvPr>
              <p:cNvSpPr>
                <a:spLocks/>
              </p:cNvSpPr>
              <p:nvPr/>
            </p:nvSpPr>
            <p:spPr bwMode="auto">
              <a:xfrm>
                <a:off x="1843" y="2774"/>
                <a:ext cx="43" cy="9"/>
              </a:xfrm>
              <a:custGeom>
                <a:avLst/>
                <a:gdLst>
                  <a:gd name="T0" fmla="*/ 43 w 43"/>
                  <a:gd name="T1" fmla="*/ 9 h 9"/>
                  <a:gd name="T2" fmla="*/ 42 w 43"/>
                  <a:gd name="T3" fmla="*/ 9 h 9"/>
                  <a:gd name="T4" fmla="*/ 33 w 43"/>
                  <a:gd name="T5" fmla="*/ 7 h 9"/>
                  <a:gd name="T6" fmla="*/ 23 w 43"/>
                  <a:gd name="T7" fmla="*/ 5 h 9"/>
                  <a:gd name="T8" fmla="*/ 13 w 43"/>
                  <a:gd name="T9" fmla="*/ 3 h 9"/>
                  <a:gd name="T10" fmla="*/ 3 w 43"/>
                  <a:gd name="T11" fmla="*/ 1 h 9"/>
                  <a:gd name="T12" fmla="*/ 0 w 4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3" h="9">
                    <a:moveTo>
                      <a:pt x="43" y="9"/>
                    </a:moveTo>
                    <a:lnTo>
                      <a:pt x="42" y="9"/>
                    </a:lnTo>
                    <a:lnTo>
                      <a:pt x="33" y="7"/>
                    </a:lnTo>
                    <a:lnTo>
                      <a:pt x="23" y="5"/>
                    </a:lnTo>
                    <a:lnTo>
                      <a:pt x="13" y="3"/>
                    </a:lnTo>
                    <a:lnTo>
                      <a:pt x="3"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Freeform 32">
                <a:extLst>
                  <a:ext uri="{FF2B5EF4-FFF2-40B4-BE49-F238E27FC236}">
                    <a16:creationId xmlns:a16="http://schemas.microsoft.com/office/drawing/2014/main" id="{679B3DC3-6B87-6154-449D-96CC2074377B}"/>
                  </a:ext>
                </a:extLst>
              </p:cNvPr>
              <p:cNvSpPr>
                <a:spLocks/>
              </p:cNvSpPr>
              <p:nvPr/>
            </p:nvSpPr>
            <p:spPr bwMode="auto">
              <a:xfrm>
                <a:off x="4370" y="2774"/>
                <a:ext cx="43" cy="9"/>
              </a:xfrm>
              <a:custGeom>
                <a:avLst/>
                <a:gdLst>
                  <a:gd name="T0" fmla="*/ 43 w 43"/>
                  <a:gd name="T1" fmla="*/ 0 h 9"/>
                  <a:gd name="T2" fmla="*/ 39 w 43"/>
                  <a:gd name="T3" fmla="*/ 1 h 9"/>
                  <a:gd name="T4" fmla="*/ 30 w 43"/>
                  <a:gd name="T5" fmla="*/ 3 h 9"/>
                  <a:gd name="T6" fmla="*/ 20 w 43"/>
                  <a:gd name="T7" fmla="*/ 5 h 9"/>
                  <a:gd name="T8" fmla="*/ 10 w 43"/>
                  <a:gd name="T9" fmla="*/ 7 h 9"/>
                  <a:gd name="T10" fmla="*/ 1 w 43"/>
                  <a:gd name="T11" fmla="*/ 9 h 9"/>
                  <a:gd name="T12" fmla="*/ 0 w 4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3" h="9">
                    <a:moveTo>
                      <a:pt x="43" y="0"/>
                    </a:moveTo>
                    <a:lnTo>
                      <a:pt x="39" y="1"/>
                    </a:lnTo>
                    <a:lnTo>
                      <a:pt x="30" y="3"/>
                    </a:lnTo>
                    <a:lnTo>
                      <a:pt x="20" y="5"/>
                    </a:lnTo>
                    <a:lnTo>
                      <a:pt x="10" y="7"/>
                    </a:lnTo>
                    <a:lnTo>
                      <a:pt x="1" y="9"/>
                    </a:lnTo>
                    <a:lnTo>
                      <a:pt x="0" y="9"/>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Freeform 33">
                <a:extLst>
                  <a:ext uri="{FF2B5EF4-FFF2-40B4-BE49-F238E27FC236}">
                    <a16:creationId xmlns:a16="http://schemas.microsoft.com/office/drawing/2014/main" id="{349A700A-C3F4-00D2-7A40-418DB7176A13}"/>
                  </a:ext>
                </a:extLst>
              </p:cNvPr>
              <p:cNvSpPr>
                <a:spLocks/>
              </p:cNvSpPr>
              <p:nvPr/>
            </p:nvSpPr>
            <p:spPr bwMode="auto">
              <a:xfrm>
                <a:off x="1802" y="2764"/>
                <a:ext cx="41" cy="10"/>
              </a:xfrm>
              <a:custGeom>
                <a:avLst/>
                <a:gdLst>
                  <a:gd name="T0" fmla="*/ 41 w 41"/>
                  <a:gd name="T1" fmla="*/ 10 h 10"/>
                  <a:gd name="T2" fmla="*/ 34 w 41"/>
                  <a:gd name="T3" fmla="*/ 8 h 10"/>
                  <a:gd name="T4" fmla="*/ 25 w 41"/>
                  <a:gd name="T5" fmla="*/ 6 h 10"/>
                  <a:gd name="T6" fmla="*/ 15 w 41"/>
                  <a:gd name="T7" fmla="*/ 4 h 10"/>
                  <a:gd name="T8" fmla="*/ 6 w 41"/>
                  <a:gd name="T9" fmla="*/ 1 h 10"/>
                  <a:gd name="T10" fmla="*/ 0 w 41"/>
                  <a:gd name="T11" fmla="*/ 0 h 10"/>
                </a:gdLst>
                <a:ahLst/>
                <a:cxnLst>
                  <a:cxn ang="0">
                    <a:pos x="T0" y="T1"/>
                  </a:cxn>
                  <a:cxn ang="0">
                    <a:pos x="T2" y="T3"/>
                  </a:cxn>
                  <a:cxn ang="0">
                    <a:pos x="T4" y="T5"/>
                  </a:cxn>
                  <a:cxn ang="0">
                    <a:pos x="T6" y="T7"/>
                  </a:cxn>
                  <a:cxn ang="0">
                    <a:pos x="T8" y="T9"/>
                  </a:cxn>
                  <a:cxn ang="0">
                    <a:pos x="T10" y="T11"/>
                  </a:cxn>
                </a:cxnLst>
                <a:rect l="0" t="0" r="r" b="b"/>
                <a:pathLst>
                  <a:path w="41" h="10">
                    <a:moveTo>
                      <a:pt x="41" y="10"/>
                    </a:moveTo>
                    <a:lnTo>
                      <a:pt x="34" y="8"/>
                    </a:lnTo>
                    <a:lnTo>
                      <a:pt x="25" y="6"/>
                    </a:lnTo>
                    <a:lnTo>
                      <a:pt x="15" y="4"/>
                    </a:lnTo>
                    <a:lnTo>
                      <a:pt x="6"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Freeform 34">
                <a:extLst>
                  <a:ext uri="{FF2B5EF4-FFF2-40B4-BE49-F238E27FC236}">
                    <a16:creationId xmlns:a16="http://schemas.microsoft.com/office/drawing/2014/main" id="{E556A7B0-98AE-695B-17A4-BDD9BFC17089}"/>
                  </a:ext>
                </a:extLst>
              </p:cNvPr>
              <p:cNvSpPr>
                <a:spLocks/>
              </p:cNvSpPr>
              <p:nvPr/>
            </p:nvSpPr>
            <p:spPr bwMode="auto">
              <a:xfrm>
                <a:off x="4413" y="2764"/>
                <a:ext cx="41" cy="10"/>
              </a:xfrm>
              <a:custGeom>
                <a:avLst/>
                <a:gdLst>
                  <a:gd name="T0" fmla="*/ 41 w 41"/>
                  <a:gd name="T1" fmla="*/ 0 h 10"/>
                  <a:gd name="T2" fmla="*/ 35 w 41"/>
                  <a:gd name="T3" fmla="*/ 1 h 10"/>
                  <a:gd name="T4" fmla="*/ 26 w 41"/>
                  <a:gd name="T5" fmla="*/ 4 h 10"/>
                  <a:gd name="T6" fmla="*/ 16 w 41"/>
                  <a:gd name="T7" fmla="*/ 6 h 10"/>
                  <a:gd name="T8" fmla="*/ 6 w 41"/>
                  <a:gd name="T9" fmla="*/ 8 h 10"/>
                  <a:gd name="T10" fmla="*/ 0 w 41"/>
                  <a:gd name="T11" fmla="*/ 10 h 10"/>
                </a:gdLst>
                <a:ahLst/>
                <a:cxnLst>
                  <a:cxn ang="0">
                    <a:pos x="T0" y="T1"/>
                  </a:cxn>
                  <a:cxn ang="0">
                    <a:pos x="T2" y="T3"/>
                  </a:cxn>
                  <a:cxn ang="0">
                    <a:pos x="T4" y="T5"/>
                  </a:cxn>
                  <a:cxn ang="0">
                    <a:pos x="T6" y="T7"/>
                  </a:cxn>
                  <a:cxn ang="0">
                    <a:pos x="T8" y="T9"/>
                  </a:cxn>
                  <a:cxn ang="0">
                    <a:pos x="T10" y="T11"/>
                  </a:cxn>
                </a:cxnLst>
                <a:rect l="0" t="0" r="r" b="b"/>
                <a:pathLst>
                  <a:path w="41" h="10">
                    <a:moveTo>
                      <a:pt x="41" y="0"/>
                    </a:moveTo>
                    <a:lnTo>
                      <a:pt x="35" y="1"/>
                    </a:lnTo>
                    <a:lnTo>
                      <a:pt x="26" y="4"/>
                    </a:lnTo>
                    <a:lnTo>
                      <a:pt x="16" y="6"/>
                    </a:lnTo>
                    <a:lnTo>
                      <a:pt x="6" y="8"/>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 name="Freeform 35">
                <a:extLst>
                  <a:ext uri="{FF2B5EF4-FFF2-40B4-BE49-F238E27FC236}">
                    <a16:creationId xmlns:a16="http://schemas.microsoft.com/office/drawing/2014/main" id="{694E806F-5156-D966-A9E8-83BCEEA0E03D}"/>
                  </a:ext>
                </a:extLst>
              </p:cNvPr>
              <p:cNvSpPr>
                <a:spLocks/>
              </p:cNvSpPr>
              <p:nvPr/>
            </p:nvSpPr>
            <p:spPr bwMode="auto">
              <a:xfrm>
                <a:off x="1764" y="2754"/>
                <a:ext cx="38" cy="10"/>
              </a:xfrm>
              <a:custGeom>
                <a:avLst/>
                <a:gdLst>
                  <a:gd name="T0" fmla="*/ 38 w 38"/>
                  <a:gd name="T1" fmla="*/ 10 h 10"/>
                  <a:gd name="T2" fmla="*/ 34 w 38"/>
                  <a:gd name="T3" fmla="*/ 9 h 10"/>
                  <a:gd name="T4" fmla="*/ 24 w 38"/>
                  <a:gd name="T5" fmla="*/ 6 h 10"/>
                  <a:gd name="T6" fmla="*/ 15 w 38"/>
                  <a:gd name="T7" fmla="*/ 4 h 10"/>
                  <a:gd name="T8" fmla="*/ 4 w 38"/>
                  <a:gd name="T9" fmla="*/ 2 h 10"/>
                  <a:gd name="T10" fmla="*/ 0 w 38"/>
                  <a:gd name="T11" fmla="*/ 0 h 10"/>
                </a:gdLst>
                <a:ahLst/>
                <a:cxnLst>
                  <a:cxn ang="0">
                    <a:pos x="T0" y="T1"/>
                  </a:cxn>
                  <a:cxn ang="0">
                    <a:pos x="T2" y="T3"/>
                  </a:cxn>
                  <a:cxn ang="0">
                    <a:pos x="T4" y="T5"/>
                  </a:cxn>
                  <a:cxn ang="0">
                    <a:pos x="T6" y="T7"/>
                  </a:cxn>
                  <a:cxn ang="0">
                    <a:pos x="T8" y="T9"/>
                  </a:cxn>
                  <a:cxn ang="0">
                    <a:pos x="T10" y="T11"/>
                  </a:cxn>
                </a:cxnLst>
                <a:rect l="0" t="0" r="r" b="b"/>
                <a:pathLst>
                  <a:path w="38" h="10">
                    <a:moveTo>
                      <a:pt x="38" y="10"/>
                    </a:moveTo>
                    <a:lnTo>
                      <a:pt x="34" y="9"/>
                    </a:lnTo>
                    <a:lnTo>
                      <a:pt x="24" y="6"/>
                    </a:lnTo>
                    <a:lnTo>
                      <a:pt x="15" y="4"/>
                    </a:lnTo>
                    <a:lnTo>
                      <a:pt x="4" y="2"/>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Freeform 36">
                <a:extLst>
                  <a:ext uri="{FF2B5EF4-FFF2-40B4-BE49-F238E27FC236}">
                    <a16:creationId xmlns:a16="http://schemas.microsoft.com/office/drawing/2014/main" id="{5F5EE6BE-E705-9869-BA62-B391118C26BA}"/>
                  </a:ext>
                </a:extLst>
              </p:cNvPr>
              <p:cNvSpPr>
                <a:spLocks/>
              </p:cNvSpPr>
              <p:nvPr/>
            </p:nvSpPr>
            <p:spPr bwMode="auto">
              <a:xfrm>
                <a:off x="4454" y="2754"/>
                <a:ext cx="38" cy="10"/>
              </a:xfrm>
              <a:custGeom>
                <a:avLst/>
                <a:gdLst>
                  <a:gd name="T0" fmla="*/ 38 w 38"/>
                  <a:gd name="T1" fmla="*/ 0 h 10"/>
                  <a:gd name="T2" fmla="*/ 33 w 38"/>
                  <a:gd name="T3" fmla="*/ 2 h 10"/>
                  <a:gd name="T4" fmla="*/ 23 w 38"/>
                  <a:gd name="T5" fmla="*/ 4 h 10"/>
                  <a:gd name="T6" fmla="*/ 14 w 38"/>
                  <a:gd name="T7" fmla="*/ 6 h 10"/>
                  <a:gd name="T8" fmla="*/ 4 w 38"/>
                  <a:gd name="T9" fmla="*/ 9 h 10"/>
                  <a:gd name="T10" fmla="*/ 0 w 38"/>
                  <a:gd name="T11" fmla="*/ 10 h 10"/>
                </a:gdLst>
                <a:ahLst/>
                <a:cxnLst>
                  <a:cxn ang="0">
                    <a:pos x="T0" y="T1"/>
                  </a:cxn>
                  <a:cxn ang="0">
                    <a:pos x="T2" y="T3"/>
                  </a:cxn>
                  <a:cxn ang="0">
                    <a:pos x="T4" y="T5"/>
                  </a:cxn>
                  <a:cxn ang="0">
                    <a:pos x="T6" y="T7"/>
                  </a:cxn>
                  <a:cxn ang="0">
                    <a:pos x="T8" y="T9"/>
                  </a:cxn>
                  <a:cxn ang="0">
                    <a:pos x="T10" y="T11"/>
                  </a:cxn>
                </a:cxnLst>
                <a:rect l="0" t="0" r="r" b="b"/>
                <a:pathLst>
                  <a:path w="38" h="10">
                    <a:moveTo>
                      <a:pt x="38" y="0"/>
                    </a:moveTo>
                    <a:lnTo>
                      <a:pt x="33" y="2"/>
                    </a:lnTo>
                    <a:lnTo>
                      <a:pt x="23" y="4"/>
                    </a:lnTo>
                    <a:lnTo>
                      <a:pt x="14" y="6"/>
                    </a:lnTo>
                    <a:lnTo>
                      <a:pt x="4" y="9"/>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Freeform 37">
                <a:extLst>
                  <a:ext uri="{FF2B5EF4-FFF2-40B4-BE49-F238E27FC236}">
                    <a16:creationId xmlns:a16="http://schemas.microsoft.com/office/drawing/2014/main" id="{FDC32955-A3E4-439C-0A5F-7AB907DBDA81}"/>
                  </a:ext>
                </a:extLst>
              </p:cNvPr>
              <p:cNvSpPr>
                <a:spLocks/>
              </p:cNvSpPr>
              <p:nvPr/>
            </p:nvSpPr>
            <p:spPr bwMode="auto">
              <a:xfrm>
                <a:off x="1727" y="2744"/>
                <a:ext cx="37" cy="10"/>
              </a:xfrm>
              <a:custGeom>
                <a:avLst/>
                <a:gdLst>
                  <a:gd name="T0" fmla="*/ 37 w 37"/>
                  <a:gd name="T1" fmla="*/ 10 h 10"/>
                  <a:gd name="T2" fmla="*/ 32 w 37"/>
                  <a:gd name="T3" fmla="*/ 9 h 10"/>
                  <a:gd name="T4" fmla="*/ 22 w 37"/>
                  <a:gd name="T5" fmla="*/ 7 h 10"/>
                  <a:gd name="T6" fmla="*/ 13 w 37"/>
                  <a:gd name="T7" fmla="*/ 4 h 10"/>
                  <a:gd name="T8" fmla="*/ 3 w 37"/>
                  <a:gd name="T9" fmla="*/ 1 h 10"/>
                  <a:gd name="T10" fmla="*/ 0 w 37"/>
                  <a:gd name="T11" fmla="*/ 0 h 10"/>
                </a:gdLst>
                <a:ahLst/>
                <a:cxnLst>
                  <a:cxn ang="0">
                    <a:pos x="T0" y="T1"/>
                  </a:cxn>
                  <a:cxn ang="0">
                    <a:pos x="T2" y="T3"/>
                  </a:cxn>
                  <a:cxn ang="0">
                    <a:pos x="T4" y="T5"/>
                  </a:cxn>
                  <a:cxn ang="0">
                    <a:pos x="T6" y="T7"/>
                  </a:cxn>
                  <a:cxn ang="0">
                    <a:pos x="T8" y="T9"/>
                  </a:cxn>
                  <a:cxn ang="0">
                    <a:pos x="T10" y="T11"/>
                  </a:cxn>
                </a:cxnLst>
                <a:rect l="0" t="0" r="r" b="b"/>
                <a:pathLst>
                  <a:path w="37" h="10">
                    <a:moveTo>
                      <a:pt x="37" y="10"/>
                    </a:moveTo>
                    <a:lnTo>
                      <a:pt x="32" y="9"/>
                    </a:lnTo>
                    <a:lnTo>
                      <a:pt x="22" y="7"/>
                    </a:lnTo>
                    <a:lnTo>
                      <a:pt x="13" y="4"/>
                    </a:lnTo>
                    <a:lnTo>
                      <a:pt x="3" y="1"/>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 name="Freeform 38">
                <a:extLst>
                  <a:ext uri="{FF2B5EF4-FFF2-40B4-BE49-F238E27FC236}">
                    <a16:creationId xmlns:a16="http://schemas.microsoft.com/office/drawing/2014/main" id="{67CF4334-F44D-92E9-8678-2CE317DD4250}"/>
                  </a:ext>
                </a:extLst>
              </p:cNvPr>
              <p:cNvSpPr>
                <a:spLocks/>
              </p:cNvSpPr>
              <p:nvPr/>
            </p:nvSpPr>
            <p:spPr bwMode="auto">
              <a:xfrm>
                <a:off x="4492" y="2744"/>
                <a:ext cx="37" cy="10"/>
              </a:xfrm>
              <a:custGeom>
                <a:avLst/>
                <a:gdLst>
                  <a:gd name="T0" fmla="*/ 37 w 37"/>
                  <a:gd name="T1" fmla="*/ 0 h 10"/>
                  <a:gd name="T2" fmla="*/ 34 w 37"/>
                  <a:gd name="T3" fmla="*/ 1 h 10"/>
                  <a:gd name="T4" fmla="*/ 24 w 37"/>
                  <a:gd name="T5" fmla="*/ 4 h 10"/>
                  <a:gd name="T6" fmla="*/ 15 w 37"/>
                  <a:gd name="T7" fmla="*/ 7 h 10"/>
                  <a:gd name="T8" fmla="*/ 5 w 37"/>
                  <a:gd name="T9" fmla="*/ 9 h 10"/>
                  <a:gd name="T10" fmla="*/ 0 w 37"/>
                  <a:gd name="T11" fmla="*/ 10 h 10"/>
                </a:gdLst>
                <a:ahLst/>
                <a:cxnLst>
                  <a:cxn ang="0">
                    <a:pos x="T0" y="T1"/>
                  </a:cxn>
                  <a:cxn ang="0">
                    <a:pos x="T2" y="T3"/>
                  </a:cxn>
                  <a:cxn ang="0">
                    <a:pos x="T4" y="T5"/>
                  </a:cxn>
                  <a:cxn ang="0">
                    <a:pos x="T6" y="T7"/>
                  </a:cxn>
                  <a:cxn ang="0">
                    <a:pos x="T8" y="T9"/>
                  </a:cxn>
                  <a:cxn ang="0">
                    <a:pos x="T10" y="T11"/>
                  </a:cxn>
                </a:cxnLst>
                <a:rect l="0" t="0" r="r" b="b"/>
                <a:pathLst>
                  <a:path w="37" h="10">
                    <a:moveTo>
                      <a:pt x="37" y="0"/>
                    </a:moveTo>
                    <a:lnTo>
                      <a:pt x="34" y="1"/>
                    </a:lnTo>
                    <a:lnTo>
                      <a:pt x="24" y="4"/>
                    </a:lnTo>
                    <a:lnTo>
                      <a:pt x="15" y="7"/>
                    </a:lnTo>
                    <a:lnTo>
                      <a:pt x="5" y="9"/>
                    </a:lnTo>
                    <a:lnTo>
                      <a:pt x="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 name="Freeform 39">
                <a:extLst>
                  <a:ext uri="{FF2B5EF4-FFF2-40B4-BE49-F238E27FC236}">
                    <a16:creationId xmlns:a16="http://schemas.microsoft.com/office/drawing/2014/main" id="{5C3292D3-C43E-1F9A-DB60-6E4988FFC0FF}"/>
                  </a:ext>
                </a:extLst>
              </p:cNvPr>
              <p:cNvSpPr>
                <a:spLocks/>
              </p:cNvSpPr>
              <p:nvPr/>
            </p:nvSpPr>
            <p:spPr bwMode="auto">
              <a:xfrm>
                <a:off x="1691" y="2735"/>
                <a:ext cx="36" cy="9"/>
              </a:xfrm>
              <a:custGeom>
                <a:avLst/>
                <a:gdLst>
                  <a:gd name="T0" fmla="*/ 36 w 36"/>
                  <a:gd name="T1" fmla="*/ 9 h 9"/>
                  <a:gd name="T2" fmla="*/ 29 w 36"/>
                  <a:gd name="T3" fmla="*/ 8 h 9"/>
                  <a:gd name="T4" fmla="*/ 20 w 36"/>
                  <a:gd name="T5" fmla="*/ 5 h 9"/>
                  <a:gd name="T6" fmla="*/ 10 w 36"/>
                  <a:gd name="T7" fmla="*/ 2 h 9"/>
                  <a:gd name="T8" fmla="*/ 0 w 36"/>
                  <a:gd name="T9" fmla="*/ 0 h 9"/>
                  <a:gd name="T10" fmla="*/ 0 w 36"/>
                  <a:gd name="T11" fmla="*/ 0 h 9"/>
                </a:gdLst>
                <a:ahLst/>
                <a:cxnLst>
                  <a:cxn ang="0">
                    <a:pos x="T0" y="T1"/>
                  </a:cxn>
                  <a:cxn ang="0">
                    <a:pos x="T2" y="T3"/>
                  </a:cxn>
                  <a:cxn ang="0">
                    <a:pos x="T4" y="T5"/>
                  </a:cxn>
                  <a:cxn ang="0">
                    <a:pos x="T6" y="T7"/>
                  </a:cxn>
                  <a:cxn ang="0">
                    <a:pos x="T8" y="T9"/>
                  </a:cxn>
                  <a:cxn ang="0">
                    <a:pos x="T10" y="T11"/>
                  </a:cxn>
                </a:cxnLst>
                <a:rect l="0" t="0" r="r" b="b"/>
                <a:pathLst>
                  <a:path w="36" h="9">
                    <a:moveTo>
                      <a:pt x="36" y="9"/>
                    </a:moveTo>
                    <a:lnTo>
                      <a:pt x="29" y="8"/>
                    </a:lnTo>
                    <a:lnTo>
                      <a:pt x="20" y="5"/>
                    </a:lnTo>
                    <a:lnTo>
                      <a:pt x="10" y="2"/>
                    </a:lnTo>
                    <a:lnTo>
                      <a:pt x="0" y="0"/>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Freeform 40">
                <a:extLst>
                  <a:ext uri="{FF2B5EF4-FFF2-40B4-BE49-F238E27FC236}">
                    <a16:creationId xmlns:a16="http://schemas.microsoft.com/office/drawing/2014/main" id="{B14D9B9B-DE14-4F3A-F74C-754E11689395}"/>
                  </a:ext>
                </a:extLst>
              </p:cNvPr>
              <p:cNvSpPr>
                <a:spLocks/>
              </p:cNvSpPr>
              <p:nvPr/>
            </p:nvSpPr>
            <p:spPr bwMode="auto">
              <a:xfrm>
                <a:off x="4529" y="2735"/>
                <a:ext cx="36" cy="9"/>
              </a:xfrm>
              <a:custGeom>
                <a:avLst/>
                <a:gdLst>
                  <a:gd name="T0" fmla="*/ 36 w 36"/>
                  <a:gd name="T1" fmla="*/ 0 h 9"/>
                  <a:gd name="T2" fmla="*/ 36 w 36"/>
                  <a:gd name="T3" fmla="*/ 0 h 9"/>
                  <a:gd name="T4" fmla="*/ 26 w 36"/>
                  <a:gd name="T5" fmla="*/ 2 h 9"/>
                  <a:gd name="T6" fmla="*/ 16 w 36"/>
                  <a:gd name="T7" fmla="*/ 5 h 9"/>
                  <a:gd name="T8" fmla="*/ 7 w 36"/>
                  <a:gd name="T9" fmla="*/ 8 h 9"/>
                  <a:gd name="T10" fmla="*/ 0 w 36"/>
                  <a:gd name="T11" fmla="*/ 9 h 9"/>
                </a:gdLst>
                <a:ahLst/>
                <a:cxnLst>
                  <a:cxn ang="0">
                    <a:pos x="T0" y="T1"/>
                  </a:cxn>
                  <a:cxn ang="0">
                    <a:pos x="T2" y="T3"/>
                  </a:cxn>
                  <a:cxn ang="0">
                    <a:pos x="T4" y="T5"/>
                  </a:cxn>
                  <a:cxn ang="0">
                    <a:pos x="T6" y="T7"/>
                  </a:cxn>
                  <a:cxn ang="0">
                    <a:pos x="T8" y="T9"/>
                  </a:cxn>
                  <a:cxn ang="0">
                    <a:pos x="T10" y="T11"/>
                  </a:cxn>
                </a:cxnLst>
                <a:rect l="0" t="0" r="r" b="b"/>
                <a:pathLst>
                  <a:path w="36" h="9">
                    <a:moveTo>
                      <a:pt x="36" y="0"/>
                    </a:moveTo>
                    <a:lnTo>
                      <a:pt x="36" y="0"/>
                    </a:lnTo>
                    <a:lnTo>
                      <a:pt x="26" y="2"/>
                    </a:lnTo>
                    <a:lnTo>
                      <a:pt x="16" y="5"/>
                    </a:lnTo>
                    <a:lnTo>
                      <a:pt x="7" y="8"/>
                    </a:lnTo>
                    <a:lnTo>
                      <a:pt x="0" y="9"/>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Freeform 41">
                <a:extLst>
                  <a:ext uri="{FF2B5EF4-FFF2-40B4-BE49-F238E27FC236}">
                    <a16:creationId xmlns:a16="http://schemas.microsoft.com/office/drawing/2014/main" id="{F8477225-F1DF-0CE0-E452-722058FD14AA}"/>
                  </a:ext>
                </a:extLst>
              </p:cNvPr>
              <p:cNvSpPr>
                <a:spLocks/>
              </p:cNvSpPr>
              <p:nvPr/>
            </p:nvSpPr>
            <p:spPr bwMode="auto">
              <a:xfrm>
                <a:off x="1671" y="2729"/>
                <a:ext cx="20" cy="6"/>
              </a:xfrm>
              <a:custGeom>
                <a:avLst/>
                <a:gdLst>
                  <a:gd name="T0" fmla="*/ 20 w 20"/>
                  <a:gd name="T1" fmla="*/ 6 h 6"/>
                  <a:gd name="T2" fmla="*/ 10 w 20"/>
                  <a:gd name="T3" fmla="*/ 3 h 6"/>
                  <a:gd name="T4" fmla="*/ 0 w 20"/>
                  <a:gd name="T5" fmla="*/ 0 h 6"/>
                </a:gdLst>
                <a:ahLst/>
                <a:cxnLst>
                  <a:cxn ang="0">
                    <a:pos x="T0" y="T1"/>
                  </a:cxn>
                  <a:cxn ang="0">
                    <a:pos x="T2" y="T3"/>
                  </a:cxn>
                  <a:cxn ang="0">
                    <a:pos x="T4" y="T5"/>
                  </a:cxn>
                </a:cxnLst>
                <a:rect l="0" t="0" r="r" b="b"/>
                <a:pathLst>
                  <a:path w="20" h="6">
                    <a:moveTo>
                      <a:pt x="20" y="6"/>
                    </a:moveTo>
                    <a:lnTo>
                      <a:pt x="10" y="3"/>
                    </a:lnTo>
                    <a:lnTo>
                      <a:pt x="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Freeform 42">
                <a:extLst>
                  <a:ext uri="{FF2B5EF4-FFF2-40B4-BE49-F238E27FC236}">
                    <a16:creationId xmlns:a16="http://schemas.microsoft.com/office/drawing/2014/main" id="{B2D5E633-449B-0F62-6CB6-7A45708573E2}"/>
                  </a:ext>
                </a:extLst>
              </p:cNvPr>
              <p:cNvSpPr>
                <a:spLocks/>
              </p:cNvSpPr>
              <p:nvPr/>
            </p:nvSpPr>
            <p:spPr bwMode="auto">
              <a:xfrm>
                <a:off x="4565" y="2729"/>
                <a:ext cx="19" cy="6"/>
              </a:xfrm>
              <a:custGeom>
                <a:avLst/>
                <a:gdLst>
                  <a:gd name="T0" fmla="*/ 19 w 19"/>
                  <a:gd name="T1" fmla="*/ 0 h 6"/>
                  <a:gd name="T2" fmla="*/ 10 w 19"/>
                  <a:gd name="T3" fmla="*/ 3 h 6"/>
                  <a:gd name="T4" fmla="*/ 0 w 19"/>
                  <a:gd name="T5" fmla="*/ 6 h 6"/>
                </a:gdLst>
                <a:ahLst/>
                <a:cxnLst>
                  <a:cxn ang="0">
                    <a:pos x="T0" y="T1"/>
                  </a:cxn>
                  <a:cxn ang="0">
                    <a:pos x="T2" y="T3"/>
                  </a:cxn>
                  <a:cxn ang="0">
                    <a:pos x="T4" y="T5"/>
                  </a:cxn>
                </a:cxnLst>
                <a:rect l="0" t="0" r="r" b="b"/>
                <a:pathLst>
                  <a:path w="19" h="6">
                    <a:moveTo>
                      <a:pt x="19" y="0"/>
                    </a:moveTo>
                    <a:lnTo>
                      <a:pt x="10" y="3"/>
                    </a:lnTo>
                    <a:lnTo>
                      <a:pt x="0" y="6"/>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 name="Freeform 43">
                <a:extLst>
                  <a:ext uri="{FF2B5EF4-FFF2-40B4-BE49-F238E27FC236}">
                    <a16:creationId xmlns:a16="http://schemas.microsoft.com/office/drawing/2014/main" id="{FD34AC5C-76B6-BB88-8F88-2D8A0676A4C7}"/>
                  </a:ext>
                </a:extLst>
              </p:cNvPr>
              <p:cNvSpPr>
                <a:spLocks/>
              </p:cNvSpPr>
              <p:nvPr/>
            </p:nvSpPr>
            <p:spPr bwMode="auto">
              <a:xfrm>
                <a:off x="1671" y="1705"/>
                <a:ext cx="20" cy="5"/>
              </a:xfrm>
              <a:custGeom>
                <a:avLst/>
                <a:gdLst>
                  <a:gd name="T0" fmla="*/ 0 w 20"/>
                  <a:gd name="T1" fmla="*/ 5 h 5"/>
                  <a:gd name="T2" fmla="*/ 10 w 20"/>
                  <a:gd name="T3" fmla="*/ 2 h 5"/>
                  <a:gd name="T4" fmla="*/ 20 w 20"/>
                  <a:gd name="T5" fmla="*/ 0 h 5"/>
                </a:gdLst>
                <a:ahLst/>
                <a:cxnLst>
                  <a:cxn ang="0">
                    <a:pos x="T0" y="T1"/>
                  </a:cxn>
                  <a:cxn ang="0">
                    <a:pos x="T2" y="T3"/>
                  </a:cxn>
                  <a:cxn ang="0">
                    <a:pos x="T4" y="T5"/>
                  </a:cxn>
                </a:cxnLst>
                <a:rect l="0" t="0" r="r" b="b"/>
                <a:pathLst>
                  <a:path w="20" h="5">
                    <a:moveTo>
                      <a:pt x="0" y="5"/>
                    </a:moveTo>
                    <a:lnTo>
                      <a:pt x="10" y="2"/>
                    </a:lnTo>
                    <a:lnTo>
                      <a:pt x="2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Freeform 44">
                <a:extLst>
                  <a:ext uri="{FF2B5EF4-FFF2-40B4-BE49-F238E27FC236}">
                    <a16:creationId xmlns:a16="http://schemas.microsoft.com/office/drawing/2014/main" id="{88369F19-8C5C-104C-E230-F2E908724708}"/>
                  </a:ext>
                </a:extLst>
              </p:cNvPr>
              <p:cNvSpPr>
                <a:spLocks/>
              </p:cNvSpPr>
              <p:nvPr/>
            </p:nvSpPr>
            <p:spPr bwMode="auto">
              <a:xfrm>
                <a:off x="4565" y="1705"/>
                <a:ext cx="19" cy="5"/>
              </a:xfrm>
              <a:custGeom>
                <a:avLst/>
                <a:gdLst>
                  <a:gd name="T0" fmla="*/ 0 w 19"/>
                  <a:gd name="T1" fmla="*/ 0 h 5"/>
                  <a:gd name="T2" fmla="*/ 10 w 19"/>
                  <a:gd name="T3" fmla="*/ 2 h 5"/>
                  <a:gd name="T4" fmla="*/ 19 w 19"/>
                  <a:gd name="T5" fmla="*/ 5 h 5"/>
                </a:gdLst>
                <a:ahLst/>
                <a:cxnLst>
                  <a:cxn ang="0">
                    <a:pos x="T0" y="T1"/>
                  </a:cxn>
                  <a:cxn ang="0">
                    <a:pos x="T2" y="T3"/>
                  </a:cxn>
                  <a:cxn ang="0">
                    <a:pos x="T4" y="T5"/>
                  </a:cxn>
                </a:cxnLst>
                <a:rect l="0" t="0" r="r" b="b"/>
                <a:pathLst>
                  <a:path w="19" h="5">
                    <a:moveTo>
                      <a:pt x="0" y="0"/>
                    </a:moveTo>
                    <a:lnTo>
                      <a:pt x="10" y="2"/>
                    </a:lnTo>
                    <a:lnTo>
                      <a:pt x="19" y="5"/>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 name="Freeform 45">
                <a:extLst>
                  <a:ext uri="{FF2B5EF4-FFF2-40B4-BE49-F238E27FC236}">
                    <a16:creationId xmlns:a16="http://schemas.microsoft.com/office/drawing/2014/main" id="{1A94877B-8ADA-1CB6-4122-D8093EA85B56}"/>
                  </a:ext>
                </a:extLst>
              </p:cNvPr>
              <p:cNvSpPr>
                <a:spLocks/>
              </p:cNvSpPr>
              <p:nvPr/>
            </p:nvSpPr>
            <p:spPr bwMode="auto">
              <a:xfrm>
                <a:off x="1691" y="1695"/>
                <a:ext cx="36" cy="10"/>
              </a:xfrm>
              <a:custGeom>
                <a:avLst/>
                <a:gdLst>
                  <a:gd name="T0" fmla="*/ 0 w 36"/>
                  <a:gd name="T1" fmla="*/ 10 h 10"/>
                  <a:gd name="T2" fmla="*/ 0 w 36"/>
                  <a:gd name="T3" fmla="*/ 10 h 10"/>
                  <a:gd name="T4" fmla="*/ 10 w 36"/>
                  <a:gd name="T5" fmla="*/ 7 h 10"/>
                  <a:gd name="T6" fmla="*/ 20 w 36"/>
                  <a:gd name="T7" fmla="*/ 4 h 10"/>
                  <a:gd name="T8" fmla="*/ 29 w 36"/>
                  <a:gd name="T9" fmla="*/ 2 h 10"/>
                  <a:gd name="T10" fmla="*/ 36 w 36"/>
                  <a:gd name="T11" fmla="*/ 0 h 10"/>
                </a:gdLst>
                <a:ahLst/>
                <a:cxnLst>
                  <a:cxn ang="0">
                    <a:pos x="T0" y="T1"/>
                  </a:cxn>
                  <a:cxn ang="0">
                    <a:pos x="T2" y="T3"/>
                  </a:cxn>
                  <a:cxn ang="0">
                    <a:pos x="T4" y="T5"/>
                  </a:cxn>
                  <a:cxn ang="0">
                    <a:pos x="T6" y="T7"/>
                  </a:cxn>
                  <a:cxn ang="0">
                    <a:pos x="T8" y="T9"/>
                  </a:cxn>
                  <a:cxn ang="0">
                    <a:pos x="T10" y="T11"/>
                  </a:cxn>
                </a:cxnLst>
                <a:rect l="0" t="0" r="r" b="b"/>
                <a:pathLst>
                  <a:path w="36" h="10">
                    <a:moveTo>
                      <a:pt x="0" y="10"/>
                    </a:moveTo>
                    <a:lnTo>
                      <a:pt x="0" y="10"/>
                    </a:lnTo>
                    <a:lnTo>
                      <a:pt x="10" y="7"/>
                    </a:lnTo>
                    <a:lnTo>
                      <a:pt x="20" y="4"/>
                    </a:lnTo>
                    <a:lnTo>
                      <a:pt x="29" y="2"/>
                    </a:lnTo>
                    <a:lnTo>
                      <a:pt x="36"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 name="Freeform 46">
                <a:extLst>
                  <a:ext uri="{FF2B5EF4-FFF2-40B4-BE49-F238E27FC236}">
                    <a16:creationId xmlns:a16="http://schemas.microsoft.com/office/drawing/2014/main" id="{7B2C2611-64A3-A737-8DB7-7A3A729E6F01}"/>
                  </a:ext>
                </a:extLst>
              </p:cNvPr>
              <p:cNvSpPr>
                <a:spLocks/>
              </p:cNvSpPr>
              <p:nvPr/>
            </p:nvSpPr>
            <p:spPr bwMode="auto">
              <a:xfrm>
                <a:off x="4529" y="1695"/>
                <a:ext cx="36" cy="10"/>
              </a:xfrm>
              <a:custGeom>
                <a:avLst/>
                <a:gdLst>
                  <a:gd name="T0" fmla="*/ 0 w 36"/>
                  <a:gd name="T1" fmla="*/ 0 h 10"/>
                  <a:gd name="T2" fmla="*/ 7 w 36"/>
                  <a:gd name="T3" fmla="*/ 2 h 10"/>
                  <a:gd name="T4" fmla="*/ 16 w 36"/>
                  <a:gd name="T5" fmla="*/ 4 h 10"/>
                  <a:gd name="T6" fmla="*/ 26 w 36"/>
                  <a:gd name="T7" fmla="*/ 7 h 10"/>
                  <a:gd name="T8" fmla="*/ 36 w 36"/>
                  <a:gd name="T9" fmla="*/ 10 h 10"/>
                  <a:gd name="T10" fmla="*/ 36 w 36"/>
                  <a:gd name="T11" fmla="*/ 10 h 10"/>
                </a:gdLst>
                <a:ahLst/>
                <a:cxnLst>
                  <a:cxn ang="0">
                    <a:pos x="T0" y="T1"/>
                  </a:cxn>
                  <a:cxn ang="0">
                    <a:pos x="T2" y="T3"/>
                  </a:cxn>
                  <a:cxn ang="0">
                    <a:pos x="T4" y="T5"/>
                  </a:cxn>
                  <a:cxn ang="0">
                    <a:pos x="T6" y="T7"/>
                  </a:cxn>
                  <a:cxn ang="0">
                    <a:pos x="T8" y="T9"/>
                  </a:cxn>
                  <a:cxn ang="0">
                    <a:pos x="T10" y="T11"/>
                  </a:cxn>
                </a:cxnLst>
                <a:rect l="0" t="0" r="r" b="b"/>
                <a:pathLst>
                  <a:path w="36" h="10">
                    <a:moveTo>
                      <a:pt x="0" y="0"/>
                    </a:moveTo>
                    <a:lnTo>
                      <a:pt x="7" y="2"/>
                    </a:lnTo>
                    <a:lnTo>
                      <a:pt x="16" y="4"/>
                    </a:lnTo>
                    <a:lnTo>
                      <a:pt x="26" y="7"/>
                    </a:lnTo>
                    <a:lnTo>
                      <a:pt x="36" y="10"/>
                    </a:lnTo>
                    <a:lnTo>
                      <a:pt x="36"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Freeform 47">
                <a:extLst>
                  <a:ext uri="{FF2B5EF4-FFF2-40B4-BE49-F238E27FC236}">
                    <a16:creationId xmlns:a16="http://schemas.microsoft.com/office/drawing/2014/main" id="{AA4DD36B-B047-081E-BAEE-E9C045FA35D0}"/>
                  </a:ext>
                </a:extLst>
              </p:cNvPr>
              <p:cNvSpPr>
                <a:spLocks/>
              </p:cNvSpPr>
              <p:nvPr/>
            </p:nvSpPr>
            <p:spPr bwMode="auto">
              <a:xfrm>
                <a:off x="1727" y="1685"/>
                <a:ext cx="37" cy="10"/>
              </a:xfrm>
              <a:custGeom>
                <a:avLst/>
                <a:gdLst>
                  <a:gd name="T0" fmla="*/ 0 w 37"/>
                  <a:gd name="T1" fmla="*/ 10 h 10"/>
                  <a:gd name="T2" fmla="*/ 3 w 37"/>
                  <a:gd name="T3" fmla="*/ 9 h 10"/>
                  <a:gd name="T4" fmla="*/ 13 w 37"/>
                  <a:gd name="T5" fmla="*/ 6 h 10"/>
                  <a:gd name="T6" fmla="*/ 22 w 37"/>
                  <a:gd name="T7" fmla="*/ 4 h 10"/>
                  <a:gd name="T8" fmla="*/ 32 w 37"/>
                  <a:gd name="T9" fmla="*/ 2 h 10"/>
                  <a:gd name="T10" fmla="*/ 37 w 37"/>
                  <a:gd name="T11" fmla="*/ 0 h 10"/>
                </a:gdLst>
                <a:ahLst/>
                <a:cxnLst>
                  <a:cxn ang="0">
                    <a:pos x="T0" y="T1"/>
                  </a:cxn>
                  <a:cxn ang="0">
                    <a:pos x="T2" y="T3"/>
                  </a:cxn>
                  <a:cxn ang="0">
                    <a:pos x="T4" y="T5"/>
                  </a:cxn>
                  <a:cxn ang="0">
                    <a:pos x="T6" y="T7"/>
                  </a:cxn>
                  <a:cxn ang="0">
                    <a:pos x="T8" y="T9"/>
                  </a:cxn>
                  <a:cxn ang="0">
                    <a:pos x="T10" y="T11"/>
                  </a:cxn>
                </a:cxnLst>
                <a:rect l="0" t="0" r="r" b="b"/>
                <a:pathLst>
                  <a:path w="37" h="10">
                    <a:moveTo>
                      <a:pt x="0" y="10"/>
                    </a:moveTo>
                    <a:lnTo>
                      <a:pt x="3" y="9"/>
                    </a:lnTo>
                    <a:lnTo>
                      <a:pt x="13" y="6"/>
                    </a:lnTo>
                    <a:lnTo>
                      <a:pt x="22" y="4"/>
                    </a:lnTo>
                    <a:lnTo>
                      <a:pt x="32" y="2"/>
                    </a:lnTo>
                    <a:lnTo>
                      <a:pt x="37"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Freeform 48">
                <a:extLst>
                  <a:ext uri="{FF2B5EF4-FFF2-40B4-BE49-F238E27FC236}">
                    <a16:creationId xmlns:a16="http://schemas.microsoft.com/office/drawing/2014/main" id="{0968FD32-57B9-87BC-ED94-CDAD1C14DFF7}"/>
                  </a:ext>
                </a:extLst>
              </p:cNvPr>
              <p:cNvSpPr>
                <a:spLocks/>
              </p:cNvSpPr>
              <p:nvPr/>
            </p:nvSpPr>
            <p:spPr bwMode="auto">
              <a:xfrm>
                <a:off x="4492" y="1685"/>
                <a:ext cx="37" cy="10"/>
              </a:xfrm>
              <a:custGeom>
                <a:avLst/>
                <a:gdLst>
                  <a:gd name="T0" fmla="*/ 0 w 37"/>
                  <a:gd name="T1" fmla="*/ 0 h 10"/>
                  <a:gd name="T2" fmla="*/ 5 w 37"/>
                  <a:gd name="T3" fmla="*/ 2 h 10"/>
                  <a:gd name="T4" fmla="*/ 15 w 37"/>
                  <a:gd name="T5" fmla="*/ 4 h 10"/>
                  <a:gd name="T6" fmla="*/ 24 w 37"/>
                  <a:gd name="T7" fmla="*/ 6 h 10"/>
                  <a:gd name="T8" fmla="*/ 34 w 37"/>
                  <a:gd name="T9" fmla="*/ 9 h 10"/>
                  <a:gd name="T10" fmla="*/ 37 w 37"/>
                  <a:gd name="T11" fmla="*/ 10 h 10"/>
                </a:gdLst>
                <a:ahLst/>
                <a:cxnLst>
                  <a:cxn ang="0">
                    <a:pos x="T0" y="T1"/>
                  </a:cxn>
                  <a:cxn ang="0">
                    <a:pos x="T2" y="T3"/>
                  </a:cxn>
                  <a:cxn ang="0">
                    <a:pos x="T4" y="T5"/>
                  </a:cxn>
                  <a:cxn ang="0">
                    <a:pos x="T6" y="T7"/>
                  </a:cxn>
                  <a:cxn ang="0">
                    <a:pos x="T8" y="T9"/>
                  </a:cxn>
                  <a:cxn ang="0">
                    <a:pos x="T10" y="T11"/>
                  </a:cxn>
                </a:cxnLst>
                <a:rect l="0" t="0" r="r" b="b"/>
                <a:pathLst>
                  <a:path w="37" h="10">
                    <a:moveTo>
                      <a:pt x="0" y="0"/>
                    </a:moveTo>
                    <a:lnTo>
                      <a:pt x="5" y="2"/>
                    </a:lnTo>
                    <a:lnTo>
                      <a:pt x="15" y="4"/>
                    </a:lnTo>
                    <a:lnTo>
                      <a:pt x="24" y="6"/>
                    </a:lnTo>
                    <a:lnTo>
                      <a:pt x="34" y="9"/>
                    </a:lnTo>
                    <a:lnTo>
                      <a:pt x="37"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 name="Freeform 49">
                <a:extLst>
                  <a:ext uri="{FF2B5EF4-FFF2-40B4-BE49-F238E27FC236}">
                    <a16:creationId xmlns:a16="http://schemas.microsoft.com/office/drawing/2014/main" id="{948727B7-7A9F-5BDD-06C8-26673344B86C}"/>
                  </a:ext>
                </a:extLst>
              </p:cNvPr>
              <p:cNvSpPr>
                <a:spLocks/>
              </p:cNvSpPr>
              <p:nvPr/>
            </p:nvSpPr>
            <p:spPr bwMode="auto">
              <a:xfrm>
                <a:off x="1764" y="1675"/>
                <a:ext cx="38" cy="10"/>
              </a:xfrm>
              <a:custGeom>
                <a:avLst/>
                <a:gdLst>
                  <a:gd name="T0" fmla="*/ 0 w 38"/>
                  <a:gd name="T1" fmla="*/ 10 h 10"/>
                  <a:gd name="T2" fmla="*/ 4 w 38"/>
                  <a:gd name="T3" fmla="*/ 9 h 10"/>
                  <a:gd name="T4" fmla="*/ 15 w 38"/>
                  <a:gd name="T5" fmla="*/ 6 h 10"/>
                  <a:gd name="T6" fmla="*/ 24 w 38"/>
                  <a:gd name="T7" fmla="*/ 4 h 10"/>
                  <a:gd name="T8" fmla="*/ 34 w 38"/>
                  <a:gd name="T9" fmla="*/ 1 h 10"/>
                  <a:gd name="T10" fmla="*/ 38 w 38"/>
                  <a:gd name="T11" fmla="*/ 0 h 10"/>
                </a:gdLst>
                <a:ahLst/>
                <a:cxnLst>
                  <a:cxn ang="0">
                    <a:pos x="T0" y="T1"/>
                  </a:cxn>
                  <a:cxn ang="0">
                    <a:pos x="T2" y="T3"/>
                  </a:cxn>
                  <a:cxn ang="0">
                    <a:pos x="T4" y="T5"/>
                  </a:cxn>
                  <a:cxn ang="0">
                    <a:pos x="T6" y="T7"/>
                  </a:cxn>
                  <a:cxn ang="0">
                    <a:pos x="T8" y="T9"/>
                  </a:cxn>
                  <a:cxn ang="0">
                    <a:pos x="T10" y="T11"/>
                  </a:cxn>
                </a:cxnLst>
                <a:rect l="0" t="0" r="r" b="b"/>
                <a:pathLst>
                  <a:path w="38" h="10">
                    <a:moveTo>
                      <a:pt x="0" y="10"/>
                    </a:moveTo>
                    <a:lnTo>
                      <a:pt x="4" y="9"/>
                    </a:lnTo>
                    <a:lnTo>
                      <a:pt x="15" y="6"/>
                    </a:lnTo>
                    <a:lnTo>
                      <a:pt x="24" y="4"/>
                    </a:lnTo>
                    <a:lnTo>
                      <a:pt x="34" y="1"/>
                    </a:lnTo>
                    <a:lnTo>
                      <a:pt x="38"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Freeform 50">
                <a:extLst>
                  <a:ext uri="{FF2B5EF4-FFF2-40B4-BE49-F238E27FC236}">
                    <a16:creationId xmlns:a16="http://schemas.microsoft.com/office/drawing/2014/main" id="{C7140471-863F-BA6A-F2A9-31FFB84B7847}"/>
                  </a:ext>
                </a:extLst>
              </p:cNvPr>
              <p:cNvSpPr>
                <a:spLocks/>
              </p:cNvSpPr>
              <p:nvPr/>
            </p:nvSpPr>
            <p:spPr bwMode="auto">
              <a:xfrm>
                <a:off x="4454" y="1675"/>
                <a:ext cx="38" cy="10"/>
              </a:xfrm>
              <a:custGeom>
                <a:avLst/>
                <a:gdLst>
                  <a:gd name="T0" fmla="*/ 0 w 38"/>
                  <a:gd name="T1" fmla="*/ 0 h 10"/>
                  <a:gd name="T2" fmla="*/ 4 w 38"/>
                  <a:gd name="T3" fmla="*/ 1 h 10"/>
                  <a:gd name="T4" fmla="*/ 14 w 38"/>
                  <a:gd name="T5" fmla="*/ 4 h 10"/>
                  <a:gd name="T6" fmla="*/ 23 w 38"/>
                  <a:gd name="T7" fmla="*/ 6 h 10"/>
                  <a:gd name="T8" fmla="*/ 33 w 38"/>
                  <a:gd name="T9" fmla="*/ 9 h 10"/>
                  <a:gd name="T10" fmla="*/ 38 w 38"/>
                  <a:gd name="T11" fmla="*/ 10 h 10"/>
                </a:gdLst>
                <a:ahLst/>
                <a:cxnLst>
                  <a:cxn ang="0">
                    <a:pos x="T0" y="T1"/>
                  </a:cxn>
                  <a:cxn ang="0">
                    <a:pos x="T2" y="T3"/>
                  </a:cxn>
                  <a:cxn ang="0">
                    <a:pos x="T4" y="T5"/>
                  </a:cxn>
                  <a:cxn ang="0">
                    <a:pos x="T6" y="T7"/>
                  </a:cxn>
                  <a:cxn ang="0">
                    <a:pos x="T8" y="T9"/>
                  </a:cxn>
                  <a:cxn ang="0">
                    <a:pos x="T10" y="T11"/>
                  </a:cxn>
                </a:cxnLst>
                <a:rect l="0" t="0" r="r" b="b"/>
                <a:pathLst>
                  <a:path w="38" h="10">
                    <a:moveTo>
                      <a:pt x="0" y="0"/>
                    </a:moveTo>
                    <a:lnTo>
                      <a:pt x="4" y="1"/>
                    </a:lnTo>
                    <a:lnTo>
                      <a:pt x="14" y="4"/>
                    </a:lnTo>
                    <a:lnTo>
                      <a:pt x="23" y="6"/>
                    </a:lnTo>
                    <a:lnTo>
                      <a:pt x="33" y="9"/>
                    </a:lnTo>
                    <a:lnTo>
                      <a:pt x="38"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 name="Freeform 51">
                <a:extLst>
                  <a:ext uri="{FF2B5EF4-FFF2-40B4-BE49-F238E27FC236}">
                    <a16:creationId xmlns:a16="http://schemas.microsoft.com/office/drawing/2014/main" id="{31194E52-425B-54D2-8AFA-F940D306909A}"/>
                  </a:ext>
                </a:extLst>
              </p:cNvPr>
              <p:cNvSpPr>
                <a:spLocks/>
              </p:cNvSpPr>
              <p:nvPr/>
            </p:nvSpPr>
            <p:spPr bwMode="auto">
              <a:xfrm>
                <a:off x="1802" y="1666"/>
                <a:ext cx="41" cy="9"/>
              </a:xfrm>
              <a:custGeom>
                <a:avLst/>
                <a:gdLst>
                  <a:gd name="T0" fmla="*/ 0 w 41"/>
                  <a:gd name="T1" fmla="*/ 9 h 9"/>
                  <a:gd name="T2" fmla="*/ 6 w 41"/>
                  <a:gd name="T3" fmla="*/ 8 h 9"/>
                  <a:gd name="T4" fmla="*/ 15 w 41"/>
                  <a:gd name="T5" fmla="*/ 6 h 9"/>
                  <a:gd name="T6" fmla="*/ 25 w 41"/>
                  <a:gd name="T7" fmla="*/ 4 h 9"/>
                  <a:gd name="T8" fmla="*/ 34 w 41"/>
                  <a:gd name="T9" fmla="*/ 1 h 9"/>
                  <a:gd name="T10" fmla="*/ 41 w 41"/>
                  <a:gd name="T11" fmla="*/ 0 h 9"/>
                </a:gdLst>
                <a:ahLst/>
                <a:cxnLst>
                  <a:cxn ang="0">
                    <a:pos x="T0" y="T1"/>
                  </a:cxn>
                  <a:cxn ang="0">
                    <a:pos x="T2" y="T3"/>
                  </a:cxn>
                  <a:cxn ang="0">
                    <a:pos x="T4" y="T5"/>
                  </a:cxn>
                  <a:cxn ang="0">
                    <a:pos x="T6" y="T7"/>
                  </a:cxn>
                  <a:cxn ang="0">
                    <a:pos x="T8" y="T9"/>
                  </a:cxn>
                  <a:cxn ang="0">
                    <a:pos x="T10" y="T11"/>
                  </a:cxn>
                </a:cxnLst>
                <a:rect l="0" t="0" r="r" b="b"/>
                <a:pathLst>
                  <a:path w="41" h="9">
                    <a:moveTo>
                      <a:pt x="0" y="9"/>
                    </a:moveTo>
                    <a:lnTo>
                      <a:pt x="6" y="8"/>
                    </a:lnTo>
                    <a:lnTo>
                      <a:pt x="15" y="6"/>
                    </a:lnTo>
                    <a:lnTo>
                      <a:pt x="25" y="4"/>
                    </a:lnTo>
                    <a:lnTo>
                      <a:pt x="34" y="1"/>
                    </a:lnTo>
                    <a:lnTo>
                      <a:pt x="41"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 name="Freeform 52">
                <a:extLst>
                  <a:ext uri="{FF2B5EF4-FFF2-40B4-BE49-F238E27FC236}">
                    <a16:creationId xmlns:a16="http://schemas.microsoft.com/office/drawing/2014/main" id="{7E4E2D1D-8E22-DB37-BC1C-AFF3A8CF8268}"/>
                  </a:ext>
                </a:extLst>
              </p:cNvPr>
              <p:cNvSpPr>
                <a:spLocks/>
              </p:cNvSpPr>
              <p:nvPr/>
            </p:nvSpPr>
            <p:spPr bwMode="auto">
              <a:xfrm>
                <a:off x="4413" y="1666"/>
                <a:ext cx="41" cy="9"/>
              </a:xfrm>
              <a:custGeom>
                <a:avLst/>
                <a:gdLst>
                  <a:gd name="T0" fmla="*/ 0 w 41"/>
                  <a:gd name="T1" fmla="*/ 0 h 9"/>
                  <a:gd name="T2" fmla="*/ 6 w 41"/>
                  <a:gd name="T3" fmla="*/ 1 h 9"/>
                  <a:gd name="T4" fmla="*/ 16 w 41"/>
                  <a:gd name="T5" fmla="*/ 4 h 9"/>
                  <a:gd name="T6" fmla="*/ 26 w 41"/>
                  <a:gd name="T7" fmla="*/ 6 h 9"/>
                  <a:gd name="T8" fmla="*/ 35 w 41"/>
                  <a:gd name="T9" fmla="*/ 8 h 9"/>
                  <a:gd name="T10" fmla="*/ 41 w 41"/>
                  <a:gd name="T11" fmla="*/ 9 h 9"/>
                </a:gdLst>
                <a:ahLst/>
                <a:cxnLst>
                  <a:cxn ang="0">
                    <a:pos x="T0" y="T1"/>
                  </a:cxn>
                  <a:cxn ang="0">
                    <a:pos x="T2" y="T3"/>
                  </a:cxn>
                  <a:cxn ang="0">
                    <a:pos x="T4" y="T5"/>
                  </a:cxn>
                  <a:cxn ang="0">
                    <a:pos x="T6" y="T7"/>
                  </a:cxn>
                  <a:cxn ang="0">
                    <a:pos x="T8" y="T9"/>
                  </a:cxn>
                  <a:cxn ang="0">
                    <a:pos x="T10" y="T11"/>
                  </a:cxn>
                </a:cxnLst>
                <a:rect l="0" t="0" r="r" b="b"/>
                <a:pathLst>
                  <a:path w="41" h="9">
                    <a:moveTo>
                      <a:pt x="0" y="0"/>
                    </a:moveTo>
                    <a:lnTo>
                      <a:pt x="6" y="1"/>
                    </a:lnTo>
                    <a:lnTo>
                      <a:pt x="16" y="4"/>
                    </a:lnTo>
                    <a:lnTo>
                      <a:pt x="26" y="6"/>
                    </a:lnTo>
                    <a:lnTo>
                      <a:pt x="35" y="8"/>
                    </a:lnTo>
                    <a:lnTo>
                      <a:pt x="41" y="9"/>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 name="Freeform 53">
                <a:extLst>
                  <a:ext uri="{FF2B5EF4-FFF2-40B4-BE49-F238E27FC236}">
                    <a16:creationId xmlns:a16="http://schemas.microsoft.com/office/drawing/2014/main" id="{52E8B707-186D-5F92-0FF6-06B3A7656416}"/>
                  </a:ext>
                </a:extLst>
              </p:cNvPr>
              <p:cNvSpPr>
                <a:spLocks/>
              </p:cNvSpPr>
              <p:nvPr/>
            </p:nvSpPr>
            <p:spPr bwMode="auto">
              <a:xfrm>
                <a:off x="1843" y="1656"/>
                <a:ext cx="43" cy="10"/>
              </a:xfrm>
              <a:custGeom>
                <a:avLst/>
                <a:gdLst>
                  <a:gd name="T0" fmla="*/ 0 w 43"/>
                  <a:gd name="T1" fmla="*/ 10 h 10"/>
                  <a:gd name="T2" fmla="*/ 3 w 43"/>
                  <a:gd name="T3" fmla="*/ 9 h 10"/>
                  <a:gd name="T4" fmla="*/ 13 w 43"/>
                  <a:gd name="T5" fmla="*/ 7 h 10"/>
                  <a:gd name="T6" fmla="*/ 23 w 43"/>
                  <a:gd name="T7" fmla="*/ 5 h 10"/>
                  <a:gd name="T8" fmla="*/ 33 w 43"/>
                  <a:gd name="T9" fmla="*/ 2 h 10"/>
                  <a:gd name="T10" fmla="*/ 42 w 43"/>
                  <a:gd name="T11" fmla="*/ 0 h 10"/>
                  <a:gd name="T12" fmla="*/ 43 w 4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3" h="10">
                    <a:moveTo>
                      <a:pt x="0" y="10"/>
                    </a:moveTo>
                    <a:lnTo>
                      <a:pt x="3" y="9"/>
                    </a:lnTo>
                    <a:lnTo>
                      <a:pt x="13" y="7"/>
                    </a:lnTo>
                    <a:lnTo>
                      <a:pt x="23" y="5"/>
                    </a:lnTo>
                    <a:lnTo>
                      <a:pt x="33" y="2"/>
                    </a:lnTo>
                    <a:lnTo>
                      <a:pt x="42" y="0"/>
                    </a:lnTo>
                    <a:lnTo>
                      <a:pt x="43"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Freeform 54">
                <a:extLst>
                  <a:ext uri="{FF2B5EF4-FFF2-40B4-BE49-F238E27FC236}">
                    <a16:creationId xmlns:a16="http://schemas.microsoft.com/office/drawing/2014/main" id="{9AB2DF4B-E5F9-6F42-1C6F-D001A30E947B}"/>
                  </a:ext>
                </a:extLst>
              </p:cNvPr>
              <p:cNvSpPr>
                <a:spLocks/>
              </p:cNvSpPr>
              <p:nvPr/>
            </p:nvSpPr>
            <p:spPr bwMode="auto">
              <a:xfrm>
                <a:off x="4370" y="1656"/>
                <a:ext cx="43" cy="10"/>
              </a:xfrm>
              <a:custGeom>
                <a:avLst/>
                <a:gdLst>
                  <a:gd name="T0" fmla="*/ 0 w 43"/>
                  <a:gd name="T1" fmla="*/ 0 h 10"/>
                  <a:gd name="T2" fmla="*/ 1 w 43"/>
                  <a:gd name="T3" fmla="*/ 0 h 10"/>
                  <a:gd name="T4" fmla="*/ 10 w 43"/>
                  <a:gd name="T5" fmla="*/ 2 h 10"/>
                  <a:gd name="T6" fmla="*/ 20 w 43"/>
                  <a:gd name="T7" fmla="*/ 5 h 10"/>
                  <a:gd name="T8" fmla="*/ 30 w 43"/>
                  <a:gd name="T9" fmla="*/ 7 h 10"/>
                  <a:gd name="T10" fmla="*/ 39 w 43"/>
                  <a:gd name="T11" fmla="*/ 9 h 10"/>
                  <a:gd name="T12" fmla="*/ 43 w 4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43" h="10">
                    <a:moveTo>
                      <a:pt x="0" y="0"/>
                    </a:moveTo>
                    <a:lnTo>
                      <a:pt x="1" y="0"/>
                    </a:lnTo>
                    <a:lnTo>
                      <a:pt x="10" y="2"/>
                    </a:lnTo>
                    <a:lnTo>
                      <a:pt x="20" y="5"/>
                    </a:lnTo>
                    <a:lnTo>
                      <a:pt x="30" y="7"/>
                    </a:lnTo>
                    <a:lnTo>
                      <a:pt x="39" y="9"/>
                    </a:lnTo>
                    <a:lnTo>
                      <a:pt x="43"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Freeform 55">
                <a:extLst>
                  <a:ext uri="{FF2B5EF4-FFF2-40B4-BE49-F238E27FC236}">
                    <a16:creationId xmlns:a16="http://schemas.microsoft.com/office/drawing/2014/main" id="{010060C3-DEE8-4199-B184-E65313A3A326}"/>
                  </a:ext>
                </a:extLst>
              </p:cNvPr>
              <p:cNvSpPr>
                <a:spLocks/>
              </p:cNvSpPr>
              <p:nvPr/>
            </p:nvSpPr>
            <p:spPr bwMode="auto">
              <a:xfrm>
                <a:off x="1886" y="1646"/>
                <a:ext cx="45" cy="10"/>
              </a:xfrm>
              <a:custGeom>
                <a:avLst/>
                <a:gdLst>
                  <a:gd name="T0" fmla="*/ 0 w 45"/>
                  <a:gd name="T1" fmla="*/ 10 h 10"/>
                  <a:gd name="T2" fmla="*/ 9 w 45"/>
                  <a:gd name="T3" fmla="*/ 8 h 10"/>
                  <a:gd name="T4" fmla="*/ 19 w 45"/>
                  <a:gd name="T5" fmla="*/ 6 h 10"/>
                  <a:gd name="T6" fmla="*/ 28 w 45"/>
                  <a:gd name="T7" fmla="*/ 4 h 10"/>
                  <a:gd name="T8" fmla="*/ 38 w 45"/>
                  <a:gd name="T9" fmla="*/ 2 h 10"/>
                  <a:gd name="T10" fmla="*/ 45 w 45"/>
                  <a:gd name="T11" fmla="*/ 0 h 10"/>
                </a:gdLst>
                <a:ahLst/>
                <a:cxnLst>
                  <a:cxn ang="0">
                    <a:pos x="T0" y="T1"/>
                  </a:cxn>
                  <a:cxn ang="0">
                    <a:pos x="T2" y="T3"/>
                  </a:cxn>
                  <a:cxn ang="0">
                    <a:pos x="T4" y="T5"/>
                  </a:cxn>
                  <a:cxn ang="0">
                    <a:pos x="T6" y="T7"/>
                  </a:cxn>
                  <a:cxn ang="0">
                    <a:pos x="T8" y="T9"/>
                  </a:cxn>
                  <a:cxn ang="0">
                    <a:pos x="T10" y="T11"/>
                  </a:cxn>
                </a:cxnLst>
                <a:rect l="0" t="0" r="r" b="b"/>
                <a:pathLst>
                  <a:path w="45" h="10">
                    <a:moveTo>
                      <a:pt x="0" y="10"/>
                    </a:moveTo>
                    <a:lnTo>
                      <a:pt x="9" y="8"/>
                    </a:lnTo>
                    <a:lnTo>
                      <a:pt x="19" y="6"/>
                    </a:lnTo>
                    <a:lnTo>
                      <a:pt x="28" y="4"/>
                    </a:lnTo>
                    <a:lnTo>
                      <a:pt x="38" y="2"/>
                    </a:lnTo>
                    <a:lnTo>
                      <a:pt x="45"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 name="Freeform 56">
                <a:extLst>
                  <a:ext uri="{FF2B5EF4-FFF2-40B4-BE49-F238E27FC236}">
                    <a16:creationId xmlns:a16="http://schemas.microsoft.com/office/drawing/2014/main" id="{5F615043-9368-4225-2B33-EDF135C40EA2}"/>
                  </a:ext>
                </a:extLst>
              </p:cNvPr>
              <p:cNvSpPr>
                <a:spLocks/>
              </p:cNvSpPr>
              <p:nvPr/>
            </p:nvSpPr>
            <p:spPr bwMode="auto">
              <a:xfrm>
                <a:off x="4325" y="1646"/>
                <a:ext cx="45" cy="10"/>
              </a:xfrm>
              <a:custGeom>
                <a:avLst/>
                <a:gdLst>
                  <a:gd name="T0" fmla="*/ 0 w 45"/>
                  <a:gd name="T1" fmla="*/ 0 h 10"/>
                  <a:gd name="T2" fmla="*/ 7 w 45"/>
                  <a:gd name="T3" fmla="*/ 2 h 10"/>
                  <a:gd name="T4" fmla="*/ 17 w 45"/>
                  <a:gd name="T5" fmla="*/ 4 h 10"/>
                  <a:gd name="T6" fmla="*/ 26 w 45"/>
                  <a:gd name="T7" fmla="*/ 6 h 10"/>
                  <a:gd name="T8" fmla="*/ 36 w 45"/>
                  <a:gd name="T9" fmla="*/ 8 h 10"/>
                  <a:gd name="T10" fmla="*/ 45 w 45"/>
                  <a:gd name="T11" fmla="*/ 10 h 10"/>
                </a:gdLst>
                <a:ahLst/>
                <a:cxnLst>
                  <a:cxn ang="0">
                    <a:pos x="T0" y="T1"/>
                  </a:cxn>
                  <a:cxn ang="0">
                    <a:pos x="T2" y="T3"/>
                  </a:cxn>
                  <a:cxn ang="0">
                    <a:pos x="T4" y="T5"/>
                  </a:cxn>
                  <a:cxn ang="0">
                    <a:pos x="T6" y="T7"/>
                  </a:cxn>
                  <a:cxn ang="0">
                    <a:pos x="T8" y="T9"/>
                  </a:cxn>
                  <a:cxn ang="0">
                    <a:pos x="T10" y="T11"/>
                  </a:cxn>
                </a:cxnLst>
                <a:rect l="0" t="0" r="r" b="b"/>
                <a:pathLst>
                  <a:path w="45" h="10">
                    <a:moveTo>
                      <a:pt x="0" y="0"/>
                    </a:moveTo>
                    <a:lnTo>
                      <a:pt x="7" y="2"/>
                    </a:lnTo>
                    <a:lnTo>
                      <a:pt x="17" y="4"/>
                    </a:lnTo>
                    <a:lnTo>
                      <a:pt x="26" y="6"/>
                    </a:lnTo>
                    <a:lnTo>
                      <a:pt x="36" y="8"/>
                    </a:lnTo>
                    <a:lnTo>
                      <a:pt x="45"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Freeform 57">
                <a:extLst>
                  <a:ext uri="{FF2B5EF4-FFF2-40B4-BE49-F238E27FC236}">
                    <a16:creationId xmlns:a16="http://schemas.microsoft.com/office/drawing/2014/main" id="{D46EE3E1-1CCF-2D28-E4A3-71D17B326214}"/>
                  </a:ext>
                </a:extLst>
              </p:cNvPr>
              <p:cNvSpPr>
                <a:spLocks/>
              </p:cNvSpPr>
              <p:nvPr/>
            </p:nvSpPr>
            <p:spPr bwMode="auto">
              <a:xfrm>
                <a:off x="1931" y="1637"/>
                <a:ext cx="48" cy="9"/>
              </a:xfrm>
              <a:custGeom>
                <a:avLst/>
                <a:gdLst>
                  <a:gd name="T0" fmla="*/ 0 w 48"/>
                  <a:gd name="T1" fmla="*/ 9 h 9"/>
                  <a:gd name="T2" fmla="*/ 3 w 48"/>
                  <a:gd name="T3" fmla="*/ 9 h 9"/>
                  <a:gd name="T4" fmla="*/ 13 w 48"/>
                  <a:gd name="T5" fmla="*/ 7 h 9"/>
                  <a:gd name="T6" fmla="*/ 22 w 48"/>
                  <a:gd name="T7" fmla="*/ 5 h 9"/>
                  <a:gd name="T8" fmla="*/ 32 w 48"/>
                  <a:gd name="T9" fmla="*/ 3 h 9"/>
                  <a:gd name="T10" fmla="*/ 42 w 48"/>
                  <a:gd name="T11" fmla="*/ 1 h 9"/>
                  <a:gd name="T12" fmla="*/ 48 w 4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8" h="9">
                    <a:moveTo>
                      <a:pt x="0" y="9"/>
                    </a:moveTo>
                    <a:lnTo>
                      <a:pt x="3" y="9"/>
                    </a:lnTo>
                    <a:lnTo>
                      <a:pt x="13" y="7"/>
                    </a:lnTo>
                    <a:lnTo>
                      <a:pt x="22" y="5"/>
                    </a:lnTo>
                    <a:lnTo>
                      <a:pt x="32" y="3"/>
                    </a:lnTo>
                    <a:lnTo>
                      <a:pt x="42" y="1"/>
                    </a:lnTo>
                    <a:lnTo>
                      <a:pt x="48"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Freeform 58">
                <a:extLst>
                  <a:ext uri="{FF2B5EF4-FFF2-40B4-BE49-F238E27FC236}">
                    <a16:creationId xmlns:a16="http://schemas.microsoft.com/office/drawing/2014/main" id="{46627C6D-E3C6-9EFC-DDD7-713100499BEB}"/>
                  </a:ext>
                </a:extLst>
              </p:cNvPr>
              <p:cNvSpPr>
                <a:spLocks/>
              </p:cNvSpPr>
              <p:nvPr/>
            </p:nvSpPr>
            <p:spPr bwMode="auto">
              <a:xfrm>
                <a:off x="4277" y="1637"/>
                <a:ext cx="48" cy="9"/>
              </a:xfrm>
              <a:custGeom>
                <a:avLst/>
                <a:gdLst>
                  <a:gd name="T0" fmla="*/ 0 w 48"/>
                  <a:gd name="T1" fmla="*/ 0 h 9"/>
                  <a:gd name="T2" fmla="*/ 6 w 48"/>
                  <a:gd name="T3" fmla="*/ 1 h 9"/>
                  <a:gd name="T4" fmla="*/ 16 w 48"/>
                  <a:gd name="T5" fmla="*/ 3 h 9"/>
                  <a:gd name="T6" fmla="*/ 26 w 48"/>
                  <a:gd name="T7" fmla="*/ 5 h 9"/>
                  <a:gd name="T8" fmla="*/ 35 w 48"/>
                  <a:gd name="T9" fmla="*/ 7 h 9"/>
                  <a:gd name="T10" fmla="*/ 45 w 48"/>
                  <a:gd name="T11" fmla="*/ 9 h 9"/>
                  <a:gd name="T12" fmla="*/ 48 w 4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8" h="9">
                    <a:moveTo>
                      <a:pt x="0" y="0"/>
                    </a:moveTo>
                    <a:lnTo>
                      <a:pt x="6" y="1"/>
                    </a:lnTo>
                    <a:lnTo>
                      <a:pt x="16" y="3"/>
                    </a:lnTo>
                    <a:lnTo>
                      <a:pt x="26" y="5"/>
                    </a:lnTo>
                    <a:lnTo>
                      <a:pt x="35" y="7"/>
                    </a:lnTo>
                    <a:lnTo>
                      <a:pt x="45" y="9"/>
                    </a:lnTo>
                    <a:lnTo>
                      <a:pt x="48" y="9"/>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 name="Freeform 59">
                <a:extLst>
                  <a:ext uri="{FF2B5EF4-FFF2-40B4-BE49-F238E27FC236}">
                    <a16:creationId xmlns:a16="http://schemas.microsoft.com/office/drawing/2014/main" id="{84407DEF-D621-A513-6C7A-7BE8098B821F}"/>
                  </a:ext>
                </a:extLst>
              </p:cNvPr>
              <p:cNvSpPr>
                <a:spLocks/>
              </p:cNvSpPr>
              <p:nvPr/>
            </p:nvSpPr>
            <p:spPr bwMode="auto">
              <a:xfrm>
                <a:off x="1979" y="1627"/>
                <a:ext cx="51" cy="10"/>
              </a:xfrm>
              <a:custGeom>
                <a:avLst/>
                <a:gdLst>
                  <a:gd name="T0" fmla="*/ 0 w 51"/>
                  <a:gd name="T1" fmla="*/ 10 h 10"/>
                  <a:gd name="T2" fmla="*/ 3 w 51"/>
                  <a:gd name="T3" fmla="*/ 9 h 10"/>
                  <a:gd name="T4" fmla="*/ 13 w 51"/>
                  <a:gd name="T5" fmla="*/ 7 h 10"/>
                  <a:gd name="T6" fmla="*/ 22 w 51"/>
                  <a:gd name="T7" fmla="*/ 5 h 10"/>
                  <a:gd name="T8" fmla="*/ 33 w 51"/>
                  <a:gd name="T9" fmla="*/ 3 h 10"/>
                  <a:gd name="T10" fmla="*/ 42 w 51"/>
                  <a:gd name="T11" fmla="*/ 2 h 10"/>
                  <a:gd name="T12" fmla="*/ 51 w 5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1" h="10">
                    <a:moveTo>
                      <a:pt x="0" y="10"/>
                    </a:moveTo>
                    <a:lnTo>
                      <a:pt x="3" y="9"/>
                    </a:lnTo>
                    <a:lnTo>
                      <a:pt x="13" y="7"/>
                    </a:lnTo>
                    <a:lnTo>
                      <a:pt x="22" y="5"/>
                    </a:lnTo>
                    <a:lnTo>
                      <a:pt x="33" y="3"/>
                    </a:lnTo>
                    <a:lnTo>
                      <a:pt x="42" y="2"/>
                    </a:lnTo>
                    <a:lnTo>
                      <a:pt x="51"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Freeform 60">
                <a:extLst>
                  <a:ext uri="{FF2B5EF4-FFF2-40B4-BE49-F238E27FC236}">
                    <a16:creationId xmlns:a16="http://schemas.microsoft.com/office/drawing/2014/main" id="{D213E8D4-0573-50E6-B87E-D2614B47FE1E}"/>
                  </a:ext>
                </a:extLst>
              </p:cNvPr>
              <p:cNvSpPr>
                <a:spLocks/>
              </p:cNvSpPr>
              <p:nvPr/>
            </p:nvSpPr>
            <p:spPr bwMode="auto">
              <a:xfrm>
                <a:off x="4226" y="1627"/>
                <a:ext cx="51" cy="10"/>
              </a:xfrm>
              <a:custGeom>
                <a:avLst/>
                <a:gdLst>
                  <a:gd name="T0" fmla="*/ 0 w 51"/>
                  <a:gd name="T1" fmla="*/ 0 h 10"/>
                  <a:gd name="T2" fmla="*/ 9 w 51"/>
                  <a:gd name="T3" fmla="*/ 2 h 10"/>
                  <a:gd name="T4" fmla="*/ 18 w 51"/>
                  <a:gd name="T5" fmla="*/ 3 h 10"/>
                  <a:gd name="T6" fmla="*/ 28 w 51"/>
                  <a:gd name="T7" fmla="*/ 5 h 10"/>
                  <a:gd name="T8" fmla="*/ 38 w 51"/>
                  <a:gd name="T9" fmla="*/ 7 h 10"/>
                  <a:gd name="T10" fmla="*/ 48 w 51"/>
                  <a:gd name="T11" fmla="*/ 9 h 10"/>
                  <a:gd name="T12" fmla="*/ 51 w 5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1" h="10">
                    <a:moveTo>
                      <a:pt x="0" y="0"/>
                    </a:moveTo>
                    <a:lnTo>
                      <a:pt x="9" y="2"/>
                    </a:lnTo>
                    <a:lnTo>
                      <a:pt x="18" y="3"/>
                    </a:lnTo>
                    <a:lnTo>
                      <a:pt x="28" y="5"/>
                    </a:lnTo>
                    <a:lnTo>
                      <a:pt x="38" y="7"/>
                    </a:lnTo>
                    <a:lnTo>
                      <a:pt x="48" y="9"/>
                    </a:lnTo>
                    <a:lnTo>
                      <a:pt x="51"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Freeform 61">
                <a:extLst>
                  <a:ext uri="{FF2B5EF4-FFF2-40B4-BE49-F238E27FC236}">
                    <a16:creationId xmlns:a16="http://schemas.microsoft.com/office/drawing/2014/main" id="{6F4A1603-7EB0-CA74-DEFB-B1C43A1F98E1}"/>
                  </a:ext>
                </a:extLst>
              </p:cNvPr>
              <p:cNvSpPr>
                <a:spLocks/>
              </p:cNvSpPr>
              <p:nvPr/>
            </p:nvSpPr>
            <p:spPr bwMode="auto">
              <a:xfrm>
                <a:off x="2030" y="1617"/>
                <a:ext cx="54" cy="10"/>
              </a:xfrm>
              <a:custGeom>
                <a:avLst/>
                <a:gdLst>
                  <a:gd name="T0" fmla="*/ 0 w 54"/>
                  <a:gd name="T1" fmla="*/ 10 h 10"/>
                  <a:gd name="T2" fmla="*/ 1 w 54"/>
                  <a:gd name="T3" fmla="*/ 10 h 10"/>
                  <a:gd name="T4" fmla="*/ 11 w 54"/>
                  <a:gd name="T5" fmla="*/ 8 h 10"/>
                  <a:gd name="T6" fmla="*/ 20 w 54"/>
                  <a:gd name="T7" fmla="*/ 6 h 10"/>
                  <a:gd name="T8" fmla="*/ 30 w 54"/>
                  <a:gd name="T9" fmla="*/ 4 h 10"/>
                  <a:gd name="T10" fmla="*/ 39 w 54"/>
                  <a:gd name="T11" fmla="*/ 3 h 10"/>
                  <a:gd name="T12" fmla="*/ 49 w 54"/>
                  <a:gd name="T13" fmla="*/ 1 h 10"/>
                  <a:gd name="T14" fmla="*/ 54 w 5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0">
                    <a:moveTo>
                      <a:pt x="0" y="10"/>
                    </a:moveTo>
                    <a:lnTo>
                      <a:pt x="1" y="10"/>
                    </a:lnTo>
                    <a:lnTo>
                      <a:pt x="11" y="8"/>
                    </a:lnTo>
                    <a:lnTo>
                      <a:pt x="20" y="6"/>
                    </a:lnTo>
                    <a:lnTo>
                      <a:pt x="30" y="4"/>
                    </a:lnTo>
                    <a:lnTo>
                      <a:pt x="39" y="3"/>
                    </a:lnTo>
                    <a:lnTo>
                      <a:pt x="49" y="1"/>
                    </a:lnTo>
                    <a:lnTo>
                      <a:pt x="54"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 name="Freeform 62">
                <a:extLst>
                  <a:ext uri="{FF2B5EF4-FFF2-40B4-BE49-F238E27FC236}">
                    <a16:creationId xmlns:a16="http://schemas.microsoft.com/office/drawing/2014/main" id="{2AC6B285-5F3F-EABF-BFD7-73F9594AF140}"/>
                  </a:ext>
                </a:extLst>
              </p:cNvPr>
              <p:cNvSpPr>
                <a:spLocks/>
              </p:cNvSpPr>
              <p:nvPr/>
            </p:nvSpPr>
            <p:spPr bwMode="auto">
              <a:xfrm>
                <a:off x="4172" y="1617"/>
                <a:ext cx="54" cy="10"/>
              </a:xfrm>
              <a:custGeom>
                <a:avLst/>
                <a:gdLst>
                  <a:gd name="T0" fmla="*/ 0 w 54"/>
                  <a:gd name="T1" fmla="*/ 0 h 10"/>
                  <a:gd name="T2" fmla="*/ 4 w 54"/>
                  <a:gd name="T3" fmla="*/ 1 h 10"/>
                  <a:gd name="T4" fmla="*/ 14 w 54"/>
                  <a:gd name="T5" fmla="*/ 3 h 10"/>
                  <a:gd name="T6" fmla="*/ 24 w 54"/>
                  <a:gd name="T7" fmla="*/ 4 h 10"/>
                  <a:gd name="T8" fmla="*/ 34 w 54"/>
                  <a:gd name="T9" fmla="*/ 6 h 10"/>
                  <a:gd name="T10" fmla="*/ 43 w 54"/>
                  <a:gd name="T11" fmla="*/ 8 h 10"/>
                  <a:gd name="T12" fmla="*/ 53 w 54"/>
                  <a:gd name="T13" fmla="*/ 10 h 10"/>
                  <a:gd name="T14" fmla="*/ 54 w 5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0">
                    <a:moveTo>
                      <a:pt x="0" y="0"/>
                    </a:moveTo>
                    <a:lnTo>
                      <a:pt x="4" y="1"/>
                    </a:lnTo>
                    <a:lnTo>
                      <a:pt x="14" y="3"/>
                    </a:lnTo>
                    <a:lnTo>
                      <a:pt x="24" y="4"/>
                    </a:lnTo>
                    <a:lnTo>
                      <a:pt x="34" y="6"/>
                    </a:lnTo>
                    <a:lnTo>
                      <a:pt x="43" y="8"/>
                    </a:lnTo>
                    <a:lnTo>
                      <a:pt x="53" y="10"/>
                    </a:lnTo>
                    <a:lnTo>
                      <a:pt x="54"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 name="Freeform 63">
                <a:extLst>
                  <a:ext uri="{FF2B5EF4-FFF2-40B4-BE49-F238E27FC236}">
                    <a16:creationId xmlns:a16="http://schemas.microsoft.com/office/drawing/2014/main" id="{621A98C7-9082-F574-40EF-E9A1075A89CB}"/>
                  </a:ext>
                </a:extLst>
              </p:cNvPr>
              <p:cNvSpPr>
                <a:spLocks/>
              </p:cNvSpPr>
              <p:nvPr/>
            </p:nvSpPr>
            <p:spPr bwMode="auto">
              <a:xfrm>
                <a:off x="2084" y="1607"/>
                <a:ext cx="58" cy="10"/>
              </a:xfrm>
              <a:custGeom>
                <a:avLst/>
                <a:gdLst>
                  <a:gd name="T0" fmla="*/ 0 w 58"/>
                  <a:gd name="T1" fmla="*/ 10 h 10"/>
                  <a:gd name="T2" fmla="*/ 5 w 58"/>
                  <a:gd name="T3" fmla="*/ 9 h 10"/>
                  <a:gd name="T4" fmla="*/ 15 w 58"/>
                  <a:gd name="T5" fmla="*/ 8 h 10"/>
                  <a:gd name="T6" fmla="*/ 25 w 58"/>
                  <a:gd name="T7" fmla="*/ 6 h 10"/>
                  <a:gd name="T8" fmla="*/ 34 w 58"/>
                  <a:gd name="T9" fmla="*/ 4 h 10"/>
                  <a:gd name="T10" fmla="*/ 44 w 58"/>
                  <a:gd name="T11" fmla="*/ 3 h 10"/>
                  <a:gd name="T12" fmla="*/ 54 w 58"/>
                  <a:gd name="T13" fmla="*/ 1 h 10"/>
                  <a:gd name="T14" fmla="*/ 58 w 5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
                    <a:moveTo>
                      <a:pt x="0" y="10"/>
                    </a:moveTo>
                    <a:lnTo>
                      <a:pt x="5" y="9"/>
                    </a:lnTo>
                    <a:lnTo>
                      <a:pt x="15" y="8"/>
                    </a:lnTo>
                    <a:lnTo>
                      <a:pt x="25" y="6"/>
                    </a:lnTo>
                    <a:lnTo>
                      <a:pt x="34" y="4"/>
                    </a:lnTo>
                    <a:lnTo>
                      <a:pt x="44" y="3"/>
                    </a:lnTo>
                    <a:lnTo>
                      <a:pt x="54" y="1"/>
                    </a:lnTo>
                    <a:lnTo>
                      <a:pt x="58"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Freeform 64">
                <a:extLst>
                  <a:ext uri="{FF2B5EF4-FFF2-40B4-BE49-F238E27FC236}">
                    <a16:creationId xmlns:a16="http://schemas.microsoft.com/office/drawing/2014/main" id="{9F281C0C-DD7A-9BB1-C8DC-3167A90A1090}"/>
                  </a:ext>
                </a:extLst>
              </p:cNvPr>
              <p:cNvSpPr>
                <a:spLocks/>
              </p:cNvSpPr>
              <p:nvPr/>
            </p:nvSpPr>
            <p:spPr bwMode="auto">
              <a:xfrm>
                <a:off x="4114" y="1607"/>
                <a:ext cx="58" cy="10"/>
              </a:xfrm>
              <a:custGeom>
                <a:avLst/>
                <a:gdLst>
                  <a:gd name="T0" fmla="*/ 0 w 58"/>
                  <a:gd name="T1" fmla="*/ 0 h 10"/>
                  <a:gd name="T2" fmla="*/ 4 w 58"/>
                  <a:gd name="T3" fmla="*/ 1 h 10"/>
                  <a:gd name="T4" fmla="*/ 14 w 58"/>
                  <a:gd name="T5" fmla="*/ 3 h 10"/>
                  <a:gd name="T6" fmla="*/ 24 w 58"/>
                  <a:gd name="T7" fmla="*/ 4 h 10"/>
                  <a:gd name="T8" fmla="*/ 33 w 58"/>
                  <a:gd name="T9" fmla="*/ 6 h 10"/>
                  <a:gd name="T10" fmla="*/ 43 w 58"/>
                  <a:gd name="T11" fmla="*/ 8 h 10"/>
                  <a:gd name="T12" fmla="*/ 53 w 58"/>
                  <a:gd name="T13" fmla="*/ 9 h 10"/>
                  <a:gd name="T14" fmla="*/ 58 w 5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
                    <a:moveTo>
                      <a:pt x="0" y="0"/>
                    </a:moveTo>
                    <a:lnTo>
                      <a:pt x="4" y="1"/>
                    </a:lnTo>
                    <a:lnTo>
                      <a:pt x="14" y="3"/>
                    </a:lnTo>
                    <a:lnTo>
                      <a:pt x="24" y="4"/>
                    </a:lnTo>
                    <a:lnTo>
                      <a:pt x="33" y="6"/>
                    </a:lnTo>
                    <a:lnTo>
                      <a:pt x="43" y="8"/>
                    </a:lnTo>
                    <a:lnTo>
                      <a:pt x="53" y="9"/>
                    </a:lnTo>
                    <a:lnTo>
                      <a:pt x="58"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 name="Freeform 65">
                <a:extLst>
                  <a:ext uri="{FF2B5EF4-FFF2-40B4-BE49-F238E27FC236}">
                    <a16:creationId xmlns:a16="http://schemas.microsoft.com/office/drawing/2014/main" id="{8DA56997-4C7E-9B8B-B589-684898D7D9C6}"/>
                  </a:ext>
                </a:extLst>
              </p:cNvPr>
              <p:cNvSpPr>
                <a:spLocks/>
              </p:cNvSpPr>
              <p:nvPr/>
            </p:nvSpPr>
            <p:spPr bwMode="auto">
              <a:xfrm>
                <a:off x="2142" y="1598"/>
                <a:ext cx="63" cy="9"/>
              </a:xfrm>
              <a:custGeom>
                <a:avLst/>
                <a:gdLst>
                  <a:gd name="T0" fmla="*/ 0 w 63"/>
                  <a:gd name="T1" fmla="*/ 9 h 9"/>
                  <a:gd name="T2" fmla="*/ 5 w 63"/>
                  <a:gd name="T3" fmla="*/ 8 h 9"/>
                  <a:gd name="T4" fmla="*/ 15 w 63"/>
                  <a:gd name="T5" fmla="*/ 7 h 9"/>
                  <a:gd name="T6" fmla="*/ 25 w 63"/>
                  <a:gd name="T7" fmla="*/ 6 h 9"/>
                  <a:gd name="T8" fmla="*/ 35 w 63"/>
                  <a:gd name="T9" fmla="*/ 4 h 9"/>
                  <a:gd name="T10" fmla="*/ 44 w 63"/>
                  <a:gd name="T11" fmla="*/ 2 h 9"/>
                  <a:gd name="T12" fmla="*/ 54 w 63"/>
                  <a:gd name="T13" fmla="*/ 1 h 9"/>
                  <a:gd name="T14" fmla="*/ 63 w 6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9">
                    <a:moveTo>
                      <a:pt x="0" y="9"/>
                    </a:moveTo>
                    <a:lnTo>
                      <a:pt x="5" y="8"/>
                    </a:lnTo>
                    <a:lnTo>
                      <a:pt x="15" y="7"/>
                    </a:lnTo>
                    <a:lnTo>
                      <a:pt x="25" y="6"/>
                    </a:lnTo>
                    <a:lnTo>
                      <a:pt x="35" y="4"/>
                    </a:lnTo>
                    <a:lnTo>
                      <a:pt x="44" y="2"/>
                    </a:lnTo>
                    <a:lnTo>
                      <a:pt x="54" y="1"/>
                    </a:lnTo>
                    <a:lnTo>
                      <a:pt x="63"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Freeform 66">
                <a:extLst>
                  <a:ext uri="{FF2B5EF4-FFF2-40B4-BE49-F238E27FC236}">
                    <a16:creationId xmlns:a16="http://schemas.microsoft.com/office/drawing/2014/main" id="{DC42CA2A-F840-76C7-9940-FF4F628E3F38}"/>
                  </a:ext>
                </a:extLst>
              </p:cNvPr>
              <p:cNvSpPr>
                <a:spLocks/>
              </p:cNvSpPr>
              <p:nvPr/>
            </p:nvSpPr>
            <p:spPr bwMode="auto">
              <a:xfrm>
                <a:off x="4051" y="1598"/>
                <a:ext cx="63" cy="9"/>
              </a:xfrm>
              <a:custGeom>
                <a:avLst/>
                <a:gdLst>
                  <a:gd name="T0" fmla="*/ 0 w 63"/>
                  <a:gd name="T1" fmla="*/ 0 h 9"/>
                  <a:gd name="T2" fmla="*/ 9 w 63"/>
                  <a:gd name="T3" fmla="*/ 1 h 9"/>
                  <a:gd name="T4" fmla="*/ 19 w 63"/>
                  <a:gd name="T5" fmla="*/ 2 h 9"/>
                  <a:gd name="T6" fmla="*/ 28 w 63"/>
                  <a:gd name="T7" fmla="*/ 4 h 9"/>
                  <a:gd name="T8" fmla="*/ 38 w 63"/>
                  <a:gd name="T9" fmla="*/ 6 h 9"/>
                  <a:gd name="T10" fmla="*/ 48 w 63"/>
                  <a:gd name="T11" fmla="*/ 7 h 9"/>
                  <a:gd name="T12" fmla="*/ 58 w 63"/>
                  <a:gd name="T13" fmla="*/ 8 h 9"/>
                  <a:gd name="T14" fmla="*/ 63 w 6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9">
                    <a:moveTo>
                      <a:pt x="0" y="0"/>
                    </a:moveTo>
                    <a:lnTo>
                      <a:pt x="9" y="1"/>
                    </a:lnTo>
                    <a:lnTo>
                      <a:pt x="19" y="2"/>
                    </a:lnTo>
                    <a:lnTo>
                      <a:pt x="28" y="4"/>
                    </a:lnTo>
                    <a:lnTo>
                      <a:pt x="38" y="6"/>
                    </a:lnTo>
                    <a:lnTo>
                      <a:pt x="48" y="7"/>
                    </a:lnTo>
                    <a:lnTo>
                      <a:pt x="58" y="8"/>
                    </a:lnTo>
                    <a:lnTo>
                      <a:pt x="63" y="9"/>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 name="Freeform 67">
                <a:extLst>
                  <a:ext uri="{FF2B5EF4-FFF2-40B4-BE49-F238E27FC236}">
                    <a16:creationId xmlns:a16="http://schemas.microsoft.com/office/drawing/2014/main" id="{E08FCAF3-4DDF-91B5-826F-6F63AD3416A7}"/>
                  </a:ext>
                </a:extLst>
              </p:cNvPr>
              <p:cNvSpPr>
                <a:spLocks/>
              </p:cNvSpPr>
              <p:nvPr/>
            </p:nvSpPr>
            <p:spPr bwMode="auto">
              <a:xfrm>
                <a:off x="2205" y="1588"/>
                <a:ext cx="68" cy="10"/>
              </a:xfrm>
              <a:custGeom>
                <a:avLst/>
                <a:gdLst>
                  <a:gd name="T0" fmla="*/ 0 w 68"/>
                  <a:gd name="T1" fmla="*/ 10 h 10"/>
                  <a:gd name="T2" fmla="*/ 1 w 68"/>
                  <a:gd name="T3" fmla="*/ 9 h 10"/>
                  <a:gd name="T4" fmla="*/ 10 w 68"/>
                  <a:gd name="T5" fmla="*/ 8 h 10"/>
                  <a:gd name="T6" fmla="*/ 20 w 68"/>
                  <a:gd name="T7" fmla="*/ 7 h 10"/>
                  <a:gd name="T8" fmla="*/ 29 w 68"/>
                  <a:gd name="T9" fmla="*/ 6 h 10"/>
                  <a:gd name="T10" fmla="*/ 40 w 68"/>
                  <a:gd name="T11" fmla="*/ 4 h 10"/>
                  <a:gd name="T12" fmla="*/ 49 w 68"/>
                  <a:gd name="T13" fmla="*/ 2 h 10"/>
                  <a:gd name="T14" fmla="*/ 59 w 68"/>
                  <a:gd name="T15" fmla="*/ 1 h 10"/>
                  <a:gd name="T16" fmla="*/ 68 w 6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0">
                    <a:moveTo>
                      <a:pt x="0" y="10"/>
                    </a:moveTo>
                    <a:lnTo>
                      <a:pt x="1" y="9"/>
                    </a:lnTo>
                    <a:lnTo>
                      <a:pt x="10" y="8"/>
                    </a:lnTo>
                    <a:lnTo>
                      <a:pt x="20" y="7"/>
                    </a:lnTo>
                    <a:lnTo>
                      <a:pt x="29" y="6"/>
                    </a:lnTo>
                    <a:lnTo>
                      <a:pt x="40" y="4"/>
                    </a:lnTo>
                    <a:lnTo>
                      <a:pt x="49" y="2"/>
                    </a:lnTo>
                    <a:lnTo>
                      <a:pt x="59" y="1"/>
                    </a:lnTo>
                    <a:lnTo>
                      <a:pt x="68"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Freeform 68">
                <a:extLst>
                  <a:ext uri="{FF2B5EF4-FFF2-40B4-BE49-F238E27FC236}">
                    <a16:creationId xmlns:a16="http://schemas.microsoft.com/office/drawing/2014/main" id="{55C0B576-BD81-3326-7A7D-A833178B3654}"/>
                  </a:ext>
                </a:extLst>
              </p:cNvPr>
              <p:cNvSpPr>
                <a:spLocks/>
              </p:cNvSpPr>
              <p:nvPr/>
            </p:nvSpPr>
            <p:spPr bwMode="auto">
              <a:xfrm>
                <a:off x="3983" y="1588"/>
                <a:ext cx="68" cy="10"/>
              </a:xfrm>
              <a:custGeom>
                <a:avLst/>
                <a:gdLst>
                  <a:gd name="T0" fmla="*/ 0 w 68"/>
                  <a:gd name="T1" fmla="*/ 0 h 10"/>
                  <a:gd name="T2" fmla="*/ 9 w 68"/>
                  <a:gd name="T3" fmla="*/ 1 h 10"/>
                  <a:gd name="T4" fmla="*/ 19 w 68"/>
                  <a:gd name="T5" fmla="*/ 2 h 10"/>
                  <a:gd name="T6" fmla="*/ 28 w 68"/>
                  <a:gd name="T7" fmla="*/ 4 h 10"/>
                  <a:gd name="T8" fmla="*/ 38 w 68"/>
                  <a:gd name="T9" fmla="*/ 6 h 10"/>
                  <a:gd name="T10" fmla="*/ 48 w 68"/>
                  <a:gd name="T11" fmla="*/ 7 h 10"/>
                  <a:gd name="T12" fmla="*/ 58 w 68"/>
                  <a:gd name="T13" fmla="*/ 8 h 10"/>
                  <a:gd name="T14" fmla="*/ 67 w 68"/>
                  <a:gd name="T15" fmla="*/ 9 h 10"/>
                  <a:gd name="T16" fmla="*/ 68 w 68"/>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0">
                    <a:moveTo>
                      <a:pt x="0" y="0"/>
                    </a:moveTo>
                    <a:lnTo>
                      <a:pt x="9" y="1"/>
                    </a:lnTo>
                    <a:lnTo>
                      <a:pt x="19" y="2"/>
                    </a:lnTo>
                    <a:lnTo>
                      <a:pt x="28" y="4"/>
                    </a:lnTo>
                    <a:lnTo>
                      <a:pt x="38" y="6"/>
                    </a:lnTo>
                    <a:lnTo>
                      <a:pt x="48" y="7"/>
                    </a:lnTo>
                    <a:lnTo>
                      <a:pt x="58" y="8"/>
                    </a:lnTo>
                    <a:lnTo>
                      <a:pt x="67" y="9"/>
                    </a:lnTo>
                    <a:lnTo>
                      <a:pt x="68"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Freeform 69">
                <a:extLst>
                  <a:ext uri="{FF2B5EF4-FFF2-40B4-BE49-F238E27FC236}">
                    <a16:creationId xmlns:a16="http://schemas.microsoft.com/office/drawing/2014/main" id="{B21C2969-5B02-D6FD-C5E4-0C130D32016F}"/>
                  </a:ext>
                </a:extLst>
              </p:cNvPr>
              <p:cNvSpPr>
                <a:spLocks/>
              </p:cNvSpPr>
              <p:nvPr/>
            </p:nvSpPr>
            <p:spPr bwMode="auto">
              <a:xfrm>
                <a:off x="2273" y="1578"/>
                <a:ext cx="76" cy="10"/>
              </a:xfrm>
              <a:custGeom>
                <a:avLst/>
                <a:gdLst>
                  <a:gd name="T0" fmla="*/ 0 w 76"/>
                  <a:gd name="T1" fmla="*/ 10 h 10"/>
                  <a:gd name="T2" fmla="*/ 1 w 76"/>
                  <a:gd name="T3" fmla="*/ 10 h 10"/>
                  <a:gd name="T4" fmla="*/ 10 w 76"/>
                  <a:gd name="T5" fmla="*/ 9 h 10"/>
                  <a:gd name="T6" fmla="*/ 20 w 76"/>
                  <a:gd name="T7" fmla="*/ 7 h 10"/>
                  <a:gd name="T8" fmla="*/ 30 w 76"/>
                  <a:gd name="T9" fmla="*/ 6 h 10"/>
                  <a:gd name="T10" fmla="*/ 39 w 76"/>
                  <a:gd name="T11" fmla="*/ 5 h 10"/>
                  <a:gd name="T12" fmla="*/ 49 w 76"/>
                  <a:gd name="T13" fmla="*/ 3 h 10"/>
                  <a:gd name="T14" fmla="*/ 59 w 76"/>
                  <a:gd name="T15" fmla="*/ 2 h 10"/>
                  <a:gd name="T16" fmla="*/ 69 w 76"/>
                  <a:gd name="T17" fmla="*/ 1 h 10"/>
                  <a:gd name="T18" fmla="*/ 76 w 7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
                    <a:moveTo>
                      <a:pt x="0" y="10"/>
                    </a:moveTo>
                    <a:lnTo>
                      <a:pt x="1" y="10"/>
                    </a:lnTo>
                    <a:lnTo>
                      <a:pt x="10" y="9"/>
                    </a:lnTo>
                    <a:lnTo>
                      <a:pt x="20" y="7"/>
                    </a:lnTo>
                    <a:lnTo>
                      <a:pt x="30" y="6"/>
                    </a:lnTo>
                    <a:lnTo>
                      <a:pt x="39" y="5"/>
                    </a:lnTo>
                    <a:lnTo>
                      <a:pt x="49" y="3"/>
                    </a:lnTo>
                    <a:lnTo>
                      <a:pt x="59" y="2"/>
                    </a:lnTo>
                    <a:lnTo>
                      <a:pt x="69" y="1"/>
                    </a:lnTo>
                    <a:lnTo>
                      <a:pt x="76"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Freeform 70">
                <a:extLst>
                  <a:ext uri="{FF2B5EF4-FFF2-40B4-BE49-F238E27FC236}">
                    <a16:creationId xmlns:a16="http://schemas.microsoft.com/office/drawing/2014/main" id="{4A5C50D3-9D28-24B5-7AD2-E755719C0B60}"/>
                  </a:ext>
                </a:extLst>
              </p:cNvPr>
              <p:cNvSpPr>
                <a:spLocks/>
              </p:cNvSpPr>
              <p:nvPr/>
            </p:nvSpPr>
            <p:spPr bwMode="auto">
              <a:xfrm>
                <a:off x="3907" y="1578"/>
                <a:ext cx="76" cy="10"/>
              </a:xfrm>
              <a:custGeom>
                <a:avLst/>
                <a:gdLst>
                  <a:gd name="T0" fmla="*/ 0 w 76"/>
                  <a:gd name="T1" fmla="*/ 0 h 10"/>
                  <a:gd name="T2" fmla="*/ 7 w 76"/>
                  <a:gd name="T3" fmla="*/ 1 h 10"/>
                  <a:gd name="T4" fmla="*/ 17 w 76"/>
                  <a:gd name="T5" fmla="*/ 2 h 10"/>
                  <a:gd name="T6" fmla="*/ 27 w 76"/>
                  <a:gd name="T7" fmla="*/ 3 h 10"/>
                  <a:gd name="T8" fmla="*/ 36 w 76"/>
                  <a:gd name="T9" fmla="*/ 5 h 10"/>
                  <a:gd name="T10" fmla="*/ 46 w 76"/>
                  <a:gd name="T11" fmla="*/ 6 h 10"/>
                  <a:gd name="T12" fmla="*/ 56 w 76"/>
                  <a:gd name="T13" fmla="*/ 7 h 10"/>
                  <a:gd name="T14" fmla="*/ 66 w 76"/>
                  <a:gd name="T15" fmla="*/ 9 h 10"/>
                  <a:gd name="T16" fmla="*/ 75 w 76"/>
                  <a:gd name="T17" fmla="*/ 10 h 10"/>
                  <a:gd name="T18" fmla="*/ 76 w 7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
                    <a:moveTo>
                      <a:pt x="0" y="0"/>
                    </a:moveTo>
                    <a:lnTo>
                      <a:pt x="7" y="1"/>
                    </a:lnTo>
                    <a:lnTo>
                      <a:pt x="17" y="2"/>
                    </a:lnTo>
                    <a:lnTo>
                      <a:pt x="27" y="3"/>
                    </a:lnTo>
                    <a:lnTo>
                      <a:pt x="36" y="5"/>
                    </a:lnTo>
                    <a:lnTo>
                      <a:pt x="46" y="6"/>
                    </a:lnTo>
                    <a:lnTo>
                      <a:pt x="56" y="7"/>
                    </a:lnTo>
                    <a:lnTo>
                      <a:pt x="66" y="9"/>
                    </a:lnTo>
                    <a:lnTo>
                      <a:pt x="75" y="10"/>
                    </a:lnTo>
                    <a:lnTo>
                      <a:pt x="76"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 name="Freeform 71">
                <a:extLst>
                  <a:ext uri="{FF2B5EF4-FFF2-40B4-BE49-F238E27FC236}">
                    <a16:creationId xmlns:a16="http://schemas.microsoft.com/office/drawing/2014/main" id="{59576ACC-238A-C470-1F5B-E4ADE18204EA}"/>
                  </a:ext>
                </a:extLst>
              </p:cNvPr>
              <p:cNvSpPr>
                <a:spLocks/>
              </p:cNvSpPr>
              <p:nvPr/>
            </p:nvSpPr>
            <p:spPr bwMode="auto">
              <a:xfrm>
                <a:off x="2349" y="1569"/>
                <a:ext cx="85" cy="9"/>
              </a:xfrm>
              <a:custGeom>
                <a:avLst/>
                <a:gdLst>
                  <a:gd name="T0" fmla="*/ 0 w 85"/>
                  <a:gd name="T1" fmla="*/ 9 h 9"/>
                  <a:gd name="T2" fmla="*/ 2 w 85"/>
                  <a:gd name="T3" fmla="*/ 9 h 9"/>
                  <a:gd name="T4" fmla="*/ 12 w 85"/>
                  <a:gd name="T5" fmla="*/ 8 h 9"/>
                  <a:gd name="T6" fmla="*/ 22 w 85"/>
                  <a:gd name="T7" fmla="*/ 7 h 9"/>
                  <a:gd name="T8" fmla="*/ 31 w 85"/>
                  <a:gd name="T9" fmla="*/ 5 h 9"/>
                  <a:gd name="T10" fmla="*/ 41 w 85"/>
                  <a:gd name="T11" fmla="*/ 4 h 9"/>
                  <a:gd name="T12" fmla="*/ 51 w 85"/>
                  <a:gd name="T13" fmla="*/ 3 h 9"/>
                  <a:gd name="T14" fmla="*/ 61 w 85"/>
                  <a:gd name="T15" fmla="*/ 2 h 9"/>
                  <a:gd name="T16" fmla="*/ 70 w 85"/>
                  <a:gd name="T17" fmla="*/ 1 h 9"/>
                  <a:gd name="T18" fmla="*/ 80 w 85"/>
                  <a:gd name="T19" fmla="*/ 0 h 9"/>
                  <a:gd name="T20" fmla="*/ 85 w 8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
                    <a:moveTo>
                      <a:pt x="0" y="9"/>
                    </a:moveTo>
                    <a:lnTo>
                      <a:pt x="2" y="9"/>
                    </a:lnTo>
                    <a:lnTo>
                      <a:pt x="12" y="8"/>
                    </a:lnTo>
                    <a:lnTo>
                      <a:pt x="22" y="7"/>
                    </a:lnTo>
                    <a:lnTo>
                      <a:pt x="31" y="5"/>
                    </a:lnTo>
                    <a:lnTo>
                      <a:pt x="41" y="4"/>
                    </a:lnTo>
                    <a:lnTo>
                      <a:pt x="51" y="3"/>
                    </a:lnTo>
                    <a:lnTo>
                      <a:pt x="61" y="2"/>
                    </a:lnTo>
                    <a:lnTo>
                      <a:pt x="70" y="1"/>
                    </a:lnTo>
                    <a:lnTo>
                      <a:pt x="80" y="0"/>
                    </a:lnTo>
                    <a:lnTo>
                      <a:pt x="85"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Freeform 72">
                <a:extLst>
                  <a:ext uri="{FF2B5EF4-FFF2-40B4-BE49-F238E27FC236}">
                    <a16:creationId xmlns:a16="http://schemas.microsoft.com/office/drawing/2014/main" id="{BFE86B80-0920-0146-11DC-8A30AA153AA9}"/>
                  </a:ext>
                </a:extLst>
              </p:cNvPr>
              <p:cNvSpPr>
                <a:spLocks/>
              </p:cNvSpPr>
              <p:nvPr/>
            </p:nvSpPr>
            <p:spPr bwMode="auto">
              <a:xfrm>
                <a:off x="3822" y="1569"/>
                <a:ext cx="85" cy="9"/>
              </a:xfrm>
              <a:custGeom>
                <a:avLst/>
                <a:gdLst>
                  <a:gd name="T0" fmla="*/ 0 w 85"/>
                  <a:gd name="T1" fmla="*/ 0 h 9"/>
                  <a:gd name="T2" fmla="*/ 5 w 85"/>
                  <a:gd name="T3" fmla="*/ 0 h 9"/>
                  <a:gd name="T4" fmla="*/ 15 w 85"/>
                  <a:gd name="T5" fmla="*/ 1 h 9"/>
                  <a:gd name="T6" fmla="*/ 24 w 85"/>
                  <a:gd name="T7" fmla="*/ 2 h 9"/>
                  <a:gd name="T8" fmla="*/ 34 w 85"/>
                  <a:gd name="T9" fmla="*/ 3 h 9"/>
                  <a:gd name="T10" fmla="*/ 44 w 85"/>
                  <a:gd name="T11" fmla="*/ 4 h 9"/>
                  <a:gd name="T12" fmla="*/ 54 w 85"/>
                  <a:gd name="T13" fmla="*/ 5 h 9"/>
                  <a:gd name="T14" fmla="*/ 63 w 85"/>
                  <a:gd name="T15" fmla="*/ 7 h 9"/>
                  <a:gd name="T16" fmla="*/ 73 w 85"/>
                  <a:gd name="T17" fmla="*/ 8 h 9"/>
                  <a:gd name="T18" fmla="*/ 83 w 85"/>
                  <a:gd name="T19" fmla="*/ 9 h 9"/>
                  <a:gd name="T20" fmla="*/ 85 w 8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
                    <a:moveTo>
                      <a:pt x="0" y="0"/>
                    </a:moveTo>
                    <a:lnTo>
                      <a:pt x="5" y="0"/>
                    </a:lnTo>
                    <a:lnTo>
                      <a:pt x="15" y="1"/>
                    </a:lnTo>
                    <a:lnTo>
                      <a:pt x="24" y="2"/>
                    </a:lnTo>
                    <a:lnTo>
                      <a:pt x="34" y="3"/>
                    </a:lnTo>
                    <a:lnTo>
                      <a:pt x="44" y="4"/>
                    </a:lnTo>
                    <a:lnTo>
                      <a:pt x="54" y="5"/>
                    </a:lnTo>
                    <a:lnTo>
                      <a:pt x="63" y="7"/>
                    </a:lnTo>
                    <a:lnTo>
                      <a:pt x="73" y="8"/>
                    </a:lnTo>
                    <a:lnTo>
                      <a:pt x="83" y="9"/>
                    </a:lnTo>
                    <a:lnTo>
                      <a:pt x="85" y="9"/>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 name="Freeform 73">
                <a:extLst>
                  <a:ext uri="{FF2B5EF4-FFF2-40B4-BE49-F238E27FC236}">
                    <a16:creationId xmlns:a16="http://schemas.microsoft.com/office/drawing/2014/main" id="{8878CEFB-FF70-AE98-EB4F-F25C86ED8885}"/>
                  </a:ext>
                </a:extLst>
              </p:cNvPr>
              <p:cNvSpPr>
                <a:spLocks/>
              </p:cNvSpPr>
              <p:nvPr/>
            </p:nvSpPr>
            <p:spPr bwMode="auto">
              <a:xfrm>
                <a:off x="2434" y="1559"/>
                <a:ext cx="99" cy="10"/>
              </a:xfrm>
              <a:custGeom>
                <a:avLst/>
                <a:gdLst>
                  <a:gd name="T0" fmla="*/ 0 w 99"/>
                  <a:gd name="T1" fmla="*/ 10 h 10"/>
                  <a:gd name="T2" fmla="*/ 5 w 99"/>
                  <a:gd name="T3" fmla="*/ 9 h 10"/>
                  <a:gd name="T4" fmla="*/ 14 w 99"/>
                  <a:gd name="T5" fmla="*/ 8 h 10"/>
                  <a:gd name="T6" fmla="*/ 24 w 99"/>
                  <a:gd name="T7" fmla="*/ 7 h 10"/>
                  <a:gd name="T8" fmla="*/ 34 w 99"/>
                  <a:gd name="T9" fmla="*/ 6 h 10"/>
                  <a:gd name="T10" fmla="*/ 44 w 99"/>
                  <a:gd name="T11" fmla="*/ 5 h 10"/>
                  <a:gd name="T12" fmla="*/ 53 w 99"/>
                  <a:gd name="T13" fmla="*/ 4 h 10"/>
                  <a:gd name="T14" fmla="*/ 63 w 99"/>
                  <a:gd name="T15" fmla="*/ 3 h 10"/>
                  <a:gd name="T16" fmla="*/ 73 w 99"/>
                  <a:gd name="T17" fmla="*/ 2 h 10"/>
                  <a:gd name="T18" fmla="*/ 82 w 99"/>
                  <a:gd name="T19" fmla="*/ 1 h 10"/>
                  <a:gd name="T20" fmla="*/ 92 w 99"/>
                  <a:gd name="T21" fmla="*/ 1 h 10"/>
                  <a:gd name="T22" fmla="*/ 99 w 99"/>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0">
                    <a:moveTo>
                      <a:pt x="0" y="10"/>
                    </a:moveTo>
                    <a:lnTo>
                      <a:pt x="5" y="9"/>
                    </a:lnTo>
                    <a:lnTo>
                      <a:pt x="14" y="8"/>
                    </a:lnTo>
                    <a:lnTo>
                      <a:pt x="24" y="7"/>
                    </a:lnTo>
                    <a:lnTo>
                      <a:pt x="34" y="6"/>
                    </a:lnTo>
                    <a:lnTo>
                      <a:pt x="44" y="5"/>
                    </a:lnTo>
                    <a:lnTo>
                      <a:pt x="53" y="4"/>
                    </a:lnTo>
                    <a:lnTo>
                      <a:pt x="63" y="3"/>
                    </a:lnTo>
                    <a:lnTo>
                      <a:pt x="73" y="2"/>
                    </a:lnTo>
                    <a:lnTo>
                      <a:pt x="82" y="1"/>
                    </a:lnTo>
                    <a:lnTo>
                      <a:pt x="92" y="1"/>
                    </a:lnTo>
                    <a:lnTo>
                      <a:pt x="99"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Freeform 74">
                <a:extLst>
                  <a:ext uri="{FF2B5EF4-FFF2-40B4-BE49-F238E27FC236}">
                    <a16:creationId xmlns:a16="http://schemas.microsoft.com/office/drawing/2014/main" id="{6081F789-F727-95F7-7E20-707E43D760A7}"/>
                  </a:ext>
                </a:extLst>
              </p:cNvPr>
              <p:cNvSpPr>
                <a:spLocks/>
              </p:cNvSpPr>
              <p:nvPr/>
            </p:nvSpPr>
            <p:spPr bwMode="auto">
              <a:xfrm>
                <a:off x="3723" y="1559"/>
                <a:ext cx="99" cy="10"/>
              </a:xfrm>
              <a:custGeom>
                <a:avLst/>
                <a:gdLst>
                  <a:gd name="T0" fmla="*/ 0 w 99"/>
                  <a:gd name="T1" fmla="*/ 0 h 10"/>
                  <a:gd name="T2" fmla="*/ 7 w 99"/>
                  <a:gd name="T3" fmla="*/ 1 h 10"/>
                  <a:gd name="T4" fmla="*/ 17 w 99"/>
                  <a:gd name="T5" fmla="*/ 1 h 10"/>
                  <a:gd name="T6" fmla="*/ 26 w 99"/>
                  <a:gd name="T7" fmla="*/ 2 h 10"/>
                  <a:gd name="T8" fmla="*/ 36 w 99"/>
                  <a:gd name="T9" fmla="*/ 3 h 10"/>
                  <a:gd name="T10" fmla="*/ 46 w 99"/>
                  <a:gd name="T11" fmla="*/ 4 h 10"/>
                  <a:gd name="T12" fmla="*/ 55 w 99"/>
                  <a:gd name="T13" fmla="*/ 5 h 10"/>
                  <a:gd name="T14" fmla="*/ 65 w 99"/>
                  <a:gd name="T15" fmla="*/ 6 h 10"/>
                  <a:gd name="T16" fmla="*/ 75 w 99"/>
                  <a:gd name="T17" fmla="*/ 7 h 10"/>
                  <a:gd name="T18" fmla="*/ 85 w 99"/>
                  <a:gd name="T19" fmla="*/ 8 h 10"/>
                  <a:gd name="T20" fmla="*/ 94 w 99"/>
                  <a:gd name="T21" fmla="*/ 9 h 10"/>
                  <a:gd name="T22" fmla="*/ 99 w 99"/>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0">
                    <a:moveTo>
                      <a:pt x="0" y="0"/>
                    </a:moveTo>
                    <a:lnTo>
                      <a:pt x="7" y="1"/>
                    </a:lnTo>
                    <a:lnTo>
                      <a:pt x="17" y="1"/>
                    </a:lnTo>
                    <a:lnTo>
                      <a:pt x="26" y="2"/>
                    </a:lnTo>
                    <a:lnTo>
                      <a:pt x="36" y="3"/>
                    </a:lnTo>
                    <a:lnTo>
                      <a:pt x="46" y="4"/>
                    </a:lnTo>
                    <a:lnTo>
                      <a:pt x="55" y="5"/>
                    </a:lnTo>
                    <a:lnTo>
                      <a:pt x="65" y="6"/>
                    </a:lnTo>
                    <a:lnTo>
                      <a:pt x="75" y="7"/>
                    </a:lnTo>
                    <a:lnTo>
                      <a:pt x="85" y="8"/>
                    </a:lnTo>
                    <a:lnTo>
                      <a:pt x="94" y="9"/>
                    </a:lnTo>
                    <a:lnTo>
                      <a:pt x="99"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 name="Freeform 75">
                <a:extLst>
                  <a:ext uri="{FF2B5EF4-FFF2-40B4-BE49-F238E27FC236}">
                    <a16:creationId xmlns:a16="http://schemas.microsoft.com/office/drawing/2014/main" id="{AE334B03-E710-131B-2D1C-9B572C725024}"/>
                  </a:ext>
                </a:extLst>
              </p:cNvPr>
              <p:cNvSpPr>
                <a:spLocks/>
              </p:cNvSpPr>
              <p:nvPr/>
            </p:nvSpPr>
            <p:spPr bwMode="auto">
              <a:xfrm>
                <a:off x="2533" y="1549"/>
                <a:ext cx="120" cy="10"/>
              </a:xfrm>
              <a:custGeom>
                <a:avLst/>
                <a:gdLst>
                  <a:gd name="T0" fmla="*/ 0 w 120"/>
                  <a:gd name="T1" fmla="*/ 10 h 10"/>
                  <a:gd name="T2" fmla="*/ 3 w 120"/>
                  <a:gd name="T3" fmla="*/ 10 h 10"/>
                  <a:gd name="T4" fmla="*/ 12 w 120"/>
                  <a:gd name="T5" fmla="*/ 8 h 10"/>
                  <a:gd name="T6" fmla="*/ 22 w 120"/>
                  <a:gd name="T7" fmla="*/ 8 h 10"/>
                  <a:gd name="T8" fmla="*/ 32 w 120"/>
                  <a:gd name="T9" fmla="*/ 7 h 10"/>
                  <a:gd name="T10" fmla="*/ 42 w 120"/>
                  <a:gd name="T11" fmla="*/ 6 h 10"/>
                  <a:gd name="T12" fmla="*/ 51 w 120"/>
                  <a:gd name="T13" fmla="*/ 5 h 10"/>
                  <a:gd name="T14" fmla="*/ 61 w 120"/>
                  <a:gd name="T15" fmla="*/ 5 h 10"/>
                  <a:gd name="T16" fmla="*/ 71 w 120"/>
                  <a:gd name="T17" fmla="*/ 4 h 10"/>
                  <a:gd name="T18" fmla="*/ 80 w 120"/>
                  <a:gd name="T19" fmla="*/ 3 h 10"/>
                  <a:gd name="T20" fmla="*/ 90 w 120"/>
                  <a:gd name="T21" fmla="*/ 2 h 10"/>
                  <a:gd name="T22" fmla="*/ 100 w 120"/>
                  <a:gd name="T23" fmla="*/ 2 h 10"/>
                  <a:gd name="T24" fmla="*/ 110 w 120"/>
                  <a:gd name="T25" fmla="*/ 1 h 10"/>
                  <a:gd name="T26" fmla="*/ 119 w 120"/>
                  <a:gd name="T27" fmla="*/ 0 h 10"/>
                  <a:gd name="T28" fmla="*/ 120 w 120"/>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0">
                    <a:moveTo>
                      <a:pt x="0" y="10"/>
                    </a:moveTo>
                    <a:lnTo>
                      <a:pt x="3" y="10"/>
                    </a:lnTo>
                    <a:lnTo>
                      <a:pt x="12" y="8"/>
                    </a:lnTo>
                    <a:lnTo>
                      <a:pt x="22" y="8"/>
                    </a:lnTo>
                    <a:lnTo>
                      <a:pt x="32" y="7"/>
                    </a:lnTo>
                    <a:lnTo>
                      <a:pt x="42" y="6"/>
                    </a:lnTo>
                    <a:lnTo>
                      <a:pt x="51" y="5"/>
                    </a:lnTo>
                    <a:lnTo>
                      <a:pt x="61" y="5"/>
                    </a:lnTo>
                    <a:lnTo>
                      <a:pt x="71" y="4"/>
                    </a:lnTo>
                    <a:lnTo>
                      <a:pt x="80" y="3"/>
                    </a:lnTo>
                    <a:lnTo>
                      <a:pt x="90" y="2"/>
                    </a:lnTo>
                    <a:lnTo>
                      <a:pt x="100" y="2"/>
                    </a:lnTo>
                    <a:lnTo>
                      <a:pt x="110" y="1"/>
                    </a:lnTo>
                    <a:lnTo>
                      <a:pt x="119" y="0"/>
                    </a:lnTo>
                    <a:lnTo>
                      <a:pt x="120"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Freeform 76">
                <a:extLst>
                  <a:ext uri="{FF2B5EF4-FFF2-40B4-BE49-F238E27FC236}">
                    <a16:creationId xmlns:a16="http://schemas.microsoft.com/office/drawing/2014/main" id="{4E5DB893-801E-EE68-ED93-439A9FDC91DF}"/>
                  </a:ext>
                </a:extLst>
              </p:cNvPr>
              <p:cNvSpPr>
                <a:spLocks/>
              </p:cNvSpPr>
              <p:nvPr/>
            </p:nvSpPr>
            <p:spPr bwMode="auto">
              <a:xfrm>
                <a:off x="3603" y="1549"/>
                <a:ext cx="120" cy="10"/>
              </a:xfrm>
              <a:custGeom>
                <a:avLst/>
                <a:gdLst>
                  <a:gd name="T0" fmla="*/ 0 w 120"/>
                  <a:gd name="T1" fmla="*/ 0 h 10"/>
                  <a:gd name="T2" fmla="*/ 1 w 120"/>
                  <a:gd name="T3" fmla="*/ 0 h 10"/>
                  <a:gd name="T4" fmla="*/ 10 w 120"/>
                  <a:gd name="T5" fmla="*/ 1 h 10"/>
                  <a:gd name="T6" fmla="*/ 20 w 120"/>
                  <a:gd name="T7" fmla="*/ 2 h 10"/>
                  <a:gd name="T8" fmla="*/ 30 w 120"/>
                  <a:gd name="T9" fmla="*/ 2 h 10"/>
                  <a:gd name="T10" fmla="*/ 40 w 120"/>
                  <a:gd name="T11" fmla="*/ 3 h 10"/>
                  <a:gd name="T12" fmla="*/ 49 w 120"/>
                  <a:gd name="T13" fmla="*/ 4 h 10"/>
                  <a:gd name="T14" fmla="*/ 59 w 120"/>
                  <a:gd name="T15" fmla="*/ 5 h 10"/>
                  <a:gd name="T16" fmla="*/ 69 w 120"/>
                  <a:gd name="T17" fmla="*/ 5 h 10"/>
                  <a:gd name="T18" fmla="*/ 78 w 120"/>
                  <a:gd name="T19" fmla="*/ 6 h 10"/>
                  <a:gd name="T20" fmla="*/ 88 w 120"/>
                  <a:gd name="T21" fmla="*/ 7 h 10"/>
                  <a:gd name="T22" fmla="*/ 98 w 120"/>
                  <a:gd name="T23" fmla="*/ 8 h 10"/>
                  <a:gd name="T24" fmla="*/ 107 w 120"/>
                  <a:gd name="T25" fmla="*/ 8 h 10"/>
                  <a:gd name="T26" fmla="*/ 117 w 120"/>
                  <a:gd name="T27" fmla="*/ 10 h 10"/>
                  <a:gd name="T28" fmla="*/ 120 w 120"/>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0">
                    <a:moveTo>
                      <a:pt x="0" y="0"/>
                    </a:moveTo>
                    <a:lnTo>
                      <a:pt x="1" y="0"/>
                    </a:lnTo>
                    <a:lnTo>
                      <a:pt x="10" y="1"/>
                    </a:lnTo>
                    <a:lnTo>
                      <a:pt x="20" y="2"/>
                    </a:lnTo>
                    <a:lnTo>
                      <a:pt x="30" y="2"/>
                    </a:lnTo>
                    <a:lnTo>
                      <a:pt x="40" y="3"/>
                    </a:lnTo>
                    <a:lnTo>
                      <a:pt x="49" y="4"/>
                    </a:lnTo>
                    <a:lnTo>
                      <a:pt x="59" y="5"/>
                    </a:lnTo>
                    <a:lnTo>
                      <a:pt x="69" y="5"/>
                    </a:lnTo>
                    <a:lnTo>
                      <a:pt x="78" y="6"/>
                    </a:lnTo>
                    <a:lnTo>
                      <a:pt x="88" y="7"/>
                    </a:lnTo>
                    <a:lnTo>
                      <a:pt x="98" y="8"/>
                    </a:lnTo>
                    <a:lnTo>
                      <a:pt x="107" y="8"/>
                    </a:lnTo>
                    <a:lnTo>
                      <a:pt x="117" y="10"/>
                    </a:lnTo>
                    <a:lnTo>
                      <a:pt x="120"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 name="Freeform 77">
                <a:extLst>
                  <a:ext uri="{FF2B5EF4-FFF2-40B4-BE49-F238E27FC236}">
                    <a16:creationId xmlns:a16="http://schemas.microsoft.com/office/drawing/2014/main" id="{4558BF67-A961-1744-1CDF-F34E7A4320D9}"/>
                  </a:ext>
                </a:extLst>
              </p:cNvPr>
              <p:cNvSpPr>
                <a:spLocks/>
              </p:cNvSpPr>
              <p:nvPr/>
            </p:nvSpPr>
            <p:spPr bwMode="auto">
              <a:xfrm>
                <a:off x="2653" y="1539"/>
                <a:ext cx="168" cy="10"/>
              </a:xfrm>
              <a:custGeom>
                <a:avLst/>
                <a:gdLst>
                  <a:gd name="T0" fmla="*/ 0 w 168"/>
                  <a:gd name="T1" fmla="*/ 10 h 10"/>
                  <a:gd name="T2" fmla="*/ 9 w 168"/>
                  <a:gd name="T3" fmla="*/ 9 h 10"/>
                  <a:gd name="T4" fmla="*/ 19 w 168"/>
                  <a:gd name="T5" fmla="*/ 9 h 10"/>
                  <a:gd name="T6" fmla="*/ 28 w 168"/>
                  <a:gd name="T7" fmla="*/ 8 h 10"/>
                  <a:gd name="T8" fmla="*/ 38 w 168"/>
                  <a:gd name="T9" fmla="*/ 7 h 10"/>
                  <a:gd name="T10" fmla="*/ 48 w 168"/>
                  <a:gd name="T11" fmla="*/ 7 h 10"/>
                  <a:gd name="T12" fmla="*/ 58 w 168"/>
                  <a:gd name="T13" fmla="*/ 6 h 10"/>
                  <a:gd name="T14" fmla="*/ 67 w 168"/>
                  <a:gd name="T15" fmla="*/ 6 h 10"/>
                  <a:gd name="T16" fmla="*/ 77 w 168"/>
                  <a:gd name="T17" fmla="*/ 5 h 10"/>
                  <a:gd name="T18" fmla="*/ 87 w 168"/>
                  <a:gd name="T19" fmla="*/ 5 h 10"/>
                  <a:gd name="T20" fmla="*/ 96 w 168"/>
                  <a:gd name="T21" fmla="*/ 4 h 10"/>
                  <a:gd name="T22" fmla="*/ 106 w 168"/>
                  <a:gd name="T23" fmla="*/ 4 h 10"/>
                  <a:gd name="T24" fmla="*/ 116 w 168"/>
                  <a:gd name="T25" fmla="*/ 3 h 10"/>
                  <a:gd name="T26" fmla="*/ 125 w 168"/>
                  <a:gd name="T27" fmla="*/ 3 h 10"/>
                  <a:gd name="T28" fmla="*/ 135 w 168"/>
                  <a:gd name="T29" fmla="*/ 2 h 10"/>
                  <a:gd name="T30" fmla="*/ 145 w 168"/>
                  <a:gd name="T31" fmla="*/ 1 h 10"/>
                  <a:gd name="T32" fmla="*/ 155 w 168"/>
                  <a:gd name="T33" fmla="*/ 1 h 10"/>
                  <a:gd name="T34" fmla="*/ 164 w 168"/>
                  <a:gd name="T35" fmla="*/ 0 h 10"/>
                  <a:gd name="T36" fmla="*/ 168 w 168"/>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0">
                    <a:moveTo>
                      <a:pt x="0" y="10"/>
                    </a:moveTo>
                    <a:lnTo>
                      <a:pt x="9" y="9"/>
                    </a:lnTo>
                    <a:lnTo>
                      <a:pt x="19" y="9"/>
                    </a:lnTo>
                    <a:lnTo>
                      <a:pt x="28" y="8"/>
                    </a:lnTo>
                    <a:lnTo>
                      <a:pt x="38" y="7"/>
                    </a:lnTo>
                    <a:lnTo>
                      <a:pt x="48" y="7"/>
                    </a:lnTo>
                    <a:lnTo>
                      <a:pt x="58" y="6"/>
                    </a:lnTo>
                    <a:lnTo>
                      <a:pt x="67" y="6"/>
                    </a:lnTo>
                    <a:lnTo>
                      <a:pt x="77" y="5"/>
                    </a:lnTo>
                    <a:lnTo>
                      <a:pt x="87" y="5"/>
                    </a:lnTo>
                    <a:lnTo>
                      <a:pt x="96" y="4"/>
                    </a:lnTo>
                    <a:lnTo>
                      <a:pt x="106" y="4"/>
                    </a:lnTo>
                    <a:lnTo>
                      <a:pt x="116" y="3"/>
                    </a:lnTo>
                    <a:lnTo>
                      <a:pt x="125" y="3"/>
                    </a:lnTo>
                    <a:lnTo>
                      <a:pt x="135" y="2"/>
                    </a:lnTo>
                    <a:lnTo>
                      <a:pt x="145" y="1"/>
                    </a:lnTo>
                    <a:lnTo>
                      <a:pt x="155" y="1"/>
                    </a:lnTo>
                    <a:lnTo>
                      <a:pt x="164" y="0"/>
                    </a:lnTo>
                    <a:lnTo>
                      <a:pt x="168" y="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Freeform 78">
                <a:extLst>
                  <a:ext uri="{FF2B5EF4-FFF2-40B4-BE49-F238E27FC236}">
                    <a16:creationId xmlns:a16="http://schemas.microsoft.com/office/drawing/2014/main" id="{1382D2A6-6832-CD70-9D08-AFF873416D8C}"/>
                  </a:ext>
                </a:extLst>
              </p:cNvPr>
              <p:cNvSpPr>
                <a:spLocks/>
              </p:cNvSpPr>
              <p:nvPr/>
            </p:nvSpPr>
            <p:spPr bwMode="auto">
              <a:xfrm>
                <a:off x="3435" y="1539"/>
                <a:ext cx="168" cy="10"/>
              </a:xfrm>
              <a:custGeom>
                <a:avLst/>
                <a:gdLst>
                  <a:gd name="T0" fmla="*/ 0 w 168"/>
                  <a:gd name="T1" fmla="*/ 0 h 10"/>
                  <a:gd name="T2" fmla="*/ 4 w 168"/>
                  <a:gd name="T3" fmla="*/ 0 h 10"/>
                  <a:gd name="T4" fmla="*/ 13 w 168"/>
                  <a:gd name="T5" fmla="*/ 1 h 10"/>
                  <a:gd name="T6" fmla="*/ 23 w 168"/>
                  <a:gd name="T7" fmla="*/ 1 h 10"/>
                  <a:gd name="T8" fmla="*/ 33 w 168"/>
                  <a:gd name="T9" fmla="*/ 2 h 10"/>
                  <a:gd name="T10" fmla="*/ 42 w 168"/>
                  <a:gd name="T11" fmla="*/ 3 h 10"/>
                  <a:gd name="T12" fmla="*/ 52 w 168"/>
                  <a:gd name="T13" fmla="*/ 3 h 10"/>
                  <a:gd name="T14" fmla="*/ 62 w 168"/>
                  <a:gd name="T15" fmla="*/ 4 h 10"/>
                  <a:gd name="T16" fmla="*/ 72 w 168"/>
                  <a:gd name="T17" fmla="*/ 4 h 10"/>
                  <a:gd name="T18" fmla="*/ 81 w 168"/>
                  <a:gd name="T19" fmla="*/ 5 h 10"/>
                  <a:gd name="T20" fmla="*/ 91 w 168"/>
                  <a:gd name="T21" fmla="*/ 5 h 10"/>
                  <a:gd name="T22" fmla="*/ 101 w 168"/>
                  <a:gd name="T23" fmla="*/ 6 h 10"/>
                  <a:gd name="T24" fmla="*/ 110 w 168"/>
                  <a:gd name="T25" fmla="*/ 6 h 10"/>
                  <a:gd name="T26" fmla="*/ 120 w 168"/>
                  <a:gd name="T27" fmla="*/ 7 h 10"/>
                  <a:gd name="T28" fmla="*/ 130 w 168"/>
                  <a:gd name="T29" fmla="*/ 7 h 10"/>
                  <a:gd name="T30" fmla="*/ 140 w 168"/>
                  <a:gd name="T31" fmla="*/ 8 h 10"/>
                  <a:gd name="T32" fmla="*/ 149 w 168"/>
                  <a:gd name="T33" fmla="*/ 9 h 10"/>
                  <a:gd name="T34" fmla="*/ 159 w 168"/>
                  <a:gd name="T35" fmla="*/ 9 h 10"/>
                  <a:gd name="T36" fmla="*/ 168 w 168"/>
                  <a:gd name="T3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0">
                    <a:moveTo>
                      <a:pt x="0" y="0"/>
                    </a:moveTo>
                    <a:lnTo>
                      <a:pt x="4" y="0"/>
                    </a:lnTo>
                    <a:lnTo>
                      <a:pt x="13" y="1"/>
                    </a:lnTo>
                    <a:lnTo>
                      <a:pt x="23" y="1"/>
                    </a:lnTo>
                    <a:lnTo>
                      <a:pt x="33" y="2"/>
                    </a:lnTo>
                    <a:lnTo>
                      <a:pt x="42" y="3"/>
                    </a:lnTo>
                    <a:lnTo>
                      <a:pt x="52" y="3"/>
                    </a:lnTo>
                    <a:lnTo>
                      <a:pt x="62" y="4"/>
                    </a:lnTo>
                    <a:lnTo>
                      <a:pt x="72" y="4"/>
                    </a:lnTo>
                    <a:lnTo>
                      <a:pt x="81" y="5"/>
                    </a:lnTo>
                    <a:lnTo>
                      <a:pt x="91" y="5"/>
                    </a:lnTo>
                    <a:lnTo>
                      <a:pt x="101" y="6"/>
                    </a:lnTo>
                    <a:lnTo>
                      <a:pt x="110" y="6"/>
                    </a:lnTo>
                    <a:lnTo>
                      <a:pt x="120" y="7"/>
                    </a:lnTo>
                    <a:lnTo>
                      <a:pt x="130" y="7"/>
                    </a:lnTo>
                    <a:lnTo>
                      <a:pt x="140" y="8"/>
                    </a:lnTo>
                    <a:lnTo>
                      <a:pt x="149" y="9"/>
                    </a:lnTo>
                    <a:lnTo>
                      <a:pt x="159" y="9"/>
                    </a:lnTo>
                    <a:lnTo>
                      <a:pt x="168" y="10"/>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Freeform 79">
                <a:extLst>
                  <a:ext uri="{FF2B5EF4-FFF2-40B4-BE49-F238E27FC236}">
                    <a16:creationId xmlns:a16="http://schemas.microsoft.com/office/drawing/2014/main" id="{821CE336-BF35-2F53-9A76-FD6B90CA0F81}"/>
                  </a:ext>
                </a:extLst>
              </p:cNvPr>
              <p:cNvSpPr>
                <a:spLocks/>
              </p:cNvSpPr>
              <p:nvPr/>
            </p:nvSpPr>
            <p:spPr bwMode="auto">
              <a:xfrm>
                <a:off x="2821" y="1532"/>
                <a:ext cx="614" cy="7"/>
              </a:xfrm>
              <a:custGeom>
                <a:avLst/>
                <a:gdLst>
                  <a:gd name="T0" fmla="*/ 6 w 614"/>
                  <a:gd name="T1" fmla="*/ 7 h 7"/>
                  <a:gd name="T2" fmla="*/ 25 w 614"/>
                  <a:gd name="T3" fmla="*/ 6 h 7"/>
                  <a:gd name="T4" fmla="*/ 45 w 614"/>
                  <a:gd name="T5" fmla="*/ 5 h 7"/>
                  <a:gd name="T6" fmla="*/ 64 w 614"/>
                  <a:gd name="T7" fmla="*/ 5 h 7"/>
                  <a:gd name="T8" fmla="*/ 84 w 614"/>
                  <a:gd name="T9" fmla="*/ 4 h 7"/>
                  <a:gd name="T10" fmla="*/ 103 w 614"/>
                  <a:gd name="T11" fmla="*/ 4 h 7"/>
                  <a:gd name="T12" fmla="*/ 123 w 614"/>
                  <a:gd name="T13" fmla="*/ 3 h 7"/>
                  <a:gd name="T14" fmla="*/ 142 w 614"/>
                  <a:gd name="T15" fmla="*/ 3 h 7"/>
                  <a:gd name="T16" fmla="*/ 161 w 614"/>
                  <a:gd name="T17" fmla="*/ 2 h 7"/>
                  <a:gd name="T18" fmla="*/ 181 w 614"/>
                  <a:gd name="T19" fmla="*/ 2 h 7"/>
                  <a:gd name="T20" fmla="*/ 200 w 614"/>
                  <a:gd name="T21" fmla="*/ 2 h 7"/>
                  <a:gd name="T22" fmla="*/ 220 w 614"/>
                  <a:gd name="T23" fmla="*/ 1 h 7"/>
                  <a:gd name="T24" fmla="*/ 239 w 614"/>
                  <a:gd name="T25" fmla="*/ 1 h 7"/>
                  <a:gd name="T26" fmla="*/ 258 w 614"/>
                  <a:gd name="T27" fmla="*/ 0 h 7"/>
                  <a:gd name="T28" fmla="*/ 278 w 614"/>
                  <a:gd name="T29" fmla="*/ 0 h 7"/>
                  <a:gd name="T30" fmla="*/ 297 w 614"/>
                  <a:gd name="T31" fmla="*/ 0 h 7"/>
                  <a:gd name="T32" fmla="*/ 317 w 614"/>
                  <a:gd name="T33" fmla="*/ 0 h 7"/>
                  <a:gd name="T34" fmla="*/ 336 w 614"/>
                  <a:gd name="T35" fmla="*/ 0 h 7"/>
                  <a:gd name="T36" fmla="*/ 356 w 614"/>
                  <a:gd name="T37" fmla="*/ 0 h 7"/>
                  <a:gd name="T38" fmla="*/ 375 w 614"/>
                  <a:gd name="T39" fmla="*/ 1 h 7"/>
                  <a:gd name="T40" fmla="*/ 394 w 614"/>
                  <a:gd name="T41" fmla="*/ 1 h 7"/>
                  <a:gd name="T42" fmla="*/ 414 w 614"/>
                  <a:gd name="T43" fmla="*/ 2 h 7"/>
                  <a:gd name="T44" fmla="*/ 433 w 614"/>
                  <a:gd name="T45" fmla="*/ 2 h 7"/>
                  <a:gd name="T46" fmla="*/ 453 w 614"/>
                  <a:gd name="T47" fmla="*/ 2 h 7"/>
                  <a:gd name="T48" fmla="*/ 472 w 614"/>
                  <a:gd name="T49" fmla="*/ 3 h 7"/>
                  <a:gd name="T50" fmla="*/ 491 w 614"/>
                  <a:gd name="T51" fmla="*/ 3 h 7"/>
                  <a:gd name="T52" fmla="*/ 511 w 614"/>
                  <a:gd name="T53" fmla="*/ 4 h 7"/>
                  <a:gd name="T54" fmla="*/ 530 w 614"/>
                  <a:gd name="T55" fmla="*/ 4 h 7"/>
                  <a:gd name="T56" fmla="*/ 550 w 614"/>
                  <a:gd name="T57" fmla="*/ 5 h 7"/>
                  <a:gd name="T58" fmla="*/ 569 w 614"/>
                  <a:gd name="T59" fmla="*/ 5 h 7"/>
                  <a:gd name="T60" fmla="*/ 589 w 614"/>
                  <a:gd name="T61" fmla="*/ 6 h 7"/>
                  <a:gd name="T62" fmla="*/ 608 w 614"/>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4" h="7">
                    <a:moveTo>
                      <a:pt x="0" y="7"/>
                    </a:moveTo>
                    <a:lnTo>
                      <a:pt x="6" y="7"/>
                    </a:lnTo>
                    <a:lnTo>
                      <a:pt x="16" y="7"/>
                    </a:lnTo>
                    <a:lnTo>
                      <a:pt x="25" y="6"/>
                    </a:lnTo>
                    <a:lnTo>
                      <a:pt x="35" y="6"/>
                    </a:lnTo>
                    <a:lnTo>
                      <a:pt x="45" y="5"/>
                    </a:lnTo>
                    <a:lnTo>
                      <a:pt x="55" y="5"/>
                    </a:lnTo>
                    <a:lnTo>
                      <a:pt x="64" y="5"/>
                    </a:lnTo>
                    <a:lnTo>
                      <a:pt x="74" y="4"/>
                    </a:lnTo>
                    <a:lnTo>
                      <a:pt x="84" y="4"/>
                    </a:lnTo>
                    <a:lnTo>
                      <a:pt x="93" y="4"/>
                    </a:lnTo>
                    <a:lnTo>
                      <a:pt x="103" y="4"/>
                    </a:lnTo>
                    <a:lnTo>
                      <a:pt x="113" y="3"/>
                    </a:lnTo>
                    <a:lnTo>
                      <a:pt x="123" y="3"/>
                    </a:lnTo>
                    <a:lnTo>
                      <a:pt x="132" y="3"/>
                    </a:lnTo>
                    <a:lnTo>
                      <a:pt x="142" y="3"/>
                    </a:lnTo>
                    <a:lnTo>
                      <a:pt x="152" y="2"/>
                    </a:lnTo>
                    <a:lnTo>
                      <a:pt x="161" y="2"/>
                    </a:lnTo>
                    <a:lnTo>
                      <a:pt x="171" y="2"/>
                    </a:lnTo>
                    <a:lnTo>
                      <a:pt x="181" y="2"/>
                    </a:lnTo>
                    <a:lnTo>
                      <a:pt x="190" y="2"/>
                    </a:lnTo>
                    <a:lnTo>
                      <a:pt x="200" y="2"/>
                    </a:lnTo>
                    <a:lnTo>
                      <a:pt x="210" y="1"/>
                    </a:lnTo>
                    <a:lnTo>
                      <a:pt x="220" y="1"/>
                    </a:lnTo>
                    <a:lnTo>
                      <a:pt x="229" y="1"/>
                    </a:lnTo>
                    <a:lnTo>
                      <a:pt x="239" y="1"/>
                    </a:lnTo>
                    <a:lnTo>
                      <a:pt x="249" y="0"/>
                    </a:lnTo>
                    <a:lnTo>
                      <a:pt x="258" y="0"/>
                    </a:lnTo>
                    <a:lnTo>
                      <a:pt x="268" y="0"/>
                    </a:lnTo>
                    <a:lnTo>
                      <a:pt x="278" y="0"/>
                    </a:lnTo>
                    <a:lnTo>
                      <a:pt x="288" y="0"/>
                    </a:lnTo>
                    <a:lnTo>
                      <a:pt x="297" y="0"/>
                    </a:lnTo>
                    <a:lnTo>
                      <a:pt x="307" y="0"/>
                    </a:lnTo>
                    <a:lnTo>
                      <a:pt x="317" y="0"/>
                    </a:lnTo>
                    <a:lnTo>
                      <a:pt x="326" y="0"/>
                    </a:lnTo>
                    <a:lnTo>
                      <a:pt x="336" y="0"/>
                    </a:lnTo>
                    <a:lnTo>
                      <a:pt x="346" y="0"/>
                    </a:lnTo>
                    <a:lnTo>
                      <a:pt x="356" y="0"/>
                    </a:lnTo>
                    <a:lnTo>
                      <a:pt x="365" y="0"/>
                    </a:lnTo>
                    <a:lnTo>
                      <a:pt x="375" y="1"/>
                    </a:lnTo>
                    <a:lnTo>
                      <a:pt x="385" y="1"/>
                    </a:lnTo>
                    <a:lnTo>
                      <a:pt x="394" y="1"/>
                    </a:lnTo>
                    <a:lnTo>
                      <a:pt x="404" y="1"/>
                    </a:lnTo>
                    <a:lnTo>
                      <a:pt x="414" y="2"/>
                    </a:lnTo>
                    <a:lnTo>
                      <a:pt x="423" y="2"/>
                    </a:lnTo>
                    <a:lnTo>
                      <a:pt x="433" y="2"/>
                    </a:lnTo>
                    <a:lnTo>
                      <a:pt x="443" y="2"/>
                    </a:lnTo>
                    <a:lnTo>
                      <a:pt x="453" y="2"/>
                    </a:lnTo>
                    <a:lnTo>
                      <a:pt x="462" y="2"/>
                    </a:lnTo>
                    <a:lnTo>
                      <a:pt x="472" y="3"/>
                    </a:lnTo>
                    <a:lnTo>
                      <a:pt x="482" y="3"/>
                    </a:lnTo>
                    <a:lnTo>
                      <a:pt x="491" y="3"/>
                    </a:lnTo>
                    <a:lnTo>
                      <a:pt x="501" y="3"/>
                    </a:lnTo>
                    <a:lnTo>
                      <a:pt x="511" y="4"/>
                    </a:lnTo>
                    <a:lnTo>
                      <a:pt x="521" y="4"/>
                    </a:lnTo>
                    <a:lnTo>
                      <a:pt x="530" y="4"/>
                    </a:lnTo>
                    <a:lnTo>
                      <a:pt x="540" y="4"/>
                    </a:lnTo>
                    <a:lnTo>
                      <a:pt x="550" y="5"/>
                    </a:lnTo>
                    <a:lnTo>
                      <a:pt x="559" y="5"/>
                    </a:lnTo>
                    <a:lnTo>
                      <a:pt x="569" y="5"/>
                    </a:lnTo>
                    <a:lnTo>
                      <a:pt x="579" y="6"/>
                    </a:lnTo>
                    <a:lnTo>
                      <a:pt x="589" y="6"/>
                    </a:lnTo>
                    <a:lnTo>
                      <a:pt x="598" y="7"/>
                    </a:lnTo>
                    <a:lnTo>
                      <a:pt x="608" y="7"/>
                    </a:lnTo>
                    <a:lnTo>
                      <a:pt x="614" y="7"/>
                    </a:lnTo>
                  </a:path>
                </a:pathLst>
              </a:custGeom>
              <a:noFill/>
              <a:ln w="190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Freeform 80">
                <a:extLst>
                  <a:ext uri="{FF2B5EF4-FFF2-40B4-BE49-F238E27FC236}">
                    <a16:creationId xmlns:a16="http://schemas.microsoft.com/office/drawing/2014/main" id="{31783C73-98EA-24CC-23DC-CD472F302203}"/>
                  </a:ext>
                </a:extLst>
              </p:cNvPr>
              <p:cNvSpPr>
                <a:spLocks/>
              </p:cNvSpPr>
              <p:nvPr/>
            </p:nvSpPr>
            <p:spPr bwMode="auto">
              <a:xfrm>
                <a:off x="2695" y="3182"/>
                <a:ext cx="866" cy="10"/>
              </a:xfrm>
              <a:custGeom>
                <a:avLst/>
                <a:gdLst>
                  <a:gd name="T0" fmla="*/ 860 w 866"/>
                  <a:gd name="T1" fmla="*/ 0 h 10"/>
                  <a:gd name="T2" fmla="*/ 841 w 866"/>
                  <a:gd name="T3" fmla="*/ 1 h 10"/>
                  <a:gd name="T4" fmla="*/ 821 w 866"/>
                  <a:gd name="T5" fmla="*/ 2 h 10"/>
                  <a:gd name="T6" fmla="*/ 802 w 866"/>
                  <a:gd name="T7" fmla="*/ 3 h 10"/>
                  <a:gd name="T8" fmla="*/ 782 w 866"/>
                  <a:gd name="T9" fmla="*/ 3 h 10"/>
                  <a:gd name="T10" fmla="*/ 763 w 866"/>
                  <a:gd name="T11" fmla="*/ 4 h 10"/>
                  <a:gd name="T12" fmla="*/ 744 w 866"/>
                  <a:gd name="T13" fmla="*/ 4 h 10"/>
                  <a:gd name="T14" fmla="*/ 724 w 866"/>
                  <a:gd name="T15" fmla="*/ 5 h 10"/>
                  <a:gd name="T16" fmla="*/ 705 w 866"/>
                  <a:gd name="T17" fmla="*/ 6 h 10"/>
                  <a:gd name="T18" fmla="*/ 685 w 866"/>
                  <a:gd name="T19" fmla="*/ 7 h 10"/>
                  <a:gd name="T20" fmla="*/ 666 w 866"/>
                  <a:gd name="T21" fmla="*/ 7 h 10"/>
                  <a:gd name="T22" fmla="*/ 647 w 866"/>
                  <a:gd name="T23" fmla="*/ 7 h 10"/>
                  <a:gd name="T24" fmla="*/ 627 w 866"/>
                  <a:gd name="T25" fmla="*/ 8 h 10"/>
                  <a:gd name="T26" fmla="*/ 608 w 866"/>
                  <a:gd name="T27" fmla="*/ 8 h 10"/>
                  <a:gd name="T28" fmla="*/ 588 w 866"/>
                  <a:gd name="T29" fmla="*/ 8 h 10"/>
                  <a:gd name="T30" fmla="*/ 569 w 866"/>
                  <a:gd name="T31" fmla="*/ 9 h 10"/>
                  <a:gd name="T32" fmla="*/ 549 w 866"/>
                  <a:gd name="T33" fmla="*/ 9 h 10"/>
                  <a:gd name="T34" fmla="*/ 530 w 866"/>
                  <a:gd name="T35" fmla="*/ 9 h 10"/>
                  <a:gd name="T36" fmla="*/ 511 w 866"/>
                  <a:gd name="T37" fmla="*/ 9 h 10"/>
                  <a:gd name="T38" fmla="*/ 491 w 866"/>
                  <a:gd name="T39" fmla="*/ 9 h 10"/>
                  <a:gd name="T40" fmla="*/ 472 w 866"/>
                  <a:gd name="T41" fmla="*/ 10 h 10"/>
                  <a:gd name="T42" fmla="*/ 452 w 866"/>
                  <a:gd name="T43" fmla="*/ 10 h 10"/>
                  <a:gd name="T44" fmla="*/ 433 w 866"/>
                  <a:gd name="T45" fmla="*/ 10 h 10"/>
                  <a:gd name="T46" fmla="*/ 414 w 866"/>
                  <a:gd name="T47" fmla="*/ 10 h 10"/>
                  <a:gd name="T48" fmla="*/ 394 w 866"/>
                  <a:gd name="T49" fmla="*/ 10 h 10"/>
                  <a:gd name="T50" fmla="*/ 375 w 866"/>
                  <a:gd name="T51" fmla="*/ 9 h 10"/>
                  <a:gd name="T52" fmla="*/ 355 w 866"/>
                  <a:gd name="T53" fmla="*/ 9 h 10"/>
                  <a:gd name="T54" fmla="*/ 336 w 866"/>
                  <a:gd name="T55" fmla="*/ 9 h 10"/>
                  <a:gd name="T56" fmla="*/ 316 w 866"/>
                  <a:gd name="T57" fmla="*/ 9 h 10"/>
                  <a:gd name="T58" fmla="*/ 297 w 866"/>
                  <a:gd name="T59" fmla="*/ 9 h 10"/>
                  <a:gd name="T60" fmla="*/ 278 w 866"/>
                  <a:gd name="T61" fmla="*/ 8 h 10"/>
                  <a:gd name="T62" fmla="*/ 258 w 866"/>
                  <a:gd name="T63" fmla="*/ 8 h 10"/>
                  <a:gd name="T64" fmla="*/ 239 w 866"/>
                  <a:gd name="T65" fmla="*/ 8 h 10"/>
                  <a:gd name="T66" fmla="*/ 219 w 866"/>
                  <a:gd name="T67" fmla="*/ 7 h 10"/>
                  <a:gd name="T68" fmla="*/ 200 w 866"/>
                  <a:gd name="T69" fmla="*/ 7 h 10"/>
                  <a:gd name="T70" fmla="*/ 181 w 866"/>
                  <a:gd name="T71" fmla="*/ 7 h 10"/>
                  <a:gd name="T72" fmla="*/ 161 w 866"/>
                  <a:gd name="T73" fmla="*/ 6 h 10"/>
                  <a:gd name="T74" fmla="*/ 142 w 866"/>
                  <a:gd name="T75" fmla="*/ 5 h 10"/>
                  <a:gd name="T76" fmla="*/ 122 w 866"/>
                  <a:gd name="T77" fmla="*/ 4 h 10"/>
                  <a:gd name="T78" fmla="*/ 103 w 866"/>
                  <a:gd name="T79" fmla="*/ 4 h 10"/>
                  <a:gd name="T80" fmla="*/ 83 w 866"/>
                  <a:gd name="T81" fmla="*/ 3 h 10"/>
                  <a:gd name="T82" fmla="*/ 64 w 866"/>
                  <a:gd name="T83" fmla="*/ 3 h 10"/>
                  <a:gd name="T84" fmla="*/ 45 w 866"/>
                  <a:gd name="T85" fmla="*/ 2 h 10"/>
                  <a:gd name="T86" fmla="*/ 25 w 866"/>
                  <a:gd name="T87" fmla="*/ 1 h 10"/>
                  <a:gd name="T88" fmla="*/ 6 w 866"/>
                  <a:gd name="T8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10">
                    <a:moveTo>
                      <a:pt x="866" y="0"/>
                    </a:moveTo>
                    <a:lnTo>
                      <a:pt x="860" y="0"/>
                    </a:lnTo>
                    <a:lnTo>
                      <a:pt x="850" y="1"/>
                    </a:lnTo>
                    <a:lnTo>
                      <a:pt x="841" y="1"/>
                    </a:lnTo>
                    <a:lnTo>
                      <a:pt x="831" y="1"/>
                    </a:lnTo>
                    <a:lnTo>
                      <a:pt x="821" y="2"/>
                    </a:lnTo>
                    <a:lnTo>
                      <a:pt x="812" y="2"/>
                    </a:lnTo>
                    <a:lnTo>
                      <a:pt x="802" y="3"/>
                    </a:lnTo>
                    <a:lnTo>
                      <a:pt x="792" y="3"/>
                    </a:lnTo>
                    <a:lnTo>
                      <a:pt x="782" y="3"/>
                    </a:lnTo>
                    <a:lnTo>
                      <a:pt x="773" y="4"/>
                    </a:lnTo>
                    <a:lnTo>
                      <a:pt x="763" y="4"/>
                    </a:lnTo>
                    <a:lnTo>
                      <a:pt x="753" y="4"/>
                    </a:lnTo>
                    <a:lnTo>
                      <a:pt x="744" y="4"/>
                    </a:lnTo>
                    <a:lnTo>
                      <a:pt x="734" y="5"/>
                    </a:lnTo>
                    <a:lnTo>
                      <a:pt x="724" y="5"/>
                    </a:lnTo>
                    <a:lnTo>
                      <a:pt x="715" y="5"/>
                    </a:lnTo>
                    <a:lnTo>
                      <a:pt x="705" y="6"/>
                    </a:lnTo>
                    <a:lnTo>
                      <a:pt x="695" y="6"/>
                    </a:lnTo>
                    <a:lnTo>
                      <a:pt x="685" y="7"/>
                    </a:lnTo>
                    <a:lnTo>
                      <a:pt x="676" y="7"/>
                    </a:lnTo>
                    <a:lnTo>
                      <a:pt x="666" y="7"/>
                    </a:lnTo>
                    <a:lnTo>
                      <a:pt x="656" y="7"/>
                    </a:lnTo>
                    <a:lnTo>
                      <a:pt x="647" y="7"/>
                    </a:lnTo>
                    <a:lnTo>
                      <a:pt x="637" y="8"/>
                    </a:lnTo>
                    <a:lnTo>
                      <a:pt x="627" y="8"/>
                    </a:lnTo>
                    <a:lnTo>
                      <a:pt x="617" y="8"/>
                    </a:lnTo>
                    <a:lnTo>
                      <a:pt x="608" y="8"/>
                    </a:lnTo>
                    <a:lnTo>
                      <a:pt x="598" y="8"/>
                    </a:lnTo>
                    <a:lnTo>
                      <a:pt x="588" y="8"/>
                    </a:lnTo>
                    <a:lnTo>
                      <a:pt x="579" y="9"/>
                    </a:lnTo>
                    <a:lnTo>
                      <a:pt x="569" y="9"/>
                    </a:lnTo>
                    <a:lnTo>
                      <a:pt x="559" y="9"/>
                    </a:lnTo>
                    <a:lnTo>
                      <a:pt x="549" y="9"/>
                    </a:lnTo>
                    <a:lnTo>
                      <a:pt x="540" y="9"/>
                    </a:lnTo>
                    <a:lnTo>
                      <a:pt x="530" y="9"/>
                    </a:lnTo>
                    <a:lnTo>
                      <a:pt x="520" y="9"/>
                    </a:lnTo>
                    <a:lnTo>
                      <a:pt x="511" y="9"/>
                    </a:lnTo>
                    <a:lnTo>
                      <a:pt x="501" y="9"/>
                    </a:lnTo>
                    <a:lnTo>
                      <a:pt x="491" y="9"/>
                    </a:lnTo>
                    <a:lnTo>
                      <a:pt x="482" y="10"/>
                    </a:lnTo>
                    <a:lnTo>
                      <a:pt x="472" y="10"/>
                    </a:lnTo>
                    <a:lnTo>
                      <a:pt x="462" y="10"/>
                    </a:lnTo>
                    <a:lnTo>
                      <a:pt x="452" y="10"/>
                    </a:lnTo>
                    <a:lnTo>
                      <a:pt x="443" y="10"/>
                    </a:lnTo>
                    <a:lnTo>
                      <a:pt x="433" y="10"/>
                    </a:lnTo>
                    <a:lnTo>
                      <a:pt x="423" y="10"/>
                    </a:lnTo>
                    <a:lnTo>
                      <a:pt x="414" y="10"/>
                    </a:lnTo>
                    <a:lnTo>
                      <a:pt x="404" y="10"/>
                    </a:lnTo>
                    <a:lnTo>
                      <a:pt x="394" y="10"/>
                    </a:lnTo>
                    <a:lnTo>
                      <a:pt x="384" y="10"/>
                    </a:lnTo>
                    <a:lnTo>
                      <a:pt x="375" y="9"/>
                    </a:lnTo>
                    <a:lnTo>
                      <a:pt x="365" y="9"/>
                    </a:lnTo>
                    <a:lnTo>
                      <a:pt x="355" y="9"/>
                    </a:lnTo>
                    <a:lnTo>
                      <a:pt x="346" y="9"/>
                    </a:lnTo>
                    <a:lnTo>
                      <a:pt x="336" y="9"/>
                    </a:lnTo>
                    <a:lnTo>
                      <a:pt x="326" y="9"/>
                    </a:lnTo>
                    <a:lnTo>
                      <a:pt x="316" y="9"/>
                    </a:lnTo>
                    <a:lnTo>
                      <a:pt x="307" y="9"/>
                    </a:lnTo>
                    <a:lnTo>
                      <a:pt x="297" y="9"/>
                    </a:lnTo>
                    <a:lnTo>
                      <a:pt x="287" y="9"/>
                    </a:lnTo>
                    <a:lnTo>
                      <a:pt x="278" y="8"/>
                    </a:lnTo>
                    <a:lnTo>
                      <a:pt x="268" y="8"/>
                    </a:lnTo>
                    <a:lnTo>
                      <a:pt x="258" y="8"/>
                    </a:lnTo>
                    <a:lnTo>
                      <a:pt x="249" y="8"/>
                    </a:lnTo>
                    <a:lnTo>
                      <a:pt x="239" y="8"/>
                    </a:lnTo>
                    <a:lnTo>
                      <a:pt x="229" y="8"/>
                    </a:lnTo>
                    <a:lnTo>
                      <a:pt x="219" y="7"/>
                    </a:lnTo>
                    <a:lnTo>
                      <a:pt x="210" y="7"/>
                    </a:lnTo>
                    <a:lnTo>
                      <a:pt x="200" y="7"/>
                    </a:lnTo>
                    <a:lnTo>
                      <a:pt x="190" y="7"/>
                    </a:lnTo>
                    <a:lnTo>
                      <a:pt x="181" y="7"/>
                    </a:lnTo>
                    <a:lnTo>
                      <a:pt x="171" y="6"/>
                    </a:lnTo>
                    <a:lnTo>
                      <a:pt x="161" y="6"/>
                    </a:lnTo>
                    <a:lnTo>
                      <a:pt x="151" y="5"/>
                    </a:lnTo>
                    <a:lnTo>
                      <a:pt x="142" y="5"/>
                    </a:lnTo>
                    <a:lnTo>
                      <a:pt x="132" y="5"/>
                    </a:lnTo>
                    <a:lnTo>
                      <a:pt x="122" y="4"/>
                    </a:lnTo>
                    <a:lnTo>
                      <a:pt x="113" y="4"/>
                    </a:lnTo>
                    <a:lnTo>
                      <a:pt x="103" y="4"/>
                    </a:lnTo>
                    <a:lnTo>
                      <a:pt x="93" y="4"/>
                    </a:lnTo>
                    <a:lnTo>
                      <a:pt x="83" y="3"/>
                    </a:lnTo>
                    <a:lnTo>
                      <a:pt x="74" y="3"/>
                    </a:lnTo>
                    <a:lnTo>
                      <a:pt x="64" y="3"/>
                    </a:lnTo>
                    <a:lnTo>
                      <a:pt x="54" y="2"/>
                    </a:lnTo>
                    <a:lnTo>
                      <a:pt x="45" y="2"/>
                    </a:lnTo>
                    <a:lnTo>
                      <a:pt x="35" y="1"/>
                    </a:lnTo>
                    <a:lnTo>
                      <a:pt x="25" y="1"/>
                    </a:lnTo>
                    <a:lnTo>
                      <a:pt x="16" y="1"/>
                    </a:lnTo>
                    <a:lnTo>
                      <a:pt x="6" y="0"/>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Freeform 81">
                <a:extLst>
                  <a:ext uri="{FF2B5EF4-FFF2-40B4-BE49-F238E27FC236}">
                    <a16:creationId xmlns:a16="http://schemas.microsoft.com/office/drawing/2014/main" id="{DCD647F7-3413-7777-947D-4FD0551550C0}"/>
                  </a:ext>
                </a:extLst>
              </p:cNvPr>
              <p:cNvSpPr>
                <a:spLocks/>
              </p:cNvSpPr>
              <p:nvPr/>
            </p:nvSpPr>
            <p:spPr bwMode="auto">
              <a:xfrm>
                <a:off x="2517" y="3172"/>
                <a:ext cx="178" cy="10"/>
              </a:xfrm>
              <a:custGeom>
                <a:avLst/>
                <a:gdLst>
                  <a:gd name="T0" fmla="*/ 178 w 178"/>
                  <a:gd name="T1" fmla="*/ 10 h 10"/>
                  <a:gd name="T2" fmla="*/ 174 w 178"/>
                  <a:gd name="T3" fmla="*/ 10 h 10"/>
                  <a:gd name="T4" fmla="*/ 164 w 178"/>
                  <a:gd name="T5" fmla="*/ 9 h 10"/>
                  <a:gd name="T6" fmla="*/ 155 w 178"/>
                  <a:gd name="T7" fmla="*/ 9 h 10"/>
                  <a:gd name="T8" fmla="*/ 145 w 178"/>
                  <a:gd name="T9" fmla="*/ 9 h 10"/>
                  <a:gd name="T10" fmla="*/ 135 w 178"/>
                  <a:gd name="T11" fmla="*/ 8 h 10"/>
                  <a:gd name="T12" fmla="*/ 126 w 178"/>
                  <a:gd name="T13" fmla="*/ 8 h 10"/>
                  <a:gd name="T14" fmla="*/ 116 w 178"/>
                  <a:gd name="T15" fmla="*/ 7 h 10"/>
                  <a:gd name="T16" fmla="*/ 106 w 178"/>
                  <a:gd name="T17" fmla="*/ 6 h 10"/>
                  <a:gd name="T18" fmla="*/ 96 w 178"/>
                  <a:gd name="T19" fmla="*/ 6 h 10"/>
                  <a:gd name="T20" fmla="*/ 87 w 178"/>
                  <a:gd name="T21" fmla="*/ 5 h 10"/>
                  <a:gd name="T22" fmla="*/ 77 w 178"/>
                  <a:gd name="T23" fmla="*/ 5 h 10"/>
                  <a:gd name="T24" fmla="*/ 67 w 178"/>
                  <a:gd name="T25" fmla="*/ 4 h 10"/>
                  <a:gd name="T26" fmla="*/ 58 w 178"/>
                  <a:gd name="T27" fmla="*/ 4 h 10"/>
                  <a:gd name="T28" fmla="*/ 48 w 178"/>
                  <a:gd name="T29" fmla="*/ 3 h 10"/>
                  <a:gd name="T30" fmla="*/ 38 w 178"/>
                  <a:gd name="T31" fmla="*/ 3 h 10"/>
                  <a:gd name="T32" fmla="*/ 28 w 178"/>
                  <a:gd name="T33" fmla="*/ 2 h 10"/>
                  <a:gd name="T34" fmla="*/ 19 w 178"/>
                  <a:gd name="T35" fmla="*/ 1 h 10"/>
                  <a:gd name="T36" fmla="*/ 9 w 178"/>
                  <a:gd name="T37" fmla="*/ 1 h 10"/>
                  <a:gd name="T38" fmla="*/ 0 w 178"/>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10">
                    <a:moveTo>
                      <a:pt x="178" y="10"/>
                    </a:moveTo>
                    <a:lnTo>
                      <a:pt x="174" y="10"/>
                    </a:lnTo>
                    <a:lnTo>
                      <a:pt x="164" y="9"/>
                    </a:lnTo>
                    <a:lnTo>
                      <a:pt x="155" y="9"/>
                    </a:lnTo>
                    <a:lnTo>
                      <a:pt x="145" y="9"/>
                    </a:lnTo>
                    <a:lnTo>
                      <a:pt x="135" y="8"/>
                    </a:lnTo>
                    <a:lnTo>
                      <a:pt x="126" y="8"/>
                    </a:lnTo>
                    <a:lnTo>
                      <a:pt x="116" y="7"/>
                    </a:lnTo>
                    <a:lnTo>
                      <a:pt x="106" y="6"/>
                    </a:lnTo>
                    <a:lnTo>
                      <a:pt x="96" y="6"/>
                    </a:lnTo>
                    <a:lnTo>
                      <a:pt x="87" y="5"/>
                    </a:lnTo>
                    <a:lnTo>
                      <a:pt x="77" y="5"/>
                    </a:lnTo>
                    <a:lnTo>
                      <a:pt x="67" y="4"/>
                    </a:lnTo>
                    <a:lnTo>
                      <a:pt x="58" y="4"/>
                    </a:lnTo>
                    <a:lnTo>
                      <a:pt x="48" y="3"/>
                    </a:lnTo>
                    <a:lnTo>
                      <a:pt x="38" y="3"/>
                    </a:lnTo>
                    <a:lnTo>
                      <a:pt x="28" y="2"/>
                    </a:lnTo>
                    <a:lnTo>
                      <a:pt x="19" y="1"/>
                    </a:lnTo>
                    <a:lnTo>
                      <a:pt x="9" y="1"/>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Freeform 82">
                <a:extLst>
                  <a:ext uri="{FF2B5EF4-FFF2-40B4-BE49-F238E27FC236}">
                    <a16:creationId xmlns:a16="http://schemas.microsoft.com/office/drawing/2014/main" id="{7DB0D451-C4C2-8021-EC55-F3B7F5CCF2D4}"/>
                  </a:ext>
                </a:extLst>
              </p:cNvPr>
              <p:cNvSpPr>
                <a:spLocks/>
              </p:cNvSpPr>
              <p:nvPr/>
            </p:nvSpPr>
            <p:spPr bwMode="auto">
              <a:xfrm>
                <a:off x="3561" y="3172"/>
                <a:ext cx="178" cy="10"/>
              </a:xfrm>
              <a:custGeom>
                <a:avLst/>
                <a:gdLst>
                  <a:gd name="T0" fmla="*/ 178 w 178"/>
                  <a:gd name="T1" fmla="*/ 0 h 10"/>
                  <a:gd name="T2" fmla="*/ 169 w 178"/>
                  <a:gd name="T3" fmla="*/ 1 h 10"/>
                  <a:gd name="T4" fmla="*/ 159 w 178"/>
                  <a:gd name="T5" fmla="*/ 1 h 10"/>
                  <a:gd name="T6" fmla="*/ 149 w 178"/>
                  <a:gd name="T7" fmla="*/ 2 h 10"/>
                  <a:gd name="T8" fmla="*/ 140 w 178"/>
                  <a:gd name="T9" fmla="*/ 3 h 10"/>
                  <a:gd name="T10" fmla="*/ 130 w 178"/>
                  <a:gd name="T11" fmla="*/ 3 h 10"/>
                  <a:gd name="T12" fmla="*/ 120 w 178"/>
                  <a:gd name="T13" fmla="*/ 4 h 10"/>
                  <a:gd name="T14" fmla="*/ 111 w 178"/>
                  <a:gd name="T15" fmla="*/ 4 h 10"/>
                  <a:gd name="T16" fmla="*/ 101 w 178"/>
                  <a:gd name="T17" fmla="*/ 5 h 10"/>
                  <a:gd name="T18" fmla="*/ 91 w 178"/>
                  <a:gd name="T19" fmla="*/ 5 h 10"/>
                  <a:gd name="T20" fmla="*/ 82 w 178"/>
                  <a:gd name="T21" fmla="*/ 6 h 10"/>
                  <a:gd name="T22" fmla="*/ 72 w 178"/>
                  <a:gd name="T23" fmla="*/ 6 h 10"/>
                  <a:gd name="T24" fmla="*/ 62 w 178"/>
                  <a:gd name="T25" fmla="*/ 7 h 10"/>
                  <a:gd name="T26" fmla="*/ 52 w 178"/>
                  <a:gd name="T27" fmla="*/ 8 h 10"/>
                  <a:gd name="T28" fmla="*/ 43 w 178"/>
                  <a:gd name="T29" fmla="*/ 8 h 10"/>
                  <a:gd name="T30" fmla="*/ 33 w 178"/>
                  <a:gd name="T31" fmla="*/ 9 h 10"/>
                  <a:gd name="T32" fmla="*/ 23 w 178"/>
                  <a:gd name="T33" fmla="*/ 9 h 10"/>
                  <a:gd name="T34" fmla="*/ 14 w 178"/>
                  <a:gd name="T35" fmla="*/ 9 h 10"/>
                  <a:gd name="T36" fmla="*/ 4 w 178"/>
                  <a:gd name="T37" fmla="*/ 10 h 10"/>
                  <a:gd name="T38" fmla="*/ 0 w 178"/>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10">
                    <a:moveTo>
                      <a:pt x="178" y="0"/>
                    </a:moveTo>
                    <a:lnTo>
                      <a:pt x="169" y="1"/>
                    </a:lnTo>
                    <a:lnTo>
                      <a:pt x="159" y="1"/>
                    </a:lnTo>
                    <a:lnTo>
                      <a:pt x="149" y="2"/>
                    </a:lnTo>
                    <a:lnTo>
                      <a:pt x="140" y="3"/>
                    </a:lnTo>
                    <a:lnTo>
                      <a:pt x="130" y="3"/>
                    </a:lnTo>
                    <a:lnTo>
                      <a:pt x="120" y="4"/>
                    </a:lnTo>
                    <a:lnTo>
                      <a:pt x="111" y="4"/>
                    </a:lnTo>
                    <a:lnTo>
                      <a:pt x="101" y="5"/>
                    </a:lnTo>
                    <a:lnTo>
                      <a:pt x="91" y="5"/>
                    </a:lnTo>
                    <a:lnTo>
                      <a:pt x="82" y="6"/>
                    </a:lnTo>
                    <a:lnTo>
                      <a:pt x="72" y="6"/>
                    </a:lnTo>
                    <a:lnTo>
                      <a:pt x="62" y="7"/>
                    </a:lnTo>
                    <a:lnTo>
                      <a:pt x="52" y="8"/>
                    </a:lnTo>
                    <a:lnTo>
                      <a:pt x="43" y="8"/>
                    </a:lnTo>
                    <a:lnTo>
                      <a:pt x="33" y="9"/>
                    </a:lnTo>
                    <a:lnTo>
                      <a:pt x="23" y="9"/>
                    </a:lnTo>
                    <a:lnTo>
                      <a:pt x="14" y="9"/>
                    </a:lnTo>
                    <a:lnTo>
                      <a:pt x="4" y="10"/>
                    </a:lnTo>
                    <a:lnTo>
                      <a:pt x="0"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Freeform 83">
                <a:extLst>
                  <a:ext uri="{FF2B5EF4-FFF2-40B4-BE49-F238E27FC236}">
                    <a16:creationId xmlns:a16="http://schemas.microsoft.com/office/drawing/2014/main" id="{FDDF9C91-0A6B-5020-82BE-6D7CBC565E1D}"/>
                  </a:ext>
                </a:extLst>
              </p:cNvPr>
              <p:cNvSpPr>
                <a:spLocks/>
              </p:cNvSpPr>
              <p:nvPr/>
            </p:nvSpPr>
            <p:spPr bwMode="auto">
              <a:xfrm>
                <a:off x="2381" y="3163"/>
                <a:ext cx="136" cy="9"/>
              </a:xfrm>
              <a:custGeom>
                <a:avLst/>
                <a:gdLst>
                  <a:gd name="T0" fmla="*/ 136 w 136"/>
                  <a:gd name="T1" fmla="*/ 9 h 9"/>
                  <a:gd name="T2" fmla="*/ 135 w 136"/>
                  <a:gd name="T3" fmla="*/ 9 h 9"/>
                  <a:gd name="T4" fmla="*/ 126 w 136"/>
                  <a:gd name="T5" fmla="*/ 9 h 9"/>
                  <a:gd name="T6" fmla="*/ 116 w 136"/>
                  <a:gd name="T7" fmla="*/ 8 h 9"/>
                  <a:gd name="T8" fmla="*/ 106 w 136"/>
                  <a:gd name="T9" fmla="*/ 7 h 9"/>
                  <a:gd name="T10" fmla="*/ 97 w 136"/>
                  <a:gd name="T11" fmla="*/ 6 h 9"/>
                  <a:gd name="T12" fmla="*/ 87 w 136"/>
                  <a:gd name="T13" fmla="*/ 6 h 9"/>
                  <a:gd name="T14" fmla="*/ 77 w 136"/>
                  <a:gd name="T15" fmla="*/ 5 h 9"/>
                  <a:gd name="T16" fmla="*/ 67 w 136"/>
                  <a:gd name="T17" fmla="*/ 4 h 9"/>
                  <a:gd name="T18" fmla="*/ 58 w 136"/>
                  <a:gd name="T19" fmla="*/ 4 h 9"/>
                  <a:gd name="T20" fmla="*/ 48 w 136"/>
                  <a:gd name="T21" fmla="*/ 3 h 9"/>
                  <a:gd name="T22" fmla="*/ 38 w 136"/>
                  <a:gd name="T23" fmla="*/ 2 h 9"/>
                  <a:gd name="T24" fmla="*/ 29 w 136"/>
                  <a:gd name="T25" fmla="*/ 2 h 9"/>
                  <a:gd name="T26" fmla="*/ 19 w 136"/>
                  <a:gd name="T27" fmla="*/ 1 h 9"/>
                  <a:gd name="T28" fmla="*/ 9 w 136"/>
                  <a:gd name="T29" fmla="*/ 0 h 9"/>
                  <a:gd name="T30" fmla="*/ 0 w 13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9">
                    <a:moveTo>
                      <a:pt x="136" y="9"/>
                    </a:moveTo>
                    <a:lnTo>
                      <a:pt x="135" y="9"/>
                    </a:lnTo>
                    <a:lnTo>
                      <a:pt x="126" y="9"/>
                    </a:lnTo>
                    <a:lnTo>
                      <a:pt x="116" y="8"/>
                    </a:lnTo>
                    <a:lnTo>
                      <a:pt x="106" y="7"/>
                    </a:lnTo>
                    <a:lnTo>
                      <a:pt x="97" y="6"/>
                    </a:lnTo>
                    <a:lnTo>
                      <a:pt x="87" y="6"/>
                    </a:lnTo>
                    <a:lnTo>
                      <a:pt x="77" y="5"/>
                    </a:lnTo>
                    <a:lnTo>
                      <a:pt x="67" y="4"/>
                    </a:lnTo>
                    <a:lnTo>
                      <a:pt x="58" y="4"/>
                    </a:lnTo>
                    <a:lnTo>
                      <a:pt x="48" y="3"/>
                    </a:lnTo>
                    <a:lnTo>
                      <a:pt x="38" y="2"/>
                    </a:lnTo>
                    <a:lnTo>
                      <a:pt x="29" y="2"/>
                    </a:lnTo>
                    <a:lnTo>
                      <a:pt x="19" y="1"/>
                    </a:lnTo>
                    <a:lnTo>
                      <a:pt x="9" y="0"/>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Freeform 84">
                <a:extLst>
                  <a:ext uri="{FF2B5EF4-FFF2-40B4-BE49-F238E27FC236}">
                    <a16:creationId xmlns:a16="http://schemas.microsoft.com/office/drawing/2014/main" id="{D7E77E57-997E-8C74-F3EF-0308CBD5DF4D}"/>
                  </a:ext>
                </a:extLst>
              </p:cNvPr>
              <p:cNvSpPr>
                <a:spLocks/>
              </p:cNvSpPr>
              <p:nvPr/>
            </p:nvSpPr>
            <p:spPr bwMode="auto">
              <a:xfrm>
                <a:off x="3739" y="3163"/>
                <a:ext cx="135" cy="9"/>
              </a:xfrm>
              <a:custGeom>
                <a:avLst/>
                <a:gdLst>
                  <a:gd name="T0" fmla="*/ 135 w 135"/>
                  <a:gd name="T1" fmla="*/ 0 h 9"/>
                  <a:gd name="T2" fmla="*/ 127 w 135"/>
                  <a:gd name="T3" fmla="*/ 0 h 9"/>
                  <a:gd name="T4" fmla="*/ 117 w 135"/>
                  <a:gd name="T5" fmla="*/ 1 h 9"/>
                  <a:gd name="T6" fmla="*/ 107 w 135"/>
                  <a:gd name="T7" fmla="*/ 2 h 9"/>
                  <a:gd name="T8" fmla="*/ 98 w 135"/>
                  <a:gd name="T9" fmla="*/ 2 h 9"/>
                  <a:gd name="T10" fmla="*/ 88 w 135"/>
                  <a:gd name="T11" fmla="*/ 3 h 9"/>
                  <a:gd name="T12" fmla="*/ 78 w 135"/>
                  <a:gd name="T13" fmla="*/ 4 h 9"/>
                  <a:gd name="T14" fmla="*/ 69 w 135"/>
                  <a:gd name="T15" fmla="*/ 4 h 9"/>
                  <a:gd name="T16" fmla="*/ 59 w 135"/>
                  <a:gd name="T17" fmla="*/ 5 h 9"/>
                  <a:gd name="T18" fmla="*/ 49 w 135"/>
                  <a:gd name="T19" fmla="*/ 6 h 9"/>
                  <a:gd name="T20" fmla="*/ 39 w 135"/>
                  <a:gd name="T21" fmla="*/ 6 h 9"/>
                  <a:gd name="T22" fmla="*/ 30 w 135"/>
                  <a:gd name="T23" fmla="*/ 7 h 9"/>
                  <a:gd name="T24" fmla="*/ 20 w 135"/>
                  <a:gd name="T25" fmla="*/ 8 h 9"/>
                  <a:gd name="T26" fmla="*/ 10 w 135"/>
                  <a:gd name="T27" fmla="*/ 9 h 9"/>
                  <a:gd name="T28" fmla="*/ 1 w 135"/>
                  <a:gd name="T29" fmla="*/ 9 h 9"/>
                  <a:gd name="T30" fmla="*/ 0 w 135"/>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9">
                    <a:moveTo>
                      <a:pt x="135" y="0"/>
                    </a:moveTo>
                    <a:lnTo>
                      <a:pt x="127" y="0"/>
                    </a:lnTo>
                    <a:lnTo>
                      <a:pt x="117" y="1"/>
                    </a:lnTo>
                    <a:lnTo>
                      <a:pt x="107" y="2"/>
                    </a:lnTo>
                    <a:lnTo>
                      <a:pt x="98" y="2"/>
                    </a:lnTo>
                    <a:lnTo>
                      <a:pt x="88" y="3"/>
                    </a:lnTo>
                    <a:lnTo>
                      <a:pt x="78" y="4"/>
                    </a:lnTo>
                    <a:lnTo>
                      <a:pt x="69" y="4"/>
                    </a:lnTo>
                    <a:lnTo>
                      <a:pt x="59" y="5"/>
                    </a:lnTo>
                    <a:lnTo>
                      <a:pt x="49" y="6"/>
                    </a:lnTo>
                    <a:lnTo>
                      <a:pt x="39" y="6"/>
                    </a:lnTo>
                    <a:lnTo>
                      <a:pt x="30" y="7"/>
                    </a:lnTo>
                    <a:lnTo>
                      <a:pt x="20" y="8"/>
                    </a:lnTo>
                    <a:lnTo>
                      <a:pt x="10" y="9"/>
                    </a:lnTo>
                    <a:lnTo>
                      <a:pt x="1" y="9"/>
                    </a:lnTo>
                    <a:lnTo>
                      <a:pt x="0" y="9"/>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Freeform 85">
                <a:extLst>
                  <a:ext uri="{FF2B5EF4-FFF2-40B4-BE49-F238E27FC236}">
                    <a16:creationId xmlns:a16="http://schemas.microsoft.com/office/drawing/2014/main" id="{E098121E-21CE-5CAC-2981-8D1131DCAB75}"/>
                  </a:ext>
                </a:extLst>
              </p:cNvPr>
              <p:cNvSpPr>
                <a:spLocks/>
              </p:cNvSpPr>
              <p:nvPr/>
            </p:nvSpPr>
            <p:spPr bwMode="auto">
              <a:xfrm>
                <a:off x="2268" y="3153"/>
                <a:ext cx="113" cy="10"/>
              </a:xfrm>
              <a:custGeom>
                <a:avLst/>
                <a:gdLst>
                  <a:gd name="T0" fmla="*/ 113 w 113"/>
                  <a:gd name="T1" fmla="*/ 10 h 10"/>
                  <a:gd name="T2" fmla="*/ 112 w 113"/>
                  <a:gd name="T3" fmla="*/ 10 h 10"/>
                  <a:gd name="T4" fmla="*/ 103 w 113"/>
                  <a:gd name="T5" fmla="*/ 8 h 10"/>
                  <a:gd name="T6" fmla="*/ 93 w 113"/>
                  <a:gd name="T7" fmla="*/ 8 h 10"/>
                  <a:gd name="T8" fmla="*/ 83 w 113"/>
                  <a:gd name="T9" fmla="*/ 7 h 10"/>
                  <a:gd name="T10" fmla="*/ 74 w 113"/>
                  <a:gd name="T11" fmla="*/ 6 h 10"/>
                  <a:gd name="T12" fmla="*/ 64 w 113"/>
                  <a:gd name="T13" fmla="*/ 5 h 10"/>
                  <a:gd name="T14" fmla="*/ 54 w 113"/>
                  <a:gd name="T15" fmla="*/ 5 h 10"/>
                  <a:gd name="T16" fmla="*/ 44 w 113"/>
                  <a:gd name="T17" fmla="*/ 4 h 10"/>
                  <a:gd name="T18" fmla="*/ 35 w 113"/>
                  <a:gd name="T19" fmla="*/ 3 h 10"/>
                  <a:gd name="T20" fmla="*/ 25 w 113"/>
                  <a:gd name="T21" fmla="*/ 2 h 10"/>
                  <a:gd name="T22" fmla="*/ 15 w 113"/>
                  <a:gd name="T23" fmla="*/ 1 h 10"/>
                  <a:gd name="T24" fmla="*/ 6 w 113"/>
                  <a:gd name="T25" fmla="*/ 0 h 10"/>
                  <a:gd name="T26" fmla="*/ 0 w 113"/>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0">
                    <a:moveTo>
                      <a:pt x="113" y="10"/>
                    </a:moveTo>
                    <a:lnTo>
                      <a:pt x="112" y="10"/>
                    </a:lnTo>
                    <a:lnTo>
                      <a:pt x="103" y="8"/>
                    </a:lnTo>
                    <a:lnTo>
                      <a:pt x="93" y="8"/>
                    </a:lnTo>
                    <a:lnTo>
                      <a:pt x="83" y="7"/>
                    </a:lnTo>
                    <a:lnTo>
                      <a:pt x="74" y="6"/>
                    </a:lnTo>
                    <a:lnTo>
                      <a:pt x="64" y="5"/>
                    </a:lnTo>
                    <a:lnTo>
                      <a:pt x="54" y="5"/>
                    </a:lnTo>
                    <a:lnTo>
                      <a:pt x="44" y="4"/>
                    </a:lnTo>
                    <a:lnTo>
                      <a:pt x="35" y="3"/>
                    </a:lnTo>
                    <a:lnTo>
                      <a:pt x="25" y="2"/>
                    </a:lnTo>
                    <a:lnTo>
                      <a:pt x="15" y="1"/>
                    </a:lnTo>
                    <a:lnTo>
                      <a:pt x="6" y="0"/>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Freeform 86">
                <a:extLst>
                  <a:ext uri="{FF2B5EF4-FFF2-40B4-BE49-F238E27FC236}">
                    <a16:creationId xmlns:a16="http://schemas.microsoft.com/office/drawing/2014/main" id="{3E533A78-D3CE-0479-63B2-4D4EAB5947EB}"/>
                  </a:ext>
                </a:extLst>
              </p:cNvPr>
              <p:cNvSpPr>
                <a:spLocks/>
              </p:cNvSpPr>
              <p:nvPr/>
            </p:nvSpPr>
            <p:spPr bwMode="auto">
              <a:xfrm>
                <a:off x="3874" y="3153"/>
                <a:ext cx="114" cy="10"/>
              </a:xfrm>
              <a:custGeom>
                <a:avLst/>
                <a:gdLst>
                  <a:gd name="T0" fmla="*/ 114 w 114"/>
                  <a:gd name="T1" fmla="*/ 0 h 10"/>
                  <a:gd name="T2" fmla="*/ 108 w 114"/>
                  <a:gd name="T3" fmla="*/ 0 h 10"/>
                  <a:gd name="T4" fmla="*/ 99 w 114"/>
                  <a:gd name="T5" fmla="*/ 1 h 10"/>
                  <a:gd name="T6" fmla="*/ 89 w 114"/>
                  <a:gd name="T7" fmla="*/ 2 h 10"/>
                  <a:gd name="T8" fmla="*/ 79 w 114"/>
                  <a:gd name="T9" fmla="*/ 3 h 10"/>
                  <a:gd name="T10" fmla="*/ 69 w 114"/>
                  <a:gd name="T11" fmla="*/ 4 h 10"/>
                  <a:gd name="T12" fmla="*/ 60 w 114"/>
                  <a:gd name="T13" fmla="*/ 5 h 10"/>
                  <a:gd name="T14" fmla="*/ 50 w 114"/>
                  <a:gd name="T15" fmla="*/ 5 h 10"/>
                  <a:gd name="T16" fmla="*/ 40 w 114"/>
                  <a:gd name="T17" fmla="*/ 6 h 10"/>
                  <a:gd name="T18" fmla="*/ 31 w 114"/>
                  <a:gd name="T19" fmla="*/ 7 h 10"/>
                  <a:gd name="T20" fmla="*/ 21 w 114"/>
                  <a:gd name="T21" fmla="*/ 8 h 10"/>
                  <a:gd name="T22" fmla="*/ 11 w 114"/>
                  <a:gd name="T23" fmla="*/ 8 h 10"/>
                  <a:gd name="T24" fmla="*/ 2 w 114"/>
                  <a:gd name="T25" fmla="*/ 10 h 10"/>
                  <a:gd name="T26" fmla="*/ 0 w 114"/>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
                    <a:moveTo>
                      <a:pt x="114" y="0"/>
                    </a:moveTo>
                    <a:lnTo>
                      <a:pt x="108" y="0"/>
                    </a:lnTo>
                    <a:lnTo>
                      <a:pt x="99" y="1"/>
                    </a:lnTo>
                    <a:lnTo>
                      <a:pt x="89" y="2"/>
                    </a:lnTo>
                    <a:lnTo>
                      <a:pt x="79" y="3"/>
                    </a:lnTo>
                    <a:lnTo>
                      <a:pt x="69" y="4"/>
                    </a:lnTo>
                    <a:lnTo>
                      <a:pt x="60" y="5"/>
                    </a:lnTo>
                    <a:lnTo>
                      <a:pt x="50" y="5"/>
                    </a:lnTo>
                    <a:lnTo>
                      <a:pt x="40" y="6"/>
                    </a:lnTo>
                    <a:lnTo>
                      <a:pt x="31" y="7"/>
                    </a:lnTo>
                    <a:lnTo>
                      <a:pt x="21" y="8"/>
                    </a:lnTo>
                    <a:lnTo>
                      <a:pt x="11" y="8"/>
                    </a:lnTo>
                    <a:lnTo>
                      <a:pt x="2" y="10"/>
                    </a:lnTo>
                    <a:lnTo>
                      <a:pt x="0"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 name="Freeform 87">
                <a:extLst>
                  <a:ext uri="{FF2B5EF4-FFF2-40B4-BE49-F238E27FC236}">
                    <a16:creationId xmlns:a16="http://schemas.microsoft.com/office/drawing/2014/main" id="{04F22CB6-9978-A7A5-19AE-0AEBB0A05FB4}"/>
                  </a:ext>
                </a:extLst>
              </p:cNvPr>
              <p:cNvSpPr>
                <a:spLocks/>
              </p:cNvSpPr>
              <p:nvPr/>
            </p:nvSpPr>
            <p:spPr bwMode="auto">
              <a:xfrm>
                <a:off x="2169" y="3143"/>
                <a:ext cx="99" cy="10"/>
              </a:xfrm>
              <a:custGeom>
                <a:avLst/>
                <a:gdLst>
                  <a:gd name="T0" fmla="*/ 99 w 99"/>
                  <a:gd name="T1" fmla="*/ 10 h 10"/>
                  <a:gd name="T2" fmla="*/ 95 w 99"/>
                  <a:gd name="T3" fmla="*/ 9 h 10"/>
                  <a:gd name="T4" fmla="*/ 85 w 99"/>
                  <a:gd name="T5" fmla="*/ 8 h 10"/>
                  <a:gd name="T6" fmla="*/ 76 w 99"/>
                  <a:gd name="T7" fmla="*/ 7 h 10"/>
                  <a:gd name="T8" fmla="*/ 65 w 99"/>
                  <a:gd name="T9" fmla="*/ 7 h 10"/>
                  <a:gd name="T10" fmla="*/ 56 w 99"/>
                  <a:gd name="T11" fmla="*/ 6 h 10"/>
                  <a:gd name="T12" fmla="*/ 46 w 99"/>
                  <a:gd name="T13" fmla="*/ 5 h 10"/>
                  <a:gd name="T14" fmla="*/ 37 w 99"/>
                  <a:gd name="T15" fmla="*/ 4 h 10"/>
                  <a:gd name="T16" fmla="*/ 27 w 99"/>
                  <a:gd name="T17" fmla="*/ 3 h 10"/>
                  <a:gd name="T18" fmla="*/ 17 w 99"/>
                  <a:gd name="T19" fmla="*/ 2 h 10"/>
                  <a:gd name="T20" fmla="*/ 8 w 99"/>
                  <a:gd name="T21" fmla="*/ 1 h 10"/>
                  <a:gd name="T22" fmla="*/ 0 w 99"/>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0">
                    <a:moveTo>
                      <a:pt x="99" y="10"/>
                    </a:moveTo>
                    <a:lnTo>
                      <a:pt x="95" y="9"/>
                    </a:lnTo>
                    <a:lnTo>
                      <a:pt x="85" y="8"/>
                    </a:lnTo>
                    <a:lnTo>
                      <a:pt x="76" y="7"/>
                    </a:lnTo>
                    <a:lnTo>
                      <a:pt x="65" y="7"/>
                    </a:lnTo>
                    <a:lnTo>
                      <a:pt x="56" y="6"/>
                    </a:lnTo>
                    <a:lnTo>
                      <a:pt x="46" y="5"/>
                    </a:lnTo>
                    <a:lnTo>
                      <a:pt x="37" y="4"/>
                    </a:lnTo>
                    <a:lnTo>
                      <a:pt x="27" y="3"/>
                    </a:lnTo>
                    <a:lnTo>
                      <a:pt x="17" y="2"/>
                    </a:lnTo>
                    <a:lnTo>
                      <a:pt x="8" y="1"/>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Freeform 88">
                <a:extLst>
                  <a:ext uri="{FF2B5EF4-FFF2-40B4-BE49-F238E27FC236}">
                    <a16:creationId xmlns:a16="http://schemas.microsoft.com/office/drawing/2014/main" id="{A56D07E4-14B3-CE41-E65C-7583DB546273}"/>
                  </a:ext>
                </a:extLst>
              </p:cNvPr>
              <p:cNvSpPr>
                <a:spLocks/>
              </p:cNvSpPr>
              <p:nvPr/>
            </p:nvSpPr>
            <p:spPr bwMode="auto">
              <a:xfrm>
                <a:off x="3988" y="3143"/>
                <a:ext cx="99" cy="10"/>
              </a:xfrm>
              <a:custGeom>
                <a:avLst/>
                <a:gdLst>
                  <a:gd name="T0" fmla="*/ 99 w 99"/>
                  <a:gd name="T1" fmla="*/ 0 h 10"/>
                  <a:gd name="T2" fmla="*/ 91 w 99"/>
                  <a:gd name="T3" fmla="*/ 1 h 10"/>
                  <a:gd name="T4" fmla="*/ 82 w 99"/>
                  <a:gd name="T5" fmla="*/ 2 h 10"/>
                  <a:gd name="T6" fmla="*/ 72 w 99"/>
                  <a:gd name="T7" fmla="*/ 3 h 10"/>
                  <a:gd name="T8" fmla="*/ 62 w 99"/>
                  <a:gd name="T9" fmla="*/ 4 h 10"/>
                  <a:gd name="T10" fmla="*/ 53 w 99"/>
                  <a:gd name="T11" fmla="*/ 5 h 10"/>
                  <a:gd name="T12" fmla="*/ 43 w 99"/>
                  <a:gd name="T13" fmla="*/ 6 h 10"/>
                  <a:gd name="T14" fmla="*/ 33 w 99"/>
                  <a:gd name="T15" fmla="*/ 7 h 10"/>
                  <a:gd name="T16" fmla="*/ 23 w 99"/>
                  <a:gd name="T17" fmla="*/ 7 h 10"/>
                  <a:gd name="T18" fmla="*/ 14 w 99"/>
                  <a:gd name="T19" fmla="*/ 8 h 10"/>
                  <a:gd name="T20" fmla="*/ 4 w 99"/>
                  <a:gd name="T21" fmla="*/ 9 h 10"/>
                  <a:gd name="T22" fmla="*/ 0 w 99"/>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0">
                    <a:moveTo>
                      <a:pt x="99" y="0"/>
                    </a:moveTo>
                    <a:lnTo>
                      <a:pt x="91" y="1"/>
                    </a:lnTo>
                    <a:lnTo>
                      <a:pt x="82" y="2"/>
                    </a:lnTo>
                    <a:lnTo>
                      <a:pt x="72" y="3"/>
                    </a:lnTo>
                    <a:lnTo>
                      <a:pt x="62" y="4"/>
                    </a:lnTo>
                    <a:lnTo>
                      <a:pt x="53" y="5"/>
                    </a:lnTo>
                    <a:lnTo>
                      <a:pt x="43" y="6"/>
                    </a:lnTo>
                    <a:lnTo>
                      <a:pt x="33" y="7"/>
                    </a:lnTo>
                    <a:lnTo>
                      <a:pt x="23" y="7"/>
                    </a:lnTo>
                    <a:lnTo>
                      <a:pt x="14" y="8"/>
                    </a:lnTo>
                    <a:lnTo>
                      <a:pt x="4" y="9"/>
                    </a:lnTo>
                    <a:lnTo>
                      <a:pt x="0"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 name="Freeform 89">
                <a:extLst>
                  <a:ext uri="{FF2B5EF4-FFF2-40B4-BE49-F238E27FC236}">
                    <a16:creationId xmlns:a16="http://schemas.microsoft.com/office/drawing/2014/main" id="{FD1C0B4F-7C77-822D-9276-15B6548CFE09}"/>
                  </a:ext>
                </a:extLst>
              </p:cNvPr>
              <p:cNvSpPr>
                <a:spLocks/>
              </p:cNvSpPr>
              <p:nvPr/>
            </p:nvSpPr>
            <p:spPr bwMode="auto">
              <a:xfrm>
                <a:off x="2081" y="3133"/>
                <a:ext cx="88" cy="10"/>
              </a:xfrm>
              <a:custGeom>
                <a:avLst/>
                <a:gdLst>
                  <a:gd name="T0" fmla="*/ 88 w 88"/>
                  <a:gd name="T1" fmla="*/ 10 h 10"/>
                  <a:gd name="T2" fmla="*/ 86 w 88"/>
                  <a:gd name="T3" fmla="*/ 10 h 10"/>
                  <a:gd name="T4" fmla="*/ 76 w 88"/>
                  <a:gd name="T5" fmla="*/ 9 h 10"/>
                  <a:gd name="T6" fmla="*/ 66 w 88"/>
                  <a:gd name="T7" fmla="*/ 8 h 10"/>
                  <a:gd name="T8" fmla="*/ 57 w 88"/>
                  <a:gd name="T9" fmla="*/ 7 h 10"/>
                  <a:gd name="T10" fmla="*/ 47 w 88"/>
                  <a:gd name="T11" fmla="*/ 6 h 10"/>
                  <a:gd name="T12" fmla="*/ 37 w 88"/>
                  <a:gd name="T13" fmla="*/ 5 h 10"/>
                  <a:gd name="T14" fmla="*/ 28 w 88"/>
                  <a:gd name="T15" fmla="*/ 3 h 10"/>
                  <a:gd name="T16" fmla="*/ 18 w 88"/>
                  <a:gd name="T17" fmla="*/ 2 h 10"/>
                  <a:gd name="T18" fmla="*/ 8 w 88"/>
                  <a:gd name="T19" fmla="*/ 1 h 10"/>
                  <a:gd name="T20" fmla="*/ 0 w 8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
                    <a:moveTo>
                      <a:pt x="88" y="10"/>
                    </a:moveTo>
                    <a:lnTo>
                      <a:pt x="86" y="10"/>
                    </a:lnTo>
                    <a:lnTo>
                      <a:pt x="76" y="9"/>
                    </a:lnTo>
                    <a:lnTo>
                      <a:pt x="66" y="8"/>
                    </a:lnTo>
                    <a:lnTo>
                      <a:pt x="57" y="7"/>
                    </a:lnTo>
                    <a:lnTo>
                      <a:pt x="47" y="6"/>
                    </a:lnTo>
                    <a:lnTo>
                      <a:pt x="37" y="5"/>
                    </a:lnTo>
                    <a:lnTo>
                      <a:pt x="28" y="3"/>
                    </a:lnTo>
                    <a:lnTo>
                      <a:pt x="18" y="2"/>
                    </a:lnTo>
                    <a:lnTo>
                      <a:pt x="8" y="1"/>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Freeform 90">
                <a:extLst>
                  <a:ext uri="{FF2B5EF4-FFF2-40B4-BE49-F238E27FC236}">
                    <a16:creationId xmlns:a16="http://schemas.microsoft.com/office/drawing/2014/main" id="{A23422DD-DAB7-C074-0879-C98AFA126722}"/>
                  </a:ext>
                </a:extLst>
              </p:cNvPr>
              <p:cNvSpPr>
                <a:spLocks/>
              </p:cNvSpPr>
              <p:nvPr/>
            </p:nvSpPr>
            <p:spPr bwMode="auto">
              <a:xfrm>
                <a:off x="4087" y="3133"/>
                <a:ext cx="88" cy="10"/>
              </a:xfrm>
              <a:custGeom>
                <a:avLst/>
                <a:gdLst>
                  <a:gd name="T0" fmla="*/ 88 w 88"/>
                  <a:gd name="T1" fmla="*/ 0 h 10"/>
                  <a:gd name="T2" fmla="*/ 80 w 88"/>
                  <a:gd name="T3" fmla="*/ 1 h 10"/>
                  <a:gd name="T4" fmla="*/ 70 w 88"/>
                  <a:gd name="T5" fmla="*/ 2 h 10"/>
                  <a:gd name="T6" fmla="*/ 60 w 88"/>
                  <a:gd name="T7" fmla="*/ 3 h 10"/>
                  <a:gd name="T8" fmla="*/ 51 w 88"/>
                  <a:gd name="T9" fmla="*/ 5 h 10"/>
                  <a:gd name="T10" fmla="*/ 41 w 88"/>
                  <a:gd name="T11" fmla="*/ 6 h 10"/>
                  <a:gd name="T12" fmla="*/ 31 w 88"/>
                  <a:gd name="T13" fmla="*/ 7 h 10"/>
                  <a:gd name="T14" fmla="*/ 22 w 88"/>
                  <a:gd name="T15" fmla="*/ 8 h 10"/>
                  <a:gd name="T16" fmla="*/ 12 w 88"/>
                  <a:gd name="T17" fmla="*/ 9 h 10"/>
                  <a:gd name="T18" fmla="*/ 2 w 88"/>
                  <a:gd name="T19" fmla="*/ 10 h 10"/>
                  <a:gd name="T20" fmla="*/ 0 w 88"/>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
                    <a:moveTo>
                      <a:pt x="88" y="0"/>
                    </a:moveTo>
                    <a:lnTo>
                      <a:pt x="80" y="1"/>
                    </a:lnTo>
                    <a:lnTo>
                      <a:pt x="70" y="2"/>
                    </a:lnTo>
                    <a:lnTo>
                      <a:pt x="60" y="3"/>
                    </a:lnTo>
                    <a:lnTo>
                      <a:pt x="51" y="5"/>
                    </a:lnTo>
                    <a:lnTo>
                      <a:pt x="41" y="6"/>
                    </a:lnTo>
                    <a:lnTo>
                      <a:pt x="31" y="7"/>
                    </a:lnTo>
                    <a:lnTo>
                      <a:pt x="22" y="8"/>
                    </a:lnTo>
                    <a:lnTo>
                      <a:pt x="12" y="9"/>
                    </a:lnTo>
                    <a:lnTo>
                      <a:pt x="2" y="10"/>
                    </a:lnTo>
                    <a:lnTo>
                      <a:pt x="0"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Freeform 91">
                <a:extLst>
                  <a:ext uri="{FF2B5EF4-FFF2-40B4-BE49-F238E27FC236}">
                    <a16:creationId xmlns:a16="http://schemas.microsoft.com/office/drawing/2014/main" id="{442EB86B-2565-CED3-8A3B-3305C0C4028F}"/>
                  </a:ext>
                </a:extLst>
              </p:cNvPr>
              <p:cNvSpPr>
                <a:spLocks/>
              </p:cNvSpPr>
              <p:nvPr/>
            </p:nvSpPr>
            <p:spPr bwMode="auto">
              <a:xfrm>
                <a:off x="1999" y="3124"/>
                <a:ext cx="82" cy="9"/>
              </a:xfrm>
              <a:custGeom>
                <a:avLst/>
                <a:gdLst>
                  <a:gd name="T0" fmla="*/ 82 w 82"/>
                  <a:gd name="T1" fmla="*/ 9 h 9"/>
                  <a:gd name="T2" fmla="*/ 80 w 82"/>
                  <a:gd name="T3" fmla="*/ 9 h 9"/>
                  <a:gd name="T4" fmla="*/ 70 w 82"/>
                  <a:gd name="T5" fmla="*/ 8 h 9"/>
                  <a:gd name="T6" fmla="*/ 61 w 82"/>
                  <a:gd name="T7" fmla="*/ 7 h 9"/>
                  <a:gd name="T8" fmla="*/ 51 w 82"/>
                  <a:gd name="T9" fmla="*/ 6 h 9"/>
                  <a:gd name="T10" fmla="*/ 42 w 82"/>
                  <a:gd name="T11" fmla="*/ 5 h 9"/>
                  <a:gd name="T12" fmla="*/ 32 w 82"/>
                  <a:gd name="T13" fmla="*/ 3 h 9"/>
                  <a:gd name="T14" fmla="*/ 22 w 82"/>
                  <a:gd name="T15" fmla="*/ 2 h 9"/>
                  <a:gd name="T16" fmla="*/ 13 w 82"/>
                  <a:gd name="T17" fmla="*/ 1 h 9"/>
                  <a:gd name="T18" fmla="*/ 2 w 82"/>
                  <a:gd name="T19" fmla="*/ 0 h 9"/>
                  <a:gd name="T20" fmla="*/ 0 w 8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9">
                    <a:moveTo>
                      <a:pt x="82" y="9"/>
                    </a:moveTo>
                    <a:lnTo>
                      <a:pt x="80" y="9"/>
                    </a:lnTo>
                    <a:lnTo>
                      <a:pt x="70" y="8"/>
                    </a:lnTo>
                    <a:lnTo>
                      <a:pt x="61" y="7"/>
                    </a:lnTo>
                    <a:lnTo>
                      <a:pt x="51" y="6"/>
                    </a:lnTo>
                    <a:lnTo>
                      <a:pt x="42" y="5"/>
                    </a:lnTo>
                    <a:lnTo>
                      <a:pt x="32" y="3"/>
                    </a:lnTo>
                    <a:lnTo>
                      <a:pt x="22" y="2"/>
                    </a:lnTo>
                    <a:lnTo>
                      <a:pt x="13" y="1"/>
                    </a:lnTo>
                    <a:lnTo>
                      <a:pt x="2" y="0"/>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Freeform 92">
                <a:extLst>
                  <a:ext uri="{FF2B5EF4-FFF2-40B4-BE49-F238E27FC236}">
                    <a16:creationId xmlns:a16="http://schemas.microsoft.com/office/drawing/2014/main" id="{FD122596-50C3-D921-51E7-0FC64D057855}"/>
                  </a:ext>
                </a:extLst>
              </p:cNvPr>
              <p:cNvSpPr>
                <a:spLocks/>
              </p:cNvSpPr>
              <p:nvPr/>
            </p:nvSpPr>
            <p:spPr bwMode="auto">
              <a:xfrm>
                <a:off x="4175" y="3124"/>
                <a:ext cx="82" cy="9"/>
              </a:xfrm>
              <a:custGeom>
                <a:avLst/>
                <a:gdLst>
                  <a:gd name="T0" fmla="*/ 82 w 82"/>
                  <a:gd name="T1" fmla="*/ 0 h 9"/>
                  <a:gd name="T2" fmla="*/ 79 w 82"/>
                  <a:gd name="T3" fmla="*/ 0 h 9"/>
                  <a:gd name="T4" fmla="*/ 69 w 82"/>
                  <a:gd name="T5" fmla="*/ 1 h 9"/>
                  <a:gd name="T6" fmla="*/ 60 w 82"/>
                  <a:gd name="T7" fmla="*/ 2 h 9"/>
                  <a:gd name="T8" fmla="*/ 50 w 82"/>
                  <a:gd name="T9" fmla="*/ 3 h 9"/>
                  <a:gd name="T10" fmla="*/ 40 w 82"/>
                  <a:gd name="T11" fmla="*/ 5 h 9"/>
                  <a:gd name="T12" fmla="*/ 31 w 82"/>
                  <a:gd name="T13" fmla="*/ 6 h 9"/>
                  <a:gd name="T14" fmla="*/ 21 w 82"/>
                  <a:gd name="T15" fmla="*/ 7 h 9"/>
                  <a:gd name="T16" fmla="*/ 11 w 82"/>
                  <a:gd name="T17" fmla="*/ 8 h 9"/>
                  <a:gd name="T18" fmla="*/ 1 w 82"/>
                  <a:gd name="T19" fmla="*/ 9 h 9"/>
                  <a:gd name="T20" fmla="*/ 0 w 82"/>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9">
                    <a:moveTo>
                      <a:pt x="82" y="0"/>
                    </a:moveTo>
                    <a:lnTo>
                      <a:pt x="79" y="0"/>
                    </a:lnTo>
                    <a:lnTo>
                      <a:pt x="69" y="1"/>
                    </a:lnTo>
                    <a:lnTo>
                      <a:pt x="60" y="2"/>
                    </a:lnTo>
                    <a:lnTo>
                      <a:pt x="50" y="3"/>
                    </a:lnTo>
                    <a:lnTo>
                      <a:pt x="40" y="5"/>
                    </a:lnTo>
                    <a:lnTo>
                      <a:pt x="31" y="6"/>
                    </a:lnTo>
                    <a:lnTo>
                      <a:pt x="21" y="7"/>
                    </a:lnTo>
                    <a:lnTo>
                      <a:pt x="11" y="8"/>
                    </a:lnTo>
                    <a:lnTo>
                      <a:pt x="1" y="9"/>
                    </a:lnTo>
                    <a:lnTo>
                      <a:pt x="0" y="9"/>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Freeform 93">
                <a:extLst>
                  <a:ext uri="{FF2B5EF4-FFF2-40B4-BE49-F238E27FC236}">
                    <a16:creationId xmlns:a16="http://schemas.microsoft.com/office/drawing/2014/main" id="{79B02346-19A6-9C5B-2A30-38F5C632AEC0}"/>
                  </a:ext>
                </a:extLst>
              </p:cNvPr>
              <p:cNvSpPr>
                <a:spLocks/>
              </p:cNvSpPr>
              <p:nvPr/>
            </p:nvSpPr>
            <p:spPr bwMode="auto">
              <a:xfrm>
                <a:off x="1924" y="3114"/>
                <a:ext cx="75" cy="10"/>
              </a:xfrm>
              <a:custGeom>
                <a:avLst/>
                <a:gdLst>
                  <a:gd name="T0" fmla="*/ 75 w 75"/>
                  <a:gd name="T1" fmla="*/ 10 h 10"/>
                  <a:gd name="T2" fmla="*/ 68 w 75"/>
                  <a:gd name="T3" fmla="*/ 9 h 10"/>
                  <a:gd name="T4" fmla="*/ 58 w 75"/>
                  <a:gd name="T5" fmla="*/ 8 h 10"/>
                  <a:gd name="T6" fmla="*/ 49 w 75"/>
                  <a:gd name="T7" fmla="*/ 6 h 10"/>
                  <a:gd name="T8" fmla="*/ 39 w 75"/>
                  <a:gd name="T9" fmla="*/ 5 h 10"/>
                  <a:gd name="T10" fmla="*/ 29 w 75"/>
                  <a:gd name="T11" fmla="*/ 4 h 10"/>
                  <a:gd name="T12" fmla="*/ 20 w 75"/>
                  <a:gd name="T13" fmla="*/ 2 h 10"/>
                  <a:gd name="T14" fmla="*/ 10 w 75"/>
                  <a:gd name="T15" fmla="*/ 1 h 10"/>
                  <a:gd name="T16" fmla="*/ 0 w 75"/>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
                    <a:moveTo>
                      <a:pt x="75" y="10"/>
                    </a:moveTo>
                    <a:lnTo>
                      <a:pt x="68" y="9"/>
                    </a:lnTo>
                    <a:lnTo>
                      <a:pt x="58" y="8"/>
                    </a:lnTo>
                    <a:lnTo>
                      <a:pt x="49" y="6"/>
                    </a:lnTo>
                    <a:lnTo>
                      <a:pt x="39" y="5"/>
                    </a:lnTo>
                    <a:lnTo>
                      <a:pt x="29" y="4"/>
                    </a:lnTo>
                    <a:lnTo>
                      <a:pt x="20" y="2"/>
                    </a:lnTo>
                    <a:lnTo>
                      <a:pt x="10" y="1"/>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Freeform 94">
                <a:extLst>
                  <a:ext uri="{FF2B5EF4-FFF2-40B4-BE49-F238E27FC236}">
                    <a16:creationId xmlns:a16="http://schemas.microsoft.com/office/drawing/2014/main" id="{CD224AF2-18FA-93D0-2649-909CAFDDEFD5}"/>
                  </a:ext>
                </a:extLst>
              </p:cNvPr>
              <p:cNvSpPr>
                <a:spLocks/>
              </p:cNvSpPr>
              <p:nvPr/>
            </p:nvSpPr>
            <p:spPr bwMode="auto">
              <a:xfrm>
                <a:off x="4257" y="3114"/>
                <a:ext cx="74" cy="10"/>
              </a:xfrm>
              <a:custGeom>
                <a:avLst/>
                <a:gdLst>
                  <a:gd name="T0" fmla="*/ 74 w 74"/>
                  <a:gd name="T1" fmla="*/ 0 h 10"/>
                  <a:gd name="T2" fmla="*/ 65 w 74"/>
                  <a:gd name="T3" fmla="*/ 1 h 10"/>
                  <a:gd name="T4" fmla="*/ 55 w 74"/>
                  <a:gd name="T5" fmla="*/ 2 h 10"/>
                  <a:gd name="T6" fmla="*/ 46 w 74"/>
                  <a:gd name="T7" fmla="*/ 4 h 10"/>
                  <a:gd name="T8" fmla="*/ 36 w 74"/>
                  <a:gd name="T9" fmla="*/ 5 h 10"/>
                  <a:gd name="T10" fmla="*/ 26 w 74"/>
                  <a:gd name="T11" fmla="*/ 6 h 10"/>
                  <a:gd name="T12" fmla="*/ 17 w 74"/>
                  <a:gd name="T13" fmla="*/ 8 h 10"/>
                  <a:gd name="T14" fmla="*/ 7 w 74"/>
                  <a:gd name="T15" fmla="*/ 9 h 10"/>
                  <a:gd name="T16" fmla="*/ 0 w 74"/>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0">
                    <a:moveTo>
                      <a:pt x="74" y="0"/>
                    </a:moveTo>
                    <a:lnTo>
                      <a:pt x="65" y="1"/>
                    </a:lnTo>
                    <a:lnTo>
                      <a:pt x="55" y="2"/>
                    </a:lnTo>
                    <a:lnTo>
                      <a:pt x="46" y="4"/>
                    </a:lnTo>
                    <a:lnTo>
                      <a:pt x="36" y="5"/>
                    </a:lnTo>
                    <a:lnTo>
                      <a:pt x="26" y="6"/>
                    </a:lnTo>
                    <a:lnTo>
                      <a:pt x="17" y="8"/>
                    </a:lnTo>
                    <a:lnTo>
                      <a:pt x="7" y="9"/>
                    </a:lnTo>
                    <a:lnTo>
                      <a:pt x="0"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 name="Freeform 95">
                <a:extLst>
                  <a:ext uri="{FF2B5EF4-FFF2-40B4-BE49-F238E27FC236}">
                    <a16:creationId xmlns:a16="http://schemas.microsoft.com/office/drawing/2014/main" id="{25DA3707-15FB-BADC-2D52-1347DFDA27A2}"/>
                  </a:ext>
                </a:extLst>
              </p:cNvPr>
              <p:cNvSpPr>
                <a:spLocks/>
              </p:cNvSpPr>
              <p:nvPr/>
            </p:nvSpPr>
            <p:spPr bwMode="auto">
              <a:xfrm>
                <a:off x="1855" y="3104"/>
                <a:ext cx="69" cy="10"/>
              </a:xfrm>
              <a:custGeom>
                <a:avLst/>
                <a:gdLst>
                  <a:gd name="T0" fmla="*/ 69 w 69"/>
                  <a:gd name="T1" fmla="*/ 10 h 10"/>
                  <a:gd name="T2" fmla="*/ 69 w 69"/>
                  <a:gd name="T3" fmla="*/ 10 h 10"/>
                  <a:gd name="T4" fmla="*/ 59 w 69"/>
                  <a:gd name="T5" fmla="*/ 9 h 10"/>
                  <a:gd name="T6" fmla="*/ 50 w 69"/>
                  <a:gd name="T7" fmla="*/ 7 h 10"/>
                  <a:gd name="T8" fmla="*/ 40 w 69"/>
                  <a:gd name="T9" fmla="*/ 6 h 10"/>
                  <a:gd name="T10" fmla="*/ 30 w 69"/>
                  <a:gd name="T11" fmla="*/ 4 h 10"/>
                  <a:gd name="T12" fmla="*/ 21 w 69"/>
                  <a:gd name="T13" fmla="*/ 3 h 10"/>
                  <a:gd name="T14" fmla="*/ 11 w 69"/>
                  <a:gd name="T15" fmla="*/ 2 h 10"/>
                  <a:gd name="T16" fmla="*/ 1 w 69"/>
                  <a:gd name="T17" fmla="*/ 0 h 10"/>
                  <a:gd name="T18" fmla="*/ 0 w 69"/>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
                    <a:moveTo>
                      <a:pt x="69" y="10"/>
                    </a:moveTo>
                    <a:lnTo>
                      <a:pt x="69" y="10"/>
                    </a:lnTo>
                    <a:lnTo>
                      <a:pt x="59" y="9"/>
                    </a:lnTo>
                    <a:lnTo>
                      <a:pt x="50" y="7"/>
                    </a:lnTo>
                    <a:lnTo>
                      <a:pt x="40" y="6"/>
                    </a:lnTo>
                    <a:lnTo>
                      <a:pt x="30" y="4"/>
                    </a:lnTo>
                    <a:lnTo>
                      <a:pt x="21" y="3"/>
                    </a:lnTo>
                    <a:lnTo>
                      <a:pt x="11" y="2"/>
                    </a:lnTo>
                    <a:lnTo>
                      <a:pt x="1" y="0"/>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Freeform 96">
                <a:extLst>
                  <a:ext uri="{FF2B5EF4-FFF2-40B4-BE49-F238E27FC236}">
                    <a16:creationId xmlns:a16="http://schemas.microsoft.com/office/drawing/2014/main" id="{68C8A2E7-786F-347E-54FC-619F71C31F80}"/>
                  </a:ext>
                </a:extLst>
              </p:cNvPr>
              <p:cNvSpPr>
                <a:spLocks/>
              </p:cNvSpPr>
              <p:nvPr/>
            </p:nvSpPr>
            <p:spPr bwMode="auto">
              <a:xfrm>
                <a:off x="4331" y="3104"/>
                <a:ext cx="70" cy="10"/>
              </a:xfrm>
              <a:custGeom>
                <a:avLst/>
                <a:gdLst>
                  <a:gd name="T0" fmla="*/ 70 w 70"/>
                  <a:gd name="T1" fmla="*/ 0 h 10"/>
                  <a:gd name="T2" fmla="*/ 69 w 70"/>
                  <a:gd name="T3" fmla="*/ 0 h 10"/>
                  <a:gd name="T4" fmla="*/ 59 w 70"/>
                  <a:gd name="T5" fmla="*/ 2 h 10"/>
                  <a:gd name="T6" fmla="*/ 49 w 70"/>
                  <a:gd name="T7" fmla="*/ 3 h 10"/>
                  <a:gd name="T8" fmla="*/ 40 w 70"/>
                  <a:gd name="T9" fmla="*/ 4 h 10"/>
                  <a:gd name="T10" fmla="*/ 30 w 70"/>
                  <a:gd name="T11" fmla="*/ 6 h 10"/>
                  <a:gd name="T12" fmla="*/ 20 w 70"/>
                  <a:gd name="T13" fmla="*/ 7 h 10"/>
                  <a:gd name="T14" fmla="*/ 11 w 70"/>
                  <a:gd name="T15" fmla="*/ 9 h 10"/>
                  <a:gd name="T16" fmla="*/ 1 w 70"/>
                  <a:gd name="T17" fmla="*/ 10 h 10"/>
                  <a:gd name="T18" fmla="*/ 0 w 70"/>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0">
                    <a:moveTo>
                      <a:pt x="70" y="0"/>
                    </a:moveTo>
                    <a:lnTo>
                      <a:pt x="69" y="0"/>
                    </a:lnTo>
                    <a:lnTo>
                      <a:pt x="59" y="2"/>
                    </a:lnTo>
                    <a:lnTo>
                      <a:pt x="49" y="3"/>
                    </a:lnTo>
                    <a:lnTo>
                      <a:pt x="40" y="4"/>
                    </a:lnTo>
                    <a:lnTo>
                      <a:pt x="30" y="6"/>
                    </a:lnTo>
                    <a:lnTo>
                      <a:pt x="20" y="7"/>
                    </a:lnTo>
                    <a:lnTo>
                      <a:pt x="11" y="9"/>
                    </a:lnTo>
                    <a:lnTo>
                      <a:pt x="1" y="10"/>
                    </a:lnTo>
                    <a:lnTo>
                      <a:pt x="0"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Freeform 97">
                <a:extLst>
                  <a:ext uri="{FF2B5EF4-FFF2-40B4-BE49-F238E27FC236}">
                    <a16:creationId xmlns:a16="http://schemas.microsoft.com/office/drawing/2014/main" id="{A16FB982-D85B-397B-B135-4915B4DD1B43}"/>
                  </a:ext>
                </a:extLst>
              </p:cNvPr>
              <p:cNvSpPr>
                <a:spLocks/>
              </p:cNvSpPr>
              <p:nvPr/>
            </p:nvSpPr>
            <p:spPr bwMode="auto">
              <a:xfrm>
                <a:off x="1790" y="3095"/>
                <a:ext cx="65" cy="9"/>
              </a:xfrm>
              <a:custGeom>
                <a:avLst/>
                <a:gdLst>
                  <a:gd name="T0" fmla="*/ 65 w 65"/>
                  <a:gd name="T1" fmla="*/ 9 h 9"/>
                  <a:gd name="T2" fmla="*/ 56 w 65"/>
                  <a:gd name="T3" fmla="*/ 8 h 9"/>
                  <a:gd name="T4" fmla="*/ 46 w 65"/>
                  <a:gd name="T5" fmla="*/ 6 h 9"/>
                  <a:gd name="T6" fmla="*/ 37 w 65"/>
                  <a:gd name="T7" fmla="*/ 5 h 9"/>
                  <a:gd name="T8" fmla="*/ 27 w 65"/>
                  <a:gd name="T9" fmla="*/ 4 h 9"/>
                  <a:gd name="T10" fmla="*/ 18 w 65"/>
                  <a:gd name="T11" fmla="*/ 2 h 9"/>
                  <a:gd name="T12" fmla="*/ 8 w 65"/>
                  <a:gd name="T13" fmla="*/ 1 h 9"/>
                  <a:gd name="T14" fmla="*/ 0 w 6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9">
                    <a:moveTo>
                      <a:pt x="65" y="9"/>
                    </a:moveTo>
                    <a:lnTo>
                      <a:pt x="56" y="8"/>
                    </a:lnTo>
                    <a:lnTo>
                      <a:pt x="46" y="6"/>
                    </a:lnTo>
                    <a:lnTo>
                      <a:pt x="37" y="5"/>
                    </a:lnTo>
                    <a:lnTo>
                      <a:pt x="27" y="4"/>
                    </a:lnTo>
                    <a:lnTo>
                      <a:pt x="18" y="2"/>
                    </a:lnTo>
                    <a:lnTo>
                      <a:pt x="8" y="1"/>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Freeform 98">
                <a:extLst>
                  <a:ext uri="{FF2B5EF4-FFF2-40B4-BE49-F238E27FC236}">
                    <a16:creationId xmlns:a16="http://schemas.microsoft.com/office/drawing/2014/main" id="{A5BA2EBC-4F9B-B69B-C3E5-B2DB6FB1AA91}"/>
                  </a:ext>
                </a:extLst>
              </p:cNvPr>
              <p:cNvSpPr>
                <a:spLocks/>
              </p:cNvSpPr>
              <p:nvPr/>
            </p:nvSpPr>
            <p:spPr bwMode="auto">
              <a:xfrm>
                <a:off x="4401" y="3095"/>
                <a:ext cx="65" cy="9"/>
              </a:xfrm>
              <a:custGeom>
                <a:avLst/>
                <a:gdLst>
                  <a:gd name="T0" fmla="*/ 65 w 65"/>
                  <a:gd name="T1" fmla="*/ 0 h 9"/>
                  <a:gd name="T2" fmla="*/ 57 w 65"/>
                  <a:gd name="T3" fmla="*/ 1 h 9"/>
                  <a:gd name="T4" fmla="*/ 47 w 65"/>
                  <a:gd name="T5" fmla="*/ 2 h 9"/>
                  <a:gd name="T6" fmla="*/ 38 w 65"/>
                  <a:gd name="T7" fmla="*/ 4 h 9"/>
                  <a:gd name="T8" fmla="*/ 28 w 65"/>
                  <a:gd name="T9" fmla="*/ 5 h 9"/>
                  <a:gd name="T10" fmla="*/ 18 w 65"/>
                  <a:gd name="T11" fmla="*/ 6 h 9"/>
                  <a:gd name="T12" fmla="*/ 8 w 65"/>
                  <a:gd name="T13" fmla="*/ 8 h 9"/>
                  <a:gd name="T14" fmla="*/ 0 w 6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9">
                    <a:moveTo>
                      <a:pt x="65" y="0"/>
                    </a:moveTo>
                    <a:lnTo>
                      <a:pt x="57" y="1"/>
                    </a:lnTo>
                    <a:lnTo>
                      <a:pt x="47" y="2"/>
                    </a:lnTo>
                    <a:lnTo>
                      <a:pt x="38" y="4"/>
                    </a:lnTo>
                    <a:lnTo>
                      <a:pt x="28" y="5"/>
                    </a:lnTo>
                    <a:lnTo>
                      <a:pt x="18" y="6"/>
                    </a:lnTo>
                    <a:lnTo>
                      <a:pt x="8" y="8"/>
                    </a:lnTo>
                    <a:lnTo>
                      <a:pt x="0" y="9"/>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9" name="Freeform 99">
                <a:extLst>
                  <a:ext uri="{FF2B5EF4-FFF2-40B4-BE49-F238E27FC236}">
                    <a16:creationId xmlns:a16="http://schemas.microsoft.com/office/drawing/2014/main" id="{EDB9239B-05EA-D2F1-B9BF-BF5DA0339D49}"/>
                  </a:ext>
                </a:extLst>
              </p:cNvPr>
              <p:cNvSpPr>
                <a:spLocks/>
              </p:cNvSpPr>
              <p:nvPr/>
            </p:nvSpPr>
            <p:spPr bwMode="auto">
              <a:xfrm>
                <a:off x="1728" y="3085"/>
                <a:ext cx="62" cy="10"/>
              </a:xfrm>
              <a:custGeom>
                <a:avLst/>
                <a:gdLst>
                  <a:gd name="T0" fmla="*/ 62 w 62"/>
                  <a:gd name="T1" fmla="*/ 10 h 10"/>
                  <a:gd name="T2" fmla="*/ 60 w 62"/>
                  <a:gd name="T3" fmla="*/ 9 h 10"/>
                  <a:gd name="T4" fmla="*/ 51 w 62"/>
                  <a:gd name="T5" fmla="*/ 8 h 10"/>
                  <a:gd name="T6" fmla="*/ 40 w 62"/>
                  <a:gd name="T7" fmla="*/ 6 h 10"/>
                  <a:gd name="T8" fmla="*/ 31 w 62"/>
                  <a:gd name="T9" fmla="*/ 5 h 10"/>
                  <a:gd name="T10" fmla="*/ 21 w 62"/>
                  <a:gd name="T11" fmla="*/ 3 h 10"/>
                  <a:gd name="T12" fmla="*/ 12 w 62"/>
                  <a:gd name="T13" fmla="*/ 2 h 10"/>
                  <a:gd name="T14" fmla="*/ 2 w 62"/>
                  <a:gd name="T15" fmla="*/ 0 h 10"/>
                  <a:gd name="T16" fmla="*/ 0 w 6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
                    <a:moveTo>
                      <a:pt x="62" y="10"/>
                    </a:moveTo>
                    <a:lnTo>
                      <a:pt x="60" y="9"/>
                    </a:lnTo>
                    <a:lnTo>
                      <a:pt x="51" y="8"/>
                    </a:lnTo>
                    <a:lnTo>
                      <a:pt x="40" y="6"/>
                    </a:lnTo>
                    <a:lnTo>
                      <a:pt x="31" y="5"/>
                    </a:lnTo>
                    <a:lnTo>
                      <a:pt x="21" y="3"/>
                    </a:lnTo>
                    <a:lnTo>
                      <a:pt x="12" y="2"/>
                    </a:lnTo>
                    <a:lnTo>
                      <a:pt x="2" y="0"/>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Freeform 100">
                <a:extLst>
                  <a:ext uri="{FF2B5EF4-FFF2-40B4-BE49-F238E27FC236}">
                    <a16:creationId xmlns:a16="http://schemas.microsoft.com/office/drawing/2014/main" id="{A2AEFEA5-A3CB-60D0-6922-BB7DDDDCDE4D}"/>
                  </a:ext>
                </a:extLst>
              </p:cNvPr>
              <p:cNvSpPr>
                <a:spLocks/>
              </p:cNvSpPr>
              <p:nvPr/>
            </p:nvSpPr>
            <p:spPr bwMode="auto">
              <a:xfrm>
                <a:off x="4466" y="3085"/>
                <a:ext cx="62" cy="10"/>
              </a:xfrm>
              <a:custGeom>
                <a:avLst/>
                <a:gdLst>
                  <a:gd name="T0" fmla="*/ 62 w 62"/>
                  <a:gd name="T1" fmla="*/ 0 h 10"/>
                  <a:gd name="T2" fmla="*/ 60 w 62"/>
                  <a:gd name="T3" fmla="*/ 0 h 10"/>
                  <a:gd name="T4" fmla="*/ 50 w 62"/>
                  <a:gd name="T5" fmla="*/ 2 h 10"/>
                  <a:gd name="T6" fmla="*/ 41 w 62"/>
                  <a:gd name="T7" fmla="*/ 3 h 10"/>
                  <a:gd name="T8" fmla="*/ 31 w 62"/>
                  <a:gd name="T9" fmla="*/ 5 h 10"/>
                  <a:gd name="T10" fmla="*/ 21 w 62"/>
                  <a:gd name="T11" fmla="*/ 6 h 10"/>
                  <a:gd name="T12" fmla="*/ 11 w 62"/>
                  <a:gd name="T13" fmla="*/ 8 h 10"/>
                  <a:gd name="T14" fmla="*/ 2 w 62"/>
                  <a:gd name="T15" fmla="*/ 9 h 10"/>
                  <a:gd name="T16" fmla="*/ 0 w 62"/>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
                    <a:moveTo>
                      <a:pt x="62" y="0"/>
                    </a:moveTo>
                    <a:lnTo>
                      <a:pt x="60" y="0"/>
                    </a:lnTo>
                    <a:lnTo>
                      <a:pt x="50" y="2"/>
                    </a:lnTo>
                    <a:lnTo>
                      <a:pt x="41" y="3"/>
                    </a:lnTo>
                    <a:lnTo>
                      <a:pt x="31" y="5"/>
                    </a:lnTo>
                    <a:lnTo>
                      <a:pt x="21" y="6"/>
                    </a:lnTo>
                    <a:lnTo>
                      <a:pt x="11" y="8"/>
                    </a:lnTo>
                    <a:lnTo>
                      <a:pt x="2" y="9"/>
                    </a:lnTo>
                    <a:lnTo>
                      <a:pt x="0"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Freeform 101">
                <a:extLst>
                  <a:ext uri="{FF2B5EF4-FFF2-40B4-BE49-F238E27FC236}">
                    <a16:creationId xmlns:a16="http://schemas.microsoft.com/office/drawing/2014/main" id="{F2BD1C21-C278-3AD8-6B93-235071C82C54}"/>
                  </a:ext>
                </a:extLst>
              </p:cNvPr>
              <p:cNvSpPr>
                <a:spLocks/>
              </p:cNvSpPr>
              <p:nvPr/>
            </p:nvSpPr>
            <p:spPr bwMode="auto">
              <a:xfrm>
                <a:off x="1671" y="3075"/>
                <a:ext cx="57" cy="10"/>
              </a:xfrm>
              <a:custGeom>
                <a:avLst/>
                <a:gdLst>
                  <a:gd name="T0" fmla="*/ 57 w 57"/>
                  <a:gd name="T1" fmla="*/ 10 h 10"/>
                  <a:gd name="T2" fmla="*/ 49 w 57"/>
                  <a:gd name="T3" fmla="*/ 8 h 10"/>
                  <a:gd name="T4" fmla="*/ 40 w 57"/>
                  <a:gd name="T5" fmla="*/ 7 h 10"/>
                  <a:gd name="T6" fmla="*/ 30 w 57"/>
                  <a:gd name="T7" fmla="*/ 5 h 10"/>
                  <a:gd name="T8" fmla="*/ 20 w 57"/>
                  <a:gd name="T9" fmla="*/ 4 h 10"/>
                  <a:gd name="T10" fmla="*/ 10 w 57"/>
                  <a:gd name="T11" fmla="*/ 2 h 10"/>
                  <a:gd name="T12" fmla="*/ 0 w 5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7" h="10">
                    <a:moveTo>
                      <a:pt x="57" y="10"/>
                    </a:moveTo>
                    <a:lnTo>
                      <a:pt x="49" y="8"/>
                    </a:lnTo>
                    <a:lnTo>
                      <a:pt x="40" y="7"/>
                    </a:lnTo>
                    <a:lnTo>
                      <a:pt x="30" y="5"/>
                    </a:lnTo>
                    <a:lnTo>
                      <a:pt x="20" y="4"/>
                    </a:lnTo>
                    <a:lnTo>
                      <a:pt x="10" y="2"/>
                    </a:lnTo>
                    <a:lnTo>
                      <a:pt x="0"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Freeform 102">
                <a:extLst>
                  <a:ext uri="{FF2B5EF4-FFF2-40B4-BE49-F238E27FC236}">
                    <a16:creationId xmlns:a16="http://schemas.microsoft.com/office/drawing/2014/main" id="{1939B926-B924-38BE-0E6B-C7AD059ECFB5}"/>
                  </a:ext>
                </a:extLst>
              </p:cNvPr>
              <p:cNvSpPr>
                <a:spLocks/>
              </p:cNvSpPr>
              <p:nvPr/>
            </p:nvSpPr>
            <p:spPr bwMode="auto">
              <a:xfrm>
                <a:off x="4528" y="3075"/>
                <a:ext cx="56" cy="10"/>
              </a:xfrm>
              <a:custGeom>
                <a:avLst/>
                <a:gdLst>
                  <a:gd name="T0" fmla="*/ 56 w 56"/>
                  <a:gd name="T1" fmla="*/ 0 h 10"/>
                  <a:gd name="T2" fmla="*/ 47 w 56"/>
                  <a:gd name="T3" fmla="*/ 2 h 10"/>
                  <a:gd name="T4" fmla="*/ 37 w 56"/>
                  <a:gd name="T5" fmla="*/ 4 h 10"/>
                  <a:gd name="T6" fmla="*/ 27 w 56"/>
                  <a:gd name="T7" fmla="*/ 5 h 10"/>
                  <a:gd name="T8" fmla="*/ 17 w 56"/>
                  <a:gd name="T9" fmla="*/ 7 h 10"/>
                  <a:gd name="T10" fmla="*/ 8 w 56"/>
                  <a:gd name="T11" fmla="*/ 8 h 10"/>
                  <a:gd name="T12" fmla="*/ 0 w 5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6" h="10">
                    <a:moveTo>
                      <a:pt x="56" y="0"/>
                    </a:moveTo>
                    <a:lnTo>
                      <a:pt x="47" y="2"/>
                    </a:lnTo>
                    <a:lnTo>
                      <a:pt x="37" y="4"/>
                    </a:lnTo>
                    <a:lnTo>
                      <a:pt x="27" y="5"/>
                    </a:lnTo>
                    <a:lnTo>
                      <a:pt x="17" y="7"/>
                    </a:lnTo>
                    <a:lnTo>
                      <a:pt x="8" y="8"/>
                    </a:lnTo>
                    <a:lnTo>
                      <a:pt x="0"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Freeform 103">
                <a:extLst>
                  <a:ext uri="{FF2B5EF4-FFF2-40B4-BE49-F238E27FC236}">
                    <a16:creationId xmlns:a16="http://schemas.microsoft.com/office/drawing/2014/main" id="{780356DB-21E4-7769-0BF9-F8F78002160D}"/>
                  </a:ext>
                </a:extLst>
              </p:cNvPr>
              <p:cNvSpPr>
                <a:spLocks/>
              </p:cNvSpPr>
              <p:nvPr/>
            </p:nvSpPr>
            <p:spPr bwMode="auto">
              <a:xfrm>
                <a:off x="1671" y="1354"/>
                <a:ext cx="57" cy="10"/>
              </a:xfrm>
              <a:custGeom>
                <a:avLst/>
                <a:gdLst>
                  <a:gd name="T0" fmla="*/ 0 w 57"/>
                  <a:gd name="T1" fmla="*/ 10 h 10"/>
                  <a:gd name="T2" fmla="*/ 10 w 57"/>
                  <a:gd name="T3" fmla="*/ 8 h 10"/>
                  <a:gd name="T4" fmla="*/ 20 w 57"/>
                  <a:gd name="T5" fmla="*/ 7 h 10"/>
                  <a:gd name="T6" fmla="*/ 30 w 57"/>
                  <a:gd name="T7" fmla="*/ 5 h 10"/>
                  <a:gd name="T8" fmla="*/ 40 w 57"/>
                  <a:gd name="T9" fmla="*/ 4 h 10"/>
                  <a:gd name="T10" fmla="*/ 49 w 57"/>
                  <a:gd name="T11" fmla="*/ 2 h 10"/>
                  <a:gd name="T12" fmla="*/ 57 w 5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7" h="10">
                    <a:moveTo>
                      <a:pt x="0" y="10"/>
                    </a:moveTo>
                    <a:lnTo>
                      <a:pt x="10" y="8"/>
                    </a:lnTo>
                    <a:lnTo>
                      <a:pt x="20" y="7"/>
                    </a:lnTo>
                    <a:lnTo>
                      <a:pt x="30" y="5"/>
                    </a:lnTo>
                    <a:lnTo>
                      <a:pt x="40" y="4"/>
                    </a:lnTo>
                    <a:lnTo>
                      <a:pt x="49" y="2"/>
                    </a:lnTo>
                    <a:lnTo>
                      <a:pt x="57"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Freeform 104">
                <a:extLst>
                  <a:ext uri="{FF2B5EF4-FFF2-40B4-BE49-F238E27FC236}">
                    <a16:creationId xmlns:a16="http://schemas.microsoft.com/office/drawing/2014/main" id="{DB84ECF5-F69D-6E6C-1049-D0070443494A}"/>
                  </a:ext>
                </a:extLst>
              </p:cNvPr>
              <p:cNvSpPr>
                <a:spLocks/>
              </p:cNvSpPr>
              <p:nvPr/>
            </p:nvSpPr>
            <p:spPr bwMode="auto">
              <a:xfrm>
                <a:off x="4528" y="1354"/>
                <a:ext cx="56" cy="10"/>
              </a:xfrm>
              <a:custGeom>
                <a:avLst/>
                <a:gdLst>
                  <a:gd name="T0" fmla="*/ 0 w 56"/>
                  <a:gd name="T1" fmla="*/ 0 h 10"/>
                  <a:gd name="T2" fmla="*/ 8 w 56"/>
                  <a:gd name="T3" fmla="*/ 2 h 10"/>
                  <a:gd name="T4" fmla="*/ 17 w 56"/>
                  <a:gd name="T5" fmla="*/ 4 h 10"/>
                  <a:gd name="T6" fmla="*/ 27 w 56"/>
                  <a:gd name="T7" fmla="*/ 5 h 10"/>
                  <a:gd name="T8" fmla="*/ 37 w 56"/>
                  <a:gd name="T9" fmla="*/ 7 h 10"/>
                  <a:gd name="T10" fmla="*/ 47 w 56"/>
                  <a:gd name="T11" fmla="*/ 8 h 10"/>
                  <a:gd name="T12" fmla="*/ 56 w 5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6" h="10">
                    <a:moveTo>
                      <a:pt x="0" y="0"/>
                    </a:moveTo>
                    <a:lnTo>
                      <a:pt x="8" y="2"/>
                    </a:lnTo>
                    <a:lnTo>
                      <a:pt x="17" y="4"/>
                    </a:lnTo>
                    <a:lnTo>
                      <a:pt x="27" y="5"/>
                    </a:lnTo>
                    <a:lnTo>
                      <a:pt x="37" y="7"/>
                    </a:lnTo>
                    <a:lnTo>
                      <a:pt x="47" y="8"/>
                    </a:lnTo>
                    <a:lnTo>
                      <a:pt x="56"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Freeform 105">
                <a:extLst>
                  <a:ext uri="{FF2B5EF4-FFF2-40B4-BE49-F238E27FC236}">
                    <a16:creationId xmlns:a16="http://schemas.microsoft.com/office/drawing/2014/main" id="{59E33FD9-6798-3D34-FED8-463391536B2E}"/>
                  </a:ext>
                </a:extLst>
              </p:cNvPr>
              <p:cNvSpPr>
                <a:spLocks/>
              </p:cNvSpPr>
              <p:nvPr/>
            </p:nvSpPr>
            <p:spPr bwMode="auto">
              <a:xfrm>
                <a:off x="1728" y="1345"/>
                <a:ext cx="62" cy="9"/>
              </a:xfrm>
              <a:custGeom>
                <a:avLst/>
                <a:gdLst>
                  <a:gd name="T0" fmla="*/ 0 w 62"/>
                  <a:gd name="T1" fmla="*/ 9 h 9"/>
                  <a:gd name="T2" fmla="*/ 2 w 62"/>
                  <a:gd name="T3" fmla="*/ 9 h 9"/>
                  <a:gd name="T4" fmla="*/ 12 w 62"/>
                  <a:gd name="T5" fmla="*/ 8 h 9"/>
                  <a:gd name="T6" fmla="*/ 21 w 62"/>
                  <a:gd name="T7" fmla="*/ 6 h 9"/>
                  <a:gd name="T8" fmla="*/ 31 w 62"/>
                  <a:gd name="T9" fmla="*/ 5 h 9"/>
                  <a:gd name="T10" fmla="*/ 40 w 62"/>
                  <a:gd name="T11" fmla="*/ 3 h 9"/>
                  <a:gd name="T12" fmla="*/ 51 w 62"/>
                  <a:gd name="T13" fmla="*/ 2 h 9"/>
                  <a:gd name="T14" fmla="*/ 60 w 62"/>
                  <a:gd name="T15" fmla="*/ 0 h 9"/>
                  <a:gd name="T16" fmla="*/ 62 w 6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9">
                    <a:moveTo>
                      <a:pt x="0" y="9"/>
                    </a:moveTo>
                    <a:lnTo>
                      <a:pt x="2" y="9"/>
                    </a:lnTo>
                    <a:lnTo>
                      <a:pt x="12" y="8"/>
                    </a:lnTo>
                    <a:lnTo>
                      <a:pt x="21" y="6"/>
                    </a:lnTo>
                    <a:lnTo>
                      <a:pt x="31" y="5"/>
                    </a:lnTo>
                    <a:lnTo>
                      <a:pt x="40" y="3"/>
                    </a:lnTo>
                    <a:lnTo>
                      <a:pt x="51" y="2"/>
                    </a:lnTo>
                    <a:lnTo>
                      <a:pt x="60" y="0"/>
                    </a:lnTo>
                    <a:lnTo>
                      <a:pt x="62"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6" name="Freeform 106">
                <a:extLst>
                  <a:ext uri="{FF2B5EF4-FFF2-40B4-BE49-F238E27FC236}">
                    <a16:creationId xmlns:a16="http://schemas.microsoft.com/office/drawing/2014/main" id="{7234B1E3-0DC8-C722-B516-1A5A01D837AD}"/>
                  </a:ext>
                </a:extLst>
              </p:cNvPr>
              <p:cNvSpPr>
                <a:spLocks/>
              </p:cNvSpPr>
              <p:nvPr/>
            </p:nvSpPr>
            <p:spPr bwMode="auto">
              <a:xfrm>
                <a:off x="4466" y="1345"/>
                <a:ext cx="62" cy="9"/>
              </a:xfrm>
              <a:custGeom>
                <a:avLst/>
                <a:gdLst>
                  <a:gd name="T0" fmla="*/ 0 w 62"/>
                  <a:gd name="T1" fmla="*/ 0 h 9"/>
                  <a:gd name="T2" fmla="*/ 2 w 62"/>
                  <a:gd name="T3" fmla="*/ 0 h 9"/>
                  <a:gd name="T4" fmla="*/ 11 w 62"/>
                  <a:gd name="T5" fmla="*/ 2 h 9"/>
                  <a:gd name="T6" fmla="*/ 21 w 62"/>
                  <a:gd name="T7" fmla="*/ 3 h 9"/>
                  <a:gd name="T8" fmla="*/ 31 w 62"/>
                  <a:gd name="T9" fmla="*/ 5 h 9"/>
                  <a:gd name="T10" fmla="*/ 41 w 62"/>
                  <a:gd name="T11" fmla="*/ 6 h 9"/>
                  <a:gd name="T12" fmla="*/ 50 w 62"/>
                  <a:gd name="T13" fmla="*/ 8 h 9"/>
                  <a:gd name="T14" fmla="*/ 60 w 62"/>
                  <a:gd name="T15" fmla="*/ 9 h 9"/>
                  <a:gd name="T16" fmla="*/ 62 w 62"/>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9">
                    <a:moveTo>
                      <a:pt x="0" y="0"/>
                    </a:moveTo>
                    <a:lnTo>
                      <a:pt x="2" y="0"/>
                    </a:lnTo>
                    <a:lnTo>
                      <a:pt x="11" y="2"/>
                    </a:lnTo>
                    <a:lnTo>
                      <a:pt x="21" y="3"/>
                    </a:lnTo>
                    <a:lnTo>
                      <a:pt x="31" y="5"/>
                    </a:lnTo>
                    <a:lnTo>
                      <a:pt x="41" y="6"/>
                    </a:lnTo>
                    <a:lnTo>
                      <a:pt x="50" y="8"/>
                    </a:lnTo>
                    <a:lnTo>
                      <a:pt x="60" y="9"/>
                    </a:lnTo>
                    <a:lnTo>
                      <a:pt x="62" y="9"/>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Freeform 107">
                <a:extLst>
                  <a:ext uri="{FF2B5EF4-FFF2-40B4-BE49-F238E27FC236}">
                    <a16:creationId xmlns:a16="http://schemas.microsoft.com/office/drawing/2014/main" id="{9E238620-CC17-AF24-1DC9-5867420D792E}"/>
                  </a:ext>
                </a:extLst>
              </p:cNvPr>
              <p:cNvSpPr>
                <a:spLocks/>
              </p:cNvSpPr>
              <p:nvPr/>
            </p:nvSpPr>
            <p:spPr bwMode="auto">
              <a:xfrm>
                <a:off x="1790" y="1335"/>
                <a:ext cx="65" cy="10"/>
              </a:xfrm>
              <a:custGeom>
                <a:avLst/>
                <a:gdLst>
                  <a:gd name="T0" fmla="*/ 0 w 65"/>
                  <a:gd name="T1" fmla="*/ 10 h 10"/>
                  <a:gd name="T2" fmla="*/ 8 w 65"/>
                  <a:gd name="T3" fmla="*/ 9 h 10"/>
                  <a:gd name="T4" fmla="*/ 18 w 65"/>
                  <a:gd name="T5" fmla="*/ 7 h 10"/>
                  <a:gd name="T6" fmla="*/ 27 w 65"/>
                  <a:gd name="T7" fmla="*/ 6 h 10"/>
                  <a:gd name="T8" fmla="*/ 37 w 65"/>
                  <a:gd name="T9" fmla="*/ 5 h 10"/>
                  <a:gd name="T10" fmla="*/ 46 w 65"/>
                  <a:gd name="T11" fmla="*/ 3 h 10"/>
                  <a:gd name="T12" fmla="*/ 56 w 65"/>
                  <a:gd name="T13" fmla="*/ 1 h 10"/>
                  <a:gd name="T14" fmla="*/ 65 w 65"/>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0">
                    <a:moveTo>
                      <a:pt x="0" y="10"/>
                    </a:moveTo>
                    <a:lnTo>
                      <a:pt x="8" y="9"/>
                    </a:lnTo>
                    <a:lnTo>
                      <a:pt x="18" y="7"/>
                    </a:lnTo>
                    <a:lnTo>
                      <a:pt x="27" y="6"/>
                    </a:lnTo>
                    <a:lnTo>
                      <a:pt x="37" y="5"/>
                    </a:lnTo>
                    <a:lnTo>
                      <a:pt x="46" y="3"/>
                    </a:lnTo>
                    <a:lnTo>
                      <a:pt x="56" y="1"/>
                    </a:lnTo>
                    <a:lnTo>
                      <a:pt x="65"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Freeform 108">
                <a:extLst>
                  <a:ext uri="{FF2B5EF4-FFF2-40B4-BE49-F238E27FC236}">
                    <a16:creationId xmlns:a16="http://schemas.microsoft.com/office/drawing/2014/main" id="{6B57FBA1-2664-C4E3-353B-DFC050E625B5}"/>
                  </a:ext>
                </a:extLst>
              </p:cNvPr>
              <p:cNvSpPr>
                <a:spLocks/>
              </p:cNvSpPr>
              <p:nvPr/>
            </p:nvSpPr>
            <p:spPr bwMode="auto">
              <a:xfrm>
                <a:off x="4401" y="1335"/>
                <a:ext cx="65" cy="10"/>
              </a:xfrm>
              <a:custGeom>
                <a:avLst/>
                <a:gdLst>
                  <a:gd name="T0" fmla="*/ 0 w 65"/>
                  <a:gd name="T1" fmla="*/ 0 h 10"/>
                  <a:gd name="T2" fmla="*/ 8 w 65"/>
                  <a:gd name="T3" fmla="*/ 1 h 10"/>
                  <a:gd name="T4" fmla="*/ 18 w 65"/>
                  <a:gd name="T5" fmla="*/ 3 h 10"/>
                  <a:gd name="T6" fmla="*/ 28 w 65"/>
                  <a:gd name="T7" fmla="*/ 5 h 10"/>
                  <a:gd name="T8" fmla="*/ 38 w 65"/>
                  <a:gd name="T9" fmla="*/ 6 h 10"/>
                  <a:gd name="T10" fmla="*/ 47 w 65"/>
                  <a:gd name="T11" fmla="*/ 7 h 10"/>
                  <a:gd name="T12" fmla="*/ 57 w 65"/>
                  <a:gd name="T13" fmla="*/ 9 h 10"/>
                  <a:gd name="T14" fmla="*/ 65 w 6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0">
                    <a:moveTo>
                      <a:pt x="0" y="0"/>
                    </a:moveTo>
                    <a:lnTo>
                      <a:pt x="8" y="1"/>
                    </a:lnTo>
                    <a:lnTo>
                      <a:pt x="18" y="3"/>
                    </a:lnTo>
                    <a:lnTo>
                      <a:pt x="28" y="5"/>
                    </a:lnTo>
                    <a:lnTo>
                      <a:pt x="38" y="6"/>
                    </a:lnTo>
                    <a:lnTo>
                      <a:pt x="47" y="7"/>
                    </a:lnTo>
                    <a:lnTo>
                      <a:pt x="57" y="9"/>
                    </a:lnTo>
                    <a:lnTo>
                      <a:pt x="65"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Freeform 109">
                <a:extLst>
                  <a:ext uri="{FF2B5EF4-FFF2-40B4-BE49-F238E27FC236}">
                    <a16:creationId xmlns:a16="http://schemas.microsoft.com/office/drawing/2014/main" id="{4E0AF877-5C8C-D86A-B7BD-98B93FB5731F}"/>
                  </a:ext>
                </a:extLst>
              </p:cNvPr>
              <p:cNvSpPr>
                <a:spLocks/>
              </p:cNvSpPr>
              <p:nvPr/>
            </p:nvSpPr>
            <p:spPr bwMode="auto">
              <a:xfrm>
                <a:off x="1855" y="1325"/>
                <a:ext cx="69" cy="10"/>
              </a:xfrm>
              <a:custGeom>
                <a:avLst/>
                <a:gdLst>
                  <a:gd name="T0" fmla="*/ 0 w 69"/>
                  <a:gd name="T1" fmla="*/ 10 h 10"/>
                  <a:gd name="T2" fmla="*/ 1 w 69"/>
                  <a:gd name="T3" fmla="*/ 10 h 10"/>
                  <a:gd name="T4" fmla="*/ 11 w 69"/>
                  <a:gd name="T5" fmla="*/ 9 h 10"/>
                  <a:gd name="T6" fmla="*/ 21 w 69"/>
                  <a:gd name="T7" fmla="*/ 7 h 10"/>
                  <a:gd name="T8" fmla="*/ 30 w 69"/>
                  <a:gd name="T9" fmla="*/ 6 h 10"/>
                  <a:gd name="T10" fmla="*/ 40 w 69"/>
                  <a:gd name="T11" fmla="*/ 5 h 10"/>
                  <a:gd name="T12" fmla="*/ 50 w 69"/>
                  <a:gd name="T13" fmla="*/ 3 h 10"/>
                  <a:gd name="T14" fmla="*/ 59 w 69"/>
                  <a:gd name="T15" fmla="*/ 2 h 10"/>
                  <a:gd name="T16" fmla="*/ 69 w 69"/>
                  <a:gd name="T17" fmla="*/ 1 h 10"/>
                  <a:gd name="T18" fmla="*/ 69 w 69"/>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
                    <a:moveTo>
                      <a:pt x="0" y="10"/>
                    </a:moveTo>
                    <a:lnTo>
                      <a:pt x="1" y="10"/>
                    </a:lnTo>
                    <a:lnTo>
                      <a:pt x="11" y="9"/>
                    </a:lnTo>
                    <a:lnTo>
                      <a:pt x="21" y="7"/>
                    </a:lnTo>
                    <a:lnTo>
                      <a:pt x="30" y="6"/>
                    </a:lnTo>
                    <a:lnTo>
                      <a:pt x="40" y="5"/>
                    </a:lnTo>
                    <a:lnTo>
                      <a:pt x="50" y="3"/>
                    </a:lnTo>
                    <a:lnTo>
                      <a:pt x="59" y="2"/>
                    </a:lnTo>
                    <a:lnTo>
                      <a:pt x="69" y="1"/>
                    </a:lnTo>
                    <a:lnTo>
                      <a:pt x="69"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Freeform 110">
                <a:extLst>
                  <a:ext uri="{FF2B5EF4-FFF2-40B4-BE49-F238E27FC236}">
                    <a16:creationId xmlns:a16="http://schemas.microsoft.com/office/drawing/2014/main" id="{1A04F0C1-D87B-5CA0-809A-B73732B7E1BB}"/>
                  </a:ext>
                </a:extLst>
              </p:cNvPr>
              <p:cNvSpPr>
                <a:spLocks/>
              </p:cNvSpPr>
              <p:nvPr/>
            </p:nvSpPr>
            <p:spPr bwMode="auto">
              <a:xfrm>
                <a:off x="4331" y="1325"/>
                <a:ext cx="70" cy="10"/>
              </a:xfrm>
              <a:custGeom>
                <a:avLst/>
                <a:gdLst>
                  <a:gd name="T0" fmla="*/ 0 w 70"/>
                  <a:gd name="T1" fmla="*/ 0 h 10"/>
                  <a:gd name="T2" fmla="*/ 1 w 70"/>
                  <a:gd name="T3" fmla="*/ 1 h 10"/>
                  <a:gd name="T4" fmla="*/ 11 w 70"/>
                  <a:gd name="T5" fmla="*/ 2 h 10"/>
                  <a:gd name="T6" fmla="*/ 20 w 70"/>
                  <a:gd name="T7" fmla="*/ 3 h 10"/>
                  <a:gd name="T8" fmla="*/ 30 w 70"/>
                  <a:gd name="T9" fmla="*/ 5 h 10"/>
                  <a:gd name="T10" fmla="*/ 40 w 70"/>
                  <a:gd name="T11" fmla="*/ 6 h 10"/>
                  <a:gd name="T12" fmla="*/ 49 w 70"/>
                  <a:gd name="T13" fmla="*/ 7 h 10"/>
                  <a:gd name="T14" fmla="*/ 59 w 70"/>
                  <a:gd name="T15" fmla="*/ 9 h 10"/>
                  <a:gd name="T16" fmla="*/ 69 w 70"/>
                  <a:gd name="T17" fmla="*/ 10 h 10"/>
                  <a:gd name="T18" fmla="*/ 70 w 70"/>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0">
                    <a:moveTo>
                      <a:pt x="0" y="0"/>
                    </a:moveTo>
                    <a:lnTo>
                      <a:pt x="1" y="1"/>
                    </a:lnTo>
                    <a:lnTo>
                      <a:pt x="11" y="2"/>
                    </a:lnTo>
                    <a:lnTo>
                      <a:pt x="20" y="3"/>
                    </a:lnTo>
                    <a:lnTo>
                      <a:pt x="30" y="5"/>
                    </a:lnTo>
                    <a:lnTo>
                      <a:pt x="40" y="6"/>
                    </a:lnTo>
                    <a:lnTo>
                      <a:pt x="49" y="7"/>
                    </a:lnTo>
                    <a:lnTo>
                      <a:pt x="59" y="9"/>
                    </a:lnTo>
                    <a:lnTo>
                      <a:pt x="69" y="10"/>
                    </a:lnTo>
                    <a:lnTo>
                      <a:pt x="70"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 name="Freeform 111">
                <a:extLst>
                  <a:ext uri="{FF2B5EF4-FFF2-40B4-BE49-F238E27FC236}">
                    <a16:creationId xmlns:a16="http://schemas.microsoft.com/office/drawing/2014/main" id="{06A46DA2-4C8A-373E-6840-FE1E813161C9}"/>
                  </a:ext>
                </a:extLst>
              </p:cNvPr>
              <p:cNvSpPr>
                <a:spLocks/>
              </p:cNvSpPr>
              <p:nvPr/>
            </p:nvSpPr>
            <p:spPr bwMode="auto">
              <a:xfrm>
                <a:off x="1924" y="1316"/>
                <a:ext cx="75" cy="9"/>
              </a:xfrm>
              <a:custGeom>
                <a:avLst/>
                <a:gdLst>
                  <a:gd name="T0" fmla="*/ 0 w 75"/>
                  <a:gd name="T1" fmla="*/ 9 h 9"/>
                  <a:gd name="T2" fmla="*/ 10 w 75"/>
                  <a:gd name="T3" fmla="*/ 8 h 9"/>
                  <a:gd name="T4" fmla="*/ 20 w 75"/>
                  <a:gd name="T5" fmla="*/ 7 h 9"/>
                  <a:gd name="T6" fmla="*/ 29 w 75"/>
                  <a:gd name="T7" fmla="*/ 6 h 9"/>
                  <a:gd name="T8" fmla="*/ 39 w 75"/>
                  <a:gd name="T9" fmla="*/ 4 h 9"/>
                  <a:gd name="T10" fmla="*/ 49 w 75"/>
                  <a:gd name="T11" fmla="*/ 3 h 9"/>
                  <a:gd name="T12" fmla="*/ 58 w 75"/>
                  <a:gd name="T13" fmla="*/ 2 h 9"/>
                  <a:gd name="T14" fmla="*/ 68 w 75"/>
                  <a:gd name="T15" fmla="*/ 1 h 9"/>
                  <a:gd name="T16" fmla="*/ 75 w 7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
                    <a:moveTo>
                      <a:pt x="0" y="9"/>
                    </a:moveTo>
                    <a:lnTo>
                      <a:pt x="10" y="8"/>
                    </a:lnTo>
                    <a:lnTo>
                      <a:pt x="20" y="7"/>
                    </a:lnTo>
                    <a:lnTo>
                      <a:pt x="29" y="6"/>
                    </a:lnTo>
                    <a:lnTo>
                      <a:pt x="39" y="4"/>
                    </a:lnTo>
                    <a:lnTo>
                      <a:pt x="49" y="3"/>
                    </a:lnTo>
                    <a:lnTo>
                      <a:pt x="58" y="2"/>
                    </a:lnTo>
                    <a:lnTo>
                      <a:pt x="68" y="1"/>
                    </a:lnTo>
                    <a:lnTo>
                      <a:pt x="75"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Freeform 112">
                <a:extLst>
                  <a:ext uri="{FF2B5EF4-FFF2-40B4-BE49-F238E27FC236}">
                    <a16:creationId xmlns:a16="http://schemas.microsoft.com/office/drawing/2014/main" id="{5ADA377A-5F6C-6AB0-D22D-F863CBE1AEEF}"/>
                  </a:ext>
                </a:extLst>
              </p:cNvPr>
              <p:cNvSpPr>
                <a:spLocks/>
              </p:cNvSpPr>
              <p:nvPr/>
            </p:nvSpPr>
            <p:spPr bwMode="auto">
              <a:xfrm>
                <a:off x="4257" y="1316"/>
                <a:ext cx="74" cy="9"/>
              </a:xfrm>
              <a:custGeom>
                <a:avLst/>
                <a:gdLst>
                  <a:gd name="T0" fmla="*/ 0 w 74"/>
                  <a:gd name="T1" fmla="*/ 0 h 9"/>
                  <a:gd name="T2" fmla="*/ 7 w 74"/>
                  <a:gd name="T3" fmla="*/ 1 h 9"/>
                  <a:gd name="T4" fmla="*/ 17 w 74"/>
                  <a:gd name="T5" fmla="*/ 2 h 9"/>
                  <a:gd name="T6" fmla="*/ 26 w 74"/>
                  <a:gd name="T7" fmla="*/ 3 h 9"/>
                  <a:gd name="T8" fmla="*/ 36 w 74"/>
                  <a:gd name="T9" fmla="*/ 4 h 9"/>
                  <a:gd name="T10" fmla="*/ 46 w 74"/>
                  <a:gd name="T11" fmla="*/ 6 h 9"/>
                  <a:gd name="T12" fmla="*/ 55 w 74"/>
                  <a:gd name="T13" fmla="*/ 7 h 9"/>
                  <a:gd name="T14" fmla="*/ 65 w 74"/>
                  <a:gd name="T15" fmla="*/ 8 h 9"/>
                  <a:gd name="T16" fmla="*/ 74 w 7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
                    <a:moveTo>
                      <a:pt x="0" y="0"/>
                    </a:moveTo>
                    <a:lnTo>
                      <a:pt x="7" y="1"/>
                    </a:lnTo>
                    <a:lnTo>
                      <a:pt x="17" y="2"/>
                    </a:lnTo>
                    <a:lnTo>
                      <a:pt x="26" y="3"/>
                    </a:lnTo>
                    <a:lnTo>
                      <a:pt x="36" y="4"/>
                    </a:lnTo>
                    <a:lnTo>
                      <a:pt x="46" y="6"/>
                    </a:lnTo>
                    <a:lnTo>
                      <a:pt x="55" y="7"/>
                    </a:lnTo>
                    <a:lnTo>
                      <a:pt x="65" y="8"/>
                    </a:lnTo>
                    <a:lnTo>
                      <a:pt x="74" y="9"/>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Freeform 113">
                <a:extLst>
                  <a:ext uri="{FF2B5EF4-FFF2-40B4-BE49-F238E27FC236}">
                    <a16:creationId xmlns:a16="http://schemas.microsoft.com/office/drawing/2014/main" id="{DDADE911-F772-4407-5227-743661E5CF8F}"/>
                  </a:ext>
                </a:extLst>
              </p:cNvPr>
              <p:cNvSpPr>
                <a:spLocks/>
              </p:cNvSpPr>
              <p:nvPr/>
            </p:nvSpPr>
            <p:spPr bwMode="auto">
              <a:xfrm>
                <a:off x="1999" y="1306"/>
                <a:ext cx="82" cy="10"/>
              </a:xfrm>
              <a:custGeom>
                <a:avLst/>
                <a:gdLst>
                  <a:gd name="T0" fmla="*/ 0 w 82"/>
                  <a:gd name="T1" fmla="*/ 10 h 10"/>
                  <a:gd name="T2" fmla="*/ 2 w 82"/>
                  <a:gd name="T3" fmla="*/ 10 h 10"/>
                  <a:gd name="T4" fmla="*/ 13 w 82"/>
                  <a:gd name="T5" fmla="*/ 8 h 10"/>
                  <a:gd name="T6" fmla="*/ 22 w 82"/>
                  <a:gd name="T7" fmla="*/ 7 h 10"/>
                  <a:gd name="T8" fmla="*/ 32 w 82"/>
                  <a:gd name="T9" fmla="*/ 6 h 10"/>
                  <a:gd name="T10" fmla="*/ 42 w 82"/>
                  <a:gd name="T11" fmla="*/ 5 h 10"/>
                  <a:gd name="T12" fmla="*/ 51 w 82"/>
                  <a:gd name="T13" fmla="*/ 4 h 10"/>
                  <a:gd name="T14" fmla="*/ 61 w 82"/>
                  <a:gd name="T15" fmla="*/ 2 h 10"/>
                  <a:gd name="T16" fmla="*/ 70 w 82"/>
                  <a:gd name="T17" fmla="*/ 1 h 10"/>
                  <a:gd name="T18" fmla="*/ 80 w 82"/>
                  <a:gd name="T19" fmla="*/ 0 h 10"/>
                  <a:gd name="T20" fmla="*/ 82 w 8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0">
                    <a:moveTo>
                      <a:pt x="0" y="10"/>
                    </a:moveTo>
                    <a:lnTo>
                      <a:pt x="2" y="10"/>
                    </a:lnTo>
                    <a:lnTo>
                      <a:pt x="13" y="8"/>
                    </a:lnTo>
                    <a:lnTo>
                      <a:pt x="22" y="7"/>
                    </a:lnTo>
                    <a:lnTo>
                      <a:pt x="32" y="6"/>
                    </a:lnTo>
                    <a:lnTo>
                      <a:pt x="42" y="5"/>
                    </a:lnTo>
                    <a:lnTo>
                      <a:pt x="51" y="4"/>
                    </a:lnTo>
                    <a:lnTo>
                      <a:pt x="61" y="2"/>
                    </a:lnTo>
                    <a:lnTo>
                      <a:pt x="70" y="1"/>
                    </a:lnTo>
                    <a:lnTo>
                      <a:pt x="80" y="0"/>
                    </a:lnTo>
                    <a:lnTo>
                      <a:pt x="82"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Freeform 114">
                <a:extLst>
                  <a:ext uri="{FF2B5EF4-FFF2-40B4-BE49-F238E27FC236}">
                    <a16:creationId xmlns:a16="http://schemas.microsoft.com/office/drawing/2014/main" id="{8066C4B4-1DAB-D048-B1F8-49FAFD36F7C3}"/>
                  </a:ext>
                </a:extLst>
              </p:cNvPr>
              <p:cNvSpPr>
                <a:spLocks/>
              </p:cNvSpPr>
              <p:nvPr/>
            </p:nvSpPr>
            <p:spPr bwMode="auto">
              <a:xfrm>
                <a:off x="4175" y="1306"/>
                <a:ext cx="82" cy="10"/>
              </a:xfrm>
              <a:custGeom>
                <a:avLst/>
                <a:gdLst>
                  <a:gd name="T0" fmla="*/ 0 w 82"/>
                  <a:gd name="T1" fmla="*/ 0 h 10"/>
                  <a:gd name="T2" fmla="*/ 1 w 82"/>
                  <a:gd name="T3" fmla="*/ 0 h 10"/>
                  <a:gd name="T4" fmla="*/ 11 w 82"/>
                  <a:gd name="T5" fmla="*/ 1 h 10"/>
                  <a:gd name="T6" fmla="*/ 21 w 82"/>
                  <a:gd name="T7" fmla="*/ 2 h 10"/>
                  <a:gd name="T8" fmla="*/ 31 w 82"/>
                  <a:gd name="T9" fmla="*/ 4 h 10"/>
                  <a:gd name="T10" fmla="*/ 40 w 82"/>
                  <a:gd name="T11" fmla="*/ 5 h 10"/>
                  <a:gd name="T12" fmla="*/ 50 w 82"/>
                  <a:gd name="T13" fmla="*/ 6 h 10"/>
                  <a:gd name="T14" fmla="*/ 60 w 82"/>
                  <a:gd name="T15" fmla="*/ 7 h 10"/>
                  <a:gd name="T16" fmla="*/ 69 w 82"/>
                  <a:gd name="T17" fmla="*/ 8 h 10"/>
                  <a:gd name="T18" fmla="*/ 79 w 82"/>
                  <a:gd name="T19" fmla="*/ 10 h 10"/>
                  <a:gd name="T20" fmla="*/ 82 w 82"/>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0">
                    <a:moveTo>
                      <a:pt x="0" y="0"/>
                    </a:moveTo>
                    <a:lnTo>
                      <a:pt x="1" y="0"/>
                    </a:lnTo>
                    <a:lnTo>
                      <a:pt x="11" y="1"/>
                    </a:lnTo>
                    <a:lnTo>
                      <a:pt x="21" y="2"/>
                    </a:lnTo>
                    <a:lnTo>
                      <a:pt x="31" y="4"/>
                    </a:lnTo>
                    <a:lnTo>
                      <a:pt x="40" y="5"/>
                    </a:lnTo>
                    <a:lnTo>
                      <a:pt x="50" y="6"/>
                    </a:lnTo>
                    <a:lnTo>
                      <a:pt x="60" y="7"/>
                    </a:lnTo>
                    <a:lnTo>
                      <a:pt x="69" y="8"/>
                    </a:lnTo>
                    <a:lnTo>
                      <a:pt x="79" y="10"/>
                    </a:lnTo>
                    <a:lnTo>
                      <a:pt x="82"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Freeform 115">
                <a:extLst>
                  <a:ext uri="{FF2B5EF4-FFF2-40B4-BE49-F238E27FC236}">
                    <a16:creationId xmlns:a16="http://schemas.microsoft.com/office/drawing/2014/main" id="{4DC33F57-CC0B-6BF7-5E88-A944CA99EE59}"/>
                  </a:ext>
                </a:extLst>
              </p:cNvPr>
              <p:cNvSpPr>
                <a:spLocks/>
              </p:cNvSpPr>
              <p:nvPr/>
            </p:nvSpPr>
            <p:spPr bwMode="auto">
              <a:xfrm>
                <a:off x="2081" y="1297"/>
                <a:ext cx="88" cy="9"/>
              </a:xfrm>
              <a:custGeom>
                <a:avLst/>
                <a:gdLst>
                  <a:gd name="T0" fmla="*/ 0 w 88"/>
                  <a:gd name="T1" fmla="*/ 9 h 9"/>
                  <a:gd name="T2" fmla="*/ 8 w 88"/>
                  <a:gd name="T3" fmla="*/ 8 h 9"/>
                  <a:gd name="T4" fmla="*/ 18 w 88"/>
                  <a:gd name="T5" fmla="*/ 7 h 9"/>
                  <a:gd name="T6" fmla="*/ 28 w 88"/>
                  <a:gd name="T7" fmla="*/ 6 h 9"/>
                  <a:gd name="T8" fmla="*/ 37 w 88"/>
                  <a:gd name="T9" fmla="*/ 5 h 9"/>
                  <a:gd name="T10" fmla="*/ 47 w 88"/>
                  <a:gd name="T11" fmla="*/ 4 h 9"/>
                  <a:gd name="T12" fmla="*/ 57 w 88"/>
                  <a:gd name="T13" fmla="*/ 3 h 9"/>
                  <a:gd name="T14" fmla="*/ 66 w 88"/>
                  <a:gd name="T15" fmla="*/ 2 h 9"/>
                  <a:gd name="T16" fmla="*/ 76 w 88"/>
                  <a:gd name="T17" fmla="*/ 1 h 9"/>
                  <a:gd name="T18" fmla="*/ 86 w 88"/>
                  <a:gd name="T19" fmla="*/ 0 h 9"/>
                  <a:gd name="T20" fmla="*/ 88 w 8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9">
                    <a:moveTo>
                      <a:pt x="0" y="9"/>
                    </a:moveTo>
                    <a:lnTo>
                      <a:pt x="8" y="8"/>
                    </a:lnTo>
                    <a:lnTo>
                      <a:pt x="18" y="7"/>
                    </a:lnTo>
                    <a:lnTo>
                      <a:pt x="28" y="6"/>
                    </a:lnTo>
                    <a:lnTo>
                      <a:pt x="37" y="5"/>
                    </a:lnTo>
                    <a:lnTo>
                      <a:pt x="47" y="4"/>
                    </a:lnTo>
                    <a:lnTo>
                      <a:pt x="57" y="3"/>
                    </a:lnTo>
                    <a:lnTo>
                      <a:pt x="66" y="2"/>
                    </a:lnTo>
                    <a:lnTo>
                      <a:pt x="76" y="1"/>
                    </a:lnTo>
                    <a:lnTo>
                      <a:pt x="86" y="0"/>
                    </a:lnTo>
                    <a:lnTo>
                      <a:pt x="88"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Freeform 116">
                <a:extLst>
                  <a:ext uri="{FF2B5EF4-FFF2-40B4-BE49-F238E27FC236}">
                    <a16:creationId xmlns:a16="http://schemas.microsoft.com/office/drawing/2014/main" id="{74FF7F42-C2BA-38F6-A1FF-CB640F23C7C2}"/>
                  </a:ext>
                </a:extLst>
              </p:cNvPr>
              <p:cNvSpPr>
                <a:spLocks/>
              </p:cNvSpPr>
              <p:nvPr/>
            </p:nvSpPr>
            <p:spPr bwMode="auto">
              <a:xfrm>
                <a:off x="4087" y="1297"/>
                <a:ext cx="88" cy="9"/>
              </a:xfrm>
              <a:custGeom>
                <a:avLst/>
                <a:gdLst>
                  <a:gd name="T0" fmla="*/ 0 w 88"/>
                  <a:gd name="T1" fmla="*/ 0 h 9"/>
                  <a:gd name="T2" fmla="*/ 2 w 88"/>
                  <a:gd name="T3" fmla="*/ 0 h 9"/>
                  <a:gd name="T4" fmla="*/ 12 w 88"/>
                  <a:gd name="T5" fmla="*/ 1 h 9"/>
                  <a:gd name="T6" fmla="*/ 22 w 88"/>
                  <a:gd name="T7" fmla="*/ 2 h 9"/>
                  <a:gd name="T8" fmla="*/ 31 w 88"/>
                  <a:gd name="T9" fmla="*/ 3 h 9"/>
                  <a:gd name="T10" fmla="*/ 41 w 88"/>
                  <a:gd name="T11" fmla="*/ 4 h 9"/>
                  <a:gd name="T12" fmla="*/ 51 w 88"/>
                  <a:gd name="T13" fmla="*/ 5 h 9"/>
                  <a:gd name="T14" fmla="*/ 60 w 88"/>
                  <a:gd name="T15" fmla="*/ 6 h 9"/>
                  <a:gd name="T16" fmla="*/ 70 w 88"/>
                  <a:gd name="T17" fmla="*/ 7 h 9"/>
                  <a:gd name="T18" fmla="*/ 80 w 88"/>
                  <a:gd name="T19" fmla="*/ 8 h 9"/>
                  <a:gd name="T20" fmla="*/ 88 w 88"/>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9">
                    <a:moveTo>
                      <a:pt x="0" y="0"/>
                    </a:moveTo>
                    <a:lnTo>
                      <a:pt x="2" y="0"/>
                    </a:lnTo>
                    <a:lnTo>
                      <a:pt x="12" y="1"/>
                    </a:lnTo>
                    <a:lnTo>
                      <a:pt x="22" y="2"/>
                    </a:lnTo>
                    <a:lnTo>
                      <a:pt x="31" y="3"/>
                    </a:lnTo>
                    <a:lnTo>
                      <a:pt x="41" y="4"/>
                    </a:lnTo>
                    <a:lnTo>
                      <a:pt x="51" y="5"/>
                    </a:lnTo>
                    <a:lnTo>
                      <a:pt x="60" y="6"/>
                    </a:lnTo>
                    <a:lnTo>
                      <a:pt x="70" y="7"/>
                    </a:lnTo>
                    <a:lnTo>
                      <a:pt x="80" y="8"/>
                    </a:lnTo>
                    <a:lnTo>
                      <a:pt x="88" y="9"/>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Freeform 117">
                <a:extLst>
                  <a:ext uri="{FF2B5EF4-FFF2-40B4-BE49-F238E27FC236}">
                    <a16:creationId xmlns:a16="http://schemas.microsoft.com/office/drawing/2014/main" id="{B081AC3B-F663-5188-3897-5088E2B074D4}"/>
                  </a:ext>
                </a:extLst>
              </p:cNvPr>
              <p:cNvSpPr>
                <a:spLocks/>
              </p:cNvSpPr>
              <p:nvPr/>
            </p:nvSpPr>
            <p:spPr bwMode="auto">
              <a:xfrm>
                <a:off x="2169" y="1286"/>
                <a:ext cx="99" cy="11"/>
              </a:xfrm>
              <a:custGeom>
                <a:avLst/>
                <a:gdLst>
                  <a:gd name="T0" fmla="*/ 0 w 99"/>
                  <a:gd name="T1" fmla="*/ 11 h 11"/>
                  <a:gd name="T2" fmla="*/ 8 w 99"/>
                  <a:gd name="T3" fmla="*/ 10 h 11"/>
                  <a:gd name="T4" fmla="*/ 17 w 99"/>
                  <a:gd name="T5" fmla="*/ 8 h 11"/>
                  <a:gd name="T6" fmla="*/ 27 w 99"/>
                  <a:gd name="T7" fmla="*/ 7 h 11"/>
                  <a:gd name="T8" fmla="*/ 37 w 99"/>
                  <a:gd name="T9" fmla="*/ 7 h 11"/>
                  <a:gd name="T10" fmla="*/ 46 w 99"/>
                  <a:gd name="T11" fmla="*/ 6 h 11"/>
                  <a:gd name="T12" fmla="*/ 56 w 99"/>
                  <a:gd name="T13" fmla="*/ 5 h 11"/>
                  <a:gd name="T14" fmla="*/ 65 w 99"/>
                  <a:gd name="T15" fmla="*/ 4 h 11"/>
                  <a:gd name="T16" fmla="*/ 76 w 99"/>
                  <a:gd name="T17" fmla="*/ 3 h 11"/>
                  <a:gd name="T18" fmla="*/ 85 w 99"/>
                  <a:gd name="T19" fmla="*/ 2 h 11"/>
                  <a:gd name="T20" fmla="*/ 95 w 99"/>
                  <a:gd name="T21" fmla="*/ 1 h 11"/>
                  <a:gd name="T22" fmla="*/ 99 w 99"/>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1">
                    <a:moveTo>
                      <a:pt x="0" y="11"/>
                    </a:moveTo>
                    <a:lnTo>
                      <a:pt x="8" y="10"/>
                    </a:lnTo>
                    <a:lnTo>
                      <a:pt x="17" y="8"/>
                    </a:lnTo>
                    <a:lnTo>
                      <a:pt x="27" y="7"/>
                    </a:lnTo>
                    <a:lnTo>
                      <a:pt x="37" y="7"/>
                    </a:lnTo>
                    <a:lnTo>
                      <a:pt x="46" y="6"/>
                    </a:lnTo>
                    <a:lnTo>
                      <a:pt x="56" y="5"/>
                    </a:lnTo>
                    <a:lnTo>
                      <a:pt x="65" y="4"/>
                    </a:lnTo>
                    <a:lnTo>
                      <a:pt x="76" y="3"/>
                    </a:lnTo>
                    <a:lnTo>
                      <a:pt x="85" y="2"/>
                    </a:lnTo>
                    <a:lnTo>
                      <a:pt x="95" y="1"/>
                    </a:lnTo>
                    <a:lnTo>
                      <a:pt x="99"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Freeform 118">
                <a:extLst>
                  <a:ext uri="{FF2B5EF4-FFF2-40B4-BE49-F238E27FC236}">
                    <a16:creationId xmlns:a16="http://schemas.microsoft.com/office/drawing/2014/main" id="{8DEA8C47-7B5F-5A46-A6E3-7029FB27BB10}"/>
                  </a:ext>
                </a:extLst>
              </p:cNvPr>
              <p:cNvSpPr>
                <a:spLocks/>
              </p:cNvSpPr>
              <p:nvPr/>
            </p:nvSpPr>
            <p:spPr bwMode="auto">
              <a:xfrm>
                <a:off x="3988" y="1286"/>
                <a:ext cx="99" cy="11"/>
              </a:xfrm>
              <a:custGeom>
                <a:avLst/>
                <a:gdLst>
                  <a:gd name="T0" fmla="*/ 0 w 99"/>
                  <a:gd name="T1" fmla="*/ 0 h 11"/>
                  <a:gd name="T2" fmla="*/ 4 w 99"/>
                  <a:gd name="T3" fmla="*/ 1 h 11"/>
                  <a:gd name="T4" fmla="*/ 14 w 99"/>
                  <a:gd name="T5" fmla="*/ 2 h 11"/>
                  <a:gd name="T6" fmla="*/ 23 w 99"/>
                  <a:gd name="T7" fmla="*/ 3 h 11"/>
                  <a:gd name="T8" fmla="*/ 33 w 99"/>
                  <a:gd name="T9" fmla="*/ 4 h 11"/>
                  <a:gd name="T10" fmla="*/ 43 w 99"/>
                  <a:gd name="T11" fmla="*/ 5 h 11"/>
                  <a:gd name="T12" fmla="*/ 53 w 99"/>
                  <a:gd name="T13" fmla="*/ 6 h 11"/>
                  <a:gd name="T14" fmla="*/ 62 w 99"/>
                  <a:gd name="T15" fmla="*/ 7 h 11"/>
                  <a:gd name="T16" fmla="*/ 72 w 99"/>
                  <a:gd name="T17" fmla="*/ 7 h 11"/>
                  <a:gd name="T18" fmla="*/ 82 w 99"/>
                  <a:gd name="T19" fmla="*/ 8 h 11"/>
                  <a:gd name="T20" fmla="*/ 91 w 99"/>
                  <a:gd name="T21" fmla="*/ 10 h 11"/>
                  <a:gd name="T22" fmla="*/ 99 w 9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1">
                    <a:moveTo>
                      <a:pt x="0" y="0"/>
                    </a:moveTo>
                    <a:lnTo>
                      <a:pt x="4" y="1"/>
                    </a:lnTo>
                    <a:lnTo>
                      <a:pt x="14" y="2"/>
                    </a:lnTo>
                    <a:lnTo>
                      <a:pt x="23" y="3"/>
                    </a:lnTo>
                    <a:lnTo>
                      <a:pt x="33" y="4"/>
                    </a:lnTo>
                    <a:lnTo>
                      <a:pt x="43" y="5"/>
                    </a:lnTo>
                    <a:lnTo>
                      <a:pt x="53" y="6"/>
                    </a:lnTo>
                    <a:lnTo>
                      <a:pt x="62" y="7"/>
                    </a:lnTo>
                    <a:lnTo>
                      <a:pt x="72" y="7"/>
                    </a:lnTo>
                    <a:lnTo>
                      <a:pt x="82" y="8"/>
                    </a:lnTo>
                    <a:lnTo>
                      <a:pt x="91" y="10"/>
                    </a:lnTo>
                    <a:lnTo>
                      <a:pt x="99" y="11"/>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Freeform 119">
                <a:extLst>
                  <a:ext uri="{FF2B5EF4-FFF2-40B4-BE49-F238E27FC236}">
                    <a16:creationId xmlns:a16="http://schemas.microsoft.com/office/drawing/2014/main" id="{AF9951C5-8DA1-8CE4-518B-73AC9D3A61ED}"/>
                  </a:ext>
                </a:extLst>
              </p:cNvPr>
              <p:cNvSpPr>
                <a:spLocks/>
              </p:cNvSpPr>
              <p:nvPr/>
            </p:nvSpPr>
            <p:spPr bwMode="auto">
              <a:xfrm>
                <a:off x="2268" y="1277"/>
                <a:ext cx="113" cy="9"/>
              </a:xfrm>
              <a:custGeom>
                <a:avLst/>
                <a:gdLst>
                  <a:gd name="T0" fmla="*/ 0 w 113"/>
                  <a:gd name="T1" fmla="*/ 9 h 9"/>
                  <a:gd name="T2" fmla="*/ 6 w 113"/>
                  <a:gd name="T3" fmla="*/ 9 h 9"/>
                  <a:gd name="T4" fmla="*/ 15 w 113"/>
                  <a:gd name="T5" fmla="*/ 8 h 9"/>
                  <a:gd name="T6" fmla="*/ 25 w 113"/>
                  <a:gd name="T7" fmla="*/ 7 h 9"/>
                  <a:gd name="T8" fmla="*/ 35 w 113"/>
                  <a:gd name="T9" fmla="*/ 6 h 9"/>
                  <a:gd name="T10" fmla="*/ 44 w 113"/>
                  <a:gd name="T11" fmla="*/ 6 h 9"/>
                  <a:gd name="T12" fmla="*/ 54 w 113"/>
                  <a:gd name="T13" fmla="*/ 5 h 9"/>
                  <a:gd name="T14" fmla="*/ 64 w 113"/>
                  <a:gd name="T15" fmla="*/ 4 h 9"/>
                  <a:gd name="T16" fmla="*/ 74 w 113"/>
                  <a:gd name="T17" fmla="*/ 3 h 9"/>
                  <a:gd name="T18" fmla="*/ 83 w 113"/>
                  <a:gd name="T19" fmla="*/ 3 h 9"/>
                  <a:gd name="T20" fmla="*/ 93 w 113"/>
                  <a:gd name="T21" fmla="*/ 2 h 9"/>
                  <a:gd name="T22" fmla="*/ 103 w 113"/>
                  <a:gd name="T23" fmla="*/ 1 h 9"/>
                  <a:gd name="T24" fmla="*/ 112 w 113"/>
                  <a:gd name="T25" fmla="*/ 0 h 9"/>
                  <a:gd name="T26" fmla="*/ 113 w 113"/>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
                    <a:moveTo>
                      <a:pt x="0" y="9"/>
                    </a:moveTo>
                    <a:lnTo>
                      <a:pt x="6" y="9"/>
                    </a:lnTo>
                    <a:lnTo>
                      <a:pt x="15" y="8"/>
                    </a:lnTo>
                    <a:lnTo>
                      <a:pt x="25" y="7"/>
                    </a:lnTo>
                    <a:lnTo>
                      <a:pt x="35" y="6"/>
                    </a:lnTo>
                    <a:lnTo>
                      <a:pt x="44" y="6"/>
                    </a:lnTo>
                    <a:lnTo>
                      <a:pt x="54" y="5"/>
                    </a:lnTo>
                    <a:lnTo>
                      <a:pt x="64" y="4"/>
                    </a:lnTo>
                    <a:lnTo>
                      <a:pt x="74" y="3"/>
                    </a:lnTo>
                    <a:lnTo>
                      <a:pt x="83" y="3"/>
                    </a:lnTo>
                    <a:lnTo>
                      <a:pt x="93" y="2"/>
                    </a:lnTo>
                    <a:lnTo>
                      <a:pt x="103" y="1"/>
                    </a:lnTo>
                    <a:lnTo>
                      <a:pt x="112" y="0"/>
                    </a:lnTo>
                    <a:lnTo>
                      <a:pt x="113"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Freeform 120">
                <a:extLst>
                  <a:ext uri="{FF2B5EF4-FFF2-40B4-BE49-F238E27FC236}">
                    <a16:creationId xmlns:a16="http://schemas.microsoft.com/office/drawing/2014/main" id="{025A665E-3A67-3079-A030-EA37C166365C}"/>
                  </a:ext>
                </a:extLst>
              </p:cNvPr>
              <p:cNvSpPr>
                <a:spLocks/>
              </p:cNvSpPr>
              <p:nvPr/>
            </p:nvSpPr>
            <p:spPr bwMode="auto">
              <a:xfrm>
                <a:off x="3874" y="1277"/>
                <a:ext cx="114" cy="9"/>
              </a:xfrm>
              <a:custGeom>
                <a:avLst/>
                <a:gdLst>
                  <a:gd name="T0" fmla="*/ 0 w 114"/>
                  <a:gd name="T1" fmla="*/ 0 h 9"/>
                  <a:gd name="T2" fmla="*/ 2 w 114"/>
                  <a:gd name="T3" fmla="*/ 0 h 9"/>
                  <a:gd name="T4" fmla="*/ 11 w 114"/>
                  <a:gd name="T5" fmla="*/ 1 h 9"/>
                  <a:gd name="T6" fmla="*/ 21 w 114"/>
                  <a:gd name="T7" fmla="*/ 2 h 9"/>
                  <a:gd name="T8" fmla="*/ 31 w 114"/>
                  <a:gd name="T9" fmla="*/ 3 h 9"/>
                  <a:gd name="T10" fmla="*/ 40 w 114"/>
                  <a:gd name="T11" fmla="*/ 3 h 9"/>
                  <a:gd name="T12" fmla="*/ 50 w 114"/>
                  <a:gd name="T13" fmla="*/ 4 h 9"/>
                  <a:gd name="T14" fmla="*/ 60 w 114"/>
                  <a:gd name="T15" fmla="*/ 5 h 9"/>
                  <a:gd name="T16" fmla="*/ 69 w 114"/>
                  <a:gd name="T17" fmla="*/ 6 h 9"/>
                  <a:gd name="T18" fmla="*/ 79 w 114"/>
                  <a:gd name="T19" fmla="*/ 6 h 9"/>
                  <a:gd name="T20" fmla="*/ 89 w 114"/>
                  <a:gd name="T21" fmla="*/ 7 h 9"/>
                  <a:gd name="T22" fmla="*/ 99 w 114"/>
                  <a:gd name="T23" fmla="*/ 8 h 9"/>
                  <a:gd name="T24" fmla="*/ 108 w 114"/>
                  <a:gd name="T25" fmla="*/ 9 h 9"/>
                  <a:gd name="T26" fmla="*/ 114 w 11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
                    <a:moveTo>
                      <a:pt x="0" y="0"/>
                    </a:moveTo>
                    <a:lnTo>
                      <a:pt x="2" y="0"/>
                    </a:lnTo>
                    <a:lnTo>
                      <a:pt x="11" y="1"/>
                    </a:lnTo>
                    <a:lnTo>
                      <a:pt x="21" y="2"/>
                    </a:lnTo>
                    <a:lnTo>
                      <a:pt x="31" y="3"/>
                    </a:lnTo>
                    <a:lnTo>
                      <a:pt x="40" y="3"/>
                    </a:lnTo>
                    <a:lnTo>
                      <a:pt x="50" y="4"/>
                    </a:lnTo>
                    <a:lnTo>
                      <a:pt x="60" y="5"/>
                    </a:lnTo>
                    <a:lnTo>
                      <a:pt x="69" y="6"/>
                    </a:lnTo>
                    <a:lnTo>
                      <a:pt x="79" y="6"/>
                    </a:lnTo>
                    <a:lnTo>
                      <a:pt x="89" y="7"/>
                    </a:lnTo>
                    <a:lnTo>
                      <a:pt x="99" y="8"/>
                    </a:lnTo>
                    <a:lnTo>
                      <a:pt x="108" y="9"/>
                    </a:lnTo>
                    <a:lnTo>
                      <a:pt x="114" y="9"/>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Freeform 121">
                <a:extLst>
                  <a:ext uri="{FF2B5EF4-FFF2-40B4-BE49-F238E27FC236}">
                    <a16:creationId xmlns:a16="http://schemas.microsoft.com/office/drawing/2014/main" id="{143CDC92-A079-1818-662C-5FAF71DFA013}"/>
                  </a:ext>
                </a:extLst>
              </p:cNvPr>
              <p:cNvSpPr>
                <a:spLocks/>
              </p:cNvSpPr>
              <p:nvPr/>
            </p:nvSpPr>
            <p:spPr bwMode="auto">
              <a:xfrm>
                <a:off x="2381" y="1267"/>
                <a:ext cx="136" cy="10"/>
              </a:xfrm>
              <a:custGeom>
                <a:avLst/>
                <a:gdLst>
                  <a:gd name="T0" fmla="*/ 0 w 136"/>
                  <a:gd name="T1" fmla="*/ 10 h 10"/>
                  <a:gd name="T2" fmla="*/ 9 w 136"/>
                  <a:gd name="T3" fmla="*/ 9 h 10"/>
                  <a:gd name="T4" fmla="*/ 19 w 136"/>
                  <a:gd name="T5" fmla="*/ 8 h 10"/>
                  <a:gd name="T6" fmla="*/ 29 w 136"/>
                  <a:gd name="T7" fmla="*/ 8 h 10"/>
                  <a:gd name="T8" fmla="*/ 38 w 136"/>
                  <a:gd name="T9" fmla="*/ 7 h 10"/>
                  <a:gd name="T10" fmla="*/ 48 w 136"/>
                  <a:gd name="T11" fmla="*/ 6 h 10"/>
                  <a:gd name="T12" fmla="*/ 58 w 136"/>
                  <a:gd name="T13" fmla="*/ 6 h 10"/>
                  <a:gd name="T14" fmla="*/ 67 w 136"/>
                  <a:gd name="T15" fmla="*/ 5 h 10"/>
                  <a:gd name="T16" fmla="*/ 77 w 136"/>
                  <a:gd name="T17" fmla="*/ 4 h 10"/>
                  <a:gd name="T18" fmla="*/ 87 w 136"/>
                  <a:gd name="T19" fmla="*/ 4 h 10"/>
                  <a:gd name="T20" fmla="*/ 97 w 136"/>
                  <a:gd name="T21" fmla="*/ 3 h 10"/>
                  <a:gd name="T22" fmla="*/ 106 w 136"/>
                  <a:gd name="T23" fmla="*/ 2 h 10"/>
                  <a:gd name="T24" fmla="*/ 116 w 136"/>
                  <a:gd name="T25" fmla="*/ 1 h 10"/>
                  <a:gd name="T26" fmla="*/ 126 w 136"/>
                  <a:gd name="T27" fmla="*/ 1 h 10"/>
                  <a:gd name="T28" fmla="*/ 135 w 136"/>
                  <a:gd name="T29" fmla="*/ 0 h 10"/>
                  <a:gd name="T30" fmla="*/ 136 w 136"/>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0">
                    <a:moveTo>
                      <a:pt x="0" y="10"/>
                    </a:moveTo>
                    <a:lnTo>
                      <a:pt x="9" y="9"/>
                    </a:lnTo>
                    <a:lnTo>
                      <a:pt x="19" y="8"/>
                    </a:lnTo>
                    <a:lnTo>
                      <a:pt x="29" y="8"/>
                    </a:lnTo>
                    <a:lnTo>
                      <a:pt x="38" y="7"/>
                    </a:lnTo>
                    <a:lnTo>
                      <a:pt x="48" y="6"/>
                    </a:lnTo>
                    <a:lnTo>
                      <a:pt x="58" y="6"/>
                    </a:lnTo>
                    <a:lnTo>
                      <a:pt x="67" y="5"/>
                    </a:lnTo>
                    <a:lnTo>
                      <a:pt x="77" y="4"/>
                    </a:lnTo>
                    <a:lnTo>
                      <a:pt x="87" y="4"/>
                    </a:lnTo>
                    <a:lnTo>
                      <a:pt x="97" y="3"/>
                    </a:lnTo>
                    <a:lnTo>
                      <a:pt x="106" y="2"/>
                    </a:lnTo>
                    <a:lnTo>
                      <a:pt x="116" y="1"/>
                    </a:lnTo>
                    <a:lnTo>
                      <a:pt x="126" y="1"/>
                    </a:lnTo>
                    <a:lnTo>
                      <a:pt x="135" y="0"/>
                    </a:lnTo>
                    <a:lnTo>
                      <a:pt x="136"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Freeform 122">
                <a:extLst>
                  <a:ext uri="{FF2B5EF4-FFF2-40B4-BE49-F238E27FC236}">
                    <a16:creationId xmlns:a16="http://schemas.microsoft.com/office/drawing/2014/main" id="{20F7BF85-D42A-C573-3385-49E31FF01216}"/>
                  </a:ext>
                </a:extLst>
              </p:cNvPr>
              <p:cNvSpPr>
                <a:spLocks/>
              </p:cNvSpPr>
              <p:nvPr/>
            </p:nvSpPr>
            <p:spPr bwMode="auto">
              <a:xfrm>
                <a:off x="3739" y="1267"/>
                <a:ext cx="135" cy="10"/>
              </a:xfrm>
              <a:custGeom>
                <a:avLst/>
                <a:gdLst>
                  <a:gd name="T0" fmla="*/ 0 w 135"/>
                  <a:gd name="T1" fmla="*/ 0 h 10"/>
                  <a:gd name="T2" fmla="*/ 1 w 135"/>
                  <a:gd name="T3" fmla="*/ 0 h 10"/>
                  <a:gd name="T4" fmla="*/ 10 w 135"/>
                  <a:gd name="T5" fmla="*/ 1 h 10"/>
                  <a:gd name="T6" fmla="*/ 20 w 135"/>
                  <a:gd name="T7" fmla="*/ 1 h 10"/>
                  <a:gd name="T8" fmla="*/ 30 w 135"/>
                  <a:gd name="T9" fmla="*/ 2 h 10"/>
                  <a:gd name="T10" fmla="*/ 39 w 135"/>
                  <a:gd name="T11" fmla="*/ 3 h 10"/>
                  <a:gd name="T12" fmla="*/ 49 w 135"/>
                  <a:gd name="T13" fmla="*/ 4 h 10"/>
                  <a:gd name="T14" fmla="*/ 59 w 135"/>
                  <a:gd name="T15" fmla="*/ 4 h 10"/>
                  <a:gd name="T16" fmla="*/ 69 w 135"/>
                  <a:gd name="T17" fmla="*/ 5 h 10"/>
                  <a:gd name="T18" fmla="*/ 78 w 135"/>
                  <a:gd name="T19" fmla="*/ 6 h 10"/>
                  <a:gd name="T20" fmla="*/ 88 w 135"/>
                  <a:gd name="T21" fmla="*/ 6 h 10"/>
                  <a:gd name="T22" fmla="*/ 98 w 135"/>
                  <a:gd name="T23" fmla="*/ 7 h 10"/>
                  <a:gd name="T24" fmla="*/ 107 w 135"/>
                  <a:gd name="T25" fmla="*/ 8 h 10"/>
                  <a:gd name="T26" fmla="*/ 117 w 135"/>
                  <a:gd name="T27" fmla="*/ 8 h 10"/>
                  <a:gd name="T28" fmla="*/ 127 w 135"/>
                  <a:gd name="T29" fmla="*/ 9 h 10"/>
                  <a:gd name="T30" fmla="*/ 135 w 135"/>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0">
                    <a:moveTo>
                      <a:pt x="0" y="0"/>
                    </a:moveTo>
                    <a:lnTo>
                      <a:pt x="1" y="0"/>
                    </a:lnTo>
                    <a:lnTo>
                      <a:pt x="10" y="1"/>
                    </a:lnTo>
                    <a:lnTo>
                      <a:pt x="20" y="1"/>
                    </a:lnTo>
                    <a:lnTo>
                      <a:pt x="30" y="2"/>
                    </a:lnTo>
                    <a:lnTo>
                      <a:pt x="39" y="3"/>
                    </a:lnTo>
                    <a:lnTo>
                      <a:pt x="49" y="4"/>
                    </a:lnTo>
                    <a:lnTo>
                      <a:pt x="59" y="4"/>
                    </a:lnTo>
                    <a:lnTo>
                      <a:pt x="69" y="5"/>
                    </a:lnTo>
                    <a:lnTo>
                      <a:pt x="78" y="6"/>
                    </a:lnTo>
                    <a:lnTo>
                      <a:pt x="88" y="6"/>
                    </a:lnTo>
                    <a:lnTo>
                      <a:pt x="98" y="7"/>
                    </a:lnTo>
                    <a:lnTo>
                      <a:pt x="107" y="8"/>
                    </a:lnTo>
                    <a:lnTo>
                      <a:pt x="117" y="8"/>
                    </a:lnTo>
                    <a:lnTo>
                      <a:pt x="127" y="9"/>
                    </a:lnTo>
                    <a:lnTo>
                      <a:pt x="135"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Freeform 123">
                <a:extLst>
                  <a:ext uri="{FF2B5EF4-FFF2-40B4-BE49-F238E27FC236}">
                    <a16:creationId xmlns:a16="http://schemas.microsoft.com/office/drawing/2014/main" id="{89E59DB1-DA82-B606-6155-1E6FF4E5425F}"/>
                  </a:ext>
                </a:extLst>
              </p:cNvPr>
              <p:cNvSpPr>
                <a:spLocks/>
              </p:cNvSpPr>
              <p:nvPr/>
            </p:nvSpPr>
            <p:spPr bwMode="auto">
              <a:xfrm>
                <a:off x="2517" y="1257"/>
                <a:ext cx="178" cy="10"/>
              </a:xfrm>
              <a:custGeom>
                <a:avLst/>
                <a:gdLst>
                  <a:gd name="T0" fmla="*/ 0 w 178"/>
                  <a:gd name="T1" fmla="*/ 10 h 10"/>
                  <a:gd name="T2" fmla="*/ 9 w 178"/>
                  <a:gd name="T3" fmla="*/ 10 h 10"/>
                  <a:gd name="T4" fmla="*/ 19 w 178"/>
                  <a:gd name="T5" fmla="*/ 9 h 10"/>
                  <a:gd name="T6" fmla="*/ 28 w 178"/>
                  <a:gd name="T7" fmla="*/ 8 h 10"/>
                  <a:gd name="T8" fmla="*/ 38 w 178"/>
                  <a:gd name="T9" fmla="*/ 8 h 10"/>
                  <a:gd name="T10" fmla="*/ 48 w 178"/>
                  <a:gd name="T11" fmla="*/ 7 h 10"/>
                  <a:gd name="T12" fmla="*/ 58 w 178"/>
                  <a:gd name="T13" fmla="*/ 7 h 10"/>
                  <a:gd name="T14" fmla="*/ 67 w 178"/>
                  <a:gd name="T15" fmla="*/ 6 h 10"/>
                  <a:gd name="T16" fmla="*/ 77 w 178"/>
                  <a:gd name="T17" fmla="*/ 6 h 10"/>
                  <a:gd name="T18" fmla="*/ 87 w 178"/>
                  <a:gd name="T19" fmla="*/ 5 h 10"/>
                  <a:gd name="T20" fmla="*/ 96 w 178"/>
                  <a:gd name="T21" fmla="*/ 5 h 10"/>
                  <a:gd name="T22" fmla="*/ 106 w 178"/>
                  <a:gd name="T23" fmla="*/ 4 h 10"/>
                  <a:gd name="T24" fmla="*/ 116 w 178"/>
                  <a:gd name="T25" fmla="*/ 3 h 10"/>
                  <a:gd name="T26" fmla="*/ 126 w 178"/>
                  <a:gd name="T27" fmla="*/ 3 h 10"/>
                  <a:gd name="T28" fmla="*/ 135 w 178"/>
                  <a:gd name="T29" fmla="*/ 2 h 10"/>
                  <a:gd name="T30" fmla="*/ 145 w 178"/>
                  <a:gd name="T31" fmla="*/ 2 h 10"/>
                  <a:gd name="T32" fmla="*/ 155 w 178"/>
                  <a:gd name="T33" fmla="*/ 1 h 10"/>
                  <a:gd name="T34" fmla="*/ 164 w 178"/>
                  <a:gd name="T35" fmla="*/ 1 h 10"/>
                  <a:gd name="T36" fmla="*/ 174 w 178"/>
                  <a:gd name="T37" fmla="*/ 1 h 10"/>
                  <a:gd name="T38" fmla="*/ 178 w 178"/>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10">
                    <a:moveTo>
                      <a:pt x="0" y="10"/>
                    </a:moveTo>
                    <a:lnTo>
                      <a:pt x="9" y="10"/>
                    </a:lnTo>
                    <a:lnTo>
                      <a:pt x="19" y="9"/>
                    </a:lnTo>
                    <a:lnTo>
                      <a:pt x="28" y="8"/>
                    </a:lnTo>
                    <a:lnTo>
                      <a:pt x="38" y="8"/>
                    </a:lnTo>
                    <a:lnTo>
                      <a:pt x="48" y="7"/>
                    </a:lnTo>
                    <a:lnTo>
                      <a:pt x="58" y="7"/>
                    </a:lnTo>
                    <a:lnTo>
                      <a:pt x="67" y="6"/>
                    </a:lnTo>
                    <a:lnTo>
                      <a:pt x="77" y="6"/>
                    </a:lnTo>
                    <a:lnTo>
                      <a:pt x="87" y="5"/>
                    </a:lnTo>
                    <a:lnTo>
                      <a:pt x="96" y="5"/>
                    </a:lnTo>
                    <a:lnTo>
                      <a:pt x="106" y="4"/>
                    </a:lnTo>
                    <a:lnTo>
                      <a:pt x="116" y="3"/>
                    </a:lnTo>
                    <a:lnTo>
                      <a:pt x="126" y="3"/>
                    </a:lnTo>
                    <a:lnTo>
                      <a:pt x="135" y="2"/>
                    </a:lnTo>
                    <a:lnTo>
                      <a:pt x="145" y="2"/>
                    </a:lnTo>
                    <a:lnTo>
                      <a:pt x="155" y="1"/>
                    </a:lnTo>
                    <a:lnTo>
                      <a:pt x="164" y="1"/>
                    </a:lnTo>
                    <a:lnTo>
                      <a:pt x="174" y="1"/>
                    </a:lnTo>
                    <a:lnTo>
                      <a:pt x="178" y="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Freeform 124">
                <a:extLst>
                  <a:ext uri="{FF2B5EF4-FFF2-40B4-BE49-F238E27FC236}">
                    <a16:creationId xmlns:a16="http://schemas.microsoft.com/office/drawing/2014/main" id="{DD6F8610-47EE-FF3F-FDD0-2EAF8ED7D690}"/>
                  </a:ext>
                </a:extLst>
              </p:cNvPr>
              <p:cNvSpPr>
                <a:spLocks/>
              </p:cNvSpPr>
              <p:nvPr/>
            </p:nvSpPr>
            <p:spPr bwMode="auto">
              <a:xfrm>
                <a:off x="3561" y="1257"/>
                <a:ext cx="178" cy="10"/>
              </a:xfrm>
              <a:custGeom>
                <a:avLst/>
                <a:gdLst>
                  <a:gd name="T0" fmla="*/ 0 w 178"/>
                  <a:gd name="T1" fmla="*/ 0 h 10"/>
                  <a:gd name="T2" fmla="*/ 4 w 178"/>
                  <a:gd name="T3" fmla="*/ 1 h 10"/>
                  <a:gd name="T4" fmla="*/ 14 w 178"/>
                  <a:gd name="T5" fmla="*/ 1 h 10"/>
                  <a:gd name="T6" fmla="*/ 23 w 178"/>
                  <a:gd name="T7" fmla="*/ 1 h 10"/>
                  <a:gd name="T8" fmla="*/ 33 w 178"/>
                  <a:gd name="T9" fmla="*/ 2 h 10"/>
                  <a:gd name="T10" fmla="*/ 43 w 178"/>
                  <a:gd name="T11" fmla="*/ 2 h 10"/>
                  <a:gd name="T12" fmla="*/ 52 w 178"/>
                  <a:gd name="T13" fmla="*/ 3 h 10"/>
                  <a:gd name="T14" fmla="*/ 62 w 178"/>
                  <a:gd name="T15" fmla="*/ 3 h 10"/>
                  <a:gd name="T16" fmla="*/ 72 w 178"/>
                  <a:gd name="T17" fmla="*/ 4 h 10"/>
                  <a:gd name="T18" fmla="*/ 82 w 178"/>
                  <a:gd name="T19" fmla="*/ 5 h 10"/>
                  <a:gd name="T20" fmla="*/ 91 w 178"/>
                  <a:gd name="T21" fmla="*/ 5 h 10"/>
                  <a:gd name="T22" fmla="*/ 101 w 178"/>
                  <a:gd name="T23" fmla="*/ 6 h 10"/>
                  <a:gd name="T24" fmla="*/ 111 w 178"/>
                  <a:gd name="T25" fmla="*/ 6 h 10"/>
                  <a:gd name="T26" fmla="*/ 120 w 178"/>
                  <a:gd name="T27" fmla="*/ 7 h 10"/>
                  <a:gd name="T28" fmla="*/ 130 w 178"/>
                  <a:gd name="T29" fmla="*/ 7 h 10"/>
                  <a:gd name="T30" fmla="*/ 140 w 178"/>
                  <a:gd name="T31" fmla="*/ 8 h 10"/>
                  <a:gd name="T32" fmla="*/ 149 w 178"/>
                  <a:gd name="T33" fmla="*/ 8 h 10"/>
                  <a:gd name="T34" fmla="*/ 159 w 178"/>
                  <a:gd name="T35" fmla="*/ 9 h 10"/>
                  <a:gd name="T36" fmla="*/ 169 w 178"/>
                  <a:gd name="T37" fmla="*/ 10 h 10"/>
                  <a:gd name="T38" fmla="*/ 178 w 178"/>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10">
                    <a:moveTo>
                      <a:pt x="0" y="0"/>
                    </a:moveTo>
                    <a:lnTo>
                      <a:pt x="4" y="1"/>
                    </a:lnTo>
                    <a:lnTo>
                      <a:pt x="14" y="1"/>
                    </a:lnTo>
                    <a:lnTo>
                      <a:pt x="23" y="1"/>
                    </a:lnTo>
                    <a:lnTo>
                      <a:pt x="33" y="2"/>
                    </a:lnTo>
                    <a:lnTo>
                      <a:pt x="43" y="2"/>
                    </a:lnTo>
                    <a:lnTo>
                      <a:pt x="52" y="3"/>
                    </a:lnTo>
                    <a:lnTo>
                      <a:pt x="62" y="3"/>
                    </a:lnTo>
                    <a:lnTo>
                      <a:pt x="72" y="4"/>
                    </a:lnTo>
                    <a:lnTo>
                      <a:pt x="82" y="5"/>
                    </a:lnTo>
                    <a:lnTo>
                      <a:pt x="91" y="5"/>
                    </a:lnTo>
                    <a:lnTo>
                      <a:pt x="101" y="6"/>
                    </a:lnTo>
                    <a:lnTo>
                      <a:pt x="111" y="6"/>
                    </a:lnTo>
                    <a:lnTo>
                      <a:pt x="120" y="7"/>
                    </a:lnTo>
                    <a:lnTo>
                      <a:pt x="130" y="7"/>
                    </a:lnTo>
                    <a:lnTo>
                      <a:pt x="140" y="8"/>
                    </a:lnTo>
                    <a:lnTo>
                      <a:pt x="149" y="8"/>
                    </a:lnTo>
                    <a:lnTo>
                      <a:pt x="159" y="9"/>
                    </a:lnTo>
                    <a:lnTo>
                      <a:pt x="169" y="10"/>
                    </a:lnTo>
                    <a:lnTo>
                      <a:pt x="178" y="10"/>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Freeform 125">
                <a:extLst>
                  <a:ext uri="{FF2B5EF4-FFF2-40B4-BE49-F238E27FC236}">
                    <a16:creationId xmlns:a16="http://schemas.microsoft.com/office/drawing/2014/main" id="{D1FE6836-935A-A573-8EE8-4D0140AC16BF}"/>
                  </a:ext>
                </a:extLst>
              </p:cNvPr>
              <p:cNvSpPr>
                <a:spLocks/>
              </p:cNvSpPr>
              <p:nvPr/>
            </p:nvSpPr>
            <p:spPr bwMode="auto">
              <a:xfrm>
                <a:off x="2695" y="1248"/>
                <a:ext cx="866" cy="9"/>
              </a:xfrm>
              <a:custGeom>
                <a:avLst/>
                <a:gdLst>
                  <a:gd name="T0" fmla="*/ 6 w 866"/>
                  <a:gd name="T1" fmla="*/ 9 h 9"/>
                  <a:gd name="T2" fmla="*/ 25 w 866"/>
                  <a:gd name="T3" fmla="*/ 8 h 9"/>
                  <a:gd name="T4" fmla="*/ 45 w 866"/>
                  <a:gd name="T5" fmla="*/ 8 h 9"/>
                  <a:gd name="T6" fmla="*/ 64 w 866"/>
                  <a:gd name="T7" fmla="*/ 7 h 9"/>
                  <a:gd name="T8" fmla="*/ 83 w 866"/>
                  <a:gd name="T9" fmla="*/ 6 h 9"/>
                  <a:gd name="T10" fmla="*/ 103 w 866"/>
                  <a:gd name="T11" fmla="*/ 6 h 9"/>
                  <a:gd name="T12" fmla="*/ 122 w 866"/>
                  <a:gd name="T13" fmla="*/ 5 h 9"/>
                  <a:gd name="T14" fmla="*/ 142 w 866"/>
                  <a:gd name="T15" fmla="*/ 4 h 9"/>
                  <a:gd name="T16" fmla="*/ 161 w 866"/>
                  <a:gd name="T17" fmla="*/ 3 h 9"/>
                  <a:gd name="T18" fmla="*/ 181 w 866"/>
                  <a:gd name="T19" fmla="*/ 3 h 9"/>
                  <a:gd name="T20" fmla="*/ 200 w 866"/>
                  <a:gd name="T21" fmla="*/ 2 h 9"/>
                  <a:gd name="T22" fmla="*/ 219 w 866"/>
                  <a:gd name="T23" fmla="*/ 2 h 9"/>
                  <a:gd name="T24" fmla="*/ 239 w 866"/>
                  <a:gd name="T25" fmla="*/ 2 h 9"/>
                  <a:gd name="T26" fmla="*/ 258 w 866"/>
                  <a:gd name="T27" fmla="*/ 1 h 9"/>
                  <a:gd name="T28" fmla="*/ 278 w 866"/>
                  <a:gd name="T29" fmla="*/ 1 h 9"/>
                  <a:gd name="T30" fmla="*/ 297 w 866"/>
                  <a:gd name="T31" fmla="*/ 1 h 9"/>
                  <a:gd name="T32" fmla="*/ 316 w 866"/>
                  <a:gd name="T33" fmla="*/ 0 h 9"/>
                  <a:gd name="T34" fmla="*/ 336 w 866"/>
                  <a:gd name="T35" fmla="*/ 0 h 9"/>
                  <a:gd name="T36" fmla="*/ 355 w 866"/>
                  <a:gd name="T37" fmla="*/ 0 h 9"/>
                  <a:gd name="T38" fmla="*/ 375 w 866"/>
                  <a:gd name="T39" fmla="*/ 0 h 9"/>
                  <a:gd name="T40" fmla="*/ 394 w 866"/>
                  <a:gd name="T41" fmla="*/ 0 h 9"/>
                  <a:gd name="T42" fmla="*/ 414 w 866"/>
                  <a:gd name="T43" fmla="*/ 0 h 9"/>
                  <a:gd name="T44" fmla="*/ 433 w 866"/>
                  <a:gd name="T45" fmla="*/ 0 h 9"/>
                  <a:gd name="T46" fmla="*/ 452 w 866"/>
                  <a:gd name="T47" fmla="*/ 0 h 9"/>
                  <a:gd name="T48" fmla="*/ 472 w 866"/>
                  <a:gd name="T49" fmla="*/ 0 h 9"/>
                  <a:gd name="T50" fmla="*/ 491 w 866"/>
                  <a:gd name="T51" fmla="*/ 0 h 9"/>
                  <a:gd name="T52" fmla="*/ 511 w 866"/>
                  <a:gd name="T53" fmla="*/ 0 h 9"/>
                  <a:gd name="T54" fmla="*/ 530 w 866"/>
                  <a:gd name="T55" fmla="*/ 0 h 9"/>
                  <a:gd name="T56" fmla="*/ 549 w 866"/>
                  <a:gd name="T57" fmla="*/ 0 h 9"/>
                  <a:gd name="T58" fmla="*/ 569 w 866"/>
                  <a:gd name="T59" fmla="*/ 1 h 9"/>
                  <a:gd name="T60" fmla="*/ 588 w 866"/>
                  <a:gd name="T61" fmla="*/ 1 h 9"/>
                  <a:gd name="T62" fmla="*/ 608 w 866"/>
                  <a:gd name="T63" fmla="*/ 1 h 9"/>
                  <a:gd name="T64" fmla="*/ 627 w 866"/>
                  <a:gd name="T65" fmla="*/ 2 h 9"/>
                  <a:gd name="T66" fmla="*/ 647 w 866"/>
                  <a:gd name="T67" fmla="*/ 2 h 9"/>
                  <a:gd name="T68" fmla="*/ 666 w 866"/>
                  <a:gd name="T69" fmla="*/ 2 h 9"/>
                  <a:gd name="T70" fmla="*/ 685 w 866"/>
                  <a:gd name="T71" fmla="*/ 3 h 9"/>
                  <a:gd name="T72" fmla="*/ 705 w 866"/>
                  <a:gd name="T73" fmla="*/ 3 h 9"/>
                  <a:gd name="T74" fmla="*/ 724 w 866"/>
                  <a:gd name="T75" fmla="*/ 4 h 9"/>
                  <a:gd name="T76" fmla="*/ 744 w 866"/>
                  <a:gd name="T77" fmla="*/ 5 h 9"/>
                  <a:gd name="T78" fmla="*/ 763 w 866"/>
                  <a:gd name="T79" fmla="*/ 6 h 9"/>
                  <a:gd name="T80" fmla="*/ 782 w 866"/>
                  <a:gd name="T81" fmla="*/ 6 h 9"/>
                  <a:gd name="T82" fmla="*/ 802 w 866"/>
                  <a:gd name="T83" fmla="*/ 7 h 9"/>
                  <a:gd name="T84" fmla="*/ 821 w 866"/>
                  <a:gd name="T85" fmla="*/ 8 h 9"/>
                  <a:gd name="T86" fmla="*/ 841 w 866"/>
                  <a:gd name="T87" fmla="*/ 8 h 9"/>
                  <a:gd name="T88" fmla="*/ 860 w 866"/>
                  <a:gd name="T8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9">
                    <a:moveTo>
                      <a:pt x="0" y="9"/>
                    </a:moveTo>
                    <a:lnTo>
                      <a:pt x="6" y="9"/>
                    </a:lnTo>
                    <a:lnTo>
                      <a:pt x="16" y="9"/>
                    </a:lnTo>
                    <a:lnTo>
                      <a:pt x="25" y="8"/>
                    </a:lnTo>
                    <a:lnTo>
                      <a:pt x="35" y="8"/>
                    </a:lnTo>
                    <a:lnTo>
                      <a:pt x="45" y="8"/>
                    </a:lnTo>
                    <a:lnTo>
                      <a:pt x="54" y="7"/>
                    </a:lnTo>
                    <a:lnTo>
                      <a:pt x="64" y="7"/>
                    </a:lnTo>
                    <a:lnTo>
                      <a:pt x="74" y="7"/>
                    </a:lnTo>
                    <a:lnTo>
                      <a:pt x="83" y="6"/>
                    </a:lnTo>
                    <a:lnTo>
                      <a:pt x="93" y="6"/>
                    </a:lnTo>
                    <a:lnTo>
                      <a:pt x="103" y="6"/>
                    </a:lnTo>
                    <a:lnTo>
                      <a:pt x="113" y="5"/>
                    </a:lnTo>
                    <a:lnTo>
                      <a:pt x="122" y="5"/>
                    </a:lnTo>
                    <a:lnTo>
                      <a:pt x="132" y="4"/>
                    </a:lnTo>
                    <a:lnTo>
                      <a:pt x="142" y="4"/>
                    </a:lnTo>
                    <a:lnTo>
                      <a:pt x="151" y="4"/>
                    </a:lnTo>
                    <a:lnTo>
                      <a:pt x="161" y="3"/>
                    </a:lnTo>
                    <a:lnTo>
                      <a:pt x="171" y="3"/>
                    </a:lnTo>
                    <a:lnTo>
                      <a:pt x="181" y="3"/>
                    </a:lnTo>
                    <a:lnTo>
                      <a:pt x="190" y="3"/>
                    </a:lnTo>
                    <a:lnTo>
                      <a:pt x="200" y="2"/>
                    </a:lnTo>
                    <a:lnTo>
                      <a:pt x="210" y="2"/>
                    </a:lnTo>
                    <a:lnTo>
                      <a:pt x="219" y="2"/>
                    </a:lnTo>
                    <a:lnTo>
                      <a:pt x="229" y="2"/>
                    </a:lnTo>
                    <a:lnTo>
                      <a:pt x="239" y="2"/>
                    </a:lnTo>
                    <a:lnTo>
                      <a:pt x="249" y="1"/>
                    </a:lnTo>
                    <a:lnTo>
                      <a:pt x="258" y="1"/>
                    </a:lnTo>
                    <a:lnTo>
                      <a:pt x="268" y="1"/>
                    </a:lnTo>
                    <a:lnTo>
                      <a:pt x="278" y="1"/>
                    </a:lnTo>
                    <a:lnTo>
                      <a:pt x="287" y="1"/>
                    </a:lnTo>
                    <a:lnTo>
                      <a:pt x="297" y="1"/>
                    </a:lnTo>
                    <a:lnTo>
                      <a:pt x="307" y="1"/>
                    </a:lnTo>
                    <a:lnTo>
                      <a:pt x="316" y="0"/>
                    </a:lnTo>
                    <a:lnTo>
                      <a:pt x="326" y="0"/>
                    </a:lnTo>
                    <a:lnTo>
                      <a:pt x="336" y="0"/>
                    </a:lnTo>
                    <a:lnTo>
                      <a:pt x="346" y="0"/>
                    </a:lnTo>
                    <a:lnTo>
                      <a:pt x="355" y="0"/>
                    </a:lnTo>
                    <a:lnTo>
                      <a:pt x="365" y="0"/>
                    </a:lnTo>
                    <a:lnTo>
                      <a:pt x="375" y="0"/>
                    </a:lnTo>
                    <a:lnTo>
                      <a:pt x="384" y="0"/>
                    </a:lnTo>
                    <a:lnTo>
                      <a:pt x="394" y="0"/>
                    </a:lnTo>
                    <a:lnTo>
                      <a:pt x="404" y="0"/>
                    </a:lnTo>
                    <a:lnTo>
                      <a:pt x="414" y="0"/>
                    </a:lnTo>
                    <a:lnTo>
                      <a:pt x="423" y="0"/>
                    </a:lnTo>
                    <a:lnTo>
                      <a:pt x="433" y="0"/>
                    </a:lnTo>
                    <a:lnTo>
                      <a:pt x="443" y="0"/>
                    </a:lnTo>
                    <a:lnTo>
                      <a:pt x="452" y="0"/>
                    </a:lnTo>
                    <a:lnTo>
                      <a:pt x="462" y="0"/>
                    </a:lnTo>
                    <a:lnTo>
                      <a:pt x="472" y="0"/>
                    </a:lnTo>
                    <a:lnTo>
                      <a:pt x="482" y="0"/>
                    </a:lnTo>
                    <a:lnTo>
                      <a:pt x="491" y="0"/>
                    </a:lnTo>
                    <a:lnTo>
                      <a:pt x="501" y="0"/>
                    </a:lnTo>
                    <a:lnTo>
                      <a:pt x="511" y="0"/>
                    </a:lnTo>
                    <a:lnTo>
                      <a:pt x="520" y="0"/>
                    </a:lnTo>
                    <a:lnTo>
                      <a:pt x="530" y="0"/>
                    </a:lnTo>
                    <a:lnTo>
                      <a:pt x="540" y="0"/>
                    </a:lnTo>
                    <a:lnTo>
                      <a:pt x="549" y="0"/>
                    </a:lnTo>
                    <a:lnTo>
                      <a:pt x="559" y="1"/>
                    </a:lnTo>
                    <a:lnTo>
                      <a:pt x="569" y="1"/>
                    </a:lnTo>
                    <a:lnTo>
                      <a:pt x="579" y="1"/>
                    </a:lnTo>
                    <a:lnTo>
                      <a:pt x="588" y="1"/>
                    </a:lnTo>
                    <a:lnTo>
                      <a:pt x="598" y="1"/>
                    </a:lnTo>
                    <a:lnTo>
                      <a:pt x="608" y="1"/>
                    </a:lnTo>
                    <a:lnTo>
                      <a:pt x="617" y="1"/>
                    </a:lnTo>
                    <a:lnTo>
                      <a:pt x="627" y="2"/>
                    </a:lnTo>
                    <a:lnTo>
                      <a:pt x="637" y="2"/>
                    </a:lnTo>
                    <a:lnTo>
                      <a:pt x="647" y="2"/>
                    </a:lnTo>
                    <a:lnTo>
                      <a:pt x="656" y="2"/>
                    </a:lnTo>
                    <a:lnTo>
                      <a:pt x="666" y="2"/>
                    </a:lnTo>
                    <a:lnTo>
                      <a:pt x="676" y="3"/>
                    </a:lnTo>
                    <a:lnTo>
                      <a:pt x="685" y="3"/>
                    </a:lnTo>
                    <a:lnTo>
                      <a:pt x="695" y="3"/>
                    </a:lnTo>
                    <a:lnTo>
                      <a:pt x="705" y="3"/>
                    </a:lnTo>
                    <a:lnTo>
                      <a:pt x="715" y="4"/>
                    </a:lnTo>
                    <a:lnTo>
                      <a:pt x="724" y="4"/>
                    </a:lnTo>
                    <a:lnTo>
                      <a:pt x="734" y="4"/>
                    </a:lnTo>
                    <a:lnTo>
                      <a:pt x="744" y="5"/>
                    </a:lnTo>
                    <a:lnTo>
                      <a:pt x="753" y="5"/>
                    </a:lnTo>
                    <a:lnTo>
                      <a:pt x="763" y="6"/>
                    </a:lnTo>
                    <a:lnTo>
                      <a:pt x="773" y="6"/>
                    </a:lnTo>
                    <a:lnTo>
                      <a:pt x="782" y="6"/>
                    </a:lnTo>
                    <a:lnTo>
                      <a:pt x="792" y="7"/>
                    </a:lnTo>
                    <a:lnTo>
                      <a:pt x="802" y="7"/>
                    </a:lnTo>
                    <a:lnTo>
                      <a:pt x="812" y="7"/>
                    </a:lnTo>
                    <a:lnTo>
                      <a:pt x="821" y="8"/>
                    </a:lnTo>
                    <a:lnTo>
                      <a:pt x="831" y="8"/>
                    </a:lnTo>
                    <a:lnTo>
                      <a:pt x="841" y="8"/>
                    </a:lnTo>
                    <a:lnTo>
                      <a:pt x="850" y="9"/>
                    </a:lnTo>
                    <a:lnTo>
                      <a:pt x="860" y="9"/>
                    </a:lnTo>
                    <a:lnTo>
                      <a:pt x="866" y="9"/>
                    </a:lnTo>
                  </a:path>
                </a:pathLst>
              </a:custGeom>
              <a:noFill/>
              <a:ln w="19050" cap="flat">
                <a:solidFill>
                  <a:srgbClr val="2796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Freeform 126">
                <a:extLst>
                  <a:ext uri="{FF2B5EF4-FFF2-40B4-BE49-F238E27FC236}">
                    <a16:creationId xmlns:a16="http://schemas.microsoft.com/office/drawing/2014/main" id="{EAF4FCB0-A2E2-6206-4B92-E71A0BE95842}"/>
                  </a:ext>
                </a:extLst>
              </p:cNvPr>
              <p:cNvSpPr>
                <a:spLocks/>
              </p:cNvSpPr>
              <p:nvPr/>
            </p:nvSpPr>
            <p:spPr bwMode="auto">
              <a:xfrm>
                <a:off x="2797" y="3405"/>
                <a:ext cx="662" cy="5"/>
              </a:xfrm>
              <a:custGeom>
                <a:avLst/>
                <a:gdLst>
                  <a:gd name="T0" fmla="*/ 661 w 662"/>
                  <a:gd name="T1" fmla="*/ 0 h 5"/>
                  <a:gd name="T2" fmla="*/ 642 w 662"/>
                  <a:gd name="T3" fmla="*/ 1 h 5"/>
                  <a:gd name="T4" fmla="*/ 622 w 662"/>
                  <a:gd name="T5" fmla="*/ 1 h 5"/>
                  <a:gd name="T6" fmla="*/ 603 w 662"/>
                  <a:gd name="T7" fmla="*/ 2 h 5"/>
                  <a:gd name="T8" fmla="*/ 583 w 662"/>
                  <a:gd name="T9" fmla="*/ 2 h 5"/>
                  <a:gd name="T10" fmla="*/ 564 w 662"/>
                  <a:gd name="T11" fmla="*/ 3 h 5"/>
                  <a:gd name="T12" fmla="*/ 545 w 662"/>
                  <a:gd name="T13" fmla="*/ 3 h 5"/>
                  <a:gd name="T14" fmla="*/ 525 w 662"/>
                  <a:gd name="T15" fmla="*/ 3 h 5"/>
                  <a:gd name="T16" fmla="*/ 506 w 662"/>
                  <a:gd name="T17" fmla="*/ 3 h 5"/>
                  <a:gd name="T18" fmla="*/ 486 w 662"/>
                  <a:gd name="T19" fmla="*/ 4 h 5"/>
                  <a:gd name="T20" fmla="*/ 467 w 662"/>
                  <a:gd name="T21" fmla="*/ 4 h 5"/>
                  <a:gd name="T22" fmla="*/ 447 w 662"/>
                  <a:gd name="T23" fmla="*/ 5 h 5"/>
                  <a:gd name="T24" fmla="*/ 428 w 662"/>
                  <a:gd name="T25" fmla="*/ 5 h 5"/>
                  <a:gd name="T26" fmla="*/ 409 w 662"/>
                  <a:gd name="T27" fmla="*/ 5 h 5"/>
                  <a:gd name="T28" fmla="*/ 389 w 662"/>
                  <a:gd name="T29" fmla="*/ 5 h 5"/>
                  <a:gd name="T30" fmla="*/ 370 w 662"/>
                  <a:gd name="T31" fmla="*/ 5 h 5"/>
                  <a:gd name="T32" fmla="*/ 350 w 662"/>
                  <a:gd name="T33" fmla="*/ 5 h 5"/>
                  <a:gd name="T34" fmla="*/ 331 w 662"/>
                  <a:gd name="T35" fmla="*/ 5 h 5"/>
                  <a:gd name="T36" fmla="*/ 312 w 662"/>
                  <a:gd name="T37" fmla="*/ 5 h 5"/>
                  <a:gd name="T38" fmla="*/ 292 w 662"/>
                  <a:gd name="T39" fmla="*/ 5 h 5"/>
                  <a:gd name="T40" fmla="*/ 273 w 662"/>
                  <a:gd name="T41" fmla="*/ 5 h 5"/>
                  <a:gd name="T42" fmla="*/ 253 w 662"/>
                  <a:gd name="T43" fmla="*/ 5 h 5"/>
                  <a:gd name="T44" fmla="*/ 234 w 662"/>
                  <a:gd name="T45" fmla="*/ 5 h 5"/>
                  <a:gd name="T46" fmla="*/ 214 w 662"/>
                  <a:gd name="T47" fmla="*/ 5 h 5"/>
                  <a:gd name="T48" fmla="*/ 195 w 662"/>
                  <a:gd name="T49" fmla="*/ 4 h 5"/>
                  <a:gd name="T50" fmla="*/ 176 w 662"/>
                  <a:gd name="T51" fmla="*/ 4 h 5"/>
                  <a:gd name="T52" fmla="*/ 156 w 662"/>
                  <a:gd name="T53" fmla="*/ 3 h 5"/>
                  <a:gd name="T54" fmla="*/ 137 w 662"/>
                  <a:gd name="T55" fmla="*/ 3 h 5"/>
                  <a:gd name="T56" fmla="*/ 117 w 662"/>
                  <a:gd name="T57" fmla="*/ 3 h 5"/>
                  <a:gd name="T58" fmla="*/ 98 w 662"/>
                  <a:gd name="T59" fmla="*/ 3 h 5"/>
                  <a:gd name="T60" fmla="*/ 79 w 662"/>
                  <a:gd name="T61" fmla="*/ 2 h 5"/>
                  <a:gd name="T62" fmla="*/ 59 w 662"/>
                  <a:gd name="T63" fmla="*/ 2 h 5"/>
                  <a:gd name="T64" fmla="*/ 40 w 662"/>
                  <a:gd name="T65" fmla="*/ 1 h 5"/>
                  <a:gd name="T66" fmla="*/ 20 w 662"/>
                  <a:gd name="T67" fmla="*/ 1 h 5"/>
                  <a:gd name="T68" fmla="*/ 1 w 662"/>
                  <a:gd name="T6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2" h="5">
                    <a:moveTo>
                      <a:pt x="662" y="0"/>
                    </a:moveTo>
                    <a:lnTo>
                      <a:pt x="661" y="0"/>
                    </a:lnTo>
                    <a:lnTo>
                      <a:pt x="651" y="1"/>
                    </a:lnTo>
                    <a:lnTo>
                      <a:pt x="642" y="1"/>
                    </a:lnTo>
                    <a:lnTo>
                      <a:pt x="632" y="1"/>
                    </a:lnTo>
                    <a:lnTo>
                      <a:pt x="622" y="1"/>
                    </a:lnTo>
                    <a:lnTo>
                      <a:pt x="613" y="2"/>
                    </a:lnTo>
                    <a:lnTo>
                      <a:pt x="603" y="2"/>
                    </a:lnTo>
                    <a:lnTo>
                      <a:pt x="593" y="2"/>
                    </a:lnTo>
                    <a:lnTo>
                      <a:pt x="583" y="2"/>
                    </a:lnTo>
                    <a:lnTo>
                      <a:pt x="574" y="2"/>
                    </a:lnTo>
                    <a:lnTo>
                      <a:pt x="564" y="3"/>
                    </a:lnTo>
                    <a:lnTo>
                      <a:pt x="554" y="3"/>
                    </a:lnTo>
                    <a:lnTo>
                      <a:pt x="545" y="3"/>
                    </a:lnTo>
                    <a:lnTo>
                      <a:pt x="535" y="3"/>
                    </a:lnTo>
                    <a:lnTo>
                      <a:pt x="525" y="3"/>
                    </a:lnTo>
                    <a:lnTo>
                      <a:pt x="515" y="3"/>
                    </a:lnTo>
                    <a:lnTo>
                      <a:pt x="506" y="3"/>
                    </a:lnTo>
                    <a:lnTo>
                      <a:pt x="496" y="4"/>
                    </a:lnTo>
                    <a:lnTo>
                      <a:pt x="486" y="4"/>
                    </a:lnTo>
                    <a:lnTo>
                      <a:pt x="477" y="4"/>
                    </a:lnTo>
                    <a:lnTo>
                      <a:pt x="467" y="4"/>
                    </a:lnTo>
                    <a:lnTo>
                      <a:pt x="457" y="5"/>
                    </a:lnTo>
                    <a:lnTo>
                      <a:pt x="447" y="5"/>
                    </a:lnTo>
                    <a:lnTo>
                      <a:pt x="438" y="5"/>
                    </a:lnTo>
                    <a:lnTo>
                      <a:pt x="428" y="5"/>
                    </a:lnTo>
                    <a:lnTo>
                      <a:pt x="418" y="5"/>
                    </a:lnTo>
                    <a:lnTo>
                      <a:pt x="409" y="5"/>
                    </a:lnTo>
                    <a:lnTo>
                      <a:pt x="399" y="5"/>
                    </a:lnTo>
                    <a:lnTo>
                      <a:pt x="389" y="5"/>
                    </a:lnTo>
                    <a:lnTo>
                      <a:pt x="380" y="5"/>
                    </a:lnTo>
                    <a:lnTo>
                      <a:pt x="370" y="5"/>
                    </a:lnTo>
                    <a:lnTo>
                      <a:pt x="360" y="5"/>
                    </a:lnTo>
                    <a:lnTo>
                      <a:pt x="350" y="5"/>
                    </a:lnTo>
                    <a:lnTo>
                      <a:pt x="341" y="5"/>
                    </a:lnTo>
                    <a:lnTo>
                      <a:pt x="331" y="5"/>
                    </a:lnTo>
                    <a:lnTo>
                      <a:pt x="321" y="5"/>
                    </a:lnTo>
                    <a:lnTo>
                      <a:pt x="312" y="5"/>
                    </a:lnTo>
                    <a:lnTo>
                      <a:pt x="302" y="5"/>
                    </a:lnTo>
                    <a:lnTo>
                      <a:pt x="292" y="5"/>
                    </a:lnTo>
                    <a:lnTo>
                      <a:pt x="282" y="5"/>
                    </a:lnTo>
                    <a:lnTo>
                      <a:pt x="273" y="5"/>
                    </a:lnTo>
                    <a:lnTo>
                      <a:pt x="263" y="5"/>
                    </a:lnTo>
                    <a:lnTo>
                      <a:pt x="253" y="5"/>
                    </a:lnTo>
                    <a:lnTo>
                      <a:pt x="244" y="5"/>
                    </a:lnTo>
                    <a:lnTo>
                      <a:pt x="234" y="5"/>
                    </a:lnTo>
                    <a:lnTo>
                      <a:pt x="224" y="5"/>
                    </a:lnTo>
                    <a:lnTo>
                      <a:pt x="214" y="5"/>
                    </a:lnTo>
                    <a:lnTo>
                      <a:pt x="205" y="5"/>
                    </a:lnTo>
                    <a:lnTo>
                      <a:pt x="195" y="4"/>
                    </a:lnTo>
                    <a:lnTo>
                      <a:pt x="185" y="4"/>
                    </a:lnTo>
                    <a:lnTo>
                      <a:pt x="176" y="4"/>
                    </a:lnTo>
                    <a:lnTo>
                      <a:pt x="166" y="4"/>
                    </a:lnTo>
                    <a:lnTo>
                      <a:pt x="156" y="3"/>
                    </a:lnTo>
                    <a:lnTo>
                      <a:pt x="147" y="3"/>
                    </a:lnTo>
                    <a:lnTo>
                      <a:pt x="137" y="3"/>
                    </a:lnTo>
                    <a:lnTo>
                      <a:pt x="127" y="3"/>
                    </a:lnTo>
                    <a:lnTo>
                      <a:pt x="117" y="3"/>
                    </a:lnTo>
                    <a:lnTo>
                      <a:pt x="108" y="3"/>
                    </a:lnTo>
                    <a:lnTo>
                      <a:pt x="98" y="3"/>
                    </a:lnTo>
                    <a:lnTo>
                      <a:pt x="88" y="2"/>
                    </a:lnTo>
                    <a:lnTo>
                      <a:pt x="79" y="2"/>
                    </a:lnTo>
                    <a:lnTo>
                      <a:pt x="69" y="2"/>
                    </a:lnTo>
                    <a:lnTo>
                      <a:pt x="59" y="2"/>
                    </a:lnTo>
                    <a:lnTo>
                      <a:pt x="49" y="2"/>
                    </a:lnTo>
                    <a:lnTo>
                      <a:pt x="40" y="1"/>
                    </a:lnTo>
                    <a:lnTo>
                      <a:pt x="30" y="1"/>
                    </a:lnTo>
                    <a:lnTo>
                      <a:pt x="20" y="1"/>
                    </a:lnTo>
                    <a:lnTo>
                      <a:pt x="11" y="1"/>
                    </a:lnTo>
                    <a:lnTo>
                      <a:pt x="1" y="0"/>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Freeform 127">
                <a:extLst>
                  <a:ext uri="{FF2B5EF4-FFF2-40B4-BE49-F238E27FC236}">
                    <a16:creationId xmlns:a16="http://schemas.microsoft.com/office/drawing/2014/main" id="{B34499D5-872E-E3ED-4E96-BDE457A01C81}"/>
                  </a:ext>
                </a:extLst>
              </p:cNvPr>
              <p:cNvSpPr>
                <a:spLocks/>
              </p:cNvSpPr>
              <p:nvPr/>
            </p:nvSpPr>
            <p:spPr bwMode="auto">
              <a:xfrm>
                <a:off x="2546" y="3396"/>
                <a:ext cx="251" cy="9"/>
              </a:xfrm>
              <a:custGeom>
                <a:avLst/>
                <a:gdLst>
                  <a:gd name="T0" fmla="*/ 251 w 251"/>
                  <a:gd name="T1" fmla="*/ 9 h 9"/>
                  <a:gd name="T2" fmla="*/ 242 w 251"/>
                  <a:gd name="T3" fmla="*/ 9 h 9"/>
                  <a:gd name="T4" fmla="*/ 232 w 251"/>
                  <a:gd name="T5" fmla="*/ 9 h 9"/>
                  <a:gd name="T6" fmla="*/ 223 w 251"/>
                  <a:gd name="T7" fmla="*/ 9 h 9"/>
                  <a:gd name="T8" fmla="*/ 213 w 251"/>
                  <a:gd name="T9" fmla="*/ 8 h 9"/>
                  <a:gd name="T10" fmla="*/ 203 w 251"/>
                  <a:gd name="T11" fmla="*/ 8 h 9"/>
                  <a:gd name="T12" fmla="*/ 194 w 251"/>
                  <a:gd name="T13" fmla="*/ 8 h 9"/>
                  <a:gd name="T14" fmla="*/ 184 w 251"/>
                  <a:gd name="T15" fmla="*/ 7 h 9"/>
                  <a:gd name="T16" fmla="*/ 174 w 251"/>
                  <a:gd name="T17" fmla="*/ 7 h 9"/>
                  <a:gd name="T18" fmla="*/ 165 w 251"/>
                  <a:gd name="T19" fmla="*/ 7 h 9"/>
                  <a:gd name="T20" fmla="*/ 155 w 251"/>
                  <a:gd name="T21" fmla="*/ 6 h 9"/>
                  <a:gd name="T22" fmla="*/ 145 w 251"/>
                  <a:gd name="T23" fmla="*/ 6 h 9"/>
                  <a:gd name="T24" fmla="*/ 135 w 251"/>
                  <a:gd name="T25" fmla="*/ 6 h 9"/>
                  <a:gd name="T26" fmla="*/ 126 w 251"/>
                  <a:gd name="T27" fmla="*/ 5 h 9"/>
                  <a:gd name="T28" fmla="*/ 116 w 251"/>
                  <a:gd name="T29" fmla="*/ 5 h 9"/>
                  <a:gd name="T30" fmla="*/ 106 w 251"/>
                  <a:gd name="T31" fmla="*/ 5 h 9"/>
                  <a:gd name="T32" fmla="*/ 97 w 251"/>
                  <a:gd name="T33" fmla="*/ 4 h 9"/>
                  <a:gd name="T34" fmla="*/ 87 w 251"/>
                  <a:gd name="T35" fmla="*/ 3 h 9"/>
                  <a:gd name="T36" fmla="*/ 77 w 251"/>
                  <a:gd name="T37" fmla="*/ 3 h 9"/>
                  <a:gd name="T38" fmla="*/ 67 w 251"/>
                  <a:gd name="T39" fmla="*/ 3 h 9"/>
                  <a:gd name="T40" fmla="*/ 58 w 251"/>
                  <a:gd name="T41" fmla="*/ 2 h 9"/>
                  <a:gd name="T42" fmla="*/ 48 w 251"/>
                  <a:gd name="T43" fmla="*/ 2 h 9"/>
                  <a:gd name="T44" fmla="*/ 38 w 251"/>
                  <a:gd name="T45" fmla="*/ 1 h 9"/>
                  <a:gd name="T46" fmla="*/ 29 w 251"/>
                  <a:gd name="T47" fmla="*/ 1 h 9"/>
                  <a:gd name="T48" fmla="*/ 19 w 251"/>
                  <a:gd name="T49" fmla="*/ 1 h 9"/>
                  <a:gd name="T50" fmla="*/ 9 w 251"/>
                  <a:gd name="T51" fmla="*/ 0 h 9"/>
                  <a:gd name="T52" fmla="*/ 0 w 251"/>
                  <a:gd name="T5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9">
                    <a:moveTo>
                      <a:pt x="251" y="9"/>
                    </a:moveTo>
                    <a:lnTo>
                      <a:pt x="242" y="9"/>
                    </a:lnTo>
                    <a:lnTo>
                      <a:pt x="232" y="9"/>
                    </a:lnTo>
                    <a:lnTo>
                      <a:pt x="223" y="9"/>
                    </a:lnTo>
                    <a:lnTo>
                      <a:pt x="213" y="8"/>
                    </a:lnTo>
                    <a:lnTo>
                      <a:pt x="203" y="8"/>
                    </a:lnTo>
                    <a:lnTo>
                      <a:pt x="194" y="8"/>
                    </a:lnTo>
                    <a:lnTo>
                      <a:pt x="184" y="7"/>
                    </a:lnTo>
                    <a:lnTo>
                      <a:pt x="174" y="7"/>
                    </a:lnTo>
                    <a:lnTo>
                      <a:pt x="165" y="7"/>
                    </a:lnTo>
                    <a:lnTo>
                      <a:pt x="155" y="6"/>
                    </a:lnTo>
                    <a:lnTo>
                      <a:pt x="145" y="6"/>
                    </a:lnTo>
                    <a:lnTo>
                      <a:pt x="135" y="6"/>
                    </a:lnTo>
                    <a:lnTo>
                      <a:pt x="126" y="5"/>
                    </a:lnTo>
                    <a:lnTo>
                      <a:pt x="116" y="5"/>
                    </a:lnTo>
                    <a:lnTo>
                      <a:pt x="106" y="5"/>
                    </a:lnTo>
                    <a:lnTo>
                      <a:pt x="97" y="4"/>
                    </a:lnTo>
                    <a:lnTo>
                      <a:pt x="87" y="3"/>
                    </a:lnTo>
                    <a:lnTo>
                      <a:pt x="77" y="3"/>
                    </a:lnTo>
                    <a:lnTo>
                      <a:pt x="67" y="3"/>
                    </a:lnTo>
                    <a:lnTo>
                      <a:pt x="58" y="2"/>
                    </a:lnTo>
                    <a:lnTo>
                      <a:pt x="48" y="2"/>
                    </a:lnTo>
                    <a:lnTo>
                      <a:pt x="38" y="1"/>
                    </a:lnTo>
                    <a:lnTo>
                      <a:pt x="29" y="1"/>
                    </a:lnTo>
                    <a:lnTo>
                      <a:pt x="19" y="1"/>
                    </a:lnTo>
                    <a:lnTo>
                      <a:pt x="9" y="0"/>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Freeform 128">
                <a:extLst>
                  <a:ext uri="{FF2B5EF4-FFF2-40B4-BE49-F238E27FC236}">
                    <a16:creationId xmlns:a16="http://schemas.microsoft.com/office/drawing/2014/main" id="{56C76808-6FEF-97C9-7DD3-F131BA63863B}"/>
                  </a:ext>
                </a:extLst>
              </p:cNvPr>
              <p:cNvSpPr>
                <a:spLocks/>
              </p:cNvSpPr>
              <p:nvPr/>
            </p:nvSpPr>
            <p:spPr bwMode="auto">
              <a:xfrm>
                <a:off x="3459" y="3396"/>
                <a:ext cx="251" cy="9"/>
              </a:xfrm>
              <a:custGeom>
                <a:avLst/>
                <a:gdLst>
                  <a:gd name="T0" fmla="*/ 251 w 251"/>
                  <a:gd name="T1" fmla="*/ 0 h 9"/>
                  <a:gd name="T2" fmla="*/ 242 w 251"/>
                  <a:gd name="T3" fmla="*/ 0 h 9"/>
                  <a:gd name="T4" fmla="*/ 232 w 251"/>
                  <a:gd name="T5" fmla="*/ 1 h 9"/>
                  <a:gd name="T6" fmla="*/ 222 w 251"/>
                  <a:gd name="T7" fmla="*/ 1 h 9"/>
                  <a:gd name="T8" fmla="*/ 213 w 251"/>
                  <a:gd name="T9" fmla="*/ 1 h 9"/>
                  <a:gd name="T10" fmla="*/ 203 w 251"/>
                  <a:gd name="T11" fmla="*/ 2 h 9"/>
                  <a:gd name="T12" fmla="*/ 193 w 251"/>
                  <a:gd name="T13" fmla="*/ 2 h 9"/>
                  <a:gd name="T14" fmla="*/ 184 w 251"/>
                  <a:gd name="T15" fmla="*/ 3 h 9"/>
                  <a:gd name="T16" fmla="*/ 174 w 251"/>
                  <a:gd name="T17" fmla="*/ 3 h 9"/>
                  <a:gd name="T18" fmla="*/ 164 w 251"/>
                  <a:gd name="T19" fmla="*/ 3 h 9"/>
                  <a:gd name="T20" fmla="*/ 154 w 251"/>
                  <a:gd name="T21" fmla="*/ 4 h 9"/>
                  <a:gd name="T22" fmla="*/ 145 w 251"/>
                  <a:gd name="T23" fmla="*/ 5 h 9"/>
                  <a:gd name="T24" fmla="*/ 135 w 251"/>
                  <a:gd name="T25" fmla="*/ 5 h 9"/>
                  <a:gd name="T26" fmla="*/ 125 w 251"/>
                  <a:gd name="T27" fmla="*/ 5 h 9"/>
                  <a:gd name="T28" fmla="*/ 116 w 251"/>
                  <a:gd name="T29" fmla="*/ 6 h 9"/>
                  <a:gd name="T30" fmla="*/ 106 w 251"/>
                  <a:gd name="T31" fmla="*/ 6 h 9"/>
                  <a:gd name="T32" fmla="*/ 96 w 251"/>
                  <a:gd name="T33" fmla="*/ 6 h 9"/>
                  <a:gd name="T34" fmla="*/ 86 w 251"/>
                  <a:gd name="T35" fmla="*/ 7 h 9"/>
                  <a:gd name="T36" fmla="*/ 77 w 251"/>
                  <a:gd name="T37" fmla="*/ 7 h 9"/>
                  <a:gd name="T38" fmla="*/ 67 w 251"/>
                  <a:gd name="T39" fmla="*/ 7 h 9"/>
                  <a:gd name="T40" fmla="*/ 57 w 251"/>
                  <a:gd name="T41" fmla="*/ 8 h 9"/>
                  <a:gd name="T42" fmla="*/ 48 w 251"/>
                  <a:gd name="T43" fmla="*/ 8 h 9"/>
                  <a:gd name="T44" fmla="*/ 38 w 251"/>
                  <a:gd name="T45" fmla="*/ 8 h 9"/>
                  <a:gd name="T46" fmla="*/ 28 w 251"/>
                  <a:gd name="T47" fmla="*/ 9 h 9"/>
                  <a:gd name="T48" fmla="*/ 18 w 251"/>
                  <a:gd name="T49" fmla="*/ 9 h 9"/>
                  <a:gd name="T50" fmla="*/ 9 w 251"/>
                  <a:gd name="T51" fmla="*/ 9 h 9"/>
                  <a:gd name="T52" fmla="*/ 0 w 251"/>
                  <a:gd name="T5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9">
                    <a:moveTo>
                      <a:pt x="251" y="0"/>
                    </a:moveTo>
                    <a:lnTo>
                      <a:pt x="242" y="0"/>
                    </a:lnTo>
                    <a:lnTo>
                      <a:pt x="232" y="1"/>
                    </a:lnTo>
                    <a:lnTo>
                      <a:pt x="222" y="1"/>
                    </a:lnTo>
                    <a:lnTo>
                      <a:pt x="213" y="1"/>
                    </a:lnTo>
                    <a:lnTo>
                      <a:pt x="203" y="2"/>
                    </a:lnTo>
                    <a:lnTo>
                      <a:pt x="193" y="2"/>
                    </a:lnTo>
                    <a:lnTo>
                      <a:pt x="184" y="3"/>
                    </a:lnTo>
                    <a:lnTo>
                      <a:pt x="174" y="3"/>
                    </a:lnTo>
                    <a:lnTo>
                      <a:pt x="164" y="3"/>
                    </a:lnTo>
                    <a:lnTo>
                      <a:pt x="154" y="4"/>
                    </a:lnTo>
                    <a:lnTo>
                      <a:pt x="145" y="5"/>
                    </a:lnTo>
                    <a:lnTo>
                      <a:pt x="135" y="5"/>
                    </a:lnTo>
                    <a:lnTo>
                      <a:pt x="125" y="5"/>
                    </a:lnTo>
                    <a:lnTo>
                      <a:pt x="116" y="6"/>
                    </a:lnTo>
                    <a:lnTo>
                      <a:pt x="106" y="6"/>
                    </a:lnTo>
                    <a:lnTo>
                      <a:pt x="96" y="6"/>
                    </a:lnTo>
                    <a:lnTo>
                      <a:pt x="86" y="7"/>
                    </a:lnTo>
                    <a:lnTo>
                      <a:pt x="77" y="7"/>
                    </a:lnTo>
                    <a:lnTo>
                      <a:pt x="67" y="7"/>
                    </a:lnTo>
                    <a:lnTo>
                      <a:pt x="57" y="8"/>
                    </a:lnTo>
                    <a:lnTo>
                      <a:pt x="48" y="8"/>
                    </a:lnTo>
                    <a:lnTo>
                      <a:pt x="38" y="8"/>
                    </a:lnTo>
                    <a:lnTo>
                      <a:pt x="28" y="9"/>
                    </a:lnTo>
                    <a:lnTo>
                      <a:pt x="18" y="9"/>
                    </a:lnTo>
                    <a:lnTo>
                      <a:pt x="9" y="9"/>
                    </a:lnTo>
                    <a:lnTo>
                      <a:pt x="0" y="9"/>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Freeform 129">
                <a:extLst>
                  <a:ext uri="{FF2B5EF4-FFF2-40B4-BE49-F238E27FC236}">
                    <a16:creationId xmlns:a16="http://schemas.microsoft.com/office/drawing/2014/main" id="{C9232A69-783B-B8F6-8135-88F39FB66488}"/>
                  </a:ext>
                </a:extLst>
              </p:cNvPr>
              <p:cNvSpPr>
                <a:spLocks/>
              </p:cNvSpPr>
              <p:nvPr/>
            </p:nvSpPr>
            <p:spPr bwMode="auto">
              <a:xfrm>
                <a:off x="2376" y="3386"/>
                <a:ext cx="170" cy="10"/>
              </a:xfrm>
              <a:custGeom>
                <a:avLst/>
                <a:gdLst>
                  <a:gd name="T0" fmla="*/ 170 w 170"/>
                  <a:gd name="T1" fmla="*/ 10 h 10"/>
                  <a:gd name="T2" fmla="*/ 169 w 170"/>
                  <a:gd name="T3" fmla="*/ 10 h 10"/>
                  <a:gd name="T4" fmla="*/ 160 w 170"/>
                  <a:gd name="T5" fmla="*/ 9 h 10"/>
                  <a:gd name="T6" fmla="*/ 150 w 170"/>
                  <a:gd name="T7" fmla="*/ 9 h 10"/>
                  <a:gd name="T8" fmla="*/ 140 w 170"/>
                  <a:gd name="T9" fmla="*/ 8 h 10"/>
                  <a:gd name="T10" fmla="*/ 131 w 170"/>
                  <a:gd name="T11" fmla="*/ 8 h 10"/>
                  <a:gd name="T12" fmla="*/ 121 w 170"/>
                  <a:gd name="T13" fmla="*/ 7 h 10"/>
                  <a:gd name="T14" fmla="*/ 111 w 170"/>
                  <a:gd name="T15" fmla="*/ 7 h 10"/>
                  <a:gd name="T16" fmla="*/ 102 w 170"/>
                  <a:gd name="T17" fmla="*/ 6 h 10"/>
                  <a:gd name="T18" fmla="*/ 92 w 170"/>
                  <a:gd name="T19" fmla="*/ 5 h 10"/>
                  <a:gd name="T20" fmla="*/ 82 w 170"/>
                  <a:gd name="T21" fmla="*/ 5 h 10"/>
                  <a:gd name="T22" fmla="*/ 72 w 170"/>
                  <a:gd name="T23" fmla="*/ 4 h 10"/>
                  <a:gd name="T24" fmla="*/ 63 w 170"/>
                  <a:gd name="T25" fmla="*/ 4 h 10"/>
                  <a:gd name="T26" fmla="*/ 53 w 170"/>
                  <a:gd name="T27" fmla="*/ 3 h 10"/>
                  <a:gd name="T28" fmla="*/ 43 w 170"/>
                  <a:gd name="T29" fmla="*/ 3 h 10"/>
                  <a:gd name="T30" fmla="*/ 34 w 170"/>
                  <a:gd name="T31" fmla="*/ 2 h 10"/>
                  <a:gd name="T32" fmla="*/ 24 w 170"/>
                  <a:gd name="T33" fmla="*/ 2 h 10"/>
                  <a:gd name="T34" fmla="*/ 14 w 170"/>
                  <a:gd name="T35" fmla="*/ 1 h 10"/>
                  <a:gd name="T36" fmla="*/ 4 w 170"/>
                  <a:gd name="T37" fmla="*/ 0 h 10"/>
                  <a:gd name="T38" fmla="*/ 0 w 170"/>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
                    <a:moveTo>
                      <a:pt x="170" y="10"/>
                    </a:moveTo>
                    <a:lnTo>
                      <a:pt x="169" y="10"/>
                    </a:lnTo>
                    <a:lnTo>
                      <a:pt x="160" y="9"/>
                    </a:lnTo>
                    <a:lnTo>
                      <a:pt x="150" y="9"/>
                    </a:lnTo>
                    <a:lnTo>
                      <a:pt x="140" y="8"/>
                    </a:lnTo>
                    <a:lnTo>
                      <a:pt x="131" y="8"/>
                    </a:lnTo>
                    <a:lnTo>
                      <a:pt x="121" y="7"/>
                    </a:lnTo>
                    <a:lnTo>
                      <a:pt x="111" y="7"/>
                    </a:lnTo>
                    <a:lnTo>
                      <a:pt x="102" y="6"/>
                    </a:lnTo>
                    <a:lnTo>
                      <a:pt x="92" y="5"/>
                    </a:lnTo>
                    <a:lnTo>
                      <a:pt x="82" y="5"/>
                    </a:lnTo>
                    <a:lnTo>
                      <a:pt x="72" y="4"/>
                    </a:lnTo>
                    <a:lnTo>
                      <a:pt x="63" y="4"/>
                    </a:lnTo>
                    <a:lnTo>
                      <a:pt x="53" y="3"/>
                    </a:lnTo>
                    <a:lnTo>
                      <a:pt x="43" y="3"/>
                    </a:lnTo>
                    <a:lnTo>
                      <a:pt x="34" y="2"/>
                    </a:lnTo>
                    <a:lnTo>
                      <a:pt x="24" y="2"/>
                    </a:lnTo>
                    <a:lnTo>
                      <a:pt x="14" y="1"/>
                    </a:lnTo>
                    <a:lnTo>
                      <a:pt x="4" y="0"/>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Freeform 130">
                <a:extLst>
                  <a:ext uri="{FF2B5EF4-FFF2-40B4-BE49-F238E27FC236}">
                    <a16:creationId xmlns:a16="http://schemas.microsoft.com/office/drawing/2014/main" id="{A8038AE4-CC08-1A54-BD57-C3FEA1E6441B}"/>
                  </a:ext>
                </a:extLst>
              </p:cNvPr>
              <p:cNvSpPr>
                <a:spLocks/>
              </p:cNvSpPr>
              <p:nvPr/>
            </p:nvSpPr>
            <p:spPr bwMode="auto">
              <a:xfrm>
                <a:off x="3710" y="3386"/>
                <a:ext cx="170" cy="10"/>
              </a:xfrm>
              <a:custGeom>
                <a:avLst/>
                <a:gdLst>
                  <a:gd name="T0" fmla="*/ 170 w 170"/>
                  <a:gd name="T1" fmla="*/ 0 h 10"/>
                  <a:gd name="T2" fmla="*/ 166 w 170"/>
                  <a:gd name="T3" fmla="*/ 0 h 10"/>
                  <a:gd name="T4" fmla="*/ 156 w 170"/>
                  <a:gd name="T5" fmla="*/ 1 h 10"/>
                  <a:gd name="T6" fmla="*/ 146 w 170"/>
                  <a:gd name="T7" fmla="*/ 2 h 10"/>
                  <a:gd name="T8" fmla="*/ 136 w 170"/>
                  <a:gd name="T9" fmla="*/ 2 h 10"/>
                  <a:gd name="T10" fmla="*/ 127 w 170"/>
                  <a:gd name="T11" fmla="*/ 3 h 10"/>
                  <a:gd name="T12" fmla="*/ 117 w 170"/>
                  <a:gd name="T13" fmla="*/ 3 h 10"/>
                  <a:gd name="T14" fmla="*/ 107 w 170"/>
                  <a:gd name="T15" fmla="*/ 4 h 10"/>
                  <a:gd name="T16" fmla="*/ 98 w 170"/>
                  <a:gd name="T17" fmla="*/ 4 h 10"/>
                  <a:gd name="T18" fmla="*/ 88 w 170"/>
                  <a:gd name="T19" fmla="*/ 5 h 10"/>
                  <a:gd name="T20" fmla="*/ 78 w 170"/>
                  <a:gd name="T21" fmla="*/ 5 h 10"/>
                  <a:gd name="T22" fmla="*/ 68 w 170"/>
                  <a:gd name="T23" fmla="*/ 6 h 10"/>
                  <a:gd name="T24" fmla="*/ 59 w 170"/>
                  <a:gd name="T25" fmla="*/ 7 h 10"/>
                  <a:gd name="T26" fmla="*/ 49 w 170"/>
                  <a:gd name="T27" fmla="*/ 7 h 10"/>
                  <a:gd name="T28" fmla="*/ 39 w 170"/>
                  <a:gd name="T29" fmla="*/ 8 h 10"/>
                  <a:gd name="T30" fmla="*/ 30 w 170"/>
                  <a:gd name="T31" fmla="*/ 8 h 10"/>
                  <a:gd name="T32" fmla="*/ 20 w 170"/>
                  <a:gd name="T33" fmla="*/ 9 h 10"/>
                  <a:gd name="T34" fmla="*/ 10 w 170"/>
                  <a:gd name="T35" fmla="*/ 9 h 10"/>
                  <a:gd name="T36" fmla="*/ 0 w 170"/>
                  <a:gd name="T37" fmla="*/ 10 h 10"/>
                  <a:gd name="T38" fmla="*/ 0 w 170"/>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
                    <a:moveTo>
                      <a:pt x="170" y="0"/>
                    </a:moveTo>
                    <a:lnTo>
                      <a:pt x="166" y="0"/>
                    </a:lnTo>
                    <a:lnTo>
                      <a:pt x="156" y="1"/>
                    </a:lnTo>
                    <a:lnTo>
                      <a:pt x="146" y="2"/>
                    </a:lnTo>
                    <a:lnTo>
                      <a:pt x="136" y="2"/>
                    </a:lnTo>
                    <a:lnTo>
                      <a:pt x="127" y="3"/>
                    </a:lnTo>
                    <a:lnTo>
                      <a:pt x="117" y="3"/>
                    </a:lnTo>
                    <a:lnTo>
                      <a:pt x="107" y="4"/>
                    </a:lnTo>
                    <a:lnTo>
                      <a:pt x="98" y="4"/>
                    </a:lnTo>
                    <a:lnTo>
                      <a:pt x="88" y="5"/>
                    </a:lnTo>
                    <a:lnTo>
                      <a:pt x="78" y="5"/>
                    </a:lnTo>
                    <a:lnTo>
                      <a:pt x="68" y="6"/>
                    </a:lnTo>
                    <a:lnTo>
                      <a:pt x="59" y="7"/>
                    </a:lnTo>
                    <a:lnTo>
                      <a:pt x="49" y="7"/>
                    </a:lnTo>
                    <a:lnTo>
                      <a:pt x="39" y="8"/>
                    </a:lnTo>
                    <a:lnTo>
                      <a:pt x="30" y="8"/>
                    </a:lnTo>
                    <a:lnTo>
                      <a:pt x="20" y="9"/>
                    </a:lnTo>
                    <a:lnTo>
                      <a:pt x="10" y="9"/>
                    </a:lnTo>
                    <a:lnTo>
                      <a:pt x="0" y="10"/>
                    </a:lnTo>
                    <a:lnTo>
                      <a:pt x="0"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 name="Freeform 131">
                <a:extLst>
                  <a:ext uri="{FF2B5EF4-FFF2-40B4-BE49-F238E27FC236}">
                    <a16:creationId xmlns:a16="http://schemas.microsoft.com/office/drawing/2014/main" id="{50206398-8F3A-0B6B-469B-016824ED0CC9}"/>
                  </a:ext>
                </a:extLst>
              </p:cNvPr>
              <p:cNvSpPr>
                <a:spLocks/>
              </p:cNvSpPr>
              <p:nvPr/>
            </p:nvSpPr>
            <p:spPr bwMode="auto">
              <a:xfrm>
                <a:off x="2239" y="3376"/>
                <a:ext cx="137" cy="10"/>
              </a:xfrm>
              <a:custGeom>
                <a:avLst/>
                <a:gdLst>
                  <a:gd name="T0" fmla="*/ 137 w 137"/>
                  <a:gd name="T1" fmla="*/ 10 h 10"/>
                  <a:gd name="T2" fmla="*/ 132 w 137"/>
                  <a:gd name="T3" fmla="*/ 10 h 10"/>
                  <a:gd name="T4" fmla="*/ 122 w 137"/>
                  <a:gd name="T5" fmla="*/ 9 h 10"/>
                  <a:gd name="T6" fmla="*/ 112 w 137"/>
                  <a:gd name="T7" fmla="*/ 9 h 10"/>
                  <a:gd name="T8" fmla="*/ 103 w 137"/>
                  <a:gd name="T9" fmla="*/ 8 h 10"/>
                  <a:gd name="T10" fmla="*/ 93 w 137"/>
                  <a:gd name="T11" fmla="*/ 7 h 10"/>
                  <a:gd name="T12" fmla="*/ 83 w 137"/>
                  <a:gd name="T13" fmla="*/ 6 h 10"/>
                  <a:gd name="T14" fmla="*/ 73 w 137"/>
                  <a:gd name="T15" fmla="*/ 6 h 10"/>
                  <a:gd name="T16" fmla="*/ 64 w 137"/>
                  <a:gd name="T17" fmla="*/ 5 h 10"/>
                  <a:gd name="T18" fmla="*/ 54 w 137"/>
                  <a:gd name="T19" fmla="*/ 4 h 10"/>
                  <a:gd name="T20" fmla="*/ 44 w 137"/>
                  <a:gd name="T21" fmla="*/ 4 h 10"/>
                  <a:gd name="T22" fmla="*/ 35 w 137"/>
                  <a:gd name="T23" fmla="*/ 3 h 10"/>
                  <a:gd name="T24" fmla="*/ 25 w 137"/>
                  <a:gd name="T25" fmla="*/ 2 h 10"/>
                  <a:gd name="T26" fmla="*/ 15 w 137"/>
                  <a:gd name="T27" fmla="*/ 2 h 10"/>
                  <a:gd name="T28" fmla="*/ 6 w 137"/>
                  <a:gd name="T29" fmla="*/ 1 h 10"/>
                  <a:gd name="T30" fmla="*/ 0 w 13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0">
                    <a:moveTo>
                      <a:pt x="137" y="10"/>
                    </a:moveTo>
                    <a:lnTo>
                      <a:pt x="132" y="10"/>
                    </a:lnTo>
                    <a:lnTo>
                      <a:pt x="122" y="9"/>
                    </a:lnTo>
                    <a:lnTo>
                      <a:pt x="112" y="9"/>
                    </a:lnTo>
                    <a:lnTo>
                      <a:pt x="103" y="8"/>
                    </a:lnTo>
                    <a:lnTo>
                      <a:pt x="93" y="7"/>
                    </a:lnTo>
                    <a:lnTo>
                      <a:pt x="83" y="6"/>
                    </a:lnTo>
                    <a:lnTo>
                      <a:pt x="73" y="6"/>
                    </a:lnTo>
                    <a:lnTo>
                      <a:pt x="64" y="5"/>
                    </a:lnTo>
                    <a:lnTo>
                      <a:pt x="54" y="4"/>
                    </a:lnTo>
                    <a:lnTo>
                      <a:pt x="44" y="4"/>
                    </a:lnTo>
                    <a:lnTo>
                      <a:pt x="35" y="3"/>
                    </a:lnTo>
                    <a:lnTo>
                      <a:pt x="25" y="2"/>
                    </a:lnTo>
                    <a:lnTo>
                      <a:pt x="15" y="2"/>
                    </a:lnTo>
                    <a:lnTo>
                      <a:pt x="6" y="1"/>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Freeform 132">
                <a:extLst>
                  <a:ext uri="{FF2B5EF4-FFF2-40B4-BE49-F238E27FC236}">
                    <a16:creationId xmlns:a16="http://schemas.microsoft.com/office/drawing/2014/main" id="{95D129A1-6825-CB40-A602-69532D3496B4}"/>
                  </a:ext>
                </a:extLst>
              </p:cNvPr>
              <p:cNvSpPr>
                <a:spLocks/>
              </p:cNvSpPr>
              <p:nvPr/>
            </p:nvSpPr>
            <p:spPr bwMode="auto">
              <a:xfrm>
                <a:off x="3880" y="3376"/>
                <a:ext cx="137" cy="10"/>
              </a:xfrm>
              <a:custGeom>
                <a:avLst/>
                <a:gdLst>
                  <a:gd name="T0" fmla="*/ 137 w 137"/>
                  <a:gd name="T1" fmla="*/ 0 h 10"/>
                  <a:gd name="T2" fmla="*/ 131 w 137"/>
                  <a:gd name="T3" fmla="*/ 1 h 10"/>
                  <a:gd name="T4" fmla="*/ 122 w 137"/>
                  <a:gd name="T5" fmla="*/ 2 h 10"/>
                  <a:gd name="T6" fmla="*/ 112 w 137"/>
                  <a:gd name="T7" fmla="*/ 2 h 10"/>
                  <a:gd name="T8" fmla="*/ 102 w 137"/>
                  <a:gd name="T9" fmla="*/ 3 h 10"/>
                  <a:gd name="T10" fmla="*/ 93 w 137"/>
                  <a:gd name="T11" fmla="*/ 4 h 10"/>
                  <a:gd name="T12" fmla="*/ 83 w 137"/>
                  <a:gd name="T13" fmla="*/ 4 h 10"/>
                  <a:gd name="T14" fmla="*/ 73 w 137"/>
                  <a:gd name="T15" fmla="*/ 5 h 10"/>
                  <a:gd name="T16" fmla="*/ 63 w 137"/>
                  <a:gd name="T17" fmla="*/ 6 h 10"/>
                  <a:gd name="T18" fmla="*/ 54 w 137"/>
                  <a:gd name="T19" fmla="*/ 6 h 10"/>
                  <a:gd name="T20" fmla="*/ 44 w 137"/>
                  <a:gd name="T21" fmla="*/ 7 h 10"/>
                  <a:gd name="T22" fmla="*/ 34 w 137"/>
                  <a:gd name="T23" fmla="*/ 8 h 10"/>
                  <a:gd name="T24" fmla="*/ 25 w 137"/>
                  <a:gd name="T25" fmla="*/ 9 h 10"/>
                  <a:gd name="T26" fmla="*/ 15 w 137"/>
                  <a:gd name="T27" fmla="*/ 9 h 10"/>
                  <a:gd name="T28" fmla="*/ 5 w 137"/>
                  <a:gd name="T29" fmla="*/ 10 h 10"/>
                  <a:gd name="T30" fmla="*/ 0 w 137"/>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0">
                    <a:moveTo>
                      <a:pt x="137" y="0"/>
                    </a:moveTo>
                    <a:lnTo>
                      <a:pt x="131" y="1"/>
                    </a:lnTo>
                    <a:lnTo>
                      <a:pt x="122" y="2"/>
                    </a:lnTo>
                    <a:lnTo>
                      <a:pt x="112" y="2"/>
                    </a:lnTo>
                    <a:lnTo>
                      <a:pt x="102" y="3"/>
                    </a:lnTo>
                    <a:lnTo>
                      <a:pt x="93" y="4"/>
                    </a:lnTo>
                    <a:lnTo>
                      <a:pt x="83" y="4"/>
                    </a:lnTo>
                    <a:lnTo>
                      <a:pt x="73" y="5"/>
                    </a:lnTo>
                    <a:lnTo>
                      <a:pt x="63" y="6"/>
                    </a:lnTo>
                    <a:lnTo>
                      <a:pt x="54" y="6"/>
                    </a:lnTo>
                    <a:lnTo>
                      <a:pt x="44" y="7"/>
                    </a:lnTo>
                    <a:lnTo>
                      <a:pt x="34" y="8"/>
                    </a:lnTo>
                    <a:lnTo>
                      <a:pt x="25" y="9"/>
                    </a:lnTo>
                    <a:lnTo>
                      <a:pt x="15" y="9"/>
                    </a:lnTo>
                    <a:lnTo>
                      <a:pt x="5" y="10"/>
                    </a:lnTo>
                    <a:lnTo>
                      <a:pt x="0"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 name="Freeform 133">
                <a:extLst>
                  <a:ext uri="{FF2B5EF4-FFF2-40B4-BE49-F238E27FC236}">
                    <a16:creationId xmlns:a16="http://schemas.microsoft.com/office/drawing/2014/main" id="{F1DA987C-D95F-9433-D2F0-A75B69960327}"/>
                  </a:ext>
                </a:extLst>
              </p:cNvPr>
              <p:cNvSpPr>
                <a:spLocks/>
              </p:cNvSpPr>
              <p:nvPr/>
            </p:nvSpPr>
            <p:spPr bwMode="auto">
              <a:xfrm>
                <a:off x="2121" y="3367"/>
                <a:ext cx="118" cy="9"/>
              </a:xfrm>
              <a:custGeom>
                <a:avLst/>
                <a:gdLst>
                  <a:gd name="T0" fmla="*/ 118 w 118"/>
                  <a:gd name="T1" fmla="*/ 9 h 9"/>
                  <a:gd name="T2" fmla="*/ 113 w 118"/>
                  <a:gd name="T3" fmla="*/ 9 h 9"/>
                  <a:gd name="T4" fmla="*/ 104 w 118"/>
                  <a:gd name="T5" fmla="*/ 8 h 9"/>
                  <a:gd name="T6" fmla="*/ 94 w 118"/>
                  <a:gd name="T7" fmla="*/ 7 h 9"/>
                  <a:gd name="T8" fmla="*/ 85 w 118"/>
                  <a:gd name="T9" fmla="*/ 6 h 9"/>
                  <a:gd name="T10" fmla="*/ 75 w 118"/>
                  <a:gd name="T11" fmla="*/ 6 h 9"/>
                  <a:gd name="T12" fmla="*/ 65 w 118"/>
                  <a:gd name="T13" fmla="*/ 5 h 9"/>
                  <a:gd name="T14" fmla="*/ 56 w 118"/>
                  <a:gd name="T15" fmla="*/ 4 h 9"/>
                  <a:gd name="T16" fmla="*/ 46 w 118"/>
                  <a:gd name="T17" fmla="*/ 3 h 9"/>
                  <a:gd name="T18" fmla="*/ 36 w 118"/>
                  <a:gd name="T19" fmla="*/ 3 h 9"/>
                  <a:gd name="T20" fmla="*/ 26 w 118"/>
                  <a:gd name="T21" fmla="*/ 2 h 9"/>
                  <a:gd name="T22" fmla="*/ 17 w 118"/>
                  <a:gd name="T23" fmla="*/ 1 h 9"/>
                  <a:gd name="T24" fmla="*/ 7 w 118"/>
                  <a:gd name="T25" fmla="*/ 0 h 9"/>
                  <a:gd name="T26" fmla="*/ 0 w 118"/>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9">
                    <a:moveTo>
                      <a:pt x="118" y="9"/>
                    </a:moveTo>
                    <a:lnTo>
                      <a:pt x="113" y="9"/>
                    </a:lnTo>
                    <a:lnTo>
                      <a:pt x="104" y="8"/>
                    </a:lnTo>
                    <a:lnTo>
                      <a:pt x="94" y="7"/>
                    </a:lnTo>
                    <a:lnTo>
                      <a:pt x="85" y="6"/>
                    </a:lnTo>
                    <a:lnTo>
                      <a:pt x="75" y="6"/>
                    </a:lnTo>
                    <a:lnTo>
                      <a:pt x="65" y="5"/>
                    </a:lnTo>
                    <a:lnTo>
                      <a:pt x="56" y="4"/>
                    </a:lnTo>
                    <a:lnTo>
                      <a:pt x="46" y="3"/>
                    </a:lnTo>
                    <a:lnTo>
                      <a:pt x="36" y="3"/>
                    </a:lnTo>
                    <a:lnTo>
                      <a:pt x="26" y="2"/>
                    </a:lnTo>
                    <a:lnTo>
                      <a:pt x="17" y="1"/>
                    </a:lnTo>
                    <a:lnTo>
                      <a:pt x="7" y="0"/>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Freeform 134">
                <a:extLst>
                  <a:ext uri="{FF2B5EF4-FFF2-40B4-BE49-F238E27FC236}">
                    <a16:creationId xmlns:a16="http://schemas.microsoft.com/office/drawing/2014/main" id="{B3BB5DF9-1F80-8A44-3864-BADDAB321247}"/>
                  </a:ext>
                </a:extLst>
              </p:cNvPr>
              <p:cNvSpPr>
                <a:spLocks/>
              </p:cNvSpPr>
              <p:nvPr/>
            </p:nvSpPr>
            <p:spPr bwMode="auto">
              <a:xfrm>
                <a:off x="4017" y="3367"/>
                <a:ext cx="118" cy="9"/>
              </a:xfrm>
              <a:custGeom>
                <a:avLst/>
                <a:gdLst>
                  <a:gd name="T0" fmla="*/ 118 w 118"/>
                  <a:gd name="T1" fmla="*/ 0 h 9"/>
                  <a:gd name="T2" fmla="*/ 111 w 118"/>
                  <a:gd name="T3" fmla="*/ 0 h 9"/>
                  <a:gd name="T4" fmla="*/ 101 w 118"/>
                  <a:gd name="T5" fmla="*/ 1 h 9"/>
                  <a:gd name="T6" fmla="*/ 92 w 118"/>
                  <a:gd name="T7" fmla="*/ 2 h 9"/>
                  <a:gd name="T8" fmla="*/ 82 w 118"/>
                  <a:gd name="T9" fmla="*/ 3 h 9"/>
                  <a:gd name="T10" fmla="*/ 72 w 118"/>
                  <a:gd name="T11" fmla="*/ 3 h 9"/>
                  <a:gd name="T12" fmla="*/ 62 w 118"/>
                  <a:gd name="T13" fmla="*/ 4 h 9"/>
                  <a:gd name="T14" fmla="*/ 53 w 118"/>
                  <a:gd name="T15" fmla="*/ 5 h 9"/>
                  <a:gd name="T16" fmla="*/ 43 w 118"/>
                  <a:gd name="T17" fmla="*/ 6 h 9"/>
                  <a:gd name="T18" fmla="*/ 33 w 118"/>
                  <a:gd name="T19" fmla="*/ 6 h 9"/>
                  <a:gd name="T20" fmla="*/ 24 w 118"/>
                  <a:gd name="T21" fmla="*/ 7 h 9"/>
                  <a:gd name="T22" fmla="*/ 14 w 118"/>
                  <a:gd name="T23" fmla="*/ 8 h 9"/>
                  <a:gd name="T24" fmla="*/ 4 w 118"/>
                  <a:gd name="T25" fmla="*/ 9 h 9"/>
                  <a:gd name="T26" fmla="*/ 0 w 118"/>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9">
                    <a:moveTo>
                      <a:pt x="118" y="0"/>
                    </a:moveTo>
                    <a:lnTo>
                      <a:pt x="111" y="0"/>
                    </a:lnTo>
                    <a:lnTo>
                      <a:pt x="101" y="1"/>
                    </a:lnTo>
                    <a:lnTo>
                      <a:pt x="92" y="2"/>
                    </a:lnTo>
                    <a:lnTo>
                      <a:pt x="82" y="3"/>
                    </a:lnTo>
                    <a:lnTo>
                      <a:pt x="72" y="3"/>
                    </a:lnTo>
                    <a:lnTo>
                      <a:pt x="62" y="4"/>
                    </a:lnTo>
                    <a:lnTo>
                      <a:pt x="53" y="5"/>
                    </a:lnTo>
                    <a:lnTo>
                      <a:pt x="43" y="6"/>
                    </a:lnTo>
                    <a:lnTo>
                      <a:pt x="33" y="6"/>
                    </a:lnTo>
                    <a:lnTo>
                      <a:pt x="24" y="7"/>
                    </a:lnTo>
                    <a:lnTo>
                      <a:pt x="14" y="8"/>
                    </a:lnTo>
                    <a:lnTo>
                      <a:pt x="4" y="9"/>
                    </a:lnTo>
                    <a:lnTo>
                      <a:pt x="0" y="9"/>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Freeform 135">
                <a:extLst>
                  <a:ext uri="{FF2B5EF4-FFF2-40B4-BE49-F238E27FC236}">
                    <a16:creationId xmlns:a16="http://schemas.microsoft.com/office/drawing/2014/main" id="{5BA90486-CF6F-3299-63C5-B5BBAF94FCAF}"/>
                  </a:ext>
                </a:extLst>
              </p:cNvPr>
              <p:cNvSpPr>
                <a:spLocks/>
              </p:cNvSpPr>
              <p:nvPr/>
            </p:nvSpPr>
            <p:spPr bwMode="auto">
              <a:xfrm>
                <a:off x="2016" y="3357"/>
                <a:ext cx="105" cy="10"/>
              </a:xfrm>
              <a:custGeom>
                <a:avLst/>
                <a:gdLst>
                  <a:gd name="T0" fmla="*/ 105 w 105"/>
                  <a:gd name="T1" fmla="*/ 10 h 10"/>
                  <a:gd name="T2" fmla="*/ 102 w 105"/>
                  <a:gd name="T3" fmla="*/ 10 h 10"/>
                  <a:gd name="T4" fmla="*/ 93 w 105"/>
                  <a:gd name="T5" fmla="*/ 8 h 10"/>
                  <a:gd name="T6" fmla="*/ 83 w 105"/>
                  <a:gd name="T7" fmla="*/ 7 h 10"/>
                  <a:gd name="T8" fmla="*/ 73 w 105"/>
                  <a:gd name="T9" fmla="*/ 7 h 10"/>
                  <a:gd name="T10" fmla="*/ 63 w 105"/>
                  <a:gd name="T11" fmla="*/ 6 h 10"/>
                  <a:gd name="T12" fmla="*/ 53 w 105"/>
                  <a:gd name="T13" fmla="*/ 5 h 10"/>
                  <a:gd name="T14" fmla="*/ 44 w 105"/>
                  <a:gd name="T15" fmla="*/ 4 h 10"/>
                  <a:gd name="T16" fmla="*/ 34 w 105"/>
                  <a:gd name="T17" fmla="*/ 3 h 10"/>
                  <a:gd name="T18" fmla="*/ 25 w 105"/>
                  <a:gd name="T19" fmla="*/ 2 h 10"/>
                  <a:gd name="T20" fmla="*/ 15 w 105"/>
                  <a:gd name="T21" fmla="*/ 1 h 10"/>
                  <a:gd name="T22" fmla="*/ 5 w 105"/>
                  <a:gd name="T23" fmla="*/ 0 h 10"/>
                  <a:gd name="T24" fmla="*/ 0 w 105"/>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
                    <a:moveTo>
                      <a:pt x="105" y="10"/>
                    </a:moveTo>
                    <a:lnTo>
                      <a:pt x="102" y="10"/>
                    </a:lnTo>
                    <a:lnTo>
                      <a:pt x="93" y="8"/>
                    </a:lnTo>
                    <a:lnTo>
                      <a:pt x="83" y="7"/>
                    </a:lnTo>
                    <a:lnTo>
                      <a:pt x="73" y="7"/>
                    </a:lnTo>
                    <a:lnTo>
                      <a:pt x="63" y="6"/>
                    </a:lnTo>
                    <a:lnTo>
                      <a:pt x="53" y="5"/>
                    </a:lnTo>
                    <a:lnTo>
                      <a:pt x="44" y="4"/>
                    </a:lnTo>
                    <a:lnTo>
                      <a:pt x="34" y="3"/>
                    </a:lnTo>
                    <a:lnTo>
                      <a:pt x="25" y="2"/>
                    </a:lnTo>
                    <a:lnTo>
                      <a:pt x="15" y="1"/>
                    </a:lnTo>
                    <a:lnTo>
                      <a:pt x="5" y="0"/>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Freeform 136">
                <a:extLst>
                  <a:ext uri="{FF2B5EF4-FFF2-40B4-BE49-F238E27FC236}">
                    <a16:creationId xmlns:a16="http://schemas.microsoft.com/office/drawing/2014/main" id="{661CD10D-FBD6-F053-1C58-9D7499DB78BD}"/>
                  </a:ext>
                </a:extLst>
              </p:cNvPr>
              <p:cNvSpPr>
                <a:spLocks/>
              </p:cNvSpPr>
              <p:nvPr/>
            </p:nvSpPr>
            <p:spPr bwMode="auto">
              <a:xfrm>
                <a:off x="4135" y="3357"/>
                <a:ext cx="105" cy="10"/>
              </a:xfrm>
              <a:custGeom>
                <a:avLst/>
                <a:gdLst>
                  <a:gd name="T0" fmla="*/ 105 w 105"/>
                  <a:gd name="T1" fmla="*/ 0 h 10"/>
                  <a:gd name="T2" fmla="*/ 100 w 105"/>
                  <a:gd name="T3" fmla="*/ 0 h 10"/>
                  <a:gd name="T4" fmla="*/ 90 w 105"/>
                  <a:gd name="T5" fmla="*/ 1 h 10"/>
                  <a:gd name="T6" fmla="*/ 80 w 105"/>
                  <a:gd name="T7" fmla="*/ 2 h 10"/>
                  <a:gd name="T8" fmla="*/ 71 w 105"/>
                  <a:gd name="T9" fmla="*/ 3 h 10"/>
                  <a:gd name="T10" fmla="*/ 61 w 105"/>
                  <a:gd name="T11" fmla="*/ 4 h 10"/>
                  <a:gd name="T12" fmla="*/ 51 w 105"/>
                  <a:gd name="T13" fmla="*/ 5 h 10"/>
                  <a:gd name="T14" fmla="*/ 41 w 105"/>
                  <a:gd name="T15" fmla="*/ 6 h 10"/>
                  <a:gd name="T16" fmla="*/ 32 w 105"/>
                  <a:gd name="T17" fmla="*/ 7 h 10"/>
                  <a:gd name="T18" fmla="*/ 22 w 105"/>
                  <a:gd name="T19" fmla="*/ 7 h 10"/>
                  <a:gd name="T20" fmla="*/ 12 w 105"/>
                  <a:gd name="T21" fmla="*/ 8 h 10"/>
                  <a:gd name="T22" fmla="*/ 3 w 105"/>
                  <a:gd name="T23" fmla="*/ 10 h 10"/>
                  <a:gd name="T24" fmla="*/ 0 w 105"/>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
                    <a:moveTo>
                      <a:pt x="105" y="0"/>
                    </a:moveTo>
                    <a:lnTo>
                      <a:pt x="100" y="0"/>
                    </a:lnTo>
                    <a:lnTo>
                      <a:pt x="90" y="1"/>
                    </a:lnTo>
                    <a:lnTo>
                      <a:pt x="80" y="2"/>
                    </a:lnTo>
                    <a:lnTo>
                      <a:pt x="71" y="3"/>
                    </a:lnTo>
                    <a:lnTo>
                      <a:pt x="61" y="4"/>
                    </a:lnTo>
                    <a:lnTo>
                      <a:pt x="51" y="5"/>
                    </a:lnTo>
                    <a:lnTo>
                      <a:pt x="41" y="6"/>
                    </a:lnTo>
                    <a:lnTo>
                      <a:pt x="32" y="7"/>
                    </a:lnTo>
                    <a:lnTo>
                      <a:pt x="22" y="7"/>
                    </a:lnTo>
                    <a:lnTo>
                      <a:pt x="12" y="8"/>
                    </a:lnTo>
                    <a:lnTo>
                      <a:pt x="3" y="10"/>
                    </a:lnTo>
                    <a:lnTo>
                      <a:pt x="0"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Freeform 137">
                <a:extLst>
                  <a:ext uri="{FF2B5EF4-FFF2-40B4-BE49-F238E27FC236}">
                    <a16:creationId xmlns:a16="http://schemas.microsoft.com/office/drawing/2014/main" id="{56969299-8341-A7A1-F029-75A86FF5CA4E}"/>
                  </a:ext>
                </a:extLst>
              </p:cNvPr>
              <p:cNvSpPr>
                <a:spLocks/>
              </p:cNvSpPr>
              <p:nvPr/>
            </p:nvSpPr>
            <p:spPr bwMode="auto">
              <a:xfrm>
                <a:off x="1921" y="3347"/>
                <a:ext cx="95" cy="10"/>
              </a:xfrm>
              <a:custGeom>
                <a:avLst/>
                <a:gdLst>
                  <a:gd name="T0" fmla="*/ 95 w 95"/>
                  <a:gd name="T1" fmla="*/ 10 h 10"/>
                  <a:gd name="T2" fmla="*/ 91 w 95"/>
                  <a:gd name="T3" fmla="*/ 9 h 10"/>
                  <a:gd name="T4" fmla="*/ 80 w 95"/>
                  <a:gd name="T5" fmla="*/ 8 h 10"/>
                  <a:gd name="T6" fmla="*/ 71 w 95"/>
                  <a:gd name="T7" fmla="*/ 7 h 10"/>
                  <a:gd name="T8" fmla="*/ 61 w 95"/>
                  <a:gd name="T9" fmla="*/ 6 h 10"/>
                  <a:gd name="T10" fmla="*/ 52 w 95"/>
                  <a:gd name="T11" fmla="*/ 6 h 10"/>
                  <a:gd name="T12" fmla="*/ 42 w 95"/>
                  <a:gd name="T13" fmla="*/ 5 h 10"/>
                  <a:gd name="T14" fmla="*/ 32 w 95"/>
                  <a:gd name="T15" fmla="*/ 4 h 10"/>
                  <a:gd name="T16" fmla="*/ 23 w 95"/>
                  <a:gd name="T17" fmla="*/ 3 h 10"/>
                  <a:gd name="T18" fmla="*/ 13 w 95"/>
                  <a:gd name="T19" fmla="*/ 1 h 10"/>
                  <a:gd name="T20" fmla="*/ 3 w 95"/>
                  <a:gd name="T21" fmla="*/ 0 h 10"/>
                  <a:gd name="T22" fmla="*/ 0 w 95"/>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
                    <a:moveTo>
                      <a:pt x="95" y="10"/>
                    </a:moveTo>
                    <a:lnTo>
                      <a:pt x="91" y="9"/>
                    </a:lnTo>
                    <a:lnTo>
                      <a:pt x="80" y="8"/>
                    </a:lnTo>
                    <a:lnTo>
                      <a:pt x="71" y="7"/>
                    </a:lnTo>
                    <a:lnTo>
                      <a:pt x="61" y="6"/>
                    </a:lnTo>
                    <a:lnTo>
                      <a:pt x="52" y="6"/>
                    </a:lnTo>
                    <a:lnTo>
                      <a:pt x="42" y="5"/>
                    </a:lnTo>
                    <a:lnTo>
                      <a:pt x="32" y="4"/>
                    </a:lnTo>
                    <a:lnTo>
                      <a:pt x="23" y="3"/>
                    </a:lnTo>
                    <a:lnTo>
                      <a:pt x="13" y="1"/>
                    </a:lnTo>
                    <a:lnTo>
                      <a:pt x="3" y="0"/>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Freeform 138">
                <a:extLst>
                  <a:ext uri="{FF2B5EF4-FFF2-40B4-BE49-F238E27FC236}">
                    <a16:creationId xmlns:a16="http://schemas.microsoft.com/office/drawing/2014/main" id="{A64D7C50-EB94-D454-8AF5-0C971E61B275}"/>
                  </a:ext>
                </a:extLst>
              </p:cNvPr>
              <p:cNvSpPr>
                <a:spLocks/>
              </p:cNvSpPr>
              <p:nvPr/>
            </p:nvSpPr>
            <p:spPr bwMode="auto">
              <a:xfrm>
                <a:off x="4240" y="3347"/>
                <a:ext cx="95" cy="10"/>
              </a:xfrm>
              <a:custGeom>
                <a:avLst/>
                <a:gdLst>
                  <a:gd name="T0" fmla="*/ 95 w 95"/>
                  <a:gd name="T1" fmla="*/ 0 h 10"/>
                  <a:gd name="T2" fmla="*/ 92 w 95"/>
                  <a:gd name="T3" fmla="*/ 0 h 10"/>
                  <a:gd name="T4" fmla="*/ 82 w 95"/>
                  <a:gd name="T5" fmla="*/ 1 h 10"/>
                  <a:gd name="T6" fmla="*/ 72 w 95"/>
                  <a:gd name="T7" fmla="*/ 3 h 10"/>
                  <a:gd name="T8" fmla="*/ 63 w 95"/>
                  <a:gd name="T9" fmla="*/ 4 h 10"/>
                  <a:gd name="T10" fmla="*/ 53 w 95"/>
                  <a:gd name="T11" fmla="*/ 5 h 10"/>
                  <a:gd name="T12" fmla="*/ 43 w 95"/>
                  <a:gd name="T13" fmla="*/ 6 h 10"/>
                  <a:gd name="T14" fmla="*/ 34 w 95"/>
                  <a:gd name="T15" fmla="*/ 6 h 10"/>
                  <a:gd name="T16" fmla="*/ 24 w 95"/>
                  <a:gd name="T17" fmla="*/ 7 h 10"/>
                  <a:gd name="T18" fmla="*/ 14 w 95"/>
                  <a:gd name="T19" fmla="*/ 8 h 10"/>
                  <a:gd name="T20" fmla="*/ 4 w 95"/>
                  <a:gd name="T21" fmla="*/ 9 h 10"/>
                  <a:gd name="T22" fmla="*/ 0 w 95"/>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
                    <a:moveTo>
                      <a:pt x="95" y="0"/>
                    </a:moveTo>
                    <a:lnTo>
                      <a:pt x="92" y="0"/>
                    </a:lnTo>
                    <a:lnTo>
                      <a:pt x="82" y="1"/>
                    </a:lnTo>
                    <a:lnTo>
                      <a:pt x="72" y="3"/>
                    </a:lnTo>
                    <a:lnTo>
                      <a:pt x="63" y="4"/>
                    </a:lnTo>
                    <a:lnTo>
                      <a:pt x="53" y="5"/>
                    </a:lnTo>
                    <a:lnTo>
                      <a:pt x="43" y="6"/>
                    </a:lnTo>
                    <a:lnTo>
                      <a:pt x="34" y="6"/>
                    </a:lnTo>
                    <a:lnTo>
                      <a:pt x="24" y="7"/>
                    </a:lnTo>
                    <a:lnTo>
                      <a:pt x="14" y="8"/>
                    </a:lnTo>
                    <a:lnTo>
                      <a:pt x="4" y="9"/>
                    </a:lnTo>
                    <a:lnTo>
                      <a:pt x="0"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 name="Freeform 139">
                <a:extLst>
                  <a:ext uri="{FF2B5EF4-FFF2-40B4-BE49-F238E27FC236}">
                    <a16:creationId xmlns:a16="http://schemas.microsoft.com/office/drawing/2014/main" id="{E4A76A6B-B380-93E5-8B86-B03497FE43BC}"/>
                  </a:ext>
                </a:extLst>
              </p:cNvPr>
              <p:cNvSpPr>
                <a:spLocks/>
              </p:cNvSpPr>
              <p:nvPr/>
            </p:nvSpPr>
            <p:spPr bwMode="auto">
              <a:xfrm>
                <a:off x="1834" y="3337"/>
                <a:ext cx="87" cy="10"/>
              </a:xfrm>
              <a:custGeom>
                <a:avLst/>
                <a:gdLst>
                  <a:gd name="T0" fmla="*/ 87 w 87"/>
                  <a:gd name="T1" fmla="*/ 10 h 10"/>
                  <a:gd name="T2" fmla="*/ 80 w 87"/>
                  <a:gd name="T3" fmla="*/ 9 h 10"/>
                  <a:gd name="T4" fmla="*/ 71 w 87"/>
                  <a:gd name="T5" fmla="*/ 8 h 10"/>
                  <a:gd name="T6" fmla="*/ 61 w 87"/>
                  <a:gd name="T7" fmla="*/ 7 h 10"/>
                  <a:gd name="T8" fmla="*/ 51 w 87"/>
                  <a:gd name="T9" fmla="*/ 6 h 10"/>
                  <a:gd name="T10" fmla="*/ 42 w 87"/>
                  <a:gd name="T11" fmla="*/ 5 h 10"/>
                  <a:gd name="T12" fmla="*/ 32 w 87"/>
                  <a:gd name="T13" fmla="*/ 4 h 10"/>
                  <a:gd name="T14" fmla="*/ 22 w 87"/>
                  <a:gd name="T15" fmla="*/ 3 h 10"/>
                  <a:gd name="T16" fmla="*/ 12 w 87"/>
                  <a:gd name="T17" fmla="*/ 2 h 10"/>
                  <a:gd name="T18" fmla="*/ 2 w 87"/>
                  <a:gd name="T19" fmla="*/ 1 h 10"/>
                  <a:gd name="T20" fmla="*/ 0 w 8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
                    <a:moveTo>
                      <a:pt x="87" y="10"/>
                    </a:moveTo>
                    <a:lnTo>
                      <a:pt x="80" y="9"/>
                    </a:lnTo>
                    <a:lnTo>
                      <a:pt x="71" y="8"/>
                    </a:lnTo>
                    <a:lnTo>
                      <a:pt x="61" y="7"/>
                    </a:lnTo>
                    <a:lnTo>
                      <a:pt x="51" y="6"/>
                    </a:lnTo>
                    <a:lnTo>
                      <a:pt x="42" y="5"/>
                    </a:lnTo>
                    <a:lnTo>
                      <a:pt x="32" y="4"/>
                    </a:lnTo>
                    <a:lnTo>
                      <a:pt x="22" y="3"/>
                    </a:lnTo>
                    <a:lnTo>
                      <a:pt x="12" y="2"/>
                    </a:lnTo>
                    <a:lnTo>
                      <a:pt x="2" y="1"/>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Freeform 140">
                <a:extLst>
                  <a:ext uri="{FF2B5EF4-FFF2-40B4-BE49-F238E27FC236}">
                    <a16:creationId xmlns:a16="http://schemas.microsoft.com/office/drawing/2014/main" id="{22BAF1A0-36BF-B8B4-BE1F-01915BFACB86}"/>
                  </a:ext>
                </a:extLst>
              </p:cNvPr>
              <p:cNvSpPr>
                <a:spLocks/>
              </p:cNvSpPr>
              <p:nvPr/>
            </p:nvSpPr>
            <p:spPr bwMode="auto">
              <a:xfrm>
                <a:off x="4335" y="3337"/>
                <a:ext cx="87" cy="10"/>
              </a:xfrm>
              <a:custGeom>
                <a:avLst/>
                <a:gdLst>
                  <a:gd name="T0" fmla="*/ 87 w 87"/>
                  <a:gd name="T1" fmla="*/ 0 h 10"/>
                  <a:gd name="T2" fmla="*/ 84 w 87"/>
                  <a:gd name="T3" fmla="*/ 1 h 10"/>
                  <a:gd name="T4" fmla="*/ 74 w 87"/>
                  <a:gd name="T5" fmla="*/ 2 h 10"/>
                  <a:gd name="T6" fmla="*/ 65 w 87"/>
                  <a:gd name="T7" fmla="*/ 3 h 10"/>
                  <a:gd name="T8" fmla="*/ 55 w 87"/>
                  <a:gd name="T9" fmla="*/ 4 h 10"/>
                  <a:gd name="T10" fmla="*/ 45 w 87"/>
                  <a:gd name="T11" fmla="*/ 5 h 10"/>
                  <a:gd name="T12" fmla="*/ 36 w 87"/>
                  <a:gd name="T13" fmla="*/ 6 h 10"/>
                  <a:gd name="T14" fmla="*/ 26 w 87"/>
                  <a:gd name="T15" fmla="*/ 7 h 10"/>
                  <a:gd name="T16" fmla="*/ 16 w 87"/>
                  <a:gd name="T17" fmla="*/ 8 h 10"/>
                  <a:gd name="T18" fmla="*/ 7 w 87"/>
                  <a:gd name="T19" fmla="*/ 9 h 10"/>
                  <a:gd name="T20" fmla="*/ 0 w 8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
                    <a:moveTo>
                      <a:pt x="87" y="0"/>
                    </a:moveTo>
                    <a:lnTo>
                      <a:pt x="84" y="1"/>
                    </a:lnTo>
                    <a:lnTo>
                      <a:pt x="74" y="2"/>
                    </a:lnTo>
                    <a:lnTo>
                      <a:pt x="65" y="3"/>
                    </a:lnTo>
                    <a:lnTo>
                      <a:pt x="55" y="4"/>
                    </a:lnTo>
                    <a:lnTo>
                      <a:pt x="45" y="5"/>
                    </a:lnTo>
                    <a:lnTo>
                      <a:pt x="36" y="6"/>
                    </a:lnTo>
                    <a:lnTo>
                      <a:pt x="26" y="7"/>
                    </a:lnTo>
                    <a:lnTo>
                      <a:pt x="16" y="8"/>
                    </a:lnTo>
                    <a:lnTo>
                      <a:pt x="7" y="9"/>
                    </a:lnTo>
                    <a:lnTo>
                      <a:pt x="0"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 name="Freeform 141">
                <a:extLst>
                  <a:ext uri="{FF2B5EF4-FFF2-40B4-BE49-F238E27FC236}">
                    <a16:creationId xmlns:a16="http://schemas.microsoft.com/office/drawing/2014/main" id="{FD08DFF1-6FF8-DCF0-4570-2D8B81472636}"/>
                  </a:ext>
                </a:extLst>
              </p:cNvPr>
              <p:cNvSpPr>
                <a:spLocks/>
              </p:cNvSpPr>
              <p:nvPr/>
            </p:nvSpPr>
            <p:spPr bwMode="auto">
              <a:xfrm>
                <a:off x="1754" y="3328"/>
                <a:ext cx="80" cy="9"/>
              </a:xfrm>
              <a:custGeom>
                <a:avLst/>
                <a:gdLst>
                  <a:gd name="T0" fmla="*/ 80 w 80"/>
                  <a:gd name="T1" fmla="*/ 9 h 9"/>
                  <a:gd name="T2" fmla="*/ 73 w 80"/>
                  <a:gd name="T3" fmla="*/ 9 h 9"/>
                  <a:gd name="T4" fmla="*/ 63 w 80"/>
                  <a:gd name="T5" fmla="*/ 7 h 9"/>
                  <a:gd name="T6" fmla="*/ 54 w 80"/>
                  <a:gd name="T7" fmla="*/ 6 h 9"/>
                  <a:gd name="T8" fmla="*/ 44 w 80"/>
                  <a:gd name="T9" fmla="*/ 5 h 9"/>
                  <a:gd name="T10" fmla="*/ 34 w 80"/>
                  <a:gd name="T11" fmla="*/ 4 h 9"/>
                  <a:gd name="T12" fmla="*/ 25 w 80"/>
                  <a:gd name="T13" fmla="*/ 3 h 9"/>
                  <a:gd name="T14" fmla="*/ 14 w 80"/>
                  <a:gd name="T15" fmla="*/ 1 h 9"/>
                  <a:gd name="T16" fmla="*/ 5 w 80"/>
                  <a:gd name="T17" fmla="*/ 0 h 9"/>
                  <a:gd name="T18" fmla="*/ 0 w 80"/>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
                    <a:moveTo>
                      <a:pt x="80" y="9"/>
                    </a:moveTo>
                    <a:lnTo>
                      <a:pt x="73" y="9"/>
                    </a:lnTo>
                    <a:lnTo>
                      <a:pt x="63" y="7"/>
                    </a:lnTo>
                    <a:lnTo>
                      <a:pt x="54" y="6"/>
                    </a:lnTo>
                    <a:lnTo>
                      <a:pt x="44" y="5"/>
                    </a:lnTo>
                    <a:lnTo>
                      <a:pt x="34" y="4"/>
                    </a:lnTo>
                    <a:lnTo>
                      <a:pt x="25" y="3"/>
                    </a:lnTo>
                    <a:lnTo>
                      <a:pt x="14" y="1"/>
                    </a:lnTo>
                    <a:lnTo>
                      <a:pt x="5" y="0"/>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Freeform 142">
                <a:extLst>
                  <a:ext uri="{FF2B5EF4-FFF2-40B4-BE49-F238E27FC236}">
                    <a16:creationId xmlns:a16="http://schemas.microsoft.com/office/drawing/2014/main" id="{9D348AE1-DF25-39D9-1A5E-C92402227BE4}"/>
                  </a:ext>
                </a:extLst>
              </p:cNvPr>
              <p:cNvSpPr>
                <a:spLocks/>
              </p:cNvSpPr>
              <p:nvPr/>
            </p:nvSpPr>
            <p:spPr bwMode="auto">
              <a:xfrm>
                <a:off x="4422" y="3328"/>
                <a:ext cx="80" cy="9"/>
              </a:xfrm>
              <a:custGeom>
                <a:avLst/>
                <a:gdLst>
                  <a:gd name="T0" fmla="*/ 80 w 80"/>
                  <a:gd name="T1" fmla="*/ 0 h 9"/>
                  <a:gd name="T2" fmla="*/ 75 w 80"/>
                  <a:gd name="T3" fmla="*/ 0 h 9"/>
                  <a:gd name="T4" fmla="*/ 65 w 80"/>
                  <a:gd name="T5" fmla="*/ 1 h 9"/>
                  <a:gd name="T6" fmla="*/ 55 w 80"/>
                  <a:gd name="T7" fmla="*/ 3 h 9"/>
                  <a:gd name="T8" fmla="*/ 46 w 80"/>
                  <a:gd name="T9" fmla="*/ 4 h 9"/>
                  <a:gd name="T10" fmla="*/ 36 w 80"/>
                  <a:gd name="T11" fmla="*/ 5 h 9"/>
                  <a:gd name="T12" fmla="*/ 26 w 80"/>
                  <a:gd name="T13" fmla="*/ 6 h 9"/>
                  <a:gd name="T14" fmla="*/ 17 w 80"/>
                  <a:gd name="T15" fmla="*/ 7 h 9"/>
                  <a:gd name="T16" fmla="*/ 7 w 80"/>
                  <a:gd name="T17" fmla="*/ 9 h 9"/>
                  <a:gd name="T18" fmla="*/ 0 w 80"/>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
                    <a:moveTo>
                      <a:pt x="80" y="0"/>
                    </a:moveTo>
                    <a:lnTo>
                      <a:pt x="75" y="0"/>
                    </a:lnTo>
                    <a:lnTo>
                      <a:pt x="65" y="1"/>
                    </a:lnTo>
                    <a:lnTo>
                      <a:pt x="55" y="3"/>
                    </a:lnTo>
                    <a:lnTo>
                      <a:pt x="46" y="4"/>
                    </a:lnTo>
                    <a:lnTo>
                      <a:pt x="36" y="5"/>
                    </a:lnTo>
                    <a:lnTo>
                      <a:pt x="26" y="6"/>
                    </a:lnTo>
                    <a:lnTo>
                      <a:pt x="17" y="7"/>
                    </a:lnTo>
                    <a:lnTo>
                      <a:pt x="7" y="9"/>
                    </a:lnTo>
                    <a:lnTo>
                      <a:pt x="0" y="9"/>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 name="Freeform 143">
                <a:extLst>
                  <a:ext uri="{FF2B5EF4-FFF2-40B4-BE49-F238E27FC236}">
                    <a16:creationId xmlns:a16="http://schemas.microsoft.com/office/drawing/2014/main" id="{5DF43235-5D78-D4AF-FD51-3A08798E8FDE}"/>
                  </a:ext>
                </a:extLst>
              </p:cNvPr>
              <p:cNvSpPr>
                <a:spLocks/>
              </p:cNvSpPr>
              <p:nvPr/>
            </p:nvSpPr>
            <p:spPr bwMode="auto">
              <a:xfrm>
                <a:off x="1678" y="3318"/>
                <a:ext cx="76" cy="10"/>
              </a:xfrm>
              <a:custGeom>
                <a:avLst/>
                <a:gdLst>
                  <a:gd name="T0" fmla="*/ 76 w 76"/>
                  <a:gd name="T1" fmla="*/ 10 h 10"/>
                  <a:gd name="T2" fmla="*/ 71 w 76"/>
                  <a:gd name="T3" fmla="*/ 9 h 10"/>
                  <a:gd name="T4" fmla="*/ 62 w 76"/>
                  <a:gd name="T5" fmla="*/ 8 h 10"/>
                  <a:gd name="T6" fmla="*/ 52 w 76"/>
                  <a:gd name="T7" fmla="*/ 7 h 10"/>
                  <a:gd name="T8" fmla="*/ 42 w 76"/>
                  <a:gd name="T9" fmla="*/ 5 h 10"/>
                  <a:gd name="T10" fmla="*/ 33 w 76"/>
                  <a:gd name="T11" fmla="*/ 4 h 10"/>
                  <a:gd name="T12" fmla="*/ 23 w 76"/>
                  <a:gd name="T13" fmla="*/ 3 h 10"/>
                  <a:gd name="T14" fmla="*/ 13 w 76"/>
                  <a:gd name="T15" fmla="*/ 2 h 10"/>
                  <a:gd name="T16" fmla="*/ 3 w 76"/>
                  <a:gd name="T17" fmla="*/ 0 h 10"/>
                  <a:gd name="T18" fmla="*/ 0 w 7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
                    <a:moveTo>
                      <a:pt x="76" y="10"/>
                    </a:moveTo>
                    <a:lnTo>
                      <a:pt x="71" y="9"/>
                    </a:lnTo>
                    <a:lnTo>
                      <a:pt x="62" y="8"/>
                    </a:lnTo>
                    <a:lnTo>
                      <a:pt x="52" y="7"/>
                    </a:lnTo>
                    <a:lnTo>
                      <a:pt x="42" y="5"/>
                    </a:lnTo>
                    <a:lnTo>
                      <a:pt x="33" y="4"/>
                    </a:lnTo>
                    <a:lnTo>
                      <a:pt x="23" y="3"/>
                    </a:lnTo>
                    <a:lnTo>
                      <a:pt x="13" y="2"/>
                    </a:lnTo>
                    <a:lnTo>
                      <a:pt x="3" y="0"/>
                    </a:lnTo>
                    <a:lnTo>
                      <a:pt x="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Freeform 144">
                <a:extLst>
                  <a:ext uri="{FF2B5EF4-FFF2-40B4-BE49-F238E27FC236}">
                    <a16:creationId xmlns:a16="http://schemas.microsoft.com/office/drawing/2014/main" id="{4FEACA4E-DA15-0076-707C-729847DF26D2}"/>
                  </a:ext>
                </a:extLst>
              </p:cNvPr>
              <p:cNvSpPr>
                <a:spLocks/>
              </p:cNvSpPr>
              <p:nvPr/>
            </p:nvSpPr>
            <p:spPr bwMode="auto">
              <a:xfrm>
                <a:off x="4502" y="3318"/>
                <a:ext cx="76" cy="10"/>
              </a:xfrm>
              <a:custGeom>
                <a:avLst/>
                <a:gdLst>
                  <a:gd name="T0" fmla="*/ 76 w 76"/>
                  <a:gd name="T1" fmla="*/ 0 h 10"/>
                  <a:gd name="T2" fmla="*/ 73 w 76"/>
                  <a:gd name="T3" fmla="*/ 0 h 10"/>
                  <a:gd name="T4" fmla="*/ 63 w 76"/>
                  <a:gd name="T5" fmla="*/ 2 h 10"/>
                  <a:gd name="T6" fmla="*/ 53 w 76"/>
                  <a:gd name="T7" fmla="*/ 3 h 10"/>
                  <a:gd name="T8" fmla="*/ 43 w 76"/>
                  <a:gd name="T9" fmla="*/ 4 h 10"/>
                  <a:gd name="T10" fmla="*/ 34 w 76"/>
                  <a:gd name="T11" fmla="*/ 5 h 10"/>
                  <a:gd name="T12" fmla="*/ 24 w 76"/>
                  <a:gd name="T13" fmla="*/ 7 h 10"/>
                  <a:gd name="T14" fmla="*/ 14 w 76"/>
                  <a:gd name="T15" fmla="*/ 8 h 10"/>
                  <a:gd name="T16" fmla="*/ 5 w 76"/>
                  <a:gd name="T17" fmla="*/ 9 h 10"/>
                  <a:gd name="T18" fmla="*/ 0 w 7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
                    <a:moveTo>
                      <a:pt x="76" y="0"/>
                    </a:moveTo>
                    <a:lnTo>
                      <a:pt x="73" y="0"/>
                    </a:lnTo>
                    <a:lnTo>
                      <a:pt x="63" y="2"/>
                    </a:lnTo>
                    <a:lnTo>
                      <a:pt x="53" y="3"/>
                    </a:lnTo>
                    <a:lnTo>
                      <a:pt x="43" y="4"/>
                    </a:lnTo>
                    <a:lnTo>
                      <a:pt x="34" y="5"/>
                    </a:lnTo>
                    <a:lnTo>
                      <a:pt x="24" y="7"/>
                    </a:lnTo>
                    <a:lnTo>
                      <a:pt x="14" y="8"/>
                    </a:lnTo>
                    <a:lnTo>
                      <a:pt x="5" y="9"/>
                    </a:lnTo>
                    <a:lnTo>
                      <a:pt x="0"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 name="Line 145">
                <a:extLst>
                  <a:ext uri="{FF2B5EF4-FFF2-40B4-BE49-F238E27FC236}">
                    <a16:creationId xmlns:a16="http://schemas.microsoft.com/office/drawing/2014/main" id="{B4BF697A-4C51-CAB7-18AE-4E1CE086F7B5}"/>
                  </a:ext>
                </a:extLst>
              </p:cNvPr>
              <p:cNvSpPr>
                <a:spLocks noChangeShapeType="1"/>
              </p:cNvSpPr>
              <p:nvPr/>
            </p:nvSpPr>
            <p:spPr bwMode="auto">
              <a:xfrm flipH="1" flipV="1">
                <a:off x="1671" y="3317"/>
                <a:ext cx="7" cy="1"/>
              </a:xfrm>
              <a:prstGeom prst="line">
                <a:avLst/>
              </a:prstGeom>
              <a:noFill/>
              <a:ln w="19050" cap="flat">
                <a:solidFill>
                  <a:srgbClr val="80CB5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Line 146">
                <a:extLst>
                  <a:ext uri="{FF2B5EF4-FFF2-40B4-BE49-F238E27FC236}">
                    <a16:creationId xmlns:a16="http://schemas.microsoft.com/office/drawing/2014/main" id="{85F4C431-BB72-6EC0-3B71-DB3A4705BE83}"/>
                  </a:ext>
                </a:extLst>
              </p:cNvPr>
              <p:cNvSpPr>
                <a:spLocks noChangeShapeType="1"/>
              </p:cNvSpPr>
              <p:nvPr/>
            </p:nvSpPr>
            <p:spPr bwMode="auto">
              <a:xfrm flipH="1">
                <a:off x="4578" y="3317"/>
                <a:ext cx="6" cy="1"/>
              </a:xfrm>
              <a:prstGeom prst="line">
                <a:avLst/>
              </a:prstGeom>
              <a:noFill/>
              <a:ln w="19050" cap="flat">
                <a:solidFill>
                  <a:srgbClr val="80CB5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 name="Line 147">
                <a:extLst>
                  <a:ext uri="{FF2B5EF4-FFF2-40B4-BE49-F238E27FC236}">
                    <a16:creationId xmlns:a16="http://schemas.microsoft.com/office/drawing/2014/main" id="{3C034798-2399-BC6E-6E32-16A8AD24EA3E}"/>
                  </a:ext>
                </a:extLst>
              </p:cNvPr>
              <p:cNvSpPr>
                <a:spLocks noChangeShapeType="1"/>
              </p:cNvSpPr>
              <p:nvPr/>
            </p:nvSpPr>
            <p:spPr bwMode="auto">
              <a:xfrm flipV="1">
                <a:off x="1671" y="1121"/>
                <a:ext cx="7" cy="1"/>
              </a:xfrm>
              <a:prstGeom prst="line">
                <a:avLst/>
              </a:prstGeom>
              <a:noFill/>
              <a:ln w="19050" cap="flat">
                <a:solidFill>
                  <a:srgbClr val="80CB5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Line 148">
                <a:extLst>
                  <a:ext uri="{FF2B5EF4-FFF2-40B4-BE49-F238E27FC236}">
                    <a16:creationId xmlns:a16="http://schemas.microsoft.com/office/drawing/2014/main" id="{BDED9752-1644-E60A-B159-95279041A3FA}"/>
                  </a:ext>
                </a:extLst>
              </p:cNvPr>
              <p:cNvSpPr>
                <a:spLocks noChangeShapeType="1"/>
              </p:cNvSpPr>
              <p:nvPr/>
            </p:nvSpPr>
            <p:spPr bwMode="auto">
              <a:xfrm>
                <a:off x="4578" y="1121"/>
                <a:ext cx="6" cy="1"/>
              </a:xfrm>
              <a:prstGeom prst="line">
                <a:avLst/>
              </a:prstGeom>
              <a:noFill/>
              <a:ln w="19050" cap="flat">
                <a:solidFill>
                  <a:srgbClr val="80CB5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Freeform 149">
                <a:extLst>
                  <a:ext uri="{FF2B5EF4-FFF2-40B4-BE49-F238E27FC236}">
                    <a16:creationId xmlns:a16="http://schemas.microsoft.com/office/drawing/2014/main" id="{4ED20CD4-C75B-D629-6DE1-12E0A1C79750}"/>
                  </a:ext>
                </a:extLst>
              </p:cNvPr>
              <p:cNvSpPr>
                <a:spLocks/>
              </p:cNvSpPr>
              <p:nvPr/>
            </p:nvSpPr>
            <p:spPr bwMode="auto">
              <a:xfrm>
                <a:off x="1678" y="1112"/>
                <a:ext cx="76" cy="9"/>
              </a:xfrm>
              <a:custGeom>
                <a:avLst/>
                <a:gdLst>
                  <a:gd name="T0" fmla="*/ 0 w 76"/>
                  <a:gd name="T1" fmla="*/ 9 h 9"/>
                  <a:gd name="T2" fmla="*/ 3 w 76"/>
                  <a:gd name="T3" fmla="*/ 9 h 9"/>
                  <a:gd name="T4" fmla="*/ 13 w 76"/>
                  <a:gd name="T5" fmla="*/ 8 h 9"/>
                  <a:gd name="T6" fmla="*/ 23 w 76"/>
                  <a:gd name="T7" fmla="*/ 7 h 9"/>
                  <a:gd name="T8" fmla="*/ 33 w 76"/>
                  <a:gd name="T9" fmla="*/ 5 h 9"/>
                  <a:gd name="T10" fmla="*/ 42 w 76"/>
                  <a:gd name="T11" fmla="*/ 4 h 9"/>
                  <a:gd name="T12" fmla="*/ 52 w 76"/>
                  <a:gd name="T13" fmla="*/ 3 h 9"/>
                  <a:gd name="T14" fmla="*/ 62 w 76"/>
                  <a:gd name="T15" fmla="*/ 1 h 9"/>
                  <a:gd name="T16" fmla="*/ 71 w 76"/>
                  <a:gd name="T17" fmla="*/ 0 h 9"/>
                  <a:gd name="T18" fmla="*/ 76 w 7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
                    <a:moveTo>
                      <a:pt x="0" y="9"/>
                    </a:moveTo>
                    <a:lnTo>
                      <a:pt x="3" y="9"/>
                    </a:lnTo>
                    <a:lnTo>
                      <a:pt x="13" y="8"/>
                    </a:lnTo>
                    <a:lnTo>
                      <a:pt x="23" y="7"/>
                    </a:lnTo>
                    <a:lnTo>
                      <a:pt x="33" y="5"/>
                    </a:lnTo>
                    <a:lnTo>
                      <a:pt x="42" y="4"/>
                    </a:lnTo>
                    <a:lnTo>
                      <a:pt x="52" y="3"/>
                    </a:lnTo>
                    <a:lnTo>
                      <a:pt x="62" y="1"/>
                    </a:lnTo>
                    <a:lnTo>
                      <a:pt x="71" y="0"/>
                    </a:lnTo>
                    <a:lnTo>
                      <a:pt x="76"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 name="Freeform 150">
                <a:extLst>
                  <a:ext uri="{FF2B5EF4-FFF2-40B4-BE49-F238E27FC236}">
                    <a16:creationId xmlns:a16="http://schemas.microsoft.com/office/drawing/2014/main" id="{CEF0B987-4BD8-BA5C-C254-243D07ECA989}"/>
                  </a:ext>
                </a:extLst>
              </p:cNvPr>
              <p:cNvSpPr>
                <a:spLocks/>
              </p:cNvSpPr>
              <p:nvPr/>
            </p:nvSpPr>
            <p:spPr bwMode="auto">
              <a:xfrm>
                <a:off x="4502" y="1112"/>
                <a:ext cx="76" cy="9"/>
              </a:xfrm>
              <a:custGeom>
                <a:avLst/>
                <a:gdLst>
                  <a:gd name="T0" fmla="*/ 0 w 76"/>
                  <a:gd name="T1" fmla="*/ 0 h 9"/>
                  <a:gd name="T2" fmla="*/ 5 w 76"/>
                  <a:gd name="T3" fmla="*/ 0 h 9"/>
                  <a:gd name="T4" fmla="*/ 14 w 76"/>
                  <a:gd name="T5" fmla="*/ 1 h 9"/>
                  <a:gd name="T6" fmla="*/ 24 w 76"/>
                  <a:gd name="T7" fmla="*/ 3 h 9"/>
                  <a:gd name="T8" fmla="*/ 34 w 76"/>
                  <a:gd name="T9" fmla="*/ 4 h 9"/>
                  <a:gd name="T10" fmla="*/ 43 w 76"/>
                  <a:gd name="T11" fmla="*/ 5 h 9"/>
                  <a:gd name="T12" fmla="*/ 53 w 76"/>
                  <a:gd name="T13" fmla="*/ 7 h 9"/>
                  <a:gd name="T14" fmla="*/ 63 w 76"/>
                  <a:gd name="T15" fmla="*/ 8 h 9"/>
                  <a:gd name="T16" fmla="*/ 73 w 76"/>
                  <a:gd name="T17" fmla="*/ 9 h 9"/>
                  <a:gd name="T18" fmla="*/ 76 w 76"/>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
                    <a:moveTo>
                      <a:pt x="0" y="0"/>
                    </a:moveTo>
                    <a:lnTo>
                      <a:pt x="5" y="0"/>
                    </a:lnTo>
                    <a:lnTo>
                      <a:pt x="14" y="1"/>
                    </a:lnTo>
                    <a:lnTo>
                      <a:pt x="24" y="3"/>
                    </a:lnTo>
                    <a:lnTo>
                      <a:pt x="34" y="4"/>
                    </a:lnTo>
                    <a:lnTo>
                      <a:pt x="43" y="5"/>
                    </a:lnTo>
                    <a:lnTo>
                      <a:pt x="53" y="7"/>
                    </a:lnTo>
                    <a:lnTo>
                      <a:pt x="63" y="8"/>
                    </a:lnTo>
                    <a:lnTo>
                      <a:pt x="73" y="9"/>
                    </a:lnTo>
                    <a:lnTo>
                      <a:pt x="76" y="9"/>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 name="Freeform 151">
                <a:extLst>
                  <a:ext uri="{FF2B5EF4-FFF2-40B4-BE49-F238E27FC236}">
                    <a16:creationId xmlns:a16="http://schemas.microsoft.com/office/drawing/2014/main" id="{D58F839A-5ED7-DECB-CBD6-2EFB10A496C2}"/>
                  </a:ext>
                </a:extLst>
              </p:cNvPr>
              <p:cNvSpPr>
                <a:spLocks/>
              </p:cNvSpPr>
              <p:nvPr/>
            </p:nvSpPr>
            <p:spPr bwMode="auto">
              <a:xfrm>
                <a:off x="1754" y="1102"/>
                <a:ext cx="80" cy="10"/>
              </a:xfrm>
              <a:custGeom>
                <a:avLst/>
                <a:gdLst>
                  <a:gd name="T0" fmla="*/ 0 w 80"/>
                  <a:gd name="T1" fmla="*/ 10 h 10"/>
                  <a:gd name="T2" fmla="*/ 5 w 80"/>
                  <a:gd name="T3" fmla="*/ 9 h 10"/>
                  <a:gd name="T4" fmla="*/ 14 w 80"/>
                  <a:gd name="T5" fmla="*/ 8 h 10"/>
                  <a:gd name="T6" fmla="*/ 25 w 80"/>
                  <a:gd name="T7" fmla="*/ 6 h 10"/>
                  <a:gd name="T8" fmla="*/ 34 w 80"/>
                  <a:gd name="T9" fmla="*/ 5 h 10"/>
                  <a:gd name="T10" fmla="*/ 44 w 80"/>
                  <a:gd name="T11" fmla="*/ 4 h 10"/>
                  <a:gd name="T12" fmla="*/ 54 w 80"/>
                  <a:gd name="T13" fmla="*/ 3 h 10"/>
                  <a:gd name="T14" fmla="*/ 63 w 80"/>
                  <a:gd name="T15" fmla="*/ 2 h 10"/>
                  <a:gd name="T16" fmla="*/ 73 w 80"/>
                  <a:gd name="T17" fmla="*/ 1 h 10"/>
                  <a:gd name="T18" fmla="*/ 80 w 8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0">
                    <a:moveTo>
                      <a:pt x="0" y="10"/>
                    </a:moveTo>
                    <a:lnTo>
                      <a:pt x="5" y="9"/>
                    </a:lnTo>
                    <a:lnTo>
                      <a:pt x="14" y="8"/>
                    </a:lnTo>
                    <a:lnTo>
                      <a:pt x="25" y="6"/>
                    </a:lnTo>
                    <a:lnTo>
                      <a:pt x="34" y="5"/>
                    </a:lnTo>
                    <a:lnTo>
                      <a:pt x="44" y="4"/>
                    </a:lnTo>
                    <a:lnTo>
                      <a:pt x="54" y="3"/>
                    </a:lnTo>
                    <a:lnTo>
                      <a:pt x="63" y="2"/>
                    </a:lnTo>
                    <a:lnTo>
                      <a:pt x="73" y="1"/>
                    </a:lnTo>
                    <a:lnTo>
                      <a:pt x="8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Freeform 152">
                <a:extLst>
                  <a:ext uri="{FF2B5EF4-FFF2-40B4-BE49-F238E27FC236}">
                    <a16:creationId xmlns:a16="http://schemas.microsoft.com/office/drawing/2014/main" id="{A11236DC-9AA4-ABB8-4F06-F179DA0DA760}"/>
                  </a:ext>
                </a:extLst>
              </p:cNvPr>
              <p:cNvSpPr>
                <a:spLocks/>
              </p:cNvSpPr>
              <p:nvPr/>
            </p:nvSpPr>
            <p:spPr bwMode="auto">
              <a:xfrm>
                <a:off x="4422" y="1102"/>
                <a:ext cx="80" cy="10"/>
              </a:xfrm>
              <a:custGeom>
                <a:avLst/>
                <a:gdLst>
                  <a:gd name="T0" fmla="*/ 0 w 80"/>
                  <a:gd name="T1" fmla="*/ 0 h 10"/>
                  <a:gd name="T2" fmla="*/ 7 w 80"/>
                  <a:gd name="T3" fmla="*/ 1 h 10"/>
                  <a:gd name="T4" fmla="*/ 17 w 80"/>
                  <a:gd name="T5" fmla="*/ 2 h 10"/>
                  <a:gd name="T6" fmla="*/ 26 w 80"/>
                  <a:gd name="T7" fmla="*/ 3 h 10"/>
                  <a:gd name="T8" fmla="*/ 36 w 80"/>
                  <a:gd name="T9" fmla="*/ 4 h 10"/>
                  <a:gd name="T10" fmla="*/ 46 w 80"/>
                  <a:gd name="T11" fmla="*/ 5 h 10"/>
                  <a:gd name="T12" fmla="*/ 55 w 80"/>
                  <a:gd name="T13" fmla="*/ 6 h 10"/>
                  <a:gd name="T14" fmla="*/ 65 w 80"/>
                  <a:gd name="T15" fmla="*/ 8 h 10"/>
                  <a:gd name="T16" fmla="*/ 75 w 80"/>
                  <a:gd name="T17" fmla="*/ 9 h 10"/>
                  <a:gd name="T18" fmla="*/ 80 w 80"/>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0">
                    <a:moveTo>
                      <a:pt x="0" y="0"/>
                    </a:moveTo>
                    <a:lnTo>
                      <a:pt x="7" y="1"/>
                    </a:lnTo>
                    <a:lnTo>
                      <a:pt x="17" y="2"/>
                    </a:lnTo>
                    <a:lnTo>
                      <a:pt x="26" y="3"/>
                    </a:lnTo>
                    <a:lnTo>
                      <a:pt x="36" y="4"/>
                    </a:lnTo>
                    <a:lnTo>
                      <a:pt x="46" y="5"/>
                    </a:lnTo>
                    <a:lnTo>
                      <a:pt x="55" y="6"/>
                    </a:lnTo>
                    <a:lnTo>
                      <a:pt x="65" y="8"/>
                    </a:lnTo>
                    <a:lnTo>
                      <a:pt x="75" y="9"/>
                    </a:lnTo>
                    <a:lnTo>
                      <a:pt x="80"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 name="Freeform 153">
                <a:extLst>
                  <a:ext uri="{FF2B5EF4-FFF2-40B4-BE49-F238E27FC236}">
                    <a16:creationId xmlns:a16="http://schemas.microsoft.com/office/drawing/2014/main" id="{39312D94-18FF-4CBD-09CE-98BE400C9A36}"/>
                  </a:ext>
                </a:extLst>
              </p:cNvPr>
              <p:cNvSpPr>
                <a:spLocks/>
              </p:cNvSpPr>
              <p:nvPr/>
            </p:nvSpPr>
            <p:spPr bwMode="auto">
              <a:xfrm>
                <a:off x="1834" y="1092"/>
                <a:ext cx="87" cy="10"/>
              </a:xfrm>
              <a:custGeom>
                <a:avLst/>
                <a:gdLst>
                  <a:gd name="T0" fmla="*/ 0 w 87"/>
                  <a:gd name="T1" fmla="*/ 10 h 10"/>
                  <a:gd name="T2" fmla="*/ 2 w 87"/>
                  <a:gd name="T3" fmla="*/ 10 h 10"/>
                  <a:gd name="T4" fmla="*/ 12 w 87"/>
                  <a:gd name="T5" fmla="*/ 9 h 10"/>
                  <a:gd name="T6" fmla="*/ 22 w 87"/>
                  <a:gd name="T7" fmla="*/ 7 h 10"/>
                  <a:gd name="T8" fmla="*/ 32 w 87"/>
                  <a:gd name="T9" fmla="*/ 6 h 10"/>
                  <a:gd name="T10" fmla="*/ 42 w 87"/>
                  <a:gd name="T11" fmla="*/ 5 h 10"/>
                  <a:gd name="T12" fmla="*/ 51 w 87"/>
                  <a:gd name="T13" fmla="*/ 4 h 10"/>
                  <a:gd name="T14" fmla="*/ 61 w 87"/>
                  <a:gd name="T15" fmla="*/ 3 h 10"/>
                  <a:gd name="T16" fmla="*/ 71 w 87"/>
                  <a:gd name="T17" fmla="*/ 2 h 10"/>
                  <a:gd name="T18" fmla="*/ 80 w 87"/>
                  <a:gd name="T19" fmla="*/ 1 h 10"/>
                  <a:gd name="T20" fmla="*/ 87 w 8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
                    <a:moveTo>
                      <a:pt x="0" y="10"/>
                    </a:moveTo>
                    <a:lnTo>
                      <a:pt x="2" y="10"/>
                    </a:lnTo>
                    <a:lnTo>
                      <a:pt x="12" y="9"/>
                    </a:lnTo>
                    <a:lnTo>
                      <a:pt x="22" y="7"/>
                    </a:lnTo>
                    <a:lnTo>
                      <a:pt x="32" y="6"/>
                    </a:lnTo>
                    <a:lnTo>
                      <a:pt x="42" y="5"/>
                    </a:lnTo>
                    <a:lnTo>
                      <a:pt x="51" y="4"/>
                    </a:lnTo>
                    <a:lnTo>
                      <a:pt x="61" y="3"/>
                    </a:lnTo>
                    <a:lnTo>
                      <a:pt x="71" y="2"/>
                    </a:lnTo>
                    <a:lnTo>
                      <a:pt x="80" y="1"/>
                    </a:lnTo>
                    <a:lnTo>
                      <a:pt x="87"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 name="Freeform 154">
                <a:extLst>
                  <a:ext uri="{FF2B5EF4-FFF2-40B4-BE49-F238E27FC236}">
                    <a16:creationId xmlns:a16="http://schemas.microsoft.com/office/drawing/2014/main" id="{2CD07737-0780-9196-CBD2-E808624F2608}"/>
                  </a:ext>
                </a:extLst>
              </p:cNvPr>
              <p:cNvSpPr>
                <a:spLocks/>
              </p:cNvSpPr>
              <p:nvPr/>
            </p:nvSpPr>
            <p:spPr bwMode="auto">
              <a:xfrm>
                <a:off x="4335" y="1092"/>
                <a:ext cx="87" cy="10"/>
              </a:xfrm>
              <a:custGeom>
                <a:avLst/>
                <a:gdLst>
                  <a:gd name="T0" fmla="*/ 0 w 87"/>
                  <a:gd name="T1" fmla="*/ 0 h 10"/>
                  <a:gd name="T2" fmla="*/ 7 w 87"/>
                  <a:gd name="T3" fmla="*/ 1 h 10"/>
                  <a:gd name="T4" fmla="*/ 16 w 87"/>
                  <a:gd name="T5" fmla="*/ 2 h 10"/>
                  <a:gd name="T6" fmla="*/ 26 w 87"/>
                  <a:gd name="T7" fmla="*/ 3 h 10"/>
                  <a:gd name="T8" fmla="*/ 36 w 87"/>
                  <a:gd name="T9" fmla="*/ 4 h 10"/>
                  <a:gd name="T10" fmla="*/ 45 w 87"/>
                  <a:gd name="T11" fmla="*/ 5 h 10"/>
                  <a:gd name="T12" fmla="*/ 55 w 87"/>
                  <a:gd name="T13" fmla="*/ 6 h 10"/>
                  <a:gd name="T14" fmla="*/ 65 w 87"/>
                  <a:gd name="T15" fmla="*/ 7 h 10"/>
                  <a:gd name="T16" fmla="*/ 74 w 87"/>
                  <a:gd name="T17" fmla="*/ 9 h 10"/>
                  <a:gd name="T18" fmla="*/ 84 w 87"/>
                  <a:gd name="T19" fmla="*/ 10 h 10"/>
                  <a:gd name="T20" fmla="*/ 87 w 8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
                    <a:moveTo>
                      <a:pt x="0" y="0"/>
                    </a:moveTo>
                    <a:lnTo>
                      <a:pt x="7" y="1"/>
                    </a:lnTo>
                    <a:lnTo>
                      <a:pt x="16" y="2"/>
                    </a:lnTo>
                    <a:lnTo>
                      <a:pt x="26" y="3"/>
                    </a:lnTo>
                    <a:lnTo>
                      <a:pt x="36" y="4"/>
                    </a:lnTo>
                    <a:lnTo>
                      <a:pt x="45" y="5"/>
                    </a:lnTo>
                    <a:lnTo>
                      <a:pt x="55" y="6"/>
                    </a:lnTo>
                    <a:lnTo>
                      <a:pt x="65" y="7"/>
                    </a:lnTo>
                    <a:lnTo>
                      <a:pt x="74" y="9"/>
                    </a:lnTo>
                    <a:lnTo>
                      <a:pt x="84" y="10"/>
                    </a:lnTo>
                    <a:lnTo>
                      <a:pt x="87"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 name="Freeform 155">
                <a:extLst>
                  <a:ext uri="{FF2B5EF4-FFF2-40B4-BE49-F238E27FC236}">
                    <a16:creationId xmlns:a16="http://schemas.microsoft.com/office/drawing/2014/main" id="{F34BBA63-D636-6BC0-54BD-ABB4546CDD85}"/>
                  </a:ext>
                </a:extLst>
              </p:cNvPr>
              <p:cNvSpPr>
                <a:spLocks/>
              </p:cNvSpPr>
              <p:nvPr/>
            </p:nvSpPr>
            <p:spPr bwMode="auto">
              <a:xfrm>
                <a:off x="1921" y="1082"/>
                <a:ext cx="95" cy="10"/>
              </a:xfrm>
              <a:custGeom>
                <a:avLst/>
                <a:gdLst>
                  <a:gd name="T0" fmla="*/ 0 w 95"/>
                  <a:gd name="T1" fmla="*/ 10 h 10"/>
                  <a:gd name="T2" fmla="*/ 3 w 95"/>
                  <a:gd name="T3" fmla="*/ 10 h 10"/>
                  <a:gd name="T4" fmla="*/ 13 w 95"/>
                  <a:gd name="T5" fmla="*/ 9 h 10"/>
                  <a:gd name="T6" fmla="*/ 23 w 95"/>
                  <a:gd name="T7" fmla="*/ 8 h 10"/>
                  <a:gd name="T8" fmla="*/ 32 w 95"/>
                  <a:gd name="T9" fmla="*/ 7 h 10"/>
                  <a:gd name="T10" fmla="*/ 42 w 95"/>
                  <a:gd name="T11" fmla="*/ 6 h 10"/>
                  <a:gd name="T12" fmla="*/ 52 w 95"/>
                  <a:gd name="T13" fmla="*/ 5 h 10"/>
                  <a:gd name="T14" fmla="*/ 61 w 95"/>
                  <a:gd name="T15" fmla="*/ 4 h 10"/>
                  <a:gd name="T16" fmla="*/ 71 w 95"/>
                  <a:gd name="T17" fmla="*/ 3 h 10"/>
                  <a:gd name="T18" fmla="*/ 80 w 95"/>
                  <a:gd name="T19" fmla="*/ 2 h 10"/>
                  <a:gd name="T20" fmla="*/ 91 w 95"/>
                  <a:gd name="T21" fmla="*/ 1 h 10"/>
                  <a:gd name="T22" fmla="*/ 95 w 95"/>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
                    <a:moveTo>
                      <a:pt x="0" y="10"/>
                    </a:moveTo>
                    <a:lnTo>
                      <a:pt x="3" y="10"/>
                    </a:lnTo>
                    <a:lnTo>
                      <a:pt x="13" y="9"/>
                    </a:lnTo>
                    <a:lnTo>
                      <a:pt x="23" y="8"/>
                    </a:lnTo>
                    <a:lnTo>
                      <a:pt x="32" y="7"/>
                    </a:lnTo>
                    <a:lnTo>
                      <a:pt x="42" y="6"/>
                    </a:lnTo>
                    <a:lnTo>
                      <a:pt x="52" y="5"/>
                    </a:lnTo>
                    <a:lnTo>
                      <a:pt x="61" y="4"/>
                    </a:lnTo>
                    <a:lnTo>
                      <a:pt x="71" y="3"/>
                    </a:lnTo>
                    <a:lnTo>
                      <a:pt x="80" y="2"/>
                    </a:lnTo>
                    <a:lnTo>
                      <a:pt x="91" y="1"/>
                    </a:lnTo>
                    <a:lnTo>
                      <a:pt x="95"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Freeform 156">
                <a:extLst>
                  <a:ext uri="{FF2B5EF4-FFF2-40B4-BE49-F238E27FC236}">
                    <a16:creationId xmlns:a16="http://schemas.microsoft.com/office/drawing/2014/main" id="{8535E1AB-6D91-B282-0320-5D286F44CAA8}"/>
                  </a:ext>
                </a:extLst>
              </p:cNvPr>
              <p:cNvSpPr>
                <a:spLocks/>
              </p:cNvSpPr>
              <p:nvPr/>
            </p:nvSpPr>
            <p:spPr bwMode="auto">
              <a:xfrm>
                <a:off x="4240" y="1082"/>
                <a:ext cx="95" cy="10"/>
              </a:xfrm>
              <a:custGeom>
                <a:avLst/>
                <a:gdLst>
                  <a:gd name="T0" fmla="*/ 0 w 95"/>
                  <a:gd name="T1" fmla="*/ 0 h 10"/>
                  <a:gd name="T2" fmla="*/ 4 w 95"/>
                  <a:gd name="T3" fmla="*/ 1 h 10"/>
                  <a:gd name="T4" fmla="*/ 14 w 95"/>
                  <a:gd name="T5" fmla="*/ 2 h 10"/>
                  <a:gd name="T6" fmla="*/ 24 w 95"/>
                  <a:gd name="T7" fmla="*/ 3 h 10"/>
                  <a:gd name="T8" fmla="*/ 34 w 95"/>
                  <a:gd name="T9" fmla="*/ 4 h 10"/>
                  <a:gd name="T10" fmla="*/ 43 w 95"/>
                  <a:gd name="T11" fmla="*/ 5 h 10"/>
                  <a:gd name="T12" fmla="*/ 53 w 95"/>
                  <a:gd name="T13" fmla="*/ 6 h 10"/>
                  <a:gd name="T14" fmla="*/ 63 w 95"/>
                  <a:gd name="T15" fmla="*/ 7 h 10"/>
                  <a:gd name="T16" fmla="*/ 72 w 95"/>
                  <a:gd name="T17" fmla="*/ 8 h 10"/>
                  <a:gd name="T18" fmla="*/ 82 w 95"/>
                  <a:gd name="T19" fmla="*/ 9 h 10"/>
                  <a:gd name="T20" fmla="*/ 92 w 95"/>
                  <a:gd name="T21" fmla="*/ 10 h 10"/>
                  <a:gd name="T22" fmla="*/ 95 w 95"/>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
                    <a:moveTo>
                      <a:pt x="0" y="0"/>
                    </a:moveTo>
                    <a:lnTo>
                      <a:pt x="4" y="1"/>
                    </a:lnTo>
                    <a:lnTo>
                      <a:pt x="14" y="2"/>
                    </a:lnTo>
                    <a:lnTo>
                      <a:pt x="24" y="3"/>
                    </a:lnTo>
                    <a:lnTo>
                      <a:pt x="34" y="4"/>
                    </a:lnTo>
                    <a:lnTo>
                      <a:pt x="43" y="5"/>
                    </a:lnTo>
                    <a:lnTo>
                      <a:pt x="53" y="6"/>
                    </a:lnTo>
                    <a:lnTo>
                      <a:pt x="63" y="7"/>
                    </a:lnTo>
                    <a:lnTo>
                      <a:pt x="72" y="8"/>
                    </a:lnTo>
                    <a:lnTo>
                      <a:pt x="82" y="9"/>
                    </a:lnTo>
                    <a:lnTo>
                      <a:pt x="92" y="10"/>
                    </a:lnTo>
                    <a:lnTo>
                      <a:pt x="95"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 name="Freeform 157">
                <a:extLst>
                  <a:ext uri="{FF2B5EF4-FFF2-40B4-BE49-F238E27FC236}">
                    <a16:creationId xmlns:a16="http://schemas.microsoft.com/office/drawing/2014/main" id="{6D7E6EED-5F31-76FD-0896-15429E8672D9}"/>
                  </a:ext>
                </a:extLst>
              </p:cNvPr>
              <p:cNvSpPr>
                <a:spLocks/>
              </p:cNvSpPr>
              <p:nvPr/>
            </p:nvSpPr>
            <p:spPr bwMode="auto">
              <a:xfrm>
                <a:off x="2016" y="1073"/>
                <a:ext cx="105" cy="9"/>
              </a:xfrm>
              <a:custGeom>
                <a:avLst/>
                <a:gdLst>
                  <a:gd name="T0" fmla="*/ 0 w 105"/>
                  <a:gd name="T1" fmla="*/ 9 h 9"/>
                  <a:gd name="T2" fmla="*/ 5 w 105"/>
                  <a:gd name="T3" fmla="*/ 9 h 9"/>
                  <a:gd name="T4" fmla="*/ 15 w 105"/>
                  <a:gd name="T5" fmla="*/ 8 h 9"/>
                  <a:gd name="T6" fmla="*/ 25 w 105"/>
                  <a:gd name="T7" fmla="*/ 7 h 9"/>
                  <a:gd name="T8" fmla="*/ 34 w 105"/>
                  <a:gd name="T9" fmla="*/ 6 h 9"/>
                  <a:gd name="T10" fmla="*/ 44 w 105"/>
                  <a:gd name="T11" fmla="*/ 5 h 9"/>
                  <a:gd name="T12" fmla="*/ 53 w 105"/>
                  <a:gd name="T13" fmla="*/ 5 h 9"/>
                  <a:gd name="T14" fmla="*/ 63 w 105"/>
                  <a:gd name="T15" fmla="*/ 4 h 9"/>
                  <a:gd name="T16" fmla="*/ 73 w 105"/>
                  <a:gd name="T17" fmla="*/ 3 h 9"/>
                  <a:gd name="T18" fmla="*/ 83 w 105"/>
                  <a:gd name="T19" fmla="*/ 2 h 9"/>
                  <a:gd name="T20" fmla="*/ 93 w 105"/>
                  <a:gd name="T21" fmla="*/ 1 h 9"/>
                  <a:gd name="T22" fmla="*/ 102 w 105"/>
                  <a:gd name="T23" fmla="*/ 0 h 9"/>
                  <a:gd name="T24" fmla="*/ 105 w 10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9">
                    <a:moveTo>
                      <a:pt x="0" y="9"/>
                    </a:moveTo>
                    <a:lnTo>
                      <a:pt x="5" y="9"/>
                    </a:lnTo>
                    <a:lnTo>
                      <a:pt x="15" y="8"/>
                    </a:lnTo>
                    <a:lnTo>
                      <a:pt x="25" y="7"/>
                    </a:lnTo>
                    <a:lnTo>
                      <a:pt x="34" y="6"/>
                    </a:lnTo>
                    <a:lnTo>
                      <a:pt x="44" y="5"/>
                    </a:lnTo>
                    <a:lnTo>
                      <a:pt x="53" y="5"/>
                    </a:lnTo>
                    <a:lnTo>
                      <a:pt x="63" y="4"/>
                    </a:lnTo>
                    <a:lnTo>
                      <a:pt x="73" y="3"/>
                    </a:lnTo>
                    <a:lnTo>
                      <a:pt x="83" y="2"/>
                    </a:lnTo>
                    <a:lnTo>
                      <a:pt x="93" y="1"/>
                    </a:lnTo>
                    <a:lnTo>
                      <a:pt x="102" y="0"/>
                    </a:lnTo>
                    <a:lnTo>
                      <a:pt x="105"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Freeform 158">
                <a:extLst>
                  <a:ext uri="{FF2B5EF4-FFF2-40B4-BE49-F238E27FC236}">
                    <a16:creationId xmlns:a16="http://schemas.microsoft.com/office/drawing/2014/main" id="{3D727027-FE53-DD08-B7A3-B237C8CF4F1B}"/>
                  </a:ext>
                </a:extLst>
              </p:cNvPr>
              <p:cNvSpPr>
                <a:spLocks/>
              </p:cNvSpPr>
              <p:nvPr/>
            </p:nvSpPr>
            <p:spPr bwMode="auto">
              <a:xfrm>
                <a:off x="4135" y="1073"/>
                <a:ext cx="105" cy="9"/>
              </a:xfrm>
              <a:custGeom>
                <a:avLst/>
                <a:gdLst>
                  <a:gd name="T0" fmla="*/ 0 w 105"/>
                  <a:gd name="T1" fmla="*/ 0 h 9"/>
                  <a:gd name="T2" fmla="*/ 3 w 105"/>
                  <a:gd name="T3" fmla="*/ 0 h 9"/>
                  <a:gd name="T4" fmla="*/ 12 w 105"/>
                  <a:gd name="T5" fmla="*/ 1 h 9"/>
                  <a:gd name="T6" fmla="*/ 22 w 105"/>
                  <a:gd name="T7" fmla="*/ 2 h 9"/>
                  <a:gd name="T8" fmla="*/ 32 w 105"/>
                  <a:gd name="T9" fmla="*/ 3 h 9"/>
                  <a:gd name="T10" fmla="*/ 41 w 105"/>
                  <a:gd name="T11" fmla="*/ 4 h 9"/>
                  <a:gd name="T12" fmla="*/ 51 w 105"/>
                  <a:gd name="T13" fmla="*/ 5 h 9"/>
                  <a:gd name="T14" fmla="*/ 61 w 105"/>
                  <a:gd name="T15" fmla="*/ 5 h 9"/>
                  <a:gd name="T16" fmla="*/ 71 w 105"/>
                  <a:gd name="T17" fmla="*/ 6 h 9"/>
                  <a:gd name="T18" fmla="*/ 80 w 105"/>
                  <a:gd name="T19" fmla="*/ 7 h 9"/>
                  <a:gd name="T20" fmla="*/ 90 w 105"/>
                  <a:gd name="T21" fmla="*/ 8 h 9"/>
                  <a:gd name="T22" fmla="*/ 100 w 105"/>
                  <a:gd name="T23" fmla="*/ 9 h 9"/>
                  <a:gd name="T24" fmla="*/ 105 w 105"/>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9">
                    <a:moveTo>
                      <a:pt x="0" y="0"/>
                    </a:moveTo>
                    <a:lnTo>
                      <a:pt x="3" y="0"/>
                    </a:lnTo>
                    <a:lnTo>
                      <a:pt x="12" y="1"/>
                    </a:lnTo>
                    <a:lnTo>
                      <a:pt x="22" y="2"/>
                    </a:lnTo>
                    <a:lnTo>
                      <a:pt x="32" y="3"/>
                    </a:lnTo>
                    <a:lnTo>
                      <a:pt x="41" y="4"/>
                    </a:lnTo>
                    <a:lnTo>
                      <a:pt x="51" y="5"/>
                    </a:lnTo>
                    <a:lnTo>
                      <a:pt x="61" y="5"/>
                    </a:lnTo>
                    <a:lnTo>
                      <a:pt x="71" y="6"/>
                    </a:lnTo>
                    <a:lnTo>
                      <a:pt x="80" y="7"/>
                    </a:lnTo>
                    <a:lnTo>
                      <a:pt x="90" y="8"/>
                    </a:lnTo>
                    <a:lnTo>
                      <a:pt x="100" y="9"/>
                    </a:lnTo>
                    <a:lnTo>
                      <a:pt x="105" y="9"/>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 name="Freeform 159">
                <a:extLst>
                  <a:ext uri="{FF2B5EF4-FFF2-40B4-BE49-F238E27FC236}">
                    <a16:creationId xmlns:a16="http://schemas.microsoft.com/office/drawing/2014/main" id="{084BB002-5C60-CFF1-120D-AA55564E66B4}"/>
                  </a:ext>
                </a:extLst>
              </p:cNvPr>
              <p:cNvSpPr>
                <a:spLocks/>
              </p:cNvSpPr>
              <p:nvPr/>
            </p:nvSpPr>
            <p:spPr bwMode="auto">
              <a:xfrm>
                <a:off x="2121" y="1063"/>
                <a:ext cx="118" cy="10"/>
              </a:xfrm>
              <a:custGeom>
                <a:avLst/>
                <a:gdLst>
                  <a:gd name="T0" fmla="*/ 0 w 118"/>
                  <a:gd name="T1" fmla="*/ 10 h 10"/>
                  <a:gd name="T2" fmla="*/ 7 w 118"/>
                  <a:gd name="T3" fmla="*/ 9 h 10"/>
                  <a:gd name="T4" fmla="*/ 17 w 118"/>
                  <a:gd name="T5" fmla="*/ 8 h 10"/>
                  <a:gd name="T6" fmla="*/ 26 w 118"/>
                  <a:gd name="T7" fmla="*/ 8 h 10"/>
                  <a:gd name="T8" fmla="*/ 36 w 118"/>
                  <a:gd name="T9" fmla="*/ 7 h 10"/>
                  <a:gd name="T10" fmla="*/ 46 w 118"/>
                  <a:gd name="T11" fmla="*/ 6 h 10"/>
                  <a:gd name="T12" fmla="*/ 56 w 118"/>
                  <a:gd name="T13" fmla="*/ 5 h 10"/>
                  <a:gd name="T14" fmla="*/ 65 w 118"/>
                  <a:gd name="T15" fmla="*/ 4 h 10"/>
                  <a:gd name="T16" fmla="*/ 75 w 118"/>
                  <a:gd name="T17" fmla="*/ 4 h 10"/>
                  <a:gd name="T18" fmla="*/ 85 w 118"/>
                  <a:gd name="T19" fmla="*/ 2 h 10"/>
                  <a:gd name="T20" fmla="*/ 94 w 118"/>
                  <a:gd name="T21" fmla="*/ 2 h 10"/>
                  <a:gd name="T22" fmla="*/ 104 w 118"/>
                  <a:gd name="T23" fmla="*/ 1 h 10"/>
                  <a:gd name="T24" fmla="*/ 113 w 118"/>
                  <a:gd name="T25" fmla="*/ 0 h 10"/>
                  <a:gd name="T26" fmla="*/ 118 w 118"/>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0">
                    <a:moveTo>
                      <a:pt x="0" y="10"/>
                    </a:moveTo>
                    <a:lnTo>
                      <a:pt x="7" y="9"/>
                    </a:lnTo>
                    <a:lnTo>
                      <a:pt x="17" y="8"/>
                    </a:lnTo>
                    <a:lnTo>
                      <a:pt x="26" y="8"/>
                    </a:lnTo>
                    <a:lnTo>
                      <a:pt x="36" y="7"/>
                    </a:lnTo>
                    <a:lnTo>
                      <a:pt x="46" y="6"/>
                    </a:lnTo>
                    <a:lnTo>
                      <a:pt x="56" y="5"/>
                    </a:lnTo>
                    <a:lnTo>
                      <a:pt x="65" y="4"/>
                    </a:lnTo>
                    <a:lnTo>
                      <a:pt x="75" y="4"/>
                    </a:lnTo>
                    <a:lnTo>
                      <a:pt x="85" y="2"/>
                    </a:lnTo>
                    <a:lnTo>
                      <a:pt x="94" y="2"/>
                    </a:lnTo>
                    <a:lnTo>
                      <a:pt x="104" y="1"/>
                    </a:lnTo>
                    <a:lnTo>
                      <a:pt x="113" y="0"/>
                    </a:lnTo>
                    <a:lnTo>
                      <a:pt x="118"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Freeform 160">
                <a:extLst>
                  <a:ext uri="{FF2B5EF4-FFF2-40B4-BE49-F238E27FC236}">
                    <a16:creationId xmlns:a16="http://schemas.microsoft.com/office/drawing/2014/main" id="{5680BE9F-ADAC-7F34-C1F0-C53187755854}"/>
                  </a:ext>
                </a:extLst>
              </p:cNvPr>
              <p:cNvSpPr>
                <a:spLocks/>
              </p:cNvSpPr>
              <p:nvPr/>
            </p:nvSpPr>
            <p:spPr bwMode="auto">
              <a:xfrm>
                <a:off x="4017" y="1063"/>
                <a:ext cx="118" cy="10"/>
              </a:xfrm>
              <a:custGeom>
                <a:avLst/>
                <a:gdLst>
                  <a:gd name="T0" fmla="*/ 0 w 118"/>
                  <a:gd name="T1" fmla="*/ 0 h 10"/>
                  <a:gd name="T2" fmla="*/ 4 w 118"/>
                  <a:gd name="T3" fmla="*/ 0 h 10"/>
                  <a:gd name="T4" fmla="*/ 14 w 118"/>
                  <a:gd name="T5" fmla="*/ 1 h 10"/>
                  <a:gd name="T6" fmla="*/ 24 w 118"/>
                  <a:gd name="T7" fmla="*/ 2 h 10"/>
                  <a:gd name="T8" fmla="*/ 33 w 118"/>
                  <a:gd name="T9" fmla="*/ 2 h 10"/>
                  <a:gd name="T10" fmla="*/ 43 w 118"/>
                  <a:gd name="T11" fmla="*/ 4 h 10"/>
                  <a:gd name="T12" fmla="*/ 53 w 118"/>
                  <a:gd name="T13" fmla="*/ 4 h 10"/>
                  <a:gd name="T14" fmla="*/ 62 w 118"/>
                  <a:gd name="T15" fmla="*/ 5 h 10"/>
                  <a:gd name="T16" fmla="*/ 72 w 118"/>
                  <a:gd name="T17" fmla="*/ 6 h 10"/>
                  <a:gd name="T18" fmla="*/ 82 w 118"/>
                  <a:gd name="T19" fmla="*/ 7 h 10"/>
                  <a:gd name="T20" fmla="*/ 92 w 118"/>
                  <a:gd name="T21" fmla="*/ 8 h 10"/>
                  <a:gd name="T22" fmla="*/ 101 w 118"/>
                  <a:gd name="T23" fmla="*/ 8 h 10"/>
                  <a:gd name="T24" fmla="*/ 111 w 118"/>
                  <a:gd name="T25" fmla="*/ 9 h 10"/>
                  <a:gd name="T26" fmla="*/ 118 w 118"/>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0">
                    <a:moveTo>
                      <a:pt x="0" y="0"/>
                    </a:moveTo>
                    <a:lnTo>
                      <a:pt x="4" y="0"/>
                    </a:lnTo>
                    <a:lnTo>
                      <a:pt x="14" y="1"/>
                    </a:lnTo>
                    <a:lnTo>
                      <a:pt x="24" y="2"/>
                    </a:lnTo>
                    <a:lnTo>
                      <a:pt x="33" y="2"/>
                    </a:lnTo>
                    <a:lnTo>
                      <a:pt x="43" y="4"/>
                    </a:lnTo>
                    <a:lnTo>
                      <a:pt x="53" y="4"/>
                    </a:lnTo>
                    <a:lnTo>
                      <a:pt x="62" y="5"/>
                    </a:lnTo>
                    <a:lnTo>
                      <a:pt x="72" y="6"/>
                    </a:lnTo>
                    <a:lnTo>
                      <a:pt x="82" y="7"/>
                    </a:lnTo>
                    <a:lnTo>
                      <a:pt x="92" y="8"/>
                    </a:lnTo>
                    <a:lnTo>
                      <a:pt x="101" y="8"/>
                    </a:lnTo>
                    <a:lnTo>
                      <a:pt x="111" y="9"/>
                    </a:lnTo>
                    <a:lnTo>
                      <a:pt x="118"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Freeform 161">
                <a:extLst>
                  <a:ext uri="{FF2B5EF4-FFF2-40B4-BE49-F238E27FC236}">
                    <a16:creationId xmlns:a16="http://schemas.microsoft.com/office/drawing/2014/main" id="{CAEB840F-814C-4C5A-73F0-711038288249}"/>
                  </a:ext>
                </a:extLst>
              </p:cNvPr>
              <p:cNvSpPr>
                <a:spLocks/>
              </p:cNvSpPr>
              <p:nvPr/>
            </p:nvSpPr>
            <p:spPr bwMode="auto">
              <a:xfrm>
                <a:off x="2239" y="1053"/>
                <a:ext cx="137" cy="10"/>
              </a:xfrm>
              <a:custGeom>
                <a:avLst/>
                <a:gdLst>
                  <a:gd name="T0" fmla="*/ 0 w 137"/>
                  <a:gd name="T1" fmla="*/ 10 h 10"/>
                  <a:gd name="T2" fmla="*/ 6 w 137"/>
                  <a:gd name="T3" fmla="*/ 10 h 10"/>
                  <a:gd name="T4" fmla="*/ 15 w 137"/>
                  <a:gd name="T5" fmla="*/ 9 h 10"/>
                  <a:gd name="T6" fmla="*/ 25 w 137"/>
                  <a:gd name="T7" fmla="*/ 8 h 10"/>
                  <a:gd name="T8" fmla="*/ 35 w 137"/>
                  <a:gd name="T9" fmla="*/ 8 h 10"/>
                  <a:gd name="T10" fmla="*/ 44 w 137"/>
                  <a:gd name="T11" fmla="*/ 7 h 10"/>
                  <a:gd name="T12" fmla="*/ 54 w 137"/>
                  <a:gd name="T13" fmla="*/ 6 h 10"/>
                  <a:gd name="T14" fmla="*/ 64 w 137"/>
                  <a:gd name="T15" fmla="*/ 6 h 10"/>
                  <a:gd name="T16" fmla="*/ 73 w 137"/>
                  <a:gd name="T17" fmla="*/ 4 h 10"/>
                  <a:gd name="T18" fmla="*/ 83 w 137"/>
                  <a:gd name="T19" fmla="*/ 4 h 10"/>
                  <a:gd name="T20" fmla="*/ 93 w 137"/>
                  <a:gd name="T21" fmla="*/ 3 h 10"/>
                  <a:gd name="T22" fmla="*/ 103 w 137"/>
                  <a:gd name="T23" fmla="*/ 3 h 10"/>
                  <a:gd name="T24" fmla="*/ 112 w 137"/>
                  <a:gd name="T25" fmla="*/ 2 h 10"/>
                  <a:gd name="T26" fmla="*/ 122 w 137"/>
                  <a:gd name="T27" fmla="*/ 1 h 10"/>
                  <a:gd name="T28" fmla="*/ 132 w 137"/>
                  <a:gd name="T29" fmla="*/ 1 h 10"/>
                  <a:gd name="T30" fmla="*/ 137 w 13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0">
                    <a:moveTo>
                      <a:pt x="0" y="10"/>
                    </a:moveTo>
                    <a:lnTo>
                      <a:pt x="6" y="10"/>
                    </a:lnTo>
                    <a:lnTo>
                      <a:pt x="15" y="9"/>
                    </a:lnTo>
                    <a:lnTo>
                      <a:pt x="25" y="8"/>
                    </a:lnTo>
                    <a:lnTo>
                      <a:pt x="35" y="8"/>
                    </a:lnTo>
                    <a:lnTo>
                      <a:pt x="44" y="7"/>
                    </a:lnTo>
                    <a:lnTo>
                      <a:pt x="54" y="6"/>
                    </a:lnTo>
                    <a:lnTo>
                      <a:pt x="64" y="6"/>
                    </a:lnTo>
                    <a:lnTo>
                      <a:pt x="73" y="4"/>
                    </a:lnTo>
                    <a:lnTo>
                      <a:pt x="83" y="4"/>
                    </a:lnTo>
                    <a:lnTo>
                      <a:pt x="93" y="3"/>
                    </a:lnTo>
                    <a:lnTo>
                      <a:pt x="103" y="3"/>
                    </a:lnTo>
                    <a:lnTo>
                      <a:pt x="112" y="2"/>
                    </a:lnTo>
                    <a:lnTo>
                      <a:pt x="122" y="1"/>
                    </a:lnTo>
                    <a:lnTo>
                      <a:pt x="132" y="1"/>
                    </a:lnTo>
                    <a:lnTo>
                      <a:pt x="137"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Freeform 162">
                <a:extLst>
                  <a:ext uri="{FF2B5EF4-FFF2-40B4-BE49-F238E27FC236}">
                    <a16:creationId xmlns:a16="http://schemas.microsoft.com/office/drawing/2014/main" id="{D9B5DC03-BF13-821C-12D8-385A7CF33131}"/>
                  </a:ext>
                </a:extLst>
              </p:cNvPr>
              <p:cNvSpPr>
                <a:spLocks/>
              </p:cNvSpPr>
              <p:nvPr/>
            </p:nvSpPr>
            <p:spPr bwMode="auto">
              <a:xfrm>
                <a:off x="3880" y="1053"/>
                <a:ext cx="137" cy="10"/>
              </a:xfrm>
              <a:custGeom>
                <a:avLst/>
                <a:gdLst>
                  <a:gd name="T0" fmla="*/ 0 w 137"/>
                  <a:gd name="T1" fmla="*/ 0 h 10"/>
                  <a:gd name="T2" fmla="*/ 5 w 137"/>
                  <a:gd name="T3" fmla="*/ 1 h 10"/>
                  <a:gd name="T4" fmla="*/ 15 w 137"/>
                  <a:gd name="T5" fmla="*/ 1 h 10"/>
                  <a:gd name="T6" fmla="*/ 25 w 137"/>
                  <a:gd name="T7" fmla="*/ 2 h 10"/>
                  <a:gd name="T8" fmla="*/ 34 w 137"/>
                  <a:gd name="T9" fmla="*/ 3 h 10"/>
                  <a:gd name="T10" fmla="*/ 44 w 137"/>
                  <a:gd name="T11" fmla="*/ 3 h 10"/>
                  <a:gd name="T12" fmla="*/ 54 w 137"/>
                  <a:gd name="T13" fmla="*/ 4 h 10"/>
                  <a:gd name="T14" fmla="*/ 63 w 137"/>
                  <a:gd name="T15" fmla="*/ 4 h 10"/>
                  <a:gd name="T16" fmla="*/ 73 w 137"/>
                  <a:gd name="T17" fmla="*/ 6 h 10"/>
                  <a:gd name="T18" fmla="*/ 83 w 137"/>
                  <a:gd name="T19" fmla="*/ 6 h 10"/>
                  <a:gd name="T20" fmla="*/ 93 w 137"/>
                  <a:gd name="T21" fmla="*/ 7 h 10"/>
                  <a:gd name="T22" fmla="*/ 102 w 137"/>
                  <a:gd name="T23" fmla="*/ 8 h 10"/>
                  <a:gd name="T24" fmla="*/ 112 w 137"/>
                  <a:gd name="T25" fmla="*/ 8 h 10"/>
                  <a:gd name="T26" fmla="*/ 122 w 137"/>
                  <a:gd name="T27" fmla="*/ 9 h 10"/>
                  <a:gd name="T28" fmla="*/ 131 w 137"/>
                  <a:gd name="T29" fmla="*/ 10 h 10"/>
                  <a:gd name="T30" fmla="*/ 137 w 137"/>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0">
                    <a:moveTo>
                      <a:pt x="0" y="0"/>
                    </a:moveTo>
                    <a:lnTo>
                      <a:pt x="5" y="1"/>
                    </a:lnTo>
                    <a:lnTo>
                      <a:pt x="15" y="1"/>
                    </a:lnTo>
                    <a:lnTo>
                      <a:pt x="25" y="2"/>
                    </a:lnTo>
                    <a:lnTo>
                      <a:pt x="34" y="3"/>
                    </a:lnTo>
                    <a:lnTo>
                      <a:pt x="44" y="3"/>
                    </a:lnTo>
                    <a:lnTo>
                      <a:pt x="54" y="4"/>
                    </a:lnTo>
                    <a:lnTo>
                      <a:pt x="63" y="4"/>
                    </a:lnTo>
                    <a:lnTo>
                      <a:pt x="73" y="6"/>
                    </a:lnTo>
                    <a:lnTo>
                      <a:pt x="83" y="6"/>
                    </a:lnTo>
                    <a:lnTo>
                      <a:pt x="93" y="7"/>
                    </a:lnTo>
                    <a:lnTo>
                      <a:pt x="102" y="8"/>
                    </a:lnTo>
                    <a:lnTo>
                      <a:pt x="112" y="8"/>
                    </a:lnTo>
                    <a:lnTo>
                      <a:pt x="122" y="9"/>
                    </a:lnTo>
                    <a:lnTo>
                      <a:pt x="131" y="10"/>
                    </a:lnTo>
                    <a:lnTo>
                      <a:pt x="137"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Freeform 163">
                <a:extLst>
                  <a:ext uri="{FF2B5EF4-FFF2-40B4-BE49-F238E27FC236}">
                    <a16:creationId xmlns:a16="http://schemas.microsoft.com/office/drawing/2014/main" id="{D3C7CCC2-BDBA-8843-BA85-E9E57FD75721}"/>
                  </a:ext>
                </a:extLst>
              </p:cNvPr>
              <p:cNvSpPr>
                <a:spLocks/>
              </p:cNvSpPr>
              <p:nvPr/>
            </p:nvSpPr>
            <p:spPr bwMode="auto">
              <a:xfrm>
                <a:off x="2376" y="1044"/>
                <a:ext cx="170" cy="9"/>
              </a:xfrm>
              <a:custGeom>
                <a:avLst/>
                <a:gdLst>
                  <a:gd name="T0" fmla="*/ 0 w 170"/>
                  <a:gd name="T1" fmla="*/ 9 h 9"/>
                  <a:gd name="T2" fmla="*/ 4 w 170"/>
                  <a:gd name="T3" fmla="*/ 9 h 9"/>
                  <a:gd name="T4" fmla="*/ 14 w 170"/>
                  <a:gd name="T5" fmla="*/ 9 h 9"/>
                  <a:gd name="T6" fmla="*/ 24 w 170"/>
                  <a:gd name="T7" fmla="*/ 8 h 9"/>
                  <a:gd name="T8" fmla="*/ 34 w 170"/>
                  <a:gd name="T9" fmla="*/ 7 h 9"/>
                  <a:gd name="T10" fmla="*/ 43 w 170"/>
                  <a:gd name="T11" fmla="*/ 7 h 9"/>
                  <a:gd name="T12" fmla="*/ 53 w 170"/>
                  <a:gd name="T13" fmla="*/ 6 h 9"/>
                  <a:gd name="T14" fmla="*/ 63 w 170"/>
                  <a:gd name="T15" fmla="*/ 6 h 9"/>
                  <a:gd name="T16" fmla="*/ 72 w 170"/>
                  <a:gd name="T17" fmla="*/ 5 h 9"/>
                  <a:gd name="T18" fmla="*/ 82 w 170"/>
                  <a:gd name="T19" fmla="*/ 4 h 9"/>
                  <a:gd name="T20" fmla="*/ 92 w 170"/>
                  <a:gd name="T21" fmla="*/ 4 h 9"/>
                  <a:gd name="T22" fmla="*/ 102 w 170"/>
                  <a:gd name="T23" fmla="*/ 3 h 9"/>
                  <a:gd name="T24" fmla="*/ 111 w 170"/>
                  <a:gd name="T25" fmla="*/ 3 h 9"/>
                  <a:gd name="T26" fmla="*/ 121 w 170"/>
                  <a:gd name="T27" fmla="*/ 2 h 9"/>
                  <a:gd name="T28" fmla="*/ 131 w 170"/>
                  <a:gd name="T29" fmla="*/ 2 h 9"/>
                  <a:gd name="T30" fmla="*/ 140 w 170"/>
                  <a:gd name="T31" fmla="*/ 1 h 9"/>
                  <a:gd name="T32" fmla="*/ 150 w 170"/>
                  <a:gd name="T33" fmla="*/ 1 h 9"/>
                  <a:gd name="T34" fmla="*/ 160 w 170"/>
                  <a:gd name="T35" fmla="*/ 0 h 9"/>
                  <a:gd name="T36" fmla="*/ 169 w 170"/>
                  <a:gd name="T37" fmla="*/ 0 h 9"/>
                  <a:gd name="T38" fmla="*/ 170 w 170"/>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9">
                    <a:moveTo>
                      <a:pt x="0" y="9"/>
                    </a:moveTo>
                    <a:lnTo>
                      <a:pt x="4" y="9"/>
                    </a:lnTo>
                    <a:lnTo>
                      <a:pt x="14" y="9"/>
                    </a:lnTo>
                    <a:lnTo>
                      <a:pt x="24" y="8"/>
                    </a:lnTo>
                    <a:lnTo>
                      <a:pt x="34" y="7"/>
                    </a:lnTo>
                    <a:lnTo>
                      <a:pt x="43" y="7"/>
                    </a:lnTo>
                    <a:lnTo>
                      <a:pt x="53" y="6"/>
                    </a:lnTo>
                    <a:lnTo>
                      <a:pt x="63" y="6"/>
                    </a:lnTo>
                    <a:lnTo>
                      <a:pt x="72" y="5"/>
                    </a:lnTo>
                    <a:lnTo>
                      <a:pt x="82" y="4"/>
                    </a:lnTo>
                    <a:lnTo>
                      <a:pt x="92" y="4"/>
                    </a:lnTo>
                    <a:lnTo>
                      <a:pt x="102" y="3"/>
                    </a:lnTo>
                    <a:lnTo>
                      <a:pt x="111" y="3"/>
                    </a:lnTo>
                    <a:lnTo>
                      <a:pt x="121" y="2"/>
                    </a:lnTo>
                    <a:lnTo>
                      <a:pt x="131" y="2"/>
                    </a:lnTo>
                    <a:lnTo>
                      <a:pt x="140" y="1"/>
                    </a:lnTo>
                    <a:lnTo>
                      <a:pt x="150" y="1"/>
                    </a:lnTo>
                    <a:lnTo>
                      <a:pt x="160" y="0"/>
                    </a:lnTo>
                    <a:lnTo>
                      <a:pt x="169" y="0"/>
                    </a:lnTo>
                    <a:lnTo>
                      <a:pt x="170"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Freeform 164">
                <a:extLst>
                  <a:ext uri="{FF2B5EF4-FFF2-40B4-BE49-F238E27FC236}">
                    <a16:creationId xmlns:a16="http://schemas.microsoft.com/office/drawing/2014/main" id="{52E54834-72A5-9D47-B97C-346F8C11D191}"/>
                  </a:ext>
                </a:extLst>
              </p:cNvPr>
              <p:cNvSpPr>
                <a:spLocks/>
              </p:cNvSpPr>
              <p:nvPr/>
            </p:nvSpPr>
            <p:spPr bwMode="auto">
              <a:xfrm>
                <a:off x="3710" y="1044"/>
                <a:ext cx="170" cy="9"/>
              </a:xfrm>
              <a:custGeom>
                <a:avLst/>
                <a:gdLst>
                  <a:gd name="T0" fmla="*/ 0 w 170"/>
                  <a:gd name="T1" fmla="*/ 0 h 9"/>
                  <a:gd name="T2" fmla="*/ 0 w 170"/>
                  <a:gd name="T3" fmla="*/ 0 h 9"/>
                  <a:gd name="T4" fmla="*/ 10 w 170"/>
                  <a:gd name="T5" fmla="*/ 0 h 9"/>
                  <a:gd name="T6" fmla="*/ 20 w 170"/>
                  <a:gd name="T7" fmla="*/ 1 h 9"/>
                  <a:gd name="T8" fmla="*/ 30 w 170"/>
                  <a:gd name="T9" fmla="*/ 1 h 9"/>
                  <a:gd name="T10" fmla="*/ 39 w 170"/>
                  <a:gd name="T11" fmla="*/ 2 h 9"/>
                  <a:gd name="T12" fmla="*/ 49 w 170"/>
                  <a:gd name="T13" fmla="*/ 2 h 9"/>
                  <a:gd name="T14" fmla="*/ 59 w 170"/>
                  <a:gd name="T15" fmla="*/ 3 h 9"/>
                  <a:gd name="T16" fmla="*/ 68 w 170"/>
                  <a:gd name="T17" fmla="*/ 3 h 9"/>
                  <a:gd name="T18" fmla="*/ 78 w 170"/>
                  <a:gd name="T19" fmla="*/ 4 h 9"/>
                  <a:gd name="T20" fmla="*/ 88 w 170"/>
                  <a:gd name="T21" fmla="*/ 4 h 9"/>
                  <a:gd name="T22" fmla="*/ 98 w 170"/>
                  <a:gd name="T23" fmla="*/ 5 h 9"/>
                  <a:gd name="T24" fmla="*/ 107 w 170"/>
                  <a:gd name="T25" fmla="*/ 6 h 9"/>
                  <a:gd name="T26" fmla="*/ 117 w 170"/>
                  <a:gd name="T27" fmla="*/ 6 h 9"/>
                  <a:gd name="T28" fmla="*/ 127 w 170"/>
                  <a:gd name="T29" fmla="*/ 7 h 9"/>
                  <a:gd name="T30" fmla="*/ 136 w 170"/>
                  <a:gd name="T31" fmla="*/ 7 h 9"/>
                  <a:gd name="T32" fmla="*/ 146 w 170"/>
                  <a:gd name="T33" fmla="*/ 8 h 9"/>
                  <a:gd name="T34" fmla="*/ 156 w 170"/>
                  <a:gd name="T35" fmla="*/ 9 h 9"/>
                  <a:gd name="T36" fmla="*/ 166 w 170"/>
                  <a:gd name="T37" fmla="*/ 9 h 9"/>
                  <a:gd name="T38" fmla="*/ 170 w 170"/>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9">
                    <a:moveTo>
                      <a:pt x="0" y="0"/>
                    </a:moveTo>
                    <a:lnTo>
                      <a:pt x="0" y="0"/>
                    </a:lnTo>
                    <a:lnTo>
                      <a:pt x="10" y="0"/>
                    </a:lnTo>
                    <a:lnTo>
                      <a:pt x="20" y="1"/>
                    </a:lnTo>
                    <a:lnTo>
                      <a:pt x="30" y="1"/>
                    </a:lnTo>
                    <a:lnTo>
                      <a:pt x="39" y="2"/>
                    </a:lnTo>
                    <a:lnTo>
                      <a:pt x="49" y="2"/>
                    </a:lnTo>
                    <a:lnTo>
                      <a:pt x="59" y="3"/>
                    </a:lnTo>
                    <a:lnTo>
                      <a:pt x="68" y="3"/>
                    </a:lnTo>
                    <a:lnTo>
                      <a:pt x="78" y="4"/>
                    </a:lnTo>
                    <a:lnTo>
                      <a:pt x="88" y="4"/>
                    </a:lnTo>
                    <a:lnTo>
                      <a:pt x="98" y="5"/>
                    </a:lnTo>
                    <a:lnTo>
                      <a:pt x="107" y="6"/>
                    </a:lnTo>
                    <a:lnTo>
                      <a:pt x="117" y="6"/>
                    </a:lnTo>
                    <a:lnTo>
                      <a:pt x="127" y="7"/>
                    </a:lnTo>
                    <a:lnTo>
                      <a:pt x="136" y="7"/>
                    </a:lnTo>
                    <a:lnTo>
                      <a:pt x="146" y="8"/>
                    </a:lnTo>
                    <a:lnTo>
                      <a:pt x="156" y="9"/>
                    </a:lnTo>
                    <a:lnTo>
                      <a:pt x="166" y="9"/>
                    </a:lnTo>
                    <a:lnTo>
                      <a:pt x="170" y="9"/>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 name="Freeform 165">
                <a:extLst>
                  <a:ext uri="{FF2B5EF4-FFF2-40B4-BE49-F238E27FC236}">
                    <a16:creationId xmlns:a16="http://schemas.microsoft.com/office/drawing/2014/main" id="{45A92D19-12E2-709E-17E9-74951F6DC17C}"/>
                  </a:ext>
                </a:extLst>
              </p:cNvPr>
              <p:cNvSpPr>
                <a:spLocks/>
              </p:cNvSpPr>
              <p:nvPr/>
            </p:nvSpPr>
            <p:spPr bwMode="auto">
              <a:xfrm>
                <a:off x="2546" y="1034"/>
                <a:ext cx="251" cy="10"/>
              </a:xfrm>
              <a:custGeom>
                <a:avLst/>
                <a:gdLst>
                  <a:gd name="T0" fmla="*/ 0 w 251"/>
                  <a:gd name="T1" fmla="*/ 10 h 10"/>
                  <a:gd name="T2" fmla="*/ 9 w 251"/>
                  <a:gd name="T3" fmla="*/ 9 h 10"/>
                  <a:gd name="T4" fmla="*/ 19 w 251"/>
                  <a:gd name="T5" fmla="*/ 9 h 10"/>
                  <a:gd name="T6" fmla="*/ 29 w 251"/>
                  <a:gd name="T7" fmla="*/ 8 h 10"/>
                  <a:gd name="T8" fmla="*/ 38 w 251"/>
                  <a:gd name="T9" fmla="*/ 8 h 10"/>
                  <a:gd name="T10" fmla="*/ 48 w 251"/>
                  <a:gd name="T11" fmla="*/ 8 h 10"/>
                  <a:gd name="T12" fmla="*/ 58 w 251"/>
                  <a:gd name="T13" fmla="*/ 7 h 10"/>
                  <a:gd name="T14" fmla="*/ 67 w 251"/>
                  <a:gd name="T15" fmla="*/ 6 h 10"/>
                  <a:gd name="T16" fmla="*/ 77 w 251"/>
                  <a:gd name="T17" fmla="*/ 6 h 10"/>
                  <a:gd name="T18" fmla="*/ 87 w 251"/>
                  <a:gd name="T19" fmla="*/ 6 h 10"/>
                  <a:gd name="T20" fmla="*/ 97 w 251"/>
                  <a:gd name="T21" fmla="*/ 5 h 10"/>
                  <a:gd name="T22" fmla="*/ 106 w 251"/>
                  <a:gd name="T23" fmla="*/ 5 h 10"/>
                  <a:gd name="T24" fmla="*/ 116 w 251"/>
                  <a:gd name="T25" fmla="*/ 4 h 10"/>
                  <a:gd name="T26" fmla="*/ 126 w 251"/>
                  <a:gd name="T27" fmla="*/ 4 h 10"/>
                  <a:gd name="T28" fmla="*/ 135 w 251"/>
                  <a:gd name="T29" fmla="*/ 4 h 10"/>
                  <a:gd name="T30" fmla="*/ 145 w 251"/>
                  <a:gd name="T31" fmla="*/ 3 h 10"/>
                  <a:gd name="T32" fmla="*/ 155 w 251"/>
                  <a:gd name="T33" fmla="*/ 3 h 10"/>
                  <a:gd name="T34" fmla="*/ 165 w 251"/>
                  <a:gd name="T35" fmla="*/ 3 h 10"/>
                  <a:gd name="T36" fmla="*/ 174 w 251"/>
                  <a:gd name="T37" fmla="*/ 2 h 10"/>
                  <a:gd name="T38" fmla="*/ 184 w 251"/>
                  <a:gd name="T39" fmla="*/ 2 h 10"/>
                  <a:gd name="T40" fmla="*/ 194 w 251"/>
                  <a:gd name="T41" fmla="*/ 2 h 10"/>
                  <a:gd name="T42" fmla="*/ 203 w 251"/>
                  <a:gd name="T43" fmla="*/ 1 h 10"/>
                  <a:gd name="T44" fmla="*/ 213 w 251"/>
                  <a:gd name="T45" fmla="*/ 1 h 10"/>
                  <a:gd name="T46" fmla="*/ 223 w 251"/>
                  <a:gd name="T47" fmla="*/ 1 h 10"/>
                  <a:gd name="T48" fmla="*/ 232 w 251"/>
                  <a:gd name="T49" fmla="*/ 1 h 10"/>
                  <a:gd name="T50" fmla="*/ 242 w 251"/>
                  <a:gd name="T51" fmla="*/ 0 h 10"/>
                  <a:gd name="T52" fmla="*/ 251 w 251"/>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10">
                    <a:moveTo>
                      <a:pt x="0" y="10"/>
                    </a:moveTo>
                    <a:lnTo>
                      <a:pt x="9" y="9"/>
                    </a:lnTo>
                    <a:lnTo>
                      <a:pt x="19" y="9"/>
                    </a:lnTo>
                    <a:lnTo>
                      <a:pt x="29" y="8"/>
                    </a:lnTo>
                    <a:lnTo>
                      <a:pt x="38" y="8"/>
                    </a:lnTo>
                    <a:lnTo>
                      <a:pt x="48" y="8"/>
                    </a:lnTo>
                    <a:lnTo>
                      <a:pt x="58" y="7"/>
                    </a:lnTo>
                    <a:lnTo>
                      <a:pt x="67" y="6"/>
                    </a:lnTo>
                    <a:lnTo>
                      <a:pt x="77" y="6"/>
                    </a:lnTo>
                    <a:lnTo>
                      <a:pt x="87" y="6"/>
                    </a:lnTo>
                    <a:lnTo>
                      <a:pt x="97" y="5"/>
                    </a:lnTo>
                    <a:lnTo>
                      <a:pt x="106" y="5"/>
                    </a:lnTo>
                    <a:lnTo>
                      <a:pt x="116" y="4"/>
                    </a:lnTo>
                    <a:lnTo>
                      <a:pt x="126" y="4"/>
                    </a:lnTo>
                    <a:lnTo>
                      <a:pt x="135" y="4"/>
                    </a:lnTo>
                    <a:lnTo>
                      <a:pt x="145" y="3"/>
                    </a:lnTo>
                    <a:lnTo>
                      <a:pt x="155" y="3"/>
                    </a:lnTo>
                    <a:lnTo>
                      <a:pt x="165" y="3"/>
                    </a:lnTo>
                    <a:lnTo>
                      <a:pt x="174" y="2"/>
                    </a:lnTo>
                    <a:lnTo>
                      <a:pt x="184" y="2"/>
                    </a:lnTo>
                    <a:lnTo>
                      <a:pt x="194" y="2"/>
                    </a:lnTo>
                    <a:lnTo>
                      <a:pt x="203" y="1"/>
                    </a:lnTo>
                    <a:lnTo>
                      <a:pt x="213" y="1"/>
                    </a:lnTo>
                    <a:lnTo>
                      <a:pt x="223" y="1"/>
                    </a:lnTo>
                    <a:lnTo>
                      <a:pt x="232" y="1"/>
                    </a:lnTo>
                    <a:lnTo>
                      <a:pt x="242" y="0"/>
                    </a:lnTo>
                    <a:lnTo>
                      <a:pt x="251" y="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 name="Freeform 166">
                <a:extLst>
                  <a:ext uri="{FF2B5EF4-FFF2-40B4-BE49-F238E27FC236}">
                    <a16:creationId xmlns:a16="http://schemas.microsoft.com/office/drawing/2014/main" id="{370B9148-A482-4D9E-A908-DDDABA389519}"/>
                  </a:ext>
                </a:extLst>
              </p:cNvPr>
              <p:cNvSpPr>
                <a:spLocks/>
              </p:cNvSpPr>
              <p:nvPr/>
            </p:nvSpPr>
            <p:spPr bwMode="auto">
              <a:xfrm>
                <a:off x="3459" y="1034"/>
                <a:ext cx="251" cy="10"/>
              </a:xfrm>
              <a:custGeom>
                <a:avLst/>
                <a:gdLst>
                  <a:gd name="T0" fmla="*/ 0 w 251"/>
                  <a:gd name="T1" fmla="*/ 0 h 10"/>
                  <a:gd name="T2" fmla="*/ 9 w 251"/>
                  <a:gd name="T3" fmla="*/ 0 h 10"/>
                  <a:gd name="T4" fmla="*/ 18 w 251"/>
                  <a:gd name="T5" fmla="*/ 1 h 10"/>
                  <a:gd name="T6" fmla="*/ 28 w 251"/>
                  <a:gd name="T7" fmla="*/ 1 h 10"/>
                  <a:gd name="T8" fmla="*/ 38 w 251"/>
                  <a:gd name="T9" fmla="*/ 1 h 10"/>
                  <a:gd name="T10" fmla="*/ 48 w 251"/>
                  <a:gd name="T11" fmla="*/ 1 h 10"/>
                  <a:gd name="T12" fmla="*/ 57 w 251"/>
                  <a:gd name="T13" fmla="*/ 2 h 10"/>
                  <a:gd name="T14" fmla="*/ 67 w 251"/>
                  <a:gd name="T15" fmla="*/ 2 h 10"/>
                  <a:gd name="T16" fmla="*/ 77 w 251"/>
                  <a:gd name="T17" fmla="*/ 2 h 10"/>
                  <a:gd name="T18" fmla="*/ 86 w 251"/>
                  <a:gd name="T19" fmla="*/ 3 h 10"/>
                  <a:gd name="T20" fmla="*/ 96 w 251"/>
                  <a:gd name="T21" fmla="*/ 3 h 10"/>
                  <a:gd name="T22" fmla="*/ 106 w 251"/>
                  <a:gd name="T23" fmla="*/ 3 h 10"/>
                  <a:gd name="T24" fmla="*/ 116 w 251"/>
                  <a:gd name="T25" fmla="*/ 4 h 10"/>
                  <a:gd name="T26" fmla="*/ 125 w 251"/>
                  <a:gd name="T27" fmla="*/ 4 h 10"/>
                  <a:gd name="T28" fmla="*/ 135 w 251"/>
                  <a:gd name="T29" fmla="*/ 4 h 10"/>
                  <a:gd name="T30" fmla="*/ 145 w 251"/>
                  <a:gd name="T31" fmla="*/ 5 h 10"/>
                  <a:gd name="T32" fmla="*/ 154 w 251"/>
                  <a:gd name="T33" fmla="*/ 5 h 10"/>
                  <a:gd name="T34" fmla="*/ 164 w 251"/>
                  <a:gd name="T35" fmla="*/ 6 h 10"/>
                  <a:gd name="T36" fmla="*/ 174 w 251"/>
                  <a:gd name="T37" fmla="*/ 6 h 10"/>
                  <a:gd name="T38" fmla="*/ 184 w 251"/>
                  <a:gd name="T39" fmla="*/ 6 h 10"/>
                  <a:gd name="T40" fmla="*/ 193 w 251"/>
                  <a:gd name="T41" fmla="*/ 7 h 10"/>
                  <a:gd name="T42" fmla="*/ 203 w 251"/>
                  <a:gd name="T43" fmla="*/ 8 h 10"/>
                  <a:gd name="T44" fmla="*/ 213 w 251"/>
                  <a:gd name="T45" fmla="*/ 8 h 10"/>
                  <a:gd name="T46" fmla="*/ 222 w 251"/>
                  <a:gd name="T47" fmla="*/ 8 h 10"/>
                  <a:gd name="T48" fmla="*/ 232 w 251"/>
                  <a:gd name="T49" fmla="*/ 9 h 10"/>
                  <a:gd name="T50" fmla="*/ 242 w 251"/>
                  <a:gd name="T51" fmla="*/ 9 h 10"/>
                  <a:gd name="T52" fmla="*/ 251 w 251"/>
                  <a:gd name="T5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10">
                    <a:moveTo>
                      <a:pt x="0" y="0"/>
                    </a:moveTo>
                    <a:lnTo>
                      <a:pt x="9" y="0"/>
                    </a:lnTo>
                    <a:lnTo>
                      <a:pt x="18" y="1"/>
                    </a:lnTo>
                    <a:lnTo>
                      <a:pt x="28" y="1"/>
                    </a:lnTo>
                    <a:lnTo>
                      <a:pt x="38" y="1"/>
                    </a:lnTo>
                    <a:lnTo>
                      <a:pt x="48" y="1"/>
                    </a:lnTo>
                    <a:lnTo>
                      <a:pt x="57" y="2"/>
                    </a:lnTo>
                    <a:lnTo>
                      <a:pt x="67" y="2"/>
                    </a:lnTo>
                    <a:lnTo>
                      <a:pt x="77" y="2"/>
                    </a:lnTo>
                    <a:lnTo>
                      <a:pt x="86" y="3"/>
                    </a:lnTo>
                    <a:lnTo>
                      <a:pt x="96" y="3"/>
                    </a:lnTo>
                    <a:lnTo>
                      <a:pt x="106" y="3"/>
                    </a:lnTo>
                    <a:lnTo>
                      <a:pt x="116" y="4"/>
                    </a:lnTo>
                    <a:lnTo>
                      <a:pt x="125" y="4"/>
                    </a:lnTo>
                    <a:lnTo>
                      <a:pt x="135" y="4"/>
                    </a:lnTo>
                    <a:lnTo>
                      <a:pt x="145" y="5"/>
                    </a:lnTo>
                    <a:lnTo>
                      <a:pt x="154" y="5"/>
                    </a:lnTo>
                    <a:lnTo>
                      <a:pt x="164" y="6"/>
                    </a:lnTo>
                    <a:lnTo>
                      <a:pt x="174" y="6"/>
                    </a:lnTo>
                    <a:lnTo>
                      <a:pt x="184" y="6"/>
                    </a:lnTo>
                    <a:lnTo>
                      <a:pt x="193" y="7"/>
                    </a:lnTo>
                    <a:lnTo>
                      <a:pt x="203" y="8"/>
                    </a:lnTo>
                    <a:lnTo>
                      <a:pt x="213" y="8"/>
                    </a:lnTo>
                    <a:lnTo>
                      <a:pt x="222" y="8"/>
                    </a:lnTo>
                    <a:lnTo>
                      <a:pt x="232" y="9"/>
                    </a:lnTo>
                    <a:lnTo>
                      <a:pt x="242" y="9"/>
                    </a:lnTo>
                    <a:lnTo>
                      <a:pt x="251" y="10"/>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 name="Freeform 167">
                <a:extLst>
                  <a:ext uri="{FF2B5EF4-FFF2-40B4-BE49-F238E27FC236}">
                    <a16:creationId xmlns:a16="http://schemas.microsoft.com/office/drawing/2014/main" id="{CA03A88A-94B8-F988-042B-BEBC31867049}"/>
                  </a:ext>
                </a:extLst>
              </p:cNvPr>
              <p:cNvSpPr>
                <a:spLocks/>
              </p:cNvSpPr>
              <p:nvPr/>
            </p:nvSpPr>
            <p:spPr bwMode="auto">
              <a:xfrm>
                <a:off x="2797" y="1029"/>
                <a:ext cx="662" cy="5"/>
              </a:xfrm>
              <a:custGeom>
                <a:avLst/>
                <a:gdLst>
                  <a:gd name="T0" fmla="*/ 1 w 662"/>
                  <a:gd name="T1" fmla="*/ 5 h 5"/>
                  <a:gd name="T2" fmla="*/ 20 w 662"/>
                  <a:gd name="T3" fmla="*/ 5 h 5"/>
                  <a:gd name="T4" fmla="*/ 40 w 662"/>
                  <a:gd name="T5" fmla="*/ 4 h 5"/>
                  <a:gd name="T6" fmla="*/ 59 w 662"/>
                  <a:gd name="T7" fmla="*/ 4 h 5"/>
                  <a:gd name="T8" fmla="*/ 79 w 662"/>
                  <a:gd name="T9" fmla="*/ 3 h 5"/>
                  <a:gd name="T10" fmla="*/ 98 w 662"/>
                  <a:gd name="T11" fmla="*/ 2 h 5"/>
                  <a:gd name="T12" fmla="*/ 117 w 662"/>
                  <a:gd name="T13" fmla="*/ 2 h 5"/>
                  <a:gd name="T14" fmla="*/ 137 w 662"/>
                  <a:gd name="T15" fmla="*/ 2 h 5"/>
                  <a:gd name="T16" fmla="*/ 156 w 662"/>
                  <a:gd name="T17" fmla="*/ 1 h 5"/>
                  <a:gd name="T18" fmla="*/ 176 w 662"/>
                  <a:gd name="T19" fmla="*/ 1 h 5"/>
                  <a:gd name="T20" fmla="*/ 195 w 662"/>
                  <a:gd name="T21" fmla="*/ 1 h 5"/>
                  <a:gd name="T22" fmla="*/ 214 w 662"/>
                  <a:gd name="T23" fmla="*/ 1 h 5"/>
                  <a:gd name="T24" fmla="*/ 234 w 662"/>
                  <a:gd name="T25" fmla="*/ 1 h 5"/>
                  <a:gd name="T26" fmla="*/ 253 w 662"/>
                  <a:gd name="T27" fmla="*/ 0 h 5"/>
                  <a:gd name="T28" fmla="*/ 273 w 662"/>
                  <a:gd name="T29" fmla="*/ 0 h 5"/>
                  <a:gd name="T30" fmla="*/ 292 w 662"/>
                  <a:gd name="T31" fmla="*/ 0 h 5"/>
                  <a:gd name="T32" fmla="*/ 312 w 662"/>
                  <a:gd name="T33" fmla="*/ 0 h 5"/>
                  <a:gd name="T34" fmla="*/ 331 w 662"/>
                  <a:gd name="T35" fmla="*/ 0 h 5"/>
                  <a:gd name="T36" fmla="*/ 350 w 662"/>
                  <a:gd name="T37" fmla="*/ 0 h 5"/>
                  <a:gd name="T38" fmla="*/ 370 w 662"/>
                  <a:gd name="T39" fmla="*/ 0 h 5"/>
                  <a:gd name="T40" fmla="*/ 389 w 662"/>
                  <a:gd name="T41" fmla="*/ 0 h 5"/>
                  <a:gd name="T42" fmla="*/ 409 w 662"/>
                  <a:gd name="T43" fmla="*/ 0 h 5"/>
                  <a:gd name="T44" fmla="*/ 428 w 662"/>
                  <a:gd name="T45" fmla="*/ 1 h 5"/>
                  <a:gd name="T46" fmla="*/ 447 w 662"/>
                  <a:gd name="T47" fmla="*/ 1 h 5"/>
                  <a:gd name="T48" fmla="*/ 467 w 662"/>
                  <a:gd name="T49" fmla="*/ 1 h 5"/>
                  <a:gd name="T50" fmla="*/ 486 w 662"/>
                  <a:gd name="T51" fmla="*/ 1 h 5"/>
                  <a:gd name="T52" fmla="*/ 506 w 662"/>
                  <a:gd name="T53" fmla="*/ 1 h 5"/>
                  <a:gd name="T54" fmla="*/ 525 w 662"/>
                  <a:gd name="T55" fmla="*/ 2 h 5"/>
                  <a:gd name="T56" fmla="*/ 545 w 662"/>
                  <a:gd name="T57" fmla="*/ 2 h 5"/>
                  <a:gd name="T58" fmla="*/ 564 w 662"/>
                  <a:gd name="T59" fmla="*/ 2 h 5"/>
                  <a:gd name="T60" fmla="*/ 583 w 662"/>
                  <a:gd name="T61" fmla="*/ 3 h 5"/>
                  <a:gd name="T62" fmla="*/ 603 w 662"/>
                  <a:gd name="T63" fmla="*/ 4 h 5"/>
                  <a:gd name="T64" fmla="*/ 622 w 662"/>
                  <a:gd name="T65" fmla="*/ 4 h 5"/>
                  <a:gd name="T66" fmla="*/ 642 w 662"/>
                  <a:gd name="T67" fmla="*/ 5 h 5"/>
                  <a:gd name="T68" fmla="*/ 661 w 662"/>
                  <a:gd name="T6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2" h="5">
                    <a:moveTo>
                      <a:pt x="0" y="5"/>
                    </a:moveTo>
                    <a:lnTo>
                      <a:pt x="1" y="5"/>
                    </a:lnTo>
                    <a:lnTo>
                      <a:pt x="11" y="5"/>
                    </a:lnTo>
                    <a:lnTo>
                      <a:pt x="20" y="5"/>
                    </a:lnTo>
                    <a:lnTo>
                      <a:pt x="30" y="4"/>
                    </a:lnTo>
                    <a:lnTo>
                      <a:pt x="40" y="4"/>
                    </a:lnTo>
                    <a:lnTo>
                      <a:pt x="49" y="4"/>
                    </a:lnTo>
                    <a:lnTo>
                      <a:pt x="59" y="4"/>
                    </a:lnTo>
                    <a:lnTo>
                      <a:pt x="69" y="3"/>
                    </a:lnTo>
                    <a:lnTo>
                      <a:pt x="79" y="3"/>
                    </a:lnTo>
                    <a:lnTo>
                      <a:pt x="88" y="3"/>
                    </a:lnTo>
                    <a:lnTo>
                      <a:pt x="98" y="2"/>
                    </a:lnTo>
                    <a:lnTo>
                      <a:pt x="108" y="2"/>
                    </a:lnTo>
                    <a:lnTo>
                      <a:pt x="117" y="2"/>
                    </a:lnTo>
                    <a:lnTo>
                      <a:pt x="127" y="2"/>
                    </a:lnTo>
                    <a:lnTo>
                      <a:pt x="137" y="2"/>
                    </a:lnTo>
                    <a:lnTo>
                      <a:pt x="147" y="2"/>
                    </a:lnTo>
                    <a:lnTo>
                      <a:pt x="156" y="1"/>
                    </a:lnTo>
                    <a:lnTo>
                      <a:pt x="166" y="1"/>
                    </a:lnTo>
                    <a:lnTo>
                      <a:pt x="176" y="1"/>
                    </a:lnTo>
                    <a:lnTo>
                      <a:pt x="185" y="1"/>
                    </a:lnTo>
                    <a:lnTo>
                      <a:pt x="195" y="1"/>
                    </a:lnTo>
                    <a:lnTo>
                      <a:pt x="205" y="1"/>
                    </a:lnTo>
                    <a:lnTo>
                      <a:pt x="214" y="1"/>
                    </a:lnTo>
                    <a:lnTo>
                      <a:pt x="224" y="1"/>
                    </a:lnTo>
                    <a:lnTo>
                      <a:pt x="234" y="1"/>
                    </a:lnTo>
                    <a:lnTo>
                      <a:pt x="244" y="1"/>
                    </a:lnTo>
                    <a:lnTo>
                      <a:pt x="253" y="0"/>
                    </a:lnTo>
                    <a:lnTo>
                      <a:pt x="263" y="0"/>
                    </a:lnTo>
                    <a:lnTo>
                      <a:pt x="273" y="0"/>
                    </a:lnTo>
                    <a:lnTo>
                      <a:pt x="282" y="0"/>
                    </a:lnTo>
                    <a:lnTo>
                      <a:pt x="292" y="0"/>
                    </a:lnTo>
                    <a:lnTo>
                      <a:pt x="302" y="0"/>
                    </a:lnTo>
                    <a:lnTo>
                      <a:pt x="312" y="0"/>
                    </a:lnTo>
                    <a:lnTo>
                      <a:pt x="321" y="0"/>
                    </a:lnTo>
                    <a:lnTo>
                      <a:pt x="331" y="0"/>
                    </a:lnTo>
                    <a:lnTo>
                      <a:pt x="341" y="0"/>
                    </a:lnTo>
                    <a:lnTo>
                      <a:pt x="350" y="0"/>
                    </a:lnTo>
                    <a:lnTo>
                      <a:pt x="360" y="0"/>
                    </a:lnTo>
                    <a:lnTo>
                      <a:pt x="370" y="0"/>
                    </a:lnTo>
                    <a:lnTo>
                      <a:pt x="380" y="0"/>
                    </a:lnTo>
                    <a:lnTo>
                      <a:pt x="389" y="0"/>
                    </a:lnTo>
                    <a:lnTo>
                      <a:pt x="399" y="0"/>
                    </a:lnTo>
                    <a:lnTo>
                      <a:pt x="409" y="0"/>
                    </a:lnTo>
                    <a:lnTo>
                      <a:pt x="418" y="1"/>
                    </a:lnTo>
                    <a:lnTo>
                      <a:pt x="428" y="1"/>
                    </a:lnTo>
                    <a:lnTo>
                      <a:pt x="438" y="1"/>
                    </a:lnTo>
                    <a:lnTo>
                      <a:pt x="447" y="1"/>
                    </a:lnTo>
                    <a:lnTo>
                      <a:pt x="457" y="1"/>
                    </a:lnTo>
                    <a:lnTo>
                      <a:pt x="467" y="1"/>
                    </a:lnTo>
                    <a:lnTo>
                      <a:pt x="477" y="1"/>
                    </a:lnTo>
                    <a:lnTo>
                      <a:pt x="486" y="1"/>
                    </a:lnTo>
                    <a:lnTo>
                      <a:pt x="496" y="1"/>
                    </a:lnTo>
                    <a:lnTo>
                      <a:pt x="506" y="1"/>
                    </a:lnTo>
                    <a:lnTo>
                      <a:pt x="515" y="2"/>
                    </a:lnTo>
                    <a:lnTo>
                      <a:pt x="525" y="2"/>
                    </a:lnTo>
                    <a:lnTo>
                      <a:pt x="535" y="2"/>
                    </a:lnTo>
                    <a:lnTo>
                      <a:pt x="545" y="2"/>
                    </a:lnTo>
                    <a:lnTo>
                      <a:pt x="554" y="2"/>
                    </a:lnTo>
                    <a:lnTo>
                      <a:pt x="564" y="2"/>
                    </a:lnTo>
                    <a:lnTo>
                      <a:pt x="574" y="3"/>
                    </a:lnTo>
                    <a:lnTo>
                      <a:pt x="583" y="3"/>
                    </a:lnTo>
                    <a:lnTo>
                      <a:pt x="593" y="3"/>
                    </a:lnTo>
                    <a:lnTo>
                      <a:pt x="603" y="4"/>
                    </a:lnTo>
                    <a:lnTo>
                      <a:pt x="613" y="4"/>
                    </a:lnTo>
                    <a:lnTo>
                      <a:pt x="622" y="4"/>
                    </a:lnTo>
                    <a:lnTo>
                      <a:pt x="632" y="4"/>
                    </a:lnTo>
                    <a:lnTo>
                      <a:pt x="642" y="5"/>
                    </a:lnTo>
                    <a:lnTo>
                      <a:pt x="651" y="5"/>
                    </a:lnTo>
                    <a:lnTo>
                      <a:pt x="661" y="5"/>
                    </a:lnTo>
                    <a:lnTo>
                      <a:pt x="662" y="5"/>
                    </a:lnTo>
                  </a:path>
                </a:pathLst>
              </a:custGeom>
              <a:noFill/>
              <a:ln w="19050" cap="flat">
                <a:solidFill>
                  <a:srgbClr val="80CB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 name="Freeform 168">
                <a:extLst>
                  <a:ext uri="{FF2B5EF4-FFF2-40B4-BE49-F238E27FC236}">
                    <a16:creationId xmlns:a16="http://schemas.microsoft.com/office/drawing/2014/main" id="{E1F022D4-2D63-37AE-BE8C-A586AE643E83}"/>
                  </a:ext>
                </a:extLst>
              </p:cNvPr>
              <p:cNvSpPr>
                <a:spLocks/>
              </p:cNvSpPr>
              <p:nvPr/>
            </p:nvSpPr>
            <p:spPr bwMode="auto">
              <a:xfrm>
                <a:off x="2793" y="3590"/>
                <a:ext cx="670" cy="4"/>
              </a:xfrm>
              <a:custGeom>
                <a:avLst/>
                <a:gdLst>
                  <a:gd name="T0" fmla="*/ 665 w 670"/>
                  <a:gd name="T1" fmla="*/ 0 h 4"/>
                  <a:gd name="T2" fmla="*/ 646 w 670"/>
                  <a:gd name="T3" fmla="*/ 1 h 4"/>
                  <a:gd name="T4" fmla="*/ 626 w 670"/>
                  <a:gd name="T5" fmla="*/ 1 h 4"/>
                  <a:gd name="T6" fmla="*/ 607 w 670"/>
                  <a:gd name="T7" fmla="*/ 1 h 4"/>
                  <a:gd name="T8" fmla="*/ 587 w 670"/>
                  <a:gd name="T9" fmla="*/ 2 h 4"/>
                  <a:gd name="T10" fmla="*/ 568 w 670"/>
                  <a:gd name="T11" fmla="*/ 2 h 4"/>
                  <a:gd name="T12" fmla="*/ 549 w 670"/>
                  <a:gd name="T13" fmla="*/ 2 h 4"/>
                  <a:gd name="T14" fmla="*/ 529 w 670"/>
                  <a:gd name="T15" fmla="*/ 3 h 4"/>
                  <a:gd name="T16" fmla="*/ 510 w 670"/>
                  <a:gd name="T17" fmla="*/ 3 h 4"/>
                  <a:gd name="T18" fmla="*/ 490 w 670"/>
                  <a:gd name="T19" fmla="*/ 3 h 4"/>
                  <a:gd name="T20" fmla="*/ 471 w 670"/>
                  <a:gd name="T21" fmla="*/ 3 h 4"/>
                  <a:gd name="T22" fmla="*/ 451 w 670"/>
                  <a:gd name="T23" fmla="*/ 4 h 4"/>
                  <a:gd name="T24" fmla="*/ 432 w 670"/>
                  <a:gd name="T25" fmla="*/ 4 h 4"/>
                  <a:gd name="T26" fmla="*/ 413 w 670"/>
                  <a:gd name="T27" fmla="*/ 4 h 4"/>
                  <a:gd name="T28" fmla="*/ 393 w 670"/>
                  <a:gd name="T29" fmla="*/ 4 h 4"/>
                  <a:gd name="T30" fmla="*/ 374 w 670"/>
                  <a:gd name="T31" fmla="*/ 4 h 4"/>
                  <a:gd name="T32" fmla="*/ 354 w 670"/>
                  <a:gd name="T33" fmla="*/ 4 h 4"/>
                  <a:gd name="T34" fmla="*/ 335 w 670"/>
                  <a:gd name="T35" fmla="*/ 4 h 4"/>
                  <a:gd name="T36" fmla="*/ 316 w 670"/>
                  <a:gd name="T37" fmla="*/ 4 h 4"/>
                  <a:gd name="T38" fmla="*/ 296 w 670"/>
                  <a:gd name="T39" fmla="*/ 4 h 4"/>
                  <a:gd name="T40" fmla="*/ 277 w 670"/>
                  <a:gd name="T41" fmla="*/ 4 h 4"/>
                  <a:gd name="T42" fmla="*/ 257 w 670"/>
                  <a:gd name="T43" fmla="*/ 4 h 4"/>
                  <a:gd name="T44" fmla="*/ 238 w 670"/>
                  <a:gd name="T45" fmla="*/ 4 h 4"/>
                  <a:gd name="T46" fmla="*/ 218 w 670"/>
                  <a:gd name="T47" fmla="*/ 4 h 4"/>
                  <a:gd name="T48" fmla="*/ 199 w 670"/>
                  <a:gd name="T49" fmla="*/ 3 h 4"/>
                  <a:gd name="T50" fmla="*/ 180 w 670"/>
                  <a:gd name="T51" fmla="*/ 3 h 4"/>
                  <a:gd name="T52" fmla="*/ 160 w 670"/>
                  <a:gd name="T53" fmla="*/ 3 h 4"/>
                  <a:gd name="T54" fmla="*/ 141 w 670"/>
                  <a:gd name="T55" fmla="*/ 3 h 4"/>
                  <a:gd name="T56" fmla="*/ 121 w 670"/>
                  <a:gd name="T57" fmla="*/ 2 h 4"/>
                  <a:gd name="T58" fmla="*/ 102 w 670"/>
                  <a:gd name="T59" fmla="*/ 2 h 4"/>
                  <a:gd name="T60" fmla="*/ 83 w 670"/>
                  <a:gd name="T61" fmla="*/ 2 h 4"/>
                  <a:gd name="T62" fmla="*/ 63 w 670"/>
                  <a:gd name="T63" fmla="*/ 1 h 4"/>
                  <a:gd name="T64" fmla="*/ 44 w 670"/>
                  <a:gd name="T65" fmla="*/ 1 h 4"/>
                  <a:gd name="T66" fmla="*/ 24 w 670"/>
                  <a:gd name="T67" fmla="*/ 1 h 4"/>
                  <a:gd name="T68" fmla="*/ 5 w 670"/>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0" h="4">
                    <a:moveTo>
                      <a:pt x="670" y="0"/>
                    </a:moveTo>
                    <a:lnTo>
                      <a:pt x="665" y="0"/>
                    </a:lnTo>
                    <a:lnTo>
                      <a:pt x="655" y="0"/>
                    </a:lnTo>
                    <a:lnTo>
                      <a:pt x="646" y="1"/>
                    </a:lnTo>
                    <a:lnTo>
                      <a:pt x="636" y="1"/>
                    </a:lnTo>
                    <a:lnTo>
                      <a:pt x="626" y="1"/>
                    </a:lnTo>
                    <a:lnTo>
                      <a:pt x="617" y="1"/>
                    </a:lnTo>
                    <a:lnTo>
                      <a:pt x="607" y="1"/>
                    </a:lnTo>
                    <a:lnTo>
                      <a:pt x="597" y="2"/>
                    </a:lnTo>
                    <a:lnTo>
                      <a:pt x="587" y="2"/>
                    </a:lnTo>
                    <a:lnTo>
                      <a:pt x="578" y="2"/>
                    </a:lnTo>
                    <a:lnTo>
                      <a:pt x="568" y="2"/>
                    </a:lnTo>
                    <a:lnTo>
                      <a:pt x="558" y="2"/>
                    </a:lnTo>
                    <a:lnTo>
                      <a:pt x="549" y="2"/>
                    </a:lnTo>
                    <a:lnTo>
                      <a:pt x="539" y="3"/>
                    </a:lnTo>
                    <a:lnTo>
                      <a:pt x="529" y="3"/>
                    </a:lnTo>
                    <a:lnTo>
                      <a:pt x="519" y="3"/>
                    </a:lnTo>
                    <a:lnTo>
                      <a:pt x="510" y="3"/>
                    </a:lnTo>
                    <a:lnTo>
                      <a:pt x="500" y="3"/>
                    </a:lnTo>
                    <a:lnTo>
                      <a:pt x="490" y="3"/>
                    </a:lnTo>
                    <a:lnTo>
                      <a:pt x="481" y="3"/>
                    </a:lnTo>
                    <a:lnTo>
                      <a:pt x="471" y="3"/>
                    </a:lnTo>
                    <a:lnTo>
                      <a:pt x="461" y="3"/>
                    </a:lnTo>
                    <a:lnTo>
                      <a:pt x="451" y="4"/>
                    </a:lnTo>
                    <a:lnTo>
                      <a:pt x="442" y="4"/>
                    </a:lnTo>
                    <a:lnTo>
                      <a:pt x="432" y="4"/>
                    </a:lnTo>
                    <a:lnTo>
                      <a:pt x="422" y="4"/>
                    </a:lnTo>
                    <a:lnTo>
                      <a:pt x="413" y="4"/>
                    </a:lnTo>
                    <a:lnTo>
                      <a:pt x="403" y="4"/>
                    </a:lnTo>
                    <a:lnTo>
                      <a:pt x="393" y="4"/>
                    </a:lnTo>
                    <a:lnTo>
                      <a:pt x="384" y="4"/>
                    </a:lnTo>
                    <a:lnTo>
                      <a:pt x="374" y="4"/>
                    </a:lnTo>
                    <a:lnTo>
                      <a:pt x="364" y="4"/>
                    </a:lnTo>
                    <a:lnTo>
                      <a:pt x="354" y="4"/>
                    </a:lnTo>
                    <a:lnTo>
                      <a:pt x="345" y="4"/>
                    </a:lnTo>
                    <a:lnTo>
                      <a:pt x="335" y="4"/>
                    </a:lnTo>
                    <a:lnTo>
                      <a:pt x="325" y="4"/>
                    </a:lnTo>
                    <a:lnTo>
                      <a:pt x="316" y="4"/>
                    </a:lnTo>
                    <a:lnTo>
                      <a:pt x="306" y="4"/>
                    </a:lnTo>
                    <a:lnTo>
                      <a:pt x="296" y="4"/>
                    </a:lnTo>
                    <a:lnTo>
                      <a:pt x="286" y="4"/>
                    </a:lnTo>
                    <a:lnTo>
                      <a:pt x="277" y="4"/>
                    </a:lnTo>
                    <a:lnTo>
                      <a:pt x="267" y="4"/>
                    </a:lnTo>
                    <a:lnTo>
                      <a:pt x="257" y="4"/>
                    </a:lnTo>
                    <a:lnTo>
                      <a:pt x="248" y="4"/>
                    </a:lnTo>
                    <a:lnTo>
                      <a:pt x="238" y="4"/>
                    </a:lnTo>
                    <a:lnTo>
                      <a:pt x="228" y="4"/>
                    </a:lnTo>
                    <a:lnTo>
                      <a:pt x="218" y="4"/>
                    </a:lnTo>
                    <a:lnTo>
                      <a:pt x="209" y="3"/>
                    </a:lnTo>
                    <a:lnTo>
                      <a:pt x="199" y="3"/>
                    </a:lnTo>
                    <a:lnTo>
                      <a:pt x="189" y="3"/>
                    </a:lnTo>
                    <a:lnTo>
                      <a:pt x="180" y="3"/>
                    </a:lnTo>
                    <a:lnTo>
                      <a:pt x="170" y="3"/>
                    </a:lnTo>
                    <a:lnTo>
                      <a:pt x="160" y="3"/>
                    </a:lnTo>
                    <a:lnTo>
                      <a:pt x="151" y="3"/>
                    </a:lnTo>
                    <a:lnTo>
                      <a:pt x="141" y="3"/>
                    </a:lnTo>
                    <a:lnTo>
                      <a:pt x="131" y="3"/>
                    </a:lnTo>
                    <a:lnTo>
                      <a:pt x="121" y="2"/>
                    </a:lnTo>
                    <a:lnTo>
                      <a:pt x="112" y="2"/>
                    </a:lnTo>
                    <a:lnTo>
                      <a:pt x="102" y="2"/>
                    </a:lnTo>
                    <a:lnTo>
                      <a:pt x="92" y="2"/>
                    </a:lnTo>
                    <a:lnTo>
                      <a:pt x="83" y="2"/>
                    </a:lnTo>
                    <a:lnTo>
                      <a:pt x="73" y="2"/>
                    </a:lnTo>
                    <a:lnTo>
                      <a:pt x="63" y="1"/>
                    </a:lnTo>
                    <a:lnTo>
                      <a:pt x="53" y="1"/>
                    </a:lnTo>
                    <a:lnTo>
                      <a:pt x="44" y="1"/>
                    </a:lnTo>
                    <a:lnTo>
                      <a:pt x="34" y="1"/>
                    </a:lnTo>
                    <a:lnTo>
                      <a:pt x="24" y="1"/>
                    </a:lnTo>
                    <a:lnTo>
                      <a:pt x="15" y="0"/>
                    </a:lnTo>
                    <a:lnTo>
                      <a:pt x="5" y="0"/>
                    </a:lnTo>
                    <a:lnTo>
                      <a:pt x="0"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 name="Freeform 169">
                <a:extLst>
                  <a:ext uri="{FF2B5EF4-FFF2-40B4-BE49-F238E27FC236}">
                    <a16:creationId xmlns:a16="http://schemas.microsoft.com/office/drawing/2014/main" id="{1F8D0518-E807-8C9E-0A9D-45174EE2CBDA}"/>
                  </a:ext>
                </a:extLst>
              </p:cNvPr>
              <p:cNvSpPr>
                <a:spLocks/>
              </p:cNvSpPr>
              <p:nvPr/>
            </p:nvSpPr>
            <p:spPr bwMode="auto">
              <a:xfrm>
                <a:off x="2514" y="3581"/>
                <a:ext cx="279" cy="9"/>
              </a:xfrm>
              <a:custGeom>
                <a:avLst/>
                <a:gdLst>
                  <a:gd name="T0" fmla="*/ 279 w 279"/>
                  <a:gd name="T1" fmla="*/ 9 h 9"/>
                  <a:gd name="T2" fmla="*/ 274 w 279"/>
                  <a:gd name="T3" fmla="*/ 9 h 9"/>
                  <a:gd name="T4" fmla="*/ 264 w 279"/>
                  <a:gd name="T5" fmla="*/ 9 h 9"/>
                  <a:gd name="T6" fmla="*/ 255 w 279"/>
                  <a:gd name="T7" fmla="*/ 9 h 9"/>
                  <a:gd name="T8" fmla="*/ 245 w 279"/>
                  <a:gd name="T9" fmla="*/ 8 h 9"/>
                  <a:gd name="T10" fmla="*/ 235 w 279"/>
                  <a:gd name="T11" fmla="*/ 8 h 9"/>
                  <a:gd name="T12" fmla="*/ 226 w 279"/>
                  <a:gd name="T13" fmla="*/ 8 h 9"/>
                  <a:gd name="T14" fmla="*/ 216 w 279"/>
                  <a:gd name="T15" fmla="*/ 8 h 9"/>
                  <a:gd name="T16" fmla="*/ 206 w 279"/>
                  <a:gd name="T17" fmla="*/ 7 h 9"/>
                  <a:gd name="T18" fmla="*/ 197 w 279"/>
                  <a:gd name="T19" fmla="*/ 7 h 9"/>
                  <a:gd name="T20" fmla="*/ 187 w 279"/>
                  <a:gd name="T21" fmla="*/ 7 h 9"/>
                  <a:gd name="T22" fmla="*/ 177 w 279"/>
                  <a:gd name="T23" fmla="*/ 6 h 9"/>
                  <a:gd name="T24" fmla="*/ 167 w 279"/>
                  <a:gd name="T25" fmla="*/ 6 h 9"/>
                  <a:gd name="T26" fmla="*/ 158 w 279"/>
                  <a:gd name="T27" fmla="*/ 5 h 9"/>
                  <a:gd name="T28" fmla="*/ 148 w 279"/>
                  <a:gd name="T29" fmla="*/ 5 h 9"/>
                  <a:gd name="T30" fmla="*/ 138 w 279"/>
                  <a:gd name="T31" fmla="*/ 5 h 9"/>
                  <a:gd name="T32" fmla="*/ 129 w 279"/>
                  <a:gd name="T33" fmla="*/ 4 h 9"/>
                  <a:gd name="T34" fmla="*/ 119 w 279"/>
                  <a:gd name="T35" fmla="*/ 4 h 9"/>
                  <a:gd name="T36" fmla="*/ 109 w 279"/>
                  <a:gd name="T37" fmla="*/ 4 h 9"/>
                  <a:gd name="T38" fmla="*/ 99 w 279"/>
                  <a:gd name="T39" fmla="*/ 3 h 9"/>
                  <a:gd name="T40" fmla="*/ 90 w 279"/>
                  <a:gd name="T41" fmla="*/ 3 h 9"/>
                  <a:gd name="T42" fmla="*/ 80 w 279"/>
                  <a:gd name="T43" fmla="*/ 3 h 9"/>
                  <a:gd name="T44" fmla="*/ 70 w 279"/>
                  <a:gd name="T45" fmla="*/ 2 h 9"/>
                  <a:gd name="T46" fmla="*/ 61 w 279"/>
                  <a:gd name="T47" fmla="*/ 2 h 9"/>
                  <a:gd name="T48" fmla="*/ 51 w 279"/>
                  <a:gd name="T49" fmla="*/ 2 h 9"/>
                  <a:gd name="T50" fmla="*/ 41 w 279"/>
                  <a:gd name="T51" fmla="*/ 1 h 9"/>
                  <a:gd name="T52" fmla="*/ 31 w 279"/>
                  <a:gd name="T53" fmla="*/ 1 h 9"/>
                  <a:gd name="T54" fmla="*/ 22 w 279"/>
                  <a:gd name="T55" fmla="*/ 0 h 9"/>
                  <a:gd name="T56" fmla="*/ 12 w 279"/>
                  <a:gd name="T57" fmla="*/ 0 h 9"/>
                  <a:gd name="T58" fmla="*/ 2 w 279"/>
                  <a:gd name="T59" fmla="*/ 0 h 9"/>
                  <a:gd name="T60" fmla="*/ 0 w 279"/>
                  <a:gd name="T6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9" h="9">
                    <a:moveTo>
                      <a:pt x="279" y="9"/>
                    </a:moveTo>
                    <a:lnTo>
                      <a:pt x="274" y="9"/>
                    </a:lnTo>
                    <a:lnTo>
                      <a:pt x="264" y="9"/>
                    </a:lnTo>
                    <a:lnTo>
                      <a:pt x="255" y="9"/>
                    </a:lnTo>
                    <a:lnTo>
                      <a:pt x="245" y="8"/>
                    </a:lnTo>
                    <a:lnTo>
                      <a:pt x="235" y="8"/>
                    </a:lnTo>
                    <a:lnTo>
                      <a:pt x="226" y="8"/>
                    </a:lnTo>
                    <a:lnTo>
                      <a:pt x="216" y="8"/>
                    </a:lnTo>
                    <a:lnTo>
                      <a:pt x="206" y="7"/>
                    </a:lnTo>
                    <a:lnTo>
                      <a:pt x="197" y="7"/>
                    </a:lnTo>
                    <a:lnTo>
                      <a:pt x="187" y="7"/>
                    </a:lnTo>
                    <a:lnTo>
                      <a:pt x="177" y="6"/>
                    </a:lnTo>
                    <a:lnTo>
                      <a:pt x="167" y="6"/>
                    </a:lnTo>
                    <a:lnTo>
                      <a:pt x="158" y="5"/>
                    </a:lnTo>
                    <a:lnTo>
                      <a:pt x="148" y="5"/>
                    </a:lnTo>
                    <a:lnTo>
                      <a:pt x="138" y="5"/>
                    </a:lnTo>
                    <a:lnTo>
                      <a:pt x="129" y="4"/>
                    </a:lnTo>
                    <a:lnTo>
                      <a:pt x="119" y="4"/>
                    </a:lnTo>
                    <a:lnTo>
                      <a:pt x="109" y="4"/>
                    </a:lnTo>
                    <a:lnTo>
                      <a:pt x="99" y="3"/>
                    </a:lnTo>
                    <a:lnTo>
                      <a:pt x="90" y="3"/>
                    </a:lnTo>
                    <a:lnTo>
                      <a:pt x="80" y="3"/>
                    </a:lnTo>
                    <a:lnTo>
                      <a:pt x="70" y="2"/>
                    </a:lnTo>
                    <a:lnTo>
                      <a:pt x="61" y="2"/>
                    </a:lnTo>
                    <a:lnTo>
                      <a:pt x="51" y="2"/>
                    </a:lnTo>
                    <a:lnTo>
                      <a:pt x="41" y="1"/>
                    </a:lnTo>
                    <a:lnTo>
                      <a:pt x="31" y="1"/>
                    </a:lnTo>
                    <a:lnTo>
                      <a:pt x="22" y="0"/>
                    </a:lnTo>
                    <a:lnTo>
                      <a:pt x="12" y="0"/>
                    </a:lnTo>
                    <a:lnTo>
                      <a:pt x="2" y="0"/>
                    </a:lnTo>
                    <a:lnTo>
                      <a:pt x="0"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Freeform 170">
                <a:extLst>
                  <a:ext uri="{FF2B5EF4-FFF2-40B4-BE49-F238E27FC236}">
                    <a16:creationId xmlns:a16="http://schemas.microsoft.com/office/drawing/2014/main" id="{4327881C-10F5-5DF1-54C2-4E21BB1F8D7E}"/>
                  </a:ext>
                </a:extLst>
              </p:cNvPr>
              <p:cNvSpPr>
                <a:spLocks/>
              </p:cNvSpPr>
              <p:nvPr/>
            </p:nvSpPr>
            <p:spPr bwMode="auto">
              <a:xfrm>
                <a:off x="3463" y="3581"/>
                <a:ext cx="279" cy="9"/>
              </a:xfrm>
              <a:custGeom>
                <a:avLst/>
                <a:gdLst>
                  <a:gd name="T0" fmla="*/ 279 w 279"/>
                  <a:gd name="T1" fmla="*/ 0 h 9"/>
                  <a:gd name="T2" fmla="*/ 277 w 279"/>
                  <a:gd name="T3" fmla="*/ 0 h 9"/>
                  <a:gd name="T4" fmla="*/ 267 w 279"/>
                  <a:gd name="T5" fmla="*/ 0 h 9"/>
                  <a:gd name="T6" fmla="*/ 257 w 279"/>
                  <a:gd name="T7" fmla="*/ 0 h 9"/>
                  <a:gd name="T8" fmla="*/ 247 w 279"/>
                  <a:gd name="T9" fmla="*/ 1 h 9"/>
                  <a:gd name="T10" fmla="*/ 238 w 279"/>
                  <a:gd name="T11" fmla="*/ 1 h 9"/>
                  <a:gd name="T12" fmla="*/ 228 w 279"/>
                  <a:gd name="T13" fmla="*/ 2 h 9"/>
                  <a:gd name="T14" fmla="*/ 218 w 279"/>
                  <a:gd name="T15" fmla="*/ 2 h 9"/>
                  <a:gd name="T16" fmla="*/ 209 w 279"/>
                  <a:gd name="T17" fmla="*/ 2 h 9"/>
                  <a:gd name="T18" fmla="*/ 199 w 279"/>
                  <a:gd name="T19" fmla="*/ 3 h 9"/>
                  <a:gd name="T20" fmla="*/ 189 w 279"/>
                  <a:gd name="T21" fmla="*/ 3 h 9"/>
                  <a:gd name="T22" fmla="*/ 180 w 279"/>
                  <a:gd name="T23" fmla="*/ 3 h 9"/>
                  <a:gd name="T24" fmla="*/ 170 w 279"/>
                  <a:gd name="T25" fmla="*/ 4 h 9"/>
                  <a:gd name="T26" fmla="*/ 160 w 279"/>
                  <a:gd name="T27" fmla="*/ 4 h 9"/>
                  <a:gd name="T28" fmla="*/ 150 w 279"/>
                  <a:gd name="T29" fmla="*/ 4 h 9"/>
                  <a:gd name="T30" fmla="*/ 141 w 279"/>
                  <a:gd name="T31" fmla="*/ 5 h 9"/>
                  <a:gd name="T32" fmla="*/ 131 w 279"/>
                  <a:gd name="T33" fmla="*/ 5 h 9"/>
                  <a:gd name="T34" fmla="*/ 121 w 279"/>
                  <a:gd name="T35" fmla="*/ 5 h 9"/>
                  <a:gd name="T36" fmla="*/ 112 w 279"/>
                  <a:gd name="T37" fmla="*/ 6 h 9"/>
                  <a:gd name="T38" fmla="*/ 102 w 279"/>
                  <a:gd name="T39" fmla="*/ 6 h 9"/>
                  <a:gd name="T40" fmla="*/ 92 w 279"/>
                  <a:gd name="T41" fmla="*/ 7 h 9"/>
                  <a:gd name="T42" fmla="*/ 82 w 279"/>
                  <a:gd name="T43" fmla="*/ 7 h 9"/>
                  <a:gd name="T44" fmla="*/ 73 w 279"/>
                  <a:gd name="T45" fmla="*/ 7 h 9"/>
                  <a:gd name="T46" fmla="*/ 63 w 279"/>
                  <a:gd name="T47" fmla="*/ 8 h 9"/>
                  <a:gd name="T48" fmla="*/ 53 w 279"/>
                  <a:gd name="T49" fmla="*/ 8 h 9"/>
                  <a:gd name="T50" fmla="*/ 44 w 279"/>
                  <a:gd name="T51" fmla="*/ 8 h 9"/>
                  <a:gd name="T52" fmla="*/ 34 w 279"/>
                  <a:gd name="T53" fmla="*/ 8 h 9"/>
                  <a:gd name="T54" fmla="*/ 24 w 279"/>
                  <a:gd name="T55" fmla="*/ 9 h 9"/>
                  <a:gd name="T56" fmla="*/ 14 w 279"/>
                  <a:gd name="T57" fmla="*/ 9 h 9"/>
                  <a:gd name="T58" fmla="*/ 5 w 279"/>
                  <a:gd name="T59" fmla="*/ 9 h 9"/>
                  <a:gd name="T60" fmla="*/ 0 w 279"/>
                  <a:gd name="T6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9" h="9">
                    <a:moveTo>
                      <a:pt x="279" y="0"/>
                    </a:moveTo>
                    <a:lnTo>
                      <a:pt x="277" y="0"/>
                    </a:lnTo>
                    <a:lnTo>
                      <a:pt x="267" y="0"/>
                    </a:lnTo>
                    <a:lnTo>
                      <a:pt x="257" y="0"/>
                    </a:lnTo>
                    <a:lnTo>
                      <a:pt x="247" y="1"/>
                    </a:lnTo>
                    <a:lnTo>
                      <a:pt x="238" y="1"/>
                    </a:lnTo>
                    <a:lnTo>
                      <a:pt x="228" y="2"/>
                    </a:lnTo>
                    <a:lnTo>
                      <a:pt x="218" y="2"/>
                    </a:lnTo>
                    <a:lnTo>
                      <a:pt x="209" y="2"/>
                    </a:lnTo>
                    <a:lnTo>
                      <a:pt x="199" y="3"/>
                    </a:lnTo>
                    <a:lnTo>
                      <a:pt x="189" y="3"/>
                    </a:lnTo>
                    <a:lnTo>
                      <a:pt x="180" y="3"/>
                    </a:lnTo>
                    <a:lnTo>
                      <a:pt x="170" y="4"/>
                    </a:lnTo>
                    <a:lnTo>
                      <a:pt x="160" y="4"/>
                    </a:lnTo>
                    <a:lnTo>
                      <a:pt x="150" y="4"/>
                    </a:lnTo>
                    <a:lnTo>
                      <a:pt x="141" y="5"/>
                    </a:lnTo>
                    <a:lnTo>
                      <a:pt x="131" y="5"/>
                    </a:lnTo>
                    <a:lnTo>
                      <a:pt x="121" y="5"/>
                    </a:lnTo>
                    <a:lnTo>
                      <a:pt x="112" y="6"/>
                    </a:lnTo>
                    <a:lnTo>
                      <a:pt x="102" y="6"/>
                    </a:lnTo>
                    <a:lnTo>
                      <a:pt x="92" y="7"/>
                    </a:lnTo>
                    <a:lnTo>
                      <a:pt x="82" y="7"/>
                    </a:lnTo>
                    <a:lnTo>
                      <a:pt x="73" y="7"/>
                    </a:lnTo>
                    <a:lnTo>
                      <a:pt x="63" y="8"/>
                    </a:lnTo>
                    <a:lnTo>
                      <a:pt x="53" y="8"/>
                    </a:lnTo>
                    <a:lnTo>
                      <a:pt x="44" y="8"/>
                    </a:lnTo>
                    <a:lnTo>
                      <a:pt x="34" y="8"/>
                    </a:lnTo>
                    <a:lnTo>
                      <a:pt x="24" y="9"/>
                    </a:lnTo>
                    <a:lnTo>
                      <a:pt x="14" y="9"/>
                    </a:lnTo>
                    <a:lnTo>
                      <a:pt x="5" y="9"/>
                    </a:lnTo>
                    <a:lnTo>
                      <a:pt x="0" y="9"/>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 name="Freeform 171">
                <a:extLst>
                  <a:ext uri="{FF2B5EF4-FFF2-40B4-BE49-F238E27FC236}">
                    <a16:creationId xmlns:a16="http://schemas.microsoft.com/office/drawing/2014/main" id="{2047FE28-955E-5540-99FF-E9226BEF0042}"/>
                  </a:ext>
                </a:extLst>
              </p:cNvPr>
              <p:cNvSpPr>
                <a:spLocks/>
              </p:cNvSpPr>
              <p:nvPr/>
            </p:nvSpPr>
            <p:spPr bwMode="auto">
              <a:xfrm>
                <a:off x="2328" y="3571"/>
                <a:ext cx="186" cy="10"/>
              </a:xfrm>
              <a:custGeom>
                <a:avLst/>
                <a:gdLst>
                  <a:gd name="T0" fmla="*/ 186 w 186"/>
                  <a:gd name="T1" fmla="*/ 10 h 10"/>
                  <a:gd name="T2" fmla="*/ 179 w 186"/>
                  <a:gd name="T3" fmla="*/ 9 h 10"/>
                  <a:gd name="T4" fmla="*/ 169 w 186"/>
                  <a:gd name="T5" fmla="*/ 9 h 10"/>
                  <a:gd name="T6" fmla="*/ 159 w 186"/>
                  <a:gd name="T7" fmla="*/ 8 h 10"/>
                  <a:gd name="T8" fmla="*/ 150 w 186"/>
                  <a:gd name="T9" fmla="*/ 8 h 10"/>
                  <a:gd name="T10" fmla="*/ 140 w 186"/>
                  <a:gd name="T11" fmla="*/ 7 h 10"/>
                  <a:gd name="T12" fmla="*/ 130 w 186"/>
                  <a:gd name="T13" fmla="*/ 7 h 10"/>
                  <a:gd name="T14" fmla="*/ 120 w 186"/>
                  <a:gd name="T15" fmla="*/ 6 h 10"/>
                  <a:gd name="T16" fmla="*/ 111 w 186"/>
                  <a:gd name="T17" fmla="*/ 6 h 10"/>
                  <a:gd name="T18" fmla="*/ 101 w 186"/>
                  <a:gd name="T19" fmla="*/ 5 h 10"/>
                  <a:gd name="T20" fmla="*/ 91 w 186"/>
                  <a:gd name="T21" fmla="*/ 5 h 10"/>
                  <a:gd name="T22" fmla="*/ 82 w 186"/>
                  <a:gd name="T23" fmla="*/ 4 h 10"/>
                  <a:gd name="T24" fmla="*/ 72 w 186"/>
                  <a:gd name="T25" fmla="*/ 4 h 10"/>
                  <a:gd name="T26" fmla="*/ 62 w 186"/>
                  <a:gd name="T27" fmla="*/ 3 h 10"/>
                  <a:gd name="T28" fmla="*/ 52 w 186"/>
                  <a:gd name="T29" fmla="*/ 3 h 10"/>
                  <a:gd name="T30" fmla="*/ 43 w 186"/>
                  <a:gd name="T31" fmla="*/ 2 h 10"/>
                  <a:gd name="T32" fmla="*/ 33 w 186"/>
                  <a:gd name="T33" fmla="*/ 2 h 10"/>
                  <a:gd name="T34" fmla="*/ 23 w 186"/>
                  <a:gd name="T35" fmla="*/ 1 h 10"/>
                  <a:gd name="T36" fmla="*/ 14 w 186"/>
                  <a:gd name="T37" fmla="*/ 1 h 10"/>
                  <a:gd name="T38" fmla="*/ 4 w 186"/>
                  <a:gd name="T39" fmla="*/ 0 h 10"/>
                  <a:gd name="T40" fmla="*/ 0 w 186"/>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10">
                    <a:moveTo>
                      <a:pt x="186" y="10"/>
                    </a:moveTo>
                    <a:lnTo>
                      <a:pt x="179" y="9"/>
                    </a:lnTo>
                    <a:lnTo>
                      <a:pt x="169" y="9"/>
                    </a:lnTo>
                    <a:lnTo>
                      <a:pt x="159" y="8"/>
                    </a:lnTo>
                    <a:lnTo>
                      <a:pt x="150" y="8"/>
                    </a:lnTo>
                    <a:lnTo>
                      <a:pt x="140" y="7"/>
                    </a:lnTo>
                    <a:lnTo>
                      <a:pt x="130" y="7"/>
                    </a:lnTo>
                    <a:lnTo>
                      <a:pt x="120" y="6"/>
                    </a:lnTo>
                    <a:lnTo>
                      <a:pt x="111" y="6"/>
                    </a:lnTo>
                    <a:lnTo>
                      <a:pt x="101" y="5"/>
                    </a:lnTo>
                    <a:lnTo>
                      <a:pt x="91" y="5"/>
                    </a:lnTo>
                    <a:lnTo>
                      <a:pt x="82" y="4"/>
                    </a:lnTo>
                    <a:lnTo>
                      <a:pt x="72" y="4"/>
                    </a:lnTo>
                    <a:lnTo>
                      <a:pt x="62" y="3"/>
                    </a:lnTo>
                    <a:lnTo>
                      <a:pt x="52" y="3"/>
                    </a:lnTo>
                    <a:lnTo>
                      <a:pt x="43" y="2"/>
                    </a:lnTo>
                    <a:lnTo>
                      <a:pt x="33" y="2"/>
                    </a:lnTo>
                    <a:lnTo>
                      <a:pt x="23" y="1"/>
                    </a:lnTo>
                    <a:lnTo>
                      <a:pt x="14" y="1"/>
                    </a:lnTo>
                    <a:lnTo>
                      <a:pt x="4" y="0"/>
                    </a:lnTo>
                    <a:lnTo>
                      <a:pt x="0"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Freeform 172">
                <a:extLst>
                  <a:ext uri="{FF2B5EF4-FFF2-40B4-BE49-F238E27FC236}">
                    <a16:creationId xmlns:a16="http://schemas.microsoft.com/office/drawing/2014/main" id="{6B2B511C-2129-B573-A3EF-8CD0A8BCBAD9}"/>
                  </a:ext>
                </a:extLst>
              </p:cNvPr>
              <p:cNvSpPr>
                <a:spLocks/>
              </p:cNvSpPr>
              <p:nvPr/>
            </p:nvSpPr>
            <p:spPr bwMode="auto">
              <a:xfrm>
                <a:off x="3742" y="3571"/>
                <a:ext cx="186" cy="10"/>
              </a:xfrm>
              <a:custGeom>
                <a:avLst/>
                <a:gdLst>
                  <a:gd name="T0" fmla="*/ 186 w 186"/>
                  <a:gd name="T1" fmla="*/ 0 h 10"/>
                  <a:gd name="T2" fmla="*/ 182 w 186"/>
                  <a:gd name="T3" fmla="*/ 0 h 10"/>
                  <a:gd name="T4" fmla="*/ 172 w 186"/>
                  <a:gd name="T5" fmla="*/ 1 h 10"/>
                  <a:gd name="T6" fmla="*/ 163 w 186"/>
                  <a:gd name="T7" fmla="*/ 1 h 10"/>
                  <a:gd name="T8" fmla="*/ 153 w 186"/>
                  <a:gd name="T9" fmla="*/ 2 h 10"/>
                  <a:gd name="T10" fmla="*/ 143 w 186"/>
                  <a:gd name="T11" fmla="*/ 2 h 10"/>
                  <a:gd name="T12" fmla="*/ 134 w 186"/>
                  <a:gd name="T13" fmla="*/ 3 h 10"/>
                  <a:gd name="T14" fmla="*/ 124 w 186"/>
                  <a:gd name="T15" fmla="*/ 3 h 10"/>
                  <a:gd name="T16" fmla="*/ 114 w 186"/>
                  <a:gd name="T17" fmla="*/ 4 h 10"/>
                  <a:gd name="T18" fmla="*/ 104 w 186"/>
                  <a:gd name="T19" fmla="*/ 4 h 10"/>
                  <a:gd name="T20" fmla="*/ 95 w 186"/>
                  <a:gd name="T21" fmla="*/ 5 h 10"/>
                  <a:gd name="T22" fmla="*/ 85 w 186"/>
                  <a:gd name="T23" fmla="*/ 5 h 10"/>
                  <a:gd name="T24" fmla="*/ 75 w 186"/>
                  <a:gd name="T25" fmla="*/ 6 h 10"/>
                  <a:gd name="T26" fmla="*/ 66 w 186"/>
                  <a:gd name="T27" fmla="*/ 6 h 10"/>
                  <a:gd name="T28" fmla="*/ 56 w 186"/>
                  <a:gd name="T29" fmla="*/ 7 h 10"/>
                  <a:gd name="T30" fmla="*/ 46 w 186"/>
                  <a:gd name="T31" fmla="*/ 7 h 10"/>
                  <a:gd name="T32" fmla="*/ 36 w 186"/>
                  <a:gd name="T33" fmla="*/ 8 h 10"/>
                  <a:gd name="T34" fmla="*/ 27 w 186"/>
                  <a:gd name="T35" fmla="*/ 8 h 10"/>
                  <a:gd name="T36" fmla="*/ 17 w 186"/>
                  <a:gd name="T37" fmla="*/ 9 h 10"/>
                  <a:gd name="T38" fmla="*/ 7 w 186"/>
                  <a:gd name="T39" fmla="*/ 9 h 10"/>
                  <a:gd name="T40" fmla="*/ 0 w 186"/>
                  <a:gd name="T4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10">
                    <a:moveTo>
                      <a:pt x="186" y="0"/>
                    </a:moveTo>
                    <a:lnTo>
                      <a:pt x="182" y="0"/>
                    </a:lnTo>
                    <a:lnTo>
                      <a:pt x="172" y="1"/>
                    </a:lnTo>
                    <a:lnTo>
                      <a:pt x="163" y="1"/>
                    </a:lnTo>
                    <a:lnTo>
                      <a:pt x="153" y="2"/>
                    </a:lnTo>
                    <a:lnTo>
                      <a:pt x="143" y="2"/>
                    </a:lnTo>
                    <a:lnTo>
                      <a:pt x="134" y="3"/>
                    </a:lnTo>
                    <a:lnTo>
                      <a:pt x="124" y="3"/>
                    </a:lnTo>
                    <a:lnTo>
                      <a:pt x="114" y="4"/>
                    </a:lnTo>
                    <a:lnTo>
                      <a:pt x="104" y="4"/>
                    </a:lnTo>
                    <a:lnTo>
                      <a:pt x="95" y="5"/>
                    </a:lnTo>
                    <a:lnTo>
                      <a:pt x="85" y="5"/>
                    </a:lnTo>
                    <a:lnTo>
                      <a:pt x="75" y="6"/>
                    </a:lnTo>
                    <a:lnTo>
                      <a:pt x="66" y="6"/>
                    </a:lnTo>
                    <a:lnTo>
                      <a:pt x="56" y="7"/>
                    </a:lnTo>
                    <a:lnTo>
                      <a:pt x="46" y="7"/>
                    </a:lnTo>
                    <a:lnTo>
                      <a:pt x="36" y="8"/>
                    </a:lnTo>
                    <a:lnTo>
                      <a:pt x="27" y="8"/>
                    </a:lnTo>
                    <a:lnTo>
                      <a:pt x="17" y="9"/>
                    </a:lnTo>
                    <a:lnTo>
                      <a:pt x="7" y="9"/>
                    </a:lnTo>
                    <a:lnTo>
                      <a:pt x="0"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 name="Freeform 173">
                <a:extLst>
                  <a:ext uri="{FF2B5EF4-FFF2-40B4-BE49-F238E27FC236}">
                    <a16:creationId xmlns:a16="http://schemas.microsoft.com/office/drawing/2014/main" id="{7BA02491-D108-A17C-1091-EA67B881F223}"/>
                  </a:ext>
                </a:extLst>
              </p:cNvPr>
              <p:cNvSpPr>
                <a:spLocks/>
              </p:cNvSpPr>
              <p:nvPr/>
            </p:nvSpPr>
            <p:spPr bwMode="auto">
              <a:xfrm>
                <a:off x="2179" y="3561"/>
                <a:ext cx="149" cy="10"/>
              </a:xfrm>
              <a:custGeom>
                <a:avLst/>
                <a:gdLst>
                  <a:gd name="T0" fmla="*/ 149 w 149"/>
                  <a:gd name="T1" fmla="*/ 10 h 10"/>
                  <a:gd name="T2" fmla="*/ 143 w 149"/>
                  <a:gd name="T3" fmla="*/ 10 h 10"/>
                  <a:gd name="T4" fmla="*/ 133 w 149"/>
                  <a:gd name="T5" fmla="*/ 8 h 10"/>
                  <a:gd name="T6" fmla="*/ 124 w 149"/>
                  <a:gd name="T7" fmla="*/ 8 h 10"/>
                  <a:gd name="T8" fmla="*/ 114 w 149"/>
                  <a:gd name="T9" fmla="*/ 7 h 10"/>
                  <a:gd name="T10" fmla="*/ 104 w 149"/>
                  <a:gd name="T11" fmla="*/ 7 h 10"/>
                  <a:gd name="T12" fmla="*/ 95 w 149"/>
                  <a:gd name="T13" fmla="*/ 6 h 10"/>
                  <a:gd name="T14" fmla="*/ 85 w 149"/>
                  <a:gd name="T15" fmla="*/ 6 h 10"/>
                  <a:gd name="T16" fmla="*/ 75 w 149"/>
                  <a:gd name="T17" fmla="*/ 5 h 10"/>
                  <a:gd name="T18" fmla="*/ 66 w 149"/>
                  <a:gd name="T19" fmla="*/ 4 h 10"/>
                  <a:gd name="T20" fmla="*/ 55 w 149"/>
                  <a:gd name="T21" fmla="*/ 4 h 10"/>
                  <a:gd name="T22" fmla="*/ 46 w 149"/>
                  <a:gd name="T23" fmla="*/ 3 h 10"/>
                  <a:gd name="T24" fmla="*/ 36 w 149"/>
                  <a:gd name="T25" fmla="*/ 3 h 10"/>
                  <a:gd name="T26" fmla="*/ 27 w 149"/>
                  <a:gd name="T27" fmla="*/ 2 h 10"/>
                  <a:gd name="T28" fmla="*/ 17 w 149"/>
                  <a:gd name="T29" fmla="*/ 1 h 10"/>
                  <a:gd name="T30" fmla="*/ 7 w 149"/>
                  <a:gd name="T31" fmla="*/ 1 h 10"/>
                  <a:gd name="T32" fmla="*/ 0 w 149"/>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0">
                    <a:moveTo>
                      <a:pt x="149" y="10"/>
                    </a:moveTo>
                    <a:lnTo>
                      <a:pt x="143" y="10"/>
                    </a:lnTo>
                    <a:lnTo>
                      <a:pt x="133" y="8"/>
                    </a:lnTo>
                    <a:lnTo>
                      <a:pt x="124" y="8"/>
                    </a:lnTo>
                    <a:lnTo>
                      <a:pt x="114" y="7"/>
                    </a:lnTo>
                    <a:lnTo>
                      <a:pt x="104" y="7"/>
                    </a:lnTo>
                    <a:lnTo>
                      <a:pt x="95" y="6"/>
                    </a:lnTo>
                    <a:lnTo>
                      <a:pt x="85" y="6"/>
                    </a:lnTo>
                    <a:lnTo>
                      <a:pt x="75" y="5"/>
                    </a:lnTo>
                    <a:lnTo>
                      <a:pt x="66" y="4"/>
                    </a:lnTo>
                    <a:lnTo>
                      <a:pt x="55" y="4"/>
                    </a:lnTo>
                    <a:lnTo>
                      <a:pt x="46" y="3"/>
                    </a:lnTo>
                    <a:lnTo>
                      <a:pt x="36" y="3"/>
                    </a:lnTo>
                    <a:lnTo>
                      <a:pt x="27" y="2"/>
                    </a:lnTo>
                    <a:lnTo>
                      <a:pt x="17" y="1"/>
                    </a:lnTo>
                    <a:lnTo>
                      <a:pt x="7" y="1"/>
                    </a:lnTo>
                    <a:lnTo>
                      <a:pt x="0"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 name="Freeform 174">
                <a:extLst>
                  <a:ext uri="{FF2B5EF4-FFF2-40B4-BE49-F238E27FC236}">
                    <a16:creationId xmlns:a16="http://schemas.microsoft.com/office/drawing/2014/main" id="{FB6A2CD2-8F07-9E97-287A-007C28A967AD}"/>
                  </a:ext>
                </a:extLst>
              </p:cNvPr>
              <p:cNvSpPr>
                <a:spLocks/>
              </p:cNvSpPr>
              <p:nvPr/>
            </p:nvSpPr>
            <p:spPr bwMode="auto">
              <a:xfrm>
                <a:off x="3928" y="3561"/>
                <a:ext cx="149" cy="10"/>
              </a:xfrm>
              <a:custGeom>
                <a:avLst/>
                <a:gdLst>
                  <a:gd name="T0" fmla="*/ 149 w 149"/>
                  <a:gd name="T1" fmla="*/ 0 h 10"/>
                  <a:gd name="T2" fmla="*/ 142 w 149"/>
                  <a:gd name="T3" fmla="*/ 1 h 10"/>
                  <a:gd name="T4" fmla="*/ 132 w 149"/>
                  <a:gd name="T5" fmla="*/ 1 h 10"/>
                  <a:gd name="T6" fmla="*/ 122 w 149"/>
                  <a:gd name="T7" fmla="*/ 2 h 10"/>
                  <a:gd name="T8" fmla="*/ 113 w 149"/>
                  <a:gd name="T9" fmla="*/ 3 h 10"/>
                  <a:gd name="T10" fmla="*/ 103 w 149"/>
                  <a:gd name="T11" fmla="*/ 3 h 10"/>
                  <a:gd name="T12" fmla="*/ 93 w 149"/>
                  <a:gd name="T13" fmla="*/ 4 h 10"/>
                  <a:gd name="T14" fmla="*/ 83 w 149"/>
                  <a:gd name="T15" fmla="*/ 4 h 10"/>
                  <a:gd name="T16" fmla="*/ 74 w 149"/>
                  <a:gd name="T17" fmla="*/ 5 h 10"/>
                  <a:gd name="T18" fmla="*/ 64 w 149"/>
                  <a:gd name="T19" fmla="*/ 6 h 10"/>
                  <a:gd name="T20" fmla="*/ 54 w 149"/>
                  <a:gd name="T21" fmla="*/ 6 h 10"/>
                  <a:gd name="T22" fmla="*/ 45 w 149"/>
                  <a:gd name="T23" fmla="*/ 7 h 10"/>
                  <a:gd name="T24" fmla="*/ 35 w 149"/>
                  <a:gd name="T25" fmla="*/ 7 h 10"/>
                  <a:gd name="T26" fmla="*/ 25 w 149"/>
                  <a:gd name="T27" fmla="*/ 8 h 10"/>
                  <a:gd name="T28" fmla="*/ 15 w 149"/>
                  <a:gd name="T29" fmla="*/ 8 h 10"/>
                  <a:gd name="T30" fmla="*/ 6 w 149"/>
                  <a:gd name="T31" fmla="*/ 10 h 10"/>
                  <a:gd name="T32" fmla="*/ 0 w 149"/>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0">
                    <a:moveTo>
                      <a:pt x="149" y="0"/>
                    </a:moveTo>
                    <a:lnTo>
                      <a:pt x="142" y="1"/>
                    </a:lnTo>
                    <a:lnTo>
                      <a:pt x="132" y="1"/>
                    </a:lnTo>
                    <a:lnTo>
                      <a:pt x="122" y="2"/>
                    </a:lnTo>
                    <a:lnTo>
                      <a:pt x="113" y="3"/>
                    </a:lnTo>
                    <a:lnTo>
                      <a:pt x="103" y="3"/>
                    </a:lnTo>
                    <a:lnTo>
                      <a:pt x="93" y="4"/>
                    </a:lnTo>
                    <a:lnTo>
                      <a:pt x="83" y="4"/>
                    </a:lnTo>
                    <a:lnTo>
                      <a:pt x="74" y="5"/>
                    </a:lnTo>
                    <a:lnTo>
                      <a:pt x="64" y="6"/>
                    </a:lnTo>
                    <a:lnTo>
                      <a:pt x="54" y="6"/>
                    </a:lnTo>
                    <a:lnTo>
                      <a:pt x="45" y="7"/>
                    </a:lnTo>
                    <a:lnTo>
                      <a:pt x="35" y="7"/>
                    </a:lnTo>
                    <a:lnTo>
                      <a:pt x="25" y="8"/>
                    </a:lnTo>
                    <a:lnTo>
                      <a:pt x="15" y="8"/>
                    </a:lnTo>
                    <a:lnTo>
                      <a:pt x="6" y="10"/>
                    </a:lnTo>
                    <a:lnTo>
                      <a:pt x="0"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Freeform 175">
                <a:extLst>
                  <a:ext uri="{FF2B5EF4-FFF2-40B4-BE49-F238E27FC236}">
                    <a16:creationId xmlns:a16="http://schemas.microsoft.com/office/drawing/2014/main" id="{3CF8E5FB-C6CC-9283-BA25-F18C5E22234B}"/>
                  </a:ext>
                </a:extLst>
              </p:cNvPr>
              <p:cNvSpPr>
                <a:spLocks/>
              </p:cNvSpPr>
              <p:nvPr/>
            </p:nvSpPr>
            <p:spPr bwMode="auto">
              <a:xfrm>
                <a:off x="2051" y="3551"/>
                <a:ext cx="128" cy="10"/>
              </a:xfrm>
              <a:custGeom>
                <a:avLst/>
                <a:gdLst>
                  <a:gd name="T0" fmla="*/ 128 w 128"/>
                  <a:gd name="T1" fmla="*/ 10 h 10"/>
                  <a:gd name="T2" fmla="*/ 126 w 128"/>
                  <a:gd name="T3" fmla="*/ 10 h 10"/>
                  <a:gd name="T4" fmla="*/ 116 w 128"/>
                  <a:gd name="T5" fmla="*/ 9 h 10"/>
                  <a:gd name="T6" fmla="*/ 106 w 128"/>
                  <a:gd name="T7" fmla="*/ 8 h 10"/>
                  <a:gd name="T8" fmla="*/ 96 w 128"/>
                  <a:gd name="T9" fmla="*/ 8 h 10"/>
                  <a:gd name="T10" fmla="*/ 87 w 128"/>
                  <a:gd name="T11" fmla="*/ 7 h 10"/>
                  <a:gd name="T12" fmla="*/ 77 w 128"/>
                  <a:gd name="T13" fmla="*/ 6 h 10"/>
                  <a:gd name="T14" fmla="*/ 67 w 128"/>
                  <a:gd name="T15" fmla="*/ 6 h 10"/>
                  <a:gd name="T16" fmla="*/ 58 w 128"/>
                  <a:gd name="T17" fmla="*/ 5 h 10"/>
                  <a:gd name="T18" fmla="*/ 48 w 128"/>
                  <a:gd name="T19" fmla="*/ 4 h 10"/>
                  <a:gd name="T20" fmla="*/ 38 w 128"/>
                  <a:gd name="T21" fmla="*/ 3 h 10"/>
                  <a:gd name="T22" fmla="*/ 28 w 128"/>
                  <a:gd name="T23" fmla="*/ 3 h 10"/>
                  <a:gd name="T24" fmla="*/ 18 w 128"/>
                  <a:gd name="T25" fmla="*/ 2 h 10"/>
                  <a:gd name="T26" fmla="*/ 9 w 128"/>
                  <a:gd name="T27" fmla="*/ 1 h 10"/>
                  <a:gd name="T28" fmla="*/ 0 w 128"/>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0">
                    <a:moveTo>
                      <a:pt x="128" y="10"/>
                    </a:moveTo>
                    <a:lnTo>
                      <a:pt x="126" y="10"/>
                    </a:lnTo>
                    <a:lnTo>
                      <a:pt x="116" y="9"/>
                    </a:lnTo>
                    <a:lnTo>
                      <a:pt x="106" y="8"/>
                    </a:lnTo>
                    <a:lnTo>
                      <a:pt x="96" y="8"/>
                    </a:lnTo>
                    <a:lnTo>
                      <a:pt x="87" y="7"/>
                    </a:lnTo>
                    <a:lnTo>
                      <a:pt x="77" y="6"/>
                    </a:lnTo>
                    <a:lnTo>
                      <a:pt x="67" y="6"/>
                    </a:lnTo>
                    <a:lnTo>
                      <a:pt x="58" y="5"/>
                    </a:lnTo>
                    <a:lnTo>
                      <a:pt x="48" y="4"/>
                    </a:lnTo>
                    <a:lnTo>
                      <a:pt x="38" y="3"/>
                    </a:lnTo>
                    <a:lnTo>
                      <a:pt x="28" y="3"/>
                    </a:lnTo>
                    <a:lnTo>
                      <a:pt x="18" y="2"/>
                    </a:lnTo>
                    <a:lnTo>
                      <a:pt x="9" y="1"/>
                    </a:lnTo>
                    <a:lnTo>
                      <a:pt x="0"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 name="Freeform 176">
                <a:extLst>
                  <a:ext uri="{FF2B5EF4-FFF2-40B4-BE49-F238E27FC236}">
                    <a16:creationId xmlns:a16="http://schemas.microsoft.com/office/drawing/2014/main" id="{9B607813-DCDE-421E-2F57-D85C88D7DD38}"/>
                  </a:ext>
                </a:extLst>
              </p:cNvPr>
              <p:cNvSpPr>
                <a:spLocks/>
              </p:cNvSpPr>
              <p:nvPr/>
            </p:nvSpPr>
            <p:spPr bwMode="auto">
              <a:xfrm>
                <a:off x="4077" y="3551"/>
                <a:ext cx="128" cy="10"/>
              </a:xfrm>
              <a:custGeom>
                <a:avLst/>
                <a:gdLst>
                  <a:gd name="T0" fmla="*/ 128 w 128"/>
                  <a:gd name="T1" fmla="*/ 0 h 10"/>
                  <a:gd name="T2" fmla="*/ 119 w 128"/>
                  <a:gd name="T3" fmla="*/ 1 h 10"/>
                  <a:gd name="T4" fmla="*/ 109 w 128"/>
                  <a:gd name="T5" fmla="*/ 2 h 10"/>
                  <a:gd name="T6" fmla="*/ 99 w 128"/>
                  <a:gd name="T7" fmla="*/ 3 h 10"/>
                  <a:gd name="T8" fmla="*/ 90 w 128"/>
                  <a:gd name="T9" fmla="*/ 3 h 10"/>
                  <a:gd name="T10" fmla="*/ 80 w 128"/>
                  <a:gd name="T11" fmla="*/ 4 h 10"/>
                  <a:gd name="T12" fmla="*/ 70 w 128"/>
                  <a:gd name="T13" fmla="*/ 5 h 10"/>
                  <a:gd name="T14" fmla="*/ 61 w 128"/>
                  <a:gd name="T15" fmla="*/ 6 h 10"/>
                  <a:gd name="T16" fmla="*/ 51 w 128"/>
                  <a:gd name="T17" fmla="*/ 6 h 10"/>
                  <a:gd name="T18" fmla="*/ 41 w 128"/>
                  <a:gd name="T19" fmla="*/ 7 h 10"/>
                  <a:gd name="T20" fmla="*/ 32 w 128"/>
                  <a:gd name="T21" fmla="*/ 8 h 10"/>
                  <a:gd name="T22" fmla="*/ 22 w 128"/>
                  <a:gd name="T23" fmla="*/ 8 h 10"/>
                  <a:gd name="T24" fmla="*/ 12 w 128"/>
                  <a:gd name="T25" fmla="*/ 9 h 10"/>
                  <a:gd name="T26" fmla="*/ 2 w 128"/>
                  <a:gd name="T27" fmla="*/ 10 h 10"/>
                  <a:gd name="T28" fmla="*/ 0 w 1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0">
                    <a:moveTo>
                      <a:pt x="128" y="0"/>
                    </a:moveTo>
                    <a:lnTo>
                      <a:pt x="119" y="1"/>
                    </a:lnTo>
                    <a:lnTo>
                      <a:pt x="109" y="2"/>
                    </a:lnTo>
                    <a:lnTo>
                      <a:pt x="99" y="3"/>
                    </a:lnTo>
                    <a:lnTo>
                      <a:pt x="90" y="3"/>
                    </a:lnTo>
                    <a:lnTo>
                      <a:pt x="80" y="4"/>
                    </a:lnTo>
                    <a:lnTo>
                      <a:pt x="70" y="5"/>
                    </a:lnTo>
                    <a:lnTo>
                      <a:pt x="61" y="6"/>
                    </a:lnTo>
                    <a:lnTo>
                      <a:pt x="51" y="6"/>
                    </a:lnTo>
                    <a:lnTo>
                      <a:pt x="41" y="7"/>
                    </a:lnTo>
                    <a:lnTo>
                      <a:pt x="32" y="8"/>
                    </a:lnTo>
                    <a:lnTo>
                      <a:pt x="22" y="8"/>
                    </a:lnTo>
                    <a:lnTo>
                      <a:pt x="12" y="9"/>
                    </a:lnTo>
                    <a:lnTo>
                      <a:pt x="2" y="10"/>
                    </a:lnTo>
                    <a:lnTo>
                      <a:pt x="0"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Freeform 177">
                <a:extLst>
                  <a:ext uri="{FF2B5EF4-FFF2-40B4-BE49-F238E27FC236}">
                    <a16:creationId xmlns:a16="http://schemas.microsoft.com/office/drawing/2014/main" id="{721BEBBE-97F9-CBB4-E1A1-1E9D6FE0ECC8}"/>
                  </a:ext>
                </a:extLst>
              </p:cNvPr>
              <p:cNvSpPr>
                <a:spLocks/>
              </p:cNvSpPr>
              <p:nvPr/>
            </p:nvSpPr>
            <p:spPr bwMode="auto">
              <a:xfrm>
                <a:off x="1937" y="3541"/>
                <a:ext cx="114" cy="10"/>
              </a:xfrm>
              <a:custGeom>
                <a:avLst/>
                <a:gdLst>
                  <a:gd name="T0" fmla="*/ 114 w 114"/>
                  <a:gd name="T1" fmla="*/ 10 h 10"/>
                  <a:gd name="T2" fmla="*/ 113 w 114"/>
                  <a:gd name="T3" fmla="*/ 10 h 10"/>
                  <a:gd name="T4" fmla="*/ 104 w 114"/>
                  <a:gd name="T5" fmla="*/ 9 h 10"/>
                  <a:gd name="T6" fmla="*/ 94 w 114"/>
                  <a:gd name="T7" fmla="*/ 9 h 10"/>
                  <a:gd name="T8" fmla="*/ 84 w 114"/>
                  <a:gd name="T9" fmla="*/ 8 h 10"/>
                  <a:gd name="T10" fmla="*/ 75 w 114"/>
                  <a:gd name="T11" fmla="*/ 7 h 10"/>
                  <a:gd name="T12" fmla="*/ 64 w 114"/>
                  <a:gd name="T13" fmla="*/ 6 h 10"/>
                  <a:gd name="T14" fmla="*/ 55 w 114"/>
                  <a:gd name="T15" fmla="*/ 5 h 10"/>
                  <a:gd name="T16" fmla="*/ 45 w 114"/>
                  <a:gd name="T17" fmla="*/ 5 h 10"/>
                  <a:gd name="T18" fmla="*/ 36 w 114"/>
                  <a:gd name="T19" fmla="*/ 4 h 10"/>
                  <a:gd name="T20" fmla="*/ 26 w 114"/>
                  <a:gd name="T21" fmla="*/ 3 h 10"/>
                  <a:gd name="T22" fmla="*/ 16 w 114"/>
                  <a:gd name="T23" fmla="*/ 2 h 10"/>
                  <a:gd name="T24" fmla="*/ 7 w 114"/>
                  <a:gd name="T25" fmla="*/ 1 h 10"/>
                  <a:gd name="T26" fmla="*/ 0 w 114"/>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
                    <a:moveTo>
                      <a:pt x="114" y="10"/>
                    </a:moveTo>
                    <a:lnTo>
                      <a:pt x="113" y="10"/>
                    </a:lnTo>
                    <a:lnTo>
                      <a:pt x="104" y="9"/>
                    </a:lnTo>
                    <a:lnTo>
                      <a:pt x="94" y="9"/>
                    </a:lnTo>
                    <a:lnTo>
                      <a:pt x="84" y="8"/>
                    </a:lnTo>
                    <a:lnTo>
                      <a:pt x="75" y="7"/>
                    </a:lnTo>
                    <a:lnTo>
                      <a:pt x="64" y="6"/>
                    </a:lnTo>
                    <a:lnTo>
                      <a:pt x="55" y="5"/>
                    </a:lnTo>
                    <a:lnTo>
                      <a:pt x="45" y="5"/>
                    </a:lnTo>
                    <a:lnTo>
                      <a:pt x="36" y="4"/>
                    </a:lnTo>
                    <a:lnTo>
                      <a:pt x="26" y="3"/>
                    </a:lnTo>
                    <a:lnTo>
                      <a:pt x="16" y="2"/>
                    </a:lnTo>
                    <a:lnTo>
                      <a:pt x="7" y="1"/>
                    </a:lnTo>
                    <a:lnTo>
                      <a:pt x="0"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Freeform 178">
                <a:extLst>
                  <a:ext uri="{FF2B5EF4-FFF2-40B4-BE49-F238E27FC236}">
                    <a16:creationId xmlns:a16="http://schemas.microsoft.com/office/drawing/2014/main" id="{EBADD1A1-76D5-0437-1845-FA9D57B567A9}"/>
                  </a:ext>
                </a:extLst>
              </p:cNvPr>
              <p:cNvSpPr>
                <a:spLocks/>
              </p:cNvSpPr>
              <p:nvPr/>
            </p:nvSpPr>
            <p:spPr bwMode="auto">
              <a:xfrm>
                <a:off x="4205" y="3541"/>
                <a:ext cx="114" cy="10"/>
              </a:xfrm>
              <a:custGeom>
                <a:avLst/>
                <a:gdLst>
                  <a:gd name="T0" fmla="*/ 114 w 114"/>
                  <a:gd name="T1" fmla="*/ 0 h 10"/>
                  <a:gd name="T2" fmla="*/ 107 w 114"/>
                  <a:gd name="T3" fmla="*/ 1 h 10"/>
                  <a:gd name="T4" fmla="*/ 98 w 114"/>
                  <a:gd name="T5" fmla="*/ 2 h 10"/>
                  <a:gd name="T6" fmla="*/ 88 w 114"/>
                  <a:gd name="T7" fmla="*/ 3 h 10"/>
                  <a:gd name="T8" fmla="*/ 78 w 114"/>
                  <a:gd name="T9" fmla="*/ 4 h 10"/>
                  <a:gd name="T10" fmla="*/ 69 w 114"/>
                  <a:gd name="T11" fmla="*/ 5 h 10"/>
                  <a:gd name="T12" fmla="*/ 59 w 114"/>
                  <a:gd name="T13" fmla="*/ 5 h 10"/>
                  <a:gd name="T14" fmla="*/ 49 w 114"/>
                  <a:gd name="T15" fmla="*/ 6 h 10"/>
                  <a:gd name="T16" fmla="*/ 39 w 114"/>
                  <a:gd name="T17" fmla="*/ 7 h 10"/>
                  <a:gd name="T18" fmla="*/ 30 w 114"/>
                  <a:gd name="T19" fmla="*/ 8 h 10"/>
                  <a:gd name="T20" fmla="*/ 20 w 114"/>
                  <a:gd name="T21" fmla="*/ 9 h 10"/>
                  <a:gd name="T22" fmla="*/ 10 w 114"/>
                  <a:gd name="T23" fmla="*/ 9 h 10"/>
                  <a:gd name="T24" fmla="*/ 1 w 114"/>
                  <a:gd name="T25" fmla="*/ 10 h 10"/>
                  <a:gd name="T26" fmla="*/ 0 w 114"/>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
                    <a:moveTo>
                      <a:pt x="114" y="0"/>
                    </a:moveTo>
                    <a:lnTo>
                      <a:pt x="107" y="1"/>
                    </a:lnTo>
                    <a:lnTo>
                      <a:pt x="98" y="2"/>
                    </a:lnTo>
                    <a:lnTo>
                      <a:pt x="88" y="3"/>
                    </a:lnTo>
                    <a:lnTo>
                      <a:pt x="78" y="4"/>
                    </a:lnTo>
                    <a:lnTo>
                      <a:pt x="69" y="5"/>
                    </a:lnTo>
                    <a:lnTo>
                      <a:pt x="59" y="5"/>
                    </a:lnTo>
                    <a:lnTo>
                      <a:pt x="49" y="6"/>
                    </a:lnTo>
                    <a:lnTo>
                      <a:pt x="39" y="7"/>
                    </a:lnTo>
                    <a:lnTo>
                      <a:pt x="30" y="8"/>
                    </a:lnTo>
                    <a:lnTo>
                      <a:pt x="20" y="9"/>
                    </a:lnTo>
                    <a:lnTo>
                      <a:pt x="10" y="9"/>
                    </a:lnTo>
                    <a:lnTo>
                      <a:pt x="1" y="10"/>
                    </a:lnTo>
                    <a:lnTo>
                      <a:pt x="0"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 name="Freeform 179">
                <a:extLst>
                  <a:ext uri="{FF2B5EF4-FFF2-40B4-BE49-F238E27FC236}">
                    <a16:creationId xmlns:a16="http://schemas.microsoft.com/office/drawing/2014/main" id="{026C0D16-3316-1D25-0A84-41A38432664A}"/>
                  </a:ext>
                </a:extLst>
              </p:cNvPr>
              <p:cNvSpPr>
                <a:spLocks/>
              </p:cNvSpPr>
              <p:nvPr/>
            </p:nvSpPr>
            <p:spPr bwMode="auto">
              <a:xfrm>
                <a:off x="1834" y="3532"/>
                <a:ext cx="103" cy="9"/>
              </a:xfrm>
              <a:custGeom>
                <a:avLst/>
                <a:gdLst>
                  <a:gd name="T0" fmla="*/ 103 w 103"/>
                  <a:gd name="T1" fmla="*/ 9 h 9"/>
                  <a:gd name="T2" fmla="*/ 100 w 103"/>
                  <a:gd name="T3" fmla="*/ 9 h 9"/>
                  <a:gd name="T4" fmla="*/ 90 w 103"/>
                  <a:gd name="T5" fmla="*/ 8 h 9"/>
                  <a:gd name="T6" fmla="*/ 80 w 103"/>
                  <a:gd name="T7" fmla="*/ 7 h 9"/>
                  <a:gd name="T8" fmla="*/ 71 w 103"/>
                  <a:gd name="T9" fmla="*/ 7 h 9"/>
                  <a:gd name="T10" fmla="*/ 61 w 103"/>
                  <a:gd name="T11" fmla="*/ 6 h 9"/>
                  <a:gd name="T12" fmla="*/ 51 w 103"/>
                  <a:gd name="T13" fmla="*/ 5 h 9"/>
                  <a:gd name="T14" fmla="*/ 42 w 103"/>
                  <a:gd name="T15" fmla="*/ 4 h 9"/>
                  <a:gd name="T16" fmla="*/ 32 w 103"/>
                  <a:gd name="T17" fmla="*/ 3 h 9"/>
                  <a:gd name="T18" fmla="*/ 22 w 103"/>
                  <a:gd name="T19" fmla="*/ 2 h 9"/>
                  <a:gd name="T20" fmla="*/ 12 w 103"/>
                  <a:gd name="T21" fmla="*/ 1 h 9"/>
                  <a:gd name="T22" fmla="*/ 2 w 103"/>
                  <a:gd name="T23" fmla="*/ 0 h 9"/>
                  <a:gd name="T24" fmla="*/ 0 w 103"/>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9">
                    <a:moveTo>
                      <a:pt x="103" y="9"/>
                    </a:moveTo>
                    <a:lnTo>
                      <a:pt x="100" y="9"/>
                    </a:lnTo>
                    <a:lnTo>
                      <a:pt x="90" y="8"/>
                    </a:lnTo>
                    <a:lnTo>
                      <a:pt x="80" y="7"/>
                    </a:lnTo>
                    <a:lnTo>
                      <a:pt x="71" y="7"/>
                    </a:lnTo>
                    <a:lnTo>
                      <a:pt x="61" y="6"/>
                    </a:lnTo>
                    <a:lnTo>
                      <a:pt x="51" y="5"/>
                    </a:lnTo>
                    <a:lnTo>
                      <a:pt x="42" y="4"/>
                    </a:lnTo>
                    <a:lnTo>
                      <a:pt x="32" y="3"/>
                    </a:lnTo>
                    <a:lnTo>
                      <a:pt x="22" y="2"/>
                    </a:lnTo>
                    <a:lnTo>
                      <a:pt x="12" y="1"/>
                    </a:lnTo>
                    <a:lnTo>
                      <a:pt x="2" y="0"/>
                    </a:lnTo>
                    <a:lnTo>
                      <a:pt x="0"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 name="Freeform 180">
                <a:extLst>
                  <a:ext uri="{FF2B5EF4-FFF2-40B4-BE49-F238E27FC236}">
                    <a16:creationId xmlns:a16="http://schemas.microsoft.com/office/drawing/2014/main" id="{5D7AEB3D-0565-3F65-DD31-2748A1AF239B}"/>
                  </a:ext>
                </a:extLst>
              </p:cNvPr>
              <p:cNvSpPr>
                <a:spLocks/>
              </p:cNvSpPr>
              <p:nvPr/>
            </p:nvSpPr>
            <p:spPr bwMode="auto">
              <a:xfrm>
                <a:off x="4319" y="3532"/>
                <a:ext cx="103" cy="9"/>
              </a:xfrm>
              <a:custGeom>
                <a:avLst/>
                <a:gdLst>
                  <a:gd name="T0" fmla="*/ 103 w 103"/>
                  <a:gd name="T1" fmla="*/ 0 h 9"/>
                  <a:gd name="T2" fmla="*/ 100 w 103"/>
                  <a:gd name="T3" fmla="*/ 0 h 9"/>
                  <a:gd name="T4" fmla="*/ 90 w 103"/>
                  <a:gd name="T5" fmla="*/ 1 h 9"/>
                  <a:gd name="T6" fmla="*/ 81 w 103"/>
                  <a:gd name="T7" fmla="*/ 2 h 9"/>
                  <a:gd name="T8" fmla="*/ 71 w 103"/>
                  <a:gd name="T9" fmla="*/ 3 h 9"/>
                  <a:gd name="T10" fmla="*/ 61 w 103"/>
                  <a:gd name="T11" fmla="*/ 4 h 9"/>
                  <a:gd name="T12" fmla="*/ 52 w 103"/>
                  <a:gd name="T13" fmla="*/ 5 h 9"/>
                  <a:gd name="T14" fmla="*/ 42 w 103"/>
                  <a:gd name="T15" fmla="*/ 6 h 9"/>
                  <a:gd name="T16" fmla="*/ 32 w 103"/>
                  <a:gd name="T17" fmla="*/ 7 h 9"/>
                  <a:gd name="T18" fmla="*/ 23 w 103"/>
                  <a:gd name="T19" fmla="*/ 7 h 9"/>
                  <a:gd name="T20" fmla="*/ 13 w 103"/>
                  <a:gd name="T21" fmla="*/ 8 h 9"/>
                  <a:gd name="T22" fmla="*/ 3 w 103"/>
                  <a:gd name="T23" fmla="*/ 9 h 9"/>
                  <a:gd name="T24" fmla="*/ 0 w 103"/>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9">
                    <a:moveTo>
                      <a:pt x="103" y="0"/>
                    </a:moveTo>
                    <a:lnTo>
                      <a:pt x="100" y="0"/>
                    </a:lnTo>
                    <a:lnTo>
                      <a:pt x="90" y="1"/>
                    </a:lnTo>
                    <a:lnTo>
                      <a:pt x="81" y="2"/>
                    </a:lnTo>
                    <a:lnTo>
                      <a:pt x="71" y="3"/>
                    </a:lnTo>
                    <a:lnTo>
                      <a:pt x="61" y="4"/>
                    </a:lnTo>
                    <a:lnTo>
                      <a:pt x="52" y="5"/>
                    </a:lnTo>
                    <a:lnTo>
                      <a:pt x="42" y="6"/>
                    </a:lnTo>
                    <a:lnTo>
                      <a:pt x="32" y="7"/>
                    </a:lnTo>
                    <a:lnTo>
                      <a:pt x="23" y="7"/>
                    </a:lnTo>
                    <a:lnTo>
                      <a:pt x="13" y="8"/>
                    </a:lnTo>
                    <a:lnTo>
                      <a:pt x="3" y="9"/>
                    </a:lnTo>
                    <a:lnTo>
                      <a:pt x="0" y="9"/>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Freeform 181">
                <a:extLst>
                  <a:ext uri="{FF2B5EF4-FFF2-40B4-BE49-F238E27FC236}">
                    <a16:creationId xmlns:a16="http://schemas.microsoft.com/office/drawing/2014/main" id="{1D4A555B-DAED-FA41-5792-8346A67E8A9E}"/>
                  </a:ext>
                </a:extLst>
              </p:cNvPr>
              <p:cNvSpPr>
                <a:spLocks/>
              </p:cNvSpPr>
              <p:nvPr/>
            </p:nvSpPr>
            <p:spPr bwMode="auto">
              <a:xfrm>
                <a:off x="1740" y="3522"/>
                <a:ext cx="94" cy="10"/>
              </a:xfrm>
              <a:custGeom>
                <a:avLst/>
                <a:gdLst>
                  <a:gd name="T0" fmla="*/ 94 w 94"/>
                  <a:gd name="T1" fmla="*/ 10 h 10"/>
                  <a:gd name="T2" fmla="*/ 87 w 94"/>
                  <a:gd name="T3" fmla="*/ 9 h 10"/>
                  <a:gd name="T4" fmla="*/ 77 w 94"/>
                  <a:gd name="T5" fmla="*/ 8 h 10"/>
                  <a:gd name="T6" fmla="*/ 68 w 94"/>
                  <a:gd name="T7" fmla="*/ 7 h 10"/>
                  <a:gd name="T8" fmla="*/ 58 w 94"/>
                  <a:gd name="T9" fmla="*/ 6 h 10"/>
                  <a:gd name="T10" fmla="*/ 48 w 94"/>
                  <a:gd name="T11" fmla="*/ 5 h 10"/>
                  <a:gd name="T12" fmla="*/ 39 w 94"/>
                  <a:gd name="T13" fmla="*/ 4 h 10"/>
                  <a:gd name="T14" fmla="*/ 28 w 94"/>
                  <a:gd name="T15" fmla="*/ 3 h 10"/>
                  <a:gd name="T16" fmla="*/ 19 w 94"/>
                  <a:gd name="T17" fmla="*/ 2 h 10"/>
                  <a:gd name="T18" fmla="*/ 9 w 94"/>
                  <a:gd name="T19" fmla="*/ 1 h 10"/>
                  <a:gd name="T20" fmla="*/ 0 w 9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0">
                    <a:moveTo>
                      <a:pt x="94" y="10"/>
                    </a:moveTo>
                    <a:lnTo>
                      <a:pt x="87" y="9"/>
                    </a:lnTo>
                    <a:lnTo>
                      <a:pt x="77" y="8"/>
                    </a:lnTo>
                    <a:lnTo>
                      <a:pt x="68" y="7"/>
                    </a:lnTo>
                    <a:lnTo>
                      <a:pt x="58" y="6"/>
                    </a:lnTo>
                    <a:lnTo>
                      <a:pt x="48" y="5"/>
                    </a:lnTo>
                    <a:lnTo>
                      <a:pt x="39" y="4"/>
                    </a:lnTo>
                    <a:lnTo>
                      <a:pt x="28" y="3"/>
                    </a:lnTo>
                    <a:lnTo>
                      <a:pt x="19" y="2"/>
                    </a:lnTo>
                    <a:lnTo>
                      <a:pt x="9" y="1"/>
                    </a:lnTo>
                    <a:lnTo>
                      <a:pt x="0"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Freeform 182">
                <a:extLst>
                  <a:ext uri="{FF2B5EF4-FFF2-40B4-BE49-F238E27FC236}">
                    <a16:creationId xmlns:a16="http://schemas.microsoft.com/office/drawing/2014/main" id="{4893378A-7094-189F-51CB-7E2287896ABC}"/>
                  </a:ext>
                </a:extLst>
              </p:cNvPr>
              <p:cNvSpPr>
                <a:spLocks/>
              </p:cNvSpPr>
              <p:nvPr/>
            </p:nvSpPr>
            <p:spPr bwMode="auto">
              <a:xfrm>
                <a:off x="4422" y="3522"/>
                <a:ext cx="94" cy="10"/>
              </a:xfrm>
              <a:custGeom>
                <a:avLst/>
                <a:gdLst>
                  <a:gd name="T0" fmla="*/ 94 w 94"/>
                  <a:gd name="T1" fmla="*/ 0 h 10"/>
                  <a:gd name="T2" fmla="*/ 85 w 94"/>
                  <a:gd name="T3" fmla="*/ 1 h 10"/>
                  <a:gd name="T4" fmla="*/ 75 w 94"/>
                  <a:gd name="T5" fmla="*/ 2 h 10"/>
                  <a:gd name="T6" fmla="*/ 65 w 94"/>
                  <a:gd name="T7" fmla="*/ 3 h 10"/>
                  <a:gd name="T8" fmla="*/ 55 w 94"/>
                  <a:gd name="T9" fmla="*/ 4 h 10"/>
                  <a:gd name="T10" fmla="*/ 46 w 94"/>
                  <a:gd name="T11" fmla="*/ 5 h 10"/>
                  <a:gd name="T12" fmla="*/ 36 w 94"/>
                  <a:gd name="T13" fmla="*/ 6 h 10"/>
                  <a:gd name="T14" fmla="*/ 26 w 94"/>
                  <a:gd name="T15" fmla="*/ 7 h 10"/>
                  <a:gd name="T16" fmla="*/ 17 w 94"/>
                  <a:gd name="T17" fmla="*/ 8 h 10"/>
                  <a:gd name="T18" fmla="*/ 7 w 94"/>
                  <a:gd name="T19" fmla="*/ 9 h 10"/>
                  <a:gd name="T20" fmla="*/ 0 w 94"/>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0">
                    <a:moveTo>
                      <a:pt x="94" y="0"/>
                    </a:moveTo>
                    <a:lnTo>
                      <a:pt x="85" y="1"/>
                    </a:lnTo>
                    <a:lnTo>
                      <a:pt x="75" y="2"/>
                    </a:lnTo>
                    <a:lnTo>
                      <a:pt x="65" y="3"/>
                    </a:lnTo>
                    <a:lnTo>
                      <a:pt x="55" y="4"/>
                    </a:lnTo>
                    <a:lnTo>
                      <a:pt x="46" y="5"/>
                    </a:lnTo>
                    <a:lnTo>
                      <a:pt x="36" y="6"/>
                    </a:lnTo>
                    <a:lnTo>
                      <a:pt x="26" y="7"/>
                    </a:lnTo>
                    <a:lnTo>
                      <a:pt x="17" y="8"/>
                    </a:lnTo>
                    <a:lnTo>
                      <a:pt x="7" y="9"/>
                    </a:lnTo>
                    <a:lnTo>
                      <a:pt x="0"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 name="Freeform 183">
                <a:extLst>
                  <a:ext uri="{FF2B5EF4-FFF2-40B4-BE49-F238E27FC236}">
                    <a16:creationId xmlns:a16="http://schemas.microsoft.com/office/drawing/2014/main" id="{E0A0DE8F-0238-E159-0932-E2D9B2CDD814}"/>
                  </a:ext>
                </a:extLst>
              </p:cNvPr>
              <p:cNvSpPr>
                <a:spLocks/>
              </p:cNvSpPr>
              <p:nvPr/>
            </p:nvSpPr>
            <p:spPr bwMode="auto">
              <a:xfrm>
                <a:off x="1671" y="3515"/>
                <a:ext cx="69" cy="7"/>
              </a:xfrm>
              <a:custGeom>
                <a:avLst/>
                <a:gdLst>
                  <a:gd name="T0" fmla="*/ 69 w 69"/>
                  <a:gd name="T1" fmla="*/ 7 h 7"/>
                  <a:gd name="T2" fmla="*/ 69 w 69"/>
                  <a:gd name="T3" fmla="*/ 7 h 7"/>
                  <a:gd name="T4" fmla="*/ 59 w 69"/>
                  <a:gd name="T5" fmla="*/ 6 h 7"/>
                  <a:gd name="T6" fmla="*/ 49 w 69"/>
                  <a:gd name="T7" fmla="*/ 5 h 7"/>
                  <a:gd name="T8" fmla="*/ 40 w 69"/>
                  <a:gd name="T9" fmla="*/ 4 h 7"/>
                  <a:gd name="T10" fmla="*/ 30 w 69"/>
                  <a:gd name="T11" fmla="*/ 3 h 7"/>
                  <a:gd name="T12" fmla="*/ 20 w 69"/>
                  <a:gd name="T13" fmla="*/ 2 h 7"/>
                  <a:gd name="T14" fmla="*/ 10 w 69"/>
                  <a:gd name="T15" fmla="*/ 1 h 7"/>
                  <a:gd name="T16" fmla="*/ 0 w 6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
                    <a:moveTo>
                      <a:pt x="69" y="7"/>
                    </a:moveTo>
                    <a:lnTo>
                      <a:pt x="69" y="7"/>
                    </a:lnTo>
                    <a:lnTo>
                      <a:pt x="59" y="6"/>
                    </a:lnTo>
                    <a:lnTo>
                      <a:pt x="49" y="5"/>
                    </a:lnTo>
                    <a:lnTo>
                      <a:pt x="40" y="4"/>
                    </a:lnTo>
                    <a:lnTo>
                      <a:pt x="30" y="3"/>
                    </a:lnTo>
                    <a:lnTo>
                      <a:pt x="20" y="2"/>
                    </a:lnTo>
                    <a:lnTo>
                      <a:pt x="10" y="1"/>
                    </a:lnTo>
                    <a:lnTo>
                      <a:pt x="0"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Freeform 184">
                <a:extLst>
                  <a:ext uri="{FF2B5EF4-FFF2-40B4-BE49-F238E27FC236}">
                    <a16:creationId xmlns:a16="http://schemas.microsoft.com/office/drawing/2014/main" id="{75EF1D40-1CAD-A844-30D2-D1CAA149F5D3}"/>
                  </a:ext>
                </a:extLst>
              </p:cNvPr>
              <p:cNvSpPr>
                <a:spLocks/>
              </p:cNvSpPr>
              <p:nvPr/>
            </p:nvSpPr>
            <p:spPr bwMode="auto">
              <a:xfrm>
                <a:off x="4516" y="3515"/>
                <a:ext cx="68" cy="7"/>
              </a:xfrm>
              <a:custGeom>
                <a:avLst/>
                <a:gdLst>
                  <a:gd name="T0" fmla="*/ 68 w 68"/>
                  <a:gd name="T1" fmla="*/ 0 h 7"/>
                  <a:gd name="T2" fmla="*/ 59 w 68"/>
                  <a:gd name="T3" fmla="*/ 1 h 7"/>
                  <a:gd name="T4" fmla="*/ 49 w 68"/>
                  <a:gd name="T5" fmla="*/ 2 h 7"/>
                  <a:gd name="T6" fmla="*/ 39 w 68"/>
                  <a:gd name="T7" fmla="*/ 3 h 7"/>
                  <a:gd name="T8" fmla="*/ 29 w 68"/>
                  <a:gd name="T9" fmla="*/ 4 h 7"/>
                  <a:gd name="T10" fmla="*/ 20 w 68"/>
                  <a:gd name="T11" fmla="*/ 5 h 7"/>
                  <a:gd name="T12" fmla="*/ 10 w 68"/>
                  <a:gd name="T13" fmla="*/ 6 h 7"/>
                  <a:gd name="T14" fmla="*/ 0 w 68"/>
                  <a:gd name="T15" fmla="*/ 7 h 7"/>
                  <a:gd name="T16" fmla="*/ 0 w 6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
                    <a:moveTo>
                      <a:pt x="68" y="0"/>
                    </a:moveTo>
                    <a:lnTo>
                      <a:pt x="59" y="1"/>
                    </a:lnTo>
                    <a:lnTo>
                      <a:pt x="49" y="2"/>
                    </a:lnTo>
                    <a:lnTo>
                      <a:pt x="39" y="3"/>
                    </a:lnTo>
                    <a:lnTo>
                      <a:pt x="29" y="4"/>
                    </a:lnTo>
                    <a:lnTo>
                      <a:pt x="20" y="5"/>
                    </a:lnTo>
                    <a:lnTo>
                      <a:pt x="10" y="6"/>
                    </a:lnTo>
                    <a:lnTo>
                      <a:pt x="0" y="7"/>
                    </a:lnTo>
                    <a:lnTo>
                      <a:pt x="0" y="7"/>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5" name="Freeform 185">
                <a:extLst>
                  <a:ext uri="{FF2B5EF4-FFF2-40B4-BE49-F238E27FC236}">
                    <a16:creationId xmlns:a16="http://schemas.microsoft.com/office/drawing/2014/main" id="{31413AD8-40AE-10EA-1F95-EC17FB455AB2}"/>
                  </a:ext>
                </a:extLst>
              </p:cNvPr>
              <p:cNvSpPr>
                <a:spLocks/>
              </p:cNvSpPr>
              <p:nvPr/>
            </p:nvSpPr>
            <p:spPr bwMode="auto">
              <a:xfrm>
                <a:off x="1671" y="917"/>
                <a:ext cx="69" cy="8"/>
              </a:xfrm>
              <a:custGeom>
                <a:avLst/>
                <a:gdLst>
                  <a:gd name="T0" fmla="*/ 0 w 69"/>
                  <a:gd name="T1" fmla="*/ 8 h 8"/>
                  <a:gd name="T2" fmla="*/ 10 w 69"/>
                  <a:gd name="T3" fmla="*/ 7 h 8"/>
                  <a:gd name="T4" fmla="*/ 20 w 69"/>
                  <a:gd name="T5" fmla="*/ 6 h 8"/>
                  <a:gd name="T6" fmla="*/ 30 w 69"/>
                  <a:gd name="T7" fmla="*/ 4 h 8"/>
                  <a:gd name="T8" fmla="*/ 40 w 69"/>
                  <a:gd name="T9" fmla="*/ 3 h 8"/>
                  <a:gd name="T10" fmla="*/ 49 w 69"/>
                  <a:gd name="T11" fmla="*/ 2 h 8"/>
                  <a:gd name="T12" fmla="*/ 59 w 69"/>
                  <a:gd name="T13" fmla="*/ 1 h 8"/>
                  <a:gd name="T14" fmla="*/ 69 w 69"/>
                  <a:gd name="T15" fmla="*/ 0 h 8"/>
                  <a:gd name="T16" fmla="*/ 69 w 6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8">
                    <a:moveTo>
                      <a:pt x="0" y="8"/>
                    </a:moveTo>
                    <a:lnTo>
                      <a:pt x="10" y="7"/>
                    </a:lnTo>
                    <a:lnTo>
                      <a:pt x="20" y="6"/>
                    </a:lnTo>
                    <a:lnTo>
                      <a:pt x="30" y="4"/>
                    </a:lnTo>
                    <a:lnTo>
                      <a:pt x="40" y="3"/>
                    </a:lnTo>
                    <a:lnTo>
                      <a:pt x="49" y="2"/>
                    </a:lnTo>
                    <a:lnTo>
                      <a:pt x="59" y="1"/>
                    </a:lnTo>
                    <a:lnTo>
                      <a:pt x="69" y="0"/>
                    </a:lnTo>
                    <a:lnTo>
                      <a:pt x="69"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6" name="Freeform 186">
                <a:extLst>
                  <a:ext uri="{FF2B5EF4-FFF2-40B4-BE49-F238E27FC236}">
                    <a16:creationId xmlns:a16="http://schemas.microsoft.com/office/drawing/2014/main" id="{92EA41C3-8658-0425-B27A-BFAB39AC92BF}"/>
                  </a:ext>
                </a:extLst>
              </p:cNvPr>
              <p:cNvSpPr>
                <a:spLocks/>
              </p:cNvSpPr>
              <p:nvPr/>
            </p:nvSpPr>
            <p:spPr bwMode="auto">
              <a:xfrm>
                <a:off x="4516" y="917"/>
                <a:ext cx="68" cy="8"/>
              </a:xfrm>
              <a:custGeom>
                <a:avLst/>
                <a:gdLst>
                  <a:gd name="T0" fmla="*/ 0 w 68"/>
                  <a:gd name="T1" fmla="*/ 0 h 8"/>
                  <a:gd name="T2" fmla="*/ 0 w 68"/>
                  <a:gd name="T3" fmla="*/ 0 h 8"/>
                  <a:gd name="T4" fmla="*/ 10 w 68"/>
                  <a:gd name="T5" fmla="*/ 1 h 8"/>
                  <a:gd name="T6" fmla="*/ 20 w 68"/>
                  <a:gd name="T7" fmla="*/ 2 h 8"/>
                  <a:gd name="T8" fmla="*/ 29 w 68"/>
                  <a:gd name="T9" fmla="*/ 3 h 8"/>
                  <a:gd name="T10" fmla="*/ 39 w 68"/>
                  <a:gd name="T11" fmla="*/ 4 h 8"/>
                  <a:gd name="T12" fmla="*/ 49 w 68"/>
                  <a:gd name="T13" fmla="*/ 6 h 8"/>
                  <a:gd name="T14" fmla="*/ 59 w 68"/>
                  <a:gd name="T15" fmla="*/ 7 h 8"/>
                  <a:gd name="T16" fmla="*/ 68 w 6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
                    <a:moveTo>
                      <a:pt x="0" y="0"/>
                    </a:moveTo>
                    <a:lnTo>
                      <a:pt x="0" y="0"/>
                    </a:lnTo>
                    <a:lnTo>
                      <a:pt x="10" y="1"/>
                    </a:lnTo>
                    <a:lnTo>
                      <a:pt x="20" y="2"/>
                    </a:lnTo>
                    <a:lnTo>
                      <a:pt x="29" y="3"/>
                    </a:lnTo>
                    <a:lnTo>
                      <a:pt x="39" y="4"/>
                    </a:lnTo>
                    <a:lnTo>
                      <a:pt x="49" y="6"/>
                    </a:lnTo>
                    <a:lnTo>
                      <a:pt x="59" y="7"/>
                    </a:lnTo>
                    <a:lnTo>
                      <a:pt x="68" y="8"/>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 name="Freeform 187">
                <a:extLst>
                  <a:ext uri="{FF2B5EF4-FFF2-40B4-BE49-F238E27FC236}">
                    <a16:creationId xmlns:a16="http://schemas.microsoft.com/office/drawing/2014/main" id="{A79561CB-EA63-5457-3120-C8900B809C4C}"/>
                  </a:ext>
                </a:extLst>
              </p:cNvPr>
              <p:cNvSpPr>
                <a:spLocks/>
              </p:cNvSpPr>
              <p:nvPr/>
            </p:nvSpPr>
            <p:spPr bwMode="auto">
              <a:xfrm>
                <a:off x="1740" y="908"/>
                <a:ext cx="94" cy="9"/>
              </a:xfrm>
              <a:custGeom>
                <a:avLst/>
                <a:gdLst>
                  <a:gd name="T0" fmla="*/ 0 w 94"/>
                  <a:gd name="T1" fmla="*/ 9 h 9"/>
                  <a:gd name="T2" fmla="*/ 9 w 94"/>
                  <a:gd name="T3" fmla="*/ 8 h 9"/>
                  <a:gd name="T4" fmla="*/ 19 w 94"/>
                  <a:gd name="T5" fmla="*/ 7 h 9"/>
                  <a:gd name="T6" fmla="*/ 28 w 94"/>
                  <a:gd name="T7" fmla="*/ 6 h 9"/>
                  <a:gd name="T8" fmla="*/ 39 w 94"/>
                  <a:gd name="T9" fmla="*/ 6 h 9"/>
                  <a:gd name="T10" fmla="*/ 48 w 94"/>
                  <a:gd name="T11" fmla="*/ 4 h 9"/>
                  <a:gd name="T12" fmla="*/ 58 w 94"/>
                  <a:gd name="T13" fmla="*/ 3 h 9"/>
                  <a:gd name="T14" fmla="*/ 68 w 94"/>
                  <a:gd name="T15" fmla="*/ 2 h 9"/>
                  <a:gd name="T16" fmla="*/ 77 w 94"/>
                  <a:gd name="T17" fmla="*/ 1 h 9"/>
                  <a:gd name="T18" fmla="*/ 87 w 94"/>
                  <a:gd name="T19" fmla="*/ 0 h 9"/>
                  <a:gd name="T20" fmla="*/ 94 w 94"/>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
                    <a:moveTo>
                      <a:pt x="0" y="9"/>
                    </a:moveTo>
                    <a:lnTo>
                      <a:pt x="9" y="8"/>
                    </a:lnTo>
                    <a:lnTo>
                      <a:pt x="19" y="7"/>
                    </a:lnTo>
                    <a:lnTo>
                      <a:pt x="28" y="6"/>
                    </a:lnTo>
                    <a:lnTo>
                      <a:pt x="39" y="6"/>
                    </a:lnTo>
                    <a:lnTo>
                      <a:pt x="48" y="4"/>
                    </a:lnTo>
                    <a:lnTo>
                      <a:pt x="58" y="3"/>
                    </a:lnTo>
                    <a:lnTo>
                      <a:pt x="68" y="2"/>
                    </a:lnTo>
                    <a:lnTo>
                      <a:pt x="77" y="1"/>
                    </a:lnTo>
                    <a:lnTo>
                      <a:pt x="87" y="0"/>
                    </a:lnTo>
                    <a:lnTo>
                      <a:pt x="94"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Freeform 188">
                <a:extLst>
                  <a:ext uri="{FF2B5EF4-FFF2-40B4-BE49-F238E27FC236}">
                    <a16:creationId xmlns:a16="http://schemas.microsoft.com/office/drawing/2014/main" id="{0EBA0085-35AE-25BA-04A8-423BEF97FDC2}"/>
                  </a:ext>
                </a:extLst>
              </p:cNvPr>
              <p:cNvSpPr>
                <a:spLocks/>
              </p:cNvSpPr>
              <p:nvPr/>
            </p:nvSpPr>
            <p:spPr bwMode="auto">
              <a:xfrm>
                <a:off x="4422" y="908"/>
                <a:ext cx="94" cy="9"/>
              </a:xfrm>
              <a:custGeom>
                <a:avLst/>
                <a:gdLst>
                  <a:gd name="T0" fmla="*/ 0 w 94"/>
                  <a:gd name="T1" fmla="*/ 0 h 9"/>
                  <a:gd name="T2" fmla="*/ 7 w 94"/>
                  <a:gd name="T3" fmla="*/ 0 h 9"/>
                  <a:gd name="T4" fmla="*/ 17 w 94"/>
                  <a:gd name="T5" fmla="*/ 1 h 9"/>
                  <a:gd name="T6" fmla="*/ 26 w 94"/>
                  <a:gd name="T7" fmla="*/ 2 h 9"/>
                  <a:gd name="T8" fmla="*/ 36 w 94"/>
                  <a:gd name="T9" fmla="*/ 3 h 9"/>
                  <a:gd name="T10" fmla="*/ 46 w 94"/>
                  <a:gd name="T11" fmla="*/ 4 h 9"/>
                  <a:gd name="T12" fmla="*/ 55 w 94"/>
                  <a:gd name="T13" fmla="*/ 6 h 9"/>
                  <a:gd name="T14" fmla="*/ 65 w 94"/>
                  <a:gd name="T15" fmla="*/ 6 h 9"/>
                  <a:gd name="T16" fmla="*/ 75 w 94"/>
                  <a:gd name="T17" fmla="*/ 7 h 9"/>
                  <a:gd name="T18" fmla="*/ 85 w 94"/>
                  <a:gd name="T19" fmla="*/ 8 h 9"/>
                  <a:gd name="T20" fmla="*/ 94 w 94"/>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
                    <a:moveTo>
                      <a:pt x="0" y="0"/>
                    </a:moveTo>
                    <a:lnTo>
                      <a:pt x="7" y="0"/>
                    </a:lnTo>
                    <a:lnTo>
                      <a:pt x="17" y="1"/>
                    </a:lnTo>
                    <a:lnTo>
                      <a:pt x="26" y="2"/>
                    </a:lnTo>
                    <a:lnTo>
                      <a:pt x="36" y="3"/>
                    </a:lnTo>
                    <a:lnTo>
                      <a:pt x="46" y="4"/>
                    </a:lnTo>
                    <a:lnTo>
                      <a:pt x="55" y="6"/>
                    </a:lnTo>
                    <a:lnTo>
                      <a:pt x="65" y="6"/>
                    </a:lnTo>
                    <a:lnTo>
                      <a:pt x="75" y="7"/>
                    </a:lnTo>
                    <a:lnTo>
                      <a:pt x="85" y="8"/>
                    </a:lnTo>
                    <a:lnTo>
                      <a:pt x="94" y="9"/>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 name="Freeform 189">
                <a:extLst>
                  <a:ext uri="{FF2B5EF4-FFF2-40B4-BE49-F238E27FC236}">
                    <a16:creationId xmlns:a16="http://schemas.microsoft.com/office/drawing/2014/main" id="{E257D59A-7DFF-4B6D-FF55-D4749DF9EEB3}"/>
                  </a:ext>
                </a:extLst>
              </p:cNvPr>
              <p:cNvSpPr>
                <a:spLocks/>
              </p:cNvSpPr>
              <p:nvPr/>
            </p:nvSpPr>
            <p:spPr bwMode="auto">
              <a:xfrm>
                <a:off x="1834" y="898"/>
                <a:ext cx="103" cy="10"/>
              </a:xfrm>
              <a:custGeom>
                <a:avLst/>
                <a:gdLst>
                  <a:gd name="T0" fmla="*/ 0 w 103"/>
                  <a:gd name="T1" fmla="*/ 10 h 10"/>
                  <a:gd name="T2" fmla="*/ 2 w 103"/>
                  <a:gd name="T3" fmla="*/ 9 h 10"/>
                  <a:gd name="T4" fmla="*/ 12 w 103"/>
                  <a:gd name="T5" fmla="*/ 9 h 10"/>
                  <a:gd name="T6" fmla="*/ 22 w 103"/>
                  <a:gd name="T7" fmla="*/ 8 h 10"/>
                  <a:gd name="T8" fmla="*/ 32 w 103"/>
                  <a:gd name="T9" fmla="*/ 6 h 10"/>
                  <a:gd name="T10" fmla="*/ 42 w 103"/>
                  <a:gd name="T11" fmla="*/ 5 h 10"/>
                  <a:gd name="T12" fmla="*/ 51 w 103"/>
                  <a:gd name="T13" fmla="*/ 5 h 10"/>
                  <a:gd name="T14" fmla="*/ 61 w 103"/>
                  <a:gd name="T15" fmla="*/ 4 h 10"/>
                  <a:gd name="T16" fmla="*/ 71 w 103"/>
                  <a:gd name="T17" fmla="*/ 3 h 10"/>
                  <a:gd name="T18" fmla="*/ 80 w 103"/>
                  <a:gd name="T19" fmla="*/ 2 h 10"/>
                  <a:gd name="T20" fmla="*/ 90 w 103"/>
                  <a:gd name="T21" fmla="*/ 1 h 10"/>
                  <a:gd name="T22" fmla="*/ 100 w 103"/>
                  <a:gd name="T23" fmla="*/ 0 h 10"/>
                  <a:gd name="T24" fmla="*/ 103 w 103"/>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
                    <a:moveTo>
                      <a:pt x="0" y="10"/>
                    </a:moveTo>
                    <a:lnTo>
                      <a:pt x="2" y="9"/>
                    </a:lnTo>
                    <a:lnTo>
                      <a:pt x="12" y="9"/>
                    </a:lnTo>
                    <a:lnTo>
                      <a:pt x="22" y="8"/>
                    </a:lnTo>
                    <a:lnTo>
                      <a:pt x="32" y="6"/>
                    </a:lnTo>
                    <a:lnTo>
                      <a:pt x="42" y="5"/>
                    </a:lnTo>
                    <a:lnTo>
                      <a:pt x="51" y="5"/>
                    </a:lnTo>
                    <a:lnTo>
                      <a:pt x="61" y="4"/>
                    </a:lnTo>
                    <a:lnTo>
                      <a:pt x="71" y="3"/>
                    </a:lnTo>
                    <a:lnTo>
                      <a:pt x="80" y="2"/>
                    </a:lnTo>
                    <a:lnTo>
                      <a:pt x="90" y="1"/>
                    </a:lnTo>
                    <a:lnTo>
                      <a:pt x="100" y="0"/>
                    </a:lnTo>
                    <a:lnTo>
                      <a:pt x="103"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Freeform 190">
                <a:extLst>
                  <a:ext uri="{FF2B5EF4-FFF2-40B4-BE49-F238E27FC236}">
                    <a16:creationId xmlns:a16="http://schemas.microsoft.com/office/drawing/2014/main" id="{44030270-1FDD-3C3F-99F3-3F907FDBF172}"/>
                  </a:ext>
                </a:extLst>
              </p:cNvPr>
              <p:cNvSpPr>
                <a:spLocks/>
              </p:cNvSpPr>
              <p:nvPr/>
            </p:nvSpPr>
            <p:spPr bwMode="auto">
              <a:xfrm>
                <a:off x="4319" y="898"/>
                <a:ext cx="103" cy="10"/>
              </a:xfrm>
              <a:custGeom>
                <a:avLst/>
                <a:gdLst>
                  <a:gd name="T0" fmla="*/ 0 w 103"/>
                  <a:gd name="T1" fmla="*/ 0 h 10"/>
                  <a:gd name="T2" fmla="*/ 3 w 103"/>
                  <a:gd name="T3" fmla="*/ 0 h 10"/>
                  <a:gd name="T4" fmla="*/ 13 w 103"/>
                  <a:gd name="T5" fmla="*/ 1 h 10"/>
                  <a:gd name="T6" fmla="*/ 23 w 103"/>
                  <a:gd name="T7" fmla="*/ 2 h 10"/>
                  <a:gd name="T8" fmla="*/ 32 w 103"/>
                  <a:gd name="T9" fmla="*/ 3 h 10"/>
                  <a:gd name="T10" fmla="*/ 42 w 103"/>
                  <a:gd name="T11" fmla="*/ 4 h 10"/>
                  <a:gd name="T12" fmla="*/ 52 w 103"/>
                  <a:gd name="T13" fmla="*/ 5 h 10"/>
                  <a:gd name="T14" fmla="*/ 61 w 103"/>
                  <a:gd name="T15" fmla="*/ 5 h 10"/>
                  <a:gd name="T16" fmla="*/ 71 w 103"/>
                  <a:gd name="T17" fmla="*/ 6 h 10"/>
                  <a:gd name="T18" fmla="*/ 81 w 103"/>
                  <a:gd name="T19" fmla="*/ 8 h 10"/>
                  <a:gd name="T20" fmla="*/ 90 w 103"/>
                  <a:gd name="T21" fmla="*/ 9 h 10"/>
                  <a:gd name="T22" fmla="*/ 100 w 103"/>
                  <a:gd name="T23" fmla="*/ 9 h 10"/>
                  <a:gd name="T24" fmla="*/ 103 w 10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
                    <a:moveTo>
                      <a:pt x="0" y="0"/>
                    </a:moveTo>
                    <a:lnTo>
                      <a:pt x="3" y="0"/>
                    </a:lnTo>
                    <a:lnTo>
                      <a:pt x="13" y="1"/>
                    </a:lnTo>
                    <a:lnTo>
                      <a:pt x="23" y="2"/>
                    </a:lnTo>
                    <a:lnTo>
                      <a:pt x="32" y="3"/>
                    </a:lnTo>
                    <a:lnTo>
                      <a:pt x="42" y="4"/>
                    </a:lnTo>
                    <a:lnTo>
                      <a:pt x="52" y="5"/>
                    </a:lnTo>
                    <a:lnTo>
                      <a:pt x="61" y="5"/>
                    </a:lnTo>
                    <a:lnTo>
                      <a:pt x="71" y="6"/>
                    </a:lnTo>
                    <a:lnTo>
                      <a:pt x="81" y="8"/>
                    </a:lnTo>
                    <a:lnTo>
                      <a:pt x="90" y="9"/>
                    </a:lnTo>
                    <a:lnTo>
                      <a:pt x="100" y="9"/>
                    </a:lnTo>
                    <a:lnTo>
                      <a:pt x="103"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1" name="Freeform 191">
                <a:extLst>
                  <a:ext uri="{FF2B5EF4-FFF2-40B4-BE49-F238E27FC236}">
                    <a16:creationId xmlns:a16="http://schemas.microsoft.com/office/drawing/2014/main" id="{482FF427-AB3C-00A1-C20E-9E45EA68FC0C}"/>
                  </a:ext>
                </a:extLst>
              </p:cNvPr>
              <p:cNvSpPr>
                <a:spLocks/>
              </p:cNvSpPr>
              <p:nvPr/>
            </p:nvSpPr>
            <p:spPr bwMode="auto">
              <a:xfrm>
                <a:off x="1937" y="888"/>
                <a:ext cx="114" cy="10"/>
              </a:xfrm>
              <a:custGeom>
                <a:avLst/>
                <a:gdLst>
                  <a:gd name="T0" fmla="*/ 0 w 114"/>
                  <a:gd name="T1" fmla="*/ 10 h 10"/>
                  <a:gd name="T2" fmla="*/ 7 w 114"/>
                  <a:gd name="T3" fmla="*/ 10 h 10"/>
                  <a:gd name="T4" fmla="*/ 16 w 114"/>
                  <a:gd name="T5" fmla="*/ 9 h 10"/>
                  <a:gd name="T6" fmla="*/ 26 w 114"/>
                  <a:gd name="T7" fmla="*/ 7 h 10"/>
                  <a:gd name="T8" fmla="*/ 36 w 114"/>
                  <a:gd name="T9" fmla="*/ 7 h 10"/>
                  <a:gd name="T10" fmla="*/ 45 w 114"/>
                  <a:gd name="T11" fmla="*/ 6 h 10"/>
                  <a:gd name="T12" fmla="*/ 55 w 114"/>
                  <a:gd name="T13" fmla="*/ 5 h 10"/>
                  <a:gd name="T14" fmla="*/ 64 w 114"/>
                  <a:gd name="T15" fmla="*/ 4 h 10"/>
                  <a:gd name="T16" fmla="*/ 75 w 114"/>
                  <a:gd name="T17" fmla="*/ 3 h 10"/>
                  <a:gd name="T18" fmla="*/ 84 w 114"/>
                  <a:gd name="T19" fmla="*/ 3 h 10"/>
                  <a:gd name="T20" fmla="*/ 94 w 114"/>
                  <a:gd name="T21" fmla="*/ 2 h 10"/>
                  <a:gd name="T22" fmla="*/ 104 w 114"/>
                  <a:gd name="T23" fmla="*/ 1 h 10"/>
                  <a:gd name="T24" fmla="*/ 113 w 114"/>
                  <a:gd name="T25" fmla="*/ 0 h 10"/>
                  <a:gd name="T26" fmla="*/ 114 w 114"/>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
                    <a:moveTo>
                      <a:pt x="0" y="10"/>
                    </a:moveTo>
                    <a:lnTo>
                      <a:pt x="7" y="10"/>
                    </a:lnTo>
                    <a:lnTo>
                      <a:pt x="16" y="9"/>
                    </a:lnTo>
                    <a:lnTo>
                      <a:pt x="26" y="7"/>
                    </a:lnTo>
                    <a:lnTo>
                      <a:pt x="36" y="7"/>
                    </a:lnTo>
                    <a:lnTo>
                      <a:pt x="45" y="6"/>
                    </a:lnTo>
                    <a:lnTo>
                      <a:pt x="55" y="5"/>
                    </a:lnTo>
                    <a:lnTo>
                      <a:pt x="64" y="4"/>
                    </a:lnTo>
                    <a:lnTo>
                      <a:pt x="75" y="3"/>
                    </a:lnTo>
                    <a:lnTo>
                      <a:pt x="84" y="3"/>
                    </a:lnTo>
                    <a:lnTo>
                      <a:pt x="94" y="2"/>
                    </a:lnTo>
                    <a:lnTo>
                      <a:pt x="104" y="1"/>
                    </a:lnTo>
                    <a:lnTo>
                      <a:pt x="113" y="0"/>
                    </a:lnTo>
                    <a:lnTo>
                      <a:pt x="114"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 name="Freeform 192">
                <a:extLst>
                  <a:ext uri="{FF2B5EF4-FFF2-40B4-BE49-F238E27FC236}">
                    <a16:creationId xmlns:a16="http://schemas.microsoft.com/office/drawing/2014/main" id="{61DEBB7C-88CD-F544-9FE7-72E88F6EE060}"/>
                  </a:ext>
                </a:extLst>
              </p:cNvPr>
              <p:cNvSpPr>
                <a:spLocks/>
              </p:cNvSpPr>
              <p:nvPr/>
            </p:nvSpPr>
            <p:spPr bwMode="auto">
              <a:xfrm>
                <a:off x="4205" y="888"/>
                <a:ext cx="114" cy="10"/>
              </a:xfrm>
              <a:custGeom>
                <a:avLst/>
                <a:gdLst>
                  <a:gd name="T0" fmla="*/ 0 w 114"/>
                  <a:gd name="T1" fmla="*/ 0 h 10"/>
                  <a:gd name="T2" fmla="*/ 1 w 114"/>
                  <a:gd name="T3" fmla="*/ 0 h 10"/>
                  <a:gd name="T4" fmla="*/ 10 w 114"/>
                  <a:gd name="T5" fmla="*/ 1 h 10"/>
                  <a:gd name="T6" fmla="*/ 20 w 114"/>
                  <a:gd name="T7" fmla="*/ 2 h 10"/>
                  <a:gd name="T8" fmla="*/ 30 w 114"/>
                  <a:gd name="T9" fmla="*/ 3 h 10"/>
                  <a:gd name="T10" fmla="*/ 39 w 114"/>
                  <a:gd name="T11" fmla="*/ 3 h 10"/>
                  <a:gd name="T12" fmla="*/ 49 w 114"/>
                  <a:gd name="T13" fmla="*/ 4 h 10"/>
                  <a:gd name="T14" fmla="*/ 59 w 114"/>
                  <a:gd name="T15" fmla="*/ 5 h 10"/>
                  <a:gd name="T16" fmla="*/ 69 w 114"/>
                  <a:gd name="T17" fmla="*/ 6 h 10"/>
                  <a:gd name="T18" fmla="*/ 78 w 114"/>
                  <a:gd name="T19" fmla="*/ 7 h 10"/>
                  <a:gd name="T20" fmla="*/ 88 w 114"/>
                  <a:gd name="T21" fmla="*/ 7 h 10"/>
                  <a:gd name="T22" fmla="*/ 98 w 114"/>
                  <a:gd name="T23" fmla="*/ 9 h 10"/>
                  <a:gd name="T24" fmla="*/ 107 w 114"/>
                  <a:gd name="T25" fmla="*/ 10 h 10"/>
                  <a:gd name="T26" fmla="*/ 114 w 114"/>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0">
                    <a:moveTo>
                      <a:pt x="0" y="0"/>
                    </a:moveTo>
                    <a:lnTo>
                      <a:pt x="1" y="0"/>
                    </a:lnTo>
                    <a:lnTo>
                      <a:pt x="10" y="1"/>
                    </a:lnTo>
                    <a:lnTo>
                      <a:pt x="20" y="2"/>
                    </a:lnTo>
                    <a:lnTo>
                      <a:pt x="30" y="3"/>
                    </a:lnTo>
                    <a:lnTo>
                      <a:pt x="39" y="3"/>
                    </a:lnTo>
                    <a:lnTo>
                      <a:pt x="49" y="4"/>
                    </a:lnTo>
                    <a:lnTo>
                      <a:pt x="59" y="5"/>
                    </a:lnTo>
                    <a:lnTo>
                      <a:pt x="69" y="6"/>
                    </a:lnTo>
                    <a:lnTo>
                      <a:pt x="78" y="7"/>
                    </a:lnTo>
                    <a:lnTo>
                      <a:pt x="88" y="7"/>
                    </a:lnTo>
                    <a:lnTo>
                      <a:pt x="98" y="9"/>
                    </a:lnTo>
                    <a:lnTo>
                      <a:pt x="107" y="10"/>
                    </a:lnTo>
                    <a:lnTo>
                      <a:pt x="114"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3" name="Freeform 193">
                <a:extLst>
                  <a:ext uri="{FF2B5EF4-FFF2-40B4-BE49-F238E27FC236}">
                    <a16:creationId xmlns:a16="http://schemas.microsoft.com/office/drawing/2014/main" id="{ECCEC8C1-E021-6673-981B-0D58F005F8F8}"/>
                  </a:ext>
                </a:extLst>
              </p:cNvPr>
              <p:cNvSpPr>
                <a:spLocks/>
              </p:cNvSpPr>
              <p:nvPr/>
            </p:nvSpPr>
            <p:spPr bwMode="auto">
              <a:xfrm>
                <a:off x="2051" y="878"/>
                <a:ext cx="128" cy="10"/>
              </a:xfrm>
              <a:custGeom>
                <a:avLst/>
                <a:gdLst>
                  <a:gd name="T0" fmla="*/ 0 w 128"/>
                  <a:gd name="T1" fmla="*/ 10 h 10"/>
                  <a:gd name="T2" fmla="*/ 9 w 128"/>
                  <a:gd name="T3" fmla="*/ 9 h 10"/>
                  <a:gd name="T4" fmla="*/ 18 w 128"/>
                  <a:gd name="T5" fmla="*/ 8 h 10"/>
                  <a:gd name="T6" fmla="*/ 28 w 128"/>
                  <a:gd name="T7" fmla="*/ 8 h 10"/>
                  <a:gd name="T8" fmla="*/ 38 w 128"/>
                  <a:gd name="T9" fmla="*/ 7 h 10"/>
                  <a:gd name="T10" fmla="*/ 48 w 128"/>
                  <a:gd name="T11" fmla="*/ 6 h 10"/>
                  <a:gd name="T12" fmla="*/ 58 w 128"/>
                  <a:gd name="T13" fmla="*/ 6 h 10"/>
                  <a:gd name="T14" fmla="*/ 67 w 128"/>
                  <a:gd name="T15" fmla="*/ 5 h 10"/>
                  <a:gd name="T16" fmla="*/ 77 w 128"/>
                  <a:gd name="T17" fmla="*/ 4 h 10"/>
                  <a:gd name="T18" fmla="*/ 87 w 128"/>
                  <a:gd name="T19" fmla="*/ 4 h 10"/>
                  <a:gd name="T20" fmla="*/ 96 w 128"/>
                  <a:gd name="T21" fmla="*/ 3 h 10"/>
                  <a:gd name="T22" fmla="*/ 106 w 128"/>
                  <a:gd name="T23" fmla="*/ 2 h 10"/>
                  <a:gd name="T24" fmla="*/ 116 w 128"/>
                  <a:gd name="T25" fmla="*/ 2 h 10"/>
                  <a:gd name="T26" fmla="*/ 126 w 128"/>
                  <a:gd name="T27" fmla="*/ 0 h 10"/>
                  <a:gd name="T28" fmla="*/ 128 w 128"/>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0">
                    <a:moveTo>
                      <a:pt x="0" y="10"/>
                    </a:moveTo>
                    <a:lnTo>
                      <a:pt x="9" y="9"/>
                    </a:lnTo>
                    <a:lnTo>
                      <a:pt x="18" y="8"/>
                    </a:lnTo>
                    <a:lnTo>
                      <a:pt x="28" y="8"/>
                    </a:lnTo>
                    <a:lnTo>
                      <a:pt x="38" y="7"/>
                    </a:lnTo>
                    <a:lnTo>
                      <a:pt x="48" y="6"/>
                    </a:lnTo>
                    <a:lnTo>
                      <a:pt x="58" y="6"/>
                    </a:lnTo>
                    <a:lnTo>
                      <a:pt x="67" y="5"/>
                    </a:lnTo>
                    <a:lnTo>
                      <a:pt x="77" y="4"/>
                    </a:lnTo>
                    <a:lnTo>
                      <a:pt x="87" y="4"/>
                    </a:lnTo>
                    <a:lnTo>
                      <a:pt x="96" y="3"/>
                    </a:lnTo>
                    <a:lnTo>
                      <a:pt x="106" y="2"/>
                    </a:lnTo>
                    <a:lnTo>
                      <a:pt x="116" y="2"/>
                    </a:lnTo>
                    <a:lnTo>
                      <a:pt x="126" y="0"/>
                    </a:lnTo>
                    <a:lnTo>
                      <a:pt x="128"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 name="Freeform 194">
                <a:extLst>
                  <a:ext uri="{FF2B5EF4-FFF2-40B4-BE49-F238E27FC236}">
                    <a16:creationId xmlns:a16="http://schemas.microsoft.com/office/drawing/2014/main" id="{AA527203-8CF0-175C-3204-88DB4ACFA5F0}"/>
                  </a:ext>
                </a:extLst>
              </p:cNvPr>
              <p:cNvSpPr>
                <a:spLocks/>
              </p:cNvSpPr>
              <p:nvPr/>
            </p:nvSpPr>
            <p:spPr bwMode="auto">
              <a:xfrm>
                <a:off x="4077" y="878"/>
                <a:ext cx="128" cy="10"/>
              </a:xfrm>
              <a:custGeom>
                <a:avLst/>
                <a:gdLst>
                  <a:gd name="T0" fmla="*/ 0 w 128"/>
                  <a:gd name="T1" fmla="*/ 0 h 10"/>
                  <a:gd name="T2" fmla="*/ 2 w 128"/>
                  <a:gd name="T3" fmla="*/ 0 h 10"/>
                  <a:gd name="T4" fmla="*/ 12 w 128"/>
                  <a:gd name="T5" fmla="*/ 2 h 10"/>
                  <a:gd name="T6" fmla="*/ 22 w 128"/>
                  <a:gd name="T7" fmla="*/ 2 h 10"/>
                  <a:gd name="T8" fmla="*/ 32 w 128"/>
                  <a:gd name="T9" fmla="*/ 3 h 10"/>
                  <a:gd name="T10" fmla="*/ 41 w 128"/>
                  <a:gd name="T11" fmla="*/ 4 h 10"/>
                  <a:gd name="T12" fmla="*/ 51 w 128"/>
                  <a:gd name="T13" fmla="*/ 4 h 10"/>
                  <a:gd name="T14" fmla="*/ 61 w 128"/>
                  <a:gd name="T15" fmla="*/ 5 h 10"/>
                  <a:gd name="T16" fmla="*/ 70 w 128"/>
                  <a:gd name="T17" fmla="*/ 6 h 10"/>
                  <a:gd name="T18" fmla="*/ 80 w 128"/>
                  <a:gd name="T19" fmla="*/ 6 h 10"/>
                  <a:gd name="T20" fmla="*/ 90 w 128"/>
                  <a:gd name="T21" fmla="*/ 7 h 10"/>
                  <a:gd name="T22" fmla="*/ 99 w 128"/>
                  <a:gd name="T23" fmla="*/ 8 h 10"/>
                  <a:gd name="T24" fmla="*/ 109 w 128"/>
                  <a:gd name="T25" fmla="*/ 8 h 10"/>
                  <a:gd name="T26" fmla="*/ 119 w 128"/>
                  <a:gd name="T27" fmla="*/ 9 h 10"/>
                  <a:gd name="T28" fmla="*/ 128 w 1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0">
                    <a:moveTo>
                      <a:pt x="0" y="0"/>
                    </a:moveTo>
                    <a:lnTo>
                      <a:pt x="2" y="0"/>
                    </a:lnTo>
                    <a:lnTo>
                      <a:pt x="12" y="2"/>
                    </a:lnTo>
                    <a:lnTo>
                      <a:pt x="22" y="2"/>
                    </a:lnTo>
                    <a:lnTo>
                      <a:pt x="32" y="3"/>
                    </a:lnTo>
                    <a:lnTo>
                      <a:pt x="41" y="4"/>
                    </a:lnTo>
                    <a:lnTo>
                      <a:pt x="51" y="4"/>
                    </a:lnTo>
                    <a:lnTo>
                      <a:pt x="61" y="5"/>
                    </a:lnTo>
                    <a:lnTo>
                      <a:pt x="70" y="6"/>
                    </a:lnTo>
                    <a:lnTo>
                      <a:pt x="80" y="6"/>
                    </a:lnTo>
                    <a:lnTo>
                      <a:pt x="90" y="7"/>
                    </a:lnTo>
                    <a:lnTo>
                      <a:pt x="99" y="8"/>
                    </a:lnTo>
                    <a:lnTo>
                      <a:pt x="109" y="8"/>
                    </a:lnTo>
                    <a:lnTo>
                      <a:pt x="119" y="9"/>
                    </a:lnTo>
                    <a:lnTo>
                      <a:pt x="128"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 name="Freeform 195">
                <a:extLst>
                  <a:ext uri="{FF2B5EF4-FFF2-40B4-BE49-F238E27FC236}">
                    <a16:creationId xmlns:a16="http://schemas.microsoft.com/office/drawing/2014/main" id="{C3E55406-8BAB-A1D5-9120-5C95B3D4A649}"/>
                  </a:ext>
                </a:extLst>
              </p:cNvPr>
              <p:cNvSpPr>
                <a:spLocks/>
              </p:cNvSpPr>
              <p:nvPr/>
            </p:nvSpPr>
            <p:spPr bwMode="auto">
              <a:xfrm>
                <a:off x="2179" y="869"/>
                <a:ext cx="149" cy="9"/>
              </a:xfrm>
              <a:custGeom>
                <a:avLst/>
                <a:gdLst>
                  <a:gd name="T0" fmla="*/ 0 w 149"/>
                  <a:gd name="T1" fmla="*/ 9 h 9"/>
                  <a:gd name="T2" fmla="*/ 7 w 149"/>
                  <a:gd name="T3" fmla="*/ 9 h 9"/>
                  <a:gd name="T4" fmla="*/ 17 w 149"/>
                  <a:gd name="T5" fmla="*/ 8 h 9"/>
                  <a:gd name="T6" fmla="*/ 27 w 149"/>
                  <a:gd name="T7" fmla="*/ 7 h 9"/>
                  <a:gd name="T8" fmla="*/ 36 w 149"/>
                  <a:gd name="T9" fmla="*/ 7 h 9"/>
                  <a:gd name="T10" fmla="*/ 46 w 149"/>
                  <a:gd name="T11" fmla="*/ 6 h 9"/>
                  <a:gd name="T12" fmla="*/ 55 w 149"/>
                  <a:gd name="T13" fmla="*/ 6 h 9"/>
                  <a:gd name="T14" fmla="*/ 66 w 149"/>
                  <a:gd name="T15" fmla="*/ 5 h 9"/>
                  <a:gd name="T16" fmla="*/ 75 w 149"/>
                  <a:gd name="T17" fmla="*/ 4 h 9"/>
                  <a:gd name="T18" fmla="*/ 85 w 149"/>
                  <a:gd name="T19" fmla="*/ 4 h 9"/>
                  <a:gd name="T20" fmla="*/ 95 w 149"/>
                  <a:gd name="T21" fmla="*/ 3 h 9"/>
                  <a:gd name="T22" fmla="*/ 104 w 149"/>
                  <a:gd name="T23" fmla="*/ 3 h 9"/>
                  <a:gd name="T24" fmla="*/ 114 w 149"/>
                  <a:gd name="T25" fmla="*/ 2 h 9"/>
                  <a:gd name="T26" fmla="*/ 124 w 149"/>
                  <a:gd name="T27" fmla="*/ 1 h 9"/>
                  <a:gd name="T28" fmla="*/ 133 w 149"/>
                  <a:gd name="T29" fmla="*/ 0 h 9"/>
                  <a:gd name="T30" fmla="*/ 143 w 149"/>
                  <a:gd name="T31" fmla="*/ 0 h 9"/>
                  <a:gd name="T32" fmla="*/ 149 w 149"/>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9">
                    <a:moveTo>
                      <a:pt x="0" y="9"/>
                    </a:moveTo>
                    <a:lnTo>
                      <a:pt x="7" y="9"/>
                    </a:lnTo>
                    <a:lnTo>
                      <a:pt x="17" y="8"/>
                    </a:lnTo>
                    <a:lnTo>
                      <a:pt x="27" y="7"/>
                    </a:lnTo>
                    <a:lnTo>
                      <a:pt x="36" y="7"/>
                    </a:lnTo>
                    <a:lnTo>
                      <a:pt x="46" y="6"/>
                    </a:lnTo>
                    <a:lnTo>
                      <a:pt x="55" y="6"/>
                    </a:lnTo>
                    <a:lnTo>
                      <a:pt x="66" y="5"/>
                    </a:lnTo>
                    <a:lnTo>
                      <a:pt x="75" y="4"/>
                    </a:lnTo>
                    <a:lnTo>
                      <a:pt x="85" y="4"/>
                    </a:lnTo>
                    <a:lnTo>
                      <a:pt x="95" y="3"/>
                    </a:lnTo>
                    <a:lnTo>
                      <a:pt x="104" y="3"/>
                    </a:lnTo>
                    <a:lnTo>
                      <a:pt x="114" y="2"/>
                    </a:lnTo>
                    <a:lnTo>
                      <a:pt x="124" y="1"/>
                    </a:lnTo>
                    <a:lnTo>
                      <a:pt x="133" y="0"/>
                    </a:lnTo>
                    <a:lnTo>
                      <a:pt x="143" y="0"/>
                    </a:lnTo>
                    <a:lnTo>
                      <a:pt x="149"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Freeform 196">
                <a:extLst>
                  <a:ext uri="{FF2B5EF4-FFF2-40B4-BE49-F238E27FC236}">
                    <a16:creationId xmlns:a16="http://schemas.microsoft.com/office/drawing/2014/main" id="{92E35CFC-F0A1-0519-9A65-BBE6CFD9E6E9}"/>
                  </a:ext>
                </a:extLst>
              </p:cNvPr>
              <p:cNvSpPr>
                <a:spLocks/>
              </p:cNvSpPr>
              <p:nvPr/>
            </p:nvSpPr>
            <p:spPr bwMode="auto">
              <a:xfrm>
                <a:off x="3928" y="869"/>
                <a:ext cx="149" cy="9"/>
              </a:xfrm>
              <a:custGeom>
                <a:avLst/>
                <a:gdLst>
                  <a:gd name="T0" fmla="*/ 0 w 149"/>
                  <a:gd name="T1" fmla="*/ 0 h 9"/>
                  <a:gd name="T2" fmla="*/ 6 w 149"/>
                  <a:gd name="T3" fmla="*/ 0 h 9"/>
                  <a:gd name="T4" fmla="*/ 15 w 149"/>
                  <a:gd name="T5" fmla="*/ 0 h 9"/>
                  <a:gd name="T6" fmla="*/ 25 w 149"/>
                  <a:gd name="T7" fmla="*/ 1 h 9"/>
                  <a:gd name="T8" fmla="*/ 35 w 149"/>
                  <a:gd name="T9" fmla="*/ 2 h 9"/>
                  <a:gd name="T10" fmla="*/ 45 w 149"/>
                  <a:gd name="T11" fmla="*/ 3 h 9"/>
                  <a:gd name="T12" fmla="*/ 54 w 149"/>
                  <a:gd name="T13" fmla="*/ 3 h 9"/>
                  <a:gd name="T14" fmla="*/ 64 w 149"/>
                  <a:gd name="T15" fmla="*/ 4 h 9"/>
                  <a:gd name="T16" fmla="*/ 74 w 149"/>
                  <a:gd name="T17" fmla="*/ 4 h 9"/>
                  <a:gd name="T18" fmla="*/ 83 w 149"/>
                  <a:gd name="T19" fmla="*/ 5 h 9"/>
                  <a:gd name="T20" fmla="*/ 93 w 149"/>
                  <a:gd name="T21" fmla="*/ 6 h 9"/>
                  <a:gd name="T22" fmla="*/ 103 w 149"/>
                  <a:gd name="T23" fmla="*/ 6 h 9"/>
                  <a:gd name="T24" fmla="*/ 113 w 149"/>
                  <a:gd name="T25" fmla="*/ 7 h 9"/>
                  <a:gd name="T26" fmla="*/ 122 w 149"/>
                  <a:gd name="T27" fmla="*/ 7 h 9"/>
                  <a:gd name="T28" fmla="*/ 132 w 149"/>
                  <a:gd name="T29" fmla="*/ 8 h 9"/>
                  <a:gd name="T30" fmla="*/ 142 w 149"/>
                  <a:gd name="T31" fmla="*/ 9 h 9"/>
                  <a:gd name="T32" fmla="*/ 149 w 149"/>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9">
                    <a:moveTo>
                      <a:pt x="0" y="0"/>
                    </a:moveTo>
                    <a:lnTo>
                      <a:pt x="6" y="0"/>
                    </a:lnTo>
                    <a:lnTo>
                      <a:pt x="15" y="0"/>
                    </a:lnTo>
                    <a:lnTo>
                      <a:pt x="25" y="1"/>
                    </a:lnTo>
                    <a:lnTo>
                      <a:pt x="35" y="2"/>
                    </a:lnTo>
                    <a:lnTo>
                      <a:pt x="45" y="3"/>
                    </a:lnTo>
                    <a:lnTo>
                      <a:pt x="54" y="3"/>
                    </a:lnTo>
                    <a:lnTo>
                      <a:pt x="64" y="4"/>
                    </a:lnTo>
                    <a:lnTo>
                      <a:pt x="74" y="4"/>
                    </a:lnTo>
                    <a:lnTo>
                      <a:pt x="83" y="5"/>
                    </a:lnTo>
                    <a:lnTo>
                      <a:pt x="93" y="6"/>
                    </a:lnTo>
                    <a:lnTo>
                      <a:pt x="103" y="6"/>
                    </a:lnTo>
                    <a:lnTo>
                      <a:pt x="113" y="7"/>
                    </a:lnTo>
                    <a:lnTo>
                      <a:pt x="122" y="7"/>
                    </a:lnTo>
                    <a:lnTo>
                      <a:pt x="132" y="8"/>
                    </a:lnTo>
                    <a:lnTo>
                      <a:pt x="142" y="9"/>
                    </a:lnTo>
                    <a:lnTo>
                      <a:pt x="149" y="9"/>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 name="Freeform 197">
                <a:extLst>
                  <a:ext uri="{FF2B5EF4-FFF2-40B4-BE49-F238E27FC236}">
                    <a16:creationId xmlns:a16="http://schemas.microsoft.com/office/drawing/2014/main" id="{898EBB54-5507-C5B1-83A3-AEE9E4A9F52C}"/>
                  </a:ext>
                </a:extLst>
              </p:cNvPr>
              <p:cNvSpPr>
                <a:spLocks/>
              </p:cNvSpPr>
              <p:nvPr/>
            </p:nvSpPr>
            <p:spPr bwMode="auto">
              <a:xfrm>
                <a:off x="2328" y="859"/>
                <a:ext cx="186" cy="10"/>
              </a:xfrm>
              <a:custGeom>
                <a:avLst/>
                <a:gdLst>
                  <a:gd name="T0" fmla="*/ 0 w 186"/>
                  <a:gd name="T1" fmla="*/ 10 h 10"/>
                  <a:gd name="T2" fmla="*/ 4 w 186"/>
                  <a:gd name="T3" fmla="*/ 9 h 10"/>
                  <a:gd name="T4" fmla="*/ 14 w 186"/>
                  <a:gd name="T5" fmla="*/ 9 h 10"/>
                  <a:gd name="T6" fmla="*/ 23 w 186"/>
                  <a:gd name="T7" fmla="*/ 8 h 10"/>
                  <a:gd name="T8" fmla="*/ 33 w 186"/>
                  <a:gd name="T9" fmla="*/ 8 h 10"/>
                  <a:gd name="T10" fmla="*/ 43 w 186"/>
                  <a:gd name="T11" fmla="*/ 7 h 10"/>
                  <a:gd name="T12" fmla="*/ 52 w 186"/>
                  <a:gd name="T13" fmla="*/ 7 h 10"/>
                  <a:gd name="T14" fmla="*/ 62 w 186"/>
                  <a:gd name="T15" fmla="*/ 6 h 10"/>
                  <a:gd name="T16" fmla="*/ 72 w 186"/>
                  <a:gd name="T17" fmla="*/ 6 h 10"/>
                  <a:gd name="T18" fmla="*/ 82 w 186"/>
                  <a:gd name="T19" fmla="*/ 5 h 10"/>
                  <a:gd name="T20" fmla="*/ 91 w 186"/>
                  <a:gd name="T21" fmla="*/ 5 h 10"/>
                  <a:gd name="T22" fmla="*/ 101 w 186"/>
                  <a:gd name="T23" fmla="*/ 4 h 10"/>
                  <a:gd name="T24" fmla="*/ 111 w 186"/>
                  <a:gd name="T25" fmla="*/ 4 h 10"/>
                  <a:gd name="T26" fmla="*/ 120 w 186"/>
                  <a:gd name="T27" fmla="*/ 3 h 10"/>
                  <a:gd name="T28" fmla="*/ 130 w 186"/>
                  <a:gd name="T29" fmla="*/ 2 h 10"/>
                  <a:gd name="T30" fmla="*/ 140 w 186"/>
                  <a:gd name="T31" fmla="*/ 2 h 10"/>
                  <a:gd name="T32" fmla="*/ 150 w 186"/>
                  <a:gd name="T33" fmla="*/ 2 h 10"/>
                  <a:gd name="T34" fmla="*/ 159 w 186"/>
                  <a:gd name="T35" fmla="*/ 1 h 10"/>
                  <a:gd name="T36" fmla="*/ 169 w 186"/>
                  <a:gd name="T37" fmla="*/ 1 h 10"/>
                  <a:gd name="T38" fmla="*/ 179 w 186"/>
                  <a:gd name="T39" fmla="*/ 0 h 10"/>
                  <a:gd name="T40" fmla="*/ 186 w 186"/>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10">
                    <a:moveTo>
                      <a:pt x="0" y="10"/>
                    </a:moveTo>
                    <a:lnTo>
                      <a:pt x="4" y="9"/>
                    </a:lnTo>
                    <a:lnTo>
                      <a:pt x="14" y="9"/>
                    </a:lnTo>
                    <a:lnTo>
                      <a:pt x="23" y="8"/>
                    </a:lnTo>
                    <a:lnTo>
                      <a:pt x="33" y="8"/>
                    </a:lnTo>
                    <a:lnTo>
                      <a:pt x="43" y="7"/>
                    </a:lnTo>
                    <a:lnTo>
                      <a:pt x="52" y="7"/>
                    </a:lnTo>
                    <a:lnTo>
                      <a:pt x="62" y="6"/>
                    </a:lnTo>
                    <a:lnTo>
                      <a:pt x="72" y="6"/>
                    </a:lnTo>
                    <a:lnTo>
                      <a:pt x="82" y="5"/>
                    </a:lnTo>
                    <a:lnTo>
                      <a:pt x="91" y="5"/>
                    </a:lnTo>
                    <a:lnTo>
                      <a:pt x="101" y="4"/>
                    </a:lnTo>
                    <a:lnTo>
                      <a:pt x="111" y="4"/>
                    </a:lnTo>
                    <a:lnTo>
                      <a:pt x="120" y="3"/>
                    </a:lnTo>
                    <a:lnTo>
                      <a:pt x="130" y="2"/>
                    </a:lnTo>
                    <a:lnTo>
                      <a:pt x="140" y="2"/>
                    </a:lnTo>
                    <a:lnTo>
                      <a:pt x="150" y="2"/>
                    </a:lnTo>
                    <a:lnTo>
                      <a:pt x="159" y="1"/>
                    </a:lnTo>
                    <a:lnTo>
                      <a:pt x="169" y="1"/>
                    </a:lnTo>
                    <a:lnTo>
                      <a:pt x="179" y="0"/>
                    </a:lnTo>
                    <a:lnTo>
                      <a:pt x="186"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Freeform 198">
                <a:extLst>
                  <a:ext uri="{FF2B5EF4-FFF2-40B4-BE49-F238E27FC236}">
                    <a16:creationId xmlns:a16="http://schemas.microsoft.com/office/drawing/2014/main" id="{BA296AE6-6F8A-08C3-17B3-A78ED922DC9D}"/>
                  </a:ext>
                </a:extLst>
              </p:cNvPr>
              <p:cNvSpPr>
                <a:spLocks/>
              </p:cNvSpPr>
              <p:nvPr/>
            </p:nvSpPr>
            <p:spPr bwMode="auto">
              <a:xfrm>
                <a:off x="3742" y="859"/>
                <a:ext cx="186" cy="10"/>
              </a:xfrm>
              <a:custGeom>
                <a:avLst/>
                <a:gdLst>
                  <a:gd name="T0" fmla="*/ 0 w 186"/>
                  <a:gd name="T1" fmla="*/ 0 h 10"/>
                  <a:gd name="T2" fmla="*/ 7 w 186"/>
                  <a:gd name="T3" fmla="*/ 0 h 10"/>
                  <a:gd name="T4" fmla="*/ 17 w 186"/>
                  <a:gd name="T5" fmla="*/ 1 h 10"/>
                  <a:gd name="T6" fmla="*/ 27 w 186"/>
                  <a:gd name="T7" fmla="*/ 1 h 10"/>
                  <a:gd name="T8" fmla="*/ 36 w 186"/>
                  <a:gd name="T9" fmla="*/ 2 h 10"/>
                  <a:gd name="T10" fmla="*/ 46 w 186"/>
                  <a:gd name="T11" fmla="*/ 2 h 10"/>
                  <a:gd name="T12" fmla="*/ 56 w 186"/>
                  <a:gd name="T13" fmla="*/ 2 h 10"/>
                  <a:gd name="T14" fmla="*/ 66 w 186"/>
                  <a:gd name="T15" fmla="*/ 3 h 10"/>
                  <a:gd name="T16" fmla="*/ 75 w 186"/>
                  <a:gd name="T17" fmla="*/ 4 h 10"/>
                  <a:gd name="T18" fmla="*/ 85 w 186"/>
                  <a:gd name="T19" fmla="*/ 4 h 10"/>
                  <a:gd name="T20" fmla="*/ 95 w 186"/>
                  <a:gd name="T21" fmla="*/ 5 h 10"/>
                  <a:gd name="T22" fmla="*/ 104 w 186"/>
                  <a:gd name="T23" fmla="*/ 5 h 10"/>
                  <a:gd name="T24" fmla="*/ 114 w 186"/>
                  <a:gd name="T25" fmla="*/ 6 h 10"/>
                  <a:gd name="T26" fmla="*/ 124 w 186"/>
                  <a:gd name="T27" fmla="*/ 6 h 10"/>
                  <a:gd name="T28" fmla="*/ 134 w 186"/>
                  <a:gd name="T29" fmla="*/ 7 h 10"/>
                  <a:gd name="T30" fmla="*/ 143 w 186"/>
                  <a:gd name="T31" fmla="*/ 7 h 10"/>
                  <a:gd name="T32" fmla="*/ 153 w 186"/>
                  <a:gd name="T33" fmla="*/ 8 h 10"/>
                  <a:gd name="T34" fmla="*/ 163 w 186"/>
                  <a:gd name="T35" fmla="*/ 8 h 10"/>
                  <a:gd name="T36" fmla="*/ 172 w 186"/>
                  <a:gd name="T37" fmla="*/ 9 h 10"/>
                  <a:gd name="T38" fmla="*/ 182 w 186"/>
                  <a:gd name="T39" fmla="*/ 9 h 10"/>
                  <a:gd name="T40" fmla="*/ 186 w 186"/>
                  <a:gd name="T4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10">
                    <a:moveTo>
                      <a:pt x="0" y="0"/>
                    </a:moveTo>
                    <a:lnTo>
                      <a:pt x="7" y="0"/>
                    </a:lnTo>
                    <a:lnTo>
                      <a:pt x="17" y="1"/>
                    </a:lnTo>
                    <a:lnTo>
                      <a:pt x="27" y="1"/>
                    </a:lnTo>
                    <a:lnTo>
                      <a:pt x="36" y="2"/>
                    </a:lnTo>
                    <a:lnTo>
                      <a:pt x="46" y="2"/>
                    </a:lnTo>
                    <a:lnTo>
                      <a:pt x="56" y="2"/>
                    </a:lnTo>
                    <a:lnTo>
                      <a:pt x="66" y="3"/>
                    </a:lnTo>
                    <a:lnTo>
                      <a:pt x="75" y="4"/>
                    </a:lnTo>
                    <a:lnTo>
                      <a:pt x="85" y="4"/>
                    </a:lnTo>
                    <a:lnTo>
                      <a:pt x="95" y="5"/>
                    </a:lnTo>
                    <a:lnTo>
                      <a:pt x="104" y="5"/>
                    </a:lnTo>
                    <a:lnTo>
                      <a:pt x="114" y="6"/>
                    </a:lnTo>
                    <a:lnTo>
                      <a:pt x="124" y="6"/>
                    </a:lnTo>
                    <a:lnTo>
                      <a:pt x="134" y="7"/>
                    </a:lnTo>
                    <a:lnTo>
                      <a:pt x="143" y="7"/>
                    </a:lnTo>
                    <a:lnTo>
                      <a:pt x="153" y="8"/>
                    </a:lnTo>
                    <a:lnTo>
                      <a:pt x="163" y="8"/>
                    </a:lnTo>
                    <a:lnTo>
                      <a:pt x="172" y="9"/>
                    </a:lnTo>
                    <a:lnTo>
                      <a:pt x="182" y="9"/>
                    </a:lnTo>
                    <a:lnTo>
                      <a:pt x="186"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9" name="Freeform 199">
                <a:extLst>
                  <a:ext uri="{FF2B5EF4-FFF2-40B4-BE49-F238E27FC236}">
                    <a16:creationId xmlns:a16="http://schemas.microsoft.com/office/drawing/2014/main" id="{936FFCCD-E45D-7002-59FF-8751D43542B7}"/>
                  </a:ext>
                </a:extLst>
              </p:cNvPr>
              <p:cNvSpPr>
                <a:spLocks/>
              </p:cNvSpPr>
              <p:nvPr/>
            </p:nvSpPr>
            <p:spPr bwMode="auto">
              <a:xfrm>
                <a:off x="2514" y="849"/>
                <a:ext cx="279" cy="10"/>
              </a:xfrm>
              <a:custGeom>
                <a:avLst/>
                <a:gdLst>
                  <a:gd name="T0" fmla="*/ 0 w 279"/>
                  <a:gd name="T1" fmla="*/ 10 h 10"/>
                  <a:gd name="T2" fmla="*/ 2 w 279"/>
                  <a:gd name="T3" fmla="*/ 10 h 10"/>
                  <a:gd name="T4" fmla="*/ 12 w 279"/>
                  <a:gd name="T5" fmla="*/ 9 h 10"/>
                  <a:gd name="T6" fmla="*/ 22 w 279"/>
                  <a:gd name="T7" fmla="*/ 9 h 10"/>
                  <a:gd name="T8" fmla="*/ 31 w 279"/>
                  <a:gd name="T9" fmla="*/ 9 h 10"/>
                  <a:gd name="T10" fmla="*/ 41 w 279"/>
                  <a:gd name="T11" fmla="*/ 8 h 10"/>
                  <a:gd name="T12" fmla="*/ 51 w 279"/>
                  <a:gd name="T13" fmla="*/ 8 h 10"/>
                  <a:gd name="T14" fmla="*/ 61 w 279"/>
                  <a:gd name="T15" fmla="*/ 8 h 10"/>
                  <a:gd name="T16" fmla="*/ 70 w 279"/>
                  <a:gd name="T17" fmla="*/ 7 h 10"/>
                  <a:gd name="T18" fmla="*/ 80 w 279"/>
                  <a:gd name="T19" fmla="*/ 7 h 10"/>
                  <a:gd name="T20" fmla="*/ 90 w 279"/>
                  <a:gd name="T21" fmla="*/ 6 h 10"/>
                  <a:gd name="T22" fmla="*/ 99 w 279"/>
                  <a:gd name="T23" fmla="*/ 6 h 10"/>
                  <a:gd name="T24" fmla="*/ 109 w 279"/>
                  <a:gd name="T25" fmla="*/ 6 h 10"/>
                  <a:gd name="T26" fmla="*/ 119 w 279"/>
                  <a:gd name="T27" fmla="*/ 5 h 10"/>
                  <a:gd name="T28" fmla="*/ 129 w 279"/>
                  <a:gd name="T29" fmla="*/ 5 h 10"/>
                  <a:gd name="T30" fmla="*/ 138 w 279"/>
                  <a:gd name="T31" fmla="*/ 4 h 10"/>
                  <a:gd name="T32" fmla="*/ 148 w 279"/>
                  <a:gd name="T33" fmla="*/ 4 h 10"/>
                  <a:gd name="T34" fmla="*/ 158 w 279"/>
                  <a:gd name="T35" fmla="*/ 4 h 10"/>
                  <a:gd name="T36" fmla="*/ 167 w 279"/>
                  <a:gd name="T37" fmla="*/ 3 h 10"/>
                  <a:gd name="T38" fmla="*/ 177 w 279"/>
                  <a:gd name="T39" fmla="*/ 3 h 10"/>
                  <a:gd name="T40" fmla="*/ 187 w 279"/>
                  <a:gd name="T41" fmla="*/ 3 h 10"/>
                  <a:gd name="T42" fmla="*/ 197 w 279"/>
                  <a:gd name="T43" fmla="*/ 2 h 10"/>
                  <a:gd name="T44" fmla="*/ 206 w 279"/>
                  <a:gd name="T45" fmla="*/ 2 h 10"/>
                  <a:gd name="T46" fmla="*/ 216 w 279"/>
                  <a:gd name="T47" fmla="*/ 2 h 10"/>
                  <a:gd name="T48" fmla="*/ 226 w 279"/>
                  <a:gd name="T49" fmla="*/ 2 h 10"/>
                  <a:gd name="T50" fmla="*/ 235 w 279"/>
                  <a:gd name="T51" fmla="*/ 1 h 10"/>
                  <a:gd name="T52" fmla="*/ 245 w 279"/>
                  <a:gd name="T53" fmla="*/ 1 h 10"/>
                  <a:gd name="T54" fmla="*/ 255 w 279"/>
                  <a:gd name="T55" fmla="*/ 1 h 10"/>
                  <a:gd name="T56" fmla="*/ 264 w 279"/>
                  <a:gd name="T57" fmla="*/ 1 h 10"/>
                  <a:gd name="T58" fmla="*/ 274 w 279"/>
                  <a:gd name="T59" fmla="*/ 0 h 10"/>
                  <a:gd name="T60" fmla="*/ 279 w 279"/>
                  <a:gd name="T6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9" h="10">
                    <a:moveTo>
                      <a:pt x="0" y="10"/>
                    </a:moveTo>
                    <a:lnTo>
                      <a:pt x="2" y="10"/>
                    </a:lnTo>
                    <a:lnTo>
                      <a:pt x="12" y="9"/>
                    </a:lnTo>
                    <a:lnTo>
                      <a:pt x="22" y="9"/>
                    </a:lnTo>
                    <a:lnTo>
                      <a:pt x="31" y="9"/>
                    </a:lnTo>
                    <a:lnTo>
                      <a:pt x="41" y="8"/>
                    </a:lnTo>
                    <a:lnTo>
                      <a:pt x="51" y="8"/>
                    </a:lnTo>
                    <a:lnTo>
                      <a:pt x="61" y="8"/>
                    </a:lnTo>
                    <a:lnTo>
                      <a:pt x="70" y="7"/>
                    </a:lnTo>
                    <a:lnTo>
                      <a:pt x="80" y="7"/>
                    </a:lnTo>
                    <a:lnTo>
                      <a:pt x="90" y="6"/>
                    </a:lnTo>
                    <a:lnTo>
                      <a:pt x="99" y="6"/>
                    </a:lnTo>
                    <a:lnTo>
                      <a:pt x="109" y="6"/>
                    </a:lnTo>
                    <a:lnTo>
                      <a:pt x="119" y="5"/>
                    </a:lnTo>
                    <a:lnTo>
                      <a:pt x="129" y="5"/>
                    </a:lnTo>
                    <a:lnTo>
                      <a:pt x="138" y="4"/>
                    </a:lnTo>
                    <a:lnTo>
                      <a:pt x="148" y="4"/>
                    </a:lnTo>
                    <a:lnTo>
                      <a:pt x="158" y="4"/>
                    </a:lnTo>
                    <a:lnTo>
                      <a:pt x="167" y="3"/>
                    </a:lnTo>
                    <a:lnTo>
                      <a:pt x="177" y="3"/>
                    </a:lnTo>
                    <a:lnTo>
                      <a:pt x="187" y="3"/>
                    </a:lnTo>
                    <a:lnTo>
                      <a:pt x="197" y="2"/>
                    </a:lnTo>
                    <a:lnTo>
                      <a:pt x="206" y="2"/>
                    </a:lnTo>
                    <a:lnTo>
                      <a:pt x="216" y="2"/>
                    </a:lnTo>
                    <a:lnTo>
                      <a:pt x="226" y="2"/>
                    </a:lnTo>
                    <a:lnTo>
                      <a:pt x="235" y="1"/>
                    </a:lnTo>
                    <a:lnTo>
                      <a:pt x="245" y="1"/>
                    </a:lnTo>
                    <a:lnTo>
                      <a:pt x="255" y="1"/>
                    </a:lnTo>
                    <a:lnTo>
                      <a:pt x="264" y="1"/>
                    </a:lnTo>
                    <a:lnTo>
                      <a:pt x="274" y="0"/>
                    </a:lnTo>
                    <a:lnTo>
                      <a:pt x="279" y="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0" name="Freeform 200">
                <a:extLst>
                  <a:ext uri="{FF2B5EF4-FFF2-40B4-BE49-F238E27FC236}">
                    <a16:creationId xmlns:a16="http://schemas.microsoft.com/office/drawing/2014/main" id="{F798F9D1-CDA4-FC89-1A22-4A8C9AAC15AE}"/>
                  </a:ext>
                </a:extLst>
              </p:cNvPr>
              <p:cNvSpPr>
                <a:spLocks/>
              </p:cNvSpPr>
              <p:nvPr/>
            </p:nvSpPr>
            <p:spPr bwMode="auto">
              <a:xfrm>
                <a:off x="3463" y="849"/>
                <a:ext cx="279" cy="10"/>
              </a:xfrm>
              <a:custGeom>
                <a:avLst/>
                <a:gdLst>
                  <a:gd name="T0" fmla="*/ 0 w 279"/>
                  <a:gd name="T1" fmla="*/ 0 h 10"/>
                  <a:gd name="T2" fmla="*/ 5 w 279"/>
                  <a:gd name="T3" fmla="*/ 0 h 10"/>
                  <a:gd name="T4" fmla="*/ 14 w 279"/>
                  <a:gd name="T5" fmla="*/ 1 h 10"/>
                  <a:gd name="T6" fmla="*/ 24 w 279"/>
                  <a:gd name="T7" fmla="*/ 1 h 10"/>
                  <a:gd name="T8" fmla="*/ 34 w 279"/>
                  <a:gd name="T9" fmla="*/ 1 h 10"/>
                  <a:gd name="T10" fmla="*/ 44 w 279"/>
                  <a:gd name="T11" fmla="*/ 1 h 10"/>
                  <a:gd name="T12" fmla="*/ 53 w 279"/>
                  <a:gd name="T13" fmla="*/ 2 h 10"/>
                  <a:gd name="T14" fmla="*/ 63 w 279"/>
                  <a:gd name="T15" fmla="*/ 2 h 10"/>
                  <a:gd name="T16" fmla="*/ 73 w 279"/>
                  <a:gd name="T17" fmla="*/ 2 h 10"/>
                  <a:gd name="T18" fmla="*/ 82 w 279"/>
                  <a:gd name="T19" fmla="*/ 2 h 10"/>
                  <a:gd name="T20" fmla="*/ 92 w 279"/>
                  <a:gd name="T21" fmla="*/ 3 h 10"/>
                  <a:gd name="T22" fmla="*/ 102 w 279"/>
                  <a:gd name="T23" fmla="*/ 3 h 10"/>
                  <a:gd name="T24" fmla="*/ 112 w 279"/>
                  <a:gd name="T25" fmla="*/ 3 h 10"/>
                  <a:gd name="T26" fmla="*/ 121 w 279"/>
                  <a:gd name="T27" fmla="*/ 4 h 10"/>
                  <a:gd name="T28" fmla="*/ 131 w 279"/>
                  <a:gd name="T29" fmla="*/ 4 h 10"/>
                  <a:gd name="T30" fmla="*/ 141 w 279"/>
                  <a:gd name="T31" fmla="*/ 4 h 10"/>
                  <a:gd name="T32" fmla="*/ 150 w 279"/>
                  <a:gd name="T33" fmla="*/ 5 h 10"/>
                  <a:gd name="T34" fmla="*/ 160 w 279"/>
                  <a:gd name="T35" fmla="*/ 5 h 10"/>
                  <a:gd name="T36" fmla="*/ 170 w 279"/>
                  <a:gd name="T37" fmla="*/ 6 h 10"/>
                  <a:gd name="T38" fmla="*/ 180 w 279"/>
                  <a:gd name="T39" fmla="*/ 6 h 10"/>
                  <a:gd name="T40" fmla="*/ 189 w 279"/>
                  <a:gd name="T41" fmla="*/ 6 h 10"/>
                  <a:gd name="T42" fmla="*/ 199 w 279"/>
                  <a:gd name="T43" fmla="*/ 7 h 10"/>
                  <a:gd name="T44" fmla="*/ 209 w 279"/>
                  <a:gd name="T45" fmla="*/ 7 h 10"/>
                  <a:gd name="T46" fmla="*/ 218 w 279"/>
                  <a:gd name="T47" fmla="*/ 8 h 10"/>
                  <a:gd name="T48" fmla="*/ 228 w 279"/>
                  <a:gd name="T49" fmla="*/ 8 h 10"/>
                  <a:gd name="T50" fmla="*/ 238 w 279"/>
                  <a:gd name="T51" fmla="*/ 8 h 10"/>
                  <a:gd name="T52" fmla="*/ 247 w 279"/>
                  <a:gd name="T53" fmla="*/ 9 h 10"/>
                  <a:gd name="T54" fmla="*/ 257 w 279"/>
                  <a:gd name="T55" fmla="*/ 9 h 10"/>
                  <a:gd name="T56" fmla="*/ 267 w 279"/>
                  <a:gd name="T57" fmla="*/ 9 h 10"/>
                  <a:gd name="T58" fmla="*/ 277 w 279"/>
                  <a:gd name="T59" fmla="*/ 10 h 10"/>
                  <a:gd name="T60" fmla="*/ 279 w 279"/>
                  <a:gd name="T6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9" h="10">
                    <a:moveTo>
                      <a:pt x="0" y="0"/>
                    </a:moveTo>
                    <a:lnTo>
                      <a:pt x="5" y="0"/>
                    </a:lnTo>
                    <a:lnTo>
                      <a:pt x="14" y="1"/>
                    </a:lnTo>
                    <a:lnTo>
                      <a:pt x="24" y="1"/>
                    </a:lnTo>
                    <a:lnTo>
                      <a:pt x="34" y="1"/>
                    </a:lnTo>
                    <a:lnTo>
                      <a:pt x="44" y="1"/>
                    </a:lnTo>
                    <a:lnTo>
                      <a:pt x="53" y="2"/>
                    </a:lnTo>
                    <a:lnTo>
                      <a:pt x="63" y="2"/>
                    </a:lnTo>
                    <a:lnTo>
                      <a:pt x="73" y="2"/>
                    </a:lnTo>
                    <a:lnTo>
                      <a:pt x="82" y="2"/>
                    </a:lnTo>
                    <a:lnTo>
                      <a:pt x="92" y="3"/>
                    </a:lnTo>
                    <a:lnTo>
                      <a:pt x="102" y="3"/>
                    </a:lnTo>
                    <a:lnTo>
                      <a:pt x="112" y="3"/>
                    </a:lnTo>
                    <a:lnTo>
                      <a:pt x="121" y="4"/>
                    </a:lnTo>
                    <a:lnTo>
                      <a:pt x="131" y="4"/>
                    </a:lnTo>
                    <a:lnTo>
                      <a:pt x="141" y="4"/>
                    </a:lnTo>
                    <a:lnTo>
                      <a:pt x="150" y="5"/>
                    </a:lnTo>
                    <a:lnTo>
                      <a:pt x="160" y="5"/>
                    </a:lnTo>
                    <a:lnTo>
                      <a:pt x="170" y="6"/>
                    </a:lnTo>
                    <a:lnTo>
                      <a:pt x="180" y="6"/>
                    </a:lnTo>
                    <a:lnTo>
                      <a:pt x="189" y="6"/>
                    </a:lnTo>
                    <a:lnTo>
                      <a:pt x="199" y="7"/>
                    </a:lnTo>
                    <a:lnTo>
                      <a:pt x="209" y="7"/>
                    </a:lnTo>
                    <a:lnTo>
                      <a:pt x="218" y="8"/>
                    </a:lnTo>
                    <a:lnTo>
                      <a:pt x="228" y="8"/>
                    </a:lnTo>
                    <a:lnTo>
                      <a:pt x="238" y="8"/>
                    </a:lnTo>
                    <a:lnTo>
                      <a:pt x="247" y="9"/>
                    </a:lnTo>
                    <a:lnTo>
                      <a:pt x="257" y="9"/>
                    </a:lnTo>
                    <a:lnTo>
                      <a:pt x="267" y="9"/>
                    </a:lnTo>
                    <a:lnTo>
                      <a:pt x="277" y="10"/>
                    </a:lnTo>
                    <a:lnTo>
                      <a:pt x="279" y="10"/>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1" name="Freeform 201">
                <a:extLst>
                  <a:ext uri="{FF2B5EF4-FFF2-40B4-BE49-F238E27FC236}">
                    <a16:creationId xmlns:a16="http://schemas.microsoft.com/office/drawing/2014/main" id="{0B9A7F88-191E-6106-3086-3B05C0B8E7E9}"/>
                  </a:ext>
                </a:extLst>
              </p:cNvPr>
              <p:cNvSpPr>
                <a:spLocks/>
              </p:cNvSpPr>
              <p:nvPr/>
            </p:nvSpPr>
            <p:spPr bwMode="auto">
              <a:xfrm>
                <a:off x="2793" y="845"/>
                <a:ext cx="670" cy="4"/>
              </a:xfrm>
              <a:custGeom>
                <a:avLst/>
                <a:gdLst>
                  <a:gd name="T0" fmla="*/ 5 w 670"/>
                  <a:gd name="T1" fmla="*/ 4 h 4"/>
                  <a:gd name="T2" fmla="*/ 24 w 670"/>
                  <a:gd name="T3" fmla="*/ 4 h 4"/>
                  <a:gd name="T4" fmla="*/ 44 w 670"/>
                  <a:gd name="T5" fmla="*/ 3 h 4"/>
                  <a:gd name="T6" fmla="*/ 63 w 670"/>
                  <a:gd name="T7" fmla="*/ 3 h 4"/>
                  <a:gd name="T8" fmla="*/ 83 w 670"/>
                  <a:gd name="T9" fmla="*/ 3 h 4"/>
                  <a:gd name="T10" fmla="*/ 102 w 670"/>
                  <a:gd name="T11" fmla="*/ 2 h 4"/>
                  <a:gd name="T12" fmla="*/ 121 w 670"/>
                  <a:gd name="T13" fmla="*/ 2 h 4"/>
                  <a:gd name="T14" fmla="*/ 141 w 670"/>
                  <a:gd name="T15" fmla="*/ 2 h 4"/>
                  <a:gd name="T16" fmla="*/ 160 w 670"/>
                  <a:gd name="T17" fmla="*/ 2 h 4"/>
                  <a:gd name="T18" fmla="*/ 180 w 670"/>
                  <a:gd name="T19" fmla="*/ 1 h 4"/>
                  <a:gd name="T20" fmla="*/ 199 w 670"/>
                  <a:gd name="T21" fmla="*/ 1 h 4"/>
                  <a:gd name="T22" fmla="*/ 218 w 670"/>
                  <a:gd name="T23" fmla="*/ 1 h 4"/>
                  <a:gd name="T24" fmla="*/ 238 w 670"/>
                  <a:gd name="T25" fmla="*/ 1 h 4"/>
                  <a:gd name="T26" fmla="*/ 257 w 670"/>
                  <a:gd name="T27" fmla="*/ 1 h 4"/>
                  <a:gd name="T28" fmla="*/ 277 w 670"/>
                  <a:gd name="T29" fmla="*/ 1 h 4"/>
                  <a:gd name="T30" fmla="*/ 296 w 670"/>
                  <a:gd name="T31" fmla="*/ 1 h 4"/>
                  <a:gd name="T32" fmla="*/ 316 w 670"/>
                  <a:gd name="T33" fmla="*/ 0 h 4"/>
                  <a:gd name="T34" fmla="*/ 335 w 670"/>
                  <a:gd name="T35" fmla="*/ 0 h 4"/>
                  <a:gd name="T36" fmla="*/ 354 w 670"/>
                  <a:gd name="T37" fmla="*/ 0 h 4"/>
                  <a:gd name="T38" fmla="*/ 374 w 670"/>
                  <a:gd name="T39" fmla="*/ 1 h 4"/>
                  <a:gd name="T40" fmla="*/ 393 w 670"/>
                  <a:gd name="T41" fmla="*/ 1 h 4"/>
                  <a:gd name="T42" fmla="*/ 413 w 670"/>
                  <a:gd name="T43" fmla="*/ 1 h 4"/>
                  <a:gd name="T44" fmla="*/ 432 w 670"/>
                  <a:gd name="T45" fmla="*/ 1 h 4"/>
                  <a:gd name="T46" fmla="*/ 451 w 670"/>
                  <a:gd name="T47" fmla="*/ 1 h 4"/>
                  <a:gd name="T48" fmla="*/ 471 w 670"/>
                  <a:gd name="T49" fmla="*/ 1 h 4"/>
                  <a:gd name="T50" fmla="*/ 490 w 670"/>
                  <a:gd name="T51" fmla="*/ 1 h 4"/>
                  <a:gd name="T52" fmla="*/ 510 w 670"/>
                  <a:gd name="T53" fmla="*/ 2 h 4"/>
                  <a:gd name="T54" fmla="*/ 529 w 670"/>
                  <a:gd name="T55" fmla="*/ 2 h 4"/>
                  <a:gd name="T56" fmla="*/ 549 w 670"/>
                  <a:gd name="T57" fmla="*/ 2 h 4"/>
                  <a:gd name="T58" fmla="*/ 568 w 670"/>
                  <a:gd name="T59" fmla="*/ 2 h 4"/>
                  <a:gd name="T60" fmla="*/ 587 w 670"/>
                  <a:gd name="T61" fmla="*/ 3 h 4"/>
                  <a:gd name="T62" fmla="*/ 607 w 670"/>
                  <a:gd name="T63" fmla="*/ 3 h 4"/>
                  <a:gd name="T64" fmla="*/ 626 w 670"/>
                  <a:gd name="T65" fmla="*/ 3 h 4"/>
                  <a:gd name="T66" fmla="*/ 646 w 670"/>
                  <a:gd name="T67" fmla="*/ 4 h 4"/>
                  <a:gd name="T68" fmla="*/ 665 w 670"/>
                  <a:gd name="T6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0" h="4">
                    <a:moveTo>
                      <a:pt x="0" y="4"/>
                    </a:moveTo>
                    <a:lnTo>
                      <a:pt x="5" y="4"/>
                    </a:lnTo>
                    <a:lnTo>
                      <a:pt x="15" y="4"/>
                    </a:lnTo>
                    <a:lnTo>
                      <a:pt x="24" y="4"/>
                    </a:lnTo>
                    <a:lnTo>
                      <a:pt x="34" y="4"/>
                    </a:lnTo>
                    <a:lnTo>
                      <a:pt x="44" y="3"/>
                    </a:lnTo>
                    <a:lnTo>
                      <a:pt x="53" y="3"/>
                    </a:lnTo>
                    <a:lnTo>
                      <a:pt x="63" y="3"/>
                    </a:lnTo>
                    <a:lnTo>
                      <a:pt x="73" y="3"/>
                    </a:lnTo>
                    <a:lnTo>
                      <a:pt x="83" y="3"/>
                    </a:lnTo>
                    <a:lnTo>
                      <a:pt x="92" y="2"/>
                    </a:lnTo>
                    <a:lnTo>
                      <a:pt x="102" y="2"/>
                    </a:lnTo>
                    <a:lnTo>
                      <a:pt x="112" y="2"/>
                    </a:lnTo>
                    <a:lnTo>
                      <a:pt x="121" y="2"/>
                    </a:lnTo>
                    <a:lnTo>
                      <a:pt x="131" y="2"/>
                    </a:lnTo>
                    <a:lnTo>
                      <a:pt x="141" y="2"/>
                    </a:lnTo>
                    <a:lnTo>
                      <a:pt x="151" y="2"/>
                    </a:lnTo>
                    <a:lnTo>
                      <a:pt x="160" y="2"/>
                    </a:lnTo>
                    <a:lnTo>
                      <a:pt x="170" y="1"/>
                    </a:lnTo>
                    <a:lnTo>
                      <a:pt x="180" y="1"/>
                    </a:lnTo>
                    <a:lnTo>
                      <a:pt x="189" y="1"/>
                    </a:lnTo>
                    <a:lnTo>
                      <a:pt x="199" y="1"/>
                    </a:lnTo>
                    <a:lnTo>
                      <a:pt x="209" y="1"/>
                    </a:lnTo>
                    <a:lnTo>
                      <a:pt x="218" y="1"/>
                    </a:lnTo>
                    <a:lnTo>
                      <a:pt x="228" y="1"/>
                    </a:lnTo>
                    <a:lnTo>
                      <a:pt x="238" y="1"/>
                    </a:lnTo>
                    <a:lnTo>
                      <a:pt x="248" y="1"/>
                    </a:lnTo>
                    <a:lnTo>
                      <a:pt x="257" y="1"/>
                    </a:lnTo>
                    <a:lnTo>
                      <a:pt x="267" y="1"/>
                    </a:lnTo>
                    <a:lnTo>
                      <a:pt x="277" y="1"/>
                    </a:lnTo>
                    <a:lnTo>
                      <a:pt x="286" y="1"/>
                    </a:lnTo>
                    <a:lnTo>
                      <a:pt x="296" y="1"/>
                    </a:lnTo>
                    <a:lnTo>
                      <a:pt x="306" y="0"/>
                    </a:lnTo>
                    <a:lnTo>
                      <a:pt x="316" y="0"/>
                    </a:lnTo>
                    <a:lnTo>
                      <a:pt x="325" y="0"/>
                    </a:lnTo>
                    <a:lnTo>
                      <a:pt x="335" y="0"/>
                    </a:lnTo>
                    <a:lnTo>
                      <a:pt x="345" y="0"/>
                    </a:lnTo>
                    <a:lnTo>
                      <a:pt x="354" y="0"/>
                    </a:lnTo>
                    <a:lnTo>
                      <a:pt x="364" y="0"/>
                    </a:lnTo>
                    <a:lnTo>
                      <a:pt x="374" y="1"/>
                    </a:lnTo>
                    <a:lnTo>
                      <a:pt x="384" y="1"/>
                    </a:lnTo>
                    <a:lnTo>
                      <a:pt x="393" y="1"/>
                    </a:lnTo>
                    <a:lnTo>
                      <a:pt x="403" y="1"/>
                    </a:lnTo>
                    <a:lnTo>
                      <a:pt x="413" y="1"/>
                    </a:lnTo>
                    <a:lnTo>
                      <a:pt x="422" y="1"/>
                    </a:lnTo>
                    <a:lnTo>
                      <a:pt x="432" y="1"/>
                    </a:lnTo>
                    <a:lnTo>
                      <a:pt x="442" y="1"/>
                    </a:lnTo>
                    <a:lnTo>
                      <a:pt x="451" y="1"/>
                    </a:lnTo>
                    <a:lnTo>
                      <a:pt x="461" y="1"/>
                    </a:lnTo>
                    <a:lnTo>
                      <a:pt x="471" y="1"/>
                    </a:lnTo>
                    <a:lnTo>
                      <a:pt x="481" y="1"/>
                    </a:lnTo>
                    <a:lnTo>
                      <a:pt x="490" y="1"/>
                    </a:lnTo>
                    <a:lnTo>
                      <a:pt x="500" y="1"/>
                    </a:lnTo>
                    <a:lnTo>
                      <a:pt x="510" y="2"/>
                    </a:lnTo>
                    <a:lnTo>
                      <a:pt x="519" y="2"/>
                    </a:lnTo>
                    <a:lnTo>
                      <a:pt x="529" y="2"/>
                    </a:lnTo>
                    <a:lnTo>
                      <a:pt x="539" y="2"/>
                    </a:lnTo>
                    <a:lnTo>
                      <a:pt x="549" y="2"/>
                    </a:lnTo>
                    <a:lnTo>
                      <a:pt x="558" y="2"/>
                    </a:lnTo>
                    <a:lnTo>
                      <a:pt x="568" y="2"/>
                    </a:lnTo>
                    <a:lnTo>
                      <a:pt x="578" y="2"/>
                    </a:lnTo>
                    <a:lnTo>
                      <a:pt x="587" y="3"/>
                    </a:lnTo>
                    <a:lnTo>
                      <a:pt x="597" y="3"/>
                    </a:lnTo>
                    <a:lnTo>
                      <a:pt x="607" y="3"/>
                    </a:lnTo>
                    <a:lnTo>
                      <a:pt x="617" y="3"/>
                    </a:lnTo>
                    <a:lnTo>
                      <a:pt x="626" y="3"/>
                    </a:lnTo>
                    <a:lnTo>
                      <a:pt x="636" y="4"/>
                    </a:lnTo>
                    <a:lnTo>
                      <a:pt x="646" y="4"/>
                    </a:lnTo>
                    <a:lnTo>
                      <a:pt x="655" y="4"/>
                    </a:lnTo>
                    <a:lnTo>
                      <a:pt x="665" y="4"/>
                    </a:lnTo>
                    <a:lnTo>
                      <a:pt x="670" y="4"/>
                    </a:lnTo>
                  </a:path>
                </a:pathLst>
              </a:custGeom>
              <a:noFill/>
              <a:ln w="190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Freeform 202">
                <a:extLst>
                  <a:ext uri="{FF2B5EF4-FFF2-40B4-BE49-F238E27FC236}">
                    <a16:creationId xmlns:a16="http://schemas.microsoft.com/office/drawing/2014/main" id="{9AFEBA4A-ED36-BFC1-11AE-ED87EBB962A5}"/>
                  </a:ext>
                </a:extLst>
              </p:cNvPr>
              <p:cNvSpPr>
                <a:spLocks/>
              </p:cNvSpPr>
              <p:nvPr/>
            </p:nvSpPr>
            <p:spPr bwMode="auto">
              <a:xfrm>
                <a:off x="2157" y="1248"/>
                <a:ext cx="1942" cy="971"/>
              </a:xfrm>
              <a:custGeom>
                <a:avLst/>
                <a:gdLst>
                  <a:gd name="T0" fmla="*/ 29 w 1942"/>
                  <a:gd name="T1" fmla="*/ 736 h 971"/>
                  <a:gd name="T2" fmla="*/ 68 w 1942"/>
                  <a:gd name="T3" fmla="*/ 614 h 971"/>
                  <a:gd name="T4" fmla="*/ 107 w 1942"/>
                  <a:gd name="T5" fmla="*/ 528 h 971"/>
                  <a:gd name="T6" fmla="*/ 146 w 1942"/>
                  <a:gd name="T7" fmla="*/ 460 h 971"/>
                  <a:gd name="T8" fmla="*/ 185 w 1942"/>
                  <a:gd name="T9" fmla="*/ 402 h 971"/>
                  <a:gd name="T10" fmla="*/ 223 w 1942"/>
                  <a:gd name="T11" fmla="*/ 351 h 971"/>
                  <a:gd name="T12" fmla="*/ 262 w 1942"/>
                  <a:gd name="T13" fmla="*/ 307 h 971"/>
                  <a:gd name="T14" fmla="*/ 301 w 1942"/>
                  <a:gd name="T15" fmla="*/ 268 h 971"/>
                  <a:gd name="T16" fmla="*/ 340 w 1942"/>
                  <a:gd name="T17" fmla="*/ 233 h 971"/>
                  <a:gd name="T18" fmla="*/ 379 w 1942"/>
                  <a:gd name="T19" fmla="*/ 202 h 971"/>
                  <a:gd name="T20" fmla="*/ 418 w 1942"/>
                  <a:gd name="T21" fmla="*/ 173 h 971"/>
                  <a:gd name="T22" fmla="*/ 456 w 1942"/>
                  <a:gd name="T23" fmla="*/ 147 h 971"/>
                  <a:gd name="T24" fmla="*/ 495 w 1942"/>
                  <a:gd name="T25" fmla="*/ 125 h 971"/>
                  <a:gd name="T26" fmla="*/ 534 w 1942"/>
                  <a:gd name="T27" fmla="*/ 104 h 971"/>
                  <a:gd name="T28" fmla="*/ 573 w 1942"/>
                  <a:gd name="T29" fmla="*/ 85 h 971"/>
                  <a:gd name="T30" fmla="*/ 612 w 1942"/>
                  <a:gd name="T31" fmla="*/ 69 h 971"/>
                  <a:gd name="T32" fmla="*/ 651 w 1942"/>
                  <a:gd name="T33" fmla="*/ 54 h 971"/>
                  <a:gd name="T34" fmla="*/ 689 w 1942"/>
                  <a:gd name="T35" fmla="*/ 42 h 971"/>
                  <a:gd name="T36" fmla="*/ 728 w 1942"/>
                  <a:gd name="T37" fmla="*/ 31 h 971"/>
                  <a:gd name="T38" fmla="*/ 767 w 1942"/>
                  <a:gd name="T39" fmla="*/ 21 h 971"/>
                  <a:gd name="T40" fmla="*/ 806 w 1942"/>
                  <a:gd name="T41" fmla="*/ 14 h 971"/>
                  <a:gd name="T42" fmla="*/ 845 w 1942"/>
                  <a:gd name="T43" fmla="*/ 8 h 971"/>
                  <a:gd name="T44" fmla="*/ 884 w 1942"/>
                  <a:gd name="T45" fmla="*/ 4 h 971"/>
                  <a:gd name="T46" fmla="*/ 922 w 1942"/>
                  <a:gd name="T47" fmla="*/ 1 h 971"/>
                  <a:gd name="T48" fmla="*/ 961 w 1942"/>
                  <a:gd name="T49" fmla="*/ 0 h 971"/>
                  <a:gd name="T50" fmla="*/ 1000 w 1942"/>
                  <a:gd name="T51" fmla="*/ 0 h 971"/>
                  <a:gd name="T52" fmla="*/ 1039 w 1942"/>
                  <a:gd name="T53" fmla="*/ 2 h 971"/>
                  <a:gd name="T54" fmla="*/ 1078 w 1942"/>
                  <a:gd name="T55" fmla="*/ 6 h 971"/>
                  <a:gd name="T56" fmla="*/ 1117 w 1942"/>
                  <a:gd name="T57" fmla="*/ 11 h 971"/>
                  <a:gd name="T58" fmla="*/ 1155 w 1942"/>
                  <a:gd name="T59" fmla="*/ 17 h 971"/>
                  <a:gd name="T60" fmla="*/ 1194 w 1942"/>
                  <a:gd name="T61" fmla="*/ 26 h 971"/>
                  <a:gd name="T62" fmla="*/ 1233 w 1942"/>
                  <a:gd name="T63" fmla="*/ 36 h 971"/>
                  <a:gd name="T64" fmla="*/ 1272 w 1942"/>
                  <a:gd name="T65" fmla="*/ 48 h 971"/>
                  <a:gd name="T66" fmla="*/ 1311 w 1942"/>
                  <a:gd name="T67" fmla="*/ 61 h 971"/>
                  <a:gd name="T68" fmla="*/ 1350 w 1942"/>
                  <a:gd name="T69" fmla="*/ 77 h 971"/>
                  <a:gd name="T70" fmla="*/ 1388 w 1942"/>
                  <a:gd name="T71" fmla="*/ 94 h 971"/>
                  <a:gd name="T72" fmla="*/ 1427 w 1942"/>
                  <a:gd name="T73" fmla="*/ 114 h 971"/>
                  <a:gd name="T74" fmla="*/ 1466 w 1942"/>
                  <a:gd name="T75" fmla="*/ 136 h 971"/>
                  <a:gd name="T76" fmla="*/ 1505 w 1942"/>
                  <a:gd name="T77" fmla="*/ 160 h 971"/>
                  <a:gd name="T78" fmla="*/ 1544 w 1942"/>
                  <a:gd name="T79" fmla="*/ 187 h 971"/>
                  <a:gd name="T80" fmla="*/ 1583 w 1942"/>
                  <a:gd name="T81" fmla="*/ 217 h 971"/>
                  <a:gd name="T82" fmla="*/ 1621 w 1942"/>
                  <a:gd name="T83" fmla="*/ 250 h 971"/>
                  <a:gd name="T84" fmla="*/ 1660 w 1942"/>
                  <a:gd name="T85" fmla="*/ 287 h 971"/>
                  <a:gd name="T86" fmla="*/ 1699 w 1942"/>
                  <a:gd name="T87" fmla="*/ 329 h 971"/>
                  <a:gd name="T88" fmla="*/ 1738 w 1942"/>
                  <a:gd name="T89" fmla="*/ 376 h 971"/>
                  <a:gd name="T90" fmla="*/ 1777 w 1942"/>
                  <a:gd name="T91" fmla="*/ 430 h 971"/>
                  <a:gd name="T92" fmla="*/ 1816 w 1942"/>
                  <a:gd name="T93" fmla="*/ 493 h 971"/>
                  <a:gd name="T94" fmla="*/ 1854 w 1942"/>
                  <a:gd name="T95" fmla="*/ 569 h 971"/>
                  <a:gd name="T96" fmla="*/ 1893 w 1942"/>
                  <a:gd name="T97" fmla="*/ 668 h 971"/>
                  <a:gd name="T98" fmla="*/ 1932 w 1942"/>
                  <a:gd name="T99" fmla="*/ 834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2" h="971">
                    <a:moveTo>
                      <a:pt x="0" y="971"/>
                    </a:moveTo>
                    <a:lnTo>
                      <a:pt x="10" y="834"/>
                    </a:lnTo>
                    <a:lnTo>
                      <a:pt x="20" y="778"/>
                    </a:lnTo>
                    <a:lnTo>
                      <a:pt x="29" y="736"/>
                    </a:lnTo>
                    <a:lnTo>
                      <a:pt x="39" y="699"/>
                    </a:lnTo>
                    <a:lnTo>
                      <a:pt x="49" y="668"/>
                    </a:lnTo>
                    <a:lnTo>
                      <a:pt x="58" y="640"/>
                    </a:lnTo>
                    <a:lnTo>
                      <a:pt x="68" y="614"/>
                    </a:lnTo>
                    <a:lnTo>
                      <a:pt x="77" y="591"/>
                    </a:lnTo>
                    <a:lnTo>
                      <a:pt x="88" y="569"/>
                    </a:lnTo>
                    <a:lnTo>
                      <a:pt x="97" y="548"/>
                    </a:lnTo>
                    <a:lnTo>
                      <a:pt x="107" y="528"/>
                    </a:lnTo>
                    <a:lnTo>
                      <a:pt x="117" y="510"/>
                    </a:lnTo>
                    <a:lnTo>
                      <a:pt x="126" y="493"/>
                    </a:lnTo>
                    <a:lnTo>
                      <a:pt x="136" y="476"/>
                    </a:lnTo>
                    <a:lnTo>
                      <a:pt x="146" y="460"/>
                    </a:lnTo>
                    <a:lnTo>
                      <a:pt x="155" y="444"/>
                    </a:lnTo>
                    <a:lnTo>
                      <a:pt x="165" y="430"/>
                    </a:lnTo>
                    <a:lnTo>
                      <a:pt x="175" y="415"/>
                    </a:lnTo>
                    <a:lnTo>
                      <a:pt x="185" y="402"/>
                    </a:lnTo>
                    <a:lnTo>
                      <a:pt x="194" y="389"/>
                    </a:lnTo>
                    <a:lnTo>
                      <a:pt x="204" y="376"/>
                    </a:lnTo>
                    <a:lnTo>
                      <a:pt x="214" y="364"/>
                    </a:lnTo>
                    <a:lnTo>
                      <a:pt x="223" y="351"/>
                    </a:lnTo>
                    <a:lnTo>
                      <a:pt x="233" y="340"/>
                    </a:lnTo>
                    <a:lnTo>
                      <a:pt x="243" y="329"/>
                    </a:lnTo>
                    <a:lnTo>
                      <a:pt x="253" y="318"/>
                    </a:lnTo>
                    <a:lnTo>
                      <a:pt x="262" y="307"/>
                    </a:lnTo>
                    <a:lnTo>
                      <a:pt x="272" y="297"/>
                    </a:lnTo>
                    <a:lnTo>
                      <a:pt x="282" y="287"/>
                    </a:lnTo>
                    <a:lnTo>
                      <a:pt x="291" y="278"/>
                    </a:lnTo>
                    <a:lnTo>
                      <a:pt x="301" y="268"/>
                    </a:lnTo>
                    <a:lnTo>
                      <a:pt x="311" y="259"/>
                    </a:lnTo>
                    <a:lnTo>
                      <a:pt x="321" y="250"/>
                    </a:lnTo>
                    <a:lnTo>
                      <a:pt x="330" y="241"/>
                    </a:lnTo>
                    <a:lnTo>
                      <a:pt x="340" y="233"/>
                    </a:lnTo>
                    <a:lnTo>
                      <a:pt x="350" y="225"/>
                    </a:lnTo>
                    <a:lnTo>
                      <a:pt x="359" y="217"/>
                    </a:lnTo>
                    <a:lnTo>
                      <a:pt x="369" y="209"/>
                    </a:lnTo>
                    <a:lnTo>
                      <a:pt x="379" y="202"/>
                    </a:lnTo>
                    <a:lnTo>
                      <a:pt x="388" y="194"/>
                    </a:lnTo>
                    <a:lnTo>
                      <a:pt x="398" y="187"/>
                    </a:lnTo>
                    <a:lnTo>
                      <a:pt x="408" y="180"/>
                    </a:lnTo>
                    <a:lnTo>
                      <a:pt x="418" y="173"/>
                    </a:lnTo>
                    <a:lnTo>
                      <a:pt x="427" y="167"/>
                    </a:lnTo>
                    <a:lnTo>
                      <a:pt x="437" y="160"/>
                    </a:lnTo>
                    <a:lnTo>
                      <a:pt x="447" y="154"/>
                    </a:lnTo>
                    <a:lnTo>
                      <a:pt x="456" y="147"/>
                    </a:lnTo>
                    <a:lnTo>
                      <a:pt x="466" y="142"/>
                    </a:lnTo>
                    <a:lnTo>
                      <a:pt x="476" y="136"/>
                    </a:lnTo>
                    <a:lnTo>
                      <a:pt x="486" y="130"/>
                    </a:lnTo>
                    <a:lnTo>
                      <a:pt x="495" y="125"/>
                    </a:lnTo>
                    <a:lnTo>
                      <a:pt x="505" y="119"/>
                    </a:lnTo>
                    <a:lnTo>
                      <a:pt x="515" y="114"/>
                    </a:lnTo>
                    <a:lnTo>
                      <a:pt x="524" y="109"/>
                    </a:lnTo>
                    <a:lnTo>
                      <a:pt x="534" y="104"/>
                    </a:lnTo>
                    <a:lnTo>
                      <a:pt x="544" y="99"/>
                    </a:lnTo>
                    <a:lnTo>
                      <a:pt x="554" y="94"/>
                    </a:lnTo>
                    <a:lnTo>
                      <a:pt x="563" y="89"/>
                    </a:lnTo>
                    <a:lnTo>
                      <a:pt x="573" y="85"/>
                    </a:lnTo>
                    <a:lnTo>
                      <a:pt x="583" y="81"/>
                    </a:lnTo>
                    <a:lnTo>
                      <a:pt x="592" y="77"/>
                    </a:lnTo>
                    <a:lnTo>
                      <a:pt x="602" y="72"/>
                    </a:lnTo>
                    <a:lnTo>
                      <a:pt x="612" y="69"/>
                    </a:lnTo>
                    <a:lnTo>
                      <a:pt x="621" y="65"/>
                    </a:lnTo>
                    <a:lnTo>
                      <a:pt x="631" y="61"/>
                    </a:lnTo>
                    <a:lnTo>
                      <a:pt x="641" y="58"/>
                    </a:lnTo>
                    <a:lnTo>
                      <a:pt x="651" y="54"/>
                    </a:lnTo>
                    <a:lnTo>
                      <a:pt x="660" y="51"/>
                    </a:lnTo>
                    <a:lnTo>
                      <a:pt x="670" y="48"/>
                    </a:lnTo>
                    <a:lnTo>
                      <a:pt x="680" y="44"/>
                    </a:lnTo>
                    <a:lnTo>
                      <a:pt x="689" y="42"/>
                    </a:lnTo>
                    <a:lnTo>
                      <a:pt x="699" y="38"/>
                    </a:lnTo>
                    <a:lnTo>
                      <a:pt x="709" y="36"/>
                    </a:lnTo>
                    <a:lnTo>
                      <a:pt x="719" y="33"/>
                    </a:lnTo>
                    <a:lnTo>
                      <a:pt x="728" y="31"/>
                    </a:lnTo>
                    <a:lnTo>
                      <a:pt x="738" y="28"/>
                    </a:lnTo>
                    <a:lnTo>
                      <a:pt x="748" y="26"/>
                    </a:lnTo>
                    <a:lnTo>
                      <a:pt x="757" y="24"/>
                    </a:lnTo>
                    <a:lnTo>
                      <a:pt x="767" y="21"/>
                    </a:lnTo>
                    <a:lnTo>
                      <a:pt x="777" y="19"/>
                    </a:lnTo>
                    <a:lnTo>
                      <a:pt x="787" y="17"/>
                    </a:lnTo>
                    <a:lnTo>
                      <a:pt x="796" y="16"/>
                    </a:lnTo>
                    <a:lnTo>
                      <a:pt x="806" y="14"/>
                    </a:lnTo>
                    <a:lnTo>
                      <a:pt x="816" y="12"/>
                    </a:lnTo>
                    <a:lnTo>
                      <a:pt x="825" y="11"/>
                    </a:lnTo>
                    <a:lnTo>
                      <a:pt x="835" y="9"/>
                    </a:lnTo>
                    <a:lnTo>
                      <a:pt x="845" y="8"/>
                    </a:lnTo>
                    <a:lnTo>
                      <a:pt x="854" y="7"/>
                    </a:lnTo>
                    <a:lnTo>
                      <a:pt x="864" y="6"/>
                    </a:lnTo>
                    <a:lnTo>
                      <a:pt x="874" y="4"/>
                    </a:lnTo>
                    <a:lnTo>
                      <a:pt x="884" y="4"/>
                    </a:lnTo>
                    <a:lnTo>
                      <a:pt x="893" y="3"/>
                    </a:lnTo>
                    <a:lnTo>
                      <a:pt x="903" y="2"/>
                    </a:lnTo>
                    <a:lnTo>
                      <a:pt x="913" y="1"/>
                    </a:lnTo>
                    <a:lnTo>
                      <a:pt x="922" y="1"/>
                    </a:lnTo>
                    <a:lnTo>
                      <a:pt x="932" y="1"/>
                    </a:lnTo>
                    <a:lnTo>
                      <a:pt x="942" y="0"/>
                    </a:lnTo>
                    <a:lnTo>
                      <a:pt x="952" y="0"/>
                    </a:lnTo>
                    <a:lnTo>
                      <a:pt x="961" y="0"/>
                    </a:lnTo>
                    <a:lnTo>
                      <a:pt x="971" y="0"/>
                    </a:lnTo>
                    <a:lnTo>
                      <a:pt x="981" y="0"/>
                    </a:lnTo>
                    <a:lnTo>
                      <a:pt x="990" y="0"/>
                    </a:lnTo>
                    <a:lnTo>
                      <a:pt x="1000" y="0"/>
                    </a:lnTo>
                    <a:lnTo>
                      <a:pt x="1010" y="1"/>
                    </a:lnTo>
                    <a:lnTo>
                      <a:pt x="1020" y="1"/>
                    </a:lnTo>
                    <a:lnTo>
                      <a:pt x="1029" y="1"/>
                    </a:lnTo>
                    <a:lnTo>
                      <a:pt x="1039" y="2"/>
                    </a:lnTo>
                    <a:lnTo>
                      <a:pt x="1049" y="3"/>
                    </a:lnTo>
                    <a:lnTo>
                      <a:pt x="1058" y="4"/>
                    </a:lnTo>
                    <a:lnTo>
                      <a:pt x="1068" y="4"/>
                    </a:lnTo>
                    <a:lnTo>
                      <a:pt x="1078" y="6"/>
                    </a:lnTo>
                    <a:lnTo>
                      <a:pt x="1087" y="7"/>
                    </a:lnTo>
                    <a:lnTo>
                      <a:pt x="1097" y="8"/>
                    </a:lnTo>
                    <a:lnTo>
                      <a:pt x="1107" y="9"/>
                    </a:lnTo>
                    <a:lnTo>
                      <a:pt x="1117" y="11"/>
                    </a:lnTo>
                    <a:lnTo>
                      <a:pt x="1126" y="12"/>
                    </a:lnTo>
                    <a:lnTo>
                      <a:pt x="1136" y="14"/>
                    </a:lnTo>
                    <a:lnTo>
                      <a:pt x="1146" y="16"/>
                    </a:lnTo>
                    <a:lnTo>
                      <a:pt x="1155" y="17"/>
                    </a:lnTo>
                    <a:lnTo>
                      <a:pt x="1165" y="19"/>
                    </a:lnTo>
                    <a:lnTo>
                      <a:pt x="1175" y="21"/>
                    </a:lnTo>
                    <a:lnTo>
                      <a:pt x="1185" y="24"/>
                    </a:lnTo>
                    <a:lnTo>
                      <a:pt x="1194" y="26"/>
                    </a:lnTo>
                    <a:lnTo>
                      <a:pt x="1204" y="28"/>
                    </a:lnTo>
                    <a:lnTo>
                      <a:pt x="1214" y="31"/>
                    </a:lnTo>
                    <a:lnTo>
                      <a:pt x="1223" y="33"/>
                    </a:lnTo>
                    <a:lnTo>
                      <a:pt x="1233" y="36"/>
                    </a:lnTo>
                    <a:lnTo>
                      <a:pt x="1243" y="38"/>
                    </a:lnTo>
                    <a:lnTo>
                      <a:pt x="1253" y="42"/>
                    </a:lnTo>
                    <a:lnTo>
                      <a:pt x="1262" y="44"/>
                    </a:lnTo>
                    <a:lnTo>
                      <a:pt x="1272" y="48"/>
                    </a:lnTo>
                    <a:lnTo>
                      <a:pt x="1282" y="51"/>
                    </a:lnTo>
                    <a:lnTo>
                      <a:pt x="1291" y="54"/>
                    </a:lnTo>
                    <a:lnTo>
                      <a:pt x="1301" y="58"/>
                    </a:lnTo>
                    <a:lnTo>
                      <a:pt x="1311" y="61"/>
                    </a:lnTo>
                    <a:lnTo>
                      <a:pt x="1320" y="65"/>
                    </a:lnTo>
                    <a:lnTo>
                      <a:pt x="1330" y="69"/>
                    </a:lnTo>
                    <a:lnTo>
                      <a:pt x="1340" y="72"/>
                    </a:lnTo>
                    <a:lnTo>
                      <a:pt x="1350" y="77"/>
                    </a:lnTo>
                    <a:lnTo>
                      <a:pt x="1359" y="81"/>
                    </a:lnTo>
                    <a:lnTo>
                      <a:pt x="1369" y="85"/>
                    </a:lnTo>
                    <a:lnTo>
                      <a:pt x="1379" y="89"/>
                    </a:lnTo>
                    <a:lnTo>
                      <a:pt x="1388" y="94"/>
                    </a:lnTo>
                    <a:lnTo>
                      <a:pt x="1398" y="99"/>
                    </a:lnTo>
                    <a:lnTo>
                      <a:pt x="1408" y="104"/>
                    </a:lnTo>
                    <a:lnTo>
                      <a:pt x="1418" y="109"/>
                    </a:lnTo>
                    <a:lnTo>
                      <a:pt x="1427" y="114"/>
                    </a:lnTo>
                    <a:lnTo>
                      <a:pt x="1437" y="119"/>
                    </a:lnTo>
                    <a:lnTo>
                      <a:pt x="1447" y="125"/>
                    </a:lnTo>
                    <a:lnTo>
                      <a:pt x="1456" y="130"/>
                    </a:lnTo>
                    <a:lnTo>
                      <a:pt x="1466" y="136"/>
                    </a:lnTo>
                    <a:lnTo>
                      <a:pt x="1476" y="142"/>
                    </a:lnTo>
                    <a:lnTo>
                      <a:pt x="1486" y="147"/>
                    </a:lnTo>
                    <a:lnTo>
                      <a:pt x="1495" y="154"/>
                    </a:lnTo>
                    <a:lnTo>
                      <a:pt x="1505" y="160"/>
                    </a:lnTo>
                    <a:lnTo>
                      <a:pt x="1515" y="167"/>
                    </a:lnTo>
                    <a:lnTo>
                      <a:pt x="1524" y="173"/>
                    </a:lnTo>
                    <a:lnTo>
                      <a:pt x="1534" y="180"/>
                    </a:lnTo>
                    <a:lnTo>
                      <a:pt x="1544" y="187"/>
                    </a:lnTo>
                    <a:lnTo>
                      <a:pt x="1553" y="194"/>
                    </a:lnTo>
                    <a:lnTo>
                      <a:pt x="1563" y="202"/>
                    </a:lnTo>
                    <a:lnTo>
                      <a:pt x="1573" y="209"/>
                    </a:lnTo>
                    <a:lnTo>
                      <a:pt x="1583" y="217"/>
                    </a:lnTo>
                    <a:lnTo>
                      <a:pt x="1592" y="225"/>
                    </a:lnTo>
                    <a:lnTo>
                      <a:pt x="1602" y="233"/>
                    </a:lnTo>
                    <a:lnTo>
                      <a:pt x="1612" y="241"/>
                    </a:lnTo>
                    <a:lnTo>
                      <a:pt x="1621" y="250"/>
                    </a:lnTo>
                    <a:lnTo>
                      <a:pt x="1631" y="259"/>
                    </a:lnTo>
                    <a:lnTo>
                      <a:pt x="1641" y="268"/>
                    </a:lnTo>
                    <a:lnTo>
                      <a:pt x="1651" y="278"/>
                    </a:lnTo>
                    <a:lnTo>
                      <a:pt x="1660" y="287"/>
                    </a:lnTo>
                    <a:lnTo>
                      <a:pt x="1670" y="297"/>
                    </a:lnTo>
                    <a:lnTo>
                      <a:pt x="1680" y="307"/>
                    </a:lnTo>
                    <a:lnTo>
                      <a:pt x="1689" y="318"/>
                    </a:lnTo>
                    <a:lnTo>
                      <a:pt x="1699" y="329"/>
                    </a:lnTo>
                    <a:lnTo>
                      <a:pt x="1709" y="340"/>
                    </a:lnTo>
                    <a:lnTo>
                      <a:pt x="1719" y="351"/>
                    </a:lnTo>
                    <a:lnTo>
                      <a:pt x="1728" y="364"/>
                    </a:lnTo>
                    <a:lnTo>
                      <a:pt x="1738" y="376"/>
                    </a:lnTo>
                    <a:lnTo>
                      <a:pt x="1748" y="389"/>
                    </a:lnTo>
                    <a:lnTo>
                      <a:pt x="1757" y="402"/>
                    </a:lnTo>
                    <a:lnTo>
                      <a:pt x="1767" y="415"/>
                    </a:lnTo>
                    <a:lnTo>
                      <a:pt x="1777" y="430"/>
                    </a:lnTo>
                    <a:lnTo>
                      <a:pt x="1786" y="444"/>
                    </a:lnTo>
                    <a:lnTo>
                      <a:pt x="1796" y="460"/>
                    </a:lnTo>
                    <a:lnTo>
                      <a:pt x="1806" y="476"/>
                    </a:lnTo>
                    <a:lnTo>
                      <a:pt x="1816" y="493"/>
                    </a:lnTo>
                    <a:lnTo>
                      <a:pt x="1825" y="510"/>
                    </a:lnTo>
                    <a:lnTo>
                      <a:pt x="1835" y="528"/>
                    </a:lnTo>
                    <a:lnTo>
                      <a:pt x="1845" y="548"/>
                    </a:lnTo>
                    <a:lnTo>
                      <a:pt x="1854" y="569"/>
                    </a:lnTo>
                    <a:lnTo>
                      <a:pt x="1864" y="591"/>
                    </a:lnTo>
                    <a:lnTo>
                      <a:pt x="1874" y="614"/>
                    </a:lnTo>
                    <a:lnTo>
                      <a:pt x="1884" y="640"/>
                    </a:lnTo>
                    <a:lnTo>
                      <a:pt x="1893" y="668"/>
                    </a:lnTo>
                    <a:lnTo>
                      <a:pt x="1903" y="699"/>
                    </a:lnTo>
                    <a:lnTo>
                      <a:pt x="1913" y="736"/>
                    </a:lnTo>
                    <a:lnTo>
                      <a:pt x="1922" y="778"/>
                    </a:lnTo>
                    <a:lnTo>
                      <a:pt x="1932" y="834"/>
                    </a:lnTo>
                    <a:lnTo>
                      <a:pt x="1942" y="971"/>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3" name="Freeform 203">
                <a:extLst>
                  <a:ext uri="{FF2B5EF4-FFF2-40B4-BE49-F238E27FC236}">
                    <a16:creationId xmlns:a16="http://schemas.microsoft.com/office/drawing/2014/main" id="{57D41949-109D-3F56-6165-5EEBAD118DE4}"/>
                  </a:ext>
                </a:extLst>
              </p:cNvPr>
              <p:cNvSpPr>
                <a:spLocks/>
              </p:cNvSpPr>
              <p:nvPr/>
            </p:nvSpPr>
            <p:spPr bwMode="auto">
              <a:xfrm>
                <a:off x="2157" y="2219"/>
                <a:ext cx="1942" cy="973"/>
              </a:xfrm>
              <a:custGeom>
                <a:avLst/>
                <a:gdLst>
                  <a:gd name="T0" fmla="*/ 29 w 1942"/>
                  <a:gd name="T1" fmla="*/ 237 h 973"/>
                  <a:gd name="T2" fmla="*/ 68 w 1942"/>
                  <a:gd name="T3" fmla="*/ 358 h 973"/>
                  <a:gd name="T4" fmla="*/ 107 w 1942"/>
                  <a:gd name="T5" fmla="*/ 444 h 973"/>
                  <a:gd name="T6" fmla="*/ 146 w 1942"/>
                  <a:gd name="T7" fmla="*/ 513 h 973"/>
                  <a:gd name="T8" fmla="*/ 185 w 1942"/>
                  <a:gd name="T9" fmla="*/ 571 h 973"/>
                  <a:gd name="T10" fmla="*/ 223 w 1942"/>
                  <a:gd name="T11" fmla="*/ 621 h 973"/>
                  <a:gd name="T12" fmla="*/ 262 w 1942"/>
                  <a:gd name="T13" fmla="*/ 665 h 973"/>
                  <a:gd name="T14" fmla="*/ 301 w 1942"/>
                  <a:gd name="T15" fmla="*/ 704 h 973"/>
                  <a:gd name="T16" fmla="*/ 340 w 1942"/>
                  <a:gd name="T17" fmla="*/ 739 h 973"/>
                  <a:gd name="T18" fmla="*/ 379 w 1942"/>
                  <a:gd name="T19" fmla="*/ 771 h 973"/>
                  <a:gd name="T20" fmla="*/ 418 w 1942"/>
                  <a:gd name="T21" fmla="*/ 800 h 973"/>
                  <a:gd name="T22" fmla="*/ 456 w 1942"/>
                  <a:gd name="T23" fmla="*/ 825 h 973"/>
                  <a:gd name="T24" fmla="*/ 495 w 1942"/>
                  <a:gd name="T25" fmla="*/ 848 h 973"/>
                  <a:gd name="T26" fmla="*/ 534 w 1942"/>
                  <a:gd name="T27" fmla="*/ 869 h 973"/>
                  <a:gd name="T28" fmla="*/ 573 w 1942"/>
                  <a:gd name="T29" fmla="*/ 887 h 973"/>
                  <a:gd name="T30" fmla="*/ 612 w 1942"/>
                  <a:gd name="T31" fmla="*/ 904 h 973"/>
                  <a:gd name="T32" fmla="*/ 651 w 1942"/>
                  <a:gd name="T33" fmla="*/ 918 h 973"/>
                  <a:gd name="T34" fmla="*/ 689 w 1942"/>
                  <a:gd name="T35" fmla="*/ 931 h 973"/>
                  <a:gd name="T36" fmla="*/ 728 w 1942"/>
                  <a:gd name="T37" fmla="*/ 942 h 973"/>
                  <a:gd name="T38" fmla="*/ 767 w 1942"/>
                  <a:gd name="T39" fmla="*/ 951 h 973"/>
                  <a:gd name="T40" fmla="*/ 806 w 1942"/>
                  <a:gd name="T41" fmla="*/ 958 h 973"/>
                  <a:gd name="T42" fmla="*/ 845 w 1942"/>
                  <a:gd name="T43" fmla="*/ 964 h 973"/>
                  <a:gd name="T44" fmla="*/ 884 w 1942"/>
                  <a:gd name="T45" fmla="*/ 968 h 973"/>
                  <a:gd name="T46" fmla="*/ 922 w 1942"/>
                  <a:gd name="T47" fmla="*/ 972 h 973"/>
                  <a:gd name="T48" fmla="*/ 961 w 1942"/>
                  <a:gd name="T49" fmla="*/ 973 h 973"/>
                  <a:gd name="T50" fmla="*/ 1000 w 1942"/>
                  <a:gd name="T51" fmla="*/ 972 h 973"/>
                  <a:gd name="T52" fmla="*/ 1039 w 1942"/>
                  <a:gd name="T53" fmla="*/ 970 h 973"/>
                  <a:gd name="T54" fmla="*/ 1078 w 1942"/>
                  <a:gd name="T55" fmla="*/ 967 h 973"/>
                  <a:gd name="T56" fmla="*/ 1117 w 1942"/>
                  <a:gd name="T57" fmla="*/ 962 h 973"/>
                  <a:gd name="T58" fmla="*/ 1155 w 1942"/>
                  <a:gd name="T59" fmla="*/ 955 h 973"/>
                  <a:gd name="T60" fmla="*/ 1194 w 1942"/>
                  <a:gd name="T61" fmla="*/ 947 h 973"/>
                  <a:gd name="T62" fmla="*/ 1233 w 1942"/>
                  <a:gd name="T63" fmla="*/ 937 h 973"/>
                  <a:gd name="T64" fmla="*/ 1272 w 1942"/>
                  <a:gd name="T65" fmla="*/ 925 h 973"/>
                  <a:gd name="T66" fmla="*/ 1311 w 1942"/>
                  <a:gd name="T67" fmla="*/ 911 h 973"/>
                  <a:gd name="T68" fmla="*/ 1350 w 1942"/>
                  <a:gd name="T69" fmla="*/ 896 h 973"/>
                  <a:gd name="T70" fmla="*/ 1388 w 1942"/>
                  <a:gd name="T71" fmla="*/ 878 h 973"/>
                  <a:gd name="T72" fmla="*/ 1427 w 1942"/>
                  <a:gd name="T73" fmla="*/ 858 h 973"/>
                  <a:gd name="T74" fmla="*/ 1466 w 1942"/>
                  <a:gd name="T75" fmla="*/ 837 h 973"/>
                  <a:gd name="T76" fmla="*/ 1505 w 1942"/>
                  <a:gd name="T77" fmla="*/ 812 h 973"/>
                  <a:gd name="T78" fmla="*/ 1544 w 1942"/>
                  <a:gd name="T79" fmla="*/ 785 h 973"/>
                  <a:gd name="T80" fmla="*/ 1583 w 1942"/>
                  <a:gd name="T81" fmla="*/ 755 h 973"/>
                  <a:gd name="T82" fmla="*/ 1621 w 1942"/>
                  <a:gd name="T83" fmla="*/ 722 h 973"/>
                  <a:gd name="T84" fmla="*/ 1660 w 1942"/>
                  <a:gd name="T85" fmla="*/ 685 h 973"/>
                  <a:gd name="T86" fmla="*/ 1699 w 1942"/>
                  <a:gd name="T87" fmla="*/ 643 h 973"/>
                  <a:gd name="T88" fmla="*/ 1738 w 1942"/>
                  <a:gd name="T89" fmla="*/ 597 h 973"/>
                  <a:gd name="T90" fmla="*/ 1777 w 1942"/>
                  <a:gd name="T91" fmla="*/ 543 h 973"/>
                  <a:gd name="T92" fmla="*/ 1816 w 1942"/>
                  <a:gd name="T93" fmla="*/ 480 h 973"/>
                  <a:gd name="T94" fmla="*/ 1854 w 1942"/>
                  <a:gd name="T95" fmla="*/ 404 h 973"/>
                  <a:gd name="T96" fmla="*/ 1893 w 1942"/>
                  <a:gd name="T97" fmla="*/ 304 h 973"/>
                  <a:gd name="T98" fmla="*/ 1932 w 1942"/>
                  <a:gd name="T99" fmla="*/ 138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2" h="973">
                    <a:moveTo>
                      <a:pt x="0" y="0"/>
                    </a:moveTo>
                    <a:lnTo>
                      <a:pt x="10" y="138"/>
                    </a:lnTo>
                    <a:lnTo>
                      <a:pt x="20" y="194"/>
                    </a:lnTo>
                    <a:lnTo>
                      <a:pt x="29" y="237"/>
                    </a:lnTo>
                    <a:lnTo>
                      <a:pt x="39" y="273"/>
                    </a:lnTo>
                    <a:lnTo>
                      <a:pt x="49" y="304"/>
                    </a:lnTo>
                    <a:lnTo>
                      <a:pt x="58" y="333"/>
                    </a:lnTo>
                    <a:lnTo>
                      <a:pt x="68" y="358"/>
                    </a:lnTo>
                    <a:lnTo>
                      <a:pt x="77" y="381"/>
                    </a:lnTo>
                    <a:lnTo>
                      <a:pt x="88" y="404"/>
                    </a:lnTo>
                    <a:lnTo>
                      <a:pt x="97" y="424"/>
                    </a:lnTo>
                    <a:lnTo>
                      <a:pt x="107" y="444"/>
                    </a:lnTo>
                    <a:lnTo>
                      <a:pt x="117" y="462"/>
                    </a:lnTo>
                    <a:lnTo>
                      <a:pt x="126" y="480"/>
                    </a:lnTo>
                    <a:lnTo>
                      <a:pt x="136" y="497"/>
                    </a:lnTo>
                    <a:lnTo>
                      <a:pt x="146" y="513"/>
                    </a:lnTo>
                    <a:lnTo>
                      <a:pt x="155" y="528"/>
                    </a:lnTo>
                    <a:lnTo>
                      <a:pt x="165" y="543"/>
                    </a:lnTo>
                    <a:lnTo>
                      <a:pt x="175" y="557"/>
                    </a:lnTo>
                    <a:lnTo>
                      <a:pt x="185" y="571"/>
                    </a:lnTo>
                    <a:lnTo>
                      <a:pt x="194" y="584"/>
                    </a:lnTo>
                    <a:lnTo>
                      <a:pt x="204" y="597"/>
                    </a:lnTo>
                    <a:lnTo>
                      <a:pt x="214" y="609"/>
                    </a:lnTo>
                    <a:lnTo>
                      <a:pt x="223" y="621"/>
                    </a:lnTo>
                    <a:lnTo>
                      <a:pt x="233" y="632"/>
                    </a:lnTo>
                    <a:lnTo>
                      <a:pt x="243" y="643"/>
                    </a:lnTo>
                    <a:lnTo>
                      <a:pt x="253" y="654"/>
                    </a:lnTo>
                    <a:lnTo>
                      <a:pt x="262" y="665"/>
                    </a:lnTo>
                    <a:lnTo>
                      <a:pt x="272" y="675"/>
                    </a:lnTo>
                    <a:lnTo>
                      <a:pt x="282" y="685"/>
                    </a:lnTo>
                    <a:lnTo>
                      <a:pt x="291" y="695"/>
                    </a:lnTo>
                    <a:lnTo>
                      <a:pt x="301" y="704"/>
                    </a:lnTo>
                    <a:lnTo>
                      <a:pt x="311" y="713"/>
                    </a:lnTo>
                    <a:lnTo>
                      <a:pt x="321" y="722"/>
                    </a:lnTo>
                    <a:lnTo>
                      <a:pt x="330" y="731"/>
                    </a:lnTo>
                    <a:lnTo>
                      <a:pt x="340" y="739"/>
                    </a:lnTo>
                    <a:lnTo>
                      <a:pt x="350" y="747"/>
                    </a:lnTo>
                    <a:lnTo>
                      <a:pt x="359" y="755"/>
                    </a:lnTo>
                    <a:lnTo>
                      <a:pt x="369" y="763"/>
                    </a:lnTo>
                    <a:lnTo>
                      <a:pt x="379" y="771"/>
                    </a:lnTo>
                    <a:lnTo>
                      <a:pt x="388" y="778"/>
                    </a:lnTo>
                    <a:lnTo>
                      <a:pt x="398" y="785"/>
                    </a:lnTo>
                    <a:lnTo>
                      <a:pt x="408" y="793"/>
                    </a:lnTo>
                    <a:lnTo>
                      <a:pt x="418" y="800"/>
                    </a:lnTo>
                    <a:lnTo>
                      <a:pt x="427" y="806"/>
                    </a:lnTo>
                    <a:lnTo>
                      <a:pt x="437" y="812"/>
                    </a:lnTo>
                    <a:lnTo>
                      <a:pt x="447" y="819"/>
                    </a:lnTo>
                    <a:lnTo>
                      <a:pt x="456" y="825"/>
                    </a:lnTo>
                    <a:lnTo>
                      <a:pt x="466" y="831"/>
                    </a:lnTo>
                    <a:lnTo>
                      <a:pt x="476" y="837"/>
                    </a:lnTo>
                    <a:lnTo>
                      <a:pt x="486" y="843"/>
                    </a:lnTo>
                    <a:lnTo>
                      <a:pt x="495" y="848"/>
                    </a:lnTo>
                    <a:lnTo>
                      <a:pt x="505" y="853"/>
                    </a:lnTo>
                    <a:lnTo>
                      <a:pt x="515" y="858"/>
                    </a:lnTo>
                    <a:lnTo>
                      <a:pt x="524" y="864"/>
                    </a:lnTo>
                    <a:lnTo>
                      <a:pt x="534" y="869"/>
                    </a:lnTo>
                    <a:lnTo>
                      <a:pt x="544" y="873"/>
                    </a:lnTo>
                    <a:lnTo>
                      <a:pt x="554" y="878"/>
                    </a:lnTo>
                    <a:lnTo>
                      <a:pt x="563" y="883"/>
                    </a:lnTo>
                    <a:lnTo>
                      <a:pt x="573" y="887"/>
                    </a:lnTo>
                    <a:lnTo>
                      <a:pt x="583" y="891"/>
                    </a:lnTo>
                    <a:lnTo>
                      <a:pt x="592" y="896"/>
                    </a:lnTo>
                    <a:lnTo>
                      <a:pt x="602" y="900"/>
                    </a:lnTo>
                    <a:lnTo>
                      <a:pt x="612" y="904"/>
                    </a:lnTo>
                    <a:lnTo>
                      <a:pt x="621" y="907"/>
                    </a:lnTo>
                    <a:lnTo>
                      <a:pt x="631" y="911"/>
                    </a:lnTo>
                    <a:lnTo>
                      <a:pt x="641" y="915"/>
                    </a:lnTo>
                    <a:lnTo>
                      <a:pt x="651" y="918"/>
                    </a:lnTo>
                    <a:lnTo>
                      <a:pt x="660" y="922"/>
                    </a:lnTo>
                    <a:lnTo>
                      <a:pt x="670" y="925"/>
                    </a:lnTo>
                    <a:lnTo>
                      <a:pt x="680" y="928"/>
                    </a:lnTo>
                    <a:lnTo>
                      <a:pt x="689" y="931"/>
                    </a:lnTo>
                    <a:lnTo>
                      <a:pt x="699" y="934"/>
                    </a:lnTo>
                    <a:lnTo>
                      <a:pt x="709" y="937"/>
                    </a:lnTo>
                    <a:lnTo>
                      <a:pt x="719" y="939"/>
                    </a:lnTo>
                    <a:lnTo>
                      <a:pt x="728" y="942"/>
                    </a:lnTo>
                    <a:lnTo>
                      <a:pt x="738" y="944"/>
                    </a:lnTo>
                    <a:lnTo>
                      <a:pt x="748" y="947"/>
                    </a:lnTo>
                    <a:lnTo>
                      <a:pt x="757" y="949"/>
                    </a:lnTo>
                    <a:lnTo>
                      <a:pt x="767" y="951"/>
                    </a:lnTo>
                    <a:lnTo>
                      <a:pt x="777" y="953"/>
                    </a:lnTo>
                    <a:lnTo>
                      <a:pt x="787" y="955"/>
                    </a:lnTo>
                    <a:lnTo>
                      <a:pt x="796" y="957"/>
                    </a:lnTo>
                    <a:lnTo>
                      <a:pt x="806" y="958"/>
                    </a:lnTo>
                    <a:lnTo>
                      <a:pt x="816" y="960"/>
                    </a:lnTo>
                    <a:lnTo>
                      <a:pt x="825" y="962"/>
                    </a:lnTo>
                    <a:lnTo>
                      <a:pt x="835" y="963"/>
                    </a:lnTo>
                    <a:lnTo>
                      <a:pt x="845" y="964"/>
                    </a:lnTo>
                    <a:lnTo>
                      <a:pt x="854" y="966"/>
                    </a:lnTo>
                    <a:lnTo>
                      <a:pt x="864" y="967"/>
                    </a:lnTo>
                    <a:lnTo>
                      <a:pt x="874" y="968"/>
                    </a:lnTo>
                    <a:lnTo>
                      <a:pt x="884" y="968"/>
                    </a:lnTo>
                    <a:lnTo>
                      <a:pt x="893" y="970"/>
                    </a:lnTo>
                    <a:lnTo>
                      <a:pt x="903" y="970"/>
                    </a:lnTo>
                    <a:lnTo>
                      <a:pt x="913" y="971"/>
                    </a:lnTo>
                    <a:lnTo>
                      <a:pt x="922" y="972"/>
                    </a:lnTo>
                    <a:lnTo>
                      <a:pt x="932" y="972"/>
                    </a:lnTo>
                    <a:lnTo>
                      <a:pt x="942" y="972"/>
                    </a:lnTo>
                    <a:lnTo>
                      <a:pt x="952" y="972"/>
                    </a:lnTo>
                    <a:lnTo>
                      <a:pt x="961" y="973"/>
                    </a:lnTo>
                    <a:lnTo>
                      <a:pt x="971" y="973"/>
                    </a:lnTo>
                    <a:lnTo>
                      <a:pt x="981" y="973"/>
                    </a:lnTo>
                    <a:lnTo>
                      <a:pt x="990" y="972"/>
                    </a:lnTo>
                    <a:lnTo>
                      <a:pt x="1000" y="972"/>
                    </a:lnTo>
                    <a:lnTo>
                      <a:pt x="1010" y="972"/>
                    </a:lnTo>
                    <a:lnTo>
                      <a:pt x="1020" y="972"/>
                    </a:lnTo>
                    <a:lnTo>
                      <a:pt x="1029" y="971"/>
                    </a:lnTo>
                    <a:lnTo>
                      <a:pt x="1039" y="970"/>
                    </a:lnTo>
                    <a:lnTo>
                      <a:pt x="1049" y="970"/>
                    </a:lnTo>
                    <a:lnTo>
                      <a:pt x="1058" y="968"/>
                    </a:lnTo>
                    <a:lnTo>
                      <a:pt x="1068" y="968"/>
                    </a:lnTo>
                    <a:lnTo>
                      <a:pt x="1078" y="967"/>
                    </a:lnTo>
                    <a:lnTo>
                      <a:pt x="1087" y="966"/>
                    </a:lnTo>
                    <a:lnTo>
                      <a:pt x="1097" y="964"/>
                    </a:lnTo>
                    <a:lnTo>
                      <a:pt x="1107" y="963"/>
                    </a:lnTo>
                    <a:lnTo>
                      <a:pt x="1117" y="962"/>
                    </a:lnTo>
                    <a:lnTo>
                      <a:pt x="1126" y="960"/>
                    </a:lnTo>
                    <a:lnTo>
                      <a:pt x="1136" y="958"/>
                    </a:lnTo>
                    <a:lnTo>
                      <a:pt x="1146" y="957"/>
                    </a:lnTo>
                    <a:lnTo>
                      <a:pt x="1155" y="955"/>
                    </a:lnTo>
                    <a:lnTo>
                      <a:pt x="1165" y="953"/>
                    </a:lnTo>
                    <a:lnTo>
                      <a:pt x="1175" y="951"/>
                    </a:lnTo>
                    <a:lnTo>
                      <a:pt x="1185" y="949"/>
                    </a:lnTo>
                    <a:lnTo>
                      <a:pt x="1194" y="947"/>
                    </a:lnTo>
                    <a:lnTo>
                      <a:pt x="1204" y="944"/>
                    </a:lnTo>
                    <a:lnTo>
                      <a:pt x="1214" y="942"/>
                    </a:lnTo>
                    <a:lnTo>
                      <a:pt x="1223" y="939"/>
                    </a:lnTo>
                    <a:lnTo>
                      <a:pt x="1233" y="937"/>
                    </a:lnTo>
                    <a:lnTo>
                      <a:pt x="1243" y="934"/>
                    </a:lnTo>
                    <a:lnTo>
                      <a:pt x="1253" y="931"/>
                    </a:lnTo>
                    <a:lnTo>
                      <a:pt x="1262" y="928"/>
                    </a:lnTo>
                    <a:lnTo>
                      <a:pt x="1272" y="925"/>
                    </a:lnTo>
                    <a:lnTo>
                      <a:pt x="1282" y="922"/>
                    </a:lnTo>
                    <a:lnTo>
                      <a:pt x="1291" y="918"/>
                    </a:lnTo>
                    <a:lnTo>
                      <a:pt x="1301" y="915"/>
                    </a:lnTo>
                    <a:lnTo>
                      <a:pt x="1311" y="911"/>
                    </a:lnTo>
                    <a:lnTo>
                      <a:pt x="1320" y="907"/>
                    </a:lnTo>
                    <a:lnTo>
                      <a:pt x="1330" y="904"/>
                    </a:lnTo>
                    <a:lnTo>
                      <a:pt x="1340" y="900"/>
                    </a:lnTo>
                    <a:lnTo>
                      <a:pt x="1350" y="896"/>
                    </a:lnTo>
                    <a:lnTo>
                      <a:pt x="1359" y="891"/>
                    </a:lnTo>
                    <a:lnTo>
                      <a:pt x="1369" y="887"/>
                    </a:lnTo>
                    <a:lnTo>
                      <a:pt x="1379" y="883"/>
                    </a:lnTo>
                    <a:lnTo>
                      <a:pt x="1388" y="878"/>
                    </a:lnTo>
                    <a:lnTo>
                      <a:pt x="1398" y="873"/>
                    </a:lnTo>
                    <a:lnTo>
                      <a:pt x="1408" y="869"/>
                    </a:lnTo>
                    <a:lnTo>
                      <a:pt x="1418" y="864"/>
                    </a:lnTo>
                    <a:lnTo>
                      <a:pt x="1427" y="858"/>
                    </a:lnTo>
                    <a:lnTo>
                      <a:pt x="1437" y="853"/>
                    </a:lnTo>
                    <a:lnTo>
                      <a:pt x="1447" y="848"/>
                    </a:lnTo>
                    <a:lnTo>
                      <a:pt x="1456" y="843"/>
                    </a:lnTo>
                    <a:lnTo>
                      <a:pt x="1466" y="837"/>
                    </a:lnTo>
                    <a:lnTo>
                      <a:pt x="1476" y="831"/>
                    </a:lnTo>
                    <a:lnTo>
                      <a:pt x="1486" y="825"/>
                    </a:lnTo>
                    <a:lnTo>
                      <a:pt x="1495" y="819"/>
                    </a:lnTo>
                    <a:lnTo>
                      <a:pt x="1505" y="812"/>
                    </a:lnTo>
                    <a:lnTo>
                      <a:pt x="1515" y="806"/>
                    </a:lnTo>
                    <a:lnTo>
                      <a:pt x="1524" y="800"/>
                    </a:lnTo>
                    <a:lnTo>
                      <a:pt x="1534" y="793"/>
                    </a:lnTo>
                    <a:lnTo>
                      <a:pt x="1544" y="785"/>
                    </a:lnTo>
                    <a:lnTo>
                      <a:pt x="1553" y="778"/>
                    </a:lnTo>
                    <a:lnTo>
                      <a:pt x="1563" y="771"/>
                    </a:lnTo>
                    <a:lnTo>
                      <a:pt x="1573" y="763"/>
                    </a:lnTo>
                    <a:lnTo>
                      <a:pt x="1583" y="755"/>
                    </a:lnTo>
                    <a:lnTo>
                      <a:pt x="1592" y="747"/>
                    </a:lnTo>
                    <a:lnTo>
                      <a:pt x="1602" y="739"/>
                    </a:lnTo>
                    <a:lnTo>
                      <a:pt x="1612" y="731"/>
                    </a:lnTo>
                    <a:lnTo>
                      <a:pt x="1621" y="722"/>
                    </a:lnTo>
                    <a:lnTo>
                      <a:pt x="1631" y="713"/>
                    </a:lnTo>
                    <a:lnTo>
                      <a:pt x="1641" y="704"/>
                    </a:lnTo>
                    <a:lnTo>
                      <a:pt x="1651" y="695"/>
                    </a:lnTo>
                    <a:lnTo>
                      <a:pt x="1660" y="685"/>
                    </a:lnTo>
                    <a:lnTo>
                      <a:pt x="1670" y="675"/>
                    </a:lnTo>
                    <a:lnTo>
                      <a:pt x="1680" y="665"/>
                    </a:lnTo>
                    <a:lnTo>
                      <a:pt x="1689" y="654"/>
                    </a:lnTo>
                    <a:lnTo>
                      <a:pt x="1699" y="643"/>
                    </a:lnTo>
                    <a:lnTo>
                      <a:pt x="1709" y="632"/>
                    </a:lnTo>
                    <a:lnTo>
                      <a:pt x="1719" y="621"/>
                    </a:lnTo>
                    <a:lnTo>
                      <a:pt x="1728" y="609"/>
                    </a:lnTo>
                    <a:lnTo>
                      <a:pt x="1738" y="597"/>
                    </a:lnTo>
                    <a:lnTo>
                      <a:pt x="1748" y="584"/>
                    </a:lnTo>
                    <a:lnTo>
                      <a:pt x="1757" y="571"/>
                    </a:lnTo>
                    <a:lnTo>
                      <a:pt x="1767" y="557"/>
                    </a:lnTo>
                    <a:lnTo>
                      <a:pt x="1777" y="543"/>
                    </a:lnTo>
                    <a:lnTo>
                      <a:pt x="1786" y="528"/>
                    </a:lnTo>
                    <a:lnTo>
                      <a:pt x="1796" y="513"/>
                    </a:lnTo>
                    <a:lnTo>
                      <a:pt x="1806" y="497"/>
                    </a:lnTo>
                    <a:lnTo>
                      <a:pt x="1816" y="480"/>
                    </a:lnTo>
                    <a:lnTo>
                      <a:pt x="1825" y="462"/>
                    </a:lnTo>
                    <a:lnTo>
                      <a:pt x="1835" y="444"/>
                    </a:lnTo>
                    <a:lnTo>
                      <a:pt x="1845" y="424"/>
                    </a:lnTo>
                    <a:lnTo>
                      <a:pt x="1854" y="404"/>
                    </a:lnTo>
                    <a:lnTo>
                      <a:pt x="1864" y="381"/>
                    </a:lnTo>
                    <a:lnTo>
                      <a:pt x="1874" y="358"/>
                    </a:lnTo>
                    <a:lnTo>
                      <a:pt x="1884" y="333"/>
                    </a:lnTo>
                    <a:lnTo>
                      <a:pt x="1893" y="304"/>
                    </a:lnTo>
                    <a:lnTo>
                      <a:pt x="1903" y="273"/>
                    </a:lnTo>
                    <a:lnTo>
                      <a:pt x="1913" y="237"/>
                    </a:lnTo>
                    <a:lnTo>
                      <a:pt x="1922" y="194"/>
                    </a:lnTo>
                    <a:lnTo>
                      <a:pt x="1932" y="138"/>
                    </a:lnTo>
                    <a:lnTo>
                      <a:pt x="1942" y="0"/>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4" name="Line 204">
                <a:extLst>
                  <a:ext uri="{FF2B5EF4-FFF2-40B4-BE49-F238E27FC236}">
                    <a16:creationId xmlns:a16="http://schemas.microsoft.com/office/drawing/2014/main" id="{AB15FEDC-17E6-1F05-6BAC-6732DC14D6B3}"/>
                  </a:ext>
                </a:extLst>
              </p:cNvPr>
              <p:cNvSpPr>
                <a:spLocks noChangeShapeType="1"/>
              </p:cNvSpPr>
              <p:nvPr/>
            </p:nvSpPr>
            <p:spPr bwMode="auto">
              <a:xfrm>
                <a:off x="1671" y="3677"/>
                <a:ext cx="2913"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95" name="Line 206">
              <a:extLst>
                <a:ext uri="{FF2B5EF4-FFF2-40B4-BE49-F238E27FC236}">
                  <a16:creationId xmlns:a16="http://schemas.microsoft.com/office/drawing/2014/main" id="{C466A158-F7DA-4EC8-9B7D-96CBC0B0AD36}"/>
                </a:ext>
              </a:extLst>
            </p:cNvPr>
            <p:cNvSpPr>
              <a:spLocks noChangeShapeType="1"/>
            </p:cNvSpPr>
            <p:nvPr/>
          </p:nvSpPr>
          <p:spPr bwMode="auto">
            <a:xfrm>
              <a:off x="2652713" y="1209675"/>
              <a:ext cx="462438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Line 207">
              <a:extLst>
                <a:ext uri="{FF2B5EF4-FFF2-40B4-BE49-F238E27FC236}">
                  <a16:creationId xmlns:a16="http://schemas.microsoft.com/office/drawing/2014/main" id="{D192A02F-57B2-BD80-9F9F-7374A296ADB1}"/>
                </a:ext>
              </a:extLst>
            </p:cNvPr>
            <p:cNvSpPr>
              <a:spLocks noChangeShapeType="1"/>
            </p:cNvSpPr>
            <p:nvPr/>
          </p:nvSpPr>
          <p:spPr bwMode="auto">
            <a:xfrm flipV="1">
              <a:off x="2652713" y="5792788"/>
              <a:ext cx="0" cy="4445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7" name="Line 208">
              <a:extLst>
                <a:ext uri="{FF2B5EF4-FFF2-40B4-BE49-F238E27FC236}">
                  <a16:creationId xmlns:a16="http://schemas.microsoft.com/office/drawing/2014/main" id="{E6D7ED93-E7A1-A31D-5FDA-CB734A601C41}"/>
                </a:ext>
              </a:extLst>
            </p:cNvPr>
            <p:cNvSpPr>
              <a:spLocks noChangeShapeType="1"/>
            </p:cNvSpPr>
            <p:nvPr/>
          </p:nvSpPr>
          <p:spPr bwMode="auto">
            <a:xfrm flipV="1">
              <a:off x="3424238" y="5792788"/>
              <a:ext cx="0" cy="4445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8" name="Line 209">
              <a:extLst>
                <a:ext uri="{FF2B5EF4-FFF2-40B4-BE49-F238E27FC236}">
                  <a16:creationId xmlns:a16="http://schemas.microsoft.com/office/drawing/2014/main" id="{4B18FCD2-D1CD-208F-31A3-80AFDD13DCB8}"/>
                </a:ext>
              </a:extLst>
            </p:cNvPr>
            <p:cNvSpPr>
              <a:spLocks noChangeShapeType="1"/>
            </p:cNvSpPr>
            <p:nvPr/>
          </p:nvSpPr>
          <p:spPr bwMode="auto">
            <a:xfrm flipV="1">
              <a:off x="4195763" y="5792788"/>
              <a:ext cx="0" cy="4445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9" name="Line 210">
              <a:extLst>
                <a:ext uri="{FF2B5EF4-FFF2-40B4-BE49-F238E27FC236}">
                  <a16:creationId xmlns:a16="http://schemas.microsoft.com/office/drawing/2014/main" id="{6AF209CA-5231-3BDE-ADE2-4FD02B426B5E}"/>
                </a:ext>
              </a:extLst>
            </p:cNvPr>
            <p:cNvSpPr>
              <a:spLocks noChangeShapeType="1"/>
            </p:cNvSpPr>
            <p:nvPr/>
          </p:nvSpPr>
          <p:spPr bwMode="auto">
            <a:xfrm flipV="1">
              <a:off x="4965701" y="5792788"/>
              <a:ext cx="0" cy="4445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0" name="Line 211">
              <a:extLst>
                <a:ext uri="{FF2B5EF4-FFF2-40B4-BE49-F238E27FC236}">
                  <a16:creationId xmlns:a16="http://schemas.microsoft.com/office/drawing/2014/main" id="{875291D5-6181-BD3E-B32D-711BE8D376E2}"/>
                </a:ext>
              </a:extLst>
            </p:cNvPr>
            <p:cNvSpPr>
              <a:spLocks noChangeShapeType="1"/>
            </p:cNvSpPr>
            <p:nvPr/>
          </p:nvSpPr>
          <p:spPr bwMode="auto">
            <a:xfrm flipV="1">
              <a:off x="5735638" y="5792788"/>
              <a:ext cx="0" cy="4445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1" name="Line 212">
              <a:extLst>
                <a:ext uri="{FF2B5EF4-FFF2-40B4-BE49-F238E27FC236}">
                  <a16:creationId xmlns:a16="http://schemas.microsoft.com/office/drawing/2014/main" id="{B67F6A12-7D20-B117-27E8-641367E58418}"/>
                </a:ext>
              </a:extLst>
            </p:cNvPr>
            <p:cNvSpPr>
              <a:spLocks noChangeShapeType="1"/>
            </p:cNvSpPr>
            <p:nvPr/>
          </p:nvSpPr>
          <p:spPr bwMode="auto">
            <a:xfrm flipV="1">
              <a:off x="6507163" y="5792788"/>
              <a:ext cx="0" cy="4445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2" name="Line 213">
              <a:extLst>
                <a:ext uri="{FF2B5EF4-FFF2-40B4-BE49-F238E27FC236}">
                  <a16:creationId xmlns:a16="http://schemas.microsoft.com/office/drawing/2014/main" id="{94E5A5F1-B63C-C900-CBFD-4E7F679C0609}"/>
                </a:ext>
              </a:extLst>
            </p:cNvPr>
            <p:cNvSpPr>
              <a:spLocks noChangeShapeType="1"/>
            </p:cNvSpPr>
            <p:nvPr/>
          </p:nvSpPr>
          <p:spPr bwMode="auto">
            <a:xfrm flipV="1">
              <a:off x="7277101" y="5792788"/>
              <a:ext cx="0" cy="4445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3" name="Line 214">
              <a:extLst>
                <a:ext uri="{FF2B5EF4-FFF2-40B4-BE49-F238E27FC236}">
                  <a16:creationId xmlns:a16="http://schemas.microsoft.com/office/drawing/2014/main" id="{B429828C-7C0F-77BB-D696-B5202B1976E5}"/>
                </a:ext>
              </a:extLst>
            </p:cNvPr>
            <p:cNvSpPr>
              <a:spLocks noChangeShapeType="1"/>
            </p:cNvSpPr>
            <p:nvPr/>
          </p:nvSpPr>
          <p:spPr bwMode="auto">
            <a:xfrm>
              <a:off x="2652713" y="1209675"/>
              <a:ext cx="0" cy="46038"/>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4" name="Line 215">
              <a:extLst>
                <a:ext uri="{FF2B5EF4-FFF2-40B4-BE49-F238E27FC236}">
                  <a16:creationId xmlns:a16="http://schemas.microsoft.com/office/drawing/2014/main" id="{1F7EE75C-4E5A-FE20-B19A-C713FF5A801C}"/>
                </a:ext>
              </a:extLst>
            </p:cNvPr>
            <p:cNvSpPr>
              <a:spLocks noChangeShapeType="1"/>
            </p:cNvSpPr>
            <p:nvPr/>
          </p:nvSpPr>
          <p:spPr bwMode="auto">
            <a:xfrm>
              <a:off x="3424238" y="1209675"/>
              <a:ext cx="0" cy="46038"/>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5" name="Line 216">
              <a:extLst>
                <a:ext uri="{FF2B5EF4-FFF2-40B4-BE49-F238E27FC236}">
                  <a16:creationId xmlns:a16="http://schemas.microsoft.com/office/drawing/2014/main" id="{0FDDAB31-1818-3E2F-B63F-D8A009908E74}"/>
                </a:ext>
              </a:extLst>
            </p:cNvPr>
            <p:cNvSpPr>
              <a:spLocks noChangeShapeType="1"/>
            </p:cNvSpPr>
            <p:nvPr/>
          </p:nvSpPr>
          <p:spPr bwMode="auto">
            <a:xfrm>
              <a:off x="4195763" y="1209675"/>
              <a:ext cx="0" cy="46038"/>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6" name="Line 217">
              <a:extLst>
                <a:ext uri="{FF2B5EF4-FFF2-40B4-BE49-F238E27FC236}">
                  <a16:creationId xmlns:a16="http://schemas.microsoft.com/office/drawing/2014/main" id="{C7AD25C1-1C76-4A20-7B2A-32CE169BF04B}"/>
                </a:ext>
              </a:extLst>
            </p:cNvPr>
            <p:cNvSpPr>
              <a:spLocks noChangeShapeType="1"/>
            </p:cNvSpPr>
            <p:nvPr/>
          </p:nvSpPr>
          <p:spPr bwMode="auto">
            <a:xfrm>
              <a:off x="4965701" y="1209675"/>
              <a:ext cx="0" cy="46038"/>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7" name="Line 218">
              <a:extLst>
                <a:ext uri="{FF2B5EF4-FFF2-40B4-BE49-F238E27FC236}">
                  <a16:creationId xmlns:a16="http://schemas.microsoft.com/office/drawing/2014/main" id="{2B1E97B8-D39D-382D-3DFD-C60A22782376}"/>
                </a:ext>
              </a:extLst>
            </p:cNvPr>
            <p:cNvSpPr>
              <a:spLocks noChangeShapeType="1"/>
            </p:cNvSpPr>
            <p:nvPr/>
          </p:nvSpPr>
          <p:spPr bwMode="auto">
            <a:xfrm>
              <a:off x="5735638" y="1209675"/>
              <a:ext cx="0" cy="46038"/>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8" name="Line 219">
              <a:extLst>
                <a:ext uri="{FF2B5EF4-FFF2-40B4-BE49-F238E27FC236}">
                  <a16:creationId xmlns:a16="http://schemas.microsoft.com/office/drawing/2014/main" id="{45B21033-CF09-33E7-28E7-FC29F8A9BD01}"/>
                </a:ext>
              </a:extLst>
            </p:cNvPr>
            <p:cNvSpPr>
              <a:spLocks noChangeShapeType="1"/>
            </p:cNvSpPr>
            <p:nvPr/>
          </p:nvSpPr>
          <p:spPr bwMode="auto">
            <a:xfrm>
              <a:off x="6507163" y="1209675"/>
              <a:ext cx="0" cy="46038"/>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9" name="Line 220">
              <a:extLst>
                <a:ext uri="{FF2B5EF4-FFF2-40B4-BE49-F238E27FC236}">
                  <a16:creationId xmlns:a16="http://schemas.microsoft.com/office/drawing/2014/main" id="{8FED22F1-3CD8-35B7-20CC-8B838F38FEBB}"/>
                </a:ext>
              </a:extLst>
            </p:cNvPr>
            <p:cNvSpPr>
              <a:spLocks noChangeShapeType="1"/>
            </p:cNvSpPr>
            <p:nvPr/>
          </p:nvSpPr>
          <p:spPr bwMode="auto">
            <a:xfrm>
              <a:off x="7277101" y="1209675"/>
              <a:ext cx="0" cy="46038"/>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0" name="Rectangle 221">
              <a:extLst>
                <a:ext uri="{FF2B5EF4-FFF2-40B4-BE49-F238E27FC236}">
                  <a16:creationId xmlns:a16="http://schemas.microsoft.com/office/drawing/2014/main" id="{E9BFBDD6-FA89-6F77-E1BD-74A289DBFBC8}"/>
                </a:ext>
              </a:extLst>
            </p:cNvPr>
            <p:cNvSpPr>
              <a:spLocks noChangeArrowheads="1"/>
            </p:cNvSpPr>
            <p:nvPr/>
          </p:nvSpPr>
          <p:spPr bwMode="auto">
            <a:xfrm>
              <a:off x="2525713" y="5932488"/>
              <a:ext cx="336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1" name="Rectangle 222">
              <a:extLst>
                <a:ext uri="{FF2B5EF4-FFF2-40B4-BE49-F238E27FC236}">
                  <a16:creationId xmlns:a16="http://schemas.microsoft.com/office/drawing/2014/main" id="{E0A23C6E-B782-4230-FC7C-E42E6975BE5B}"/>
                </a:ext>
              </a:extLst>
            </p:cNvPr>
            <p:cNvSpPr>
              <a:spLocks noChangeArrowheads="1"/>
            </p:cNvSpPr>
            <p:nvPr/>
          </p:nvSpPr>
          <p:spPr bwMode="auto">
            <a:xfrm>
              <a:off x="3294063" y="5932488"/>
              <a:ext cx="336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2" name="Rectangle 223">
              <a:extLst>
                <a:ext uri="{FF2B5EF4-FFF2-40B4-BE49-F238E27FC236}">
                  <a16:creationId xmlns:a16="http://schemas.microsoft.com/office/drawing/2014/main" id="{7ADB0D92-7181-65DD-BBC9-7B5064225A79}"/>
                </a:ext>
              </a:extLst>
            </p:cNvPr>
            <p:cNvSpPr>
              <a:spLocks noChangeArrowheads="1"/>
            </p:cNvSpPr>
            <p:nvPr/>
          </p:nvSpPr>
          <p:spPr bwMode="auto">
            <a:xfrm>
              <a:off x="4116388" y="5932488"/>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3" name="Rectangle 224">
              <a:extLst>
                <a:ext uri="{FF2B5EF4-FFF2-40B4-BE49-F238E27FC236}">
                  <a16:creationId xmlns:a16="http://schemas.microsoft.com/office/drawing/2014/main" id="{3684072A-87A5-D065-A479-533731C28BDD}"/>
                </a:ext>
              </a:extLst>
            </p:cNvPr>
            <p:cNvSpPr>
              <a:spLocks noChangeArrowheads="1"/>
            </p:cNvSpPr>
            <p:nvPr/>
          </p:nvSpPr>
          <p:spPr bwMode="auto">
            <a:xfrm>
              <a:off x="4911726" y="5932488"/>
              <a:ext cx="174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 name="Rectangle 225">
              <a:extLst>
                <a:ext uri="{FF2B5EF4-FFF2-40B4-BE49-F238E27FC236}">
                  <a16:creationId xmlns:a16="http://schemas.microsoft.com/office/drawing/2014/main" id="{167ABD3A-8601-08C1-7DBF-9DDAE328475D}"/>
                </a:ext>
              </a:extLst>
            </p:cNvPr>
            <p:cNvSpPr>
              <a:spLocks noChangeArrowheads="1"/>
            </p:cNvSpPr>
            <p:nvPr/>
          </p:nvSpPr>
          <p:spPr bwMode="auto">
            <a:xfrm>
              <a:off x="5680076" y="5932488"/>
              <a:ext cx="174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 name="Rectangle 226">
              <a:extLst>
                <a:ext uri="{FF2B5EF4-FFF2-40B4-BE49-F238E27FC236}">
                  <a16:creationId xmlns:a16="http://schemas.microsoft.com/office/drawing/2014/main" id="{3BC51FE3-D36A-5670-2850-F12A2773EA35}"/>
                </a:ext>
              </a:extLst>
            </p:cNvPr>
            <p:cNvSpPr>
              <a:spLocks noChangeArrowheads="1"/>
            </p:cNvSpPr>
            <p:nvPr/>
          </p:nvSpPr>
          <p:spPr bwMode="auto">
            <a:xfrm>
              <a:off x="6407151" y="5932488"/>
              <a:ext cx="28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6" name="Rectangle 227">
              <a:extLst>
                <a:ext uri="{FF2B5EF4-FFF2-40B4-BE49-F238E27FC236}">
                  <a16:creationId xmlns:a16="http://schemas.microsoft.com/office/drawing/2014/main" id="{EDC1CEE9-A3CB-57B1-57DA-FCA04BAF3078}"/>
                </a:ext>
              </a:extLst>
            </p:cNvPr>
            <p:cNvSpPr>
              <a:spLocks noChangeArrowheads="1"/>
            </p:cNvSpPr>
            <p:nvPr/>
          </p:nvSpPr>
          <p:spPr bwMode="auto">
            <a:xfrm>
              <a:off x="7189788" y="5932488"/>
              <a:ext cx="28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7" name="Line 228">
              <a:extLst>
                <a:ext uri="{FF2B5EF4-FFF2-40B4-BE49-F238E27FC236}">
                  <a16:creationId xmlns:a16="http://schemas.microsoft.com/office/drawing/2014/main" id="{96BEE56F-4C87-1F07-1540-A37D321C1EDD}"/>
                </a:ext>
              </a:extLst>
            </p:cNvPr>
            <p:cNvSpPr>
              <a:spLocks noChangeShapeType="1"/>
            </p:cNvSpPr>
            <p:nvPr/>
          </p:nvSpPr>
          <p:spPr bwMode="auto">
            <a:xfrm flipV="1">
              <a:off x="2652713" y="1209675"/>
              <a:ext cx="0" cy="46275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Line 229">
              <a:extLst>
                <a:ext uri="{FF2B5EF4-FFF2-40B4-BE49-F238E27FC236}">
                  <a16:creationId xmlns:a16="http://schemas.microsoft.com/office/drawing/2014/main" id="{8AF8250C-D7EF-6499-DB95-91A0D1A7A94F}"/>
                </a:ext>
              </a:extLst>
            </p:cNvPr>
            <p:cNvSpPr>
              <a:spLocks noChangeShapeType="1"/>
            </p:cNvSpPr>
            <p:nvPr/>
          </p:nvSpPr>
          <p:spPr bwMode="auto">
            <a:xfrm flipV="1">
              <a:off x="7277101" y="1209675"/>
              <a:ext cx="0" cy="46275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 name="Line 230">
              <a:extLst>
                <a:ext uri="{FF2B5EF4-FFF2-40B4-BE49-F238E27FC236}">
                  <a16:creationId xmlns:a16="http://schemas.microsoft.com/office/drawing/2014/main" id="{AC86F0BD-90CB-FEC6-FAAB-50617957F6E8}"/>
                </a:ext>
              </a:extLst>
            </p:cNvPr>
            <p:cNvSpPr>
              <a:spLocks noChangeShapeType="1"/>
            </p:cNvSpPr>
            <p:nvPr/>
          </p:nvSpPr>
          <p:spPr bwMode="auto">
            <a:xfrm>
              <a:off x="2652713" y="5837238"/>
              <a:ext cx="47625"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Line 231">
              <a:extLst>
                <a:ext uri="{FF2B5EF4-FFF2-40B4-BE49-F238E27FC236}">
                  <a16:creationId xmlns:a16="http://schemas.microsoft.com/office/drawing/2014/main" id="{7E6556CE-E07F-95BB-298C-0736E33A026A}"/>
                </a:ext>
              </a:extLst>
            </p:cNvPr>
            <p:cNvSpPr>
              <a:spLocks noChangeShapeType="1"/>
            </p:cNvSpPr>
            <p:nvPr/>
          </p:nvSpPr>
          <p:spPr bwMode="auto">
            <a:xfrm>
              <a:off x="2652713" y="5067300"/>
              <a:ext cx="47625"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 name="Line 232">
              <a:extLst>
                <a:ext uri="{FF2B5EF4-FFF2-40B4-BE49-F238E27FC236}">
                  <a16:creationId xmlns:a16="http://schemas.microsoft.com/office/drawing/2014/main" id="{8D653C58-9ADD-9B76-7566-676357A3548C}"/>
                </a:ext>
              </a:extLst>
            </p:cNvPr>
            <p:cNvSpPr>
              <a:spLocks noChangeShapeType="1"/>
            </p:cNvSpPr>
            <p:nvPr/>
          </p:nvSpPr>
          <p:spPr bwMode="auto">
            <a:xfrm>
              <a:off x="2652713" y="4295775"/>
              <a:ext cx="47625"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 name="Line 233">
              <a:extLst>
                <a:ext uri="{FF2B5EF4-FFF2-40B4-BE49-F238E27FC236}">
                  <a16:creationId xmlns:a16="http://schemas.microsoft.com/office/drawing/2014/main" id="{46C1F5A5-0FA1-439C-07F4-5120C4A8000C}"/>
                </a:ext>
              </a:extLst>
            </p:cNvPr>
            <p:cNvSpPr>
              <a:spLocks noChangeShapeType="1"/>
            </p:cNvSpPr>
            <p:nvPr/>
          </p:nvSpPr>
          <p:spPr bwMode="auto">
            <a:xfrm>
              <a:off x="2652713" y="3522663"/>
              <a:ext cx="47625"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Line 234">
              <a:extLst>
                <a:ext uri="{FF2B5EF4-FFF2-40B4-BE49-F238E27FC236}">
                  <a16:creationId xmlns:a16="http://schemas.microsoft.com/office/drawing/2014/main" id="{10C79E2F-0D20-1A10-F423-9E5BF91A5BFF}"/>
                </a:ext>
              </a:extLst>
            </p:cNvPr>
            <p:cNvSpPr>
              <a:spLocks noChangeShapeType="1"/>
            </p:cNvSpPr>
            <p:nvPr/>
          </p:nvSpPr>
          <p:spPr bwMode="auto">
            <a:xfrm>
              <a:off x="2652713" y="2752725"/>
              <a:ext cx="47625"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 name="Line 235">
              <a:extLst>
                <a:ext uri="{FF2B5EF4-FFF2-40B4-BE49-F238E27FC236}">
                  <a16:creationId xmlns:a16="http://schemas.microsoft.com/office/drawing/2014/main" id="{D539B35A-0C13-5B0E-D93B-E392CAC14A1D}"/>
                </a:ext>
              </a:extLst>
            </p:cNvPr>
            <p:cNvSpPr>
              <a:spLocks noChangeShapeType="1"/>
            </p:cNvSpPr>
            <p:nvPr/>
          </p:nvSpPr>
          <p:spPr bwMode="auto">
            <a:xfrm>
              <a:off x="2652713" y="1981200"/>
              <a:ext cx="47625"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 name="Line 236">
              <a:extLst>
                <a:ext uri="{FF2B5EF4-FFF2-40B4-BE49-F238E27FC236}">
                  <a16:creationId xmlns:a16="http://schemas.microsoft.com/office/drawing/2014/main" id="{92B6EB25-720F-798B-F9C4-3273D6C03D2F}"/>
                </a:ext>
              </a:extLst>
            </p:cNvPr>
            <p:cNvSpPr>
              <a:spLocks noChangeShapeType="1"/>
            </p:cNvSpPr>
            <p:nvPr/>
          </p:nvSpPr>
          <p:spPr bwMode="auto">
            <a:xfrm>
              <a:off x="2652713" y="1209675"/>
              <a:ext cx="47625"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 name="Line 237">
              <a:extLst>
                <a:ext uri="{FF2B5EF4-FFF2-40B4-BE49-F238E27FC236}">
                  <a16:creationId xmlns:a16="http://schemas.microsoft.com/office/drawing/2014/main" id="{F6C47995-8500-6C91-7EDD-4A56772826A1}"/>
                </a:ext>
              </a:extLst>
            </p:cNvPr>
            <p:cNvSpPr>
              <a:spLocks noChangeShapeType="1"/>
            </p:cNvSpPr>
            <p:nvPr/>
          </p:nvSpPr>
          <p:spPr bwMode="auto">
            <a:xfrm flipH="1">
              <a:off x="7231063" y="5837238"/>
              <a:ext cx="46038"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 name="Line 238">
              <a:extLst>
                <a:ext uri="{FF2B5EF4-FFF2-40B4-BE49-F238E27FC236}">
                  <a16:creationId xmlns:a16="http://schemas.microsoft.com/office/drawing/2014/main" id="{BEBB3939-5399-2A1E-CF3E-4A1C32F089C0}"/>
                </a:ext>
              </a:extLst>
            </p:cNvPr>
            <p:cNvSpPr>
              <a:spLocks noChangeShapeType="1"/>
            </p:cNvSpPr>
            <p:nvPr/>
          </p:nvSpPr>
          <p:spPr bwMode="auto">
            <a:xfrm flipH="1">
              <a:off x="7231063" y="5067300"/>
              <a:ext cx="46038"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 name="Line 239">
              <a:extLst>
                <a:ext uri="{FF2B5EF4-FFF2-40B4-BE49-F238E27FC236}">
                  <a16:creationId xmlns:a16="http://schemas.microsoft.com/office/drawing/2014/main" id="{3ED02FD6-D290-49E8-8756-7870DD11FE52}"/>
                </a:ext>
              </a:extLst>
            </p:cNvPr>
            <p:cNvSpPr>
              <a:spLocks noChangeShapeType="1"/>
            </p:cNvSpPr>
            <p:nvPr/>
          </p:nvSpPr>
          <p:spPr bwMode="auto">
            <a:xfrm flipH="1">
              <a:off x="7231063" y="4295775"/>
              <a:ext cx="46038"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 name="Line 240">
              <a:extLst>
                <a:ext uri="{FF2B5EF4-FFF2-40B4-BE49-F238E27FC236}">
                  <a16:creationId xmlns:a16="http://schemas.microsoft.com/office/drawing/2014/main" id="{D82DCEF3-7B31-D8EE-A813-FF91D9F5BAE5}"/>
                </a:ext>
              </a:extLst>
            </p:cNvPr>
            <p:cNvSpPr>
              <a:spLocks noChangeShapeType="1"/>
            </p:cNvSpPr>
            <p:nvPr/>
          </p:nvSpPr>
          <p:spPr bwMode="auto">
            <a:xfrm flipH="1">
              <a:off x="7231063" y="3522663"/>
              <a:ext cx="46038"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0" name="Line 241">
              <a:extLst>
                <a:ext uri="{FF2B5EF4-FFF2-40B4-BE49-F238E27FC236}">
                  <a16:creationId xmlns:a16="http://schemas.microsoft.com/office/drawing/2014/main" id="{3C0C5E58-17CA-4BAD-2910-9A2654E4FBC3}"/>
                </a:ext>
              </a:extLst>
            </p:cNvPr>
            <p:cNvSpPr>
              <a:spLocks noChangeShapeType="1"/>
            </p:cNvSpPr>
            <p:nvPr/>
          </p:nvSpPr>
          <p:spPr bwMode="auto">
            <a:xfrm flipH="1">
              <a:off x="7231063" y="2752725"/>
              <a:ext cx="46038"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 name="Line 242">
              <a:extLst>
                <a:ext uri="{FF2B5EF4-FFF2-40B4-BE49-F238E27FC236}">
                  <a16:creationId xmlns:a16="http://schemas.microsoft.com/office/drawing/2014/main" id="{BEB14C73-F241-D92D-F8C8-FBC6908FA6C5}"/>
                </a:ext>
              </a:extLst>
            </p:cNvPr>
            <p:cNvSpPr>
              <a:spLocks noChangeShapeType="1"/>
            </p:cNvSpPr>
            <p:nvPr/>
          </p:nvSpPr>
          <p:spPr bwMode="auto">
            <a:xfrm flipH="1">
              <a:off x="7231063" y="1981200"/>
              <a:ext cx="46038"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 name="Line 243">
              <a:extLst>
                <a:ext uri="{FF2B5EF4-FFF2-40B4-BE49-F238E27FC236}">
                  <a16:creationId xmlns:a16="http://schemas.microsoft.com/office/drawing/2014/main" id="{F92C1158-7F30-9B5D-7B4A-D7F61CA3C272}"/>
                </a:ext>
              </a:extLst>
            </p:cNvPr>
            <p:cNvSpPr>
              <a:spLocks noChangeShapeType="1"/>
            </p:cNvSpPr>
            <p:nvPr/>
          </p:nvSpPr>
          <p:spPr bwMode="auto">
            <a:xfrm flipH="1">
              <a:off x="7231063" y="1209675"/>
              <a:ext cx="46038" cy="0"/>
            </a:xfrm>
            <a:prstGeom prst="line">
              <a:avLst/>
            </a:prstGeom>
            <a:noFill/>
            <a:ln w="952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 name="Rectangle 244">
              <a:extLst>
                <a:ext uri="{FF2B5EF4-FFF2-40B4-BE49-F238E27FC236}">
                  <a16:creationId xmlns:a16="http://schemas.microsoft.com/office/drawing/2014/main" id="{ECB32B37-DDB3-3017-EB3B-67A6FC0F8568}"/>
                </a:ext>
              </a:extLst>
            </p:cNvPr>
            <p:cNvSpPr>
              <a:spLocks noChangeArrowheads="1"/>
            </p:cNvSpPr>
            <p:nvPr/>
          </p:nvSpPr>
          <p:spPr bwMode="auto">
            <a:xfrm>
              <a:off x="2309813" y="5743575"/>
              <a:ext cx="336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4" name="Rectangle 245">
              <a:extLst>
                <a:ext uri="{FF2B5EF4-FFF2-40B4-BE49-F238E27FC236}">
                  <a16:creationId xmlns:a16="http://schemas.microsoft.com/office/drawing/2014/main" id="{B4BE51A5-A6F4-D602-8A79-6EF1576B765A}"/>
                </a:ext>
              </a:extLst>
            </p:cNvPr>
            <p:cNvSpPr>
              <a:spLocks noChangeArrowheads="1"/>
            </p:cNvSpPr>
            <p:nvPr/>
          </p:nvSpPr>
          <p:spPr bwMode="auto">
            <a:xfrm>
              <a:off x="2309813" y="4973638"/>
              <a:ext cx="336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5" name="Rectangle 246">
              <a:extLst>
                <a:ext uri="{FF2B5EF4-FFF2-40B4-BE49-F238E27FC236}">
                  <a16:creationId xmlns:a16="http://schemas.microsoft.com/office/drawing/2014/main" id="{FFA6F7B5-30C1-DD2C-129F-6161CC7DB40A}"/>
                </a:ext>
              </a:extLst>
            </p:cNvPr>
            <p:cNvSpPr>
              <a:spLocks noChangeArrowheads="1"/>
            </p:cNvSpPr>
            <p:nvPr/>
          </p:nvSpPr>
          <p:spPr bwMode="auto">
            <a:xfrm>
              <a:off x="2417763" y="4205288"/>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6" name="Rectangle 247">
              <a:extLst>
                <a:ext uri="{FF2B5EF4-FFF2-40B4-BE49-F238E27FC236}">
                  <a16:creationId xmlns:a16="http://schemas.microsoft.com/office/drawing/2014/main" id="{B00E2169-3D1D-E8EF-4A60-CC466DB7E5F1}"/>
                </a:ext>
              </a:extLst>
            </p:cNvPr>
            <p:cNvSpPr>
              <a:spLocks noChangeArrowheads="1"/>
            </p:cNvSpPr>
            <p:nvPr/>
          </p:nvSpPr>
          <p:spPr bwMode="auto">
            <a:xfrm>
              <a:off x="2471738" y="3435350"/>
              <a:ext cx="174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7" name="Rectangle 248">
              <a:extLst>
                <a:ext uri="{FF2B5EF4-FFF2-40B4-BE49-F238E27FC236}">
                  <a16:creationId xmlns:a16="http://schemas.microsoft.com/office/drawing/2014/main" id="{1FFCBE7F-57D4-897F-1050-03406AF58074}"/>
                </a:ext>
              </a:extLst>
            </p:cNvPr>
            <p:cNvSpPr>
              <a:spLocks noChangeArrowheads="1"/>
            </p:cNvSpPr>
            <p:nvPr/>
          </p:nvSpPr>
          <p:spPr bwMode="auto">
            <a:xfrm>
              <a:off x="2471738" y="2652713"/>
              <a:ext cx="174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8" name="Rectangle 249">
              <a:extLst>
                <a:ext uri="{FF2B5EF4-FFF2-40B4-BE49-F238E27FC236}">
                  <a16:creationId xmlns:a16="http://schemas.microsoft.com/office/drawing/2014/main" id="{39234B66-395B-D24D-51B6-2F99841DC631}"/>
                </a:ext>
              </a:extLst>
            </p:cNvPr>
            <p:cNvSpPr>
              <a:spLocks noChangeArrowheads="1"/>
            </p:cNvSpPr>
            <p:nvPr/>
          </p:nvSpPr>
          <p:spPr bwMode="auto">
            <a:xfrm>
              <a:off x="2376488" y="1884363"/>
              <a:ext cx="28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9" name="Rectangle 250">
              <a:extLst>
                <a:ext uri="{FF2B5EF4-FFF2-40B4-BE49-F238E27FC236}">
                  <a16:creationId xmlns:a16="http://schemas.microsoft.com/office/drawing/2014/main" id="{483F7CD6-1883-198E-9577-831B34A8EA69}"/>
                </a:ext>
              </a:extLst>
            </p:cNvPr>
            <p:cNvSpPr>
              <a:spLocks noChangeArrowheads="1"/>
            </p:cNvSpPr>
            <p:nvPr/>
          </p:nvSpPr>
          <p:spPr bwMode="auto">
            <a:xfrm>
              <a:off x="2376488" y="1114425"/>
              <a:ext cx="28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0" name="TextBox 639">
              <a:extLst>
                <a:ext uri="{FF2B5EF4-FFF2-40B4-BE49-F238E27FC236}">
                  <a16:creationId xmlns:a16="http://schemas.microsoft.com/office/drawing/2014/main" id="{5E44285D-4F35-BA8C-137C-395AE3CBCC2F}"/>
                </a:ext>
              </a:extLst>
            </p:cNvPr>
            <p:cNvSpPr txBox="1"/>
            <p:nvPr/>
          </p:nvSpPr>
          <p:spPr>
            <a:xfrm>
              <a:off x="4783014" y="6054651"/>
              <a:ext cx="362600" cy="369332"/>
            </a:xfrm>
            <a:prstGeom prst="rect">
              <a:avLst/>
            </a:prstGeom>
            <a:noFill/>
          </p:spPr>
          <p:txBody>
            <a:bodyPr wrap="none" rtlCol="0">
              <a:spAutoFit/>
            </a:bodyPr>
            <a:lstStyle/>
            <a:p>
              <a:r>
                <a:rPr lang="en-US" dirty="0"/>
                <a:t>x</a:t>
              </a:r>
              <a:r>
                <a:rPr lang="en-US" baseline="-25000" dirty="0"/>
                <a:t>1</a:t>
              </a:r>
            </a:p>
          </p:txBody>
        </p:sp>
        <p:sp>
          <p:nvSpPr>
            <p:cNvPr id="641" name="TextBox 640">
              <a:extLst>
                <a:ext uri="{FF2B5EF4-FFF2-40B4-BE49-F238E27FC236}">
                  <a16:creationId xmlns:a16="http://schemas.microsoft.com/office/drawing/2014/main" id="{B8586418-7415-38D7-6BF2-FF26E571FB46}"/>
                </a:ext>
              </a:extLst>
            </p:cNvPr>
            <p:cNvSpPr txBox="1"/>
            <p:nvPr/>
          </p:nvSpPr>
          <p:spPr>
            <a:xfrm>
              <a:off x="2150869" y="3248703"/>
              <a:ext cx="362600" cy="369332"/>
            </a:xfrm>
            <a:prstGeom prst="rect">
              <a:avLst/>
            </a:prstGeom>
            <a:noFill/>
          </p:spPr>
          <p:txBody>
            <a:bodyPr wrap="none" rtlCol="0">
              <a:spAutoFit/>
            </a:bodyPr>
            <a:lstStyle/>
            <a:p>
              <a:r>
                <a:rPr lang="en-US" dirty="0"/>
                <a:t>x</a:t>
              </a:r>
              <a:r>
                <a:rPr lang="en-US" baseline="-25000" dirty="0"/>
                <a:t>2</a:t>
              </a:r>
            </a:p>
          </p:txBody>
        </p:sp>
        <p:sp>
          <p:nvSpPr>
            <p:cNvPr id="642" name="Oval 641">
              <a:extLst>
                <a:ext uri="{FF2B5EF4-FFF2-40B4-BE49-F238E27FC236}">
                  <a16:creationId xmlns:a16="http://schemas.microsoft.com/office/drawing/2014/main" id="{E8784AC2-ABC1-09F4-C376-F21D2278E0B9}"/>
                </a:ext>
              </a:extLst>
            </p:cNvPr>
            <p:cNvSpPr/>
            <p:nvPr/>
          </p:nvSpPr>
          <p:spPr>
            <a:xfrm>
              <a:off x="4913987" y="1934308"/>
              <a:ext cx="87924" cy="87924"/>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a:extLst>
                <a:ext uri="{FF2B5EF4-FFF2-40B4-BE49-F238E27FC236}">
                  <a16:creationId xmlns:a16="http://schemas.microsoft.com/office/drawing/2014/main" id="{D9A0C44A-0D90-784C-E7DE-09364032D2DF}"/>
                </a:ext>
              </a:extLst>
            </p:cNvPr>
            <p:cNvSpPr/>
            <p:nvPr/>
          </p:nvSpPr>
          <p:spPr>
            <a:xfrm>
              <a:off x="4931573" y="5014547"/>
              <a:ext cx="87924" cy="87924"/>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TextBox 643">
              <a:extLst>
                <a:ext uri="{FF2B5EF4-FFF2-40B4-BE49-F238E27FC236}">
                  <a16:creationId xmlns:a16="http://schemas.microsoft.com/office/drawing/2014/main" id="{9CD99A05-A9B0-D85A-C1DE-15BBD2BE90AC}"/>
                </a:ext>
              </a:extLst>
            </p:cNvPr>
            <p:cNvSpPr txBox="1"/>
            <p:nvPr/>
          </p:nvSpPr>
          <p:spPr>
            <a:xfrm>
              <a:off x="4452931" y="5102471"/>
              <a:ext cx="1133131" cy="369332"/>
            </a:xfrm>
            <a:prstGeom prst="rect">
              <a:avLst/>
            </a:prstGeom>
            <a:noFill/>
          </p:spPr>
          <p:txBody>
            <a:bodyPr wrap="none" rtlCol="0">
              <a:spAutoFit/>
            </a:bodyPr>
            <a:lstStyle/>
            <a:p>
              <a:r>
                <a:rPr lang="en-US" dirty="0"/>
                <a:t>Maximum</a:t>
              </a:r>
            </a:p>
          </p:txBody>
        </p:sp>
        <p:sp>
          <p:nvSpPr>
            <p:cNvPr id="645" name="Oval 644">
              <a:extLst>
                <a:ext uri="{FF2B5EF4-FFF2-40B4-BE49-F238E27FC236}">
                  <a16:creationId xmlns:a16="http://schemas.microsoft.com/office/drawing/2014/main" id="{80853555-22DB-E9C9-E78C-7B786BA8789D}"/>
                </a:ext>
              </a:extLst>
            </p:cNvPr>
            <p:cNvSpPr/>
            <p:nvPr/>
          </p:nvSpPr>
          <p:spPr>
            <a:xfrm>
              <a:off x="6455572" y="3446584"/>
              <a:ext cx="87924" cy="87924"/>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a:extLst>
                <a:ext uri="{FF2B5EF4-FFF2-40B4-BE49-F238E27FC236}">
                  <a16:creationId xmlns:a16="http://schemas.microsoft.com/office/drawing/2014/main" id="{4C457822-3B97-CC3D-3F67-A14159A5B9A4}"/>
                </a:ext>
              </a:extLst>
            </p:cNvPr>
            <p:cNvSpPr/>
            <p:nvPr/>
          </p:nvSpPr>
          <p:spPr>
            <a:xfrm>
              <a:off x="3363611" y="3484684"/>
              <a:ext cx="87924" cy="87924"/>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TextBox 646">
              <a:extLst>
                <a:ext uri="{FF2B5EF4-FFF2-40B4-BE49-F238E27FC236}">
                  <a16:creationId xmlns:a16="http://schemas.microsoft.com/office/drawing/2014/main" id="{232647BE-C928-6862-9CE3-23AFFB12029C}"/>
                </a:ext>
              </a:extLst>
            </p:cNvPr>
            <p:cNvSpPr txBox="1"/>
            <p:nvPr/>
          </p:nvSpPr>
          <p:spPr>
            <a:xfrm>
              <a:off x="5317524" y="3343980"/>
              <a:ext cx="1099981" cy="369332"/>
            </a:xfrm>
            <a:prstGeom prst="rect">
              <a:avLst/>
            </a:prstGeom>
            <a:noFill/>
          </p:spPr>
          <p:txBody>
            <a:bodyPr wrap="none" rtlCol="0">
              <a:spAutoFit/>
            </a:bodyPr>
            <a:lstStyle/>
            <a:p>
              <a:r>
                <a:rPr lang="en-US" dirty="0"/>
                <a:t>Minimum</a:t>
              </a:r>
            </a:p>
          </p:txBody>
        </p:sp>
      </p:grpSp>
    </p:spTree>
    <p:extLst>
      <p:ext uri="{BB962C8B-B14F-4D97-AF65-F5344CB8AC3E}">
        <p14:creationId xmlns:p14="http://schemas.microsoft.com/office/powerpoint/2010/main" val="144816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t>Optimization with inequality constraints</a:t>
            </a:r>
          </a:p>
          <a:p>
            <a:endParaRPr lang="en-US"/>
          </a:p>
          <a:p>
            <a:endParaRPr lang="en-US"/>
          </a:p>
          <a:p>
            <a:r>
              <a:rPr lang="en-US"/>
              <a:t>Introducing a </a:t>
            </a:r>
            <a:r>
              <a:rPr lang="en-US">
                <a:solidFill>
                  <a:srgbClr val="0000FF"/>
                </a:solidFill>
              </a:rPr>
              <a:t>slack variable </a:t>
            </a:r>
            <a:r>
              <a:rPr lang="en-US"/>
              <a:t>(convert to equality constraint)</a:t>
            </a:r>
          </a:p>
          <a:p>
            <a:endParaRPr lang="en-US"/>
          </a:p>
          <a:p>
            <a:pPr>
              <a:spcBef>
                <a:spcPts val="3000"/>
              </a:spcBef>
            </a:pPr>
            <a:r>
              <a:rPr lang="en-US">
                <a:solidFill>
                  <a:srgbClr val="0000FF"/>
                </a:solidFill>
              </a:rPr>
              <a:t>Lagrange function</a:t>
            </a:r>
            <a:endParaRPr lang="en-US" dirty="0">
              <a:solidFill>
                <a:srgbClr val="0000FF"/>
              </a:solidFill>
            </a:endParaRPr>
          </a:p>
        </p:txBody>
      </p:sp>
      <p:sp>
        <p:nvSpPr>
          <p:cNvPr id="2" name="Title 1"/>
          <p:cNvSpPr>
            <a:spLocks noGrp="1"/>
          </p:cNvSpPr>
          <p:nvPr>
            <p:ph type="title"/>
          </p:nvPr>
        </p:nvSpPr>
        <p:spPr/>
        <p:txBody>
          <a:bodyPr/>
          <a:lstStyle/>
          <a:p>
            <a:r>
              <a:rPr lang="en-US" dirty="0"/>
              <a:t>Inequality Constraints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D4CB0D0-EB26-2341-E144-F5F753CEFAAA}"/>
                  </a:ext>
                </a:extLst>
              </p:cNvPr>
              <p:cNvSpPr txBox="1"/>
              <p:nvPr/>
            </p:nvSpPr>
            <p:spPr>
              <a:xfrm>
                <a:off x="1112511" y="1385185"/>
                <a:ext cx="4407553" cy="830997"/>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≤0, </m:t>
                      </m:r>
                      <m:r>
                        <a:rPr lang="en-US" sz="2400" i="1">
                          <a:latin typeface="Cambria Math" panose="02040503050406030204" pitchFamily="18" charset="0"/>
                        </a:rPr>
                        <m:t>𝑖</m:t>
                      </m:r>
                      <m:r>
                        <a:rPr lang="en-US" sz="2400" i="1">
                          <a:latin typeface="Cambria Math" panose="02040503050406030204" pitchFamily="18" charset="0"/>
                        </a:rPr>
                        <m:t>=1,⋯,</m:t>
                      </m:r>
                      <m:r>
                        <a:rPr lang="en-US" sz="2400" i="1">
                          <a:latin typeface="Cambria Math" panose="02040503050406030204" pitchFamily="18" charset="0"/>
                        </a:rPr>
                        <m:t>𝐾</m:t>
                      </m:r>
                    </m:oMath>
                  </m:oMathPara>
                </a14:m>
                <a:endParaRPr lang="en-US" sz="3200" dirty="0"/>
              </a:p>
            </p:txBody>
          </p:sp>
        </mc:Choice>
        <mc:Fallback xmlns="">
          <p:sp>
            <p:nvSpPr>
              <p:cNvPr id="4" name="TextBox 3">
                <a:extLst>
                  <a:ext uri="{FF2B5EF4-FFF2-40B4-BE49-F238E27FC236}">
                    <a16:creationId xmlns:a16="http://schemas.microsoft.com/office/drawing/2014/main" id="{2D4CB0D0-EB26-2341-E144-F5F753CEFAAA}"/>
                  </a:ext>
                </a:extLst>
              </p:cNvPr>
              <p:cNvSpPr txBox="1">
                <a:spLocks noRot="1" noChangeAspect="1" noMove="1" noResize="1" noEditPoints="1" noAdjustHandles="1" noChangeArrowheads="1" noChangeShapeType="1" noTextEdit="1"/>
              </p:cNvSpPr>
              <p:nvPr/>
            </p:nvSpPr>
            <p:spPr>
              <a:xfrm>
                <a:off x="1112511" y="1385185"/>
                <a:ext cx="4407553" cy="830997"/>
              </a:xfrm>
              <a:prstGeom prst="rect">
                <a:avLst/>
              </a:prstGeom>
              <a:blipFill>
                <a:blip r:embed="rId3"/>
                <a:stretch>
                  <a:fillRect b="-6429"/>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D47C9CB-B63A-5354-F7D5-D64863DF3318}"/>
                  </a:ext>
                </a:extLst>
              </p:cNvPr>
              <p:cNvSpPr txBox="1"/>
              <p:nvPr/>
            </p:nvSpPr>
            <p:spPr>
              <a:xfrm>
                <a:off x="1033346" y="3050424"/>
                <a:ext cx="3983335" cy="4836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≤0→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i="1">
                              <a:latin typeface="Cambria Math" panose="02040503050406030204" pitchFamily="18" charset="0"/>
                            </a:rPr>
                            <m:t>2</m:t>
                          </m:r>
                        </m:sup>
                      </m:sSubSup>
                      <m:r>
                        <a:rPr lang="en-US" sz="2400" i="1">
                          <a:latin typeface="Cambria Math" panose="02040503050406030204" pitchFamily="18" charset="0"/>
                        </a:rPr>
                        <m:t>=0</m:t>
                      </m:r>
                    </m:oMath>
                  </m:oMathPara>
                </a14:m>
                <a:endParaRPr lang="en-US" sz="3200" dirty="0"/>
              </a:p>
            </p:txBody>
          </p:sp>
        </mc:Choice>
        <mc:Fallback xmlns="">
          <p:sp>
            <p:nvSpPr>
              <p:cNvPr id="12" name="TextBox 11">
                <a:extLst>
                  <a:ext uri="{FF2B5EF4-FFF2-40B4-BE49-F238E27FC236}">
                    <a16:creationId xmlns:a16="http://schemas.microsoft.com/office/drawing/2014/main" id="{DD47C9CB-B63A-5354-F7D5-D64863DF3318}"/>
                  </a:ext>
                </a:extLst>
              </p:cNvPr>
              <p:cNvSpPr txBox="1">
                <a:spLocks noRot="1" noChangeAspect="1" noMove="1" noResize="1" noEditPoints="1" noAdjustHandles="1" noChangeArrowheads="1" noChangeShapeType="1" noTextEdit="1"/>
              </p:cNvSpPr>
              <p:nvPr/>
            </p:nvSpPr>
            <p:spPr>
              <a:xfrm>
                <a:off x="1033346" y="3050424"/>
                <a:ext cx="3983335" cy="483659"/>
              </a:xfrm>
              <a:prstGeom prst="rect">
                <a:avLst/>
              </a:prstGeom>
              <a:blipFill>
                <a:blip r:embed="rId4"/>
                <a:stretch>
                  <a:fillRect b="-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9935176-7F87-2C75-9074-9245DEB2D381}"/>
                  </a:ext>
                </a:extLst>
              </p:cNvPr>
              <p:cNvSpPr txBox="1"/>
              <p:nvPr/>
            </p:nvSpPr>
            <p:spPr>
              <a:xfrm>
                <a:off x="5579957" y="3050424"/>
                <a:ext cx="2937086" cy="483659"/>
              </a:xfrm>
              <a:prstGeom prst="rect">
                <a:avLst/>
              </a:prstGeom>
              <a:noFill/>
            </p:spPr>
            <p:txBody>
              <a:bodyPr wrap="none" rtlCol="0">
                <a:spAutoFit/>
              </a:bodyPr>
              <a:lstStyle/>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i="1">
                            <a:latin typeface="Cambria Math" panose="02040503050406030204" pitchFamily="18" charset="0"/>
                          </a:rPr>
                          <m:t>2</m:t>
                        </m:r>
                      </m:sup>
                    </m:sSubSup>
                    <m:r>
                      <a:rPr lang="en-US" sz="2400" i="1">
                        <a:latin typeface="Cambria Math" panose="02040503050406030204" pitchFamily="18" charset="0"/>
                      </a:rPr>
                      <m:t>≥0</m:t>
                    </m:r>
                  </m:oMath>
                </a14:m>
                <a:r>
                  <a:rPr lang="en-US" sz="2400" dirty="0"/>
                  <a:t> slack variable</a:t>
                </a:r>
                <a:endParaRPr lang="en-US" sz="3200" dirty="0"/>
              </a:p>
            </p:txBody>
          </p:sp>
        </mc:Choice>
        <mc:Fallback xmlns="">
          <p:sp>
            <p:nvSpPr>
              <p:cNvPr id="14" name="TextBox 13">
                <a:extLst>
                  <a:ext uri="{FF2B5EF4-FFF2-40B4-BE49-F238E27FC236}">
                    <a16:creationId xmlns:a16="http://schemas.microsoft.com/office/drawing/2014/main" id="{09935176-7F87-2C75-9074-9245DEB2D381}"/>
                  </a:ext>
                </a:extLst>
              </p:cNvPr>
              <p:cNvSpPr txBox="1">
                <a:spLocks noRot="1" noChangeAspect="1" noMove="1" noResize="1" noEditPoints="1" noAdjustHandles="1" noChangeArrowheads="1" noChangeShapeType="1" noTextEdit="1"/>
              </p:cNvSpPr>
              <p:nvPr/>
            </p:nvSpPr>
            <p:spPr>
              <a:xfrm>
                <a:off x="5579957" y="3050424"/>
                <a:ext cx="2937086" cy="483659"/>
              </a:xfrm>
              <a:prstGeom prst="rect">
                <a:avLst/>
              </a:prstGeom>
              <a:blipFill>
                <a:blip r:embed="rId5"/>
                <a:stretch>
                  <a:fillRect t="-5000" r="-2697" b="-2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AB7FC2-EF38-C6C0-4C9A-9C7EDAA5C1D2}"/>
                  </a:ext>
                </a:extLst>
              </p:cNvPr>
              <p:cNvSpPr txBox="1"/>
              <p:nvPr/>
            </p:nvSpPr>
            <p:spPr>
              <a:xfrm>
                <a:off x="1112511" y="4099821"/>
                <a:ext cx="6420027" cy="11380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i="1">
                              <a:latin typeface="Cambria Math" panose="02040503050406030204" pitchFamily="18" charset="0"/>
                            </a:rPr>
                            <m:t>,</m:t>
                          </m:r>
                          <m:r>
                            <a:rPr lang="en-US" sz="2400" b="1" i="1">
                              <a:latin typeface="Cambria Math" panose="02040503050406030204" pitchFamily="18" charset="0"/>
                            </a:rPr>
                            <m:t>𝛌</m:t>
                          </m:r>
                          <m:r>
                            <a:rPr lang="en-US" sz="2400">
                              <a:latin typeface="Cambria Math" panose="02040503050406030204" pitchFamily="18" charset="0"/>
                            </a:rPr>
                            <m:t>,</m:t>
                          </m:r>
                          <m:r>
                            <a:rPr lang="en-US" sz="2400" b="1" i="1">
                              <a:latin typeface="Cambria Math" panose="02040503050406030204" pitchFamily="18" charset="0"/>
                            </a:rPr>
                            <m:t>𝐬</m:t>
                          </m:r>
                        </m:e>
                      </m:d>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𝐾</m:t>
                          </m:r>
                        </m:sup>
                        <m:e>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i="1">
                                  <a:latin typeface="Cambria Math" panose="02040503050406030204" pitchFamily="18" charset="0"/>
                                </a:rPr>
                                <m:t>2</m:t>
                              </m:r>
                            </m:sup>
                          </m:sSubSup>
                          <m:r>
                            <a:rPr lang="en-US" sz="2400" i="1">
                              <a:latin typeface="Cambria Math" panose="02040503050406030204" pitchFamily="18" charset="0"/>
                            </a:rPr>
                            <m:t>)</m:t>
                          </m:r>
                        </m:e>
                      </m:nary>
                    </m:oMath>
                  </m:oMathPara>
                </a14:m>
                <a:endParaRPr lang="en-US" sz="3200" dirty="0"/>
              </a:p>
            </p:txBody>
          </p:sp>
        </mc:Choice>
        <mc:Fallback xmlns="">
          <p:sp>
            <p:nvSpPr>
              <p:cNvPr id="16" name="TextBox 15">
                <a:extLst>
                  <a:ext uri="{FF2B5EF4-FFF2-40B4-BE49-F238E27FC236}">
                    <a16:creationId xmlns:a16="http://schemas.microsoft.com/office/drawing/2014/main" id="{D0AB7FC2-EF38-C6C0-4C9A-9C7EDAA5C1D2}"/>
                  </a:ext>
                </a:extLst>
              </p:cNvPr>
              <p:cNvSpPr txBox="1">
                <a:spLocks noRot="1" noChangeAspect="1" noMove="1" noResize="1" noEditPoints="1" noAdjustHandles="1" noChangeArrowheads="1" noChangeShapeType="1" noTextEdit="1"/>
              </p:cNvSpPr>
              <p:nvPr/>
            </p:nvSpPr>
            <p:spPr>
              <a:xfrm>
                <a:off x="1112511" y="4099821"/>
                <a:ext cx="6420027" cy="11380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EBC92BA-6ECE-A67D-3A4E-D07D3508B2EA}"/>
                  </a:ext>
                </a:extLst>
              </p:cNvPr>
              <p:cNvSpPr txBox="1"/>
              <p:nvPr/>
            </p:nvSpPr>
            <p:spPr>
              <a:xfrm>
                <a:off x="4431409" y="5164351"/>
                <a:ext cx="4205126" cy="506742"/>
              </a:xfrm>
              <a:prstGeom prst="rect">
                <a:avLst/>
              </a:prstGeom>
              <a:noFill/>
            </p:spPr>
            <p:txBody>
              <a:bodyPr wrap="none" rtlCol="0">
                <a:spAutoFit/>
              </a:bodyPr>
              <a:lstStyle/>
              <a:p>
                <a:pPr algn="l"/>
                <a:r>
                  <a:rPr lang="en-US" sz="2400" b="0" dirty="0"/>
                  <a:t>unknown:</a:t>
                </a:r>
                <a14:m>
                  <m:oMath xmlns:m="http://schemas.openxmlformats.org/officeDocument/2006/math">
                    <m:r>
                      <a:rPr lang="en-US" sz="2400" b="0" i="1" dirty="0">
                        <a:latin typeface="Cambria Math" panose="02040503050406030204" pitchFamily="18" charset="0"/>
                      </a:rPr>
                      <m:t> </m:t>
                    </m:r>
                    <m:r>
                      <a:rPr lang="en-US" sz="2400" b="1" i="0" dirty="0" smtClean="0">
                        <a:latin typeface="Cambria Math" panose="02040503050406030204" pitchFamily="18" charset="0"/>
                      </a:rPr>
                      <m:t>𝐱</m:t>
                    </m:r>
                    <m:r>
                      <a:rPr lang="en-US" sz="2400" b="0" i="0" dirty="0">
                        <a:latin typeface="Cambria Math" panose="02040503050406030204" pitchFamily="18" charset="0"/>
                      </a:rPr>
                      <m:t>,</m:t>
                    </m:r>
                    <m:r>
                      <m:rPr>
                        <m:sty m:val="p"/>
                      </m:rPr>
                      <a:rPr lang="en-US" sz="2400" b="0" i="1" dirty="0">
                        <a:latin typeface="Cambria Math" panose="02040503050406030204" pitchFamily="18" charset="0"/>
                      </a:rPr>
                      <m:t>λ</m:t>
                    </m:r>
                    <m:r>
                      <a:rPr lang="en-US" sz="2400" b="0" i="0" dirty="0">
                        <a:latin typeface="Cambria Math" panose="02040503050406030204" pitchFamily="18" charset="0"/>
                      </a:rPr>
                      <m:t>,</m:t>
                    </m:r>
                    <m:r>
                      <a:rPr lang="en-US" sz="2400" b="1" i="0" dirty="0">
                        <a:latin typeface="Cambria Math" panose="02040503050406030204" pitchFamily="18" charset="0"/>
                      </a:rPr>
                      <m:t>𝐬</m:t>
                    </m:r>
                    <m:r>
                      <a:rPr lang="en-US" sz="2400" b="0" i="1" dirty="0">
                        <a:latin typeface="Cambria Math" panose="02040503050406030204" pitchFamily="18" charset="0"/>
                      </a:rPr>
                      <m:t> </m:t>
                    </m:r>
                    <m:d>
                      <m:dPr>
                        <m:ctrlPr>
                          <a:rPr lang="en-US" sz="2400" b="0" i="1" dirty="0">
                            <a:latin typeface="Cambria Math" panose="02040503050406030204" pitchFamily="18" charset="0"/>
                          </a:rPr>
                        </m:ctrlPr>
                      </m:dPr>
                      <m:e>
                        <m:r>
                          <a:rPr lang="en-US" sz="2400" b="0" i="1" dirty="0" smtClean="0">
                            <a:latin typeface="Cambria Math" panose="02040503050406030204" pitchFamily="18" charset="0"/>
                          </a:rPr>
                          <m:t>𝑛</m:t>
                        </m:r>
                        <m:r>
                          <a:rPr lang="en-US" sz="2400" b="0" i="0" dirty="0">
                            <a:latin typeface="Cambria Math" panose="02040503050406030204" pitchFamily="18" charset="0"/>
                          </a:rPr>
                          <m:t>+</m:t>
                        </m:r>
                        <m:r>
                          <a:rPr lang="en-US" sz="2400" b="0" i="1" dirty="0">
                            <a:latin typeface="Cambria Math" panose="02040503050406030204" pitchFamily="18" charset="0"/>
                          </a:rPr>
                          <m:t>𝐾</m:t>
                        </m:r>
                        <m:r>
                          <a:rPr lang="en-US" sz="2400" b="0" i="0" dirty="0">
                            <a:latin typeface="Cambria Math" panose="02040503050406030204" pitchFamily="18" charset="0"/>
                          </a:rPr>
                          <m:t>+</m:t>
                        </m:r>
                        <m:r>
                          <a:rPr lang="en-US" sz="2400" b="0" i="1" dirty="0">
                            <a:latin typeface="Cambria Math" panose="02040503050406030204" pitchFamily="18" charset="0"/>
                          </a:rPr>
                          <m:t>𝐾</m:t>
                        </m:r>
                      </m:e>
                    </m:d>
                  </m:oMath>
                </a14:m>
                <a:endParaRPr lang="en-US" sz="2400" dirty="0"/>
              </a:p>
            </p:txBody>
          </p:sp>
        </mc:Choice>
        <mc:Fallback xmlns="">
          <p:sp>
            <p:nvSpPr>
              <p:cNvPr id="18" name="TextBox 17">
                <a:extLst>
                  <a:ext uri="{FF2B5EF4-FFF2-40B4-BE49-F238E27FC236}">
                    <a16:creationId xmlns:a16="http://schemas.microsoft.com/office/drawing/2014/main" id="{0EBC92BA-6ECE-A67D-3A4E-D07D3508B2EA}"/>
                  </a:ext>
                </a:extLst>
              </p:cNvPr>
              <p:cNvSpPr txBox="1">
                <a:spLocks noRot="1" noChangeAspect="1" noMove="1" noResize="1" noEditPoints="1" noAdjustHandles="1" noChangeArrowheads="1" noChangeShapeType="1" noTextEdit="1"/>
              </p:cNvSpPr>
              <p:nvPr/>
            </p:nvSpPr>
            <p:spPr>
              <a:xfrm>
                <a:off x="4431409" y="5164351"/>
                <a:ext cx="4205126" cy="506742"/>
              </a:xfrm>
              <a:prstGeom prst="rect">
                <a:avLst/>
              </a:prstGeom>
              <a:blipFill>
                <a:blip r:embed="rId7"/>
                <a:stretch>
                  <a:fillRect l="-2319" b="-27711"/>
                </a:stretch>
              </a:blipFill>
            </p:spPr>
            <p:txBody>
              <a:bodyPr/>
              <a:lstStyle/>
              <a:p>
                <a:r>
                  <a:rPr lang="en-US">
                    <a:noFill/>
                  </a:rPr>
                  <a:t> </a:t>
                </a:r>
              </a:p>
            </p:txBody>
          </p:sp>
        </mc:Fallback>
      </mc:AlternateContent>
    </p:spTree>
    <p:extLst>
      <p:ext uri="{BB962C8B-B14F-4D97-AF65-F5344CB8AC3E}">
        <p14:creationId xmlns:p14="http://schemas.microsoft.com/office/powerpoint/2010/main" val="4096861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800" y="774200"/>
                <a:ext cx="8534400" cy="4303322"/>
              </a:xfrm>
            </p:spPr>
            <p:txBody>
              <a:bodyPr/>
              <a:lstStyle/>
              <a:p>
                <a:r>
                  <a:rPr lang="en-US" dirty="0"/>
                  <a:t>KKT condition</a:t>
                </a:r>
              </a:p>
              <a:p>
                <a:endParaRPr lang="en-US" dirty="0"/>
              </a:p>
              <a:p>
                <a:endParaRPr lang="en-US" dirty="0"/>
              </a:p>
              <a:p>
                <a:endParaRPr lang="en-US" dirty="0"/>
              </a:p>
              <a:p>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=0</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r>
                      <a:rPr lang="en-US" i="1">
                        <a:latin typeface="Cambria Math" panose="02040503050406030204" pitchFamily="18" charset="0"/>
                      </a:rPr>
                      <m:t>=0</m:t>
                    </m:r>
                  </m:oMath>
                </a14:m>
                <a:r>
                  <a:rPr lang="en-US" dirty="0"/>
                  <a:t>: </a:t>
                </a:r>
                <a:r>
                  <a:rPr lang="en-US" dirty="0">
                    <a:solidFill>
                      <a:srgbClr val="0000FF"/>
                    </a:solidFill>
                  </a:rPr>
                  <a:t>Complementary slackness (switching condition)</a:t>
                </a:r>
              </a:p>
              <a:p>
                <a:r>
                  <a:rPr lang="en-US" dirty="0">
                    <a:solidFill>
                      <a:srgbClr val="0000FF"/>
                    </a:solidFill>
                  </a:rPr>
                  <a:t>Slack variable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800" y="774200"/>
                <a:ext cx="8534400" cy="4303322"/>
              </a:xfrm>
              <a:blipFill>
                <a:blip r:embed="rId3"/>
                <a:stretch>
                  <a:fillRect l="-929" t="-184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Inequality Constraints </a:t>
            </a:r>
            <a:r>
              <a:rPr lang="en-US" i="1" dirty="0"/>
              <a:t>cont</a:t>
            </a:r>
            <a:r>
              <a:rPr lang="en-US" dirty="0"/>
              <a:t>.</a:t>
            </a:r>
          </a:p>
        </p:txBody>
      </p:sp>
      <p:sp>
        <p:nvSpPr>
          <p:cNvPr id="7" name="TextBox 6"/>
          <p:cNvSpPr txBox="1"/>
          <p:nvPr/>
        </p:nvSpPr>
        <p:spPr>
          <a:xfrm>
            <a:off x="5319760" y="2991506"/>
            <a:ext cx="2339102"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Nonlinear equation</a:t>
            </a:r>
          </a:p>
        </p:txBody>
      </p:sp>
      <p:cxnSp>
        <p:nvCxnSpPr>
          <p:cNvPr id="9" name="Straight Arrow Connector 8"/>
          <p:cNvCxnSpPr>
            <a:cxnSpLocks/>
            <a:stCxn id="7" idx="1"/>
          </p:cNvCxnSpPr>
          <p:nvPr/>
        </p:nvCxnSpPr>
        <p:spPr bwMode="auto">
          <a:xfrm flipH="1" flipV="1">
            <a:off x="4320787" y="2885037"/>
            <a:ext cx="998973" cy="30652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7841FF-A3DB-CBEE-AFB2-B8C3C8743C23}"/>
                  </a:ext>
                </a:extLst>
              </p:cNvPr>
              <p:cNvSpPr txBox="1"/>
              <p:nvPr/>
            </p:nvSpPr>
            <p:spPr>
              <a:xfrm>
                <a:off x="308171" y="1003855"/>
                <a:ext cx="6947351" cy="2055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t>
                      </m:r>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i="1">
                              <a:latin typeface="Cambria Math" panose="02040503050406030204" pitchFamily="18" charset="0"/>
                            </a:rPr>
                            <m:t>,</m:t>
                          </m:r>
                          <m:r>
                            <a:rPr lang="en-US" sz="2400" b="1" i="1">
                              <a:latin typeface="Cambria Math" panose="02040503050406030204" pitchFamily="18" charset="0"/>
                            </a:rPr>
                            <m:t>𝛌</m:t>
                          </m:r>
                          <m:r>
                            <a:rPr lang="en-US" sz="2400">
                              <a:latin typeface="Cambria Math" panose="02040503050406030204" pitchFamily="18" charset="0"/>
                            </a:rPr>
                            <m:t>,</m:t>
                          </m:r>
                          <m:r>
                            <a:rPr lang="en-US" sz="2400" b="1" i="1">
                              <a:latin typeface="Cambria Math" panose="02040503050406030204" pitchFamily="18" charset="0"/>
                            </a:rPr>
                            <m:t>𝐬</m:t>
                          </m:r>
                        </m:e>
                      </m:d>
                      <m:r>
                        <a:rPr lang="en-US" sz="2400">
                          <a:latin typeface="Cambria Math" panose="02040503050406030204" pitchFamily="18" charset="0"/>
                        </a:rPr>
                        <m:t>=0 → </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num>
                                <m:den>
                                  <m:r>
                                    <a:rPr lang="en-US" sz="2400" i="1">
                                      <a:latin typeface="Cambria Math" panose="02040503050406030204" pitchFamily="18" charset="0"/>
                                    </a:rPr>
                                    <m:t>𝜕</m:t>
                                  </m:r>
                                  <m:r>
                                    <a:rPr lang="en-US" sz="2400" b="1" i="1">
                                      <a:latin typeface="Cambria Math" panose="02040503050406030204" pitchFamily="18" charset="0"/>
                                    </a:rPr>
                                    <m:t>𝐱</m:t>
                                  </m:r>
                                </m:den>
                              </m:f>
                              <m:r>
                                <a:rPr lang="en-US" sz="2400" i="1">
                                  <a:latin typeface="Cambria Math" panose="02040503050406030204" pitchFamily="18" charset="0"/>
                                </a:rPr>
                                <m:t>+</m:t>
                              </m:r>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𝐾</m:t>
                                  </m:r>
                                </m:sup>
                                <m:e>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f>
                                    <m:fPr>
                                      <m:ctrlPr>
                                        <a:rPr lang="en-US" sz="2400" i="1">
                                          <a:latin typeface="Cambria Math" panose="02040503050406030204" pitchFamily="18" charset="0"/>
                                        </a:rPr>
                                      </m:ctrlPr>
                                    </m:fPr>
                                    <m:nu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num>
                                    <m:den>
                                      <m:r>
                                        <a:rPr lang="en-US" sz="2400" i="1">
                                          <a:latin typeface="Cambria Math" panose="02040503050406030204" pitchFamily="18" charset="0"/>
                                        </a:rPr>
                                        <m:t>𝜕</m:t>
                                      </m:r>
                                      <m:r>
                                        <a:rPr lang="en-US" sz="2400" b="1" i="1">
                                          <a:latin typeface="Cambria Math" panose="02040503050406030204" pitchFamily="18" charset="0"/>
                                        </a:rPr>
                                        <m:t>𝐱</m:t>
                                      </m:r>
                                    </m:den>
                                  </m:f>
                                </m:e>
                              </m:nary>
                              <m:r>
                                <a:rPr lang="en-US" sz="2400" i="1">
                                  <a:latin typeface="Cambria Math" panose="02040503050406030204" pitchFamily="18" charset="0"/>
                                </a:rPr>
                                <m:t>=0</m:t>
                              </m:r>
                              <m:r>
                                <a:rPr lang="en-US" sz="2400" b="0" i="1" smtClean="0">
                                  <a:latin typeface="Cambria Math" panose="02040503050406030204" pitchFamily="18" charset="0"/>
                                </a:rPr>
                                <m:t>          </m:t>
                              </m:r>
                            </m:e>
                            <m:e>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i="1">
                                      <a:latin typeface="Cambria Math" panose="02040503050406030204" pitchFamily="18" charset="0"/>
                                    </a:rPr>
                                    <m:t>2</m:t>
                                  </m:r>
                                </m:sup>
                              </m:sSubSup>
                              <m:r>
                                <a:rPr lang="en-US" sz="2400" i="1">
                                  <a:latin typeface="Cambria Math" panose="02040503050406030204" pitchFamily="18" charset="0"/>
                                </a:rPr>
                                <m:t>=0,</m:t>
                              </m:r>
                              <m:r>
                                <a:rPr lang="en-US" sz="2400" b="0" i="1" smtClean="0">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=1,⋯, </m:t>
                              </m:r>
                              <m:r>
                                <a:rPr lang="en-US" sz="2400" i="1">
                                  <a:latin typeface="Cambria Math" panose="02040503050406030204" pitchFamily="18" charset="0"/>
                                </a:rPr>
                                <m:t>𝐾</m:t>
                              </m:r>
                            </m:e>
                            <m:e>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𝑖</m:t>
                                  </m:r>
                                </m:sub>
                              </m:sSub>
                              <m:r>
                                <a:rPr lang="en-US" sz="2400" i="1">
                                  <a:latin typeface="Cambria Math" panose="02040503050406030204" pitchFamily="18" charset="0"/>
                                </a:rPr>
                                <m:t>=0,</m:t>
                              </m:r>
                              <m:r>
                                <a:rPr lang="en-US" sz="2400" b="0" i="1" smtClean="0">
                                  <a:latin typeface="Cambria Math" panose="02040503050406030204" pitchFamily="18" charset="0"/>
                                </a:rPr>
                                <m:t>          </m:t>
                              </m:r>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=1,⋯, </m:t>
                              </m:r>
                              <m:r>
                                <a:rPr lang="en-US" sz="2400" i="1">
                                  <a:latin typeface="Cambria Math" panose="02040503050406030204" pitchFamily="18" charset="0"/>
                                </a:rPr>
                                <m:t>𝐾</m:t>
                              </m:r>
                            </m:e>
                          </m:eqArr>
                        </m:e>
                      </m:d>
                    </m:oMath>
                  </m:oMathPara>
                </a14:m>
                <a:endParaRPr lang="en-US" sz="3200" dirty="0"/>
              </a:p>
            </p:txBody>
          </p:sp>
        </mc:Choice>
        <mc:Fallback xmlns="">
          <p:sp>
            <p:nvSpPr>
              <p:cNvPr id="8" name="TextBox 7">
                <a:extLst>
                  <a:ext uri="{FF2B5EF4-FFF2-40B4-BE49-F238E27FC236}">
                    <a16:creationId xmlns:a16="http://schemas.microsoft.com/office/drawing/2014/main" id="{7E7841FF-A3DB-CBEE-AFB2-B8C3C8743C23}"/>
                  </a:ext>
                </a:extLst>
              </p:cNvPr>
              <p:cNvSpPr txBox="1">
                <a:spLocks noRot="1" noChangeAspect="1" noMove="1" noResize="1" noEditPoints="1" noAdjustHandles="1" noChangeArrowheads="1" noChangeShapeType="1" noTextEdit="1"/>
              </p:cNvSpPr>
              <p:nvPr/>
            </p:nvSpPr>
            <p:spPr>
              <a:xfrm>
                <a:off x="308171" y="1003855"/>
                <a:ext cx="6947351" cy="20558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879F626-3E86-2C4B-3CDE-4321E8655F79}"/>
                  </a:ext>
                </a:extLst>
              </p:cNvPr>
              <p:cNvSpPr txBox="1"/>
              <p:nvPr/>
            </p:nvSpPr>
            <p:spPr>
              <a:xfrm>
                <a:off x="631903" y="4963768"/>
                <a:ext cx="5191101"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r>
                        <a:rPr lang="en-US" sz="2400" i="1">
                          <a:latin typeface="Cambria Math" panose="02040503050406030204" pitchFamily="18" charset="0"/>
                        </a:rPr>
                        <m:t>=0  →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r>
                        <a:rPr lang="en-US" sz="2400" i="1">
                          <a:latin typeface="Cambria Math" panose="02040503050406030204" pitchFamily="18" charset="0"/>
                        </a:rPr>
                        <m:t>&lt;0  </m:t>
                      </m:r>
                      <m:r>
                        <m:rPr>
                          <m:sty m:val="p"/>
                        </m:rPr>
                        <a:rPr lang="en-US" sz="2400">
                          <a:latin typeface="Cambria Math" panose="02040503050406030204" pitchFamily="18" charset="0"/>
                        </a:rPr>
                        <m:t>inactive</m:t>
                      </m:r>
                      <m:r>
                        <a:rPr lang="en-US" sz="2400">
                          <a:latin typeface="Cambria Math" panose="02040503050406030204" pitchFamily="18" charset="0"/>
                        </a:rPr>
                        <m:t> </m:t>
                      </m:r>
                      <m:r>
                        <m:rPr>
                          <m:sty m:val="p"/>
                        </m:rPr>
                        <a:rPr lang="en-US" sz="2400">
                          <a:latin typeface="Cambria Math" panose="02040503050406030204" pitchFamily="18" charset="0"/>
                        </a:rPr>
                        <m:t>constraint</m:t>
                      </m:r>
                    </m:oMath>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r>
                        <a:rPr lang="en-US" sz="2400" i="1">
                          <a:latin typeface="Cambria Math" panose="02040503050406030204" pitchFamily="18" charset="0"/>
                        </a:rPr>
                        <m:t>&gt;0  →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r>
                        <a:rPr lang="en-US" sz="2400" i="1">
                          <a:latin typeface="Cambria Math" panose="02040503050406030204" pitchFamily="18" charset="0"/>
                        </a:rPr>
                        <m:t>=0  </m:t>
                      </m:r>
                      <m:r>
                        <m:rPr>
                          <m:sty m:val="p"/>
                        </m:rPr>
                        <a:rPr lang="en-US" sz="2400">
                          <a:latin typeface="Cambria Math" panose="02040503050406030204" pitchFamily="18" charset="0"/>
                        </a:rPr>
                        <m:t>active</m:t>
                      </m:r>
                      <m:r>
                        <a:rPr lang="en-US" sz="2400">
                          <a:latin typeface="Cambria Math" panose="02040503050406030204" pitchFamily="18" charset="0"/>
                        </a:rPr>
                        <m:t> </m:t>
                      </m:r>
                      <m:r>
                        <m:rPr>
                          <m:sty m:val="p"/>
                        </m:rPr>
                        <a:rPr lang="en-US" sz="2400">
                          <a:latin typeface="Cambria Math" panose="02040503050406030204" pitchFamily="18" charset="0"/>
                        </a:rPr>
                        <m:t>constraint</m:t>
                      </m:r>
                    </m:oMath>
                  </m:oMathPara>
                </a14:m>
                <a:endParaRPr lang="en-US" sz="3200" dirty="0"/>
              </a:p>
            </p:txBody>
          </p:sp>
        </mc:Choice>
        <mc:Fallback xmlns="">
          <p:sp>
            <p:nvSpPr>
              <p:cNvPr id="19" name="TextBox 18">
                <a:extLst>
                  <a:ext uri="{FF2B5EF4-FFF2-40B4-BE49-F238E27FC236}">
                    <a16:creationId xmlns:a16="http://schemas.microsoft.com/office/drawing/2014/main" id="{C879F626-3E86-2C4B-3CDE-4321E8655F79}"/>
                  </a:ext>
                </a:extLst>
              </p:cNvPr>
              <p:cNvSpPr txBox="1">
                <a:spLocks noRot="1" noChangeAspect="1" noMove="1" noResize="1" noEditPoints="1" noAdjustHandles="1" noChangeArrowheads="1" noChangeShapeType="1" noTextEdit="1"/>
              </p:cNvSpPr>
              <p:nvPr/>
            </p:nvSpPr>
            <p:spPr>
              <a:xfrm>
                <a:off x="631903" y="4963768"/>
                <a:ext cx="5191101" cy="830997"/>
              </a:xfrm>
              <a:prstGeom prst="rect">
                <a:avLst/>
              </a:prstGeom>
              <a:blipFill>
                <a:blip r:embed="rId5"/>
                <a:stretch>
                  <a:fillRect b="-4380"/>
                </a:stretch>
              </a:blipFill>
            </p:spPr>
            <p:txBody>
              <a:bodyPr/>
              <a:lstStyle/>
              <a:p>
                <a:r>
                  <a:rPr lang="en-US">
                    <a:noFill/>
                  </a:rPr>
                  <a:t> </a:t>
                </a:r>
              </a:p>
            </p:txBody>
          </p:sp>
        </mc:Fallback>
      </mc:AlternateContent>
    </p:spTree>
    <p:extLst>
      <p:ext uri="{BB962C8B-B14F-4D97-AF65-F5344CB8AC3E}">
        <p14:creationId xmlns:p14="http://schemas.microsoft.com/office/powerpoint/2010/main" val="3788013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Optimization Problem</a:t>
            </a:r>
          </a:p>
          <a:p>
            <a:endParaRPr lang="en-US" dirty="0"/>
          </a:p>
          <a:p>
            <a:endParaRPr lang="en-US" dirty="0"/>
          </a:p>
          <a:p>
            <a:r>
              <a:rPr lang="en-US" dirty="0"/>
              <a:t>Lagrange Function</a:t>
            </a:r>
          </a:p>
          <a:p>
            <a:endParaRPr lang="en-US" dirty="0"/>
          </a:p>
          <a:p>
            <a:endParaRPr lang="en-US" dirty="0"/>
          </a:p>
          <a:p>
            <a:r>
              <a:rPr lang="en-US" dirty="0"/>
              <a:t>KKT condition</a:t>
            </a:r>
          </a:p>
        </p:txBody>
      </p:sp>
      <p:sp>
        <p:nvSpPr>
          <p:cNvPr id="3" name="Title 2"/>
          <p:cNvSpPr>
            <a:spLocks noGrp="1"/>
          </p:cNvSpPr>
          <p:nvPr>
            <p:ph type="title"/>
          </p:nvPr>
        </p:nvSpPr>
        <p:spPr/>
        <p:txBody>
          <a:bodyPr/>
          <a:lstStyle/>
          <a:p>
            <a:r>
              <a:rPr lang="en-US" dirty="0"/>
              <a:t>Ex4.12) Inequality Constraint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08B0AF8-4413-841A-EE8E-B12A64EC7725}"/>
                  </a:ext>
                </a:extLst>
              </p:cNvPr>
              <p:cNvSpPr txBox="1"/>
              <p:nvPr/>
            </p:nvSpPr>
            <p:spPr>
              <a:xfrm>
                <a:off x="959805" y="1144065"/>
                <a:ext cx="5428922" cy="120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r>
                                <a:rPr lang="en-US" sz="2400" i="1">
                                  <a:latin typeface="Cambria Math" panose="02040503050406030204" pitchFamily="18" charset="0"/>
                                </a:rPr>
                                <m:t>−</m:t>
                              </m:r>
                              <m:r>
                                <a:rPr lang="en-US" sz="2400">
                                  <a:latin typeface="Cambria Math" panose="02040503050406030204" pitchFamily="18" charset="0"/>
                                </a:rPr>
                                <m:t>3</m:t>
                              </m:r>
                            </m:e>
                          </m:d>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i="1">
                                  <a:latin typeface="Cambria Math" panose="02040503050406030204" pitchFamily="18" charset="0"/>
                                </a:rPr>
                                <m:t>−</m:t>
                              </m:r>
                              <m:r>
                                <a:rPr lang="en-US" sz="2400">
                                  <a:latin typeface="Cambria Math" panose="02040503050406030204" pitchFamily="18" charset="0"/>
                                </a:rPr>
                                <m:t>3</m:t>
                              </m:r>
                            </m:e>
                          </m:d>
                        </m:e>
                        <m:sup>
                          <m:r>
                            <a:rPr lang="en-US" sz="2400">
                              <a:latin typeface="Cambria Math" panose="02040503050406030204" pitchFamily="18" charset="0"/>
                            </a:rPr>
                            <m:t>2</m:t>
                          </m:r>
                        </m:sup>
                      </m:sSup>
                    </m:oMath>
                    <m:oMath xmlns:m="http://schemas.openxmlformats.org/officeDocument/2006/math">
                      <m:r>
                        <a:rPr lang="en-US" sz="2400" i="1">
                          <a:latin typeface="Cambria Math" panose="02040503050406030204" pitchFamily="18" charset="0"/>
                        </a:rPr>
                        <m:t>𝑠𝑢𝑏𝑗𝑒𝑐𝑡</m:t>
                      </m:r>
                      <m:r>
                        <a:rPr lang="en-US" sz="2400">
                          <a:latin typeface="Cambria Math" panose="02040503050406030204" pitchFamily="18" charset="0"/>
                        </a:rPr>
                        <m:t> </m:t>
                      </m:r>
                      <m:r>
                        <a:rPr lang="en-US" sz="2400" i="1">
                          <a:latin typeface="Cambria Math" panose="02040503050406030204" pitchFamily="18" charset="0"/>
                        </a:rPr>
                        <m:t>𝑡𝑜</m:t>
                      </m:r>
                      <m:r>
                        <a:rPr lang="en-US" sz="2400" i="1">
                          <a:latin typeface="Cambria Math" panose="02040503050406030204" pitchFamily="18" charset="0"/>
                        </a:rPr>
                        <m:t> </m:t>
                      </m:r>
                      <m:r>
                        <a:rPr lang="en-US" sz="2400" i="1">
                          <a:latin typeface="Cambria Math" panose="02040503050406030204" pitchFamily="18" charset="0"/>
                        </a:rPr>
                        <m:t>h</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−1=0</m:t>
                      </m:r>
                    </m:oMath>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   </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−4≤0</m:t>
                      </m:r>
                    </m:oMath>
                  </m:oMathPara>
                </a14:m>
                <a:endParaRPr lang="en-US" sz="3200" dirty="0"/>
              </a:p>
            </p:txBody>
          </p:sp>
        </mc:Choice>
        <mc:Fallback xmlns="">
          <p:sp>
            <p:nvSpPr>
              <p:cNvPr id="10" name="TextBox 9">
                <a:extLst>
                  <a:ext uri="{FF2B5EF4-FFF2-40B4-BE49-F238E27FC236}">
                    <a16:creationId xmlns:a16="http://schemas.microsoft.com/office/drawing/2014/main" id="{208B0AF8-4413-841A-EE8E-B12A64EC7725}"/>
                  </a:ext>
                </a:extLst>
              </p:cNvPr>
              <p:cNvSpPr txBox="1">
                <a:spLocks noRot="1" noChangeAspect="1" noMove="1" noResize="1" noEditPoints="1" noAdjustHandles="1" noChangeArrowheads="1" noChangeShapeType="1" noTextEdit="1"/>
              </p:cNvSpPr>
              <p:nvPr/>
            </p:nvSpPr>
            <p:spPr>
              <a:xfrm>
                <a:off x="959805" y="1144065"/>
                <a:ext cx="5428922" cy="1208664"/>
              </a:xfrm>
              <a:prstGeom prst="rect">
                <a:avLst/>
              </a:prstGeom>
              <a:blipFill>
                <a:blip r:embed="rId3"/>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73D5E28-C33F-539F-467E-791B4DA7D98C}"/>
                  </a:ext>
                </a:extLst>
              </p:cNvPr>
              <p:cNvSpPr txBox="1"/>
              <p:nvPr/>
            </p:nvSpPr>
            <p:spPr>
              <a:xfrm>
                <a:off x="663844" y="2982554"/>
                <a:ext cx="7193444" cy="847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a:latin typeface="Cambria Math" panose="02040503050406030204" pitchFamily="18" charset="0"/>
                            </a:rPr>
                            <m:t>,</m:t>
                          </m:r>
                          <m:r>
                            <a:rPr lang="en-US" sz="2400" b="1" i="1">
                              <a:latin typeface="Cambria Math" panose="02040503050406030204" pitchFamily="18" charset="0"/>
                            </a:rPr>
                            <m:t>𝛌</m:t>
                          </m:r>
                          <m:r>
                            <a:rPr lang="en-US" sz="2400" i="1">
                              <a:latin typeface="Cambria Math" panose="02040503050406030204" pitchFamily="18" charset="0"/>
                            </a:rPr>
                            <m:t>,</m:t>
                          </m:r>
                          <m:r>
                            <a:rPr lang="en-US" sz="2400" i="1">
                              <a:latin typeface="Cambria Math" panose="02040503050406030204" pitchFamily="18" charset="0"/>
                            </a:rPr>
                            <m:t>𝑠</m:t>
                          </m:r>
                        </m:e>
                      </m:d>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r>
                                <a:rPr lang="en-US" sz="2400" i="1">
                                  <a:latin typeface="Cambria Math" panose="02040503050406030204" pitchFamily="18" charset="0"/>
                                </a:rPr>
                                <m:t>−</m:t>
                              </m:r>
                              <m:r>
                                <a:rPr lang="en-US" sz="2400">
                                  <a:latin typeface="Cambria Math" panose="02040503050406030204" pitchFamily="18" charset="0"/>
                                </a:rPr>
                                <m:t>3</m:t>
                              </m:r>
                            </m:e>
                          </m:d>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i="1">
                                  <a:latin typeface="Cambria Math" panose="02040503050406030204" pitchFamily="18" charset="0"/>
                                </a:rPr>
                                <m:t>−</m:t>
                              </m:r>
                              <m:r>
                                <a:rPr lang="en-US" sz="2400">
                                  <a:latin typeface="Cambria Math" panose="02040503050406030204" pitchFamily="18" charset="0"/>
                                </a:rPr>
                                <m:t>3</m:t>
                              </m:r>
                            </m:e>
                          </m:d>
                        </m:e>
                        <m:sup>
                          <m:r>
                            <a:rPr lang="en-US" sz="2400">
                              <a:latin typeface="Cambria Math" panose="02040503050406030204" pitchFamily="18" charset="0"/>
                            </a:rPr>
                            <m:t>2</m:t>
                          </m:r>
                        </m:sup>
                      </m:sSup>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a:latin typeface="Cambria Math" panose="02040503050406030204" pitchFamily="18" charset="0"/>
                            </a:rPr>
                            <m:t>1</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−1</m:t>
                          </m:r>
                        </m:e>
                      </m:d>
                    </m:oMath>
                  </m:oMathPara>
                </a14:m>
                <a:endParaRPr lang="en-US" sz="2400" i="1" dirty="0"/>
              </a:p>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a:latin typeface="Cambria Math" panose="02040503050406030204" pitchFamily="18" charset="0"/>
                            </a:rPr>
                            <m:t>2</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−4+</m:t>
                      </m:r>
                      <m:sSup>
                        <m:sSupPr>
                          <m:ctrlPr>
                            <a:rPr lang="en-US"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2</m:t>
                          </m:r>
                        </m:sup>
                      </m:sSup>
                      <m:r>
                        <a:rPr lang="en-US" sz="2400" i="1">
                          <a:latin typeface="Cambria Math" panose="02040503050406030204" pitchFamily="18" charset="0"/>
                        </a:rPr>
                        <m:t>)</m:t>
                      </m:r>
                    </m:oMath>
                  </m:oMathPara>
                </a14:m>
                <a:endParaRPr lang="en-US" sz="3200" dirty="0"/>
              </a:p>
            </p:txBody>
          </p:sp>
        </mc:Choice>
        <mc:Fallback xmlns="">
          <p:sp>
            <p:nvSpPr>
              <p:cNvPr id="16" name="TextBox 15">
                <a:extLst>
                  <a:ext uri="{FF2B5EF4-FFF2-40B4-BE49-F238E27FC236}">
                    <a16:creationId xmlns:a16="http://schemas.microsoft.com/office/drawing/2014/main" id="{173D5E28-C33F-539F-467E-791B4DA7D98C}"/>
                  </a:ext>
                </a:extLst>
              </p:cNvPr>
              <p:cNvSpPr txBox="1">
                <a:spLocks noRot="1" noChangeAspect="1" noMove="1" noResize="1" noEditPoints="1" noAdjustHandles="1" noChangeArrowheads="1" noChangeShapeType="1" noTextEdit="1"/>
              </p:cNvSpPr>
              <p:nvPr/>
            </p:nvSpPr>
            <p:spPr>
              <a:xfrm>
                <a:off x="663844" y="2982554"/>
                <a:ext cx="7193444" cy="847668"/>
              </a:xfrm>
              <a:prstGeom prst="rect">
                <a:avLst/>
              </a:prstGeom>
              <a:blipFill>
                <a:blip r:embed="rId4"/>
                <a:stretch>
                  <a:fillRect b="-8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44C1C42-7B73-A577-25A3-FE21FD442762}"/>
                  </a:ext>
                </a:extLst>
              </p:cNvPr>
              <p:cNvSpPr txBox="1"/>
              <p:nvPr/>
            </p:nvSpPr>
            <p:spPr>
              <a:xfrm>
                <a:off x="663844" y="4313434"/>
                <a:ext cx="6237605" cy="20873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t>
                      </m:r>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i="1">
                              <a:latin typeface="Cambria Math" panose="02040503050406030204" pitchFamily="18" charset="0"/>
                            </a:rPr>
                            <m:t>,</m:t>
                          </m:r>
                          <m:r>
                            <a:rPr lang="en-US" sz="2400" b="1" i="1">
                              <a:latin typeface="Cambria Math" panose="02040503050406030204" pitchFamily="18" charset="0"/>
                            </a:rPr>
                            <m:t>𝛌</m:t>
                          </m:r>
                          <m:r>
                            <a:rPr lang="en-US" sz="2400">
                              <a:latin typeface="Cambria Math" panose="02040503050406030204" pitchFamily="18" charset="0"/>
                            </a:rPr>
                            <m:t>,</m:t>
                          </m:r>
                          <m:r>
                            <a:rPr lang="en-US" sz="2400" i="1">
                              <a:latin typeface="Cambria Math" panose="02040503050406030204" pitchFamily="18" charset="0"/>
                            </a:rPr>
                            <m:t>𝑠</m:t>
                          </m:r>
                        </m:e>
                      </m:d>
                      <m:r>
                        <a:rPr lang="en-US" sz="2400">
                          <a:latin typeface="Cambria Math" panose="02040503050406030204" pitchFamily="18" charset="0"/>
                        </a:rPr>
                        <m:t>=0 → </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2</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−3</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2</m:t>
                                  </m:r>
                                </m:sub>
                              </m:sSub>
                              <m:r>
                                <a:rPr lang="en-US" sz="2400" i="1">
                                  <a:latin typeface="Cambria Math" panose="02040503050406030204" pitchFamily="18" charset="0"/>
                                </a:rPr>
                                <m:t>=0</m:t>
                              </m:r>
                            </m:e>
                            <m:e>
                              <m:r>
                                <a:rPr lang="en-US" sz="2400" i="1">
                                  <a:latin typeface="Cambria Math" panose="02040503050406030204" pitchFamily="18" charset="0"/>
                                </a:rPr>
                                <m:t>2</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−3</m:t>
                                  </m:r>
                                </m:e>
                              </m:d>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2</m:t>
                                  </m:r>
                                </m:sub>
                              </m:sSub>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−1=0</m:t>
                              </m:r>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−4+</m:t>
                              </m:r>
                              <m:sSup>
                                <m:sSupPr>
                                  <m:ctrlPr>
                                    <a:rPr lang="en-US"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2</m:t>
                                  </m:r>
                                </m:sup>
                              </m:sSup>
                              <m:r>
                                <a:rPr lang="en-US" sz="2400" i="1">
                                  <a:latin typeface="Cambria Math" panose="02040503050406030204" pitchFamily="18" charset="0"/>
                                </a:rPr>
                                <m:t>=0</m:t>
                              </m:r>
                            </m:e>
                            <m:e>
                              <m:r>
                                <a:rPr lang="en-US" sz="2400" i="1">
                                  <a:latin typeface="Cambria Math" panose="02040503050406030204" pitchFamily="18" charset="0"/>
                                </a:rPr>
                                <m:t>𝑠</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2</m:t>
                                  </m:r>
                                </m:sub>
                              </m:sSub>
                              <m:r>
                                <a:rPr lang="en-US" sz="2400" i="1">
                                  <a:latin typeface="Cambria Math" panose="02040503050406030204" pitchFamily="18" charset="0"/>
                                </a:rPr>
                                <m:t>=0</m:t>
                              </m:r>
                            </m:e>
                          </m:eqArr>
                        </m:e>
                      </m:d>
                    </m:oMath>
                  </m:oMathPara>
                </a14:m>
                <a:endParaRPr lang="en-US" sz="3200" dirty="0"/>
              </a:p>
            </p:txBody>
          </p:sp>
        </mc:Choice>
        <mc:Fallback xmlns="">
          <p:sp>
            <p:nvSpPr>
              <p:cNvPr id="52" name="TextBox 51">
                <a:extLst>
                  <a:ext uri="{FF2B5EF4-FFF2-40B4-BE49-F238E27FC236}">
                    <a16:creationId xmlns:a16="http://schemas.microsoft.com/office/drawing/2014/main" id="{544C1C42-7B73-A577-25A3-FE21FD442762}"/>
                  </a:ext>
                </a:extLst>
              </p:cNvPr>
              <p:cNvSpPr txBox="1">
                <a:spLocks noRot="1" noChangeAspect="1" noMove="1" noResize="1" noEditPoints="1" noAdjustHandles="1" noChangeArrowheads="1" noChangeShapeType="1" noTextEdit="1"/>
              </p:cNvSpPr>
              <p:nvPr/>
            </p:nvSpPr>
            <p:spPr>
              <a:xfrm>
                <a:off x="663844" y="4313434"/>
                <a:ext cx="6237605" cy="208736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7167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0361A7D-CAAB-8B64-B76E-6E49FD98973F}"/>
                  </a:ext>
                </a:extLst>
              </p:cNvPr>
              <p:cNvSpPr>
                <a:spLocks noGrp="1"/>
              </p:cNvSpPr>
              <p:nvPr>
                <p:ph type="body" sz="quarter" idx="10"/>
              </p:nvPr>
            </p:nvSpPr>
            <p:spPr/>
            <p:txBody>
              <a:bodyPr/>
              <a:lstStyle/>
              <a:p>
                <a:r>
                  <a:rPr lang="en-US" dirty="0"/>
                  <a:t>Case 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2</m:t>
                        </m:r>
                      </m:sub>
                    </m:sSub>
                    <m:r>
                      <a:rPr lang="en-US" i="1">
                        <a:latin typeface="Cambria Math" panose="02040503050406030204" pitchFamily="18" charset="0"/>
                      </a:rPr>
                      <m:t>=0</m:t>
                    </m:r>
                  </m:oMath>
                </a14:m>
                <a:endParaRPr lang="en-US" dirty="0"/>
              </a:p>
              <a:p>
                <a:endParaRPr lang="en-US" dirty="0"/>
              </a:p>
              <a:p>
                <a:r>
                  <a:rPr lang="en-US" dirty="0"/>
                  <a:t>Case 2: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=0</m:t>
                    </m:r>
                  </m:oMath>
                </a14:m>
                <a:endParaRPr lang="en-US" dirty="0"/>
              </a:p>
            </p:txBody>
          </p:sp>
        </mc:Choice>
        <mc:Fallback xmlns="">
          <p:sp>
            <p:nvSpPr>
              <p:cNvPr id="2" name="Text Placeholder 1">
                <a:extLst>
                  <a:ext uri="{FF2B5EF4-FFF2-40B4-BE49-F238E27FC236}">
                    <a16:creationId xmlns:a16="http://schemas.microsoft.com/office/drawing/2014/main" id="{A0361A7D-CAAB-8B64-B76E-6E49FD98973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35DB0E9-0F12-C966-9788-3DFD0D45A941}"/>
              </a:ext>
            </a:extLst>
          </p:cNvPr>
          <p:cNvSpPr>
            <a:spLocks noGrp="1"/>
          </p:cNvSpPr>
          <p:nvPr>
            <p:ph type="title"/>
          </p:nvPr>
        </p:nvSpPr>
        <p:spPr/>
        <p:txBody>
          <a:bodyPr/>
          <a:lstStyle/>
          <a:p>
            <a:r>
              <a:rPr lang="en-US" dirty="0"/>
              <a:t>Ex4.12) Inequality Constraint </a:t>
            </a:r>
            <a:r>
              <a:rPr lang="en-US" i="1" dirty="0"/>
              <a:t>cont</a:t>
            </a:r>
            <a:r>
              <a:rPr lang="en-US"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B41C52B-6090-6609-57D3-CD3A261759A9}"/>
                  </a:ext>
                </a:extLst>
              </p:cNvPr>
              <p:cNvSpPr txBox="1"/>
              <p:nvPr/>
            </p:nvSpPr>
            <p:spPr>
              <a:xfrm>
                <a:off x="2780370" y="646771"/>
                <a:ext cx="2442464" cy="13408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−3</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=0</m:t>
                              </m:r>
                            </m:e>
                            <m:e>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−3</m:t>
                                  </m:r>
                                </m:e>
                              </m:d>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−1=0</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r>
                                <a:rPr lang="en-US" i="1">
                                  <a:latin typeface="Cambria Math" panose="02040503050406030204" pitchFamily="18" charset="0"/>
                                </a:rPr>
                                <m:t>=0</m:t>
                              </m:r>
                            </m:e>
                          </m:eqArr>
                        </m:e>
                      </m:d>
                    </m:oMath>
                  </m:oMathPara>
                </a14:m>
                <a:endParaRPr lang="en-US" sz="2400" dirty="0"/>
              </a:p>
            </p:txBody>
          </p:sp>
        </mc:Choice>
        <mc:Fallback xmlns="">
          <p:sp>
            <p:nvSpPr>
              <p:cNvPr id="8" name="TextBox 7">
                <a:extLst>
                  <a:ext uri="{FF2B5EF4-FFF2-40B4-BE49-F238E27FC236}">
                    <a16:creationId xmlns:a16="http://schemas.microsoft.com/office/drawing/2014/main" id="{DB41C52B-6090-6609-57D3-CD3A261759A9}"/>
                  </a:ext>
                </a:extLst>
              </p:cNvPr>
              <p:cNvSpPr txBox="1">
                <a:spLocks noRot="1" noChangeAspect="1" noMove="1" noResize="1" noEditPoints="1" noAdjustHandles="1" noChangeArrowheads="1" noChangeShapeType="1" noTextEdit="1"/>
              </p:cNvSpPr>
              <p:nvPr/>
            </p:nvSpPr>
            <p:spPr>
              <a:xfrm>
                <a:off x="2780370" y="646771"/>
                <a:ext cx="2442464" cy="13408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F8E4C3-B8C2-7751-9459-7CA76945C0DD}"/>
                  </a:ext>
                </a:extLst>
              </p:cNvPr>
              <p:cNvSpPr txBox="1"/>
              <p:nvPr/>
            </p:nvSpPr>
            <p:spPr>
              <a:xfrm>
                <a:off x="5664820" y="646771"/>
                <a:ext cx="1660711" cy="12065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=3.7</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=0.9</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=−1.4</m:t>
                      </m:r>
                    </m:oMath>
                  </m:oMathPara>
                </a14:m>
                <a:endParaRPr lang="en-US" dirty="0"/>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r>
                        <a:rPr lang="en-US" i="1">
                          <a:latin typeface="Cambria Math" panose="02040503050406030204" pitchFamily="18" charset="0"/>
                        </a:rPr>
                        <m:t>=−0.6</m:t>
                      </m:r>
                      <m:r>
                        <a:rPr lang="en-US" b="0" i="1" smtClean="0">
                          <a:latin typeface="Cambria Math" panose="02040503050406030204" pitchFamily="18" charset="0"/>
                        </a:rPr>
                        <m:t>&lt;0</m:t>
                      </m:r>
                    </m:oMath>
                  </m:oMathPara>
                </a14:m>
                <a:endParaRPr lang="en-US" sz="2400" dirty="0"/>
              </a:p>
            </p:txBody>
          </p:sp>
        </mc:Choice>
        <mc:Fallback xmlns="">
          <p:sp>
            <p:nvSpPr>
              <p:cNvPr id="10" name="TextBox 9">
                <a:extLst>
                  <a:ext uri="{FF2B5EF4-FFF2-40B4-BE49-F238E27FC236}">
                    <a16:creationId xmlns:a16="http://schemas.microsoft.com/office/drawing/2014/main" id="{46F8E4C3-B8C2-7751-9459-7CA76945C0DD}"/>
                  </a:ext>
                </a:extLst>
              </p:cNvPr>
              <p:cNvSpPr txBox="1">
                <a:spLocks noRot="1" noChangeAspect="1" noMove="1" noResize="1" noEditPoints="1" noAdjustHandles="1" noChangeArrowheads="1" noChangeShapeType="1" noTextEdit="1"/>
              </p:cNvSpPr>
              <p:nvPr/>
            </p:nvSpPr>
            <p:spPr>
              <a:xfrm>
                <a:off x="5664820" y="646771"/>
                <a:ext cx="1660711" cy="1206549"/>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67173E7-CA94-EE55-AFBA-5F97DAFB781C}"/>
              </a:ext>
            </a:extLst>
          </p:cNvPr>
          <p:cNvSpPr txBox="1"/>
          <p:nvPr/>
        </p:nvSpPr>
        <p:spPr>
          <a:xfrm>
            <a:off x="7527145" y="901712"/>
            <a:ext cx="1533048" cy="830997"/>
          </a:xfrm>
          <a:prstGeom prst="rect">
            <a:avLst/>
          </a:prstGeom>
          <a:noFill/>
        </p:spPr>
        <p:txBody>
          <a:bodyPr wrap="none" rtlCol="0">
            <a:spAutoFit/>
          </a:bodyPr>
          <a:lstStyle/>
          <a:p>
            <a:pPr algn="l"/>
            <a:r>
              <a:rPr lang="en-US" sz="2400" dirty="0"/>
              <a:t>Violate</a:t>
            </a:r>
            <a:br>
              <a:rPr lang="en-US" sz="2400" dirty="0"/>
            </a:br>
            <a:r>
              <a:rPr lang="en-US" sz="2400" dirty="0"/>
              <a:t>constraint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921FF04-E93A-253B-8457-A8B201461B1D}"/>
                  </a:ext>
                </a:extLst>
              </p:cNvPr>
              <p:cNvSpPr txBox="1"/>
              <p:nvPr/>
            </p:nvSpPr>
            <p:spPr>
              <a:xfrm>
                <a:off x="2773387" y="2111908"/>
                <a:ext cx="2891433" cy="13408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−3</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2</m:t>
                                  </m:r>
                                </m:sub>
                              </m:sSub>
                              <m:r>
                                <a:rPr lang="en-US" i="1">
                                  <a:latin typeface="Cambria Math" panose="02040503050406030204" pitchFamily="18" charset="0"/>
                                </a:rPr>
                                <m:t>=0</m:t>
                              </m:r>
                            </m:e>
                            <m:e>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−3</m:t>
                                  </m:r>
                                </m:e>
                              </m:d>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2</m:t>
                                  </m:r>
                                </m:sub>
                              </m:sSub>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−1=0</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−4=0</m:t>
                              </m:r>
                            </m:e>
                          </m:eqArr>
                        </m:e>
                      </m:d>
                    </m:oMath>
                  </m:oMathPara>
                </a14:m>
                <a:endParaRPr lang="en-US" sz="2400" dirty="0"/>
              </a:p>
            </p:txBody>
          </p:sp>
        </mc:Choice>
        <mc:Fallback xmlns="">
          <p:sp>
            <p:nvSpPr>
              <p:cNvPr id="16" name="TextBox 15">
                <a:extLst>
                  <a:ext uri="{FF2B5EF4-FFF2-40B4-BE49-F238E27FC236}">
                    <a16:creationId xmlns:a16="http://schemas.microsoft.com/office/drawing/2014/main" id="{0921FF04-E93A-253B-8457-A8B201461B1D}"/>
                  </a:ext>
                </a:extLst>
              </p:cNvPr>
              <p:cNvSpPr txBox="1">
                <a:spLocks noRot="1" noChangeAspect="1" noMove="1" noResize="1" noEditPoints="1" noAdjustHandles="1" noChangeArrowheads="1" noChangeShapeType="1" noTextEdit="1"/>
              </p:cNvSpPr>
              <p:nvPr/>
            </p:nvSpPr>
            <p:spPr>
              <a:xfrm>
                <a:off x="2773387" y="2111908"/>
                <a:ext cx="2891433" cy="13408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6A14EF7-A17D-704D-CDCD-CB27BF0B6CE8}"/>
                  </a:ext>
                </a:extLst>
              </p:cNvPr>
              <p:cNvSpPr txBox="1"/>
              <p:nvPr/>
            </p:nvSpPr>
            <p:spPr>
              <a:xfrm>
                <a:off x="5664820" y="2105006"/>
                <a:ext cx="1745927"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=3.25</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=0.75</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=−1.875</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2</m:t>
                          </m:r>
                        </m:sub>
                      </m:sSub>
                      <m:r>
                        <a:rPr lang="en-US" i="1">
                          <a:latin typeface="Cambria Math" panose="02040503050406030204" pitchFamily="18" charset="0"/>
                        </a:rPr>
                        <m:t>=1.125&gt;0</m:t>
                      </m:r>
                    </m:oMath>
                  </m:oMathPara>
                </a14:m>
                <a:endParaRPr lang="en-US" sz="2400" dirty="0"/>
              </a:p>
            </p:txBody>
          </p:sp>
        </mc:Choice>
        <mc:Fallback xmlns="">
          <p:sp>
            <p:nvSpPr>
              <p:cNvPr id="18" name="TextBox 17">
                <a:extLst>
                  <a:ext uri="{FF2B5EF4-FFF2-40B4-BE49-F238E27FC236}">
                    <a16:creationId xmlns:a16="http://schemas.microsoft.com/office/drawing/2014/main" id="{F6A14EF7-A17D-704D-CDCD-CB27BF0B6CE8}"/>
                  </a:ext>
                </a:extLst>
              </p:cNvPr>
              <p:cNvSpPr txBox="1">
                <a:spLocks noRot="1" noChangeAspect="1" noMove="1" noResize="1" noEditPoints="1" noAdjustHandles="1" noChangeArrowheads="1" noChangeShapeType="1" noTextEdit="1"/>
              </p:cNvSpPr>
              <p:nvPr/>
            </p:nvSpPr>
            <p:spPr>
              <a:xfrm>
                <a:off x="5664820" y="2105006"/>
                <a:ext cx="1745927" cy="1200329"/>
              </a:xfrm>
              <a:prstGeom prst="rect">
                <a:avLst/>
              </a:prstGeom>
              <a:blipFill>
                <a:blip r:embed="rId6"/>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CCECE2B9-2BF1-D3C6-22AD-89E686C18179}"/>
              </a:ext>
            </a:extLst>
          </p:cNvPr>
          <p:cNvSpPr txBox="1"/>
          <p:nvPr/>
        </p:nvSpPr>
        <p:spPr>
          <a:xfrm>
            <a:off x="7527145" y="2236141"/>
            <a:ext cx="1533048" cy="830997"/>
          </a:xfrm>
          <a:prstGeom prst="rect">
            <a:avLst/>
          </a:prstGeom>
          <a:noFill/>
        </p:spPr>
        <p:txBody>
          <a:bodyPr wrap="none" rtlCol="0">
            <a:spAutoFit/>
          </a:bodyPr>
          <a:lstStyle/>
          <a:p>
            <a:pPr algn="l"/>
            <a:r>
              <a:rPr lang="en-US" sz="2400" dirty="0"/>
              <a:t>Satisfy</a:t>
            </a:r>
            <a:br>
              <a:rPr lang="en-US" sz="2400" dirty="0"/>
            </a:br>
            <a:r>
              <a:rPr lang="en-US" sz="2400" dirty="0"/>
              <a:t>constraint</a:t>
            </a:r>
          </a:p>
        </p:txBody>
      </p:sp>
      <p:grpSp>
        <p:nvGrpSpPr>
          <p:cNvPr id="21" name="Group 20">
            <a:extLst>
              <a:ext uri="{FF2B5EF4-FFF2-40B4-BE49-F238E27FC236}">
                <a16:creationId xmlns:a16="http://schemas.microsoft.com/office/drawing/2014/main" id="{948DF71C-CCAC-6BD5-EFD6-432B1E70935D}"/>
              </a:ext>
            </a:extLst>
          </p:cNvPr>
          <p:cNvGrpSpPr/>
          <p:nvPr/>
        </p:nvGrpSpPr>
        <p:grpSpPr>
          <a:xfrm>
            <a:off x="304801" y="3158152"/>
            <a:ext cx="4177990" cy="3208348"/>
            <a:chOff x="1849573" y="1247699"/>
            <a:chExt cx="4767875" cy="3661330"/>
          </a:xfrm>
        </p:grpSpPr>
        <p:sp>
          <p:nvSpPr>
            <p:cNvPr id="22" name="Freeform 51">
              <a:extLst>
                <a:ext uri="{FF2B5EF4-FFF2-40B4-BE49-F238E27FC236}">
                  <a16:creationId xmlns:a16="http://schemas.microsoft.com/office/drawing/2014/main" id="{937AF1C5-071D-5A7C-E7AE-2F5CBA5840C7}"/>
                </a:ext>
              </a:extLst>
            </p:cNvPr>
            <p:cNvSpPr>
              <a:spLocks/>
            </p:cNvSpPr>
            <p:nvPr/>
          </p:nvSpPr>
          <p:spPr bwMode="auto">
            <a:xfrm>
              <a:off x="2926557" y="1592740"/>
              <a:ext cx="2643188" cy="2643188"/>
            </a:xfrm>
            <a:custGeom>
              <a:avLst/>
              <a:gdLst>
                <a:gd name="T0" fmla="*/ 1662 w 1665"/>
                <a:gd name="T1" fmla="*/ 775 h 1665"/>
                <a:gd name="T2" fmla="*/ 1652 w 1665"/>
                <a:gd name="T3" fmla="*/ 688 h 1665"/>
                <a:gd name="T4" fmla="*/ 1632 w 1665"/>
                <a:gd name="T5" fmla="*/ 603 h 1665"/>
                <a:gd name="T6" fmla="*/ 1604 w 1665"/>
                <a:gd name="T7" fmla="*/ 520 h 1665"/>
                <a:gd name="T8" fmla="*/ 1567 w 1665"/>
                <a:gd name="T9" fmla="*/ 441 h 1665"/>
                <a:gd name="T10" fmla="*/ 1522 w 1665"/>
                <a:gd name="T11" fmla="*/ 367 h 1665"/>
                <a:gd name="T12" fmla="*/ 1470 w 1665"/>
                <a:gd name="T13" fmla="*/ 297 h 1665"/>
                <a:gd name="T14" fmla="*/ 1410 w 1665"/>
                <a:gd name="T15" fmla="*/ 234 h 1665"/>
                <a:gd name="T16" fmla="*/ 1345 w 1665"/>
                <a:gd name="T17" fmla="*/ 176 h 1665"/>
                <a:gd name="T18" fmla="*/ 1273 w 1665"/>
                <a:gd name="T19" fmla="*/ 126 h 1665"/>
                <a:gd name="T20" fmla="*/ 1197 w 1665"/>
                <a:gd name="T21" fmla="*/ 84 h 1665"/>
                <a:gd name="T22" fmla="*/ 1117 w 1665"/>
                <a:gd name="T23" fmla="*/ 50 h 1665"/>
                <a:gd name="T24" fmla="*/ 1034 w 1665"/>
                <a:gd name="T25" fmla="*/ 25 h 1665"/>
                <a:gd name="T26" fmla="*/ 948 w 1665"/>
                <a:gd name="T27" fmla="*/ 8 h 1665"/>
                <a:gd name="T28" fmla="*/ 862 w 1665"/>
                <a:gd name="T29" fmla="*/ 0 h 1665"/>
                <a:gd name="T30" fmla="*/ 774 w 1665"/>
                <a:gd name="T31" fmla="*/ 2 h 1665"/>
                <a:gd name="T32" fmla="*/ 688 w 1665"/>
                <a:gd name="T33" fmla="*/ 13 h 1665"/>
                <a:gd name="T34" fmla="*/ 603 w 1665"/>
                <a:gd name="T35" fmla="*/ 32 h 1665"/>
                <a:gd name="T36" fmla="*/ 521 w 1665"/>
                <a:gd name="T37" fmla="*/ 60 h 1665"/>
                <a:gd name="T38" fmla="*/ 442 w 1665"/>
                <a:gd name="T39" fmla="*/ 97 h 1665"/>
                <a:gd name="T40" fmla="*/ 367 w 1665"/>
                <a:gd name="T41" fmla="*/ 142 h 1665"/>
                <a:gd name="T42" fmla="*/ 298 w 1665"/>
                <a:gd name="T43" fmla="*/ 194 h 1665"/>
                <a:gd name="T44" fmla="*/ 234 w 1665"/>
                <a:gd name="T45" fmla="*/ 254 h 1665"/>
                <a:gd name="T46" fmla="*/ 177 w 1665"/>
                <a:gd name="T47" fmla="*/ 320 h 1665"/>
                <a:gd name="T48" fmla="*/ 127 w 1665"/>
                <a:gd name="T49" fmla="*/ 391 h 1665"/>
                <a:gd name="T50" fmla="*/ 84 w 1665"/>
                <a:gd name="T51" fmla="*/ 467 h 1665"/>
                <a:gd name="T52" fmla="*/ 50 w 1665"/>
                <a:gd name="T53" fmla="*/ 548 h 1665"/>
                <a:gd name="T54" fmla="*/ 25 w 1665"/>
                <a:gd name="T55" fmla="*/ 631 h 1665"/>
                <a:gd name="T56" fmla="*/ 8 w 1665"/>
                <a:gd name="T57" fmla="*/ 717 h 1665"/>
                <a:gd name="T58" fmla="*/ 1 w 1665"/>
                <a:gd name="T59" fmla="*/ 803 h 1665"/>
                <a:gd name="T60" fmla="*/ 2 w 1665"/>
                <a:gd name="T61" fmla="*/ 891 h 1665"/>
                <a:gd name="T62" fmla="*/ 13 w 1665"/>
                <a:gd name="T63" fmla="*/ 977 h 1665"/>
                <a:gd name="T64" fmla="*/ 32 w 1665"/>
                <a:gd name="T65" fmla="*/ 1062 h 1665"/>
                <a:gd name="T66" fmla="*/ 61 w 1665"/>
                <a:gd name="T67" fmla="*/ 1144 h 1665"/>
                <a:gd name="T68" fmla="*/ 98 w 1665"/>
                <a:gd name="T69" fmla="*/ 1223 h 1665"/>
                <a:gd name="T70" fmla="*/ 142 w 1665"/>
                <a:gd name="T71" fmla="*/ 1298 h 1665"/>
                <a:gd name="T72" fmla="*/ 195 w 1665"/>
                <a:gd name="T73" fmla="*/ 1368 h 1665"/>
                <a:gd name="T74" fmla="*/ 254 w 1665"/>
                <a:gd name="T75" fmla="*/ 1432 h 1665"/>
                <a:gd name="T76" fmla="*/ 320 w 1665"/>
                <a:gd name="T77" fmla="*/ 1489 h 1665"/>
                <a:gd name="T78" fmla="*/ 392 w 1665"/>
                <a:gd name="T79" fmla="*/ 1539 h 1665"/>
                <a:gd name="T80" fmla="*/ 467 w 1665"/>
                <a:gd name="T81" fmla="*/ 1581 h 1665"/>
                <a:gd name="T82" fmla="*/ 548 w 1665"/>
                <a:gd name="T83" fmla="*/ 1615 h 1665"/>
                <a:gd name="T84" fmla="*/ 631 w 1665"/>
                <a:gd name="T85" fmla="*/ 1641 h 1665"/>
                <a:gd name="T86" fmla="*/ 717 w 1665"/>
                <a:gd name="T87" fmla="*/ 1657 h 1665"/>
                <a:gd name="T88" fmla="*/ 803 w 1665"/>
                <a:gd name="T89" fmla="*/ 1665 h 1665"/>
                <a:gd name="T90" fmla="*/ 890 w 1665"/>
                <a:gd name="T91" fmla="*/ 1663 h 1665"/>
                <a:gd name="T92" fmla="*/ 977 w 1665"/>
                <a:gd name="T93" fmla="*/ 1653 h 1665"/>
                <a:gd name="T94" fmla="*/ 1062 w 1665"/>
                <a:gd name="T95" fmla="*/ 1633 h 1665"/>
                <a:gd name="T96" fmla="*/ 1144 w 1665"/>
                <a:gd name="T97" fmla="*/ 1605 h 1665"/>
                <a:gd name="T98" fmla="*/ 1223 w 1665"/>
                <a:gd name="T99" fmla="*/ 1568 h 1665"/>
                <a:gd name="T100" fmla="*/ 1298 w 1665"/>
                <a:gd name="T101" fmla="*/ 1523 h 1665"/>
                <a:gd name="T102" fmla="*/ 1367 w 1665"/>
                <a:gd name="T103" fmla="*/ 1470 h 1665"/>
                <a:gd name="T104" fmla="*/ 1431 w 1665"/>
                <a:gd name="T105" fmla="*/ 1411 h 1665"/>
                <a:gd name="T106" fmla="*/ 1488 w 1665"/>
                <a:gd name="T107" fmla="*/ 1345 h 1665"/>
                <a:gd name="T108" fmla="*/ 1538 w 1665"/>
                <a:gd name="T109" fmla="*/ 1274 h 1665"/>
                <a:gd name="T110" fmla="*/ 1580 w 1665"/>
                <a:gd name="T111" fmla="*/ 1197 h 1665"/>
                <a:gd name="T112" fmla="*/ 1614 w 1665"/>
                <a:gd name="T113" fmla="*/ 1117 h 1665"/>
                <a:gd name="T114" fmla="*/ 1640 w 1665"/>
                <a:gd name="T115" fmla="*/ 1034 h 1665"/>
                <a:gd name="T116" fmla="*/ 1656 w 1665"/>
                <a:gd name="T117" fmla="*/ 949 h 1665"/>
                <a:gd name="T118" fmla="*/ 1664 w 1665"/>
                <a:gd name="T119" fmla="*/ 862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5" h="1665">
                  <a:moveTo>
                    <a:pt x="1665" y="832"/>
                  </a:moveTo>
                  <a:lnTo>
                    <a:pt x="1664" y="803"/>
                  </a:lnTo>
                  <a:lnTo>
                    <a:pt x="1662" y="775"/>
                  </a:lnTo>
                  <a:lnTo>
                    <a:pt x="1660" y="746"/>
                  </a:lnTo>
                  <a:lnTo>
                    <a:pt x="1656" y="717"/>
                  </a:lnTo>
                  <a:lnTo>
                    <a:pt x="1652" y="688"/>
                  </a:lnTo>
                  <a:lnTo>
                    <a:pt x="1646" y="659"/>
                  </a:lnTo>
                  <a:lnTo>
                    <a:pt x="1640" y="631"/>
                  </a:lnTo>
                  <a:lnTo>
                    <a:pt x="1632" y="603"/>
                  </a:lnTo>
                  <a:lnTo>
                    <a:pt x="1624" y="575"/>
                  </a:lnTo>
                  <a:lnTo>
                    <a:pt x="1614" y="548"/>
                  </a:lnTo>
                  <a:lnTo>
                    <a:pt x="1604" y="520"/>
                  </a:lnTo>
                  <a:lnTo>
                    <a:pt x="1593" y="494"/>
                  </a:lnTo>
                  <a:lnTo>
                    <a:pt x="1580" y="467"/>
                  </a:lnTo>
                  <a:lnTo>
                    <a:pt x="1567" y="441"/>
                  </a:lnTo>
                  <a:lnTo>
                    <a:pt x="1553" y="416"/>
                  </a:lnTo>
                  <a:lnTo>
                    <a:pt x="1538" y="391"/>
                  </a:lnTo>
                  <a:lnTo>
                    <a:pt x="1522" y="367"/>
                  </a:lnTo>
                  <a:lnTo>
                    <a:pt x="1506" y="343"/>
                  </a:lnTo>
                  <a:lnTo>
                    <a:pt x="1488" y="320"/>
                  </a:lnTo>
                  <a:lnTo>
                    <a:pt x="1470" y="297"/>
                  </a:lnTo>
                  <a:lnTo>
                    <a:pt x="1451" y="275"/>
                  </a:lnTo>
                  <a:lnTo>
                    <a:pt x="1431" y="254"/>
                  </a:lnTo>
                  <a:lnTo>
                    <a:pt x="1410" y="234"/>
                  </a:lnTo>
                  <a:lnTo>
                    <a:pt x="1389" y="214"/>
                  </a:lnTo>
                  <a:lnTo>
                    <a:pt x="1367" y="194"/>
                  </a:lnTo>
                  <a:lnTo>
                    <a:pt x="1345" y="176"/>
                  </a:lnTo>
                  <a:lnTo>
                    <a:pt x="1322" y="159"/>
                  </a:lnTo>
                  <a:lnTo>
                    <a:pt x="1298" y="142"/>
                  </a:lnTo>
                  <a:lnTo>
                    <a:pt x="1273" y="126"/>
                  </a:lnTo>
                  <a:lnTo>
                    <a:pt x="1248" y="111"/>
                  </a:lnTo>
                  <a:lnTo>
                    <a:pt x="1223" y="97"/>
                  </a:lnTo>
                  <a:lnTo>
                    <a:pt x="1197" y="84"/>
                  </a:lnTo>
                  <a:lnTo>
                    <a:pt x="1171" y="72"/>
                  </a:lnTo>
                  <a:lnTo>
                    <a:pt x="1144" y="60"/>
                  </a:lnTo>
                  <a:lnTo>
                    <a:pt x="1117" y="50"/>
                  </a:lnTo>
                  <a:lnTo>
                    <a:pt x="1090" y="40"/>
                  </a:lnTo>
                  <a:lnTo>
                    <a:pt x="1062" y="32"/>
                  </a:lnTo>
                  <a:lnTo>
                    <a:pt x="1034" y="25"/>
                  </a:lnTo>
                  <a:lnTo>
                    <a:pt x="1005" y="18"/>
                  </a:lnTo>
                  <a:lnTo>
                    <a:pt x="977" y="13"/>
                  </a:lnTo>
                  <a:lnTo>
                    <a:pt x="948" y="8"/>
                  </a:lnTo>
                  <a:lnTo>
                    <a:pt x="919" y="4"/>
                  </a:lnTo>
                  <a:lnTo>
                    <a:pt x="890" y="2"/>
                  </a:lnTo>
                  <a:lnTo>
                    <a:pt x="862" y="0"/>
                  </a:lnTo>
                  <a:lnTo>
                    <a:pt x="832" y="0"/>
                  </a:lnTo>
                  <a:lnTo>
                    <a:pt x="803" y="0"/>
                  </a:lnTo>
                  <a:lnTo>
                    <a:pt x="774" y="2"/>
                  </a:lnTo>
                  <a:lnTo>
                    <a:pt x="745" y="4"/>
                  </a:lnTo>
                  <a:lnTo>
                    <a:pt x="717" y="8"/>
                  </a:lnTo>
                  <a:lnTo>
                    <a:pt x="688" y="13"/>
                  </a:lnTo>
                  <a:lnTo>
                    <a:pt x="659" y="18"/>
                  </a:lnTo>
                  <a:lnTo>
                    <a:pt x="631" y="25"/>
                  </a:lnTo>
                  <a:lnTo>
                    <a:pt x="603" y="32"/>
                  </a:lnTo>
                  <a:lnTo>
                    <a:pt x="575" y="40"/>
                  </a:lnTo>
                  <a:lnTo>
                    <a:pt x="548" y="50"/>
                  </a:lnTo>
                  <a:lnTo>
                    <a:pt x="521" y="60"/>
                  </a:lnTo>
                  <a:lnTo>
                    <a:pt x="494" y="72"/>
                  </a:lnTo>
                  <a:lnTo>
                    <a:pt x="467" y="84"/>
                  </a:lnTo>
                  <a:lnTo>
                    <a:pt x="442" y="97"/>
                  </a:lnTo>
                  <a:lnTo>
                    <a:pt x="416" y="111"/>
                  </a:lnTo>
                  <a:lnTo>
                    <a:pt x="392" y="126"/>
                  </a:lnTo>
                  <a:lnTo>
                    <a:pt x="367" y="142"/>
                  </a:lnTo>
                  <a:lnTo>
                    <a:pt x="343" y="159"/>
                  </a:lnTo>
                  <a:lnTo>
                    <a:pt x="320" y="176"/>
                  </a:lnTo>
                  <a:lnTo>
                    <a:pt x="298" y="194"/>
                  </a:lnTo>
                  <a:lnTo>
                    <a:pt x="275" y="214"/>
                  </a:lnTo>
                  <a:lnTo>
                    <a:pt x="254" y="234"/>
                  </a:lnTo>
                  <a:lnTo>
                    <a:pt x="234" y="254"/>
                  </a:lnTo>
                  <a:lnTo>
                    <a:pt x="214" y="275"/>
                  </a:lnTo>
                  <a:lnTo>
                    <a:pt x="195" y="297"/>
                  </a:lnTo>
                  <a:lnTo>
                    <a:pt x="177" y="320"/>
                  </a:lnTo>
                  <a:lnTo>
                    <a:pt x="159" y="343"/>
                  </a:lnTo>
                  <a:lnTo>
                    <a:pt x="142" y="367"/>
                  </a:lnTo>
                  <a:lnTo>
                    <a:pt x="127" y="391"/>
                  </a:lnTo>
                  <a:lnTo>
                    <a:pt x="112" y="416"/>
                  </a:lnTo>
                  <a:lnTo>
                    <a:pt x="98" y="441"/>
                  </a:lnTo>
                  <a:lnTo>
                    <a:pt x="84" y="467"/>
                  </a:lnTo>
                  <a:lnTo>
                    <a:pt x="72" y="494"/>
                  </a:lnTo>
                  <a:lnTo>
                    <a:pt x="61" y="520"/>
                  </a:lnTo>
                  <a:lnTo>
                    <a:pt x="50" y="548"/>
                  </a:lnTo>
                  <a:lnTo>
                    <a:pt x="41" y="575"/>
                  </a:lnTo>
                  <a:lnTo>
                    <a:pt x="32" y="603"/>
                  </a:lnTo>
                  <a:lnTo>
                    <a:pt x="25" y="631"/>
                  </a:lnTo>
                  <a:lnTo>
                    <a:pt x="18" y="659"/>
                  </a:lnTo>
                  <a:lnTo>
                    <a:pt x="13" y="688"/>
                  </a:lnTo>
                  <a:lnTo>
                    <a:pt x="8" y="717"/>
                  </a:lnTo>
                  <a:lnTo>
                    <a:pt x="5" y="746"/>
                  </a:lnTo>
                  <a:lnTo>
                    <a:pt x="2" y="775"/>
                  </a:lnTo>
                  <a:lnTo>
                    <a:pt x="1" y="803"/>
                  </a:lnTo>
                  <a:lnTo>
                    <a:pt x="0" y="832"/>
                  </a:lnTo>
                  <a:lnTo>
                    <a:pt x="1" y="862"/>
                  </a:lnTo>
                  <a:lnTo>
                    <a:pt x="2" y="891"/>
                  </a:lnTo>
                  <a:lnTo>
                    <a:pt x="5" y="920"/>
                  </a:lnTo>
                  <a:lnTo>
                    <a:pt x="8" y="949"/>
                  </a:lnTo>
                  <a:lnTo>
                    <a:pt x="13" y="977"/>
                  </a:lnTo>
                  <a:lnTo>
                    <a:pt x="18" y="1006"/>
                  </a:lnTo>
                  <a:lnTo>
                    <a:pt x="25" y="1034"/>
                  </a:lnTo>
                  <a:lnTo>
                    <a:pt x="32" y="1062"/>
                  </a:lnTo>
                  <a:lnTo>
                    <a:pt x="41" y="1090"/>
                  </a:lnTo>
                  <a:lnTo>
                    <a:pt x="50" y="1117"/>
                  </a:lnTo>
                  <a:lnTo>
                    <a:pt x="61" y="1144"/>
                  </a:lnTo>
                  <a:lnTo>
                    <a:pt x="72" y="1171"/>
                  </a:lnTo>
                  <a:lnTo>
                    <a:pt x="84" y="1197"/>
                  </a:lnTo>
                  <a:lnTo>
                    <a:pt x="98" y="1223"/>
                  </a:lnTo>
                  <a:lnTo>
                    <a:pt x="112" y="1249"/>
                  </a:lnTo>
                  <a:lnTo>
                    <a:pt x="127" y="1274"/>
                  </a:lnTo>
                  <a:lnTo>
                    <a:pt x="142" y="1298"/>
                  </a:lnTo>
                  <a:lnTo>
                    <a:pt x="159" y="1322"/>
                  </a:lnTo>
                  <a:lnTo>
                    <a:pt x="177" y="1345"/>
                  </a:lnTo>
                  <a:lnTo>
                    <a:pt x="195" y="1368"/>
                  </a:lnTo>
                  <a:lnTo>
                    <a:pt x="214" y="1390"/>
                  </a:lnTo>
                  <a:lnTo>
                    <a:pt x="234" y="1411"/>
                  </a:lnTo>
                  <a:lnTo>
                    <a:pt x="254" y="1432"/>
                  </a:lnTo>
                  <a:lnTo>
                    <a:pt x="275" y="1451"/>
                  </a:lnTo>
                  <a:lnTo>
                    <a:pt x="298" y="1470"/>
                  </a:lnTo>
                  <a:lnTo>
                    <a:pt x="320" y="1489"/>
                  </a:lnTo>
                  <a:lnTo>
                    <a:pt x="343" y="1506"/>
                  </a:lnTo>
                  <a:lnTo>
                    <a:pt x="367" y="1523"/>
                  </a:lnTo>
                  <a:lnTo>
                    <a:pt x="392" y="1539"/>
                  </a:lnTo>
                  <a:lnTo>
                    <a:pt x="416" y="1554"/>
                  </a:lnTo>
                  <a:lnTo>
                    <a:pt x="442" y="1568"/>
                  </a:lnTo>
                  <a:lnTo>
                    <a:pt x="467" y="1581"/>
                  </a:lnTo>
                  <a:lnTo>
                    <a:pt x="494" y="1593"/>
                  </a:lnTo>
                  <a:lnTo>
                    <a:pt x="521" y="1605"/>
                  </a:lnTo>
                  <a:lnTo>
                    <a:pt x="548" y="1615"/>
                  </a:lnTo>
                  <a:lnTo>
                    <a:pt x="575" y="1624"/>
                  </a:lnTo>
                  <a:lnTo>
                    <a:pt x="603" y="1633"/>
                  </a:lnTo>
                  <a:lnTo>
                    <a:pt x="631" y="1641"/>
                  </a:lnTo>
                  <a:lnTo>
                    <a:pt x="659" y="1647"/>
                  </a:lnTo>
                  <a:lnTo>
                    <a:pt x="688" y="1653"/>
                  </a:lnTo>
                  <a:lnTo>
                    <a:pt x="717" y="1657"/>
                  </a:lnTo>
                  <a:lnTo>
                    <a:pt x="745" y="1661"/>
                  </a:lnTo>
                  <a:lnTo>
                    <a:pt x="774" y="1663"/>
                  </a:lnTo>
                  <a:lnTo>
                    <a:pt x="803" y="1665"/>
                  </a:lnTo>
                  <a:lnTo>
                    <a:pt x="832" y="1665"/>
                  </a:lnTo>
                  <a:lnTo>
                    <a:pt x="862" y="1665"/>
                  </a:lnTo>
                  <a:lnTo>
                    <a:pt x="890" y="1663"/>
                  </a:lnTo>
                  <a:lnTo>
                    <a:pt x="919" y="1661"/>
                  </a:lnTo>
                  <a:lnTo>
                    <a:pt x="948" y="1657"/>
                  </a:lnTo>
                  <a:lnTo>
                    <a:pt x="977" y="1653"/>
                  </a:lnTo>
                  <a:lnTo>
                    <a:pt x="1005" y="1647"/>
                  </a:lnTo>
                  <a:lnTo>
                    <a:pt x="1034" y="1641"/>
                  </a:lnTo>
                  <a:lnTo>
                    <a:pt x="1062" y="1633"/>
                  </a:lnTo>
                  <a:lnTo>
                    <a:pt x="1090" y="1624"/>
                  </a:lnTo>
                  <a:lnTo>
                    <a:pt x="1117" y="1615"/>
                  </a:lnTo>
                  <a:lnTo>
                    <a:pt x="1144" y="1605"/>
                  </a:lnTo>
                  <a:lnTo>
                    <a:pt x="1171" y="1593"/>
                  </a:lnTo>
                  <a:lnTo>
                    <a:pt x="1197" y="1581"/>
                  </a:lnTo>
                  <a:lnTo>
                    <a:pt x="1223" y="1568"/>
                  </a:lnTo>
                  <a:lnTo>
                    <a:pt x="1248" y="1554"/>
                  </a:lnTo>
                  <a:lnTo>
                    <a:pt x="1273" y="1539"/>
                  </a:lnTo>
                  <a:lnTo>
                    <a:pt x="1298" y="1523"/>
                  </a:lnTo>
                  <a:lnTo>
                    <a:pt x="1322" y="1506"/>
                  </a:lnTo>
                  <a:lnTo>
                    <a:pt x="1345" y="1489"/>
                  </a:lnTo>
                  <a:lnTo>
                    <a:pt x="1367" y="1470"/>
                  </a:lnTo>
                  <a:lnTo>
                    <a:pt x="1389" y="1451"/>
                  </a:lnTo>
                  <a:lnTo>
                    <a:pt x="1410" y="1432"/>
                  </a:lnTo>
                  <a:lnTo>
                    <a:pt x="1431" y="1411"/>
                  </a:lnTo>
                  <a:lnTo>
                    <a:pt x="1451" y="1390"/>
                  </a:lnTo>
                  <a:lnTo>
                    <a:pt x="1470" y="1368"/>
                  </a:lnTo>
                  <a:lnTo>
                    <a:pt x="1488" y="1345"/>
                  </a:lnTo>
                  <a:lnTo>
                    <a:pt x="1506" y="1322"/>
                  </a:lnTo>
                  <a:lnTo>
                    <a:pt x="1522" y="1298"/>
                  </a:lnTo>
                  <a:lnTo>
                    <a:pt x="1538" y="1274"/>
                  </a:lnTo>
                  <a:lnTo>
                    <a:pt x="1553" y="1249"/>
                  </a:lnTo>
                  <a:lnTo>
                    <a:pt x="1567" y="1223"/>
                  </a:lnTo>
                  <a:lnTo>
                    <a:pt x="1580" y="1197"/>
                  </a:lnTo>
                  <a:lnTo>
                    <a:pt x="1593" y="1171"/>
                  </a:lnTo>
                  <a:lnTo>
                    <a:pt x="1604" y="1144"/>
                  </a:lnTo>
                  <a:lnTo>
                    <a:pt x="1614" y="1117"/>
                  </a:lnTo>
                  <a:lnTo>
                    <a:pt x="1624" y="1090"/>
                  </a:lnTo>
                  <a:lnTo>
                    <a:pt x="1632" y="1062"/>
                  </a:lnTo>
                  <a:lnTo>
                    <a:pt x="1640" y="1034"/>
                  </a:lnTo>
                  <a:lnTo>
                    <a:pt x="1646" y="1006"/>
                  </a:lnTo>
                  <a:lnTo>
                    <a:pt x="1652" y="977"/>
                  </a:lnTo>
                  <a:lnTo>
                    <a:pt x="1656" y="949"/>
                  </a:lnTo>
                  <a:lnTo>
                    <a:pt x="1660" y="920"/>
                  </a:lnTo>
                  <a:lnTo>
                    <a:pt x="1662" y="891"/>
                  </a:lnTo>
                  <a:lnTo>
                    <a:pt x="1664" y="862"/>
                  </a:lnTo>
                  <a:lnTo>
                    <a:pt x="1665" y="832"/>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3" name="Straight Connector 22">
              <a:extLst>
                <a:ext uri="{FF2B5EF4-FFF2-40B4-BE49-F238E27FC236}">
                  <a16:creationId xmlns:a16="http://schemas.microsoft.com/office/drawing/2014/main" id="{021BE95C-458D-C285-24FC-939B2B7C04CA}"/>
                </a:ext>
              </a:extLst>
            </p:cNvPr>
            <p:cNvCxnSpPr>
              <a:cxnSpLocks/>
            </p:cNvCxnSpPr>
            <p:nvPr/>
          </p:nvCxnSpPr>
          <p:spPr>
            <a:xfrm>
              <a:off x="2497718" y="4696811"/>
              <a:ext cx="3423077"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7DDB04-E8AD-E5C1-7A31-C6FB37E61426}"/>
                </a:ext>
              </a:extLst>
            </p:cNvPr>
            <p:cNvCxnSpPr/>
            <p:nvPr/>
          </p:nvCxnSpPr>
          <p:spPr>
            <a:xfrm flipV="1">
              <a:off x="2497932" y="1587473"/>
              <a:ext cx="0" cy="310825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47B45D9-C59D-5BA3-545A-7073606F2400}"/>
                </a:ext>
              </a:extLst>
            </p:cNvPr>
            <p:cNvSpPr/>
            <p:nvPr/>
          </p:nvSpPr>
          <p:spPr>
            <a:xfrm rot="18892352">
              <a:off x="3592075" y="2034797"/>
              <a:ext cx="259425" cy="2607376"/>
            </a:xfrm>
            <a:prstGeom prst="rect">
              <a:avLst/>
            </a:prstGeom>
            <a:pattFill prst="wdUpDiag">
              <a:fgClr>
                <a:schemeClr val="bg1">
                  <a:lumMod val="50000"/>
                </a:schemeClr>
              </a:fgClr>
              <a:bgClr>
                <a:schemeClr val="bg1"/>
              </a:bgClr>
            </a:patt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60D5F8-8D9A-E57C-D10C-1CF43B03ED24}"/>
                </a:ext>
              </a:extLst>
            </p:cNvPr>
            <p:cNvSpPr txBox="1"/>
            <p:nvPr/>
          </p:nvSpPr>
          <p:spPr>
            <a:xfrm>
              <a:off x="1998351" y="3656760"/>
              <a:ext cx="1283959" cy="369332"/>
            </a:xfrm>
            <a:prstGeom prst="rect">
              <a:avLst/>
            </a:prstGeom>
            <a:noFill/>
          </p:spPr>
          <p:txBody>
            <a:bodyPr wrap="square" rtlCol="0">
              <a:spAutoFit/>
            </a:bodyPr>
            <a:lstStyle/>
            <a:p>
              <a:r>
                <a:rPr lang="en-US" dirty="0"/>
                <a:t>Feasible set</a:t>
              </a:r>
            </a:p>
          </p:txBody>
        </p:sp>
        <p:cxnSp>
          <p:nvCxnSpPr>
            <p:cNvPr id="27" name="Straight Connector 26">
              <a:extLst>
                <a:ext uri="{FF2B5EF4-FFF2-40B4-BE49-F238E27FC236}">
                  <a16:creationId xmlns:a16="http://schemas.microsoft.com/office/drawing/2014/main" id="{0ECE5EE6-93E8-E234-8BEB-8415938B13E6}"/>
                </a:ext>
              </a:extLst>
            </p:cNvPr>
            <p:cNvCxnSpPr/>
            <p:nvPr/>
          </p:nvCxnSpPr>
          <p:spPr>
            <a:xfrm>
              <a:off x="3004046" y="3948921"/>
              <a:ext cx="277844" cy="643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B26DA5D-BF79-6446-03F7-F2A6ED8392AB}"/>
                </a:ext>
              </a:extLst>
            </p:cNvPr>
            <p:cNvSpPr txBox="1"/>
            <p:nvPr/>
          </p:nvSpPr>
          <p:spPr>
            <a:xfrm>
              <a:off x="2343776" y="1247699"/>
              <a:ext cx="362600" cy="369332"/>
            </a:xfrm>
            <a:prstGeom prst="rect">
              <a:avLst/>
            </a:prstGeom>
            <a:noFill/>
          </p:spPr>
          <p:txBody>
            <a:bodyPr wrap="none" rtlCol="0">
              <a:spAutoFit/>
            </a:bodyPr>
            <a:lstStyle/>
            <a:p>
              <a:r>
                <a:rPr lang="en-US" dirty="0"/>
                <a:t>x</a:t>
              </a:r>
              <a:r>
                <a:rPr lang="en-US" baseline="-25000" dirty="0"/>
                <a:t>2</a:t>
              </a:r>
            </a:p>
          </p:txBody>
        </p:sp>
        <p:sp>
          <p:nvSpPr>
            <p:cNvPr id="29" name="TextBox 28">
              <a:extLst>
                <a:ext uri="{FF2B5EF4-FFF2-40B4-BE49-F238E27FC236}">
                  <a16:creationId xmlns:a16="http://schemas.microsoft.com/office/drawing/2014/main" id="{D6181047-30A1-38CB-DABB-DA5F5ECFB449}"/>
                </a:ext>
              </a:extLst>
            </p:cNvPr>
            <p:cNvSpPr txBox="1"/>
            <p:nvPr/>
          </p:nvSpPr>
          <p:spPr>
            <a:xfrm>
              <a:off x="5855865" y="4492071"/>
              <a:ext cx="362600" cy="369332"/>
            </a:xfrm>
            <a:prstGeom prst="rect">
              <a:avLst/>
            </a:prstGeom>
            <a:noFill/>
          </p:spPr>
          <p:txBody>
            <a:bodyPr wrap="none" rtlCol="0">
              <a:spAutoFit/>
            </a:bodyPr>
            <a:lstStyle/>
            <a:p>
              <a:r>
                <a:rPr lang="en-US" dirty="0"/>
                <a:t>x</a:t>
              </a:r>
              <a:r>
                <a:rPr lang="en-US" baseline="-25000" dirty="0"/>
                <a:t>1</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DB0F035-2B4F-A480-7B3F-31A91510A569}"/>
                    </a:ext>
                  </a:extLst>
                </p:cNvPr>
                <p:cNvSpPr txBox="1"/>
                <p:nvPr/>
              </p:nvSpPr>
              <p:spPr>
                <a:xfrm>
                  <a:off x="5680717" y="3379761"/>
                  <a:ext cx="9367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3688F17F-DDBE-3E49-E3B9-B52F193B753A}"/>
                    </a:ext>
                  </a:extLst>
                </p:cNvPr>
                <p:cNvSpPr txBox="1">
                  <a:spLocks noRot="1" noChangeAspect="1" noMove="1" noResize="1" noEditPoints="1" noAdjustHandles="1" noChangeArrowheads="1" noChangeShapeType="1" noTextEdit="1"/>
                </p:cNvSpPr>
                <p:nvPr/>
              </p:nvSpPr>
              <p:spPr>
                <a:xfrm>
                  <a:off x="5680717" y="3379761"/>
                  <a:ext cx="936731" cy="276999"/>
                </a:xfrm>
                <a:prstGeom prst="rect">
                  <a:avLst/>
                </a:prstGeom>
                <a:blipFill>
                  <a:blip r:embed="rId7"/>
                  <a:stretch>
                    <a:fillRect l="-5195" r="-4545"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E0A9DD5-67FD-B1B7-530E-6122273EEDB1}"/>
                    </a:ext>
                  </a:extLst>
                </p:cNvPr>
                <p:cNvSpPr txBox="1"/>
                <p:nvPr/>
              </p:nvSpPr>
              <p:spPr>
                <a:xfrm>
                  <a:off x="1849573" y="2592270"/>
                  <a:ext cx="9367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6343380F-EEA3-A808-F6E3-AC8314AC1CA2}"/>
                    </a:ext>
                  </a:extLst>
                </p:cNvPr>
                <p:cNvSpPr txBox="1">
                  <a:spLocks noRot="1" noChangeAspect="1" noMove="1" noResize="1" noEditPoints="1" noAdjustHandles="1" noChangeArrowheads="1" noChangeShapeType="1" noTextEdit="1"/>
                </p:cNvSpPr>
                <p:nvPr/>
              </p:nvSpPr>
              <p:spPr>
                <a:xfrm>
                  <a:off x="1849573" y="2592270"/>
                  <a:ext cx="936731" cy="276999"/>
                </a:xfrm>
                <a:prstGeom prst="rect">
                  <a:avLst/>
                </a:prstGeom>
                <a:blipFill>
                  <a:blip r:embed="rId8"/>
                  <a:stretch>
                    <a:fillRect l="-5844" r="-5844" b="-23913"/>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DC33C912-C596-15AD-6718-6591D4E59885}"/>
                </a:ext>
              </a:extLst>
            </p:cNvPr>
            <p:cNvSpPr txBox="1"/>
            <p:nvPr/>
          </p:nvSpPr>
          <p:spPr>
            <a:xfrm>
              <a:off x="5043889" y="4326391"/>
              <a:ext cx="793807" cy="369332"/>
            </a:xfrm>
            <a:prstGeom prst="rect">
              <a:avLst/>
            </a:prstGeom>
            <a:noFill/>
          </p:spPr>
          <p:txBody>
            <a:bodyPr wrap="none" rtlCol="0">
              <a:spAutoFit/>
            </a:bodyPr>
            <a:lstStyle/>
            <a:p>
              <a:r>
                <a:rPr lang="en-US" dirty="0"/>
                <a:t>Case 1</a:t>
              </a:r>
            </a:p>
          </p:txBody>
        </p:sp>
        <p:sp>
          <p:nvSpPr>
            <p:cNvPr id="33" name="TextBox 32">
              <a:extLst>
                <a:ext uri="{FF2B5EF4-FFF2-40B4-BE49-F238E27FC236}">
                  <a16:creationId xmlns:a16="http://schemas.microsoft.com/office/drawing/2014/main" id="{12BDABC7-3D38-41DC-DE94-D925E7A2C3B4}"/>
                </a:ext>
              </a:extLst>
            </p:cNvPr>
            <p:cNvSpPr txBox="1"/>
            <p:nvPr/>
          </p:nvSpPr>
          <p:spPr>
            <a:xfrm>
              <a:off x="3542570" y="4539697"/>
              <a:ext cx="793807" cy="369332"/>
            </a:xfrm>
            <a:prstGeom prst="rect">
              <a:avLst/>
            </a:prstGeom>
            <a:noFill/>
          </p:spPr>
          <p:txBody>
            <a:bodyPr wrap="none" rtlCol="0">
              <a:spAutoFit/>
            </a:bodyPr>
            <a:lstStyle/>
            <a:p>
              <a:r>
                <a:rPr lang="en-US" dirty="0"/>
                <a:t>Case 2</a:t>
              </a:r>
            </a:p>
          </p:txBody>
        </p:sp>
        <p:cxnSp>
          <p:nvCxnSpPr>
            <p:cNvPr id="34" name="Straight Arrow Connector 33">
              <a:extLst>
                <a:ext uri="{FF2B5EF4-FFF2-40B4-BE49-F238E27FC236}">
                  <a16:creationId xmlns:a16="http://schemas.microsoft.com/office/drawing/2014/main" id="{89C96D17-A2C9-1079-6A46-31D394CE8F0C}"/>
                </a:ext>
              </a:extLst>
            </p:cNvPr>
            <p:cNvCxnSpPr>
              <a:endCxn id="45" idx="3"/>
            </p:cNvCxnSpPr>
            <p:nvPr/>
          </p:nvCxnSpPr>
          <p:spPr>
            <a:xfrm flipV="1">
              <a:off x="4224837" y="4271756"/>
              <a:ext cx="130104" cy="2935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413EA8B-D79A-1BF1-1285-B710D26581DC}"/>
                </a:ext>
              </a:extLst>
            </p:cNvPr>
            <p:cNvCxnSpPr>
              <a:endCxn id="46" idx="5"/>
            </p:cNvCxnSpPr>
            <p:nvPr/>
          </p:nvCxnSpPr>
          <p:spPr>
            <a:xfrm flipH="1" flipV="1">
              <a:off x="4760485" y="4160949"/>
              <a:ext cx="365089" cy="2098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Freeform 44">
              <a:extLst>
                <a:ext uri="{FF2B5EF4-FFF2-40B4-BE49-F238E27FC236}">
                  <a16:creationId xmlns:a16="http://schemas.microsoft.com/office/drawing/2014/main" id="{84660FF1-7072-FB6F-18CD-DD1E3EDAE475}"/>
                </a:ext>
              </a:extLst>
            </p:cNvPr>
            <p:cNvSpPr>
              <a:spLocks/>
            </p:cNvSpPr>
            <p:nvPr/>
          </p:nvSpPr>
          <p:spPr bwMode="auto">
            <a:xfrm>
              <a:off x="3664745" y="2330928"/>
              <a:ext cx="1166813" cy="1166813"/>
            </a:xfrm>
            <a:custGeom>
              <a:avLst/>
              <a:gdLst>
                <a:gd name="T0" fmla="*/ 734 w 735"/>
                <a:gd name="T1" fmla="*/ 342 h 735"/>
                <a:gd name="T2" fmla="*/ 729 w 735"/>
                <a:gd name="T3" fmla="*/ 303 h 735"/>
                <a:gd name="T4" fmla="*/ 721 w 735"/>
                <a:gd name="T5" fmla="*/ 266 h 735"/>
                <a:gd name="T6" fmla="*/ 708 w 735"/>
                <a:gd name="T7" fmla="*/ 230 h 735"/>
                <a:gd name="T8" fmla="*/ 692 w 735"/>
                <a:gd name="T9" fmla="*/ 195 h 735"/>
                <a:gd name="T10" fmla="*/ 672 w 735"/>
                <a:gd name="T11" fmla="*/ 162 h 735"/>
                <a:gd name="T12" fmla="*/ 649 w 735"/>
                <a:gd name="T13" fmla="*/ 131 h 735"/>
                <a:gd name="T14" fmla="*/ 623 w 735"/>
                <a:gd name="T15" fmla="*/ 103 h 735"/>
                <a:gd name="T16" fmla="*/ 594 w 735"/>
                <a:gd name="T17" fmla="*/ 78 h 735"/>
                <a:gd name="T18" fmla="*/ 562 w 735"/>
                <a:gd name="T19" fmla="*/ 55 h 735"/>
                <a:gd name="T20" fmla="*/ 528 w 735"/>
                <a:gd name="T21" fmla="*/ 37 h 735"/>
                <a:gd name="T22" fmla="*/ 493 w 735"/>
                <a:gd name="T23" fmla="*/ 22 h 735"/>
                <a:gd name="T24" fmla="*/ 456 w 735"/>
                <a:gd name="T25" fmla="*/ 11 h 735"/>
                <a:gd name="T26" fmla="*/ 419 w 735"/>
                <a:gd name="T27" fmla="*/ 3 h 735"/>
                <a:gd name="T28" fmla="*/ 380 w 735"/>
                <a:gd name="T29" fmla="*/ 0 h 735"/>
                <a:gd name="T30" fmla="*/ 342 w 735"/>
                <a:gd name="T31" fmla="*/ 1 h 735"/>
                <a:gd name="T32" fmla="*/ 304 w 735"/>
                <a:gd name="T33" fmla="*/ 5 h 735"/>
                <a:gd name="T34" fmla="*/ 266 w 735"/>
                <a:gd name="T35" fmla="*/ 14 h 735"/>
                <a:gd name="T36" fmla="*/ 230 w 735"/>
                <a:gd name="T37" fmla="*/ 26 h 735"/>
                <a:gd name="T38" fmla="*/ 195 w 735"/>
                <a:gd name="T39" fmla="*/ 43 h 735"/>
                <a:gd name="T40" fmla="*/ 162 w 735"/>
                <a:gd name="T41" fmla="*/ 63 h 735"/>
                <a:gd name="T42" fmla="*/ 131 w 735"/>
                <a:gd name="T43" fmla="*/ 86 h 735"/>
                <a:gd name="T44" fmla="*/ 103 w 735"/>
                <a:gd name="T45" fmla="*/ 112 h 735"/>
                <a:gd name="T46" fmla="*/ 78 w 735"/>
                <a:gd name="T47" fmla="*/ 141 h 735"/>
                <a:gd name="T48" fmla="*/ 56 w 735"/>
                <a:gd name="T49" fmla="*/ 173 h 735"/>
                <a:gd name="T50" fmla="*/ 37 w 735"/>
                <a:gd name="T51" fmla="*/ 206 h 735"/>
                <a:gd name="T52" fmla="*/ 22 w 735"/>
                <a:gd name="T53" fmla="*/ 242 h 735"/>
                <a:gd name="T54" fmla="*/ 11 w 735"/>
                <a:gd name="T55" fmla="*/ 279 h 735"/>
                <a:gd name="T56" fmla="*/ 3 w 735"/>
                <a:gd name="T57" fmla="*/ 316 h 735"/>
                <a:gd name="T58" fmla="*/ 0 w 735"/>
                <a:gd name="T59" fmla="*/ 355 h 735"/>
                <a:gd name="T60" fmla="*/ 1 w 735"/>
                <a:gd name="T61" fmla="*/ 393 h 735"/>
                <a:gd name="T62" fmla="*/ 5 w 735"/>
                <a:gd name="T63" fmla="*/ 431 h 735"/>
                <a:gd name="T64" fmla="*/ 14 w 735"/>
                <a:gd name="T65" fmla="*/ 469 h 735"/>
                <a:gd name="T66" fmla="*/ 26 w 735"/>
                <a:gd name="T67" fmla="*/ 505 h 735"/>
                <a:gd name="T68" fmla="*/ 43 w 735"/>
                <a:gd name="T69" fmla="*/ 540 h 735"/>
                <a:gd name="T70" fmla="*/ 63 w 735"/>
                <a:gd name="T71" fmla="*/ 573 h 735"/>
                <a:gd name="T72" fmla="*/ 86 w 735"/>
                <a:gd name="T73" fmla="*/ 604 h 735"/>
                <a:gd name="T74" fmla="*/ 112 w 735"/>
                <a:gd name="T75" fmla="*/ 632 h 735"/>
                <a:gd name="T76" fmla="*/ 141 w 735"/>
                <a:gd name="T77" fmla="*/ 657 h 735"/>
                <a:gd name="T78" fmla="*/ 173 w 735"/>
                <a:gd name="T79" fmla="*/ 679 h 735"/>
                <a:gd name="T80" fmla="*/ 206 w 735"/>
                <a:gd name="T81" fmla="*/ 698 h 735"/>
                <a:gd name="T82" fmla="*/ 242 w 735"/>
                <a:gd name="T83" fmla="*/ 713 h 735"/>
                <a:gd name="T84" fmla="*/ 279 w 735"/>
                <a:gd name="T85" fmla="*/ 725 h 735"/>
                <a:gd name="T86" fmla="*/ 316 w 735"/>
                <a:gd name="T87" fmla="*/ 732 h 735"/>
                <a:gd name="T88" fmla="*/ 354 w 735"/>
                <a:gd name="T89" fmla="*/ 735 h 735"/>
                <a:gd name="T90" fmla="*/ 393 w 735"/>
                <a:gd name="T91" fmla="*/ 734 h 735"/>
                <a:gd name="T92" fmla="*/ 431 w 735"/>
                <a:gd name="T93" fmla="*/ 730 h 735"/>
                <a:gd name="T94" fmla="*/ 469 w 735"/>
                <a:gd name="T95" fmla="*/ 721 h 735"/>
                <a:gd name="T96" fmla="*/ 505 w 735"/>
                <a:gd name="T97" fmla="*/ 708 h 735"/>
                <a:gd name="T98" fmla="*/ 540 w 735"/>
                <a:gd name="T99" fmla="*/ 692 h 735"/>
                <a:gd name="T100" fmla="*/ 573 w 735"/>
                <a:gd name="T101" fmla="*/ 672 h 735"/>
                <a:gd name="T102" fmla="*/ 604 w 735"/>
                <a:gd name="T103" fmla="*/ 649 h 735"/>
                <a:gd name="T104" fmla="*/ 632 w 735"/>
                <a:gd name="T105" fmla="*/ 623 h 735"/>
                <a:gd name="T106" fmla="*/ 657 w 735"/>
                <a:gd name="T107" fmla="*/ 594 h 735"/>
                <a:gd name="T108" fmla="*/ 679 w 735"/>
                <a:gd name="T109" fmla="*/ 563 h 735"/>
                <a:gd name="T110" fmla="*/ 698 w 735"/>
                <a:gd name="T111" fmla="*/ 529 h 735"/>
                <a:gd name="T112" fmla="*/ 713 w 735"/>
                <a:gd name="T113" fmla="*/ 493 h 735"/>
                <a:gd name="T114" fmla="*/ 724 w 735"/>
                <a:gd name="T115" fmla="*/ 456 h 735"/>
                <a:gd name="T116" fmla="*/ 731 w 735"/>
                <a:gd name="T117" fmla="*/ 419 h 735"/>
                <a:gd name="T118" fmla="*/ 735 w 735"/>
                <a:gd name="T119" fmla="*/ 38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735">
                  <a:moveTo>
                    <a:pt x="735" y="367"/>
                  </a:moveTo>
                  <a:lnTo>
                    <a:pt x="735" y="355"/>
                  </a:lnTo>
                  <a:lnTo>
                    <a:pt x="734" y="342"/>
                  </a:lnTo>
                  <a:lnTo>
                    <a:pt x="733" y="329"/>
                  </a:lnTo>
                  <a:lnTo>
                    <a:pt x="731" y="316"/>
                  </a:lnTo>
                  <a:lnTo>
                    <a:pt x="729" y="303"/>
                  </a:lnTo>
                  <a:lnTo>
                    <a:pt x="727" y="291"/>
                  </a:lnTo>
                  <a:lnTo>
                    <a:pt x="724" y="279"/>
                  </a:lnTo>
                  <a:lnTo>
                    <a:pt x="721" y="266"/>
                  </a:lnTo>
                  <a:lnTo>
                    <a:pt x="717" y="254"/>
                  </a:lnTo>
                  <a:lnTo>
                    <a:pt x="713" y="242"/>
                  </a:lnTo>
                  <a:lnTo>
                    <a:pt x="708" y="230"/>
                  </a:lnTo>
                  <a:lnTo>
                    <a:pt x="703" y="218"/>
                  </a:lnTo>
                  <a:lnTo>
                    <a:pt x="698" y="206"/>
                  </a:lnTo>
                  <a:lnTo>
                    <a:pt x="692" y="195"/>
                  </a:lnTo>
                  <a:lnTo>
                    <a:pt x="686" y="184"/>
                  </a:lnTo>
                  <a:lnTo>
                    <a:pt x="679" y="173"/>
                  </a:lnTo>
                  <a:lnTo>
                    <a:pt x="672" y="162"/>
                  </a:lnTo>
                  <a:lnTo>
                    <a:pt x="665" y="151"/>
                  </a:lnTo>
                  <a:lnTo>
                    <a:pt x="657" y="141"/>
                  </a:lnTo>
                  <a:lnTo>
                    <a:pt x="649" y="131"/>
                  </a:lnTo>
                  <a:lnTo>
                    <a:pt x="641" y="121"/>
                  </a:lnTo>
                  <a:lnTo>
                    <a:pt x="632" y="112"/>
                  </a:lnTo>
                  <a:lnTo>
                    <a:pt x="623" y="103"/>
                  </a:lnTo>
                  <a:lnTo>
                    <a:pt x="613" y="94"/>
                  </a:lnTo>
                  <a:lnTo>
                    <a:pt x="604" y="86"/>
                  </a:lnTo>
                  <a:lnTo>
                    <a:pt x="594" y="78"/>
                  </a:lnTo>
                  <a:lnTo>
                    <a:pt x="584" y="70"/>
                  </a:lnTo>
                  <a:lnTo>
                    <a:pt x="573" y="63"/>
                  </a:lnTo>
                  <a:lnTo>
                    <a:pt x="562" y="55"/>
                  </a:lnTo>
                  <a:lnTo>
                    <a:pt x="551" y="49"/>
                  </a:lnTo>
                  <a:lnTo>
                    <a:pt x="540" y="43"/>
                  </a:lnTo>
                  <a:lnTo>
                    <a:pt x="528" y="37"/>
                  </a:lnTo>
                  <a:lnTo>
                    <a:pt x="517" y="31"/>
                  </a:lnTo>
                  <a:lnTo>
                    <a:pt x="505" y="26"/>
                  </a:lnTo>
                  <a:lnTo>
                    <a:pt x="493" y="22"/>
                  </a:lnTo>
                  <a:lnTo>
                    <a:pt x="481" y="18"/>
                  </a:lnTo>
                  <a:lnTo>
                    <a:pt x="469" y="14"/>
                  </a:lnTo>
                  <a:lnTo>
                    <a:pt x="456" y="11"/>
                  </a:lnTo>
                  <a:lnTo>
                    <a:pt x="444" y="8"/>
                  </a:lnTo>
                  <a:lnTo>
                    <a:pt x="431" y="5"/>
                  </a:lnTo>
                  <a:lnTo>
                    <a:pt x="419" y="3"/>
                  </a:lnTo>
                  <a:lnTo>
                    <a:pt x="406" y="2"/>
                  </a:lnTo>
                  <a:lnTo>
                    <a:pt x="393" y="1"/>
                  </a:lnTo>
                  <a:lnTo>
                    <a:pt x="380" y="0"/>
                  </a:lnTo>
                  <a:lnTo>
                    <a:pt x="367" y="0"/>
                  </a:lnTo>
                  <a:lnTo>
                    <a:pt x="354" y="0"/>
                  </a:lnTo>
                  <a:lnTo>
                    <a:pt x="342" y="1"/>
                  </a:lnTo>
                  <a:lnTo>
                    <a:pt x="329" y="2"/>
                  </a:lnTo>
                  <a:lnTo>
                    <a:pt x="316" y="3"/>
                  </a:lnTo>
                  <a:lnTo>
                    <a:pt x="304" y="5"/>
                  </a:lnTo>
                  <a:lnTo>
                    <a:pt x="291" y="8"/>
                  </a:lnTo>
                  <a:lnTo>
                    <a:pt x="279" y="11"/>
                  </a:lnTo>
                  <a:lnTo>
                    <a:pt x="266" y="14"/>
                  </a:lnTo>
                  <a:lnTo>
                    <a:pt x="254" y="18"/>
                  </a:lnTo>
                  <a:lnTo>
                    <a:pt x="242" y="22"/>
                  </a:lnTo>
                  <a:lnTo>
                    <a:pt x="230" y="26"/>
                  </a:lnTo>
                  <a:lnTo>
                    <a:pt x="218" y="31"/>
                  </a:lnTo>
                  <a:lnTo>
                    <a:pt x="206" y="37"/>
                  </a:lnTo>
                  <a:lnTo>
                    <a:pt x="195" y="43"/>
                  </a:lnTo>
                  <a:lnTo>
                    <a:pt x="184" y="49"/>
                  </a:lnTo>
                  <a:lnTo>
                    <a:pt x="173" y="55"/>
                  </a:lnTo>
                  <a:lnTo>
                    <a:pt x="162" y="63"/>
                  </a:lnTo>
                  <a:lnTo>
                    <a:pt x="151" y="70"/>
                  </a:lnTo>
                  <a:lnTo>
                    <a:pt x="141" y="78"/>
                  </a:lnTo>
                  <a:lnTo>
                    <a:pt x="131" y="86"/>
                  </a:lnTo>
                  <a:lnTo>
                    <a:pt x="122" y="94"/>
                  </a:lnTo>
                  <a:lnTo>
                    <a:pt x="112" y="103"/>
                  </a:lnTo>
                  <a:lnTo>
                    <a:pt x="103" y="112"/>
                  </a:lnTo>
                  <a:lnTo>
                    <a:pt x="94" y="121"/>
                  </a:lnTo>
                  <a:lnTo>
                    <a:pt x="86" y="131"/>
                  </a:lnTo>
                  <a:lnTo>
                    <a:pt x="78" y="141"/>
                  </a:lnTo>
                  <a:lnTo>
                    <a:pt x="70" y="151"/>
                  </a:lnTo>
                  <a:lnTo>
                    <a:pt x="63" y="162"/>
                  </a:lnTo>
                  <a:lnTo>
                    <a:pt x="56" y="173"/>
                  </a:lnTo>
                  <a:lnTo>
                    <a:pt x="49" y="184"/>
                  </a:lnTo>
                  <a:lnTo>
                    <a:pt x="43" y="195"/>
                  </a:lnTo>
                  <a:lnTo>
                    <a:pt x="37" y="206"/>
                  </a:lnTo>
                  <a:lnTo>
                    <a:pt x="32" y="218"/>
                  </a:lnTo>
                  <a:lnTo>
                    <a:pt x="26" y="230"/>
                  </a:lnTo>
                  <a:lnTo>
                    <a:pt x="22" y="242"/>
                  </a:lnTo>
                  <a:lnTo>
                    <a:pt x="18" y="254"/>
                  </a:lnTo>
                  <a:lnTo>
                    <a:pt x="14" y="266"/>
                  </a:lnTo>
                  <a:lnTo>
                    <a:pt x="11" y="279"/>
                  </a:lnTo>
                  <a:lnTo>
                    <a:pt x="8" y="291"/>
                  </a:lnTo>
                  <a:lnTo>
                    <a:pt x="5" y="303"/>
                  </a:lnTo>
                  <a:lnTo>
                    <a:pt x="3" y="316"/>
                  </a:lnTo>
                  <a:lnTo>
                    <a:pt x="2" y="329"/>
                  </a:lnTo>
                  <a:lnTo>
                    <a:pt x="1" y="342"/>
                  </a:lnTo>
                  <a:lnTo>
                    <a:pt x="0" y="355"/>
                  </a:lnTo>
                  <a:lnTo>
                    <a:pt x="0" y="367"/>
                  </a:lnTo>
                  <a:lnTo>
                    <a:pt x="0" y="380"/>
                  </a:lnTo>
                  <a:lnTo>
                    <a:pt x="1" y="393"/>
                  </a:lnTo>
                  <a:lnTo>
                    <a:pt x="2" y="406"/>
                  </a:lnTo>
                  <a:lnTo>
                    <a:pt x="3" y="419"/>
                  </a:lnTo>
                  <a:lnTo>
                    <a:pt x="5" y="431"/>
                  </a:lnTo>
                  <a:lnTo>
                    <a:pt x="8" y="444"/>
                  </a:lnTo>
                  <a:lnTo>
                    <a:pt x="11" y="456"/>
                  </a:lnTo>
                  <a:lnTo>
                    <a:pt x="14" y="469"/>
                  </a:lnTo>
                  <a:lnTo>
                    <a:pt x="18" y="481"/>
                  </a:lnTo>
                  <a:lnTo>
                    <a:pt x="22" y="493"/>
                  </a:lnTo>
                  <a:lnTo>
                    <a:pt x="26" y="505"/>
                  </a:lnTo>
                  <a:lnTo>
                    <a:pt x="32" y="517"/>
                  </a:lnTo>
                  <a:lnTo>
                    <a:pt x="37" y="529"/>
                  </a:lnTo>
                  <a:lnTo>
                    <a:pt x="43" y="540"/>
                  </a:lnTo>
                  <a:lnTo>
                    <a:pt x="49" y="551"/>
                  </a:lnTo>
                  <a:lnTo>
                    <a:pt x="56" y="563"/>
                  </a:lnTo>
                  <a:lnTo>
                    <a:pt x="63" y="573"/>
                  </a:lnTo>
                  <a:lnTo>
                    <a:pt x="70" y="584"/>
                  </a:lnTo>
                  <a:lnTo>
                    <a:pt x="78" y="594"/>
                  </a:lnTo>
                  <a:lnTo>
                    <a:pt x="86" y="604"/>
                  </a:lnTo>
                  <a:lnTo>
                    <a:pt x="94" y="614"/>
                  </a:lnTo>
                  <a:lnTo>
                    <a:pt x="103" y="623"/>
                  </a:lnTo>
                  <a:lnTo>
                    <a:pt x="112" y="632"/>
                  </a:lnTo>
                  <a:lnTo>
                    <a:pt x="122" y="641"/>
                  </a:lnTo>
                  <a:lnTo>
                    <a:pt x="131" y="649"/>
                  </a:lnTo>
                  <a:lnTo>
                    <a:pt x="141" y="657"/>
                  </a:lnTo>
                  <a:lnTo>
                    <a:pt x="151" y="665"/>
                  </a:lnTo>
                  <a:lnTo>
                    <a:pt x="162" y="672"/>
                  </a:lnTo>
                  <a:lnTo>
                    <a:pt x="173" y="679"/>
                  </a:lnTo>
                  <a:lnTo>
                    <a:pt x="184" y="686"/>
                  </a:lnTo>
                  <a:lnTo>
                    <a:pt x="195" y="692"/>
                  </a:lnTo>
                  <a:lnTo>
                    <a:pt x="206" y="698"/>
                  </a:lnTo>
                  <a:lnTo>
                    <a:pt x="218" y="703"/>
                  </a:lnTo>
                  <a:lnTo>
                    <a:pt x="230" y="708"/>
                  </a:lnTo>
                  <a:lnTo>
                    <a:pt x="242" y="713"/>
                  </a:lnTo>
                  <a:lnTo>
                    <a:pt x="254" y="717"/>
                  </a:lnTo>
                  <a:lnTo>
                    <a:pt x="266" y="721"/>
                  </a:lnTo>
                  <a:lnTo>
                    <a:pt x="279" y="725"/>
                  </a:lnTo>
                  <a:lnTo>
                    <a:pt x="291" y="727"/>
                  </a:lnTo>
                  <a:lnTo>
                    <a:pt x="304" y="730"/>
                  </a:lnTo>
                  <a:lnTo>
                    <a:pt x="316" y="732"/>
                  </a:lnTo>
                  <a:lnTo>
                    <a:pt x="329" y="733"/>
                  </a:lnTo>
                  <a:lnTo>
                    <a:pt x="342" y="734"/>
                  </a:lnTo>
                  <a:lnTo>
                    <a:pt x="354" y="735"/>
                  </a:lnTo>
                  <a:lnTo>
                    <a:pt x="367" y="735"/>
                  </a:lnTo>
                  <a:lnTo>
                    <a:pt x="380" y="735"/>
                  </a:lnTo>
                  <a:lnTo>
                    <a:pt x="393" y="734"/>
                  </a:lnTo>
                  <a:lnTo>
                    <a:pt x="406" y="733"/>
                  </a:lnTo>
                  <a:lnTo>
                    <a:pt x="419" y="732"/>
                  </a:lnTo>
                  <a:lnTo>
                    <a:pt x="431" y="730"/>
                  </a:lnTo>
                  <a:lnTo>
                    <a:pt x="444" y="727"/>
                  </a:lnTo>
                  <a:lnTo>
                    <a:pt x="456" y="725"/>
                  </a:lnTo>
                  <a:lnTo>
                    <a:pt x="469" y="721"/>
                  </a:lnTo>
                  <a:lnTo>
                    <a:pt x="481" y="717"/>
                  </a:lnTo>
                  <a:lnTo>
                    <a:pt x="493" y="713"/>
                  </a:lnTo>
                  <a:lnTo>
                    <a:pt x="505" y="708"/>
                  </a:lnTo>
                  <a:lnTo>
                    <a:pt x="517" y="703"/>
                  </a:lnTo>
                  <a:lnTo>
                    <a:pt x="528" y="698"/>
                  </a:lnTo>
                  <a:lnTo>
                    <a:pt x="540" y="692"/>
                  </a:lnTo>
                  <a:lnTo>
                    <a:pt x="551" y="686"/>
                  </a:lnTo>
                  <a:lnTo>
                    <a:pt x="562" y="679"/>
                  </a:lnTo>
                  <a:lnTo>
                    <a:pt x="573" y="672"/>
                  </a:lnTo>
                  <a:lnTo>
                    <a:pt x="584" y="665"/>
                  </a:lnTo>
                  <a:lnTo>
                    <a:pt x="594" y="657"/>
                  </a:lnTo>
                  <a:lnTo>
                    <a:pt x="604" y="649"/>
                  </a:lnTo>
                  <a:lnTo>
                    <a:pt x="613" y="641"/>
                  </a:lnTo>
                  <a:lnTo>
                    <a:pt x="623" y="632"/>
                  </a:lnTo>
                  <a:lnTo>
                    <a:pt x="632" y="623"/>
                  </a:lnTo>
                  <a:lnTo>
                    <a:pt x="641" y="614"/>
                  </a:lnTo>
                  <a:lnTo>
                    <a:pt x="649" y="604"/>
                  </a:lnTo>
                  <a:lnTo>
                    <a:pt x="657" y="594"/>
                  </a:lnTo>
                  <a:lnTo>
                    <a:pt x="665" y="584"/>
                  </a:lnTo>
                  <a:lnTo>
                    <a:pt x="672" y="573"/>
                  </a:lnTo>
                  <a:lnTo>
                    <a:pt x="679" y="563"/>
                  </a:lnTo>
                  <a:lnTo>
                    <a:pt x="686" y="551"/>
                  </a:lnTo>
                  <a:lnTo>
                    <a:pt x="692" y="540"/>
                  </a:lnTo>
                  <a:lnTo>
                    <a:pt x="698" y="529"/>
                  </a:lnTo>
                  <a:lnTo>
                    <a:pt x="703" y="517"/>
                  </a:lnTo>
                  <a:lnTo>
                    <a:pt x="708" y="505"/>
                  </a:lnTo>
                  <a:lnTo>
                    <a:pt x="713" y="493"/>
                  </a:lnTo>
                  <a:lnTo>
                    <a:pt x="717" y="481"/>
                  </a:lnTo>
                  <a:lnTo>
                    <a:pt x="721" y="469"/>
                  </a:lnTo>
                  <a:lnTo>
                    <a:pt x="724" y="456"/>
                  </a:lnTo>
                  <a:lnTo>
                    <a:pt x="727" y="444"/>
                  </a:lnTo>
                  <a:lnTo>
                    <a:pt x="729" y="431"/>
                  </a:lnTo>
                  <a:lnTo>
                    <a:pt x="731" y="419"/>
                  </a:lnTo>
                  <a:lnTo>
                    <a:pt x="733" y="406"/>
                  </a:lnTo>
                  <a:lnTo>
                    <a:pt x="734" y="393"/>
                  </a:lnTo>
                  <a:lnTo>
                    <a:pt x="735" y="380"/>
                  </a:lnTo>
                  <a:lnTo>
                    <a:pt x="735" y="367"/>
                  </a:lnTo>
                </a:path>
              </a:pathLst>
            </a:custGeom>
            <a:noFill/>
            <a:ln w="381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45">
              <a:extLst>
                <a:ext uri="{FF2B5EF4-FFF2-40B4-BE49-F238E27FC236}">
                  <a16:creationId xmlns:a16="http://schemas.microsoft.com/office/drawing/2014/main" id="{06143EF9-198C-BAB9-8C88-27F9863B4B2A}"/>
                </a:ext>
              </a:extLst>
            </p:cNvPr>
            <p:cNvSpPr>
              <a:spLocks/>
            </p:cNvSpPr>
            <p:nvPr/>
          </p:nvSpPr>
          <p:spPr bwMode="auto">
            <a:xfrm>
              <a:off x="3664745" y="2330928"/>
              <a:ext cx="1166813" cy="1166813"/>
            </a:xfrm>
            <a:custGeom>
              <a:avLst/>
              <a:gdLst>
                <a:gd name="T0" fmla="*/ 734 w 735"/>
                <a:gd name="T1" fmla="*/ 342 h 735"/>
                <a:gd name="T2" fmla="*/ 729 w 735"/>
                <a:gd name="T3" fmla="*/ 303 h 735"/>
                <a:gd name="T4" fmla="*/ 721 w 735"/>
                <a:gd name="T5" fmla="*/ 266 h 735"/>
                <a:gd name="T6" fmla="*/ 708 w 735"/>
                <a:gd name="T7" fmla="*/ 230 h 735"/>
                <a:gd name="T8" fmla="*/ 692 w 735"/>
                <a:gd name="T9" fmla="*/ 195 h 735"/>
                <a:gd name="T10" fmla="*/ 672 w 735"/>
                <a:gd name="T11" fmla="*/ 162 h 735"/>
                <a:gd name="T12" fmla="*/ 649 w 735"/>
                <a:gd name="T13" fmla="*/ 131 h 735"/>
                <a:gd name="T14" fmla="*/ 623 w 735"/>
                <a:gd name="T15" fmla="*/ 103 h 735"/>
                <a:gd name="T16" fmla="*/ 594 w 735"/>
                <a:gd name="T17" fmla="*/ 78 h 735"/>
                <a:gd name="T18" fmla="*/ 562 w 735"/>
                <a:gd name="T19" fmla="*/ 55 h 735"/>
                <a:gd name="T20" fmla="*/ 528 w 735"/>
                <a:gd name="T21" fmla="*/ 37 h 735"/>
                <a:gd name="T22" fmla="*/ 493 w 735"/>
                <a:gd name="T23" fmla="*/ 22 h 735"/>
                <a:gd name="T24" fmla="*/ 456 w 735"/>
                <a:gd name="T25" fmla="*/ 11 h 735"/>
                <a:gd name="T26" fmla="*/ 419 w 735"/>
                <a:gd name="T27" fmla="*/ 3 h 735"/>
                <a:gd name="T28" fmla="*/ 380 w 735"/>
                <a:gd name="T29" fmla="*/ 0 h 735"/>
                <a:gd name="T30" fmla="*/ 342 w 735"/>
                <a:gd name="T31" fmla="*/ 1 h 735"/>
                <a:gd name="T32" fmla="*/ 304 w 735"/>
                <a:gd name="T33" fmla="*/ 5 h 735"/>
                <a:gd name="T34" fmla="*/ 266 w 735"/>
                <a:gd name="T35" fmla="*/ 14 h 735"/>
                <a:gd name="T36" fmla="*/ 230 w 735"/>
                <a:gd name="T37" fmla="*/ 26 h 735"/>
                <a:gd name="T38" fmla="*/ 195 w 735"/>
                <a:gd name="T39" fmla="*/ 43 h 735"/>
                <a:gd name="T40" fmla="*/ 162 w 735"/>
                <a:gd name="T41" fmla="*/ 63 h 735"/>
                <a:gd name="T42" fmla="*/ 131 w 735"/>
                <a:gd name="T43" fmla="*/ 86 h 735"/>
                <a:gd name="T44" fmla="*/ 103 w 735"/>
                <a:gd name="T45" fmla="*/ 112 h 735"/>
                <a:gd name="T46" fmla="*/ 78 w 735"/>
                <a:gd name="T47" fmla="*/ 141 h 735"/>
                <a:gd name="T48" fmla="*/ 56 w 735"/>
                <a:gd name="T49" fmla="*/ 173 h 735"/>
                <a:gd name="T50" fmla="*/ 37 w 735"/>
                <a:gd name="T51" fmla="*/ 206 h 735"/>
                <a:gd name="T52" fmla="*/ 22 w 735"/>
                <a:gd name="T53" fmla="*/ 242 h 735"/>
                <a:gd name="T54" fmla="*/ 11 w 735"/>
                <a:gd name="T55" fmla="*/ 279 h 735"/>
                <a:gd name="T56" fmla="*/ 3 w 735"/>
                <a:gd name="T57" fmla="*/ 316 h 735"/>
                <a:gd name="T58" fmla="*/ 0 w 735"/>
                <a:gd name="T59" fmla="*/ 355 h 735"/>
                <a:gd name="T60" fmla="*/ 1 w 735"/>
                <a:gd name="T61" fmla="*/ 393 h 735"/>
                <a:gd name="T62" fmla="*/ 5 w 735"/>
                <a:gd name="T63" fmla="*/ 431 h 735"/>
                <a:gd name="T64" fmla="*/ 14 w 735"/>
                <a:gd name="T65" fmla="*/ 469 h 735"/>
                <a:gd name="T66" fmla="*/ 26 w 735"/>
                <a:gd name="T67" fmla="*/ 505 h 735"/>
                <a:gd name="T68" fmla="*/ 43 w 735"/>
                <a:gd name="T69" fmla="*/ 540 h 735"/>
                <a:gd name="T70" fmla="*/ 63 w 735"/>
                <a:gd name="T71" fmla="*/ 573 h 735"/>
                <a:gd name="T72" fmla="*/ 86 w 735"/>
                <a:gd name="T73" fmla="*/ 604 h 735"/>
                <a:gd name="T74" fmla="*/ 112 w 735"/>
                <a:gd name="T75" fmla="*/ 632 h 735"/>
                <a:gd name="T76" fmla="*/ 141 w 735"/>
                <a:gd name="T77" fmla="*/ 657 h 735"/>
                <a:gd name="T78" fmla="*/ 173 w 735"/>
                <a:gd name="T79" fmla="*/ 679 h 735"/>
                <a:gd name="T80" fmla="*/ 206 w 735"/>
                <a:gd name="T81" fmla="*/ 698 h 735"/>
                <a:gd name="T82" fmla="*/ 242 w 735"/>
                <a:gd name="T83" fmla="*/ 713 h 735"/>
                <a:gd name="T84" fmla="*/ 279 w 735"/>
                <a:gd name="T85" fmla="*/ 725 h 735"/>
                <a:gd name="T86" fmla="*/ 316 w 735"/>
                <a:gd name="T87" fmla="*/ 732 h 735"/>
                <a:gd name="T88" fmla="*/ 354 w 735"/>
                <a:gd name="T89" fmla="*/ 735 h 735"/>
                <a:gd name="T90" fmla="*/ 393 w 735"/>
                <a:gd name="T91" fmla="*/ 734 h 735"/>
                <a:gd name="T92" fmla="*/ 431 w 735"/>
                <a:gd name="T93" fmla="*/ 730 h 735"/>
                <a:gd name="T94" fmla="*/ 469 w 735"/>
                <a:gd name="T95" fmla="*/ 721 h 735"/>
                <a:gd name="T96" fmla="*/ 505 w 735"/>
                <a:gd name="T97" fmla="*/ 708 h 735"/>
                <a:gd name="T98" fmla="*/ 540 w 735"/>
                <a:gd name="T99" fmla="*/ 692 h 735"/>
                <a:gd name="T100" fmla="*/ 573 w 735"/>
                <a:gd name="T101" fmla="*/ 672 h 735"/>
                <a:gd name="T102" fmla="*/ 604 w 735"/>
                <a:gd name="T103" fmla="*/ 649 h 735"/>
                <a:gd name="T104" fmla="*/ 632 w 735"/>
                <a:gd name="T105" fmla="*/ 623 h 735"/>
                <a:gd name="T106" fmla="*/ 657 w 735"/>
                <a:gd name="T107" fmla="*/ 594 h 735"/>
                <a:gd name="T108" fmla="*/ 679 w 735"/>
                <a:gd name="T109" fmla="*/ 563 h 735"/>
                <a:gd name="T110" fmla="*/ 698 w 735"/>
                <a:gd name="T111" fmla="*/ 529 h 735"/>
                <a:gd name="T112" fmla="*/ 713 w 735"/>
                <a:gd name="T113" fmla="*/ 493 h 735"/>
                <a:gd name="T114" fmla="*/ 724 w 735"/>
                <a:gd name="T115" fmla="*/ 456 h 735"/>
                <a:gd name="T116" fmla="*/ 731 w 735"/>
                <a:gd name="T117" fmla="*/ 419 h 735"/>
                <a:gd name="T118" fmla="*/ 735 w 735"/>
                <a:gd name="T119" fmla="*/ 38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735">
                  <a:moveTo>
                    <a:pt x="735" y="367"/>
                  </a:moveTo>
                  <a:lnTo>
                    <a:pt x="735" y="355"/>
                  </a:lnTo>
                  <a:lnTo>
                    <a:pt x="734" y="342"/>
                  </a:lnTo>
                  <a:lnTo>
                    <a:pt x="733" y="329"/>
                  </a:lnTo>
                  <a:lnTo>
                    <a:pt x="731" y="316"/>
                  </a:lnTo>
                  <a:lnTo>
                    <a:pt x="729" y="303"/>
                  </a:lnTo>
                  <a:lnTo>
                    <a:pt x="727" y="291"/>
                  </a:lnTo>
                  <a:lnTo>
                    <a:pt x="724" y="279"/>
                  </a:lnTo>
                  <a:lnTo>
                    <a:pt x="721" y="266"/>
                  </a:lnTo>
                  <a:lnTo>
                    <a:pt x="717" y="254"/>
                  </a:lnTo>
                  <a:lnTo>
                    <a:pt x="713" y="242"/>
                  </a:lnTo>
                  <a:lnTo>
                    <a:pt x="708" y="230"/>
                  </a:lnTo>
                  <a:lnTo>
                    <a:pt x="703" y="218"/>
                  </a:lnTo>
                  <a:lnTo>
                    <a:pt x="698" y="206"/>
                  </a:lnTo>
                  <a:lnTo>
                    <a:pt x="692" y="195"/>
                  </a:lnTo>
                  <a:lnTo>
                    <a:pt x="686" y="184"/>
                  </a:lnTo>
                  <a:lnTo>
                    <a:pt x="679" y="173"/>
                  </a:lnTo>
                  <a:lnTo>
                    <a:pt x="672" y="162"/>
                  </a:lnTo>
                  <a:lnTo>
                    <a:pt x="665" y="151"/>
                  </a:lnTo>
                  <a:lnTo>
                    <a:pt x="657" y="141"/>
                  </a:lnTo>
                  <a:lnTo>
                    <a:pt x="649" y="131"/>
                  </a:lnTo>
                  <a:lnTo>
                    <a:pt x="641" y="121"/>
                  </a:lnTo>
                  <a:lnTo>
                    <a:pt x="632" y="112"/>
                  </a:lnTo>
                  <a:lnTo>
                    <a:pt x="623" y="103"/>
                  </a:lnTo>
                  <a:lnTo>
                    <a:pt x="613" y="94"/>
                  </a:lnTo>
                  <a:lnTo>
                    <a:pt x="604" y="86"/>
                  </a:lnTo>
                  <a:lnTo>
                    <a:pt x="594" y="78"/>
                  </a:lnTo>
                  <a:lnTo>
                    <a:pt x="584" y="70"/>
                  </a:lnTo>
                  <a:lnTo>
                    <a:pt x="573" y="63"/>
                  </a:lnTo>
                  <a:lnTo>
                    <a:pt x="562" y="55"/>
                  </a:lnTo>
                  <a:lnTo>
                    <a:pt x="551" y="49"/>
                  </a:lnTo>
                  <a:lnTo>
                    <a:pt x="540" y="43"/>
                  </a:lnTo>
                  <a:lnTo>
                    <a:pt x="528" y="37"/>
                  </a:lnTo>
                  <a:lnTo>
                    <a:pt x="517" y="31"/>
                  </a:lnTo>
                  <a:lnTo>
                    <a:pt x="505" y="26"/>
                  </a:lnTo>
                  <a:lnTo>
                    <a:pt x="493" y="22"/>
                  </a:lnTo>
                  <a:lnTo>
                    <a:pt x="481" y="18"/>
                  </a:lnTo>
                  <a:lnTo>
                    <a:pt x="469" y="14"/>
                  </a:lnTo>
                  <a:lnTo>
                    <a:pt x="456" y="11"/>
                  </a:lnTo>
                  <a:lnTo>
                    <a:pt x="444" y="8"/>
                  </a:lnTo>
                  <a:lnTo>
                    <a:pt x="431" y="5"/>
                  </a:lnTo>
                  <a:lnTo>
                    <a:pt x="419" y="3"/>
                  </a:lnTo>
                  <a:lnTo>
                    <a:pt x="406" y="2"/>
                  </a:lnTo>
                  <a:lnTo>
                    <a:pt x="393" y="1"/>
                  </a:lnTo>
                  <a:lnTo>
                    <a:pt x="380" y="0"/>
                  </a:lnTo>
                  <a:lnTo>
                    <a:pt x="367" y="0"/>
                  </a:lnTo>
                  <a:lnTo>
                    <a:pt x="354" y="0"/>
                  </a:lnTo>
                  <a:lnTo>
                    <a:pt x="342" y="1"/>
                  </a:lnTo>
                  <a:lnTo>
                    <a:pt x="329" y="2"/>
                  </a:lnTo>
                  <a:lnTo>
                    <a:pt x="316" y="3"/>
                  </a:lnTo>
                  <a:lnTo>
                    <a:pt x="304" y="5"/>
                  </a:lnTo>
                  <a:lnTo>
                    <a:pt x="291" y="8"/>
                  </a:lnTo>
                  <a:lnTo>
                    <a:pt x="279" y="11"/>
                  </a:lnTo>
                  <a:lnTo>
                    <a:pt x="266" y="14"/>
                  </a:lnTo>
                  <a:lnTo>
                    <a:pt x="254" y="18"/>
                  </a:lnTo>
                  <a:lnTo>
                    <a:pt x="242" y="22"/>
                  </a:lnTo>
                  <a:lnTo>
                    <a:pt x="230" y="26"/>
                  </a:lnTo>
                  <a:lnTo>
                    <a:pt x="218" y="31"/>
                  </a:lnTo>
                  <a:lnTo>
                    <a:pt x="206" y="37"/>
                  </a:lnTo>
                  <a:lnTo>
                    <a:pt x="195" y="43"/>
                  </a:lnTo>
                  <a:lnTo>
                    <a:pt x="184" y="49"/>
                  </a:lnTo>
                  <a:lnTo>
                    <a:pt x="173" y="55"/>
                  </a:lnTo>
                  <a:lnTo>
                    <a:pt x="162" y="63"/>
                  </a:lnTo>
                  <a:lnTo>
                    <a:pt x="151" y="70"/>
                  </a:lnTo>
                  <a:lnTo>
                    <a:pt x="141" y="78"/>
                  </a:lnTo>
                  <a:lnTo>
                    <a:pt x="131" y="86"/>
                  </a:lnTo>
                  <a:lnTo>
                    <a:pt x="122" y="94"/>
                  </a:lnTo>
                  <a:lnTo>
                    <a:pt x="112" y="103"/>
                  </a:lnTo>
                  <a:lnTo>
                    <a:pt x="103" y="112"/>
                  </a:lnTo>
                  <a:lnTo>
                    <a:pt x="94" y="121"/>
                  </a:lnTo>
                  <a:lnTo>
                    <a:pt x="86" y="131"/>
                  </a:lnTo>
                  <a:lnTo>
                    <a:pt x="78" y="141"/>
                  </a:lnTo>
                  <a:lnTo>
                    <a:pt x="70" y="151"/>
                  </a:lnTo>
                  <a:lnTo>
                    <a:pt x="63" y="162"/>
                  </a:lnTo>
                  <a:lnTo>
                    <a:pt x="56" y="173"/>
                  </a:lnTo>
                  <a:lnTo>
                    <a:pt x="49" y="184"/>
                  </a:lnTo>
                  <a:lnTo>
                    <a:pt x="43" y="195"/>
                  </a:lnTo>
                  <a:lnTo>
                    <a:pt x="37" y="206"/>
                  </a:lnTo>
                  <a:lnTo>
                    <a:pt x="32" y="218"/>
                  </a:lnTo>
                  <a:lnTo>
                    <a:pt x="26" y="230"/>
                  </a:lnTo>
                  <a:lnTo>
                    <a:pt x="22" y="242"/>
                  </a:lnTo>
                  <a:lnTo>
                    <a:pt x="18" y="254"/>
                  </a:lnTo>
                  <a:lnTo>
                    <a:pt x="14" y="266"/>
                  </a:lnTo>
                  <a:lnTo>
                    <a:pt x="11" y="279"/>
                  </a:lnTo>
                  <a:lnTo>
                    <a:pt x="8" y="291"/>
                  </a:lnTo>
                  <a:lnTo>
                    <a:pt x="5" y="303"/>
                  </a:lnTo>
                  <a:lnTo>
                    <a:pt x="3" y="316"/>
                  </a:lnTo>
                  <a:lnTo>
                    <a:pt x="2" y="329"/>
                  </a:lnTo>
                  <a:lnTo>
                    <a:pt x="1" y="342"/>
                  </a:lnTo>
                  <a:lnTo>
                    <a:pt x="0" y="355"/>
                  </a:lnTo>
                  <a:lnTo>
                    <a:pt x="0" y="367"/>
                  </a:lnTo>
                  <a:lnTo>
                    <a:pt x="0" y="380"/>
                  </a:lnTo>
                  <a:lnTo>
                    <a:pt x="1" y="393"/>
                  </a:lnTo>
                  <a:lnTo>
                    <a:pt x="2" y="406"/>
                  </a:lnTo>
                  <a:lnTo>
                    <a:pt x="3" y="419"/>
                  </a:lnTo>
                  <a:lnTo>
                    <a:pt x="5" y="431"/>
                  </a:lnTo>
                  <a:lnTo>
                    <a:pt x="8" y="444"/>
                  </a:lnTo>
                  <a:lnTo>
                    <a:pt x="11" y="456"/>
                  </a:lnTo>
                  <a:lnTo>
                    <a:pt x="14" y="469"/>
                  </a:lnTo>
                  <a:lnTo>
                    <a:pt x="18" y="481"/>
                  </a:lnTo>
                  <a:lnTo>
                    <a:pt x="22" y="493"/>
                  </a:lnTo>
                  <a:lnTo>
                    <a:pt x="26" y="505"/>
                  </a:lnTo>
                  <a:lnTo>
                    <a:pt x="32" y="517"/>
                  </a:lnTo>
                  <a:lnTo>
                    <a:pt x="37" y="529"/>
                  </a:lnTo>
                  <a:lnTo>
                    <a:pt x="43" y="540"/>
                  </a:lnTo>
                  <a:lnTo>
                    <a:pt x="49" y="551"/>
                  </a:lnTo>
                  <a:lnTo>
                    <a:pt x="56" y="563"/>
                  </a:lnTo>
                  <a:lnTo>
                    <a:pt x="63" y="573"/>
                  </a:lnTo>
                  <a:lnTo>
                    <a:pt x="70" y="584"/>
                  </a:lnTo>
                  <a:lnTo>
                    <a:pt x="78" y="594"/>
                  </a:lnTo>
                  <a:lnTo>
                    <a:pt x="86" y="604"/>
                  </a:lnTo>
                  <a:lnTo>
                    <a:pt x="94" y="614"/>
                  </a:lnTo>
                  <a:lnTo>
                    <a:pt x="103" y="623"/>
                  </a:lnTo>
                  <a:lnTo>
                    <a:pt x="112" y="632"/>
                  </a:lnTo>
                  <a:lnTo>
                    <a:pt x="122" y="641"/>
                  </a:lnTo>
                  <a:lnTo>
                    <a:pt x="131" y="649"/>
                  </a:lnTo>
                  <a:lnTo>
                    <a:pt x="141" y="657"/>
                  </a:lnTo>
                  <a:lnTo>
                    <a:pt x="151" y="665"/>
                  </a:lnTo>
                  <a:lnTo>
                    <a:pt x="162" y="672"/>
                  </a:lnTo>
                  <a:lnTo>
                    <a:pt x="173" y="679"/>
                  </a:lnTo>
                  <a:lnTo>
                    <a:pt x="184" y="686"/>
                  </a:lnTo>
                  <a:lnTo>
                    <a:pt x="195" y="692"/>
                  </a:lnTo>
                  <a:lnTo>
                    <a:pt x="206" y="698"/>
                  </a:lnTo>
                  <a:lnTo>
                    <a:pt x="218" y="703"/>
                  </a:lnTo>
                  <a:lnTo>
                    <a:pt x="230" y="708"/>
                  </a:lnTo>
                  <a:lnTo>
                    <a:pt x="242" y="713"/>
                  </a:lnTo>
                  <a:lnTo>
                    <a:pt x="254" y="717"/>
                  </a:lnTo>
                  <a:lnTo>
                    <a:pt x="266" y="721"/>
                  </a:lnTo>
                  <a:lnTo>
                    <a:pt x="279" y="725"/>
                  </a:lnTo>
                  <a:lnTo>
                    <a:pt x="291" y="727"/>
                  </a:lnTo>
                  <a:lnTo>
                    <a:pt x="304" y="730"/>
                  </a:lnTo>
                  <a:lnTo>
                    <a:pt x="316" y="732"/>
                  </a:lnTo>
                  <a:lnTo>
                    <a:pt x="329" y="733"/>
                  </a:lnTo>
                  <a:lnTo>
                    <a:pt x="342" y="734"/>
                  </a:lnTo>
                  <a:lnTo>
                    <a:pt x="354" y="735"/>
                  </a:lnTo>
                  <a:lnTo>
                    <a:pt x="367" y="735"/>
                  </a:lnTo>
                  <a:lnTo>
                    <a:pt x="380" y="735"/>
                  </a:lnTo>
                  <a:lnTo>
                    <a:pt x="393" y="734"/>
                  </a:lnTo>
                  <a:lnTo>
                    <a:pt x="406" y="733"/>
                  </a:lnTo>
                  <a:lnTo>
                    <a:pt x="419" y="732"/>
                  </a:lnTo>
                  <a:lnTo>
                    <a:pt x="431" y="730"/>
                  </a:lnTo>
                  <a:lnTo>
                    <a:pt x="444" y="727"/>
                  </a:lnTo>
                  <a:lnTo>
                    <a:pt x="456" y="725"/>
                  </a:lnTo>
                  <a:lnTo>
                    <a:pt x="469" y="721"/>
                  </a:lnTo>
                  <a:lnTo>
                    <a:pt x="481" y="717"/>
                  </a:lnTo>
                  <a:lnTo>
                    <a:pt x="493" y="713"/>
                  </a:lnTo>
                  <a:lnTo>
                    <a:pt x="505" y="708"/>
                  </a:lnTo>
                  <a:lnTo>
                    <a:pt x="517" y="703"/>
                  </a:lnTo>
                  <a:lnTo>
                    <a:pt x="528" y="698"/>
                  </a:lnTo>
                  <a:lnTo>
                    <a:pt x="540" y="692"/>
                  </a:lnTo>
                  <a:lnTo>
                    <a:pt x="551" y="686"/>
                  </a:lnTo>
                  <a:lnTo>
                    <a:pt x="562" y="679"/>
                  </a:lnTo>
                  <a:lnTo>
                    <a:pt x="573" y="672"/>
                  </a:lnTo>
                  <a:lnTo>
                    <a:pt x="584" y="665"/>
                  </a:lnTo>
                  <a:lnTo>
                    <a:pt x="594" y="657"/>
                  </a:lnTo>
                  <a:lnTo>
                    <a:pt x="604" y="649"/>
                  </a:lnTo>
                  <a:lnTo>
                    <a:pt x="613" y="641"/>
                  </a:lnTo>
                  <a:lnTo>
                    <a:pt x="623" y="632"/>
                  </a:lnTo>
                  <a:lnTo>
                    <a:pt x="632" y="623"/>
                  </a:lnTo>
                  <a:lnTo>
                    <a:pt x="641" y="614"/>
                  </a:lnTo>
                  <a:lnTo>
                    <a:pt x="649" y="604"/>
                  </a:lnTo>
                  <a:lnTo>
                    <a:pt x="657" y="594"/>
                  </a:lnTo>
                  <a:lnTo>
                    <a:pt x="665" y="584"/>
                  </a:lnTo>
                  <a:lnTo>
                    <a:pt x="672" y="573"/>
                  </a:lnTo>
                  <a:lnTo>
                    <a:pt x="679" y="563"/>
                  </a:lnTo>
                  <a:lnTo>
                    <a:pt x="686" y="551"/>
                  </a:lnTo>
                  <a:lnTo>
                    <a:pt x="692" y="540"/>
                  </a:lnTo>
                  <a:lnTo>
                    <a:pt x="698" y="529"/>
                  </a:lnTo>
                  <a:lnTo>
                    <a:pt x="703" y="517"/>
                  </a:lnTo>
                  <a:lnTo>
                    <a:pt x="708" y="505"/>
                  </a:lnTo>
                  <a:lnTo>
                    <a:pt x="713" y="493"/>
                  </a:lnTo>
                  <a:lnTo>
                    <a:pt x="717" y="481"/>
                  </a:lnTo>
                  <a:lnTo>
                    <a:pt x="721" y="469"/>
                  </a:lnTo>
                  <a:lnTo>
                    <a:pt x="724" y="456"/>
                  </a:lnTo>
                  <a:lnTo>
                    <a:pt x="727" y="444"/>
                  </a:lnTo>
                  <a:lnTo>
                    <a:pt x="729" y="431"/>
                  </a:lnTo>
                  <a:lnTo>
                    <a:pt x="731" y="419"/>
                  </a:lnTo>
                  <a:lnTo>
                    <a:pt x="733" y="406"/>
                  </a:lnTo>
                  <a:lnTo>
                    <a:pt x="734" y="393"/>
                  </a:lnTo>
                  <a:lnTo>
                    <a:pt x="735" y="380"/>
                  </a:lnTo>
                  <a:lnTo>
                    <a:pt x="735" y="367"/>
                  </a:lnTo>
                </a:path>
              </a:pathLst>
            </a:custGeom>
            <a:noFill/>
            <a:ln w="190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46">
              <a:extLst>
                <a:ext uri="{FF2B5EF4-FFF2-40B4-BE49-F238E27FC236}">
                  <a16:creationId xmlns:a16="http://schemas.microsoft.com/office/drawing/2014/main" id="{DDB47625-D89F-D514-EC37-AE9634DDFF15}"/>
                </a:ext>
              </a:extLst>
            </p:cNvPr>
            <p:cNvSpPr>
              <a:spLocks/>
            </p:cNvSpPr>
            <p:nvPr/>
          </p:nvSpPr>
          <p:spPr bwMode="auto">
            <a:xfrm>
              <a:off x="3423445" y="2088040"/>
              <a:ext cx="1649413" cy="1652588"/>
            </a:xfrm>
            <a:custGeom>
              <a:avLst/>
              <a:gdLst>
                <a:gd name="T0" fmla="*/ 1038 w 1039"/>
                <a:gd name="T1" fmla="*/ 484 h 1041"/>
                <a:gd name="T2" fmla="*/ 1031 w 1039"/>
                <a:gd name="T3" fmla="*/ 430 h 1041"/>
                <a:gd name="T4" fmla="*/ 1019 w 1039"/>
                <a:gd name="T5" fmla="*/ 377 h 1041"/>
                <a:gd name="T6" fmla="*/ 1002 w 1039"/>
                <a:gd name="T7" fmla="*/ 326 h 1041"/>
                <a:gd name="T8" fmla="*/ 978 w 1039"/>
                <a:gd name="T9" fmla="*/ 276 h 1041"/>
                <a:gd name="T10" fmla="*/ 951 w 1039"/>
                <a:gd name="T11" fmla="*/ 229 h 1041"/>
                <a:gd name="T12" fmla="*/ 918 w 1039"/>
                <a:gd name="T13" fmla="*/ 186 h 1041"/>
                <a:gd name="T14" fmla="*/ 881 w 1039"/>
                <a:gd name="T15" fmla="*/ 146 h 1041"/>
                <a:gd name="T16" fmla="*/ 839 w 1039"/>
                <a:gd name="T17" fmla="*/ 111 h 1041"/>
                <a:gd name="T18" fmla="*/ 795 w 1039"/>
                <a:gd name="T19" fmla="*/ 79 h 1041"/>
                <a:gd name="T20" fmla="*/ 747 w 1039"/>
                <a:gd name="T21" fmla="*/ 53 h 1041"/>
                <a:gd name="T22" fmla="*/ 697 w 1039"/>
                <a:gd name="T23" fmla="*/ 32 h 1041"/>
                <a:gd name="T24" fmla="*/ 645 w 1039"/>
                <a:gd name="T25" fmla="*/ 16 h 1041"/>
                <a:gd name="T26" fmla="*/ 592 w 1039"/>
                <a:gd name="T27" fmla="*/ 5 h 1041"/>
                <a:gd name="T28" fmla="*/ 538 w 1039"/>
                <a:gd name="T29" fmla="*/ 1 h 1041"/>
                <a:gd name="T30" fmla="*/ 483 w 1039"/>
                <a:gd name="T31" fmla="*/ 2 h 1041"/>
                <a:gd name="T32" fmla="*/ 429 w 1039"/>
                <a:gd name="T33" fmla="*/ 8 h 1041"/>
                <a:gd name="T34" fmla="*/ 376 w 1039"/>
                <a:gd name="T35" fmla="*/ 20 h 1041"/>
                <a:gd name="T36" fmla="*/ 325 w 1039"/>
                <a:gd name="T37" fmla="*/ 38 h 1041"/>
                <a:gd name="T38" fmla="*/ 275 w 1039"/>
                <a:gd name="T39" fmla="*/ 61 h 1041"/>
                <a:gd name="T40" fmla="*/ 229 w 1039"/>
                <a:gd name="T41" fmla="*/ 89 h 1041"/>
                <a:gd name="T42" fmla="*/ 185 w 1039"/>
                <a:gd name="T43" fmla="*/ 122 h 1041"/>
                <a:gd name="T44" fmla="*/ 145 w 1039"/>
                <a:gd name="T45" fmla="*/ 159 h 1041"/>
                <a:gd name="T46" fmla="*/ 110 w 1039"/>
                <a:gd name="T47" fmla="*/ 200 h 1041"/>
                <a:gd name="T48" fmla="*/ 79 w 1039"/>
                <a:gd name="T49" fmla="*/ 245 h 1041"/>
                <a:gd name="T50" fmla="*/ 52 w 1039"/>
                <a:gd name="T51" fmla="*/ 293 h 1041"/>
                <a:gd name="T52" fmla="*/ 31 w 1039"/>
                <a:gd name="T53" fmla="*/ 343 h 1041"/>
                <a:gd name="T54" fmla="*/ 15 w 1039"/>
                <a:gd name="T55" fmla="*/ 394 h 1041"/>
                <a:gd name="T56" fmla="*/ 5 w 1039"/>
                <a:gd name="T57" fmla="*/ 448 h 1041"/>
                <a:gd name="T58" fmla="*/ 0 w 1039"/>
                <a:gd name="T59" fmla="*/ 502 h 1041"/>
                <a:gd name="T60" fmla="*/ 1 w 1039"/>
                <a:gd name="T61" fmla="*/ 557 h 1041"/>
                <a:gd name="T62" fmla="*/ 8 w 1039"/>
                <a:gd name="T63" fmla="*/ 611 h 1041"/>
                <a:gd name="T64" fmla="*/ 20 w 1039"/>
                <a:gd name="T65" fmla="*/ 664 h 1041"/>
                <a:gd name="T66" fmla="*/ 37 w 1039"/>
                <a:gd name="T67" fmla="*/ 716 h 1041"/>
                <a:gd name="T68" fmla="*/ 61 w 1039"/>
                <a:gd name="T69" fmla="*/ 765 h 1041"/>
                <a:gd name="T70" fmla="*/ 88 w 1039"/>
                <a:gd name="T71" fmla="*/ 811 h 1041"/>
                <a:gd name="T72" fmla="*/ 121 w 1039"/>
                <a:gd name="T73" fmla="*/ 855 h 1041"/>
                <a:gd name="T74" fmla="*/ 158 w 1039"/>
                <a:gd name="T75" fmla="*/ 895 h 1041"/>
                <a:gd name="T76" fmla="*/ 200 w 1039"/>
                <a:gd name="T77" fmla="*/ 931 h 1041"/>
                <a:gd name="T78" fmla="*/ 244 w 1039"/>
                <a:gd name="T79" fmla="*/ 962 h 1041"/>
                <a:gd name="T80" fmla="*/ 292 w 1039"/>
                <a:gd name="T81" fmla="*/ 988 h 1041"/>
                <a:gd name="T82" fmla="*/ 342 w 1039"/>
                <a:gd name="T83" fmla="*/ 1009 h 1041"/>
                <a:gd name="T84" fmla="*/ 394 w 1039"/>
                <a:gd name="T85" fmla="*/ 1025 h 1041"/>
                <a:gd name="T86" fmla="*/ 447 w 1039"/>
                <a:gd name="T87" fmla="*/ 1036 h 1041"/>
                <a:gd name="T88" fmla="*/ 501 w 1039"/>
                <a:gd name="T89" fmla="*/ 1040 h 1041"/>
                <a:gd name="T90" fmla="*/ 556 w 1039"/>
                <a:gd name="T91" fmla="*/ 1040 h 1041"/>
                <a:gd name="T92" fmla="*/ 610 w 1039"/>
                <a:gd name="T93" fmla="*/ 1033 h 1041"/>
                <a:gd name="T94" fmla="*/ 663 w 1039"/>
                <a:gd name="T95" fmla="*/ 1020 h 1041"/>
                <a:gd name="T96" fmla="*/ 714 w 1039"/>
                <a:gd name="T97" fmla="*/ 1003 h 1041"/>
                <a:gd name="T98" fmla="*/ 763 w 1039"/>
                <a:gd name="T99" fmla="*/ 980 h 1041"/>
                <a:gd name="T100" fmla="*/ 810 w 1039"/>
                <a:gd name="T101" fmla="*/ 952 h 1041"/>
                <a:gd name="T102" fmla="*/ 854 w 1039"/>
                <a:gd name="T103" fmla="*/ 919 h 1041"/>
                <a:gd name="T104" fmla="*/ 893 w 1039"/>
                <a:gd name="T105" fmla="*/ 882 h 1041"/>
                <a:gd name="T106" fmla="*/ 929 w 1039"/>
                <a:gd name="T107" fmla="*/ 841 h 1041"/>
                <a:gd name="T108" fmla="*/ 960 w 1039"/>
                <a:gd name="T109" fmla="*/ 796 h 1041"/>
                <a:gd name="T110" fmla="*/ 987 w 1039"/>
                <a:gd name="T111" fmla="*/ 749 h 1041"/>
                <a:gd name="T112" fmla="*/ 1008 w 1039"/>
                <a:gd name="T113" fmla="*/ 699 h 1041"/>
                <a:gd name="T114" fmla="*/ 1024 w 1039"/>
                <a:gd name="T115" fmla="*/ 646 h 1041"/>
                <a:gd name="T116" fmla="*/ 1034 w 1039"/>
                <a:gd name="T117" fmla="*/ 593 h 1041"/>
                <a:gd name="T118" fmla="*/ 1039 w 1039"/>
                <a:gd name="T119" fmla="*/ 53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9" h="1041">
                  <a:moveTo>
                    <a:pt x="1039" y="520"/>
                  </a:moveTo>
                  <a:lnTo>
                    <a:pt x="1039" y="502"/>
                  </a:lnTo>
                  <a:lnTo>
                    <a:pt x="1038" y="484"/>
                  </a:lnTo>
                  <a:lnTo>
                    <a:pt x="1037" y="466"/>
                  </a:lnTo>
                  <a:lnTo>
                    <a:pt x="1034" y="448"/>
                  </a:lnTo>
                  <a:lnTo>
                    <a:pt x="1031" y="430"/>
                  </a:lnTo>
                  <a:lnTo>
                    <a:pt x="1028" y="413"/>
                  </a:lnTo>
                  <a:lnTo>
                    <a:pt x="1024" y="394"/>
                  </a:lnTo>
                  <a:lnTo>
                    <a:pt x="1019" y="377"/>
                  </a:lnTo>
                  <a:lnTo>
                    <a:pt x="1014" y="360"/>
                  </a:lnTo>
                  <a:lnTo>
                    <a:pt x="1008" y="343"/>
                  </a:lnTo>
                  <a:lnTo>
                    <a:pt x="1002" y="326"/>
                  </a:lnTo>
                  <a:lnTo>
                    <a:pt x="994" y="309"/>
                  </a:lnTo>
                  <a:lnTo>
                    <a:pt x="987" y="293"/>
                  </a:lnTo>
                  <a:lnTo>
                    <a:pt x="978" y="276"/>
                  </a:lnTo>
                  <a:lnTo>
                    <a:pt x="970" y="260"/>
                  </a:lnTo>
                  <a:lnTo>
                    <a:pt x="960" y="245"/>
                  </a:lnTo>
                  <a:lnTo>
                    <a:pt x="951" y="229"/>
                  </a:lnTo>
                  <a:lnTo>
                    <a:pt x="940" y="215"/>
                  </a:lnTo>
                  <a:lnTo>
                    <a:pt x="929" y="200"/>
                  </a:lnTo>
                  <a:lnTo>
                    <a:pt x="918" y="186"/>
                  </a:lnTo>
                  <a:lnTo>
                    <a:pt x="906" y="172"/>
                  </a:lnTo>
                  <a:lnTo>
                    <a:pt x="893" y="159"/>
                  </a:lnTo>
                  <a:lnTo>
                    <a:pt x="881" y="146"/>
                  </a:lnTo>
                  <a:lnTo>
                    <a:pt x="867" y="134"/>
                  </a:lnTo>
                  <a:lnTo>
                    <a:pt x="854" y="122"/>
                  </a:lnTo>
                  <a:lnTo>
                    <a:pt x="839" y="111"/>
                  </a:lnTo>
                  <a:lnTo>
                    <a:pt x="825" y="100"/>
                  </a:lnTo>
                  <a:lnTo>
                    <a:pt x="810" y="89"/>
                  </a:lnTo>
                  <a:lnTo>
                    <a:pt x="795" y="79"/>
                  </a:lnTo>
                  <a:lnTo>
                    <a:pt x="779" y="70"/>
                  </a:lnTo>
                  <a:lnTo>
                    <a:pt x="763" y="61"/>
                  </a:lnTo>
                  <a:lnTo>
                    <a:pt x="747" y="53"/>
                  </a:lnTo>
                  <a:lnTo>
                    <a:pt x="731" y="45"/>
                  </a:lnTo>
                  <a:lnTo>
                    <a:pt x="714" y="38"/>
                  </a:lnTo>
                  <a:lnTo>
                    <a:pt x="697" y="32"/>
                  </a:lnTo>
                  <a:lnTo>
                    <a:pt x="680" y="26"/>
                  </a:lnTo>
                  <a:lnTo>
                    <a:pt x="663" y="20"/>
                  </a:lnTo>
                  <a:lnTo>
                    <a:pt x="645" y="16"/>
                  </a:lnTo>
                  <a:lnTo>
                    <a:pt x="627" y="12"/>
                  </a:lnTo>
                  <a:lnTo>
                    <a:pt x="610" y="8"/>
                  </a:lnTo>
                  <a:lnTo>
                    <a:pt x="592" y="5"/>
                  </a:lnTo>
                  <a:lnTo>
                    <a:pt x="574" y="3"/>
                  </a:lnTo>
                  <a:lnTo>
                    <a:pt x="556" y="2"/>
                  </a:lnTo>
                  <a:lnTo>
                    <a:pt x="538" y="1"/>
                  </a:lnTo>
                  <a:lnTo>
                    <a:pt x="519" y="0"/>
                  </a:lnTo>
                  <a:lnTo>
                    <a:pt x="501" y="1"/>
                  </a:lnTo>
                  <a:lnTo>
                    <a:pt x="483" y="2"/>
                  </a:lnTo>
                  <a:lnTo>
                    <a:pt x="465" y="3"/>
                  </a:lnTo>
                  <a:lnTo>
                    <a:pt x="447" y="5"/>
                  </a:lnTo>
                  <a:lnTo>
                    <a:pt x="429" y="8"/>
                  </a:lnTo>
                  <a:lnTo>
                    <a:pt x="411" y="12"/>
                  </a:lnTo>
                  <a:lnTo>
                    <a:pt x="394" y="16"/>
                  </a:lnTo>
                  <a:lnTo>
                    <a:pt x="376" y="20"/>
                  </a:lnTo>
                  <a:lnTo>
                    <a:pt x="359" y="26"/>
                  </a:lnTo>
                  <a:lnTo>
                    <a:pt x="342" y="32"/>
                  </a:lnTo>
                  <a:lnTo>
                    <a:pt x="325" y="38"/>
                  </a:lnTo>
                  <a:lnTo>
                    <a:pt x="308" y="45"/>
                  </a:lnTo>
                  <a:lnTo>
                    <a:pt x="292" y="53"/>
                  </a:lnTo>
                  <a:lnTo>
                    <a:pt x="275" y="61"/>
                  </a:lnTo>
                  <a:lnTo>
                    <a:pt x="260" y="70"/>
                  </a:lnTo>
                  <a:lnTo>
                    <a:pt x="244" y="79"/>
                  </a:lnTo>
                  <a:lnTo>
                    <a:pt x="229" y="89"/>
                  </a:lnTo>
                  <a:lnTo>
                    <a:pt x="214" y="100"/>
                  </a:lnTo>
                  <a:lnTo>
                    <a:pt x="200" y="111"/>
                  </a:lnTo>
                  <a:lnTo>
                    <a:pt x="185" y="122"/>
                  </a:lnTo>
                  <a:lnTo>
                    <a:pt x="172" y="134"/>
                  </a:lnTo>
                  <a:lnTo>
                    <a:pt x="158" y="146"/>
                  </a:lnTo>
                  <a:lnTo>
                    <a:pt x="145" y="159"/>
                  </a:lnTo>
                  <a:lnTo>
                    <a:pt x="133" y="172"/>
                  </a:lnTo>
                  <a:lnTo>
                    <a:pt x="121" y="186"/>
                  </a:lnTo>
                  <a:lnTo>
                    <a:pt x="110" y="200"/>
                  </a:lnTo>
                  <a:lnTo>
                    <a:pt x="99" y="215"/>
                  </a:lnTo>
                  <a:lnTo>
                    <a:pt x="88" y="229"/>
                  </a:lnTo>
                  <a:lnTo>
                    <a:pt x="79" y="245"/>
                  </a:lnTo>
                  <a:lnTo>
                    <a:pt x="69" y="260"/>
                  </a:lnTo>
                  <a:lnTo>
                    <a:pt x="61" y="276"/>
                  </a:lnTo>
                  <a:lnTo>
                    <a:pt x="52" y="293"/>
                  </a:lnTo>
                  <a:lnTo>
                    <a:pt x="44" y="309"/>
                  </a:lnTo>
                  <a:lnTo>
                    <a:pt x="37" y="326"/>
                  </a:lnTo>
                  <a:lnTo>
                    <a:pt x="31" y="343"/>
                  </a:lnTo>
                  <a:lnTo>
                    <a:pt x="25" y="360"/>
                  </a:lnTo>
                  <a:lnTo>
                    <a:pt x="20" y="377"/>
                  </a:lnTo>
                  <a:lnTo>
                    <a:pt x="15" y="394"/>
                  </a:lnTo>
                  <a:lnTo>
                    <a:pt x="11" y="413"/>
                  </a:lnTo>
                  <a:lnTo>
                    <a:pt x="8" y="430"/>
                  </a:lnTo>
                  <a:lnTo>
                    <a:pt x="5" y="448"/>
                  </a:lnTo>
                  <a:lnTo>
                    <a:pt x="2" y="466"/>
                  </a:lnTo>
                  <a:lnTo>
                    <a:pt x="1" y="484"/>
                  </a:lnTo>
                  <a:lnTo>
                    <a:pt x="0" y="502"/>
                  </a:lnTo>
                  <a:lnTo>
                    <a:pt x="0" y="520"/>
                  </a:lnTo>
                  <a:lnTo>
                    <a:pt x="0" y="539"/>
                  </a:lnTo>
                  <a:lnTo>
                    <a:pt x="1" y="557"/>
                  </a:lnTo>
                  <a:lnTo>
                    <a:pt x="2" y="575"/>
                  </a:lnTo>
                  <a:lnTo>
                    <a:pt x="5" y="593"/>
                  </a:lnTo>
                  <a:lnTo>
                    <a:pt x="8" y="611"/>
                  </a:lnTo>
                  <a:lnTo>
                    <a:pt x="11" y="629"/>
                  </a:lnTo>
                  <a:lnTo>
                    <a:pt x="15" y="646"/>
                  </a:lnTo>
                  <a:lnTo>
                    <a:pt x="20" y="664"/>
                  </a:lnTo>
                  <a:lnTo>
                    <a:pt x="25" y="681"/>
                  </a:lnTo>
                  <a:lnTo>
                    <a:pt x="31" y="699"/>
                  </a:lnTo>
                  <a:lnTo>
                    <a:pt x="37" y="716"/>
                  </a:lnTo>
                  <a:lnTo>
                    <a:pt x="44" y="732"/>
                  </a:lnTo>
                  <a:lnTo>
                    <a:pt x="52" y="749"/>
                  </a:lnTo>
                  <a:lnTo>
                    <a:pt x="61" y="765"/>
                  </a:lnTo>
                  <a:lnTo>
                    <a:pt x="69" y="781"/>
                  </a:lnTo>
                  <a:lnTo>
                    <a:pt x="79" y="796"/>
                  </a:lnTo>
                  <a:lnTo>
                    <a:pt x="88" y="811"/>
                  </a:lnTo>
                  <a:lnTo>
                    <a:pt x="99" y="826"/>
                  </a:lnTo>
                  <a:lnTo>
                    <a:pt x="110" y="841"/>
                  </a:lnTo>
                  <a:lnTo>
                    <a:pt x="121" y="855"/>
                  </a:lnTo>
                  <a:lnTo>
                    <a:pt x="133" y="869"/>
                  </a:lnTo>
                  <a:lnTo>
                    <a:pt x="145" y="882"/>
                  </a:lnTo>
                  <a:lnTo>
                    <a:pt x="158" y="895"/>
                  </a:lnTo>
                  <a:lnTo>
                    <a:pt x="172" y="907"/>
                  </a:lnTo>
                  <a:lnTo>
                    <a:pt x="185" y="919"/>
                  </a:lnTo>
                  <a:lnTo>
                    <a:pt x="200" y="931"/>
                  </a:lnTo>
                  <a:lnTo>
                    <a:pt x="214" y="941"/>
                  </a:lnTo>
                  <a:lnTo>
                    <a:pt x="229" y="952"/>
                  </a:lnTo>
                  <a:lnTo>
                    <a:pt x="244" y="962"/>
                  </a:lnTo>
                  <a:lnTo>
                    <a:pt x="260" y="971"/>
                  </a:lnTo>
                  <a:lnTo>
                    <a:pt x="275" y="980"/>
                  </a:lnTo>
                  <a:lnTo>
                    <a:pt x="292" y="988"/>
                  </a:lnTo>
                  <a:lnTo>
                    <a:pt x="308" y="996"/>
                  </a:lnTo>
                  <a:lnTo>
                    <a:pt x="325" y="1003"/>
                  </a:lnTo>
                  <a:lnTo>
                    <a:pt x="342" y="1009"/>
                  </a:lnTo>
                  <a:lnTo>
                    <a:pt x="359" y="1015"/>
                  </a:lnTo>
                  <a:lnTo>
                    <a:pt x="376" y="1020"/>
                  </a:lnTo>
                  <a:lnTo>
                    <a:pt x="394" y="1025"/>
                  </a:lnTo>
                  <a:lnTo>
                    <a:pt x="411" y="1029"/>
                  </a:lnTo>
                  <a:lnTo>
                    <a:pt x="429" y="1033"/>
                  </a:lnTo>
                  <a:lnTo>
                    <a:pt x="447" y="1036"/>
                  </a:lnTo>
                  <a:lnTo>
                    <a:pt x="465" y="1038"/>
                  </a:lnTo>
                  <a:lnTo>
                    <a:pt x="483" y="1040"/>
                  </a:lnTo>
                  <a:lnTo>
                    <a:pt x="501" y="1040"/>
                  </a:lnTo>
                  <a:lnTo>
                    <a:pt x="519" y="1041"/>
                  </a:lnTo>
                  <a:lnTo>
                    <a:pt x="538" y="1040"/>
                  </a:lnTo>
                  <a:lnTo>
                    <a:pt x="556" y="1040"/>
                  </a:lnTo>
                  <a:lnTo>
                    <a:pt x="574" y="1038"/>
                  </a:lnTo>
                  <a:lnTo>
                    <a:pt x="592" y="1036"/>
                  </a:lnTo>
                  <a:lnTo>
                    <a:pt x="610" y="1033"/>
                  </a:lnTo>
                  <a:lnTo>
                    <a:pt x="627" y="1029"/>
                  </a:lnTo>
                  <a:lnTo>
                    <a:pt x="645" y="1025"/>
                  </a:lnTo>
                  <a:lnTo>
                    <a:pt x="663" y="1020"/>
                  </a:lnTo>
                  <a:lnTo>
                    <a:pt x="680" y="1015"/>
                  </a:lnTo>
                  <a:lnTo>
                    <a:pt x="697" y="1009"/>
                  </a:lnTo>
                  <a:lnTo>
                    <a:pt x="714" y="1003"/>
                  </a:lnTo>
                  <a:lnTo>
                    <a:pt x="731" y="996"/>
                  </a:lnTo>
                  <a:lnTo>
                    <a:pt x="747" y="988"/>
                  </a:lnTo>
                  <a:lnTo>
                    <a:pt x="763" y="980"/>
                  </a:lnTo>
                  <a:lnTo>
                    <a:pt x="779" y="971"/>
                  </a:lnTo>
                  <a:lnTo>
                    <a:pt x="795" y="962"/>
                  </a:lnTo>
                  <a:lnTo>
                    <a:pt x="810" y="952"/>
                  </a:lnTo>
                  <a:lnTo>
                    <a:pt x="825" y="941"/>
                  </a:lnTo>
                  <a:lnTo>
                    <a:pt x="839" y="931"/>
                  </a:lnTo>
                  <a:lnTo>
                    <a:pt x="854" y="919"/>
                  </a:lnTo>
                  <a:lnTo>
                    <a:pt x="867" y="907"/>
                  </a:lnTo>
                  <a:lnTo>
                    <a:pt x="881" y="895"/>
                  </a:lnTo>
                  <a:lnTo>
                    <a:pt x="893" y="882"/>
                  </a:lnTo>
                  <a:lnTo>
                    <a:pt x="906" y="869"/>
                  </a:lnTo>
                  <a:lnTo>
                    <a:pt x="918" y="855"/>
                  </a:lnTo>
                  <a:lnTo>
                    <a:pt x="929" y="841"/>
                  </a:lnTo>
                  <a:lnTo>
                    <a:pt x="940" y="826"/>
                  </a:lnTo>
                  <a:lnTo>
                    <a:pt x="951" y="811"/>
                  </a:lnTo>
                  <a:lnTo>
                    <a:pt x="960" y="796"/>
                  </a:lnTo>
                  <a:lnTo>
                    <a:pt x="970" y="781"/>
                  </a:lnTo>
                  <a:lnTo>
                    <a:pt x="978" y="765"/>
                  </a:lnTo>
                  <a:lnTo>
                    <a:pt x="987" y="749"/>
                  </a:lnTo>
                  <a:lnTo>
                    <a:pt x="994" y="732"/>
                  </a:lnTo>
                  <a:lnTo>
                    <a:pt x="1002" y="716"/>
                  </a:lnTo>
                  <a:lnTo>
                    <a:pt x="1008" y="699"/>
                  </a:lnTo>
                  <a:lnTo>
                    <a:pt x="1014" y="681"/>
                  </a:lnTo>
                  <a:lnTo>
                    <a:pt x="1019" y="664"/>
                  </a:lnTo>
                  <a:lnTo>
                    <a:pt x="1024" y="646"/>
                  </a:lnTo>
                  <a:lnTo>
                    <a:pt x="1028" y="629"/>
                  </a:lnTo>
                  <a:lnTo>
                    <a:pt x="1031" y="611"/>
                  </a:lnTo>
                  <a:lnTo>
                    <a:pt x="1034" y="593"/>
                  </a:lnTo>
                  <a:lnTo>
                    <a:pt x="1037" y="575"/>
                  </a:lnTo>
                  <a:lnTo>
                    <a:pt x="1038" y="557"/>
                  </a:lnTo>
                  <a:lnTo>
                    <a:pt x="1039" y="539"/>
                  </a:lnTo>
                  <a:lnTo>
                    <a:pt x="1039" y="520"/>
                  </a:lnTo>
                </a:path>
              </a:pathLst>
            </a:custGeom>
            <a:noFill/>
            <a:ln w="381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47">
              <a:extLst>
                <a:ext uri="{FF2B5EF4-FFF2-40B4-BE49-F238E27FC236}">
                  <a16:creationId xmlns:a16="http://schemas.microsoft.com/office/drawing/2014/main" id="{996E2171-AA34-F4FE-EDFE-A4D3E614FEA0}"/>
                </a:ext>
              </a:extLst>
            </p:cNvPr>
            <p:cNvSpPr>
              <a:spLocks/>
            </p:cNvSpPr>
            <p:nvPr/>
          </p:nvSpPr>
          <p:spPr bwMode="auto">
            <a:xfrm>
              <a:off x="3423445" y="2088040"/>
              <a:ext cx="1649413" cy="1652588"/>
            </a:xfrm>
            <a:custGeom>
              <a:avLst/>
              <a:gdLst>
                <a:gd name="T0" fmla="*/ 1038 w 1039"/>
                <a:gd name="T1" fmla="*/ 484 h 1041"/>
                <a:gd name="T2" fmla="*/ 1031 w 1039"/>
                <a:gd name="T3" fmla="*/ 430 h 1041"/>
                <a:gd name="T4" fmla="*/ 1019 w 1039"/>
                <a:gd name="T5" fmla="*/ 377 h 1041"/>
                <a:gd name="T6" fmla="*/ 1002 w 1039"/>
                <a:gd name="T7" fmla="*/ 326 h 1041"/>
                <a:gd name="T8" fmla="*/ 978 w 1039"/>
                <a:gd name="T9" fmla="*/ 276 h 1041"/>
                <a:gd name="T10" fmla="*/ 951 w 1039"/>
                <a:gd name="T11" fmla="*/ 229 h 1041"/>
                <a:gd name="T12" fmla="*/ 918 w 1039"/>
                <a:gd name="T13" fmla="*/ 186 h 1041"/>
                <a:gd name="T14" fmla="*/ 881 w 1039"/>
                <a:gd name="T15" fmla="*/ 146 h 1041"/>
                <a:gd name="T16" fmla="*/ 839 w 1039"/>
                <a:gd name="T17" fmla="*/ 111 h 1041"/>
                <a:gd name="T18" fmla="*/ 795 w 1039"/>
                <a:gd name="T19" fmla="*/ 79 h 1041"/>
                <a:gd name="T20" fmla="*/ 747 w 1039"/>
                <a:gd name="T21" fmla="*/ 53 h 1041"/>
                <a:gd name="T22" fmla="*/ 697 w 1039"/>
                <a:gd name="T23" fmla="*/ 32 h 1041"/>
                <a:gd name="T24" fmla="*/ 645 w 1039"/>
                <a:gd name="T25" fmla="*/ 16 h 1041"/>
                <a:gd name="T26" fmla="*/ 592 w 1039"/>
                <a:gd name="T27" fmla="*/ 5 h 1041"/>
                <a:gd name="T28" fmla="*/ 538 w 1039"/>
                <a:gd name="T29" fmla="*/ 1 h 1041"/>
                <a:gd name="T30" fmla="*/ 483 w 1039"/>
                <a:gd name="T31" fmla="*/ 2 h 1041"/>
                <a:gd name="T32" fmla="*/ 429 w 1039"/>
                <a:gd name="T33" fmla="*/ 8 h 1041"/>
                <a:gd name="T34" fmla="*/ 376 w 1039"/>
                <a:gd name="T35" fmla="*/ 20 h 1041"/>
                <a:gd name="T36" fmla="*/ 325 w 1039"/>
                <a:gd name="T37" fmla="*/ 38 h 1041"/>
                <a:gd name="T38" fmla="*/ 275 w 1039"/>
                <a:gd name="T39" fmla="*/ 61 h 1041"/>
                <a:gd name="T40" fmla="*/ 229 w 1039"/>
                <a:gd name="T41" fmla="*/ 89 h 1041"/>
                <a:gd name="T42" fmla="*/ 185 w 1039"/>
                <a:gd name="T43" fmla="*/ 122 h 1041"/>
                <a:gd name="T44" fmla="*/ 145 w 1039"/>
                <a:gd name="T45" fmla="*/ 159 h 1041"/>
                <a:gd name="T46" fmla="*/ 110 w 1039"/>
                <a:gd name="T47" fmla="*/ 200 h 1041"/>
                <a:gd name="T48" fmla="*/ 79 w 1039"/>
                <a:gd name="T49" fmla="*/ 245 h 1041"/>
                <a:gd name="T50" fmla="*/ 52 w 1039"/>
                <a:gd name="T51" fmla="*/ 293 h 1041"/>
                <a:gd name="T52" fmla="*/ 31 w 1039"/>
                <a:gd name="T53" fmla="*/ 343 h 1041"/>
                <a:gd name="T54" fmla="*/ 15 w 1039"/>
                <a:gd name="T55" fmla="*/ 394 h 1041"/>
                <a:gd name="T56" fmla="*/ 5 w 1039"/>
                <a:gd name="T57" fmla="*/ 448 h 1041"/>
                <a:gd name="T58" fmla="*/ 0 w 1039"/>
                <a:gd name="T59" fmla="*/ 502 h 1041"/>
                <a:gd name="T60" fmla="*/ 1 w 1039"/>
                <a:gd name="T61" fmla="*/ 557 h 1041"/>
                <a:gd name="T62" fmla="*/ 8 w 1039"/>
                <a:gd name="T63" fmla="*/ 611 h 1041"/>
                <a:gd name="T64" fmla="*/ 20 w 1039"/>
                <a:gd name="T65" fmla="*/ 664 h 1041"/>
                <a:gd name="T66" fmla="*/ 37 w 1039"/>
                <a:gd name="T67" fmla="*/ 716 h 1041"/>
                <a:gd name="T68" fmla="*/ 61 w 1039"/>
                <a:gd name="T69" fmla="*/ 765 h 1041"/>
                <a:gd name="T70" fmla="*/ 88 w 1039"/>
                <a:gd name="T71" fmla="*/ 811 h 1041"/>
                <a:gd name="T72" fmla="*/ 121 w 1039"/>
                <a:gd name="T73" fmla="*/ 855 h 1041"/>
                <a:gd name="T74" fmla="*/ 158 w 1039"/>
                <a:gd name="T75" fmla="*/ 895 h 1041"/>
                <a:gd name="T76" fmla="*/ 200 w 1039"/>
                <a:gd name="T77" fmla="*/ 931 h 1041"/>
                <a:gd name="T78" fmla="*/ 244 w 1039"/>
                <a:gd name="T79" fmla="*/ 962 h 1041"/>
                <a:gd name="T80" fmla="*/ 292 w 1039"/>
                <a:gd name="T81" fmla="*/ 988 h 1041"/>
                <a:gd name="T82" fmla="*/ 342 w 1039"/>
                <a:gd name="T83" fmla="*/ 1009 h 1041"/>
                <a:gd name="T84" fmla="*/ 394 w 1039"/>
                <a:gd name="T85" fmla="*/ 1025 h 1041"/>
                <a:gd name="T86" fmla="*/ 447 w 1039"/>
                <a:gd name="T87" fmla="*/ 1036 h 1041"/>
                <a:gd name="T88" fmla="*/ 501 w 1039"/>
                <a:gd name="T89" fmla="*/ 1040 h 1041"/>
                <a:gd name="T90" fmla="*/ 556 w 1039"/>
                <a:gd name="T91" fmla="*/ 1040 h 1041"/>
                <a:gd name="T92" fmla="*/ 610 w 1039"/>
                <a:gd name="T93" fmla="*/ 1033 h 1041"/>
                <a:gd name="T94" fmla="*/ 663 w 1039"/>
                <a:gd name="T95" fmla="*/ 1020 h 1041"/>
                <a:gd name="T96" fmla="*/ 714 w 1039"/>
                <a:gd name="T97" fmla="*/ 1003 h 1041"/>
                <a:gd name="T98" fmla="*/ 763 w 1039"/>
                <a:gd name="T99" fmla="*/ 980 h 1041"/>
                <a:gd name="T100" fmla="*/ 810 w 1039"/>
                <a:gd name="T101" fmla="*/ 952 h 1041"/>
                <a:gd name="T102" fmla="*/ 854 w 1039"/>
                <a:gd name="T103" fmla="*/ 919 h 1041"/>
                <a:gd name="T104" fmla="*/ 893 w 1039"/>
                <a:gd name="T105" fmla="*/ 882 h 1041"/>
                <a:gd name="T106" fmla="*/ 929 w 1039"/>
                <a:gd name="T107" fmla="*/ 841 h 1041"/>
                <a:gd name="T108" fmla="*/ 960 w 1039"/>
                <a:gd name="T109" fmla="*/ 796 h 1041"/>
                <a:gd name="T110" fmla="*/ 987 w 1039"/>
                <a:gd name="T111" fmla="*/ 749 h 1041"/>
                <a:gd name="T112" fmla="*/ 1008 w 1039"/>
                <a:gd name="T113" fmla="*/ 699 h 1041"/>
                <a:gd name="T114" fmla="*/ 1024 w 1039"/>
                <a:gd name="T115" fmla="*/ 646 h 1041"/>
                <a:gd name="T116" fmla="*/ 1034 w 1039"/>
                <a:gd name="T117" fmla="*/ 593 h 1041"/>
                <a:gd name="T118" fmla="*/ 1039 w 1039"/>
                <a:gd name="T119" fmla="*/ 53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9" h="1041">
                  <a:moveTo>
                    <a:pt x="1039" y="520"/>
                  </a:moveTo>
                  <a:lnTo>
                    <a:pt x="1039" y="502"/>
                  </a:lnTo>
                  <a:lnTo>
                    <a:pt x="1038" y="484"/>
                  </a:lnTo>
                  <a:lnTo>
                    <a:pt x="1037" y="466"/>
                  </a:lnTo>
                  <a:lnTo>
                    <a:pt x="1034" y="448"/>
                  </a:lnTo>
                  <a:lnTo>
                    <a:pt x="1031" y="430"/>
                  </a:lnTo>
                  <a:lnTo>
                    <a:pt x="1028" y="413"/>
                  </a:lnTo>
                  <a:lnTo>
                    <a:pt x="1024" y="394"/>
                  </a:lnTo>
                  <a:lnTo>
                    <a:pt x="1019" y="377"/>
                  </a:lnTo>
                  <a:lnTo>
                    <a:pt x="1014" y="360"/>
                  </a:lnTo>
                  <a:lnTo>
                    <a:pt x="1008" y="343"/>
                  </a:lnTo>
                  <a:lnTo>
                    <a:pt x="1002" y="326"/>
                  </a:lnTo>
                  <a:lnTo>
                    <a:pt x="994" y="309"/>
                  </a:lnTo>
                  <a:lnTo>
                    <a:pt x="987" y="293"/>
                  </a:lnTo>
                  <a:lnTo>
                    <a:pt x="978" y="276"/>
                  </a:lnTo>
                  <a:lnTo>
                    <a:pt x="970" y="260"/>
                  </a:lnTo>
                  <a:lnTo>
                    <a:pt x="960" y="245"/>
                  </a:lnTo>
                  <a:lnTo>
                    <a:pt x="951" y="229"/>
                  </a:lnTo>
                  <a:lnTo>
                    <a:pt x="940" y="215"/>
                  </a:lnTo>
                  <a:lnTo>
                    <a:pt x="929" y="200"/>
                  </a:lnTo>
                  <a:lnTo>
                    <a:pt x="918" y="186"/>
                  </a:lnTo>
                  <a:lnTo>
                    <a:pt x="906" y="172"/>
                  </a:lnTo>
                  <a:lnTo>
                    <a:pt x="893" y="159"/>
                  </a:lnTo>
                  <a:lnTo>
                    <a:pt x="881" y="146"/>
                  </a:lnTo>
                  <a:lnTo>
                    <a:pt x="867" y="134"/>
                  </a:lnTo>
                  <a:lnTo>
                    <a:pt x="854" y="122"/>
                  </a:lnTo>
                  <a:lnTo>
                    <a:pt x="839" y="111"/>
                  </a:lnTo>
                  <a:lnTo>
                    <a:pt x="825" y="100"/>
                  </a:lnTo>
                  <a:lnTo>
                    <a:pt x="810" y="89"/>
                  </a:lnTo>
                  <a:lnTo>
                    <a:pt x="795" y="79"/>
                  </a:lnTo>
                  <a:lnTo>
                    <a:pt x="779" y="70"/>
                  </a:lnTo>
                  <a:lnTo>
                    <a:pt x="763" y="61"/>
                  </a:lnTo>
                  <a:lnTo>
                    <a:pt x="747" y="53"/>
                  </a:lnTo>
                  <a:lnTo>
                    <a:pt x="731" y="45"/>
                  </a:lnTo>
                  <a:lnTo>
                    <a:pt x="714" y="38"/>
                  </a:lnTo>
                  <a:lnTo>
                    <a:pt x="697" y="32"/>
                  </a:lnTo>
                  <a:lnTo>
                    <a:pt x="680" y="26"/>
                  </a:lnTo>
                  <a:lnTo>
                    <a:pt x="663" y="20"/>
                  </a:lnTo>
                  <a:lnTo>
                    <a:pt x="645" y="16"/>
                  </a:lnTo>
                  <a:lnTo>
                    <a:pt x="627" y="12"/>
                  </a:lnTo>
                  <a:lnTo>
                    <a:pt x="610" y="8"/>
                  </a:lnTo>
                  <a:lnTo>
                    <a:pt x="592" y="5"/>
                  </a:lnTo>
                  <a:lnTo>
                    <a:pt x="574" y="3"/>
                  </a:lnTo>
                  <a:lnTo>
                    <a:pt x="556" y="2"/>
                  </a:lnTo>
                  <a:lnTo>
                    <a:pt x="538" y="1"/>
                  </a:lnTo>
                  <a:lnTo>
                    <a:pt x="519" y="0"/>
                  </a:lnTo>
                  <a:lnTo>
                    <a:pt x="501" y="1"/>
                  </a:lnTo>
                  <a:lnTo>
                    <a:pt x="483" y="2"/>
                  </a:lnTo>
                  <a:lnTo>
                    <a:pt x="465" y="3"/>
                  </a:lnTo>
                  <a:lnTo>
                    <a:pt x="447" y="5"/>
                  </a:lnTo>
                  <a:lnTo>
                    <a:pt x="429" y="8"/>
                  </a:lnTo>
                  <a:lnTo>
                    <a:pt x="411" y="12"/>
                  </a:lnTo>
                  <a:lnTo>
                    <a:pt x="394" y="16"/>
                  </a:lnTo>
                  <a:lnTo>
                    <a:pt x="376" y="20"/>
                  </a:lnTo>
                  <a:lnTo>
                    <a:pt x="359" y="26"/>
                  </a:lnTo>
                  <a:lnTo>
                    <a:pt x="342" y="32"/>
                  </a:lnTo>
                  <a:lnTo>
                    <a:pt x="325" y="38"/>
                  </a:lnTo>
                  <a:lnTo>
                    <a:pt x="308" y="45"/>
                  </a:lnTo>
                  <a:lnTo>
                    <a:pt x="292" y="53"/>
                  </a:lnTo>
                  <a:lnTo>
                    <a:pt x="275" y="61"/>
                  </a:lnTo>
                  <a:lnTo>
                    <a:pt x="260" y="70"/>
                  </a:lnTo>
                  <a:lnTo>
                    <a:pt x="244" y="79"/>
                  </a:lnTo>
                  <a:lnTo>
                    <a:pt x="229" y="89"/>
                  </a:lnTo>
                  <a:lnTo>
                    <a:pt x="214" y="100"/>
                  </a:lnTo>
                  <a:lnTo>
                    <a:pt x="200" y="111"/>
                  </a:lnTo>
                  <a:lnTo>
                    <a:pt x="185" y="122"/>
                  </a:lnTo>
                  <a:lnTo>
                    <a:pt x="172" y="134"/>
                  </a:lnTo>
                  <a:lnTo>
                    <a:pt x="158" y="146"/>
                  </a:lnTo>
                  <a:lnTo>
                    <a:pt x="145" y="159"/>
                  </a:lnTo>
                  <a:lnTo>
                    <a:pt x="133" y="172"/>
                  </a:lnTo>
                  <a:lnTo>
                    <a:pt x="121" y="186"/>
                  </a:lnTo>
                  <a:lnTo>
                    <a:pt x="110" y="200"/>
                  </a:lnTo>
                  <a:lnTo>
                    <a:pt x="99" y="215"/>
                  </a:lnTo>
                  <a:lnTo>
                    <a:pt x="88" y="229"/>
                  </a:lnTo>
                  <a:lnTo>
                    <a:pt x="79" y="245"/>
                  </a:lnTo>
                  <a:lnTo>
                    <a:pt x="69" y="260"/>
                  </a:lnTo>
                  <a:lnTo>
                    <a:pt x="61" y="276"/>
                  </a:lnTo>
                  <a:lnTo>
                    <a:pt x="52" y="293"/>
                  </a:lnTo>
                  <a:lnTo>
                    <a:pt x="44" y="309"/>
                  </a:lnTo>
                  <a:lnTo>
                    <a:pt x="37" y="326"/>
                  </a:lnTo>
                  <a:lnTo>
                    <a:pt x="31" y="343"/>
                  </a:lnTo>
                  <a:lnTo>
                    <a:pt x="25" y="360"/>
                  </a:lnTo>
                  <a:lnTo>
                    <a:pt x="20" y="377"/>
                  </a:lnTo>
                  <a:lnTo>
                    <a:pt x="15" y="394"/>
                  </a:lnTo>
                  <a:lnTo>
                    <a:pt x="11" y="413"/>
                  </a:lnTo>
                  <a:lnTo>
                    <a:pt x="8" y="430"/>
                  </a:lnTo>
                  <a:lnTo>
                    <a:pt x="5" y="448"/>
                  </a:lnTo>
                  <a:lnTo>
                    <a:pt x="2" y="466"/>
                  </a:lnTo>
                  <a:lnTo>
                    <a:pt x="1" y="484"/>
                  </a:lnTo>
                  <a:lnTo>
                    <a:pt x="0" y="502"/>
                  </a:lnTo>
                  <a:lnTo>
                    <a:pt x="0" y="520"/>
                  </a:lnTo>
                  <a:lnTo>
                    <a:pt x="0" y="539"/>
                  </a:lnTo>
                  <a:lnTo>
                    <a:pt x="1" y="557"/>
                  </a:lnTo>
                  <a:lnTo>
                    <a:pt x="2" y="575"/>
                  </a:lnTo>
                  <a:lnTo>
                    <a:pt x="5" y="593"/>
                  </a:lnTo>
                  <a:lnTo>
                    <a:pt x="8" y="611"/>
                  </a:lnTo>
                  <a:lnTo>
                    <a:pt x="11" y="629"/>
                  </a:lnTo>
                  <a:lnTo>
                    <a:pt x="15" y="646"/>
                  </a:lnTo>
                  <a:lnTo>
                    <a:pt x="20" y="664"/>
                  </a:lnTo>
                  <a:lnTo>
                    <a:pt x="25" y="681"/>
                  </a:lnTo>
                  <a:lnTo>
                    <a:pt x="31" y="699"/>
                  </a:lnTo>
                  <a:lnTo>
                    <a:pt x="37" y="716"/>
                  </a:lnTo>
                  <a:lnTo>
                    <a:pt x="44" y="732"/>
                  </a:lnTo>
                  <a:lnTo>
                    <a:pt x="52" y="749"/>
                  </a:lnTo>
                  <a:lnTo>
                    <a:pt x="61" y="765"/>
                  </a:lnTo>
                  <a:lnTo>
                    <a:pt x="69" y="781"/>
                  </a:lnTo>
                  <a:lnTo>
                    <a:pt x="79" y="796"/>
                  </a:lnTo>
                  <a:lnTo>
                    <a:pt x="88" y="811"/>
                  </a:lnTo>
                  <a:lnTo>
                    <a:pt x="99" y="826"/>
                  </a:lnTo>
                  <a:lnTo>
                    <a:pt x="110" y="841"/>
                  </a:lnTo>
                  <a:lnTo>
                    <a:pt x="121" y="855"/>
                  </a:lnTo>
                  <a:lnTo>
                    <a:pt x="133" y="869"/>
                  </a:lnTo>
                  <a:lnTo>
                    <a:pt x="145" y="882"/>
                  </a:lnTo>
                  <a:lnTo>
                    <a:pt x="158" y="895"/>
                  </a:lnTo>
                  <a:lnTo>
                    <a:pt x="172" y="907"/>
                  </a:lnTo>
                  <a:lnTo>
                    <a:pt x="185" y="919"/>
                  </a:lnTo>
                  <a:lnTo>
                    <a:pt x="200" y="931"/>
                  </a:lnTo>
                  <a:lnTo>
                    <a:pt x="214" y="941"/>
                  </a:lnTo>
                  <a:lnTo>
                    <a:pt x="229" y="952"/>
                  </a:lnTo>
                  <a:lnTo>
                    <a:pt x="244" y="962"/>
                  </a:lnTo>
                  <a:lnTo>
                    <a:pt x="260" y="971"/>
                  </a:lnTo>
                  <a:lnTo>
                    <a:pt x="275" y="980"/>
                  </a:lnTo>
                  <a:lnTo>
                    <a:pt x="292" y="988"/>
                  </a:lnTo>
                  <a:lnTo>
                    <a:pt x="308" y="996"/>
                  </a:lnTo>
                  <a:lnTo>
                    <a:pt x="325" y="1003"/>
                  </a:lnTo>
                  <a:lnTo>
                    <a:pt x="342" y="1009"/>
                  </a:lnTo>
                  <a:lnTo>
                    <a:pt x="359" y="1015"/>
                  </a:lnTo>
                  <a:lnTo>
                    <a:pt x="376" y="1020"/>
                  </a:lnTo>
                  <a:lnTo>
                    <a:pt x="394" y="1025"/>
                  </a:lnTo>
                  <a:lnTo>
                    <a:pt x="411" y="1029"/>
                  </a:lnTo>
                  <a:lnTo>
                    <a:pt x="429" y="1033"/>
                  </a:lnTo>
                  <a:lnTo>
                    <a:pt x="447" y="1036"/>
                  </a:lnTo>
                  <a:lnTo>
                    <a:pt x="465" y="1038"/>
                  </a:lnTo>
                  <a:lnTo>
                    <a:pt x="483" y="1040"/>
                  </a:lnTo>
                  <a:lnTo>
                    <a:pt x="501" y="1040"/>
                  </a:lnTo>
                  <a:lnTo>
                    <a:pt x="519" y="1041"/>
                  </a:lnTo>
                  <a:lnTo>
                    <a:pt x="538" y="1040"/>
                  </a:lnTo>
                  <a:lnTo>
                    <a:pt x="556" y="1040"/>
                  </a:lnTo>
                  <a:lnTo>
                    <a:pt x="574" y="1038"/>
                  </a:lnTo>
                  <a:lnTo>
                    <a:pt x="592" y="1036"/>
                  </a:lnTo>
                  <a:lnTo>
                    <a:pt x="610" y="1033"/>
                  </a:lnTo>
                  <a:lnTo>
                    <a:pt x="627" y="1029"/>
                  </a:lnTo>
                  <a:lnTo>
                    <a:pt x="645" y="1025"/>
                  </a:lnTo>
                  <a:lnTo>
                    <a:pt x="663" y="1020"/>
                  </a:lnTo>
                  <a:lnTo>
                    <a:pt x="680" y="1015"/>
                  </a:lnTo>
                  <a:lnTo>
                    <a:pt x="697" y="1009"/>
                  </a:lnTo>
                  <a:lnTo>
                    <a:pt x="714" y="1003"/>
                  </a:lnTo>
                  <a:lnTo>
                    <a:pt x="731" y="996"/>
                  </a:lnTo>
                  <a:lnTo>
                    <a:pt x="747" y="988"/>
                  </a:lnTo>
                  <a:lnTo>
                    <a:pt x="763" y="980"/>
                  </a:lnTo>
                  <a:lnTo>
                    <a:pt x="779" y="971"/>
                  </a:lnTo>
                  <a:lnTo>
                    <a:pt x="795" y="962"/>
                  </a:lnTo>
                  <a:lnTo>
                    <a:pt x="810" y="952"/>
                  </a:lnTo>
                  <a:lnTo>
                    <a:pt x="825" y="941"/>
                  </a:lnTo>
                  <a:lnTo>
                    <a:pt x="839" y="931"/>
                  </a:lnTo>
                  <a:lnTo>
                    <a:pt x="854" y="919"/>
                  </a:lnTo>
                  <a:lnTo>
                    <a:pt x="867" y="907"/>
                  </a:lnTo>
                  <a:lnTo>
                    <a:pt x="881" y="895"/>
                  </a:lnTo>
                  <a:lnTo>
                    <a:pt x="893" y="882"/>
                  </a:lnTo>
                  <a:lnTo>
                    <a:pt x="906" y="869"/>
                  </a:lnTo>
                  <a:lnTo>
                    <a:pt x="918" y="855"/>
                  </a:lnTo>
                  <a:lnTo>
                    <a:pt x="929" y="841"/>
                  </a:lnTo>
                  <a:lnTo>
                    <a:pt x="940" y="826"/>
                  </a:lnTo>
                  <a:lnTo>
                    <a:pt x="951" y="811"/>
                  </a:lnTo>
                  <a:lnTo>
                    <a:pt x="960" y="796"/>
                  </a:lnTo>
                  <a:lnTo>
                    <a:pt x="970" y="781"/>
                  </a:lnTo>
                  <a:lnTo>
                    <a:pt x="978" y="765"/>
                  </a:lnTo>
                  <a:lnTo>
                    <a:pt x="987" y="749"/>
                  </a:lnTo>
                  <a:lnTo>
                    <a:pt x="994" y="732"/>
                  </a:lnTo>
                  <a:lnTo>
                    <a:pt x="1002" y="716"/>
                  </a:lnTo>
                  <a:lnTo>
                    <a:pt x="1008" y="699"/>
                  </a:lnTo>
                  <a:lnTo>
                    <a:pt x="1014" y="681"/>
                  </a:lnTo>
                  <a:lnTo>
                    <a:pt x="1019" y="664"/>
                  </a:lnTo>
                  <a:lnTo>
                    <a:pt x="1024" y="646"/>
                  </a:lnTo>
                  <a:lnTo>
                    <a:pt x="1028" y="629"/>
                  </a:lnTo>
                  <a:lnTo>
                    <a:pt x="1031" y="611"/>
                  </a:lnTo>
                  <a:lnTo>
                    <a:pt x="1034" y="593"/>
                  </a:lnTo>
                  <a:lnTo>
                    <a:pt x="1037" y="575"/>
                  </a:lnTo>
                  <a:lnTo>
                    <a:pt x="1038" y="557"/>
                  </a:lnTo>
                  <a:lnTo>
                    <a:pt x="1039" y="539"/>
                  </a:lnTo>
                  <a:lnTo>
                    <a:pt x="1039" y="520"/>
                  </a:lnTo>
                </a:path>
              </a:pathLst>
            </a:custGeom>
            <a:noFill/>
            <a:ln w="190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48">
              <a:extLst>
                <a:ext uri="{FF2B5EF4-FFF2-40B4-BE49-F238E27FC236}">
                  <a16:creationId xmlns:a16="http://schemas.microsoft.com/office/drawing/2014/main" id="{8FC425D8-394F-FC71-028D-167725543C00}"/>
                </a:ext>
              </a:extLst>
            </p:cNvPr>
            <p:cNvSpPr>
              <a:spLocks/>
            </p:cNvSpPr>
            <p:nvPr/>
          </p:nvSpPr>
          <p:spPr bwMode="auto">
            <a:xfrm>
              <a:off x="2955132" y="1621315"/>
              <a:ext cx="2584450" cy="2586038"/>
            </a:xfrm>
            <a:custGeom>
              <a:avLst/>
              <a:gdLst>
                <a:gd name="T0" fmla="*/ 1626 w 1628"/>
                <a:gd name="T1" fmla="*/ 758 h 1629"/>
                <a:gd name="T2" fmla="*/ 1616 w 1628"/>
                <a:gd name="T3" fmla="*/ 673 h 1629"/>
                <a:gd name="T4" fmla="*/ 1597 w 1628"/>
                <a:gd name="T5" fmla="*/ 590 h 1629"/>
                <a:gd name="T6" fmla="*/ 1569 w 1628"/>
                <a:gd name="T7" fmla="*/ 510 h 1629"/>
                <a:gd name="T8" fmla="*/ 1533 w 1628"/>
                <a:gd name="T9" fmla="*/ 432 h 1629"/>
                <a:gd name="T10" fmla="*/ 1489 w 1628"/>
                <a:gd name="T11" fmla="*/ 359 h 1629"/>
                <a:gd name="T12" fmla="*/ 1438 w 1628"/>
                <a:gd name="T13" fmla="*/ 291 h 1629"/>
                <a:gd name="T14" fmla="*/ 1380 w 1628"/>
                <a:gd name="T15" fmla="*/ 229 h 1629"/>
                <a:gd name="T16" fmla="*/ 1315 w 1628"/>
                <a:gd name="T17" fmla="*/ 173 h 1629"/>
                <a:gd name="T18" fmla="*/ 1246 w 1628"/>
                <a:gd name="T19" fmla="*/ 124 h 1629"/>
                <a:gd name="T20" fmla="*/ 1171 w 1628"/>
                <a:gd name="T21" fmla="*/ 82 h 1629"/>
                <a:gd name="T22" fmla="*/ 1093 w 1628"/>
                <a:gd name="T23" fmla="*/ 49 h 1629"/>
                <a:gd name="T24" fmla="*/ 1011 w 1628"/>
                <a:gd name="T25" fmla="*/ 25 h 1629"/>
                <a:gd name="T26" fmla="*/ 928 w 1628"/>
                <a:gd name="T27" fmla="*/ 8 h 1629"/>
                <a:gd name="T28" fmla="*/ 843 w 1628"/>
                <a:gd name="T29" fmla="*/ 1 h 1629"/>
                <a:gd name="T30" fmla="*/ 757 w 1628"/>
                <a:gd name="T31" fmla="*/ 2 h 1629"/>
                <a:gd name="T32" fmla="*/ 673 w 1628"/>
                <a:gd name="T33" fmla="*/ 13 h 1629"/>
                <a:gd name="T34" fmla="*/ 590 w 1628"/>
                <a:gd name="T35" fmla="*/ 32 h 1629"/>
                <a:gd name="T36" fmla="*/ 510 w 1628"/>
                <a:gd name="T37" fmla="*/ 60 h 1629"/>
                <a:gd name="T38" fmla="*/ 433 w 1628"/>
                <a:gd name="T39" fmla="*/ 96 h 1629"/>
                <a:gd name="T40" fmla="*/ 359 w 1628"/>
                <a:gd name="T41" fmla="*/ 140 h 1629"/>
                <a:gd name="T42" fmla="*/ 291 w 1628"/>
                <a:gd name="T43" fmla="*/ 191 h 1629"/>
                <a:gd name="T44" fmla="*/ 229 w 1628"/>
                <a:gd name="T45" fmla="*/ 249 h 1629"/>
                <a:gd name="T46" fmla="*/ 173 w 1628"/>
                <a:gd name="T47" fmla="*/ 313 h 1629"/>
                <a:gd name="T48" fmla="*/ 124 w 1628"/>
                <a:gd name="T49" fmla="*/ 383 h 1629"/>
                <a:gd name="T50" fmla="*/ 83 w 1628"/>
                <a:gd name="T51" fmla="*/ 458 h 1629"/>
                <a:gd name="T52" fmla="*/ 50 w 1628"/>
                <a:gd name="T53" fmla="*/ 536 h 1629"/>
                <a:gd name="T54" fmla="*/ 25 w 1628"/>
                <a:gd name="T55" fmla="*/ 617 h 1629"/>
                <a:gd name="T56" fmla="*/ 9 w 1628"/>
                <a:gd name="T57" fmla="*/ 701 h 1629"/>
                <a:gd name="T58" fmla="*/ 1 w 1628"/>
                <a:gd name="T59" fmla="*/ 786 h 1629"/>
                <a:gd name="T60" fmla="*/ 3 w 1628"/>
                <a:gd name="T61" fmla="*/ 871 h 1629"/>
                <a:gd name="T62" fmla="*/ 13 w 1628"/>
                <a:gd name="T63" fmla="*/ 956 h 1629"/>
                <a:gd name="T64" fmla="*/ 32 w 1628"/>
                <a:gd name="T65" fmla="*/ 1039 h 1629"/>
                <a:gd name="T66" fmla="*/ 60 w 1628"/>
                <a:gd name="T67" fmla="*/ 1120 h 1629"/>
                <a:gd name="T68" fmla="*/ 96 w 1628"/>
                <a:gd name="T69" fmla="*/ 1197 h 1629"/>
                <a:gd name="T70" fmla="*/ 140 w 1628"/>
                <a:gd name="T71" fmla="*/ 1270 h 1629"/>
                <a:gd name="T72" fmla="*/ 191 w 1628"/>
                <a:gd name="T73" fmla="*/ 1338 h 1629"/>
                <a:gd name="T74" fmla="*/ 249 w 1628"/>
                <a:gd name="T75" fmla="*/ 1400 h 1629"/>
                <a:gd name="T76" fmla="*/ 313 w 1628"/>
                <a:gd name="T77" fmla="*/ 1456 h 1629"/>
                <a:gd name="T78" fmla="*/ 383 w 1628"/>
                <a:gd name="T79" fmla="*/ 1505 h 1629"/>
                <a:gd name="T80" fmla="*/ 458 w 1628"/>
                <a:gd name="T81" fmla="*/ 1546 h 1629"/>
                <a:gd name="T82" fmla="*/ 536 w 1628"/>
                <a:gd name="T83" fmla="*/ 1580 h 1629"/>
                <a:gd name="T84" fmla="*/ 617 w 1628"/>
                <a:gd name="T85" fmla="*/ 1605 h 1629"/>
                <a:gd name="T86" fmla="*/ 701 w 1628"/>
                <a:gd name="T87" fmla="*/ 1621 h 1629"/>
                <a:gd name="T88" fmla="*/ 786 w 1628"/>
                <a:gd name="T89" fmla="*/ 1628 h 1629"/>
                <a:gd name="T90" fmla="*/ 871 w 1628"/>
                <a:gd name="T91" fmla="*/ 1627 h 1629"/>
                <a:gd name="T92" fmla="*/ 956 w 1628"/>
                <a:gd name="T93" fmla="*/ 1616 h 1629"/>
                <a:gd name="T94" fmla="*/ 1039 w 1628"/>
                <a:gd name="T95" fmla="*/ 1597 h 1629"/>
                <a:gd name="T96" fmla="*/ 1119 w 1628"/>
                <a:gd name="T97" fmla="*/ 1569 h 1629"/>
                <a:gd name="T98" fmla="*/ 1196 w 1628"/>
                <a:gd name="T99" fmla="*/ 1534 h 1629"/>
                <a:gd name="T100" fmla="*/ 1270 w 1628"/>
                <a:gd name="T101" fmla="*/ 1490 h 1629"/>
                <a:gd name="T102" fmla="*/ 1338 w 1628"/>
                <a:gd name="T103" fmla="*/ 1438 h 1629"/>
                <a:gd name="T104" fmla="*/ 1400 w 1628"/>
                <a:gd name="T105" fmla="*/ 1380 h 1629"/>
                <a:gd name="T106" fmla="*/ 1456 w 1628"/>
                <a:gd name="T107" fmla="*/ 1316 h 1629"/>
                <a:gd name="T108" fmla="*/ 1504 w 1628"/>
                <a:gd name="T109" fmla="*/ 1246 h 1629"/>
                <a:gd name="T110" fmla="*/ 1546 w 1628"/>
                <a:gd name="T111" fmla="*/ 1172 h 1629"/>
                <a:gd name="T112" fmla="*/ 1579 w 1628"/>
                <a:gd name="T113" fmla="*/ 1093 h 1629"/>
                <a:gd name="T114" fmla="*/ 1604 w 1628"/>
                <a:gd name="T115" fmla="*/ 1011 h 1629"/>
                <a:gd name="T116" fmla="*/ 1620 w 1628"/>
                <a:gd name="T117" fmla="*/ 928 h 1629"/>
                <a:gd name="T118" fmla="*/ 1628 w 1628"/>
                <a:gd name="T119" fmla="*/ 843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8" h="1629">
                  <a:moveTo>
                    <a:pt x="1628" y="814"/>
                  </a:moveTo>
                  <a:lnTo>
                    <a:pt x="1628" y="786"/>
                  </a:lnTo>
                  <a:lnTo>
                    <a:pt x="1626" y="758"/>
                  </a:lnTo>
                  <a:lnTo>
                    <a:pt x="1624" y="729"/>
                  </a:lnTo>
                  <a:lnTo>
                    <a:pt x="1620" y="701"/>
                  </a:lnTo>
                  <a:lnTo>
                    <a:pt x="1616" y="673"/>
                  </a:lnTo>
                  <a:lnTo>
                    <a:pt x="1610" y="645"/>
                  </a:lnTo>
                  <a:lnTo>
                    <a:pt x="1604" y="617"/>
                  </a:lnTo>
                  <a:lnTo>
                    <a:pt x="1597" y="590"/>
                  </a:lnTo>
                  <a:lnTo>
                    <a:pt x="1588" y="563"/>
                  </a:lnTo>
                  <a:lnTo>
                    <a:pt x="1579" y="536"/>
                  </a:lnTo>
                  <a:lnTo>
                    <a:pt x="1569" y="510"/>
                  </a:lnTo>
                  <a:lnTo>
                    <a:pt x="1558" y="483"/>
                  </a:lnTo>
                  <a:lnTo>
                    <a:pt x="1546" y="458"/>
                  </a:lnTo>
                  <a:lnTo>
                    <a:pt x="1533" y="432"/>
                  </a:lnTo>
                  <a:lnTo>
                    <a:pt x="1519" y="407"/>
                  </a:lnTo>
                  <a:lnTo>
                    <a:pt x="1504" y="383"/>
                  </a:lnTo>
                  <a:lnTo>
                    <a:pt x="1489" y="359"/>
                  </a:lnTo>
                  <a:lnTo>
                    <a:pt x="1473" y="336"/>
                  </a:lnTo>
                  <a:lnTo>
                    <a:pt x="1456" y="313"/>
                  </a:lnTo>
                  <a:lnTo>
                    <a:pt x="1438" y="291"/>
                  </a:lnTo>
                  <a:lnTo>
                    <a:pt x="1419" y="270"/>
                  </a:lnTo>
                  <a:lnTo>
                    <a:pt x="1400" y="249"/>
                  </a:lnTo>
                  <a:lnTo>
                    <a:pt x="1380" y="229"/>
                  </a:lnTo>
                  <a:lnTo>
                    <a:pt x="1359" y="210"/>
                  </a:lnTo>
                  <a:lnTo>
                    <a:pt x="1338" y="191"/>
                  </a:lnTo>
                  <a:lnTo>
                    <a:pt x="1315" y="173"/>
                  </a:lnTo>
                  <a:lnTo>
                    <a:pt x="1293" y="156"/>
                  </a:lnTo>
                  <a:lnTo>
                    <a:pt x="1270" y="140"/>
                  </a:lnTo>
                  <a:lnTo>
                    <a:pt x="1246" y="124"/>
                  </a:lnTo>
                  <a:lnTo>
                    <a:pt x="1221" y="109"/>
                  </a:lnTo>
                  <a:lnTo>
                    <a:pt x="1196" y="96"/>
                  </a:lnTo>
                  <a:lnTo>
                    <a:pt x="1171" y="82"/>
                  </a:lnTo>
                  <a:lnTo>
                    <a:pt x="1145" y="70"/>
                  </a:lnTo>
                  <a:lnTo>
                    <a:pt x="1119" y="60"/>
                  </a:lnTo>
                  <a:lnTo>
                    <a:pt x="1093" y="49"/>
                  </a:lnTo>
                  <a:lnTo>
                    <a:pt x="1066" y="40"/>
                  </a:lnTo>
                  <a:lnTo>
                    <a:pt x="1039" y="32"/>
                  </a:lnTo>
                  <a:lnTo>
                    <a:pt x="1011" y="25"/>
                  </a:lnTo>
                  <a:lnTo>
                    <a:pt x="984" y="18"/>
                  </a:lnTo>
                  <a:lnTo>
                    <a:pt x="956" y="13"/>
                  </a:lnTo>
                  <a:lnTo>
                    <a:pt x="928" y="8"/>
                  </a:lnTo>
                  <a:lnTo>
                    <a:pt x="899" y="5"/>
                  </a:lnTo>
                  <a:lnTo>
                    <a:pt x="871" y="2"/>
                  </a:lnTo>
                  <a:lnTo>
                    <a:pt x="843" y="1"/>
                  </a:lnTo>
                  <a:lnTo>
                    <a:pt x="814" y="0"/>
                  </a:lnTo>
                  <a:lnTo>
                    <a:pt x="786" y="1"/>
                  </a:lnTo>
                  <a:lnTo>
                    <a:pt x="757" y="2"/>
                  </a:lnTo>
                  <a:lnTo>
                    <a:pt x="729" y="5"/>
                  </a:lnTo>
                  <a:lnTo>
                    <a:pt x="701" y="8"/>
                  </a:lnTo>
                  <a:lnTo>
                    <a:pt x="673" y="13"/>
                  </a:lnTo>
                  <a:lnTo>
                    <a:pt x="645" y="18"/>
                  </a:lnTo>
                  <a:lnTo>
                    <a:pt x="617" y="25"/>
                  </a:lnTo>
                  <a:lnTo>
                    <a:pt x="590" y="32"/>
                  </a:lnTo>
                  <a:lnTo>
                    <a:pt x="563" y="40"/>
                  </a:lnTo>
                  <a:lnTo>
                    <a:pt x="536" y="49"/>
                  </a:lnTo>
                  <a:lnTo>
                    <a:pt x="510" y="60"/>
                  </a:lnTo>
                  <a:lnTo>
                    <a:pt x="483" y="70"/>
                  </a:lnTo>
                  <a:lnTo>
                    <a:pt x="458" y="82"/>
                  </a:lnTo>
                  <a:lnTo>
                    <a:pt x="433" y="96"/>
                  </a:lnTo>
                  <a:lnTo>
                    <a:pt x="407" y="109"/>
                  </a:lnTo>
                  <a:lnTo>
                    <a:pt x="383" y="124"/>
                  </a:lnTo>
                  <a:lnTo>
                    <a:pt x="359" y="140"/>
                  </a:lnTo>
                  <a:lnTo>
                    <a:pt x="336" y="156"/>
                  </a:lnTo>
                  <a:lnTo>
                    <a:pt x="313" y="173"/>
                  </a:lnTo>
                  <a:lnTo>
                    <a:pt x="291" y="191"/>
                  </a:lnTo>
                  <a:lnTo>
                    <a:pt x="270" y="210"/>
                  </a:lnTo>
                  <a:lnTo>
                    <a:pt x="249" y="229"/>
                  </a:lnTo>
                  <a:lnTo>
                    <a:pt x="229" y="249"/>
                  </a:lnTo>
                  <a:lnTo>
                    <a:pt x="210" y="270"/>
                  </a:lnTo>
                  <a:lnTo>
                    <a:pt x="191" y="291"/>
                  </a:lnTo>
                  <a:lnTo>
                    <a:pt x="173" y="313"/>
                  </a:lnTo>
                  <a:lnTo>
                    <a:pt x="156" y="336"/>
                  </a:lnTo>
                  <a:lnTo>
                    <a:pt x="140" y="359"/>
                  </a:lnTo>
                  <a:lnTo>
                    <a:pt x="124" y="383"/>
                  </a:lnTo>
                  <a:lnTo>
                    <a:pt x="110" y="407"/>
                  </a:lnTo>
                  <a:lnTo>
                    <a:pt x="96" y="432"/>
                  </a:lnTo>
                  <a:lnTo>
                    <a:pt x="83" y="458"/>
                  </a:lnTo>
                  <a:lnTo>
                    <a:pt x="71" y="483"/>
                  </a:lnTo>
                  <a:lnTo>
                    <a:pt x="60" y="510"/>
                  </a:lnTo>
                  <a:lnTo>
                    <a:pt x="50" y="536"/>
                  </a:lnTo>
                  <a:lnTo>
                    <a:pt x="40" y="563"/>
                  </a:lnTo>
                  <a:lnTo>
                    <a:pt x="32" y="590"/>
                  </a:lnTo>
                  <a:lnTo>
                    <a:pt x="25" y="617"/>
                  </a:lnTo>
                  <a:lnTo>
                    <a:pt x="19" y="645"/>
                  </a:lnTo>
                  <a:lnTo>
                    <a:pt x="13" y="673"/>
                  </a:lnTo>
                  <a:lnTo>
                    <a:pt x="9" y="701"/>
                  </a:lnTo>
                  <a:lnTo>
                    <a:pt x="5" y="729"/>
                  </a:lnTo>
                  <a:lnTo>
                    <a:pt x="3" y="758"/>
                  </a:lnTo>
                  <a:lnTo>
                    <a:pt x="1" y="786"/>
                  </a:lnTo>
                  <a:lnTo>
                    <a:pt x="0" y="814"/>
                  </a:lnTo>
                  <a:lnTo>
                    <a:pt x="1" y="843"/>
                  </a:lnTo>
                  <a:lnTo>
                    <a:pt x="3" y="871"/>
                  </a:lnTo>
                  <a:lnTo>
                    <a:pt x="5" y="900"/>
                  </a:lnTo>
                  <a:lnTo>
                    <a:pt x="9" y="928"/>
                  </a:lnTo>
                  <a:lnTo>
                    <a:pt x="13" y="956"/>
                  </a:lnTo>
                  <a:lnTo>
                    <a:pt x="19" y="984"/>
                  </a:lnTo>
                  <a:lnTo>
                    <a:pt x="25" y="1011"/>
                  </a:lnTo>
                  <a:lnTo>
                    <a:pt x="32" y="1039"/>
                  </a:lnTo>
                  <a:lnTo>
                    <a:pt x="40" y="1066"/>
                  </a:lnTo>
                  <a:lnTo>
                    <a:pt x="50" y="1093"/>
                  </a:lnTo>
                  <a:lnTo>
                    <a:pt x="60" y="1120"/>
                  </a:lnTo>
                  <a:lnTo>
                    <a:pt x="71" y="1146"/>
                  </a:lnTo>
                  <a:lnTo>
                    <a:pt x="83" y="1172"/>
                  </a:lnTo>
                  <a:lnTo>
                    <a:pt x="96" y="1197"/>
                  </a:lnTo>
                  <a:lnTo>
                    <a:pt x="110" y="1222"/>
                  </a:lnTo>
                  <a:lnTo>
                    <a:pt x="124" y="1246"/>
                  </a:lnTo>
                  <a:lnTo>
                    <a:pt x="140" y="1270"/>
                  </a:lnTo>
                  <a:lnTo>
                    <a:pt x="156" y="1293"/>
                  </a:lnTo>
                  <a:lnTo>
                    <a:pt x="173" y="1316"/>
                  </a:lnTo>
                  <a:lnTo>
                    <a:pt x="191" y="1338"/>
                  </a:lnTo>
                  <a:lnTo>
                    <a:pt x="210" y="1359"/>
                  </a:lnTo>
                  <a:lnTo>
                    <a:pt x="229" y="1380"/>
                  </a:lnTo>
                  <a:lnTo>
                    <a:pt x="249" y="1400"/>
                  </a:lnTo>
                  <a:lnTo>
                    <a:pt x="270" y="1420"/>
                  </a:lnTo>
                  <a:lnTo>
                    <a:pt x="291" y="1438"/>
                  </a:lnTo>
                  <a:lnTo>
                    <a:pt x="313" y="1456"/>
                  </a:lnTo>
                  <a:lnTo>
                    <a:pt x="336" y="1473"/>
                  </a:lnTo>
                  <a:lnTo>
                    <a:pt x="359" y="1490"/>
                  </a:lnTo>
                  <a:lnTo>
                    <a:pt x="383" y="1505"/>
                  </a:lnTo>
                  <a:lnTo>
                    <a:pt x="407" y="1520"/>
                  </a:lnTo>
                  <a:lnTo>
                    <a:pt x="433" y="1534"/>
                  </a:lnTo>
                  <a:lnTo>
                    <a:pt x="458" y="1546"/>
                  </a:lnTo>
                  <a:lnTo>
                    <a:pt x="483" y="1558"/>
                  </a:lnTo>
                  <a:lnTo>
                    <a:pt x="510" y="1569"/>
                  </a:lnTo>
                  <a:lnTo>
                    <a:pt x="536" y="1580"/>
                  </a:lnTo>
                  <a:lnTo>
                    <a:pt x="563" y="1589"/>
                  </a:lnTo>
                  <a:lnTo>
                    <a:pt x="590" y="1597"/>
                  </a:lnTo>
                  <a:lnTo>
                    <a:pt x="617" y="1605"/>
                  </a:lnTo>
                  <a:lnTo>
                    <a:pt x="645" y="1611"/>
                  </a:lnTo>
                  <a:lnTo>
                    <a:pt x="673" y="1616"/>
                  </a:lnTo>
                  <a:lnTo>
                    <a:pt x="701" y="1621"/>
                  </a:lnTo>
                  <a:lnTo>
                    <a:pt x="729" y="1624"/>
                  </a:lnTo>
                  <a:lnTo>
                    <a:pt x="757" y="1627"/>
                  </a:lnTo>
                  <a:lnTo>
                    <a:pt x="786" y="1628"/>
                  </a:lnTo>
                  <a:lnTo>
                    <a:pt x="814" y="1629"/>
                  </a:lnTo>
                  <a:lnTo>
                    <a:pt x="843" y="1628"/>
                  </a:lnTo>
                  <a:lnTo>
                    <a:pt x="871" y="1627"/>
                  </a:lnTo>
                  <a:lnTo>
                    <a:pt x="899" y="1624"/>
                  </a:lnTo>
                  <a:lnTo>
                    <a:pt x="928" y="1621"/>
                  </a:lnTo>
                  <a:lnTo>
                    <a:pt x="956" y="1616"/>
                  </a:lnTo>
                  <a:lnTo>
                    <a:pt x="984" y="1611"/>
                  </a:lnTo>
                  <a:lnTo>
                    <a:pt x="1011" y="1605"/>
                  </a:lnTo>
                  <a:lnTo>
                    <a:pt x="1039" y="1597"/>
                  </a:lnTo>
                  <a:lnTo>
                    <a:pt x="1066" y="1589"/>
                  </a:lnTo>
                  <a:lnTo>
                    <a:pt x="1093" y="1580"/>
                  </a:lnTo>
                  <a:lnTo>
                    <a:pt x="1119" y="1569"/>
                  </a:lnTo>
                  <a:lnTo>
                    <a:pt x="1145" y="1558"/>
                  </a:lnTo>
                  <a:lnTo>
                    <a:pt x="1171" y="1546"/>
                  </a:lnTo>
                  <a:lnTo>
                    <a:pt x="1196" y="1534"/>
                  </a:lnTo>
                  <a:lnTo>
                    <a:pt x="1221" y="1520"/>
                  </a:lnTo>
                  <a:lnTo>
                    <a:pt x="1246" y="1505"/>
                  </a:lnTo>
                  <a:lnTo>
                    <a:pt x="1270" y="1490"/>
                  </a:lnTo>
                  <a:lnTo>
                    <a:pt x="1293" y="1473"/>
                  </a:lnTo>
                  <a:lnTo>
                    <a:pt x="1315" y="1456"/>
                  </a:lnTo>
                  <a:lnTo>
                    <a:pt x="1338" y="1438"/>
                  </a:lnTo>
                  <a:lnTo>
                    <a:pt x="1359" y="1420"/>
                  </a:lnTo>
                  <a:lnTo>
                    <a:pt x="1380" y="1400"/>
                  </a:lnTo>
                  <a:lnTo>
                    <a:pt x="1400" y="1380"/>
                  </a:lnTo>
                  <a:lnTo>
                    <a:pt x="1419" y="1359"/>
                  </a:lnTo>
                  <a:lnTo>
                    <a:pt x="1438" y="1338"/>
                  </a:lnTo>
                  <a:lnTo>
                    <a:pt x="1456" y="1316"/>
                  </a:lnTo>
                  <a:lnTo>
                    <a:pt x="1473" y="1293"/>
                  </a:lnTo>
                  <a:lnTo>
                    <a:pt x="1489" y="1270"/>
                  </a:lnTo>
                  <a:lnTo>
                    <a:pt x="1504" y="1246"/>
                  </a:lnTo>
                  <a:lnTo>
                    <a:pt x="1519" y="1222"/>
                  </a:lnTo>
                  <a:lnTo>
                    <a:pt x="1533" y="1197"/>
                  </a:lnTo>
                  <a:lnTo>
                    <a:pt x="1546" y="1172"/>
                  </a:lnTo>
                  <a:lnTo>
                    <a:pt x="1558" y="1146"/>
                  </a:lnTo>
                  <a:lnTo>
                    <a:pt x="1569" y="1120"/>
                  </a:lnTo>
                  <a:lnTo>
                    <a:pt x="1579" y="1093"/>
                  </a:lnTo>
                  <a:lnTo>
                    <a:pt x="1588" y="1066"/>
                  </a:lnTo>
                  <a:lnTo>
                    <a:pt x="1597" y="1039"/>
                  </a:lnTo>
                  <a:lnTo>
                    <a:pt x="1604" y="1011"/>
                  </a:lnTo>
                  <a:lnTo>
                    <a:pt x="1610" y="984"/>
                  </a:lnTo>
                  <a:lnTo>
                    <a:pt x="1616" y="956"/>
                  </a:lnTo>
                  <a:lnTo>
                    <a:pt x="1620" y="928"/>
                  </a:lnTo>
                  <a:lnTo>
                    <a:pt x="1624" y="900"/>
                  </a:lnTo>
                  <a:lnTo>
                    <a:pt x="1626" y="871"/>
                  </a:lnTo>
                  <a:lnTo>
                    <a:pt x="1628" y="843"/>
                  </a:lnTo>
                  <a:lnTo>
                    <a:pt x="1628" y="814"/>
                  </a:lnTo>
                </a:path>
              </a:pathLst>
            </a:custGeom>
            <a:noFill/>
            <a:ln w="381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9">
              <a:extLst>
                <a:ext uri="{FF2B5EF4-FFF2-40B4-BE49-F238E27FC236}">
                  <a16:creationId xmlns:a16="http://schemas.microsoft.com/office/drawing/2014/main" id="{F335E4E9-0ADA-B70A-1A37-87A7466C8730}"/>
                </a:ext>
              </a:extLst>
            </p:cNvPr>
            <p:cNvSpPr>
              <a:spLocks/>
            </p:cNvSpPr>
            <p:nvPr/>
          </p:nvSpPr>
          <p:spPr bwMode="auto">
            <a:xfrm>
              <a:off x="2955132" y="1621315"/>
              <a:ext cx="2584450" cy="2586038"/>
            </a:xfrm>
            <a:custGeom>
              <a:avLst/>
              <a:gdLst>
                <a:gd name="T0" fmla="*/ 1626 w 1628"/>
                <a:gd name="T1" fmla="*/ 758 h 1629"/>
                <a:gd name="T2" fmla="*/ 1616 w 1628"/>
                <a:gd name="T3" fmla="*/ 673 h 1629"/>
                <a:gd name="T4" fmla="*/ 1597 w 1628"/>
                <a:gd name="T5" fmla="*/ 590 h 1629"/>
                <a:gd name="T6" fmla="*/ 1569 w 1628"/>
                <a:gd name="T7" fmla="*/ 510 h 1629"/>
                <a:gd name="T8" fmla="*/ 1533 w 1628"/>
                <a:gd name="T9" fmla="*/ 432 h 1629"/>
                <a:gd name="T10" fmla="*/ 1489 w 1628"/>
                <a:gd name="T11" fmla="*/ 359 h 1629"/>
                <a:gd name="T12" fmla="*/ 1438 w 1628"/>
                <a:gd name="T13" fmla="*/ 291 h 1629"/>
                <a:gd name="T14" fmla="*/ 1380 w 1628"/>
                <a:gd name="T15" fmla="*/ 229 h 1629"/>
                <a:gd name="T16" fmla="*/ 1315 w 1628"/>
                <a:gd name="T17" fmla="*/ 173 h 1629"/>
                <a:gd name="T18" fmla="*/ 1246 w 1628"/>
                <a:gd name="T19" fmla="*/ 124 h 1629"/>
                <a:gd name="T20" fmla="*/ 1171 w 1628"/>
                <a:gd name="T21" fmla="*/ 82 h 1629"/>
                <a:gd name="T22" fmla="*/ 1093 w 1628"/>
                <a:gd name="T23" fmla="*/ 49 h 1629"/>
                <a:gd name="T24" fmla="*/ 1011 w 1628"/>
                <a:gd name="T25" fmla="*/ 25 h 1629"/>
                <a:gd name="T26" fmla="*/ 928 w 1628"/>
                <a:gd name="T27" fmla="*/ 8 h 1629"/>
                <a:gd name="T28" fmla="*/ 843 w 1628"/>
                <a:gd name="T29" fmla="*/ 1 h 1629"/>
                <a:gd name="T30" fmla="*/ 757 w 1628"/>
                <a:gd name="T31" fmla="*/ 2 h 1629"/>
                <a:gd name="T32" fmla="*/ 673 w 1628"/>
                <a:gd name="T33" fmla="*/ 13 h 1629"/>
                <a:gd name="T34" fmla="*/ 590 w 1628"/>
                <a:gd name="T35" fmla="*/ 32 h 1629"/>
                <a:gd name="T36" fmla="*/ 510 w 1628"/>
                <a:gd name="T37" fmla="*/ 60 h 1629"/>
                <a:gd name="T38" fmla="*/ 433 w 1628"/>
                <a:gd name="T39" fmla="*/ 96 h 1629"/>
                <a:gd name="T40" fmla="*/ 359 w 1628"/>
                <a:gd name="T41" fmla="*/ 140 h 1629"/>
                <a:gd name="T42" fmla="*/ 291 w 1628"/>
                <a:gd name="T43" fmla="*/ 191 h 1629"/>
                <a:gd name="T44" fmla="*/ 229 w 1628"/>
                <a:gd name="T45" fmla="*/ 249 h 1629"/>
                <a:gd name="T46" fmla="*/ 173 w 1628"/>
                <a:gd name="T47" fmla="*/ 313 h 1629"/>
                <a:gd name="T48" fmla="*/ 124 w 1628"/>
                <a:gd name="T49" fmla="*/ 383 h 1629"/>
                <a:gd name="T50" fmla="*/ 83 w 1628"/>
                <a:gd name="T51" fmla="*/ 458 h 1629"/>
                <a:gd name="T52" fmla="*/ 50 w 1628"/>
                <a:gd name="T53" fmla="*/ 536 h 1629"/>
                <a:gd name="T54" fmla="*/ 25 w 1628"/>
                <a:gd name="T55" fmla="*/ 617 h 1629"/>
                <a:gd name="T56" fmla="*/ 9 w 1628"/>
                <a:gd name="T57" fmla="*/ 701 h 1629"/>
                <a:gd name="T58" fmla="*/ 1 w 1628"/>
                <a:gd name="T59" fmla="*/ 786 h 1629"/>
                <a:gd name="T60" fmla="*/ 3 w 1628"/>
                <a:gd name="T61" fmla="*/ 871 h 1629"/>
                <a:gd name="T62" fmla="*/ 13 w 1628"/>
                <a:gd name="T63" fmla="*/ 956 h 1629"/>
                <a:gd name="T64" fmla="*/ 32 w 1628"/>
                <a:gd name="T65" fmla="*/ 1039 h 1629"/>
                <a:gd name="T66" fmla="*/ 60 w 1628"/>
                <a:gd name="T67" fmla="*/ 1120 h 1629"/>
                <a:gd name="T68" fmla="*/ 96 w 1628"/>
                <a:gd name="T69" fmla="*/ 1197 h 1629"/>
                <a:gd name="T70" fmla="*/ 140 w 1628"/>
                <a:gd name="T71" fmla="*/ 1270 h 1629"/>
                <a:gd name="T72" fmla="*/ 191 w 1628"/>
                <a:gd name="T73" fmla="*/ 1338 h 1629"/>
                <a:gd name="T74" fmla="*/ 249 w 1628"/>
                <a:gd name="T75" fmla="*/ 1400 h 1629"/>
                <a:gd name="T76" fmla="*/ 313 w 1628"/>
                <a:gd name="T77" fmla="*/ 1456 h 1629"/>
                <a:gd name="T78" fmla="*/ 383 w 1628"/>
                <a:gd name="T79" fmla="*/ 1505 h 1629"/>
                <a:gd name="T80" fmla="*/ 458 w 1628"/>
                <a:gd name="T81" fmla="*/ 1546 h 1629"/>
                <a:gd name="T82" fmla="*/ 536 w 1628"/>
                <a:gd name="T83" fmla="*/ 1580 h 1629"/>
                <a:gd name="T84" fmla="*/ 617 w 1628"/>
                <a:gd name="T85" fmla="*/ 1605 h 1629"/>
                <a:gd name="T86" fmla="*/ 701 w 1628"/>
                <a:gd name="T87" fmla="*/ 1621 h 1629"/>
                <a:gd name="T88" fmla="*/ 786 w 1628"/>
                <a:gd name="T89" fmla="*/ 1628 h 1629"/>
                <a:gd name="T90" fmla="*/ 871 w 1628"/>
                <a:gd name="T91" fmla="*/ 1627 h 1629"/>
                <a:gd name="T92" fmla="*/ 956 w 1628"/>
                <a:gd name="T93" fmla="*/ 1616 h 1629"/>
                <a:gd name="T94" fmla="*/ 1039 w 1628"/>
                <a:gd name="T95" fmla="*/ 1597 h 1629"/>
                <a:gd name="T96" fmla="*/ 1119 w 1628"/>
                <a:gd name="T97" fmla="*/ 1569 h 1629"/>
                <a:gd name="T98" fmla="*/ 1196 w 1628"/>
                <a:gd name="T99" fmla="*/ 1534 h 1629"/>
                <a:gd name="T100" fmla="*/ 1270 w 1628"/>
                <a:gd name="T101" fmla="*/ 1490 h 1629"/>
                <a:gd name="T102" fmla="*/ 1338 w 1628"/>
                <a:gd name="T103" fmla="*/ 1438 h 1629"/>
                <a:gd name="T104" fmla="*/ 1400 w 1628"/>
                <a:gd name="T105" fmla="*/ 1380 h 1629"/>
                <a:gd name="T106" fmla="*/ 1456 w 1628"/>
                <a:gd name="T107" fmla="*/ 1316 h 1629"/>
                <a:gd name="T108" fmla="*/ 1504 w 1628"/>
                <a:gd name="T109" fmla="*/ 1246 h 1629"/>
                <a:gd name="T110" fmla="*/ 1546 w 1628"/>
                <a:gd name="T111" fmla="*/ 1172 h 1629"/>
                <a:gd name="T112" fmla="*/ 1579 w 1628"/>
                <a:gd name="T113" fmla="*/ 1093 h 1629"/>
                <a:gd name="T114" fmla="*/ 1604 w 1628"/>
                <a:gd name="T115" fmla="*/ 1011 h 1629"/>
                <a:gd name="T116" fmla="*/ 1620 w 1628"/>
                <a:gd name="T117" fmla="*/ 928 h 1629"/>
                <a:gd name="T118" fmla="*/ 1628 w 1628"/>
                <a:gd name="T119" fmla="*/ 843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8" h="1629">
                  <a:moveTo>
                    <a:pt x="1628" y="814"/>
                  </a:moveTo>
                  <a:lnTo>
                    <a:pt x="1628" y="786"/>
                  </a:lnTo>
                  <a:lnTo>
                    <a:pt x="1626" y="758"/>
                  </a:lnTo>
                  <a:lnTo>
                    <a:pt x="1624" y="729"/>
                  </a:lnTo>
                  <a:lnTo>
                    <a:pt x="1620" y="701"/>
                  </a:lnTo>
                  <a:lnTo>
                    <a:pt x="1616" y="673"/>
                  </a:lnTo>
                  <a:lnTo>
                    <a:pt x="1610" y="645"/>
                  </a:lnTo>
                  <a:lnTo>
                    <a:pt x="1604" y="617"/>
                  </a:lnTo>
                  <a:lnTo>
                    <a:pt x="1597" y="590"/>
                  </a:lnTo>
                  <a:lnTo>
                    <a:pt x="1588" y="563"/>
                  </a:lnTo>
                  <a:lnTo>
                    <a:pt x="1579" y="536"/>
                  </a:lnTo>
                  <a:lnTo>
                    <a:pt x="1569" y="510"/>
                  </a:lnTo>
                  <a:lnTo>
                    <a:pt x="1558" y="483"/>
                  </a:lnTo>
                  <a:lnTo>
                    <a:pt x="1546" y="458"/>
                  </a:lnTo>
                  <a:lnTo>
                    <a:pt x="1533" y="432"/>
                  </a:lnTo>
                  <a:lnTo>
                    <a:pt x="1519" y="407"/>
                  </a:lnTo>
                  <a:lnTo>
                    <a:pt x="1504" y="383"/>
                  </a:lnTo>
                  <a:lnTo>
                    <a:pt x="1489" y="359"/>
                  </a:lnTo>
                  <a:lnTo>
                    <a:pt x="1473" y="336"/>
                  </a:lnTo>
                  <a:lnTo>
                    <a:pt x="1456" y="313"/>
                  </a:lnTo>
                  <a:lnTo>
                    <a:pt x="1438" y="291"/>
                  </a:lnTo>
                  <a:lnTo>
                    <a:pt x="1419" y="270"/>
                  </a:lnTo>
                  <a:lnTo>
                    <a:pt x="1400" y="249"/>
                  </a:lnTo>
                  <a:lnTo>
                    <a:pt x="1380" y="229"/>
                  </a:lnTo>
                  <a:lnTo>
                    <a:pt x="1359" y="210"/>
                  </a:lnTo>
                  <a:lnTo>
                    <a:pt x="1338" y="191"/>
                  </a:lnTo>
                  <a:lnTo>
                    <a:pt x="1315" y="173"/>
                  </a:lnTo>
                  <a:lnTo>
                    <a:pt x="1293" y="156"/>
                  </a:lnTo>
                  <a:lnTo>
                    <a:pt x="1270" y="140"/>
                  </a:lnTo>
                  <a:lnTo>
                    <a:pt x="1246" y="124"/>
                  </a:lnTo>
                  <a:lnTo>
                    <a:pt x="1221" y="109"/>
                  </a:lnTo>
                  <a:lnTo>
                    <a:pt x="1196" y="96"/>
                  </a:lnTo>
                  <a:lnTo>
                    <a:pt x="1171" y="82"/>
                  </a:lnTo>
                  <a:lnTo>
                    <a:pt x="1145" y="70"/>
                  </a:lnTo>
                  <a:lnTo>
                    <a:pt x="1119" y="60"/>
                  </a:lnTo>
                  <a:lnTo>
                    <a:pt x="1093" y="49"/>
                  </a:lnTo>
                  <a:lnTo>
                    <a:pt x="1066" y="40"/>
                  </a:lnTo>
                  <a:lnTo>
                    <a:pt x="1039" y="32"/>
                  </a:lnTo>
                  <a:lnTo>
                    <a:pt x="1011" y="25"/>
                  </a:lnTo>
                  <a:lnTo>
                    <a:pt x="984" y="18"/>
                  </a:lnTo>
                  <a:lnTo>
                    <a:pt x="956" y="13"/>
                  </a:lnTo>
                  <a:lnTo>
                    <a:pt x="928" y="8"/>
                  </a:lnTo>
                  <a:lnTo>
                    <a:pt x="899" y="5"/>
                  </a:lnTo>
                  <a:lnTo>
                    <a:pt x="871" y="2"/>
                  </a:lnTo>
                  <a:lnTo>
                    <a:pt x="843" y="1"/>
                  </a:lnTo>
                  <a:lnTo>
                    <a:pt x="814" y="0"/>
                  </a:lnTo>
                  <a:lnTo>
                    <a:pt x="786" y="1"/>
                  </a:lnTo>
                  <a:lnTo>
                    <a:pt x="757" y="2"/>
                  </a:lnTo>
                  <a:lnTo>
                    <a:pt x="729" y="5"/>
                  </a:lnTo>
                  <a:lnTo>
                    <a:pt x="701" y="8"/>
                  </a:lnTo>
                  <a:lnTo>
                    <a:pt x="673" y="13"/>
                  </a:lnTo>
                  <a:lnTo>
                    <a:pt x="645" y="18"/>
                  </a:lnTo>
                  <a:lnTo>
                    <a:pt x="617" y="25"/>
                  </a:lnTo>
                  <a:lnTo>
                    <a:pt x="590" y="32"/>
                  </a:lnTo>
                  <a:lnTo>
                    <a:pt x="563" y="40"/>
                  </a:lnTo>
                  <a:lnTo>
                    <a:pt x="536" y="49"/>
                  </a:lnTo>
                  <a:lnTo>
                    <a:pt x="510" y="60"/>
                  </a:lnTo>
                  <a:lnTo>
                    <a:pt x="483" y="70"/>
                  </a:lnTo>
                  <a:lnTo>
                    <a:pt x="458" y="82"/>
                  </a:lnTo>
                  <a:lnTo>
                    <a:pt x="433" y="96"/>
                  </a:lnTo>
                  <a:lnTo>
                    <a:pt x="407" y="109"/>
                  </a:lnTo>
                  <a:lnTo>
                    <a:pt x="383" y="124"/>
                  </a:lnTo>
                  <a:lnTo>
                    <a:pt x="359" y="140"/>
                  </a:lnTo>
                  <a:lnTo>
                    <a:pt x="336" y="156"/>
                  </a:lnTo>
                  <a:lnTo>
                    <a:pt x="313" y="173"/>
                  </a:lnTo>
                  <a:lnTo>
                    <a:pt x="291" y="191"/>
                  </a:lnTo>
                  <a:lnTo>
                    <a:pt x="270" y="210"/>
                  </a:lnTo>
                  <a:lnTo>
                    <a:pt x="249" y="229"/>
                  </a:lnTo>
                  <a:lnTo>
                    <a:pt x="229" y="249"/>
                  </a:lnTo>
                  <a:lnTo>
                    <a:pt x="210" y="270"/>
                  </a:lnTo>
                  <a:lnTo>
                    <a:pt x="191" y="291"/>
                  </a:lnTo>
                  <a:lnTo>
                    <a:pt x="173" y="313"/>
                  </a:lnTo>
                  <a:lnTo>
                    <a:pt x="156" y="336"/>
                  </a:lnTo>
                  <a:lnTo>
                    <a:pt x="140" y="359"/>
                  </a:lnTo>
                  <a:lnTo>
                    <a:pt x="124" y="383"/>
                  </a:lnTo>
                  <a:lnTo>
                    <a:pt x="110" y="407"/>
                  </a:lnTo>
                  <a:lnTo>
                    <a:pt x="96" y="432"/>
                  </a:lnTo>
                  <a:lnTo>
                    <a:pt x="83" y="458"/>
                  </a:lnTo>
                  <a:lnTo>
                    <a:pt x="71" y="483"/>
                  </a:lnTo>
                  <a:lnTo>
                    <a:pt x="60" y="510"/>
                  </a:lnTo>
                  <a:lnTo>
                    <a:pt x="50" y="536"/>
                  </a:lnTo>
                  <a:lnTo>
                    <a:pt x="40" y="563"/>
                  </a:lnTo>
                  <a:lnTo>
                    <a:pt x="32" y="590"/>
                  </a:lnTo>
                  <a:lnTo>
                    <a:pt x="25" y="617"/>
                  </a:lnTo>
                  <a:lnTo>
                    <a:pt x="19" y="645"/>
                  </a:lnTo>
                  <a:lnTo>
                    <a:pt x="13" y="673"/>
                  </a:lnTo>
                  <a:lnTo>
                    <a:pt x="9" y="701"/>
                  </a:lnTo>
                  <a:lnTo>
                    <a:pt x="5" y="729"/>
                  </a:lnTo>
                  <a:lnTo>
                    <a:pt x="3" y="758"/>
                  </a:lnTo>
                  <a:lnTo>
                    <a:pt x="1" y="786"/>
                  </a:lnTo>
                  <a:lnTo>
                    <a:pt x="0" y="814"/>
                  </a:lnTo>
                  <a:lnTo>
                    <a:pt x="1" y="843"/>
                  </a:lnTo>
                  <a:lnTo>
                    <a:pt x="3" y="871"/>
                  </a:lnTo>
                  <a:lnTo>
                    <a:pt x="5" y="900"/>
                  </a:lnTo>
                  <a:lnTo>
                    <a:pt x="9" y="928"/>
                  </a:lnTo>
                  <a:lnTo>
                    <a:pt x="13" y="956"/>
                  </a:lnTo>
                  <a:lnTo>
                    <a:pt x="19" y="984"/>
                  </a:lnTo>
                  <a:lnTo>
                    <a:pt x="25" y="1011"/>
                  </a:lnTo>
                  <a:lnTo>
                    <a:pt x="32" y="1039"/>
                  </a:lnTo>
                  <a:lnTo>
                    <a:pt x="40" y="1066"/>
                  </a:lnTo>
                  <a:lnTo>
                    <a:pt x="50" y="1093"/>
                  </a:lnTo>
                  <a:lnTo>
                    <a:pt x="60" y="1120"/>
                  </a:lnTo>
                  <a:lnTo>
                    <a:pt x="71" y="1146"/>
                  </a:lnTo>
                  <a:lnTo>
                    <a:pt x="83" y="1172"/>
                  </a:lnTo>
                  <a:lnTo>
                    <a:pt x="96" y="1197"/>
                  </a:lnTo>
                  <a:lnTo>
                    <a:pt x="110" y="1222"/>
                  </a:lnTo>
                  <a:lnTo>
                    <a:pt x="124" y="1246"/>
                  </a:lnTo>
                  <a:lnTo>
                    <a:pt x="140" y="1270"/>
                  </a:lnTo>
                  <a:lnTo>
                    <a:pt x="156" y="1293"/>
                  </a:lnTo>
                  <a:lnTo>
                    <a:pt x="173" y="1316"/>
                  </a:lnTo>
                  <a:lnTo>
                    <a:pt x="191" y="1338"/>
                  </a:lnTo>
                  <a:lnTo>
                    <a:pt x="210" y="1359"/>
                  </a:lnTo>
                  <a:lnTo>
                    <a:pt x="229" y="1380"/>
                  </a:lnTo>
                  <a:lnTo>
                    <a:pt x="249" y="1400"/>
                  </a:lnTo>
                  <a:lnTo>
                    <a:pt x="270" y="1420"/>
                  </a:lnTo>
                  <a:lnTo>
                    <a:pt x="291" y="1438"/>
                  </a:lnTo>
                  <a:lnTo>
                    <a:pt x="313" y="1456"/>
                  </a:lnTo>
                  <a:lnTo>
                    <a:pt x="336" y="1473"/>
                  </a:lnTo>
                  <a:lnTo>
                    <a:pt x="359" y="1490"/>
                  </a:lnTo>
                  <a:lnTo>
                    <a:pt x="383" y="1505"/>
                  </a:lnTo>
                  <a:lnTo>
                    <a:pt x="407" y="1520"/>
                  </a:lnTo>
                  <a:lnTo>
                    <a:pt x="433" y="1534"/>
                  </a:lnTo>
                  <a:lnTo>
                    <a:pt x="458" y="1546"/>
                  </a:lnTo>
                  <a:lnTo>
                    <a:pt x="483" y="1558"/>
                  </a:lnTo>
                  <a:lnTo>
                    <a:pt x="510" y="1569"/>
                  </a:lnTo>
                  <a:lnTo>
                    <a:pt x="536" y="1580"/>
                  </a:lnTo>
                  <a:lnTo>
                    <a:pt x="563" y="1589"/>
                  </a:lnTo>
                  <a:lnTo>
                    <a:pt x="590" y="1597"/>
                  </a:lnTo>
                  <a:lnTo>
                    <a:pt x="617" y="1605"/>
                  </a:lnTo>
                  <a:lnTo>
                    <a:pt x="645" y="1611"/>
                  </a:lnTo>
                  <a:lnTo>
                    <a:pt x="673" y="1616"/>
                  </a:lnTo>
                  <a:lnTo>
                    <a:pt x="701" y="1621"/>
                  </a:lnTo>
                  <a:lnTo>
                    <a:pt x="729" y="1624"/>
                  </a:lnTo>
                  <a:lnTo>
                    <a:pt x="757" y="1627"/>
                  </a:lnTo>
                  <a:lnTo>
                    <a:pt x="786" y="1628"/>
                  </a:lnTo>
                  <a:lnTo>
                    <a:pt x="814" y="1629"/>
                  </a:lnTo>
                  <a:lnTo>
                    <a:pt x="843" y="1628"/>
                  </a:lnTo>
                  <a:lnTo>
                    <a:pt x="871" y="1627"/>
                  </a:lnTo>
                  <a:lnTo>
                    <a:pt x="899" y="1624"/>
                  </a:lnTo>
                  <a:lnTo>
                    <a:pt x="928" y="1621"/>
                  </a:lnTo>
                  <a:lnTo>
                    <a:pt x="956" y="1616"/>
                  </a:lnTo>
                  <a:lnTo>
                    <a:pt x="984" y="1611"/>
                  </a:lnTo>
                  <a:lnTo>
                    <a:pt x="1011" y="1605"/>
                  </a:lnTo>
                  <a:lnTo>
                    <a:pt x="1039" y="1597"/>
                  </a:lnTo>
                  <a:lnTo>
                    <a:pt x="1066" y="1589"/>
                  </a:lnTo>
                  <a:lnTo>
                    <a:pt x="1093" y="1580"/>
                  </a:lnTo>
                  <a:lnTo>
                    <a:pt x="1119" y="1569"/>
                  </a:lnTo>
                  <a:lnTo>
                    <a:pt x="1145" y="1558"/>
                  </a:lnTo>
                  <a:lnTo>
                    <a:pt x="1171" y="1546"/>
                  </a:lnTo>
                  <a:lnTo>
                    <a:pt x="1196" y="1534"/>
                  </a:lnTo>
                  <a:lnTo>
                    <a:pt x="1221" y="1520"/>
                  </a:lnTo>
                  <a:lnTo>
                    <a:pt x="1246" y="1505"/>
                  </a:lnTo>
                  <a:lnTo>
                    <a:pt x="1270" y="1490"/>
                  </a:lnTo>
                  <a:lnTo>
                    <a:pt x="1293" y="1473"/>
                  </a:lnTo>
                  <a:lnTo>
                    <a:pt x="1315" y="1456"/>
                  </a:lnTo>
                  <a:lnTo>
                    <a:pt x="1338" y="1438"/>
                  </a:lnTo>
                  <a:lnTo>
                    <a:pt x="1359" y="1420"/>
                  </a:lnTo>
                  <a:lnTo>
                    <a:pt x="1380" y="1400"/>
                  </a:lnTo>
                  <a:lnTo>
                    <a:pt x="1400" y="1380"/>
                  </a:lnTo>
                  <a:lnTo>
                    <a:pt x="1419" y="1359"/>
                  </a:lnTo>
                  <a:lnTo>
                    <a:pt x="1438" y="1338"/>
                  </a:lnTo>
                  <a:lnTo>
                    <a:pt x="1456" y="1316"/>
                  </a:lnTo>
                  <a:lnTo>
                    <a:pt x="1473" y="1293"/>
                  </a:lnTo>
                  <a:lnTo>
                    <a:pt x="1489" y="1270"/>
                  </a:lnTo>
                  <a:lnTo>
                    <a:pt x="1504" y="1246"/>
                  </a:lnTo>
                  <a:lnTo>
                    <a:pt x="1519" y="1222"/>
                  </a:lnTo>
                  <a:lnTo>
                    <a:pt x="1533" y="1197"/>
                  </a:lnTo>
                  <a:lnTo>
                    <a:pt x="1546" y="1172"/>
                  </a:lnTo>
                  <a:lnTo>
                    <a:pt x="1558" y="1146"/>
                  </a:lnTo>
                  <a:lnTo>
                    <a:pt x="1569" y="1120"/>
                  </a:lnTo>
                  <a:lnTo>
                    <a:pt x="1579" y="1093"/>
                  </a:lnTo>
                  <a:lnTo>
                    <a:pt x="1588" y="1066"/>
                  </a:lnTo>
                  <a:lnTo>
                    <a:pt x="1597" y="1039"/>
                  </a:lnTo>
                  <a:lnTo>
                    <a:pt x="1604" y="1011"/>
                  </a:lnTo>
                  <a:lnTo>
                    <a:pt x="1610" y="984"/>
                  </a:lnTo>
                  <a:lnTo>
                    <a:pt x="1616" y="956"/>
                  </a:lnTo>
                  <a:lnTo>
                    <a:pt x="1620" y="928"/>
                  </a:lnTo>
                  <a:lnTo>
                    <a:pt x="1624" y="900"/>
                  </a:lnTo>
                  <a:lnTo>
                    <a:pt x="1626" y="871"/>
                  </a:lnTo>
                  <a:lnTo>
                    <a:pt x="1628" y="843"/>
                  </a:lnTo>
                  <a:lnTo>
                    <a:pt x="1628" y="814"/>
                  </a:lnTo>
                </a:path>
              </a:pathLst>
            </a:custGeom>
            <a:noFill/>
            <a:ln w="190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52">
              <a:extLst>
                <a:ext uri="{FF2B5EF4-FFF2-40B4-BE49-F238E27FC236}">
                  <a16:creationId xmlns:a16="http://schemas.microsoft.com/office/drawing/2014/main" id="{26339410-AF3D-8471-E326-500C10D1045D}"/>
                </a:ext>
              </a:extLst>
            </p:cNvPr>
            <p:cNvSpPr>
              <a:spLocks noChangeShapeType="1"/>
            </p:cNvSpPr>
            <p:nvPr/>
          </p:nvSpPr>
          <p:spPr bwMode="auto">
            <a:xfrm flipV="1">
              <a:off x="2497932" y="3693003"/>
              <a:ext cx="3500438" cy="1168400"/>
            </a:xfrm>
            <a:prstGeom prst="line">
              <a:avLst/>
            </a:prstGeom>
            <a:noFill/>
            <a:ln w="2540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53">
              <a:extLst>
                <a:ext uri="{FF2B5EF4-FFF2-40B4-BE49-F238E27FC236}">
                  <a16:creationId xmlns:a16="http://schemas.microsoft.com/office/drawing/2014/main" id="{35763079-DF8B-FB67-1E6B-AB6832F96C26}"/>
                </a:ext>
              </a:extLst>
            </p:cNvPr>
            <p:cNvSpPr>
              <a:spLocks noChangeShapeType="1"/>
            </p:cNvSpPr>
            <p:nvPr/>
          </p:nvSpPr>
          <p:spPr bwMode="auto">
            <a:xfrm>
              <a:off x="2497932" y="2330928"/>
              <a:ext cx="2333625" cy="2335213"/>
            </a:xfrm>
            <a:prstGeom prst="line">
              <a:avLst/>
            </a:prstGeom>
            <a:noFill/>
            <a:ln w="2540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52">
              <a:extLst>
                <a:ext uri="{FF2B5EF4-FFF2-40B4-BE49-F238E27FC236}">
                  <a16:creationId xmlns:a16="http://schemas.microsoft.com/office/drawing/2014/main" id="{BFDF9BC9-D95A-61F1-3A3F-1186DDA36CD8}"/>
                </a:ext>
              </a:extLst>
            </p:cNvPr>
            <p:cNvSpPr>
              <a:spLocks noChangeShapeType="1"/>
            </p:cNvSpPr>
            <p:nvPr/>
          </p:nvSpPr>
          <p:spPr bwMode="auto">
            <a:xfrm flipV="1">
              <a:off x="2403444" y="4229789"/>
              <a:ext cx="1992712" cy="665141"/>
            </a:xfrm>
            <a:prstGeom prst="line">
              <a:avLst/>
            </a:prstGeom>
            <a:noFill/>
            <a:ln w="28575"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2C8660A3-BF84-C59F-6CEA-83E05D542E4C}"/>
                </a:ext>
              </a:extLst>
            </p:cNvPr>
            <p:cNvSpPr/>
            <p:nvPr/>
          </p:nvSpPr>
          <p:spPr>
            <a:xfrm>
              <a:off x="4341936" y="4195954"/>
              <a:ext cx="88807" cy="88807"/>
            </a:xfrm>
            <a:prstGeom prst="ellipse">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106D234-EA31-F0BB-E3C2-A5868AC02C84}"/>
                </a:ext>
              </a:extLst>
            </p:cNvPr>
            <p:cNvSpPr/>
            <p:nvPr/>
          </p:nvSpPr>
          <p:spPr>
            <a:xfrm>
              <a:off x="4684683" y="4085147"/>
              <a:ext cx="88807" cy="88807"/>
            </a:xfrm>
            <a:prstGeom prst="ellipse">
              <a:avLst/>
            </a:prstGeom>
            <a:solidFill>
              <a:srgbClr val="7030A0"/>
            </a:solid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423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Grp="1" noChangeArrowheads="1"/>
          </p:cNvSpPr>
          <p:nvPr>
            <p:ph type="body" sz="quarter" idx="10"/>
          </p:nvPr>
        </p:nvSpPr>
        <p:spPr/>
        <p:txBody>
          <a:bodyPr>
            <a:normAutofit lnSpcReduction="10000"/>
          </a:bodyPr>
          <a:lstStyle/>
          <a:p>
            <a:r>
              <a:rPr lang="en-US"/>
              <a:t>What Is Design Optimization?</a:t>
            </a:r>
          </a:p>
          <a:p>
            <a:pPr lvl="1"/>
            <a:r>
              <a:rPr lang="en-US"/>
              <a:t>To find the best design parameters that meet the design goal and satisfies constraints.</a:t>
            </a:r>
          </a:p>
          <a:p>
            <a:r>
              <a:rPr lang="en-US"/>
              <a:t>Design Variables: Anything the Designer Can Change</a:t>
            </a:r>
          </a:p>
          <a:p>
            <a:pPr lvl="1"/>
            <a:r>
              <a:rPr lang="en-US"/>
              <a:t>Thickness of a plate, Cross-sectional geometry of a beam or truss, Geometric dimensions</a:t>
            </a:r>
          </a:p>
          <a:p>
            <a:r>
              <a:rPr lang="en-US"/>
              <a:t>Design Goal: </a:t>
            </a:r>
            <a:r>
              <a:rPr lang="en-US">
                <a:solidFill>
                  <a:srgbClr val="0000FF"/>
                </a:solidFill>
              </a:rPr>
              <a:t>Objective</a:t>
            </a:r>
            <a:r>
              <a:rPr lang="en-US"/>
              <a:t> Function, </a:t>
            </a:r>
            <a:r>
              <a:rPr lang="en-US">
                <a:solidFill>
                  <a:srgbClr val="0000FF"/>
                </a:solidFill>
              </a:rPr>
              <a:t>Cost</a:t>
            </a:r>
            <a:r>
              <a:rPr lang="en-US"/>
              <a:t> Function</a:t>
            </a:r>
          </a:p>
          <a:p>
            <a:pPr lvl="1"/>
            <a:r>
              <a:rPr lang="en-US"/>
              <a:t>Design criterion that will be minimized (or maximized)</a:t>
            </a:r>
          </a:p>
          <a:p>
            <a:pPr lvl="1"/>
            <a:r>
              <a:rPr lang="en-US"/>
              <a:t>Mass, Stress, Displacement, Natural Frequency, ETC</a:t>
            </a:r>
          </a:p>
          <a:p>
            <a:r>
              <a:rPr lang="en-US"/>
              <a:t>Constraint: Conditions that the system must satisfy</a:t>
            </a:r>
          </a:p>
          <a:p>
            <a:pPr lvl="1"/>
            <a:r>
              <a:rPr lang="en-US"/>
              <a:t>Stress, Displacement, ETC</a:t>
            </a:r>
          </a:p>
          <a:p>
            <a:r>
              <a:rPr lang="en-US"/>
              <a:t>Note: </a:t>
            </a:r>
            <a:r>
              <a:rPr lang="en-US">
                <a:solidFill>
                  <a:srgbClr val="0000FF"/>
                </a:solidFill>
              </a:rPr>
              <a:t>Design variables must affect the goal and constraints</a:t>
            </a:r>
            <a:endParaRPr lang="en-US" dirty="0"/>
          </a:p>
        </p:txBody>
      </p:sp>
      <p:sp>
        <p:nvSpPr>
          <p:cNvPr id="430082" name="Rectangle 2"/>
          <p:cNvSpPr>
            <a:spLocks noGrp="1" noChangeArrowheads="1"/>
          </p:cNvSpPr>
          <p:nvPr>
            <p:ph type="title"/>
          </p:nvPr>
        </p:nvSpPr>
        <p:spPr/>
        <p:txBody>
          <a:bodyPr/>
          <a:lstStyle/>
          <a:p>
            <a:r>
              <a:rPr lang="en-US" dirty="0"/>
              <a:t>Design Optimization</a:t>
            </a:r>
          </a:p>
        </p:txBody>
      </p:sp>
    </p:spTree>
    <p:extLst>
      <p:ext uri="{BB962C8B-B14F-4D97-AF65-F5344CB8AC3E}">
        <p14:creationId xmlns:p14="http://schemas.microsoft.com/office/powerpoint/2010/main" val="641029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04800" y="774200"/>
                <a:ext cx="8534400" cy="2899110"/>
              </a:xfrm>
            </p:spPr>
            <p:txBody>
              <a:bodyPr/>
              <a:lstStyle/>
              <a:p>
                <a:r>
                  <a:rPr lang="en-US" dirty="0"/>
                  <a:t>Observation (Assume all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𝑔</m:t>
                        </m:r>
                      </m:e>
                      <m:sub>
                        <m:r>
                          <a:rPr lang="en-US" b="0" i="1" dirty="0" smtClean="0">
                            <a:latin typeface="Cambria Math" panose="02040503050406030204" pitchFamily="18" charset="0"/>
                          </a:rPr>
                          <m:t>𝑖</m:t>
                        </m:r>
                      </m:sub>
                    </m:sSub>
                  </m:oMath>
                </a14:m>
                <a:r>
                  <a:rPr lang="en-US" dirty="0"/>
                  <a:t> are active, i.e.,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=0</m:t>
                    </m:r>
                  </m:oMath>
                </a14:m>
                <a:r>
                  <a:rPr lang="en-US" dirty="0"/>
                  <a:t>)</a:t>
                </a:r>
              </a:p>
              <a:p>
                <a:endParaRPr lang="en-US" dirty="0"/>
              </a:p>
              <a:p>
                <a:endParaRPr lang="en-US" dirty="0"/>
              </a:p>
              <a:p>
                <a14:m>
                  <m:oMath xmlns:m="http://schemas.openxmlformats.org/officeDocument/2006/math">
                    <m:r>
                      <a:rPr lang="en-US" dirty="0" smtClean="0">
                        <a:latin typeface="Cambria Math" panose="02040503050406030204" pitchFamily="18" charset="0"/>
                      </a:rPr>
                      <m:t>−</m:t>
                    </m:r>
                    <m:sSub>
                      <m:sSubPr>
                        <m:ctrlPr>
                          <a:rPr lang="en-US" i="1" dirty="0" smtClean="0">
                            <a:latin typeface="Cambria Math" panose="02040503050406030204" pitchFamily="18" charset="0"/>
                          </a:rPr>
                        </m:ctrlPr>
                      </m:sSubPr>
                      <m:e>
                        <m:r>
                          <m:rPr>
                            <m:sty m:val="p"/>
                          </m:rPr>
                          <a:rPr lang="en-US" i="0" dirty="0" smtClean="0">
                            <a:latin typeface="Cambria Math" panose="02040503050406030204" pitchFamily="18" charset="0"/>
                          </a:rPr>
                          <m:t>∇</m:t>
                        </m:r>
                      </m:e>
                      <m:sub>
                        <m:r>
                          <a:rPr lang="en-US" b="1" i="0" dirty="0" smtClean="0">
                            <a:latin typeface="Cambria Math" panose="02040503050406030204" pitchFamily="18" charset="0"/>
                          </a:rPr>
                          <m:t>𝐱</m:t>
                        </m:r>
                      </m:sub>
                    </m:sSub>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e>
                    </m:d>
                  </m:oMath>
                </a14:m>
                <a:r>
                  <a:rPr lang="en-US" dirty="0"/>
                  <a:t> is a positive linear combination of </a:t>
                </a:r>
                <a14:m>
                  <m:oMath xmlns:m="http://schemas.openxmlformats.org/officeDocument/2006/math">
                    <m:sSub>
                      <m:sSubPr>
                        <m:ctrlPr>
                          <a:rPr lang="en-US" i="1" dirty="0">
                            <a:latin typeface="Cambria Math" panose="02040503050406030204" pitchFamily="18" charset="0"/>
                          </a:rPr>
                        </m:ctrlPr>
                      </m:sSubPr>
                      <m:e>
                        <m:r>
                          <m:rPr>
                            <m:sty m:val="p"/>
                          </m:rPr>
                          <a:rPr lang="en-US" dirty="0">
                            <a:latin typeface="Cambria Math" panose="02040503050406030204" pitchFamily="18" charset="0"/>
                          </a:rPr>
                          <m:t>∇</m:t>
                        </m:r>
                      </m:e>
                      <m:sub>
                        <m:r>
                          <a:rPr lang="en-US" b="1" i="0" dirty="0" smtClean="0">
                            <a:latin typeface="Cambria Math" panose="02040503050406030204" pitchFamily="18" charset="0"/>
                          </a:rPr>
                          <m:t>𝐱</m:t>
                        </m:r>
                      </m:sub>
                    </m:sSub>
                    <m:sSub>
                      <m:sSubPr>
                        <m:ctrlPr>
                          <a:rPr lang="en-US" b="1" i="1" dirty="0">
                            <a:latin typeface="Cambria Math" panose="02040503050406030204" pitchFamily="18" charset="0"/>
                          </a:rPr>
                        </m:ctrlPr>
                      </m:sSubPr>
                      <m:e>
                        <m:r>
                          <a:rPr lang="en-US" b="0" i="1" dirty="0">
                            <a:latin typeface="Cambria Math" panose="02040503050406030204" pitchFamily="18" charset="0"/>
                          </a:rPr>
                          <m:t>𝑔</m:t>
                        </m:r>
                      </m:e>
                      <m:sub>
                        <m:r>
                          <a:rPr lang="en-US" b="0" i="1" dirty="0">
                            <a:latin typeface="Cambria Math" panose="02040503050406030204" pitchFamily="18" charset="0"/>
                          </a:rPr>
                          <m:t>𝑖</m:t>
                        </m:r>
                      </m:sub>
                    </m:sSub>
                    <m:d>
                      <m:dPr>
                        <m:ctrlPr>
                          <a:rPr lang="en-US" b="1" i="1" dirty="0">
                            <a:latin typeface="Cambria Math" panose="02040503050406030204" pitchFamily="18" charset="0"/>
                          </a:rPr>
                        </m:ctrlPr>
                      </m:dPr>
                      <m:e>
                        <m:r>
                          <a:rPr lang="en-US" b="1" i="0" dirty="0" smtClean="0">
                            <a:latin typeface="Cambria Math" panose="02040503050406030204" pitchFamily="18" charset="0"/>
                          </a:rPr>
                          <m:t>𝐱</m:t>
                        </m:r>
                      </m:e>
                    </m:d>
                  </m:oMath>
                </a14:m>
                <a:endParaRPr lang="en-US" dirty="0"/>
              </a:p>
              <a:p>
                <a:r>
                  <a:rPr lang="en-US" dirty="0">
                    <a:solidFill>
                      <a:srgbClr val="0000FF"/>
                    </a:solidFill>
                  </a:rPr>
                  <a:t>Only with active constraints!</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04800" y="774200"/>
                <a:ext cx="8534400" cy="2899110"/>
              </a:xfrm>
              <a:blipFill>
                <a:blip r:embed="rId2"/>
                <a:stretch>
                  <a:fillRect l="-929" t="-273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Lagrange Multiplier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24BD6D-33D9-D87D-D2E3-89DB1805AEAC}"/>
                  </a:ext>
                </a:extLst>
              </p:cNvPr>
              <p:cNvSpPr txBox="1"/>
              <p:nvPr/>
            </p:nvSpPr>
            <p:spPr>
              <a:xfrm>
                <a:off x="755789" y="1318692"/>
                <a:ext cx="4963538" cy="963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m:t>
                          </m:r>
                        </m:e>
                        <m:sub>
                          <m:r>
                            <a:rPr lang="en-US" sz="2000" b="1" i="1">
                              <a:latin typeface="Cambria Math" panose="02040503050406030204" pitchFamily="18" charset="0"/>
                            </a:rPr>
                            <m:t>𝐱</m:t>
                          </m:r>
                        </m:sub>
                      </m:sSub>
                      <m:r>
                        <a:rPr lang="en-US" sz="2000" i="1">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i="1">
                              <a:latin typeface="Cambria Math" panose="02040503050406030204" pitchFamily="18" charset="0"/>
                            </a:rPr>
                            <m:t>,</m:t>
                          </m:r>
                          <m:r>
                            <a:rPr lang="en-US" sz="2000" b="1" i="1">
                              <a:latin typeface="Cambria Math" panose="02040503050406030204" pitchFamily="18" charset="0"/>
                            </a:rPr>
                            <m:t>𝛌</m:t>
                          </m:r>
                          <m:r>
                            <a:rPr lang="en-US" sz="2000">
                              <a:latin typeface="Cambria Math" panose="02040503050406030204" pitchFamily="18" charset="0"/>
                            </a:rPr>
                            <m:t>,</m:t>
                          </m:r>
                          <m:r>
                            <a:rPr lang="en-US" sz="2000" b="1" i="1">
                              <a:latin typeface="Cambria Math" panose="02040503050406030204" pitchFamily="18" charset="0"/>
                            </a:rPr>
                            <m:t>𝐬</m:t>
                          </m:r>
                        </m:e>
                      </m:d>
                      <m:r>
                        <a:rPr lang="en-US" sz="2000">
                          <a:latin typeface="Cambria Math" panose="02040503050406030204" pitchFamily="18" charset="0"/>
                        </a:rPr>
                        <m:t>=0 → </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num>
                        <m:den>
                          <m:r>
                            <a:rPr lang="en-US" sz="2000" i="1">
                              <a:latin typeface="Cambria Math" panose="02040503050406030204" pitchFamily="18" charset="0"/>
                            </a:rPr>
                            <m:t>𝜕</m:t>
                          </m:r>
                          <m:r>
                            <a:rPr lang="en-US" sz="2000" b="1" i="1">
                              <a:latin typeface="Cambria Math" panose="02040503050406030204" pitchFamily="18" charset="0"/>
                            </a:rPr>
                            <m:t>𝐱</m:t>
                          </m:r>
                        </m:den>
                      </m:f>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𝐾</m:t>
                          </m:r>
                        </m:sup>
                        <m:e>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𝑖</m:t>
                              </m:r>
                            </m:sub>
                          </m:sSub>
                          <m:f>
                            <m:fPr>
                              <m:ctrlPr>
                                <a:rPr lang="en-US" sz="2000" i="1">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num>
                            <m:den>
                              <m:r>
                                <a:rPr lang="en-US" sz="2000" i="1">
                                  <a:latin typeface="Cambria Math" panose="02040503050406030204" pitchFamily="18" charset="0"/>
                                </a:rPr>
                                <m:t>𝜕</m:t>
                              </m:r>
                              <m:r>
                                <a:rPr lang="en-US" sz="2000" b="1" i="1">
                                  <a:latin typeface="Cambria Math" panose="02040503050406030204" pitchFamily="18" charset="0"/>
                                </a:rPr>
                                <m:t>𝐱</m:t>
                              </m:r>
                            </m:den>
                          </m:f>
                        </m:e>
                      </m:nary>
                    </m:oMath>
                  </m:oMathPara>
                </a14:m>
                <a:endParaRPr lang="en-US" sz="2800" dirty="0"/>
              </a:p>
            </p:txBody>
          </p:sp>
        </mc:Choice>
        <mc:Fallback xmlns="">
          <p:sp>
            <p:nvSpPr>
              <p:cNvPr id="8" name="TextBox 7">
                <a:extLst>
                  <a:ext uri="{FF2B5EF4-FFF2-40B4-BE49-F238E27FC236}">
                    <a16:creationId xmlns:a16="http://schemas.microsoft.com/office/drawing/2014/main" id="{6724BD6D-33D9-D87D-D2E3-89DB1805AEAC}"/>
                  </a:ext>
                </a:extLst>
              </p:cNvPr>
              <p:cNvSpPr txBox="1">
                <a:spLocks noRot="1" noChangeAspect="1" noMove="1" noResize="1" noEditPoints="1" noAdjustHandles="1" noChangeArrowheads="1" noChangeShapeType="1" noTextEdit="1"/>
              </p:cNvSpPr>
              <p:nvPr/>
            </p:nvSpPr>
            <p:spPr>
              <a:xfrm>
                <a:off x="755789" y="1318692"/>
                <a:ext cx="4963538" cy="963854"/>
              </a:xfrm>
              <a:prstGeom prst="rect">
                <a:avLst/>
              </a:prstGeom>
              <a:blipFill>
                <a:blip r:embed="rId3"/>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7E0E66AF-7D18-1854-377C-7BC18C1F59DD}"/>
              </a:ext>
            </a:extLst>
          </p:cNvPr>
          <p:cNvSpPr/>
          <p:nvPr/>
        </p:nvSpPr>
        <p:spPr>
          <a:xfrm rot="8755667">
            <a:off x="5226519" y="3452329"/>
            <a:ext cx="314806" cy="1024011"/>
          </a:xfrm>
          <a:prstGeom prst="rect">
            <a:avLst/>
          </a:prstGeom>
          <a:pattFill prst="wdUpDiag">
            <a:fgClr>
              <a:schemeClr val="tx1"/>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5466F4F-4626-198D-3C30-C8BBB8546E44}"/>
              </a:ext>
            </a:extLst>
          </p:cNvPr>
          <p:cNvSpPr/>
          <p:nvPr/>
        </p:nvSpPr>
        <p:spPr>
          <a:xfrm rot="2125937">
            <a:off x="7987817" y="3381784"/>
            <a:ext cx="314806" cy="1024011"/>
          </a:xfrm>
          <a:prstGeom prst="rect">
            <a:avLst/>
          </a:prstGeom>
          <a:pattFill prst="wdDnDiag">
            <a:fgClr>
              <a:schemeClr val="tx1"/>
            </a:fgClr>
            <a:bgClr>
              <a:schemeClr val="bg1"/>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124BEFC-6906-AD48-96FE-00200EAA96A2}"/>
              </a:ext>
            </a:extLst>
          </p:cNvPr>
          <p:cNvGrpSpPr/>
          <p:nvPr/>
        </p:nvGrpSpPr>
        <p:grpSpPr>
          <a:xfrm>
            <a:off x="4679388" y="2779375"/>
            <a:ext cx="4279632" cy="3592160"/>
            <a:chOff x="5195774" y="3210687"/>
            <a:chExt cx="3310072" cy="3194815"/>
          </a:xfrm>
        </p:grpSpPr>
        <p:sp>
          <p:nvSpPr>
            <p:cNvPr id="25" name="Freeform 6">
              <a:extLst>
                <a:ext uri="{FF2B5EF4-FFF2-40B4-BE49-F238E27FC236}">
                  <a16:creationId xmlns:a16="http://schemas.microsoft.com/office/drawing/2014/main" id="{CFADE32A-42EB-C10B-20DC-CF6B80222DCF}"/>
                </a:ext>
              </a:extLst>
            </p:cNvPr>
            <p:cNvSpPr/>
            <p:nvPr/>
          </p:nvSpPr>
          <p:spPr>
            <a:xfrm>
              <a:off x="5590850" y="3743967"/>
              <a:ext cx="2246051" cy="1660124"/>
            </a:xfrm>
            <a:custGeom>
              <a:avLst/>
              <a:gdLst>
                <a:gd name="connsiteX0" fmla="*/ 0 w 3701989"/>
                <a:gd name="connsiteY0" fmla="*/ 0 h 2752078"/>
                <a:gd name="connsiteX1" fmla="*/ 248575 w 3701989"/>
                <a:gd name="connsiteY1" fmla="*/ 949911 h 2752078"/>
                <a:gd name="connsiteX2" fmla="*/ 1012055 w 3701989"/>
                <a:gd name="connsiteY2" fmla="*/ 2015231 h 2752078"/>
                <a:gd name="connsiteX3" fmla="*/ 2494626 w 3701989"/>
                <a:gd name="connsiteY3" fmla="*/ 2610035 h 2752078"/>
                <a:gd name="connsiteX4" fmla="*/ 3701989 w 3701989"/>
                <a:gd name="connsiteY4" fmla="*/ 2752078 h 2752078"/>
                <a:gd name="connsiteX0" fmla="*/ 0 w 3607396"/>
                <a:gd name="connsiteY0" fmla="*/ 0 h 2300133"/>
                <a:gd name="connsiteX1" fmla="*/ 153982 w 3607396"/>
                <a:gd name="connsiteY1" fmla="*/ 497966 h 2300133"/>
                <a:gd name="connsiteX2" fmla="*/ 917462 w 3607396"/>
                <a:gd name="connsiteY2" fmla="*/ 1563286 h 2300133"/>
                <a:gd name="connsiteX3" fmla="*/ 2400033 w 3607396"/>
                <a:gd name="connsiteY3" fmla="*/ 2158090 h 2300133"/>
                <a:gd name="connsiteX4" fmla="*/ 3607396 w 3607396"/>
                <a:gd name="connsiteY4" fmla="*/ 2300133 h 2300133"/>
                <a:gd name="connsiteX0" fmla="*/ 0 w 3607396"/>
                <a:gd name="connsiteY0" fmla="*/ 0 h 2300133"/>
                <a:gd name="connsiteX1" fmla="*/ 153982 w 3607396"/>
                <a:gd name="connsiteY1" fmla="*/ 497966 h 2300133"/>
                <a:gd name="connsiteX2" fmla="*/ 917462 w 3607396"/>
                <a:gd name="connsiteY2" fmla="*/ 1563286 h 2300133"/>
                <a:gd name="connsiteX3" fmla="*/ 2400033 w 3607396"/>
                <a:gd name="connsiteY3" fmla="*/ 2158090 h 2300133"/>
                <a:gd name="connsiteX4" fmla="*/ 3607396 w 3607396"/>
                <a:gd name="connsiteY4" fmla="*/ 2300133 h 2300133"/>
                <a:gd name="connsiteX0" fmla="*/ 0 w 3453414"/>
                <a:gd name="connsiteY0" fmla="*/ 0 h 1802167"/>
                <a:gd name="connsiteX1" fmla="*/ 763480 w 3453414"/>
                <a:gd name="connsiteY1" fmla="*/ 1065320 h 1802167"/>
                <a:gd name="connsiteX2" fmla="*/ 2246051 w 3453414"/>
                <a:gd name="connsiteY2" fmla="*/ 1660124 h 1802167"/>
                <a:gd name="connsiteX3" fmla="*/ 3453414 w 3453414"/>
                <a:gd name="connsiteY3" fmla="*/ 1802167 h 1802167"/>
                <a:gd name="connsiteX0" fmla="*/ 0 w 2246051"/>
                <a:gd name="connsiteY0" fmla="*/ 0 h 1660124"/>
                <a:gd name="connsiteX1" fmla="*/ 763480 w 2246051"/>
                <a:gd name="connsiteY1" fmla="*/ 1065320 h 1660124"/>
                <a:gd name="connsiteX2" fmla="*/ 2246051 w 2246051"/>
                <a:gd name="connsiteY2" fmla="*/ 1660124 h 1660124"/>
              </a:gdLst>
              <a:ahLst/>
              <a:cxnLst>
                <a:cxn ang="0">
                  <a:pos x="connsiteX0" y="connsiteY0"/>
                </a:cxn>
                <a:cxn ang="0">
                  <a:pos x="connsiteX1" y="connsiteY1"/>
                </a:cxn>
                <a:cxn ang="0">
                  <a:pos x="connsiteX2" y="connsiteY2"/>
                </a:cxn>
              </a:cxnLst>
              <a:rect l="l" t="t" r="r" b="b"/>
              <a:pathLst>
                <a:path w="2246051" h="1660124">
                  <a:moveTo>
                    <a:pt x="0" y="0"/>
                  </a:moveTo>
                  <a:cubicBezTo>
                    <a:pt x="152910" y="260548"/>
                    <a:pt x="389138" y="788633"/>
                    <a:pt x="763480" y="1065320"/>
                  </a:cubicBezTo>
                  <a:cubicBezTo>
                    <a:pt x="1137822" y="1342007"/>
                    <a:pt x="1797729" y="1537316"/>
                    <a:pt x="2246051" y="1660124"/>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
              <a:extLst>
                <a:ext uri="{FF2B5EF4-FFF2-40B4-BE49-F238E27FC236}">
                  <a16:creationId xmlns:a16="http://schemas.microsoft.com/office/drawing/2014/main" id="{210B633C-279A-AE85-01FE-0F2DB77C5F40}"/>
                </a:ext>
              </a:extLst>
            </p:cNvPr>
            <p:cNvSpPr/>
            <p:nvPr/>
          </p:nvSpPr>
          <p:spPr>
            <a:xfrm flipH="1">
              <a:off x="5778761" y="3647793"/>
              <a:ext cx="2246051" cy="1660124"/>
            </a:xfrm>
            <a:custGeom>
              <a:avLst/>
              <a:gdLst>
                <a:gd name="connsiteX0" fmla="*/ 0 w 3701989"/>
                <a:gd name="connsiteY0" fmla="*/ 0 h 2752078"/>
                <a:gd name="connsiteX1" fmla="*/ 248575 w 3701989"/>
                <a:gd name="connsiteY1" fmla="*/ 949911 h 2752078"/>
                <a:gd name="connsiteX2" fmla="*/ 1012055 w 3701989"/>
                <a:gd name="connsiteY2" fmla="*/ 2015231 h 2752078"/>
                <a:gd name="connsiteX3" fmla="*/ 2494626 w 3701989"/>
                <a:gd name="connsiteY3" fmla="*/ 2610035 h 2752078"/>
                <a:gd name="connsiteX4" fmla="*/ 3701989 w 3701989"/>
                <a:gd name="connsiteY4" fmla="*/ 2752078 h 2752078"/>
                <a:gd name="connsiteX0" fmla="*/ 0 w 3453414"/>
                <a:gd name="connsiteY0" fmla="*/ 0 h 1802167"/>
                <a:gd name="connsiteX1" fmla="*/ 763480 w 3453414"/>
                <a:gd name="connsiteY1" fmla="*/ 1065320 h 1802167"/>
                <a:gd name="connsiteX2" fmla="*/ 2246051 w 3453414"/>
                <a:gd name="connsiteY2" fmla="*/ 1660124 h 1802167"/>
                <a:gd name="connsiteX3" fmla="*/ 3453414 w 3453414"/>
                <a:gd name="connsiteY3" fmla="*/ 1802167 h 1802167"/>
                <a:gd name="connsiteX0" fmla="*/ 0 w 2246051"/>
                <a:gd name="connsiteY0" fmla="*/ 0 h 1660124"/>
                <a:gd name="connsiteX1" fmla="*/ 763480 w 2246051"/>
                <a:gd name="connsiteY1" fmla="*/ 1065320 h 1660124"/>
                <a:gd name="connsiteX2" fmla="*/ 2246051 w 2246051"/>
                <a:gd name="connsiteY2" fmla="*/ 1660124 h 1660124"/>
              </a:gdLst>
              <a:ahLst/>
              <a:cxnLst>
                <a:cxn ang="0">
                  <a:pos x="connsiteX0" y="connsiteY0"/>
                </a:cxn>
                <a:cxn ang="0">
                  <a:pos x="connsiteX1" y="connsiteY1"/>
                </a:cxn>
                <a:cxn ang="0">
                  <a:pos x="connsiteX2" y="connsiteY2"/>
                </a:cxn>
              </a:cxnLst>
              <a:rect l="l" t="t" r="r" b="b"/>
              <a:pathLst>
                <a:path w="2246051" h="1660124">
                  <a:moveTo>
                    <a:pt x="0" y="0"/>
                  </a:moveTo>
                  <a:cubicBezTo>
                    <a:pt x="168676" y="335872"/>
                    <a:pt x="389138" y="788633"/>
                    <a:pt x="763480" y="1065320"/>
                  </a:cubicBezTo>
                  <a:cubicBezTo>
                    <a:pt x="1137822" y="1342007"/>
                    <a:pt x="1797729" y="1537316"/>
                    <a:pt x="2246051" y="1660124"/>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6C1595A8-DF90-F50F-B15C-8ED982C33404}"/>
                </a:ext>
              </a:extLst>
            </p:cNvPr>
            <p:cNvCxnSpPr/>
            <p:nvPr/>
          </p:nvCxnSpPr>
          <p:spPr>
            <a:xfrm>
              <a:off x="6700559" y="5013474"/>
              <a:ext cx="133165" cy="9321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33ECD1-01D4-A239-EA42-D6364A414B3A}"/>
                </a:ext>
              </a:extLst>
            </p:cNvPr>
            <p:cNvCxnSpPr/>
            <p:nvPr/>
          </p:nvCxnSpPr>
          <p:spPr>
            <a:xfrm>
              <a:off x="6700559" y="5013474"/>
              <a:ext cx="357466" cy="47939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1A8CC43-6D7E-21AE-346F-FCFC2FB2A447}"/>
                </a:ext>
              </a:extLst>
            </p:cNvPr>
            <p:cNvCxnSpPr/>
            <p:nvPr/>
          </p:nvCxnSpPr>
          <p:spPr>
            <a:xfrm flipH="1">
              <a:off x="6487155" y="5013474"/>
              <a:ext cx="213405" cy="5326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C9DACC9-542E-AFB7-C484-53BD4E7D8B3B}"/>
                    </a:ext>
                  </a:extLst>
                </p:cNvPr>
                <p:cNvSpPr txBox="1"/>
                <p:nvPr/>
              </p:nvSpPr>
              <p:spPr>
                <a:xfrm>
                  <a:off x="6487155" y="6036170"/>
                  <a:ext cx="6931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ea typeface="Cambria Math"/>
                          </a:rPr>
                          <m:t>𝛻</m:t>
                        </m:r>
                        <m:r>
                          <a:rPr lang="en-US" b="0" i="1" smtClean="0">
                            <a:latin typeface="Cambria Math"/>
                            <a:ea typeface="Cambria Math"/>
                          </a:rPr>
                          <m:t>𝑓</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6487155" y="6036170"/>
                  <a:ext cx="693138" cy="369332"/>
                </a:xfrm>
                <a:prstGeom prst="rect">
                  <a:avLst/>
                </a:prstGeom>
                <a:blipFill>
                  <a:blip r:embed="rId1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0BBFE2C-2C5E-B746-4996-37F709B27064}"/>
                    </a:ext>
                  </a:extLst>
                </p:cNvPr>
                <p:cNvSpPr txBox="1"/>
                <p:nvPr/>
              </p:nvSpPr>
              <p:spPr>
                <a:xfrm>
                  <a:off x="5918673" y="5553741"/>
                  <a:ext cx="8440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𝜆</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𝑔</m:t>
                            </m:r>
                          </m:e>
                          <m:sub>
                            <m:r>
                              <a:rPr lang="en-US" b="0" i="1" smtClean="0">
                                <a:latin typeface="Cambria Math"/>
                                <a:ea typeface="Cambria Math"/>
                              </a:rPr>
                              <m:t>1</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918673" y="5553741"/>
                  <a:ext cx="844077" cy="369332"/>
                </a:xfrm>
                <a:prstGeom prst="rect">
                  <a:avLst/>
                </a:prstGeom>
                <a:blipFill>
                  <a:blip r:embed="rId1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BBBFDCC-55D0-2A9C-53B3-900BD858C5CA}"/>
                    </a:ext>
                  </a:extLst>
                </p:cNvPr>
                <p:cNvSpPr txBox="1"/>
                <p:nvPr/>
              </p:nvSpPr>
              <p:spPr>
                <a:xfrm>
                  <a:off x="6935297" y="5435887"/>
                  <a:ext cx="8547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𝜆</m:t>
                            </m:r>
                          </m:e>
                          <m:sub>
                            <m:r>
                              <a:rPr lang="en-US" b="0" i="1" smtClean="0">
                                <a:latin typeface="Cambria Math"/>
                                <a:ea typeface="Cambria Math"/>
                              </a:rPr>
                              <m:t>2</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𝑔</m:t>
                            </m:r>
                          </m:e>
                          <m:sub>
                            <m:r>
                              <a:rPr lang="en-US" b="0" i="1" smtClean="0">
                                <a:latin typeface="Cambria Math"/>
                                <a:ea typeface="Cambria Math"/>
                              </a:rPr>
                              <m:t>2</m:t>
                            </m:r>
                          </m:sub>
                        </m:sSub>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935297" y="5435887"/>
                  <a:ext cx="854721" cy="369332"/>
                </a:xfrm>
                <a:prstGeom prst="rect">
                  <a:avLst/>
                </a:prstGeom>
                <a:blipFill>
                  <a:blip r:embed="rId15"/>
                  <a:stretch>
                    <a:fillRect b="-6667"/>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E8FD4AA2-FEFB-0124-CB49-22A95915E802}"/>
                </a:ext>
              </a:extLst>
            </p:cNvPr>
            <p:cNvSpPr txBox="1"/>
            <p:nvPr/>
          </p:nvSpPr>
          <p:spPr>
            <a:xfrm>
              <a:off x="5195774" y="3409651"/>
              <a:ext cx="660758" cy="369332"/>
            </a:xfrm>
            <a:prstGeom prst="rect">
              <a:avLst/>
            </a:prstGeom>
            <a:noFill/>
          </p:spPr>
          <p:txBody>
            <a:bodyPr wrap="none" rtlCol="0">
              <a:spAutoFit/>
            </a:bodyPr>
            <a:lstStyle/>
            <a:p>
              <a:r>
                <a:rPr lang="en-US" dirty="0"/>
                <a:t>g</a:t>
              </a:r>
              <a:r>
                <a:rPr lang="en-US" baseline="-25000" dirty="0"/>
                <a:t>1</a:t>
              </a:r>
              <a:r>
                <a:rPr lang="en-US" dirty="0"/>
                <a:t>=0</a:t>
              </a:r>
            </a:p>
          </p:txBody>
        </p:sp>
        <p:sp>
          <p:nvSpPr>
            <p:cNvPr id="37" name="TextBox 36">
              <a:extLst>
                <a:ext uri="{FF2B5EF4-FFF2-40B4-BE49-F238E27FC236}">
                  <a16:creationId xmlns:a16="http://schemas.microsoft.com/office/drawing/2014/main" id="{C508673F-A3D3-BA19-EAF2-918D7AF4D35C}"/>
                </a:ext>
              </a:extLst>
            </p:cNvPr>
            <p:cNvSpPr txBox="1"/>
            <p:nvPr/>
          </p:nvSpPr>
          <p:spPr>
            <a:xfrm>
              <a:off x="7845088" y="3210687"/>
              <a:ext cx="660758" cy="369332"/>
            </a:xfrm>
            <a:prstGeom prst="rect">
              <a:avLst/>
            </a:prstGeom>
            <a:noFill/>
          </p:spPr>
          <p:txBody>
            <a:bodyPr wrap="none" rtlCol="0">
              <a:spAutoFit/>
            </a:bodyPr>
            <a:lstStyle/>
            <a:p>
              <a:r>
                <a:rPr lang="en-US" dirty="0"/>
                <a:t>g</a:t>
              </a:r>
              <a:r>
                <a:rPr lang="en-US" baseline="-25000" dirty="0"/>
                <a:t>2</a:t>
              </a:r>
              <a:r>
                <a:rPr lang="en-US" dirty="0"/>
                <a:t>=0</a:t>
              </a:r>
            </a:p>
          </p:txBody>
        </p:sp>
        <p:sp>
          <p:nvSpPr>
            <p:cNvPr id="38" name="TextBox 37">
              <a:extLst>
                <a:ext uri="{FF2B5EF4-FFF2-40B4-BE49-F238E27FC236}">
                  <a16:creationId xmlns:a16="http://schemas.microsoft.com/office/drawing/2014/main" id="{74A0DC78-285E-34DA-1553-AD0CDC8F6D63}"/>
                </a:ext>
              </a:extLst>
            </p:cNvPr>
            <p:cNvSpPr txBox="1"/>
            <p:nvPr/>
          </p:nvSpPr>
          <p:spPr>
            <a:xfrm>
              <a:off x="6165071" y="3895241"/>
              <a:ext cx="1762021" cy="369332"/>
            </a:xfrm>
            <a:prstGeom prst="rect">
              <a:avLst/>
            </a:prstGeom>
            <a:noFill/>
          </p:spPr>
          <p:txBody>
            <a:bodyPr wrap="none" rtlCol="0">
              <a:spAutoFit/>
            </a:bodyPr>
            <a:lstStyle/>
            <a:p>
              <a:r>
                <a:rPr lang="en-US" dirty="0"/>
                <a:t>Feasible region</a:t>
              </a:r>
            </a:p>
          </p:txBody>
        </p:sp>
        <p:sp>
          <p:nvSpPr>
            <p:cNvPr id="39" name="Freeform 14">
              <a:extLst>
                <a:ext uri="{FF2B5EF4-FFF2-40B4-BE49-F238E27FC236}">
                  <a16:creationId xmlns:a16="http://schemas.microsoft.com/office/drawing/2014/main" id="{FA2819DA-FE59-79F3-1314-52B7B337CD57}"/>
                </a:ext>
              </a:extLst>
            </p:cNvPr>
            <p:cNvSpPr/>
            <p:nvPr/>
          </p:nvSpPr>
          <p:spPr>
            <a:xfrm>
              <a:off x="6486525" y="5467350"/>
              <a:ext cx="552450" cy="476250"/>
            </a:xfrm>
            <a:custGeom>
              <a:avLst/>
              <a:gdLst>
                <a:gd name="connsiteX0" fmla="*/ 552450 w 552450"/>
                <a:gd name="connsiteY0" fmla="*/ 0 h 476250"/>
                <a:gd name="connsiteX1" fmla="*/ 352425 w 552450"/>
                <a:gd name="connsiteY1" fmla="*/ 476250 h 476250"/>
                <a:gd name="connsiteX2" fmla="*/ 0 w 552450"/>
                <a:gd name="connsiteY2" fmla="*/ 66675 h 476250"/>
              </a:gdLst>
              <a:ahLst/>
              <a:cxnLst>
                <a:cxn ang="0">
                  <a:pos x="connsiteX0" y="connsiteY0"/>
                </a:cxn>
                <a:cxn ang="0">
                  <a:pos x="connsiteX1" y="connsiteY1"/>
                </a:cxn>
                <a:cxn ang="0">
                  <a:pos x="connsiteX2" y="connsiteY2"/>
                </a:cxn>
              </a:cxnLst>
              <a:rect l="l" t="t" r="r" b="b"/>
              <a:pathLst>
                <a:path w="552450" h="476250">
                  <a:moveTo>
                    <a:pt x="552450" y="0"/>
                  </a:moveTo>
                  <a:lnTo>
                    <a:pt x="352425" y="476250"/>
                  </a:lnTo>
                  <a:lnTo>
                    <a:pt x="0" y="66675"/>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a:extLst>
              <a:ext uri="{FF2B5EF4-FFF2-40B4-BE49-F238E27FC236}">
                <a16:creationId xmlns:a16="http://schemas.microsoft.com/office/drawing/2014/main" id="{2F5BBBC6-56AE-114A-FA92-3E262F2E02C7}"/>
              </a:ext>
            </a:extLst>
          </p:cNvPr>
          <p:cNvSpPr>
            <a:spLocks noChangeAspect="1"/>
          </p:cNvSpPr>
          <p:nvPr/>
        </p:nvSpPr>
        <p:spPr>
          <a:xfrm>
            <a:off x="6564725" y="4739391"/>
            <a:ext cx="137160" cy="13716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CD08A03D-D5C8-19F7-01D4-81989B68291C}"/>
              </a:ext>
            </a:extLst>
          </p:cNvPr>
          <p:cNvSpPr txBox="1"/>
          <p:nvPr/>
        </p:nvSpPr>
        <p:spPr>
          <a:xfrm>
            <a:off x="5838318" y="4109502"/>
            <a:ext cx="1741759" cy="369332"/>
          </a:xfrm>
          <a:prstGeom prst="rect">
            <a:avLst/>
          </a:prstGeom>
          <a:noFill/>
        </p:spPr>
        <p:txBody>
          <a:bodyPr wrap="none" rtlCol="0">
            <a:spAutoFit/>
          </a:bodyPr>
          <a:lstStyle/>
          <a:p>
            <a:r>
              <a:rPr lang="en-US" dirty="0"/>
              <a:t>Optimum design</a:t>
            </a:r>
          </a:p>
        </p:txBody>
      </p:sp>
      <p:cxnSp>
        <p:nvCxnSpPr>
          <p:cNvPr id="42" name="Straight Arrow Connector 41">
            <a:extLst>
              <a:ext uri="{FF2B5EF4-FFF2-40B4-BE49-F238E27FC236}">
                <a16:creationId xmlns:a16="http://schemas.microsoft.com/office/drawing/2014/main" id="{FFE8D41D-DDDB-EBB1-570F-5A95E7D26FE1}"/>
              </a:ext>
            </a:extLst>
          </p:cNvPr>
          <p:cNvCxnSpPr>
            <a:cxnSpLocks/>
          </p:cNvCxnSpPr>
          <p:nvPr/>
        </p:nvCxnSpPr>
        <p:spPr>
          <a:xfrm flipH="1">
            <a:off x="6654366" y="4442258"/>
            <a:ext cx="27400" cy="2806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478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Lagrange function</a:t>
                </a:r>
              </a:p>
              <a:p>
                <a:endParaRPr lang="en-US" dirty="0"/>
              </a:p>
              <a:p>
                <a:pPr>
                  <a:spcBef>
                    <a:spcPts val="3000"/>
                  </a:spcBef>
                </a:pPr>
                <a:r>
                  <a:rPr lang="en-US" dirty="0"/>
                  <a:t>First-order condition: </a:t>
                </a:r>
                <a14:m>
                  <m:oMath xmlns:m="http://schemas.openxmlformats.org/officeDocument/2006/math">
                    <m:r>
                      <m:rPr>
                        <m:sty m:val="p"/>
                      </m:rPr>
                      <a:rPr lang="en-US">
                        <a:latin typeface="Cambria Math" panose="02040503050406030204" pitchFamily="18" charset="0"/>
                      </a:rPr>
                      <m:t>∇</m:t>
                    </m:r>
                    <m:r>
                      <a:rPr lang="en-US" i="1">
                        <a:latin typeface="Cambria Math" panose="02040503050406030204" pitchFamily="18" charset="0"/>
                      </a:rPr>
                      <m:t>𝐿</m:t>
                    </m:r>
                    <m:d>
                      <m:dPr>
                        <m:ctrlPr>
                          <a:rPr lang="en-US" i="1">
                            <a:latin typeface="Cambria Math" panose="02040503050406030204" pitchFamily="18" charset="0"/>
                          </a:rPr>
                        </m:ctrlPr>
                      </m:dPr>
                      <m:e>
                        <m:r>
                          <a:rPr lang="en-US" b="1" i="1">
                            <a:latin typeface="Cambria Math" panose="02040503050406030204" pitchFamily="18" charset="0"/>
                          </a:rPr>
                          <m:t>𝐱</m:t>
                        </m:r>
                        <m:r>
                          <a:rPr lang="en-US" i="1">
                            <a:latin typeface="Cambria Math" panose="02040503050406030204" pitchFamily="18" charset="0"/>
                          </a:rPr>
                          <m:t>,</m:t>
                        </m:r>
                        <m:r>
                          <a:rPr lang="en-US" b="1" i="1">
                            <a:latin typeface="Cambria Math" panose="02040503050406030204" pitchFamily="18" charset="0"/>
                          </a:rPr>
                          <m:t>𝛍</m:t>
                        </m:r>
                        <m:r>
                          <a:rPr lang="en-US" i="1">
                            <a:latin typeface="Cambria Math" panose="02040503050406030204" pitchFamily="18" charset="0"/>
                          </a:rPr>
                          <m:t>,</m:t>
                        </m:r>
                        <m:r>
                          <a:rPr lang="en-US" b="1" i="1">
                            <a:latin typeface="Cambria Math" panose="02040503050406030204" pitchFamily="18" charset="0"/>
                          </a:rPr>
                          <m:t>𝛌</m:t>
                        </m:r>
                        <m:r>
                          <a:rPr lang="en-US">
                            <a:latin typeface="Cambria Math" panose="02040503050406030204" pitchFamily="18" charset="0"/>
                          </a:rPr>
                          <m:t>,</m:t>
                        </m:r>
                        <m:r>
                          <a:rPr lang="en-US" b="1" i="1">
                            <a:latin typeface="Cambria Math" panose="02040503050406030204" pitchFamily="18" charset="0"/>
                          </a:rPr>
                          <m:t>𝐬</m:t>
                        </m:r>
                      </m:e>
                    </m:d>
                    <m:r>
                      <a:rPr lang="en-US">
                        <a:latin typeface="Cambria Math" panose="02040503050406030204" pitchFamily="18" charset="0"/>
                      </a:rPr>
                      <m:t>=0</m:t>
                    </m:r>
                  </m:oMath>
                </a14:m>
                <a:endParaRPr lang="en-US" dirty="0"/>
              </a:p>
              <a:p>
                <a:r>
                  <a:rPr lang="en-US" dirty="0"/>
                  <a:t>Sufficient condition (unconstrained):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oMath>
                </a14:m>
                <a:r>
                  <a:rPr lang="en-US" dirty="0"/>
                  <a:t> P.D.</a:t>
                </a:r>
              </a:p>
              <a:p>
                <a:r>
                  <a:rPr lang="en-US" dirty="0"/>
                  <a:t>Sufficient condition (constrained):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b="1" i="1">
                            <a:latin typeface="Cambria Math" panose="02040503050406030204" pitchFamily="18" charset="0"/>
                          </a:rPr>
                          <m:t>𝐱𝐱</m:t>
                        </m:r>
                      </m:sub>
                    </m:sSub>
                    <m:r>
                      <a:rPr lang="en-US" i="1">
                        <a:latin typeface="Cambria Math" panose="02040503050406030204" pitchFamily="18" charset="0"/>
                      </a:rPr>
                      <m:t>𝐿</m:t>
                    </m:r>
                  </m:oMath>
                </a14:m>
                <a:r>
                  <a:rPr lang="en-US" dirty="0"/>
                  <a:t> P.D. for all feasible directions</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Second-order Conditions</a:t>
            </a:r>
          </a:p>
        </p:txBody>
      </p:sp>
      <p:grpSp>
        <p:nvGrpSpPr>
          <p:cNvPr id="4" name="Group 31"/>
          <p:cNvGrpSpPr/>
          <p:nvPr/>
        </p:nvGrpSpPr>
        <p:grpSpPr>
          <a:xfrm>
            <a:off x="286507" y="4329367"/>
            <a:ext cx="5515970" cy="2594445"/>
            <a:chOff x="983665" y="3905220"/>
            <a:chExt cx="5515970" cy="2594445"/>
          </a:xfrm>
        </p:grpSpPr>
        <p:sp>
          <p:nvSpPr>
            <p:cNvPr id="7" name="Arc 6"/>
            <p:cNvSpPr/>
            <p:nvPr/>
          </p:nvSpPr>
          <p:spPr bwMode="auto">
            <a:xfrm flipH="1">
              <a:off x="1383938" y="4250736"/>
              <a:ext cx="5115697" cy="2248929"/>
            </a:xfrm>
            <a:prstGeom prst="arc">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cxnSp>
          <p:nvCxnSpPr>
            <p:cNvPr id="9" name="Straight Arrow Connector 8"/>
            <p:cNvCxnSpPr/>
            <p:nvPr/>
          </p:nvCxnSpPr>
          <p:spPr bwMode="auto">
            <a:xfrm flipV="1">
              <a:off x="2409544" y="4324876"/>
              <a:ext cx="432487" cy="14828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1" name="Straight Connector 10"/>
            <p:cNvCxnSpPr/>
            <p:nvPr/>
          </p:nvCxnSpPr>
          <p:spPr bwMode="auto">
            <a:xfrm rot="16200000" flipV="1">
              <a:off x="2100626" y="4164239"/>
              <a:ext cx="469557" cy="172994"/>
            </a:xfrm>
            <a:prstGeom prst="line">
              <a:avLst/>
            </a:prstGeom>
            <a:solidFill>
              <a:schemeClr val="accent1"/>
            </a:solidFill>
            <a:ln w="28575" cap="flat" cmpd="sng" algn="ctr">
              <a:solidFill>
                <a:srgbClr val="C00000"/>
              </a:solidFill>
              <a:prstDash val="solid"/>
              <a:round/>
              <a:headEnd type="none" w="med" len="med"/>
              <a:tailEnd type="arrow" w="med" len="med"/>
            </a:ln>
            <a:effectLst/>
          </p:spPr>
        </p:cxnSp>
        <p:cxnSp>
          <p:nvCxnSpPr>
            <p:cNvPr id="13" name="Straight Arrow Connector 12"/>
            <p:cNvCxnSpPr/>
            <p:nvPr/>
          </p:nvCxnSpPr>
          <p:spPr bwMode="auto">
            <a:xfrm rot="10800000" flipV="1">
              <a:off x="2026486" y="4473157"/>
              <a:ext cx="370703" cy="12356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2168588" y="4602905"/>
              <a:ext cx="333634" cy="12356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16200000" flipH="1">
              <a:off x="2267442" y="4615260"/>
              <a:ext cx="395415" cy="11121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409545" y="4473159"/>
              <a:ext cx="383062" cy="222423"/>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aphicFrame>
          <p:nvGraphicFramePr>
            <p:cNvPr id="96261" name="Object 5"/>
            <p:cNvGraphicFramePr>
              <a:graphicFrameLocks noChangeAspect="1"/>
            </p:cNvGraphicFramePr>
            <p:nvPr/>
          </p:nvGraphicFramePr>
          <p:xfrm>
            <a:off x="2326857" y="3905220"/>
            <a:ext cx="355600" cy="292100"/>
          </p:xfrm>
          <a:graphic>
            <a:graphicData uri="http://schemas.openxmlformats.org/presentationml/2006/ole">
              <mc:AlternateContent xmlns:mc="http://schemas.openxmlformats.org/markup-compatibility/2006">
                <mc:Choice xmlns:v="urn:schemas-microsoft-com:vml" Requires="v">
                  <p:oleObj name="Equation" r:id="rId3" imgW="355320" imgH="291960" progId="Equation.DSMT4">
                    <p:embed/>
                  </p:oleObj>
                </mc:Choice>
                <mc:Fallback>
                  <p:oleObj name="Equation" r:id="rId3" imgW="355320" imgH="291960" progId="Equation.DSMT4">
                    <p:embed/>
                    <p:pic>
                      <p:nvPicPr>
                        <p:cNvPr id="9626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857" y="3905220"/>
                          <a:ext cx="3556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2" name="Object 6"/>
            <p:cNvGraphicFramePr>
              <a:graphicFrameLocks noChangeAspect="1"/>
            </p:cNvGraphicFramePr>
            <p:nvPr/>
          </p:nvGraphicFramePr>
          <p:xfrm>
            <a:off x="983665" y="4738821"/>
            <a:ext cx="584200" cy="304800"/>
          </p:xfrm>
          <a:graphic>
            <a:graphicData uri="http://schemas.openxmlformats.org/presentationml/2006/ole">
              <mc:AlternateContent xmlns:mc="http://schemas.openxmlformats.org/markup-compatibility/2006">
                <mc:Choice xmlns:v="urn:schemas-microsoft-com:vml" Requires="v">
                  <p:oleObj name="Equation" r:id="rId5" imgW="583920" imgH="304560" progId="Equation.DSMT4">
                    <p:embed/>
                  </p:oleObj>
                </mc:Choice>
                <mc:Fallback>
                  <p:oleObj name="Equation" r:id="rId5" imgW="583920" imgH="304560" progId="Equation.DSMT4">
                    <p:embed/>
                    <p:pic>
                      <p:nvPicPr>
                        <p:cNvPr id="96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665" y="4738821"/>
                          <a:ext cx="584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2122672" y="4979763"/>
              <a:ext cx="1351652" cy="369332"/>
            </a:xfrm>
            <a:prstGeom prst="rect">
              <a:avLst/>
            </a:prstGeom>
            <a:noFill/>
          </p:spPr>
          <p:txBody>
            <a:bodyPr wrap="none" rtlCol="0">
              <a:spAutoFit/>
            </a:bodyPr>
            <a:lstStyle/>
            <a:p>
              <a:r>
                <a:rPr lang="en-US" dirty="0"/>
                <a:t>feasible set</a:t>
              </a:r>
            </a:p>
          </p:txBody>
        </p:sp>
        <p:sp>
          <p:nvSpPr>
            <p:cNvPr id="27" name="TextBox 26"/>
            <p:cNvSpPr txBox="1"/>
            <p:nvPr/>
          </p:nvSpPr>
          <p:spPr>
            <a:xfrm>
              <a:off x="2734482" y="4497859"/>
              <a:ext cx="325731" cy="369332"/>
            </a:xfrm>
            <a:prstGeom prst="rect">
              <a:avLst/>
            </a:prstGeom>
            <a:noFill/>
          </p:spPr>
          <p:txBody>
            <a:bodyPr wrap="none" rtlCol="0">
              <a:spAutoFit/>
            </a:bodyPr>
            <a:lstStyle/>
            <a:p>
              <a:r>
                <a:rPr lang="en-US" b="1" dirty="0"/>
                <a:t>d</a:t>
              </a:r>
            </a:p>
          </p:txBody>
        </p:sp>
      </p:grpSp>
      <mc:AlternateContent xmlns:mc="http://schemas.openxmlformats.org/markup-compatibility/2006" xmlns:a14="http://schemas.microsoft.com/office/drawing/2010/main">
        <mc:Choice Requires="a14">
          <p:sp>
            <p:nvSpPr>
              <p:cNvPr id="29" name="TextBox 28"/>
              <p:cNvSpPr txBox="1"/>
              <p:nvPr/>
            </p:nvSpPr>
            <p:spPr>
              <a:xfrm>
                <a:off x="3713966" y="3692366"/>
                <a:ext cx="3677930" cy="2307555"/>
              </a:xfrm>
              <a:prstGeom prst="rect">
                <a:avLst/>
              </a:prstGeom>
              <a:noFill/>
            </p:spPr>
            <p:txBody>
              <a:bodyPr wrap="none" rtlCol="0">
                <a:spAutoFit/>
              </a:bodyPr>
              <a:lstStyle/>
              <a:p>
                <a:pPr>
                  <a:lnSpc>
                    <a:spcPct val="150000"/>
                  </a:lnSpc>
                </a:pPr>
                <a:r>
                  <a:rPr lang="en-US" sz="2400" dirty="0"/>
                  <a:t>Equality: </a:t>
                </a:r>
                <a14:m>
                  <m:oMath xmlns:m="http://schemas.openxmlformats.org/officeDocument/2006/math">
                    <m:r>
                      <m:rPr>
                        <m:sty m:val="p"/>
                      </m:rP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=0</m:t>
                    </m:r>
                  </m:oMath>
                </a14:m>
                <a:endParaRPr lang="en-US" sz="2400" dirty="0"/>
              </a:p>
              <a:p>
                <a:pPr>
                  <a:lnSpc>
                    <a:spcPct val="150000"/>
                  </a:lnSpc>
                </a:pPr>
                <a:r>
                  <a:rPr lang="en-US" sz="2400" dirty="0"/>
                  <a:t>Inequality: </a:t>
                </a:r>
                <a14:m>
                  <m:oMath xmlns:m="http://schemas.openxmlformats.org/officeDocument/2006/math">
                    <m:r>
                      <m:rPr>
                        <m:sty m:val="p"/>
                      </m:rP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b="1" i="1">
                        <a:latin typeface="Cambria Math" panose="02040503050406030204" pitchFamily="18" charset="0"/>
                      </a:rPr>
                      <m:t>𝐱</m:t>
                    </m:r>
                    <m:r>
                      <a:rPr lang="en-US" sz="2400" b="1">
                        <a:latin typeface="Cambria Math" panose="02040503050406030204" pitchFamily="18" charset="0"/>
                      </a:rPr>
                      <m:t>≤</m:t>
                    </m:r>
                    <m:r>
                      <a:rPr lang="en-US" sz="2400" i="1">
                        <a:latin typeface="Cambria Math" panose="02040503050406030204" pitchFamily="18" charset="0"/>
                      </a:rPr>
                      <m:t>0</m:t>
                    </m:r>
                  </m:oMath>
                </a14:m>
                <a:endParaRPr lang="en-US" sz="2400" dirty="0"/>
              </a:p>
              <a:p>
                <a:pPr>
                  <a:lnSpc>
                    <a:spcPct val="150000"/>
                  </a:lnSpc>
                </a:pPr>
                <a:r>
                  <a:rPr lang="en-US" sz="2400" dirty="0"/>
                  <a:t>But, </a:t>
                </a:r>
                <a14:m>
                  <m:oMath xmlns:m="http://schemas.openxmlformats.org/officeDocument/2006/math">
                    <m:r>
                      <m:rPr>
                        <m:sty m:val="p"/>
                      </m:rP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b="1" i="1">
                        <a:latin typeface="Cambria Math" panose="02040503050406030204" pitchFamily="18" charset="0"/>
                      </a:rPr>
                      <m:t>𝐱</m:t>
                    </m:r>
                    <m:r>
                      <a:rPr lang="en-US" sz="2400" b="1">
                        <a:latin typeface="Cambria Math" panose="02040503050406030204" pitchFamily="18" charset="0"/>
                      </a:rPr>
                      <m:t>&lt;</m:t>
                    </m:r>
                    <m:r>
                      <a:rPr lang="en-US" sz="2400" i="1">
                        <a:latin typeface="Cambria Math" panose="02040503050406030204" pitchFamily="18" charset="0"/>
                      </a:rPr>
                      <m:t>0</m:t>
                    </m:r>
                  </m:oMath>
                </a14:m>
                <a:r>
                  <a:rPr lang="en-US" sz="2400" dirty="0"/>
                  <a:t> direction </a:t>
                </a:r>
                <a:br>
                  <a:rPr lang="en-US" sz="2400" dirty="0"/>
                </a:br>
                <a:r>
                  <a:rPr lang="en-US" sz="2400" dirty="0"/>
                  <a:t>becomes inactive </a:t>
                </a:r>
              </a:p>
            </p:txBody>
          </p:sp>
        </mc:Choice>
        <mc:Fallback xmlns="">
          <p:sp>
            <p:nvSpPr>
              <p:cNvPr id="29" name="TextBox 28"/>
              <p:cNvSpPr txBox="1">
                <a:spLocks noRot="1" noChangeAspect="1" noMove="1" noResize="1" noEditPoints="1" noAdjustHandles="1" noChangeArrowheads="1" noChangeShapeType="1" noTextEdit="1"/>
              </p:cNvSpPr>
              <p:nvPr/>
            </p:nvSpPr>
            <p:spPr>
              <a:xfrm>
                <a:off x="3713966" y="3692366"/>
                <a:ext cx="3677930" cy="2307555"/>
              </a:xfrm>
              <a:prstGeom prst="rect">
                <a:avLst/>
              </a:prstGeom>
              <a:blipFill>
                <a:blip r:embed="rId7"/>
                <a:stretch>
                  <a:fillRect l="-2483" r="-1490" b="-5291"/>
                </a:stretch>
              </a:blipFill>
            </p:spPr>
            <p:txBody>
              <a:bodyPr/>
              <a:lstStyle/>
              <a:p>
                <a:r>
                  <a:rPr lang="en-US">
                    <a:noFill/>
                  </a:rPr>
                  <a:t> </a:t>
                </a:r>
              </a:p>
            </p:txBody>
          </p:sp>
        </mc:Fallback>
      </mc:AlternateContent>
      <p:sp>
        <p:nvSpPr>
          <p:cNvPr id="31" name="TextBox 30"/>
          <p:cNvSpPr txBox="1"/>
          <p:nvPr/>
        </p:nvSpPr>
        <p:spPr>
          <a:xfrm>
            <a:off x="2091784" y="6104808"/>
            <a:ext cx="6444136" cy="400110"/>
          </a:xfrm>
          <a:prstGeom prst="rect">
            <a:avLst/>
          </a:prstGeom>
          <a:noFill/>
        </p:spPr>
        <p:txBody>
          <a:bodyPr wrap="none" rtlCol="0">
            <a:spAutoFit/>
          </a:bodyPr>
          <a:lstStyle/>
          <a:p>
            <a:r>
              <a:rPr lang="en-US" sz="2000" dirty="0"/>
              <a:t>Assume that small feasible move keeps the constraint active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5583A84-A291-390F-1FA6-517EE8A1F509}"/>
                  </a:ext>
                </a:extLst>
              </p:cNvPr>
              <p:cNvSpPr txBox="1"/>
              <p:nvPr/>
            </p:nvSpPr>
            <p:spPr>
              <a:xfrm>
                <a:off x="892734" y="1048400"/>
                <a:ext cx="5988754" cy="1003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i="1">
                              <a:latin typeface="Cambria Math" panose="02040503050406030204" pitchFamily="18" charset="0"/>
                            </a:rPr>
                            <m:t>,</m:t>
                          </m:r>
                          <m:r>
                            <a:rPr lang="en-US" sz="2000" b="1" i="0" smtClean="0">
                              <a:latin typeface="Cambria Math" panose="02040503050406030204" pitchFamily="18" charset="0"/>
                            </a:rPr>
                            <m:t>𝛍</m:t>
                          </m:r>
                          <m:r>
                            <a:rPr lang="en-US" sz="2000" b="0" i="1" smtClean="0">
                              <a:latin typeface="Cambria Math" panose="02040503050406030204" pitchFamily="18" charset="0"/>
                            </a:rPr>
                            <m:t>,</m:t>
                          </m:r>
                          <m:r>
                            <a:rPr lang="en-US" sz="2000" b="1" i="1">
                              <a:latin typeface="Cambria Math" panose="02040503050406030204" pitchFamily="18" charset="0"/>
                            </a:rPr>
                            <m:t>𝛌</m:t>
                          </m:r>
                          <m:r>
                            <a:rPr lang="en-US" sz="2000">
                              <a:latin typeface="Cambria Math" panose="02040503050406030204" pitchFamily="18" charset="0"/>
                            </a:rPr>
                            <m:t>,</m:t>
                          </m:r>
                          <m:r>
                            <a:rPr lang="en-US" sz="2000" b="1" i="1">
                              <a:latin typeface="Cambria Math" panose="02040503050406030204" pitchFamily="18" charset="0"/>
                            </a:rPr>
                            <m:t>𝐬</m:t>
                          </m:r>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𝑀</m:t>
                          </m:r>
                        </m:sup>
                        <m:e>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𝑗</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e>
                      </m:nary>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𝐾</m:t>
                          </m:r>
                        </m:sup>
                        <m:e>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𝑠</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r>
                            <a:rPr lang="en-US" sz="2000" i="1">
                              <a:latin typeface="Cambria Math" panose="02040503050406030204" pitchFamily="18" charset="0"/>
                            </a:rPr>
                            <m:t>)</m:t>
                          </m:r>
                        </m:e>
                      </m:nary>
                    </m:oMath>
                  </m:oMathPara>
                </a14:m>
                <a:endParaRPr lang="en-US" sz="2800" dirty="0"/>
              </a:p>
            </p:txBody>
          </p:sp>
        </mc:Choice>
        <mc:Fallback xmlns="">
          <p:sp>
            <p:nvSpPr>
              <p:cNvPr id="10" name="TextBox 9">
                <a:extLst>
                  <a:ext uri="{FF2B5EF4-FFF2-40B4-BE49-F238E27FC236}">
                    <a16:creationId xmlns:a16="http://schemas.microsoft.com/office/drawing/2014/main" id="{95583A84-A291-390F-1FA6-517EE8A1F509}"/>
                  </a:ext>
                </a:extLst>
              </p:cNvPr>
              <p:cNvSpPr txBox="1">
                <a:spLocks noRot="1" noChangeAspect="1" noMove="1" noResize="1" noEditPoints="1" noAdjustHandles="1" noChangeArrowheads="1" noChangeShapeType="1" noTextEdit="1"/>
              </p:cNvSpPr>
              <p:nvPr/>
            </p:nvSpPr>
            <p:spPr>
              <a:xfrm>
                <a:off x="892734" y="1048400"/>
                <a:ext cx="5988754" cy="100322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640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t>Second-order necessary condition</a:t>
            </a:r>
          </a:p>
          <a:p>
            <a:endParaRPr lang="en-US"/>
          </a:p>
          <a:p>
            <a:endParaRPr lang="en-US"/>
          </a:p>
          <a:p>
            <a:endParaRPr lang="en-US"/>
          </a:p>
          <a:p>
            <a:r>
              <a:rPr lang="en-US"/>
              <a:t>Second-order sufficient condition</a:t>
            </a:r>
            <a:endParaRPr lang="en-US" dirty="0"/>
          </a:p>
        </p:txBody>
      </p:sp>
      <p:sp>
        <p:nvSpPr>
          <p:cNvPr id="2" name="Title 1"/>
          <p:cNvSpPr>
            <a:spLocks noGrp="1"/>
          </p:cNvSpPr>
          <p:nvPr>
            <p:ph type="title"/>
          </p:nvPr>
        </p:nvSpPr>
        <p:spPr/>
        <p:txBody>
          <a:bodyPr/>
          <a:lstStyle/>
          <a:p>
            <a:r>
              <a:rPr lang="en-US" dirty="0"/>
              <a:t>Second-order Conditions </a:t>
            </a:r>
            <a:r>
              <a:rPr lang="en-US" i="1" dirty="0"/>
              <a:t>cont</a:t>
            </a:r>
            <a:r>
              <a:rPr lang="en-US" dirty="0"/>
              <a:t>.</a:t>
            </a:r>
          </a:p>
        </p:txBody>
      </p:sp>
      <p:sp>
        <p:nvSpPr>
          <p:cNvPr id="6" name="TextBox 5"/>
          <p:cNvSpPr txBox="1"/>
          <p:nvPr/>
        </p:nvSpPr>
        <p:spPr>
          <a:xfrm>
            <a:off x="8125644" y="2137717"/>
            <a:ext cx="526106" cy="461665"/>
          </a:xfrm>
          <a:prstGeom prst="rect">
            <a:avLst/>
          </a:prstGeom>
          <a:noFill/>
        </p:spPr>
        <p:txBody>
          <a:bodyPr wrap="none" rtlCol="0">
            <a:spAutoFit/>
          </a:bodyPr>
          <a:lstStyle/>
          <a:p>
            <a:r>
              <a:rPr lang="en-US" sz="2400" dirty="0"/>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BCCEA7-7EF0-3FFB-B5A0-DA4812342FC1}"/>
                  </a:ext>
                </a:extLst>
              </p:cNvPr>
              <p:cNvSpPr txBox="1"/>
              <p:nvPr/>
            </p:nvSpPr>
            <p:spPr>
              <a:xfrm>
                <a:off x="966439" y="1241502"/>
                <a:ext cx="6218369"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𝑞</m:t>
                      </m:r>
                      <m:r>
                        <a:rPr lang="en-US" sz="2400" i="1">
                          <a:latin typeface="Cambria Math" panose="02040503050406030204" pitchFamily="18" charset="0"/>
                        </a:rPr>
                        <m:t>=</m:t>
                      </m:r>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𝑇</m:t>
                          </m:r>
                        </m:sup>
                      </m:sSup>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𝐱𝐱</m:t>
                              </m:r>
                            </m:sub>
                          </m:sSub>
                          <m:r>
                            <a:rPr lang="en-US" sz="2400" i="1">
                              <a:latin typeface="Cambria Math" panose="02040503050406030204" pitchFamily="18" charset="0"/>
                            </a:rPr>
                            <m:t>𝐿</m:t>
                          </m:r>
                        </m:e>
                      </m:d>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b="1">
                          <a:latin typeface="Cambria Math" panose="02040503050406030204" pitchFamily="18" charset="0"/>
                        </a:rPr>
                        <m:t>≥</m:t>
                      </m:r>
                      <m:r>
                        <a:rPr lang="en-US" sz="2400">
                          <a:latin typeface="Cambria Math" panose="02040503050406030204" pitchFamily="18" charset="0"/>
                        </a:rPr>
                        <m:t>0 </m:t>
                      </m:r>
                      <m:r>
                        <m:rPr>
                          <m:sty m:val="p"/>
                        </m:rPr>
                        <a:rPr lang="en-US" sz="2400">
                          <a:latin typeface="Cambria Math" panose="02040503050406030204" pitchFamily="18" charset="0"/>
                        </a:rPr>
                        <m:t>for</m:t>
                      </m:r>
                      <m:r>
                        <a:rPr lang="en-US" sz="2400">
                          <a:latin typeface="Cambria Math" panose="02040503050406030204" pitchFamily="18" charset="0"/>
                        </a:rPr>
                        <m:t> </m:t>
                      </m:r>
                      <m:r>
                        <m:rPr>
                          <m:sty m:val="p"/>
                        </m:rPr>
                        <a:rPr lang="en-US" sz="2400">
                          <a:latin typeface="Cambria Math" panose="02040503050406030204" pitchFamily="18" charset="0"/>
                        </a:rPr>
                        <m:t>all</m:t>
                      </m:r>
                      <m:r>
                        <a:rPr lang="en-US" sz="2400">
                          <a:latin typeface="Cambria Math" panose="02040503050406030204" pitchFamily="18" charset="0"/>
                        </a:rPr>
                        <m:t> </m:t>
                      </m:r>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b="1">
                          <a:latin typeface="Cambria Math" panose="02040503050406030204" pitchFamily="18" charset="0"/>
                        </a:rPr>
                        <m:t>≠</m:t>
                      </m:r>
                      <m:r>
                        <a:rPr lang="en-US" sz="2400">
                          <a:latin typeface="Cambria Math" panose="02040503050406030204" pitchFamily="18" charset="0"/>
                        </a:rPr>
                        <m:t>0 </m:t>
                      </m:r>
                      <m:r>
                        <m:rPr>
                          <m:sty m:val="p"/>
                        </m:rPr>
                        <a:rPr lang="en-US" sz="2400">
                          <a:latin typeface="Cambria Math" panose="02040503050406030204" pitchFamily="18" charset="0"/>
                        </a:rPr>
                        <m:t>satisfying</m:t>
                      </m:r>
                    </m:oMath>
                  </m:oMathPara>
                </a14:m>
                <a:endParaRPr lang="en-US" sz="3200" dirty="0"/>
              </a:p>
            </p:txBody>
          </p:sp>
        </mc:Choice>
        <mc:Fallback xmlns="">
          <p:sp>
            <p:nvSpPr>
              <p:cNvPr id="7" name="TextBox 6">
                <a:extLst>
                  <a:ext uri="{FF2B5EF4-FFF2-40B4-BE49-F238E27FC236}">
                    <a16:creationId xmlns:a16="http://schemas.microsoft.com/office/drawing/2014/main" id="{33BCCEA7-7EF0-3FFB-B5A0-DA4812342FC1}"/>
                  </a:ext>
                </a:extLst>
              </p:cNvPr>
              <p:cNvSpPr txBox="1">
                <a:spLocks noRot="1" noChangeAspect="1" noMove="1" noResize="1" noEditPoints="1" noAdjustHandles="1" noChangeArrowheads="1" noChangeShapeType="1" noTextEdit="1"/>
              </p:cNvSpPr>
              <p:nvPr/>
            </p:nvSpPr>
            <p:spPr>
              <a:xfrm>
                <a:off x="966439" y="1241502"/>
                <a:ext cx="6218369" cy="468205"/>
              </a:xfrm>
              <a:prstGeom prst="rect">
                <a:avLst/>
              </a:prstGeom>
              <a:blipFill>
                <a:blip r:embed="rId2"/>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51CC193-D4D4-7CB2-CF3C-0C92E67A70A3}"/>
                  </a:ext>
                </a:extLst>
              </p:cNvPr>
              <p:cNvSpPr txBox="1"/>
              <p:nvPr/>
            </p:nvSpPr>
            <p:spPr>
              <a:xfrm>
                <a:off x="1412287" y="1733699"/>
                <a:ext cx="5183086"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m:rPr>
                                  <m:sty m:val="p"/>
                                </m:rP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𝑔</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=0 </m:t>
                              </m:r>
                              <m:r>
                                <m:rPr>
                                  <m:sty m:val="p"/>
                                </m:rPr>
                                <a:rPr lang="en-US" sz="2400">
                                  <a:latin typeface="Cambria Math" panose="02040503050406030204" pitchFamily="18" charset="0"/>
                                </a:rPr>
                                <m:t>for</m:t>
                              </m:r>
                              <m:r>
                                <a:rPr lang="en-US" sz="2400">
                                  <a:latin typeface="Cambria Math" panose="02040503050406030204" pitchFamily="18" charset="0"/>
                                </a:rPr>
                                <m:t> </m:t>
                              </m:r>
                              <m:r>
                                <m:rPr>
                                  <m:sty m:val="p"/>
                                </m:rPr>
                                <a:rPr lang="en-US" sz="2400">
                                  <a:latin typeface="Cambria Math" panose="02040503050406030204" pitchFamily="18" charset="0"/>
                                </a:rPr>
                                <m:t>all</m:t>
                              </m:r>
                              <m:r>
                                <a:rPr lang="en-US" sz="2400">
                                  <a:latin typeface="Cambria Math" panose="02040503050406030204" pitchFamily="18" charset="0"/>
                                </a:rPr>
                                <m:t> </m:t>
                              </m:r>
                              <m:r>
                                <m:rPr>
                                  <m:sty m:val="p"/>
                                </m:rPr>
                                <a:rPr lang="en-US" sz="2400">
                                  <a:latin typeface="Cambria Math" panose="02040503050406030204" pitchFamily="18" charset="0"/>
                                </a:rPr>
                                <m:t>active</m:t>
                              </m:r>
                              <m:r>
                                <a:rPr lang="en-US" sz="2400">
                                  <a:latin typeface="Cambria Math" panose="02040503050406030204" pitchFamily="18" charset="0"/>
                                </a:rPr>
                                <m:t> </m:t>
                              </m:r>
                              <m:r>
                                <m:rPr>
                                  <m:sty m:val="p"/>
                                </m:rPr>
                                <a:rPr lang="en-US" sz="2400">
                                  <a:latin typeface="Cambria Math" panose="02040503050406030204" pitchFamily="18" charset="0"/>
                                </a:rPr>
                                <m:t>inequalities</m:t>
                              </m:r>
                            </m:e>
                            <m:e>
                              <m:r>
                                <m:rPr>
                                  <m:sty m:val="p"/>
                                </m:rP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𝑗</m:t>
                                  </m:r>
                                </m:sub>
                                <m:sup>
                                  <m:r>
                                    <a:rPr lang="en-US" sz="2400" i="1">
                                      <a:latin typeface="Cambria Math" panose="02040503050406030204" pitchFamily="18" charset="0"/>
                                    </a:rPr>
                                    <m:t>𝑇</m:t>
                                  </m:r>
                                </m:sup>
                              </m:sSubSup>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=0 </m:t>
                              </m:r>
                              <m:r>
                                <m:rPr>
                                  <m:sty m:val="p"/>
                                </m:rPr>
                                <a:rPr lang="en-US" sz="2400">
                                  <a:latin typeface="Cambria Math" panose="02040503050406030204" pitchFamily="18" charset="0"/>
                                </a:rPr>
                                <m:t>for</m:t>
                              </m:r>
                              <m:r>
                                <a:rPr lang="en-US" sz="2400">
                                  <a:latin typeface="Cambria Math" panose="02040503050406030204" pitchFamily="18" charset="0"/>
                                </a:rPr>
                                <m:t> </m:t>
                              </m:r>
                              <m:r>
                                <m:rPr>
                                  <m:sty m:val="p"/>
                                </m:rPr>
                                <a:rPr lang="en-US" sz="2400">
                                  <a:latin typeface="Cambria Math" panose="02040503050406030204" pitchFamily="18" charset="0"/>
                                </a:rPr>
                                <m:t>all</m:t>
                              </m:r>
                              <m:r>
                                <a:rPr lang="en-US" sz="2400">
                                  <a:latin typeface="Cambria Math" panose="02040503050406030204" pitchFamily="18" charset="0"/>
                                </a:rPr>
                                <m:t> </m:t>
                              </m:r>
                              <m:r>
                                <m:rPr>
                                  <m:sty m:val="p"/>
                                </m:rPr>
                                <a:rPr lang="en-US" sz="2400">
                                  <a:latin typeface="Cambria Math" panose="02040503050406030204" pitchFamily="18" charset="0"/>
                                </a:rPr>
                                <m:t>equalities</m:t>
                              </m:r>
                              <m:r>
                                <a:rPr lang="en-US" sz="2400">
                                  <a:latin typeface="Cambria Math" panose="02040503050406030204" pitchFamily="18" charset="0"/>
                                </a:rPr>
                                <m:t>                 </m:t>
                              </m:r>
                            </m:e>
                          </m:eqArr>
                        </m:e>
                      </m:d>
                    </m:oMath>
                  </m:oMathPara>
                </a14:m>
                <a:endParaRPr lang="en-US" sz="3200" dirty="0"/>
              </a:p>
            </p:txBody>
          </p:sp>
        </mc:Choice>
        <mc:Fallback xmlns="">
          <p:sp>
            <p:nvSpPr>
              <p:cNvPr id="9" name="TextBox 8">
                <a:extLst>
                  <a:ext uri="{FF2B5EF4-FFF2-40B4-BE49-F238E27FC236}">
                    <a16:creationId xmlns:a16="http://schemas.microsoft.com/office/drawing/2014/main" id="{051CC193-D4D4-7CB2-CF3C-0C92E67A70A3}"/>
                  </a:ext>
                </a:extLst>
              </p:cNvPr>
              <p:cNvSpPr txBox="1">
                <a:spLocks noRot="1" noChangeAspect="1" noMove="1" noResize="1" noEditPoints="1" noAdjustHandles="1" noChangeArrowheads="1" noChangeShapeType="1" noTextEdit="1"/>
              </p:cNvSpPr>
              <p:nvPr/>
            </p:nvSpPr>
            <p:spPr>
              <a:xfrm>
                <a:off x="1412287" y="1733699"/>
                <a:ext cx="5183086" cy="12714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426AC1B-AB7A-E9E0-46E0-79FBF1128528}"/>
                  </a:ext>
                </a:extLst>
              </p:cNvPr>
              <p:cNvSpPr txBox="1"/>
              <p:nvPr/>
            </p:nvSpPr>
            <p:spPr>
              <a:xfrm>
                <a:off x="1077515" y="3587500"/>
                <a:ext cx="6779420"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𝑞</m:t>
                      </m:r>
                      <m:r>
                        <a:rPr lang="en-US" sz="2400" i="1" smtClean="0">
                          <a:latin typeface="Cambria Math" panose="02040503050406030204" pitchFamily="18" charset="0"/>
                        </a:rPr>
                        <m:t>=</m:t>
                      </m:r>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𝑇</m:t>
                          </m:r>
                        </m:sup>
                      </m:sSup>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𝐱𝐱</m:t>
                              </m:r>
                            </m:sub>
                          </m:sSub>
                          <m:r>
                            <a:rPr lang="en-US" sz="2400" i="1">
                              <a:latin typeface="Cambria Math" panose="02040503050406030204" pitchFamily="18" charset="0"/>
                            </a:rPr>
                            <m:t>𝐿</m:t>
                          </m:r>
                        </m:e>
                      </m:d>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b="1">
                          <a:latin typeface="Cambria Math" panose="02040503050406030204" pitchFamily="18" charset="0"/>
                        </a:rPr>
                        <m:t>&gt;</m:t>
                      </m:r>
                      <m:r>
                        <a:rPr lang="en-US" sz="2400">
                          <a:latin typeface="Cambria Math" panose="02040503050406030204" pitchFamily="18" charset="0"/>
                        </a:rPr>
                        <m:t>0 </m:t>
                      </m:r>
                      <m:r>
                        <m:rPr>
                          <m:sty m:val="p"/>
                        </m:rPr>
                        <a:rPr lang="en-US" sz="2400">
                          <a:latin typeface="Cambria Math" panose="02040503050406030204" pitchFamily="18" charset="0"/>
                        </a:rPr>
                        <m:t>for</m:t>
                      </m:r>
                      <m:r>
                        <a:rPr lang="en-US" sz="2400">
                          <a:latin typeface="Cambria Math" panose="02040503050406030204" pitchFamily="18" charset="0"/>
                        </a:rPr>
                        <m:t> </m:t>
                      </m:r>
                      <m:r>
                        <m:rPr>
                          <m:sty m:val="p"/>
                        </m:rPr>
                        <a:rPr lang="en-US" sz="2400">
                          <a:latin typeface="Cambria Math" panose="02040503050406030204" pitchFamily="18" charset="0"/>
                        </a:rPr>
                        <m:t>all</m:t>
                      </m:r>
                      <m:r>
                        <a:rPr lang="en-US" sz="2400">
                          <a:latin typeface="Cambria Math" panose="02040503050406030204" pitchFamily="18" charset="0"/>
                        </a:rPr>
                        <m:t> </m:t>
                      </m:r>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b="1">
                          <a:latin typeface="Cambria Math" panose="02040503050406030204" pitchFamily="18" charset="0"/>
                        </a:rPr>
                        <m:t>≠</m:t>
                      </m:r>
                      <m:r>
                        <a:rPr lang="en-US" sz="2400">
                          <a:latin typeface="Cambria Math" panose="02040503050406030204" pitchFamily="18" charset="0"/>
                        </a:rPr>
                        <m:t>0 </m:t>
                      </m:r>
                      <m:r>
                        <m:rPr>
                          <m:sty m:val="p"/>
                        </m:rPr>
                        <a:rPr lang="en-US" sz="2400">
                          <a:latin typeface="Cambria Math" panose="02040503050406030204" pitchFamily="18" charset="0"/>
                        </a:rPr>
                        <m:t>satisfying</m:t>
                      </m:r>
                      <m:r>
                        <a:rPr lang="en-US" sz="2400">
                          <a:latin typeface="Cambria Math" panose="02040503050406030204" pitchFamily="18" charset="0"/>
                        </a:rPr>
                        <m:t> (1) </m:t>
                      </m:r>
                    </m:oMath>
                  </m:oMathPara>
                </a14:m>
                <a:endParaRPr lang="en-US" sz="3200" dirty="0"/>
              </a:p>
            </p:txBody>
          </p:sp>
        </mc:Choice>
        <mc:Fallback xmlns="">
          <p:sp>
            <p:nvSpPr>
              <p:cNvPr id="11" name="TextBox 10">
                <a:extLst>
                  <a:ext uri="{FF2B5EF4-FFF2-40B4-BE49-F238E27FC236}">
                    <a16:creationId xmlns:a16="http://schemas.microsoft.com/office/drawing/2014/main" id="{4426AC1B-AB7A-E9E0-46E0-79FBF1128528}"/>
                  </a:ext>
                </a:extLst>
              </p:cNvPr>
              <p:cNvSpPr txBox="1">
                <a:spLocks noRot="1" noChangeAspect="1" noMove="1" noResize="1" noEditPoints="1" noAdjustHandles="1" noChangeArrowheads="1" noChangeShapeType="1" noTextEdit="1"/>
              </p:cNvSpPr>
              <p:nvPr/>
            </p:nvSpPr>
            <p:spPr>
              <a:xfrm>
                <a:off x="1077515" y="3587500"/>
                <a:ext cx="6779420" cy="468205"/>
              </a:xfrm>
              <a:prstGeom prst="rect">
                <a:avLst/>
              </a:prstGeom>
              <a:blipFill>
                <a:blip r:embed="rId4"/>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9317645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Let’s work with non-standard form for the moment</a:t>
                </a:r>
              </a:p>
              <a:p>
                <a:pPr>
                  <a:spcBef>
                    <a:spcPts val="4200"/>
                  </a:spcBef>
                </a:pPr>
                <a:r>
                  <a:rPr lang="en-US" dirty="0"/>
                  <a:t>Optimum design: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sup>
                    </m:sSup>
                    <m:r>
                      <a:rPr lang="en-US" i="1">
                        <a:latin typeface="Cambria Math" panose="02040503050406030204" pitchFamily="18" charset="0"/>
                      </a:rPr>
                      <m:t>(</m:t>
                    </m:r>
                    <m:r>
                      <a:rPr lang="en-US" b="1" i="1">
                        <a:latin typeface="Cambria Math" panose="02040503050406030204" pitchFamily="18" charset="0"/>
                      </a:rPr>
                      <m:t>𝐚</m:t>
                    </m:r>
                    <m:r>
                      <a:rPr lang="en-US" i="1">
                        <a:latin typeface="Cambria Math" panose="02040503050406030204" pitchFamily="18" charset="0"/>
                      </a:rPr>
                      <m:t>, </m:t>
                    </m:r>
                    <m:r>
                      <a:rPr lang="en-US" b="1" i="1">
                        <a:latin typeface="Cambria Math" panose="02040503050406030204" pitchFamily="18" charset="0"/>
                      </a:rPr>
                      <m:t>𝐛</m:t>
                    </m:r>
                    <m:r>
                      <a:rPr lang="en-US" i="1">
                        <a:latin typeface="Cambria Math" panose="02040503050406030204" pitchFamily="18" charset="0"/>
                      </a:rPr>
                      <m:t>)</m:t>
                    </m:r>
                  </m:oMath>
                </a14:m>
                <a:endParaRPr lang="en-US" dirty="0"/>
              </a:p>
              <a:p>
                <a:r>
                  <a:rPr lang="en-US" dirty="0"/>
                  <a:t>Optimum objective: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b="1" i="1">
                        <a:latin typeface="Cambria Math" panose="02040503050406030204" pitchFamily="18" charset="0"/>
                      </a:rPr>
                      <m:t>𝐚</m:t>
                    </m:r>
                    <m:r>
                      <a:rPr lang="en-US" i="1">
                        <a:latin typeface="Cambria Math" panose="02040503050406030204" pitchFamily="18" charset="0"/>
                      </a:rPr>
                      <m:t>,</m:t>
                    </m:r>
                    <m:r>
                      <a:rPr lang="en-US" b="1" i="1">
                        <a:latin typeface="Cambria Math" panose="02040503050406030204" pitchFamily="18" charset="0"/>
                      </a:rPr>
                      <m:t>𝐛</m:t>
                    </m:r>
                    <m:r>
                      <a:rPr lang="en-US" i="1">
                        <a:latin typeface="Cambria Math" panose="02040503050406030204" pitchFamily="18" charset="0"/>
                      </a:rPr>
                      <m:t>)</m:t>
                    </m:r>
                  </m:oMath>
                </a14:m>
                <a:endParaRPr lang="en-US" dirty="0"/>
              </a:p>
              <a:p>
                <a:r>
                  <a:rPr lang="en-US" dirty="0"/>
                  <a:t>Optimum Lagrange multipliers: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𝑗</m:t>
                        </m:r>
                      </m:sub>
                      <m:sup>
                        <m:r>
                          <a:rPr lang="en-US" i="1">
                            <a:latin typeface="Cambria Math" panose="02040503050406030204" pitchFamily="18" charset="0"/>
                          </a:rPr>
                          <m:t>∗</m:t>
                        </m:r>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𝜆</m:t>
                        </m:r>
                      </m:e>
                      <m:sub>
                        <m:r>
                          <a:rPr lang="en-US" i="1">
                            <a:latin typeface="Cambria Math" panose="02040503050406030204" pitchFamily="18" charset="0"/>
                          </a:rPr>
                          <m:t>𝑖</m:t>
                        </m:r>
                      </m:sub>
                      <m:sup>
                        <m:r>
                          <a:rPr lang="en-US" i="1">
                            <a:latin typeface="Cambria Math" panose="02040503050406030204" pitchFamily="18" charset="0"/>
                          </a:rPr>
                          <m:t>∗</m:t>
                        </m:r>
                      </m:sup>
                    </m:sSubSup>
                  </m:oMath>
                </a14:m>
                <a:r>
                  <a:rPr lang="en-US" dirty="0"/>
                  <a:t> </a:t>
                </a:r>
              </a:p>
              <a:p>
                <a:endParaRPr lang="en-US" dirty="0"/>
              </a:p>
              <a:p>
                <a:r>
                  <a:rPr lang="en-US" dirty="0"/>
                  <a:t>How much will </a:t>
                </a:r>
                <a14:m>
                  <m:oMath xmlns:m="http://schemas.openxmlformats.org/officeDocument/2006/math">
                    <m:r>
                      <a:rPr lang="en-US" i="1" dirty="0" smtClean="0">
                        <a:latin typeface="Cambria Math" panose="02040503050406030204" pitchFamily="18" charset="0"/>
                      </a:rPr>
                      <m:t>𝑓</m:t>
                    </m:r>
                  </m:oMath>
                </a14:m>
                <a:r>
                  <a:rPr lang="en-US" dirty="0"/>
                  <a:t> change due to </a:t>
                </a:r>
                <a14:m>
                  <m:oMath xmlns:m="http://schemas.openxmlformats.org/officeDocument/2006/math">
                    <m:r>
                      <m:rPr>
                        <m:sty m:val="p"/>
                      </m:rPr>
                      <a:rPr lang="en-US">
                        <a:latin typeface="Cambria Math" panose="02040503050406030204" pitchFamily="18" charset="0"/>
                      </a:rPr>
                      <m:t>Δ</m:t>
                    </m:r>
                    <m:r>
                      <a:rPr lang="en-US" b="1" i="0" smtClean="0">
                        <a:latin typeface="Cambria Math" panose="02040503050406030204" pitchFamily="18" charset="0"/>
                      </a:rPr>
                      <m:t>𝐚</m:t>
                    </m:r>
                  </m:oMath>
                </a14:m>
                <a:r>
                  <a:rPr lang="en-US" dirty="0"/>
                  <a:t> and </a:t>
                </a:r>
                <a14:m>
                  <m:oMath xmlns:m="http://schemas.openxmlformats.org/officeDocument/2006/math">
                    <m:r>
                      <m:rPr>
                        <m:sty m:val="p"/>
                      </m:rPr>
                      <a:rPr lang="en-US">
                        <a:latin typeface="Cambria Math" panose="02040503050406030204" pitchFamily="18" charset="0"/>
                      </a:rPr>
                      <m:t>Δ</m:t>
                    </m:r>
                    <m:r>
                      <a:rPr lang="en-US" b="1" i="0" smtClean="0">
                        <a:latin typeface="Cambria Math" panose="02040503050406030204" pitchFamily="18" charset="0"/>
                      </a:rPr>
                      <m:t>𝐛</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Effect Of Constraint Limit</a:t>
            </a:r>
          </a:p>
        </p:txBody>
      </p:sp>
      <mc:AlternateContent xmlns:mc="http://schemas.openxmlformats.org/markup-compatibility/2006" xmlns:a14="http://schemas.microsoft.com/office/drawing/2010/main">
        <mc:Choice Requires="a14">
          <p:sp>
            <p:nvSpPr>
              <p:cNvPr id="5" name="TextBox 4"/>
              <p:cNvSpPr txBox="1"/>
              <p:nvPr/>
            </p:nvSpPr>
            <p:spPr>
              <a:xfrm>
                <a:off x="6196783" y="1176790"/>
                <a:ext cx="2947217" cy="424796"/>
              </a:xfrm>
              <a:prstGeom prst="rect">
                <a:avLst/>
              </a:prstGeom>
              <a:noFill/>
            </p:spPr>
            <p:txBody>
              <a:bodyPr wrap="none" rtlCol="0">
                <a:spAutoFit/>
              </a:bodyPr>
              <a:lstStyle/>
              <a:p>
                <a14:m>
                  <m:oMath xmlns:m="http://schemas.openxmlformats.org/officeDocument/2006/math">
                    <m:sSub>
                      <m:sSubPr>
                        <m:ctrlPr>
                          <a:rPr lang="en-US" sz="2000" b="0" i="1" dirty="0" smtClean="0">
                            <a:latin typeface="Cambria Math" panose="02040503050406030204" pitchFamily="18" charset="0"/>
                            <a:cs typeface="Arial" panose="020B0604020202020204" pitchFamily="34" charset="0"/>
                          </a:rPr>
                        </m:ctrlPr>
                      </m:sSubPr>
                      <m:e>
                        <m:r>
                          <a:rPr lang="en-US" sz="2000" i="1" dirty="0" smtClean="0">
                            <a:latin typeface="Cambria Math" panose="02040503050406030204" pitchFamily="18" charset="0"/>
                            <a:cs typeface="Arial" panose="020B0604020202020204" pitchFamily="34" charset="0"/>
                          </a:rPr>
                          <m:t>𝑎</m:t>
                        </m:r>
                      </m:e>
                      <m:sub>
                        <m:r>
                          <a:rPr lang="en-US" sz="2000" b="0" i="1" dirty="0" smtClean="0">
                            <a:latin typeface="Cambria Math" panose="02040503050406030204" pitchFamily="18" charset="0"/>
                            <a:cs typeface="Arial" panose="020B0604020202020204" pitchFamily="34" charset="0"/>
                          </a:rPr>
                          <m:t>𝑖</m:t>
                        </m:r>
                      </m:sub>
                    </m:sSub>
                    <m:r>
                      <a:rPr lang="en-US" sz="2000" i="1" dirty="0" err="1" smtClean="0">
                        <a:latin typeface="Cambria Math" panose="02040503050406030204" pitchFamily="18" charset="0"/>
                        <a:cs typeface="Arial" panose="020B0604020202020204" pitchFamily="34" charset="0"/>
                      </a:rPr>
                      <m:t>,</m:t>
                    </m:r>
                    <m:sSub>
                      <m:sSubPr>
                        <m:ctrlPr>
                          <a:rPr lang="en-US" sz="2000" b="0" i="1" dirty="0" smtClean="0">
                            <a:latin typeface="Cambria Math" panose="02040503050406030204" pitchFamily="18" charset="0"/>
                            <a:cs typeface="Arial" panose="020B0604020202020204" pitchFamily="34" charset="0"/>
                          </a:rPr>
                        </m:ctrlPr>
                      </m:sSubPr>
                      <m:e>
                        <m:r>
                          <a:rPr lang="en-US" sz="2000" i="1" dirty="0" err="1" smtClean="0">
                            <a:latin typeface="Cambria Math" panose="02040503050406030204" pitchFamily="18" charset="0"/>
                            <a:cs typeface="Arial" panose="020B0604020202020204" pitchFamily="34" charset="0"/>
                          </a:rPr>
                          <m:t>𝑏</m:t>
                        </m:r>
                      </m:e>
                      <m:sub>
                        <m:r>
                          <a:rPr lang="en-US" sz="2000" b="0" i="1" dirty="0" smtClean="0">
                            <a:latin typeface="Cambria Math" panose="02040503050406030204" pitchFamily="18" charset="0"/>
                            <a:cs typeface="Arial" panose="020B0604020202020204" pitchFamily="34" charset="0"/>
                          </a:rPr>
                          <m:t>𝑗</m:t>
                        </m:r>
                      </m:sub>
                    </m:sSub>
                  </m:oMath>
                </a14:m>
                <a:r>
                  <a:rPr lang="en-US" sz="2000" dirty="0">
                    <a:latin typeface="Arial" panose="020B0604020202020204" pitchFamily="34" charset="0"/>
                    <a:cs typeface="Arial" panose="020B0604020202020204" pitchFamily="34" charset="0"/>
                  </a:rPr>
                  <a:t>: constraint bounds</a:t>
                </a:r>
              </a:p>
            </p:txBody>
          </p:sp>
        </mc:Choice>
        <mc:Fallback xmlns="">
          <p:sp>
            <p:nvSpPr>
              <p:cNvPr id="5" name="TextBox 4"/>
              <p:cNvSpPr txBox="1">
                <a:spLocks noRot="1" noChangeAspect="1" noMove="1" noResize="1" noEditPoints="1" noAdjustHandles="1" noChangeArrowheads="1" noChangeShapeType="1" noTextEdit="1"/>
              </p:cNvSpPr>
              <p:nvPr/>
            </p:nvSpPr>
            <p:spPr>
              <a:xfrm>
                <a:off x="6196783" y="1176790"/>
                <a:ext cx="2947217" cy="424796"/>
              </a:xfrm>
              <a:prstGeom prst="rect">
                <a:avLst/>
              </a:prstGeom>
              <a:blipFill>
                <a:blip r:embed="rId4"/>
                <a:stretch>
                  <a:fillRect t="-7143"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3A52268-AF90-C655-8DE1-3429A8D6433A}"/>
                  </a:ext>
                </a:extLst>
              </p:cNvPr>
              <p:cNvSpPr txBox="1"/>
              <p:nvPr/>
            </p:nvSpPr>
            <p:spPr>
              <a:xfrm>
                <a:off x="2066693" y="1149205"/>
                <a:ext cx="3613297" cy="4966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𝑖</m:t>
                          </m:r>
                        </m:sub>
                      </m:sSub>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𝑗</m:t>
                          </m:r>
                        </m:sub>
                      </m:sSub>
                    </m:oMath>
                  </m:oMathPara>
                </a14:m>
                <a:endParaRPr lang="en-US" sz="3200" dirty="0"/>
              </a:p>
            </p:txBody>
          </p:sp>
        </mc:Choice>
        <mc:Fallback xmlns="">
          <p:sp>
            <p:nvSpPr>
              <p:cNvPr id="11" name="TextBox 10">
                <a:extLst>
                  <a:ext uri="{FF2B5EF4-FFF2-40B4-BE49-F238E27FC236}">
                    <a16:creationId xmlns:a16="http://schemas.microsoft.com/office/drawing/2014/main" id="{73A52268-AF90-C655-8DE1-3429A8D6433A}"/>
                  </a:ext>
                </a:extLst>
              </p:cNvPr>
              <p:cNvSpPr txBox="1">
                <a:spLocks noRot="1" noChangeAspect="1" noMove="1" noResize="1" noEditPoints="1" noAdjustHandles="1" noChangeArrowheads="1" noChangeShapeType="1" noTextEdit="1"/>
              </p:cNvSpPr>
              <p:nvPr/>
            </p:nvSpPr>
            <p:spPr>
              <a:xfrm>
                <a:off x="2066693" y="1149205"/>
                <a:ext cx="3613297" cy="496674"/>
              </a:xfrm>
              <a:prstGeom prst="rect">
                <a:avLst/>
              </a:prstGeom>
              <a:blipFill>
                <a:blip r:embed="rId5"/>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76C4554-34D8-47B1-9FAF-F7934D9958E2}"/>
                  </a:ext>
                </a:extLst>
              </p:cNvPr>
              <p:cNvSpPr txBox="1"/>
              <p:nvPr/>
            </p:nvSpPr>
            <p:spPr>
              <a:xfrm>
                <a:off x="1776681" y="3166946"/>
                <a:ext cx="3063724" cy="7687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𝑗</m:t>
                              </m:r>
                            </m:sub>
                          </m:sSub>
                        </m:den>
                      </m:f>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𝜇</m:t>
                          </m:r>
                        </m:e>
                        <m:sub>
                          <m:r>
                            <a:rPr lang="en-US" sz="2000" i="1">
                              <a:latin typeface="Cambria Math" panose="02040503050406030204" pitchFamily="18" charset="0"/>
                            </a:rPr>
                            <m:t>𝑗</m:t>
                          </m:r>
                        </m:sub>
                        <m:sup>
                          <m:r>
                            <a:rPr lang="en-US" sz="2000" i="1">
                              <a:latin typeface="Cambria Math" panose="02040503050406030204" pitchFamily="18" charset="0"/>
                            </a:rPr>
                            <m:t>∗</m:t>
                          </m:r>
                        </m:sup>
                      </m:sSubSup>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den>
                      </m:f>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𝜆</m:t>
                          </m:r>
                        </m:e>
                        <m:sub>
                          <m:r>
                            <a:rPr lang="en-US" sz="2000" i="1">
                              <a:latin typeface="Cambria Math" panose="02040503050406030204" pitchFamily="18" charset="0"/>
                            </a:rPr>
                            <m:t>𝑖</m:t>
                          </m:r>
                        </m:sub>
                        <m:sup>
                          <m:r>
                            <a:rPr lang="en-US" sz="2000" i="1">
                              <a:latin typeface="Cambria Math" panose="02040503050406030204" pitchFamily="18" charset="0"/>
                            </a:rPr>
                            <m:t>∗</m:t>
                          </m:r>
                        </m:sup>
                      </m:sSubSup>
                    </m:oMath>
                  </m:oMathPara>
                </a14:m>
                <a:endParaRPr lang="en-US" sz="2800" dirty="0"/>
              </a:p>
            </p:txBody>
          </p:sp>
        </mc:Choice>
        <mc:Fallback xmlns="">
          <p:sp>
            <p:nvSpPr>
              <p:cNvPr id="17" name="TextBox 16">
                <a:extLst>
                  <a:ext uri="{FF2B5EF4-FFF2-40B4-BE49-F238E27FC236}">
                    <a16:creationId xmlns:a16="http://schemas.microsoft.com/office/drawing/2014/main" id="{976C4554-34D8-47B1-9FAF-F7934D9958E2}"/>
                  </a:ext>
                </a:extLst>
              </p:cNvPr>
              <p:cNvSpPr txBox="1">
                <a:spLocks noRot="1" noChangeAspect="1" noMove="1" noResize="1" noEditPoints="1" noAdjustHandles="1" noChangeArrowheads="1" noChangeShapeType="1" noTextEdit="1"/>
              </p:cNvSpPr>
              <p:nvPr/>
            </p:nvSpPr>
            <p:spPr>
              <a:xfrm>
                <a:off x="1776681" y="3166946"/>
                <a:ext cx="3063724" cy="7687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0F597E2-E54F-1874-E331-BBC5E3DD4AF6}"/>
                  </a:ext>
                </a:extLst>
              </p:cNvPr>
              <p:cNvSpPr txBox="1"/>
              <p:nvPr/>
            </p:nvSpPr>
            <p:spPr>
              <a:xfrm>
                <a:off x="700497" y="4350748"/>
                <a:ext cx="7237109" cy="770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𝑗</m:t>
                              </m:r>
                            </m:sub>
                          </m:sSub>
                          <m:r>
                            <a:rPr lang="en-US" sz="2000">
                              <a:latin typeface="Cambria Math" panose="02040503050406030204" pitchFamily="18" charset="0"/>
                            </a:rPr>
                            <m:t>+</m:t>
                          </m:r>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r>
                            <a:rPr lang="en-US" sz="2000" i="1">
                              <a:latin typeface="Cambria Math" panose="02040503050406030204" pitchFamily="18" charset="0"/>
                            </a:rPr>
                            <m:t>+</m:t>
                          </m:r>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𝑗</m:t>
                              </m:r>
                            </m:sub>
                          </m:sSub>
                        </m:den>
                      </m:f>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𝑗</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den>
                      </m:f>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r>
                        <a:rPr lang="en-US" sz="2000" i="1">
                          <a:latin typeface="Cambria Math" panose="02040503050406030204" pitchFamily="18" charset="0"/>
                        </a:rPr>
                        <m:t>+</m:t>
                      </m:r>
                      <m:r>
                        <m:rPr>
                          <m:sty m:val="p"/>
                        </m:rPr>
                        <a:rPr lang="en-US" sz="2000">
                          <a:latin typeface="Cambria Math" panose="02040503050406030204" pitchFamily="18" charset="0"/>
                        </a:rPr>
                        <m:t>H</m:t>
                      </m:r>
                      <m:r>
                        <a:rPr lang="en-US" sz="2000" i="1">
                          <a:latin typeface="Cambria Math" panose="02040503050406030204" pitchFamily="18" charset="0"/>
                        </a:rPr>
                        <m:t>.</m:t>
                      </m:r>
                      <m:r>
                        <m:rPr>
                          <m:sty m:val="p"/>
                        </m:rPr>
                        <a:rPr lang="en-US" sz="2000">
                          <a:latin typeface="Cambria Math" panose="02040503050406030204" pitchFamily="18" charset="0"/>
                        </a:rPr>
                        <m:t>O</m:t>
                      </m:r>
                      <m:r>
                        <a:rPr lang="en-US" sz="2000" i="1">
                          <a:latin typeface="Cambria Math" panose="02040503050406030204" pitchFamily="18" charset="0"/>
                        </a:rPr>
                        <m:t>.</m:t>
                      </m:r>
                      <m:r>
                        <m:rPr>
                          <m:sty m:val="p"/>
                        </m:rPr>
                        <a:rPr lang="en-US" sz="2000">
                          <a:latin typeface="Cambria Math" panose="02040503050406030204" pitchFamily="18" charset="0"/>
                        </a:rPr>
                        <m:t>T</m:t>
                      </m:r>
                      <m:r>
                        <a:rPr lang="en-US" sz="2000" i="1">
                          <a:latin typeface="Cambria Math" panose="02040503050406030204" pitchFamily="18" charset="0"/>
                        </a:rPr>
                        <m:t>.</m:t>
                      </m:r>
                    </m:oMath>
                  </m:oMathPara>
                </a14:m>
                <a:endParaRPr lang="en-US" sz="2800" dirty="0"/>
              </a:p>
            </p:txBody>
          </p:sp>
        </mc:Choice>
        <mc:Fallback xmlns="">
          <p:sp>
            <p:nvSpPr>
              <p:cNvPr id="20" name="TextBox 19">
                <a:extLst>
                  <a:ext uri="{FF2B5EF4-FFF2-40B4-BE49-F238E27FC236}">
                    <a16:creationId xmlns:a16="http://schemas.microsoft.com/office/drawing/2014/main" id="{90F597E2-E54F-1874-E331-BBC5E3DD4AF6}"/>
                  </a:ext>
                </a:extLst>
              </p:cNvPr>
              <p:cNvSpPr txBox="1">
                <a:spLocks noRot="1" noChangeAspect="1" noMove="1" noResize="1" noEditPoints="1" noAdjustHandles="1" noChangeArrowheads="1" noChangeShapeType="1" noTextEdit="1"/>
              </p:cNvSpPr>
              <p:nvPr/>
            </p:nvSpPr>
            <p:spPr>
              <a:xfrm>
                <a:off x="700497" y="4350748"/>
                <a:ext cx="7237109" cy="77072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06D147C-277C-5F6F-7E86-58EECD7DAA4D}"/>
                  </a:ext>
                </a:extLst>
              </p:cNvPr>
              <p:cNvSpPr txBox="1"/>
              <p:nvPr/>
            </p:nvSpPr>
            <p:spPr>
              <a:xfrm>
                <a:off x="943818" y="5252740"/>
                <a:ext cx="3500958" cy="1003223"/>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𝑀</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𝜇</m:t>
                              </m:r>
                            </m:e>
                            <m:sub>
                              <m:r>
                                <a:rPr lang="en-US" sz="2000" i="1">
                                  <a:latin typeface="Cambria Math" panose="02040503050406030204" pitchFamily="18" charset="0"/>
                                </a:rPr>
                                <m:t>𝑗</m:t>
                              </m:r>
                            </m:sub>
                            <m:sup>
                              <m:r>
                                <a:rPr lang="en-US" sz="2000" i="1">
                                  <a:latin typeface="Cambria Math" panose="02040503050406030204" pitchFamily="18" charset="0"/>
                                </a:rPr>
                                <m:t>∗</m:t>
                              </m:r>
                            </m:sup>
                          </m:sSubSup>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𝑗</m:t>
                              </m:r>
                            </m:sub>
                          </m:sSub>
                        </m:e>
                      </m:nary>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𝐾</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𝜆</m:t>
                              </m:r>
                            </m:e>
                            <m:sub>
                              <m:r>
                                <a:rPr lang="en-US" sz="2000" i="1">
                                  <a:latin typeface="Cambria Math" panose="02040503050406030204" pitchFamily="18" charset="0"/>
                                </a:rPr>
                                <m:t>𝑖</m:t>
                              </m:r>
                            </m:sub>
                            <m:sup>
                              <m:r>
                                <a:rPr lang="en-US" sz="2000" i="1">
                                  <a:latin typeface="Cambria Math" panose="02040503050406030204" pitchFamily="18" charset="0"/>
                                </a:rPr>
                                <m:t>∗</m:t>
                              </m:r>
                            </m:sup>
                          </m:sSubSup>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e>
                      </m:nary>
                    </m:oMath>
                  </m:oMathPara>
                </a14:m>
                <a:endParaRPr lang="en-US" sz="2800" dirty="0"/>
              </a:p>
            </p:txBody>
          </p:sp>
        </mc:Choice>
        <mc:Fallback xmlns="">
          <p:sp>
            <p:nvSpPr>
              <p:cNvPr id="22" name="TextBox 21">
                <a:extLst>
                  <a:ext uri="{FF2B5EF4-FFF2-40B4-BE49-F238E27FC236}">
                    <a16:creationId xmlns:a16="http://schemas.microsoft.com/office/drawing/2014/main" id="{406D147C-277C-5F6F-7E86-58EECD7DAA4D}"/>
                  </a:ext>
                </a:extLst>
              </p:cNvPr>
              <p:cNvSpPr txBox="1">
                <a:spLocks noRot="1" noChangeAspect="1" noMove="1" noResize="1" noEditPoints="1" noAdjustHandles="1" noChangeArrowheads="1" noChangeShapeType="1" noTextEdit="1"/>
              </p:cNvSpPr>
              <p:nvPr/>
            </p:nvSpPr>
            <p:spPr>
              <a:xfrm>
                <a:off x="943818" y="5252740"/>
                <a:ext cx="3500958" cy="1003223"/>
              </a:xfrm>
              <a:prstGeom prst="rect">
                <a:avLst/>
              </a:prstGeom>
              <a:blipFill>
                <a:blip r:embed="rId8"/>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5879390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 Placeholder 16"/>
              <p:cNvSpPr>
                <a:spLocks noGrp="1"/>
              </p:cNvSpPr>
              <p:nvPr>
                <p:ph type="body" sz="quarter" idx="10"/>
              </p:nvPr>
            </p:nvSpPr>
            <p:spPr>
              <a:xfrm>
                <a:off x="304800" y="774200"/>
                <a:ext cx="8534400" cy="930736"/>
              </a:xfrm>
            </p:spPr>
            <p:txBody>
              <a:bodyPr/>
              <a:lstStyle/>
              <a:p>
                <a:r>
                  <a:rPr lang="en-US" dirty="0"/>
                  <a:t>Change in optimal objective (</a:t>
                </a:r>
                <a14:m>
                  <m:oMath xmlns:m="http://schemas.openxmlformats.org/officeDocument/2006/math">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oMath>
                </a14:m>
                <a:r>
                  <a:rPr lang="en-US" dirty="0"/>
                  <a:t>) due to change in constraint bound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2</m:t>
                        </m:r>
                      </m:sub>
                    </m:sSub>
                  </m:oMath>
                </a14:m>
                <a:r>
                  <a:rPr lang="en-US" dirty="0"/>
                  <a:t>)</a:t>
                </a:r>
              </a:p>
            </p:txBody>
          </p:sp>
        </mc:Choice>
        <mc:Fallback xmlns="">
          <p:sp>
            <p:nvSpPr>
              <p:cNvPr id="17" name="Text Placeholder 16"/>
              <p:cNvSpPr>
                <a:spLocks noGrp="1" noRot="1" noChangeAspect="1" noMove="1" noResize="1" noEditPoints="1" noAdjustHandles="1" noChangeArrowheads="1" noChangeShapeType="1" noTextEdit="1"/>
              </p:cNvSpPr>
              <p:nvPr>
                <p:ph type="body" sz="quarter" idx="10"/>
              </p:nvPr>
            </p:nvSpPr>
            <p:spPr>
              <a:xfrm>
                <a:off x="304800" y="774200"/>
                <a:ext cx="8534400" cy="930736"/>
              </a:xfrm>
              <a:blipFill>
                <a:blip r:embed="rId3"/>
                <a:stretch>
                  <a:fillRect l="-929" t="-849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Effect Of Constraint Limit </a:t>
            </a:r>
            <a:r>
              <a:rPr lang="en-US" i="1" dirty="0"/>
              <a:t>cont</a:t>
            </a:r>
            <a:r>
              <a:rPr lang="en-US"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4688A93-CF2C-1694-BF82-7782474B11B0}"/>
                  </a:ext>
                </a:extLst>
              </p:cNvPr>
              <p:cNvSpPr txBox="1"/>
              <p:nvPr/>
            </p:nvSpPr>
            <p:spPr>
              <a:xfrm>
                <a:off x="1910257" y="5206152"/>
                <a:ext cx="3500958" cy="1003223"/>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𝑀</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𝜇</m:t>
                              </m:r>
                            </m:e>
                            <m:sub>
                              <m:r>
                                <a:rPr lang="en-US" sz="2000" i="1">
                                  <a:latin typeface="Cambria Math" panose="02040503050406030204" pitchFamily="18" charset="0"/>
                                </a:rPr>
                                <m:t>𝑗</m:t>
                              </m:r>
                            </m:sub>
                            <m:sup>
                              <m:r>
                                <a:rPr lang="en-US" sz="2000" i="1">
                                  <a:latin typeface="Cambria Math" panose="02040503050406030204" pitchFamily="18" charset="0"/>
                                </a:rPr>
                                <m:t>∗</m:t>
                              </m:r>
                            </m:sup>
                          </m:sSubSup>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𝑗</m:t>
                              </m:r>
                            </m:sub>
                          </m:sSub>
                        </m:e>
                      </m:nary>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𝐾</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𝜆</m:t>
                              </m:r>
                            </m:e>
                            <m:sub>
                              <m:r>
                                <a:rPr lang="en-US" sz="2000" i="1">
                                  <a:latin typeface="Cambria Math" panose="02040503050406030204" pitchFamily="18" charset="0"/>
                                </a:rPr>
                                <m:t>𝑖</m:t>
                              </m:r>
                            </m:sub>
                            <m:sup>
                              <m:r>
                                <a:rPr lang="en-US" sz="2000" i="1">
                                  <a:latin typeface="Cambria Math" panose="02040503050406030204" pitchFamily="18" charset="0"/>
                                </a:rPr>
                                <m:t>∗</m:t>
                              </m:r>
                            </m:sup>
                          </m:sSubSup>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e>
                      </m:nary>
                    </m:oMath>
                  </m:oMathPara>
                </a14:m>
                <a:endParaRPr lang="en-US" sz="2800" dirty="0"/>
              </a:p>
            </p:txBody>
          </p:sp>
        </mc:Choice>
        <mc:Fallback xmlns="">
          <p:sp>
            <p:nvSpPr>
              <p:cNvPr id="7" name="TextBox 6">
                <a:extLst>
                  <a:ext uri="{FF2B5EF4-FFF2-40B4-BE49-F238E27FC236}">
                    <a16:creationId xmlns:a16="http://schemas.microsoft.com/office/drawing/2014/main" id="{B4688A93-CF2C-1694-BF82-7782474B11B0}"/>
                  </a:ext>
                </a:extLst>
              </p:cNvPr>
              <p:cNvSpPr txBox="1">
                <a:spLocks noRot="1" noChangeAspect="1" noMove="1" noResize="1" noEditPoints="1" noAdjustHandles="1" noChangeArrowheads="1" noChangeShapeType="1" noTextEdit="1"/>
              </p:cNvSpPr>
              <p:nvPr/>
            </p:nvSpPr>
            <p:spPr>
              <a:xfrm>
                <a:off x="1910257" y="5206152"/>
                <a:ext cx="3500958" cy="1003223"/>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grpSp>
        <p:nvGrpSpPr>
          <p:cNvPr id="111618" name="Group 111617">
            <a:extLst>
              <a:ext uri="{FF2B5EF4-FFF2-40B4-BE49-F238E27FC236}">
                <a16:creationId xmlns:a16="http://schemas.microsoft.com/office/drawing/2014/main" id="{04180F38-2C99-6509-F7EA-F82378BF3848}"/>
              </a:ext>
            </a:extLst>
          </p:cNvPr>
          <p:cNvGrpSpPr/>
          <p:nvPr/>
        </p:nvGrpSpPr>
        <p:grpSpPr>
          <a:xfrm>
            <a:off x="-568742" y="-1774897"/>
            <a:ext cx="9407942" cy="6515892"/>
            <a:chOff x="-568742" y="-1774897"/>
            <a:chExt cx="9407942" cy="6515892"/>
          </a:xfrm>
        </p:grpSpPr>
        <p:sp>
          <p:nvSpPr>
            <p:cNvPr id="43" name="Arc 42">
              <a:extLst>
                <a:ext uri="{FF2B5EF4-FFF2-40B4-BE49-F238E27FC236}">
                  <a16:creationId xmlns:a16="http://schemas.microsoft.com/office/drawing/2014/main" id="{9553DD3F-7345-3FA4-27FD-681345A4F4AA}"/>
                </a:ext>
              </a:extLst>
            </p:cNvPr>
            <p:cNvSpPr/>
            <p:nvPr/>
          </p:nvSpPr>
          <p:spPr bwMode="auto">
            <a:xfrm rot="11079631">
              <a:off x="2689982" y="-1576693"/>
              <a:ext cx="6149218" cy="6149217"/>
            </a:xfrm>
            <a:prstGeom prst="arc">
              <a:avLst>
                <a:gd name="adj1" fmla="val 16200000"/>
                <a:gd name="adj2" fmla="val 20417149"/>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4" name="Arc 43">
              <a:extLst>
                <a:ext uri="{FF2B5EF4-FFF2-40B4-BE49-F238E27FC236}">
                  <a16:creationId xmlns:a16="http://schemas.microsoft.com/office/drawing/2014/main" id="{73C4D6B3-C122-47D4-95D4-03A72B5A3353}"/>
                </a:ext>
              </a:extLst>
            </p:cNvPr>
            <p:cNvSpPr/>
            <p:nvPr/>
          </p:nvSpPr>
          <p:spPr bwMode="auto">
            <a:xfrm rot="10520369" flipH="1">
              <a:off x="-568742" y="-1774897"/>
              <a:ext cx="6149218" cy="6149217"/>
            </a:xfrm>
            <a:prstGeom prst="arc">
              <a:avLst>
                <a:gd name="adj1" fmla="val 16200000"/>
                <a:gd name="adj2" fmla="val 20545859"/>
              </a:avLst>
            </a:prstGeom>
            <a:noFill/>
            <a:ln w="190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45" name="Straight Arrow Connector 44">
              <a:extLst>
                <a:ext uri="{FF2B5EF4-FFF2-40B4-BE49-F238E27FC236}">
                  <a16:creationId xmlns:a16="http://schemas.microsoft.com/office/drawing/2014/main" id="{CBB78668-285C-23C0-3295-2EA5D284E2A1}"/>
                </a:ext>
              </a:extLst>
            </p:cNvPr>
            <p:cNvCxnSpPr/>
            <p:nvPr/>
          </p:nvCxnSpPr>
          <p:spPr bwMode="auto">
            <a:xfrm rot="16200000" flipH="1">
              <a:off x="3958083" y="4053967"/>
              <a:ext cx="288370" cy="20843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46" name="Straight Connector 45">
              <a:extLst>
                <a:ext uri="{FF2B5EF4-FFF2-40B4-BE49-F238E27FC236}">
                  <a16:creationId xmlns:a16="http://schemas.microsoft.com/office/drawing/2014/main" id="{5A3FED75-6D4D-DB58-4112-B9B3B76F29AC}"/>
                </a:ext>
              </a:extLst>
            </p:cNvPr>
            <p:cNvCxnSpPr/>
            <p:nvPr/>
          </p:nvCxnSpPr>
          <p:spPr bwMode="auto">
            <a:xfrm rot="16200000" flipH="1">
              <a:off x="5597408" y="2494641"/>
              <a:ext cx="281138" cy="3741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667F623F-7860-03EE-0F5E-8DC0B2F1B4C6}"/>
                </a:ext>
              </a:extLst>
            </p:cNvPr>
            <p:cNvCxnSpPr/>
            <p:nvPr/>
          </p:nvCxnSpPr>
          <p:spPr bwMode="auto">
            <a:xfrm rot="16200000" flipH="1">
              <a:off x="5553551" y="2695809"/>
              <a:ext cx="281138" cy="3741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A16A5EE7-C0BB-9641-13D0-FDFDFB8C8DB5}"/>
                </a:ext>
              </a:extLst>
            </p:cNvPr>
            <p:cNvCxnSpPr/>
            <p:nvPr/>
          </p:nvCxnSpPr>
          <p:spPr bwMode="auto">
            <a:xfrm rot="16200000" flipH="1">
              <a:off x="5499101" y="2850084"/>
              <a:ext cx="281138" cy="3741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C79DCEA-FC88-91FE-40BB-205006FAE0DE}"/>
                </a:ext>
              </a:extLst>
            </p:cNvPr>
            <p:cNvCxnSpPr>
              <a:stCxn id="43" idx="2"/>
            </p:cNvCxnSpPr>
            <p:nvPr/>
          </p:nvCxnSpPr>
          <p:spPr bwMode="auto">
            <a:xfrm rot="16200000" flipH="1" flipV="1">
              <a:off x="2602928" y="2420538"/>
              <a:ext cx="316638" cy="6849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5B29AC2D-E9EE-F164-92A9-278047D55E90}"/>
                </a:ext>
              </a:extLst>
            </p:cNvPr>
            <p:cNvCxnSpPr/>
            <p:nvPr/>
          </p:nvCxnSpPr>
          <p:spPr bwMode="auto">
            <a:xfrm rot="16200000" flipH="1" flipV="1">
              <a:off x="2640746" y="2576331"/>
              <a:ext cx="316638" cy="6849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2E03CDB1-7EE0-04F7-437C-A15FD937C8C0}"/>
                </a:ext>
              </a:extLst>
            </p:cNvPr>
            <p:cNvCxnSpPr/>
            <p:nvPr/>
          </p:nvCxnSpPr>
          <p:spPr bwMode="auto">
            <a:xfrm rot="16200000" flipH="1" flipV="1">
              <a:off x="2695196" y="2703381"/>
              <a:ext cx="316638" cy="684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2" name="Arc 51">
              <a:extLst>
                <a:ext uri="{FF2B5EF4-FFF2-40B4-BE49-F238E27FC236}">
                  <a16:creationId xmlns:a16="http://schemas.microsoft.com/office/drawing/2014/main" id="{C8E5946F-F214-D946-63D5-CA89EED5DD90}"/>
                </a:ext>
              </a:extLst>
            </p:cNvPr>
            <p:cNvSpPr/>
            <p:nvPr/>
          </p:nvSpPr>
          <p:spPr bwMode="auto">
            <a:xfrm rot="10520369" flipH="1">
              <a:off x="-336269" y="-1480639"/>
              <a:ext cx="6149218" cy="6149217"/>
            </a:xfrm>
            <a:prstGeom prst="arc">
              <a:avLst>
                <a:gd name="adj1" fmla="val 16200000"/>
                <a:gd name="adj2" fmla="val 20545859"/>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53" name="Straight Arrow Connector 52">
              <a:extLst>
                <a:ext uri="{FF2B5EF4-FFF2-40B4-BE49-F238E27FC236}">
                  <a16:creationId xmlns:a16="http://schemas.microsoft.com/office/drawing/2014/main" id="{52E643D1-0442-8FFB-04FC-E53A50D08453}"/>
                </a:ext>
              </a:extLst>
            </p:cNvPr>
            <p:cNvCxnSpPr/>
            <p:nvPr/>
          </p:nvCxnSpPr>
          <p:spPr bwMode="auto">
            <a:xfrm>
              <a:off x="4008776" y="3993449"/>
              <a:ext cx="345992" cy="247139"/>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746B6E4-015B-DB99-2188-597F0D1915B0}"/>
                    </a:ext>
                  </a:extLst>
                </p:cNvPr>
                <p:cNvSpPr txBox="1"/>
                <p:nvPr/>
              </p:nvSpPr>
              <p:spPr>
                <a:xfrm>
                  <a:off x="2468426" y="1973236"/>
                  <a:ext cx="8091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54" name="TextBox 53">
                  <a:extLst>
                    <a:ext uri="{FF2B5EF4-FFF2-40B4-BE49-F238E27FC236}">
                      <a16:creationId xmlns:a16="http://schemas.microsoft.com/office/drawing/2014/main" id="{3746B6E4-015B-DB99-2188-597F0D1915B0}"/>
                    </a:ext>
                  </a:extLst>
                </p:cNvPr>
                <p:cNvSpPr txBox="1">
                  <a:spLocks noRot="1" noChangeAspect="1" noMove="1" noResize="1" noEditPoints="1" noAdjustHandles="1" noChangeArrowheads="1" noChangeShapeType="1" noTextEdit="1"/>
                </p:cNvSpPr>
                <p:nvPr/>
              </p:nvSpPr>
              <p:spPr>
                <a:xfrm>
                  <a:off x="2468426" y="1973236"/>
                  <a:ext cx="809196" cy="276999"/>
                </a:xfrm>
                <a:prstGeom prst="rect">
                  <a:avLst/>
                </a:prstGeom>
                <a:blipFill>
                  <a:blip r:embed="rId5"/>
                  <a:stretch>
                    <a:fillRect l="-6767" r="-150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449FE67-845D-02E0-8843-9F5E2361DA3C}"/>
                    </a:ext>
                  </a:extLst>
                </p:cNvPr>
                <p:cNvSpPr txBox="1"/>
                <p:nvPr/>
              </p:nvSpPr>
              <p:spPr>
                <a:xfrm>
                  <a:off x="5106250" y="1699915"/>
                  <a:ext cx="8198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55" name="TextBox 54">
                  <a:extLst>
                    <a:ext uri="{FF2B5EF4-FFF2-40B4-BE49-F238E27FC236}">
                      <a16:creationId xmlns:a16="http://schemas.microsoft.com/office/drawing/2014/main" id="{A449FE67-845D-02E0-8843-9F5E2361DA3C}"/>
                    </a:ext>
                  </a:extLst>
                </p:cNvPr>
                <p:cNvSpPr txBox="1">
                  <a:spLocks noRot="1" noChangeAspect="1" noMove="1" noResize="1" noEditPoints="1" noAdjustHandles="1" noChangeArrowheads="1" noChangeShapeType="1" noTextEdit="1"/>
                </p:cNvSpPr>
                <p:nvPr/>
              </p:nvSpPr>
              <p:spPr>
                <a:xfrm>
                  <a:off x="5106250" y="1699915"/>
                  <a:ext cx="819840" cy="276999"/>
                </a:xfrm>
                <a:prstGeom prst="rect">
                  <a:avLst/>
                </a:prstGeom>
                <a:blipFill>
                  <a:blip r:embed="rId6"/>
                  <a:stretch>
                    <a:fillRect l="-6716" r="-2239"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BB34CF5-1FF3-360D-198E-B64AAF31D22B}"/>
                    </a:ext>
                  </a:extLst>
                </p:cNvPr>
                <p:cNvSpPr txBox="1"/>
                <p:nvPr/>
              </p:nvSpPr>
              <p:spPr>
                <a:xfrm>
                  <a:off x="5642681" y="1973747"/>
                  <a:ext cx="14584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56" name="TextBox 55">
                  <a:extLst>
                    <a:ext uri="{FF2B5EF4-FFF2-40B4-BE49-F238E27FC236}">
                      <a16:creationId xmlns:a16="http://schemas.microsoft.com/office/drawing/2014/main" id="{FBB34CF5-1FF3-360D-198E-B64AAF31D22B}"/>
                    </a:ext>
                  </a:extLst>
                </p:cNvPr>
                <p:cNvSpPr txBox="1">
                  <a:spLocks noRot="1" noChangeAspect="1" noMove="1" noResize="1" noEditPoints="1" noAdjustHandles="1" noChangeArrowheads="1" noChangeShapeType="1" noTextEdit="1"/>
                </p:cNvSpPr>
                <p:nvPr/>
              </p:nvSpPr>
              <p:spPr>
                <a:xfrm>
                  <a:off x="5642681" y="1973747"/>
                  <a:ext cx="1458476" cy="276999"/>
                </a:xfrm>
                <a:prstGeom prst="rect">
                  <a:avLst/>
                </a:prstGeom>
                <a:blipFill>
                  <a:blip r:embed="rId7"/>
                  <a:stretch>
                    <a:fillRect l="-3766" r="-125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676E0F2-B0B8-2164-8645-DF0C87B960A8}"/>
                    </a:ext>
                  </a:extLst>
                </p:cNvPr>
                <p:cNvSpPr txBox="1"/>
                <p:nvPr/>
              </p:nvSpPr>
              <p:spPr>
                <a:xfrm>
                  <a:off x="3819239" y="4463996"/>
                  <a:ext cx="816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𝜆</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oMath>
                    </m:oMathPara>
                  </a14:m>
                  <a:endParaRPr lang="en-US" dirty="0"/>
                </a:p>
              </p:txBody>
            </p:sp>
          </mc:Choice>
          <mc:Fallback xmlns="">
            <p:sp>
              <p:nvSpPr>
                <p:cNvPr id="57" name="TextBox 56">
                  <a:extLst>
                    <a:ext uri="{FF2B5EF4-FFF2-40B4-BE49-F238E27FC236}">
                      <a16:creationId xmlns:a16="http://schemas.microsoft.com/office/drawing/2014/main" id="{3676E0F2-B0B8-2164-8645-DF0C87B960A8}"/>
                    </a:ext>
                  </a:extLst>
                </p:cNvPr>
                <p:cNvSpPr txBox="1">
                  <a:spLocks noRot="1" noChangeAspect="1" noMove="1" noResize="1" noEditPoints="1" noAdjustHandles="1" noChangeArrowheads="1" noChangeShapeType="1" noTextEdit="1"/>
                </p:cNvSpPr>
                <p:nvPr/>
              </p:nvSpPr>
              <p:spPr>
                <a:xfrm>
                  <a:off x="3819239" y="4463996"/>
                  <a:ext cx="816506" cy="276999"/>
                </a:xfrm>
                <a:prstGeom prst="rect">
                  <a:avLst/>
                </a:prstGeom>
                <a:blipFill>
                  <a:blip r:embed="rId8"/>
                  <a:stretch>
                    <a:fillRect l="-1504" r="-3008"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38865D73-BB9A-7931-C2BD-205E1F404DF1}"/>
                    </a:ext>
                  </a:extLst>
                </p:cNvPr>
                <p:cNvSpPr txBox="1"/>
                <p:nvPr/>
              </p:nvSpPr>
              <p:spPr>
                <a:xfrm>
                  <a:off x="4212226" y="3832855"/>
                  <a:ext cx="31898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𝑓</m:t>
                        </m:r>
                      </m:oMath>
                    </m:oMathPara>
                  </a14:m>
                  <a:endParaRPr lang="en-US" dirty="0"/>
                </a:p>
              </p:txBody>
            </p:sp>
          </mc:Choice>
          <mc:Fallback xmlns="">
            <p:sp>
              <p:nvSpPr>
                <p:cNvPr id="58" name="TextBox 57">
                  <a:extLst>
                    <a:ext uri="{FF2B5EF4-FFF2-40B4-BE49-F238E27FC236}">
                      <a16:creationId xmlns:a16="http://schemas.microsoft.com/office/drawing/2014/main" id="{38865D73-BB9A-7931-C2BD-205E1F404DF1}"/>
                    </a:ext>
                  </a:extLst>
                </p:cNvPr>
                <p:cNvSpPr txBox="1">
                  <a:spLocks noRot="1" noChangeAspect="1" noMove="1" noResize="1" noEditPoints="1" noAdjustHandles="1" noChangeArrowheads="1" noChangeShapeType="1" noTextEdit="1"/>
                </p:cNvSpPr>
                <p:nvPr/>
              </p:nvSpPr>
              <p:spPr>
                <a:xfrm>
                  <a:off x="4212226" y="3832855"/>
                  <a:ext cx="318984" cy="276999"/>
                </a:xfrm>
                <a:prstGeom prst="rect">
                  <a:avLst/>
                </a:prstGeom>
                <a:blipFill>
                  <a:blip r:embed="rId9"/>
                  <a:stretch>
                    <a:fillRect l="-19231" t="-2222" r="-26923" b="-35556"/>
                  </a:stretch>
                </a:blipFill>
              </p:spPr>
              <p:txBody>
                <a:bodyPr/>
                <a:lstStyle/>
                <a:p>
                  <a:r>
                    <a:rPr lang="en-US">
                      <a:noFill/>
                    </a:rPr>
                    <a:t> </a:t>
                  </a:r>
                </a:p>
              </p:txBody>
            </p:sp>
          </mc:Fallback>
        </mc:AlternateContent>
        <p:sp>
          <p:nvSpPr>
            <p:cNvPr id="59" name="TextBox 58">
              <a:extLst>
                <a:ext uri="{FF2B5EF4-FFF2-40B4-BE49-F238E27FC236}">
                  <a16:creationId xmlns:a16="http://schemas.microsoft.com/office/drawing/2014/main" id="{90D91626-E777-CA79-45FC-F9D573FEE3FC}"/>
                </a:ext>
              </a:extLst>
            </p:cNvPr>
            <p:cNvSpPr txBox="1"/>
            <p:nvPr/>
          </p:nvSpPr>
          <p:spPr>
            <a:xfrm>
              <a:off x="3291918" y="2632178"/>
              <a:ext cx="1712135" cy="369332"/>
            </a:xfrm>
            <a:prstGeom prst="rect">
              <a:avLst/>
            </a:prstGeom>
            <a:noFill/>
          </p:spPr>
          <p:txBody>
            <a:bodyPr wrap="none" rtlCol="0">
              <a:spAutoFit/>
            </a:bodyPr>
            <a:lstStyle/>
            <a:p>
              <a:r>
                <a:rPr lang="en-US" dirty="0"/>
                <a:t>Feasible domain</a:t>
              </a:r>
            </a:p>
          </p:txBody>
        </p:sp>
        <p:sp>
          <p:nvSpPr>
            <p:cNvPr id="60" name="Oval 59">
              <a:extLst>
                <a:ext uri="{FF2B5EF4-FFF2-40B4-BE49-F238E27FC236}">
                  <a16:creationId xmlns:a16="http://schemas.microsoft.com/office/drawing/2014/main" id="{8A2D6AC5-1696-55A3-B262-AF276F032869}"/>
                </a:ext>
              </a:extLst>
            </p:cNvPr>
            <p:cNvSpPr>
              <a:spLocks noChangeAspect="1"/>
            </p:cNvSpPr>
            <p:nvPr/>
          </p:nvSpPr>
          <p:spPr>
            <a:xfrm>
              <a:off x="3936765" y="3941808"/>
              <a:ext cx="109728" cy="109728"/>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35267B-86C8-8335-2764-F72C43D187B8}"/>
                </a:ext>
              </a:extLst>
            </p:cNvPr>
            <p:cNvSpPr txBox="1"/>
            <p:nvPr/>
          </p:nvSpPr>
          <p:spPr>
            <a:xfrm>
              <a:off x="3814121" y="3613842"/>
              <a:ext cx="317716" cy="369332"/>
            </a:xfrm>
            <a:prstGeom prst="rect">
              <a:avLst/>
            </a:prstGeom>
            <a:noFill/>
          </p:spPr>
          <p:txBody>
            <a:bodyPr wrap="none" rtlCol="0">
              <a:spAutoFit/>
            </a:bodyPr>
            <a:lstStyle/>
            <a:p>
              <a:r>
                <a:rPr lang="en-US" dirty="0"/>
                <a:t>A</a:t>
              </a:r>
            </a:p>
          </p:txBody>
        </p:sp>
        <p:sp>
          <p:nvSpPr>
            <p:cNvPr id="62" name="Oval 61">
              <a:extLst>
                <a:ext uri="{FF2B5EF4-FFF2-40B4-BE49-F238E27FC236}">
                  <a16:creationId xmlns:a16="http://schemas.microsoft.com/office/drawing/2014/main" id="{5B2DEE0D-0921-8CB0-8282-4BC4F74E6E1E}"/>
                </a:ext>
              </a:extLst>
            </p:cNvPr>
            <p:cNvSpPr>
              <a:spLocks noChangeAspect="1"/>
            </p:cNvSpPr>
            <p:nvPr/>
          </p:nvSpPr>
          <p:spPr>
            <a:xfrm>
              <a:off x="4299477" y="4176504"/>
              <a:ext cx="109728" cy="109728"/>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B42CF529-F7E5-EBFB-BACB-3744A38AE7BF}"/>
                </a:ext>
              </a:extLst>
            </p:cNvPr>
            <p:cNvSpPr txBox="1"/>
            <p:nvPr/>
          </p:nvSpPr>
          <p:spPr>
            <a:xfrm>
              <a:off x="4432391" y="4021242"/>
              <a:ext cx="309700" cy="369332"/>
            </a:xfrm>
            <a:prstGeom prst="rect">
              <a:avLst/>
            </a:prstGeom>
            <a:noFill/>
          </p:spPr>
          <p:txBody>
            <a:bodyPr wrap="none" rtlCol="0">
              <a:spAutoFit/>
            </a:bodyPr>
            <a:lstStyle/>
            <a:p>
              <a:r>
                <a:rPr lang="en-US" dirty="0"/>
                <a:t>B</a:t>
              </a:r>
            </a:p>
          </p:txBody>
        </p:sp>
        <p:sp>
          <p:nvSpPr>
            <p:cNvPr id="111616" name="Oval 111615">
              <a:extLst>
                <a:ext uri="{FF2B5EF4-FFF2-40B4-BE49-F238E27FC236}">
                  <a16:creationId xmlns:a16="http://schemas.microsoft.com/office/drawing/2014/main" id="{8A6BD1CD-939B-4682-9432-DD399E88C551}"/>
                </a:ext>
              </a:extLst>
            </p:cNvPr>
            <p:cNvSpPr>
              <a:spLocks noChangeAspect="1"/>
            </p:cNvSpPr>
            <p:nvPr/>
          </p:nvSpPr>
          <p:spPr>
            <a:xfrm>
              <a:off x="4131837" y="4283184"/>
              <a:ext cx="109728" cy="109728"/>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617" name="TextBox 111616">
              <a:extLst>
                <a:ext uri="{FF2B5EF4-FFF2-40B4-BE49-F238E27FC236}">
                  <a16:creationId xmlns:a16="http://schemas.microsoft.com/office/drawing/2014/main" id="{3AE1748E-E482-6E1D-16DF-155FFB713F30}"/>
                </a:ext>
              </a:extLst>
            </p:cNvPr>
            <p:cNvSpPr txBox="1"/>
            <p:nvPr/>
          </p:nvSpPr>
          <p:spPr>
            <a:xfrm>
              <a:off x="3794783" y="4123738"/>
              <a:ext cx="308098" cy="369332"/>
            </a:xfrm>
            <a:prstGeom prst="rect">
              <a:avLst/>
            </a:prstGeom>
            <a:noFill/>
          </p:spPr>
          <p:txBody>
            <a:bodyPr wrap="none" rtlCol="0">
              <a:spAutoFit/>
            </a:bodyPr>
            <a:lstStyle/>
            <a:p>
              <a:r>
                <a:rPr lang="en-US" dirty="0"/>
                <a:t>C</a:t>
              </a:r>
            </a:p>
          </p:txBody>
        </p:sp>
      </p:grpSp>
    </p:spTree>
    <p:extLst>
      <p:ext uri="{BB962C8B-B14F-4D97-AF65-F5344CB8AC3E}">
        <p14:creationId xmlns:p14="http://schemas.microsoft.com/office/powerpoint/2010/main" val="163847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rmAutofit fontScale="92500"/>
              </a:bodyPr>
              <a:lstStyle/>
              <a:p>
                <a:r>
                  <a:rPr lang="en-US" dirty="0"/>
                  <a:t>Side panels ($10/ft</a:t>
                </a:r>
                <a:r>
                  <a:rPr lang="en-US" baseline="30000" dirty="0"/>
                  <a:t>2</a:t>
                </a:r>
                <a:r>
                  <a:rPr lang="en-US" dirty="0"/>
                  <a:t>), ends &amp; floor ($15/ft</a:t>
                </a:r>
                <a:r>
                  <a:rPr lang="en-US" baseline="30000" dirty="0"/>
                  <a:t>2</a:t>
                </a:r>
                <a:r>
                  <a:rPr lang="en-US" dirty="0"/>
                  <a:t>), volume &gt;= 125ft</a:t>
                </a:r>
                <a:r>
                  <a:rPr lang="en-US" baseline="30000" dirty="0"/>
                  <a:t>3</a:t>
                </a:r>
              </a:p>
              <a:p>
                <a:r>
                  <a:rPr lang="en-US" dirty="0"/>
                  <a:t>Optimization problem (cost)</a:t>
                </a:r>
              </a:p>
              <a:p>
                <a:endParaRPr lang="en-US" dirty="0"/>
              </a:p>
              <a:p>
                <a:endParaRPr lang="en-US" dirty="0"/>
              </a:p>
              <a:p>
                <a:r>
                  <a:rPr lang="en-US" dirty="0"/>
                  <a:t>Lagrange function</a:t>
                </a:r>
              </a:p>
              <a:p>
                <a:endParaRPr lang="en-US" dirty="0"/>
              </a:p>
              <a:p>
                <a:r>
                  <a:rPr lang="en-US" dirty="0"/>
                  <a:t>Optimum design: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=4.8075</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=7.2112</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3</m:t>
                        </m:r>
                      </m:sub>
                      <m:sup>
                        <m:r>
                          <a:rPr lang="en-US" i="1">
                            <a:latin typeface="Cambria Math" panose="02040503050406030204" pitchFamily="18" charset="0"/>
                          </a:rPr>
                          <m:t>∗</m:t>
                        </m:r>
                      </m:sup>
                    </m:sSubSup>
                    <m:r>
                      <a:rPr lang="en-US" i="1">
                        <a:latin typeface="Cambria Math" panose="02040503050406030204" pitchFamily="18" charset="0"/>
                      </a:rPr>
                      <m:t>=3.6056</m:t>
                    </m:r>
                  </m:oMath>
                </a14:m>
                <a:endParaRPr lang="en-US" dirty="0"/>
              </a:p>
              <a:p>
                <a:pPr lvl="1"/>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𝑓</m:t>
                        </m:r>
                      </m:e>
                      <m:sup>
                        <m:r>
                          <a:rPr lang="en-US" sz="2200" i="1">
                            <a:latin typeface="Cambria Math" panose="02040503050406030204" pitchFamily="18" charset="0"/>
                          </a:rPr>
                          <m:t>∗</m:t>
                        </m:r>
                      </m:sup>
                    </m:sSup>
                    <m:r>
                      <a:rPr lang="en-US" sz="2200" i="1">
                        <a:latin typeface="Cambria Math" panose="02040503050406030204" pitchFamily="18" charset="0"/>
                      </a:rPr>
                      <m:t>=1560</m:t>
                    </m:r>
                  </m:oMath>
                </a14:m>
                <a:r>
                  <a:rPr lang="en-US" sz="2200" dirty="0"/>
                  <a:t>,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𝜆</m:t>
                        </m:r>
                      </m:e>
                      <m:sup>
                        <m:r>
                          <a:rPr lang="en-US" sz="2200" i="1">
                            <a:latin typeface="Cambria Math" panose="02040503050406030204" pitchFamily="18" charset="0"/>
                          </a:rPr>
                          <m:t>∗</m:t>
                        </m:r>
                      </m:sup>
                    </m:sSup>
                    <m:r>
                      <a:rPr lang="en-US" sz="2200" i="1">
                        <a:latin typeface="Cambria Math" panose="02040503050406030204" pitchFamily="18" charset="0"/>
                      </a:rPr>
                      <m:t>=8.320</m:t>
                    </m:r>
                  </m:oMath>
                </a14:m>
                <a:endParaRPr lang="en-US" sz="2200" dirty="0"/>
              </a:p>
              <a:p>
                <a:r>
                  <a:rPr lang="en-US" dirty="0"/>
                  <a:t>Increase volume to 130ft</a:t>
                </a:r>
                <a:r>
                  <a:rPr lang="en-US" baseline="30000" dirty="0"/>
                  <a:t>3</a:t>
                </a:r>
                <a:r>
                  <a:rPr lang="en-US" dirty="0"/>
                  <a:t>:</a:t>
                </a:r>
                <a:r>
                  <a:rPr lang="en-US" baseline="30000" dirty="0"/>
                  <a:t> </a:t>
                </a: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𝜆</m:t>
                    </m:r>
                    <m:r>
                      <m:rPr>
                        <m:sty m:val="p"/>
                      </m:rPr>
                      <a:rPr lang="en-US">
                        <a:latin typeface="Cambria Math" panose="02040503050406030204" pitchFamily="18" charset="0"/>
                      </a:rPr>
                      <m:t>Δ</m:t>
                    </m:r>
                    <m:r>
                      <a:rPr lang="en-US" i="1">
                        <a:latin typeface="Cambria Math" panose="02040503050406030204" pitchFamily="18" charset="0"/>
                      </a:rPr>
                      <m:t>𝑏</m:t>
                    </m:r>
                    <m:r>
                      <a:rPr lang="en-US" i="1">
                        <a:latin typeface="Cambria Math" panose="02040503050406030204" pitchFamily="18" charset="0"/>
                      </a:rPr>
                      <m:t>=−8.320×−5=41.6</m:t>
                    </m:r>
                  </m:oMath>
                </a14:m>
                <a:endParaRPr lang="en-US" baseline="30000" dirty="0"/>
              </a:p>
              <a:p>
                <a:r>
                  <a:rPr lang="en-US" dirty="0"/>
                  <a:t>Actual optimum: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r>
                      <a:rPr lang="en-US" i="1">
                        <a:latin typeface="Cambria Math" panose="02040503050406030204" pitchFamily="18" charset="0"/>
                      </a:rPr>
                      <m:t>=1601.3</m:t>
                    </m:r>
                  </m:oMath>
                </a14:m>
                <a:r>
                  <a:rPr lang="en-US" dirty="0"/>
                  <a:t>, </a:t>
                </a: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𝑓</m:t>
                    </m:r>
                    <m:r>
                      <a:rPr lang="en-US" i="1">
                        <a:latin typeface="Cambria Math" panose="02040503050406030204" pitchFamily="18" charset="0"/>
                      </a:rPr>
                      <m:t>=41.3</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786" t="-1300"/>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Ex4.13) Optimization of Top-Open Container Box</a:t>
            </a:r>
          </a:p>
        </p:txBody>
      </p:sp>
      <p:grpSp>
        <p:nvGrpSpPr>
          <p:cNvPr id="5" name="Group 12"/>
          <p:cNvGrpSpPr/>
          <p:nvPr/>
        </p:nvGrpSpPr>
        <p:grpSpPr>
          <a:xfrm>
            <a:off x="6467432" y="1758096"/>
            <a:ext cx="2612073" cy="1226062"/>
            <a:chOff x="6301953" y="1532239"/>
            <a:chExt cx="2612073" cy="1226062"/>
          </a:xfrm>
        </p:grpSpPr>
        <p:sp>
          <p:nvSpPr>
            <p:cNvPr id="9" name="Cube 8"/>
            <p:cNvSpPr/>
            <p:nvPr/>
          </p:nvSpPr>
          <p:spPr bwMode="auto">
            <a:xfrm>
              <a:off x="6301953" y="1532239"/>
              <a:ext cx="2483708" cy="1124465"/>
            </a:xfrm>
            <a:prstGeom prst="cube">
              <a:avLst>
                <a:gd name="adj" fmla="val 31593"/>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 name="TextBox 9"/>
            <p:cNvSpPr txBox="1"/>
            <p:nvPr/>
          </p:nvSpPr>
          <p:spPr>
            <a:xfrm>
              <a:off x="7227405" y="2298352"/>
              <a:ext cx="385042" cy="369332"/>
            </a:xfrm>
            <a:prstGeom prst="rect">
              <a:avLst/>
            </a:prstGeom>
            <a:noFill/>
          </p:spPr>
          <p:txBody>
            <a:bodyPr wrap="none" rtlCol="0">
              <a:spAutoFit/>
            </a:bodyPr>
            <a:lstStyle/>
            <a:p>
              <a:r>
                <a:rPr lang="en-US"/>
                <a:t>b</a:t>
              </a:r>
              <a:r>
                <a:rPr lang="en-US" baseline="-25000"/>
                <a:t>2</a:t>
              </a:r>
              <a:endParaRPr lang="en-US" baseline="-25000" dirty="0"/>
            </a:p>
          </p:txBody>
        </p:sp>
        <p:sp>
          <p:nvSpPr>
            <p:cNvPr id="11" name="TextBox 10"/>
            <p:cNvSpPr txBox="1"/>
            <p:nvPr/>
          </p:nvSpPr>
          <p:spPr>
            <a:xfrm>
              <a:off x="8084154" y="2067685"/>
              <a:ext cx="385042" cy="369332"/>
            </a:xfrm>
            <a:prstGeom prst="rect">
              <a:avLst/>
            </a:prstGeom>
            <a:noFill/>
          </p:spPr>
          <p:txBody>
            <a:bodyPr wrap="none" rtlCol="0">
              <a:spAutoFit/>
            </a:bodyPr>
            <a:lstStyle/>
            <a:p>
              <a:r>
                <a:rPr lang="en-US"/>
                <a:t>b</a:t>
              </a:r>
              <a:r>
                <a:rPr lang="en-US" baseline="-25000"/>
                <a:t>3</a:t>
              </a:r>
              <a:endParaRPr lang="en-US" baseline="-25000" dirty="0"/>
            </a:p>
          </p:txBody>
        </p:sp>
        <p:sp>
          <p:nvSpPr>
            <p:cNvPr id="12" name="TextBox 11"/>
            <p:cNvSpPr txBox="1"/>
            <p:nvPr/>
          </p:nvSpPr>
          <p:spPr>
            <a:xfrm>
              <a:off x="8528984" y="2388969"/>
              <a:ext cx="385042" cy="369332"/>
            </a:xfrm>
            <a:prstGeom prst="rect">
              <a:avLst/>
            </a:prstGeom>
            <a:noFill/>
          </p:spPr>
          <p:txBody>
            <a:bodyPr wrap="none" rtlCol="0">
              <a:spAutoFit/>
            </a:bodyPr>
            <a:lstStyle/>
            <a:p>
              <a:r>
                <a:rPr lang="en-US"/>
                <a:t>b</a:t>
              </a:r>
              <a:r>
                <a:rPr lang="en-US" baseline="-25000"/>
                <a:t>1</a:t>
              </a:r>
              <a:endParaRPr lang="en-US" baseline="-25000" dirty="0"/>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254CA81-1557-5EBC-E1EC-159FC31C0190}"/>
                  </a:ext>
                </a:extLst>
              </p:cNvPr>
              <p:cNvSpPr txBox="1"/>
              <p:nvPr/>
            </p:nvSpPr>
            <p:spPr>
              <a:xfrm>
                <a:off x="597242" y="1906940"/>
                <a:ext cx="516372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minimize</m:t>
                      </m:r>
                      <m:r>
                        <a:rPr lang="en-US" sz="2000" i="1">
                          <a:latin typeface="Cambria Math" panose="02040503050406030204" pitchFamily="18" charset="0"/>
                        </a:rPr>
                        <m:t>  </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=20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+30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+15</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m:oMath xmlns:m="http://schemas.openxmlformats.org/officeDocument/2006/math">
                      <m:r>
                        <m:rPr>
                          <m:sty m:val="p"/>
                        </m:rPr>
                        <a:rPr lang="en-US" sz="2000" i="0">
                          <a:latin typeface="Cambria Math" panose="02040503050406030204" pitchFamily="18" charset="0"/>
                        </a:rPr>
                        <m:t>subject</m:t>
                      </m:r>
                      <m:r>
                        <a:rPr lang="en-US" sz="2000" i="0">
                          <a:latin typeface="Cambria Math" panose="02040503050406030204" pitchFamily="18" charset="0"/>
                        </a:rPr>
                        <m:t> </m:t>
                      </m:r>
                      <m:r>
                        <m:rPr>
                          <m:sty m:val="p"/>
                        </m:rPr>
                        <a:rPr lang="en-US" sz="2000" i="0">
                          <a:latin typeface="Cambria Math" panose="02040503050406030204" pitchFamily="18" charset="0"/>
                        </a:rPr>
                        <m:t>to</m:t>
                      </m:r>
                      <m:r>
                        <a:rPr lang="en-US" sz="2000" i="1">
                          <a:latin typeface="Cambria Math" panose="02040503050406030204" pitchFamily="18" charset="0"/>
                        </a:rPr>
                        <m:t> </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=125−</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≤0</m:t>
                      </m:r>
                    </m:oMath>
                  </m:oMathPara>
                </a14:m>
                <a:endParaRPr lang="en-US" sz="2800" dirty="0"/>
              </a:p>
            </p:txBody>
          </p:sp>
        </mc:Choice>
        <mc:Fallback xmlns="">
          <p:sp>
            <p:nvSpPr>
              <p:cNvPr id="6" name="TextBox 5">
                <a:extLst>
                  <a:ext uri="{FF2B5EF4-FFF2-40B4-BE49-F238E27FC236}">
                    <a16:creationId xmlns:a16="http://schemas.microsoft.com/office/drawing/2014/main" id="{E254CA81-1557-5EBC-E1EC-159FC31C0190}"/>
                  </a:ext>
                </a:extLst>
              </p:cNvPr>
              <p:cNvSpPr txBox="1">
                <a:spLocks noRot="1" noChangeAspect="1" noMove="1" noResize="1" noEditPoints="1" noAdjustHandles="1" noChangeArrowheads="1" noChangeShapeType="1" noTextEdit="1"/>
              </p:cNvSpPr>
              <p:nvPr/>
            </p:nvSpPr>
            <p:spPr>
              <a:xfrm>
                <a:off x="597242" y="1906940"/>
                <a:ext cx="5163721" cy="707886"/>
              </a:xfrm>
              <a:prstGeom prst="rect">
                <a:avLst/>
              </a:prstGeom>
              <a:blipFill>
                <a:blip r:embed="rId3"/>
                <a:stretch>
                  <a:fillRect b="-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6A3BAE8-F2A3-01F4-2287-BC6BDEB39CF4}"/>
                  </a:ext>
                </a:extLst>
              </p:cNvPr>
              <p:cNvSpPr txBox="1"/>
              <p:nvPr/>
            </p:nvSpPr>
            <p:spPr>
              <a:xfrm>
                <a:off x="597242" y="3426721"/>
                <a:ext cx="7180684" cy="4397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i="1">
                              <a:latin typeface="Cambria Math" panose="02040503050406030204" pitchFamily="18" charset="0"/>
                            </a:rPr>
                            <m:t>,</m:t>
                          </m:r>
                          <m:r>
                            <a:rPr lang="en-US" sz="2000" i="1">
                              <a:latin typeface="Cambria Math" panose="02040503050406030204" pitchFamily="18" charset="0"/>
                            </a:rPr>
                            <m:t>𝜆</m:t>
                          </m:r>
                          <m:r>
                            <a:rPr lang="en-US" sz="2000">
                              <a:latin typeface="Cambria Math" panose="02040503050406030204" pitchFamily="18" charset="0"/>
                            </a:rPr>
                            <m:t>,</m:t>
                          </m:r>
                          <m:r>
                            <a:rPr lang="en-US" sz="2000" i="1">
                              <a:latin typeface="Cambria Math" panose="02040503050406030204" pitchFamily="18" charset="0"/>
                            </a:rPr>
                            <m:t>𝑠</m:t>
                          </m:r>
                        </m:e>
                      </m:d>
                      <m:r>
                        <a:rPr lang="en-US" sz="2000" i="1">
                          <a:latin typeface="Cambria Math" panose="02040503050406030204" pitchFamily="18" charset="0"/>
                        </a:rPr>
                        <m:t>=20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+30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+15</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𝜆</m:t>
                      </m:r>
                      <m:d>
                        <m:dPr>
                          <m:ctrlPr>
                            <a:rPr lang="en-US" sz="2000" i="1">
                              <a:latin typeface="Cambria Math" panose="02040503050406030204" pitchFamily="18" charset="0"/>
                            </a:rPr>
                          </m:ctrlPr>
                        </m:dPr>
                        <m:e>
                          <m:r>
                            <a:rPr lang="en-US" sz="2000" i="1">
                              <a:latin typeface="Cambria Math" panose="02040503050406030204" pitchFamily="18" charset="0"/>
                            </a:rPr>
                            <m:t>125−</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e>
                      </m:d>
                    </m:oMath>
                  </m:oMathPara>
                </a14:m>
                <a:endParaRPr lang="en-US" sz="2800" dirty="0"/>
              </a:p>
            </p:txBody>
          </p:sp>
        </mc:Choice>
        <mc:Fallback xmlns="">
          <p:sp>
            <p:nvSpPr>
              <p:cNvPr id="7" name="TextBox 6">
                <a:extLst>
                  <a:ext uri="{FF2B5EF4-FFF2-40B4-BE49-F238E27FC236}">
                    <a16:creationId xmlns:a16="http://schemas.microsoft.com/office/drawing/2014/main" id="{C6A3BAE8-F2A3-01F4-2287-BC6BDEB39CF4}"/>
                  </a:ext>
                </a:extLst>
              </p:cNvPr>
              <p:cNvSpPr txBox="1">
                <a:spLocks noRot="1" noChangeAspect="1" noMove="1" noResize="1" noEditPoints="1" noAdjustHandles="1" noChangeArrowheads="1" noChangeShapeType="1" noTextEdit="1"/>
              </p:cNvSpPr>
              <p:nvPr/>
            </p:nvSpPr>
            <p:spPr>
              <a:xfrm>
                <a:off x="597242" y="3426721"/>
                <a:ext cx="7180684" cy="43973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8715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707" name="Rectangle 3"/>
              <p:cNvSpPr>
                <a:spLocks noGrp="1" noChangeArrowheads="1"/>
              </p:cNvSpPr>
              <p:nvPr>
                <p:ph type="body" sz="quarter" idx="10"/>
              </p:nvPr>
            </p:nvSpPr>
            <p:spPr/>
            <p:txBody>
              <a:bodyPr/>
              <a:lstStyle/>
              <a:p>
                <a:r>
                  <a:rPr lang="en-US" dirty="0"/>
                  <a:t>Objective and constraints depend on parameter </a:t>
                </a:r>
                <a14:m>
                  <m:oMath xmlns:m="http://schemas.openxmlformats.org/officeDocument/2006/math">
                    <m:r>
                      <a:rPr lang="en-US" i="1" dirty="0" smtClean="0">
                        <a:latin typeface="Cambria Math" panose="02040503050406030204" pitchFamily="18" charset="0"/>
                      </a:rPr>
                      <m:t>𝑝</m:t>
                    </m:r>
                  </m:oMath>
                </a14:m>
                <a:endParaRPr lang="en-US" i="1" dirty="0"/>
              </a:p>
              <a:p>
                <a:endParaRPr lang="en-US" dirty="0"/>
              </a:p>
              <a:p>
                <a:r>
                  <a:rPr lang="en-US" dirty="0"/>
                  <a:t>Optimum solution: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a:p>
                <a:r>
                  <a:rPr lang="en-US" dirty="0"/>
                  <a:t>Optimum objective: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𝑝</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𝑝</m:t>
                        </m:r>
                      </m:e>
                    </m:d>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oMath>
                </a14:m>
                <a:r>
                  <a:rPr lang="en-US" dirty="0"/>
                  <a:t> </a:t>
                </a:r>
              </a:p>
              <a:p>
                <a:r>
                  <a:rPr lang="en-US" dirty="0"/>
                  <a:t>Sensitivity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𝑝</m:t>
                        </m:r>
                      </m:e>
                    </m:d>
                  </m:oMath>
                </a14:m>
                <a:r>
                  <a:rPr lang="en-US" dirty="0"/>
                  <a:t> </a:t>
                </a:r>
                <a:r>
                  <a:rPr lang="en-US" dirty="0" err="1"/>
                  <a:t>w.r.t.</a:t>
                </a:r>
                <a:r>
                  <a:rPr lang="en-US" dirty="0"/>
                  <a:t> </a:t>
                </a:r>
                <a14:m>
                  <m:oMath xmlns:m="http://schemas.openxmlformats.org/officeDocument/2006/math">
                    <m:r>
                      <a:rPr lang="en-US" i="1" dirty="0" smtClean="0">
                        <a:latin typeface="Cambria Math" panose="02040503050406030204" pitchFamily="18" charset="0"/>
                      </a:rPr>
                      <m:t>𝑝</m:t>
                    </m:r>
                  </m:oMath>
                </a14:m>
                <a:endParaRPr lang="en-US" i="1" dirty="0"/>
              </a:p>
              <a:p>
                <a:endParaRPr lang="en-US" dirty="0"/>
              </a:p>
              <a:p>
                <a:endParaRPr lang="en-US" dirty="0"/>
              </a:p>
              <a:p>
                <a:r>
                  <a:rPr lang="en-US" dirty="0"/>
                  <a:t>Lagrange multipliers are called “shadow prices” because they provide the price of imposing constraints</a:t>
                </a:r>
              </a:p>
            </p:txBody>
          </p:sp>
        </mc:Choice>
        <mc:Fallback xmlns="">
          <p:sp>
            <p:nvSpPr>
              <p:cNvPr id="72707"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72706" name="Rectangle 2"/>
          <p:cNvSpPr>
            <a:spLocks noGrp="1" noChangeArrowheads="1"/>
          </p:cNvSpPr>
          <p:nvPr>
            <p:ph type="title"/>
          </p:nvPr>
        </p:nvSpPr>
        <p:spPr/>
        <p:txBody>
          <a:bodyPr/>
          <a:lstStyle/>
          <a:p>
            <a:r>
              <a:rPr lang="en-US" dirty="0"/>
              <a:t>Sensitivity of Optimum Solution to Parameters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B0DDC1-27B8-2427-F052-A2A6490DF396}"/>
                  </a:ext>
                </a:extLst>
              </p:cNvPr>
              <p:cNvSpPr txBox="1"/>
              <p:nvPr/>
            </p:nvSpPr>
            <p:spPr>
              <a:xfrm>
                <a:off x="2215376" y="1122556"/>
                <a:ext cx="258763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minimize</m:t>
                      </m:r>
                      <m:r>
                        <a:rPr lang="en-US" sz="2000" i="1">
                          <a:latin typeface="Cambria Math" panose="02040503050406030204" pitchFamily="18" charset="0"/>
                        </a:rPr>
                        <m:t>  </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i="1">
                              <a:latin typeface="Cambria Math" panose="02040503050406030204" pitchFamily="18" charset="0"/>
                            </a:rPr>
                            <m:t>,</m:t>
                          </m:r>
                          <m:r>
                            <a:rPr lang="en-US" sz="2000" i="1">
                              <a:latin typeface="Cambria Math" panose="02040503050406030204" pitchFamily="18" charset="0"/>
                            </a:rPr>
                            <m:t>𝑝</m:t>
                          </m:r>
                        </m:e>
                      </m:d>
                    </m:oMath>
                    <m:oMath xmlns:m="http://schemas.openxmlformats.org/officeDocument/2006/math">
                      <m:r>
                        <m:rPr>
                          <m:sty m:val="p"/>
                        </m:rPr>
                        <a:rPr lang="en-US" sz="2000" i="0">
                          <a:latin typeface="Cambria Math" panose="02040503050406030204" pitchFamily="18" charset="0"/>
                        </a:rPr>
                        <m:t>subject</m:t>
                      </m:r>
                      <m:r>
                        <a:rPr lang="en-US" sz="2000" i="0">
                          <a:latin typeface="Cambria Math" panose="02040503050406030204" pitchFamily="18" charset="0"/>
                        </a:rPr>
                        <m:t> </m:t>
                      </m:r>
                      <m:r>
                        <m:rPr>
                          <m:sty m:val="p"/>
                        </m:rPr>
                        <a:rPr lang="en-US" sz="2000" i="0">
                          <a:latin typeface="Cambria Math" panose="02040503050406030204" pitchFamily="18" charset="0"/>
                        </a:rPr>
                        <m:t>to</m:t>
                      </m:r>
                      <m:r>
                        <a:rPr lang="en-US" sz="2000" i="1">
                          <a:latin typeface="Cambria Math" panose="02040503050406030204" pitchFamily="18" charset="0"/>
                        </a:rPr>
                        <m:t> </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i="1">
                              <a:latin typeface="Cambria Math" panose="02040503050406030204" pitchFamily="18" charset="0"/>
                            </a:rPr>
                            <m:t>,</m:t>
                          </m:r>
                          <m:r>
                            <a:rPr lang="en-US" sz="2000" i="1">
                              <a:latin typeface="Cambria Math" panose="02040503050406030204" pitchFamily="18" charset="0"/>
                            </a:rPr>
                            <m:t>𝑝</m:t>
                          </m:r>
                        </m:e>
                      </m:d>
                      <m:r>
                        <a:rPr lang="en-US" sz="2000" i="1">
                          <a:latin typeface="Cambria Math" panose="02040503050406030204" pitchFamily="18" charset="0"/>
                        </a:rPr>
                        <m:t>≤0</m:t>
                      </m:r>
                    </m:oMath>
                  </m:oMathPara>
                </a14:m>
                <a:endParaRPr lang="en-US" sz="2800" dirty="0"/>
              </a:p>
            </p:txBody>
          </p:sp>
        </mc:Choice>
        <mc:Fallback xmlns="">
          <p:sp>
            <p:nvSpPr>
              <p:cNvPr id="3" name="TextBox 2">
                <a:extLst>
                  <a:ext uri="{FF2B5EF4-FFF2-40B4-BE49-F238E27FC236}">
                    <a16:creationId xmlns:a16="http://schemas.microsoft.com/office/drawing/2014/main" id="{D1B0DDC1-27B8-2427-F052-A2A6490DF396}"/>
                  </a:ext>
                </a:extLst>
              </p:cNvPr>
              <p:cNvSpPr txBox="1">
                <a:spLocks noRot="1" noChangeAspect="1" noMove="1" noResize="1" noEditPoints="1" noAdjustHandles="1" noChangeArrowheads="1" noChangeShapeType="1" noTextEdit="1"/>
              </p:cNvSpPr>
              <p:nvPr/>
            </p:nvSpPr>
            <p:spPr>
              <a:xfrm>
                <a:off x="2215376" y="1122556"/>
                <a:ext cx="2587631" cy="707886"/>
              </a:xfrm>
              <a:prstGeom prst="rect">
                <a:avLst/>
              </a:prstGeom>
              <a:blipFill>
                <a:blip r:embed="rId4"/>
                <a:stretch>
                  <a:fillRect b="-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EDFFF3A-0BE5-6962-BCD5-FEAE52B3D1D2}"/>
                  </a:ext>
                </a:extLst>
              </p:cNvPr>
              <p:cNvSpPr txBox="1"/>
              <p:nvPr/>
            </p:nvSpPr>
            <p:spPr>
              <a:xfrm>
                <a:off x="1048216" y="3587500"/>
                <a:ext cx="5508752" cy="796628"/>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𝑑𝑓</m:t>
                          </m:r>
                        </m:num>
                        <m:den>
                          <m:r>
                            <a:rPr lang="en-US" sz="2000" i="1">
                              <a:latin typeface="Cambria Math" panose="02040503050406030204" pitchFamily="18" charset="0"/>
                            </a:rPr>
                            <m:t>𝑑𝑝</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r>
                            <a:rPr lang="en-US" sz="2000" i="1">
                              <a:latin typeface="Cambria Math" panose="02040503050406030204" pitchFamily="18" charset="0"/>
                            </a:rPr>
                            <m:t>𝑝</m:t>
                          </m:r>
                        </m:den>
                      </m:f>
                      <m:r>
                        <a:rPr lang="en-US" sz="2000">
                          <a:latin typeface="Cambria Math" panose="02040503050406030204" pitchFamily="18" charset="0"/>
                        </a:rPr>
                        <m:t>+</m:t>
                      </m:r>
                      <m:sSup>
                        <m:sSupPr>
                          <m:ctrlPr>
                            <a:rPr lang="en-US" sz="2000" i="1">
                              <a:latin typeface="Cambria Math" panose="02040503050406030204" pitchFamily="18" charset="0"/>
                            </a:rPr>
                          </m:ctrlPr>
                        </m:sSupPr>
                        <m:e>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r>
                                <a:rPr lang="en-US" sz="2000" b="1" i="1">
                                  <a:latin typeface="Cambria Math" panose="02040503050406030204" pitchFamily="18" charset="0"/>
                                </a:rPr>
                                <m:t>𝐱</m:t>
                              </m:r>
                            </m:den>
                          </m:f>
                        </m:e>
                        <m:sup>
                          <m:r>
                            <a:rPr lang="en-US" sz="2000" i="1">
                              <a:latin typeface="Cambria Math" panose="02040503050406030204" pitchFamily="18" charset="0"/>
                            </a:rPr>
                            <m:t>𝑇</m:t>
                          </m:r>
                        </m:sup>
                      </m:sSup>
                      <m:f>
                        <m:fPr>
                          <m:ctrlPr>
                            <a:rPr lang="en-US" sz="2000" i="1">
                              <a:latin typeface="Cambria Math" panose="02040503050406030204" pitchFamily="18" charset="0"/>
                            </a:rPr>
                          </m:ctrlPr>
                        </m:fPr>
                        <m:num>
                          <m:r>
                            <a:rPr lang="en-US" sz="2000" i="1">
                              <a:latin typeface="Cambria Math" panose="02040503050406030204" pitchFamily="18" charset="0"/>
                            </a:rPr>
                            <m:t>𝑑</m:t>
                          </m:r>
                          <m:r>
                            <a:rPr lang="en-US" sz="2000" b="1" i="1">
                              <a:latin typeface="Cambria Math" panose="02040503050406030204" pitchFamily="18" charset="0"/>
                            </a:rPr>
                            <m:t>𝐱</m:t>
                          </m:r>
                        </m:num>
                        <m:den>
                          <m:r>
                            <a:rPr lang="en-US" sz="2000" i="1">
                              <a:latin typeface="Cambria Math" panose="02040503050406030204" pitchFamily="18" charset="0"/>
                            </a:rPr>
                            <m:t>𝜕</m:t>
                          </m:r>
                          <m:r>
                            <a:rPr lang="en-US" sz="2000" i="1">
                              <a:latin typeface="Cambria Math" panose="02040503050406030204" pitchFamily="18" charset="0"/>
                            </a:rPr>
                            <m:t>𝑝</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r>
                            <a:rPr lang="en-US" sz="2000" i="1">
                              <a:latin typeface="Cambria Math" panose="02040503050406030204" pitchFamily="18" charset="0"/>
                            </a:rPr>
                            <m:t>𝑝</m:t>
                          </m:r>
                        </m:den>
                      </m:f>
                      <m:r>
                        <a:rPr lang="en-US" sz="2000" i="1">
                          <a:latin typeface="Cambria Math" panose="02040503050406030204" pitchFamily="18" charset="0"/>
                        </a:rPr>
                        <m:t>−</m:t>
                      </m:r>
                      <m:r>
                        <a:rPr lang="en-US" sz="2000" i="1">
                          <a:latin typeface="Cambria Math" panose="02040503050406030204" pitchFamily="18" charset="0"/>
                        </a:rPr>
                        <m:t>𝜆</m:t>
                      </m:r>
                      <m:sSup>
                        <m:sSupPr>
                          <m:ctrlPr>
                            <a:rPr lang="en-US" sz="2000" i="1">
                              <a:latin typeface="Cambria Math" panose="02040503050406030204" pitchFamily="18" charset="0"/>
                            </a:rPr>
                          </m:ctrlPr>
                        </m:sSupPr>
                        <m:e>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𝑔</m:t>
                              </m:r>
                            </m:num>
                            <m:den>
                              <m:r>
                                <a:rPr lang="en-US" sz="2000" i="1">
                                  <a:latin typeface="Cambria Math" panose="02040503050406030204" pitchFamily="18" charset="0"/>
                                </a:rPr>
                                <m:t>𝜕</m:t>
                              </m:r>
                              <m:r>
                                <a:rPr lang="en-US" sz="2000" b="1" i="1">
                                  <a:latin typeface="Cambria Math" panose="02040503050406030204" pitchFamily="18" charset="0"/>
                                </a:rPr>
                                <m:t>𝐱</m:t>
                              </m:r>
                            </m:den>
                          </m:f>
                        </m:e>
                        <m:sup>
                          <m:r>
                            <a:rPr lang="en-US" sz="2000" i="1">
                              <a:latin typeface="Cambria Math" panose="02040503050406030204" pitchFamily="18" charset="0"/>
                            </a:rPr>
                            <m:t>𝑇</m:t>
                          </m:r>
                        </m:sup>
                      </m:sSup>
                      <m:f>
                        <m:fPr>
                          <m:ctrlPr>
                            <a:rPr lang="en-US" sz="2000" i="1">
                              <a:latin typeface="Cambria Math" panose="02040503050406030204" pitchFamily="18" charset="0"/>
                            </a:rPr>
                          </m:ctrlPr>
                        </m:fPr>
                        <m:num>
                          <m:r>
                            <a:rPr lang="en-US" sz="2000" i="1">
                              <a:latin typeface="Cambria Math" panose="02040503050406030204" pitchFamily="18" charset="0"/>
                            </a:rPr>
                            <m:t>𝑑</m:t>
                          </m:r>
                          <m:r>
                            <a:rPr lang="en-US" sz="2000" b="1" i="1">
                              <a:latin typeface="Cambria Math" panose="02040503050406030204" pitchFamily="18" charset="0"/>
                            </a:rPr>
                            <m:t>𝐱</m:t>
                          </m:r>
                        </m:num>
                        <m:den>
                          <m:r>
                            <a:rPr lang="en-US" sz="2000" i="1">
                              <a:latin typeface="Cambria Math" panose="02040503050406030204" pitchFamily="18" charset="0"/>
                            </a:rPr>
                            <m:t>𝜕</m:t>
                          </m:r>
                          <m:r>
                            <a:rPr lang="en-US" sz="2000" i="1">
                              <a:latin typeface="Cambria Math" panose="02040503050406030204" pitchFamily="18" charset="0"/>
                            </a:rPr>
                            <m:t>𝑝</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r>
                            <a:rPr lang="en-US" sz="2000" i="1">
                              <a:latin typeface="Cambria Math" panose="02040503050406030204" pitchFamily="18" charset="0"/>
                            </a:rPr>
                            <m:t>𝑝</m:t>
                          </m:r>
                        </m:den>
                      </m:f>
                      <m:r>
                        <a:rPr lang="en-US" sz="2000" i="1">
                          <a:latin typeface="Cambria Math" panose="02040503050406030204" pitchFamily="18" charset="0"/>
                        </a:rPr>
                        <m:t>+</m:t>
                      </m:r>
                      <m:r>
                        <a:rPr lang="en-US" sz="2000" i="1">
                          <a:latin typeface="Cambria Math" panose="02040503050406030204" pitchFamily="18" charset="0"/>
                        </a:rPr>
                        <m:t>𝜆</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𝑔</m:t>
                          </m:r>
                        </m:num>
                        <m:den>
                          <m:r>
                            <a:rPr lang="en-US" sz="2000" i="1">
                              <a:latin typeface="Cambria Math" panose="02040503050406030204" pitchFamily="18" charset="0"/>
                            </a:rPr>
                            <m:t>𝜕</m:t>
                          </m:r>
                          <m:r>
                            <a:rPr lang="en-US" sz="2000" i="1">
                              <a:latin typeface="Cambria Math" panose="02040503050406030204" pitchFamily="18" charset="0"/>
                            </a:rPr>
                            <m:t>𝑝</m:t>
                          </m:r>
                        </m:den>
                      </m:f>
                    </m:oMath>
                  </m:oMathPara>
                </a14:m>
                <a:endParaRPr lang="en-US" sz="2800" dirty="0"/>
              </a:p>
            </p:txBody>
          </p:sp>
        </mc:Choice>
        <mc:Fallback xmlns="">
          <p:sp>
            <p:nvSpPr>
              <p:cNvPr id="9" name="TextBox 8">
                <a:extLst>
                  <a:ext uri="{FF2B5EF4-FFF2-40B4-BE49-F238E27FC236}">
                    <a16:creationId xmlns:a16="http://schemas.microsoft.com/office/drawing/2014/main" id="{4EDFFF3A-0BE5-6962-BCD5-FEAE52B3D1D2}"/>
                  </a:ext>
                </a:extLst>
              </p:cNvPr>
              <p:cNvSpPr txBox="1">
                <a:spLocks noRot="1" noChangeAspect="1" noMove="1" noResize="1" noEditPoints="1" noAdjustHandles="1" noChangeArrowheads="1" noChangeShapeType="1" noTextEdit="1"/>
              </p:cNvSpPr>
              <p:nvPr/>
            </p:nvSpPr>
            <p:spPr>
              <a:xfrm>
                <a:off x="1048216" y="3587500"/>
                <a:ext cx="5508752" cy="796628"/>
              </a:xfrm>
              <a:prstGeom prst="rect">
                <a:avLst/>
              </a:prstGeom>
              <a:blipFill>
                <a:blip r:embed="rId5"/>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706967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Optimization problem</a:t>
                </a:r>
              </a:p>
              <a:p>
                <a:endParaRPr lang="en-US" dirty="0"/>
              </a:p>
              <a:p>
                <a:endParaRPr lang="en-US" dirty="0"/>
              </a:p>
              <a:p>
                <a:r>
                  <a:rPr lang="en-US" dirty="0"/>
                  <a:t>For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=100</m:t>
                    </m:r>
                  </m:oMath>
                </a14:m>
                <a:r>
                  <a:rPr lang="en-US" dirty="0"/>
                  <a:t> we found </a:t>
                </a:r>
                <a14:m>
                  <m:oMath xmlns:m="http://schemas.openxmlformats.org/officeDocument/2006/math">
                    <m:r>
                      <a:rPr lang="en-US" b="0" i="1" dirty="0" smtClean="0">
                        <a:latin typeface="Cambria Math" panose="02040503050406030204" pitchFamily="18" charset="0"/>
                      </a:rPr>
                      <m:t>𝜆</m:t>
                    </m:r>
                    <m:r>
                      <a:rPr lang="en-US" i="1" dirty="0" smtClean="0">
                        <a:latin typeface="Cambria Math" panose="02040503050406030204" pitchFamily="18" charset="0"/>
                      </a:rPr>
                      <m:t>=1</m:t>
                    </m:r>
                  </m:oMath>
                </a14:m>
                <a:endParaRPr lang="en-US" dirty="0"/>
              </a:p>
              <a:p>
                <a:endParaRPr lang="en-US" dirty="0"/>
              </a:p>
              <a:p>
                <a:r>
                  <a:rPr lang="en-US" dirty="0"/>
                  <a:t>Which agrees with</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Ex4.14) Quadratic Objective inside A Circle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59B5E4B-D620-CF43-C422-26F33F977266}"/>
                  </a:ext>
                </a:extLst>
              </p:cNvPr>
              <p:cNvSpPr txBox="1"/>
              <p:nvPr/>
            </p:nvSpPr>
            <p:spPr>
              <a:xfrm>
                <a:off x="1367883" y="1256371"/>
                <a:ext cx="5364161" cy="878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a:latin typeface="Cambria Math" panose="02040503050406030204" pitchFamily="18" charset="0"/>
                            </a:rPr>
                            <m:t>1</m:t>
                          </m:r>
                        </m:sub>
                        <m:sup>
                          <m:r>
                            <a:rPr lang="en-US" sz="2400">
                              <a:latin typeface="Cambria Math" panose="02040503050406030204" pitchFamily="18" charset="0"/>
                            </a:rPr>
                            <m:t>2</m:t>
                          </m:r>
                        </m:sup>
                      </m:sSubSup>
                      <m:r>
                        <a:rPr lang="en-US" sz="2400">
                          <a:latin typeface="Cambria Math" panose="02040503050406030204" pitchFamily="18" charset="0"/>
                        </a:rPr>
                        <m:t>+10</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a:latin typeface="Cambria Math" panose="02040503050406030204" pitchFamily="18" charset="0"/>
                            </a:rPr>
                            <m:t>2</m:t>
                          </m:r>
                        </m:sub>
                        <m:sup>
                          <m:r>
                            <a:rPr lang="en-US" sz="2400">
                              <a:latin typeface="Cambria Math" panose="02040503050406030204" pitchFamily="18" charset="0"/>
                            </a:rPr>
                            <m:t>2</m:t>
                          </m:r>
                        </m:sup>
                      </m:sSubSup>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i="1">
                              <a:latin typeface="Cambria Math" panose="02040503050406030204" pitchFamily="18" charset="0"/>
                            </a:rPr>
                            <m:t>,</m:t>
                          </m:r>
                          <m:r>
                            <a:rPr lang="en-US" sz="2400" i="1">
                              <a:latin typeface="Cambria Math" panose="02040503050406030204" pitchFamily="18" charset="0"/>
                            </a:rPr>
                            <m:t>𝑝</m:t>
                          </m:r>
                        </m:e>
                      </m:d>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i="1">
                          <a:latin typeface="Cambria Math" panose="02040503050406030204" pitchFamily="18" charset="0"/>
                        </a:rPr>
                        <m:t>)≤0</m:t>
                      </m:r>
                    </m:oMath>
                  </m:oMathPara>
                </a14:m>
                <a:endParaRPr lang="en-US" sz="3200" dirty="0"/>
              </a:p>
            </p:txBody>
          </p:sp>
        </mc:Choice>
        <mc:Fallback xmlns="">
          <p:sp>
            <p:nvSpPr>
              <p:cNvPr id="5" name="TextBox 4">
                <a:extLst>
                  <a:ext uri="{FF2B5EF4-FFF2-40B4-BE49-F238E27FC236}">
                    <a16:creationId xmlns:a16="http://schemas.microsoft.com/office/drawing/2014/main" id="{559B5E4B-D620-CF43-C422-26F33F977266}"/>
                  </a:ext>
                </a:extLst>
              </p:cNvPr>
              <p:cNvSpPr txBox="1">
                <a:spLocks noRot="1" noChangeAspect="1" noMove="1" noResize="1" noEditPoints="1" noAdjustHandles="1" noChangeArrowheads="1" noChangeShapeType="1" noTextEdit="1"/>
              </p:cNvSpPr>
              <p:nvPr/>
            </p:nvSpPr>
            <p:spPr>
              <a:xfrm>
                <a:off x="1367883" y="1256371"/>
                <a:ext cx="5364161" cy="878702"/>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98C76B-262D-C3DA-61B9-56AF7CFC54BA}"/>
                  </a:ext>
                </a:extLst>
              </p:cNvPr>
              <p:cNvSpPr txBox="1"/>
              <p:nvPr/>
            </p:nvSpPr>
            <p:spPr>
              <a:xfrm>
                <a:off x="988741" y="2706513"/>
                <a:ext cx="5826210" cy="85927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400" i="1" dirty="0" smtClean="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0" dirty="0">
                              <a:latin typeface="Cambria Math" panose="02040503050406030204" pitchFamily="18" charset="0"/>
                            </a:rPr>
                            <m:t>1</m:t>
                          </m:r>
                        </m:sub>
                        <m:sup>
                          <m:r>
                            <a:rPr lang="en-US" sz="2400" i="0" dirty="0">
                              <a:latin typeface="Cambria Math" panose="02040503050406030204" pitchFamily="18" charset="0"/>
                            </a:rPr>
                            <m:t>∗</m:t>
                          </m:r>
                        </m:sup>
                      </m:sSubSup>
                      <m:r>
                        <a:rPr lang="en-US" sz="2400" i="0" dirty="0">
                          <a:latin typeface="Cambria Math" panose="02040503050406030204" pitchFamily="18" charset="0"/>
                        </a:rPr>
                        <m:t>=</m:t>
                      </m:r>
                      <m:rad>
                        <m:radPr>
                          <m:degHide m:val="on"/>
                          <m:ctrlPr>
                            <a:rPr lang="en-US" sz="2400" i="1" dirty="0">
                              <a:latin typeface="Cambria Math" panose="02040503050406030204" pitchFamily="18" charset="0"/>
                            </a:rPr>
                          </m:ctrlPr>
                        </m:radPr>
                        <m:deg/>
                        <m:e>
                          <m:r>
                            <a:rPr lang="en-US" sz="2400" i="1" dirty="0">
                              <a:latin typeface="Cambria Math" panose="02040503050406030204" pitchFamily="18" charset="0"/>
                            </a:rPr>
                            <m:t>𝑝</m:t>
                          </m:r>
                        </m:e>
                      </m:rad>
                      <m:r>
                        <a:rPr lang="en-US" sz="2400" i="0" dirty="0">
                          <a:latin typeface="Cambria Math" panose="02040503050406030204" pitchFamily="18" charset="0"/>
                        </a:rPr>
                        <m:t>,</m:t>
                      </m:r>
                      <m:r>
                        <a:rPr lang="en-US" sz="2400" b="0" i="1" dirty="0">
                          <a:latin typeface="Cambria Math" panose="02040503050406030204" pitchFamily="18" charset="0"/>
                        </a:rPr>
                        <m:t> </m:t>
                      </m:r>
                      <m:sSubSup>
                        <m:sSubSupPr>
                          <m:ctrlPr>
                            <a:rPr lang="en-US" sz="2400" b="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b="0" i="0" dirty="0">
                              <a:latin typeface="Cambria Math" panose="02040503050406030204" pitchFamily="18" charset="0"/>
                            </a:rPr>
                            <m:t>2</m:t>
                          </m:r>
                        </m:sub>
                        <m:sup>
                          <m:r>
                            <a:rPr lang="en-US" sz="2400" b="0" i="0" dirty="0">
                              <a:latin typeface="Cambria Math" panose="02040503050406030204" pitchFamily="18" charset="0"/>
                            </a:rPr>
                            <m:t>∗</m:t>
                          </m:r>
                        </m:sup>
                      </m:sSubSup>
                      <m:r>
                        <a:rPr lang="en-US" sz="2400" b="0" i="0" dirty="0">
                          <a:latin typeface="Cambria Math" panose="02040503050406030204" pitchFamily="18" charset="0"/>
                        </a:rPr>
                        <m:t>=0,</m:t>
                      </m:r>
                      <m:r>
                        <a:rPr lang="en-US" sz="2400" b="0" i="1" dirty="0">
                          <a:latin typeface="Cambria Math" panose="02040503050406030204" pitchFamily="18" charset="0"/>
                        </a:rPr>
                        <m:t> </m:t>
                      </m:r>
                      <m:sSup>
                        <m:sSupPr>
                          <m:ctrlPr>
                            <a:rPr lang="en-US" sz="2400" b="0" i="1" dirty="0">
                              <a:latin typeface="Cambria Math" panose="02040503050406030204" pitchFamily="18" charset="0"/>
                            </a:rPr>
                          </m:ctrlPr>
                        </m:sSupPr>
                        <m:e>
                          <m:r>
                            <a:rPr lang="en-US" sz="2400" b="0" i="1" dirty="0">
                              <a:latin typeface="Cambria Math" panose="02040503050406030204" pitchFamily="18" charset="0"/>
                            </a:rPr>
                            <m:t>𝑓</m:t>
                          </m:r>
                        </m:e>
                        <m:sup>
                          <m:r>
                            <a:rPr lang="en-US" sz="2400" b="0" i="0" dirty="0">
                              <a:latin typeface="Cambria Math" panose="02040503050406030204" pitchFamily="18" charset="0"/>
                            </a:rPr>
                            <m:t>∗</m:t>
                          </m:r>
                        </m:sup>
                      </m:sSup>
                      <m:d>
                        <m:dPr>
                          <m:ctrlPr>
                            <a:rPr lang="en-US" sz="2400" b="0" i="1" dirty="0">
                              <a:latin typeface="Cambria Math" panose="02040503050406030204" pitchFamily="18" charset="0"/>
                            </a:rPr>
                          </m:ctrlPr>
                        </m:dPr>
                        <m:e>
                          <m:r>
                            <a:rPr lang="en-US" sz="2400" b="0" i="1" dirty="0">
                              <a:latin typeface="Cambria Math" panose="02040503050406030204" pitchFamily="18" charset="0"/>
                            </a:rPr>
                            <m:t>𝑝</m:t>
                          </m:r>
                        </m:e>
                      </m:d>
                      <m:r>
                        <a:rPr lang="en-US" sz="2400" b="0" i="0" dirty="0">
                          <a:latin typeface="Cambria Math" panose="02040503050406030204" pitchFamily="18" charset="0"/>
                        </a:rPr>
                        <m:t>=</m:t>
                      </m:r>
                      <m:r>
                        <a:rPr lang="en-US" sz="2400" b="0" i="1" dirty="0">
                          <a:latin typeface="Cambria Math" panose="02040503050406030204" pitchFamily="18" charset="0"/>
                        </a:rPr>
                        <m:t>𝑝</m:t>
                      </m:r>
                      <m:r>
                        <a:rPr lang="en-US" sz="2400" b="0" i="0" dirty="0">
                          <a:latin typeface="Cambria Math" panose="02040503050406030204" pitchFamily="18" charset="0"/>
                        </a:rPr>
                        <m:t>,</m:t>
                      </m:r>
                      <m:r>
                        <a:rPr lang="en-US" sz="2400" b="0" i="1" dirty="0">
                          <a:latin typeface="Cambria Math" panose="02040503050406030204" pitchFamily="18" charset="0"/>
                        </a:rPr>
                        <m:t> </m:t>
                      </m:r>
                      <m:f>
                        <m:fPr>
                          <m:ctrlPr>
                            <a:rPr lang="en-US" sz="2400" b="0" i="1" dirty="0">
                              <a:latin typeface="Cambria Math" panose="02040503050406030204" pitchFamily="18" charset="0"/>
                            </a:rPr>
                          </m:ctrlPr>
                        </m:fPr>
                        <m:num>
                          <m:r>
                            <m:rPr>
                              <m:sty m:val="p"/>
                            </m:rPr>
                            <a:rPr lang="en-US" sz="2400" b="0" i="1" dirty="0">
                              <a:latin typeface="Cambria Math" panose="02040503050406030204" pitchFamily="18" charset="0"/>
                            </a:rPr>
                            <m:t>d</m:t>
                          </m:r>
                          <m:sSup>
                            <m:sSupPr>
                              <m:ctrlPr>
                                <a:rPr lang="en-US" sz="2400" b="0" i="1" dirty="0">
                                  <a:latin typeface="Cambria Math" panose="02040503050406030204" pitchFamily="18" charset="0"/>
                                </a:rPr>
                              </m:ctrlPr>
                            </m:sSupPr>
                            <m:e>
                              <m:r>
                                <a:rPr lang="en-US" sz="2400" b="0" i="1" dirty="0">
                                  <a:latin typeface="Cambria Math" panose="02040503050406030204" pitchFamily="18" charset="0"/>
                                </a:rPr>
                                <m:t>𝑓</m:t>
                              </m:r>
                            </m:e>
                            <m:sup>
                              <m:r>
                                <a:rPr lang="en-US" sz="2400" b="0" i="0" dirty="0">
                                  <a:latin typeface="Cambria Math" panose="02040503050406030204" pitchFamily="18" charset="0"/>
                                </a:rPr>
                                <m:t>∗</m:t>
                              </m:r>
                            </m:sup>
                          </m:sSup>
                        </m:num>
                        <m:den>
                          <m:r>
                            <m:rPr>
                              <m:sty m:val="p"/>
                            </m:rPr>
                            <a:rPr lang="en-US" sz="2400" b="0" i="1" dirty="0">
                              <a:latin typeface="Cambria Math" panose="02040503050406030204" pitchFamily="18" charset="0"/>
                            </a:rPr>
                            <m:t>d</m:t>
                          </m:r>
                          <m:r>
                            <a:rPr lang="en-US" sz="2400" b="0" i="1" dirty="0">
                              <a:latin typeface="Cambria Math" panose="02040503050406030204" pitchFamily="18" charset="0"/>
                            </a:rPr>
                            <m:t>𝑝</m:t>
                          </m:r>
                        </m:den>
                      </m:f>
                      <m:r>
                        <a:rPr lang="en-US" sz="2400" b="0" i="0" dirty="0">
                          <a:latin typeface="Cambria Math" panose="02040503050406030204" pitchFamily="18" charset="0"/>
                        </a:rPr>
                        <m:t>=1</m:t>
                      </m:r>
                    </m:oMath>
                  </m:oMathPara>
                </a14:m>
                <a:endParaRPr lang="en-US" sz="2400" dirty="0"/>
              </a:p>
            </p:txBody>
          </p:sp>
        </mc:Choice>
        <mc:Fallback xmlns="">
          <p:sp>
            <p:nvSpPr>
              <p:cNvPr id="9" name="TextBox 8">
                <a:extLst>
                  <a:ext uri="{FF2B5EF4-FFF2-40B4-BE49-F238E27FC236}">
                    <a16:creationId xmlns:a16="http://schemas.microsoft.com/office/drawing/2014/main" id="{8F98C76B-262D-C3DA-61B9-56AF7CFC54BA}"/>
                  </a:ext>
                </a:extLst>
              </p:cNvPr>
              <p:cNvSpPr txBox="1">
                <a:spLocks noRot="1" noChangeAspect="1" noMove="1" noResize="1" noEditPoints="1" noAdjustHandles="1" noChangeArrowheads="1" noChangeShapeType="1" noTextEdit="1"/>
              </p:cNvSpPr>
              <p:nvPr/>
            </p:nvSpPr>
            <p:spPr>
              <a:xfrm>
                <a:off x="988741" y="2706513"/>
                <a:ext cx="5826210" cy="8592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880D45-5443-EE5B-7957-24640357942D}"/>
                  </a:ext>
                </a:extLst>
              </p:cNvPr>
              <p:cNvSpPr txBox="1"/>
              <p:nvPr/>
            </p:nvSpPr>
            <p:spPr>
              <a:xfrm>
                <a:off x="988741" y="4137227"/>
                <a:ext cx="4502899" cy="8568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𝑑𝑓</m:t>
                          </m:r>
                        </m:num>
                        <m:den>
                          <m:r>
                            <a:rPr lang="en-US" sz="2400" i="1">
                              <a:latin typeface="Cambria Math" panose="02040503050406030204" pitchFamily="18" charset="0"/>
                            </a:rPr>
                            <m:t>𝑑𝑝</m:t>
                          </m:r>
                        </m:den>
                      </m:f>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𝑓</m:t>
                          </m:r>
                        </m:num>
                        <m:den>
                          <m:r>
                            <a:rPr lang="en-US" sz="2400" i="1">
                              <a:latin typeface="Cambria Math" panose="02040503050406030204" pitchFamily="18" charset="0"/>
                            </a:rPr>
                            <m:t>𝜕</m:t>
                          </m:r>
                          <m:r>
                            <a:rPr lang="en-US" sz="2400" i="1">
                              <a:latin typeface="Cambria Math" panose="02040503050406030204" pitchFamily="18" charset="0"/>
                            </a:rPr>
                            <m:t>𝑝</m:t>
                          </m:r>
                        </m:den>
                      </m:f>
                      <m:r>
                        <a:rPr lang="en-US" sz="2400" i="1">
                          <a:latin typeface="Cambria Math" panose="02040503050406030204" pitchFamily="18" charset="0"/>
                        </a:rPr>
                        <m:t>+</m:t>
                      </m:r>
                      <m:r>
                        <a:rPr lang="en-US" sz="2400" i="1">
                          <a:latin typeface="Cambria Math" panose="02040503050406030204" pitchFamily="18" charset="0"/>
                        </a:rPr>
                        <m:t>𝜆</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𝑔</m:t>
                          </m:r>
                        </m:num>
                        <m:den>
                          <m:r>
                            <a:rPr lang="en-US" sz="2400" i="1">
                              <a:latin typeface="Cambria Math" panose="02040503050406030204" pitchFamily="18" charset="0"/>
                            </a:rPr>
                            <m:t>𝜕</m:t>
                          </m:r>
                          <m:r>
                            <a:rPr lang="en-US" sz="2400" i="1">
                              <a:latin typeface="Cambria Math" panose="02040503050406030204" pitchFamily="18" charset="0"/>
                            </a:rPr>
                            <m:t>𝑝</m:t>
                          </m:r>
                        </m:den>
                      </m:f>
                      <m:r>
                        <a:rPr lang="en-US" sz="2400" i="1">
                          <a:latin typeface="Cambria Math" panose="02040503050406030204" pitchFamily="18" charset="0"/>
                        </a:rPr>
                        <m:t>=0+1×1=1</m:t>
                      </m:r>
                    </m:oMath>
                  </m:oMathPara>
                </a14:m>
                <a:endParaRPr lang="en-US" sz="3200" dirty="0"/>
              </a:p>
            </p:txBody>
          </p:sp>
        </mc:Choice>
        <mc:Fallback xmlns="">
          <p:sp>
            <p:nvSpPr>
              <p:cNvPr id="10" name="TextBox 9">
                <a:extLst>
                  <a:ext uri="{FF2B5EF4-FFF2-40B4-BE49-F238E27FC236}">
                    <a16:creationId xmlns:a16="http://schemas.microsoft.com/office/drawing/2014/main" id="{D8880D45-5443-EE5B-7957-24640357942D}"/>
                  </a:ext>
                </a:extLst>
              </p:cNvPr>
              <p:cNvSpPr txBox="1">
                <a:spLocks noRot="1" noChangeAspect="1" noMove="1" noResize="1" noEditPoints="1" noAdjustHandles="1" noChangeArrowheads="1" noChangeShapeType="1" noTextEdit="1"/>
              </p:cNvSpPr>
              <p:nvPr/>
            </p:nvSpPr>
            <p:spPr>
              <a:xfrm>
                <a:off x="988741" y="4137227"/>
                <a:ext cx="4502899" cy="85683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6203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dirty="0"/>
              <a:t>Design Optimization Flow Chart</a:t>
            </a:r>
          </a:p>
        </p:txBody>
      </p:sp>
      <p:grpSp>
        <p:nvGrpSpPr>
          <p:cNvPr id="2" name="Group 4"/>
          <p:cNvGrpSpPr>
            <a:grpSpLocks noChangeAspect="1"/>
          </p:cNvGrpSpPr>
          <p:nvPr/>
        </p:nvGrpSpPr>
        <p:grpSpPr bwMode="auto">
          <a:xfrm>
            <a:off x="2462213" y="722311"/>
            <a:ext cx="5310187" cy="5678486"/>
            <a:chOff x="7959" y="8690"/>
            <a:chExt cx="3771" cy="5150"/>
          </a:xfrm>
        </p:grpSpPr>
        <p:sp>
          <p:nvSpPr>
            <p:cNvPr id="431109" name="Freeform 5"/>
            <p:cNvSpPr>
              <a:spLocks noChangeAspect="1"/>
            </p:cNvSpPr>
            <p:nvPr/>
          </p:nvSpPr>
          <p:spPr bwMode="auto">
            <a:xfrm>
              <a:off x="10495" y="12609"/>
              <a:ext cx="923" cy="265"/>
            </a:xfrm>
            <a:custGeom>
              <a:avLst/>
              <a:gdLst/>
              <a:ahLst/>
              <a:cxnLst>
                <a:cxn ang="0">
                  <a:pos x="0" y="255"/>
                </a:cxn>
                <a:cxn ang="0">
                  <a:pos x="923" y="255"/>
                </a:cxn>
                <a:cxn ang="0">
                  <a:pos x="923" y="0"/>
                </a:cxn>
              </a:cxnLst>
              <a:rect l="0" t="0" r="r" b="b"/>
              <a:pathLst>
                <a:path w="923" h="255">
                  <a:moveTo>
                    <a:pt x="0" y="255"/>
                  </a:moveTo>
                  <a:lnTo>
                    <a:pt x="923" y="255"/>
                  </a:lnTo>
                  <a:lnTo>
                    <a:pt x="923" y="0"/>
                  </a:lnTo>
                </a:path>
              </a:pathLst>
            </a:custGeom>
            <a:noFill/>
            <a:ln w="28575" cap="flat" cmpd="sng">
              <a:solidFill>
                <a:srgbClr val="000000"/>
              </a:solidFill>
              <a:prstDash val="solid"/>
              <a:round/>
              <a:headEnd type="none" w="med" len="med"/>
              <a:tailEnd type="none" w="med" len="med"/>
            </a:ln>
            <a:effectLst/>
          </p:spPr>
          <p:txBody>
            <a:bodyPr/>
            <a:lstStyle/>
            <a:p>
              <a:pPr algn="ctr"/>
              <a:endParaRPr lang="en-US">
                <a:latin typeface="Arial" panose="020B0604020202020204" pitchFamily="34" charset="0"/>
                <a:cs typeface="Arial" panose="020B0604020202020204" pitchFamily="34" charset="0"/>
              </a:endParaRPr>
            </a:p>
          </p:txBody>
        </p:sp>
        <p:sp>
          <p:nvSpPr>
            <p:cNvPr id="431110" name="AutoShape 6"/>
            <p:cNvSpPr>
              <a:spLocks noChangeAspect="1" noChangeArrowheads="1"/>
            </p:cNvSpPr>
            <p:nvPr/>
          </p:nvSpPr>
          <p:spPr bwMode="auto">
            <a:xfrm>
              <a:off x="8059" y="8690"/>
              <a:ext cx="2362" cy="520"/>
            </a:xfrm>
            <a:prstGeom prst="flowChartTerminator">
              <a:avLst/>
            </a:prstGeom>
            <a:noFill/>
            <a:ln w="28575">
              <a:solidFill>
                <a:srgbClr val="000000"/>
              </a:solidFill>
              <a:miter lim="800000"/>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11" name="AutoShape 7"/>
            <p:cNvSpPr>
              <a:spLocks noChangeAspect="1" noChangeArrowheads="1"/>
            </p:cNvSpPr>
            <p:nvPr/>
          </p:nvSpPr>
          <p:spPr bwMode="auto">
            <a:xfrm>
              <a:off x="7959" y="12505"/>
              <a:ext cx="2552" cy="740"/>
            </a:xfrm>
            <a:prstGeom prst="diamond">
              <a:avLst/>
            </a:prstGeom>
            <a:noFill/>
            <a:ln w="28575">
              <a:solidFill>
                <a:srgbClr val="000000"/>
              </a:solidFill>
              <a:miter lim="800000"/>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12" name="AutoShape 8"/>
            <p:cNvSpPr>
              <a:spLocks noChangeAspect="1" noChangeArrowheads="1"/>
            </p:cNvSpPr>
            <p:nvPr/>
          </p:nvSpPr>
          <p:spPr bwMode="auto">
            <a:xfrm>
              <a:off x="8059" y="13480"/>
              <a:ext cx="2362" cy="360"/>
            </a:xfrm>
            <a:prstGeom prst="flowChartTerminator">
              <a:avLst/>
            </a:prstGeom>
            <a:noFill/>
            <a:ln w="28575">
              <a:solidFill>
                <a:srgbClr val="000000"/>
              </a:solidFill>
              <a:miter lim="800000"/>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13" name="AutoShape 9"/>
            <p:cNvSpPr>
              <a:spLocks noChangeAspect="1" noChangeArrowheads="1"/>
            </p:cNvSpPr>
            <p:nvPr/>
          </p:nvSpPr>
          <p:spPr bwMode="auto">
            <a:xfrm>
              <a:off x="8080" y="9354"/>
              <a:ext cx="2360" cy="330"/>
            </a:xfrm>
            <a:prstGeom prst="roundRect">
              <a:avLst>
                <a:gd name="adj" fmla="val 16667"/>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14" name="AutoShape 10"/>
            <p:cNvSpPr>
              <a:spLocks noChangeAspect="1" noChangeArrowheads="1"/>
            </p:cNvSpPr>
            <p:nvPr/>
          </p:nvSpPr>
          <p:spPr bwMode="auto">
            <a:xfrm>
              <a:off x="8080" y="9858"/>
              <a:ext cx="2360" cy="330"/>
            </a:xfrm>
            <a:prstGeom prst="roundRect">
              <a:avLst>
                <a:gd name="adj" fmla="val 16667"/>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15" name="AutoShape 11"/>
            <p:cNvSpPr>
              <a:spLocks noChangeAspect="1" noChangeArrowheads="1"/>
            </p:cNvSpPr>
            <p:nvPr/>
          </p:nvSpPr>
          <p:spPr bwMode="auto">
            <a:xfrm>
              <a:off x="8060" y="10342"/>
              <a:ext cx="2360" cy="550"/>
            </a:xfrm>
            <a:prstGeom prst="roundRect">
              <a:avLst>
                <a:gd name="adj" fmla="val 16667"/>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16" name="AutoShape 12"/>
            <p:cNvSpPr>
              <a:spLocks noChangeAspect="1" noChangeArrowheads="1"/>
            </p:cNvSpPr>
            <p:nvPr/>
          </p:nvSpPr>
          <p:spPr bwMode="auto">
            <a:xfrm>
              <a:off x="8060" y="11137"/>
              <a:ext cx="2360" cy="540"/>
            </a:xfrm>
            <a:prstGeom prst="roundRect">
              <a:avLst>
                <a:gd name="adj" fmla="val 16667"/>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17" name="AutoShape 13"/>
            <p:cNvSpPr>
              <a:spLocks noChangeAspect="1" noChangeArrowheads="1"/>
            </p:cNvSpPr>
            <p:nvPr/>
          </p:nvSpPr>
          <p:spPr bwMode="auto">
            <a:xfrm>
              <a:off x="8060" y="11821"/>
              <a:ext cx="2360" cy="540"/>
            </a:xfrm>
            <a:prstGeom prst="roundRect">
              <a:avLst>
                <a:gd name="adj" fmla="val 16667"/>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18" name="AutoShape 14"/>
            <p:cNvSpPr>
              <a:spLocks noChangeAspect="1" noChangeArrowheads="1"/>
            </p:cNvSpPr>
            <p:nvPr/>
          </p:nvSpPr>
          <p:spPr bwMode="auto">
            <a:xfrm rot="-5400000">
              <a:off x="10735" y="11630"/>
              <a:ext cx="1450" cy="540"/>
            </a:xfrm>
            <a:prstGeom prst="roundRect">
              <a:avLst>
                <a:gd name="adj" fmla="val 16667"/>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19" name="Text Box 15"/>
            <p:cNvSpPr txBox="1">
              <a:spLocks noChangeAspect="1" noChangeArrowheads="1"/>
            </p:cNvSpPr>
            <p:nvPr/>
          </p:nvSpPr>
          <p:spPr bwMode="auto">
            <a:xfrm>
              <a:off x="9170" y="13230"/>
              <a:ext cx="580" cy="240"/>
            </a:xfrm>
            <a:prstGeom prst="rect">
              <a:avLst/>
            </a:prstGeom>
            <a:noFill/>
            <a:ln w="12700">
              <a:noFill/>
              <a:miter lim="800000"/>
              <a:headEnd/>
              <a:tailEnd/>
            </a:ln>
            <a:effectLst/>
          </p:spPr>
          <p:txBody>
            <a:bodyPr lIns="0" tIns="0" rIns="0" bIns="0"/>
            <a:lstStyle/>
            <a:p>
              <a:pPr marL="342900" indent="-342900" algn="ctr"/>
              <a:r>
                <a:rPr lang="en-US" altLang="ko-KR" sz="1800">
                  <a:latin typeface="Arial" panose="020B0604020202020204" pitchFamily="34" charset="0"/>
                  <a:ea typeface="SimSun" pitchFamily="2" charset="-122"/>
                  <a:cs typeface="Arial" panose="020B0604020202020204" pitchFamily="34" charset="0"/>
                </a:rPr>
                <a:t>Yes</a:t>
              </a:r>
              <a:endParaRPr lang="en-US" sz="1800">
                <a:latin typeface="Arial" panose="020B0604020202020204" pitchFamily="34" charset="0"/>
                <a:cs typeface="Arial" panose="020B0604020202020204" pitchFamily="34" charset="0"/>
              </a:endParaRPr>
            </a:p>
          </p:txBody>
        </p:sp>
        <p:sp>
          <p:nvSpPr>
            <p:cNvPr id="431120" name="Text Box 16"/>
            <p:cNvSpPr txBox="1">
              <a:spLocks noChangeAspect="1" noChangeArrowheads="1"/>
            </p:cNvSpPr>
            <p:nvPr/>
          </p:nvSpPr>
          <p:spPr bwMode="auto">
            <a:xfrm>
              <a:off x="10670" y="12900"/>
              <a:ext cx="580" cy="280"/>
            </a:xfrm>
            <a:prstGeom prst="rect">
              <a:avLst/>
            </a:prstGeom>
            <a:noFill/>
            <a:ln w="12700">
              <a:noFill/>
              <a:miter lim="800000"/>
              <a:headEnd/>
              <a:tailEnd/>
            </a:ln>
            <a:effectLst/>
          </p:spPr>
          <p:txBody>
            <a:bodyPr lIns="0" tIns="0" rIns="0" bIns="0"/>
            <a:lstStyle/>
            <a:p>
              <a:pPr marL="342900" indent="-342900" algn="ctr"/>
              <a:r>
                <a:rPr lang="en-US" altLang="ko-KR" sz="1800">
                  <a:latin typeface="Arial" panose="020B0604020202020204" pitchFamily="34" charset="0"/>
                  <a:ea typeface="SimSun" pitchFamily="2" charset="-122"/>
                  <a:cs typeface="Arial" panose="020B0604020202020204" pitchFamily="34" charset="0"/>
                </a:rPr>
                <a:t>No</a:t>
              </a:r>
              <a:endParaRPr lang="en-US" sz="1800">
                <a:latin typeface="Arial" panose="020B0604020202020204" pitchFamily="34" charset="0"/>
                <a:cs typeface="Arial" panose="020B0604020202020204" pitchFamily="34" charset="0"/>
              </a:endParaRPr>
            </a:p>
          </p:txBody>
        </p:sp>
        <p:sp>
          <p:nvSpPr>
            <p:cNvPr id="431121" name="Text Box 17"/>
            <p:cNvSpPr txBox="1">
              <a:spLocks noChangeAspect="1" noChangeArrowheads="1"/>
            </p:cNvSpPr>
            <p:nvPr/>
          </p:nvSpPr>
          <p:spPr bwMode="auto">
            <a:xfrm>
              <a:off x="8190" y="8726"/>
              <a:ext cx="2100" cy="470"/>
            </a:xfrm>
            <a:prstGeom prst="rect">
              <a:avLst/>
            </a:prstGeom>
            <a:noFill/>
            <a:ln w="12700">
              <a:noFill/>
              <a:miter lim="800000"/>
              <a:headEnd/>
              <a:tailEnd/>
            </a:ln>
            <a:effectLst/>
          </p:spPr>
          <p:txBody>
            <a:bodyPr lIns="0" tIns="0" rIns="0" bIns="0"/>
            <a:lstStyle/>
            <a:p>
              <a:pPr algn="ctr"/>
              <a:r>
                <a:rPr lang="en-US" sz="1800">
                  <a:latin typeface="Arial" panose="020B0604020202020204" pitchFamily="34" charset="0"/>
                  <a:ea typeface="바탕" pitchFamily="18" charset="-127"/>
                  <a:cs typeface="Arial" panose="020B0604020202020204" pitchFamily="34" charset="0"/>
                </a:rPr>
                <a:t>Physical engineering problem</a:t>
              </a:r>
              <a:endParaRPr lang="en-US" sz="1800">
                <a:latin typeface="Arial" panose="020B0604020202020204" pitchFamily="34" charset="0"/>
                <a:cs typeface="Arial" panose="020B0604020202020204" pitchFamily="34" charset="0"/>
              </a:endParaRPr>
            </a:p>
          </p:txBody>
        </p:sp>
        <p:sp>
          <p:nvSpPr>
            <p:cNvPr id="431122" name="Text Box 18"/>
            <p:cNvSpPr txBox="1">
              <a:spLocks noChangeAspect="1" noChangeArrowheads="1"/>
            </p:cNvSpPr>
            <p:nvPr/>
          </p:nvSpPr>
          <p:spPr bwMode="auto">
            <a:xfrm>
              <a:off x="8190" y="9417"/>
              <a:ext cx="2100" cy="250"/>
            </a:xfrm>
            <a:prstGeom prst="rect">
              <a:avLst/>
            </a:prstGeom>
            <a:noFill/>
            <a:ln w="12700">
              <a:noFill/>
              <a:miter lim="800000"/>
              <a:headEnd/>
              <a:tailEnd/>
            </a:ln>
            <a:effectLst/>
          </p:spPr>
          <p:txBody>
            <a:bodyPr lIns="0" tIns="0" rIns="0" bIns="0"/>
            <a:lstStyle/>
            <a:p>
              <a:pPr marL="342900" indent="-342900" algn="ctr"/>
              <a:r>
                <a:rPr lang="en-US" altLang="ko-KR" sz="1800">
                  <a:latin typeface="Arial" panose="020B0604020202020204" pitchFamily="34" charset="0"/>
                  <a:ea typeface="SimSun" pitchFamily="2" charset="-122"/>
                  <a:cs typeface="Arial" panose="020B0604020202020204" pitchFamily="34" charset="0"/>
                </a:rPr>
                <a:t>Structural modeling</a:t>
              </a:r>
              <a:endParaRPr lang="en-US" sz="1800">
                <a:latin typeface="Arial" panose="020B0604020202020204" pitchFamily="34" charset="0"/>
                <a:cs typeface="Arial" panose="020B0604020202020204" pitchFamily="34" charset="0"/>
              </a:endParaRPr>
            </a:p>
          </p:txBody>
        </p:sp>
        <p:sp>
          <p:nvSpPr>
            <p:cNvPr id="431123" name="Text Box 19"/>
            <p:cNvSpPr txBox="1">
              <a:spLocks noChangeAspect="1" noChangeArrowheads="1"/>
            </p:cNvSpPr>
            <p:nvPr/>
          </p:nvSpPr>
          <p:spPr bwMode="auto">
            <a:xfrm>
              <a:off x="8125" y="9898"/>
              <a:ext cx="2230" cy="370"/>
            </a:xfrm>
            <a:prstGeom prst="rect">
              <a:avLst/>
            </a:prstGeom>
            <a:noFill/>
            <a:ln w="12700">
              <a:noFill/>
              <a:miter lim="800000"/>
              <a:headEnd/>
              <a:tailEnd/>
            </a:ln>
            <a:effectLst/>
          </p:spPr>
          <p:txBody>
            <a:bodyPr lIns="0" tIns="0" rIns="0" bIns="0"/>
            <a:lstStyle/>
            <a:p>
              <a:pPr marL="342900" indent="-342900" algn="ctr"/>
              <a:r>
                <a:rPr lang="en-US" altLang="ko-KR" sz="1800">
                  <a:latin typeface="Arial" panose="020B0604020202020204" pitchFamily="34" charset="0"/>
                  <a:ea typeface="SimSun" pitchFamily="2" charset="-122"/>
                  <a:cs typeface="Arial" panose="020B0604020202020204" pitchFamily="34" charset="0"/>
                </a:rPr>
                <a:t>Design parameterization</a:t>
              </a:r>
              <a:endParaRPr lang="en-US" sz="1800">
                <a:latin typeface="Arial" panose="020B0604020202020204" pitchFamily="34" charset="0"/>
                <a:cs typeface="Arial" panose="020B0604020202020204" pitchFamily="34" charset="0"/>
              </a:endParaRPr>
            </a:p>
          </p:txBody>
        </p:sp>
        <p:sp>
          <p:nvSpPr>
            <p:cNvPr id="431124" name="Text Box 20"/>
            <p:cNvSpPr txBox="1">
              <a:spLocks noChangeAspect="1" noChangeArrowheads="1"/>
            </p:cNvSpPr>
            <p:nvPr/>
          </p:nvSpPr>
          <p:spPr bwMode="auto">
            <a:xfrm>
              <a:off x="8190" y="10349"/>
              <a:ext cx="2100" cy="450"/>
            </a:xfrm>
            <a:prstGeom prst="rect">
              <a:avLst/>
            </a:prstGeom>
            <a:noFill/>
            <a:ln w="12700">
              <a:noFill/>
              <a:miter lim="800000"/>
              <a:headEnd/>
              <a:tailEnd/>
            </a:ln>
            <a:effectLst/>
          </p:spPr>
          <p:txBody>
            <a:bodyPr lIns="0" tIns="0" rIns="0" bIns="0"/>
            <a:lstStyle/>
            <a:p>
              <a:pPr algn="ctr"/>
              <a:r>
                <a:rPr lang="en-US" sz="1800">
                  <a:latin typeface="Arial" panose="020B0604020202020204" pitchFamily="34" charset="0"/>
                  <a:ea typeface="바탕" pitchFamily="18" charset="-127"/>
                  <a:cs typeface="Arial" panose="020B0604020202020204" pitchFamily="34" charset="0"/>
                </a:rPr>
                <a:t>Performance definition</a:t>
              </a:r>
              <a:br>
                <a:rPr lang="en-US" sz="1800">
                  <a:latin typeface="Arial" panose="020B0604020202020204" pitchFamily="34" charset="0"/>
                  <a:ea typeface="바탕" pitchFamily="18" charset="-127"/>
                  <a:cs typeface="Arial" panose="020B0604020202020204" pitchFamily="34" charset="0"/>
                </a:rPr>
              </a:br>
              <a:r>
                <a:rPr lang="en-US" sz="1800">
                  <a:latin typeface="Arial" panose="020B0604020202020204" pitchFamily="34" charset="0"/>
                  <a:ea typeface="바탕" pitchFamily="18" charset="-127"/>
                  <a:cs typeface="Arial" panose="020B0604020202020204" pitchFamily="34" charset="0"/>
                </a:rPr>
                <a:t>(cost, constraints)</a:t>
              </a:r>
              <a:endParaRPr lang="en-US" sz="1800">
                <a:latin typeface="Arial" panose="020B0604020202020204" pitchFamily="34" charset="0"/>
                <a:cs typeface="Arial" panose="020B0604020202020204" pitchFamily="34" charset="0"/>
              </a:endParaRPr>
            </a:p>
          </p:txBody>
        </p:sp>
        <p:sp>
          <p:nvSpPr>
            <p:cNvPr id="431125" name="Text Box 21"/>
            <p:cNvSpPr txBox="1">
              <a:spLocks noChangeAspect="1" noChangeArrowheads="1"/>
            </p:cNvSpPr>
            <p:nvPr/>
          </p:nvSpPr>
          <p:spPr bwMode="auto">
            <a:xfrm>
              <a:off x="8190" y="11145"/>
              <a:ext cx="2100" cy="460"/>
            </a:xfrm>
            <a:prstGeom prst="rect">
              <a:avLst/>
            </a:prstGeom>
            <a:noFill/>
            <a:ln w="12700">
              <a:noFill/>
              <a:miter lim="800000"/>
              <a:headEnd/>
              <a:tailEnd/>
            </a:ln>
            <a:effectLst/>
          </p:spPr>
          <p:txBody>
            <a:bodyPr lIns="0" tIns="0" rIns="0" bIns="0"/>
            <a:lstStyle/>
            <a:p>
              <a:pPr algn="ctr"/>
              <a:r>
                <a:rPr lang="en-US" sz="1800">
                  <a:latin typeface="Arial" panose="020B0604020202020204" pitchFamily="34" charset="0"/>
                  <a:ea typeface="바탕" pitchFamily="18" charset="-127"/>
                  <a:cs typeface="Arial" panose="020B0604020202020204" pitchFamily="34" charset="0"/>
                </a:rPr>
                <a:t>Structural analysis</a:t>
              </a:r>
              <a:br>
                <a:rPr lang="en-US" sz="1800">
                  <a:latin typeface="Arial" panose="020B0604020202020204" pitchFamily="34" charset="0"/>
                  <a:ea typeface="바탕" pitchFamily="18" charset="-127"/>
                  <a:cs typeface="Arial" panose="020B0604020202020204" pitchFamily="34" charset="0"/>
                </a:rPr>
              </a:br>
              <a:r>
                <a:rPr lang="en-US" sz="1800">
                  <a:latin typeface="Arial" panose="020B0604020202020204" pitchFamily="34" charset="0"/>
                  <a:ea typeface="바탕" pitchFamily="18" charset="-127"/>
                  <a:cs typeface="Arial" panose="020B0604020202020204" pitchFamily="34" charset="0"/>
                </a:rPr>
                <a:t>(FEM, BEM, CFD…)</a:t>
              </a:r>
              <a:endParaRPr lang="en-US" sz="1800">
                <a:latin typeface="Arial" panose="020B0604020202020204" pitchFamily="34" charset="0"/>
                <a:cs typeface="Arial" panose="020B0604020202020204" pitchFamily="34" charset="0"/>
              </a:endParaRPr>
            </a:p>
          </p:txBody>
        </p:sp>
        <p:sp>
          <p:nvSpPr>
            <p:cNvPr id="431126" name="Text Box 22"/>
            <p:cNvSpPr txBox="1">
              <a:spLocks noChangeAspect="1" noChangeArrowheads="1"/>
            </p:cNvSpPr>
            <p:nvPr/>
          </p:nvSpPr>
          <p:spPr bwMode="auto">
            <a:xfrm>
              <a:off x="8190" y="11949"/>
              <a:ext cx="2100" cy="440"/>
            </a:xfrm>
            <a:prstGeom prst="rect">
              <a:avLst/>
            </a:prstGeom>
            <a:noFill/>
            <a:ln w="12700">
              <a:noFill/>
              <a:miter lim="800000"/>
              <a:headEnd/>
              <a:tailEnd/>
            </a:ln>
            <a:effectLst/>
          </p:spPr>
          <p:txBody>
            <a:bodyPr lIns="0" tIns="0" rIns="0" bIns="0"/>
            <a:lstStyle/>
            <a:p>
              <a:pPr marL="342900" indent="-342900" algn="ctr"/>
              <a:r>
                <a:rPr lang="en-US" sz="1800">
                  <a:solidFill>
                    <a:srgbClr val="0000FF"/>
                  </a:solidFill>
                  <a:latin typeface="Arial" panose="020B0604020202020204" pitchFamily="34" charset="0"/>
                  <a:ea typeface="바탕" pitchFamily="18" charset="-127"/>
                  <a:cs typeface="Arial" panose="020B0604020202020204" pitchFamily="34" charset="0"/>
                </a:rPr>
                <a:t>Design sensitivity analysis</a:t>
              </a:r>
              <a:endParaRPr lang="en-US" sz="1800">
                <a:solidFill>
                  <a:srgbClr val="0000FF"/>
                </a:solidFill>
                <a:latin typeface="Arial" panose="020B0604020202020204" pitchFamily="34" charset="0"/>
                <a:cs typeface="Arial" panose="020B0604020202020204" pitchFamily="34" charset="0"/>
              </a:endParaRPr>
            </a:p>
          </p:txBody>
        </p:sp>
        <p:sp>
          <p:nvSpPr>
            <p:cNvPr id="431127" name="Text Box 23"/>
            <p:cNvSpPr txBox="1">
              <a:spLocks noChangeAspect="1" noChangeArrowheads="1"/>
            </p:cNvSpPr>
            <p:nvPr/>
          </p:nvSpPr>
          <p:spPr bwMode="auto">
            <a:xfrm>
              <a:off x="11225" y="11265"/>
              <a:ext cx="480" cy="1260"/>
            </a:xfrm>
            <a:prstGeom prst="rect">
              <a:avLst/>
            </a:prstGeom>
            <a:noFill/>
            <a:ln w="12700">
              <a:noFill/>
              <a:miter lim="800000"/>
              <a:headEnd/>
              <a:tailEnd/>
            </a:ln>
            <a:effectLst/>
          </p:spPr>
          <p:txBody>
            <a:bodyPr vert="eaVert" lIns="0" tIns="0" rIns="0" bIns="0"/>
            <a:lstStyle/>
            <a:p>
              <a:pPr algn="ctr"/>
              <a:r>
                <a:rPr lang="en-US" sz="1800">
                  <a:latin typeface="Arial" panose="020B0604020202020204" pitchFamily="34" charset="0"/>
                  <a:ea typeface="바탕" pitchFamily="18" charset="-127"/>
                  <a:cs typeface="Arial" panose="020B0604020202020204" pitchFamily="34" charset="0"/>
                </a:rPr>
                <a:t>Structural model update</a:t>
              </a:r>
              <a:endParaRPr lang="en-US" sz="1800">
                <a:latin typeface="Arial" panose="020B0604020202020204" pitchFamily="34" charset="0"/>
                <a:cs typeface="Arial" panose="020B0604020202020204" pitchFamily="34" charset="0"/>
              </a:endParaRPr>
            </a:p>
          </p:txBody>
        </p:sp>
        <p:sp>
          <p:nvSpPr>
            <p:cNvPr id="431128" name="Text Box 24"/>
            <p:cNvSpPr txBox="1">
              <a:spLocks noChangeAspect="1" noChangeArrowheads="1"/>
            </p:cNvSpPr>
            <p:nvPr/>
          </p:nvSpPr>
          <p:spPr bwMode="auto">
            <a:xfrm>
              <a:off x="8700" y="12775"/>
              <a:ext cx="1200" cy="250"/>
            </a:xfrm>
            <a:prstGeom prst="rect">
              <a:avLst/>
            </a:prstGeom>
            <a:noFill/>
            <a:ln w="12700">
              <a:noFill/>
              <a:miter lim="800000"/>
              <a:headEnd/>
              <a:tailEnd/>
            </a:ln>
            <a:effectLst/>
          </p:spPr>
          <p:txBody>
            <a:bodyPr lIns="0" tIns="0" rIns="0" bIns="0"/>
            <a:lstStyle/>
            <a:p>
              <a:pPr marL="342900" indent="-342900" algn="ctr"/>
              <a:r>
                <a:rPr lang="en-US" sz="1800">
                  <a:latin typeface="Arial" panose="020B0604020202020204" pitchFamily="34" charset="0"/>
                  <a:ea typeface="바탕" pitchFamily="18" charset="-127"/>
                  <a:cs typeface="Arial" panose="020B0604020202020204" pitchFamily="34" charset="0"/>
                </a:rPr>
                <a:t>Optimized?</a:t>
              </a:r>
              <a:endParaRPr lang="en-US" sz="1800">
                <a:latin typeface="Arial" panose="020B0604020202020204" pitchFamily="34" charset="0"/>
                <a:cs typeface="Arial" panose="020B0604020202020204" pitchFamily="34" charset="0"/>
              </a:endParaRPr>
            </a:p>
          </p:txBody>
        </p:sp>
        <p:sp>
          <p:nvSpPr>
            <p:cNvPr id="431129" name="Text Box 25"/>
            <p:cNvSpPr txBox="1">
              <a:spLocks noChangeAspect="1" noChangeArrowheads="1"/>
            </p:cNvSpPr>
            <p:nvPr/>
          </p:nvSpPr>
          <p:spPr bwMode="auto">
            <a:xfrm>
              <a:off x="8190" y="13530"/>
              <a:ext cx="2100" cy="240"/>
            </a:xfrm>
            <a:prstGeom prst="rect">
              <a:avLst/>
            </a:prstGeom>
            <a:noFill/>
            <a:ln w="12700">
              <a:noFill/>
              <a:miter lim="800000"/>
              <a:headEnd/>
              <a:tailEnd/>
            </a:ln>
            <a:effectLst/>
          </p:spPr>
          <p:txBody>
            <a:bodyPr lIns="0" tIns="0" rIns="0" bIns="0"/>
            <a:lstStyle/>
            <a:p>
              <a:pPr marL="342900" indent="-342900" algn="ctr"/>
              <a:r>
                <a:rPr lang="en-US" altLang="ko-KR" sz="1800">
                  <a:latin typeface="Arial" panose="020B0604020202020204" pitchFamily="34" charset="0"/>
                  <a:ea typeface="SimSun" pitchFamily="2" charset="-122"/>
                  <a:cs typeface="Arial" panose="020B0604020202020204" pitchFamily="34" charset="0"/>
                </a:rPr>
                <a:t>Stop</a:t>
              </a:r>
              <a:endParaRPr lang="en-US" sz="1800">
                <a:latin typeface="Arial" panose="020B0604020202020204" pitchFamily="34" charset="0"/>
                <a:cs typeface="Arial" panose="020B0604020202020204" pitchFamily="34" charset="0"/>
              </a:endParaRPr>
            </a:p>
          </p:txBody>
        </p:sp>
        <p:sp>
          <p:nvSpPr>
            <p:cNvPr id="431130" name="Line 26"/>
            <p:cNvSpPr>
              <a:spLocks noChangeAspect="1" noChangeShapeType="1"/>
            </p:cNvSpPr>
            <p:nvPr/>
          </p:nvSpPr>
          <p:spPr bwMode="auto">
            <a:xfrm>
              <a:off x="9265" y="9216"/>
              <a:ext cx="0" cy="135"/>
            </a:xfrm>
            <a:prstGeom prst="line">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31" name="Line 27"/>
            <p:cNvSpPr>
              <a:spLocks noChangeAspect="1" noChangeShapeType="1"/>
            </p:cNvSpPr>
            <p:nvPr/>
          </p:nvSpPr>
          <p:spPr bwMode="auto">
            <a:xfrm>
              <a:off x="9265" y="9691"/>
              <a:ext cx="0" cy="157"/>
            </a:xfrm>
            <a:prstGeom prst="line">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32" name="Line 28"/>
            <p:cNvSpPr>
              <a:spLocks noChangeAspect="1" noChangeShapeType="1"/>
            </p:cNvSpPr>
            <p:nvPr/>
          </p:nvSpPr>
          <p:spPr bwMode="auto">
            <a:xfrm>
              <a:off x="9250" y="10891"/>
              <a:ext cx="0" cy="253"/>
            </a:xfrm>
            <a:prstGeom prst="line">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33" name="Line 29"/>
            <p:cNvSpPr>
              <a:spLocks noChangeAspect="1" noChangeShapeType="1"/>
            </p:cNvSpPr>
            <p:nvPr/>
          </p:nvSpPr>
          <p:spPr bwMode="auto">
            <a:xfrm>
              <a:off x="9250" y="11679"/>
              <a:ext cx="0" cy="140"/>
            </a:xfrm>
            <a:prstGeom prst="line">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34" name="Line 30"/>
            <p:cNvSpPr>
              <a:spLocks noChangeAspect="1" noChangeShapeType="1"/>
            </p:cNvSpPr>
            <p:nvPr/>
          </p:nvSpPr>
          <p:spPr bwMode="auto">
            <a:xfrm>
              <a:off x="9243" y="12356"/>
              <a:ext cx="0" cy="140"/>
            </a:xfrm>
            <a:prstGeom prst="line">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35" name="Line 31"/>
            <p:cNvSpPr>
              <a:spLocks noChangeAspect="1" noChangeShapeType="1"/>
            </p:cNvSpPr>
            <p:nvPr/>
          </p:nvSpPr>
          <p:spPr bwMode="auto">
            <a:xfrm>
              <a:off x="9233" y="13216"/>
              <a:ext cx="0" cy="275"/>
            </a:xfrm>
            <a:prstGeom prst="line">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sp>
          <p:nvSpPr>
            <p:cNvPr id="431136" name="Freeform 32"/>
            <p:cNvSpPr>
              <a:spLocks noChangeAspect="1"/>
            </p:cNvSpPr>
            <p:nvPr/>
          </p:nvSpPr>
          <p:spPr bwMode="auto">
            <a:xfrm>
              <a:off x="9258" y="11011"/>
              <a:ext cx="2167" cy="160"/>
            </a:xfrm>
            <a:custGeom>
              <a:avLst/>
              <a:gdLst/>
              <a:ahLst/>
              <a:cxnLst>
                <a:cxn ang="0">
                  <a:pos x="2167" y="210"/>
                </a:cxn>
                <a:cxn ang="0">
                  <a:pos x="2167" y="0"/>
                </a:cxn>
                <a:cxn ang="0">
                  <a:pos x="0" y="0"/>
                </a:cxn>
              </a:cxnLst>
              <a:rect l="0" t="0" r="r" b="b"/>
              <a:pathLst>
                <a:path w="2167" h="210">
                  <a:moveTo>
                    <a:pt x="2167" y="210"/>
                  </a:moveTo>
                  <a:lnTo>
                    <a:pt x="2167" y="0"/>
                  </a:lnTo>
                  <a:lnTo>
                    <a:pt x="0" y="0"/>
                  </a:lnTo>
                </a:path>
              </a:pathLst>
            </a:custGeom>
            <a:noFill/>
            <a:ln w="28575" cap="flat" cmpd="sng">
              <a:solidFill>
                <a:srgbClr val="000000"/>
              </a:solidFill>
              <a:prstDash val="solid"/>
              <a:round/>
              <a:headEnd type="none" w="med" len="med"/>
              <a:tailEnd type="stealth" w="sm" len="med"/>
            </a:ln>
            <a:effectLst/>
          </p:spPr>
          <p:txBody>
            <a:bodyPr/>
            <a:lstStyle/>
            <a:p>
              <a:pPr algn="ctr"/>
              <a:endParaRPr lang="en-US">
                <a:latin typeface="Arial" panose="020B0604020202020204" pitchFamily="34" charset="0"/>
                <a:cs typeface="Arial" panose="020B0604020202020204" pitchFamily="34" charset="0"/>
              </a:endParaRPr>
            </a:p>
          </p:txBody>
        </p:sp>
        <p:sp>
          <p:nvSpPr>
            <p:cNvPr id="431137" name="Line 33"/>
            <p:cNvSpPr>
              <a:spLocks noChangeAspect="1" noChangeShapeType="1"/>
            </p:cNvSpPr>
            <p:nvPr/>
          </p:nvSpPr>
          <p:spPr bwMode="auto">
            <a:xfrm>
              <a:off x="9265" y="10176"/>
              <a:ext cx="0" cy="157"/>
            </a:xfrm>
            <a:prstGeom prst="line">
              <a:avLst/>
            </a:prstGeom>
            <a:noFill/>
            <a:ln w="28575">
              <a:solidFill>
                <a:srgbClr val="000000"/>
              </a:solidFill>
              <a:round/>
              <a:headEnd/>
              <a:tailEnd/>
            </a:ln>
            <a:effectLst/>
          </p:spPr>
          <p:txBody>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7912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2B4CE-7FF7-3227-7372-D177C04D59D9}"/>
              </a:ext>
            </a:extLst>
          </p:cNvPr>
          <p:cNvSpPr>
            <a:spLocks noGrp="1"/>
          </p:cNvSpPr>
          <p:nvPr>
            <p:ph type="body" sz="quarter" idx="10"/>
          </p:nvPr>
        </p:nvSpPr>
        <p:spPr/>
        <p:txBody>
          <a:bodyPr/>
          <a:lstStyle/>
          <a:p>
            <a:r>
              <a:rPr lang="en-US" dirty="0"/>
              <a:t>Simplify physical problem into mathematical model</a:t>
            </a:r>
          </a:p>
          <a:p>
            <a:pPr lvl="1"/>
            <a:r>
              <a:rPr lang="en-US" dirty="0"/>
              <a:t>Math model parameters are related to the physical parameters</a:t>
            </a:r>
          </a:p>
          <a:p>
            <a:r>
              <a:rPr lang="en-US" dirty="0"/>
              <a:t>Design parameterization</a:t>
            </a:r>
          </a:p>
          <a:p>
            <a:pPr lvl="1"/>
            <a:r>
              <a:rPr lang="en-US" dirty="0"/>
              <a:t>define the system parameters that characterize the system model and to collect a subset of the parameters as design variables</a:t>
            </a:r>
          </a:p>
          <a:p>
            <a:pPr lvl="1"/>
            <a:r>
              <a:rPr lang="en-US" dirty="0"/>
              <a:t>proper design parameterization will yield a good optimum design</a:t>
            </a:r>
          </a:p>
          <a:p>
            <a:r>
              <a:rPr lang="en-US" dirty="0"/>
              <a:t>Simulation often means numerical models (FEA, CFD)</a:t>
            </a:r>
          </a:p>
          <a:p>
            <a:pPr lvl="1"/>
            <a:r>
              <a:rPr lang="en-US" dirty="0"/>
              <a:t>Surrogate model is used to replace expensive numerical simulation</a:t>
            </a:r>
          </a:p>
          <a:p>
            <a:pPr lvl="1"/>
            <a:r>
              <a:rPr lang="en-US" dirty="0"/>
              <a:t>Design space and simulation are selected carefully for accuracy and efficiency</a:t>
            </a:r>
          </a:p>
          <a:p>
            <a:pPr lvl="1"/>
            <a:endParaRPr lang="en-US" dirty="0"/>
          </a:p>
          <a:p>
            <a:pPr lvl="1"/>
            <a:endParaRPr lang="en-US" dirty="0"/>
          </a:p>
        </p:txBody>
      </p:sp>
      <p:sp>
        <p:nvSpPr>
          <p:cNvPr id="3" name="Title 2">
            <a:extLst>
              <a:ext uri="{FF2B5EF4-FFF2-40B4-BE49-F238E27FC236}">
                <a16:creationId xmlns:a16="http://schemas.microsoft.com/office/drawing/2014/main" id="{0CEE8147-1B63-761D-E347-77D9C3217CDA}"/>
              </a:ext>
            </a:extLst>
          </p:cNvPr>
          <p:cNvSpPr>
            <a:spLocks noGrp="1"/>
          </p:cNvSpPr>
          <p:nvPr>
            <p:ph type="title"/>
          </p:nvPr>
        </p:nvSpPr>
        <p:spPr/>
        <p:txBody>
          <a:bodyPr/>
          <a:lstStyle/>
          <a:p>
            <a:r>
              <a:rPr lang="en-US" dirty="0"/>
              <a:t>Design Optimization Process</a:t>
            </a:r>
          </a:p>
        </p:txBody>
      </p:sp>
    </p:spTree>
    <p:extLst>
      <p:ext uri="{BB962C8B-B14F-4D97-AF65-F5344CB8AC3E}">
        <p14:creationId xmlns:p14="http://schemas.microsoft.com/office/powerpoint/2010/main" val="9950941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2400"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465</TotalTime>
  <Words>10081</Words>
  <Application>Microsoft Office PowerPoint</Application>
  <PresentationFormat>On-screen Show (4:3)</PresentationFormat>
  <Paragraphs>1120</Paragraphs>
  <Slides>77</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7" baseType="lpstr">
      <vt:lpstr>Aptos</vt:lpstr>
      <vt:lpstr>Aptos Display</vt:lpstr>
      <vt:lpstr>Arial</vt:lpstr>
      <vt:lpstr>Cambria Math</vt:lpstr>
      <vt:lpstr>Euclid Symbol</vt:lpstr>
      <vt:lpstr>Helvetica</vt:lpstr>
      <vt:lpstr>Times New Roman</vt:lpstr>
      <vt:lpstr>Wingdings</vt:lpstr>
      <vt:lpstr>Office Theme</vt:lpstr>
      <vt:lpstr>Equation</vt:lpstr>
      <vt:lpstr>PowerPoint Presentation</vt:lpstr>
      <vt:lpstr>PART II DESIGN OPTIMIZATION</vt:lpstr>
      <vt:lpstr>Chapter 4  Optimization Definition and Formulation</vt:lpstr>
      <vt:lpstr>4.2  Design Optimization Definition</vt:lpstr>
      <vt:lpstr>Optimization</vt:lpstr>
      <vt:lpstr>Quantitative Measures</vt:lpstr>
      <vt:lpstr>Design Optimization</vt:lpstr>
      <vt:lpstr>Design Optimization Flow Chart</vt:lpstr>
      <vt:lpstr>Design Optimization Process</vt:lpstr>
      <vt:lpstr>Design Optimization Process cont.</vt:lpstr>
      <vt:lpstr>Design Optimization Process cont.</vt:lpstr>
      <vt:lpstr>Design Variables</vt:lpstr>
      <vt:lpstr>Ex4.1) Least-squares Fitting of Young Modulus</vt:lpstr>
      <vt:lpstr>Unconstrained Formulations</vt:lpstr>
      <vt:lpstr>Ex4.2) Knapsack Problem</vt:lpstr>
      <vt:lpstr>Constrained Optimization Formulation</vt:lpstr>
      <vt:lpstr>Graphical Optimization</vt:lpstr>
      <vt:lpstr>Graphical Optimization cont.</vt:lpstr>
      <vt:lpstr>Example: Graphical Optimization</vt:lpstr>
      <vt:lpstr>POSSIBLE DIFFICULTIES</vt:lpstr>
      <vt:lpstr>4.3  Optimization Problem Formulation</vt:lpstr>
      <vt:lpstr>Three-step Problem Formulation</vt:lpstr>
      <vt:lpstr>Standard Form</vt:lpstr>
      <vt:lpstr>Standard Form cont.</vt:lpstr>
      <vt:lpstr>Standard Types of Optimization Problems</vt:lpstr>
      <vt:lpstr>Ex4.4) Standard Form</vt:lpstr>
      <vt:lpstr>Normalization</vt:lpstr>
      <vt:lpstr>Ex4.5) Column Design</vt:lpstr>
      <vt:lpstr>Ex4.5) Column Design Formulation 1</vt:lpstr>
      <vt:lpstr>Ex4.5) Column Design Formulation 2</vt:lpstr>
      <vt:lpstr>Ex4.5) Column Design Standard Form</vt:lpstr>
      <vt:lpstr>Ex) Two-Bar Truss</vt:lpstr>
      <vt:lpstr>Ex4.6) Beer Can Design</vt:lpstr>
      <vt:lpstr>Ex4.6) Beer Can Design cont.</vt:lpstr>
      <vt:lpstr>Ex4.6) Beer Can Design cont.</vt:lpstr>
      <vt:lpstr>Convex Function</vt:lpstr>
      <vt:lpstr>Convex Function cont.</vt:lpstr>
      <vt:lpstr>Convex Problem cont.</vt:lpstr>
      <vt:lpstr>4.4  Optimality Criteria</vt:lpstr>
      <vt:lpstr>Global vs. Local Minimum</vt:lpstr>
      <vt:lpstr>Global Optimization</vt:lpstr>
      <vt:lpstr>Global Optimization</vt:lpstr>
      <vt:lpstr>One Dimensional Optimization</vt:lpstr>
      <vt:lpstr>1d Optimization Jargon</vt:lpstr>
      <vt:lpstr>Optimality Conditions</vt:lpstr>
      <vt:lpstr>Optimality Conditions cont.</vt:lpstr>
      <vt:lpstr>Ex4.7) Optimality Condition</vt:lpstr>
      <vt:lpstr>Taylor Series Expansion in n Dimensions</vt:lpstr>
      <vt:lpstr>Conditions for Minimum</vt:lpstr>
      <vt:lpstr>Optimality Condition for Unconstrained Problem</vt:lpstr>
      <vt:lpstr>Types Of Stationary Points</vt:lpstr>
      <vt:lpstr>Ex4.8) Stationary Points</vt:lpstr>
      <vt:lpstr>Review of Linear Algebra</vt:lpstr>
      <vt:lpstr>Vector Space</vt:lpstr>
      <vt:lpstr>Orthogonality of Vectors</vt:lpstr>
      <vt:lpstr>Hyperplane</vt:lpstr>
      <vt:lpstr>Hyperplane cont.</vt:lpstr>
      <vt:lpstr>Constrained Problem (Inactive Constraint)</vt:lpstr>
      <vt:lpstr>Constrained Problem (Active Constraint)</vt:lpstr>
      <vt:lpstr>Constrained Problem (Equality Constraint)</vt:lpstr>
      <vt:lpstr>Optimality Condition (Equality Constraint)</vt:lpstr>
      <vt:lpstr>Optimality Condition (Equality Constraint) cont.</vt:lpstr>
      <vt:lpstr>Ex4.10) Equality Constraint</vt:lpstr>
      <vt:lpstr>Ex4.11) Quadratic Function</vt:lpstr>
      <vt:lpstr>Ex4.11) Quadratic Function cont.</vt:lpstr>
      <vt:lpstr>Inequality Constraints</vt:lpstr>
      <vt:lpstr>Inequality Constraints cont.</vt:lpstr>
      <vt:lpstr>Ex4.12) Inequality Constraint</vt:lpstr>
      <vt:lpstr>Ex4.12) Inequality Constraint cont.</vt:lpstr>
      <vt:lpstr>Lagrange Multiplier</vt:lpstr>
      <vt:lpstr>Second-order Conditions</vt:lpstr>
      <vt:lpstr>Second-order Conditions cont.</vt:lpstr>
      <vt:lpstr>Effect Of Constraint Limit</vt:lpstr>
      <vt:lpstr>Effect Of Constraint Limit cont.</vt:lpstr>
      <vt:lpstr>Ex4.13) Optimization of Top-Open Container Box</vt:lpstr>
      <vt:lpstr>Sensitivity of Optimum Solution to Parameters</vt:lpstr>
      <vt:lpstr>Ex4.14) Quadratic Objective inside A Circle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Kim,Nam Ho</dc:creator>
  <cp:lastModifiedBy>Kim,Nam Ho</cp:lastModifiedBy>
  <cp:revision>9</cp:revision>
  <dcterms:created xsi:type="dcterms:W3CDTF">2025-09-23T23:37:06Z</dcterms:created>
  <dcterms:modified xsi:type="dcterms:W3CDTF">2025-10-11T19:44:20Z</dcterms:modified>
</cp:coreProperties>
</file>