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722" r:id="rId2"/>
    <p:sldId id="432" r:id="rId3"/>
    <p:sldId id="473" r:id="rId4"/>
    <p:sldId id="474" r:id="rId5"/>
    <p:sldId id="641" r:id="rId6"/>
    <p:sldId id="723" r:id="rId7"/>
    <p:sldId id="730" r:id="rId8"/>
    <p:sldId id="724" r:id="rId9"/>
    <p:sldId id="731" r:id="rId10"/>
    <p:sldId id="732" r:id="rId11"/>
    <p:sldId id="478" r:id="rId12"/>
    <p:sldId id="733" r:id="rId13"/>
    <p:sldId id="480" r:id="rId14"/>
    <p:sldId id="734" r:id="rId15"/>
    <p:sldId id="481" r:id="rId16"/>
    <p:sldId id="735" r:id="rId17"/>
    <p:sldId id="736" r:id="rId18"/>
    <p:sldId id="725" r:id="rId19"/>
    <p:sldId id="737" r:id="rId20"/>
    <p:sldId id="482" r:id="rId21"/>
    <p:sldId id="483" r:id="rId22"/>
    <p:sldId id="738" r:id="rId23"/>
    <p:sldId id="739" r:id="rId24"/>
    <p:sldId id="486" r:id="rId25"/>
    <p:sldId id="740" r:id="rId26"/>
    <p:sldId id="741" r:id="rId27"/>
    <p:sldId id="742" r:id="rId28"/>
    <p:sldId id="743" r:id="rId29"/>
    <p:sldId id="744" r:id="rId30"/>
    <p:sldId id="745" r:id="rId31"/>
    <p:sldId id="746" r:id="rId32"/>
    <p:sldId id="747" r:id="rId33"/>
    <p:sldId id="748" r:id="rId34"/>
    <p:sldId id="749" r:id="rId35"/>
    <p:sldId id="750" r:id="rId36"/>
    <p:sldId id="719" r:id="rId37"/>
    <p:sldId id="720" r:id="rId38"/>
    <p:sldId id="721" r:id="rId39"/>
    <p:sldId id="726" r:id="rId40"/>
    <p:sldId id="642" r:id="rId41"/>
    <p:sldId id="751" r:id="rId42"/>
    <p:sldId id="752" r:id="rId43"/>
    <p:sldId id="753" r:id="rId44"/>
    <p:sldId id="754" r:id="rId45"/>
    <p:sldId id="576" r:id="rId46"/>
    <p:sldId id="727" r:id="rId47"/>
    <p:sldId id="755" r:id="rId48"/>
    <p:sldId id="493" r:id="rId49"/>
    <p:sldId id="494" r:id="rId50"/>
    <p:sldId id="756" r:id="rId51"/>
    <p:sldId id="496" r:id="rId52"/>
    <p:sldId id="497" r:id="rId53"/>
    <p:sldId id="498" r:id="rId54"/>
    <p:sldId id="499" r:id="rId55"/>
    <p:sldId id="728" r:id="rId56"/>
    <p:sldId id="466" r:id="rId57"/>
    <p:sldId id="467" r:id="rId58"/>
    <p:sldId id="532" r:id="rId59"/>
    <p:sldId id="468" r:id="rId60"/>
    <p:sldId id="757" r:id="rId61"/>
    <p:sldId id="469" r:id="rId62"/>
    <p:sldId id="470" r:id="rId63"/>
    <p:sldId id="570" r:id="rId64"/>
    <p:sldId id="572" r:id="rId65"/>
    <p:sldId id="573" r:id="rId66"/>
    <p:sldId id="471" r:id="rId67"/>
    <p:sldId id="472" r:id="rId68"/>
    <p:sldId id="552" r:id="rId69"/>
    <p:sldId id="729" r:id="rId70"/>
    <p:sldId id="758" r:id="rId71"/>
    <p:sldId id="759" r:id="rId72"/>
    <p:sldId id="760"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ED530-67D6-4BA8-8F44-8EA1E0B25EC0}" v="1028" dt="2025-10-11T19:47:37.212"/>
    <p1510:client id="{ECB0E31B-A5FB-4601-BF3F-EDA03C99324A}" v="613" dt="2025-10-11T01:48:35.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36" autoAdjust="0"/>
    <p:restoredTop sz="94682" autoAdjust="0"/>
  </p:normalViewPr>
  <p:slideViewPr>
    <p:cSldViewPr snapToGrid="0">
      <p:cViewPr varScale="1">
        <p:scale>
          <a:sx n="139" d="100"/>
          <a:sy n="139" d="100"/>
        </p:scale>
        <p:origin x="798"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224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930E-AFAF-4892-BE66-E2D578C6EC36}" type="datetimeFigureOut">
              <a:rPr lang="en-US" smtClean="0"/>
              <a:t>10/11/2025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FB0D-C848-41D3-8BB2-AFFA7DB41B92}" type="slidenum">
              <a:rPr lang="en-US" smtClean="0"/>
              <a:t>‹#›</a:t>
            </a:fld>
            <a:endParaRPr lang="en-US"/>
          </a:p>
        </p:txBody>
      </p:sp>
    </p:spTree>
    <p:extLst>
      <p:ext uri="{BB962C8B-B14F-4D97-AF65-F5344CB8AC3E}">
        <p14:creationId xmlns:p14="http://schemas.microsoft.com/office/powerpoint/2010/main" val="419444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Gradient based optimization algorithms assume that gradient calculations are expensive. Therefore, once the gradient is calculated and a search direction selected, it pays to go in that direction for a while, rather than stop soon and update the direction based on another gradient calculation. The move is described by </a:t>
            </a:r>
          </a:p>
          <a:p>
            <a:endParaRPr lang="en-US"/>
          </a:p>
          <a:p>
            <a:endParaRPr lang="en-US"/>
          </a:p>
          <a:p>
            <a:r>
              <a:rPr lang="en-US"/>
              <a:t>Which indicates that the (k+1)-th position is found by moving a distance alpha in the direction s</a:t>
            </a:r>
            <a:r>
              <a:rPr lang="en-US" baseline="-25000"/>
              <a:t>k</a:t>
            </a:r>
            <a:r>
              <a:rPr lang="en-US"/>
              <a:t>.  The distance alpha is usually based on one-dimensional minimization of the function in that direction.</a:t>
            </a:r>
          </a:p>
          <a:p>
            <a:r>
              <a:rPr lang="en-US"/>
              <a:t>The most intuitive direction is in the direction of steepest descent (negative of the gradient direction), the way water moves on a terrain. However, water can continually change direction, while we want to stick to a single direction as long as possible. This makes the steepest descent direction a poor choice.</a:t>
            </a:r>
          </a:p>
          <a:p>
            <a:r>
              <a:rPr lang="en-US"/>
              <a:t>Instead, methods for choosing a better direction are based on the idea that close enough to a minimum the function behaves like a quadratic. </a:t>
            </a:r>
          </a:p>
          <a:p>
            <a:endParaRPr lang="en-US"/>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21</a:t>
            </a:fld>
            <a:endParaRPr lang="en-US"/>
          </a:p>
        </p:txBody>
      </p:sp>
    </p:spTree>
    <p:extLst>
      <p:ext uri="{BB962C8B-B14F-4D97-AF65-F5344CB8AC3E}">
        <p14:creationId xmlns:p14="http://schemas.microsoft.com/office/powerpoint/2010/main" val="242930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Conjugate gradient methods select a direction which takes into account not only the gradient direction but also the search direction in the previous iteration. By doing that, we can develop algorithms that are guaranteed to converge to the minimum of an n-dimensional quadratic function in no more than n iterations. </a:t>
            </a:r>
          </a:p>
          <a:p>
            <a:endParaRPr lang="en-US"/>
          </a:p>
          <a:p>
            <a:r>
              <a:rPr lang="en-US"/>
              <a:t>The equation at the top of the slide gives the recipe for the Fletcher Reeves conjugate gradient method, and the figure compares it to the steepest descent method for a quadratic function </a:t>
            </a:r>
          </a:p>
          <a:p>
            <a:endParaRPr lang="en-US"/>
          </a:p>
          <a:p>
            <a:r>
              <a:rPr lang="en-US"/>
              <a:t>The two methods start the same in the negative gradient direction. However, the steepest descent methods zig-zags around, while the conjugate directions methods homes on the minimum in the second move.</a:t>
            </a:r>
          </a:p>
          <a:p>
            <a:r>
              <a:rPr lang="en-US"/>
              <a:t>Note that each move ends being tangent to the function contour, because we minimize the function in the search direction. Most implementations approximate the function as a quadratic along the search direction, so that if the function is a quadratic the search will end at the minimum in that direction. However, if the function is not quadratic we are likely to stop at a distance from where the direction is tangent to the contour.</a:t>
            </a:r>
          </a:p>
          <a:p>
            <a:endParaRPr lang="en-US"/>
          </a:p>
        </p:txBody>
      </p:sp>
      <p:sp>
        <p:nvSpPr>
          <p:cNvPr id="4" name="Slide Number Placeholder 3"/>
          <p:cNvSpPr>
            <a:spLocks noGrp="1"/>
          </p:cNvSpPr>
          <p:nvPr>
            <p:ph type="sldNum" sz="quarter" idx="10"/>
          </p:nvPr>
        </p:nvSpPr>
        <p:spPr/>
        <p:txBody>
          <a:bodyPr/>
          <a:lstStyle/>
          <a:p>
            <a:fld id="{E422BB6E-29C0-4D5C-B376-E905E0FC5E5B}" type="slidenum">
              <a:rPr lang="en-US" smtClean="0"/>
              <a:t>24</a:t>
            </a:fld>
            <a:endParaRPr lang="en-US"/>
          </a:p>
        </p:txBody>
      </p:sp>
    </p:spTree>
    <p:extLst>
      <p:ext uri="{BB962C8B-B14F-4D97-AF65-F5344CB8AC3E}">
        <p14:creationId xmlns:p14="http://schemas.microsoft.com/office/powerpoint/2010/main" val="216263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dirty="0" err="1"/>
              <a:t>The</a:t>
            </a:r>
            <a:r>
              <a:rPr lang="es-ES" dirty="0"/>
              <a:t> </a:t>
            </a:r>
            <a:r>
              <a:rPr lang="es-ES" dirty="0" err="1"/>
              <a:t>contours</a:t>
            </a:r>
            <a:r>
              <a:rPr lang="es-ES" dirty="0"/>
              <a:t> of </a:t>
            </a:r>
            <a:r>
              <a:rPr lang="es-ES" dirty="0" err="1"/>
              <a:t>the</a:t>
            </a:r>
            <a:r>
              <a:rPr lang="es-ES" dirty="0"/>
              <a:t> </a:t>
            </a:r>
            <a:r>
              <a:rPr lang="es-ES" dirty="0" err="1"/>
              <a:t>augmented</a:t>
            </a:r>
            <a:r>
              <a:rPr lang="es-ES" dirty="0"/>
              <a:t> </a:t>
            </a:r>
            <a:r>
              <a:rPr lang="es-ES" dirty="0" err="1"/>
              <a:t>function</a:t>
            </a:r>
            <a:r>
              <a:rPr lang="es-ES" dirty="0"/>
              <a:t> </a:t>
            </a:r>
            <a:r>
              <a:rPr lang="es-ES" dirty="0" err="1"/>
              <a:t>for</a:t>
            </a:r>
            <a:r>
              <a:rPr lang="es-ES" dirty="0"/>
              <a:t> r=1 are </a:t>
            </a:r>
            <a:r>
              <a:rPr lang="es-ES" dirty="0" err="1"/>
              <a:t>well</a:t>
            </a:r>
            <a:r>
              <a:rPr lang="es-ES" dirty="0"/>
              <a:t> </a:t>
            </a:r>
            <a:r>
              <a:rPr lang="es-ES" dirty="0" err="1"/>
              <a:t>behaved</a:t>
            </a:r>
            <a:r>
              <a:rPr lang="es-ES" dirty="0"/>
              <a:t> so </a:t>
            </a:r>
            <a:r>
              <a:rPr lang="es-ES" dirty="0" err="1"/>
              <a:t>that</a:t>
            </a:r>
            <a:r>
              <a:rPr lang="es-ES" dirty="0"/>
              <a:t> </a:t>
            </a:r>
            <a:r>
              <a:rPr lang="es-ES" dirty="0" err="1"/>
              <a:t>optimizing</a:t>
            </a:r>
            <a:r>
              <a:rPr lang="es-ES" dirty="0"/>
              <a:t> </a:t>
            </a:r>
            <a:r>
              <a:rPr lang="es-ES" dirty="0" err="1"/>
              <a:t>the</a:t>
            </a:r>
            <a:r>
              <a:rPr lang="es-ES" dirty="0"/>
              <a:t> </a:t>
            </a:r>
            <a:r>
              <a:rPr lang="es-ES" dirty="0" err="1"/>
              <a:t>function</a:t>
            </a:r>
            <a:r>
              <a:rPr lang="es-ES" dirty="0"/>
              <a:t> </a:t>
            </a:r>
            <a:r>
              <a:rPr lang="es-ES" dirty="0" err="1"/>
              <a:t>numerically</a:t>
            </a:r>
            <a:r>
              <a:rPr lang="es-ES" dirty="0"/>
              <a:t> </a:t>
            </a:r>
            <a:r>
              <a:rPr lang="es-ES" dirty="0" err="1"/>
              <a:t>would</a:t>
            </a:r>
            <a:r>
              <a:rPr lang="es-ES" dirty="0"/>
              <a:t> be </a:t>
            </a:r>
            <a:r>
              <a:rPr lang="es-ES" dirty="0" err="1"/>
              <a:t>easy</a:t>
            </a:r>
            <a:r>
              <a:rPr lang="es-ES" dirty="0"/>
              <a:t>. </a:t>
            </a:r>
            <a:r>
              <a:rPr lang="es-ES" dirty="0" err="1"/>
              <a:t>The</a:t>
            </a:r>
            <a:r>
              <a:rPr lang="es-ES" dirty="0"/>
              <a:t> </a:t>
            </a:r>
            <a:r>
              <a:rPr lang="es-ES" dirty="0" err="1"/>
              <a:t>contours</a:t>
            </a:r>
            <a:r>
              <a:rPr lang="es-ES" dirty="0"/>
              <a:t> </a:t>
            </a:r>
            <a:r>
              <a:rPr lang="es-ES" dirty="0" err="1"/>
              <a:t>were</a:t>
            </a:r>
            <a:r>
              <a:rPr lang="es-ES" dirty="0"/>
              <a:t> </a:t>
            </a:r>
            <a:r>
              <a:rPr lang="es-ES" dirty="0" err="1"/>
              <a:t>obtained</a:t>
            </a:r>
            <a:r>
              <a:rPr lang="es-ES" dirty="0"/>
              <a:t> </a:t>
            </a:r>
            <a:r>
              <a:rPr lang="es-ES" dirty="0" err="1"/>
              <a:t>with</a:t>
            </a:r>
            <a:r>
              <a:rPr lang="es-ES" dirty="0"/>
              <a:t> </a:t>
            </a:r>
            <a:r>
              <a:rPr lang="es-ES" dirty="0" err="1"/>
              <a:t>the</a:t>
            </a:r>
            <a:r>
              <a:rPr lang="es-ES" dirty="0"/>
              <a:t> </a:t>
            </a:r>
            <a:r>
              <a:rPr lang="es-ES" dirty="0" err="1"/>
              <a:t>following</a:t>
            </a:r>
            <a:r>
              <a:rPr lang="es-ES" dirty="0"/>
              <a:t> </a:t>
            </a:r>
            <a:r>
              <a:rPr lang="es-ES" dirty="0" err="1"/>
              <a:t>Matlab</a:t>
            </a:r>
            <a:r>
              <a:rPr lang="es-ES" dirty="0"/>
              <a:t> script </a:t>
            </a:r>
          </a:p>
          <a:p>
            <a:pPr eaLnBrk="1" hangingPunct="1">
              <a:spcBef>
                <a:spcPct val="0"/>
              </a:spcBef>
            </a:pPr>
            <a:endParaRPr lang="es-ES" sz="2200" dirty="0"/>
          </a:p>
          <a:p>
            <a:pPr eaLnBrk="1" hangingPunct="1">
              <a:spcBef>
                <a:spcPct val="0"/>
              </a:spcBef>
            </a:pPr>
            <a:r>
              <a:rPr lang="es-ES" dirty="0"/>
              <a:t>r=1;</a:t>
            </a:r>
          </a:p>
          <a:p>
            <a:pPr eaLnBrk="1" hangingPunct="1">
              <a:spcBef>
                <a:spcPct val="0"/>
              </a:spcBef>
            </a:pPr>
            <a:r>
              <a:rPr lang="es-ES" dirty="0"/>
              <a:t>x=</a:t>
            </a:r>
            <a:r>
              <a:rPr lang="es-ES" dirty="0" err="1"/>
              <a:t>linspace</a:t>
            </a:r>
            <a:r>
              <a:rPr lang="es-ES" dirty="0"/>
              <a:t>(1,5,41);   y=</a:t>
            </a:r>
            <a:r>
              <a:rPr lang="es-ES" dirty="0" err="1"/>
              <a:t>linspace</a:t>
            </a:r>
            <a:r>
              <a:rPr lang="es-ES" dirty="0"/>
              <a:t>(0.1,0.5,41);</a:t>
            </a:r>
          </a:p>
          <a:p>
            <a:pPr eaLnBrk="1" hangingPunct="1">
              <a:spcBef>
                <a:spcPct val="0"/>
              </a:spcBef>
            </a:pPr>
            <a:r>
              <a:rPr lang="es-ES" dirty="0"/>
              <a:t>[X,Y]=</a:t>
            </a:r>
            <a:r>
              <a:rPr lang="es-ES" dirty="0" err="1"/>
              <a:t>meshgrid</a:t>
            </a:r>
            <a:r>
              <a:rPr lang="es-ES" dirty="0"/>
              <a:t>(</a:t>
            </a:r>
            <a:r>
              <a:rPr lang="es-ES" dirty="0" err="1"/>
              <a:t>x,y</a:t>
            </a:r>
            <a:r>
              <a:rPr lang="es-ES" dirty="0"/>
              <a:t>);</a:t>
            </a:r>
          </a:p>
          <a:p>
            <a:pPr eaLnBrk="1" hangingPunct="1">
              <a:spcBef>
                <a:spcPct val="0"/>
              </a:spcBef>
            </a:pPr>
            <a:r>
              <a:rPr lang="es-ES" dirty="0"/>
              <a:t>Z=X.^2+10*Y.^2+r*(4-X-Y).^2;</a:t>
            </a:r>
          </a:p>
          <a:p>
            <a:pPr eaLnBrk="1" hangingPunct="1">
              <a:spcBef>
                <a:spcPct val="0"/>
              </a:spcBef>
            </a:pPr>
            <a:r>
              <a:rPr lang="es-ES" dirty="0" err="1"/>
              <a:t>cs</a:t>
            </a:r>
            <a:r>
              <a:rPr lang="es-ES" dirty="0"/>
              <a:t>=</a:t>
            </a:r>
            <a:r>
              <a:rPr lang="es-ES" dirty="0" err="1"/>
              <a:t>contour</a:t>
            </a:r>
            <a:r>
              <a:rPr lang="es-ES" dirty="0"/>
              <a:t>(X,Y,Z);   </a:t>
            </a:r>
            <a:r>
              <a:rPr lang="es-ES" dirty="0" err="1"/>
              <a:t>clabel</a:t>
            </a:r>
            <a:r>
              <a:rPr lang="es-ES" dirty="0"/>
              <a:t>(</a:t>
            </a:r>
            <a:r>
              <a:rPr lang="es-ES" dirty="0" err="1"/>
              <a:t>cs</a:t>
            </a:r>
            <a:r>
              <a:rPr lang="es-ES" dirty="0"/>
              <a:t>);</a:t>
            </a:r>
          </a:p>
          <a:p>
            <a:pPr eaLnBrk="1" hangingPunct="1">
              <a:spcBef>
                <a:spcPct val="0"/>
              </a:spcBef>
            </a:pPr>
            <a:endParaRPr lang="es-ES" dirty="0"/>
          </a:p>
          <a:p>
            <a:r>
              <a:rPr lang="en-US" dirty="0"/>
              <a:t>On the other hand, for r=1000, the contours show that we have a canyon at the constraint boundary. For a linear constraint this may not be much of a problem, but if the constraint is curved, an optimization algorithm that moves in straight lines would require large number of iterations and may get stuck.</a:t>
            </a:r>
          </a:p>
          <a:p>
            <a:endParaRPr lang="en-US" dirty="0"/>
          </a:p>
          <a:p>
            <a:r>
              <a:rPr lang="en-US" dirty="0"/>
              <a:t>For non gradient algorithm we may avoid this problem by using a penalty that is proportional to the violation instead of its square, so that the penalty parameter would not need to be very high.</a:t>
            </a:r>
          </a:p>
          <a:p>
            <a:pPr eaLnBrk="1" hangingPunct="1">
              <a:spcBef>
                <a:spcPct val="0"/>
              </a:spcBef>
            </a:pPr>
            <a:endParaRPr 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14521" indent="-313277">
              <a:defRPr>
                <a:solidFill>
                  <a:schemeClr val="tx1"/>
                </a:solidFill>
                <a:latin typeface="Arial" panose="020B0604020202020204" pitchFamily="34" charset="0"/>
                <a:cs typeface="Arial" panose="020B0604020202020204" pitchFamily="34" charset="0"/>
              </a:defRPr>
            </a:lvl2pPr>
            <a:lvl3pPr marL="1253109" indent="-250622">
              <a:defRPr>
                <a:solidFill>
                  <a:schemeClr val="tx1"/>
                </a:solidFill>
                <a:latin typeface="Arial" panose="020B0604020202020204" pitchFamily="34" charset="0"/>
                <a:cs typeface="Arial" panose="020B0604020202020204" pitchFamily="34" charset="0"/>
              </a:defRPr>
            </a:lvl3pPr>
            <a:lvl4pPr marL="1754354" indent="-250622">
              <a:defRPr>
                <a:solidFill>
                  <a:schemeClr val="tx1"/>
                </a:solidFill>
                <a:latin typeface="Arial" panose="020B0604020202020204" pitchFamily="34" charset="0"/>
                <a:cs typeface="Arial" panose="020B0604020202020204" pitchFamily="34" charset="0"/>
              </a:defRPr>
            </a:lvl4pPr>
            <a:lvl5pPr marL="2255597" indent="-250622">
              <a:defRPr>
                <a:solidFill>
                  <a:schemeClr val="tx1"/>
                </a:solidFill>
                <a:latin typeface="Arial" panose="020B0604020202020204" pitchFamily="34" charset="0"/>
                <a:cs typeface="Arial" panose="020B0604020202020204" pitchFamily="34" charset="0"/>
              </a:defRPr>
            </a:lvl5pPr>
            <a:lvl6pPr marL="2756840" indent="-2506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58083" indent="-2506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59327" indent="-2506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60571" indent="-25062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31B315-89C2-4C93-AD73-AC4481AD5348}" type="slidenum">
              <a:rPr lang="en-US"/>
              <a:pPr/>
              <a:t>45</a:t>
            </a:fld>
            <a:endParaRPr lang="en-US"/>
          </a:p>
        </p:txBody>
      </p:sp>
    </p:spTree>
    <p:extLst>
      <p:ext uri="{BB962C8B-B14F-4D97-AF65-F5344CB8AC3E}">
        <p14:creationId xmlns:p14="http://schemas.microsoft.com/office/powerpoint/2010/main" val="198752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unconstrained gradient based algorithms the basic idea is to calculate a direction  based on the gradients, but here they include the gradient of both the objective function and the constraints (possibly only the active ones). Then because gradient calculation is expensive, we move in that direction as far as we can.</a:t>
            </a:r>
          </a:p>
          <a:p>
            <a:endParaRPr lang="en-US" dirty="0"/>
          </a:p>
          <a:p>
            <a:r>
              <a:rPr lang="en-US" dirty="0"/>
              <a:t>It can be likened to a person with a flashlight with very limited battery trying to go down hill in a terrain with fenced areas.  Shining the flashlight is the equivalent of calculating the gradients, and you use it to select a direction. Then you move until you either go up or bump into a constraint.</a:t>
            </a:r>
          </a:p>
          <a:p>
            <a:endParaRPr lang="en-US" dirty="0"/>
          </a:p>
          <a:p>
            <a:r>
              <a:rPr lang="en-US" dirty="0"/>
              <a:t>Some algorithms move mostly away from constraints and some inch along the constraint boundaries.</a:t>
            </a:r>
          </a:p>
          <a:p>
            <a:endParaRPr lang="en-US" dirty="0"/>
          </a:p>
          <a:p>
            <a:r>
              <a:rPr lang="en-US" dirty="0"/>
              <a:t>The gradient projection algorithm starts with a point on the boundary of the feasible domain and moves in the plane tangent to all the active constraints there. The direction is the projection of the gradient on that plane.</a:t>
            </a:r>
          </a:p>
          <a:p>
            <a:endParaRPr lang="en-US" dirty="0"/>
          </a:p>
          <a:p>
            <a:r>
              <a:rPr lang="en-US" dirty="0"/>
              <a:t>This move will end either when a new constraint is encountered or when the move will take it too far from the constraints boundary due to their nonlinearity. Then there is a restoration move that brings it back to the constraint boundary.</a:t>
            </a:r>
          </a:p>
          <a:p>
            <a:endParaRPr lang="en-US" dirty="0"/>
          </a:p>
        </p:txBody>
      </p:sp>
      <p:sp>
        <p:nvSpPr>
          <p:cNvPr id="4" name="Slide Number Placeholder 3"/>
          <p:cNvSpPr>
            <a:spLocks noGrp="1"/>
          </p:cNvSpPr>
          <p:nvPr>
            <p:ph type="sldNum" sz="quarter" idx="10"/>
          </p:nvPr>
        </p:nvSpPr>
        <p:spPr/>
        <p:txBody>
          <a:bodyPr/>
          <a:lstStyle/>
          <a:p>
            <a:fld id="{E422BB6E-29C0-4D5C-B376-E905E0FC5E5B}" type="slidenum">
              <a:rPr lang="en-US" smtClean="0"/>
              <a:t>48</a:t>
            </a:fld>
            <a:endParaRPr lang="en-US"/>
          </a:p>
        </p:txBody>
      </p:sp>
    </p:spTree>
    <p:extLst>
      <p:ext uri="{BB962C8B-B14F-4D97-AF65-F5344CB8AC3E}">
        <p14:creationId xmlns:p14="http://schemas.microsoft.com/office/powerpoint/2010/main" val="359265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examine the behavior of </a:t>
            </a:r>
            <a:r>
              <a:rPr lang="en-US" dirty="0" err="1"/>
              <a:t>fmincon</a:t>
            </a:r>
            <a:r>
              <a:rPr lang="en-US" dirty="0"/>
              <a:t> for a simple example of minimizing a quadratic function in a ring. The objective </a:t>
            </a:r>
            <a:r>
              <a:rPr lang="en-US" i="1" dirty="0"/>
              <a:t>is f=x</a:t>
            </a:r>
            <a:r>
              <a:rPr lang="en-US" i="1" baseline="-25000" dirty="0"/>
              <a:t>1</a:t>
            </a:r>
            <a:r>
              <a:rPr lang="en-US" i="1" baseline="30000" dirty="0"/>
              <a:t>2</a:t>
            </a:r>
            <a:r>
              <a:rPr lang="en-US" i="1" dirty="0"/>
              <a:t>+ax</a:t>
            </a:r>
            <a:r>
              <a:rPr lang="en-US" i="1" baseline="-25000" dirty="0"/>
              <a:t>2</a:t>
            </a:r>
            <a:r>
              <a:rPr lang="en-US" i="1" baseline="30000" dirty="0"/>
              <a:t>2</a:t>
            </a:r>
            <a:r>
              <a:rPr lang="en-US" dirty="0"/>
              <a:t>, and this means that the outer ring constraint will not be active, but it may slow down convergence by limiting the straight-line moves. </a:t>
            </a:r>
          </a:p>
          <a:p>
            <a:endParaRPr lang="en-US" dirty="0"/>
          </a:p>
          <a:p>
            <a:r>
              <a:rPr lang="en-US" dirty="0"/>
              <a:t>As long as a&gt;1, no matter what its value is, the optimum on the inner circle will go to x</a:t>
            </a:r>
            <a:r>
              <a:rPr lang="en-US" baseline="-25000" dirty="0"/>
              <a:t>2</a:t>
            </a:r>
            <a:r>
              <a:rPr lang="en-US" dirty="0"/>
              <a:t>=0. For the first example we choose a=10, which would make it easy for </a:t>
            </a:r>
            <a:r>
              <a:rPr lang="en-US" dirty="0" err="1"/>
              <a:t>fmincon</a:t>
            </a:r>
            <a:r>
              <a:rPr lang="en-US" dirty="0"/>
              <a:t> to find the optimum, even if we start far away at (1,10). </a:t>
            </a:r>
          </a:p>
          <a:p>
            <a:endParaRPr lang="en-US" dirty="0"/>
          </a:p>
          <a:p>
            <a:r>
              <a:rPr lang="en-US" dirty="0"/>
              <a:t>The </a:t>
            </a:r>
            <a:r>
              <a:rPr lang="en-US" dirty="0" err="1"/>
              <a:t>matlab</a:t>
            </a:r>
            <a:r>
              <a:rPr lang="en-US" dirty="0"/>
              <a:t> script shows the quad2 function for the objective, the ring function for the constraints and an abbreviated call to </a:t>
            </a:r>
            <a:r>
              <a:rPr lang="en-US" dirty="0" err="1"/>
              <a:t>fmincon</a:t>
            </a:r>
            <a:r>
              <a:rPr lang="en-US" dirty="0"/>
              <a:t>, which just gives x* and f*. On the next slide we will examine a fuller call to </a:t>
            </a:r>
            <a:r>
              <a:rPr lang="en-US" dirty="0" err="1"/>
              <a:t>fmincon</a:t>
            </a:r>
            <a:r>
              <a:rPr lang="en-US" dirty="0"/>
              <a:t>. The output shows that </a:t>
            </a:r>
            <a:r>
              <a:rPr lang="en-US" dirty="0" err="1"/>
              <a:t>fimincon</a:t>
            </a:r>
            <a:r>
              <a:rPr lang="en-US" dirty="0"/>
              <a:t> found the optimum.</a:t>
            </a:r>
          </a:p>
        </p:txBody>
      </p:sp>
      <p:sp>
        <p:nvSpPr>
          <p:cNvPr id="4" name="Slide Number Placeholder 3"/>
          <p:cNvSpPr>
            <a:spLocks noGrp="1"/>
          </p:cNvSpPr>
          <p:nvPr>
            <p:ph type="sldNum" sz="quarter" idx="10"/>
          </p:nvPr>
        </p:nvSpPr>
        <p:spPr/>
        <p:txBody>
          <a:bodyPr/>
          <a:lstStyle/>
          <a:p>
            <a:fld id="{ADDB3E16-7A85-4593-9C20-088651D469D3}" type="slidenum">
              <a:rPr lang="en-US" smtClean="0"/>
              <a:t>63</a:t>
            </a:fld>
            <a:endParaRPr lang="en-US"/>
          </a:p>
        </p:txBody>
      </p:sp>
    </p:spTree>
    <p:extLst>
      <p:ext uri="{BB962C8B-B14F-4D97-AF65-F5344CB8AC3E}">
        <p14:creationId xmlns:p14="http://schemas.microsoft.com/office/powerpoint/2010/main" val="402591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a=1.1, we make the advantage of reducing x2 and increasing x1 much smaller. This causes </a:t>
            </a:r>
            <a:r>
              <a:rPr lang="en-US" dirty="0" err="1"/>
              <a:t>fmincon</a:t>
            </a:r>
            <a:r>
              <a:rPr lang="en-US" dirty="0"/>
              <a:t> to slow down a lot. After 14 iterations it runs out of the default maximum function evaluations (100 times the number of variables). Note that each iterations now takes about 14 function evaluations!</a:t>
            </a:r>
          </a:p>
          <a:p>
            <a:endParaRPr lang="en-US" dirty="0"/>
          </a:p>
          <a:p>
            <a:r>
              <a:rPr lang="en-US" dirty="0"/>
              <a:t>It terminates far from the optimum, in that it is still closer to the initial point than the optimum.</a:t>
            </a:r>
          </a:p>
        </p:txBody>
      </p:sp>
      <p:sp>
        <p:nvSpPr>
          <p:cNvPr id="4" name="Slide Number Placeholder 3"/>
          <p:cNvSpPr>
            <a:spLocks noGrp="1"/>
          </p:cNvSpPr>
          <p:nvPr>
            <p:ph type="sldNum" sz="quarter" idx="10"/>
          </p:nvPr>
        </p:nvSpPr>
        <p:spPr/>
        <p:txBody>
          <a:bodyPr/>
          <a:lstStyle/>
          <a:p>
            <a:fld id="{ADDB3E16-7A85-4593-9C20-088651D469D3}" type="slidenum">
              <a:rPr lang="en-US" smtClean="0"/>
              <a:t>64</a:t>
            </a:fld>
            <a:endParaRPr lang="en-US"/>
          </a:p>
        </p:txBody>
      </p:sp>
    </p:spTree>
    <p:extLst>
      <p:ext uri="{BB962C8B-B14F-4D97-AF65-F5344CB8AC3E}">
        <p14:creationId xmlns:p14="http://schemas.microsoft.com/office/powerpoint/2010/main" val="285206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ran out of function values, we might as well restart, and after 100 more function evaluations we reach the optimum</a:t>
            </a:r>
          </a:p>
        </p:txBody>
      </p:sp>
      <p:sp>
        <p:nvSpPr>
          <p:cNvPr id="4" name="Slide Number Placeholder 3"/>
          <p:cNvSpPr>
            <a:spLocks noGrp="1"/>
          </p:cNvSpPr>
          <p:nvPr>
            <p:ph type="sldNum" sz="quarter" idx="10"/>
          </p:nvPr>
        </p:nvSpPr>
        <p:spPr/>
        <p:txBody>
          <a:bodyPr/>
          <a:lstStyle/>
          <a:p>
            <a:fld id="{ADDB3E16-7A85-4593-9C20-088651D469D3}" type="slidenum">
              <a:rPr lang="en-US" smtClean="0"/>
              <a:t>65</a:t>
            </a:fld>
            <a:endParaRPr lang="en-US"/>
          </a:p>
        </p:txBody>
      </p:sp>
    </p:spTree>
    <p:extLst>
      <p:ext uri="{BB962C8B-B14F-4D97-AF65-F5344CB8AC3E}">
        <p14:creationId xmlns:p14="http://schemas.microsoft.com/office/powerpoint/2010/main" val="17941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2BB6E-29C0-4D5C-B376-E905E0FC5E5B}" type="slidenum">
              <a:rPr lang="en-US" smtClean="0"/>
              <a:t>66</a:t>
            </a:fld>
            <a:endParaRPr lang="en-US"/>
          </a:p>
        </p:txBody>
      </p:sp>
    </p:spTree>
    <p:extLst>
      <p:ext uri="{BB962C8B-B14F-4D97-AF65-F5344CB8AC3E}">
        <p14:creationId xmlns:p14="http://schemas.microsoft.com/office/powerpoint/2010/main" val="87624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 f=</a:t>
            </a:r>
            <a:r>
              <a:rPr lang="en-US" dirty="0" err="1"/>
              <a:t>tenbarobj</a:t>
            </a:r>
            <a:r>
              <a:rPr lang="en-US" dirty="0"/>
              <a:t>(x)</a:t>
            </a:r>
          </a:p>
          <a:p>
            <a:r>
              <a:rPr lang="en-US" dirty="0"/>
              <a:t>f=12*(sum(x(1:6))+sqrt(2)*sum(x(7:10)));</a:t>
            </a:r>
          </a:p>
          <a:p>
            <a:r>
              <a:rPr lang="en-US" dirty="0"/>
              <a:t>end</a:t>
            </a:r>
          </a:p>
          <a:p>
            <a:endParaRPr lang="en-US" dirty="0"/>
          </a:p>
          <a:p>
            <a:r>
              <a:rPr lang="en-US" dirty="0"/>
              <a:t>function [c, </a:t>
            </a:r>
            <a:r>
              <a:rPr lang="en-US" dirty="0" err="1"/>
              <a:t>ceq</a:t>
            </a:r>
            <a:r>
              <a:rPr lang="en-US" dirty="0"/>
              <a:t>]=</a:t>
            </a:r>
            <a:r>
              <a:rPr lang="en-US" dirty="0" err="1"/>
              <a:t>tenbarcnstr</a:t>
            </a:r>
            <a:r>
              <a:rPr lang="en-US" dirty="0"/>
              <a:t>(x)</a:t>
            </a:r>
          </a:p>
          <a:p>
            <a:r>
              <a:rPr lang="en-US" dirty="0" err="1"/>
              <a:t>sallowable</a:t>
            </a:r>
            <a:r>
              <a:rPr lang="en-US" dirty="0"/>
              <a:t> = 25000*ones(10,1); </a:t>
            </a:r>
            <a:r>
              <a:rPr lang="en-US" dirty="0" err="1"/>
              <a:t>sallowable</a:t>
            </a:r>
            <a:r>
              <a:rPr lang="en-US" dirty="0"/>
              <a:t>(9) = 75000;</a:t>
            </a:r>
          </a:p>
          <a:p>
            <a:r>
              <a:rPr lang="en-US" dirty="0"/>
              <a:t>P1=1E5; P2=1E5;</a:t>
            </a:r>
          </a:p>
          <a:p>
            <a:r>
              <a:rPr lang="en-US" dirty="0"/>
              <a:t>%</a:t>
            </a:r>
          </a:p>
          <a:p>
            <a:r>
              <a:rPr lang="it-IT" dirty="0"/>
              <a:t>a11=1/x(1) +1/x(3) +1/x(5) +2*sqrt(2.)/x(7) +2*sqrt(2.)/x(8);</a:t>
            </a:r>
          </a:p>
          <a:p>
            <a:r>
              <a:rPr lang="en-US" dirty="0"/>
              <a:t>a12=1/x(5);</a:t>
            </a:r>
          </a:p>
          <a:p>
            <a:r>
              <a:rPr lang="en-US" dirty="0"/>
              <a:t>a21=a12;</a:t>
            </a:r>
          </a:p>
          <a:p>
            <a:r>
              <a:rPr lang="it-IT" dirty="0"/>
              <a:t>a22=1/x(2) +1/x(4) +1/x(5) +1/x(6) +2*sqrt(2.)/x(9) +2*sqrt(2.)/x(10);</a:t>
            </a:r>
          </a:p>
          <a:p>
            <a:r>
              <a:rPr lang="en-US" dirty="0"/>
              <a:t>deter=a11*a22-a12*a12;</a:t>
            </a:r>
          </a:p>
          <a:p>
            <a:r>
              <a:rPr lang="en-US" dirty="0"/>
              <a:t>b1=sqrt(2.)*(P2/x(1)-(P1+2*P2)/x(3) -P2/x(5) -2*sqrt(2.)*(P1+P2)/x(7));</a:t>
            </a:r>
          </a:p>
          <a:p>
            <a:r>
              <a:rPr lang="en-US" dirty="0"/>
              <a:t>b2=sqrt(2.)*(-P2)/x(4) -sqrt(2.)*P2/x(5) -4*P2/x(9);</a:t>
            </a:r>
          </a:p>
          <a:p>
            <a:r>
              <a:rPr lang="en-US" dirty="0"/>
              <a:t>%</a:t>
            </a:r>
          </a:p>
          <a:p>
            <a:r>
              <a:rPr lang="en-US" dirty="0"/>
              <a:t>%Member forces</a:t>
            </a:r>
          </a:p>
          <a:p>
            <a:r>
              <a:rPr lang="en-US" dirty="0"/>
              <a:t>F=zeros(10,1);</a:t>
            </a:r>
          </a:p>
          <a:p>
            <a:r>
              <a:rPr lang="en-US" dirty="0"/>
              <a:t>F(8)= (b1*a22-a12*b2)/deter;</a:t>
            </a:r>
          </a:p>
          <a:p>
            <a:r>
              <a:rPr lang="en-US" dirty="0"/>
              <a:t>F(1)= P2-1/sqrt(2.)*F(8);</a:t>
            </a:r>
          </a:p>
          <a:p>
            <a:r>
              <a:rPr lang="en-US" dirty="0"/>
              <a:t>F(10)= (a11*b2-a21*b1)/deter;</a:t>
            </a:r>
          </a:p>
          <a:p>
            <a:r>
              <a:rPr lang="en-US" dirty="0"/>
              <a:t>F(2)= -1/sqrt(2.)*F(10);</a:t>
            </a:r>
          </a:p>
          <a:p>
            <a:r>
              <a:rPr lang="en-US" dirty="0"/>
              <a:t>F(3)= -P1-2*P2-1/sqrt(2.)*F(8);</a:t>
            </a:r>
          </a:p>
          <a:p>
            <a:r>
              <a:rPr lang="en-US" dirty="0"/>
              <a:t>F(4)= -P2-1/sqrt(2.)*F(10);</a:t>
            </a:r>
          </a:p>
          <a:p>
            <a:r>
              <a:rPr lang="en-US" dirty="0"/>
              <a:t>F(5)= -P2-1/sqrt(2.)*F(8)-1/sqrt(2.)*F(10);</a:t>
            </a:r>
          </a:p>
          <a:p>
            <a:r>
              <a:rPr lang="en-US" dirty="0"/>
              <a:t>F(6)= -1/sqrt(2.)*F(10);</a:t>
            </a:r>
          </a:p>
          <a:p>
            <a:r>
              <a:rPr lang="en-US" dirty="0"/>
              <a:t>F(7)= sqrt(2.)*(P1+P2)+F(8);</a:t>
            </a:r>
          </a:p>
          <a:p>
            <a:r>
              <a:rPr lang="en-US" dirty="0"/>
              <a:t>F(9)= sqrt(2.)*P2 + F(10);</a:t>
            </a:r>
          </a:p>
          <a:p>
            <a:r>
              <a:rPr lang="en-US" dirty="0"/>
              <a:t>stress = abs(F./x);</a:t>
            </a:r>
          </a:p>
          <a:p>
            <a:r>
              <a:rPr lang="en-US" dirty="0"/>
              <a:t>c=stress./</a:t>
            </a:r>
            <a:r>
              <a:rPr lang="en-US" dirty="0" err="1"/>
              <a:t>sallowable</a:t>
            </a:r>
            <a:r>
              <a:rPr lang="en-US" dirty="0"/>
              <a:t> - 1;</a:t>
            </a:r>
          </a:p>
          <a:p>
            <a:r>
              <a:rPr lang="en-US" dirty="0" err="1"/>
              <a:t>ceq</a:t>
            </a:r>
            <a:r>
              <a:rPr lang="en-US" dirty="0"/>
              <a:t>=[];</a:t>
            </a:r>
          </a:p>
          <a:p>
            <a:r>
              <a:rPr lang="en-US" dirty="0"/>
              <a:t>end</a:t>
            </a:r>
          </a:p>
          <a:p>
            <a:endParaRPr lang="en-US" dirty="0"/>
          </a:p>
          <a:p>
            <a:r>
              <a:rPr lang="en-US" dirty="0"/>
              <a:t>x0=0.5*ones(10,1);</a:t>
            </a:r>
          </a:p>
          <a:p>
            <a:r>
              <a:rPr lang="en-US" dirty="0" err="1"/>
              <a:t>lb</a:t>
            </a:r>
            <a:r>
              <a:rPr lang="en-US" dirty="0"/>
              <a:t>=0.1*ones(10,1);</a:t>
            </a:r>
          </a:p>
          <a:p>
            <a:r>
              <a:rPr lang="en-US" dirty="0"/>
              <a:t>option=</a:t>
            </a:r>
            <a:r>
              <a:rPr lang="en-US" dirty="0" err="1"/>
              <a:t>optimset</a:t>
            </a:r>
            <a:r>
              <a:rPr lang="en-US" dirty="0"/>
              <a:t>('Display','</a:t>
            </a:r>
            <a:r>
              <a:rPr lang="en-US" dirty="0" err="1"/>
              <a:t>iter</a:t>
            </a:r>
            <a:r>
              <a:rPr lang="en-US" dirty="0"/>
              <a:t>');</a:t>
            </a:r>
          </a:p>
          <a:p>
            <a:r>
              <a:rPr lang="en-US" dirty="0"/>
              <a:t>[x, </a:t>
            </a:r>
            <a:r>
              <a:rPr lang="en-US" dirty="0" err="1"/>
              <a:t>fval</a:t>
            </a:r>
            <a:r>
              <a:rPr lang="en-US" dirty="0"/>
              <a:t>, </a:t>
            </a:r>
            <a:r>
              <a:rPr lang="en-US" dirty="0" err="1"/>
              <a:t>exitflag</a:t>
            </a:r>
            <a:r>
              <a:rPr lang="en-US" dirty="0"/>
              <a:t>]=</a:t>
            </a:r>
            <a:r>
              <a:rPr lang="en-US" dirty="0" err="1"/>
              <a:t>fmincon</a:t>
            </a:r>
            <a:r>
              <a:rPr lang="en-US" dirty="0"/>
              <a:t>(@tenbarobj,x0,[],[],[],[],</a:t>
            </a:r>
            <a:r>
              <a:rPr lang="en-US" dirty="0" err="1"/>
              <a:t>lb</a:t>
            </a:r>
            <a:r>
              <a:rPr lang="en-US" dirty="0"/>
              <a:t>,[],@</a:t>
            </a:r>
            <a:r>
              <a:rPr lang="en-US" dirty="0" err="1"/>
              <a:t>tenbarcnstr,option</a:t>
            </a:r>
            <a:r>
              <a:rPr lang="en-US" dirty="0"/>
              <a:t>)</a:t>
            </a:r>
          </a:p>
          <a:p>
            <a:endParaRPr lang="en-US" dirty="0"/>
          </a:p>
          <a:p>
            <a:r>
              <a:rPr lang="en-US" dirty="0"/>
              <a:t>                                Max     Line search  Directional  First-order </a:t>
            </a:r>
          </a:p>
          <a:p>
            <a:r>
              <a:rPr lang="en-US" dirty="0"/>
              <a:t> </a:t>
            </a:r>
            <a:r>
              <a:rPr lang="en-US" dirty="0" err="1"/>
              <a:t>Iter</a:t>
            </a:r>
            <a:r>
              <a:rPr lang="en-US" dirty="0"/>
              <a:t> F-count        f(x)   constraint   </a:t>
            </a:r>
            <a:r>
              <a:rPr lang="en-US" dirty="0" err="1"/>
              <a:t>steplength</a:t>
            </a:r>
            <a:r>
              <a:rPr lang="en-US" dirty="0"/>
              <a:t>   derivative   optimality</a:t>
            </a:r>
          </a:p>
          <a:p>
            <a:r>
              <a:rPr lang="en-US" dirty="0"/>
              <a:t>    0     11      69.9411        15.37                                         </a:t>
            </a:r>
          </a:p>
          <a:p>
            <a:r>
              <a:rPr lang="en-US" dirty="0"/>
              <a:t>    1     22      101.882        7.467            1         18.4         21.4   </a:t>
            </a:r>
          </a:p>
          <a:p>
            <a:r>
              <a:rPr lang="en-US" dirty="0"/>
              <a:t>    2     33      174.259        3.502            1           35         30.2   </a:t>
            </a:r>
          </a:p>
          <a:p>
            <a:r>
              <a:rPr lang="en-US" dirty="0"/>
              <a:t>    3     44      275.756        1.535            1         33.5         64.8   </a:t>
            </a:r>
          </a:p>
          <a:p>
            <a:r>
              <a:rPr lang="en-US" dirty="0"/>
              <a:t>    4     55      387.776        0.577            1         32.2         46.7   </a:t>
            </a:r>
          </a:p>
          <a:p>
            <a:r>
              <a:rPr lang="en-US" dirty="0"/>
              <a:t>    5     66      467.178       0.1543            1         27.5           22   </a:t>
            </a:r>
          </a:p>
          <a:p>
            <a:r>
              <a:rPr lang="en-US" dirty="0"/>
              <a:t>    6     77      495.874      0.01821            1         22.5         3.83   </a:t>
            </a:r>
          </a:p>
          <a:p>
            <a:r>
              <a:rPr lang="en-US" dirty="0"/>
              <a:t>    7     88      499.153    0.0003203            1         18.8        0.183   </a:t>
            </a:r>
          </a:p>
          <a:p>
            <a:r>
              <a:rPr lang="en-US" dirty="0"/>
              <a:t>    8     99        499.2    1.023e-07            1         16.4      0.00123   </a:t>
            </a:r>
          </a:p>
          <a:p>
            <a:endParaRPr lang="en-US" dirty="0"/>
          </a:p>
          <a:p>
            <a:r>
              <a:rPr lang="en-US" dirty="0"/>
              <a:t>x = [ 7.90, 0.10, 8.10, 3.90, 0.10, 0.10, 5.80, 5.52, 3.68, 0.14]</a:t>
            </a:r>
          </a:p>
          <a:p>
            <a:r>
              <a:rPr lang="en-US" dirty="0" err="1"/>
              <a:t>fval</a:t>
            </a:r>
            <a:r>
              <a:rPr lang="en-US" dirty="0"/>
              <a:t> = 499.2000</a:t>
            </a:r>
          </a:p>
          <a:p>
            <a:r>
              <a:rPr lang="en-US" dirty="0" err="1"/>
              <a:t>exitflag</a:t>
            </a:r>
            <a:r>
              <a:rPr lang="en-US" dirty="0"/>
              <a:t> = 4</a:t>
            </a:r>
          </a:p>
          <a:p>
            <a:r>
              <a:rPr lang="en-US" dirty="0"/>
              <a:t>c=</a:t>
            </a:r>
            <a:r>
              <a:rPr lang="en-US" dirty="0" err="1"/>
              <a:t>tenbarcnstr</a:t>
            </a:r>
            <a:r>
              <a:rPr lang="en-US" dirty="0"/>
              <a:t>(x);</a:t>
            </a:r>
          </a:p>
          <a:p>
            <a:r>
              <a:rPr lang="en-US" dirty="0"/>
              <a:t>c = [0.00, ,-0.00, 0.00, 0.00, -1.00, -0.00, -0.00, 0.00, -0.50, -0.00]</a:t>
            </a:r>
          </a:p>
          <a:p>
            <a:r>
              <a:rPr lang="en-US" dirty="0"/>
              <a:t>stress = (c+1).*</a:t>
            </a:r>
            <a:r>
              <a:rPr lang="en-US" dirty="0" err="1"/>
              <a:t>sallowable</a:t>
            </a:r>
            <a:endParaRPr lang="en-US" dirty="0"/>
          </a:p>
          <a:p>
            <a:r>
              <a:rPr lang="en-US" dirty="0"/>
              <a:t>stress = 1.0e+04*[2.50, 2.50, 2.50, 2.50, 0.00, 2.50, 2.50, 2.50, 3.75, 2.50]</a:t>
            </a:r>
          </a:p>
          <a:p>
            <a:endParaRPr lang="en-US" dirty="0"/>
          </a:p>
          <a:p>
            <a:r>
              <a:rPr lang="en-US" dirty="0"/>
              <a:t>EXITFLAG = 4 means that the magnitude of the search direction was less than 2*</a:t>
            </a:r>
            <a:r>
              <a:rPr lang="en-US" dirty="0" err="1"/>
              <a:t>options.TolX</a:t>
            </a:r>
            <a:r>
              <a:rPr lang="en-US" dirty="0"/>
              <a:t> and constraint violation was less than </a:t>
            </a:r>
            <a:r>
              <a:rPr lang="en-US" dirty="0" err="1"/>
              <a:t>options.TolCon</a:t>
            </a:r>
            <a:r>
              <a:rPr lang="en-US" dirty="0"/>
              <a:t>  Members 2, 5 and 6 have minimum gage areas. Among which member 5 is zero-force member.</a:t>
            </a:r>
          </a:p>
          <a:p>
            <a:endParaRPr lang="en-US" dirty="0"/>
          </a:p>
          <a:p>
            <a:r>
              <a:rPr lang="en-US" dirty="0"/>
              <a:t>Difference between statically determinant system and statically indeterminant system: </a:t>
            </a:r>
            <a:br>
              <a:rPr lang="en-US" dirty="0"/>
            </a:br>
            <a:r>
              <a:rPr lang="en-US" dirty="0"/>
              <a:t>In statically determinant system, the member forces are independent of member areas. Therefore, the optimum member areas can be obtained in one iteration. On the other hand, in statically indeterminant system, member forces vary according to member areas. Therefore, the optimization requires several iterations to find the optimum distribution of member areas.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FB51C89-6DB6-4FF8-93C8-44556C751B5D}" type="slidenum">
              <a:rPr lang="en-US" smtClean="0"/>
              <a:t>68</a:t>
            </a:fld>
            <a:endParaRPr lang="en-US"/>
          </a:p>
        </p:txBody>
      </p:sp>
    </p:spTree>
    <p:extLst>
      <p:ext uri="{BB962C8B-B14F-4D97-AF65-F5344CB8AC3E}">
        <p14:creationId xmlns:p14="http://schemas.microsoft.com/office/powerpoint/2010/main" val="151542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26" name="제목 1"/>
          <p:cNvSpPr>
            <a:spLocks noGrp="1"/>
          </p:cNvSpPr>
          <p:nvPr>
            <p:ph type="ctrTitle"/>
          </p:nvPr>
        </p:nvSpPr>
        <p:spPr>
          <a:xfrm>
            <a:off x="685800" y="2130425"/>
            <a:ext cx="7772400" cy="1470025"/>
          </a:xfrm>
        </p:spPr>
        <p:txBody>
          <a:bodyPr/>
          <a:lstStyle>
            <a:lvl1pPr>
              <a:defRPr sz="3600">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63654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nchor="ctr" anchorCtr="0"/>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12" name="슬라이드 번호 개체 틀 5"/>
          <p:cNvSpPr txBox="1">
            <a:spLocks/>
          </p:cNvSpPr>
          <p:nvPr userDrawn="1"/>
        </p:nvSpPr>
        <p:spPr>
          <a:xfrm>
            <a:off x="8447088" y="6516028"/>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srgbClr val="FFC000"/>
                </a:solidFill>
                <a:latin typeface="Arial" pitchFamily="34" charset="0"/>
                <a:cs typeface="Arial" pitchFamily="34" charset="0"/>
              </a:rPr>
              <a:pPr>
                <a:defRPr/>
              </a:pPr>
              <a:t>‹#›</a:t>
            </a:fld>
            <a:endParaRPr lang="en-US" sz="1400" dirty="0">
              <a:solidFill>
                <a:srgbClr val="FFC000"/>
              </a:solidFill>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no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5935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770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6A22A3-8932-43AB-904B-EF6023127FE2}" type="datetimeFigureOut">
              <a:rPr lang="en-US" smtClean="0"/>
              <a:t>10/11/2025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D85C0-2F9A-475A-B9D7-607A26F510EA}" type="slidenum">
              <a:rPr lang="en-US" smtClean="0"/>
              <a:t>‹#›</a:t>
            </a:fld>
            <a:endParaRPr lang="en-US"/>
          </a:p>
        </p:txBody>
      </p:sp>
    </p:spTree>
    <p:extLst>
      <p:ext uri="{BB962C8B-B14F-4D97-AF65-F5344CB8AC3E}">
        <p14:creationId xmlns:p14="http://schemas.microsoft.com/office/powerpoint/2010/main" val="777121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7.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8.png"/><Relationship Id="rId9" Type="http://schemas.openxmlformats.org/officeDocument/2006/relationships/image" Target="../media/image13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image" Target="../media/image243.png"/><Relationship Id="rId1" Type="http://schemas.openxmlformats.org/officeDocument/2006/relationships/slideLayout" Target="../slideLayouts/slideLayout2.xml"/><Relationship Id="rId5" Type="http://schemas.openxmlformats.org/officeDocument/2006/relationships/image" Target="../media/image251.png"/><Relationship Id="rId4" Type="http://schemas.openxmlformats.org/officeDocument/2006/relationships/image" Target="../media/image250.png"/></Relationships>
</file>

<file path=ppt/slides/_rels/slide41.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5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53.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7.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65.png"/><Relationship Id="rId5" Type="http://schemas.openxmlformats.org/officeDocument/2006/relationships/image" Target="../media/image159.pn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7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cover with text&#10;&#10;AI-generated content may be incorrect.">
            <a:extLst>
              <a:ext uri="{FF2B5EF4-FFF2-40B4-BE49-F238E27FC236}">
                <a16:creationId xmlns:a16="http://schemas.microsoft.com/office/drawing/2014/main" id="{FA83E85F-B5E3-47FA-84CB-A11EF206515B}"/>
              </a:ext>
            </a:extLst>
          </p:cNvPr>
          <p:cNvPicPr>
            <a:picLocks noChangeAspect="1"/>
          </p:cNvPicPr>
          <p:nvPr/>
        </p:nvPicPr>
        <p:blipFill>
          <a:blip r:embed="rId2">
            <a:extLst>
              <a:ext uri="{28A0092B-C50C-407E-A947-70E740481C1C}">
                <a14:useLocalDpi xmlns:a14="http://schemas.microsoft.com/office/drawing/2010/main" val="0"/>
              </a:ext>
            </a:extLst>
          </a:blip>
          <a:srcRect l="2151" r="3833" b="2"/>
          <a:stretch>
            <a:fillRect/>
          </a:stretch>
        </p:blipFill>
        <p:spPr>
          <a:xfrm>
            <a:off x="20" y="1282"/>
            <a:ext cx="9143980" cy="6856718"/>
          </a:xfrm>
          <a:prstGeom prst="rect">
            <a:avLst/>
          </a:prstGeom>
        </p:spPr>
      </p:pic>
    </p:spTree>
    <p:extLst>
      <p:ext uri="{BB962C8B-B14F-4D97-AF65-F5344CB8AC3E}">
        <p14:creationId xmlns:p14="http://schemas.microsoft.com/office/powerpoint/2010/main" val="105012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9C45D01-0416-F4C7-6E4F-3F195EDC81FD}"/>
                  </a:ext>
                </a:extLst>
              </p:cNvPr>
              <p:cNvSpPr>
                <a:spLocks noGrp="1"/>
              </p:cNvSpPr>
              <p:nvPr>
                <p:ph type="body" sz="quarter" idx="10"/>
              </p:nvPr>
            </p:nvSpPr>
            <p:spPr>
              <a:xfrm>
                <a:off x="304800" y="774200"/>
                <a:ext cx="8534400" cy="5470483"/>
              </a:xfrm>
            </p:spPr>
            <p:txBody>
              <a:bodyPr/>
              <a:lstStyle/>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2</m:t>
                        </m:r>
                      </m:sup>
                    </m:sSubSup>
                  </m:oMath>
                </a14:m>
                <a:endParaRPr lang="en-US" dirty="0"/>
              </a:p>
              <a:p>
                <a:r>
                  <a:rPr lang="en-US" dirty="0"/>
                  <a:t>Plot the descent directions at </a:t>
                </a:r>
                <a14:m>
                  <m:oMath xmlns:m="http://schemas.openxmlformats.org/officeDocument/2006/math">
                    <m:r>
                      <a:rPr lang="en-US" b="1" i="1">
                        <a:latin typeface="Cambria Math" panose="02040503050406030204" pitchFamily="18" charset="0"/>
                      </a:rPr>
                      <m:t>𝐱</m:t>
                    </m:r>
                    <m:r>
                      <a:rPr lang="en-US" i="1">
                        <a:latin typeface="Cambria Math" panose="02040503050406030204" pitchFamily="18" charset="0"/>
                      </a:rPr>
                      <m:t>={2,0}</m:t>
                    </m:r>
                  </m:oMath>
                </a14:m>
                <a:endParaRPr lang="en-US" dirty="0"/>
              </a:p>
              <a:p>
                <a:r>
                  <a:rPr lang="en-US" dirty="0"/>
                  <a:t>Gradient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oMath>
                </a14:m>
                <a:endParaRPr lang="en-US" dirty="0"/>
              </a:p>
              <a:p>
                <a:endParaRPr lang="en-US" dirty="0"/>
              </a:p>
              <a:p>
                <a:r>
                  <a:rPr lang="en-US" dirty="0"/>
                  <a:t>descent direction is those vectors that have an angle greater than </a:t>
                </a:r>
                <a14:m>
                  <m:oMath xmlns:m="http://schemas.openxmlformats.org/officeDocument/2006/math">
                    <m:r>
                      <a:rPr lang="en-US" i="1">
                        <a:latin typeface="Cambria Math" panose="02040503050406030204" pitchFamily="18" charset="0"/>
                      </a:rPr>
                      <m:t>90°</m:t>
                    </m:r>
                  </m:oMath>
                </a14:m>
                <a:endParaRPr lang="en-US" dirty="0"/>
              </a:p>
              <a:p>
                <a:r>
                  <a:rPr lang="en-US" dirty="0"/>
                  <a:t>We will assume </a:t>
                </a:r>
              </a:p>
            </p:txBody>
          </p:sp>
        </mc:Choice>
        <mc:Fallback xmlns="">
          <p:sp>
            <p:nvSpPr>
              <p:cNvPr id="2" name="Text Placeholder 1">
                <a:extLst>
                  <a:ext uri="{FF2B5EF4-FFF2-40B4-BE49-F238E27FC236}">
                    <a16:creationId xmlns:a16="http://schemas.microsoft.com/office/drawing/2014/main" id="{59C45D01-0416-F4C7-6E4F-3F195EDC81FD}"/>
                  </a:ext>
                </a:extLst>
              </p:cNvPr>
              <p:cNvSpPr>
                <a:spLocks noGrp="1" noRot="1" noChangeAspect="1" noMove="1" noResize="1" noEditPoints="1" noAdjustHandles="1" noChangeArrowheads="1" noChangeShapeType="1" noTextEdit="1"/>
              </p:cNvSpPr>
              <p:nvPr>
                <p:ph type="body" sz="quarter" idx="10"/>
              </p:nvPr>
            </p:nvSpPr>
            <p:spPr>
              <a:xfrm>
                <a:off x="304800" y="774200"/>
                <a:ext cx="8534400" cy="5470483"/>
              </a:xfrm>
              <a:blipFill>
                <a:blip r:embed="rId2"/>
                <a:stretch>
                  <a:fillRect l="-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1E4963C-F2F2-5154-32DA-3D5A174724E9}"/>
              </a:ext>
            </a:extLst>
          </p:cNvPr>
          <p:cNvSpPr>
            <a:spLocks noGrp="1"/>
          </p:cNvSpPr>
          <p:nvPr>
            <p:ph type="title"/>
          </p:nvPr>
        </p:nvSpPr>
        <p:spPr/>
        <p:txBody>
          <a:bodyPr/>
          <a:lstStyle/>
          <a:p>
            <a:r>
              <a:rPr lang="en-US" dirty="0"/>
              <a:t>Ex5.1) Descent Direction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548794-4F71-9A8A-4DB2-08000B41AECB}"/>
                  </a:ext>
                </a:extLst>
              </p:cNvPr>
              <p:cNvSpPr txBox="1"/>
              <p:nvPr/>
            </p:nvSpPr>
            <p:spPr>
              <a:xfrm>
                <a:off x="2653991" y="2267415"/>
                <a:ext cx="3509550" cy="776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e>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−4</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eqArr>
                        </m:e>
                      </m:d>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4</m:t>
                              </m:r>
                            </m:e>
                            <m:e>
                              <m:r>
                                <a:rPr lang="en-US" sz="2400" i="1">
                                  <a:latin typeface="Cambria Math" panose="02040503050406030204" pitchFamily="18" charset="0"/>
                                </a:rPr>
                                <m:t>6</m:t>
                              </m:r>
                            </m:e>
                          </m:eqArr>
                        </m:e>
                      </m:d>
                    </m:oMath>
                  </m:oMathPara>
                </a14:m>
                <a:endParaRPr lang="en-US" sz="2400" dirty="0"/>
              </a:p>
            </p:txBody>
          </p:sp>
        </mc:Choice>
        <mc:Fallback xmlns="">
          <p:sp>
            <p:nvSpPr>
              <p:cNvPr id="6" name="TextBox 5">
                <a:extLst>
                  <a:ext uri="{FF2B5EF4-FFF2-40B4-BE49-F238E27FC236}">
                    <a16:creationId xmlns:a16="http://schemas.microsoft.com/office/drawing/2014/main" id="{86548794-4F71-9A8A-4DB2-08000B41AECB}"/>
                  </a:ext>
                </a:extLst>
              </p:cNvPr>
              <p:cNvSpPr txBox="1">
                <a:spLocks noRot="1" noChangeAspect="1" noMove="1" noResize="1" noEditPoints="1" noAdjustHandles="1" noChangeArrowheads="1" noChangeShapeType="1" noTextEdit="1"/>
              </p:cNvSpPr>
              <p:nvPr/>
            </p:nvSpPr>
            <p:spPr>
              <a:xfrm>
                <a:off x="2653991" y="2267415"/>
                <a:ext cx="3509550" cy="776303"/>
              </a:xfrm>
              <a:prstGeom prst="rect">
                <a:avLst/>
              </a:prstGeom>
              <a:blipFill>
                <a:blip r:embed="rId3"/>
                <a:stretch>
                  <a:fillRect/>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1C39D33A-C07D-43E7-5558-0C49E42D88A8}"/>
              </a:ext>
            </a:extLst>
          </p:cNvPr>
          <p:cNvGrpSpPr/>
          <p:nvPr/>
        </p:nvGrpSpPr>
        <p:grpSpPr>
          <a:xfrm>
            <a:off x="4210942" y="3751858"/>
            <a:ext cx="3667772" cy="2217997"/>
            <a:chOff x="2129381" y="3814283"/>
            <a:chExt cx="3667772" cy="2217997"/>
          </a:xfrm>
        </p:grpSpPr>
        <p:cxnSp>
          <p:nvCxnSpPr>
            <p:cNvPr id="9" name="Straight Arrow Connector 8">
              <a:extLst>
                <a:ext uri="{FF2B5EF4-FFF2-40B4-BE49-F238E27FC236}">
                  <a16:creationId xmlns:a16="http://schemas.microsoft.com/office/drawing/2014/main" id="{444F059C-7F4B-DA20-5E71-55C06DAFF61C}"/>
                </a:ext>
              </a:extLst>
            </p:cNvPr>
            <p:cNvCxnSpPr>
              <a:cxnSpLocks/>
            </p:cNvCxnSpPr>
            <p:nvPr/>
          </p:nvCxnSpPr>
          <p:spPr>
            <a:xfrm flipV="1">
              <a:off x="2804884" y="3948293"/>
              <a:ext cx="0" cy="18452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95C848-8868-B924-7012-C6E844560DD3}"/>
                </a:ext>
              </a:extLst>
            </p:cNvPr>
            <p:cNvCxnSpPr>
              <a:cxnSpLocks/>
            </p:cNvCxnSpPr>
            <p:nvPr/>
          </p:nvCxnSpPr>
          <p:spPr>
            <a:xfrm>
              <a:off x="2129381" y="4945070"/>
              <a:ext cx="258668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B570DBB-1994-18B1-DC77-FAF94C68E643}"/>
                </a:ext>
              </a:extLst>
            </p:cNvPr>
            <p:cNvSpPr/>
            <p:nvPr/>
          </p:nvSpPr>
          <p:spPr>
            <a:xfrm>
              <a:off x="3402128" y="4912119"/>
              <a:ext cx="65902" cy="6590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198E1F7-0077-3A17-1082-0D083B7290F4}"/>
                </a:ext>
              </a:extLst>
            </p:cNvPr>
            <p:cNvCxnSpPr/>
            <p:nvPr/>
          </p:nvCxnSpPr>
          <p:spPr>
            <a:xfrm flipV="1">
              <a:off x="3435079" y="4384897"/>
              <a:ext cx="304800" cy="5601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5E370B-CE02-D1F9-1865-C8F78381D7EE}"/>
                </a:ext>
              </a:extLst>
            </p:cNvPr>
            <p:cNvCxnSpPr>
              <a:cxnSpLocks/>
            </p:cNvCxnSpPr>
            <p:nvPr/>
          </p:nvCxnSpPr>
          <p:spPr>
            <a:xfrm>
              <a:off x="2609128" y="4495656"/>
              <a:ext cx="1651902" cy="89883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DEE8521-48ED-6AE1-CCDC-F3FED544A520}"/>
                </a:ext>
              </a:extLst>
            </p:cNvPr>
            <p:cNvCxnSpPr>
              <a:cxnSpLocks/>
            </p:cNvCxnSpPr>
            <p:nvPr/>
          </p:nvCxnSpPr>
          <p:spPr>
            <a:xfrm flipH="1" flipV="1">
              <a:off x="2852617" y="4912119"/>
              <a:ext cx="582462" cy="32952"/>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1A3AA0-9BE8-B72F-C90E-4881FEF8CF9C}"/>
                </a:ext>
              </a:extLst>
            </p:cNvPr>
            <p:cNvCxnSpPr>
              <a:cxnSpLocks/>
            </p:cNvCxnSpPr>
            <p:nvPr/>
          </p:nvCxnSpPr>
          <p:spPr>
            <a:xfrm flipH="1">
              <a:off x="2912706" y="4953307"/>
              <a:ext cx="525516" cy="325612"/>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CC1045-822D-605C-A620-8A2AB4F9E7CC}"/>
                </a:ext>
              </a:extLst>
            </p:cNvPr>
            <p:cNvCxnSpPr>
              <a:cxnSpLocks/>
            </p:cNvCxnSpPr>
            <p:nvPr/>
          </p:nvCxnSpPr>
          <p:spPr>
            <a:xfrm flipH="1">
              <a:off x="3130279" y="4949289"/>
              <a:ext cx="298134" cy="489621"/>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06001D6-8EF4-84EA-A327-43269428ACEF}"/>
                </a:ext>
              </a:extLst>
            </p:cNvPr>
            <p:cNvCxnSpPr>
              <a:cxnSpLocks/>
            </p:cNvCxnSpPr>
            <p:nvPr/>
          </p:nvCxnSpPr>
          <p:spPr>
            <a:xfrm flipH="1">
              <a:off x="3402128" y="4953307"/>
              <a:ext cx="41113" cy="617764"/>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8CF13CC-9D50-172B-9400-F62D66FA4B3E}"/>
                </a:ext>
              </a:extLst>
            </p:cNvPr>
            <p:cNvCxnSpPr>
              <a:cxnSpLocks/>
            </p:cNvCxnSpPr>
            <p:nvPr/>
          </p:nvCxnSpPr>
          <p:spPr>
            <a:xfrm>
              <a:off x="3452126" y="4953304"/>
              <a:ext cx="282671" cy="548625"/>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D958A34F-16CA-7F4C-219B-0A6E80AD53D3}"/>
                </a:ext>
              </a:extLst>
            </p:cNvPr>
            <p:cNvSpPr/>
            <p:nvPr/>
          </p:nvSpPr>
          <p:spPr>
            <a:xfrm rot="1931824">
              <a:off x="3463181" y="4870924"/>
              <a:ext cx="148281" cy="123568"/>
            </a:xfrm>
            <a:custGeom>
              <a:avLst/>
              <a:gdLst>
                <a:gd name="connsiteX0" fmla="*/ 0 w 148281"/>
                <a:gd name="connsiteY0" fmla="*/ 0 h 123568"/>
                <a:gd name="connsiteX1" fmla="*/ 148281 w 148281"/>
                <a:gd name="connsiteY1" fmla="*/ 0 h 123568"/>
                <a:gd name="connsiteX2" fmla="*/ 148281 w 148281"/>
                <a:gd name="connsiteY2" fmla="*/ 123568 h 123568"/>
              </a:gdLst>
              <a:ahLst/>
              <a:cxnLst>
                <a:cxn ang="0">
                  <a:pos x="connsiteX0" y="connsiteY0"/>
                </a:cxn>
                <a:cxn ang="0">
                  <a:pos x="connsiteX1" y="connsiteY1"/>
                </a:cxn>
                <a:cxn ang="0">
                  <a:pos x="connsiteX2" y="connsiteY2"/>
                </a:cxn>
              </a:cxnLst>
              <a:rect l="l" t="t" r="r" b="b"/>
              <a:pathLst>
                <a:path w="148281" h="123568">
                  <a:moveTo>
                    <a:pt x="0" y="0"/>
                  </a:moveTo>
                  <a:lnTo>
                    <a:pt x="148281" y="0"/>
                  </a:lnTo>
                  <a:lnTo>
                    <a:pt x="148281" y="123568"/>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3B8414A-16B1-25F9-79C4-8D89DC4725A3}"/>
                    </a:ext>
                  </a:extLst>
                </p:cNvPr>
                <p:cNvSpPr txBox="1"/>
                <p:nvPr/>
              </p:nvSpPr>
              <p:spPr>
                <a:xfrm>
                  <a:off x="3253964" y="4374823"/>
                  <a:ext cx="428131"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𝐜</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oMath>
                    </m:oMathPara>
                  </a14:m>
                  <a:endParaRPr lang="en-US" dirty="0"/>
                </a:p>
              </p:txBody>
            </p:sp>
          </mc:Choice>
          <mc:Fallback xmlns="">
            <p:sp>
              <p:nvSpPr>
                <p:cNvPr id="20" name="TextBox 19">
                  <a:extLst>
                    <a:ext uri="{FF2B5EF4-FFF2-40B4-BE49-F238E27FC236}">
                      <a16:creationId xmlns:a16="http://schemas.microsoft.com/office/drawing/2014/main" id="{E3B8414A-16B1-25F9-79C4-8D89DC4725A3}"/>
                    </a:ext>
                  </a:extLst>
                </p:cNvPr>
                <p:cNvSpPr txBox="1">
                  <a:spLocks noRot="1" noChangeAspect="1" noMove="1" noResize="1" noEditPoints="1" noAdjustHandles="1" noChangeArrowheads="1" noChangeShapeType="1" noTextEdit="1"/>
                </p:cNvSpPr>
                <p:nvPr/>
              </p:nvSpPr>
              <p:spPr>
                <a:xfrm>
                  <a:off x="3253964" y="4374823"/>
                  <a:ext cx="428131" cy="288477"/>
                </a:xfrm>
                <a:prstGeom prst="rect">
                  <a:avLst/>
                </a:prstGeom>
                <a:blipFill>
                  <a:blip r:embed="rId4"/>
                  <a:stretch>
                    <a:fillRect l="-8571" t="-4167"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3A1BB27-3AB5-B430-52D2-31A7C5388F9D}"/>
                    </a:ext>
                  </a:extLst>
                </p:cNvPr>
                <p:cNvSpPr txBox="1"/>
                <p:nvPr/>
              </p:nvSpPr>
              <p:spPr>
                <a:xfrm>
                  <a:off x="3065280" y="5583170"/>
                  <a:ext cx="452110"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𝐝</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oMath>
                    </m:oMathPara>
                  </a14:m>
                  <a:endParaRPr lang="en-US" dirty="0"/>
                </a:p>
              </p:txBody>
            </p:sp>
          </mc:Choice>
          <mc:Fallback xmlns="">
            <p:sp>
              <p:nvSpPr>
                <p:cNvPr id="21" name="TextBox 20">
                  <a:extLst>
                    <a:ext uri="{FF2B5EF4-FFF2-40B4-BE49-F238E27FC236}">
                      <a16:creationId xmlns:a16="http://schemas.microsoft.com/office/drawing/2014/main" id="{33A1BB27-3AB5-B430-52D2-31A7C5388F9D}"/>
                    </a:ext>
                  </a:extLst>
                </p:cNvPr>
                <p:cNvSpPr txBox="1">
                  <a:spLocks noRot="1" noChangeAspect="1" noMove="1" noResize="1" noEditPoints="1" noAdjustHandles="1" noChangeArrowheads="1" noChangeShapeType="1" noTextEdit="1"/>
                </p:cNvSpPr>
                <p:nvPr/>
              </p:nvSpPr>
              <p:spPr>
                <a:xfrm>
                  <a:off x="3065280" y="5583170"/>
                  <a:ext cx="452110" cy="288477"/>
                </a:xfrm>
                <a:prstGeom prst="rect">
                  <a:avLst/>
                </a:prstGeom>
                <a:blipFill>
                  <a:blip r:embed="rId5"/>
                  <a:stretch>
                    <a:fillRect l="-12162" t="-6383" r="-8108"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83E51DF-5BAC-FBE6-0245-AEFDDD9B7763}"/>
                    </a:ext>
                  </a:extLst>
                </p:cNvPr>
                <p:cNvSpPr txBox="1"/>
                <p:nvPr/>
              </p:nvSpPr>
              <p:spPr>
                <a:xfrm>
                  <a:off x="4534440" y="4978021"/>
                  <a:ext cx="27610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22" name="TextBox 21">
                  <a:extLst>
                    <a:ext uri="{FF2B5EF4-FFF2-40B4-BE49-F238E27FC236}">
                      <a16:creationId xmlns:a16="http://schemas.microsoft.com/office/drawing/2014/main" id="{883E51DF-5BAC-FBE6-0245-AEFDDD9B7763}"/>
                    </a:ext>
                  </a:extLst>
                </p:cNvPr>
                <p:cNvSpPr txBox="1">
                  <a:spLocks noRot="1" noChangeAspect="1" noMove="1" noResize="1" noEditPoints="1" noAdjustHandles="1" noChangeArrowheads="1" noChangeShapeType="1" noTextEdit="1"/>
                </p:cNvSpPr>
                <p:nvPr/>
              </p:nvSpPr>
              <p:spPr>
                <a:xfrm>
                  <a:off x="4534440" y="4978021"/>
                  <a:ext cx="276101" cy="276999"/>
                </a:xfrm>
                <a:prstGeom prst="rect">
                  <a:avLst/>
                </a:prstGeom>
                <a:blipFill>
                  <a:blip r:embed="rId6"/>
                  <a:stretch>
                    <a:fillRect l="-13043" r="-434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7FE32FA-003F-DCB1-DB88-18DDA10587B7}"/>
                    </a:ext>
                  </a:extLst>
                </p:cNvPr>
                <p:cNvSpPr txBox="1"/>
                <p:nvPr/>
              </p:nvSpPr>
              <p:spPr>
                <a:xfrm>
                  <a:off x="2481051" y="3814283"/>
                  <a:ext cx="27610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23" name="TextBox 22">
                  <a:extLst>
                    <a:ext uri="{FF2B5EF4-FFF2-40B4-BE49-F238E27FC236}">
                      <a16:creationId xmlns:a16="http://schemas.microsoft.com/office/drawing/2014/main" id="{E7FE32FA-003F-DCB1-DB88-18DDA10587B7}"/>
                    </a:ext>
                  </a:extLst>
                </p:cNvPr>
                <p:cNvSpPr txBox="1">
                  <a:spLocks noRot="1" noChangeAspect="1" noMove="1" noResize="1" noEditPoints="1" noAdjustHandles="1" noChangeArrowheads="1" noChangeShapeType="1" noTextEdit="1"/>
                </p:cNvSpPr>
                <p:nvPr/>
              </p:nvSpPr>
              <p:spPr>
                <a:xfrm>
                  <a:off x="2481051" y="3814283"/>
                  <a:ext cx="276101" cy="276999"/>
                </a:xfrm>
                <a:prstGeom prst="rect">
                  <a:avLst/>
                </a:prstGeom>
                <a:blipFill>
                  <a:blip r:embed="rId7"/>
                  <a:stretch>
                    <a:fillRect l="-13043" r="-6522" b="-13043"/>
                  </a:stretch>
                </a:blipFill>
              </p:spPr>
              <p:txBody>
                <a:bodyPr/>
                <a:lstStyle/>
                <a:p>
                  <a:r>
                    <a:rPr lang="en-US">
                      <a:noFill/>
                    </a:rPr>
                    <a:t> </a:t>
                  </a:r>
                </a:p>
              </p:txBody>
            </p:sp>
          </mc:Fallback>
        </mc:AlternateContent>
        <p:sp>
          <p:nvSpPr>
            <p:cNvPr id="24" name="Freeform: Shape 23">
              <a:extLst>
                <a:ext uri="{FF2B5EF4-FFF2-40B4-BE49-F238E27FC236}">
                  <a16:creationId xmlns:a16="http://schemas.microsoft.com/office/drawing/2014/main" id="{8743808C-CF3C-4A1F-0D43-7CBC78E37BDF}"/>
                </a:ext>
              </a:extLst>
            </p:cNvPr>
            <p:cNvSpPr/>
            <p:nvPr/>
          </p:nvSpPr>
          <p:spPr>
            <a:xfrm rot="21281438">
              <a:off x="2497527" y="4568324"/>
              <a:ext cx="1558894" cy="1403743"/>
            </a:xfrm>
            <a:custGeom>
              <a:avLst/>
              <a:gdLst>
                <a:gd name="connsiteX0" fmla="*/ 0 w 1738184"/>
                <a:gd name="connsiteY0" fmla="*/ 0 h 1565189"/>
                <a:gd name="connsiteX1" fmla="*/ 518984 w 1738184"/>
                <a:gd name="connsiteY1" fmla="*/ 123568 h 1565189"/>
                <a:gd name="connsiteX2" fmla="*/ 1013254 w 1738184"/>
                <a:gd name="connsiteY2" fmla="*/ 403654 h 1565189"/>
                <a:gd name="connsiteX3" fmla="*/ 1441622 w 1738184"/>
                <a:gd name="connsiteY3" fmla="*/ 856735 h 1565189"/>
                <a:gd name="connsiteX4" fmla="*/ 1738184 w 1738184"/>
                <a:gd name="connsiteY4" fmla="*/ 1565189 h 156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184" h="1565189">
                  <a:moveTo>
                    <a:pt x="0" y="0"/>
                  </a:moveTo>
                  <a:cubicBezTo>
                    <a:pt x="175054" y="28146"/>
                    <a:pt x="350108" y="56292"/>
                    <a:pt x="518984" y="123568"/>
                  </a:cubicBezTo>
                  <a:cubicBezTo>
                    <a:pt x="687860" y="190844"/>
                    <a:pt x="859481" y="281460"/>
                    <a:pt x="1013254" y="403654"/>
                  </a:cubicBezTo>
                  <a:cubicBezTo>
                    <a:pt x="1167027" y="525849"/>
                    <a:pt x="1320800" y="663146"/>
                    <a:pt x="1441622" y="856735"/>
                  </a:cubicBezTo>
                  <a:cubicBezTo>
                    <a:pt x="1562444" y="1050324"/>
                    <a:pt x="1650314" y="1307756"/>
                    <a:pt x="1738184" y="156518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9EAB9A6-489A-AC39-FA04-C8CE87F4AC9A}"/>
                    </a:ext>
                  </a:extLst>
                </p:cNvPr>
                <p:cNvSpPr txBox="1"/>
                <p:nvPr/>
              </p:nvSpPr>
              <p:spPr>
                <a:xfrm>
                  <a:off x="4072459" y="5662948"/>
                  <a:ext cx="8005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p:txBody>
            </p:sp>
          </mc:Choice>
          <mc:Fallback xmlns="">
            <p:sp>
              <p:nvSpPr>
                <p:cNvPr id="25" name="TextBox 24">
                  <a:extLst>
                    <a:ext uri="{FF2B5EF4-FFF2-40B4-BE49-F238E27FC236}">
                      <a16:creationId xmlns:a16="http://schemas.microsoft.com/office/drawing/2014/main" id="{F9EAB9A6-489A-AC39-FA04-C8CE87F4AC9A}"/>
                    </a:ext>
                  </a:extLst>
                </p:cNvPr>
                <p:cNvSpPr txBox="1">
                  <a:spLocks noRot="1" noChangeAspect="1" noMove="1" noResize="1" noEditPoints="1" noAdjustHandles="1" noChangeArrowheads="1" noChangeShapeType="1" noTextEdit="1"/>
                </p:cNvSpPr>
                <p:nvPr/>
              </p:nvSpPr>
              <p:spPr>
                <a:xfrm>
                  <a:off x="4072459" y="5662948"/>
                  <a:ext cx="800540" cy="369332"/>
                </a:xfrm>
                <a:prstGeom prst="rect">
                  <a:avLst/>
                </a:prstGeom>
                <a:blipFill>
                  <a:blip r:embed="rId8"/>
                  <a:stretch>
                    <a:fillRect b="-13333"/>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4A4C03DE-0A3E-0058-CBA6-B722F09D452B}"/>
                </a:ext>
              </a:extLst>
            </p:cNvPr>
            <p:cNvSpPr txBox="1"/>
            <p:nvPr/>
          </p:nvSpPr>
          <p:spPr>
            <a:xfrm>
              <a:off x="4291228" y="5251555"/>
              <a:ext cx="1505925" cy="369332"/>
            </a:xfrm>
            <a:prstGeom prst="rect">
              <a:avLst/>
            </a:prstGeom>
            <a:noFill/>
          </p:spPr>
          <p:txBody>
            <a:bodyPr wrap="none" rtlCol="0">
              <a:spAutoFit/>
            </a:bodyPr>
            <a:lstStyle/>
            <a:p>
              <a:r>
                <a:rPr lang="en-US" dirty="0"/>
                <a:t>Tangent plane</a:t>
              </a:r>
            </a:p>
          </p:txBody>
        </p:sp>
      </p:grpSp>
    </p:spTree>
    <p:extLst>
      <p:ext uri="{BB962C8B-B14F-4D97-AF65-F5344CB8AC3E}">
        <p14:creationId xmlns:p14="http://schemas.microsoft.com/office/powerpoint/2010/main" val="354872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8227CB7B-7E5D-05E5-62FF-30A7584026B2}"/>
              </a:ext>
            </a:extLst>
          </p:cNvPr>
          <p:cNvSpPr/>
          <p:nvPr/>
        </p:nvSpPr>
        <p:spPr>
          <a:xfrm>
            <a:off x="5223146" y="3565198"/>
            <a:ext cx="1712913" cy="465143"/>
          </a:xfrm>
          <a:prstGeom prst="roundRect">
            <a:avLst/>
          </a:prstGeom>
          <a:solidFill>
            <a:srgbClr val="FFFF00"/>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Let’s assume that </a:t>
                </a:r>
                <a14:m>
                  <m:oMath xmlns:m="http://schemas.openxmlformats.org/officeDocument/2006/math">
                    <m:sSup>
                      <m:sSupPr>
                        <m:ctrlPr>
                          <a:rPr lang="en-US" b="1" i="1" dirty="0" smtClean="0">
                            <a:latin typeface="Cambria Math" panose="02040503050406030204" pitchFamily="18" charset="0"/>
                          </a:rPr>
                        </m:ctrlPr>
                      </m:sSupPr>
                      <m:e>
                        <m:r>
                          <a:rPr lang="en-US" b="1" i="0" dirty="0" smtClean="0">
                            <a:latin typeface="Cambria Math" panose="02040503050406030204" pitchFamily="18" charset="0"/>
                          </a:rPr>
                          <m:t>𝐝</m:t>
                        </m:r>
                      </m:e>
                      <m:sup>
                        <m:r>
                          <a:rPr lang="en-US" b="1" i="1" dirty="0" smtClean="0">
                            <a:latin typeface="Cambria Math" panose="02040503050406030204" pitchFamily="18" charset="0"/>
                          </a:rPr>
                          <m:t>(</m:t>
                        </m:r>
                        <m:r>
                          <a:rPr lang="en-US" b="0" i="1" dirty="0" smtClean="0">
                            <a:latin typeface="Cambria Math" panose="02040503050406030204" pitchFamily="18" charset="0"/>
                          </a:rPr>
                          <m:t>𝑘</m:t>
                        </m:r>
                        <m:r>
                          <a:rPr lang="en-US" b="1" i="1" dirty="0" smtClean="0">
                            <a:latin typeface="Cambria Math" panose="02040503050406030204" pitchFamily="18" charset="0"/>
                          </a:rPr>
                          <m:t>)</m:t>
                        </m:r>
                      </m:sup>
                    </m:sSup>
                  </m:oMath>
                </a14:m>
                <a:r>
                  <a:rPr lang="en-US" dirty="0"/>
                  <a:t> is given and want to find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oMath>
                </a14:m>
                <a:r>
                  <a:rPr lang="en-US" dirty="0"/>
                  <a:t> </a:t>
                </a:r>
              </a:p>
              <a:p>
                <a:r>
                  <a:rPr lang="en-US" dirty="0"/>
                  <a:t>Step size: find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oMath>
                </a14:m>
                <a:r>
                  <a:rPr lang="en-US" dirty="0"/>
                  <a:t> that minimizes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b="1">
                        <a:latin typeface="Cambria Math" panose="02040503050406030204" pitchFamily="18" charset="0"/>
                      </a:rPr>
                      <m:t>𝐱</m:t>
                    </m:r>
                    <m:r>
                      <a:rPr lang="en-US" i="1">
                        <a:latin typeface="Cambria Math" panose="02040503050406030204" pitchFamily="18" charset="0"/>
                      </a:rPr>
                      <m:t>)</m:t>
                    </m:r>
                  </m:oMath>
                </a14:m>
                <a:r>
                  <a:rPr lang="en-US" dirty="0"/>
                  <a:t> in the direction of </a:t>
                </a:r>
                <a14:m>
                  <m:oMath xmlns:m="http://schemas.openxmlformats.org/officeDocument/2006/math">
                    <m:sSup>
                      <m:sSupPr>
                        <m:ctrlPr>
                          <a:rPr lang="en-US" b="1" i="1" dirty="0">
                            <a:latin typeface="Cambria Math" panose="02040503050406030204" pitchFamily="18" charset="0"/>
                          </a:rPr>
                        </m:ctrlPr>
                      </m:sSupPr>
                      <m:e>
                        <m:r>
                          <a:rPr lang="en-US" b="1" dirty="0">
                            <a:latin typeface="Cambria Math" panose="02040503050406030204" pitchFamily="18" charset="0"/>
                          </a:rPr>
                          <m:t>𝐝</m:t>
                        </m:r>
                      </m:e>
                      <m:sup>
                        <m:r>
                          <a:rPr lang="en-US" b="1" i="1" dirty="0">
                            <a:latin typeface="Cambria Math" panose="02040503050406030204" pitchFamily="18" charset="0"/>
                          </a:rPr>
                          <m:t>(</m:t>
                        </m:r>
                        <m:r>
                          <a:rPr lang="en-US" i="1" dirty="0">
                            <a:latin typeface="Cambria Math" panose="02040503050406030204" pitchFamily="18" charset="0"/>
                          </a:rPr>
                          <m:t>𝑘</m:t>
                        </m:r>
                        <m:r>
                          <a:rPr lang="en-US" b="1" i="1" dirty="0">
                            <a:latin typeface="Cambria Math" panose="02040503050406030204" pitchFamily="18" charset="0"/>
                          </a:rPr>
                          <m:t>)</m:t>
                        </m:r>
                      </m:sup>
                    </m:sSup>
                  </m:oMath>
                </a14:m>
                <a:endParaRPr lang="en-US" dirty="0"/>
              </a:p>
              <a:p>
                <a:endParaRPr lang="en-US" dirty="0"/>
              </a:p>
              <a:p>
                <a:r>
                  <a:rPr lang="en-US" dirty="0"/>
                  <a:t>Single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oMath>
                </a14:m>
                <a:r>
                  <a:rPr lang="en-US" dirty="0"/>
                  <a:t>) problem: 1D line search</a:t>
                </a:r>
              </a:p>
              <a:p>
                <a:pPr lvl="1"/>
                <a14:m>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𝜙</m:t>
                        </m:r>
                      </m:e>
                      <m:sup>
                        <m:r>
                          <a:rPr lang="en-US" b="0" i="1" smtClean="0">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0</m:t>
                            </m:r>
                          </m:e>
                        </m:d>
                      </m:sup>
                    </m:sSup>
                    <m:r>
                      <a:rPr lang="en-US" b="0" i="1" smtClean="0">
                        <a:latin typeface="Cambria Math" panose="02040503050406030204" pitchFamily="18" charset="0"/>
                      </a:rPr>
                      <m:t>&lt;0</m:t>
                    </m:r>
                  </m:oMath>
                </a14:m>
                <a:r>
                  <a:rPr lang="en-US" dirty="0"/>
                  <a:t> if </a:t>
                </a:r>
                <a14:m>
                  <m:oMath xmlns:m="http://schemas.openxmlformats.org/officeDocument/2006/math">
                    <m:sSup>
                      <m:sSupPr>
                        <m:ctrlPr>
                          <a:rPr lang="en-US" b="1" i="1" dirty="0">
                            <a:latin typeface="Cambria Math" panose="02040503050406030204" pitchFamily="18" charset="0"/>
                          </a:rPr>
                        </m:ctrlPr>
                      </m:sSupPr>
                      <m:e>
                        <m:r>
                          <a:rPr lang="en-US" b="1" dirty="0">
                            <a:latin typeface="Cambria Math" panose="02040503050406030204" pitchFamily="18" charset="0"/>
                          </a:rPr>
                          <m:t>𝐝</m:t>
                        </m:r>
                      </m:e>
                      <m:sup>
                        <m:r>
                          <a:rPr lang="en-US" b="1" i="1" dirty="0">
                            <a:latin typeface="Cambria Math" panose="02040503050406030204" pitchFamily="18" charset="0"/>
                          </a:rPr>
                          <m:t>(</m:t>
                        </m:r>
                        <m:r>
                          <a:rPr lang="en-US" i="1" dirty="0">
                            <a:latin typeface="Cambria Math" panose="02040503050406030204" pitchFamily="18" charset="0"/>
                          </a:rPr>
                          <m:t>𝑘</m:t>
                        </m:r>
                        <m:r>
                          <a:rPr lang="en-US" b="1" i="1" dirty="0">
                            <a:latin typeface="Cambria Math" panose="02040503050406030204" pitchFamily="18" charset="0"/>
                          </a:rPr>
                          <m:t>)</m:t>
                        </m:r>
                      </m:sup>
                    </m:sSup>
                    <m:r>
                      <a:rPr lang="en-US" b="1" i="1" dirty="0">
                        <a:latin typeface="Cambria Math" panose="02040503050406030204" pitchFamily="18" charset="0"/>
                      </a:rPr>
                      <m:t> </m:t>
                    </m:r>
                  </m:oMath>
                </a14:m>
                <a:r>
                  <a:rPr lang="en-US" dirty="0"/>
                  <a:t>is a descent direction</a:t>
                </a:r>
              </a:p>
              <a:p>
                <a:pPr lvl="1"/>
                <a:r>
                  <a:rPr lang="en-US" dirty="0"/>
                  <a:t>Minimum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oMath>
                </a14:m>
                <a:r>
                  <a:rPr lang="en-US" dirty="0"/>
                  <a:t>: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119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Step Size Termination Criterion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C2B151F-6710-25BF-97B8-CC9C81A1C339}"/>
                  </a:ext>
                </a:extLst>
              </p:cNvPr>
              <p:cNvSpPr txBox="1"/>
              <p:nvPr/>
            </p:nvSpPr>
            <p:spPr>
              <a:xfrm>
                <a:off x="1730248" y="1857133"/>
                <a:ext cx="5026697" cy="4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𝜙</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𝑘</m:t>
                              </m:r>
                            </m:sub>
                          </m:sSub>
                        </m:e>
                      </m:d>
                      <m:r>
                        <a:rPr lang="en-US" sz="2400" i="1">
                          <a:latin typeface="Cambria Math" panose="02040503050406030204" pitchFamily="18" charset="0"/>
                        </a:rPr>
                        <m:t>≡</m:t>
                      </m:r>
                      <m:r>
                        <a:rPr lang="en-US" sz="2400" i="1">
                          <a:latin typeface="Cambria Math" panose="02040503050406030204" pitchFamily="18" charset="0"/>
                        </a:rPr>
                        <m:t>𝑓</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6C2B151F-6710-25BF-97B8-CC9C81A1C339}"/>
                  </a:ext>
                </a:extLst>
              </p:cNvPr>
              <p:cNvSpPr txBox="1">
                <a:spLocks noRot="1" noChangeAspect="1" noMove="1" noResize="1" noEditPoints="1" noAdjustHandles="1" noChangeArrowheads="1" noChangeShapeType="1" noTextEdit="1"/>
              </p:cNvSpPr>
              <p:nvPr/>
            </p:nvSpPr>
            <p:spPr>
              <a:xfrm>
                <a:off x="1730248" y="1857133"/>
                <a:ext cx="5026697" cy="4866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936199-5A26-AFE5-A6FA-1F9961A698D8}"/>
                  </a:ext>
                </a:extLst>
              </p:cNvPr>
              <p:cNvSpPr txBox="1"/>
              <p:nvPr/>
            </p:nvSpPr>
            <p:spPr>
              <a:xfrm>
                <a:off x="2439222" y="3393804"/>
                <a:ext cx="4629794" cy="757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𝜙</m:t>
                          </m:r>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𝑓</m:t>
                              </m:r>
                            </m:num>
                            <m:den>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den>
                          </m:f>
                        </m:e>
                        <m:sup>
                          <m:r>
                            <a:rPr lang="en-US" sz="2000" i="1">
                              <a:latin typeface="Cambria Math" panose="02040503050406030204" pitchFamily="18" charset="0"/>
                            </a:rPr>
                            <m:t>𝑇</m:t>
                          </m:r>
                        </m:sup>
                      </m:sSup>
                      <m:f>
                        <m:fPr>
                          <m:ctrlPr>
                            <a:rPr lang="en-US" sz="2000" i="1">
                              <a:latin typeface="Cambria Math" panose="02040503050406030204" pitchFamily="18" charset="0"/>
                            </a:rPr>
                          </m:ctrlPr>
                        </m:fPr>
                        <m:num>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num>
                        <m:den>
                          <m:r>
                            <a:rPr lang="en-US" sz="2000" i="1">
                              <a:latin typeface="Cambria Math" panose="02040503050406030204" pitchFamily="18" charset="0"/>
                            </a:rPr>
                            <m:t>𝜕𝛼</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a:rPr lang="en-US" sz="2000" i="1">
                          <a:latin typeface="Cambria Math" panose="02040503050406030204" pitchFamily="18" charset="0"/>
                        </a:rPr>
                        <m:t>=0</m:t>
                      </m:r>
                    </m:oMath>
                  </m:oMathPara>
                </a14:m>
                <a:endParaRPr lang="en-US" sz="2000" dirty="0"/>
              </a:p>
            </p:txBody>
          </p:sp>
        </mc:Choice>
        <mc:Fallback xmlns="">
          <p:sp>
            <p:nvSpPr>
              <p:cNvPr id="12" name="TextBox 11">
                <a:extLst>
                  <a:ext uri="{FF2B5EF4-FFF2-40B4-BE49-F238E27FC236}">
                    <a16:creationId xmlns:a16="http://schemas.microsoft.com/office/drawing/2014/main" id="{55936199-5A26-AFE5-A6FA-1F9961A698D8}"/>
                  </a:ext>
                </a:extLst>
              </p:cNvPr>
              <p:cNvSpPr txBox="1">
                <a:spLocks noRot="1" noChangeAspect="1" noMove="1" noResize="1" noEditPoints="1" noAdjustHandles="1" noChangeArrowheads="1" noChangeShapeType="1" noTextEdit="1"/>
              </p:cNvSpPr>
              <p:nvPr/>
            </p:nvSpPr>
            <p:spPr>
              <a:xfrm>
                <a:off x="2439222" y="3393804"/>
                <a:ext cx="4629794" cy="757964"/>
              </a:xfrm>
              <a:prstGeom prst="rect">
                <a:avLst/>
              </a:prstGeom>
              <a:blipFill>
                <a:blip r:embed="rId4"/>
                <a:stretch>
                  <a:fillRect/>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0CF8C937-60D2-28BF-7C99-65840ED57D2D}"/>
              </a:ext>
            </a:extLst>
          </p:cNvPr>
          <p:cNvGrpSpPr/>
          <p:nvPr/>
        </p:nvGrpSpPr>
        <p:grpSpPr>
          <a:xfrm>
            <a:off x="835835" y="4162917"/>
            <a:ext cx="6670164" cy="2237883"/>
            <a:chOff x="925044" y="1659126"/>
            <a:chExt cx="6670164" cy="2237883"/>
          </a:xfrm>
        </p:grpSpPr>
        <p:cxnSp>
          <p:nvCxnSpPr>
            <p:cNvPr id="19" name="Straight Arrow Connector 18">
              <a:extLst>
                <a:ext uri="{FF2B5EF4-FFF2-40B4-BE49-F238E27FC236}">
                  <a16:creationId xmlns:a16="http://schemas.microsoft.com/office/drawing/2014/main" id="{E8CCD0D1-DE0D-EF4A-BBD4-5E0B08BB7635}"/>
                </a:ext>
              </a:extLst>
            </p:cNvPr>
            <p:cNvCxnSpPr/>
            <p:nvPr/>
          </p:nvCxnSpPr>
          <p:spPr bwMode="auto">
            <a:xfrm rot="5400000" flipH="1" flipV="1">
              <a:off x="512434" y="2893367"/>
              <a:ext cx="1899138"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1" name="Straight Arrow Connector 20">
              <a:extLst>
                <a:ext uri="{FF2B5EF4-FFF2-40B4-BE49-F238E27FC236}">
                  <a16:creationId xmlns:a16="http://schemas.microsoft.com/office/drawing/2014/main" id="{2129D652-2121-2AC9-1B90-A26C09383DB1}"/>
                </a:ext>
              </a:extLst>
            </p:cNvPr>
            <p:cNvCxnSpPr/>
            <p:nvPr/>
          </p:nvCxnSpPr>
          <p:spPr bwMode="auto">
            <a:xfrm>
              <a:off x="1029924" y="3611824"/>
              <a:ext cx="3607358"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6" name="Freeform 9">
              <a:extLst>
                <a:ext uri="{FF2B5EF4-FFF2-40B4-BE49-F238E27FC236}">
                  <a16:creationId xmlns:a16="http://schemas.microsoft.com/office/drawing/2014/main" id="{347F58DD-ABD8-5E36-978B-0F9A07DA293B}"/>
                </a:ext>
              </a:extLst>
            </p:cNvPr>
            <p:cNvSpPr/>
            <p:nvPr/>
          </p:nvSpPr>
          <p:spPr bwMode="auto">
            <a:xfrm>
              <a:off x="1462003" y="2245248"/>
              <a:ext cx="3014506" cy="996462"/>
            </a:xfrm>
            <a:custGeom>
              <a:avLst/>
              <a:gdLst>
                <a:gd name="connsiteX0" fmla="*/ 0 w 3014506"/>
                <a:gd name="connsiteY0" fmla="*/ 120581 h 996462"/>
                <a:gd name="connsiteX1" fmla="*/ 351692 w 3014506"/>
                <a:gd name="connsiteY1" fmla="*/ 411983 h 996462"/>
                <a:gd name="connsiteX2" fmla="*/ 874207 w 3014506"/>
                <a:gd name="connsiteY2" fmla="*/ 743578 h 996462"/>
                <a:gd name="connsiteX3" fmla="*/ 1396721 w 3014506"/>
                <a:gd name="connsiteY3" fmla="*/ 954594 h 996462"/>
                <a:gd name="connsiteX4" fmla="*/ 1838848 w 3014506"/>
                <a:gd name="connsiteY4" fmla="*/ 914400 h 996462"/>
                <a:gd name="connsiteX5" fmla="*/ 2542233 w 3014506"/>
                <a:gd name="connsiteY5" fmla="*/ 462225 h 996462"/>
                <a:gd name="connsiteX6" fmla="*/ 3014506 w 3014506"/>
                <a:gd name="connsiteY6" fmla="*/ 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4506" h="996462">
                  <a:moveTo>
                    <a:pt x="0" y="120581"/>
                  </a:moveTo>
                  <a:cubicBezTo>
                    <a:pt x="102995" y="214365"/>
                    <a:pt x="205991" y="308150"/>
                    <a:pt x="351692" y="411983"/>
                  </a:cubicBezTo>
                  <a:cubicBezTo>
                    <a:pt x="497393" y="515816"/>
                    <a:pt x="700036" y="653143"/>
                    <a:pt x="874207" y="743578"/>
                  </a:cubicBezTo>
                  <a:cubicBezTo>
                    <a:pt x="1048378" y="834013"/>
                    <a:pt x="1235948" y="926124"/>
                    <a:pt x="1396721" y="954594"/>
                  </a:cubicBezTo>
                  <a:cubicBezTo>
                    <a:pt x="1557494" y="983064"/>
                    <a:pt x="1647929" y="996462"/>
                    <a:pt x="1838848" y="914400"/>
                  </a:cubicBezTo>
                  <a:cubicBezTo>
                    <a:pt x="2029767" y="832339"/>
                    <a:pt x="2346290" y="614625"/>
                    <a:pt x="2542233" y="462225"/>
                  </a:cubicBezTo>
                  <a:cubicBezTo>
                    <a:pt x="2738176" y="309825"/>
                    <a:pt x="2876341" y="154912"/>
                    <a:pt x="3014506"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29" name="Straight Connector 28">
              <a:extLst>
                <a:ext uri="{FF2B5EF4-FFF2-40B4-BE49-F238E27FC236}">
                  <a16:creationId xmlns:a16="http://schemas.microsoft.com/office/drawing/2014/main" id="{47D0D2E4-8169-31A5-6100-7585148AB993}"/>
                </a:ext>
              </a:extLst>
            </p:cNvPr>
            <p:cNvCxnSpPr/>
            <p:nvPr/>
          </p:nvCxnSpPr>
          <p:spPr bwMode="auto">
            <a:xfrm>
              <a:off x="1455994" y="2376060"/>
              <a:ext cx="739539" cy="689532"/>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33" name="TextBox 32">
              <a:extLst>
                <a:ext uri="{FF2B5EF4-FFF2-40B4-BE49-F238E27FC236}">
                  <a16:creationId xmlns:a16="http://schemas.microsoft.com/office/drawing/2014/main" id="{A01CE6E1-B1EE-BA87-8036-CF069C1A7BCD}"/>
                </a:ext>
              </a:extLst>
            </p:cNvPr>
            <p:cNvSpPr txBox="1"/>
            <p:nvPr/>
          </p:nvSpPr>
          <p:spPr>
            <a:xfrm>
              <a:off x="1833791" y="1995451"/>
              <a:ext cx="2138086" cy="369332"/>
            </a:xfrm>
            <a:prstGeom prst="rect">
              <a:avLst/>
            </a:prstGeom>
            <a:noFill/>
          </p:spPr>
          <p:txBody>
            <a:bodyPr wrap="none" rtlCol="0">
              <a:spAutoFit/>
            </a:bodyPr>
            <a:lstStyle/>
            <a:p>
              <a:pPr algn="l"/>
              <a:r>
                <a:rPr lang="en-US" dirty="0"/>
                <a:t>Negative initial slope</a:t>
              </a:r>
            </a:p>
          </p:txBody>
        </p:sp>
        <p:cxnSp>
          <p:nvCxnSpPr>
            <p:cNvPr id="34" name="Straight Arrow Connector 33">
              <a:extLst>
                <a:ext uri="{FF2B5EF4-FFF2-40B4-BE49-F238E27FC236}">
                  <a16:creationId xmlns:a16="http://schemas.microsoft.com/office/drawing/2014/main" id="{C75C2265-6BDD-CA65-EC50-84CC529240FA}"/>
                </a:ext>
              </a:extLst>
            </p:cNvPr>
            <p:cNvCxnSpPr/>
            <p:nvPr/>
          </p:nvCxnSpPr>
          <p:spPr bwMode="auto">
            <a:xfrm>
              <a:off x="5394619" y="3579869"/>
              <a:ext cx="2200589"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5" name="Straight Arrow Connector 34">
              <a:extLst>
                <a:ext uri="{FF2B5EF4-FFF2-40B4-BE49-F238E27FC236}">
                  <a16:creationId xmlns:a16="http://schemas.microsoft.com/office/drawing/2014/main" id="{993C902C-6F49-0E87-7D8F-2B7C3F51D729}"/>
                </a:ext>
              </a:extLst>
            </p:cNvPr>
            <p:cNvCxnSpPr/>
            <p:nvPr/>
          </p:nvCxnSpPr>
          <p:spPr bwMode="auto">
            <a:xfrm rot="5400000" flipH="1" flipV="1">
              <a:off x="4555582" y="2770977"/>
              <a:ext cx="1899139"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6" name="Straight Arrow Connector 35">
              <a:extLst>
                <a:ext uri="{FF2B5EF4-FFF2-40B4-BE49-F238E27FC236}">
                  <a16:creationId xmlns:a16="http://schemas.microsoft.com/office/drawing/2014/main" id="{583DDE28-F32E-062D-ADC9-98AD88E44148}"/>
                </a:ext>
              </a:extLst>
            </p:cNvPr>
            <p:cNvCxnSpPr/>
            <p:nvPr/>
          </p:nvCxnSpPr>
          <p:spPr bwMode="auto">
            <a:xfrm rot="5400000" flipH="1" flipV="1">
              <a:off x="5876940" y="2072617"/>
              <a:ext cx="1105319" cy="110531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7" name="Oval 36">
              <a:extLst>
                <a:ext uri="{FF2B5EF4-FFF2-40B4-BE49-F238E27FC236}">
                  <a16:creationId xmlns:a16="http://schemas.microsoft.com/office/drawing/2014/main" id="{17C82A1E-3B42-89F7-2405-364058E81BA9}"/>
                </a:ext>
              </a:extLst>
            </p:cNvPr>
            <p:cNvSpPr/>
            <p:nvPr/>
          </p:nvSpPr>
          <p:spPr bwMode="auto">
            <a:xfrm>
              <a:off x="5856857" y="3127639"/>
              <a:ext cx="70339" cy="70339"/>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8" name="Oval 37">
              <a:extLst>
                <a:ext uri="{FF2B5EF4-FFF2-40B4-BE49-F238E27FC236}">
                  <a16:creationId xmlns:a16="http://schemas.microsoft.com/office/drawing/2014/main" id="{F203D9A7-23BF-6B5A-5509-B8F81495D767}"/>
                </a:ext>
              </a:extLst>
            </p:cNvPr>
            <p:cNvSpPr/>
            <p:nvPr/>
          </p:nvSpPr>
          <p:spPr bwMode="auto">
            <a:xfrm>
              <a:off x="6581993" y="2415911"/>
              <a:ext cx="70339" cy="70339"/>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39" name="Straight Connector 38">
              <a:extLst>
                <a:ext uri="{FF2B5EF4-FFF2-40B4-BE49-F238E27FC236}">
                  <a16:creationId xmlns:a16="http://schemas.microsoft.com/office/drawing/2014/main" id="{312BC7ED-EF66-3EFD-A1DA-1344180DCC36}"/>
                </a:ext>
              </a:extLst>
            </p:cNvPr>
            <p:cNvCxnSpPr/>
            <p:nvPr/>
          </p:nvCxnSpPr>
          <p:spPr bwMode="auto">
            <a:xfrm rot="16200000" flipV="1">
              <a:off x="5605670" y="2876451"/>
              <a:ext cx="221262" cy="24142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D763EE2F-C02A-5653-F3F4-B78C4EB135E6}"/>
                </a:ext>
              </a:extLst>
            </p:cNvPr>
            <p:cNvCxnSpPr/>
            <p:nvPr/>
          </p:nvCxnSpPr>
          <p:spPr bwMode="auto">
            <a:xfrm rot="16200000" flipV="1">
              <a:off x="6330826" y="2164693"/>
              <a:ext cx="221262" cy="24142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038178D8-4E50-8F54-96B2-E07185A50F76}"/>
                </a:ext>
              </a:extLst>
            </p:cNvPr>
            <p:cNvCxnSpPr/>
            <p:nvPr/>
          </p:nvCxnSpPr>
          <p:spPr bwMode="auto">
            <a:xfrm rot="5400000">
              <a:off x="5726215" y="2273583"/>
              <a:ext cx="693336" cy="693336"/>
            </a:xfrm>
            <a:prstGeom prst="line">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2" name="Straight Connector 41">
              <a:extLst>
                <a:ext uri="{FF2B5EF4-FFF2-40B4-BE49-F238E27FC236}">
                  <a16:creationId xmlns:a16="http://schemas.microsoft.com/office/drawing/2014/main" id="{2A17E661-05EB-8B10-187E-DB97724B752E}"/>
                </a:ext>
              </a:extLst>
            </p:cNvPr>
            <p:cNvCxnSpPr/>
            <p:nvPr/>
          </p:nvCxnSpPr>
          <p:spPr>
            <a:xfrm flipH="1">
              <a:off x="2022109" y="2364783"/>
              <a:ext cx="210344" cy="5135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95D642A-4FB0-6216-2859-39784ACC891C}"/>
                </a:ext>
              </a:extLst>
            </p:cNvPr>
            <p:cNvCxnSpPr/>
            <p:nvPr/>
          </p:nvCxnSpPr>
          <p:spPr>
            <a:xfrm>
              <a:off x="3031524" y="3241710"/>
              <a:ext cx="0" cy="370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04FCC96-68D4-7842-08E5-D696B9351004}"/>
                    </a:ext>
                  </a:extLst>
                </p:cNvPr>
                <p:cNvSpPr txBox="1"/>
                <p:nvPr/>
              </p:nvSpPr>
              <p:spPr>
                <a:xfrm>
                  <a:off x="2896119" y="3611824"/>
                  <a:ext cx="3078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oMath>
                    </m:oMathPara>
                  </a14:m>
                  <a:endParaRPr lang="en-US" dirty="0"/>
                </a:p>
              </p:txBody>
            </p:sp>
          </mc:Choice>
          <mc:Fallback xmlns="">
            <p:sp>
              <p:nvSpPr>
                <p:cNvPr id="26" name="TextBox 25">
                  <a:extLst>
                    <a:ext uri="{FF2B5EF4-FFF2-40B4-BE49-F238E27FC236}">
                      <a16:creationId xmlns:a16="http://schemas.microsoft.com/office/drawing/2014/main" id="{6661C27F-F114-4663-B611-2FE062A05228}"/>
                    </a:ext>
                  </a:extLst>
                </p:cNvPr>
                <p:cNvSpPr txBox="1">
                  <a:spLocks noRot="1" noChangeAspect="1" noMove="1" noResize="1" noEditPoints="1" noAdjustHandles="1" noChangeArrowheads="1" noChangeShapeType="1" noTextEdit="1"/>
                </p:cNvSpPr>
                <p:nvPr/>
              </p:nvSpPr>
              <p:spPr>
                <a:xfrm>
                  <a:off x="2896119" y="3611824"/>
                  <a:ext cx="307840" cy="276999"/>
                </a:xfrm>
                <a:prstGeom prst="rect">
                  <a:avLst/>
                </a:prstGeom>
                <a:blipFill>
                  <a:blip r:embed="rId5"/>
                  <a:stretch>
                    <a:fillRect l="-11765" r="-588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3D71020-94A8-24B8-DF54-CBF106D91A95}"/>
                    </a:ext>
                  </a:extLst>
                </p:cNvPr>
                <p:cNvSpPr txBox="1"/>
                <p:nvPr/>
              </p:nvSpPr>
              <p:spPr>
                <a:xfrm>
                  <a:off x="1186727" y="1659126"/>
                  <a:ext cx="552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oMath>
                    </m:oMathPara>
                  </a14:m>
                  <a:endParaRPr lang="en-US" dirty="0"/>
                </a:p>
              </p:txBody>
            </p:sp>
          </mc:Choice>
          <mc:Fallback xmlns="">
            <p:sp>
              <p:nvSpPr>
                <p:cNvPr id="28" name="TextBox 27">
                  <a:extLst>
                    <a:ext uri="{FF2B5EF4-FFF2-40B4-BE49-F238E27FC236}">
                      <a16:creationId xmlns:a16="http://schemas.microsoft.com/office/drawing/2014/main" id="{D3284BC1-FB05-4EA1-8BA3-8346895D3EEE}"/>
                    </a:ext>
                  </a:extLst>
                </p:cNvPr>
                <p:cNvSpPr txBox="1">
                  <a:spLocks noRot="1" noChangeAspect="1" noMove="1" noResize="1" noEditPoints="1" noAdjustHandles="1" noChangeArrowheads="1" noChangeShapeType="1" noTextEdit="1"/>
                </p:cNvSpPr>
                <p:nvPr/>
              </p:nvSpPr>
              <p:spPr>
                <a:xfrm>
                  <a:off x="1186727" y="1659126"/>
                  <a:ext cx="552139" cy="276999"/>
                </a:xfrm>
                <a:prstGeom prst="rect">
                  <a:avLst/>
                </a:prstGeom>
                <a:blipFill>
                  <a:blip r:embed="rId6"/>
                  <a:stretch>
                    <a:fillRect l="-14444" t="-2174" r="-15556"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47D65B5-3571-D1C9-97BD-DEF846782D6B}"/>
                    </a:ext>
                  </a:extLst>
                </p:cNvPr>
                <p:cNvSpPr txBox="1"/>
                <p:nvPr/>
              </p:nvSpPr>
              <p:spPr>
                <a:xfrm>
                  <a:off x="7311618" y="3620010"/>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29" name="TextBox 28">
                  <a:extLst>
                    <a:ext uri="{FF2B5EF4-FFF2-40B4-BE49-F238E27FC236}">
                      <a16:creationId xmlns:a16="http://schemas.microsoft.com/office/drawing/2014/main" id="{7F7DE337-75DE-4123-92AF-6CCCEF10C328}"/>
                    </a:ext>
                  </a:extLst>
                </p:cNvPr>
                <p:cNvSpPr txBox="1">
                  <a:spLocks noRot="1" noChangeAspect="1" noMove="1" noResize="1" noEditPoints="1" noAdjustHandles="1" noChangeArrowheads="1" noChangeShapeType="1" noTextEdit="1"/>
                </p:cNvSpPr>
                <p:nvPr/>
              </p:nvSpPr>
              <p:spPr>
                <a:xfrm>
                  <a:off x="7311618" y="3620010"/>
                  <a:ext cx="276101" cy="276999"/>
                </a:xfrm>
                <a:prstGeom prst="rect">
                  <a:avLst/>
                </a:prstGeom>
                <a:blipFill>
                  <a:blip r:embed="rId7"/>
                  <a:stretch>
                    <a:fillRect l="-13043" r="-65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E13E157-1827-1575-B99B-87CC44BF74A1}"/>
                    </a:ext>
                  </a:extLst>
                </p:cNvPr>
                <p:cNvSpPr txBox="1"/>
                <p:nvPr/>
              </p:nvSpPr>
              <p:spPr>
                <a:xfrm>
                  <a:off x="5193945" y="1769121"/>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30" name="TextBox 29">
                  <a:extLst>
                    <a:ext uri="{FF2B5EF4-FFF2-40B4-BE49-F238E27FC236}">
                      <a16:creationId xmlns:a16="http://schemas.microsoft.com/office/drawing/2014/main" id="{1220B1B8-AA6B-4BA0-A098-6E4845CD8F9D}"/>
                    </a:ext>
                  </a:extLst>
                </p:cNvPr>
                <p:cNvSpPr txBox="1">
                  <a:spLocks noRot="1" noChangeAspect="1" noMove="1" noResize="1" noEditPoints="1" noAdjustHandles="1" noChangeArrowheads="1" noChangeShapeType="1" noTextEdit="1"/>
                </p:cNvSpPr>
                <p:nvPr/>
              </p:nvSpPr>
              <p:spPr>
                <a:xfrm>
                  <a:off x="5193945" y="1769121"/>
                  <a:ext cx="281424" cy="276999"/>
                </a:xfrm>
                <a:prstGeom prst="rect">
                  <a:avLst/>
                </a:prstGeom>
                <a:blipFill>
                  <a:blip r:embed="rId8"/>
                  <a:stretch>
                    <a:fillRect l="-13043" r="-869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DD2953E-3CF6-EF22-9EEA-D06DDEAB827C}"/>
                    </a:ext>
                  </a:extLst>
                </p:cNvPr>
                <p:cNvSpPr txBox="1"/>
                <p:nvPr/>
              </p:nvSpPr>
              <p:spPr>
                <a:xfrm>
                  <a:off x="5778805" y="3162808"/>
                  <a:ext cx="447110"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oMath>
                    </m:oMathPara>
                  </a14:m>
                  <a:endParaRPr lang="en-US" dirty="0"/>
                </a:p>
              </p:txBody>
            </p:sp>
          </mc:Choice>
          <mc:Fallback xmlns="">
            <p:sp>
              <p:nvSpPr>
                <p:cNvPr id="31" name="TextBox 30">
                  <a:extLst>
                    <a:ext uri="{FF2B5EF4-FFF2-40B4-BE49-F238E27FC236}">
                      <a16:creationId xmlns:a16="http://schemas.microsoft.com/office/drawing/2014/main" id="{9FDD28C8-FF88-4BF8-8323-20E8B8793438}"/>
                    </a:ext>
                  </a:extLst>
                </p:cNvPr>
                <p:cNvSpPr txBox="1">
                  <a:spLocks noRot="1" noChangeAspect="1" noMove="1" noResize="1" noEditPoints="1" noAdjustHandles="1" noChangeArrowheads="1" noChangeShapeType="1" noTextEdit="1"/>
                </p:cNvSpPr>
                <p:nvPr/>
              </p:nvSpPr>
              <p:spPr>
                <a:xfrm>
                  <a:off x="5778805" y="3162808"/>
                  <a:ext cx="447110" cy="288477"/>
                </a:xfrm>
                <a:prstGeom prst="rect">
                  <a:avLst/>
                </a:prstGeom>
                <a:blipFill>
                  <a:blip r:embed="rId9"/>
                  <a:stretch>
                    <a:fillRect l="-6849" t="-8511" r="-9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F886948-6225-1C69-2138-FEE81C85A403}"/>
                    </a:ext>
                  </a:extLst>
                </p:cNvPr>
                <p:cNvSpPr txBox="1"/>
                <p:nvPr/>
              </p:nvSpPr>
              <p:spPr>
                <a:xfrm>
                  <a:off x="6878720" y="1788494"/>
                  <a:ext cx="452110"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𝐝</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oMath>
                    </m:oMathPara>
                  </a14:m>
                  <a:endParaRPr lang="en-US" dirty="0"/>
                </a:p>
              </p:txBody>
            </p:sp>
          </mc:Choice>
          <mc:Fallback xmlns="">
            <p:sp>
              <p:nvSpPr>
                <p:cNvPr id="32" name="TextBox 31">
                  <a:extLst>
                    <a:ext uri="{FF2B5EF4-FFF2-40B4-BE49-F238E27FC236}">
                      <a16:creationId xmlns:a16="http://schemas.microsoft.com/office/drawing/2014/main" id="{9E0DF218-00AB-4849-AF24-9A0EA8F083F4}"/>
                    </a:ext>
                  </a:extLst>
                </p:cNvPr>
                <p:cNvSpPr txBox="1">
                  <a:spLocks noRot="1" noChangeAspect="1" noMove="1" noResize="1" noEditPoints="1" noAdjustHandles="1" noChangeArrowheads="1" noChangeShapeType="1" noTextEdit="1"/>
                </p:cNvSpPr>
                <p:nvPr/>
              </p:nvSpPr>
              <p:spPr>
                <a:xfrm>
                  <a:off x="6878720" y="1788494"/>
                  <a:ext cx="452110" cy="288477"/>
                </a:xfrm>
                <a:prstGeom prst="rect">
                  <a:avLst/>
                </a:prstGeom>
                <a:blipFill>
                  <a:blip r:embed="rId10"/>
                  <a:stretch>
                    <a:fillRect l="-12000" t="-8333" r="-10667"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E431678-C7CB-1D26-A5AB-51EDD07328CC}"/>
                    </a:ext>
                  </a:extLst>
                </p:cNvPr>
                <p:cNvSpPr txBox="1"/>
                <p:nvPr/>
              </p:nvSpPr>
              <p:spPr>
                <a:xfrm>
                  <a:off x="5793669" y="2303059"/>
                  <a:ext cx="3078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oMath>
                    </m:oMathPara>
                  </a14:m>
                  <a:endParaRPr lang="en-US" dirty="0"/>
                </a:p>
              </p:txBody>
            </p:sp>
          </mc:Choice>
          <mc:Fallback xmlns="">
            <p:sp>
              <p:nvSpPr>
                <p:cNvPr id="33" name="TextBox 32">
                  <a:extLst>
                    <a:ext uri="{FF2B5EF4-FFF2-40B4-BE49-F238E27FC236}">
                      <a16:creationId xmlns:a16="http://schemas.microsoft.com/office/drawing/2014/main" id="{76664801-3573-40F8-AD8B-B947E32262D1}"/>
                    </a:ext>
                  </a:extLst>
                </p:cNvPr>
                <p:cNvSpPr txBox="1">
                  <a:spLocks noRot="1" noChangeAspect="1" noMove="1" noResize="1" noEditPoints="1" noAdjustHandles="1" noChangeArrowheads="1" noChangeShapeType="1" noTextEdit="1"/>
                </p:cNvSpPr>
                <p:nvPr/>
              </p:nvSpPr>
              <p:spPr>
                <a:xfrm>
                  <a:off x="5793669" y="2303059"/>
                  <a:ext cx="307840" cy="276999"/>
                </a:xfrm>
                <a:prstGeom prst="rect">
                  <a:avLst/>
                </a:prstGeom>
                <a:blipFill>
                  <a:blip r:embed="rId11"/>
                  <a:stretch>
                    <a:fillRect l="-11765" r="-588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F3DA760-AF66-290E-CAC7-408EA3ABADE0}"/>
                    </a:ext>
                  </a:extLst>
                </p:cNvPr>
                <p:cNvSpPr txBox="1"/>
                <p:nvPr/>
              </p:nvSpPr>
              <p:spPr>
                <a:xfrm>
                  <a:off x="4501379" y="3582841"/>
                  <a:ext cx="197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oMath>
                    </m:oMathPara>
                  </a14:m>
                  <a:endParaRPr lang="en-US" dirty="0"/>
                </a:p>
              </p:txBody>
            </p:sp>
          </mc:Choice>
          <mc:Fallback xmlns="">
            <p:sp>
              <p:nvSpPr>
                <p:cNvPr id="34" name="TextBox 33">
                  <a:extLst>
                    <a:ext uri="{FF2B5EF4-FFF2-40B4-BE49-F238E27FC236}">
                      <a16:creationId xmlns:a16="http://schemas.microsoft.com/office/drawing/2014/main" id="{F3B749F1-50C2-4786-A74D-97D1EF9B7AEE}"/>
                    </a:ext>
                  </a:extLst>
                </p:cNvPr>
                <p:cNvSpPr txBox="1">
                  <a:spLocks noRot="1" noChangeAspect="1" noMove="1" noResize="1" noEditPoints="1" noAdjustHandles="1" noChangeArrowheads="1" noChangeShapeType="1" noTextEdit="1"/>
                </p:cNvSpPr>
                <p:nvPr/>
              </p:nvSpPr>
              <p:spPr>
                <a:xfrm>
                  <a:off x="4501379" y="3582841"/>
                  <a:ext cx="197746" cy="276999"/>
                </a:xfrm>
                <a:prstGeom prst="rect">
                  <a:avLst/>
                </a:prstGeom>
                <a:blipFill>
                  <a:blip r:embed="rId1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9027E87-620A-9E80-5659-E43B6EEFEDC7}"/>
                    </a:ext>
                  </a:extLst>
                </p:cNvPr>
                <p:cNvSpPr txBox="1"/>
                <p:nvPr/>
              </p:nvSpPr>
              <p:spPr>
                <a:xfrm>
                  <a:off x="925044" y="2237560"/>
                  <a:ext cx="552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(0)</m:t>
                        </m:r>
                      </m:oMath>
                    </m:oMathPara>
                  </a14:m>
                  <a:endParaRPr lang="en-US" dirty="0"/>
                </a:p>
              </p:txBody>
            </p:sp>
          </mc:Choice>
          <mc:Fallback xmlns="">
            <p:sp>
              <p:nvSpPr>
                <p:cNvPr id="35" name="TextBox 34">
                  <a:extLst>
                    <a:ext uri="{FF2B5EF4-FFF2-40B4-BE49-F238E27FC236}">
                      <a16:creationId xmlns:a16="http://schemas.microsoft.com/office/drawing/2014/main" id="{3749F471-A0C4-4589-8C2F-D7F0BEF119C6}"/>
                    </a:ext>
                  </a:extLst>
                </p:cNvPr>
                <p:cNvSpPr txBox="1">
                  <a:spLocks noRot="1" noChangeAspect="1" noMove="1" noResize="1" noEditPoints="1" noAdjustHandles="1" noChangeArrowheads="1" noChangeShapeType="1" noTextEdit="1"/>
                </p:cNvSpPr>
                <p:nvPr/>
              </p:nvSpPr>
              <p:spPr>
                <a:xfrm>
                  <a:off x="925044" y="2237560"/>
                  <a:ext cx="552139" cy="276999"/>
                </a:xfrm>
                <a:prstGeom prst="rect">
                  <a:avLst/>
                </a:prstGeom>
                <a:blipFill>
                  <a:blip r:embed="rId13"/>
                  <a:stretch>
                    <a:fillRect l="-13333" t="-2222" r="-14444" b="-35556"/>
                  </a:stretch>
                </a:blipFill>
              </p:spPr>
              <p:txBody>
                <a:bodyPr/>
                <a:lstStyle/>
                <a:p>
                  <a:r>
                    <a:rPr lang="en-US">
                      <a:noFill/>
                    </a:rPr>
                    <a:t> </a:t>
                  </a:r>
                </a:p>
              </p:txBody>
            </p:sp>
          </mc:Fallback>
        </mc:AlternateContent>
      </p:grpSp>
      <p:sp>
        <p:nvSpPr>
          <p:cNvPr id="54" name="TextBox 53">
            <a:extLst>
              <a:ext uri="{FF2B5EF4-FFF2-40B4-BE49-F238E27FC236}">
                <a16:creationId xmlns:a16="http://schemas.microsoft.com/office/drawing/2014/main" id="{BBEC875E-86C7-A381-E833-46489919A770}"/>
              </a:ext>
            </a:extLst>
          </p:cNvPr>
          <p:cNvSpPr txBox="1"/>
          <p:nvPr/>
        </p:nvSpPr>
        <p:spPr>
          <a:xfrm>
            <a:off x="7069016" y="3191320"/>
            <a:ext cx="1521250" cy="1015663"/>
          </a:xfrm>
          <a:prstGeom prst="rect">
            <a:avLst/>
          </a:prstGeom>
          <a:noFill/>
        </p:spPr>
        <p:txBody>
          <a:bodyPr wrap="none" rtlCol="0">
            <a:spAutoFit/>
          </a:bodyPr>
          <a:lstStyle/>
          <a:p>
            <a:r>
              <a:rPr lang="en-US" sz="2000" dirty="0">
                <a:solidFill>
                  <a:srgbClr val="0000FF"/>
                </a:solidFill>
              </a:rPr>
              <a:t>step size </a:t>
            </a:r>
            <a:br>
              <a:rPr lang="en-US" sz="2000" dirty="0">
                <a:solidFill>
                  <a:srgbClr val="0000FF"/>
                </a:solidFill>
              </a:rPr>
            </a:br>
            <a:r>
              <a:rPr lang="en-US" sz="2000" dirty="0">
                <a:solidFill>
                  <a:srgbClr val="0000FF"/>
                </a:solidFill>
              </a:rPr>
              <a:t>termination </a:t>
            </a:r>
            <a:br>
              <a:rPr lang="en-US" sz="2000" dirty="0">
                <a:solidFill>
                  <a:srgbClr val="0000FF"/>
                </a:solidFill>
              </a:rPr>
            </a:br>
            <a:r>
              <a:rPr lang="en-US" sz="2000" dirty="0">
                <a:solidFill>
                  <a:srgbClr val="0000FF"/>
                </a:solidFill>
              </a:rPr>
              <a:t>criterion</a:t>
            </a:r>
          </a:p>
        </p:txBody>
      </p:sp>
    </p:spTree>
    <p:extLst>
      <p:ext uri="{BB962C8B-B14F-4D97-AF65-F5344CB8AC3E}">
        <p14:creationId xmlns:p14="http://schemas.microsoft.com/office/powerpoint/2010/main" val="307518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B29DE97-CE96-B7FE-5E9F-BDC60968472B}"/>
                  </a:ext>
                </a:extLst>
              </p:cNvPr>
              <p:cNvSpPr>
                <a:spLocks noGrp="1"/>
              </p:cNvSpPr>
              <p:nvPr>
                <p:ph type="body" sz="quarter" idx="10"/>
              </p:nvPr>
            </p:nvSpPr>
            <p:spPr>
              <a:xfrm>
                <a:off x="304800" y="774200"/>
                <a:ext cx="8534400" cy="4553488"/>
              </a:xfrm>
            </p:spPr>
            <p:txBody>
              <a:bodyPr>
                <a:normAutofit/>
              </a:bodyPr>
              <a:lstStyle/>
              <a:p>
                <a:r>
                  <a:rPr lang="en-US" sz="2000" dirty="0"/>
                  <a:t>Determine step size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𝛼</m:t>
                        </m:r>
                      </m:e>
                      <m:sub>
                        <m:r>
                          <a:rPr lang="en-US" sz="2000" b="0" i="1" smtClean="0">
                            <a:latin typeface="Cambria Math" panose="02040503050406030204" pitchFamily="18" charset="0"/>
                          </a:rPr>
                          <m:t>𝑘</m:t>
                        </m:r>
                      </m:sub>
                    </m:sSub>
                  </m:oMath>
                </a14:m>
                <a:r>
                  <a:rPr lang="en-US" sz="2000" dirty="0"/>
                  <a:t> and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oMath>
                </a14:m>
                <a:r>
                  <a:rPr lang="en-US" sz="2000" dirty="0"/>
                  <a:t> for Ex5.1 with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−6</m:t>
                            </m:r>
                          </m:e>
                        </m:d>
                      </m:e>
                      <m:sup>
                        <m:r>
                          <a:rPr lang="en-US" sz="2000" i="1">
                            <a:latin typeface="Cambria Math" panose="02040503050406030204" pitchFamily="18" charset="0"/>
                          </a:rPr>
                          <m:t>𝑇</m:t>
                        </m:r>
                      </m:sup>
                    </m:sSup>
                  </m:oMath>
                </a14:m>
                <a:r>
                  <a:rPr lang="en-US" sz="2000" dirty="0"/>
                  <a:t> at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2,0</m:t>
                            </m:r>
                          </m:e>
                        </m:d>
                      </m:e>
                      <m:sup>
                        <m:r>
                          <a:rPr lang="en-US" sz="2000" i="1">
                            <a:latin typeface="Cambria Math" panose="02040503050406030204" pitchFamily="18" charset="0"/>
                          </a:rPr>
                          <m:t>𝑇</m:t>
                        </m:r>
                      </m:sup>
                    </m:sSup>
                  </m:oMath>
                </a14:m>
                <a:endParaRPr lang="en-US" sz="2000" dirty="0"/>
              </a:p>
              <a:p>
                <a:r>
                  <a:rPr lang="en-US" sz="2000" dirty="0"/>
                  <a:t>Step size termination criterion</a:t>
                </a:r>
              </a:p>
              <a:p>
                <a:endParaRPr lang="en-US" sz="2000" dirty="0"/>
              </a:p>
              <a:p>
                <a:r>
                  <a:rPr lang="en-US" sz="2000" dirty="0"/>
                  <a:t>Substituting new design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2−4</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r>
                              <a:rPr lang="en-US" sz="2000" i="1">
                                <a:latin typeface="Cambria Math" panose="02040503050406030204" pitchFamily="18" charset="0"/>
                              </a:rPr>
                              <m:t>, −6</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e>
                        </m:d>
                      </m:e>
                      <m:sup>
                        <m:r>
                          <a:rPr lang="en-US" sz="2000" i="1">
                            <a:latin typeface="Cambria Math" panose="02040503050406030204" pitchFamily="18" charset="0"/>
                          </a:rPr>
                          <m:t>𝑇</m:t>
                        </m:r>
                      </m:sup>
                    </m:sSup>
                  </m:oMath>
                </a14:m>
                <a:endParaRPr lang="en-US" sz="2000" dirty="0"/>
              </a:p>
              <a:p>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r>
                      <a:rPr lang="en-US" sz="2000" i="1">
                        <a:latin typeface="Cambria Math" panose="02040503050406030204" pitchFamily="18" charset="0"/>
                      </a:rPr>
                      <m:t>=1.625</m:t>
                    </m:r>
                    <m:r>
                      <a:rPr lang="en-US" sz="2000" i="1" smtClean="0">
                        <a:latin typeface="Cambria Math" panose="02040503050406030204" pitchFamily="18" charset="0"/>
                        <a:ea typeface="Cambria Math" panose="02040503050406030204" pitchFamily="18" charset="0"/>
                      </a:rPr>
                      <m:t>⟹</m:t>
                    </m:r>
                  </m:oMath>
                </a14:m>
                <a:endParaRPr lang="en-US" sz="1800" dirty="0"/>
              </a:p>
              <a:p>
                <a:endParaRPr lang="en-US" sz="1800" dirty="0"/>
              </a:p>
              <a:p>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oMath>
                </a14:m>
                <a:r>
                  <a:rPr lang="en-US" sz="2000" dirty="0"/>
                  <a:t> minimizes </a:t>
                </a: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0" i="1" smtClean="0">
                        <a:latin typeface="Cambria Math" panose="02040503050406030204" pitchFamily="18" charset="0"/>
                      </a:rPr>
                      <m:t>)</m:t>
                    </m:r>
                  </m:oMath>
                </a14:m>
                <a:r>
                  <a:rPr lang="en-US" sz="2000" dirty="0"/>
                  <a:t> in the direction of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oMath>
                </a14:m>
                <a:r>
                  <a:rPr lang="en-US" sz="2000" dirty="0"/>
                  <a:t>, but it is not the minimum point of </a:t>
                </a: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b="1">
                        <a:latin typeface="Cambria Math" panose="02040503050406030204" pitchFamily="18" charset="0"/>
                      </a:rPr>
                      <m:t>𝐱</m:t>
                    </m:r>
                    <m:r>
                      <a:rPr lang="en-US" sz="2000" i="1">
                        <a:latin typeface="Cambria Math" panose="02040503050406030204" pitchFamily="18" charset="0"/>
                      </a:rPr>
                      <m:t>)</m:t>
                    </m:r>
                  </m:oMath>
                </a14:m>
                <a:r>
                  <a:rPr lang="en-US" sz="2000" dirty="0"/>
                  <a:t> </a:t>
                </a:r>
                <a:endParaRPr lang="en-US" sz="1600" dirty="0"/>
              </a:p>
            </p:txBody>
          </p:sp>
        </mc:Choice>
        <mc:Fallback xmlns="">
          <p:sp>
            <p:nvSpPr>
              <p:cNvPr id="2" name="Text Placeholder 1">
                <a:extLst>
                  <a:ext uri="{FF2B5EF4-FFF2-40B4-BE49-F238E27FC236}">
                    <a16:creationId xmlns:a16="http://schemas.microsoft.com/office/drawing/2014/main" id="{2B29DE97-CE96-B7FE-5E9F-BDC60968472B}"/>
                  </a:ext>
                </a:extLst>
              </p:cNvPr>
              <p:cNvSpPr>
                <a:spLocks noGrp="1" noRot="1" noChangeAspect="1" noMove="1" noResize="1" noEditPoints="1" noAdjustHandles="1" noChangeArrowheads="1" noChangeShapeType="1" noTextEdit="1"/>
              </p:cNvSpPr>
              <p:nvPr>
                <p:ph type="body" sz="quarter" idx="10"/>
              </p:nvPr>
            </p:nvSpPr>
            <p:spPr>
              <a:xfrm>
                <a:off x="304800" y="774200"/>
                <a:ext cx="8534400" cy="4553488"/>
              </a:xfrm>
              <a:blipFill>
                <a:blip r:embed="rId2"/>
                <a:stretch>
                  <a:fillRect l="-643" t="-803" b="-80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C74A60D-37E0-0012-FFDD-B1C252153D6A}"/>
              </a:ext>
            </a:extLst>
          </p:cNvPr>
          <p:cNvSpPr>
            <a:spLocks noGrp="1"/>
          </p:cNvSpPr>
          <p:nvPr>
            <p:ph type="title"/>
          </p:nvPr>
        </p:nvSpPr>
        <p:spPr/>
        <p:txBody>
          <a:bodyPr/>
          <a:lstStyle/>
          <a:p>
            <a:r>
              <a:rPr lang="en-US" dirty="0"/>
              <a:t>Ex5.2) Step Size Determination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724633-C48F-74D0-9561-77761A1549F3}"/>
                  </a:ext>
                </a:extLst>
              </p:cNvPr>
              <p:cNvSpPr txBox="1"/>
              <p:nvPr/>
            </p:nvSpPr>
            <p:spPr>
              <a:xfrm>
                <a:off x="1122557" y="1955181"/>
                <a:ext cx="5644173" cy="4882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a:rPr lang="en-US" sz="2000" i="1">
                          <a:latin typeface="Cambria Math" panose="02040503050406030204" pitchFamily="18" charset="0"/>
                        </a:rPr>
                        <m:t>=−4</m:t>
                      </m:r>
                      <m:d>
                        <m:dPr>
                          <m:ctrlPr>
                            <a:rPr lang="en-US" sz="2000" i="1">
                              <a:latin typeface="Cambria Math" panose="02040503050406030204" pitchFamily="18" charset="0"/>
                            </a:rPr>
                          </m:ctrlPr>
                        </m:dPr>
                        <m:e>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d>
                      <m:r>
                        <a:rPr lang="en-US" sz="2000" i="1">
                          <a:latin typeface="Cambria Math" panose="02040503050406030204" pitchFamily="18" charset="0"/>
                        </a:rPr>
                        <m:t>−6(3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−4</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a:latin typeface="Cambria Math" panose="02040503050406030204" pitchFamily="18" charset="0"/>
                        </a:rPr>
                        <m:t>=</m:t>
                      </m:r>
                      <m:r>
                        <a:rPr lang="en-US" sz="2000" i="1">
                          <a:latin typeface="Cambria Math" panose="02040503050406030204" pitchFamily="18" charset="0"/>
                        </a:rPr>
                        <m:t>0</m:t>
                      </m:r>
                    </m:oMath>
                  </m:oMathPara>
                </a14:m>
                <a:endParaRPr lang="en-US" sz="2000" dirty="0"/>
              </a:p>
            </p:txBody>
          </p:sp>
        </mc:Choice>
        <mc:Fallback xmlns="">
          <p:sp>
            <p:nvSpPr>
              <p:cNvPr id="6" name="TextBox 5">
                <a:extLst>
                  <a:ext uri="{FF2B5EF4-FFF2-40B4-BE49-F238E27FC236}">
                    <a16:creationId xmlns:a16="http://schemas.microsoft.com/office/drawing/2014/main" id="{FA724633-C48F-74D0-9561-77761A1549F3}"/>
                  </a:ext>
                </a:extLst>
              </p:cNvPr>
              <p:cNvSpPr txBox="1">
                <a:spLocks noRot="1" noChangeAspect="1" noMove="1" noResize="1" noEditPoints="1" noAdjustHandles="1" noChangeArrowheads="1" noChangeShapeType="1" noTextEdit="1"/>
              </p:cNvSpPr>
              <p:nvPr/>
            </p:nvSpPr>
            <p:spPr>
              <a:xfrm>
                <a:off x="1122557" y="1955181"/>
                <a:ext cx="5644173" cy="4882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38A905-F955-0233-E110-2526599AFCE7}"/>
                  </a:ext>
                </a:extLst>
              </p:cNvPr>
              <p:cNvSpPr txBox="1"/>
              <p:nvPr/>
            </p:nvSpPr>
            <p:spPr>
              <a:xfrm>
                <a:off x="483219" y="2999769"/>
                <a:ext cx="8460329" cy="512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a:rPr lang="en-US" sz="2000" i="1">
                          <a:latin typeface="Cambria Math" panose="02040503050406030204" pitchFamily="18" charset="0"/>
                        </a:rPr>
                        <m:t>=−4</m:t>
                      </m:r>
                      <m:d>
                        <m:dPr>
                          <m:ctrlPr>
                            <a:rPr lang="en-US" sz="2000" i="1">
                              <a:latin typeface="Cambria Math" panose="02040503050406030204" pitchFamily="18" charset="0"/>
                            </a:rPr>
                          </m:ctrlPr>
                        </m:dPr>
                        <m:e>
                          <m:r>
                            <a:rPr lang="en-US" sz="2000" i="1">
                              <a:latin typeface="Cambria Math" panose="02040503050406030204" pitchFamily="18" charset="0"/>
                            </a:rPr>
                            <m:t>2</m:t>
                          </m:r>
                          <m:d>
                            <m:dPr>
                              <m:ctrlPr>
                                <a:rPr lang="en-US" sz="2000" i="1">
                                  <a:latin typeface="Cambria Math" panose="02040503050406030204" pitchFamily="18" charset="0"/>
                                </a:rPr>
                              </m:ctrlPr>
                            </m:dPr>
                            <m:e>
                              <m:r>
                                <a:rPr lang="en-US" sz="2000" i="1">
                                  <a:latin typeface="Cambria Math" panose="02040503050406030204" pitchFamily="18" charset="0"/>
                                </a:rPr>
                                <m:t>2−4</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e>
                          </m:d>
                          <m:r>
                            <a:rPr lang="en-US" sz="2000" i="1">
                              <a:latin typeface="Cambria Math" panose="02040503050406030204" pitchFamily="18" charset="0"/>
                            </a:rPr>
                            <m:t>+3</m:t>
                          </m:r>
                          <m:d>
                            <m:dPr>
                              <m:ctrlPr>
                                <a:rPr lang="en-US" sz="2000" i="1">
                                  <a:latin typeface="Cambria Math" panose="02040503050406030204" pitchFamily="18" charset="0"/>
                                </a:rPr>
                              </m:ctrlPr>
                            </m:dPr>
                            <m:e>
                              <m:r>
                                <a:rPr lang="en-US" sz="2000" i="1">
                                  <a:latin typeface="Cambria Math" panose="02040503050406030204" pitchFamily="18" charset="0"/>
                                </a:rPr>
                                <m:t>−6</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e>
                          </m:d>
                        </m:e>
                      </m:d>
                      <m:r>
                        <a:rPr lang="en-US" sz="2000" i="1">
                          <a:latin typeface="Cambria Math" panose="02040503050406030204" pitchFamily="18" charset="0"/>
                        </a:rPr>
                        <m:t>−6(3(2−4</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r>
                        <a:rPr lang="en-US" sz="2000" i="1">
                          <a:latin typeface="Cambria Math" panose="02040503050406030204" pitchFamily="18" charset="0"/>
                        </a:rPr>
                        <m:t>)−4(−6</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r>
                        <a:rPr lang="en-US" sz="2000" i="1">
                          <a:latin typeface="Cambria Math" panose="02040503050406030204" pitchFamily="18" charset="0"/>
                        </a:rPr>
                        <m:t>))</m:t>
                      </m:r>
                      <m:r>
                        <a:rPr lang="en-US" sz="2000">
                          <a:latin typeface="Cambria Math" panose="02040503050406030204" pitchFamily="18" charset="0"/>
                        </a:rPr>
                        <m:t>=</m:t>
                      </m:r>
                      <m:r>
                        <a:rPr lang="en-US" sz="2000" i="1">
                          <a:latin typeface="Cambria Math" panose="02040503050406030204" pitchFamily="18" charset="0"/>
                        </a:rPr>
                        <m:t>0</m:t>
                      </m:r>
                    </m:oMath>
                  </m:oMathPara>
                </a14:m>
                <a:endParaRPr lang="en-US" sz="2000" dirty="0"/>
              </a:p>
            </p:txBody>
          </p:sp>
        </mc:Choice>
        <mc:Fallback xmlns="">
          <p:sp>
            <p:nvSpPr>
              <p:cNvPr id="10" name="TextBox 9">
                <a:extLst>
                  <a:ext uri="{FF2B5EF4-FFF2-40B4-BE49-F238E27FC236}">
                    <a16:creationId xmlns:a16="http://schemas.microsoft.com/office/drawing/2014/main" id="{1E38A905-F955-0233-E110-2526599AFCE7}"/>
                  </a:ext>
                </a:extLst>
              </p:cNvPr>
              <p:cNvSpPr txBox="1">
                <a:spLocks noRot="1" noChangeAspect="1" noMove="1" noResize="1" noEditPoints="1" noAdjustHandles="1" noChangeArrowheads="1" noChangeShapeType="1" noTextEdit="1"/>
              </p:cNvSpPr>
              <p:nvPr/>
            </p:nvSpPr>
            <p:spPr>
              <a:xfrm>
                <a:off x="483219" y="2999769"/>
                <a:ext cx="8460329" cy="5128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99CF69-4981-65AD-A1B9-19F9746CA17F}"/>
                  </a:ext>
                </a:extLst>
              </p:cNvPr>
              <p:cNvSpPr txBox="1"/>
              <p:nvPr/>
            </p:nvSpPr>
            <p:spPr>
              <a:xfrm>
                <a:off x="1055648" y="4068979"/>
                <a:ext cx="6852069" cy="421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2−4</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r>
                                <a:rPr lang="en-US" sz="2000" i="1">
                                  <a:latin typeface="Cambria Math" panose="02040503050406030204" pitchFamily="18" charset="0"/>
                                </a:rPr>
                                <m:t>, −6</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e>
                          </m:d>
                        </m:e>
                        <m:sup>
                          <m:r>
                            <a:rPr lang="en-US" sz="2000" i="1">
                              <a:latin typeface="Cambria Math" panose="02040503050406030204" pitchFamily="18" charset="0"/>
                            </a:rPr>
                            <m:t>𝑇</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−4.5, −9.75</m:t>
                              </m:r>
                            </m:e>
                          </m:d>
                        </m:e>
                        <m:sup>
                          <m:r>
                            <a:rPr lang="en-US" sz="2000" i="1">
                              <a:latin typeface="Cambria Math" panose="02040503050406030204" pitchFamily="18" charset="0"/>
                            </a:rPr>
                            <m:t>𝑇</m:t>
                          </m:r>
                        </m:sup>
                      </m:sSup>
                    </m:oMath>
                  </m:oMathPara>
                </a14:m>
                <a:endParaRPr lang="en-US" sz="2000" dirty="0"/>
              </a:p>
            </p:txBody>
          </p:sp>
        </mc:Choice>
        <mc:Fallback xmlns="">
          <p:sp>
            <p:nvSpPr>
              <p:cNvPr id="13" name="TextBox 12">
                <a:extLst>
                  <a:ext uri="{FF2B5EF4-FFF2-40B4-BE49-F238E27FC236}">
                    <a16:creationId xmlns:a16="http://schemas.microsoft.com/office/drawing/2014/main" id="{3799CF69-4981-65AD-A1B9-19F9746CA17F}"/>
                  </a:ext>
                </a:extLst>
              </p:cNvPr>
              <p:cNvSpPr txBox="1">
                <a:spLocks noRot="1" noChangeAspect="1" noMove="1" noResize="1" noEditPoints="1" noAdjustHandles="1" noChangeArrowheads="1" noChangeShapeType="1" noTextEdit="1"/>
              </p:cNvSpPr>
              <p:nvPr/>
            </p:nvSpPr>
            <p:spPr>
              <a:xfrm>
                <a:off x="1055648" y="4068979"/>
                <a:ext cx="6852069" cy="4210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568ABCA-AD91-107B-A190-2F3AC05BA5E7}"/>
                  </a:ext>
                </a:extLst>
              </p:cNvPr>
              <p:cNvSpPr txBox="1"/>
              <p:nvPr/>
            </p:nvSpPr>
            <p:spPr>
              <a:xfrm>
                <a:off x="1878596" y="5327688"/>
                <a:ext cx="4356834" cy="6621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e>
                              <m:r>
                                <a:rPr lang="en-US" sz="2000" i="1">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−4</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eqAr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−38.25</m:t>
                              </m:r>
                            </m:e>
                            <m:e>
                              <m:r>
                                <a:rPr lang="en-US" sz="2000" i="1">
                                  <a:latin typeface="Cambria Math" panose="02040503050406030204" pitchFamily="18" charset="0"/>
                                </a:rPr>
                                <m:t>25.5</m:t>
                              </m:r>
                            </m:e>
                          </m:eqArr>
                        </m:e>
                      </m:d>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oMath>
                  </m:oMathPara>
                </a14:m>
                <a:endParaRPr lang="en-US" sz="2000" dirty="0"/>
              </a:p>
            </p:txBody>
          </p:sp>
        </mc:Choice>
        <mc:Fallback xmlns="">
          <p:sp>
            <p:nvSpPr>
              <p:cNvPr id="16" name="TextBox 15">
                <a:extLst>
                  <a:ext uri="{FF2B5EF4-FFF2-40B4-BE49-F238E27FC236}">
                    <a16:creationId xmlns:a16="http://schemas.microsoft.com/office/drawing/2014/main" id="{3568ABCA-AD91-107B-A190-2F3AC05BA5E7}"/>
                  </a:ext>
                </a:extLst>
              </p:cNvPr>
              <p:cNvSpPr txBox="1">
                <a:spLocks noRot="1" noChangeAspect="1" noMove="1" noResize="1" noEditPoints="1" noAdjustHandles="1" noChangeArrowheads="1" noChangeShapeType="1" noTextEdit="1"/>
              </p:cNvSpPr>
              <p:nvPr/>
            </p:nvSpPr>
            <p:spPr>
              <a:xfrm>
                <a:off x="1878596" y="5327688"/>
                <a:ext cx="4356834" cy="66216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769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4800" y="774200"/>
            <a:ext cx="8534400" cy="3676944"/>
          </a:xfrm>
        </p:spPr>
        <p:txBody>
          <a:bodyPr/>
          <a:lstStyle/>
          <a:p>
            <a:r>
              <a:rPr lang="en-US" dirty="0"/>
              <a:t>0th-order methods: Bracketing, Quad. Interpolation, Fibonacci &amp; golden section search</a:t>
            </a:r>
          </a:p>
          <a:p>
            <a:r>
              <a:rPr lang="en-US" dirty="0"/>
              <a:t>1st-order methods: Bisection, cubic interpolation</a:t>
            </a:r>
          </a:p>
          <a:p>
            <a:r>
              <a:rPr lang="en-US" dirty="0"/>
              <a:t>2nd-order methods: Newton’s method</a:t>
            </a:r>
          </a:p>
          <a:p>
            <a:r>
              <a:rPr lang="en-US" dirty="0"/>
              <a:t>Fibonacci &amp; golden section method</a:t>
            </a:r>
          </a:p>
          <a:p>
            <a:pPr lvl="1"/>
            <a:r>
              <a:rPr lang="en-US" dirty="0"/>
              <a:t>Reducing interval based on function value</a:t>
            </a:r>
          </a:p>
          <a:p>
            <a:pPr lvl="1"/>
            <a:r>
              <a:rPr lang="en-US" dirty="0"/>
              <a:t>Maintain the reduction ratio constant</a:t>
            </a:r>
          </a:p>
        </p:txBody>
      </p:sp>
      <p:sp>
        <p:nvSpPr>
          <p:cNvPr id="2" name="Title 1"/>
          <p:cNvSpPr>
            <a:spLocks noGrp="1"/>
          </p:cNvSpPr>
          <p:nvPr>
            <p:ph type="title"/>
          </p:nvPr>
        </p:nvSpPr>
        <p:spPr/>
        <p:txBody>
          <a:bodyPr/>
          <a:lstStyle/>
          <a:p>
            <a:r>
              <a:rPr lang="en-US" dirty="0"/>
              <a:t>Numerical Line Search</a:t>
            </a:r>
          </a:p>
        </p:txBody>
      </p:sp>
      <p:grpSp>
        <p:nvGrpSpPr>
          <p:cNvPr id="5" name="Group 23"/>
          <p:cNvGrpSpPr/>
          <p:nvPr/>
        </p:nvGrpSpPr>
        <p:grpSpPr>
          <a:xfrm>
            <a:off x="1907208" y="4467226"/>
            <a:ext cx="4852297" cy="1988933"/>
            <a:chOff x="754683" y="4090473"/>
            <a:chExt cx="4852297" cy="2497413"/>
          </a:xfrm>
        </p:grpSpPr>
        <p:sp>
          <p:nvSpPr>
            <p:cNvPr id="4" name="Freeform 3"/>
            <p:cNvSpPr/>
            <p:nvPr/>
          </p:nvSpPr>
          <p:spPr bwMode="auto">
            <a:xfrm>
              <a:off x="1557495" y="4491613"/>
              <a:ext cx="3748035" cy="1279490"/>
            </a:xfrm>
            <a:custGeom>
              <a:avLst/>
              <a:gdLst>
                <a:gd name="connsiteX0" fmla="*/ 0 w 3748035"/>
                <a:gd name="connsiteY0" fmla="*/ 0 h 1279490"/>
                <a:gd name="connsiteX1" fmla="*/ 231112 w 3748035"/>
                <a:gd name="connsiteY1" fmla="*/ 200967 h 1279490"/>
                <a:gd name="connsiteX2" fmla="*/ 331595 w 3748035"/>
                <a:gd name="connsiteY2" fmla="*/ 482321 h 1279490"/>
                <a:gd name="connsiteX3" fmla="*/ 562707 w 3748035"/>
                <a:gd name="connsiteY3" fmla="*/ 592853 h 1279490"/>
                <a:gd name="connsiteX4" fmla="*/ 723481 w 3748035"/>
                <a:gd name="connsiteY4" fmla="*/ 823965 h 1279490"/>
                <a:gd name="connsiteX5" fmla="*/ 1055076 w 3748035"/>
                <a:gd name="connsiteY5" fmla="*/ 904352 h 1279490"/>
                <a:gd name="connsiteX6" fmla="*/ 1205802 w 3748035"/>
                <a:gd name="connsiteY6" fmla="*/ 1125416 h 1279490"/>
                <a:gd name="connsiteX7" fmla="*/ 1426865 w 3748035"/>
                <a:gd name="connsiteY7" fmla="*/ 1135464 h 1279490"/>
                <a:gd name="connsiteX8" fmla="*/ 1647929 w 3748035"/>
                <a:gd name="connsiteY8" fmla="*/ 1266092 h 1279490"/>
                <a:gd name="connsiteX9" fmla="*/ 1919235 w 3748035"/>
                <a:gd name="connsiteY9" fmla="*/ 1215851 h 1279490"/>
                <a:gd name="connsiteX10" fmla="*/ 2140298 w 3748035"/>
                <a:gd name="connsiteY10" fmla="*/ 1145512 h 1279490"/>
                <a:gd name="connsiteX11" fmla="*/ 2291024 w 3748035"/>
                <a:gd name="connsiteY11" fmla="*/ 924449 h 1279490"/>
                <a:gd name="connsiteX12" fmla="*/ 2632668 w 3748035"/>
                <a:gd name="connsiteY12" fmla="*/ 844062 h 1279490"/>
                <a:gd name="connsiteX13" fmla="*/ 2853731 w 3748035"/>
                <a:gd name="connsiteY13" fmla="*/ 562708 h 1279490"/>
                <a:gd name="connsiteX14" fmla="*/ 3195375 w 3748035"/>
                <a:gd name="connsiteY14" fmla="*/ 492369 h 1279490"/>
                <a:gd name="connsiteX15" fmla="*/ 3406391 w 3748035"/>
                <a:gd name="connsiteY15" fmla="*/ 261257 h 1279490"/>
                <a:gd name="connsiteX16" fmla="*/ 3748035 w 3748035"/>
                <a:gd name="connsiteY16" fmla="*/ 110532 h 12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48035" h="1279490">
                  <a:moveTo>
                    <a:pt x="0" y="0"/>
                  </a:moveTo>
                  <a:cubicBezTo>
                    <a:pt x="87923" y="60290"/>
                    <a:pt x="175846" y="120580"/>
                    <a:pt x="231112" y="200967"/>
                  </a:cubicBezTo>
                  <a:cubicBezTo>
                    <a:pt x="286378" y="281354"/>
                    <a:pt x="276329" y="417007"/>
                    <a:pt x="331595" y="482321"/>
                  </a:cubicBezTo>
                  <a:cubicBezTo>
                    <a:pt x="386861" y="547635"/>
                    <a:pt x="497393" y="535912"/>
                    <a:pt x="562707" y="592853"/>
                  </a:cubicBezTo>
                  <a:cubicBezTo>
                    <a:pt x="628021" y="649794"/>
                    <a:pt x="641420" y="772049"/>
                    <a:pt x="723481" y="823965"/>
                  </a:cubicBezTo>
                  <a:cubicBezTo>
                    <a:pt x="805543" y="875882"/>
                    <a:pt x="974689" y="854110"/>
                    <a:pt x="1055076" y="904352"/>
                  </a:cubicBezTo>
                  <a:cubicBezTo>
                    <a:pt x="1135463" y="954594"/>
                    <a:pt x="1143837" y="1086897"/>
                    <a:pt x="1205802" y="1125416"/>
                  </a:cubicBezTo>
                  <a:cubicBezTo>
                    <a:pt x="1267767" y="1163935"/>
                    <a:pt x="1353177" y="1112018"/>
                    <a:pt x="1426865" y="1135464"/>
                  </a:cubicBezTo>
                  <a:cubicBezTo>
                    <a:pt x="1500553" y="1158910"/>
                    <a:pt x="1565867" y="1252694"/>
                    <a:pt x="1647929" y="1266092"/>
                  </a:cubicBezTo>
                  <a:cubicBezTo>
                    <a:pt x="1729991" y="1279490"/>
                    <a:pt x="1837174" y="1235948"/>
                    <a:pt x="1919235" y="1215851"/>
                  </a:cubicBezTo>
                  <a:cubicBezTo>
                    <a:pt x="2001296" y="1195754"/>
                    <a:pt x="2078333" y="1194079"/>
                    <a:pt x="2140298" y="1145512"/>
                  </a:cubicBezTo>
                  <a:cubicBezTo>
                    <a:pt x="2202263" y="1096945"/>
                    <a:pt x="2208962" y="974691"/>
                    <a:pt x="2291024" y="924449"/>
                  </a:cubicBezTo>
                  <a:cubicBezTo>
                    <a:pt x="2373086" y="874207"/>
                    <a:pt x="2538884" y="904352"/>
                    <a:pt x="2632668" y="844062"/>
                  </a:cubicBezTo>
                  <a:cubicBezTo>
                    <a:pt x="2726452" y="783772"/>
                    <a:pt x="2759947" y="621324"/>
                    <a:pt x="2853731" y="562708"/>
                  </a:cubicBezTo>
                  <a:cubicBezTo>
                    <a:pt x="2947516" y="504093"/>
                    <a:pt x="3103265" y="542611"/>
                    <a:pt x="3195375" y="492369"/>
                  </a:cubicBezTo>
                  <a:cubicBezTo>
                    <a:pt x="3287485" y="442127"/>
                    <a:pt x="3314281" y="324897"/>
                    <a:pt x="3406391" y="261257"/>
                  </a:cubicBezTo>
                  <a:cubicBezTo>
                    <a:pt x="3498501" y="197618"/>
                    <a:pt x="3623268" y="154075"/>
                    <a:pt x="3748035" y="110532"/>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6" name="Straight Arrow Connector 5"/>
            <p:cNvCxnSpPr/>
            <p:nvPr/>
          </p:nvCxnSpPr>
          <p:spPr bwMode="auto">
            <a:xfrm>
              <a:off x="1336431" y="6089301"/>
              <a:ext cx="4270549"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rot="5400000" flipH="1" flipV="1">
              <a:off x="341644" y="5084466"/>
              <a:ext cx="1989574"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9" name="TextBox 8"/>
            <p:cNvSpPr txBox="1"/>
            <p:nvPr/>
          </p:nvSpPr>
          <p:spPr>
            <a:xfrm>
              <a:off x="754683" y="4109786"/>
              <a:ext cx="604653" cy="369332"/>
            </a:xfrm>
            <a:prstGeom prst="rect">
              <a:avLst/>
            </a:prstGeom>
            <a:noFill/>
          </p:spPr>
          <p:txBody>
            <a:bodyPr wrap="none" rtlCol="0">
              <a:spAutoFit/>
            </a:bodyPr>
            <a:lstStyle/>
            <a:p>
              <a:r>
                <a:rPr lang="en-US" dirty="0">
                  <a:latin typeface="Symbol" pitchFamily="18" charset="2"/>
                </a:rPr>
                <a:t>f</a:t>
              </a:r>
              <a:r>
                <a:rPr lang="en-US" dirty="0"/>
                <a:t>(</a:t>
              </a:r>
              <a:r>
                <a:rPr lang="en-US" dirty="0">
                  <a:latin typeface="Symbol" pitchFamily="18" charset="2"/>
                </a:rPr>
                <a:t>a</a:t>
              </a:r>
              <a:r>
                <a:rPr lang="en-US" dirty="0"/>
                <a:t>)</a:t>
              </a:r>
            </a:p>
          </p:txBody>
        </p:sp>
        <p:sp>
          <p:nvSpPr>
            <p:cNvPr id="10" name="TextBox 9"/>
            <p:cNvSpPr txBox="1"/>
            <p:nvPr/>
          </p:nvSpPr>
          <p:spPr>
            <a:xfrm>
              <a:off x="5214205" y="6111083"/>
              <a:ext cx="330540" cy="369332"/>
            </a:xfrm>
            <a:prstGeom prst="rect">
              <a:avLst/>
            </a:prstGeom>
            <a:noFill/>
          </p:spPr>
          <p:txBody>
            <a:bodyPr wrap="none" rtlCol="0">
              <a:spAutoFit/>
            </a:bodyPr>
            <a:lstStyle/>
            <a:p>
              <a:r>
                <a:rPr lang="en-US" dirty="0">
                  <a:latin typeface="Symbol" pitchFamily="18" charset="2"/>
                </a:rPr>
                <a:t>a</a:t>
              </a:r>
              <a:endParaRPr lang="en-US" dirty="0"/>
            </a:p>
          </p:txBody>
        </p:sp>
        <p:cxnSp>
          <p:nvCxnSpPr>
            <p:cNvPr id="12" name="Straight Connector 11"/>
            <p:cNvCxnSpPr/>
            <p:nvPr/>
          </p:nvCxnSpPr>
          <p:spPr bwMode="auto">
            <a:xfrm rot="5400000" flipH="1" flipV="1">
              <a:off x="1240972" y="5501473"/>
              <a:ext cx="1195753"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 name="Straight Connector 13"/>
            <p:cNvCxnSpPr/>
            <p:nvPr/>
          </p:nvCxnSpPr>
          <p:spPr bwMode="auto">
            <a:xfrm rot="5400000" flipH="1" flipV="1">
              <a:off x="4031308" y="5534726"/>
              <a:ext cx="1091432" cy="1004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6" name="Straight Connector 15"/>
            <p:cNvCxnSpPr/>
            <p:nvPr/>
          </p:nvCxnSpPr>
          <p:spPr bwMode="auto">
            <a:xfrm rot="5400000" flipH="1" flipV="1">
              <a:off x="2185517" y="5722537"/>
              <a:ext cx="713433"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 name="Straight Connector 17"/>
            <p:cNvCxnSpPr/>
            <p:nvPr/>
          </p:nvCxnSpPr>
          <p:spPr bwMode="auto">
            <a:xfrm rot="5400000" flipH="1" flipV="1">
              <a:off x="3516923" y="5828044"/>
              <a:ext cx="522514"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0" name="Straight Connector 19"/>
            <p:cNvCxnSpPr/>
            <p:nvPr/>
          </p:nvCxnSpPr>
          <p:spPr bwMode="auto">
            <a:xfrm rot="5400000" flipH="1" flipV="1">
              <a:off x="2808514" y="5893358"/>
              <a:ext cx="411982"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rot="5400000" flipH="1" flipV="1">
              <a:off x="3240594" y="5923504"/>
              <a:ext cx="311499"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23" name="TextBox 22"/>
            <p:cNvSpPr txBox="1"/>
            <p:nvPr/>
          </p:nvSpPr>
          <p:spPr>
            <a:xfrm>
              <a:off x="1697354" y="6085486"/>
              <a:ext cx="3142207" cy="502400"/>
            </a:xfrm>
            <a:prstGeom prst="rect">
              <a:avLst/>
            </a:prstGeom>
            <a:noFill/>
          </p:spPr>
          <p:txBody>
            <a:bodyPr wrap="none" rtlCol="0">
              <a:spAutoFit/>
            </a:bodyPr>
            <a:lstStyle/>
            <a:p>
              <a:pPr algn="l"/>
              <a:r>
                <a:rPr lang="en-US" sz="2000" dirty="0"/>
                <a:t>a</a:t>
              </a:r>
              <a:r>
                <a:rPr lang="en-US" sz="2000" baseline="-25000" dirty="0"/>
                <a:t>0</a:t>
              </a:r>
              <a:r>
                <a:rPr lang="en-US" sz="2000" dirty="0"/>
                <a:t>        </a:t>
              </a:r>
              <a:r>
                <a:rPr lang="en-US" sz="2000" dirty="0">
                  <a:latin typeface="Symbol" pitchFamily="18" charset="2"/>
                </a:rPr>
                <a:t>a</a:t>
              </a:r>
              <a:r>
                <a:rPr lang="en-US" sz="2000" baseline="-25000" dirty="0"/>
                <a:t>1</a:t>
              </a:r>
              <a:r>
                <a:rPr lang="en-US" sz="2000" dirty="0"/>
                <a:t>     </a:t>
              </a:r>
              <a:r>
                <a:rPr lang="en-US" sz="2000" dirty="0">
                  <a:latin typeface="Symbol" pitchFamily="18" charset="2"/>
                </a:rPr>
                <a:t>a</a:t>
              </a:r>
              <a:r>
                <a:rPr lang="en-US" sz="2000" baseline="-25000" dirty="0"/>
                <a:t>3</a:t>
              </a:r>
              <a:r>
                <a:rPr lang="en-US" sz="2000" dirty="0"/>
                <a:t>   </a:t>
              </a:r>
              <a:r>
                <a:rPr lang="en-US" sz="2000" dirty="0">
                  <a:latin typeface="Symbol" pitchFamily="18" charset="2"/>
                </a:rPr>
                <a:t>a</a:t>
              </a:r>
              <a:r>
                <a:rPr lang="en-US" sz="2000" baseline="-25000" dirty="0"/>
                <a:t>4</a:t>
              </a:r>
              <a:r>
                <a:rPr lang="en-US" sz="2000" dirty="0"/>
                <a:t>   </a:t>
              </a:r>
              <a:r>
                <a:rPr lang="en-US" sz="2000" dirty="0">
                  <a:latin typeface="Symbol" pitchFamily="18" charset="2"/>
                </a:rPr>
                <a:t>a</a:t>
              </a:r>
              <a:r>
                <a:rPr lang="en-US" sz="2000" baseline="-25000" dirty="0"/>
                <a:t>2</a:t>
              </a:r>
              <a:r>
                <a:rPr lang="en-US" sz="2000" dirty="0"/>
                <a:t>         b</a:t>
              </a:r>
              <a:r>
                <a:rPr lang="en-US" sz="2000" baseline="-25000" dirty="0"/>
                <a:t>0</a:t>
              </a:r>
            </a:p>
          </p:txBody>
        </p:sp>
      </p:grpSp>
    </p:spTree>
    <p:extLst>
      <p:ext uri="{BB962C8B-B14F-4D97-AF65-F5344CB8AC3E}">
        <p14:creationId xmlns:p14="http://schemas.microsoft.com/office/powerpoint/2010/main" val="165359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0694787-B604-45DB-08CD-2496D1E811E9}"/>
                  </a:ext>
                </a:extLst>
              </p:cNvPr>
              <p:cNvSpPr>
                <a:spLocks noGrp="1"/>
              </p:cNvSpPr>
              <p:nvPr>
                <p:ph type="body" sz="quarter" idx="10"/>
              </p:nvPr>
            </p:nvSpPr>
            <p:spPr>
              <a:xfrm>
                <a:off x="200724" y="774200"/>
                <a:ext cx="8534400" cy="5626600"/>
              </a:xfrm>
            </p:spPr>
            <p:txBody>
              <a:bodyPr/>
              <a:lstStyle/>
              <a:p>
                <a:r>
                  <a:rPr lang="en-US" dirty="0"/>
                  <a:t>starts with a range of </a:t>
                </a:r>
                <a14:m>
                  <m:oMath xmlns:m="http://schemas.openxmlformats.org/officeDocument/2006/math">
                    <m:r>
                      <a:rPr lang="en-US" i="1">
                        <a:latin typeface="Cambria Math" panose="02040503050406030204" pitchFamily="18" charset="0"/>
                      </a:rPr>
                      <m:t>𝛼</m:t>
                    </m:r>
                  </m:oMath>
                </a14:m>
                <a:r>
                  <a:rPr lang="en-US" dirty="0"/>
                  <a:t> where opt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oMath>
                </a14:m>
                <a:r>
                  <a:rPr lang="en-US" dirty="0"/>
                  <a:t> is within the range</a:t>
                </a:r>
              </a:p>
              <a:p>
                <a:pPr lvl="1"/>
                <a:r>
                  <a:rPr lang="en-US" dirty="0"/>
                  <a:t>Assum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a:t> shows unimodal behavior within the interval</a:t>
                </a:r>
              </a:p>
              <a:p>
                <a:pPr lvl="1"/>
                <a:r>
                  <a:rPr lang="en-US" dirty="0"/>
                  <a:t>the interval is gradually reduced based on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oMath>
                </a14:m>
                <a:r>
                  <a:rPr lang="en-US" dirty="0"/>
                  <a:t> values</a:t>
                </a:r>
              </a:p>
              <a:p>
                <a:r>
                  <a:rPr lang="en-US" dirty="0"/>
                  <a:t>Golden section search method (efficient)</a:t>
                </a:r>
              </a:p>
              <a:p>
                <a:pPr lvl="1"/>
                <a:r>
                  <a:rPr lang="en-US" dirty="0"/>
                  <a:t>samples in the previous interval can be reused in the refined interval</a:t>
                </a:r>
              </a:p>
              <a:p>
                <a:pPr lvl="1"/>
                <a:r>
                  <a:rPr lang="en-US" dirty="0"/>
                  <a:t>interval size is reduced in a constant ratio</a:t>
                </a:r>
              </a:p>
              <a:p>
                <a:pPr lvl="1"/>
                <a:r>
                  <a:rPr lang="en-US" dirty="0"/>
                  <a:t>If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3</m:t>
                            </m:r>
                          </m:sub>
                        </m:sSub>
                      </m:e>
                    </m:d>
                    <m:r>
                      <a:rPr lang="en-US" i="1">
                        <a:latin typeface="Cambria Math" panose="02040503050406030204" pitchFamily="18" charset="0"/>
                      </a:rPr>
                      <m:t>&lt;</m:t>
                    </m:r>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4</m:t>
                            </m:r>
                          </m:sub>
                        </m:sSub>
                      </m:e>
                    </m:d>
                  </m:oMath>
                </a14:m>
                <a:r>
                  <a:rPr lang="en-US" dirty="0"/>
                  <a:t>, then the </a:t>
                </a:r>
                <a:br>
                  <a:rPr lang="en-US" dirty="0"/>
                </a:br>
                <a:r>
                  <a:rPr lang="en-US" dirty="0"/>
                  <a:t>minimum lies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oMath>
                </a14:m>
                <a:r>
                  <a:rPr lang="en-US" dirty="0"/>
                  <a:t> </a:t>
                </a:r>
                <a:br>
                  <a:rPr lang="en-US" dirty="0"/>
                </a:br>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4</m:t>
                        </m:r>
                      </m:sub>
                    </m:sSub>
                  </m:oMath>
                </a14:m>
                <a:r>
                  <a:rPr lang="en-US" dirty="0"/>
                  <a:t>, and thus, the new </a:t>
                </a:r>
                <a:br>
                  <a:rPr lang="en-US" dirty="0"/>
                </a:br>
                <a:r>
                  <a:rPr lang="en-US" dirty="0"/>
                  <a:t>interval becomes</a:t>
                </a:r>
                <a:br>
                  <a:rPr lang="en-US" dirty="0"/>
                </a:b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oMath>
                </a14:m>
                <a:endParaRPr lang="en-US" dirty="0"/>
              </a:p>
              <a:p>
                <a:pPr lvl="1"/>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=(−1+</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r>
                      <a:rPr lang="en-US" i="1">
                        <a:latin typeface="Cambria Math" panose="02040503050406030204" pitchFamily="18" charset="0"/>
                      </a:rPr>
                      <m:t>)/2=0.618</m:t>
                    </m:r>
                  </m:oMath>
                </a14:m>
                <a:endParaRPr lang="en-US" dirty="0"/>
              </a:p>
            </p:txBody>
          </p:sp>
        </mc:Choice>
        <mc:Fallback xmlns="">
          <p:sp>
            <p:nvSpPr>
              <p:cNvPr id="2" name="Text Placeholder 1">
                <a:extLst>
                  <a:ext uri="{FF2B5EF4-FFF2-40B4-BE49-F238E27FC236}">
                    <a16:creationId xmlns:a16="http://schemas.microsoft.com/office/drawing/2014/main" id="{F0694787-B604-45DB-08CD-2496D1E811E9}"/>
                  </a:ext>
                </a:extLst>
              </p:cNvPr>
              <p:cNvSpPr>
                <a:spLocks noGrp="1" noRot="1" noChangeAspect="1" noMove="1" noResize="1" noEditPoints="1" noAdjustHandles="1" noChangeArrowheads="1" noChangeShapeType="1" noTextEdit="1"/>
              </p:cNvSpPr>
              <p:nvPr>
                <p:ph type="body" sz="quarter" idx="10"/>
              </p:nvPr>
            </p:nvSpPr>
            <p:spPr>
              <a:xfrm>
                <a:off x="200724" y="774200"/>
                <a:ext cx="8534400" cy="5626600"/>
              </a:xfrm>
              <a:blipFill>
                <a:blip r:embed="rId2"/>
                <a:stretch>
                  <a:fillRect l="-1000"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70F4A4A-5884-C54D-A626-74E9A663424F}"/>
              </a:ext>
            </a:extLst>
          </p:cNvPr>
          <p:cNvSpPr>
            <a:spLocks noGrp="1"/>
          </p:cNvSpPr>
          <p:nvPr>
            <p:ph type="title"/>
          </p:nvPr>
        </p:nvSpPr>
        <p:spPr/>
        <p:txBody>
          <a:bodyPr/>
          <a:lstStyle/>
          <a:p>
            <a:r>
              <a:rPr lang="en-US" dirty="0"/>
              <a:t>Interval Reduction Method</a:t>
            </a:r>
          </a:p>
        </p:txBody>
      </p:sp>
      <p:grpSp>
        <p:nvGrpSpPr>
          <p:cNvPr id="47" name="Group 46">
            <a:extLst>
              <a:ext uri="{FF2B5EF4-FFF2-40B4-BE49-F238E27FC236}">
                <a16:creationId xmlns:a16="http://schemas.microsoft.com/office/drawing/2014/main" id="{EC87594C-93A4-65FD-407C-ECD761C950D4}"/>
              </a:ext>
            </a:extLst>
          </p:cNvPr>
          <p:cNvGrpSpPr/>
          <p:nvPr/>
        </p:nvGrpSpPr>
        <p:grpSpPr>
          <a:xfrm>
            <a:off x="4299686" y="3751050"/>
            <a:ext cx="4781456" cy="2671216"/>
            <a:chOff x="1125684" y="1657220"/>
            <a:chExt cx="5407958" cy="3021216"/>
          </a:xfrm>
        </p:grpSpPr>
        <p:cxnSp>
          <p:nvCxnSpPr>
            <p:cNvPr id="7" name="Straight Connector 6">
              <a:extLst>
                <a:ext uri="{FF2B5EF4-FFF2-40B4-BE49-F238E27FC236}">
                  <a16:creationId xmlns:a16="http://schemas.microsoft.com/office/drawing/2014/main" id="{3B6BD256-F877-0BD1-1E44-A75F38CEEB11}"/>
                </a:ext>
              </a:extLst>
            </p:cNvPr>
            <p:cNvCxnSpPr>
              <a:cxnSpLocks/>
            </p:cNvCxnSpPr>
            <p:nvPr/>
          </p:nvCxnSpPr>
          <p:spPr>
            <a:xfrm>
              <a:off x="1161535" y="1657220"/>
              <a:ext cx="0" cy="15444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DA047F-140A-1655-64BC-CEC834BC79F7}"/>
                </a:ext>
              </a:extLst>
            </p:cNvPr>
            <p:cNvCxnSpPr/>
            <p:nvPr/>
          </p:nvCxnSpPr>
          <p:spPr>
            <a:xfrm>
              <a:off x="1165654" y="3455332"/>
              <a:ext cx="0" cy="1079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A13C03-CFF7-2B44-09CA-0CCA118C683C}"/>
                </a:ext>
              </a:extLst>
            </p:cNvPr>
            <p:cNvCxnSpPr/>
            <p:nvPr/>
          </p:nvCxnSpPr>
          <p:spPr>
            <a:xfrm>
              <a:off x="1169772" y="2662124"/>
              <a:ext cx="36576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B2F498-37C7-9B43-0B3F-49FF419CF82D}"/>
                </a:ext>
              </a:extLst>
            </p:cNvPr>
            <p:cNvCxnSpPr/>
            <p:nvPr/>
          </p:nvCxnSpPr>
          <p:spPr>
            <a:xfrm>
              <a:off x="1165654" y="3994910"/>
              <a:ext cx="225856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F59B0DE-DCB1-797F-2F3E-4DD9D25BE3F1}"/>
                </a:ext>
              </a:extLst>
            </p:cNvPr>
            <p:cNvCxnSpPr/>
            <p:nvPr/>
          </p:nvCxnSpPr>
          <p:spPr>
            <a:xfrm>
              <a:off x="3424222" y="3455332"/>
              <a:ext cx="0" cy="1079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FC076D-B91E-DD8C-AE80-5137197ACD7D}"/>
                </a:ext>
              </a:extLst>
            </p:cNvPr>
            <p:cNvCxnSpPr/>
            <p:nvPr/>
          </p:nvCxnSpPr>
          <p:spPr>
            <a:xfrm>
              <a:off x="3424222" y="2122546"/>
              <a:ext cx="0" cy="1079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A93F32-CD6D-1273-5E77-997454BA726D}"/>
                </a:ext>
              </a:extLst>
            </p:cNvPr>
            <p:cNvCxnSpPr>
              <a:cxnSpLocks/>
            </p:cNvCxnSpPr>
            <p:nvPr/>
          </p:nvCxnSpPr>
          <p:spPr>
            <a:xfrm>
              <a:off x="2581132" y="2477458"/>
              <a:ext cx="0" cy="724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A8366E-EE12-B184-953B-78E087159436}"/>
                </a:ext>
              </a:extLst>
            </p:cNvPr>
            <p:cNvCxnSpPr/>
            <p:nvPr/>
          </p:nvCxnSpPr>
          <p:spPr>
            <a:xfrm>
              <a:off x="2581132" y="3455332"/>
              <a:ext cx="0" cy="1079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1CF2D1-FA2C-6687-CD35-48FA78AD809F}"/>
                </a:ext>
              </a:extLst>
            </p:cNvPr>
            <p:cNvCxnSpPr>
              <a:cxnSpLocks/>
            </p:cNvCxnSpPr>
            <p:nvPr/>
          </p:nvCxnSpPr>
          <p:spPr>
            <a:xfrm>
              <a:off x="2027742" y="3455332"/>
              <a:ext cx="0" cy="724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0CE93AB-FBB3-6B7A-6EA6-91FEC82B9D3A}"/>
                    </a:ext>
                  </a:extLst>
                </p:cNvPr>
                <p:cNvSpPr txBox="1"/>
                <p:nvPr/>
              </p:nvSpPr>
              <p:spPr>
                <a:xfrm>
                  <a:off x="1165653" y="2626262"/>
                  <a:ext cx="28924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𝛼</m:t>
                            </m:r>
                          </m:e>
                          <m:sub>
                            <m:r>
                              <a:rPr lang="en-US" sz="1600" b="0" i="1" smtClean="0">
                                <a:latin typeface="Cambria Math" panose="02040503050406030204" pitchFamily="18" charset="0"/>
                              </a:rPr>
                              <m:t>1</m:t>
                            </m:r>
                          </m:sub>
                        </m:sSub>
                      </m:oMath>
                    </m:oMathPara>
                  </a14:m>
                  <a:endParaRPr lang="en-US" sz="1600" dirty="0"/>
                </a:p>
              </p:txBody>
            </p:sp>
          </mc:Choice>
          <mc:Fallback xmlns="">
            <p:sp>
              <p:nvSpPr>
                <p:cNvPr id="16" name="TextBox 15">
                  <a:extLst>
                    <a:ext uri="{FF2B5EF4-FFF2-40B4-BE49-F238E27FC236}">
                      <a16:creationId xmlns:a16="http://schemas.microsoft.com/office/drawing/2014/main" id="{50CE93AB-FBB3-6B7A-6EA6-91FEC82B9D3A}"/>
                    </a:ext>
                  </a:extLst>
                </p:cNvPr>
                <p:cNvSpPr txBox="1">
                  <a:spLocks noRot="1" noChangeAspect="1" noMove="1" noResize="1" noEditPoints="1" noAdjustHandles="1" noChangeArrowheads="1" noChangeShapeType="1" noTextEdit="1"/>
                </p:cNvSpPr>
                <p:nvPr/>
              </p:nvSpPr>
              <p:spPr>
                <a:xfrm>
                  <a:off x="1165653" y="2626262"/>
                  <a:ext cx="289249" cy="276999"/>
                </a:xfrm>
                <a:prstGeom prst="rect">
                  <a:avLst/>
                </a:prstGeom>
                <a:blipFill>
                  <a:blip r:embed="rId3"/>
                  <a:stretch>
                    <a:fillRect l="-9524" r="-7143"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11F9F75-6EEB-4690-0FA9-B7CF62EC8C3D}"/>
                    </a:ext>
                  </a:extLst>
                </p:cNvPr>
                <p:cNvSpPr txBox="1"/>
                <p:nvPr/>
              </p:nvSpPr>
              <p:spPr>
                <a:xfrm>
                  <a:off x="4827372" y="2626262"/>
                  <a:ext cx="28924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𝛼</m:t>
                            </m:r>
                          </m:e>
                          <m:sub>
                            <m:r>
                              <a:rPr lang="en-US" sz="1600" b="0" i="1" smtClean="0">
                                <a:latin typeface="Cambria Math" panose="02040503050406030204" pitchFamily="18" charset="0"/>
                              </a:rPr>
                              <m:t>2</m:t>
                            </m:r>
                          </m:sub>
                        </m:sSub>
                      </m:oMath>
                    </m:oMathPara>
                  </a14:m>
                  <a:endParaRPr lang="en-US" sz="1600" dirty="0"/>
                </a:p>
              </p:txBody>
            </p:sp>
          </mc:Choice>
          <mc:Fallback xmlns="">
            <p:sp>
              <p:nvSpPr>
                <p:cNvPr id="17" name="TextBox 16">
                  <a:extLst>
                    <a:ext uri="{FF2B5EF4-FFF2-40B4-BE49-F238E27FC236}">
                      <a16:creationId xmlns:a16="http://schemas.microsoft.com/office/drawing/2014/main" id="{111F9F75-6EEB-4690-0FA9-B7CF62EC8C3D}"/>
                    </a:ext>
                  </a:extLst>
                </p:cNvPr>
                <p:cNvSpPr txBox="1">
                  <a:spLocks noRot="1" noChangeAspect="1" noMove="1" noResize="1" noEditPoints="1" noAdjustHandles="1" noChangeArrowheads="1" noChangeShapeType="1" noTextEdit="1"/>
                </p:cNvSpPr>
                <p:nvPr/>
              </p:nvSpPr>
              <p:spPr>
                <a:xfrm>
                  <a:off x="4827372" y="2626262"/>
                  <a:ext cx="289249" cy="276999"/>
                </a:xfrm>
                <a:prstGeom prst="rect">
                  <a:avLst/>
                </a:prstGeom>
                <a:blipFill>
                  <a:blip r:embed="rId4"/>
                  <a:stretch>
                    <a:fillRect l="-11905" r="-7143" b="-15000"/>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CD526B1-7D33-BB41-FD58-15C02BF145E4}"/>
                </a:ext>
              </a:extLst>
            </p:cNvPr>
            <p:cNvCxnSpPr>
              <a:cxnSpLocks/>
            </p:cNvCxnSpPr>
            <p:nvPr/>
          </p:nvCxnSpPr>
          <p:spPr>
            <a:xfrm>
              <a:off x="4827372" y="1657220"/>
              <a:ext cx="0" cy="15444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585B3A3-12E4-C0CF-41B4-C600BA742830}"/>
                    </a:ext>
                  </a:extLst>
                </p:cNvPr>
                <p:cNvSpPr txBox="1"/>
                <p:nvPr/>
              </p:nvSpPr>
              <p:spPr>
                <a:xfrm>
                  <a:off x="2572923" y="2626262"/>
                  <a:ext cx="28924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𝛼</m:t>
                            </m:r>
                          </m:e>
                          <m:sub>
                            <m:r>
                              <a:rPr lang="en-US" sz="1600" b="0" i="1" smtClean="0">
                                <a:latin typeface="Cambria Math" panose="02040503050406030204" pitchFamily="18" charset="0"/>
                              </a:rPr>
                              <m:t>3</m:t>
                            </m:r>
                          </m:sub>
                        </m:sSub>
                      </m:oMath>
                    </m:oMathPara>
                  </a14:m>
                  <a:endParaRPr lang="en-US" sz="1600" dirty="0"/>
                </a:p>
              </p:txBody>
            </p:sp>
          </mc:Choice>
          <mc:Fallback xmlns="">
            <p:sp>
              <p:nvSpPr>
                <p:cNvPr id="19" name="TextBox 18">
                  <a:extLst>
                    <a:ext uri="{FF2B5EF4-FFF2-40B4-BE49-F238E27FC236}">
                      <a16:creationId xmlns:a16="http://schemas.microsoft.com/office/drawing/2014/main" id="{7585B3A3-12E4-C0CF-41B4-C600BA742830}"/>
                    </a:ext>
                  </a:extLst>
                </p:cNvPr>
                <p:cNvSpPr txBox="1">
                  <a:spLocks noRot="1" noChangeAspect="1" noMove="1" noResize="1" noEditPoints="1" noAdjustHandles="1" noChangeArrowheads="1" noChangeShapeType="1" noTextEdit="1"/>
                </p:cNvSpPr>
                <p:nvPr/>
              </p:nvSpPr>
              <p:spPr>
                <a:xfrm>
                  <a:off x="2572923" y="2626262"/>
                  <a:ext cx="289249" cy="276999"/>
                </a:xfrm>
                <a:prstGeom prst="rect">
                  <a:avLst/>
                </a:prstGeom>
                <a:blipFill>
                  <a:blip r:embed="rId5"/>
                  <a:stretch>
                    <a:fillRect l="-11905" r="-7143"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EFCAA18-CB68-B606-1639-B14B25AE0E6E}"/>
                    </a:ext>
                  </a:extLst>
                </p:cNvPr>
                <p:cNvSpPr txBox="1"/>
                <p:nvPr/>
              </p:nvSpPr>
              <p:spPr>
                <a:xfrm>
                  <a:off x="3418114" y="2626262"/>
                  <a:ext cx="28924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𝛼</m:t>
                            </m:r>
                          </m:e>
                          <m:sub>
                            <m:r>
                              <a:rPr lang="en-US" sz="1600" b="0" i="1" smtClean="0">
                                <a:latin typeface="Cambria Math" panose="02040503050406030204" pitchFamily="18" charset="0"/>
                              </a:rPr>
                              <m:t>4</m:t>
                            </m:r>
                          </m:sub>
                        </m:sSub>
                      </m:oMath>
                    </m:oMathPara>
                  </a14:m>
                  <a:endParaRPr lang="en-US" sz="1600" dirty="0"/>
                </a:p>
              </p:txBody>
            </p:sp>
          </mc:Choice>
          <mc:Fallback xmlns="">
            <p:sp>
              <p:nvSpPr>
                <p:cNvPr id="20" name="TextBox 19">
                  <a:extLst>
                    <a:ext uri="{FF2B5EF4-FFF2-40B4-BE49-F238E27FC236}">
                      <a16:creationId xmlns:a16="http://schemas.microsoft.com/office/drawing/2014/main" id="{FEFCAA18-CB68-B606-1639-B14B25AE0E6E}"/>
                    </a:ext>
                  </a:extLst>
                </p:cNvPr>
                <p:cNvSpPr txBox="1">
                  <a:spLocks noRot="1" noChangeAspect="1" noMove="1" noResize="1" noEditPoints="1" noAdjustHandles="1" noChangeArrowheads="1" noChangeShapeType="1" noTextEdit="1"/>
                </p:cNvSpPr>
                <p:nvPr/>
              </p:nvSpPr>
              <p:spPr>
                <a:xfrm>
                  <a:off x="3418114" y="2626262"/>
                  <a:ext cx="289249" cy="276999"/>
                </a:xfrm>
                <a:prstGeom prst="rect">
                  <a:avLst/>
                </a:prstGeom>
                <a:blipFill>
                  <a:blip r:embed="rId6"/>
                  <a:stretch>
                    <a:fillRect l="-14286" r="-7143"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184598B-8A04-2F3C-0945-4566BB4CA2EA}"/>
                    </a:ext>
                  </a:extLst>
                </p:cNvPr>
                <p:cNvSpPr txBox="1"/>
                <p:nvPr/>
              </p:nvSpPr>
              <p:spPr>
                <a:xfrm>
                  <a:off x="5107868" y="2477458"/>
                  <a:ext cx="1425774" cy="382914"/>
                </a:xfrm>
                <a:prstGeom prst="rect">
                  <a:avLst/>
                </a:prstGeom>
                <a:noFill/>
              </p:spPr>
              <p:txBody>
                <a:bodyPr wrap="none" rtlCol="0">
                  <a:spAutoFit/>
                </a:bodyPr>
                <a:lstStyle/>
                <a:p>
                  <a14:m>
                    <m:oMath xmlns:m="http://schemas.openxmlformats.org/officeDocument/2006/math">
                      <m:r>
                        <a:rPr lang="en-US" sz="1600" b="0" i="1" smtClean="0">
                          <a:latin typeface="Cambria Math" panose="02040503050406030204" pitchFamily="18" charset="0"/>
                        </a:rPr>
                        <m:t>𝑘</m:t>
                      </m:r>
                    </m:oMath>
                  </a14:m>
                  <a:r>
                    <a:rPr lang="en-US" sz="1600" dirty="0"/>
                    <a:t>th iteration</a:t>
                  </a:r>
                </a:p>
              </p:txBody>
            </p:sp>
          </mc:Choice>
          <mc:Fallback xmlns="">
            <p:sp>
              <p:nvSpPr>
                <p:cNvPr id="21" name="TextBox 20">
                  <a:extLst>
                    <a:ext uri="{FF2B5EF4-FFF2-40B4-BE49-F238E27FC236}">
                      <a16:creationId xmlns:a16="http://schemas.microsoft.com/office/drawing/2014/main" id="{7184598B-8A04-2F3C-0945-4566BB4CA2EA}"/>
                    </a:ext>
                  </a:extLst>
                </p:cNvPr>
                <p:cNvSpPr txBox="1">
                  <a:spLocks noRot="1" noChangeAspect="1" noMove="1" noResize="1" noEditPoints="1" noAdjustHandles="1" noChangeArrowheads="1" noChangeShapeType="1" noTextEdit="1"/>
                </p:cNvSpPr>
                <p:nvPr/>
              </p:nvSpPr>
              <p:spPr>
                <a:xfrm>
                  <a:off x="5107868" y="2477458"/>
                  <a:ext cx="1425774" cy="382914"/>
                </a:xfrm>
                <a:prstGeom prst="rect">
                  <a:avLst/>
                </a:prstGeom>
                <a:blipFill>
                  <a:blip r:embed="rId7"/>
                  <a:stretch>
                    <a:fillRect t="-5357" r="-966"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9AAA7D9-9B5F-4C55-507C-A81571701188}"/>
                    </a:ext>
                  </a:extLst>
                </p:cNvPr>
                <p:cNvSpPr txBox="1"/>
                <p:nvPr/>
              </p:nvSpPr>
              <p:spPr>
                <a:xfrm>
                  <a:off x="4435211" y="3810244"/>
                  <a:ext cx="1996665" cy="382914"/>
                </a:xfrm>
                <a:prstGeom prst="rect">
                  <a:avLst/>
                </a:prstGeom>
                <a:noFill/>
              </p:spPr>
              <p:txBody>
                <a:bodyPr wrap="none" rtlCol="0">
                  <a:spAutoFit/>
                </a:bodyPr>
                <a:lstStyle/>
                <a:p>
                  <a:r>
                    <a:rPr lang="en-US" sz="1600" b="0" dirty="0"/>
                    <a:t>(</a:t>
                  </a:r>
                  <a14:m>
                    <m:oMath xmlns:m="http://schemas.openxmlformats.org/officeDocument/2006/math">
                      <m:r>
                        <a:rPr lang="en-US" sz="1600" b="0" i="1" smtClean="0">
                          <a:latin typeface="Cambria Math" panose="02040503050406030204" pitchFamily="18" charset="0"/>
                        </a:rPr>
                        <m:t>𝑘</m:t>
                      </m:r>
                      <m:r>
                        <a:rPr lang="en-US" sz="1600" b="0" i="1" smtClean="0">
                          <a:latin typeface="Cambria Math" panose="02040503050406030204" pitchFamily="18" charset="0"/>
                        </a:rPr>
                        <m:t>+1)</m:t>
                      </m:r>
                    </m:oMath>
                  </a14:m>
                  <a:r>
                    <a:rPr lang="en-US" sz="1600" dirty="0"/>
                    <a:t>th iteration</a:t>
                  </a:r>
                </a:p>
              </p:txBody>
            </p:sp>
          </mc:Choice>
          <mc:Fallback xmlns="">
            <p:sp>
              <p:nvSpPr>
                <p:cNvPr id="22" name="TextBox 21">
                  <a:extLst>
                    <a:ext uri="{FF2B5EF4-FFF2-40B4-BE49-F238E27FC236}">
                      <a16:creationId xmlns:a16="http://schemas.microsoft.com/office/drawing/2014/main" id="{D9AAA7D9-9B5F-4C55-507C-A81571701188}"/>
                    </a:ext>
                  </a:extLst>
                </p:cNvPr>
                <p:cNvSpPr txBox="1">
                  <a:spLocks noRot="1" noChangeAspect="1" noMove="1" noResize="1" noEditPoints="1" noAdjustHandles="1" noChangeArrowheads="1" noChangeShapeType="1" noTextEdit="1"/>
                </p:cNvSpPr>
                <p:nvPr/>
              </p:nvSpPr>
              <p:spPr>
                <a:xfrm>
                  <a:off x="4435211" y="3810244"/>
                  <a:ext cx="1996665" cy="382914"/>
                </a:xfrm>
                <a:prstGeom prst="rect">
                  <a:avLst/>
                </a:prstGeom>
                <a:blipFill>
                  <a:blip r:embed="rId8"/>
                  <a:stretch>
                    <a:fillRect l="-1724" t="-5455" r="-1034" b="-2363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AB4B8665-701B-0694-7D39-F5C3CE926217}"/>
                </a:ext>
              </a:extLst>
            </p:cNvPr>
            <p:cNvCxnSpPr/>
            <p:nvPr/>
          </p:nvCxnSpPr>
          <p:spPr>
            <a:xfrm>
              <a:off x="1165653" y="1950102"/>
              <a:ext cx="3661719"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707A841-A791-5F0A-647B-4E0B5BACC0AB}"/>
                    </a:ext>
                  </a:extLst>
                </p:cNvPr>
                <p:cNvSpPr txBox="1"/>
                <p:nvPr/>
              </p:nvSpPr>
              <p:spPr>
                <a:xfrm>
                  <a:off x="2801266" y="1657220"/>
                  <a:ext cx="390492"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m:t>
                            </m:r>
                          </m:sup>
                        </m:sSup>
                      </m:oMath>
                    </m:oMathPara>
                  </a14:m>
                  <a:endParaRPr lang="en-US" sz="1600" dirty="0"/>
                </a:p>
              </p:txBody>
            </p:sp>
          </mc:Choice>
          <mc:Fallback xmlns="">
            <p:sp>
              <p:nvSpPr>
                <p:cNvPr id="24" name="TextBox 23">
                  <a:extLst>
                    <a:ext uri="{FF2B5EF4-FFF2-40B4-BE49-F238E27FC236}">
                      <a16:creationId xmlns:a16="http://schemas.microsoft.com/office/drawing/2014/main" id="{8707A841-A791-5F0A-647B-4E0B5BACC0AB}"/>
                    </a:ext>
                  </a:extLst>
                </p:cNvPr>
                <p:cNvSpPr txBox="1">
                  <a:spLocks noRot="1" noChangeAspect="1" noMove="1" noResize="1" noEditPoints="1" noAdjustHandles="1" noChangeArrowheads="1" noChangeShapeType="1" noTextEdit="1"/>
                </p:cNvSpPr>
                <p:nvPr/>
              </p:nvSpPr>
              <p:spPr>
                <a:xfrm>
                  <a:off x="2801266" y="1657220"/>
                  <a:ext cx="390492" cy="288477"/>
                </a:xfrm>
                <a:prstGeom prst="rect">
                  <a:avLst/>
                </a:prstGeom>
                <a:blipFill>
                  <a:blip r:embed="rId9"/>
                  <a:stretch>
                    <a:fillRect l="-14035" t="-4762" r="-10526" b="-7143"/>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9E302811-8175-7731-D285-FF9FF2EB8A9B}"/>
                </a:ext>
              </a:extLst>
            </p:cNvPr>
            <p:cNvCxnSpPr>
              <a:cxnSpLocks/>
            </p:cNvCxnSpPr>
            <p:nvPr/>
          </p:nvCxnSpPr>
          <p:spPr>
            <a:xfrm>
              <a:off x="3418114" y="2354424"/>
              <a:ext cx="1409258"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3E00C69-0D3E-7581-7224-3AF1863BA47B}"/>
                    </a:ext>
                  </a:extLst>
                </p:cNvPr>
                <p:cNvSpPr txBox="1"/>
                <p:nvPr/>
              </p:nvSpPr>
              <p:spPr>
                <a:xfrm>
                  <a:off x="3554640" y="2086658"/>
                  <a:ext cx="1100879"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r>
                          <a:rPr lang="en-US" sz="1600" b="0" i="1" smtClean="0">
                            <a:latin typeface="Cambria Math" panose="02040503050406030204" pitchFamily="18" charset="0"/>
                          </a:rPr>
                          <m:t>𝑟</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m:t>
                            </m:r>
                          </m:sup>
                        </m:sSup>
                      </m:oMath>
                    </m:oMathPara>
                  </a14:m>
                  <a:endParaRPr lang="en-US" sz="1600" dirty="0"/>
                </a:p>
              </p:txBody>
            </p:sp>
          </mc:Choice>
          <mc:Fallback xmlns="">
            <p:sp>
              <p:nvSpPr>
                <p:cNvPr id="26" name="TextBox 25">
                  <a:extLst>
                    <a:ext uri="{FF2B5EF4-FFF2-40B4-BE49-F238E27FC236}">
                      <a16:creationId xmlns:a16="http://schemas.microsoft.com/office/drawing/2014/main" id="{B3E00C69-0D3E-7581-7224-3AF1863BA47B}"/>
                    </a:ext>
                  </a:extLst>
                </p:cNvPr>
                <p:cNvSpPr txBox="1">
                  <a:spLocks noRot="1" noChangeAspect="1" noMove="1" noResize="1" noEditPoints="1" noAdjustHandles="1" noChangeArrowheads="1" noChangeShapeType="1" noTextEdit="1"/>
                </p:cNvSpPr>
                <p:nvPr/>
              </p:nvSpPr>
              <p:spPr>
                <a:xfrm>
                  <a:off x="3554640" y="2086658"/>
                  <a:ext cx="1100879" cy="288477"/>
                </a:xfrm>
                <a:prstGeom prst="rect">
                  <a:avLst/>
                </a:prstGeom>
                <a:blipFill>
                  <a:blip r:embed="rId10"/>
                  <a:stretch>
                    <a:fillRect l="-7547" t="-4878" r="-3774" b="-34146"/>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17228BC-1C37-69EF-6C46-A79CA43B5D45}"/>
                </a:ext>
              </a:extLst>
            </p:cNvPr>
            <p:cNvCxnSpPr>
              <a:cxnSpLocks/>
            </p:cNvCxnSpPr>
            <p:nvPr/>
          </p:nvCxnSpPr>
          <p:spPr>
            <a:xfrm>
              <a:off x="1165653" y="2345093"/>
              <a:ext cx="2252685"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6B33453-BCB8-66EE-4DDF-71206E686E37}"/>
                    </a:ext>
                  </a:extLst>
                </p:cNvPr>
                <p:cNvSpPr txBox="1"/>
                <p:nvPr/>
              </p:nvSpPr>
              <p:spPr>
                <a:xfrm>
                  <a:off x="2005936" y="2086658"/>
                  <a:ext cx="504561"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𝑟</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m:t>
                            </m:r>
                          </m:sup>
                        </m:sSup>
                      </m:oMath>
                    </m:oMathPara>
                  </a14:m>
                  <a:endParaRPr lang="en-US" sz="1600" dirty="0"/>
                </a:p>
              </p:txBody>
            </p:sp>
          </mc:Choice>
          <mc:Fallback xmlns="">
            <p:sp>
              <p:nvSpPr>
                <p:cNvPr id="28" name="TextBox 27">
                  <a:extLst>
                    <a:ext uri="{FF2B5EF4-FFF2-40B4-BE49-F238E27FC236}">
                      <a16:creationId xmlns:a16="http://schemas.microsoft.com/office/drawing/2014/main" id="{56B33453-BCB8-66EE-4DDF-71206E686E37}"/>
                    </a:ext>
                  </a:extLst>
                </p:cNvPr>
                <p:cNvSpPr txBox="1">
                  <a:spLocks noRot="1" noChangeAspect="1" noMove="1" noResize="1" noEditPoints="1" noAdjustHandles="1" noChangeArrowheads="1" noChangeShapeType="1" noTextEdit="1"/>
                </p:cNvSpPr>
                <p:nvPr/>
              </p:nvSpPr>
              <p:spPr>
                <a:xfrm>
                  <a:off x="2005936" y="2086658"/>
                  <a:ext cx="504561" cy="288477"/>
                </a:xfrm>
                <a:prstGeom prst="rect">
                  <a:avLst/>
                </a:prstGeom>
                <a:blipFill>
                  <a:blip r:embed="rId11"/>
                  <a:stretch>
                    <a:fillRect l="-6849" t="-4878" r="-8219" b="-9756"/>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07DD4FD1-C9EC-A3E2-DDF4-EC526CA20A6D}"/>
                </a:ext>
              </a:extLst>
            </p:cNvPr>
            <p:cNvCxnSpPr>
              <a:cxnSpLocks/>
            </p:cNvCxnSpPr>
            <p:nvPr/>
          </p:nvCxnSpPr>
          <p:spPr>
            <a:xfrm>
              <a:off x="1169197" y="4298301"/>
              <a:ext cx="1411935"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B6F97B6-6040-988E-6660-657628B2571A}"/>
                    </a:ext>
                  </a:extLst>
                </p:cNvPr>
                <p:cNvSpPr txBox="1"/>
                <p:nvPr/>
              </p:nvSpPr>
              <p:spPr>
                <a:xfrm>
                  <a:off x="2531513" y="4389959"/>
                  <a:ext cx="1320490"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r>
                          <a:rPr lang="en-US" sz="1600" b="0" i="1" smtClean="0">
                            <a:latin typeface="Cambria Math" panose="02040503050406030204" pitchFamily="18" charset="0"/>
                          </a:rPr>
                          <m:t>𝑟</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+1)</m:t>
                            </m:r>
                          </m:sup>
                        </m:sSup>
                      </m:oMath>
                    </m:oMathPara>
                  </a14:m>
                  <a:endParaRPr lang="en-US" sz="1600" dirty="0"/>
                </a:p>
              </p:txBody>
            </p:sp>
          </mc:Choice>
          <mc:Fallback xmlns="">
            <p:sp>
              <p:nvSpPr>
                <p:cNvPr id="30" name="TextBox 29">
                  <a:extLst>
                    <a:ext uri="{FF2B5EF4-FFF2-40B4-BE49-F238E27FC236}">
                      <a16:creationId xmlns:a16="http://schemas.microsoft.com/office/drawing/2014/main" id="{EB6F97B6-6040-988E-6660-657628B2571A}"/>
                    </a:ext>
                  </a:extLst>
                </p:cNvPr>
                <p:cNvSpPr txBox="1">
                  <a:spLocks noRot="1" noChangeAspect="1" noMove="1" noResize="1" noEditPoints="1" noAdjustHandles="1" noChangeArrowheads="1" noChangeShapeType="1" noTextEdit="1"/>
                </p:cNvSpPr>
                <p:nvPr/>
              </p:nvSpPr>
              <p:spPr>
                <a:xfrm>
                  <a:off x="2531513" y="4389959"/>
                  <a:ext cx="1320490" cy="288477"/>
                </a:xfrm>
                <a:prstGeom prst="rect">
                  <a:avLst/>
                </a:prstGeom>
                <a:blipFill>
                  <a:blip r:embed="rId12"/>
                  <a:stretch>
                    <a:fillRect l="-5729" t="-4762" r="-312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A187460-71F2-D1C2-3877-00698FA1B8FD}"/>
                    </a:ext>
                  </a:extLst>
                </p:cNvPr>
                <p:cNvSpPr txBox="1"/>
                <p:nvPr/>
              </p:nvSpPr>
              <p:spPr>
                <a:xfrm>
                  <a:off x="1608219" y="4389959"/>
                  <a:ext cx="724173"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𝑟</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+1)</m:t>
                            </m:r>
                          </m:sup>
                        </m:sSup>
                      </m:oMath>
                    </m:oMathPara>
                  </a14:m>
                  <a:endParaRPr lang="en-US" sz="1600" dirty="0"/>
                </a:p>
              </p:txBody>
            </p:sp>
          </mc:Choice>
          <mc:Fallback xmlns="">
            <p:sp>
              <p:nvSpPr>
                <p:cNvPr id="31" name="TextBox 30">
                  <a:extLst>
                    <a:ext uri="{FF2B5EF4-FFF2-40B4-BE49-F238E27FC236}">
                      <a16:creationId xmlns:a16="http://schemas.microsoft.com/office/drawing/2014/main" id="{FA187460-71F2-D1C2-3877-00698FA1B8FD}"/>
                    </a:ext>
                  </a:extLst>
                </p:cNvPr>
                <p:cNvSpPr txBox="1">
                  <a:spLocks noRot="1" noChangeAspect="1" noMove="1" noResize="1" noEditPoints="1" noAdjustHandles="1" noChangeArrowheads="1" noChangeShapeType="1" noTextEdit="1"/>
                </p:cNvSpPr>
                <p:nvPr/>
              </p:nvSpPr>
              <p:spPr>
                <a:xfrm>
                  <a:off x="1608219" y="4389959"/>
                  <a:ext cx="724173" cy="288477"/>
                </a:xfrm>
                <a:prstGeom prst="rect">
                  <a:avLst/>
                </a:prstGeom>
                <a:blipFill>
                  <a:blip r:embed="rId13"/>
                  <a:stretch>
                    <a:fillRect l="-3810" t="-4762" r="-5714"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09B5D5A-7896-860E-8B5D-DA966F9C417E}"/>
                    </a:ext>
                  </a:extLst>
                </p:cNvPr>
                <p:cNvSpPr txBox="1"/>
                <p:nvPr/>
              </p:nvSpPr>
              <p:spPr>
                <a:xfrm>
                  <a:off x="2027742" y="3948550"/>
                  <a:ext cx="28924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𝛼</m:t>
                            </m:r>
                          </m:e>
                          <m:sub>
                            <m:r>
                              <a:rPr lang="en-US" sz="1600" b="0" i="1" smtClean="0">
                                <a:latin typeface="Cambria Math" panose="02040503050406030204" pitchFamily="18" charset="0"/>
                              </a:rPr>
                              <m:t>5</m:t>
                            </m:r>
                          </m:sub>
                        </m:sSub>
                      </m:oMath>
                    </m:oMathPara>
                  </a14:m>
                  <a:endParaRPr lang="en-US" sz="1600" dirty="0"/>
                </a:p>
              </p:txBody>
            </p:sp>
          </mc:Choice>
          <mc:Fallback xmlns="">
            <p:sp>
              <p:nvSpPr>
                <p:cNvPr id="32" name="TextBox 31">
                  <a:extLst>
                    <a:ext uri="{FF2B5EF4-FFF2-40B4-BE49-F238E27FC236}">
                      <a16:creationId xmlns:a16="http://schemas.microsoft.com/office/drawing/2014/main" id="{309B5D5A-7896-860E-8B5D-DA966F9C417E}"/>
                    </a:ext>
                  </a:extLst>
                </p:cNvPr>
                <p:cNvSpPr txBox="1">
                  <a:spLocks noRot="1" noChangeAspect="1" noMove="1" noResize="1" noEditPoints="1" noAdjustHandles="1" noChangeArrowheads="1" noChangeShapeType="1" noTextEdit="1"/>
                </p:cNvSpPr>
                <p:nvPr/>
              </p:nvSpPr>
              <p:spPr>
                <a:xfrm>
                  <a:off x="2027742" y="3948550"/>
                  <a:ext cx="289249" cy="276999"/>
                </a:xfrm>
                <a:prstGeom prst="rect">
                  <a:avLst/>
                </a:prstGeom>
                <a:blipFill>
                  <a:blip r:embed="rId14"/>
                  <a:stretch>
                    <a:fillRect l="-11905" r="-9524" b="-15000"/>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AA67BEE1-A066-C335-E87F-E7A78BC08E58}"/>
                </a:ext>
              </a:extLst>
            </p:cNvPr>
            <p:cNvCxnSpPr>
              <a:cxnSpLocks/>
            </p:cNvCxnSpPr>
            <p:nvPr/>
          </p:nvCxnSpPr>
          <p:spPr>
            <a:xfrm>
              <a:off x="1165653" y="3179663"/>
              <a:ext cx="0" cy="24933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804D0A-CDEA-0099-A8D5-EF1F439A5C2B}"/>
                </a:ext>
              </a:extLst>
            </p:cNvPr>
            <p:cNvCxnSpPr>
              <a:cxnSpLocks/>
            </p:cNvCxnSpPr>
            <p:nvPr/>
          </p:nvCxnSpPr>
          <p:spPr>
            <a:xfrm>
              <a:off x="2575331" y="3201703"/>
              <a:ext cx="0" cy="24933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E10AB8-6214-03BA-3408-0050A89813ED}"/>
                </a:ext>
              </a:extLst>
            </p:cNvPr>
            <p:cNvCxnSpPr>
              <a:cxnSpLocks/>
            </p:cNvCxnSpPr>
            <p:nvPr/>
          </p:nvCxnSpPr>
          <p:spPr>
            <a:xfrm>
              <a:off x="3427445" y="3174737"/>
              <a:ext cx="0" cy="24933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0D15B44-6AFE-F1FD-69CE-843960D70F25}"/>
                </a:ext>
              </a:extLst>
            </p:cNvPr>
            <p:cNvCxnSpPr>
              <a:cxnSpLocks/>
            </p:cNvCxnSpPr>
            <p:nvPr/>
          </p:nvCxnSpPr>
          <p:spPr>
            <a:xfrm>
              <a:off x="2572923" y="4298301"/>
              <a:ext cx="854522"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B2B3A7B-E26A-38C6-9649-896E947D6853}"/>
                </a:ext>
              </a:extLst>
            </p:cNvPr>
            <p:cNvSpPr/>
            <p:nvPr/>
          </p:nvSpPr>
          <p:spPr>
            <a:xfrm>
              <a:off x="1125684" y="2629467"/>
              <a:ext cx="65314" cy="6531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Oval 37">
              <a:extLst>
                <a:ext uri="{FF2B5EF4-FFF2-40B4-BE49-F238E27FC236}">
                  <a16:creationId xmlns:a16="http://schemas.microsoft.com/office/drawing/2014/main" id="{A68894B0-6027-E044-2EF4-E2ED3C44A13A}"/>
                </a:ext>
              </a:extLst>
            </p:cNvPr>
            <p:cNvSpPr/>
            <p:nvPr/>
          </p:nvSpPr>
          <p:spPr>
            <a:xfrm>
              <a:off x="2547049" y="2632577"/>
              <a:ext cx="65314" cy="6531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Oval 38">
              <a:extLst>
                <a:ext uri="{FF2B5EF4-FFF2-40B4-BE49-F238E27FC236}">
                  <a16:creationId xmlns:a16="http://schemas.microsoft.com/office/drawing/2014/main" id="{3947F5D2-FD0F-764A-1F74-20C6D79FA565}"/>
                </a:ext>
              </a:extLst>
            </p:cNvPr>
            <p:cNvSpPr/>
            <p:nvPr/>
          </p:nvSpPr>
          <p:spPr>
            <a:xfrm>
              <a:off x="3399247" y="2635686"/>
              <a:ext cx="65314" cy="6531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Oval 39">
              <a:extLst>
                <a:ext uri="{FF2B5EF4-FFF2-40B4-BE49-F238E27FC236}">
                  <a16:creationId xmlns:a16="http://schemas.microsoft.com/office/drawing/2014/main" id="{88B4F5FC-B0C6-237E-F344-6CAC0BE04D42}"/>
                </a:ext>
              </a:extLst>
            </p:cNvPr>
            <p:cNvSpPr/>
            <p:nvPr/>
          </p:nvSpPr>
          <p:spPr>
            <a:xfrm>
              <a:off x="4792619" y="2629461"/>
              <a:ext cx="65314" cy="6531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Oval 40">
              <a:extLst>
                <a:ext uri="{FF2B5EF4-FFF2-40B4-BE49-F238E27FC236}">
                  <a16:creationId xmlns:a16="http://schemas.microsoft.com/office/drawing/2014/main" id="{78319D2E-6F27-BB11-FFF2-007773F71CDF}"/>
                </a:ext>
              </a:extLst>
            </p:cNvPr>
            <p:cNvSpPr/>
            <p:nvPr/>
          </p:nvSpPr>
          <p:spPr>
            <a:xfrm>
              <a:off x="3399247" y="3969964"/>
              <a:ext cx="65314" cy="6531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Oval 41">
              <a:extLst>
                <a:ext uri="{FF2B5EF4-FFF2-40B4-BE49-F238E27FC236}">
                  <a16:creationId xmlns:a16="http://schemas.microsoft.com/office/drawing/2014/main" id="{DE4285AF-D5A6-556E-8382-20A6EF577116}"/>
                </a:ext>
              </a:extLst>
            </p:cNvPr>
            <p:cNvSpPr/>
            <p:nvPr/>
          </p:nvSpPr>
          <p:spPr>
            <a:xfrm>
              <a:off x="2543941" y="3973072"/>
              <a:ext cx="65314" cy="6531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Oval 42">
              <a:extLst>
                <a:ext uri="{FF2B5EF4-FFF2-40B4-BE49-F238E27FC236}">
                  <a16:creationId xmlns:a16="http://schemas.microsoft.com/office/drawing/2014/main" id="{9C45FFBB-76D3-BB2C-8784-97939B2262DB}"/>
                </a:ext>
              </a:extLst>
            </p:cNvPr>
            <p:cNvSpPr/>
            <p:nvPr/>
          </p:nvSpPr>
          <p:spPr>
            <a:xfrm>
              <a:off x="1996549" y="3966848"/>
              <a:ext cx="65314" cy="6531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Oval 43">
              <a:extLst>
                <a:ext uri="{FF2B5EF4-FFF2-40B4-BE49-F238E27FC236}">
                  <a16:creationId xmlns:a16="http://schemas.microsoft.com/office/drawing/2014/main" id="{523A91EB-ED86-5692-5C1F-28A4733B96EF}"/>
                </a:ext>
              </a:extLst>
            </p:cNvPr>
            <p:cNvSpPr/>
            <p:nvPr/>
          </p:nvSpPr>
          <p:spPr>
            <a:xfrm>
              <a:off x="1131912" y="3979288"/>
              <a:ext cx="65314" cy="65314"/>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5" name="Straight Connector 44">
              <a:extLst>
                <a:ext uri="{FF2B5EF4-FFF2-40B4-BE49-F238E27FC236}">
                  <a16:creationId xmlns:a16="http://schemas.microsoft.com/office/drawing/2014/main" id="{0DD55DAA-436E-A266-804B-17718A72430E}"/>
                </a:ext>
              </a:extLst>
            </p:cNvPr>
            <p:cNvCxnSpPr>
              <a:cxnSpLocks/>
            </p:cNvCxnSpPr>
            <p:nvPr/>
          </p:nvCxnSpPr>
          <p:spPr>
            <a:xfrm>
              <a:off x="1158341" y="3708880"/>
              <a:ext cx="2269104"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13EB6BA-FD60-1128-3813-16C19C1DE6F8}"/>
                    </a:ext>
                  </a:extLst>
                </p:cNvPr>
                <p:cNvSpPr txBox="1"/>
                <p:nvPr/>
              </p:nvSpPr>
              <p:spPr>
                <a:xfrm>
                  <a:off x="2015333" y="3408933"/>
                  <a:ext cx="610103"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+1)</m:t>
                            </m:r>
                          </m:sup>
                        </m:sSup>
                      </m:oMath>
                    </m:oMathPara>
                  </a14:m>
                  <a:endParaRPr lang="en-US" sz="1600" dirty="0"/>
                </a:p>
              </p:txBody>
            </p:sp>
          </mc:Choice>
          <mc:Fallback xmlns="">
            <p:sp>
              <p:nvSpPr>
                <p:cNvPr id="46" name="TextBox 45">
                  <a:extLst>
                    <a:ext uri="{FF2B5EF4-FFF2-40B4-BE49-F238E27FC236}">
                      <a16:creationId xmlns:a16="http://schemas.microsoft.com/office/drawing/2014/main" id="{113EB6BA-FD60-1128-3813-16C19C1DE6F8}"/>
                    </a:ext>
                  </a:extLst>
                </p:cNvPr>
                <p:cNvSpPr txBox="1">
                  <a:spLocks noRot="1" noChangeAspect="1" noMove="1" noResize="1" noEditPoints="1" noAdjustHandles="1" noChangeArrowheads="1" noChangeShapeType="1" noTextEdit="1"/>
                </p:cNvSpPr>
                <p:nvPr/>
              </p:nvSpPr>
              <p:spPr>
                <a:xfrm>
                  <a:off x="2015333" y="3408933"/>
                  <a:ext cx="610103" cy="288477"/>
                </a:xfrm>
                <a:prstGeom prst="rect">
                  <a:avLst/>
                </a:prstGeom>
                <a:blipFill>
                  <a:blip r:embed="rId15"/>
                  <a:stretch>
                    <a:fillRect l="-8989" t="-4762" r="-6742" b="-7143"/>
                  </a:stretch>
                </a:blipFill>
              </p:spPr>
              <p:txBody>
                <a:bodyPr/>
                <a:lstStyle/>
                <a:p>
                  <a:r>
                    <a:rPr lang="en-US">
                      <a:noFill/>
                    </a:rPr>
                    <a:t> </a:t>
                  </a:r>
                </a:p>
              </p:txBody>
            </p:sp>
          </mc:Fallback>
        </mc:AlternateContent>
      </p:grpSp>
    </p:spTree>
    <p:extLst>
      <p:ext uri="{BB962C8B-B14F-4D97-AF65-F5344CB8AC3E}">
        <p14:creationId xmlns:p14="http://schemas.microsoft.com/office/powerpoint/2010/main" val="5826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800" y="774200"/>
                <a:ext cx="8534400" cy="1781169"/>
              </a:xfrm>
            </p:spPr>
            <p:txBody>
              <a:bodyPr/>
              <a:lstStyle/>
              <a:p>
                <a:r>
                  <a:rPr lang="en-US" dirty="0"/>
                  <a:t>Approximate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oMath>
                </a14:m>
                <a:r>
                  <a:rPr lang="en-US" dirty="0"/>
                  <a:t> using simple polynomials</a:t>
                </a:r>
              </a:p>
              <a:p>
                <a:r>
                  <a:rPr lang="en-US" dirty="0"/>
                  <a:t>Evaluate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oMath>
                </a14:m>
                <a:r>
                  <a:rPr lang="en-US" dirty="0"/>
                  <a:t> at three step sizes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2</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3</m:t>
                        </m:r>
                      </m:sub>
                    </m:sSub>
                  </m:oMath>
                </a14:m>
                <a:endParaRPr lang="en-US" dirty="0"/>
              </a:p>
              <a:p>
                <a:r>
                  <a:rPr lang="en-US" dirty="0"/>
                  <a:t>Approximate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𝜙</m:t>
                        </m:r>
                      </m:e>
                    </m:acc>
                    <m:d>
                      <m:dPr>
                        <m:ctrlPr>
                          <a:rPr lang="en-US" i="1">
                            <a:latin typeface="Cambria Math" panose="02040503050406030204" pitchFamily="18" charset="0"/>
                          </a:rPr>
                        </m:ctrlPr>
                      </m:dPr>
                      <m:e>
                        <m:r>
                          <a:rPr lang="en-US" i="1">
                            <a:latin typeface="Cambria Math" panose="02040503050406030204" pitchFamily="18" charset="0"/>
                          </a:rPr>
                          <m:t>𝛼</m:t>
                        </m:r>
                      </m:e>
                    </m:d>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𝑐</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800" y="774200"/>
                <a:ext cx="8534400" cy="1781169"/>
              </a:xfrm>
              <a:blipFill>
                <a:blip r:embed="rId2"/>
                <a:stretch>
                  <a:fillRect l="-929" t="-445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Quadratic Interpolation Method</a:t>
            </a:r>
          </a:p>
        </p:txBody>
      </p:sp>
      <p:sp>
        <p:nvSpPr>
          <p:cNvPr id="20" name="Down Arrow 19"/>
          <p:cNvSpPr/>
          <p:nvPr/>
        </p:nvSpPr>
        <p:spPr bwMode="auto">
          <a:xfrm>
            <a:off x="6571622" y="3235569"/>
            <a:ext cx="371789" cy="592853"/>
          </a:xfrm>
          <a:prstGeom prst="downArrow">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D836473-B733-2FF6-67B4-FF17FDCF9821}"/>
                  </a:ext>
                </a:extLst>
              </p:cNvPr>
              <p:cNvSpPr txBox="1"/>
              <p:nvPr/>
            </p:nvSpPr>
            <p:spPr>
              <a:xfrm>
                <a:off x="5456807" y="2123451"/>
                <a:ext cx="2601418" cy="1051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i="1" smtClean="0">
                              <a:latin typeface="Cambria Math" panose="02040503050406030204" pitchFamily="18" charset="0"/>
                            </a:rPr>
                          </m:ctrlPr>
                        </m:mPr>
                        <m:mr>
                          <m:e>
                            <m:r>
                              <a:rPr lang="en-US" sz="2000" i="1">
                                <a:latin typeface="Cambria Math" panose="02040503050406030204" pitchFamily="18" charset="0"/>
                              </a:rPr>
                              <m:t>𝜙</m:t>
                            </m:r>
                            <m:d>
                              <m:dPr>
                                <m:ctrlPr>
                                  <a:rPr lang="en-US" sz="2000" i="1">
                                    <a:latin typeface="Cambria Math" panose="02040503050406030204" pitchFamily="18" charset="0"/>
                                  </a:rPr>
                                </m:ctrlPr>
                              </m:dPr>
                              <m:e>
                                <m:r>
                                  <a:rPr lang="en-US" sz="2000" i="1">
                                    <a:latin typeface="Cambria Math" panose="02040503050406030204" pitchFamily="18" charset="0"/>
                                  </a:rPr>
                                  <m:t>𝛼</m:t>
                                </m:r>
                              </m:e>
                            </m:d>
                            <m:r>
                              <a:rPr lang="en-US" sz="2000" i="0">
                                <a:latin typeface="Cambria Math" panose="02040503050406030204" pitchFamily="18" charset="0"/>
                              </a:rPr>
                              <m:t>=</m:t>
                            </m:r>
                            <m:r>
                              <a:rPr lang="en-US" sz="2000" i="1">
                                <a:latin typeface="Cambria Math" panose="02040503050406030204" pitchFamily="18" charset="0"/>
                              </a:rPr>
                              <m:t>𝑎</m:t>
                            </m:r>
                            <m:sSup>
                              <m:sSupPr>
                                <m:ctrlPr>
                                  <a:rPr lang="en-US" sz="2000" i="1">
                                    <a:latin typeface="Cambria Math" panose="02040503050406030204" pitchFamily="18" charset="0"/>
                                  </a:rPr>
                                </m:ctrlPr>
                              </m:sSupPr>
                              <m:e>
                                <m:r>
                                  <a:rPr lang="en-US" sz="2000" i="1">
                                    <a:latin typeface="Cambria Math" panose="02040503050406030204" pitchFamily="18" charset="0"/>
                                  </a:rPr>
                                  <m:t>𝛼</m:t>
                                </m:r>
                              </m:e>
                              <m:sup>
                                <m:r>
                                  <a:rPr lang="en-US" sz="2000" i="0">
                                    <a:latin typeface="Cambria Math" panose="02040503050406030204" pitchFamily="18" charset="0"/>
                                  </a:rPr>
                                  <m:t>2</m:t>
                                </m:r>
                              </m:sup>
                            </m:sSup>
                            <m:r>
                              <a:rPr lang="en-US" sz="2000" i="0">
                                <a:latin typeface="Cambria Math" panose="02040503050406030204" pitchFamily="18" charset="0"/>
                              </a:rPr>
                              <m:t>+</m:t>
                            </m:r>
                            <m:r>
                              <a:rPr lang="en-US" sz="2000" i="1">
                                <a:latin typeface="Cambria Math" panose="02040503050406030204" pitchFamily="18" charset="0"/>
                              </a:rPr>
                              <m:t>𝑏</m:t>
                            </m:r>
                            <m:r>
                              <a:rPr lang="en-US" sz="2000" i="1">
                                <a:latin typeface="Cambria Math" panose="02040503050406030204" pitchFamily="18" charset="0"/>
                              </a:rPr>
                              <m:t>𝛼</m:t>
                            </m:r>
                            <m:r>
                              <a:rPr lang="en-US" sz="2000" i="0">
                                <a:latin typeface="Cambria Math" panose="02040503050406030204" pitchFamily="18" charset="0"/>
                              </a:rPr>
                              <m:t>+</m:t>
                            </m:r>
                            <m:r>
                              <a:rPr lang="en-US" sz="2000" i="1">
                                <a:latin typeface="Cambria Math" panose="02040503050406030204" pitchFamily="18" charset="0"/>
                              </a:rPr>
                              <m:t>𝑐</m:t>
                            </m:r>
                          </m:e>
                        </m:mr>
                        <m:mr>
                          <m:e>
                            <m:sSup>
                              <m:sSupPr>
                                <m:ctrlPr>
                                  <a:rPr lang="en-US" sz="2000" i="1">
                                    <a:latin typeface="Cambria Math" panose="02040503050406030204" pitchFamily="18" charset="0"/>
                                  </a:rPr>
                                </m:ctrlPr>
                              </m:sSupPr>
                              <m:e>
                                <m:r>
                                  <a:rPr lang="en-US" sz="2000" i="1">
                                    <a:latin typeface="Cambria Math" panose="02040503050406030204" pitchFamily="18" charset="0"/>
                                  </a:rPr>
                                  <m:t>𝜙</m:t>
                                </m:r>
                              </m:e>
                              <m:sup>
                                <m:r>
                                  <a:rPr lang="en-US" sz="2000" i="0">
                                    <a:latin typeface="Cambria Math" panose="02040503050406030204" pitchFamily="18" charset="0"/>
                                  </a:rPr>
                                  <m:t>′</m:t>
                                </m:r>
                              </m:sup>
                            </m:sSup>
                            <m:d>
                              <m:dPr>
                                <m:ctrlPr>
                                  <a:rPr lang="en-US" sz="2000" i="1">
                                    <a:latin typeface="Cambria Math" panose="02040503050406030204" pitchFamily="18" charset="0"/>
                                  </a:rPr>
                                </m:ctrlPr>
                              </m:dPr>
                              <m:e>
                                <m:r>
                                  <a:rPr lang="en-US" sz="2000" i="1">
                                    <a:latin typeface="Cambria Math" panose="02040503050406030204" pitchFamily="18" charset="0"/>
                                  </a:rPr>
                                  <m:t>𝛼</m:t>
                                </m:r>
                              </m:e>
                            </m:d>
                            <m:r>
                              <a:rPr lang="en-US" sz="2000" i="0">
                                <a:latin typeface="Cambria Math" panose="02040503050406030204" pitchFamily="18" charset="0"/>
                              </a:rPr>
                              <m:t>=2</m:t>
                            </m:r>
                            <m:r>
                              <a:rPr lang="en-US" sz="2000" i="1">
                                <a:latin typeface="Cambria Math" panose="02040503050406030204" pitchFamily="18" charset="0"/>
                              </a:rPr>
                              <m:t>𝑎</m:t>
                            </m:r>
                            <m:r>
                              <a:rPr lang="en-US" sz="2000" i="1">
                                <a:latin typeface="Cambria Math" panose="02040503050406030204" pitchFamily="18" charset="0"/>
                              </a:rPr>
                              <m:t>𝛼</m:t>
                            </m:r>
                            <m:r>
                              <a:rPr lang="en-US" sz="2000" i="0">
                                <a:latin typeface="Cambria Math" panose="02040503050406030204" pitchFamily="18" charset="0"/>
                              </a:rPr>
                              <m:t>+</m:t>
                            </m:r>
                            <m:r>
                              <a:rPr lang="en-US" sz="2000" i="1">
                                <a:latin typeface="Cambria Math" panose="02040503050406030204" pitchFamily="18" charset="0"/>
                              </a:rPr>
                              <m:t>𝑏</m:t>
                            </m:r>
                            <m:r>
                              <a:rPr lang="en-US" sz="2000" i="0">
                                <a:latin typeface="Cambria Math" panose="02040503050406030204" pitchFamily="18" charset="0"/>
                              </a:rPr>
                              <m:t>=0</m:t>
                            </m:r>
                          </m:e>
                        </m:mr>
                        <m:mr>
                          <m:e>
                            <m:sSup>
                              <m:sSupPr>
                                <m:ctrlPr>
                                  <a:rPr lang="en-US" sz="2000" i="1">
                                    <a:latin typeface="Cambria Math" panose="02040503050406030204" pitchFamily="18" charset="0"/>
                                  </a:rPr>
                                </m:ctrlPr>
                              </m:sSupPr>
                              <m:e>
                                <m:r>
                                  <a:rPr lang="en-US" sz="2000" i="1">
                                    <a:latin typeface="Cambria Math" panose="02040503050406030204" pitchFamily="18" charset="0"/>
                                  </a:rPr>
                                  <m:t>𝜙</m:t>
                                </m:r>
                              </m:e>
                              <m:sup>
                                <m:r>
                                  <a:rPr lang="en-US" sz="2000" i="0">
                                    <a:latin typeface="Cambria Math" panose="02040503050406030204" pitchFamily="18" charset="0"/>
                                  </a:rPr>
                                  <m:t>″</m:t>
                                </m:r>
                              </m:sup>
                            </m:sSup>
                            <m:d>
                              <m:dPr>
                                <m:ctrlPr>
                                  <a:rPr lang="en-US" sz="2000" i="1">
                                    <a:latin typeface="Cambria Math" panose="02040503050406030204" pitchFamily="18" charset="0"/>
                                  </a:rPr>
                                </m:ctrlPr>
                              </m:dPr>
                              <m:e>
                                <m:r>
                                  <a:rPr lang="en-US" sz="2000" i="1">
                                    <a:latin typeface="Cambria Math" panose="02040503050406030204" pitchFamily="18" charset="0"/>
                                  </a:rPr>
                                  <m:t>𝛼</m:t>
                                </m:r>
                              </m:e>
                            </m:d>
                            <m:r>
                              <a:rPr lang="en-US" sz="2000" i="0">
                                <a:latin typeface="Cambria Math" panose="02040503050406030204" pitchFamily="18" charset="0"/>
                              </a:rPr>
                              <m:t>=2</m:t>
                            </m:r>
                            <m:r>
                              <a:rPr lang="en-US" sz="2000" i="1">
                                <a:latin typeface="Cambria Math" panose="02040503050406030204" pitchFamily="18" charset="0"/>
                              </a:rPr>
                              <m:t>𝑎</m:t>
                            </m:r>
                            <m:r>
                              <a:rPr lang="en-US" sz="2000" i="0">
                                <a:latin typeface="Cambria Math" panose="02040503050406030204" pitchFamily="18" charset="0"/>
                              </a:rPr>
                              <m:t>&gt;0</m:t>
                            </m:r>
                          </m:e>
                        </m:mr>
                      </m:m>
                    </m:oMath>
                  </m:oMathPara>
                </a14:m>
                <a:endParaRPr lang="en-US" sz="2000" dirty="0"/>
              </a:p>
            </p:txBody>
          </p:sp>
        </mc:Choice>
        <mc:Fallback xmlns="">
          <p:sp>
            <p:nvSpPr>
              <p:cNvPr id="12" name="TextBox 11">
                <a:extLst>
                  <a:ext uri="{FF2B5EF4-FFF2-40B4-BE49-F238E27FC236}">
                    <a16:creationId xmlns:a16="http://schemas.microsoft.com/office/drawing/2014/main" id="{1D836473-B733-2FF6-67B4-FF17FDCF9821}"/>
                  </a:ext>
                </a:extLst>
              </p:cNvPr>
              <p:cNvSpPr txBox="1">
                <a:spLocks noRot="1" noChangeAspect="1" noMove="1" noResize="1" noEditPoints="1" noAdjustHandles="1" noChangeArrowheads="1" noChangeShapeType="1" noTextEdit="1"/>
              </p:cNvSpPr>
              <p:nvPr/>
            </p:nvSpPr>
            <p:spPr>
              <a:xfrm>
                <a:off x="5456807" y="2123451"/>
                <a:ext cx="2601418" cy="10513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23741A-ADD9-11C2-1565-B29BEDCDCFC5}"/>
                  </a:ext>
                </a:extLst>
              </p:cNvPr>
              <p:cNvSpPr txBox="1"/>
              <p:nvPr/>
            </p:nvSpPr>
            <p:spPr>
              <a:xfrm>
                <a:off x="5176356" y="3829690"/>
                <a:ext cx="3178499" cy="676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𝛼</m:t>
                          </m:r>
                        </m:e>
                        <m:sup>
                          <m:r>
                            <a:rPr lang="en-US" sz="2000" i="0">
                              <a:latin typeface="Cambria Math" panose="02040503050406030204" pitchFamily="18" charset="0"/>
                            </a:rPr>
                            <m:t>∗</m:t>
                          </m:r>
                        </m:sup>
                      </m:sSup>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𝑏</m:t>
                          </m:r>
                        </m:num>
                        <m:den>
                          <m:r>
                            <a:rPr lang="en-US" sz="2000" i="0">
                              <a:latin typeface="Cambria Math" panose="02040503050406030204" pitchFamily="18" charset="0"/>
                            </a:rPr>
                            <m:t>2</m:t>
                          </m:r>
                          <m:r>
                            <a:rPr lang="en-US" sz="2000" i="1">
                              <a:latin typeface="Cambria Math" panose="02040503050406030204" pitchFamily="18" charset="0"/>
                            </a:rPr>
                            <m:t>𝑎</m:t>
                          </m:r>
                        </m:den>
                      </m:f>
                      <m:r>
                        <a:rPr lang="en-US" sz="2000" b="0" i="1">
                          <a:latin typeface="Cambria Math" panose="02040503050406030204" pitchFamily="18" charset="0"/>
                        </a:rPr>
                        <m:t> </m:t>
                      </m:r>
                      <m:r>
                        <a:rPr lang="en-US" sz="2000" b="0" i="1">
                          <a:latin typeface="Cambria Math" panose="02040503050406030204" pitchFamily="18" charset="0"/>
                        </a:rPr>
                        <m:t>𝑎</m:t>
                      </m:r>
                      <m:r>
                        <a:rPr lang="en-US" sz="2000" b="0" i="0">
                          <a:latin typeface="Cambria Math" panose="02040503050406030204" pitchFamily="18" charset="0"/>
                        </a:rPr>
                        <m:t>&gt;0,</m:t>
                      </m:r>
                      <m:r>
                        <a:rPr lang="en-US" sz="2000" b="0" i="1">
                          <a:latin typeface="Cambria Math" panose="02040503050406030204" pitchFamily="18" charset="0"/>
                        </a:rPr>
                        <m:t>  </m:t>
                      </m:r>
                      <m:r>
                        <a:rPr lang="en-US" sz="2000" b="0" i="1">
                          <a:latin typeface="Cambria Math" panose="02040503050406030204" pitchFamily="18" charset="0"/>
                        </a:rPr>
                        <m:t>𝑏</m:t>
                      </m:r>
                      <m:r>
                        <a:rPr lang="en-US" sz="2000" b="0" i="0">
                          <a:latin typeface="Cambria Math" panose="02040503050406030204" pitchFamily="18" charset="0"/>
                        </a:rPr>
                        <m:t>&lt;0</m:t>
                      </m:r>
                    </m:oMath>
                  </m:oMathPara>
                </a14:m>
                <a:endParaRPr lang="en-US" sz="2000" dirty="0"/>
              </a:p>
            </p:txBody>
          </p:sp>
        </mc:Choice>
        <mc:Fallback xmlns="">
          <p:sp>
            <p:nvSpPr>
              <p:cNvPr id="13" name="TextBox 12">
                <a:extLst>
                  <a:ext uri="{FF2B5EF4-FFF2-40B4-BE49-F238E27FC236}">
                    <a16:creationId xmlns:a16="http://schemas.microsoft.com/office/drawing/2014/main" id="{3823741A-ADD9-11C2-1565-B29BEDCDCFC5}"/>
                  </a:ext>
                </a:extLst>
              </p:cNvPr>
              <p:cNvSpPr txBox="1">
                <a:spLocks noRot="1" noChangeAspect="1" noMove="1" noResize="1" noEditPoints="1" noAdjustHandles="1" noChangeArrowheads="1" noChangeShapeType="1" noTextEdit="1"/>
              </p:cNvSpPr>
              <p:nvPr/>
            </p:nvSpPr>
            <p:spPr>
              <a:xfrm>
                <a:off x="5176356" y="3829690"/>
                <a:ext cx="3178499" cy="676724"/>
              </a:xfrm>
              <a:prstGeom prst="rect">
                <a:avLst/>
              </a:prstGeom>
              <a:blipFill>
                <a:blip r:embed="rId4"/>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DB4F94D9-2F96-649D-4496-3344891AA293}"/>
              </a:ext>
            </a:extLst>
          </p:cNvPr>
          <p:cNvGrpSpPr/>
          <p:nvPr/>
        </p:nvGrpSpPr>
        <p:grpSpPr>
          <a:xfrm>
            <a:off x="487134" y="2751672"/>
            <a:ext cx="4188698" cy="2563815"/>
            <a:chOff x="251315" y="1651418"/>
            <a:chExt cx="4188698" cy="2563815"/>
          </a:xfrm>
        </p:grpSpPr>
        <p:cxnSp>
          <p:nvCxnSpPr>
            <p:cNvPr id="19" name="Straight Arrow Connector 18">
              <a:extLst>
                <a:ext uri="{FF2B5EF4-FFF2-40B4-BE49-F238E27FC236}">
                  <a16:creationId xmlns:a16="http://schemas.microsoft.com/office/drawing/2014/main" id="{96D70F48-4CCF-BA2C-E24F-8D86DB26BE8F}"/>
                </a:ext>
              </a:extLst>
            </p:cNvPr>
            <p:cNvCxnSpPr>
              <a:cxnSpLocks/>
            </p:cNvCxnSpPr>
            <p:nvPr/>
          </p:nvCxnSpPr>
          <p:spPr bwMode="auto">
            <a:xfrm>
              <a:off x="833063" y="3755466"/>
              <a:ext cx="3483564"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37EEDF29-5C7C-ACBC-BA76-6112D1A7A892}"/>
                </a:ext>
              </a:extLst>
            </p:cNvPr>
            <p:cNvCxnSpPr/>
            <p:nvPr/>
          </p:nvCxnSpPr>
          <p:spPr bwMode="auto">
            <a:xfrm rot="5400000" flipH="1" flipV="1">
              <a:off x="-161724" y="2750631"/>
              <a:ext cx="1989574"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4" name="TextBox 23">
              <a:extLst>
                <a:ext uri="{FF2B5EF4-FFF2-40B4-BE49-F238E27FC236}">
                  <a16:creationId xmlns:a16="http://schemas.microsoft.com/office/drawing/2014/main" id="{0352745C-E49B-5262-3A8F-3A6AAFD5634B}"/>
                </a:ext>
              </a:extLst>
            </p:cNvPr>
            <p:cNvSpPr txBox="1"/>
            <p:nvPr/>
          </p:nvSpPr>
          <p:spPr>
            <a:xfrm>
              <a:off x="251315" y="1775951"/>
              <a:ext cx="604653" cy="369332"/>
            </a:xfrm>
            <a:prstGeom prst="rect">
              <a:avLst/>
            </a:prstGeom>
            <a:noFill/>
          </p:spPr>
          <p:txBody>
            <a:bodyPr wrap="none" rtlCol="0">
              <a:spAutoFit/>
            </a:bodyPr>
            <a:lstStyle/>
            <a:p>
              <a:r>
                <a:rPr lang="en-US" dirty="0">
                  <a:latin typeface="Symbol" pitchFamily="18" charset="2"/>
                </a:rPr>
                <a:t>f</a:t>
              </a:r>
              <a:r>
                <a:rPr lang="en-US" dirty="0"/>
                <a:t>(</a:t>
              </a:r>
              <a:r>
                <a:rPr lang="en-US" dirty="0">
                  <a:latin typeface="Symbol" pitchFamily="18" charset="2"/>
                </a:rPr>
                <a:t>a</a:t>
              </a:r>
              <a:r>
                <a:rPr lang="en-US" dirty="0"/>
                <a:t>)</a:t>
              </a:r>
            </a:p>
          </p:txBody>
        </p:sp>
        <p:sp>
          <p:nvSpPr>
            <p:cNvPr id="25" name="TextBox 24">
              <a:extLst>
                <a:ext uri="{FF2B5EF4-FFF2-40B4-BE49-F238E27FC236}">
                  <a16:creationId xmlns:a16="http://schemas.microsoft.com/office/drawing/2014/main" id="{6457470D-C15A-3A5E-59A1-C746E3EA826A}"/>
                </a:ext>
              </a:extLst>
            </p:cNvPr>
            <p:cNvSpPr txBox="1"/>
            <p:nvPr/>
          </p:nvSpPr>
          <p:spPr>
            <a:xfrm>
              <a:off x="4109473" y="3777248"/>
              <a:ext cx="330540" cy="369332"/>
            </a:xfrm>
            <a:prstGeom prst="rect">
              <a:avLst/>
            </a:prstGeom>
            <a:noFill/>
          </p:spPr>
          <p:txBody>
            <a:bodyPr wrap="none" rtlCol="0">
              <a:spAutoFit/>
            </a:bodyPr>
            <a:lstStyle/>
            <a:p>
              <a:r>
                <a:rPr lang="en-US" dirty="0">
                  <a:latin typeface="Symbol" pitchFamily="18" charset="2"/>
                </a:rPr>
                <a:t>a</a:t>
              </a:r>
              <a:endParaRPr lang="en-US" dirty="0"/>
            </a:p>
          </p:txBody>
        </p:sp>
        <p:cxnSp>
          <p:nvCxnSpPr>
            <p:cNvPr id="26" name="Straight Connector 25">
              <a:extLst>
                <a:ext uri="{FF2B5EF4-FFF2-40B4-BE49-F238E27FC236}">
                  <a16:creationId xmlns:a16="http://schemas.microsoft.com/office/drawing/2014/main" id="{5BAF5A19-7D3D-743C-FA5D-371D48699FB8}"/>
                </a:ext>
              </a:extLst>
            </p:cNvPr>
            <p:cNvCxnSpPr/>
            <p:nvPr/>
          </p:nvCxnSpPr>
          <p:spPr bwMode="auto">
            <a:xfrm rot="5400000" flipH="1" flipV="1">
              <a:off x="737604" y="3167638"/>
              <a:ext cx="1195753"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7" name="Straight Connector 26">
              <a:extLst>
                <a:ext uri="{FF2B5EF4-FFF2-40B4-BE49-F238E27FC236}">
                  <a16:creationId xmlns:a16="http://schemas.microsoft.com/office/drawing/2014/main" id="{0B1C28C6-39E2-B3F9-28B9-01A4935FA0F7}"/>
                </a:ext>
              </a:extLst>
            </p:cNvPr>
            <p:cNvCxnSpPr/>
            <p:nvPr/>
          </p:nvCxnSpPr>
          <p:spPr bwMode="auto">
            <a:xfrm rot="5400000" flipH="1" flipV="1">
              <a:off x="2985348" y="3200891"/>
              <a:ext cx="1091432" cy="1004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8" name="Straight Connector 27">
              <a:extLst>
                <a:ext uri="{FF2B5EF4-FFF2-40B4-BE49-F238E27FC236}">
                  <a16:creationId xmlns:a16="http://schemas.microsoft.com/office/drawing/2014/main" id="{309EAECA-062E-BFDB-7EDB-64DBC7F1CA85}"/>
                </a:ext>
              </a:extLst>
            </p:cNvPr>
            <p:cNvCxnSpPr/>
            <p:nvPr/>
          </p:nvCxnSpPr>
          <p:spPr bwMode="auto">
            <a:xfrm rot="5400000" flipH="1" flipV="1">
              <a:off x="1717535" y="3513120"/>
              <a:ext cx="504789"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29" name="TextBox 28">
              <a:extLst>
                <a:ext uri="{FF2B5EF4-FFF2-40B4-BE49-F238E27FC236}">
                  <a16:creationId xmlns:a16="http://schemas.microsoft.com/office/drawing/2014/main" id="{180CCEF2-740F-C5F6-CD4A-3E6EFF269FD1}"/>
                </a:ext>
              </a:extLst>
            </p:cNvPr>
            <p:cNvSpPr txBox="1"/>
            <p:nvPr/>
          </p:nvSpPr>
          <p:spPr>
            <a:xfrm>
              <a:off x="1134513" y="3845901"/>
              <a:ext cx="2651688" cy="369332"/>
            </a:xfrm>
            <a:prstGeom prst="rect">
              <a:avLst/>
            </a:prstGeom>
            <a:noFill/>
          </p:spPr>
          <p:txBody>
            <a:bodyPr wrap="none" rtlCol="0">
              <a:spAutoFit/>
            </a:bodyPr>
            <a:lstStyle/>
            <a:p>
              <a:pPr algn="l"/>
              <a:r>
                <a:rPr lang="en-US" dirty="0">
                  <a:latin typeface="Symbol" pitchFamily="18" charset="2"/>
                </a:rPr>
                <a:t>a</a:t>
              </a:r>
              <a:r>
                <a:rPr lang="en-US" baseline="-25000" dirty="0"/>
                <a:t>1</a:t>
              </a:r>
              <a:r>
                <a:rPr lang="en-US" dirty="0"/>
                <a:t>        </a:t>
              </a:r>
              <a:r>
                <a:rPr lang="en-US" dirty="0">
                  <a:latin typeface="Symbol" pitchFamily="18" charset="2"/>
                </a:rPr>
                <a:t>a</a:t>
              </a:r>
              <a:r>
                <a:rPr lang="en-US" baseline="-25000" dirty="0"/>
                <a:t>2</a:t>
              </a:r>
              <a:r>
                <a:rPr lang="en-US" dirty="0"/>
                <a:t>    </a:t>
              </a:r>
              <a:r>
                <a:rPr lang="en-US" dirty="0">
                  <a:latin typeface="Symbol" pitchFamily="18" charset="2"/>
                </a:rPr>
                <a:t>a</a:t>
              </a:r>
              <a:r>
                <a:rPr lang="en-US" dirty="0"/>
                <a:t>*            </a:t>
              </a:r>
              <a:r>
                <a:rPr lang="en-US" dirty="0">
                  <a:latin typeface="Symbol" pitchFamily="18" charset="2"/>
                </a:rPr>
                <a:t>a</a:t>
              </a:r>
              <a:r>
                <a:rPr lang="en-US" baseline="-25000" dirty="0"/>
                <a:t>3</a:t>
              </a:r>
            </a:p>
          </p:txBody>
        </p:sp>
        <p:sp>
          <p:nvSpPr>
            <p:cNvPr id="30" name="Freeform 16">
              <a:extLst>
                <a:ext uri="{FF2B5EF4-FFF2-40B4-BE49-F238E27FC236}">
                  <a16:creationId xmlns:a16="http://schemas.microsoft.com/office/drawing/2014/main" id="{64D84CAC-67BA-3111-4FAF-59BF5132D155}"/>
                </a:ext>
              </a:extLst>
            </p:cNvPr>
            <p:cNvSpPr/>
            <p:nvPr/>
          </p:nvSpPr>
          <p:spPr bwMode="auto">
            <a:xfrm>
              <a:off x="1171903" y="2075576"/>
              <a:ext cx="2575184" cy="1298635"/>
            </a:xfrm>
            <a:custGeom>
              <a:avLst/>
              <a:gdLst>
                <a:gd name="connsiteX0" fmla="*/ 0 w 2542233"/>
                <a:gd name="connsiteY0" fmla="*/ 0 h 1316334"/>
                <a:gd name="connsiteX1" fmla="*/ 130628 w 2542233"/>
                <a:gd name="connsiteY1" fmla="*/ 472273 h 1316334"/>
                <a:gd name="connsiteX2" fmla="*/ 532562 w 2542233"/>
                <a:gd name="connsiteY2" fmla="*/ 994787 h 1316334"/>
                <a:gd name="connsiteX3" fmla="*/ 1215850 w 2542233"/>
                <a:gd name="connsiteY3" fmla="*/ 1306286 h 1316334"/>
                <a:gd name="connsiteX4" fmla="*/ 1929283 w 2542233"/>
                <a:gd name="connsiteY4" fmla="*/ 1055077 h 1316334"/>
                <a:gd name="connsiteX5" fmla="*/ 2421652 w 2542233"/>
                <a:gd name="connsiteY5" fmla="*/ 411983 h 1316334"/>
                <a:gd name="connsiteX6" fmla="*/ 2542233 w 2542233"/>
                <a:gd name="connsiteY6" fmla="*/ 80387 h 1316334"/>
                <a:gd name="connsiteX0" fmla="*/ 0 w 2542233"/>
                <a:gd name="connsiteY0" fmla="*/ 0 h 1306872"/>
                <a:gd name="connsiteX1" fmla="*/ 130628 w 2542233"/>
                <a:gd name="connsiteY1" fmla="*/ 472273 h 1306872"/>
                <a:gd name="connsiteX2" fmla="*/ 532562 w 2542233"/>
                <a:gd name="connsiteY2" fmla="*/ 994787 h 1306872"/>
                <a:gd name="connsiteX3" fmla="*/ 1215850 w 2542233"/>
                <a:gd name="connsiteY3" fmla="*/ 1306286 h 1306872"/>
                <a:gd name="connsiteX4" fmla="*/ 1929283 w 2542233"/>
                <a:gd name="connsiteY4" fmla="*/ 1055077 h 1306872"/>
                <a:gd name="connsiteX5" fmla="*/ 2421652 w 2542233"/>
                <a:gd name="connsiteY5" fmla="*/ 461410 h 1306872"/>
                <a:gd name="connsiteX6" fmla="*/ 2542233 w 2542233"/>
                <a:gd name="connsiteY6" fmla="*/ 80387 h 1306872"/>
                <a:gd name="connsiteX0" fmla="*/ 0 w 2542233"/>
                <a:gd name="connsiteY0" fmla="*/ 0 h 1306872"/>
                <a:gd name="connsiteX1" fmla="*/ 130628 w 2542233"/>
                <a:gd name="connsiteY1" fmla="*/ 472273 h 1306872"/>
                <a:gd name="connsiteX2" fmla="*/ 532562 w 2542233"/>
                <a:gd name="connsiteY2" fmla="*/ 994787 h 1306872"/>
                <a:gd name="connsiteX3" fmla="*/ 1215850 w 2542233"/>
                <a:gd name="connsiteY3" fmla="*/ 1306286 h 1306872"/>
                <a:gd name="connsiteX4" fmla="*/ 1929283 w 2542233"/>
                <a:gd name="connsiteY4" fmla="*/ 1055077 h 1306872"/>
                <a:gd name="connsiteX5" fmla="*/ 2421652 w 2542233"/>
                <a:gd name="connsiteY5" fmla="*/ 461410 h 1306872"/>
                <a:gd name="connsiteX6" fmla="*/ 2542233 w 2542233"/>
                <a:gd name="connsiteY6" fmla="*/ 80387 h 1306872"/>
                <a:gd name="connsiteX0" fmla="*/ 0 w 2542233"/>
                <a:gd name="connsiteY0" fmla="*/ 0 h 1306872"/>
                <a:gd name="connsiteX1" fmla="*/ 130628 w 2542233"/>
                <a:gd name="connsiteY1" fmla="*/ 472273 h 1306872"/>
                <a:gd name="connsiteX2" fmla="*/ 532562 w 2542233"/>
                <a:gd name="connsiteY2" fmla="*/ 994787 h 1306872"/>
                <a:gd name="connsiteX3" fmla="*/ 1215850 w 2542233"/>
                <a:gd name="connsiteY3" fmla="*/ 1306286 h 1306872"/>
                <a:gd name="connsiteX4" fmla="*/ 1929283 w 2542233"/>
                <a:gd name="connsiteY4" fmla="*/ 1055077 h 1306872"/>
                <a:gd name="connsiteX5" fmla="*/ 2421652 w 2542233"/>
                <a:gd name="connsiteY5" fmla="*/ 461410 h 1306872"/>
                <a:gd name="connsiteX6" fmla="*/ 2542233 w 2542233"/>
                <a:gd name="connsiteY6" fmla="*/ 80387 h 1306872"/>
                <a:gd name="connsiteX0" fmla="*/ 0 w 2542233"/>
                <a:gd name="connsiteY0" fmla="*/ 0 h 1306872"/>
                <a:gd name="connsiteX1" fmla="*/ 130628 w 2542233"/>
                <a:gd name="connsiteY1" fmla="*/ 472273 h 1306872"/>
                <a:gd name="connsiteX2" fmla="*/ 532562 w 2542233"/>
                <a:gd name="connsiteY2" fmla="*/ 994787 h 1306872"/>
                <a:gd name="connsiteX3" fmla="*/ 1215850 w 2542233"/>
                <a:gd name="connsiteY3" fmla="*/ 1306286 h 1306872"/>
                <a:gd name="connsiteX4" fmla="*/ 1929283 w 2542233"/>
                <a:gd name="connsiteY4" fmla="*/ 1055077 h 1306872"/>
                <a:gd name="connsiteX5" fmla="*/ 2421652 w 2542233"/>
                <a:gd name="connsiteY5" fmla="*/ 461410 h 1306872"/>
                <a:gd name="connsiteX6" fmla="*/ 2542233 w 2542233"/>
                <a:gd name="connsiteY6" fmla="*/ 80387 h 1306872"/>
                <a:gd name="connsiteX0" fmla="*/ 0 w 2575184"/>
                <a:gd name="connsiteY0" fmla="*/ 0 h 1298635"/>
                <a:gd name="connsiteX1" fmla="*/ 163579 w 2575184"/>
                <a:gd name="connsiteY1" fmla="*/ 464036 h 1298635"/>
                <a:gd name="connsiteX2" fmla="*/ 565513 w 2575184"/>
                <a:gd name="connsiteY2" fmla="*/ 986550 h 1298635"/>
                <a:gd name="connsiteX3" fmla="*/ 1248801 w 2575184"/>
                <a:gd name="connsiteY3" fmla="*/ 1298049 h 1298635"/>
                <a:gd name="connsiteX4" fmla="*/ 1962234 w 2575184"/>
                <a:gd name="connsiteY4" fmla="*/ 1046840 h 1298635"/>
                <a:gd name="connsiteX5" fmla="*/ 2454603 w 2575184"/>
                <a:gd name="connsiteY5" fmla="*/ 453173 h 1298635"/>
                <a:gd name="connsiteX6" fmla="*/ 2575184 w 2575184"/>
                <a:gd name="connsiteY6" fmla="*/ 72150 h 1298635"/>
                <a:gd name="connsiteX0" fmla="*/ 0 w 2575184"/>
                <a:gd name="connsiteY0" fmla="*/ 0 h 1298635"/>
                <a:gd name="connsiteX1" fmla="*/ 163579 w 2575184"/>
                <a:gd name="connsiteY1" fmla="*/ 464036 h 1298635"/>
                <a:gd name="connsiteX2" fmla="*/ 565513 w 2575184"/>
                <a:gd name="connsiteY2" fmla="*/ 986550 h 1298635"/>
                <a:gd name="connsiteX3" fmla="*/ 1248801 w 2575184"/>
                <a:gd name="connsiteY3" fmla="*/ 1298049 h 1298635"/>
                <a:gd name="connsiteX4" fmla="*/ 1962234 w 2575184"/>
                <a:gd name="connsiteY4" fmla="*/ 1046840 h 1298635"/>
                <a:gd name="connsiteX5" fmla="*/ 2454603 w 2575184"/>
                <a:gd name="connsiteY5" fmla="*/ 453173 h 1298635"/>
                <a:gd name="connsiteX6" fmla="*/ 2575184 w 2575184"/>
                <a:gd name="connsiteY6" fmla="*/ 72150 h 129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184" h="1298635">
                  <a:moveTo>
                    <a:pt x="0" y="0"/>
                  </a:moveTo>
                  <a:cubicBezTo>
                    <a:pt x="29171" y="153237"/>
                    <a:pt x="69327" y="299611"/>
                    <a:pt x="163579" y="464036"/>
                  </a:cubicBezTo>
                  <a:cubicBezTo>
                    <a:pt x="257831" y="628461"/>
                    <a:pt x="384643" y="847548"/>
                    <a:pt x="565513" y="986550"/>
                  </a:cubicBezTo>
                  <a:cubicBezTo>
                    <a:pt x="746383" y="1125552"/>
                    <a:pt x="1016014" y="1288001"/>
                    <a:pt x="1248801" y="1298049"/>
                  </a:cubicBezTo>
                  <a:cubicBezTo>
                    <a:pt x="1481588" y="1308097"/>
                    <a:pt x="1761267" y="1187653"/>
                    <a:pt x="1962234" y="1046840"/>
                  </a:cubicBezTo>
                  <a:cubicBezTo>
                    <a:pt x="2163201" y="906027"/>
                    <a:pt x="2352445" y="615621"/>
                    <a:pt x="2454603" y="453173"/>
                  </a:cubicBezTo>
                  <a:cubicBezTo>
                    <a:pt x="2523810" y="290725"/>
                    <a:pt x="2533020" y="280291"/>
                    <a:pt x="2575184" y="72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31" name="Straight Connector 30">
              <a:extLst>
                <a:ext uri="{FF2B5EF4-FFF2-40B4-BE49-F238E27FC236}">
                  <a16:creationId xmlns:a16="http://schemas.microsoft.com/office/drawing/2014/main" id="{1B687A3C-EF30-4907-B474-A24670E36C9C}"/>
                </a:ext>
              </a:extLst>
            </p:cNvPr>
            <p:cNvCxnSpPr>
              <a:cxnSpLocks/>
            </p:cNvCxnSpPr>
            <p:nvPr/>
          </p:nvCxnSpPr>
          <p:spPr bwMode="auto">
            <a:xfrm flipV="1">
              <a:off x="2516030" y="3383673"/>
              <a:ext cx="0" cy="356442"/>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2" name="Freeform: Shape 31">
              <a:extLst>
                <a:ext uri="{FF2B5EF4-FFF2-40B4-BE49-F238E27FC236}">
                  <a16:creationId xmlns:a16="http://schemas.microsoft.com/office/drawing/2014/main" id="{954501AB-B6EF-365C-5463-F0431A1DCC6E}"/>
                </a:ext>
              </a:extLst>
            </p:cNvPr>
            <p:cNvSpPr/>
            <p:nvPr/>
          </p:nvSpPr>
          <p:spPr>
            <a:xfrm>
              <a:off x="1095632" y="2042983"/>
              <a:ext cx="2578443" cy="1410961"/>
            </a:xfrm>
            <a:custGeom>
              <a:avLst/>
              <a:gdLst>
                <a:gd name="connsiteX0" fmla="*/ 0 w 2644346"/>
                <a:gd name="connsiteY0" fmla="*/ 107092 h 1437655"/>
                <a:gd name="connsiteX1" fmla="*/ 280087 w 2644346"/>
                <a:gd name="connsiteY1" fmla="*/ 568411 h 1437655"/>
                <a:gd name="connsiteX2" fmla="*/ 906162 w 2644346"/>
                <a:gd name="connsiteY2" fmla="*/ 1219200 h 1437655"/>
                <a:gd name="connsiteX3" fmla="*/ 1606378 w 2644346"/>
                <a:gd name="connsiteY3" fmla="*/ 1433384 h 1437655"/>
                <a:gd name="connsiteX4" fmla="*/ 2265405 w 2644346"/>
                <a:gd name="connsiteY4" fmla="*/ 1062681 h 1437655"/>
                <a:gd name="connsiteX5" fmla="*/ 2463114 w 2644346"/>
                <a:gd name="connsiteY5" fmla="*/ 642552 h 1437655"/>
                <a:gd name="connsiteX6" fmla="*/ 2644346 w 2644346"/>
                <a:gd name="connsiteY6" fmla="*/ 0 h 1437655"/>
                <a:gd name="connsiteX0" fmla="*/ 0 w 2644346"/>
                <a:gd name="connsiteY0" fmla="*/ 107092 h 1435674"/>
                <a:gd name="connsiteX1" fmla="*/ 280087 w 2644346"/>
                <a:gd name="connsiteY1" fmla="*/ 568411 h 1435674"/>
                <a:gd name="connsiteX2" fmla="*/ 906162 w 2644346"/>
                <a:gd name="connsiteY2" fmla="*/ 1219200 h 1435674"/>
                <a:gd name="connsiteX3" fmla="*/ 1606378 w 2644346"/>
                <a:gd name="connsiteY3" fmla="*/ 1433384 h 1435674"/>
                <a:gd name="connsiteX4" fmla="*/ 2240692 w 2644346"/>
                <a:gd name="connsiteY4" fmla="*/ 1112108 h 1435674"/>
                <a:gd name="connsiteX5" fmla="*/ 2463114 w 2644346"/>
                <a:gd name="connsiteY5" fmla="*/ 642552 h 1435674"/>
                <a:gd name="connsiteX6" fmla="*/ 2644346 w 2644346"/>
                <a:gd name="connsiteY6" fmla="*/ 0 h 1435674"/>
                <a:gd name="connsiteX0" fmla="*/ 0 w 2644346"/>
                <a:gd name="connsiteY0" fmla="*/ 107092 h 1435674"/>
                <a:gd name="connsiteX1" fmla="*/ 280087 w 2644346"/>
                <a:gd name="connsiteY1" fmla="*/ 568411 h 1435674"/>
                <a:gd name="connsiteX2" fmla="*/ 906162 w 2644346"/>
                <a:gd name="connsiteY2" fmla="*/ 1219200 h 1435674"/>
                <a:gd name="connsiteX3" fmla="*/ 1606378 w 2644346"/>
                <a:gd name="connsiteY3" fmla="*/ 1433384 h 1435674"/>
                <a:gd name="connsiteX4" fmla="*/ 2240692 w 2644346"/>
                <a:gd name="connsiteY4" fmla="*/ 1112108 h 1435674"/>
                <a:gd name="connsiteX5" fmla="*/ 2463114 w 2644346"/>
                <a:gd name="connsiteY5" fmla="*/ 642552 h 1435674"/>
                <a:gd name="connsiteX6" fmla="*/ 2644346 w 2644346"/>
                <a:gd name="connsiteY6" fmla="*/ 0 h 1435674"/>
                <a:gd name="connsiteX0" fmla="*/ 0 w 2611395"/>
                <a:gd name="connsiteY0" fmla="*/ 82379 h 1410961"/>
                <a:gd name="connsiteX1" fmla="*/ 280087 w 2611395"/>
                <a:gd name="connsiteY1" fmla="*/ 543698 h 1410961"/>
                <a:gd name="connsiteX2" fmla="*/ 906162 w 2611395"/>
                <a:gd name="connsiteY2" fmla="*/ 1194487 h 1410961"/>
                <a:gd name="connsiteX3" fmla="*/ 1606378 w 2611395"/>
                <a:gd name="connsiteY3" fmla="*/ 1408671 h 1410961"/>
                <a:gd name="connsiteX4" fmla="*/ 2240692 w 2611395"/>
                <a:gd name="connsiteY4" fmla="*/ 1087395 h 1410961"/>
                <a:gd name="connsiteX5" fmla="*/ 2463114 w 2611395"/>
                <a:gd name="connsiteY5" fmla="*/ 617839 h 1410961"/>
                <a:gd name="connsiteX6" fmla="*/ 2611395 w 2611395"/>
                <a:gd name="connsiteY6" fmla="*/ 0 h 1410961"/>
                <a:gd name="connsiteX0" fmla="*/ 0 w 2578443"/>
                <a:gd name="connsiteY0" fmla="*/ 65903 h 1410961"/>
                <a:gd name="connsiteX1" fmla="*/ 247135 w 2578443"/>
                <a:gd name="connsiteY1" fmla="*/ 543698 h 1410961"/>
                <a:gd name="connsiteX2" fmla="*/ 873210 w 2578443"/>
                <a:gd name="connsiteY2" fmla="*/ 1194487 h 1410961"/>
                <a:gd name="connsiteX3" fmla="*/ 1573426 w 2578443"/>
                <a:gd name="connsiteY3" fmla="*/ 1408671 h 1410961"/>
                <a:gd name="connsiteX4" fmla="*/ 2207740 w 2578443"/>
                <a:gd name="connsiteY4" fmla="*/ 1087395 h 1410961"/>
                <a:gd name="connsiteX5" fmla="*/ 2430162 w 2578443"/>
                <a:gd name="connsiteY5" fmla="*/ 617839 h 1410961"/>
                <a:gd name="connsiteX6" fmla="*/ 2578443 w 2578443"/>
                <a:gd name="connsiteY6" fmla="*/ 0 h 14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443" h="1410961">
                  <a:moveTo>
                    <a:pt x="0" y="65903"/>
                  </a:moveTo>
                  <a:cubicBezTo>
                    <a:pt x="64530" y="203887"/>
                    <a:pt x="101600" y="355601"/>
                    <a:pt x="247135" y="543698"/>
                  </a:cubicBezTo>
                  <a:cubicBezTo>
                    <a:pt x="392670" y="731795"/>
                    <a:pt x="652162" y="1050325"/>
                    <a:pt x="873210" y="1194487"/>
                  </a:cubicBezTo>
                  <a:cubicBezTo>
                    <a:pt x="1094259" y="1338649"/>
                    <a:pt x="1351004" y="1426520"/>
                    <a:pt x="1573426" y="1408671"/>
                  </a:cubicBezTo>
                  <a:cubicBezTo>
                    <a:pt x="1795848" y="1390822"/>
                    <a:pt x="2064951" y="1235675"/>
                    <a:pt x="2207740" y="1087395"/>
                  </a:cubicBezTo>
                  <a:cubicBezTo>
                    <a:pt x="2350529" y="939115"/>
                    <a:pt x="2368378" y="799072"/>
                    <a:pt x="2430162" y="617839"/>
                  </a:cubicBezTo>
                  <a:cubicBezTo>
                    <a:pt x="2491946" y="436606"/>
                    <a:pt x="2538627" y="177114"/>
                    <a:pt x="2578443" y="0"/>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064E6DE5-CFBD-0DE7-BF95-41F2B88FDB3E}"/>
                </a:ext>
              </a:extLst>
            </p:cNvPr>
            <p:cNvCxnSpPr/>
            <p:nvPr/>
          </p:nvCxnSpPr>
          <p:spPr>
            <a:xfrm>
              <a:off x="1787611" y="1853514"/>
              <a:ext cx="247135"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9E182C1-C929-1FD4-B904-CB0A895ED2A3}"/>
                </a:ext>
              </a:extLst>
            </p:cNvPr>
            <p:cNvCxnSpPr/>
            <p:nvPr/>
          </p:nvCxnSpPr>
          <p:spPr>
            <a:xfrm>
              <a:off x="1787611" y="2132927"/>
              <a:ext cx="2471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21046FE-841B-3177-69AA-9AE06E82A468}"/>
                </a:ext>
              </a:extLst>
            </p:cNvPr>
            <p:cNvSpPr txBox="1"/>
            <p:nvPr/>
          </p:nvSpPr>
          <p:spPr>
            <a:xfrm>
              <a:off x="2034746" y="1651418"/>
              <a:ext cx="1532599" cy="646331"/>
            </a:xfrm>
            <a:prstGeom prst="rect">
              <a:avLst/>
            </a:prstGeom>
            <a:noFill/>
          </p:spPr>
          <p:txBody>
            <a:bodyPr wrap="none" rtlCol="0">
              <a:spAutoFit/>
            </a:bodyPr>
            <a:lstStyle/>
            <a:p>
              <a:r>
                <a:rPr lang="en-US" dirty="0"/>
                <a:t>True function</a:t>
              </a:r>
            </a:p>
            <a:p>
              <a:r>
                <a:rPr lang="en-US" dirty="0"/>
                <a:t>Quad. approx.</a:t>
              </a:r>
            </a:p>
          </p:txBody>
        </p:sp>
        <p:sp>
          <p:nvSpPr>
            <p:cNvPr id="36" name="Rectangle 35">
              <a:extLst>
                <a:ext uri="{FF2B5EF4-FFF2-40B4-BE49-F238E27FC236}">
                  <a16:creationId xmlns:a16="http://schemas.microsoft.com/office/drawing/2014/main" id="{507E11DA-3532-B19D-915A-9DE827E71E63}"/>
                </a:ext>
              </a:extLst>
            </p:cNvPr>
            <p:cNvSpPr/>
            <p:nvPr/>
          </p:nvSpPr>
          <p:spPr>
            <a:xfrm>
              <a:off x="1647568" y="1692608"/>
              <a:ext cx="1866835" cy="6051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F563630E-46B1-23C2-809B-E73C87D3116B}"/>
              </a:ext>
            </a:extLst>
          </p:cNvPr>
          <p:cNvSpPr txBox="1"/>
          <p:nvPr/>
        </p:nvSpPr>
        <p:spPr>
          <a:xfrm>
            <a:off x="5098546" y="4508862"/>
            <a:ext cx="2212209" cy="400110"/>
          </a:xfrm>
          <a:prstGeom prst="rect">
            <a:avLst/>
          </a:prstGeom>
          <a:noFill/>
        </p:spPr>
        <p:txBody>
          <a:bodyPr wrap="none" rtlCol="0">
            <a:spAutoFit/>
          </a:bodyPr>
          <a:lstStyle/>
          <a:p>
            <a:r>
              <a:rPr lang="en-US" sz="2000" dirty="0">
                <a:solidFill>
                  <a:srgbClr val="0000FF"/>
                </a:solidFill>
              </a:rPr>
              <a:t>optimum step size</a:t>
            </a:r>
          </a:p>
        </p:txBody>
      </p:sp>
    </p:spTree>
    <p:extLst>
      <p:ext uri="{BB962C8B-B14F-4D97-AF65-F5344CB8AC3E}">
        <p14:creationId xmlns:p14="http://schemas.microsoft.com/office/powerpoint/2010/main" val="14802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F497836-EC03-4DE0-1288-3B5F2AEBA202}"/>
                  </a:ext>
                </a:extLst>
              </p:cNvPr>
              <p:cNvSpPr>
                <a:spLocks noGrp="1"/>
              </p:cNvSpPr>
              <p:nvPr>
                <p:ph type="body" sz="quarter" idx="10"/>
              </p:nvPr>
            </p:nvSpPr>
            <p:spPr/>
            <p:txBody>
              <a:bodyPr>
                <a:normAutofit/>
              </a:bodyPr>
              <a:lstStyle/>
              <a:p>
                <a:r>
                  <a:rPr lang="en-US" dirty="0"/>
                  <a:t>Ex5.1)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−4, −6</m:t>
                            </m:r>
                          </m:e>
                        </m:d>
                      </m:e>
                      <m:sup>
                        <m:r>
                          <a:rPr lang="en-US" i="1">
                            <a:latin typeface="Cambria Math" panose="02040503050406030204" pitchFamily="18" charset="0"/>
                          </a:rPr>
                          <m:t>𝑇</m:t>
                        </m:r>
                      </m:sup>
                    </m:sSup>
                  </m:oMath>
                </a14:m>
                <a:r>
                  <a:rPr lang="en-US" dirty="0"/>
                  <a:t>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2,0</m:t>
                            </m:r>
                          </m:e>
                        </m:d>
                      </m:e>
                      <m:sup>
                        <m:r>
                          <a:rPr lang="en-US" i="1">
                            <a:latin typeface="Cambria Math" panose="02040503050406030204" pitchFamily="18" charset="0"/>
                          </a:rPr>
                          <m:t>𝑇</m:t>
                        </m:r>
                      </m:sup>
                    </m:sSup>
                  </m:oMath>
                </a14:m>
                <a:r>
                  <a:rPr lang="en-US" dirty="0"/>
                  <a:t>. Use quadratic interpolation to determine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oMath>
                </a14:m>
                <a:r>
                  <a:rPr lang="en-US" dirty="0"/>
                  <a:t> and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oMath>
                </a14:m>
                <a:r>
                  <a:rPr lang="en-US" dirty="0"/>
                  <a:t>. Use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 1,</m:t>
                    </m:r>
                  </m:oMath>
                </a14:m>
                <a:r>
                  <a:rPr lang="en-US" dirty="0"/>
                  <a:t> </a:t>
                </a:r>
                <a14:m>
                  <m:oMath xmlns:m="http://schemas.openxmlformats.org/officeDocument/2006/math">
                    <m:r>
                      <a:rPr lang="en-US" i="1">
                        <a:latin typeface="Cambria Math" panose="02040503050406030204" pitchFamily="18" charset="0"/>
                      </a:rPr>
                      <m:t>2</m:t>
                    </m:r>
                  </m:oMath>
                </a14:m>
                <a:endParaRPr lang="en-US" dirty="0"/>
              </a:p>
              <a:p>
                <a:r>
                  <a:rPr lang="en-US" dirty="0"/>
                  <a:t>New design point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b="1" i="1">
                            <a:latin typeface="Cambria Math" panose="02040503050406030204" pitchFamily="18" charset="0"/>
                          </a:rPr>
                          <m:t>𝐝</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2−4</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r>
                              <a:rPr lang="en-US" i="1">
                                <a:latin typeface="Cambria Math" panose="02040503050406030204" pitchFamily="18" charset="0"/>
                              </a:rPr>
                              <m:t>, −6</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e>
                        </m:d>
                      </m:e>
                      <m:sup>
                        <m:r>
                          <a:rPr lang="en-US" i="1">
                            <a:latin typeface="Cambria Math" panose="02040503050406030204" pitchFamily="18" charset="0"/>
                          </a:rPr>
                          <m:t>𝑇</m:t>
                        </m:r>
                      </m:sup>
                    </m:sSup>
                  </m:oMath>
                </a14:m>
                <a:endParaRPr lang="en-US" dirty="0"/>
              </a:p>
              <a:p>
                <a:r>
                  <a:rPr lang="en-US" dirty="0"/>
                  <a:t>Three samples: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=4, </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=−32, </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2</m:t>
                        </m:r>
                      </m:e>
                    </m:d>
                    <m:r>
                      <a:rPr lang="en-US" i="1">
                        <a:latin typeface="Cambria Math" panose="02040503050406030204" pitchFamily="18" charset="0"/>
                      </a:rPr>
                      <m:t>=−36</m:t>
                    </m:r>
                  </m:oMath>
                </a14:m>
                <a:endParaRPr lang="en-US" dirty="0"/>
              </a:p>
              <a:p>
                <a:r>
                  <a:rPr lang="en-US" dirty="0"/>
                  <a:t>Approximation: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𝜙</m:t>
                        </m:r>
                      </m:e>
                    </m:acc>
                    <m:d>
                      <m:dPr>
                        <m:ctrlPr>
                          <a:rPr lang="en-US" i="1">
                            <a:latin typeface="Cambria Math" panose="02040503050406030204" pitchFamily="18" charset="0"/>
                          </a:rPr>
                        </m:ctrlPr>
                      </m:dPr>
                      <m:e>
                        <m:r>
                          <a:rPr lang="en-US" i="1">
                            <a:latin typeface="Cambria Math" panose="02040503050406030204" pitchFamily="18" charset="0"/>
                          </a:rPr>
                          <m:t>𝛼</m:t>
                        </m:r>
                      </m:e>
                    </m:d>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=16</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2</m:t>
                        </m:r>
                      </m:sup>
                    </m:sSup>
                    <m:r>
                      <a:rPr lang="en-US" i="1">
                        <a:latin typeface="Cambria Math" panose="02040503050406030204" pitchFamily="18" charset="0"/>
                      </a:rPr>
                      <m:t>−52</m:t>
                    </m:r>
                    <m:r>
                      <a:rPr lang="en-US" i="1">
                        <a:latin typeface="Cambria Math" panose="02040503050406030204" pitchFamily="18" charset="0"/>
                      </a:rPr>
                      <m:t>𝛼</m:t>
                    </m:r>
                    <m:r>
                      <a:rPr lang="en-US" i="1">
                        <a:latin typeface="Cambria Math" panose="02040503050406030204" pitchFamily="18" charset="0"/>
                      </a:rPr>
                      <m:t>+4</m:t>
                    </m:r>
                  </m:oMath>
                </a14:m>
                <a:endParaRPr lang="en-US" dirty="0"/>
              </a:p>
              <a:p>
                <a:r>
                  <a:rPr lang="en-US" dirty="0"/>
                  <a:t>Optimum step size: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𝑎</m:t>
                    </m:r>
                    <m:r>
                      <a:rPr lang="en-US" i="1">
                        <a:latin typeface="Cambria Math" panose="02040503050406030204" pitchFamily="18" charset="0"/>
                      </a:rPr>
                      <m:t>=1.625</m:t>
                    </m:r>
                  </m:oMath>
                </a14:m>
                <a:endParaRPr lang="en-US" dirty="0"/>
              </a:p>
              <a:p>
                <a:r>
                  <a:rPr lang="en-US" dirty="0"/>
                  <a:t>New design point</a:t>
                </a:r>
              </a:p>
            </p:txBody>
          </p:sp>
        </mc:Choice>
        <mc:Fallback xmlns="">
          <p:sp>
            <p:nvSpPr>
              <p:cNvPr id="2" name="Text Placeholder 1">
                <a:extLst>
                  <a:ext uri="{FF2B5EF4-FFF2-40B4-BE49-F238E27FC236}">
                    <a16:creationId xmlns:a16="http://schemas.microsoft.com/office/drawing/2014/main" id="{7F497836-EC03-4DE0-1288-3B5F2AEBA20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19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DE66971-6674-9C78-1DBA-12D0D6414032}"/>
              </a:ext>
            </a:extLst>
          </p:cNvPr>
          <p:cNvSpPr>
            <a:spLocks noGrp="1"/>
          </p:cNvSpPr>
          <p:nvPr>
            <p:ph type="title"/>
          </p:nvPr>
        </p:nvSpPr>
        <p:spPr/>
        <p:txBody>
          <a:bodyPr/>
          <a:lstStyle/>
          <a:p>
            <a:r>
              <a:rPr lang="en-US" dirty="0"/>
              <a:t>Ex5.3) Quadratic Interpolation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D416CB1-67BE-BA23-0AE5-9E39A72B9EB6}"/>
                  </a:ext>
                </a:extLst>
              </p:cNvPr>
              <p:cNvSpPr txBox="1"/>
              <p:nvPr/>
            </p:nvSpPr>
            <p:spPr>
              <a:xfrm>
                <a:off x="617034" y="4518317"/>
                <a:ext cx="8222166" cy="486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0" smtClean="0">
                          <a:latin typeface="Cambria Math" panose="02040503050406030204" pitchFamily="18" charset="0"/>
                        </a:rPr>
                        <m:t> </m:t>
                      </m:r>
                      <m:sSup>
                        <m:sSupPr>
                          <m:ctrlPr>
                            <a:rPr lang="en-US" sz="2400" i="1">
                              <a:latin typeface="Cambria Math" panose="02040503050406030204" pitchFamily="18" charset="0"/>
                            </a:rPr>
                          </m:ctrlPr>
                        </m:sSupPr>
                        <m:e>
                          <m:r>
                            <a:rPr lang="en-US" sz="2400" b="1" i="0">
                              <a:latin typeface="Cambria Math" panose="02040503050406030204" pitchFamily="18" charset="0"/>
                            </a:rPr>
                            <m:t>𝐱</m:t>
                          </m:r>
                        </m:e>
                        <m:sup>
                          <m:d>
                            <m:dPr>
                              <m:ctrlPr>
                                <a:rPr lang="en-US" sz="2400" b="1" i="1">
                                  <a:latin typeface="Cambria Math" panose="02040503050406030204" pitchFamily="18" charset="0"/>
                                </a:rPr>
                              </m:ctrlPr>
                            </m:dPr>
                            <m:e>
                              <m:r>
                                <a:rPr lang="en-US" sz="2400" b="0" i="1">
                                  <a:latin typeface="Cambria Math" panose="02040503050406030204" pitchFamily="18" charset="0"/>
                                </a:rPr>
                                <m:t>𝑘</m:t>
                              </m:r>
                              <m:r>
                                <a:rPr lang="en-US" sz="2400" b="0" i="0">
                                  <a:latin typeface="Cambria Math" panose="02040503050406030204" pitchFamily="18" charset="0"/>
                                </a:rPr>
                                <m:t>+1</m:t>
                              </m:r>
                            </m:e>
                          </m:d>
                        </m:sup>
                      </m:sSup>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𝐱</m:t>
                          </m:r>
                        </m:e>
                        <m:sup>
                          <m:d>
                            <m:dPr>
                              <m:ctrlPr>
                                <a:rPr lang="en-US" sz="2400" b="1" i="1">
                                  <a:latin typeface="Cambria Math" panose="02040503050406030204" pitchFamily="18" charset="0"/>
                                </a:rPr>
                              </m:ctrlPr>
                            </m:dPr>
                            <m:e>
                              <m:r>
                                <a:rPr lang="en-US" sz="2400" b="0" i="1">
                                  <a:latin typeface="Cambria Math" panose="02040503050406030204" pitchFamily="18" charset="0"/>
                                </a:rPr>
                                <m:t>𝑘</m:t>
                              </m:r>
                            </m:e>
                          </m:d>
                        </m:sup>
                      </m:sSup>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𝛼</m:t>
                          </m:r>
                        </m:e>
                        <m:sub>
                          <m:r>
                            <a:rPr lang="en-US" sz="2400" b="0" i="1">
                              <a:latin typeface="Cambria Math" panose="02040503050406030204" pitchFamily="18" charset="0"/>
                            </a:rPr>
                            <m:t>𝑘</m:t>
                          </m:r>
                        </m:sub>
                      </m:sSub>
                      <m:sSup>
                        <m:sSupPr>
                          <m:ctrlPr>
                            <a:rPr lang="en-US" sz="2400" b="0" i="1">
                              <a:latin typeface="Cambria Math" panose="02040503050406030204" pitchFamily="18" charset="0"/>
                            </a:rPr>
                          </m:ctrlPr>
                        </m:sSupPr>
                        <m:e>
                          <m:r>
                            <a:rPr lang="en-US" sz="2400" b="1" i="0">
                              <a:latin typeface="Cambria Math" panose="02040503050406030204" pitchFamily="18" charset="0"/>
                            </a:rPr>
                            <m:t>𝐝</m:t>
                          </m:r>
                        </m:e>
                        <m:sup>
                          <m:d>
                            <m:dPr>
                              <m:ctrlPr>
                                <a:rPr lang="en-US" sz="2400" b="1" i="1">
                                  <a:latin typeface="Cambria Math" panose="02040503050406030204" pitchFamily="18" charset="0"/>
                                </a:rPr>
                              </m:ctrlPr>
                            </m:dPr>
                            <m:e>
                              <m:r>
                                <a:rPr lang="en-US" sz="2400" b="0" i="1">
                                  <a:latin typeface="Cambria Math" panose="02040503050406030204" pitchFamily="18" charset="0"/>
                                </a:rPr>
                                <m:t>𝑘</m:t>
                              </m:r>
                            </m:e>
                          </m:d>
                        </m:sup>
                      </m:sSup>
                      <m:r>
                        <a:rPr lang="en-US" sz="2400" b="0" i="0">
                          <a:latin typeface="Cambria Math" panose="02040503050406030204" pitchFamily="18" charset="0"/>
                        </a:rPr>
                        <m:t>=</m:t>
                      </m:r>
                      <m:sSup>
                        <m:sSupPr>
                          <m:ctrlPr>
                            <a:rPr lang="en-US" sz="2400" b="0" i="1">
                              <a:latin typeface="Cambria Math" panose="02040503050406030204" pitchFamily="18" charset="0"/>
                            </a:rPr>
                          </m:ctrlPr>
                        </m:sSupPr>
                        <m:e>
                          <m:d>
                            <m:dPr>
                              <m:begChr m:val="{"/>
                              <m:endChr m:val="}"/>
                              <m:ctrlPr>
                                <a:rPr lang="en-US" sz="2400" b="0" i="1">
                                  <a:latin typeface="Cambria Math" panose="02040503050406030204" pitchFamily="18" charset="0"/>
                                </a:rPr>
                              </m:ctrlPr>
                            </m:dPr>
                            <m:e>
                              <m:r>
                                <a:rPr lang="en-US" sz="2400" b="0" i="0">
                                  <a:latin typeface="Cambria Math" panose="02040503050406030204" pitchFamily="18" charset="0"/>
                                </a:rPr>
                                <m:t>2−4</m:t>
                              </m:r>
                              <m:sSub>
                                <m:sSubPr>
                                  <m:ctrlPr>
                                    <a:rPr lang="en-US" sz="2400" b="0" i="1">
                                      <a:latin typeface="Cambria Math" panose="02040503050406030204" pitchFamily="18" charset="0"/>
                                    </a:rPr>
                                  </m:ctrlPr>
                                </m:sSubPr>
                                <m:e>
                                  <m:r>
                                    <a:rPr lang="en-US" sz="2400" b="0" i="1">
                                      <a:latin typeface="Cambria Math" panose="02040503050406030204" pitchFamily="18" charset="0"/>
                                    </a:rPr>
                                    <m:t>𝛼</m:t>
                                  </m:r>
                                </m:e>
                                <m:sub>
                                  <m:r>
                                    <a:rPr lang="en-US" sz="2400" b="0" i="1">
                                      <a:latin typeface="Cambria Math" panose="02040503050406030204" pitchFamily="18" charset="0"/>
                                    </a:rPr>
                                    <m:t>𝑘</m:t>
                                  </m:r>
                                </m:sub>
                              </m:sSub>
                              <m:r>
                                <a:rPr lang="en-US" sz="2400" b="0" i="0">
                                  <a:latin typeface="Cambria Math" panose="02040503050406030204" pitchFamily="18" charset="0"/>
                                </a:rPr>
                                <m:t>, −6</m:t>
                              </m:r>
                              <m:sSub>
                                <m:sSubPr>
                                  <m:ctrlPr>
                                    <a:rPr lang="en-US" sz="2400" b="0" i="1">
                                      <a:latin typeface="Cambria Math" panose="02040503050406030204" pitchFamily="18" charset="0"/>
                                    </a:rPr>
                                  </m:ctrlPr>
                                </m:sSubPr>
                                <m:e>
                                  <m:r>
                                    <a:rPr lang="en-US" sz="2400" b="0" i="1">
                                      <a:latin typeface="Cambria Math" panose="02040503050406030204" pitchFamily="18" charset="0"/>
                                    </a:rPr>
                                    <m:t>𝛼</m:t>
                                  </m:r>
                                </m:e>
                                <m:sub>
                                  <m:r>
                                    <a:rPr lang="en-US" sz="2400" b="0" i="1">
                                      <a:latin typeface="Cambria Math" panose="02040503050406030204" pitchFamily="18" charset="0"/>
                                    </a:rPr>
                                    <m:t>𝑘</m:t>
                                  </m:r>
                                </m:sub>
                              </m:sSub>
                            </m:e>
                          </m:d>
                        </m:e>
                        <m:sup>
                          <m:r>
                            <a:rPr lang="en-US" sz="2400" b="0" i="1">
                              <a:latin typeface="Cambria Math" panose="02040503050406030204" pitchFamily="18" charset="0"/>
                            </a:rPr>
                            <m:t>𝑇</m:t>
                          </m:r>
                        </m:sup>
                      </m:sSup>
                      <m:r>
                        <a:rPr lang="en-US" sz="2400" b="0" i="0">
                          <a:latin typeface="Cambria Math" panose="02040503050406030204" pitchFamily="18" charset="0"/>
                        </a:rPr>
                        <m:t>=</m:t>
                      </m:r>
                      <m:sSup>
                        <m:sSupPr>
                          <m:ctrlPr>
                            <a:rPr lang="en-US" sz="2400" b="0" i="1">
                              <a:latin typeface="Cambria Math" panose="02040503050406030204" pitchFamily="18" charset="0"/>
                            </a:rPr>
                          </m:ctrlPr>
                        </m:sSupPr>
                        <m:e>
                          <m:d>
                            <m:dPr>
                              <m:begChr m:val="{"/>
                              <m:endChr m:val="}"/>
                              <m:ctrlPr>
                                <a:rPr lang="en-US" sz="2400" b="0" i="1">
                                  <a:latin typeface="Cambria Math" panose="02040503050406030204" pitchFamily="18" charset="0"/>
                                </a:rPr>
                              </m:ctrlPr>
                            </m:dPr>
                            <m:e>
                              <m:r>
                                <a:rPr lang="en-US" sz="2400" b="0" i="0">
                                  <a:latin typeface="Cambria Math" panose="02040503050406030204" pitchFamily="18" charset="0"/>
                                </a:rPr>
                                <m:t>−4.5, −9.75</m:t>
                              </m:r>
                            </m:e>
                          </m:d>
                        </m:e>
                        <m:sup>
                          <m:r>
                            <a:rPr lang="en-US" sz="2400" b="0" i="1">
                              <a:latin typeface="Cambria Math" panose="02040503050406030204" pitchFamily="18" charset="0"/>
                            </a:rPr>
                            <m:t>𝑇</m:t>
                          </m:r>
                        </m:sup>
                      </m:sSup>
                    </m:oMath>
                  </m:oMathPara>
                </a14:m>
                <a:endParaRPr lang="en-US" sz="2400" dirty="0"/>
              </a:p>
            </p:txBody>
          </p:sp>
        </mc:Choice>
        <mc:Fallback xmlns="">
          <p:sp>
            <p:nvSpPr>
              <p:cNvPr id="12" name="TextBox 11">
                <a:extLst>
                  <a:ext uri="{FF2B5EF4-FFF2-40B4-BE49-F238E27FC236}">
                    <a16:creationId xmlns:a16="http://schemas.microsoft.com/office/drawing/2014/main" id="{0D416CB1-67BE-BA23-0AE5-9E39A72B9EB6}"/>
                  </a:ext>
                </a:extLst>
              </p:cNvPr>
              <p:cNvSpPr txBox="1">
                <a:spLocks noRot="1" noChangeAspect="1" noMove="1" noResize="1" noEditPoints="1" noAdjustHandles="1" noChangeArrowheads="1" noChangeShapeType="1" noTextEdit="1"/>
              </p:cNvSpPr>
              <p:nvPr/>
            </p:nvSpPr>
            <p:spPr>
              <a:xfrm>
                <a:off x="617034" y="4518317"/>
                <a:ext cx="8222166" cy="48667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703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CBA8996-15FF-7314-E192-15DA37947D08}"/>
                  </a:ext>
                </a:extLst>
              </p:cNvPr>
              <p:cNvSpPr>
                <a:spLocks noGrp="1"/>
              </p:cNvSpPr>
              <p:nvPr>
                <p:ph type="body" sz="quarter" idx="10"/>
              </p:nvPr>
            </p:nvSpPr>
            <p:spPr/>
            <p:txBody>
              <a:bodyPr/>
              <a:lstStyle/>
              <a:p>
                <a:r>
                  <a:rPr lang="en-US" dirty="0"/>
                  <a:t>When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0" dirty="0" smtClean="0">
                        <a:latin typeface="Cambria Math" panose="02040503050406030204" pitchFamily="18" charset="0"/>
                      </a:rPr>
                      <m:t>𝐱</m:t>
                    </m:r>
                    <m:r>
                      <a:rPr lang="en-US" i="1" dirty="0" smtClean="0">
                        <a:latin typeface="Cambria Math" panose="02040503050406030204" pitchFamily="18" charset="0"/>
                      </a:rPr>
                      <m:t>)</m:t>
                    </m:r>
                  </m:oMath>
                </a14:m>
                <a:r>
                  <a:rPr lang="en-US" dirty="0"/>
                  <a:t> is a quadratic function, optimum step size can be calculated analytically</a:t>
                </a:r>
              </a:p>
              <a:p>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a:latin typeface="Cambria Math" panose="02040503050406030204" pitchFamily="18" charset="0"/>
                          </a:rPr>
                          <m:t>𝐱</m:t>
                        </m:r>
                      </m:e>
                    </m:d>
                  </m:oMath>
                </a14:m>
                <a:r>
                  <a:rPr lang="en-US" dirty="0"/>
                  <a:t> at new design</a:t>
                </a:r>
              </a:p>
              <a:p>
                <a:pPr>
                  <a:spcAft>
                    <a:spcPts val="1800"/>
                  </a:spcAft>
                </a:pPr>
                <a:endParaRPr lang="en-US" dirty="0"/>
              </a:p>
              <a:p>
                <a:r>
                  <a:rPr lang="en-US" dirty="0"/>
                  <a:t>From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m:t>
                    </m:r>
                  </m:oMath>
                </a14:m>
                <a:endParaRPr lang="en-US" dirty="0"/>
              </a:p>
              <a:p>
                <a:pPr>
                  <a:spcAft>
                    <a:spcPts val="1800"/>
                  </a:spcAft>
                </a:pPr>
                <a:endParaRPr lang="en-US" dirty="0"/>
              </a:p>
              <a:p>
                <a:r>
                  <a:rPr lang="en-US" dirty="0"/>
                  <a:t>Can be used for non-quadratic function as an approximate</a:t>
                </a:r>
              </a:p>
            </p:txBody>
          </p:sp>
        </mc:Choice>
        <mc:Fallback xmlns="">
          <p:sp>
            <p:nvSpPr>
              <p:cNvPr id="2" name="Text Placeholder 1">
                <a:extLst>
                  <a:ext uri="{FF2B5EF4-FFF2-40B4-BE49-F238E27FC236}">
                    <a16:creationId xmlns:a16="http://schemas.microsoft.com/office/drawing/2014/main" id="{9CBA8996-15FF-7314-E192-15DA37947D0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8DDAF09-EF98-6249-C871-EFFD4DC174E2}"/>
              </a:ext>
            </a:extLst>
          </p:cNvPr>
          <p:cNvSpPr>
            <a:spLocks noGrp="1"/>
          </p:cNvSpPr>
          <p:nvPr>
            <p:ph type="title"/>
          </p:nvPr>
        </p:nvSpPr>
        <p:spPr/>
        <p:txBody>
          <a:bodyPr/>
          <a:lstStyle/>
          <a:p>
            <a:r>
              <a:rPr lang="en-US" dirty="0"/>
              <a:t>Optimum Step Size for Quadratic Function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F8E97-577B-DE68-F53B-EEDAAD1580D0}"/>
                  </a:ext>
                </a:extLst>
              </p:cNvPr>
              <p:cNvSpPr txBox="1"/>
              <p:nvPr/>
            </p:nvSpPr>
            <p:spPr>
              <a:xfrm>
                <a:off x="1531434" y="1400668"/>
                <a:ext cx="5367454"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d>
                        <m:dPr>
                          <m:ctrlPr>
                            <a:rPr lang="en-US" sz="2400" i="1">
                              <a:latin typeface="Cambria Math" panose="02040503050406030204" pitchFamily="18" charset="0"/>
                            </a:rPr>
                          </m:ctrlPr>
                        </m:dPr>
                        <m:e>
                          <m:r>
                            <a:rPr lang="en-US" sz="2400" b="1" i="0">
                              <a:latin typeface="Cambria Math" panose="02040503050406030204" pitchFamily="18" charset="0"/>
                            </a:rPr>
                            <m:t>𝐱</m:t>
                          </m:r>
                        </m:e>
                      </m:d>
                      <m:r>
                        <a:rPr lang="en-US" sz="2400" b="0" i="0">
                          <a:latin typeface="Cambria Math" panose="02040503050406030204" pitchFamily="18" charset="0"/>
                        </a:rPr>
                        <m:t>=</m:t>
                      </m:r>
                      <m:f>
                        <m:fPr>
                          <m:ctrlPr>
                            <a:rPr lang="en-US" sz="2400" b="0" i="1">
                              <a:latin typeface="Cambria Math" panose="02040503050406030204" pitchFamily="18" charset="0"/>
                            </a:rPr>
                          </m:ctrlPr>
                        </m:fPr>
                        <m:num>
                          <m:r>
                            <a:rPr lang="en-US" sz="2400" b="0" i="0">
                              <a:latin typeface="Cambria Math" panose="02040503050406030204" pitchFamily="18" charset="0"/>
                            </a:rPr>
                            <m:t>1</m:t>
                          </m:r>
                        </m:num>
                        <m:den>
                          <m:r>
                            <a:rPr lang="en-US" sz="2400" b="0" i="0">
                              <a:latin typeface="Cambria Math" panose="02040503050406030204" pitchFamily="18" charset="0"/>
                            </a:rPr>
                            <m:t>2</m:t>
                          </m:r>
                        </m:den>
                      </m:f>
                      <m:sSup>
                        <m:sSupPr>
                          <m:ctrlPr>
                            <a:rPr lang="en-US" sz="2400" b="0" i="1">
                              <a:latin typeface="Cambria Math" panose="02040503050406030204" pitchFamily="18" charset="0"/>
                            </a:rPr>
                          </m:ctrlPr>
                        </m:sSupPr>
                        <m:e>
                          <m:r>
                            <a:rPr lang="en-US" sz="2400" b="1" i="0">
                              <a:latin typeface="Cambria Math" panose="02040503050406030204" pitchFamily="18" charset="0"/>
                            </a:rPr>
                            <m:t>𝐱</m:t>
                          </m:r>
                        </m:e>
                        <m:sup>
                          <m:r>
                            <a:rPr lang="en-US" sz="2400" b="0" i="1">
                              <a:latin typeface="Cambria Math" panose="02040503050406030204" pitchFamily="18" charset="0"/>
                            </a:rPr>
                            <m:t>𝑇</m:t>
                          </m:r>
                        </m:sup>
                      </m:sSup>
                      <m:r>
                        <a:rPr lang="en-US" sz="2400" b="1" i="0">
                          <a:latin typeface="Cambria Math" panose="02040503050406030204" pitchFamily="18" charset="0"/>
                        </a:rPr>
                        <m:t>𝐇𝐱</m:t>
                      </m:r>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𝐱</m:t>
                          </m:r>
                        </m:e>
                        <m:sup>
                          <m:r>
                            <a:rPr lang="en-US" sz="2400" b="0" i="1">
                              <a:latin typeface="Cambria Math" panose="02040503050406030204" pitchFamily="18" charset="0"/>
                            </a:rPr>
                            <m:t>𝑇</m:t>
                          </m:r>
                        </m:sup>
                      </m:sSup>
                      <m:r>
                        <a:rPr lang="en-US" sz="2400" b="1" i="0">
                          <a:latin typeface="Cambria Math" panose="02040503050406030204" pitchFamily="18" charset="0"/>
                        </a:rPr>
                        <m:t>𝐛</m:t>
                      </m:r>
                      <m:r>
                        <a:rPr lang="en-US" sz="2400" b="1" i="0"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  </m:t>
                      </m:r>
                      <m:r>
                        <a:rPr lang="en-US" sz="2400" b="1" i="1">
                          <a:latin typeface="Cambria Math" panose="02040503050406030204" pitchFamily="18" charset="0"/>
                        </a:rPr>
                        <m:t>𝐜</m:t>
                      </m:r>
                      <m:r>
                        <a:rPr lang="en-US" sz="2400" i="1">
                          <a:latin typeface="Cambria Math" panose="02040503050406030204" pitchFamily="18" charset="0"/>
                        </a:rPr>
                        <m:t>=</m:t>
                      </m:r>
                      <m:r>
                        <a:rPr lang="en-US" sz="2400" b="1" i="1">
                          <a:latin typeface="Cambria Math" panose="02040503050406030204" pitchFamily="18" charset="0"/>
                        </a:rPr>
                        <m:t>𝐇𝐱</m:t>
                      </m:r>
                      <m:r>
                        <a:rPr lang="en-US" sz="2400" i="1">
                          <a:latin typeface="Cambria Math" panose="02040503050406030204" pitchFamily="18" charset="0"/>
                        </a:rPr>
                        <m:t>−</m:t>
                      </m:r>
                      <m:r>
                        <a:rPr lang="en-US" sz="2400" b="1" i="1">
                          <a:latin typeface="Cambria Math" panose="02040503050406030204" pitchFamily="18" charset="0"/>
                        </a:rPr>
                        <m:t>𝐛</m:t>
                      </m:r>
                    </m:oMath>
                  </m:oMathPara>
                </a14:m>
                <a:endParaRPr lang="en-US" sz="2400" dirty="0"/>
              </a:p>
            </p:txBody>
          </p:sp>
        </mc:Choice>
        <mc:Fallback xmlns="">
          <p:sp>
            <p:nvSpPr>
              <p:cNvPr id="6" name="TextBox 5">
                <a:extLst>
                  <a:ext uri="{FF2B5EF4-FFF2-40B4-BE49-F238E27FC236}">
                    <a16:creationId xmlns:a16="http://schemas.microsoft.com/office/drawing/2014/main" id="{6DFF8E97-577B-DE68-F53B-EEDAAD1580D0}"/>
                  </a:ext>
                </a:extLst>
              </p:cNvPr>
              <p:cNvSpPr txBox="1">
                <a:spLocks noRot="1" noChangeAspect="1" noMove="1" noResize="1" noEditPoints="1" noAdjustHandles="1" noChangeArrowheads="1" noChangeShapeType="1" noTextEdit="1"/>
              </p:cNvSpPr>
              <p:nvPr/>
            </p:nvSpPr>
            <p:spPr>
              <a:xfrm>
                <a:off x="1531434" y="1400668"/>
                <a:ext cx="5367454" cy="7838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1CD6F7-FD50-54FC-5F23-1F68047BE1BD}"/>
                  </a:ext>
                </a:extLst>
              </p:cNvPr>
              <p:cNvSpPr txBox="1"/>
              <p:nvPr/>
            </p:nvSpPr>
            <p:spPr>
              <a:xfrm>
                <a:off x="1048214" y="2619701"/>
                <a:ext cx="6751400"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b="1">
                              <a:latin typeface="Cambria Math" panose="02040503050406030204" pitchFamily="18" charset="0"/>
                            </a:rPr>
                            <m:t>+</m:t>
                          </m:r>
                          <m:r>
                            <a:rPr lang="en-US" sz="2400" i="1">
                              <a:latin typeface="Cambria Math" panose="02040503050406030204" pitchFamily="18" charset="0"/>
                            </a:rPr>
                            <m:t>𝛼</m:t>
                          </m:r>
                          <m:r>
                            <a:rPr lang="en-US" sz="2400" b="1" i="1">
                              <a:latin typeface="Cambria Math" panose="02040503050406030204" pitchFamily="18" charset="0"/>
                            </a:rPr>
                            <m:t>𝐝</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Sup>
                        <m:sSupPr>
                          <m:ctrlPr>
                            <a:rPr lang="en-US" sz="2400" i="1">
                              <a:latin typeface="Cambria Math" panose="02040503050406030204" pitchFamily="18" charset="0"/>
                            </a:rPr>
                          </m:ctrlPr>
                        </m:sSupPr>
                        <m:e>
                          <m:r>
                            <a:rPr lang="en-US" sz="2400" b="1">
                              <a:latin typeface="Cambria Math" panose="02040503050406030204" pitchFamily="18" charset="0"/>
                            </a:rPr>
                            <m:t>(</m:t>
                          </m:r>
                          <m:r>
                            <a:rPr lang="en-US" sz="2400" b="1" i="1">
                              <a:latin typeface="Cambria Math" panose="02040503050406030204" pitchFamily="18" charset="0"/>
                            </a:rPr>
                            <m:t>𝐱</m:t>
                          </m:r>
                          <m:r>
                            <a:rPr lang="en-US" sz="2400" b="1">
                              <a:latin typeface="Cambria Math" panose="02040503050406030204" pitchFamily="18" charset="0"/>
                            </a:rPr>
                            <m:t>+</m:t>
                          </m:r>
                          <m:r>
                            <a:rPr lang="en-US" sz="2400" i="1">
                              <a:latin typeface="Cambria Math" panose="02040503050406030204" pitchFamily="18" charset="0"/>
                            </a:rPr>
                            <m:t>𝛼</m:t>
                          </m:r>
                          <m:r>
                            <a:rPr lang="en-US" sz="2400" b="1" i="1">
                              <a:latin typeface="Cambria Math" panose="02040503050406030204" pitchFamily="18" charset="0"/>
                            </a:rPr>
                            <m:t>𝐝</m:t>
                          </m:r>
                          <m:r>
                            <a:rPr lang="en-US" sz="2400" b="1">
                              <a:latin typeface="Cambria Math" panose="02040503050406030204" pitchFamily="18" charset="0"/>
                            </a:rPr>
                            <m:t>)</m:t>
                          </m:r>
                        </m:e>
                        <m:sup>
                          <m:r>
                            <a:rPr lang="en-US" sz="2400" i="1">
                              <a:latin typeface="Cambria Math" panose="02040503050406030204" pitchFamily="18" charset="0"/>
                            </a:rPr>
                            <m:t>𝑇</m:t>
                          </m:r>
                        </m:sup>
                      </m:sSup>
                      <m:r>
                        <a:rPr lang="en-US" sz="2400" b="1" i="1">
                          <a:latin typeface="Cambria Math" panose="02040503050406030204" pitchFamily="18" charset="0"/>
                        </a:rPr>
                        <m:t>𝐇</m:t>
                      </m:r>
                      <m:r>
                        <a:rPr lang="en-US" sz="2400" b="1">
                          <a:latin typeface="Cambria Math" panose="02040503050406030204" pitchFamily="18" charset="0"/>
                        </a:rPr>
                        <m:t>(</m:t>
                      </m:r>
                      <m:r>
                        <a:rPr lang="en-US" sz="2400" b="1" i="1">
                          <a:latin typeface="Cambria Math" panose="02040503050406030204" pitchFamily="18" charset="0"/>
                        </a:rPr>
                        <m:t>𝐱</m:t>
                      </m:r>
                      <m:r>
                        <a:rPr lang="en-US" sz="2400" b="1">
                          <a:latin typeface="Cambria Math" panose="02040503050406030204" pitchFamily="18" charset="0"/>
                        </a:rPr>
                        <m:t>+</m:t>
                      </m:r>
                      <m:r>
                        <a:rPr lang="en-US" sz="2400" i="1">
                          <a:latin typeface="Cambria Math" panose="02040503050406030204" pitchFamily="18" charset="0"/>
                        </a:rPr>
                        <m:t>𝛼</m:t>
                      </m:r>
                      <m:r>
                        <a:rPr lang="en-US" sz="2400" b="1" i="1">
                          <a:latin typeface="Cambria Math" panose="02040503050406030204" pitchFamily="18" charset="0"/>
                        </a:rPr>
                        <m:t>𝐝</m:t>
                      </m:r>
                      <m:r>
                        <a:rPr lang="en-US" sz="2400" b="1">
                          <a:latin typeface="Cambria Math" panose="02040503050406030204" pitchFamily="18" charset="0"/>
                        </a:rPr>
                        <m:t>)</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m:t>
                          </m:r>
                          <m:r>
                            <a:rPr lang="en-US" sz="2400" b="1" i="1">
                              <a:latin typeface="Cambria Math" panose="02040503050406030204" pitchFamily="18" charset="0"/>
                            </a:rPr>
                            <m:t>𝐱</m:t>
                          </m:r>
                          <m:r>
                            <a:rPr lang="en-US" sz="2400" b="1">
                              <a:latin typeface="Cambria Math" panose="02040503050406030204" pitchFamily="18" charset="0"/>
                            </a:rPr>
                            <m:t>+</m:t>
                          </m:r>
                          <m:r>
                            <a:rPr lang="en-US" sz="2400" i="1">
                              <a:latin typeface="Cambria Math" panose="02040503050406030204" pitchFamily="18" charset="0"/>
                            </a:rPr>
                            <m:t>𝛼</m:t>
                          </m:r>
                          <m:r>
                            <a:rPr lang="en-US" sz="2400" b="1" i="1">
                              <a:latin typeface="Cambria Math" panose="02040503050406030204" pitchFamily="18" charset="0"/>
                            </a:rPr>
                            <m:t>𝐝</m:t>
                          </m:r>
                          <m:r>
                            <a:rPr lang="en-US" sz="2400" b="1">
                              <a:latin typeface="Cambria Math" panose="02040503050406030204" pitchFamily="18" charset="0"/>
                            </a:rPr>
                            <m:t>)</m:t>
                          </m:r>
                        </m:e>
                        <m:sup>
                          <m:r>
                            <a:rPr lang="en-US" sz="2400" i="1">
                              <a:latin typeface="Cambria Math" panose="02040503050406030204" pitchFamily="18" charset="0"/>
                            </a:rPr>
                            <m:t>𝑇</m:t>
                          </m:r>
                        </m:sup>
                      </m:sSup>
                      <m:r>
                        <a:rPr lang="en-US" sz="2400" b="1" i="1">
                          <a:latin typeface="Cambria Math" panose="02040503050406030204" pitchFamily="18" charset="0"/>
                        </a:rPr>
                        <m:t>𝐛</m:t>
                      </m:r>
                    </m:oMath>
                  </m:oMathPara>
                </a14:m>
                <a:endParaRPr lang="en-US" sz="2400" dirty="0"/>
              </a:p>
            </p:txBody>
          </p:sp>
        </mc:Choice>
        <mc:Fallback xmlns="">
          <p:sp>
            <p:nvSpPr>
              <p:cNvPr id="8" name="TextBox 7">
                <a:extLst>
                  <a:ext uri="{FF2B5EF4-FFF2-40B4-BE49-F238E27FC236}">
                    <a16:creationId xmlns:a16="http://schemas.microsoft.com/office/drawing/2014/main" id="{001CD6F7-FD50-54FC-5F23-1F68047BE1BD}"/>
                  </a:ext>
                </a:extLst>
              </p:cNvPr>
              <p:cNvSpPr txBox="1">
                <a:spLocks noRot="1" noChangeAspect="1" noMove="1" noResize="1" noEditPoints="1" noAdjustHandles="1" noChangeArrowheads="1" noChangeShapeType="1" noTextEdit="1"/>
              </p:cNvSpPr>
              <p:nvPr/>
            </p:nvSpPr>
            <p:spPr>
              <a:xfrm>
                <a:off x="1048214" y="2619701"/>
                <a:ext cx="6751400" cy="7838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31DAE4-5CEC-613A-8C46-0B5E797A8E22}"/>
                  </a:ext>
                </a:extLst>
              </p:cNvPr>
              <p:cNvSpPr txBox="1"/>
              <p:nvPr/>
            </p:nvSpPr>
            <p:spPr>
              <a:xfrm>
                <a:off x="2126907" y="3776546"/>
                <a:ext cx="2445093" cy="8411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r>
                                <a:rPr lang="en-US" sz="2400" i="1">
                                  <a:latin typeface="Cambria Math" panose="02040503050406030204" pitchFamily="18" charset="0"/>
                                </a:rPr>
                                <m:t>𝑇</m:t>
                              </m:r>
                            </m:sup>
                          </m:sSup>
                          <m:r>
                            <a:rPr lang="en-US" sz="2400" b="1" i="1">
                              <a:latin typeface="Cambria Math" panose="02040503050406030204" pitchFamily="18" charset="0"/>
                            </a:rPr>
                            <m:t>𝐜</m:t>
                          </m:r>
                        </m:num>
                        <m:den>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r>
                                <a:rPr lang="en-US" sz="2400" i="1">
                                  <a:latin typeface="Cambria Math" panose="02040503050406030204" pitchFamily="18" charset="0"/>
                                </a:rPr>
                                <m:t>𝑇</m:t>
                              </m:r>
                            </m:sup>
                          </m:sSup>
                          <m:r>
                            <a:rPr lang="en-US" sz="2400" b="1" i="1">
                              <a:latin typeface="Cambria Math" panose="02040503050406030204" pitchFamily="18" charset="0"/>
                            </a:rPr>
                            <m:t>𝐇𝐝</m:t>
                          </m:r>
                        </m:den>
                      </m:f>
                      <m:r>
                        <a:rPr lang="en-US" sz="2400" i="1">
                          <a:latin typeface="Cambria Math" panose="02040503050406030204" pitchFamily="18" charset="0"/>
                        </a:rPr>
                        <m:t>&gt;0</m:t>
                      </m:r>
                    </m:oMath>
                  </m:oMathPara>
                </a14:m>
                <a:endParaRPr lang="en-US" sz="2400" dirty="0"/>
              </a:p>
            </p:txBody>
          </p:sp>
        </mc:Choice>
        <mc:Fallback xmlns="">
          <p:sp>
            <p:nvSpPr>
              <p:cNvPr id="10" name="TextBox 9">
                <a:extLst>
                  <a:ext uri="{FF2B5EF4-FFF2-40B4-BE49-F238E27FC236}">
                    <a16:creationId xmlns:a16="http://schemas.microsoft.com/office/drawing/2014/main" id="{1B31DAE4-5CEC-613A-8C46-0B5E797A8E22}"/>
                  </a:ext>
                </a:extLst>
              </p:cNvPr>
              <p:cNvSpPr txBox="1">
                <a:spLocks noRot="1" noChangeAspect="1" noMove="1" noResize="1" noEditPoints="1" noAdjustHandles="1" noChangeArrowheads="1" noChangeShapeType="1" noTextEdit="1"/>
              </p:cNvSpPr>
              <p:nvPr/>
            </p:nvSpPr>
            <p:spPr>
              <a:xfrm>
                <a:off x="2126907" y="3776546"/>
                <a:ext cx="2445093" cy="84112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501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A76B-7FDA-340B-0E60-7F2FAB5243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84C68C-0082-F8FD-8A71-C6E6EE57CC9B}"/>
              </a:ext>
            </a:extLst>
          </p:cNvPr>
          <p:cNvSpPr>
            <a:spLocks noGrp="1"/>
          </p:cNvSpPr>
          <p:nvPr>
            <p:ph type="ctrTitle"/>
          </p:nvPr>
        </p:nvSpPr>
        <p:spPr>
          <a:xfrm>
            <a:off x="685800" y="1219201"/>
            <a:ext cx="7772400" cy="2381250"/>
          </a:xfrm>
        </p:spPr>
        <p:txBody>
          <a:bodyPr>
            <a:normAutofit/>
          </a:bodyPr>
          <a:lstStyle/>
          <a:p>
            <a:r>
              <a:rPr lang="en-US" dirty="0"/>
              <a:t>5.4</a:t>
            </a:r>
            <a:br>
              <a:rPr lang="en-US" dirty="0"/>
            </a:br>
            <a:br>
              <a:rPr lang="en-US" dirty="0"/>
            </a:br>
            <a:r>
              <a:rPr lang="en-US" dirty="0"/>
              <a:t>Unconstrained Optimization Algorithms</a:t>
            </a:r>
          </a:p>
        </p:txBody>
      </p:sp>
      <p:sp>
        <p:nvSpPr>
          <p:cNvPr id="2" name="Subtitle 1">
            <a:extLst>
              <a:ext uri="{FF2B5EF4-FFF2-40B4-BE49-F238E27FC236}">
                <a16:creationId xmlns:a16="http://schemas.microsoft.com/office/drawing/2014/main" id="{9CFC86A3-B973-933C-1F5C-86FA98322D6B}"/>
              </a:ext>
            </a:extLst>
          </p:cNvPr>
          <p:cNvSpPr>
            <a:spLocks noGrp="1"/>
          </p:cNvSpPr>
          <p:nvPr>
            <p:ph type="subTitle" idx="1"/>
          </p:nvPr>
        </p:nvSpPr>
        <p:spPr/>
        <p:txBody>
          <a:bodyPr/>
          <a:lstStyle/>
          <a:p>
            <a:r>
              <a:rPr lang="en-US" dirty="0"/>
              <a:t>Optimization problem without constraint is to find the stationary point of the objective function</a:t>
            </a:r>
          </a:p>
        </p:txBody>
      </p:sp>
    </p:spTree>
    <p:extLst>
      <p:ext uri="{BB962C8B-B14F-4D97-AF65-F5344CB8AC3E}">
        <p14:creationId xmlns:p14="http://schemas.microsoft.com/office/powerpoint/2010/main" val="191473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6C98215-2D6A-1EF3-8942-777CAADCD2E7}"/>
                  </a:ext>
                </a:extLst>
              </p:cNvPr>
              <p:cNvSpPr>
                <a:spLocks noGrp="1"/>
              </p:cNvSpPr>
              <p:nvPr>
                <p:ph type="body" sz="quarter" idx="10"/>
              </p:nvPr>
            </p:nvSpPr>
            <p:spPr/>
            <p:txBody>
              <a:bodyPr/>
              <a:lstStyle/>
              <a:p>
                <a:r>
                  <a:rPr lang="en-US" dirty="0"/>
                  <a:t>standard form of an unconstrained optimization problem </a:t>
                </a:r>
              </a:p>
              <a:p>
                <a:endParaRPr lang="en-US" dirty="0"/>
              </a:p>
              <a:p>
                <a:r>
                  <a:rPr lang="en-US" dirty="0"/>
                  <a:t>Optimum design satisfies KKT condition, but we need algorithm to find it</a:t>
                </a:r>
              </a:p>
              <a:p>
                <a:pPr lvl="1"/>
                <a:r>
                  <a:rPr lang="en-US" dirty="0"/>
                  <a:t>Iterative process: </a:t>
                </a:r>
                <a14:m>
                  <m:oMath xmlns:m="http://schemas.openxmlformats.org/officeDocument/2006/math">
                    <m:sSup>
                      <m:sSupPr>
                        <m:ctrlPr>
                          <a:rPr lang="en-US" i="1">
                            <a:latin typeface="Cambria Math" panose="02040503050406030204" pitchFamily="18" charset="0"/>
                          </a:rPr>
                        </m:ctrlPr>
                      </m:sSupPr>
                      <m:e>
                        <m:r>
                          <a:rPr lang="en-US" b="1" i="0">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0">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oMath>
                </a14:m>
                <a:endParaRPr lang="en-US" dirty="0"/>
              </a:p>
              <a:p>
                <a:pPr lvl="1"/>
                <a:r>
                  <a:rPr lang="en-US" dirty="0"/>
                  <a:t>We discussed how to determine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oMath>
                </a14:m>
                <a:r>
                  <a:rPr lang="en-US" dirty="0"/>
                  <a:t> previously</a:t>
                </a:r>
              </a:p>
              <a:p>
                <a:pPr lvl="1"/>
                <a:r>
                  <a:rPr lang="en-US" dirty="0"/>
                  <a:t>Methods of determining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oMath>
                </a14:m>
                <a:r>
                  <a:rPr lang="en-US" dirty="0"/>
                  <a:t> will be discussed here</a:t>
                </a:r>
              </a:p>
              <a:p>
                <a:r>
                  <a:rPr lang="en-US" dirty="0"/>
                  <a:t>performance of optimization algorithms depends on the selection of the search direction</a:t>
                </a:r>
              </a:p>
            </p:txBody>
          </p:sp>
        </mc:Choice>
        <mc:Fallback xmlns="">
          <p:sp>
            <p:nvSpPr>
              <p:cNvPr id="2" name="Text Placeholder 1">
                <a:extLst>
                  <a:ext uri="{FF2B5EF4-FFF2-40B4-BE49-F238E27FC236}">
                    <a16:creationId xmlns:a16="http://schemas.microsoft.com/office/drawing/2014/main" id="{C6C98215-2D6A-1EF3-8942-777CAADCD2E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98F8ACB-AEB0-D380-F53E-C7D1EA8F0EE9}"/>
              </a:ext>
            </a:extLst>
          </p:cNvPr>
          <p:cNvSpPr>
            <a:spLocks noGrp="1"/>
          </p:cNvSpPr>
          <p:nvPr>
            <p:ph type="title"/>
          </p:nvPr>
        </p:nvSpPr>
        <p:spPr/>
        <p:txBody>
          <a:bodyPr/>
          <a:lstStyle/>
          <a:p>
            <a:r>
              <a:rPr lang="en-US" dirty="0"/>
              <a:t>Unconstrained Optimization Algorithms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2C7D803-A029-94A5-94B5-9584645FC7A3}"/>
                  </a:ext>
                </a:extLst>
              </p:cNvPr>
              <p:cNvSpPr txBox="1"/>
              <p:nvPr/>
            </p:nvSpPr>
            <p:spPr>
              <a:xfrm>
                <a:off x="2884449" y="1278671"/>
                <a:ext cx="2276008"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𝐱</m:t>
                      </m:r>
                      <m:r>
                        <a:rPr lang="en-US" sz="2400">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F2C7D803-A029-94A5-94B5-9584645FC7A3}"/>
                  </a:ext>
                </a:extLst>
              </p:cNvPr>
              <p:cNvSpPr txBox="1">
                <a:spLocks noRot="1" noChangeAspect="1" noMove="1" noResize="1" noEditPoints="1" noAdjustHandles="1" noChangeArrowheads="1" noChangeShapeType="1" noTextEdit="1"/>
              </p:cNvSpPr>
              <p:nvPr/>
            </p:nvSpPr>
            <p:spPr>
              <a:xfrm>
                <a:off x="2884449" y="1278671"/>
                <a:ext cx="2276008" cy="461665"/>
              </a:xfrm>
              <a:prstGeom prst="rect">
                <a:avLst/>
              </a:prstGeom>
              <a:blipFill>
                <a:blip r:embed="rId3"/>
                <a:stretch>
                  <a:fillRect b="-14103"/>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61117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Chapter 5</a:t>
            </a:r>
            <a:br>
              <a:rPr lang="en-US" dirty="0"/>
            </a:br>
            <a:r>
              <a:rPr lang="en-US" dirty="0"/>
              <a:t>Numerical Optimization Algorithms</a:t>
            </a: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0524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Properties of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𝐜</m:t>
                        </m:r>
                      </m:e>
                      <m:sup>
                        <m:d>
                          <m:dPr>
                            <m:ctrlPr>
                              <a:rPr lang="en-US" b="1" i="1">
                                <a:latin typeface="Cambria Math" panose="02040503050406030204" pitchFamily="18" charset="0"/>
                              </a:rPr>
                            </m:ctrlPr>
                          </m:dPr>
                          <m:e>
                            <m:r>
                              <a:rPr lang="en-US" b="0" i="1">
                                <a:latin typeface="Cambria Math" panose="02040503050406030204" pitchFamily="18" charset="0"/>
                              </a:rPr>
                              <m:t>𝑘</m:t>
                            </m:r>
                          </m:e>
                        </m:d>
                      </m:sup>
                    </m:sSup>
                    <m:r>
                      <a:rPr lang="en-US" b="0" i="0">
                        <a:latin typeface="Cambria Math" panose="02040503050406030204" pitchFamily="18" charset="0"/>
                      </a:rPr>
                      <m:t>=</m:t>
                    </m:r>
                    <m:r>
                      <m:rPr>
                        <m:sty m:val="p"/>
                      </m:rPr>
                      <a:rPr lang="en-US" b="0" i="0">
                        <a:latin typeface="Cambria Math" panose="02040503050406030204" pitchFamily="18" charset="0"/>
                      </a:rPr>
                      <m:t>∇</m:t>
                    </m:r>
                    <m:sSup>
                      <m:sSupPr>
                        <m:ctrlPr>
                          <a:rPr lang="en-US" b="0" i="1">
                            <a:latin typeface="Cambria Math" panose="02040503050406030204" pitchFamily="18" charset="0"/>
                          </a:rPr>
                        </m:ctrlPr>
                      </m:sSupPr>
                      <m:e>
                        <m:r>
                          <a:rPr lang="en-US" b="0" i="1">
                            <a:latin typeface="Cambria Math" panose="02040503050406030204" pitchFamily="18" charset="0"/>
                          </a:rPr>
                          <m:t>𝑓</m:t>
                        </m:r>
                      </m:e>
                      <m:sup>
                        <m:d>
                          <m:dPr>
                            <m:ctrlPr>
                              <a:rPr lang="en-US" b="0" i="1">
                                <a:latin typeface="Cambria Math" panose="02040503050406030204" pitchFamily="18" charset="0"/>
                              </a:rPr>
                            </m:ctrlPr>
                          </m:dPr>
                          <m:e>
                            <m:r>
                              <a:rPr lang="en-US" b="0" i="1">
                                <a:latin typeface="Cambria Math" panose="02040503050406030204" pitchFamily="18" charset="0"/>
                              </a:rPr>
                              <m:t>𝑘</m:t>
                            </m:r>
                          </m:e>
                        </m:d>
                      </m:sup>
                    </m:sSup>
                  </m:oMath>
                </a14:m>
                <a:endParaRPr lang="en-US" dirty="0"/>
              </a:p>
              <a:p>
                <a:pPr lvl="1"/>
                <a:r>
                  <a:rPr lang="en-US" dirty="0"/>
                  <a:t>Normal to the surface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m:rPr>
                        <m:sty m:val="p"/>
                      </m:rPr>
                      <a:rPr lang="en-US" i="0" dirty="0" smtClean="0">
                        <a:latin typeface="Cambria Math" panose="02040503050406030204" pitchFamily="18" charset="0"/>
                      </a:rPr>
                      <m:t>constant</m:t>
                    </m:r>
                  </m:oMath>
                </a14:m>
                <a:endParaRPr lang="en-US" dirty="0"/>
              </a:p>
              <a:p>
                <a:pPr lvl="1"/>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0" dirty="0" smtClean="0">
                        <a:latin typeface="Cambria Math" panose="02040503050406030204" pitchFamily="18" charset="0"/>
                      </a:rPr>
                      <m:t>𝐱</m:t>
                    </m:r>
                    <m:r>
                      <a:rPr lang="en-US" i="1" dirty="0">
                        <a:latin typeface="Cambria Math" panose="02040503050406030204" pitchFamily="18" charset="0"/>
                      </a:rPr>
                      <m:t>)</m:t>
                    </m:r>
                  </m:oMath>
                </a14:m>
                <a:r>
                  <a:rPr lang="en-US" dirty="0"/>
                  <a:t> increases in the direction of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𝐜</m:t>
                        </m:r>
                      </m:e>
                      <m:sup>
                        <m:d>
                          <m:dPr>
                            <m:ctrlPr>
                              <a:rPr lang="en-US" b="1" i="1">
                                <a:latin typeface="Cambria Math" panose="02040503050406030204" pitchFamily="18" charset="0"/>
                              </a:rPr>
                            </m:ctrlPr>
                          </m:dPr>
                          <m:e>
                            <m:r>
                              <a:rPr lang="en-US" i="1">
                                <a:latin typeface="Cambria Math" panose="02040503050406030204" pitchFamily="18" charset="0"/>
                              </a:rPr>
                              <m:t>𝑘</m:t>
                            </m:r>
                          </m:e>
                        </m:d>
                      </m:sup>
                    </m:sSup>
                  </m:oMath>
                </a14:m>
                <a:endParaRPr lang="en-US" baseline="30000" dirty="0"/>
              </a:p>
              <a:p>
                <a:pPr lvl="1"/>
                <a:r>
                  <a:rPr lang="en-US" dirty="0"/>
                  <a:t>Increasing ratio is max in the direction of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𝐜</m:t>
                        </m:r>
                      </m:e>
                      <m:sup>
                        <m:d>
                          <m:dPr>
                            <m:ctrlPr>
                              <a:rPr lang="en-US" b="1" i="1">
                                <a:latin typeface="Cambria Math" panose="02040503050406030204" pitchFamily="18" charset="0"/>
                              </a:rPr>
                            </m:ctrlPr>
                          </m:dPr>
                          <m:e>
                            <m:r>
                              <a:rPr lang="en-US" i="1">
                                <a:latin typeface="Cambria Math" panose="02040503050406030204" pitchFamily="18" charset="0"/>
                              </a:rPr>
                              <m:t>𝑘</m:t>
                            </m:r>
                          </m:e>
                        </m:d>
                      </m:sup>
                    </m:sSup>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108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Search (Descent) Direction</a:t>
            </a:r>
          </a:p>
        </p:txBody>
      </p:sp>
      <p:graphicFrame>
        <p:nvGraphicFramePr>
          <p:cNvPr id="5" name="Object 4"/>
          <p:cNvGraphicFramePr>
            <a:graphicFrameLocks noChangeAspect="1"/>
          </p:cNvGraphicFramePr>
          <p:nvPr>
            <p:extLst>
              <p:ext uri="{D42A27DB-BD31-4B8C-83A1-F6EECF244321}">
                <p14:modId xmlns:p14="http://schemas.microsoft.com/office/powerpoint/2010/main" val="2419927707"/>
              </p:ext>
            </p:extLst>
          </p:nvPr>
        </p:nvGraphicFramePr>
        <p:xfrm>
          <a:off x="6072102" y="2024569"/>
          <a:ext cx="1104900" cy="304800"/>
        </p:xfrm>
        <a:graphic>
          <a:graphicData uri="http://schemas.openxmlformats.org/presentationml/2006/ole">
            <mc:AlternateContent xmlns:mc="http://schemas.openxmlformats.org/markup-compatibility/2006">
              <mc:Choice xmlns:v="urn:schemas-microsoft-com:vml" Requires="v">
                <p:oleObj name="Equation" r:id="rId3" imgW="1104840" imgH="304560" progId="Equation.DSMT4">
                  <p:embed/>
                </p:oleObj>
              </mc:Choice>
              <mc:Fallback>
                <p:oleObj name="Equation" r:id="rId3" imgW="1104840" imgH="304560" progId="Equation.DSMT4">
                  <p:embed/>
                  <p:pic>
                    <p:nvPicPr>
                      <p:cNvPr id="5" name="Object 4"/>
                      <p:cNvPicPr>
                        <a:picLocks noChangeAspect="1" noChangeArrowheads="1"/>
                      </p:cNvPicPr>
                      <p:nvPr/>
                    </p:nvPicPr>
                    <p:blipFill>
                      <a:blip r:embed="rId4"/>
                      <a:srcRect/>
                      <a:stretch>
                        <a:fillRect/>
                      </a:stretch>
                    </p:blipFill>
                    <p:spPr bwMode="auto">
                      <a:xfrm>
                        <a:off x="6072102" y="2024569"/>
                        <a:ext cx="1104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reeform 6"/>
          <p:cNvSpPr/>
          <p:nvPr/>
        </p:nvSpPr>
        <p:spPr bwMode="auto">
          <a:xfrm>
            <a:off x="1386673" y="3004457"/>
            <a:ext cx="3094892" cy="944545"/>
          </a:xfrm>
          <a:custGeom>
            <a:avLst/>
            <a:gdLst>
              <a:gd name="connsiteX0" fmla="*/ 0 w 3094892"/>
              <a:gd name="connsiteY0" fmla="*/ 944545 h 944545"/>
              <a:gd name="connsiteX1" fmla="*/ 542611 w 3094892"/>
              <a:gd name="connsiteY1" fmla="*/ 612950 h 944545"/>
              <a:gd name="connsiteX2" fmla="*/ 1316334 w 3094892"/>
              <a:gd name="connsiteY2" fmla="*/ 301451 h 944545"/>
              <a:gd name="connsiteX3" fmla="*/ 2210637 w 3094892"/>
              <a:gd name="connsiteY3" fmla="*/ 70339 h 944545"/>
              <a:gd name="connsiteX4" fmla="*/ 3094892 w 3094892"/>
              <a:gd name="connsiteY4" fmla="*/ 0 h 94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892" h="944545">
                <a:moveTo>
                  <a:pt x="0" y="944545"/>
                </a:moveTo>
                <a:cubicBezTo>
                  <a:pt x="161611" y="832338"/>
                  <a:pt x="323222" y="720132"/>
                  <a:pt x="542611" y="612950"/>
                </a:cubicBezTo>
                <a:cubicBezTo>
                  <a:pt x="762000" y="505768"/>
                  <a:pt x="1038330" y="391886"/>
                  <a:pt x="1316334" y="301451"/>
                </a:cubicBezTo>
                <a:cubicBezTo>
                  <a:pt x="1594338" y="211016"/>
                  <a:pt x="1914211" y="120581"/>
                  <a:pt x="2210637" y="70339"/>
                </a:cubicBezTo>
                <a:cubicBezTo>
                  <a:pt x="2507063" y="20097"/>
                  <a:pt x="2800977" y="10048"/>
                  <a:pt x="3094892" y="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8" name="Freeform 7"/>
          <p:cNvSpPr/>
          <p:nvPr/>
        </p:nvSpPr>
        <p:spPr bwMode="auto">
          <a:xfrm>
            <a:off x="1321358" y="3959051"/>
            <a:ext cx="638071" cy="2059912"/>
          </a:xfrm>
          <a:custGeom>
            <a:avLst/>
            <a:gdLst>
              <a:gd name="connsiteX0" fmla="*/ 55266 w 638071"/>
              <a:gd name="connsiteY0" fmla="*/ 0 h 2059912"/>
              <a:gd name="connsiteX1" fmla="*/ 25121 w 638071"/>
              <a:gd name="connsiteY1" fmla="*/ 643094 h 2059912"/>
              <a:gd name="connsiteX2" fmla="*/ 205991 w 638071"/>
              <a:gd name="connsiteY2" fmla="*/ 1477107 h 2059912"/>
              <a:gd name="connsiteX3" fmla="*/ 638071 w 638071"/>
              <a:gd name="connsiteY3" fmla="*/ 2059912 h 2059912"/>
            </a:gdLst>
            <a:ahLst/>
            <a:cxnLst>
              <a:cxn ang="0">
                <a:pos x="connsiteX0" y="connsiteY0"/>
              </a:cxn>
              <a:cxn ang="0">
                <a:pos x="connsiteX1" y="connsiteY1"/>
              </a:cxn>
              <a:cxn ang="0">
                <a:pos x="connsiteX2" y="connsiteY2"/>
              </a:cxn>
              <a:cxn ang="0">
                <a:pos x="connsiteX3" y="connsiteY3"/>
              </a:cxn>
            </a:cxnLst>
            <a:rect l="l" t="t" r="r" b="b"/>
            <a:pathLst>
              <a:path w="638071" h="2059912">
                <a:moveTo>
                  <a:pt x="55266" y="0"/>
                </a:moveTo>
                <a:cubicBezTo>
                  <a:pt x="27633" y="198455"/>
                  <a:pt x="0" y="396910"/>
                  <a:pt x="25121" y="643094"/>
                </a:cubicBezTo>
                <a:cubicBezTo>
                  <a:pt x="50242" y="889279"/>
                  <a:pt x="103833" y="1240971"/>
                  <a:pt x="205991" y="1477107"/>
                </a:cubicBezTo>
                <a:cubicBezTo>
                  <a:pt x="308149" y="1713243"/>
                  <a:pt x="473110" y="1886577"/>
                  <a:pt x="638071" y="2059912"/>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 name="Freeform 8"/>
          <p:cNvSpPr/>
          <p:nvPr/>
        </p:nvSpPr>
        <p:spPr bwMode="auto">
          <a:xfrm>
            <a:off x="1949380" y="4923692"/>
            <a:ext cx="2301073" cy="1085222"/>
          </a:xfrm>
          <a:custGeom>
            <a:avLst/>
            <a:gdLst>
              <a:gd name="connsiteX0" fmla="*/ 0 w 2301073"/>
              <a:gd name="connsiteY0" fmla="*/ 1085222 h 1085222"/>
              <a:gd name="connsiteX1" fmla="*/ 693336 w 2301073"/>
              <a:gd name="connsiteY1" fmla="*/ 502418 h 1085222"/>
              <a:gd name="connsiteX2" fmla="*/ 1386673 w 2301073"/>
              <a:gd name="connsiteY2" fmla="*/ 160774 h 1085222"/>
              <a:gd name="connsiteX3" fmla="*/ 2301073 w 2301073"/>
              <a:gd name="connsiteY3" fmla="*/ 0 h 1085222"/>
            </a:gdLst>
            <a:ahLst/>
            <a:cxnLst>
              <a:cxn ang="0">
                <a:pos x="connsiteX0" y="connsiteY0"/>
              </a:cxn>
              <a:cxn ang="0">
                <a:pos x="connsiteX1" y="connsiteY1"/>
              </a:cxn>
              <a:cxn ang="0">
                <a:pos x="connsiteX2" y="connsiteY2"/>
              </a:cxn>
              <a:cxn ang="0">
                <a:pos x="connsiteX3" y="connsiteY3"/>
              </a:cxn>
            </a:cxnLst>
            <a:rect l="l" t="t" r="r" b="b"/>
            <a:pathLst>
              <a:path w="2301073" h="1085222">
                <a:moveTo>
                  <a:pt x="0" y="1085222"/>
                </a:moveTo>
                <a:cubicBezTo>
                  <a:pt x="231112" y="870857"/>
                  <a:pt x="462224" y="656493"/>
                  <a:pt x="693336" y="502418"/>
                </a:cubicBezTo>
                <a:cubicBezTo>
                  <a:pt x="924448" y="348343"/>
                  <a:pt x="1118717" y="244510"/>
                  <a:pt x="1386673" y="160774"/>
                </a:cubicBezTo>
                <a:cubicBezTo>
                  <a:pt x="1654629" y="77038"/>
                  <a:pt x="1977851" y="38519"/>
                  <a:pt x="2301073" y="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 name="Freeform 9"/>
          <p:cNvSpPr/>
          <p:nvPr/>
        </p:nvSpPr>
        <p:spPr bwMode="auto">
          <a:xfrm>
            <a:off x="4215284" y="2994409"/>
            <a:ext cx="256232" cy="1939332"/>
          </a:xfrm>
          <a:custGeom>
            <a:avLst/>
            <a:gdLst>
              <a:gd name="connsiteX0" fmla="*/ 15072 w 256232"/>
              <a:gd name="connsiteY0" fmla="*/ 1939332 h 1939332"/>
              <a:gd name="connsiteX1" fmla="*/ 5024 w 256232"/>
              <a:gd name="connsiteY1" fmla="*/ 1396721 h 1939332"/>
              <a:gd name="connsiteX2" fmla="*/ 45217 w 256232"/>
              <a:gd name="connsiteY2" fmla="*/ 612949 h 1939332"/>
              <a:gd name="connsiteX3" fmla="*/ 256232 w 256232"/>
              <a:gd name="connsiteY3" fmla="*/ 0 h 1939332"/>
            </a:gdLst>
            <a:ahLst/>
            <a:cxnLst>
              <a:cxn ang="0">
                <a:pos x="connsiteX0" y="connsiteY0"/>
              </a:cxn>
              <a:cxn ang="0">
                <a:pos x="connsiteX1" y="connsiteY1"/>
              </a:cxn>
              <a:cxn ang="0">
                <a:pos x="connsiteX2" y="connsiteY2"/>
              </a:cxn>
              <a:cxn ang="0">
                <a:pos x="connsiteX3" y="connsiteY3"/>
              </a:cxn>
            </a:cxnLst>
            <a:rect l="l" t="t" r="r" b="b"/>
            <a:pathLst>
              <a:path w="256232" h="1939332">
                <a:moveTo>
                  <a:pt x="15072" y="1939332"/>
                </a:moveTo>
                <a:cubicBezTo>
                  <a:pt x="7536" y="1778558"/>
                  <a:pt x="0" y="1617785"/>
                  <a:pt x="5024" y="1396721"/>
                </a:cubicBezTo>
                <a:cubicBezTo>
                  <a:pt x="10048" y="1175657"/>
                  <a:pt x="3349" y="845736"/>
                  <a:pt x="45217" y="612949"/>
                </a:cubicBezTo>
                <a:cubicBezTo>
                  <a:pt x="87085" y="380162"/>
                  <a:pt x="171658" y="190081"/>
                  <a:pt x="256232" y="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Freeform 10"/>
          <p:cNvSpPr/>
          <p:nvPr/>
        </p:nvSpPr>
        <p:spPr bwMode="auto">
          <a:xfrm>
            <a:off x="1738365" y="3965749"/>
            <a:ext cx="2190540" cy="787121"/>
          </a:xfrm>
          <a:custGeom>
            <a:avLst/>
            <a:gdLst>
              <a:gd name="connsiteX0" fmla="*/ 0 w 2190540"/>
              <a:gd name="connsiteY0" fmla="*/ 787121 h 787121"/>
              <a:gd name="connsiteX1" fmla="*/ 482321 w 2190540"/>
              <a:gd name="connsiteY1" fmla="*/ 375139 h 787121"/>
              <a:gd name="connsiteX2" fmla="*/ 1075173 w 2190540"/>
              <a:gd name="connsiteY2" fmla="*/ 93785 h 787121"/>
              <a:gd name="connsiteX3" fmla="*/ 1668026 w 2190540"/>
              <a:gd name="connsiteY3" fmla="*/ 13398 h 787121"/>
              <a:gd name="connsiteX4" fmla="*/ 2190540 w 2190540"/>
              <a:gd name="connsiteY4" fmla="*/ 13398 h 787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540" h="787121">
                <a:moveTo>
                  <a:pt x="0" y="787121"/>
                </a:moveTo>
                <a:cubicBezTo>
                  <a:pt x="151562" y="638908"/>
                  <a:pt x="303125" y="490695"/>
                  <a:pt x="482321" y="375139"/>
                </a:cubicBezTo>
                <a:cubicBezTo>
                  <a:pt x="661517" y="259583"/>
                  <a:pt x="877556" y="154075"/>
                  <a:pt x="1075173" y="93785"/>
                </a:cubicBezTo>
                <a:cubicBezTo>
                  <a:pt x="1272790" y="33495"/>
                  <a:pt x="1482132" y="26796"/>
                  <a:pt x="1668026" y="13398"/>
                </a:cubicBezTo>
                <a:cubicBezTo>
                  <a:pt x="1853920" y="0"/>
                  <a:pt x="2022230" y="6699"/>
                  <a:pt x="2190540" y="13398"/>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5" name="Straight Arrow Connector 14"/>
          <p:cNvCxnSpPr>
            <a:stCxn id="11" idx="0"/>
          </p:cNvCxnSpPr>
          <p:nvPr/>
        </p:nvCxnSpPr>
        <p:spPr bwMode="auto">
          <a:xfrm flipV="1">
            <a:off x="1738365" y="4582048"/>
            <a:ext cx="200967" cy="17082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6200000" flipV="1">
            <a:off x="2074985" y="3531996"/>
            <a:ext cx="874207" cy="28135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V="1">
            <a:off x="2652765" y="3758084"/>
            <a:ext cx="914400" cy="35169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0" name="TextBox 19"/>
          <p:cNvSpPr txBox="1"/>
          <p:nvPr/>
        </p:nvSpPr>
        <p:spPr>
          <a:xfrm>
            <a:off x="3546907" y="3537020"/>
            <a:ext cx="325731" cy="369332"/>
          </a:xfrm>
          <a:prstGeom prst="rect">
            <a:avLst/>
          </a:prstGeom>
          <a:noFill/>
        </p:spPr>
        <p:txBody>
          <a:bodyPr wrap="none" rtlCol="0">
            <a:spAutoFit/>
          </a:bodyPr>
          <a:lstStyle/>
          <a:p>
            <a:r>
              <a:rPr lang="en-US" b="1" dirty="0"/>
              <a:t>T</a:t>
            </a:r>
          </a:p>
        </p:txBody>
      </p:sp>
      <p:sp>
        <p:nvSpPr>
          <p:cNvPr id="23" name="TextBox 22"/>
          <p:cNvSpPr txBox="1"/>
          <p:nvPr/>
        </p:nvSpPr>
        <p:spPr>
          <a:xfrm>
            <a:off x="2196790" y="2944169"/>
            <a:ext cx="312907" cy="369332"/>
          </a:xfrm>
          <a:prstGeom prst="rect">
            <a:avLst/>
          </a:prstGeom>
          <a:noFill/>
        </p:spPr>
        <p:txBody>
          <a:bodyPr wrap="none" rtlCol="0">
            <a:spAutoFit/>
          </a:bodyPr>
          <a:lstStyle/>
          <a:p>
            <a:r>
              <a:rPr lang="en-US" b="1" dirty="0"/>
              <a:t>c</a:t>
            </a:r>
          </a:p>
        </p:txBody>
      </p:sp>
      <p:sp>
        <p:nvSpPr>
          <p:cNvPr id="24" name="TextBox 23"/>
          <p:cNvSpPr txBox="1"/>
          <p:nvPr/>
        </p:nvSpPr>
        <p:spPr>
          <a:xfrm flipH="1">
            <a:off x="1758463" y="4583727"/>
            <a:ext cx="339520" cy="369332"/>
          </a:xfrm>
          <a:prstGeom prst="rect">
            <a:avLst/>
          </a:prstGeom>
          <a:noFill/>
        </p:spPr>
        <p:txBody>
          <a:bodyPr wrap="square" rtlCol="0">
            <a:spAutoFit/>
          </a:bodyPr>
          <a:lstStyle/>
          <a:p>
            <a:r>
              <a:rPr lang="en-US" dirty="0"/>
              <a:t>s</a:t>
            </a:r>
          </a:p>
        </p:txBody>
      </p:sp>
      <p:sp>
        <p:nvSpPr>
          <p:cNvPr id="25" name="TextBox 24"/>
          <p:cNvSpPr txBox="1"/>
          <p:nvPr/>
        </p:nvSpPr>
        <p:spPr>
          <a:xfrm rot="20067851">
            <a:off x="2195629" y="4724399"/>
            <a:ext cx="1383712" cy="369332"/>
          </a:xfrm>
          <a:prstGeom prst="rect">
            <a:avLst/>
          </a:prstGeom>
          <a:noFill/>
        </p:spPr>
        <p:txBody>
          <a:bodyPr wrap="none" rtlCol="0">
            <a:spAutoFit/>
          </a:bodyPr>
          <a:lstStyle/>
          <a:p>
            <a:r>
              <a:rPr lang="en-US" dirty="0"/>
              <a:t>f = constant</a:t>
            </a:r>
          </a:p>
        </p:txBody>
      </p:sp>
      <p:sp>
        <p:nvSpPr>
          <p:cNvPr id="12" name="TextBox 11"/>
          <p:cNvSpPr txBox="1"/>
          <p:nvPr/>
        </p:nvSpPr>
        <p:spPr>
          <a:xfrm>
            <a:off x="5290874" y="5618853"/>
            <a:ext cx="220073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Tangent vector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1D2EB9F-1775-5E27-B327-A4E1A6D72C7D}"/>
                  </a:ext>
                </a:extLst>
              </p:cNvPr>
              <p:cNvSpPr txBox="1"/>
              <p:nvPr/>
            </p:nvSpPr>
            <p:spPr>
              <a:xfrm>
                <a:off x="4973552" y="2944169"/>
                <a:ext cx="2970108" cy="846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𝐓</m:t>
                      </m:r>
                      <m:r>
                        <a:rPr lang="en-US" sz="2000" b="0" i="0">
                          <a:latin typeface="Cambria Math" panose="02040503050406030204" pitchFamily="18" charset="0"/>
                        </a:rPr>
                        <m:t>=</m:t>
                      </m:r>
                      <m:sSup>
                        <m:sSupPr>
                          <m:ctrlPr>
                            <a:rPr lang="en-US" sz="2000" b="0" i="1">
                              <a:latin typeface="Cambria Math" panose="02040503050406030204" pitchFamily="18" charset="0"/>
                            </a:rPr>
                          </m:ctrlPr>
                        </m:sSupPr>
                        <m:e>
                          <m:d>
                            <m:dPr>
                              <m:begChr m:val="{"/>
                              <m:endChr m:val="}"/>
                              <m:ctrlPr>
                                <a:rPr lang="en-US" sz="2000" b="0" i="1">
                                  <a:latin typeface="Cambria Math" panose="02040503050406030204" pitchFamily="18" charset="0"/>
                                </a:rPr>
                              </m:ctrlPr>
                            </m:dPr>
                            <m:e>
                              <m:f>
                                <m:fPr>
                                  <m:ctrlPr>
                                    <a:rPr lang="en-US" sz="2000" b="0" i="1">
                                      <a:latin typeface="Cambria Math" panose="02040503050406030204" pitchFamily="18" charset="0"/>
                                    </a:rPr>
                                  </m:ctrlPr>
                                </m:fPr>
                                <m:num>
                                  <m:r>
                                    <m:rPr>
                                      <m:sty m:val="p"/>
                                    </m:rPr>
                                    <a:rPr lang="en-US" sz="2000" b="0" i="1">
                                      <a:latin typeface="Cambria Math" panose="02040503050406030204" pitchFamily="18" charset="0"/>
                                    </a:rPr>
                                    <m:t>d</m:t>
                                  </m:r>
                                  <m:sSub>
                                    <m:sSubPr>
                                      <m:ctrlPr>
                                        <a:rPr lang="en-US" sz="2000" b="0" i="1">
                                          <a:latin typeface="Cambria Math" panose="02040503050406030204" pitchFamily="18" charset="0"/>
                                        </a:rPr>
                                      </m:ctrlPr>
                                    </m:sSubPr>
                                    <m:e>
                                      <m:r>
                                        <a:rPr lang="en-US" sz="2000" b="0" i="1" smtClean="0">
                                          <a:latin typeface="Cambria Math" panose="02040503050406030204" pitchFamily="18" charset="0"/>
                                        </a:rPr>
                                        <m:t>𝑥</m:t>
                                      </m:r>
                                    </m:e>
                                    <m:sub>
                                      <m:r>
                                        <a:rPr lang="en-US" sz="2000" b="0" i="0">
                                          <a:latin typeface="Cambria Math" panose="02040503050406030204" pitchFamily="18" charset="0"/>
                                        </a:rPr>
                                        <m:t>1</m:t>
                                      </m:r>
                                    </m:sub>
                                  </m:sSub>
                                </m:num>
                                <m:den>
                                  <m:r>
                                    <m:rPr>
                                      <m:sty m:val="p"/>
                                    </m:rPr>
                                    <a:rPr lang="en-US" sz="2000" b="0" i="1">
                                      <a:latin typeface="Cambria Math" panose="02040503050406030204" pitchFamily="18" charset="0"/>
                                    </a:rPr>
                                    <m:t>d</m:t>
                                  </m:r>
                                  <m:r>
                                    <a:rPr lang="en-US" sz="2000" b="0" i="1">
                                      <a:latin typeface="Cambria Math" panose="02040503050406030204" pitchFamily="18" charset="0"/>
                                    </a:rPr>
                                    <m:t>𝑠</m:t>
                                  </m:r>
                                </m:den>
                              </m:f>
                              <m:r>
                                <a:rPr lang="en-US" sz="2000" b="0" i="0">
                                  <a:latin typeface="Cambria Math" panose="02040503050406030204" pitchFamily="18" charset="0"/>
                                </a:rPr>
                                <m:t>,</m:t>
                              </m:r>
                              <m:f>
                                <m:fPr>
                                  <m:ctrlPr>
                                    <a:rPr lang="en-US" sz="2000" b="0" i="1">
                                      <a:latin typeface="Cambria Math" panose="02040503050406030204" pitchFamily="18" charset="0"/>
                                    </a:rPr>
                                  </m:ctrlPr>
                                </m:fPr>
                                <m:num>
                                  <m:r>
                                    <m:rPr>
                                      <m:sty m:val="p"/>
                                    </m:rPr>
                                    <a:rPr lang="en-US" sz="2000" b="0" i="1">
                                      <a:latin typeface="Cambria Math" panose="02040503050406030204" pitchFamily="18" charset="0"/>
                                    </a:rPr>
                                    <m:t>d</m:t>
                                  </m:r>
                                  <m:sSub>
                                    <m:sSubPr>
                                      <m:ctrlPr>
                                        <a:rPr lang="en-US" sz="2000" b="0" i="1">
                                          <a:latin typeface="Cambria Math" panose="02040503050406030204" pitchFamily="18" charset="0"/>
                                        </a:rPr>
                                      </m:ctrlPr>
                                    </m:sSubPr>
                                    <m:e>
                                      <m:r>
                                        <a:rPr lang="en-US" sz="2000" b="0" i="1" smtClean="0">
                                          <a:latin typeface="Cambria Math" panose="02040503050406030204" pitchFamily="18" charset="0"/>
                                        </a:rPr>
                                        <m:t>𝑥</m:t>
                                      </m:r>
                                    </m:e>
                                    <m:sub>
                                      <m:r>
                                        <a:rPr lang="en-US" sz="2000" b="0" i="0">
                                          <a:latin typeface="Cambria Math" panose="02040503050406030204" pitchFamily="18" charset="0"/>
                                        </a:rPr>
                                        <m:t>2</m:t>
                                      </m:r>
                                    </m:sub>
                                  </m:sSub>
                                </m:num>
                                <m:den>
                                  <m:r>
                                    <m:rPr>
                                      <m:sty m:val="p"/>
                                    </m:rPr>
                                    <a:rPr lang="en-US" sz="2000" b="0" i="1">
                                      <a:latin typeface="Cambria Math" panose="02040503050406030204" pitchFamily="18" charset="0"/>
                                    </a:rPr>
                                    <m:t>d</m:t>
                                  </m:r>
                                  <m:r>
                                    <a:rPr lang="en-US" sz="2000" b="0" i="1">
                                      <a:latin typeface="Cambria Math" panose="02040503050406030204" pitchFamily="18" charset="0"/>
                                    </a:rPr>
                                    <m:t>𝑠</m:t>
                                  </m:r>
                                </m:den>
                              </m:f>
                              <m:r>
                                <a:rPr lang="en-US" sz="2000" b="0" i="0">
                                  <a:latin typeface="Cambria Math" panose="02040503050406030204" pitchFamily="18" charset="0"/>
                                </a:rPr>
                                <m:t>,⋯,</m:t>
                              </m:r>
                              <m:f>
                                <m:fPr>
                                  <m:ctrlPr>
                                    <a:rPr lang="en-US" sz="2000" b="0" i="1">
                                      <a:latin typeface="Cambria Math" panose="02040503050406030204" pitchFamily="18" charset="0"/>
                                    </a:rPr>
                                  </m:ctrlPr>
                                </m:fPr>
                                <m:num>
                                  <m:r>
                                    <m:rPr>
                                      <m:sty m:val="p"/>
                                    </m:rPr>
                                    <a:rPr lang="en-US" sz="2000" b="0" i="1">
                                      <a:latin typeface="Cambria Math" panose="02040503050406030204" pitchFamily="18" charset="0"/>
                                    </a:rPr>
                                    <m:t>d</m:t>
                                  </m:r>
                                  <m:sSub>
                                    <m:sSubPr>
                                      <m:ctrlPr>
                                        <a:rPr lang="en-US" sz="2000" b="0" i="1">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num>
                                <m:den>
                                  <m:r>
                                    <m:rPr>
                                      <m:sty m:val="p"/>
                                    </m:rPr>
                                    <a:rPr lang="en-US" sz="2000" b="0" i="1">
                                      <a:latin typeface="Cambria Math" panose="02040503050406030204" pitchFamily="18" charset="0"/>
                                    </a:rPr>
                                    <m:t>d</m:t>
                                  </m:r>
                                  <m:r>
                                    <a:rPr lang="en-US" sz="2000" b="0" i="1">
                                      <a:latin typeface="Cambria Math" panose="02040503050406030204" pitchFamily="18" charset="0"/>
                                    </a:rPr>
                                    <m:t>𝑠</m:t>
                                  </m:r>
                                </m:den>
                              </m:f>
                            </m:e>
                          </m:d>
                        </m:e>
                        <m:sup>
                          <m:r>
                            <m:rPr>
                              <m:sty m:val="p"/>
                            </m:rPr>
                            <a:rPr lang="en-US" sz="2000" b="0" i="1">
                              <a:latin typeface="Cambria Math" panose="02040503050406030204" pitchFamily="18" charset="0"/>
                            </a:rPr>
                            <m:t>T</m:t>
                          </m:r>
                        </m:sup>
                      </m:sSup>
                    </m:oMath>
                  </m:oMathPara>
                </a14:m>
                <a:endParaRPr lang="en-US" sz="2000" dirty="0"/>
              </a:p>
            </p:txBody>
          </p:sp>
        </mc:Choice>
        <mc:Fallback xmlns="">
          <p:sp>
            <p:nvSpPr>
              <p:cNvPr id="13" name="TextBox 12">
                <a:extLst>
                  <a:ext uri="{FF2B5EF4-FFF2-40B4-BE49-F238E27FC236}">
                    <a16:creationId xmlns:a16="http://schemas.microsoft.com/office/drawing/2014/main" id="{41D2EB9F-1775-5E27-B327-A4E1A6D72C7D}"/>
                  </a:ext>
                </a:extLst>
              </p:cNvPr>
              <p:cNvSpPr txBox="1">
                <a:spLocks noRot="1" noChangeAspect="1" noMove="1" noResize="1" noEditPoints="1" noAdjustHandles="1" noChangeArrowheads="1" noChangeShapeType="1" noTextEdit="1"/>
              </p:cNvSpPr>
              <p:nvPr/>
            </p:nvSpPr>
            <p:spPr>
              <a:xfrm>
                <a:off x="4973552" y="2944169"/>
                <a:ext cx="2970108" cy="8460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E21219-9135-005F-09EA-9F80ED6B25C4}"/>
                  </a:ext>
                </a:extLst>
              </p:cNvPr>
              <p:cNvSpPr txBox="1"/>
              <p:nvPr/>
            </p:nvSpPr>
            <p:spPr>
              <a:xfrm>
                <a:off x="4990447" y="3965749"/>
                <a:ext cx="2936317" cy="677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m:rPr>
                              <m:sty m:val="p"/>
                            </m:rPr>
                            <a:rPr lang="en-US" sz="2000" b="0">
                              <a:latin typeface="Cambria Math" panose="02040503050406030204" pitchFamily="18" charset="0"/>
                            </a:rPr>
                            <m:t>d</m:t>
                          </m:r>
                          <m:r>
                            <a:rPr lang="en-US" sz="2000" b="0" i="1">
                              <a:latin typeface="Cambria Math" panose="02040503050406030204" pitchFamily="18" charset="0"/>
                            </a:rPr>
                            <m:t>𝑓</m:t>
                          </m:r>
                        </m:num>
                        <m:den>
                          <m:r>
                            <m:rPr>
                              <m:sty m:val="p"/>
                            </m:rPr>
                            <a:rPr lang="en-US" sz="2000" b="0" i="1">
                              <a:latin typeface="Cambria Math" panose="02040503050406030204" pitchFamily="18" charset="0"/>
                            </a:rPr>
                            <m:t>d</m:t>
                          </m:r>
                          <m:r>
                            <a:rPr lang="en-US" sz="2000" b="0" i="1">
                              <a:latin typeface="Cambria Math" panose="02040503050406030204" pitchFamily="18" charset="0"/>
                            </a:rPr>
                            <m:t>𝑠</m:t>
                          </m:r>
                        </m:den>
                      </m:f>
                      <m:r>
                        <a:rPr lang="en-US" sz="2000" b="0" i="0">
                          <a:latin typeface="Cambria Math" panose="02040503050406030204" pitchFamily="18" charset="0"/>
                        </a:rPr>
                        <m:t>=</m:t>
                      </m:r>
                      <m:f>
                        <m:fPr>
                          <m:ctrlPr>
                            <a:rPr lang="en-US" sz="2000" b="0" i="1">
                              <a:latin typeface="Cambria Math" panose="02040503050406030204" pitchFamily="18" charset="0"/>
                            </a:rPr>
                          </m:ctrlPr>
                        </m:fPr>
                        <m:num>
                          <m:r>
                            <m:rPr>
                              <m:sty m:val="p"/>
                            </m:rPr>
                            <a:rPr lang="en-US" sz="2000" b="0" i="1">
                              <a:latin typeface="Cambria Math" panose="02040503050406030204" pitchFamily="18" charset="0"/>
                            </a:rPr>
                            <m:t>d</m:t>
                          </m:r>
                          <m:r>
                            <a:rPr lang="en-US" sz="2000" b="0" i="1">
                              <a:latin typeface="Cambria Math" panose="02040503050406030204" pitchFamily="18" charset="0"/>
                            </a:rPr>
                            <m:t>𝑓</m:t>
                          </m:r>
                        </m:num>
                        <m:den>
                          <m:r>
                            <m:rPr>
                              <m:sty m:val="p"/>
                            </m:rPr>
                            <a:rPr lang="en-US" sz="2000" b="0" i="1">
                              <a:latin typeface="Cambria Math" panose="02040503050406030204" pitchFamily="18" charset="0"/>
                            </a:rPr>
                            <m:t>d</m:t>
                          </m:r>
                          <m:r>
                            <a:rPr lang="en-US" sz="2000" b="1" i="0" smtClean="0">
                              <a:latin typeface="Cambria Math" panose="02040503050406030204" pitchFamily="18" charset="0"/>
                            </a:rPr>
                            <m:t>𝐱</m:t>
                          </m:r>
                        </m:den>
                      </m:f>
                      <m:r>
                        <a:rPr lang="en-US" sz="2000" b="0" i="0">
                          <a:latin typeface="Cambria Math" panose="02040503050406030204" pitchFamily="18" charset="0"/>
                        </a:rPr>
                        <m:t>⋅</m:t>
                      </m:r>
                      <m:f>
                        <m:fPr>
                          <m:ctrlPr>
                            <a:rPr lang="en-US" sz="2000" b="0" i="1">
                              <a:latin typeface="Cambria Math" panose="02040503050406030204" pitchFamily="18" charset="0"/>
                            </a:rPr>
                          </m:ctrlPr>
                        </m:fPr>
                        <m:num>
                          <m:r>
                            <m:rPr>
                              <m:sty m:val="p"/>
                            </m:rPr>
                            <a:rPr lang="en-US" sz="2000" b="0" i="1">
                              <a:latin typeface="Cambria Math" panose="02040503050406030204" pitchFamily="18" charset="0"/>
                            </a:rPr>
                            <m:t>d</m:t>
                          </m:r>
                          <m:r>
                            <a:rPr lang="en-US" sz="2000" b="1" i="0" smtClean="0">
                              <a:latin typeface="Cambria Math" panose="02040503050406030204" pitchFamily="18" charset="0"/>
                            </a:rPr>
                            <m:t>𝐱</m:t>
                          </m:r>
                        </m:num>
                        <m:den>
                          <m:r>
                            <m:rPr>
                              <m:sty m:val="p"/>
                            </m:rPr>
                            <a:rPr lang="en-US" sz="2000" b="0" i="1">
                              <a:latin typeface="Cambria Math" panose="02040503050406030204" pitchFamily="18" charset="0"/>
                            </a:rPr>
                            <m:t>d</m:t>
                          </m:r>
                          <m:r>
                            <a:rPr lang="en-US" sz="2000" b="0" i="1">
                              <a:latin typeface="Cambria Math" panose="02040503050406030204" pitchFamily="18" charset="0"/>
                            </a:rPr>
                            <m:t>𝑠</m:t>
                          </m:r>
                        </m:den>
                      </m:f>
                      <m:r>
                        <a:rPr lang="en-US" sz="2000" b="0" i="0">
                          <a:latin typeface="Cambria Math" panose="02040503050406030204" pitchFamily="18" charset="0"/>
                        </a:rPr>
                        <m:t>=</m:t>
                      </m:r>
                      <m:r>
                        <a:rPr lang="en-US" sz="2000" b="1" i="0">
                          <a:latin typeface="Cambria Math" panose="02040503050406030204" pitchFamily="18" charset="0"/>
                        </a:rPr>
                        <m:t>𝐜</m:t>
                      </m:r>
                      <m:r>
                        <a:rPr lang="en-US" sz="2000" b="0" i="0">
                          <a:latin typeface="Cambria Math" panose="02040503050406030204" pitchFamily="18" charset="0"/>
                        </a:rPr>
                        <m:t>⋅</m:t>
                      </m:r>
                      <m:r>
                        <a:rPr lang="en-US" sz="2000" b="1" i="0">
                          <a:latin typeface="Cambria Math" panose="02040503050406030204" pitchFamily="18" charset="0"/>
                        </a:rPr>
                        <m:t>𝐓</m:t>
                      </m:r>
                      <m:r>
                        <a:rPr lang="en-US" sz="2000" b="0" i="0">
                          <a:latin typeface="Cambria Math" panose="02040503050406030204" pitchFamily="18" charset="0"/>
                        </a:rPr>
                        <m:t>=0</m:t>
                      </m:r>
                    </m:oMath>
                  </m:oMathPara>
                </a14:m>
                <a:endParaRPr lang="en-US" sz="2000" dirty="0"/>
              </a:p>
            </p:txBody>
          </p:sp>
        </mc:Choice>
        <mc:Fallback xmlns="">
          <p:sp>
            <p:nvSpPr>
              <p:cNvPr id="14" name="TextBox 13">
                <a:extLst>
                  <a:ext uri="{FF2B5EF4-FFF2-40B4-BE49-F238E27FC236}">
                    <a16:creationId xmlns:a16="http://schemas.microsoft.com/office/drawing/2014/main" id="{B5E21219-9135-005F-09EA-9F80ED6B25C4}"/>
                  </a:ext>
                </a:extLst>
              </p:cNvPr>
              <p:cNvSpPr txBox="1">
                <a:spLocks noRot="1" noChangeAspect="1" noMove="1" noResize="1" noEditPoints="1" noAdjustHandles="1" noChangeArrowheads="1" noChangeShapeType="1" noTextEdit="1"/>
              </p:cNvSpPr>
              <p:nvPr/>
            </p:nvSpPr>
            <p:spPr>
              <a:xfrm>
                <a:off x="4990447" y="3965749"/>
                <a:ext cx="2936317" cy="6776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60EB984-037D-3C23-ED24-70CE31FAB669}"/>
                  </a:ext>
                </a:extLst>
              </p:cNvPr>
              <p:cNvSpPr txBox="1"/>
              <p:nvPr/>
            </p:nvSpPr>
            <p:spPr>
              <a:xfrm>
                <a:off x="5156671" y="4970126"/>
                <a:ext cx="12345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r>
                        <a:rPr lang="en-US" sz="2400" b="1" i="0">
                          <a:latin typeface="Cambria Math" panose="02040503050406030204" pitchFamily="18" charset="0"/>
                        </a:rPr>
                        <m:t>𝐜</m:t>
                      </m:r>
                      <m:r>
                        <a:rPr lang="en-US" sz="2400" b="0" i="0">
                          <a:latin typeface="Cambria Math" panose="02040503050406030204" pitchFamily="18" charset="0"/>
                        </a:rPr>
                        <m:t>⊥</m:t>
                      </m:r>
                      <m:r>
                        <a:rPr lang="en-US" sz="2400" b="1" i="0">
                          <a:latin typeface="Cambria Math" panose="02040503050406030204" pitchFamily="18" charset="0"/>
                        </a:rPr>
                        <m:t>𝐓</m:t>
                      </m:r>
                    </m:oMath>
                  </m:oMathPara>
                </a14:m>
                <a:endParaRPr lang="en-US" sz="2400" dirty="0"/>
              </a:p>
            </p:txBody>
          </p:sp>
        </mc:Choice>
        <mc:Fallback xmlns="">
          <p:sp>
            <p:nvSpPr>
              <p:cNvPr id="18" name="TextBox 17">
                <a:extLst>
                  <a:ext uri="{FF2B5EF4-FFF2-40B4-BE49-F238E27FC236}">
                    <a16:creationId xmlns:a16="http://schemas.microsoft.com/office/drawing/2014/main" id="{960EB984-037D-3C23-ED24-70CE31FAB669}"/>
                  </a:ext>
                </a:extLst>
              </p:cNvPr>
              <p:cNvSpPr txBox="1">
                <a:spLocks noRot="1" noChangeAspect="1" noMove="1" noResize="1" noEditPoints="1" noAdjustHandles="1" noChangeArrowheads="1" noChangeShapeType="1" noTextEdit="1"/>
              </p:cNvSpPr>
              <p:nvPr/>
            </p:nvSpPr>
            <p:spPr>
              <a:xfrm>
                <a:off x="5156671" y="4970126"/>
                <a:ext cx="1234569"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756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Choose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oMath>
                </a14:m>
                <a:r>
                  <a:rPr lang="en-US" dirty="0"/>
                  <a:t> that will decrease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the most</a:t>
                </a:r>
              </a:p>
              <a:p>
                <a:endParaRPr lang="en-US" dirty="0"/>
              </a:p>
              <a:p>
                <a:r>
                  <a:rPr lang="en-US" dirty="0"/>
                  <a:t>Descent condition: </a:t>
                </a:r>
                <a14:m>
                  <m:oMath xmlns:m="http://schemas.openxmlformats.org/officeDocument/2006/math">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b="1" i="1">
                                <a:latin typeface="Cambria Math" panose="02040503050406030204" pitchFamily="18" charset="0"/>
                              </a:rPr>
                              <m:t>𝐜</m:t>
                            </m:r>
                          </m:e>
                          <m:sup>
                            <m:d>
                              <m:dPr>
                                <m:ctrlPr>
                                  <a:rPr lang="en-US" i="1">
                                    <a:latin typeface="Cambria Math" panose="02040503050406030204" pitchFamily="18" charset="0"/>
                                  </a:rPr>
                                </m:ctrlPr>
                              </m:dPr>
                              <m:e>
                                <m:r>
                                  <a:rPr lang="en-US" i="1">
                                    <a:latin typeface="Cambria Math" panose="02040503050406030204" pitchFamily="18" charset="0"/>
                                  </a:rPr>
                                  <m:t>𝑘</m:t>
                                </m:r>
                              </m:e>
                            </m:d>
                          </m:sup>
                        </m:sSup>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𝐜</m:t>
                                </m:r>
                              </m:e>
                              <m:sup>
                                <m:d>
                                  <m:dPr>
                                    <m:ctrlPr>
                                      <a:rPr lang="en-US" i="1">
                                        <a:latin typeface="Cambria Math" panose="02040503050406030204" pitchFamily="18" charset="0"/>
                                      </a:rPr>
                                    </m:ctrlPr>
                                  </m:dPr>
                                  <m:e>
                                    <m:r>
                                      <a:rPr lang="en-US" i="1">
                                        <a:latin typeface="Cambria Math" panose="02040503050406030204" pitchFamily="18" charset="0"/>
                                      </a:rPr>
                                      <m:t>𝑘</m:t>
                                    </m:r>
                                  </m:e>
                                </m:d>
                              </m:sup>
                            </m:sSup>
                          </m:e>
                        </m:d>
                      </m:e>
                      <m:sup>
                        <m:r>
                          <a:rPr lang="en-US" i="1">
                            <a:latin typeface="Cambria Math" panose="02040503050406030204" pitchFamily="18" charset="0"/>
                          </a:rPr>
                          <m:t>2</m:t>
                        </m:r>
                      </m:sup>
                    </m:sSup>
                    <m:r>
                      <a:rPr lang="en-US" i="1">
                        <a:latin typeface="Cambria Math" panose="02040503050406030204" pitchFamily="18" charset="0"/>
                      </a:rPr>
                      <m:t>&lt;0</m:t>
                    </m:r>
                  </m:oMath>
                </a14:m>
                <a:endParaRPr lang="en-US" dirty="0"/>
              </a:p>
              <a:p>
                <a:pPr lvl="1"/>
                <a:r>
                  <a:rPr lang="en-US" dirty="0"/>
                  <a:t>seems the best direction for optimization, but converges slowly near the optimum point</a:t>
                </a:r>
              </a:p>
              <a:p>
                <a:r>
                  <a:rPr lang="en-US" dirty="0"/>
                  <a:t>From step-size termination criterion:</a:t>
                </a:r>
              </a:p>
              <a:p>
                <a:endParaRPr lang="en-US" dirty="0"/>
              </a:p>
              <a:p>
                <a:r>
                  <a:rPr lang="en-US" dirty="0"/>
                  <a:t>Search directions are perpendicular (zigzag pattern)</a:t>
                </a:r>
              </a:p>
              <a:p>
                <a:pPr lvl="1"/>
                <a:r>
                  <a:rPr lang="en-US" dirty="0"/>
                  <a:t>Not using the information from the previous iteration</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19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Steepest Descent Method (SDM)</a:t>
            </a:r>
          </a:p>
        </p:txBody>
      </p:sp>
      <p:sp>
        <p:nvSpPr>
          <p:cNvPr id="9" name="Freeform 8"/>
          <p:cNvSpPr/>
          <p:nvPr/>
        </p:nvSpPr>
        <p:spPr bwMode="auto">
          <a:xfrm flipH="1">
            <a:off x="5997827" y="4599661"/>
            <a:ext cx="2677370" cy="1801139"/>
          </a:xfrm>
          <a:custGeom>
            <a:avLst/>
            <a:gdLst>
              <a:gd name="connsiteX0" fmla="*/ 0 w 2210638"/>
              <a:gd name="connsiteY0" fmla="*/ 0 h 1487156"/>
              <a:gd name="connsiteX1" fmla="*/ 0 w 2210638"/>
              <a:gd name="connsiteY1" fmla="*/ 381838 h 1487156"/>
              <a:gd name="connsiteX2" fmla="*/ 663192 w 2210638"/>
              <a:gd name="connsiteY2" fmla="*/ 381838 h 1487156"/>
              <a:gd name="connsiteX3" fmla="*/ 673240 w 2210638"/>
              <a:gd name="connsiteY3" fmla="*/ 803868 h 1487156"/>
              <a:gd name="connsiteX4" fmla="*/ 1316335 w 2210638"/>
              <a:gd name="connsiteY4" fmla="*/ 803868 h 1487156"/>
              <a:gd name="connsiteX5" fmla="*/ 1316335 w 2210638"/>
              <a:gd name="connsiteY5" fmla="*/ 1095271 h 1487156"/>
              <a:gd name="connsiteX6" fmla="*/ 1748414 w 2210638"/>
              <a:gd name="connsiteY6" fmla="*/ 1095271 h 1487156"/>
              <a:gd name="connsiteX7" fmla="*/ 1748414 w 2210638"/>
              <a:gd name="connsiteY7" fmla="*/ 1306286 h 1487156"/>
              <a:gd name="connsiteX8" fmla="*/ 2009671 w 2210638"/>
              <a:gd name="connsiteY8" fmla="*/ 1306286 h 1487156"/>
              <a:gd name="connsiteX9" fmla="*/ 2009671 w 2210638"/>
              <a:gd name="connsiteY9" fmla="*/ 1487156 h 1487156"/>
              <a:gd name="connsiteX10" fmla="*/ 2210638 w 2210638"/>
              <a:gd name="connsiteY10" fmla="*/ 1487156 h 148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0638" h="1487156">
                <a:moveTo>
                  <a:pt x="0" y="0"/>
                </a:moveTo>
                <a:lnTo>
                  <a:pt x="0" y="381838"/>
                </a:lnTo>
                <a:lnTo>
                  <a:pt x="663192" y="381838"/>
                </a:lnTo>
                <a:lnTo>
                  <a:pt x="673240" y="803868"/>
                </a:lnTo>
                <a:lnTo>
                  <a:pt x="1316335" y="803868"/>
                </a:lnTo>
                <a:lnTo>
                  <a:pt x="1316335" y="1095271"/>
                </a:lnTo>
                <a:lnTo>
                  <a:pt x="1748414" y="1095271"/>
                </a:lnTo>
                <a:lnTo>
                  <a:pt x="1748414" y="1306286"/>
                </a:lnTo>
                <a:lnTo>
                  <a:pt x="2009671" y="1306286"/>
                </a:lnTo>
                <a:lnTo>
                  <a:pt x="2009671" y="1487156"/>
                </a:lnTo>
                <a:lnTo>
                  <a:pt x="2210638" y="1487156"/>
                </a:ln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FF1C58-EC9B-CBBF-451A-066F979F7B7B}"/>
                  </a:ext>
                </a:extLst>
              </p:cNvPr>
              <p:cNvSpPr txBox="1"/>
              <p:nvPr/>
            </p:nvSpPr>
            <p:spPr>
              <a:xfrm>
                <a:off x="2696976" y="1317029"/>
                <a:ext cx="1882760" cy="476990"/>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up>
                      </m:sSup>
                    </m:oMath>
                  </m:oMathPara>
                </a14:m>
                <a:endParaRPr lang="en-US" sz="2400" dirty="0"/>
              </a:p>
            </p:txBody>
          </p:sp>
        </mc:Choice>
        <mc:Fallback xmlns="">
          <p:sp>
            <p:nvSpPr>
              <p:cNvPr id="6" name="TextBox 5">
                <a:extLst>
                  <a:ext uri="{FF2B5EF4-FFF2-40B4-BE49-F238E27FC236}">
                    <a16:creationId xmlns:a16="http://schemas.microsoft.com/office/drawing/2014/main" id="{54FF1C58-EC9B-CBBF-451A-066F979F7B7B}"/>
                  </a:ext>
                </a:extLst>
              </p:cNvPr>
              <p:cNvSpPr txBox="1">
                <a:spLocks noRot="1" noChangeAspect="1" noMove="1" noResize="1" noEditPoints="1" noAdjustHandles="1" noChangeArrowheads="1" noChangeShapeType="1" noTextEdit="1"/>
              </p:cNvSpPr>
              <p:nvPr/>
            </p:nvSpPr>
            <p:spPr>
              <a:xfrm>
                <a:off x="2696976" y="1317029"/>
                <a:ext cx="1882760" cy="476990"/>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2A4272B-904F-75BF-8433-2E09F720CEF6}"/>
                  </a:ext>
                </a:extLst>
              </p:cNvPr>
              <p:cNvSpPr txBox="1"/>
              <p:nvPr/>
            </p:nvSpPr>
            <p:spPr>
              <a:xfrm>
                <a:off x="1032874" y="3821151"/>
                <a:ext cx="6884492" cy="5672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e>
                        <m:sup>
                          <m:r>
                            <a:rPr lang="en-US" sz="2400" i="1">
                              <a:latin typeface="Cambria Math" panose="02040503050406030204" pitchFamily="18" charset="0"/>
                            </a:rPr>
                            <m:t>𝑇</m:t>
                          </m:r>
                        </m:sup>
                      </m:sSup>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e>
                        <m:sup>
                          <m:r>
                            <a:rPr lang="en-US" sz="2400" i="1">
                              <a:latin typeface="Cambria Math" panose="02040503050406030204" pitchFamily="18" charset="0"/>
                            </a:rPr>
                            <m:t>𝑇</m:t>
                          </m:r>
                        </m:sup>
                      </m:sSup>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=0</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𝐜</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r>
                                <a:rPr lang="en-US" sz="2400" b="0" i="1" smtClean="0">
                                  <a:latin typeface="Cambria Math" panose="02040503050406030204" pitchFamily="18" charset="0"/>
                                </a:rPr>
                                <m:t>+1</m:t>
                              </m:r>
                            </m:e>
                          </m:d>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𝐜</m:t>
                          </m:r>
                        </m:e>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sup>
                      </m:sSup>
                    </m:oMath>
                  </m:oMathPara>
                </a14:m>
                <a:endParaRPr lang="en-US" sz="2400" dirty="0"/>
              </a:p>
            </p:txBody>
          </p:sp>
        </mc:Choice>
        <mc:Fallback xmlns="">
          <p:sp>
            <p:nvSpPr>
              <p:cNvPr id="10" name="TextBox 9">
                <a:extLst>
                  <a:ext uri="{FF2B5EF4-FFF2-40B4-BE49-F238E27FC236}">
                    <a16:creationId xmlns:a16="http://schemas.microsoft.com/office/drawing/2014/main" id="{A2A4272B-904F-75BF-8433-2E09F720CEF6}"/>
                  </a:ext>
                </a:extLst>
              </p:cNvPr>
              <p:cNvSpPr txBox="1">
                <a:spLocks noRot="1" noChangeAspect="1" noMove="1" noResize="1" noEditPoints="1" noAdjustHandles="1" noChangeArrowheads="1" noChangeShapeType="1" noTextEdit="1"/>
              </p:cNvSpPr>
              <p:nvPr/>
            </p:nvSpPr>
            <p:spPr>
              <a:xfrm>
                <a:off x="1032874" y="3821151"/>
                <a:ext cx="6884492" cy="56727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8798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484851B-A33B-39C7-2AA4-B6BA8B14F77D}"/>
                  </a:ext>
                </a:extLst>
              </p:cNvPr>
              <p:cNvSpPr>
                <a:spLocks noGrp="1"/>
              </p:cNvSpPr>
              <p:nvPr>
                <p:ph type="body" sz="quarter" idx="10"/>
              </p:nvPr>
            </p:nvSpPr>
            <p:spPr/>
            <p:txBody>
              <a:bodyPr/>
              <a:lstStyle/>
              <a:p>
                <a14:m>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𝑟</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2</m:t>
                        </m:r>
                      </m:sup>
                    </m:sSubSup>
                  </m:oMath>
                </a14:m>
                <a:r>
                  <a:rPr lang="en-US" dirty="0"/>
                  <a:t>, start from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(0)</m:t>
                        </m:r>
                      </m:sup>
                    </m:s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,1}</m:t>
                    </m:r>
                  </m:oMath>
                </a14:m>
                <a:r>
                  <a:rPr lang="en-US" dirty="0"/>
                  <a:t>, show SDM trajectory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=10</m:t>
                    </m:r>
                  </m:oMath>
                </a14:m>
                <a:r>
                  <a:rPr lang="en-US" dirty="0"/>
                  <a:t>)</a:t>
                </a:r>
              </a:p>
              <a:p>
                <a:r>
                  <a:rPr lang="en-US" dirty="0"/>
                  <a:t>Gradient: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𝐜</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d>
                              <m:dPr>
                                <m:ctrlPr>
                                  <a:rPr lang="en-US" i="1">
                                    <a:latin typeface="Cambria Math" panose="02040503050406030204" pitchFamily="18" charset="0"/>
                                  </a:rPr>
                                </m:ctrlPr>
                              </m:dPr>
                              <m:e>
                                <m:r>
                                  <a:rPr lang="en-US" i="1">
                                    <a:latin typeface="Cambria Math" panose="02040503050406030204" pitchFamily="18" charset="0"/>
                                  </a:rPr>
                                  <m:t>𝑘</m:t>
                                </m:r>
                              </m:e>
                            </m:d>
                          </m:sup>
                        </m:sSubSup>
                        <m:r>
                          <a:rPr lang="en-US" i="1">
                            <a:latin typeface="Cambria Math" panose="02040503050406030204" pitchFamily="18" charset="0"/>
                          </a:rPr>
                          <m:t>, 2</m:t>
                        </m:r>
                        <m:r>
                          <a:rPr lang="en-US" i="1">
                            <a:latin typeface="Cambria Math" panose="02040503050406030204" pitchFamily="18" charset="0"/>
                          </a:rPr>
                          <m:t>𝑟</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d>
                              <m:dPr>
                                <m:ctrlPr>
                                  <a:rPr lang="en-US" i="1">
                                    <a:latin typeface="Cambria Math" panose="02040503050406030204" pitchFamily="18" charset="0"/>
                                  </a:rPr>
                                </m:ctrlPr>
                              </m:dPr>
                              <m:e>
                                <m:r>
                                  <a:rPr lang="en-US" i="1">
                                    <a:latin typeface="Cambria Math" panose="02040503050406030204" pitchFamily="18" charset="0"/>
                                  </a:rPr>
                                  <m:t>𝑘</m:t>
                                </m:r>
                              </m:e>
                            </m:d>
                          </m:sup>
                        </m:sSubSup>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endParaRPr lang="en-US" dirty="0"/>
              </a:p>
              <a:p>
                <a:r>
                  <a:rPr lang="en-US" dirty="0"/>
                  <a:t>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(0)</m:t>
                        </m:r>
                      </m:sup>
                    </m:sSup>
                    <m:r>
                      <a:rPr lang="en-US">
                        <a:latin typeface="Cambria Math" panose="02040503050406030204" pitchFamily="18" charset="0"/>
                      </a:rPr>
                      <m:t>={</m:t>
                    </m:r>
                    <m:r>
                      <a:rPr lang="en-US" i="1">
                        <a:latin typeface="Cambria Math" panose="02040503050406030204" pitchFamily="18" charset="0"/>
                      </a:rPr>
                      <m:t>𝑟</m:t>
                    </m:r>
                    <m:r>
                      <a:rPr lang="en-US">
                        <a:latin typeface="Cambria Math" panose="02040503050406030204" pitchFamily="18" charset="0"/>
                      </a:rPr>
                      <m:t>,1}</m:t>
                    </m:r>
                  </m:oMath>
                </a14:m>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𝐜</m:t>
                        </m:r>
                      </m:e>
                      <m:sup>
                        <m:r>
                          <a:rPr lang="en-US" i="1">
                            <a:latin typeface="Cambria Math" panose="02040503050406030204" pitchFamily="18" charset="0"/>
                          </a:rPr>
                          <m:t>(0)</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,2</m:t>
                            </m:r>
                            <m:r>
                              <a:rPr lang="en-US" i="1">
                                <a:latin typeface="Cambria Math" panose="02040503050406030204" pitchFamily="18" charset="0"/>
                              </a:rPr>
                              <m:t>𝑟</m:t>
                            </m:r>
                          </m:e>
                        </m:d>
                      </m:e>
                      <m:sup>
                        <m:r>
                          <a:rPr lang="en-US" i="1">
                            <a:latin typeface="Cambria Math" panose="02040503050406030204" pitchFamily="18" charset="0"/>
                          </a:rPr>
                          <m:t>𝑇</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𝐜</m:t>
                        </m:r>
                      </m:e>
                      <m:sup>
                        <m:r>
                          <a:rPr lang="en-US" i="1">
                            <a:latin typeface="Cambria Math" panose="02040503050406030204" pitchFamily="18" charset="0"/>
                          </a:rPr>
                          <m:t>(0)</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,2</m:t>
                            </m:r>
                            <m:r>
                              <a:rPr lang="en-US" i="1">
                                <a:latin typeface="Cambria Math" panose="02040503050406030204" pitchFamily="18" charset="0"/>
                              </a:rPr>
                              <m:t>𝑟</m:t>
                            </m:r>
                          </m:e>
                        </m:d>
                      </m:e>
                      <m:sup>
                        <m:r>
                          <a:rPr lang="en-US" i="1">
                            <a:latin typeface="Cambria Math" panose="02040503050406030204" pitchFamily="18" charset="0"/>
                          </a:rPr>
                          <m:t>𝑇</m:t>
                        </m:r>
                      </m:sup>
                    </m:sSup>
                  </m:oMath>
                </a14:m>
                <a:endParaRPr lang="en-US" dirty="0"/>
              </a:p>
              <a:p>
                <a:r>
                  <a:rPr lang="en-US" dirty="0"/>
                  <a:t>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(1)</m:t>
                        </m:r>
                      </m:sup>
                    </m:sSup>
                    <m:r>
                      <a:rPr lang="en-US">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𝛼</m:t>
                    </m:r>
                    <m:r>
                      <a:rPr lang="en-US">
                        <a:latin typeface="Cambria Math" panose="02040503050406030204" pitchFamily="18" charset="0"/>
                      </a:rPr>
                      <m:t>,1</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𝛼</m:t>
                    </m:r>
                    <m:r>
                      <a:rPr lang="en-US">
                        <a:latin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𝐜</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−4</m:t>
                            </m:r>
                            <m:r>
                              <a:rPr lang="en-US" i="1">
                                <a:latin typeface="Cambria Math" panose="02040503050406030204" pitchFamily="18" charset="0"/>
                              </a:rPr>
                              <m:t>𝑟</m:t>
                            </m:r>
                            <m:r>
                              <a:rPr lang="en-US" i="1">
                                <a:latin typeface="Cambria Math" panose="02040503050406030204" pitchFamily="18" charset="0"/>
                              </a:rPr>
                              <m:t>𝛼</m:t>
                            </m:r>
                            <m:r>
                              <a:rPr lang="en-US" i="1">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𝛼</m:t>
                            </m:r>
                          </m:e>
                        </m:d>
                      </m:e>
                      <m:sup>
                        <m:r>
                          <a:rPr lang="en-US" i="1">
                            <a:latin typeface="Cambria Math" panose="02040503050406030204" pitchFamily="18" charset="0"/>
                          </a:rPr>
                          <m:t>𝑇</m:t>
                        </m:r>
                      </m:sup>
                    </m:sSup>
                  </m:oMath>
                </a14:m>
                <a:endParaRPr lang="en-US" dirty="0"/>
              </a:p>
              <a:p>
                <a:r>
                  <a:rPr lang="en-US" dirty="0"/>
                  <a:t>Step size termination criterion</a:t>
                </a:r>
              </a:p>
              <a:p>
                <a:endParaRPr lang="en-US" dirty="0"/>
              </a:p>
              <a:p>
                <a:r>
                  <a:rPr lang="en-US" dirty="0"/>
                  <a:t>Therefore,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(1)</m:t>
                        </m:r>
                      </m:sup>
                    </m:sSup>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𝛼</m:t>
                        </m:r>
                        <m:r>
                          <a:rPr lang="en-US">
                            <a:latin typeface="Cambria Math" panose="02040503050406030204" pitchFamily="18" charset="0"/>
                          </a:rPr>
                          <m:t>,1</m:t>
                        </m:r>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𝑟</m:t>
                        </m:r>
                        <m:r>
                          <a:rPr lang="en-US" i="1">
                            <a:latin typeface="Cambria Math" panose="02040503050406030204" pitchFamily="18" charset="0"/>
                          </a:rPr>
                          <m:t>𝛼</m:t>
                        </m:r>
                      </m:e>
                    </m:d>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𝑟</m:t>
                        </m:r>
                        <m:r>
                          <a:rPr lang="en-US" i="1">
                            <a:latin typeface="Cambria Math" panose="02040503050406030204" pitchFamily="18" charset="0"/>
                          </a:rPr>
                          <m:t>−1</m:t>
                        </m:r>
                      </m:num>
                      <m:den>
                        <m:r>
                          <a:rPr lang="en-US" i="1">
                            <a:latin typeface="Cambria Math" panose="02040503050406030204" pitchFamily="18" charset="0"/>
                          </a:rPr>
                          <m:t>𝑟</m:t>
                        </m:r>
                        <m:r>
                          <a:rPr lang="en-US" i="1">
                            <a:latin typeface="Cambria Math" panose="02040503050406030204" pitchFamily="18" charset="0"/>
                          </a:rPr>
                          <m:t>+1</m:t>
                        </m:r>
                      </m:den>
                    </m:f>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,−1} </m:t>
                    </m:r>
                  </m:oMath>
                </a14:m>
                <a:endParaRPr lang="en-US" dirty="0"/>
              </a:p>
              <a:p>
                <a:r>
                  <a:rPr lang="en-US" dirty="0"/>
                  <a:t>Repeat: </a:t>
                </a:r>
              </a:p>
              <a:p>
                <a:endParaRPr lang="en-US" dirty="0"/>
              </a:p>
            </p:txBody>
          </p:sp>
        </mc:Choice>
        <mc:Fallback xmlns="">
          <p:sp>
            <p:nvSpPr>
              <p:cNvPr id="2" name="Text Placeholder 1">
                <a:extLst>
                  <a:ext uri="{FF2B5EF4-FFF2-40B4-BE49-F238E27FC236}">
                    <a16:creationId xmlns:a16="http://schemas.microsoft.com/office/drawing/2014/main" id="{0484851B-A33B-39C7-2AA4-B6BA8B14F77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08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D35893D-FCBC-EB29-A833-865BF324E463}"/>
              </a:ext>
            </a:extLst>
          </p:cNvPr>
          <p:cNvSpPr>
            <a:spLocks noGrp="1"/>
          </p:cNvSpPr>
          <p:nvPr>
            <p:ph type="title"/>
          </p:nvPr>
        </p:nvSpPr>
        <p:spPr/>
        <p:txBody>
          <a:bodyPr/>
          <a:lstStyle/>
          <a:p>
            <a:r>
              <a:rPr lang="en-US" dirty="0"/>
              <a:t>Ex5.4) Steepest Descent Method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765EB8B-36A2-72A1-47E6-7014560E2DAA}"/>
                  </a:ext>
                </a:extLst>
              </p:cNvPr>
              <p:cNvSpPr txBox="1"/>
              <p:nvPr/>
            </p:nvSpPr>
            <p:spPr>
              <a:xfrm>
                <a:off x="1004677" y="3977268"/>
                <a:ext cx="7134645" cy="6756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1</m:t>
                                  </m:r>
                                </m:e>
                              </m:d>
                            </m:sup>
                          </m:sSup>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(0)</m:t>
                          </m:r>
                        </m:sup>
                      </m:sSup>
                      <m:r>
                        <a:rPr lang="en-US" sz="2000" i="1">
                          <a:latin typeface="Cambria Math" panose="02040503050406030204" pitchFamily="18" charset="0"/>
                        </a:rPr>
                        <m:t>=2</m:t>
                      </m:r>
                      <m:r>
                        <a:rPr lang="en-US" sz="2000" i="1">
                          <a:latin typeface="Cambria Math" panose="02040503050406030204" pitchFamily="18" charset="0"/>
                        </a:rPr>
                        <m:t>𝑟</m:t>
                      </m:r>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𝑟</m:t>
                          </m:r>
                          <m:r>
                            <a:rPr lang="en-US" sz="2000" i="1">
                              <a:latin typeface="Cambria Math" panose="02040503050406030204" pitchFamily="18" charset="0"/>
                            </a:rPr>
                            <m:t>−4</m:t>
                          </m:r>
                          <m:r>
                            <a:rPr lang="en-US" sz="2000" i="1">
                              <a:latin typeface="Cambria Math" panose="02040503050406030204" pitchFamily="18" charset="0"/>
                            </a:rPr>
                            <m:t>𝑟</m:t>
                          </m:r>
                          <m:r>
                            <a:rPr lang="en-US" sz="2000" i="1">
                              <a:latin typeface="Cambria Math" panose="02040503050406030204" pitchFamily="18" charset="0"/>
                            </a:rPr>
                            <m:t>𝛼</m:t>
                          </m:r>
                        </m:e>
                      </m:d>
                      <m:r>
                        <a:rPr lang="en-US" sz="2000" i="1">
                          <a:latin typeface="Cambria Math" panose="02040503050406030204" pitchFamily="18" charset="0"/>
                        </a:rPr>
                        <m:t>+2</m:t>
                      </m:r>
                      <m:r>
                        <a:rPr lang="en-US" sz="2000" i="1">
                          <a:latin typeface="Cambria Math" panose="02040503050406030204" pitchFamily="18" charset="0"/>
                        </a:rPr>
                        <m:t>𝑟</m:t>
                      </m:r>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𝑟</m:t>
                          </m:r>
                          <m:r>
                            <a:rPr lang="en-US" sz="2000" i="1">
                              <a:latin typeface="Cambria Math" panose="02040503050406030204" pitchFamily="18" charset="0"/>
                            </a:rPr>
                            <m:t>−4</m:t>
                          </m:r>
                          <m:sSup>
                            <m:sSupPr>
                              <m:ctrlPr>
                                <a:rPr lang="en-US" sz="2000" i="1">
                                  <a:latin typeface="Cambria Math" panose="02040503050406030204" pitchFamily="18" charset="0"/>
                                </a:rPr>
                              </m:ctrlPr>
                            </m:sSupPr>
                            <m:e>
                              <m:r>
                                <a:rPr lang="en-US" sz="2000" i="1">
                                  <a:latin typeface="Cambria Math" panose="02040503050406030204" pitchFamily="18" charset="0"/>
                                </a:rPr>
                                <m:t>𝑟</m:t>
                              </m:r>
                            </m:e>
                            <m:sup>
                              <m:r>
                                <a:rPr lang="en-US" sz="2000" i="1">
                                  <a:latin typeface="Cambria Math" panose="02040503050406030204" pitchFamily="18" charset="0"/>
                                </a:rPr>
                                <m:t>2</m:t>
                              </m:r>
                            </m:sup>
                          </m:sSup>
                          <m:r>
                            <a:rPr lang="en-US" sz="2000" i="1">
                              <a:latin typeface="Cambria Math" panose="02040503050406030204" pitchFamily="18" charset="0"/>
                            </a:rPr>
                            <m:t>𝛼</m:t>
                          </m:r>
                        </m:e>
                      </m:d>
                      <m:r>
                        <a:rPr lang="en-US" sz="2000" i="1">
                          <a:latin typeface="Cambria Math" panose="02040503050406030204" pitchFamily="18" charset="0"/>
                        </a:rPr>
                        <m:t>=0 →  </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0</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𝑟</m:t>
                          </m:r>
                          <m:r>
                            <a:rPr lang="en-US" sz="2000" i="1">
                              <a:latin typeface="Cambria Math" panose="02040503050406030204" pitchFamily="18" charset="0"/>
                            </a:rPr>
                            <m:t>+1</m:t>
                          </m:r>
                        </m:den>
                      </m:f>
                    </m:oMath>
                  </m:oMathPara>
                </a14:m>
                <a:endParaRPr lang="en-US" sz="2000" dirty="0"/>
              </a:p>
            </p:txBody>
          </p:sp>
        </mc:Choice>
        <mc:Fallback xmlns="">
          <p:sp>
            <p:nvSpPr>
              <p:cNvPr id="12" name="TextBox 11">
                <a:extLst>
                  <a:ext uri="{FF2B5EF4-FFF2-40B4-BE49-F238E27FC236}">
                    <a16:creationId xmlns:a16="http://schemas.microsoft.com/office/drawing/2014/main" id="{B765EB8B-36A2-72A1-47E6-7014560E2DAA}"/>
                  </a:ext>
                </a:extLst>
              </p:cNvPr>
              <p:cNvSpPr txBox="1">
                <a:spLocks noRot="1" noChangeAspect="1" noMove="1" noResize="1" noEditPoints="1" noAdjustHandles="1" noChangeArrowheads="1" noChangeShapeType="1" noTextEdit="1"/>
              </p:cNvSpPr>
              <p:nvPr/>
            </p:nvSpPr>
            <p:spPr>
              <a:xfrm>
                <a:off x="1004677" y="3977268"/>
                <a:ext cx="7134645" cy="6756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C4359BE-5F4C-E9A9-0FA5-01AA81F1D31B}"/>
                  </a:ext>
                </a:extLst>
              </p:cNvPr>
              <p:cNvSpPr txBox="1"/>
              <p:nvPr/>
            </p:nvSpPr>
            <p:spPr>
              <a:xfrm>
                <a:off x="1843668" y="5390844"/>
                <a:ext cx="3686971" cy="10099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𝑟</m:t>
                                  </m:r>
                                  <m:r>
                                    <a:rPr lang="en-US" sz="2400" i="1">
                                      <a:latin typeface="Cambria Math" panose="02040503050406030204" pitchFamily="18" charset="0"/>
                                    </a:rPr>
                                    <m:t>−1</m:t>
                                  </m:r>
                                </m:num>
                                <m:den>
                                  <m:r>
                                    <a:rPr lang="en-US" sz="2400" i="1">
                                      <a:latin typeface="Cambria Math" panose="02040503050406030204" pitchFamily="18" charset="0"/>
                                    </a:rPr>
                                    <m:t>𝑟</m:t>
                                  </m:r>
                                  <m:r>
                                    <a:rPr lang="en-US" sz="2400" i="1">
                                      <a:latin typeface="Cambria Math" panose="02040503050406030204" pitchFamily="18" charset="0"/>
                                    </a:rPr>
                                    <m:t>+1</m:t>
                                  </m:r>
                                </m:den>
                              </m:f>
                            </m:e>
                          </m:d>
                        </m:e>
                        <m:sup>
                          <m:r>
                            <a:rPr lang="en-US" sz="2400" i="1">
                              <a:latin typeface="Cambria Math" panose="02040503050406030204" pitchFamily="18" charset="0"/>
                            </a:rPr>
                            <m:t>𝑘</m:t>
                          </m:r>
                        </m:sup>
                      </m:sSup>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e>
                          </m:d>
                        </m:e>
                        <m:sup>
                          <m:r>
                            <a:rPr lang="en-US" sz="2400" i="1">
                              <a:latin typeface="Cambria Math" panose="02040503050406030204" pitchFamily="18" charset="0"/>
                            </a:rPr>
                            <m:t>𝑘</m:t>
                          </m:r>
                        </m:sup>
                      </m:sSup>
                      <m:r>
                        <a:rPr lang="en-US" sz="2400" i="1">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0C4359BE-5F4C-E9A9-0FA5-01AA81F1D31B}"/>
                  </a:ext>
                </a:extLst>
              </p:cNvPr>
              <p:cNvSpPr txBox="1">
                <a:spLocks noRot="1" noChangeAspect="1" noMove="1" noResize="1" noEditPoints="1" noAdjustHandles="1" noChangeArrowheads="1" noChangeShapeType="1" noTextEdit="1"/>
              </p:cNvSpPr>
              <p:nvPr/>
            </p:nvSpPr>
            <p:spPr>
              <a:xfrm>
                <a:off x="1843668" y="5390844"/>
                <a:ext cx="3686971" cy="100995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4364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B769A1-BE6A-0989-0BD9-BE82188E9F61}"/>
              </a:ext>
            </a:extLst>
          </p:cNvPr>
          <p:cNvSpPr>
            <a:spLocks noGrp="1"/>
          </p:cNvSpPr>
          <p:nvPr>
            <p:ph type="title"/>
          </p:nvPr>
        </p:nvSpPr>
        <p:spPr/>
        <p:txBody>
          <a:bodyPr/>
          <a:lstStyle/>
          <a:p>
            <a:r>
              <a:rPr lang="en-US" dirty="0"/>
              <a:t>Ex5.4) Steepest Descent Method </a:t>
            </a:r>
            <a:r>
              <a:rPr lang="en-US" i="1" dirty="0"/>
              <a:t>cont</a:t>
            </a:r>
            <a:r>
              <a:rPr lang="en-US" dirty="0"/>
              <a:t>.</a:t>
            </a:r>
          </a:p>
        </p:txBody>
      </p:sp>
      <p:sp>
        <p:nvSpPr>
          <p:cNvPr id="4" name="TextBox 3">
            <a:extLst>
              <a:ext uri="{FF2B5EF4-FFF2-40B4-BE49-F238E27FC236}">
                <a16:creationId xmlns:a16="http://schemas.microsoft.com/office/drawing/2014/main" id="{6010133E-9134-F640-D5D2-7B713E1A5509}"/>
              </a:ext>
            </a:extLst>
          </p:cNvPr>
          <p:cNvSpPr txBox="1"/>
          <p:nvPr/>
        </p:nvSpPr>
        <p:spPr>
          <a:xfrm>
            <a:off x="1848337" y="848134"/>
            <a:ext cx="5447325" cy="2893100"/>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r=10; x0=[r 1];</a:t>
            </a:r>
          </a:p>
          <a:p>
            <a:r>
              <a:rPr lang="en-US" sz="1400" dirty="0">
                <a:latin typeface="Courier New" panose="02070309020205020404" pitchFamily="49" charset="0"/>
                <a:cs typeface="Courier New" panose="02070309020205020404" pitchFamily="49" charset="0"/>
              </a:rPr>
              <a:t>for k=1:10</a:t>
            </a:r>
          </a:p>
          <a:p>
            <a:r>
              <a:rPr lang="en-US" sz="1400" dirty="0">
                <a:latin typeface="Courier New" panose="02070309020205020404" pitchFamily="49" charset="0"/>
                <a:cs typeface="Courier New" panose="02070309020205020404" pitchFamily="49" charset="0"/>
              </a:rPr>
              <a:t> x(k,:)=((r-1)/(r+1))^k*[r (-1)^k];</a:t>
            </a:r>
          </a:p>
          <a:p>
            <a:r>
              <a:rPr lang="en-US" sz="1400" dirty="0">
                <a:latin typeface="Courier New" panose="02070309020205020404" pitchFamily="49" charset="0"/>
                <a:cs typeface="Courier New" panose="02070309020205020404" pitchFamily="49" charset="0"/>
              </a:rPr>
              <a:t>end</a:t>
            </a:r>
          </a:p>
          <a:p>
            <a:r>
              <a:rPr lang="en-US" sz="1400" dirty="0">
                <a:latin typeface="Courier New" panose="02070309020205020404" pitchFamily="49" charset="0"/>
                <a:cs typeface="Courier New" panose="02070309020205020404" pitchFamily="49" charset="0"/>
              </a:rPr>
              <a:t>x = [x0; x];</a:t>
            </a:r>
          </a:p>
          <a:p>
            <a:r>
              <a:rPr lang="en-US" sz="1400" dirty="0">
                <a:latin typeface="Courier New" panose="02070309020205020404" pitchFamily="49" charset="0"/>
                <a:cs typeface="Courier New" panose="02070309020205020404" pitchFamily="49" charset="0"/>
              </a:rPr>
              <a:t>figure(1);hold on; axis equal;</a:t>
            </a:r>
          </a:p>
          <a:p>
            <a:r>
              <a:rPr lang="en-US" sz="1400" dirty="0">
                <a:latin typeface="Courier New" panose="02070309020205020404" pitchFamily="49" charset="0"/>
                <a:cs typeface="Courier New" panose="02070309020205020404" pitchFamily="49" charset="0"/>
              </a:rPr>
              <a:t>line(x(:,1),x(:,2),'</a:t>
            </a:r>
            <a:r>
              <a:rPr lang="en-US" sz="1400" dirty="0" err="1">
                <a:latin typeface="Courier New" panose="02070309020205020404" pitchFamily="49" charset="0"/>
                <a:cs typeface="Courier New" panose="02070309020205020404" pitchFamily="49" charset="0"/>
              </a:rPr>
              <a:t>marker','o</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x = </a:t>
            </a:r>
            <a:r>
              <a:rPr lang="en-US" sz="1400" dirty="0" err="1">
                <a:latin typeface="Courier New" panose="02070309020205020404" pitchFamily="49" charset="0"/>
                <a:cs typeface="Courier New" panose="02070309020205020404" pitchFamily="49" charset="0"/>
              </a:rPr>
              <a:t>linspace</a:t>
            </a:r>
            <a:r>
              <a:rPr lang="en-US" sz="1400" dirty="0">
                <a:latin typeface="Courier New" panose="02070309020205020404" pitchFamily="49" charset="0"/>
                <a:cs typeface="Courier New" panose="02070309020205020404" pitchFamily="49" charset="0"/>
              </a:rPr>
              <a:t>(-12,12);</a:t>
            </a:r>
          </a:p>
          <a:p>
            <a:r>
              <a:rPr lang="en-US" sz="1400" dirty="0">
                <a:latin typeface="Courier New" panose="02070309020205020404" pitchFamily="49" charset="0"/>
                <a:cs typeface="Courier New" panose="02070309020205020404" pitchFamily="49" charset="0"/>
              </a:rPr>
              <a:t>y = </a:t>
            </a:r>
            <a:r>
              <a:rPr lang="en-US" sz="1400" dirty="0" err="1">
                <a:latin typeface="Courier New" panose="02070309020205020404" pitchFamily="49" charset="0"/>
                <a:cs typeface="Courier New" panose="02070309020205020404" pitchFamily="49" charset="0"/>
              </a:rPr>
              <a:t>linspace</a:t>
            </a:r>
            <a:r>
              <a:rPr lang="en-US" sz="1400" dirty="0">
                <a:latin typeface="Courier New" panose="02070309020205020404" pitchFamily="49" charset="0"/>
                <a:cs typeface="Courier New" panose="02070309020205020404" pitchFamily="49" charset="0"/>
              </a:rPr>
              <a:t>(-5,5);</a:t>
            </a:r>
          </a:p>
          <a:p>
            <a:r>
              <a:rPr lang="en-US" sz="1400" dirty="0">
                <a:latin typeface="Courier New" panose="02070309020205020404" pitchFamily="49" charset="0"/>
                <a:cs typeface="Courier New" panose="02070309020205020404" pitchFamily="49" charset="0"/>
              </a:rPr>
              <a:t>[X,Y] = </a:t>
            </a:r>
            <a:r>
              <a:rPr lang="en-US" sz="1400" dirty="0" err="1">
                <a:latin typeface="Courier New" panose="02070309020205020404" pitchFamily="49" charset="0"/>
                <a:cs typeface="Courier New" panose="02070309020205020404" pitchFamily="49" charset="0"/>
              </a:rPr>
              <a:t>meshgrid</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x,y</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Z = X.^2 + r*Y.^2;</a:t>
            </a:r>
          </a:p>
          <a:p>
            <a:r>
              <a:rPr lang="en-US" sz="1400" dirty="0">
                <a:latin typeface="Courier New" panose="02070309020205020404" pitchFamily="49" charset="0"/>
                <a:cs typeface="Courier New" panose="02070309020205020404" pitchFamily="49" charset="0"/>
              </a:rPr>
              <a:t>contour(X,Y,Z,[0.1 0.5 1 2 5 10 20 30 50 70 100])</a:t>
            </a:r>
          </a:p>
        </p:txBody>
      </p:sp>
      <p:grpSp>
        <p:nvGrpSpPr>
          <p:cNvPr id="5" name="Group 4">
            <a:extLst>
              <a:ext uri="{FF2B5EF4-FFF2-40B4-BE49-F238E27FC236}">
                <a16:creationId xmlns:a16="http://schemas.microsoft.com/office/drawing/2014/main" id="{AC8407E4-A2FA-9FE5-51ED-0344453ADCD3}"/>
              </a:ext>
            </a:extLst>
          </p:cNvPr>
          <p:cNvGrpSpPr/>
          <p:nvPr/>
        </p:nvGrpSpPr>
        <p:grpSpPr>
          <a:xfrm>
            <a:off x="1247293" y="3790945"/>
            <a:ext cx="6441423" cy="2531155"/>
            <a:chOff x="1425712" y="2183028"/>
            <a:chExt cx="6441423" cy="2531155"/>
          </a:xfrm>
        </p:grpSpPr>
        <p:sp>
          <p:nvSpPr>
            <p:cNvPr id="6" name="Line 597">
              <a:extLst>
                <a:ext uri="{FF2B5EF4-FFF2-40B4-BE49-F238E27FC236}">
                  <a16:creationId xmlns:a16="http://schemas.microsoft.com/office/drawing/2014/main" id="{CBE0A030-ABA8-6CA4-388B-A6248B3443BF}"/>
                </a:ext>
              </a:extLst>
            </p:cNvPr>
            <p:cNvSpPr>
              <a:spLocks noChangeShapeType="1"/>
            </p:cNvSpPr>
            <p:nvPr/>
          </p:nvSpPr>
          <p:spPr bwMode="auto">
            <a:xfrm flipV="1">
              <a:off x="1781176"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 name="Line 598">
              <a:extLst>
                <a:ext uri="{FF2B5EF4-FFF2-40B4-BE49-F238E27FC236}">
                  <a16:creationId xmlns:a16="http://schemas.microsoft.com/office/drawing/2014/main" id="{C9244AF4-F27D-8AFF-4B4F-6A33F27D62AB}"/>
                </a:ext>
              </a:extLst>
            </p:cNvPr>
            <p:cNvSpPr>
              <a:spLocks noChangeShapeType="1"/>
            </p:cNvSpPr>
            <p:nvPr/>
          </p:nvSpPr>
          <p:spPr bwMode="auto">
            <a:xfrm flipV="1">
              <a:off x="3259138"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 name="Line 599">
              <a:extLst>
                <a:ext uri="{FF2B5EF4-FFF2-40B4-BE49-F238E27FC236}">
                  <a16:creationId xmlns:a16="http://schemas.microsoft.com/office/drawing/2014/main" id="{5DCFDBED-8E8A-D3DE-28C8-BD69181ED2B6}"/>
                </a:ext>
              </a:extLst>
            </p:cNvPr>
            <p:cNvSpPr>
              <a:spLocks noChangeShapeType="1"/>
            </p:cNvSpPr>
            <p:nvPr/>
          </p:nvSpPr>
          <p:spPr bwMode="auto">
            <a:xfrm flipV="1">
              <a:off x="4735513"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 name="Line 600">
              <a:extLst>
                <a:ext uri="{FF2B5EF4-FFF2-40B4-BE49-F238E27FC236}">
                  <a16:creationId xmlns:a16="http://schemas.microsoft.com/office/drawing/2014/main" id="{E84C7DE8-4C99-98A8-ECEE-978EEDA69F5B}"/>
                </a:ext>
              </a:extLst>
            </p:cNvPr>
            <p:cNvSpPr>
              <a:spLocks noChangeShapeType="1"/>
            </p:cNvSpPr>
            <p:nvPr/>
          </p:nvSpPr>
          <p:spPr bwMode="auto">
            <a:xfrm flipV="1">
              <a:off x="6213476"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 name="Line 601">
              <a:extLst>
                <a:ext uri="{FF2B5EF4-FFF2-40B4-BE49-F238E27FC236}">
                  <a16:creationId xmlns:a16="http://schemas.microsoft.com/office/drawing/2014/main" id="{873D672F-5619-855C-0416-20D97FAE3BDF}"/>
                </a:ext>
              </a:extLst>
            </p:cNvPr>
            <p:cNvSpPr>
              <a:spLocks noChangeShapeType="1"/>
            </p:cNvSpPr>
            <p:nvPr/>
          </p:nvSpPr>
          <p:spPr bwMode="auto">
            <a:xfrm flipV="1">
              <a:off x="7691438"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 name="Rectangle 602">
              <a:extLst>
                <a:ext uri="{FF2B5EF4-FFF2-40B4-BE49-F238E27FC236}">
                  <a16:creationId xmlns:a16="http://schemas.microsoft.com/office/drawing/2014/main" id="{72049310-C742-D78F-FF1B-FE702FCC2088}"/>
                </a:ext>
              </a:extLst>
            </p:cNvPr>
            <p:cNvSpPr>
              <a:spLocks noChangeArrowheads="1"/>
            </p:cNvSpPr>
            <p:nvPr/>
          </p:nvSpPr>
          <p:spPr bwMode="auto">
            <a:xfrm>
              <a:off x="1685926" y="4529517"/>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2" name="Rectangle 603">
              <a:extLst>
                <a:ext uri="{FF2B5EF4-FFF2-40B4-BE49-F238E27FC236}">
                  <a16:creationId xmlns:a16="http://schemas.microsoft.com/office/drawing/2014/main" id="{61655A8B-DE56-A7F2-F799-42C5AFDE3163}"/>
                </a:ext>
              </a:extLst>
            </p:cNvPr>
            <p:cNvSpPr>
              <a:spLocks noChangeArrowheads="1"/>
            </p:cNvSpPr>
            <p:nvPr/>
          </p:nvSpPr>
          <p:spPr bwMode="auto">
            <a:xfrm>
              <a:off x="3203576" y="4529517"/>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-5</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3" name="Rectangle 604">
              <a:extLst>
                <a:ext uri="{FF2B5EF4-FFF2-40B4-BE49-F238E27FC236}">
                  <a16:creationId xmlns:a16="http://schemas.microsoft.com/office/drawing/2014/main" id="{2148698C-F8F5-8814-C0E1-C7DE030F0D93}"/>
                </a:ext>
              </a:extLst>
            </p:cNvPr>
            <p:cNvSpPr>
              <a:spLocks noChangeArrowheads="1"/>
            </p:cNvSpPr>
            <p:nvPr/>
          </p:nvSpPr>
          <p:spPr bwMode="auto">
            <a:xfrm>
              <a:off x="4703763" y="452951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4" name="Rectangle 605">
              <a:extLst>
                <a:ext uri="{FF2B5EF4-FFF2-40B4-BE49-F238E27FC236}">
                  <a16:creationId xmlns:a16="http://schemas.microsoft.com/office/drawing/2014/main" id="{A9082213-CE2D-C381-6808-0AA27540ADEF}"/>
                </a:ext>
              </a:extLst>
            </p:cNvPr>
            <p:cNvSpPr>
              <a:spLocks noChangeArrowheads="1"/>
            </p:cNvSpPr>
            <p:nvPr/>
          </p:nvSpPr>
          <p:spPr bwMode="auto">
            <a:xfrm>
              <a:off x="6173788" y="452951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5</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06">
              <a:extLst>
                <a:ext uri="{FF2B5EF4-FFF2-40B4-BE49-F238E27FC236}">
                  <a16:creationId xmlns:a16="http://schemas.microsoft.com/office/drawing/2014/main" id="{C31B11CF-1772-DB09-7B3F-477BC8A67365}"/>
                </a:ext>
              </a:extLst>
            </p:cNvPr>
            <p:cNvSpPr>
              <a:spLocks noChangeArrowheads="1"/>
            </p:cNvSpPr>
            <p:nvPr/>
          </p:nvSpPr>
          <p:spPr bwMode="auto">
            <a:xfrm>
              <a:off x="7626351" y="45295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6" name="Line 610">
              <a:extLst>
                <a:ext uri="{FF2B5EF4-FFF2-40B4-BE49-F238E27FC236}">
                  <a16:creationId xmlns:a16="http://schemas.microsoft.com/office/drawing/2014/main" id="{BC84BBB9-FB61-D486-7BA1-0080826714EC}"/>
                </a:ext>
              </a:extLst>
            </p:cNvPr>
            <p:cNvSpPr>
              <a:spLocks noChangeShapeType="1"/>
            </p:cNvSpPr>
            <p:nvPr/>
          </p:nvSpPr>
          <p:spPr bwMode="auto">
            <a:xfrm>
              <a:off x="1602526" y="4203700"/>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 name="Line 611">
              <a:extLst>
                <a:ext uri="{FF2B5EF4-FFF2-40B4-BE49-F238E27FC236}">
                  <a16:creationId xmlns:a16="http://schemas.microsoft.com/office/drawing/2014/main" id="{1C849BEB-77B4-000B-8F55-3A25E0EFCCEB}"/>
                </a:ext>
              </a:extLst>
            </p:cNvPr>
            <p:cNvSpPr>
              <a:spLocks noChangeShapeType="1"/>
            </p:cNvSpPr>
            <p:nvPr/>
          </p:nvSpPr>
          <p:spPr bwMode="auto">
            <a:xfrm>
              <a:off x="1602526" y="3908425"/>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 name="Line 612">
              <a:extLst>
                <a:ext uri="{FF2B5EF4-FFF2-40B4-BE49-F238E27FC236}">
                  <a16:creationId xmlns:a16="http://schemas.microsoft.com/office/drawing/2014/main" id="{AF907A36-D9A5-4FAE-DEAD-BC5DE1FD5260}"/>
                </a:ext>
              </a:extLst>
            </p:cNvPr>
            <p:cNvSpPr>
              <a:spLocks noChangeShapeType="1"/>
            </p:cNvSpPr>
            <p:nvPr/>
          </p:nvSpPr>
          <p:spPr bwMode="auto">
            <a:xfrm>
              <a:off x="1602526" y="3613150"/>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 name="Line 613">
              <a:extLst>
                <a:ext uri="{FF2B5EF4-FFF2-40B4-BE49-F238E27FC236}">
                  <a16:creationId xmlns:a16="http://schemas.microsoft.com/office/drawing/2014/main" id="{81BC898E-7755-5C46-0C64-66112C1D50EA}"/>
                </a:ext>
              </a:extLst>
            </p:cNvPr>
            <p:cNvSpPr>
              <a:spLocks noChangeShapeType="1"/>
            </p:cNvSpPr>
            <p:nvPr/>
          </p:nvSpPr>
          <p:spPr bwMode="auto">
            <a:xfrm>
              <a:off x="1602526" y="3316288"/>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 name="Line 614">
              <a:extLst>
                <a:ext uri="{FF2B5EF4-FFF2-40B4-BE49-F238E27FC236}">
                  <a16:creationId xmlns:a16="http://schemas.microsoft.com/office/drawing/2014/main" id="{EB1F8247-3D7F-BCCA-3417-95BA7283DA98}"/>
                </a:ext>
              </a:extLst>
            </p:cNvPr>
            <p:cNvSpPr>
              <a:spLocks noChangeShapeType="1"/>
            </p:cNvSpPr>
            <p:nvPr/>
          </p:nvSpPr>
          <p:spPr bwMode="auto">
            <a:xfrm>
              <a:off x="1602526" y="3021013"/>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 name="Line 615">
              <a:extLst>
                <a:ext uri="{FF2B5EF4-FFF2-40B4-BE49-F238E27FC236}">
                  <a16:creationId xmlns:a16="http://schemas.microsoft.com/office/drawing/2014/main" id="{E81F59A1-90B2-E8BD-DB27-946562971905}"/>
                </a:ext>
              </a:extLst>
            </p:cNvPr>
            <p:cNvSpPr>
              <a:spLocks noChangeShapeType="1"/>
            </p:cNvSpPr>
            <p:nvPr/>
          </p:nvSpPr>
          <p:spPr bwMode="auto">
            <a:xfrm>
              <a:off x="1602526" y="2725738"/>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 name="Line 616">
              <a:extLst>
                <a:ext uri="{FF2B5EF4-FFF2-40B4-BE49-F238E27FC236}">
                  <a16:creationId xmlns:a16="http://schemas.microsoft.com/office/drawing/2014/main" id="{E3CCBBA3-1EC1-823E-ABFF-3989F77551AB}"/>
                </a:ext>
              </a:extLst>
            </p:cNvPr>
            <p:cNvSpPr>
              <a:spLocks noChangeShapeType="1"/>
            </p:cNvSpPr>
            <p:nvPr/>
          </p:nvSpPr>
          <p:spPr bwMode="auto">
            <a:xfrm>
              <a:off x="1602526" y="2428875"/>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 name="Rectangle 621">
              <a:extLst>
                <a:ext uri="{FF2B5EF4-FFF2-40B4-BE49-F238E27FC236}">
                  <a16:creationId xmlns:a16="http://schemas.microsoft.com/office/drawing/2014/main" id="{14930163-09C2-E3A5-0DFD-4CB579FF27A6}"/>
                </a:ext>
              </a:extLst>
            </p:cNvPr>
            <p:cNvSpPr>
              <a:spLocks noChangeArrowheads="1"/>
            </p:cNvSpPr>
            <p:nvPr/>
          </p:nvSpPr>
          <p:spPr bwMode="auto">
            <a:xfrm>
              <a:off x="1425712" y="4120549"/>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4" name="Rectangle 622">
              <a:extLst>
                <a:ext uri="{FF2B5EF4-FFF2-40B4-BE49-F238E27FC236}">
                  <a16:creationId xmlns:a16="http://schemas.microsoft.com/office/drawing/2014/main" id="{A4F2F8D1-B29C-10D2-F108-27D7B53ADC37}"/>
                </a:ext>
              </a:extLst>
            </p:cNvPr>
            <p:cNvSpPr>
              <a:spLocks noChangeArrowheads="1"/>
            </p:cNvSpPr>
            <p:nvPr/>
          </p:nvSpPr>
          <p:spPr bwMode="auto">
            <a:xfrm>
              <a:off x="1425712" y="3830037"/>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5" name="Rectangle 623">
              <a:extLst>
                <a:ext uri="{FF2B5EF4-FFF2-40B4-BE49-F238E27FC236}">
                  <a16:creationId xmlns:a16="http://schemas.microsoft.com/office/drawing/2014/main" id="{3C27F345-9316-0BCB-A0EA-D8B40CF879C1}"/>
                </a:ext>
              </a:extLst>
            </p:cNvPr>
            <p:cNvSpPr>
              <a:spLocks noChangeArrowheads="1"/>
            </p:cNvSpPr>
            <p:nvPr/>
          </p:nvSpPr>
          <p:spPr bwMode="auto">
            <a:xfrm>
              <a:off x="1425712" y="3529999"/>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6" name="Rectangle 624">
              <a:extLst>
                <a:ext uri="{FF2B5EF4-FFF2-40B4-BE49-F238E27FC236}">
                  <a16:creationId xmlns:a16="http://schemas.microsoft.com/office/drawing/2014/main" id="{15BCDDC5-C4D7-2E13-716E-E96C1511E197}"/>
                </a:ext>
              </a:extLst>
            </p:cNvPr>
            <p:cNvSpPr>
              <a:spLocks noChangeArrowheads="1"/>
            </p:cNvSpPr>
            <p:nvPr/>
          </p:nvSpPr>
          <p:spPr bwMode="auto">
            <a:xfrm>
              <a:off x="1463812" y="323948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7" name="Rectangle 625">
              <a:extLst>
                <a:ext uri="{FF2B5EF4-FFF2-40B4-BE49-F238E27FC236}">
                  <a16:creationId xmlns:a16="http://schemas.microsoft.com/office/drawing/2014/main" id="{01964CC5-021B-5368-CE60-D831D8EA55D9}"/>
                </a:ext>
              </a:extLst>
            </p:cNvPr>
            <p:cNvSpPr>
              <a:spLocks noChangeArrowheads="1"/>
            </p:cNvSpPr>
            <p:nvPr/>
          </p:nvSpPr>
          <p:spPr bwMode="auto">
            <a:xfrm>
              <a:off x="1463812" y="29394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8" name="Rectangle 626">
              <a:extLst>
                <a:ext uri="{FF2B5EF4-FFF2-40B4-BE49-F238E27FC236}">
                  <a16:creationId xmlns:a16="http://schemas.microsoft.com/office/drawing/2014/main" id="{560025D1-B1F2-10B4-9D48-791222E3DB32}"/>
                </a:ext>
              </a:extLst>
            </p:cNvPr>
            <p:cNvSpPr>
              <a:spLocks noChangeArrowheads="1"/>
            </p:cNvSpPr>
            <p:nvPr/>
          </p:nvSpPr>
          <p:spPr bwMode="auto">
            <a:xfrm>
              <a:off x="1463812" y="263941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9" name="Rectangle 627">
              <a:extLst>
                <a:ext uri="{FF2B5EF4-FFF2-40B4-BE49-F238E27FC236}">
                  <a16:creationId xmlns:a16="http://schemas.microsoft.com/office/drawing/2014/main" id="{00C6B097-C9CB-183E-FF4C-636448FC98EC}"/>
                </a:ext>
              </a:extLst>
            </p:cNvPr>
            <p:cNvSpPr>
              <a:spLocks noChangeArrowheads="1"/>
            </p:cNvSpPr>
            <p:nvPr/>
          </p:nvSpPr>
          <p:spPr bwMode="auto">
            <a:xfrm>
              <a:off x="1463812" y="234889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30" name="Freeform 631">
              <a:extLst>
                <a:ext uri="{FF2B5EF4-FFF2-40B4-BE49-F238E27FC236}">
                  <a16:creationId xmlns:a16="http://schemas.microsoft.com/office/drawing/2014/main" id="{B1F35D59-07BA-E330-893F-6C7DFE451B69}"/>
                </a:ext>
              </a:extLst>
            </p:cNvPr>
            <p:cNvSpPr>
              <a:spLocks noEditPoints="1"/>
            </p:cNvSpPr>
            <p:nvPr/>
          </p:nvSpPr>
          <p:spPr bwMode="auto">
            <a:xfrm>
              <a:off x="7650163" y="2979738"/>
              <a:ext cx="80963" cy="82550"/>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1" name="Freeform 632">
              <a:extLst>
                <a:ext uri="{FF2B5EF4-FFF2-40B4-BE49-F238E27FC236}">
                  <a16:creationId xmlns:a16="http://schemas.microsoft.com/office/drawing/2014/main" id="{AB291D4B-FCB0-9909-E36C-A042F8FF23DC}"/>
                </a:ext>
              </a:extLst>
            </p:cNvPr>
            <p:cNvSpPr>
              <a:spLocks noEditPoints="1"/>
            </p:cNvSpPr>
            <p:nvPr/>
          </p:nvSpPr>
          <p:spPr bwMode="auto">
            <a:xfrm>
              <a:off x="7113588" y="3517900"/>
              <a:ext cx="80963" cy="80963"/>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2" name="Freeform 633">
              <a:extLst>
                <a:ext uri="{FF2B5EF4-FFF2-40B4-BE49-F238E27FC236}">
                  <a16:creationId xmlns:a16="http://schemas.microsoft.com/office/drawing/2014/main" id="{2A076B4D-BEFB-0A78-CBD5-2C51449B192F}"/>
                </a:ext>
              </a:extLst>
            </p:cNvPr>
            <p:cNvSpPr>
              <a:spLocks noEditPoints="1"/>
            </p:cNvSpPr>
            <p:nvPr/>
          </p:nvSpPr>
          <p:spPr bwMode="auto">
            <a:xfrm>
              <a:off x="6673851" y="3078163"/>
              <a:ext cx="80963" cy="80963"/>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2" y="0"/>
                    <a:pt x="0" y="31"/>
                    <a:pt x="0" y="70"/>
                  </a:cubicBezTo>
                  <a:cubicBezTo>
                    <a:pt x="0" y="108"/>
                    <a:pt x="32" y="139"/>
                    <a:pt x="70" y="139"/>
                  </a:cubicBezTo>
                  <a:cubicBezTo>
                    <a:pt x="108" y="139"/>
                    <a:pt x="139" y="108"/>
                    <a:pt x="139" y="70"/>
                  </a:cubicBezTo>
                  <a:lnTo>
                    <a:pt x="139" y="70"/>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3" name="Freeform 634">
              <a:extLst>
                <a:ext uri="{FF2B5EF4-FFF2-40B4-BE49-F238E27FC236}">
                  <a16:creationId xmlns:a16="http://schemas.microsoft.com/office/drawing/2014/main" id="{E804831D-883F-B156-AA55-05739CB6ABF0}"/>
                </a:ext>
              </a:extLst>
            </p:cNvPr>
            <p:cNvSpPr>
              <a:spLocks noEditPoints="1"/>
            </p:cNvSpPr>
            <p:nvPr/>
          </p:nvSpPr>
          <p:spPr bwMode="auto">
            <a:xfrm>
              <a:off x="6313488" y="3438525"/>
              <a:ext cx="82550" cy="80963"/>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6"/>
                    <a:pt x="128" y="69"/>
                  </a:cubicBezTo>
                  <a:lnTo>
                    <a:pt x="128" y="69"/>
                  </a:lnTo>
                  <a:cubicBezTo>
                    <a:pt x="128" y="101"/>
                    <a:pt x="102" y="128"/>
                    <a:pt x="70" y="128"/>
                  </a:cubicBezTo>
                  <a:cubicBezTo>
                    <a:pt x="37" y="128"/>
                    <a:pt x="11" y="101"/>
                    <a:pt x="11" y="69"/>
                  </a:cubicBezTo>
                  <a:cubicBezTo>
                    <a:pt x="11" y="36"/>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4" name="Freeform 635">
              <a:extLst>
                <a:ext uri="{FF2B5EF4-FFF2-40B4-BE49-F238E27FC236}">
                  <a16:creationId xmlns:a16="http://schemas.microsoft.com/office/drawing/2014/main" id="{413C66E4-8D23-0883-9121-ACF867E70AED}"/>
                </a:ext>
              </a:extLst>
            </p:cNvPr>
            <p:cNvSpPr>
              <a:spLocks noEditPoints="1"/>
            </p:cNvSpPr>
            <p:nvPr/>
          </p:nvSpPr>
          <p:spPr bwMode="auto">
            <a:xfrm>
              <a:off x="6019801" y="3143250"/>
              <a:ext cx="80963" cy="82550"/>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5" name="Freeform 636">
              <a:extLst>
                <a:ext uri="{FF2B5EF4-FFF2-40B4-BE49-F238E27FC236}">
                  <a16:creationId xmlns:a16="http://schemas.microsoft.com/office/drawing/2014/main" id="{D13D9646-7D24-7F61-83F3-0198C8A0393C}"/>
                </a:ext>
              </a:extLst>
            </p:cNvPr>
            <p:cNvSpPr>
              <a:spLocks noEditPoints="1"/>
            </p:cNvSpPr>
            <p:nvPr/>
          </p:nvSpPr>
          <p:spPr bwMode="auto">
            <a:xfrm>
              <a:off x="5778501" y="3384550"/>
              <a:ext cx="82550" cy="80963"/>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2" y="0"/>
                    <a:pt x="0" y="31"/>
                    <a:pt x="0" y="70"/>
                  </a:cubicBezTo>
                  <a:cubicBezTo>
                    <a:pt x="0" y="108"/>
                    <a:pt x="32" y="139"/>
                    <a:pt x="70" y="139"/>
                  </a:cubicBezTo>
                  <a:cubicBezTo>
                    <a:pt x="108" y="139"/>
                    <a:pt x="139" y="108"/>
                    <a:pt x="139" y="70"/>
                  </a:cubicBezTo>
                  <a:lnTo>
                    <a:pt x="139" y="70"/>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6" name="Freeform 637">
              <a:extLst>
                <a:ext uri="{FF2B5EF4-FFF2-40B4-BE49-F238E27FC236}">
                  <a16:creationId xmlns:a16="http://schemas.microsoft.com/office/drawing/2014/main" id="{31125479-1A57-0F4F-39AF-5DC0F1D61101}"/>
                </a:ext>
              </a:extLst>
            </p:cNvPr>
            <p:cNvSpPr>
              <a:spLocks noEditPoints="1"/>
            </p:cNvSpPr>
            <p:nvPr/>
          </p:nvSpPr>
          <p:spPr bwMode="auto">
            <a:xfrm>
              <a:off x="5581651" y="3187700"/>
              <a:ext cx="82550" cy="80963"/>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7" name="Freeform 638">
              <a:extLst>
                <a:ext uri="{FF2B5EF4-FFF2-40B4-BE49-F238E27FC236}">
                  <a16:creationId xmlns:a16="http://schemas.microsoft.com/office/drawing/2014/main" id="{C01A1A30-4D7A-51BA-42F2-BE990BB27C24}"/>
                </a:ext>
              </a:extLst>
            </p:cNvPr>
            <p:cNvSpPr>
              <a:spLocks noEditPoints="1"/>
            </p:cNvSpPr>
            <p:nvPr/>
          </p:nvSpPr>
          <p:spPr bwMode="auto">
            <a:xfrm>
              <a:off x="5421313" y="3348038"/>
              <a:ext cx="80963" cy="82550"/>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69"/>
                  </a:cubicBezTo>
                  <a:lnTo>
                    <a:pt x="128" y="69"/>
                  </a:lnTo>
                  <a:cubicBezTo>
                    <a:pt x="128" y="102"/>
                    <a:pt x="102"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8" name="Freeform 639">
              <a:extLst>
                <a:ext uri="{FF2B5EF4-FFF2-40B4-BE49-F238E27FC236}">
                  <a16:creationId xmlns:a16="http://schemas.microsoft.com/office/drawing/2014/main" id="{0959B94E-D7AC-DBEF-9ED2-85D412209BC6}"/>
                </a:ext>
              </a:extLst>
            </p:cNvPr>
            <p:cNvSpPr>
              <a:spLocks noEditPoints="1"/>
            </p:cNvSpPr>
            <p:nvPr/>
          </p:nvSpPr>
          <p:spPr bwMode="auto">
            <a:xfrm>
              <a:off x="5289551" y="3216275"/>
              <a:ext cx="80963" cy="80963"/>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2"/>
                    <a:pt x="101" y="128"/>
                    <a:pt x="69" y="128"/>
                  </a:cubicBezTo>
                  <a:cubicBezTo>
                    <a:pt x="37" y="128"/>
                    <a:pt x="10" y="102"/>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9" name="Freeform 640">
              <a:extLst>
                <a:ext uri="{FF2B5EF4-FFF2-40B4-BE49-F238E27FC236}">
                  <a16:creationId xmlns:a16="http://schemas.microsoft.com/office/drawing/2014/main" id="{3BCCEEF0-5C05-8F42-BE63-C5ED42053E3B}"/>
                </a:ext>
              </a:extLst>
            </p:cNvPr>
            <p:cNvSpPr>
              <a:spLocks noEditPoints="1"/>
            </p:cNvSpPr>
            <p:nvPr/>
          </p:nvSpPr>
          <p:spPr bwMode="auto">
            <a:xfrm>
              <a:off x="5181601" y="3324225"/>
              <a:ext cx="80963" cy="82550"/>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40" name="Freeform 641">
              <a:extLst>
                <a:ext uri="{FF2B5EF4-FFF2-40B4-BE49-F238E27FC236}">
                  <a16:creationId xmlns:a16="http://schemas.microsoft.com/office/drawing/2014/main" id="{7DA89BE2-013C-225E-029B-AE856E0C0AE8}"/>
                </a:ext>
              </a:extLst>
            </p:cNvPr>
            <p:cNvSpPr>
              <a:spLocks noEditPoints="1"/>
            </p:cNvSpPr>
            <p:nvPr/>
          </p:nvSpPr>
          <p:spPr bwMode="auto">
            <a:xfrm>
              <a:off x="5092701" y="3236913"/>
              <a:ext cx="80963" cy="80963"/>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6" y="128"/>
                    <a:pt x="10" y="102"/>
                    <a:pt x="10" y="70"/>
                  </a:cubicBezTo>
                  <a:cubicBezTo>
                    <a:pt x="10" y="37"/>
                    <a:pt x="36"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41" name="Freeform 642">
              <a:extLst>
                <a:ext uri="{FF2B5EF4-FFF2-40B4-BE49-F238E27FC236}">
                  <a16:creationId xmlns:a16="http://schemas.microsoft.com/office/drawing/2014/main" id="{1D8B7F26-1CC3-9864-070E-A6530191AFAF}"/>
                </a:ext>
              </a:extLst>
            </p:cNvPr>
            <p:cNvSpPr>
              <a:spLocks/>
            </p:cNvSpPr>
            <p:nvPr/>
          </p:nvSpPr>
          <p:spPr bwMode="auto">
            <a:xfrm>
              <a:off x="4664076" y="3332163"/>
              <a:ext cx="144463" cy="7938"/>
            </a:xfrm>
            <a:custGeom>
              <a:avLst/>
              <a:gdLst>
                <a:gd name="T0" fmla="*/ 91 w 91"/>
                <a:gd name="T1" fmla="*/ 0 h 5"/>
                <a:gd name="T2" fmla="*/ 68 w 91"/>
                <a:gd name="T3" fmla="*/ 5 h 5"/>
                <a:gd name="T4" fmla="*/ 23 w 91"/>
                <a:gd name="T5" fmla="*/ 5 h 5"/>
                <a:gd name="T6" fmla="*/ 0 w 91"/>
                <a:gd name="T7" fmla="*/ 0 h 5"/>
              </a:gdLst>
              <a:ahLst/>
              <a:cxnLst>
                <a:cxn ang="0">
                  <a:pos x="T0" y="T1"/>
                </a:cxn>
                <a:cxn ang="0">
                  <a:pos x="T2" y="T3"/>
                </a:cxn>
                <a:cxn ang="0">
                  <a:pos x="T4" y="T5"/>
                </a:cxn>
                <a:cxn ang="0">
                  <a:pos x="T6" y="T7"/>
                </a:cxn>
              </a:cxnLst>
              <a:rect l="0" t="0" r="r" b="b"/>
              <a:pathLst>
                <a:path w="91" h="5">
                  <a:moveTo>
                    <a:pt x="91" y="0"/>
                  </a:moveTo>
                  <a:lnTo>
                    <a:pt x="68" y="5"/>
                  </a:lnTo>
                  <a:lnTo>
                    <a:pt x="23" y="5"/>
                  </a:lnTo>
                  <a:lnTo>
                    <a:pt x="0"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 name="Line 643">
              <a:extLst>
                <a:ext uri="{FF2B5EF4-FFF2-40B4-BE49-F238E27FC236}">
                  <a16:creationId xmlns:a16="http://schemas.microsoft.com/office/drawing/2014/main" id="{FE53C6B4-1723-FE74-E89A-CF6478B6CD66}"/>
                </a:ext>
              </a:extLst>
            </p:cNvPr>
            <p:cNvSpPr>
              <a:spLocks noChangeShapeType="1"/>
            </p:cNvSpPr>
            <p:nvPr/>
          </p:nvSpPr>
          <p:spPr bwMode="auto">
            <a:xfrm flipV="1">
              <a:off x="4664076" y="3302000"/>
              <a:ext cx="0" cy="30163"/>
            </a:xfrm>
            <a:prstGeom prst="line">
              <a:avLst/>
            </a:prstGeom>
            <a:noFill/>
            <a:ln w="6350" cap="flat">
              <a:solidFill>
                <a:srgbClr val="3D26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 name="Line 644">
              <a:extLst>
                <a:ext uri="{FF2B5EF4-FFF2-40B4-BE49-F238E27FC236}">
                  <a16:creationId xmlns:a16="http://schemas.microsoft.com/office/drawing/2014/main" id="{A30A064D-FE43-DEF4-4D34-C9AAD1C37891}"/>
                </a:ext>
              </a:extLst>
            </p:cNvPr>
            <p:cNvSpPr>
              <a:spLocks noChangeShapeType="1"/>
            </p:cNvSpPr>
            <p:nvPr/>
          </p:nvSpPr>
          <p:spPr bwMode="auto">
            <a:xfrm>
              <a:off x="4808538" y="3302000"/>
              <a:ext cx="0" cy="30163"/>
            </a:xfrm>
            <a:prstGeom prst="line">
              <a:avLst/>
            </a:prstGeom>
            <a:noFill/>
            <a:ln w="6350" cap="flat">
              <a:solidFill>
                <a:srgbClr val="3D26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 name="Freeform 645">
              <a:extLst>
                <a:ext uri="{FF2B5EF4-FFF2-40B4-BE49-F238E27FC236}">
                  <a16:creationId xmlns:a16="http://schemas.microsoft.com/office/drawing/2014/main" id="{782001C6-5060-F39F-8E13-D4BA4B2C2135}"/>
                </a:ext>
              </a:extLst>
            </p:cNvPr>
            <p:cNvSpPr>
              <a:spLocks/>
            </p:cNvSpPr>
            <p:nvPr/>
          </p:nvSpPr>
          <p:spPr bwMode="auto">
            <a:xfrm>
              <a:off x="4664076" y="3292475"/>
              <a:ext cx="144463" cy="9525"/>
            </a:xfrm>
            <a:custGeom>
              <a:avLst/>
              <a:gdLst>
                <a:gd name="T0" fmla="*/ 0 w 91"/>
                <a:gd name="T1" fmla="*/ 6 h 6"/>
                <a:gd name="T2" fmla="*/ 23 w 91"/>
                <a:gd name="T3" fmla="*/ 0 h 6"/>
                <a:gd name="T4" fmla="*/ 68 w 91"/>
                <a:gd name="T5" fmla="*/ 0 h 6"/>
                <a:gd name="T6" fmla="*/ 91 w 91"/>
                <a:gd name="T7" fmla="*/ 6 h 6"/>
              </a:gdLst>
              <a:ahLst/>
              <a:cxnLst>
                <a:cxn ang="0">
                  <a:pos x="T0" y="T1"/>
                </a:cxn>
                <a:cxn ang="0">
                  <a:pos x="T2" y="T3"/>
                </a:cxn>
                <a:cxn ang="0">
                  <a:pos x="T4" y="T5"/>
                </a:cxn>
                <a:cxn ang="0">
                  <a:pos x="T6" y="T7"/>
                </a:cxn>
              </a:cxnLst>
              <a:rect l="0" t="0" r="r" b="b"/>
              <a:pathLst>
                <a:path w="91" h="6">
                  <a:moveTo>
                    <a:pt x="0" y="6"/>
                  </a:moveTo>
                  <a:lnTo>
                    <a:pt x="23" y="0"/>
                  </a:lnTo>
                  <a:lnTo>
                    <a:pt x="68" y="0"/>
                  </a:lnTo>
                  <a:lnTo>
                    <a:pt x="91" y="6"/>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 name="Freeform 646">
              <a:extLst>
                <a:ext uri="{FF2B5EF4-FFF2-40B4-BE49-F238E27FC236}">
                  <a16:creationId xmlns:a16="http://schemas.microsoft.com/office/drawing/2014/main" id="{04EFA1A3-26A8-0A6F-F4D2-61C2A0C5FCE7}"/>
                </a:ext>
              </a:extLst>
            </p:cNvPr>
            <p:cNvSpPr>
              <a:spLocks/>
            </p:cNvSpPr>
            <p:nvPr/>
          </p:nvSpPr>
          <p:spPr bwMode="auto">
            <a:xfrm>
              <a:off x="4586288" y="3362325"/>
              <a:ext cx="300038" cy="17463"/>
            </a:xfrm>
            <a:custGeom>
              <a:avLst/>
              <a:gdLst>
                <a:gd name="T0" fmla="*/ 189 w 189"/>
                <a:gd name="T1" fmla="*/ 0 h 11"/>
                <a:gd name="T2" fmla="*/ 162 w 189"/>
                <a:gd name="T3" fmla="*/ 6 h 11"/>
                <a:gd name="T4" fmla="*/ 117 w 189"/>
                <a:gd name="T5" fmla="*/ 11 h 11"/>
                <a:gd name="T6" fmla="*/ 72 w 189"/>
                <a:gd name="T7" fmla="*/ 11 h 11"/>
                <a:gd name="T8" fmla="*/ 27 w 189"/>
                <a:gd name="T9" fmla="*/ 6 h 11"/>
                <a:gd name="T10" fmla="*/ 0 w 189"/>
                <a:gd name="T11" fmla="*/ 0 h 11"/>
              </a:gdLst>
              <a:ahLst/>
              <a:cxnLst>
                <a:cxn ang="0">
                  <a:pos x="T0" y="T1"/>
                </a:cxn>
                <a:cxn ang="0">
                  <a:pos x="T2" y="T3"/>
                </a:cxn>
                <a:cxn ang="0">
                  <a:pos x="T4" y="T5"/>
                </a:cxn>
                <a:cxn ang="0">
                  <a:pos x="T6" y="T7"/>
                </a:cxn>
                <a:cxn ang="0">
                  <a:pos x="T8" y="T9"/>
                </a:cxn>
                <a:cxn ang="0">
                  <a:pos x="T10" y="T11"/>
                </a:cxn>
              </a:cxnLst>
              <a:rect l="0" t="0" r="r" b="b"/>
              <a:pathLst>
                <a:path w="189" h="11">
                  <a:moveTo>
                    <a:pt x="189" y="0"/>
                  </a:moveTo>
                  <a:lnTo>
                    <a:pt x="162" y="6"/>
                  </a:lnTo>
                  <a:lnTo>
                    <a:pt x="117" y="11"/>
                  </a:lnTo>
                  <a:lnTo>
                    <a:pt x="72" y="11"/>
                  </a:lnTo>
                  <a:lnTo>
                    <a:pt x="27" y="6"/>
                  </a:lnTo>
                  <a:lnTo>
                    <a:pt x="0"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 name="Freeform 647">
              <a:extLst>
                <a:ext uri="{FF2B5EF4-FFF2-40B4-BE49-F238E27FC236}">
                  <a16:creationId xmlns:a16="http://schemas.microsoft.com/office/drawing/2014/main" id="{53471979-925C-7B27-ABF4-2F43447EBD64}"/>
                </a:ext>
              </a:extLst>
            </p:cNvPr>
            <p:cNvSpPr>
              <a:spLocks/>
            </p:cNvSpPr>
            <p:nvPr/>
          </p:nvSpPr>
          <p:spPr bwMode="auto">
            <a:xfrm>
              <a:off x="4535488" y="3332163"/>
              <a:ext cx="50800" cy="30163"/>
            </a:xfrm>
            <a:custGeom>
              <a:avLst/>
              <a:gdLst>
                <a:gd name="T0" fmla="*/ 32 w 32"/>
                <a:gd name="T1" fmla="*/ 19 h 19"/>
                <a:gd name="T2" fmla="*/ 14 w 32"/>
                <a:gd name="T3" fmla="*/ 10 h 19"/>
                <a:gd name="T4" fmla="*/ 0 w 32"/>
                <a:gd name="T5" fmla="*/ 0 h 19"/>
              </a:gdLst>
              <a:ahLst/>
              <a:cxnLst>
                <a:cxn ang="0">
                  <a:pos x="T0" y="T1"/>
                </a:cxn>
                <a:cxn ang="0">
                  <a:pos x="T2" y="T3"/>
                </a:cxn>
                <a:cxn ang="0">
                  <a:pos x="T4" y="T5"/>
                </a:cxn>
              </a:cxnLst>
              <a:rect l="0" t="0" r="r" b="b"/>
              <a:pathLst>
                <a:path w="32" h="19">
                  <a:moveTo>
                    <a:pt x="32" y="19"/>
                  </a:moveTo>
                  <a:lnTo>
                    <a:pt x="14" y="10"/>
                  </a:lnTo>
                  <a:lnTo>
                    <a:pt x="0"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 name="Freeform 648">
              <a:extLst>
                <a:ext uri="{FF2B5EF4-FFF2-40B4-BE49-F238E27FC236}">
                  <a16:creationId xmlns:a16="http://schemas.microsoft.com/office/drawing/2014/main" id="{387CB1B5-247C-DADA-3616-FC020728AC99}"/>
                </a:ext>
              </a:extLst>
            </p:cNvPr>
            <p:cNvSpPr>
              <a:spLocks/>
            </p:cNvSpPr>
            <p:nvPr/>
          </p:nvSpPr>
          <p:spPr bwMode="auto">
            <a:xfrm>
              <a:off x="4886326" y="3332163"/>
              <a:ext cx="50800" cy="30163"/>
            </a:xfrm>
            <a:custGeom>
              <a:avLst/>
              <a:gdLst>
                <a:gd name="T0" fmla="*/ 32 w 32"/>
                <a:gd name="T1" fmla="*/ 0 h 19"/>
                <a:gd name="T2" fmla="*/ 18 w 32"/>
                <a:gd name="T3" fmla="*/ 10 h 19"/>
                <a:gd name="T4" fmla="*/ 0 w 32"/>
                <a:gd name="T5" fmla="*/ 19 h 19"/>
              </a:gdLst>
              <a:ahLst/>
              <a:cxnLst>
                <a:cxn ang="0">
                  <a:pos x="T0" y="T1"/>
                </a:cxn>
                <a:cxn ang="0">
                  <a:pos x="T2" y="T3"/>
                </a:cxn>
                <a:cxn ang="0">
                  <a:pos x="T4" y="T5"/>
                </a:cxn>
              </a:cxnLst>
              <a:rect l="0" t="0" r="r" b="b"/>
              <a:pathLst>
                <a:path w="32" h="19">
                  <a:moveTo>
                    <a:pt x="32" y="0"/>
                  </a:moveTo>
                  <a:lnTo>
                    <a:pt x="18" y="10"/>
                  </a:lnTo>
                  <a:lnTo>
                    <a:pt x="0" y="19"/>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 name="Line 649">
              <a:extLst>
                <a:ext uri="{FF2B5EF4-FFF2-40B4-BE49-F238E27FC236}">
                  <a16:creationId xmlns:a16="http://schemas.microsoft.com/office/drawing/2014/main" id="{A0BF5EB7-C534-6DCC-F578-8970FEA0B863}"/>
                </a:ext>
              </a:extLst>
            </p:cNvPr>
            <p:cNvSpPr>
              <a:spLocks noChangeShapeType="1"/>
            </p:cNvSpPr>
            <p:nvPr/>
          </p:nvSpPr>
          <p:spPr bwMode="auto">
            <a:xfrm flipV="1">
              <a:off x="4535488" y="3302000"/>
              <a:ext cx="0" cy="30163"/>
            </a:xfrm>
            <a:prstGeom prst="line">
              <a:avLst/>
            </a:prstGeom>
            <a:noFill/>
            <a:ln w="6350" cap="flat">
              <a:solidFill>
                <a:srgbClr val="3E27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 name="Line 650">
              <a:extLst>
                <a:ext uri="{FF2B5EF4-FFF2-40B4-BE49-F238E27FC236}">
                  <a16:creationId xmlns:a16="http://schemas.microsoft.com/office/drawing/2014/main" id="{38EC9909-4227-3462-B9FE-868FBEC38247}"/>
                </a:ext>
              </a:extLst>
            </p:cNvPr>
            <p:cNvSpPr>
              <a:spLocks noChangeShapeType="1"/>
            </p:cNvSpPr>
            <p:nvPr/>
          </p:nvSpPr>
          <p:spPr bwMode="auto">
            <a:xfrm>
              <a:off x="4937126" y="3302000"/>
              <a:ext cx="0" cy="30163"/>
            </a:xfrm>
            <a:prstGeom prst="line">
              <a:avLst/>
            </a:prstGeom>
            <a:noFill/>
            <a:ln w="6350" cap="flat">
              <a:solidFill>
                <a:srgbClr val="3E27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 name="Freeform 651">
              <a:extLst>
                <a:ext uri="{FF2B5EF4-FFF2-40B4-BE49-F238E27FC236}">
                  <a16:creationId xmlns:a16="http://schemas.microsoft.com/office/drawing/2014/main" id="{C1586CB2-D2D5-0372-DAA8-4521060684F6}"/>
                </a:ext>
              </a:extLst>
            </p:cNvPr>
            <p:cNvSpPr>
              <a:spLocks/>
            </p:cNvSpPr>
            <p:nvPr/>
          </p:nvSpPr>
          <p:spPr bwMode="auto">
            <a:xfrm>
              <a:off x="4535488" y="3271838"/>
              <a:ext cx="50800" cy="30163"/>
            </a:xfrm>
            <a:custGeom>
              <a:avLst/>
              <a:gdLst>
                <a:gd name="T0" fmla="*/ 0 w 32"/>
                <a:gd name="T1" fmla="*/ 19 h 19"/>
                <a:gd name="T2" fmla="*/ 14 w 32"/>
                <a:gd name="T3" fmla="*/ 9 h 19"/>
                <a:gd name="T4" fmla="*/ 32 w 32"/>
                <a:gd name="T5" fmla="*/ 0 h 19"/>
              </a:gdLst>
              <a:ahLst/>
              <a:cxnLst>
                <a:cxn ang="0">
                  <a:pos x="T0" y="T1"/>
                </a:cxn>
                <a:cxn ang="0">
                  <a:pos x="T2" y="T3"/>
                </a:cxn>
                <a:cxn ang="0">
                  <a:pos x="T4" y="T5"/>
                </a:cxn>
              </a:cxnLst>
              <a:rect l="0" t="0" r="r" b="b"/>
              <a:pathLst>
                <a:path w="32" h="19">
                  <a:moveTo>
                    <a:pt x="0" y="19"/>
                  </a:moveTo>
                  <a:lnTo>
                    <a:pt x="14" y="9"/>
                  </a:lnTo>
                  <a:lnTo>
                    <a:pt x="32"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 name="Freeform 652">
              <a:extLst>
                <a:ext uri="{FF2B5EF4-FFF2-40B4-BE49-F238E27FC236}">
                  <a16:creationId xmlns:a16="http://schemas.microsoft.com/office/drawing/2014/main" id="{032F36D1-E7BD-2C10-CCC4-454C2DFEE923}"/>
                </a:ext>
              </a:extLst>
            </p:cNvPr>
            <p:cNvSpPr>
              <a:spLocks/>
            </p:cNvSpPr>
            <p:nvPr/>
          </p:nvSpPr>
          <p:spPr bwMode="auto">
            <a:xfrm>
              <a:off x="4886326" y="3271838"/>
              <a:ext cx="50800" cy="30163"/>
            </a:xfrm>
            <a:custGeom>
              <a:avLst/>
              <a:gdLst>
                <a:gd name="T0" fmla="*/ 0 w 32"/>
                <a:gd name="T1" fmla="*/ 0 h 19"/>
                <a:gd name="T2" fmla="*/ 18 w 32"/>
                <a:gd name="T3" fmla="*/ 9 h 19"/>
                <a:gd name="T4" fmla="*/ 32 w 32"/>
                <a:gd name="T5" fmla="*/ 19 h 19"/>
              </a:gdLst>
              <a:ahLst/>
              <a:cxnLst>
                <a:cxn ang="0">
                  <a:pos x="T0" y="T1"/>
                </a:cxn>
                <a:cxn ang="0">
                  <a:pos x="T2" y="T3"/>
                </a:cxn>
                <a:cxn ang="0">
                  <a:pos x="T4" y="T5"/>
                </a:cxn>
              </a:cxnLst>
              <a:rect l="0" t="0" r="r" b="b"/>
              <a:pathLst>
                <a:path w="32" h="19">
                  <a:moveTo>
                    <a:pt x="0" y="0"/>
                  </a:moveTo>
                  <a:lnTo>
                    <a:pt x="18" y="9"/>
                  </a:lnTo>
                  <a:lnTo>
                    <a:pt x="32" y="19"/>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 name="Freeform 653">
              <a:extLst>
                <a:ext uri="{FF2B5EF4-FFF2-40B4-BE49-F238E27FC236}">
                  <a16:creationId xmlns:a16="http://schemas.microsoft.com/office/drawing/2014/main" id="{D3A6CA32-A08A-C1DF-0967-2905757EF6D9}"/>
                </a:ext>
              </a:extLst>
            </p:cNvPr>
            <p:cNvSpPr>
              <a:spLocks/>
            </p:cNvSpPr>
            <p:nvPr/>
          </p:nvSpPr>
          <p:spPr bwMode="auto">
            <a:xfrm>
              <a:off x="4586288" y="3252788"/>
              <a:ext cx="300038" cy="19050"/>
            </a:xfrm>
            <a:custGeom>
              <a:avLst/>
              <a:gdLst>
                <a:gd name="T0" fmla="*/ 0 w 189"/>
                <a:gd name="T1" fmla="*/ 12 h 12"/>
                <a:gd name="T2" fmla="*/ 27 w 189"/>
                <a:gd name="T3" fmla="*/ 6 h 12"/>
                <a:gd name="T4" fmla="*/ 72 w 189"/>
                <a:gd name="T5" fmla="*/ 0 h 12"/>
                <a:gd name="T6" fmla="*/ 117 w 189"/>
                <a:gd name="T7" fmla="*/ 0 h 12"/>
                <a:gd name="T8" fmla="*/ 162 w 189"/>
                <a:gd name="T9" fmla="*/ 6 h 12"/>
                <a:gd name="T10" fmla="*/ 189 w 189"/>
                <a:gd name="T11" fmla="*/ 12 h 12"/>
              </a:gdLst>
              <a:ahLst/>
              <a:cxnLst>
                <a:cxn ang="0">
                  <a:pos x="T0" y="T1"/>
                </a:cxn>
                <a:cxn ang="0">
                  <a:pos x="T2" y="T3"/>
                </a:cxn>
                <a:cxn ang="0">
                  <a:pos x="T4" y="T5"/>
                </a:cxn>
                <a:cxn ang="0">
                  <a:pos x="T6" y="T7"/>
                </a:cxn>
                <a:cxn ang="0">
                  <a:pos x="T8" y="T9"/>
                </a:cxn>
                <a:cxn ang="0">
                  <a:pos x="T10" y="T11"/>
                </a:cxn>
              </a:cxnLst>
              <a:rect l="0" t="0" r="r" b="b"/>
              <a:pathLst>
                <a:path w="189" h="12">
                  <a:moveTo>
                    <a:pt x="0" y="12"/>
                  </a:moveTo>
                  <a:lnTo>
                    <a:pt x="27" y="6"/>
                  </a:lnTo>
                  <a:lnTo>
                    <a:pt x="72" y="0"/>
                  </a:lnTo>
                  <a:lnTo>
                    <a:pt x="117" y="0"/>
                  </a:lnTo>
                  <a:lnTo>
                    <a:pt x="162" y="6"/>
                  </a:lnTo>
                  <a:lnTo>
                    <a:pt x="189" y="12"/>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 name="Freeform 654">
              <a:extLst>
                <a:ext uri="{FF2B5EF4-FFF2-40B4-BE49-F238E27FC236}">
                  <a16:creationId xmlns:a16="http://schemas.microsoft.com/office/drawing/2014/main" id="{F1D5507A-15D4-C144-6104-72298093A3C5}"/>
                </a:ext>
              </a:extLst>
            </p:cNvPr>
            <p:cNvSpPr>
              <a:spLocks/>
            </p:cNvSpPr>
            <p:nvPr/>
          </p:nvSpPr>
          <p:spPr bwMode="auto">
            <a:xfrm>
              <a:off x="4559301" y="3390900"/>
              <a:ext cx="354013" cy="17463"/>
            </a:xfrm>
            <a:custGeom>
              <a:avLst/>
              <a:gdLst>
                <a:gd name="T0" fmla="*/ 223 w 223"/>
                <a:gd name="T1" fmla="*/ 0 h 11"/>
                <a:gd name="T2" fmla="*/ 179 w 223"/>
                <a:gd name="T3" fmla="*/ 7 h 11"/>
                <a:gd name="T4" fmla="*/ 134 w 223"/>
                <a:gd name="T5" fmla="*/ 11 h 11"/>
                <a:gd name="T6" fmla="*/ 89 w 223"/>
                <a:gd name="T7" fmla="*/ 11 h 11"/>
                <a:gd name="T8" fmla="*/ 44 w 223"/>
                <a:gd name="T9" fmla="*/ 7 h 11"/>
                <a:gd name="T10" fmla="*/ 0 w 223"/>
                <a:gd name="T11" fmla="*/ 0 h 11"/>
              </a:gdLst>
              <a:ahLst/>
              <a:cxnLst>
                <a:cxn ang="0">
                  <a:pos x="T0" y="T1"/>
                </a:cxn>
                <a:cxn ang="0">
                  <a:pos x="T2" y="T3"/>
                </a:cxn>
                <a:cxn ang="0">
                  <a:pos x="T4" y="T5"/>
                </a:cxn>
                <a:cxn ang="0">
                  <a:pos x="T6" y="T7"/>
                </a:cxn>
                <a:cxn ang="0">
                  <a:pos x="T8" y="T9"/>
                </a:cxn>
                <a:cxn ang="0">
                  <a:pos x="T10" y="T11"/>
                </a:cxn>
              </a:cxnLst>
              <a:rect l="0" t="0" r="r" b="b"/>
              <a:pathLst>
                <a:path w="223" h="11">
                  <a:moveTo>
                    <a:pt x="223" y="0"/>
                  </a:moveTo>
                  <a:lnTo>
                    <a:pt x="179" y="7"/>
                  </a:lnTo>
                  <a:lnTo>
                    <a:pt x="134" y="11"/>
                  </a:lnTo>
                  <a:lnTo>
                    <a:pt x="89" y="11"/>
                  </a:lnTo>
                  <a:lnTo>
                    <a:pt x="44" y="7"/>
                  </a:lnTo>
                  <a:lnTo>
                    <a:pt x="0"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 name="Freeform 655">
              <a:extLst>
                <a:ext uri="{FF2B5EF4-FFF2-40B4-BE49-F238E27FC236}">
                  <a16:creationId xmlns:a16="http://schemas.microsoft.com/office/drawing/2014/main" id="{25444D01-6C55-7EF5-FE93-BCB73A05E885}"/>
                </a:ext>
              </a:extLst>
            </p:cNvPr>
            <p:cNvSpPr>
              <a:spLocks/>
            </p:cNvSpPr>
            <p:nvPr/>
          </p:nvSpPr>
          <p:spPr bwMode="auto">
            <a:xfrm>
              <a:off x="4478338" y="3362325"/>
              <a:ext cx="80963" cy="28575"/>
            </a:xfrm>
            <a:custGeom>
              <a:avLst/>
              <a:gdLst>
                <a:gd name="T0" fmla="*/ 51 w 51"/>
                <a:gd name="T1" fmla="*/ 18 h 18"/>
                <a:gd name="T2" fmla="*/ 50 w 51"/>
                <a:gd name="T3" fmla="*/ 18 h 18"/>
                <a:gd name="T4" fmla="*/ 4 w 51"/>
                <a:gd name="T5" fmla="*/ 2 h 18"/>
                <a:gd name="T6" fmla="*/ 0 w 51"/>
                <a:gd name="T7" fmla="*/ 0 h 18"/>
              </a:gdLst>
              <a:ahLst/>
              <a:cxnLst>
                <a:cxn ang="0">
                  <a:pos x="T0" y="T1"/>
                </a:cxn>
                <a:cxn ang="0">
                  <a:pos x="T2" y="T3"/>
                </a:cxn>
                <a:cxn ang="0">
                  <a:pos x="T4" y="T5"/>
                </a:cxn>
                <a:cxn ang="0">
                  <a:pos x="T6" y="T7"/>
                </a:cxn>
              </a:cxnLst>
              <a:rect l="0" t="0" r="r" b="b"/>
              <a:pathLst>
                <a:path w="51" h="18">
                  <a:moveTo>
                    <a:pt x="51" y="18"/>
                  </a:moveTo>
                  <a:lnTo>
                    <a:pt x="50" y="18"/>
                  </a:lnTo>
                  <a:lnTo>
                    <a:pt x="4" y="2"/>
                  </a:lnTo>
                  <a:lnTo>
                    <a:pt x="0"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 name="Freeform 656">
              <a:extLst>
                <a:ext uri="{FF2B5EF4-FFF2-40B4-BE49-F238E27FC236}">
                  <a16:creationId xmlns:a16="http://schemas.microsoft.com/office/drawing/2014/main" id="{78A9DFCB-50BC-917C-4BD3-A30E5BCA5C31}"/>
                </a:ext>
              </a:extLst>
            </p:cNvPr>
            <p:cNvSpPr>
              <a:spLocks/>
            </p:cNvSpPr>
            <p:nvPr/>
          </p:nvSpPr>
          <p:spPr bwMode="auto">
            <a:xfrm>
              <a:off x="4913313" y="3362325"/>
              <a:ext cx="80963" cy="28575"/>
            </a:xfrm>
            <a:custGeom>
              <a:avLst/>
              <a:gdLst>
                <a:gd name="T0" fmla="*/ 51 w 51"/>
                <a:gd name="T1" fmla="*/ 0 h 18"/>
                <a:gd name="T2" fmla="*/ 47 w 51"/>
                <a:gd name="T3" fmla="*/ 2 h 18"/>
                <a:gd name="T4" fmla="*/ 1 w 51"/>
                <a:gd name="T5" fmla="*/ 18 h 18"/>
                <a:gd name="T6" fmla="*/ 0 w 51"/>
                <a:gd name="T7" fmla="*/ 18 h 18"/>
              </a:gdLst>
              <a:ahLst/>
              <a:cxnLst>
                <a:cxn ang="0">
                  <a:pos x="T0" y="T1"/>
                </a:cxn>
                <a:cxn ang="0">
                  <a:pos x="T2" y="T3"/>
                </a:cxn>
                <a:cxn ang="0">
                  <a:pos x="T4" y="T5"/>
                </a:cxn>
                <a:cxn ang="0">
                  <a:pos x="T6" y="T7"/>
                </a:cxn>
              </a:cxnLst>
              <a:rect l="0" t="0" r="r" b="b"/>
              <a:pathLst>
                <a:path w="51" h="18">
                  <a:moveTo>
                    <a:pt x="51" y="0"/>
                  </a:moveTo>
                  <a:lnTo>
                    <a:pt x="47" y="2"/>
                  </a:lnTo>
                  <a:lnTo>
                    <a:pt x="1" y="18"/>
                  </a:lnTo>
                  <a:lnTo>
                    <a:pt x="0" y="18"/>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 name="Line 657">
              <a:extLst>
                <a:ext uri="{FF2B5EF4-FFF2-40B4-BE49-F238E27FC236}">
                  <a16:creationId xmlns:a16="http://schemas.microsoft.com/office/drawing/2014/main" id="{ECD5265C-791E-C1B7-4BF9-B2B1750371F8}"/>
                </a:ext>
              </a:extLst>
            </p:cNvPr>
            <p:cNvSpPr>
              <a:spLocks noChangeShapeType="1"/>
            </p:cNvSpPr>
            <p:nvPr/>
          </p:nvSpPr>
          <p:spPr bwMode="auto">
            <a:xfrm flipH="1" flipV="1">
              <a:off x="4446588" y="3332163"/>
              <a:ext cx="3175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 name="Line 658">
              <a:extLst>
                <a:ext uri="{FF2B5EF4-FFF2-40B4-BE49-F238E27FC236}">
                  <a16:creationId xmlns:a16="http://schemas.microsoft.com/office/drawing/2014/main" id="{B26154CF-AF81-D8F4-90C6-17ED417AFDAD}"/>
                </a:ext>
              </a:extLst>
            </p:cNvPr>
            <p:cNvSpPr>
              <a:spLocks noChangeShapeType="1"/>
            </p:cNvSpPr>
            <p:nvPr/>
          </p:nvSpPr>
          <p:spPr bwMode="auto">
            <a:xfrm flipH="1">
              <a:off x="4994276" y="3332163"/>
              <a:ext cx="3175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 name="Line 659">
              <a:extLst>
                <a:ext uri="{FF2B5EF4-FFF2-40B4-BE49-F238E27FC236}">
                  <a16:creationId xmlns:a16="http://schemas.microsoft.com/office/drawing/2014/main" id="{A961763B-11CB-3BC7-8B36-421666E8E3C2}"/>
                </a:ext>
              </a:extLst>
            </p:cNvPr>
            <p:cNvSpPr>
              <a:spLocks noChangeShapeType="1"/>
            </p:cNvSpPr>
            <p:nvPr/>
          </p:nvSpPr>
          <p:spPr bwMode="auto">
            <a:xfrm flipV="1">
              <a:off x="4446588" y="3302000"/>
              <a:ext cx="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 name="Line 660">
              <a:extLst>
                <a:ext uri="{FF2B5EF4-FFF2-40B4-BE49-F238E27FC236}">
                  <a16:creationId xmlns:a16="http://schemas.microsoft.com/office/drawing/2014/main" id="{75986540-78A7-7A35-CB5A-96F1192519EB}"/>
                </a:ext>
              </a:extLst>
            </p:cNvPr>
            <p:cNvSpPr>
              <a:spLocks noChangeShapeType="1"/>
            </p:cNvSpPr>
            <p:nvPr/>
          </p:nvSpPr>
          <p:spPr bwMode="auto">
            <a:xfrm>
              <a:off x="5026026" y="3302000"/>
              <a:ext cx="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0" name="Line 661">
              <a:extLst>
                <a:ext uri="{FF2B5EF4-FFF2-40B4-BE49-F238E27FC236}">
                  <a16:creationId xmlns:a16="http://schemas.microsoft.com/office/drawing/2014/main" id="{70AEBC5B-9578-97C7-CA43-445AD1EE458E}"/>
                </a:ext>
              </a:extLst>
            </p:cNvPr>
            <p:cNvSpPr>
              <a:spLocks noChangeShapeType="1"/>
            </p:cNvSpPr>
            <p:nvPr/>
          </p:nvSpPr>
          <p:spPr bwMode="auto">
            <a:xfrm flipV="1">
              <a:off x="4446588" y="3271838"/>
              <a:ext cx="3175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1" name="Line 662">
              <a:extLst>
                <a:ext uri="{FF2B5EF4-FFF2-40B4-BE49-F238E27FC236}">
                  <a16:creationId xmlns:a16="http://schemas.microsoft.com/office/drawing/2014/main" id="{EAA80CF8-C2EE-45ED-AD1B-D5B967845D32}"/>
                </a:ext>
              </a:extLst>
            </p:cNvPr>
            <p:cNvSpPr>
              <a:spLocks noChangeShapeType="1"/>
            </p:cNvSpPr>
            <p:nvPr/>
          </p:nvSpPr>
          <p:spPr bwMode="auto">
            <a:xfrm>
              <a:off x="4994276" y="3271838"/>
              <a:ext cx="3175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2" name="Freeform 663">
              <a:extLst>
                <a:ext uri="{FF2B5EF4-FFF2-40B4-BE49-F238E27FC236}">
                  <a16:creationId xmlns:a16="http://schemas.microsoft.com/office/drawing/2014/main" id="{DB1A9D99-E52E-F9C6-27B3-5DA9FEB8C76A}"/>
                </a:ext>
              </a:extLst>
            </p:cNvPr>
            <p:cNvSpPr>
              <a:spLocks/>
            </p:cNvSpPr>
            <p:nvPr/>
          </p:nvSpPr>
          <p:spPr bwMode="auto">
            <a:xfrm>
              <a:off x="4478338" y="3241675"/>
              <a:ext cx="80963" cy="30163"/>
            </a:xfrm>
            <a:custGeom>
              <a:avLst/>
              <a:gdLst>
                <a:gd name="T0" fmla="*/ 0 w 51"/>
                <a:gd name="T1" fmla="*/ 19 h 19"/>
                <a:gd name="T2" fmla="*/ 4 w 51"/>
                <a:gd name="T3" fmla="*/ 17 h 19"/>
                <a:gd name="T4" fmla="*/ 50 w 51"/>
                <a:gd name="T5" fmla="*/ 1 h 19"/>
                <a:gd name="T6" fmla="*/ 51 w 51"/>
                <a:gd name="T7" fmla="*/ 0 h 19"/>
              </a:gdLst>
              <a:ahLst/>
              <a:cxnLst>
                <a:cxn ang="0">
                  <a:pos x="T0" y="T1"/>
                </a:cxn>
                <a:cxn ang="0">
                  <a:pos x="T2" y="T3"/>
                </a:cxn>
                <a:cxn ang="0">
                  <a:pos x="T4" y="T5"/>
                </a:cxn>
                <a:cxn ang="0">
                  <a:pos x="T6" y="T7"/>
                </a:cxn>
              </a:cxnLst>
              <a:rect l="0" t="0" r="r" b="b"/>
              <a:pathLst>
                <a:path w="51" h="19">
                  <a:moveTo>
                    <a:pt x="0" y="19"/>
                  </a:moveTo>
                  <a:lnTo>
                    <a:pt x="4" y="17"/>
                  </a:lnTo>
                  <a:lnTo>
                    <a:pt x="50" y="1"/>
                  </a:lnTo>
                  <a:lnTo>
                    <a:pt x="51"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3" name="Freeform 664">
              <a:extLst>
                <a:ext uri="{FF2B5EF4-FFF2-40B4-BE49-F238E27FC236}">
                  <a16:creationId xmlns:a16="http://schemas.microsoft.com/office/drawing/2014/main" id="{2F15BFF3-C9CD-4C4C-A250-5F8FFF76420D}"/>
                </a:ext>
              </a:extLst>
            </p:cNvPr>
            <p:cNvSpPr>
              <a:spLocks/>
            </p:cNvSpPr>
            <p:nvPr/>
          </p:nvSpPr>
          <p:spPr bwMode="auto">
            <a:xfrm>
              <a:off x="4913313" y="3241675"/>
              <a:ext cx="80963" cy="30163"/>
            </a:xfrm>
            <a:custGeom>
              <a:avLst/>
              <a:gdLst>
                <a:gd name="T0" fmla="*/ 0 w 51"/>
                <a:gd name="T1" fmla="*/ 0 h 19"/>
                <a:gd name="T2" fmla="*/ 1 w 51"/>
                <a:gd name="T3" fmla="*/ 1 h 19"/>
                <a:gd name="T4" fmla="*/ 47 w 51"/>
                <a:gd name="T5" fmla="*/ 17 h 19"/>
                <a:gd name="T6" fmla="*/ 51 w 51"/>
                <a:gd name="T7" fmla="*/ 19 h 19"/>
              </a:gdLst>
              <a:ahLst/>
              <a:cxnLst>
                <a:cxn ang="0">
                  <a:pos x="T0" y="T1"/>
                </a:cxn>
                <a:cxn ang="0">
                  <a:pos x="T2" y="T3"/>
                </a:cxn>
                <a:cxn ang="0">
                  <a:pos x="T4" y="T5"/>
                </a:cxn>
                <a:cxn ang="0">
                  <a:pos x="T6" y="T7"/>
                </a:cxn>
              </a:cxnLst>
              <a:rect l="0" t="0" r="r" b="b"/>
              <a:pathLst>
                <a:path w="51" h="19">
                  <a:moveTo>
                    <a:pt x="0" y="0"/>
                  </a:moveTo>
                  <a:lnTo>
                    <a:pt x="1" y="1"/>
                  </a:lnTo>
                  <a:lnTo>
                    <a:pt x="47" y="17"/>
                  </a:lnTo>
                  <a:lnTo>
                    <a:pt x="51" y="19"/>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4" name="Freeform 665">
              <a:extLst>
                <a:ext uri="{FF2B5EF4-FFF2-40B4-BE49-F238E27FC236}">
                  <a16:creationId xmlns:a16="http://schemas.microsoft.com/office/drawing/2014/main" id="{11A7042F-74DF-253E-E1A5-B0395F6441C7}"/>
                </a:ext>
              </a:extLst>
            </p:cNvPr>
            <p:cNvSpPr>
              <a:spLocks/>
            </p:cNvSpPr>
            <p:nvPr/>
          </p:nvSpPr>
          <p:spPr bwMode="auto">
            <a:xfrm>
              <a:off x="4559301" y="3225800"/>
              <a:ext cx="354013" cy="15875"/>
            </a:xfrm>
            <a:custGeom>
              <a:avLst/>
              <a:gdLst>
                <a:gd name="T0" fmla="*/ 0 w 223"/>
                <a:gd name="T1" fmla="*/ 10 h 10"/>
                <a:gd name="T2" fmla="*/ 44 w 223"/>
                <a:gd name="T3" fmla="*/ 3 h 10"/>
                <a:gd name="T4" fmla="*/ 89 w 223"/>
                <a:gd name="T5" fmla="*/ 0 h 10"/>
                <a:gd name="T6" fmla="*/ 134 w 223"/>
                <a:gd name="T7" fmla="*/ 0 h 10"/>
                <a:gd name="T8" fmla="*/ 179 w 223"/>
                <a:gd name="T9" fmla="*/ 3 h 10"/>
                <a:gd name="T10" fmla="*/ 223 w 223"/>
                <a:gd name="T11" fmla="*/ 10 h 10"/>
              </a:gdLst>
              <a:ahLst/>
              <a:cxnLst>
                <a:cxn ang="0">
                  <a:pos x="T0" y="T1"/>
                </a:cxn>
                <a:cxn ang="0">
                  <a:pos x="T2" y="T3"/>
                </a:cxn>
                <a:cxn ang="0">
                  <a:pos x="T4" y="T5"/>
                </a:cxn>
                <a:cxn ang="0">
                  <a:pos x="T6" y="T7"/>
                </a:cxn>
                <a:cxn ang="0">
                  <a:pos x="T8" y="T9"/>
                </a:cxn>
                <a:cxn ang="0">
                  <a:pos x="T10" y="T11"/>
                </a:cxn>
              </a:cxnLst>
              <a:rect l="0" t="0" r="r" b="b"/>
              <a:pathLst>
                <a:path w="223" h="10">
                  <a:moveTo>
                    <a:pt x="0" y="10"/>
                  </a:moveTo>
                  <a:lnTo>
                    <a:pt x="44" y="3"/>
                  </a:lnTo>
                  <a:lnTo>
                    <a:pt x="89" y="0"/>
                  </a:lnTo>
                  <a:lnTo>
                    <a:pt x="134" y="0"/>
                  </a:lnTo>
                  <a:lnTo>
                    <a:pt x="179" y="3"/>
                  </a:lnTo>
                  <a:lnTo>
                    <a:pt x="223" y="1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5" name="Freeform 666">
              <a:extLst>
                <a:ext uri="{FF2B5EF4-FFF2-40B4-BE49-F238E27FC236}">
                  <a16:creationId xmlns:a16="http://schemas.microsoft.com/office/drawing/2014/main" id="{68D762B0-A930-B4EE-28BE-BF6049FE82B2}"/>
                </a:ext>
              </a:extLst>
            </p:cNvPr>
            <p:cNvSpPr>
              <a:spLocks/>
            </p:cNvSpPr>
            <p:nvPr/>
          </p:nvSpPr>
          <p:spPr bwMode="auto">
            <a:xfrm>
              <a:off x="4481513" y="3421063"/>
              <a:ext cx="511175" cy="26988"/>
            </a:xfrm>
            <a:custGeom>
              <a:avLst/>
              <a:gdLst>
                <a:gd name="T0" fmla="*/ 322 w 322"/>
                <a:gd name="T1" fmla="*/ 0 h 17"/>
                <a:gd name="T2" fmla="*/ 319 w 322"/>
                <a:gd name="T3" fmla="*/ 1 h 17"/>
                <a:gd name="T4" fmla="*/ 273 w 322"/>
                <a:gd name="T5" fmla="*/ 9 h 17"/>
                <a:gd name="T6" fmla="*/ 228 w 322"/>
                <a:gd name="T7" fmla="*/ 14 h 17"/>
                <a:gd name="T8" fmla="*/ 183 w 322"/>
                <a:gd name="T9" fmla="*/ 17 h 17"/>
                <a:gd name="T10" fmla="*/ 138 w 322"/>
                <a:gd name="T11" fmla="*/ 17 h 17"/>
                <a:gd name="T12" fmla="*/ 93 w 322"/>
                <a:gd name="T13" fmla="*/ 14 h 17"/>
                <a:gd name="T14" fmla="*/ 48 w 322"/>
                <a:gd name="T15" fmla="*/ 9 h 17"/>
                <a:gd name="T16" fmla="*/ 2 w 322"/>
                <a:gd name="T17" fmla="*/ 1 h 17"/>
                <a:gd name="T18" fmla="*/ 0 w 32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17">
                  <a:moveTo>
                    <a:pt x="322" y="0"/>
                  </a:moveTo>
                  <a:lnTo>
                    <a:pt x="319" y="1"/>
                  </a:lnTo>
                  <a:lnTo>
                    <a:pt x="273" y="9"/>
                  </a:lnTo>
                  <a:lnTo>
                    <a:pt x="228" y="14"/>
                  </a:lnTo>
                  <a:lnTo>
                    <a:pt x="183" y="17"/>
                  </a:lnTo>
                  <a:lnTo>
                    <a:pt x="138" y="17"/>
                  </a:lnTo>
                  <a:lnTo>
                    <a:pt x="93" y="14"/>
                  </a:lnTo>
                  <a:lnTo>
                    <a:pt x="48" y="9"/>
                  </a:lnTo>
                  <a:lnTo>
                    <a:pt x="2" y="1"/>
                  </a:lnTo>
                  <a:lnTo>
                    <a:pt x="0"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6" name="Freeform 667">
              <a:extLst>
                <a:ext uri="{FF2B5EF4-FFF2-40B4-BE49-F238E27FC236}">
                  <a16:creationId xmlns:a16="http://schemas.microsoft.com/office/drawing/2014/main" id="{8C8388E9-A31D-92CB-EEF5-5952E7B0CA79}"/>
                </a:ext>
              </a:extLst>
            </p:cNvPr>
            <p:cNvSpPr>
              <a:spLocks/>
            </p:cNvSpPr>
            <p:nvPr/>
          </p:nvSpPr>
          <p:spPr bwMode="auto">
            <a:xfrm>
              <a:off x="4392613" y="3390900"/>
              <a:ext cx="88900" cy="30163"/>
            </a:xfrm>
            <a:custGeom>
              <a:avLst/>
              <a:gdLst>
                <a:gd name="T0" fmla="*/ 56 w 56"/>
                <a:gd name="T1" fmla="*/ 19 h 19"/>
                <a:gd name="T2" fmla="*/ 13 w 56"/>
                <a:gd name="T3" fmla="*/ 6 h 19"/>
                <a:gd name="T4" fmla="*/ 0 w 56"/>
                <a:gd name="T5" fmla="*/ 0 h 19"/>
              </a:gdLst>
              <a:ahLst/>
              <a:cxnLst>
                <a:cxn ang="0">
                  <a:pos x="T0" y="T1"/>
                </a:cxn>
                <a:cxn ang="0">
                  <a:pos x="T2" y="T3"/>
                </a:cxn>
                <a:cxn ang="0">
                  <a:pos x="T4" y="T5"/>
                </a:cxn>
              </a:cxnLst>
              <a:rect l="0" t="0" r="r" b="b"/>
              <a:pathLst>
                <a:path w="56" h="19">
                  <a:moveTo>
                    <a:pt x="56" y="19"/>
                  </a:moveTo>
                  <a:lnTo>
                    <a:pt x="13" y="6"/>
                  </a:lnTo>
                  <a:lnTo>
                    <a:pt x="0"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7" name="Freeform 668">
              <a:extLst>
                <a:ext uri="{FF2B5EF4-FFF2-40B4-BE49-F238E27FC236}">
                  <a16:creationId xmlns:a16="http://schemas.microsoft.com/office/drawing/2014/main" id="{35D41F93-46CC-C87E-0607-46D590C1E3AD}"/>
                </a:ext>
              </a:extLst>
            </p:cNvPr>
            <p:cNvSpPr>
              <a:spLocks/>
            </p:cNvSpPr>
            <p:nvPr/>
          </p:nvSpPr>
          <p:spPr bwMode="auto">
            <a:xfrm>
              <a:off x="4992688" y="3390900"/>
              <a:ext cx="87313" cy="30163"/>
            </a:xfrm>
            <a:custGeom>
              <a:avLst/>
              <a:gdLst>
                <a:gd name="T0" fmla="*/ 55 w 55"/>
                <a:gd name="T1" fmla="*/ 0 h 19"/>
                <a:gd name="T2" fmla="*/ 42 w 55"/>
                <a:gd name="T3" fmla="*/ 6 h 19"/>
                <a:gd name="T4" fmla="*/ 0 w 55"/>
                <a:gd name="T5" fmla="*/ 19 h 19"/>
              </a:gdLst>
              <a:ahLst/>
              <a:cxnLst>
                <a:cxn ang="0">
                  <a:pos x="T0" y="T1"/>
                </a:cxn>
                <a:cxn ang="0">
                  <a:pos x="T2" y="T3"/>
                </a:cxn>
                <a:cxn ang="0">
                  <a:pos x="T4" y="T5"/>
                </a:cxn>
              </a:cxnLst>
              <a:rect l="0" t="0" r="r" b="b"/>
              <a:pathLst>
                <a:path w="55" h="19">
                  <a:moveTo>
                    <a:pt x="55" y="0"/>
                  </a:moveTo>
                  <a:lnTo>
                    <a:pt x="42" y="6"/>
                  </a:lnTo>
                  <a:lnTo>
                    <a:pt x="0" y="19"/>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8" name="Line 669">
              <a:extLst>
                <a:ext uri="{FF2B5EF4-FFF2-40B4-BE49-F238E27FC236}">
                  <a16:creationId xmlns:a16="http://schemas.microsoft.com/office/drawing/2014/main" id="{C2581BB3-D14F-E352-65D5-B624F33C2E06}"/>
                </a:ext>
              </a:extLst>
            </p:cNvPr>
            <p:cNvSpPr>
              <a:spLocks noChangeShapeType="1"/>
            </p:cNvSpPr>
            <p:nvPr/>
          </p:nvSpPr>
          <p:spPr bwMode="auto">
            <a:xfrm flipH="1" flipV="1">
              <a:off x="4343401" y="3362325"/>
              <a:ext cx="49213" cy="28575"/>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9" name="Line 670">
              <a:extLst>
                <a:ext uri="{FF2B5EF4-FFF2-40B4-BE49-F238E27FC236}">
                  <a16:creationId xmlns:a16="http://schemas.microsoft.com/office/drawing/2014/main" id="{260BF5A2-4953-45E4-16A4-D014F2EDC5DD}"/>
                </a:ext>
              </a:extLst>
            </p:cNvPr>
            <p:cNvSpPr>
              <a:spLocks noChangeShapeType="1"/>
            </p:cNvSpPr>
            <p:nvPr/>
          </p:nvSpPr>
          <p:spPr bwMode="auto">
            <a:xfrm flipH="1">
              <a:off x="5080001" y="3362325"/>
              <a:ext cx="49213" cy="28575"/>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0" name="Freeform 671">
              <a:extLst>
                <a:ext uri="{FF2B5EF4-FFF2-40B4-BE49-F238E27FC236}">
                  <a16:creationId xmlns:a16="http://schemas.microsoft.com/office/drawing/2014/main" id="{5FEF19F7-0A7A-0131-CA16-BD706687F7DE}"/>
                </a:ext>
              </a:extLst>
            </p:cNvPr>
            <p:cNvSpPr>
              <a:spLocks/>
            </p:cNvSpPr>
            <p:nvPr/>
          </p:nvSpPr>
          <p:spPr bwMode="auto">
            <a:xfrm>
              <a:off x="4322763" y="3332163"/>
              <a:ext cx="20638" cy="30163"/>
            </a:xfrm>
            <a:custGeom>
              <a:avLst/>
              <a:gdLst>
                <a:gd name="T0" fmla="*/ 13 w 13"/>
                <a:gd name="T1" fmla="*/ 19 h 19"/>
                <a:gd name="T2" fmla="*/ 12 w 13"/>
                <a:gd name="T3" fmla="*/ 18 h 19"/>
                <a:gd name="T4" fmla="*/ 0 w 13"/>
                <a:gd name="T5" fmla="*/ 0 h 19"/>
              </a:gdLst>
              <a:ahLst/>
              <a:cxnLst>
                <a:cxn ang="0">
                  <a:pos x="T0" y="T1"/>
                </a:cxn>
                <a:cxn ang="0">
                  <a:pos x="T2" y="T3"/>
                </a:cxn>
                <a:cxn ang="0">
                  <a:pos x="T4" y="T5"/>
                </a:cxn>
              </a:cxnLst>
              <a:rect l="0" t="0" r="r" b="b"/>
              <a:pathLst>
                <a:path w="13" h="19">
                  <a:moveTo>
                    <a:pt x="13" y="19"/>
                  </a:moveTo>
                  <a:lnTo>
                    <a:pt x="12" y="18"/>
                  </a:lnTo>
                  <a:lnTo>
                    <a:pt x="0"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1" name="Freeform 672">
              <a:extLst>
                <a:ext uri="{FF2B5EF4-FFF2-40B4-BE49-F238E27FC236}">
                  <a16:creationId xmlns:a16="http://schemas.microsoft.com/office/drawing/2014/main" id="{4669A2C5-0CE0-819F-D2BD-6E365D39139E}"/>
                </a:ext>
              </a:extLst>
            </p:cNvPr>
            <p:cNvSpPr>
              <a:spLocks/>
            </p:cNvSpPr>
            <p:nvPr/>
          </p:nvSpPr>
          <p:spPr bwMode="auto">
            <a:xfrm>
              <a:off x="5129213" y="3332163"/>
              <a:ext cx="20638" cy="30163"/>
            </a:xfrm>
            <a:custGeom>
              <a:avLst/>
              <a:gdLst>
                <a:gd name="T0" fmla="*/ 13 w 13"/>
                <a:gd name="T1" fmla="*/ 0 h 19"/>
                <a:gd name="T2" fmla="*/ 1 w 13"/>
                <a:gd name="T3" fmla="*/ 18 h 19"/>
                <a:gd name="T4" fmla="*/ 0 w 13"/>
                <a:gd name="T5" fmla="*/ 19 h 19"/>
              </a:gdLst>
              <a:ahLst/>
              <a:cxnLst>
                <a:cxn ang="0">
                  <a:pos x="T0" y="T1"/>
                </a:cxn>
                <a:cxn ang="0">
                  <a:pos x="T2" y="T3"/>
                </a:cxn>
                <a:cxn ang="0">
                  <a:pos x="T4" y="T5"/>
                </a:cxn>
              </a:cxnLst>
              <a:rect l="0" t="0" r="r" b="b"/>
              <a:pathLst>
                <a:path w="13" h="19">
                  <a:moveTo>
                    <a:pt x="13" y="0"/>
                  </a:moveTo>
                  <a:lnTo>
                    <a:pt x="1" y="18"/>
                  </a:lnTo>
                  <a:lnTo>
                    <a:pt x="0" y="19"/>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2" name="Line 673">
              <a:extLst>
                <a:ext uri="{FF2B5EF4-FFF2-40B4-BE49-F238E27FC236}">
                  <a16:creationId xmlns:a16="http://schemas.microsoft.com/office/drawing/2014/main" id="{00CA7C94-4CA5-07E1-F098-B111B03173BD}"/>
                </a:ext>
              </a:extLst>
            </p:cNvPr>
            <p:cNvSpPr>
              <a:spLocks noChangeShapeType="1"/>
            </p:cNvSpPr>
            <p:nvPr/>
          </p:nvSpPr>
          <p:spPr bwMode="auto">
            <a:xfrm flipV="1">
              <a:off x="4322763" y="3302000"/>
              <a:ext cx="0" cy="30163"/>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3" name="Line 674">
              <a:extLst>
                <a:ext uri="{FF2B5EF4-FFF2-40B4-BE49-F238E27FC236}">
                  <a16:creationId xmlns:a16="http://schemas.microsoft.com/office/drawing/2014/main" id="{5F7FC5C8-48A9-92BF-E6D0-3E859820AF5D}"/>
                </a:ext>
              </a:extLst>
            </p:cNvPr>
            <p:cNvSpPr>
              <a:spLocks noChangeShapeType="1"/>
            </p:cNvSpPr>
            <p:nvPr/>
          </p:nvSpPr>
          <p:spPr bwMode="auto">
            <a:xfrm>
              <a:off x="5149851" y="3302000"/>
              <a:ext cx="0" cy="30163"/>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4" name="Freeform 675">
              <a:extLst>
                <a:ext uri="{FF2B5EF4-FFF2-40B4-BE49-F238E27FC236}">
                  <a16:creationId xmlns:a16="http://schemas.microsoft.com/office/drawing/2014/main" id="{4CF0EC01-15A2-13A0-EF3F-9BDD1F50DA55}"/>
                </a:ext>
              </a:extLst>
            </p:cNvPr>
            <p:cNvSpPr>
              <a:spLocks/>
            </p:cNvSpPr>
            <p:nvPr/>
          </p:nvSpPr>
          <p:spPr bwMode="auto">
            <a:xfrm>
              <a:off x="4322763" y="3271838"/>
              <a:ext cx="20638" cy="30163"/>
            </a:xfrm>
            <a:custGeom>
              <a:avLst/>
              <a:gdLst>
                <a:gd name="T0" fmla="*/ 0 w 13"/>
                <a:gd name="T1" fmla="*/ 19 h 19"/>
                <a:gd name="T2" fmla="*/ 12 w 13"/>
                <a:gd name="T3" fmla="*/ 1 h 19"/>
                <a:gd name="T4" fmla="*/ 13 w 13"/>
                <a:gd name="T5" fmla="*/ 0 h 19"/>
              </a:gdLst>
              <a:ahLst/>
              <a:cxnLst>
                <a:cxn ang="0">
                  <a:pos x="T0" y="T1"/>
                </a:cxn>
                <a:cxn ang="0">
                  <a:pos x="T2" y="T3"/>
                </a:cxn>
                <a:cxn ang="0">
                  <a:pos x="T4" y="T5"/>
                </a:cxn>
              </a:cxnLst>
              <a:rect l="0" t="0" r="r" b="b"/>
              <a:pathLst>
                <a:path w="13" h="19">
                  <a:moveTo>
                    <a:pt x="0" y="19"/>
                  </a:moveTo>
                  <a:lnTo>
                    <a:pt x="12" y="1"/>
                  </a:lnTo>
                  <a:lnTo>
                    <a:pt x="13"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5" name="Freeform 676">
              <a:extLst>
                <a:ext uri="{FF2B5EF4-FFF2-40B4-BE49-F238E27FC236}">
                  <a16:creationId xmlns:a16="http://schemas.microsoft.com/office/drawing/2014/main" id="{E1BFEA8A-26C6-8F69-8E2E-6B541B245A5E}"/>
                </a:ext>
              </a:extLst>
            </p:cNvPr>
            <p:cNvSpPr>
              <a:spLocks/>
            </p:cNvSpPr>
            <p:nvPr/>
          </p:nvSpPr>
          <p:spPr bwMode="auto">
            <a:xfrm>
              <a:off x="5129213" y="3271838"/>
              <a:ext cx="20638" cy="30163"/>
            </a:xfrm>
            <a:custGeom>
              <a:avLst/>
              <a:gdLst>
                <a:gd name="T0" fmla="*/ 0 w 13"/>
                <a:gd name="T1" fmla="*/ 0 h 19"/>
                <a:gd name="T2" fmla="*/ 1 w 13"/>
                <a:gd name="T3" fmla="*/ 1 h 19"/>
                <a:gd name="T4" fmla="*/ 13 w 13"/>
                <a:gd name="T5" fmla="*/ 19 h 19"/>
              </a:gdLst>
              <a:ahLst/>
              <a:cxnLst>
                <a:cxn ang="0">
                  <a:pos x="T0" y="T1"/>
                </a:cxn>
                <a:cxn ang="0">
                  <a:pos x="T2" y="T3"/>
                </a:cxn>
                <a:cxn ang="0">
                  <a:pos x="T4" y="T5"/>
                </a:cxn>
              </a:cxnLst>
              <a:rect l="0" t="0" r="r" b="b"/>
              <a:pathLst>
                <a:path w="13" h="19">
                  <a:moveTo>
                    <a:pt x="0" y="0"/>
                  </a:moveTo>
                  <a:lnTo>
                    <a:pt x="1" y="1"/>
                  </a:lnTo>
                  <a:lnTo>
                    <a:pt x="13" y="19"/>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6" name="Line 677">
              <a:extLst>
                <a:ext uri="{FF2B5EF4-FFF2-40B4-BE49-F238E27FC236}">
                  <a16:creationId xmlns:a16="http://schemas.microsoft.com/office/drawing/2014/main" id="{1CE6510C-A0E3-0603-B5A5-F1E2437C45AC}"/>
                </a:ext>
              </a:extLst>
            </p:cNvPr>
            <p:cNvSpPr>
              <a:spLocks noChangeShapeType="1"/>
            </p:cNvSpPr>
            <p:nvPr/>
          </p:nvSpPr>
          <p:spPr bwMode="auto">
            <a:xfrm flipV="1">
              <a:off x="4343401" y="3241675"/>
              <a:ext cx="49213" cy="30163"/>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7" name="Line 678">
              <a:extLst>
                <a:ext uri="{FF2B5EF4-FFF2-40B4-BE49-F238E27FC236}">
                  <a16:creationId xmlns:a16="http://schemas.microsoft.com/office/drawing/2014/main" id="{2573FD70-CDFA-824E-433F-B97FB93FAE47}"/>
                </a:ext>
              </a:extLst>
            </p:cNvPr>
            <p:cNvSpPr>
              <a:spLocks noChangeShapeType="1"/>
            </p:cNvSpPr>
            <p:nvPr/>
          </p:nvSpPr>
          <p:spPr bwMode="auto">
            <a:xfrm>
              <a:off x="5080001" y="3241675"/>
              <a:ext cx="49213" cy="30163"/>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8" name="Freeform 679">
              <a:extLst>
                <a:ext uri="{FF2B5EF4-FFF2-40B4-BE49-F238E27FC236}">
                  <a16:creationId xmlns:a16="http://schemas.microsoft.com/office/drawing/2014/main" id="{934ECEBB-686E-67C4-BF68-1CABC7DAFF1B}"/>
                </a:ext>
              </a:extLst>
            </p:cNvPr>
            <p:cNvSpPr>
              <a:spLocks/>
            </p:cNvSpPr>
            <p:nvPr/>
          </p:nvSpPr>
          <p:spPr bwMode="auto">
            <a:xfrm>
              <a:off x="4392613" y="3211513"/>
              <a:ext cx="88900" cy="30163"/>
            </a:xfrm>
            <a:custGeom>
              <a:avLst/>
              <a:gdLst>
                <a:gd name="T0" fmla="*/ 0 w 56"/>
                <a:gd name="T1" fmla="*/ 19 h 19"/>
                <a:gd name="T2" fmla="*/ 13 w 56"/>
                <a:gd name="T3" fmla="*/ 14 h 19"/>
                <a:gd name="T4" fmla="*/ 56 w 56"/>
                <a:gd name="T5" fmla="*/ 0 h 19"/>
              </a:gdLst>
              <a:ahLst/>
              <a:cxnLst>
                <a:cxn ang="0">
                  <a:pos x="T0" y="T1"/>
                </a:cxn>
                <a:cxn ang="0">
                  <a:pos x="T2" y="T3"/>
                </a:cxn>
                <a:cxn ang="0">
                  <a:pos x="T4" y="T5"/>
                </a:cxn>
              </a:cxnLst>
              <a:rect l="0" t="0" r="r" b="b"/>
              <a:pathLst>
                <a:path w="56" h="19">
                  <a:moveTo>
                    <a:pt x="0" y="19"/>
                  </a:moveTo>
                  <a:lnTo>
                    <a:pt x="13" y="14"/>
                  </a:lnTo>
                  <a:lnTo>
                    <a:pt x="56"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9" name="Freeform 680">
              <a:extLst>
                <a:ext uri="{FF2B5EF4-FFF2-40B4-BE49-F238E27FC236}">
                  <a16:creationId xmlns:a16="http://schemas.microsoft.com/office/drawing/2014/main" id="{3C6D467E-6102-4892-13B2-1EB8DECB11A2}"/>
                </a:ext>
              </a:extLst>
            </p:cNvPr>
            <p:cNvSpPr>
              <a:spLocks/>
            </p:cNvSpPr>
            <p:nvPr/>
          </p:nvSpPr>
          <p:spPr bwMode="auto">
            <a:xfrm>
              <a:off x="4992688" y="3211513"/>
              <a:ext cx="87313" cy="30163"/>
            </a:xfrm>
            <a:custGeom>
              <a:avLst/>
              <a:gdLst>
                <a:gd name="T0" fmla="*/ 0 w 55"/>
                <a:gd name="T1" fmla="*/ 0 h 19"/>
                <a:gd name="T2" fmla="*/ 42 w 55"/>
                <a:gd name="T3" fmla="*/ 14 h 19"/>
                <a:gd name="T4" fmla="*/ 55 w 55"/>
                <a:gd name="T5" fmla="*/ 19 h 19"/>
              </a:gdLst>
              <a:ahLst/>
              <a:cxnLst>
                <a:cxn ang="0">
                  <a:pos x="T0" y="T1"/>
                </a:cxn>
                <a:cxn ang="0">
                  <a:pos x="T2" y="T3"/>
                </a:cxn>
                <a:cxn ang="0">
                  <a:pos x="T4" y="T5"/>
                </a:cxn>
              </a:cxnLst>
              <a:rect l="0" t="0" r="r" b="b"/>
              <a:pathLst>
                <a:path w="55" h="19">
                  <a:moveTo>
                    <a:pt x="0" y="0"/>
                  </a:moveTo>
                  <a:lnTo>
                    <a:pt x="42" y="14"/>
                  </a:lnTo>
                  <a:lnTo>
                    <a:pt x="55" y="19"/>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0" name="Freeform 681">
              <a:extLst>
                <a:ext uri="{FF2B5EF4-FFF2-40B4-BE49-F238E27FC236}">
                  <a16:creationId xmlns:a16="http://schemas.microsoft.com/office/drawing/2014/main" id="{83EA411E-9A50-8A74-1DC0-58A972606EDA}"/>
                </a:ext>
              </a:extLst>
            </p:cNvPr>
            <p:cNvSpPr>
              <a:spLocks/>
            </p:cNvSpPr>
            <p:nvPr/>
          </p:nvSpPr>
          <p:spPr bwMode="auto">
            <a:xfrm>
              <a:off x="4481513" y="3184525"/>
              <a:ext cx="511175" cy="26988"/>
            </a:xfrm>
            <a:custGeom>
              <a:avLst/>
              <a:gdLst>
                <a:gd name="T0" fmla="*/ 0 w 322"/>
                <a:gd name="T1" fmla="*/ 17 h 17"/>
                <a:gd name="T2" fmla="*/ 2 w 322"/>
                <a:gd name="T3" fmla="*/ 17 h 17"/>
                <a:gd name="T4" fmla="*/ 48 w 322"/>
                <a:gd name="T5" fmla="*/ 9 h 17"/>
                <a:gd name="T6" fmla="*/ 93 w 322"/>
                <a:gd name="T7" fmla="*/ 3 h 17"/>
                <a:gd name="T8" fmla="*/ 138 w 322"/>
                <a:gd name="T9" fmla="*/ 0 h 17"/>
                <a:gd name="T10" fmla="*/ 183 w 322"/>
                <a:gd name="T11" fmla="*/ 0 h 17"/>
                <a:gd name="T12" fmla="*/ 228 w 322"/>
                <a:gd name="T13" fmla="*/ 3 h 17"/>
                <a:gd name="T14" fmla="*/ 273 w 322"/>
                <a:gd name="T15" fmla="*/ 9 h 17"/>
                <a:gd name="T16" fmla="*/ 319 w 322"/>
                <a:gd name="T17" fmla="*/ 17 h 17"/>
                <a:gd name="T18" fmla="*/ 322 w 32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17">
                  <a:moveTo>
                    <a:pt x="0" y="17"/>
                  </a:moveTo>
                  <a:lnTo>
                    <a:pt x="2" y="17"/>
                  </a:lnTo>
                  <a:lnTo>
                    <a:pt x="48" y="9"/>
                  </a:lnTo>
                  <a:lnTo>
                    <a:pt x="93" y="3"/>
                  </a:lnTo>
                  <a:lnTo>
                    <a:pt x="138" y="0"/>
                  </a:lnTo>
                  <a:lnTo>
                    <a:pt x="183" y="0"/>
                  </a:lnTo>
                  <a:lnTo>
                    <a:pt x="228" y="3"/>
                  </a:lnTo>
                  <a:lnTo>
                    <a:pt x="273" y="9"/>
                  </a:lnTo>
                  <a:lnTo>
                    <a:pt x="319" y="17"/>
                  </a:lnTo>
                  <a:lnTo>
                    <a:pt x="322" y="17"/>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1" name="Freeform 682">
              <a:extLst>
                <a:ext uri="{FF2B5EF4-FFF2-40B4-BE49-F238E27FC236}">
                  <a16:creationId xmlns:a16="http://schemas.microsoft.com/office/drawing/2014/main" id="{3C08B444-D257-6321-33A6-2F137A92C9AE}"/>
                </a:ext>
              </a:extLst>
            </p:cNvPr>
            <p:cNvSpPr>
              <a:spLocks/>
            </p:cNvSpPr>
            <p:nvPr/>
          </p:nvSpPr>
          <p:spPr bwMode="auto">
            <a:xfrm>
              <a:off x="4492626" y="3511550"/>
              <a:ext cx="488950" cy="14288"/>
            </a:xfrm>
            <a:custGeom>
              <a:avLst/>
              <a:gdLst>
                <a:gd name="T0" fmla="*/ 308 w 308"/>
                <a:gd name="T1" fmla="*/ 0 h 9"/>
                <a:gd name="T2" fmla="*/ 266 w 308"/>
                <a:gd name="T3" fmla="*/ 4 h 9"/>
                <a:gd name="T4" fmla="*/ 221 w 308"/>
                <a:gd name="T5" fmla="*/ 7 h 9"/>
                <a:gd name="T6" fmla="*/ 176 w 308"/>
                <a:gd name="T7" fmla="*/ 9 h 9"/>
                <a:gd name="T8" fmla="*/ 131 w 308"/>
                <a:gd name="T9" fmla="*/ 9 h 9"/>
                <a:gd name="T10" fmla="*/ 86 w 308"/>
                <a:gd name="T11" fmla="*/ 7 h 9"/>
                <a:gd name="T12" fmla="*/ 41 w 308"/>
                <a:gd name="T13" fmla="*/ 4 h 9"/>
                <a:gd name="T14" fmla="*/ 0 w 30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9">
                  <a:moveTo>
                    <a:pt x="308" y="0"/>
                  </a:moveTo>
                  <a:lnTo>
                    <a:pt x="266" y="4"/>
                  </a:lnTo>
                  <a:lnTo>
                    <a:pt x="221" y="7"/>
                  </a:lnTo>
                  <a:lnTo>
                    <a:pt x="176" y="9"/>
                  </a:lnTo>
                  <a:lnTo>
                    <a:pt x="131" y="9"/>
                  </a:lnTo>
                  <a:lnTo>
                    <a:pt x="86" y="7"/>
                  </a:lnTo>
                  <a:lnTo>
                    <a:pt x="41" y="4"/>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2" name="Freeform 683">
              <a:extLst>
                <a:ext uri="{FF2B5EF4-FFF2-40B4-BE49-F238E27FC236}">
                  <a16:creationId xmlns:a16="http://schemas.microsoft.com/office/drawing/2014/main" id="{881001C3-1CCA-3EC5-8915-ADF8B3A877CA}"/>
                </a:ext>
              </a:extLst>
            </p:cNvPr>
            <p:cNvSpPr>
              <a:spLocks/>
            </p:cNvSpPr>
            <p:nvPr/>
          </p:nvSpPr>
          <p:spPr bwMode="auto">
            <a:xfrm>
              <a:off x="4329113" y="3481388"/>
              <a:ext cx="163513" cy="30163"/>
            </a:xfrm>
            <a:custGeom>
              <a:avLst/>
              <a:gdLst>
                <a:gd name="T0" fmla="*/ 103 w 103"/>
                <a:gd name="T1" fmla="*/ 19 h 19"/>
                <a:gd name="T2" fmla="*/ 98 w 103"/>
                <a:gd name="T3" fmla="*/ 18 h 19"/>
                <a:gd name="T4" fmla="*/ 53 w 103"/>
                <a:gd name="T5" fmla="*/ 11 h 19"/>
                <a:gd name="T6" fmla="*/ 8 w 103"/>
                <a:gd name="T7" fmla="*/ 2 h 19"/>
                <a:gd name="T8" fmla="*/ 0 w 103"/>
                <a:gd name="T9" fmla="*/ 0 h 19"/>
              </a:gdLst>
              <a:ahLst/>
              <a:cxnLst>
                <a:cxn ang="0">
                  <a:pos x="T0" y="T1"/>
                </a:cxn>
                <a:cxn ang="0">
                  <a:pos x="T2" y="T3"/>
                </a:cxn>
                <a:cxn ang="0">
                  <a:pos x="T4" y="T5"/>
                </a:cxn>
                <a:cxn ang="0">
                  <a:pos x="T6" y="T7"/>
                </a:cxn>
                <a:cxn ang="0">
                  <a:pos x="T8" y="T9"/>
                </a:cxn>
              </a:cxnLst>
              <a:rect l="0" t="0" r="r" b="b"/>
              <a:pathLst>
                <a:path w="103" h="19">
                  <a:moveTo>
                    <a:pt x="103" y="19"/>
                  </a:moveTo>
                  <a:lnTo>
                    <a:pt x="98" y="18"/>
                  </a:lnTo>
                  <a:lnTo>
                    <a:pt x="53" y="11"/>
                  </a:lnTo>
                  <a:lnTo>
                    <a:pt x="8" y="2"/>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3" name="Freeform 684">
              <a:extLst>
                <a:ext uri="{FF2B5EF4-FFF2-40B4-BE49-F238E27FC236}">
                  <a16:creationId xmlns:a16="http://schemas.microsoft.com/office/drawing/2014/main" id="{B27A97F4-CCCB-F058-8C95-ECCD6FB65694}"/>
                </a:ext>
              </a:extLst>
            </p:cNvPr>
            <p:cNvSpPr>
              <a:spLocks/>
            </p:cNvSpPr>
            <p:nvPr/>
          </p:nvSpPr>
          <p:spPr bwMode="auto">
            <a:xfrm>
              <a:off x="4981576" y="3481388"/>
              <a:ext cx="161925" cy="30163"/>
            </a:xfrm>
            <a:custGeom>
              <a:avLst/>
              <a:gdLst>
                <a:gd name="T0" fmla="*/ 102 w 102"/>
                <a:gd name="T1" fmla="*/ 0 h 19"/>
                <a:gd name="T2" fmla="*/ 94 w 102"/>
                <a:gd name="T3" fmla="*/ 2 h 19"/>
                <a:gd name="T4" fmla="*/ 49 w 102"/>
                <a:gd name="T5" fmla="*/ 11 h 19"/>
                <a:gd name="T6" fmla="*/ 4 w 102"/>
                <a:gd name="T7" fmla="*/ 18 h 19"/>
                <a:gd name="T8" fmla="*/ 0 w 102"/>
                <a:gd name="T9" fmla="*/ 19 h 19"/>
              </a:gdLst>
              <a:ahLst/>
              <a:cxnLst>
                <a:cxn ang="0">
                  <a:pos x="T0" y="T1"/>
                </a:cxn>
                <a:cxn ang="0">
                  <a:pos x="T2" y="T3"/>
                </a:cxn>
                <a:cxn ang="0">
                  <a:pos x="T4" y="T5"/>
                </a:cxn>
                <a:cxn ang="0">
                  <a:pos x="T6" y="T7"/>
                </a:cxn>
                <a:cxn ang="0">
                  <a:pos x="T8" y="T9"/>
                </a:cxn>
              </a:cxnLst>
              <a:rect l="0" t="0" r="r" b="b"/>
              <a:pathLst>
                <a:path w="102" h="19">
                  <a:moveTo>
                    <a:pt x="102" y="0"/>
                  </a:moveTo>
                  <a:lnTo>
                    <a:pt x="94" y="2"/>
                  </a:lnTo>
                  <a:lnTo>
                    <a:pt x="49" y="11"/>
                  </a:lnTo>
                  <a:lnTo>
                    <a:pt x="4" y="18"/>
                  </a:lnTo>
                  <a:lnTo>
                    <a:pt x="0"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4" name="Freeform 685">
              <a:extLst>
                <a:ext uri="{FF2B5EF4-FFF2-40B4-BE49-F238E27FC236}">
                  <a16:creationId xmlns:a16="http://schemas.microsoft.com/office/drawing/2014/main" id="{ABAABF60-F89F-6911-C106-E656D6F412E3}"/>
                </a:ext>
              </a:extLst>
            </p:cNvPr>
            <p:cNvSpPr>
              <a:spLocks/>
            </p:cNvSpPr>
            <p:nvPr/>
          </p:nvSpPr>
          <p:spPr bwMode="auto">
            <a:xfrm>
              <a:off x="4230688" y="3451225"/>
              <a:ext cx="98425" cy="30163"/>
            </a:xfrm>
            <a:custGeom>
              <a:avLst/>
              <a:gdLst>
                <a:gd name="T0" fmla="*/ 62 w 62"/>
                <a:gd name="T1" fmla="*/ 19 h 19"/>
                <a:gd name="T2" fmla="*/ 25 w 62"/>
                <a:gd name="T3" fmla="*/ 8 h 19"/>
                <a:gd name="T4" fmla="*/ 0 w 62"/>
                <a:gd name="T5" fmla="*/ 0 h 19"/>
              </a:gdLst>
              <a:ahLst/>
              <a:cxnLst>
                <a:cxn ang="0">
                  <a:pos x="T0" y="T1"/>
                </a:cxn>
                <a:cxn ang="0">
                  <a:pos x="T2" y="T3"/>
                </a:cxn>
                <a:cxn ang="0">
                  <a:pos x="T4" y="T5"/>
                </a:cxn>
              </a:cxnLst>
              <a:rect l="0" t="0" r="r" b="b"/>
              <a:pathLst>
                <a:path w="62" h="19">
                  <a:moveTo>
                    <a:pt x="62" y="19"/>
                  </a:moveTo>
                  <a:lnTo>
                    <a:pt x="25" y="8"/>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5" name="Freeform 686">
              <a:extLst>
                <a:ext uri="{FF2B5EF4-FFF2-40B4-BE49-F238E27FC236}">
                  <a16:creationId xmlns:a16="http://schemas.microsoft.com/office/drawing/2014/main" id="{F01F6E04-8658-21B1-D648-DF4F471B66DE}"/>
                </a:ext>
              </a:extLst>
            </p:cNvPr>
            <p:cNvSpPr>
              <a:spLocks/>
            </p:cNvSpPr>
            <p:nvPr/>
          </p:nvSpPr>
          <p:spPr bwMode="auto">
            <a:xfrm>
              <a:off x="5143501" y="3451225"/>
              <a:ext cx="98425" cy="30163"/>
            </a:xfrm>
            <a:custGeom>
              <a:avLst/>
              <a:gdLst>
                <a:gd name="T0" fmla="*/ 62 w 62"/>
                <a:gd name="T1" fmla="*/ 0 h 19"/>
                <a:gd name="T2" fmla="*/ 37 w 62"/>
                <a:gd name="T3" fmla="*/ 8 h 19"/>
                <a:gd name="T4" fmla="*/ 0 w 62"/>
                <a:gd name="T5" fmla="*/ 19 h 19"/>
              </a:gdLst>
              <a:ahLst/>
              <a:cxnLst>
                <a:cxn ang="0">
                  <a:pos x="T0" y="T1"/>
                </a:cxn>
                <a:cxn ang="0">
                  <a:pos x="T2" y="T3"/>
                </a:cxn>
                <a:cxn ang="0">
                  <a:pos x="T4" y="T5"/>
                </a:cxn>
              </a:cxnLst>
              <a:rect l="0" t="0" r="r" b="b"/>
              <a:pathLst>
                <a:path w="62" h="19">
                  <a:moveTo>
                    <a:pt x="62" y="0"/>
                  </a:moveTo>
                  <a:lnTo>
                    <a:pt x="37" y="8"/>
                  </a:lnTo>
                  <a:lnTo>
                    <a:pt x="0"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6" name="Freeform 687">
              <a:extLst>
                <a:ext uri="{FF2B5EF4-FFF2-40B4-BE49-F238E27FC236}">
                  <a16:creationId xmlns:a16="http://schemas.microsoft.com/office/drawing/2014/main" id="{6B1CEDC7-CF46-8AFD-973D-B657C1FA1AEC}"/>
                </a:ext>
              </a:extLst>
            </p:cNvPr>
            <p:cNvSpPr>
              <a:spLocks/>
            </p:cNvSpPr>
            <p:nvPr/>
          </p:nvSpPr>
          <p:spPr bwMode="auto">
            <a:xfrm>
              <a:off x="4165601" y="3421063"/>
              <a:ext cx="65088" cy="30163"/>
            </a:xfrm>
            <a:custGeom>
              <a:avLst/>
              <a:gdLst>
                <a:gd name="T0" fmla="*/ 41 w 41"/>
                <a:gd name="T1" fmla="*/ 19 h 19"/>
                <a:gd name="T2" fmla="*/ 21 w 41"/>
                <a:gd name="T3" fmla="*/ 11 h 19"/>
                <a:gd name="T4" fmla="*/ 0 w 41"/>
                <a:gd name="T5" fmla="*/ 0 h 19"/>
              </a:gdLst>
              <a:ahLst/>
              <a:cxnLst>
                <a:cxn ang="0">
                  <a:pos x="T0" y="T1"/>
                </a:cxn>
                <a:cxn ang="0">
                  <a:pos x="T2" y="T3"/>
                </a:cxn>
                <a:cxn ang="0">
                  <a:pos x="T4" y="T5"/>
                </a:cxn>
              </a:cxnLst>
              <a:rect l="0" t="0" r="r" b="b"/>
              <a:pathLst>
                <a:path w="41" h="19">
                  <a:moveTo>
                    <a:pt x="41" y="19"/>
                  </a:moveTo>
                  <a:lnTo>
                    <a:pt x="21" y="11"/>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7" name="Freeform 688">
              <a:extLst>
                <a:ext uri="{FF2B5EF4-FFF2-40B4-BE49-F238E27FC236}">
                  <a16:creationId xmlns:a16="http://schemas.microsoft.com/office/drawing/2014/main" id="{30280B02-FF37-B5AB-589F-4B24D41E6294}"/>
                </a:ext>
              </a:extLst>
            </p:cNvPr>
            <p:cNvSpPr>
              <a:spLocks/>
            </p:cNvSpPr>
            <p:nvPr/>
          </p:nvSpPr>
          <p:spPr bwMode="auto">
            <a:xfrm>
              <a:off x="5241926" y="3421063"/>
              <a:ext cx="65088" cy="30163"/>
            </a:xfrm>
            <a:custGeom>
              <a:avLst/>
              <a:gdLst>
                <a:gd name="T0" fmla="*/ 41 w 41"/>
                <a:gd name="T1" fmla="*/ 0 h 19"/>
                <a:gd name="T2" fmla="*/ 20 w 41"/>
                <a:gd name="T3" fmla="*/ 11 h 19"/>
                <a:gd name="T4" fmla="*/ 0 w 41"/>
                <a:gd name="T5" fmla="*/ 19 h 19"/>
              </a:gdLst>
              <a:ahLst/>
              <a:cxnLst>
                <a:cxn ang="0">
                  <a:pos x="T0" y="T1"/>
                </a:cxn>
                <a:cxn ang="0">
                  <a:pos x="T2" y="T3"/>
                </a:cxn>
                <a:cxn ang="0">
                  <a:pos x="T4" y="T5"/>
                </a:cxn>
              </a:cxnLst>
              <a:rect l="0" t="0" r="r" b="b"/>
              <a:pathLst>
                <a:path w="41" h="19">
                  <a:moveTo>
                    <a:pt x="41" y="0"/>
                  </a:moveTo>
                  <a:lnTo>
                    <a:pt x="20" y="11"/>
                  </a:lnTo>
                  <a:lnTo>
                    <a:pt x="0"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8" name="Freeform 689">
              <a:extLst>
                <a:ext uri="{FF2B5EF4-FFF2-40B4-BE49-F238E27FC236}">
                  <a16:creationId xmlns:a16="http://schemas.microsoft.com/office/drawing/2014/main" id="{1082AC5F-F768-F91D-AE32-19D3688FABD7}"/>
                </a:ext>
              </a:extLst>
            </p:cNvPr>
            <p:cNvSpPr>
              <a:spLocks/>
            </p:cNvSpPr>
            <p:nvPr/>
          </p:nvSpPr>
          <p:spPr bwMode="auto">
            <a:xfrm>
              <a:off x="4119563" y="3390900"/>
              <a:ext cx="46038" cy="30163"/>
            </a:xfrm>
            <a:custGeom>
              <a:avLst/>
              <a:gdLst>
                <a:gd name="T0" fmla="*/ 29 w 29"/>
                <a:gd name="T1" fmla="*/ 19 h 19"/>
                <a:gd name="T2" fmla="*/ 5 w 29"/>
                <a:gd name="T3" fmla="*/ 4 h 19"/>
                <a:gd name="T4" fmla="*/ 0 w 29"/>
                <a:gd name="T5" fmla="*/ 0 h 19"/>
              </a:gdLst>
              <a:ahLst/>
              <a:cxnLst>
                <a:cxn ang="0">
                  <a:pos x="T0" y="T1"/>
                </a:cxn>
                <a:cxn ang="0">
                  <a:pos x="T2" y="T3"/>
                </a:cxn>
                <a:cxn ang="0">
                  <a:pos x="T4" y="T5"/>
                </a:cxn>
              </a:cxnLst>
              <a:rect l="0" t="0" r="r" b="b"/>
              <a:pathLst>
                <a:path w="29" h="19">
                  <a:moveTo>
                    <a:pt x="29" y="19"/>
                  </a:moveTo>
                  <a:lnTo>
                    <a:pt x="5" y="4"/>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9" name="Freeform 690">
              <a:extLst>
                <a:ext uri="{FF2B5EF4-FFF2-40B4-BE49-F238E27FC236}">
                  <a16:creationId xmlns:a16="http://schemas.microsoft.com/office/drawing/2014/main" id="{5FC0736E-E8E7-F3F9-A943-78D56F949980}"/>
                </a:ext>
              </a:extLst>
            </p:cNvPr>
            <p:cNvSpPr>
              <a:spLocks/>
            </p:cNvSpPr>
            <p:nvPr/>
          </p:nvSpPr>
          <p:spPr bwMode="auto">
            <a:xfrm>
              <a:off x="5307013" y="3390900"/>
              <a:ext cx="46038" cy="30163"/>
            </a:xfrm>
            <a:custGeom>
              <a:avLst/>
              <a:gdLst>
                <a:gd name="T0" fmla="*/ 29 w 29"/>
                <a:gd name="T1" fmla="*/ 0 h 19"/>
                <a:gd name="T2" fmla="*/ 24 w 29"/>
                <a:gd name="T3" fmla="*/ 4 h 19"/>
                <a:gd name="T4" fmla="*/ 0 w 29"/>
                <a:gd name="T5" fmla="*/ 19 h 19"/>
              </a:gdLst>
              <a:ahLst/>
              <a:cxnLst>
                <a:cxn ang="0">
                  <a:pos x="T0" y="T1"/>
                </a:cxn>
                <a:cxn ang="0">
                  <a:pos x="T2" y="T3"/>
                </a:cxn>
                <a:cxn ang="0">
                  <a:pos x="T4" y="T5"/>
                </a:cxn>
              </a:cxnLst>
              <a:rect l="0" t="0" r="r" b="b"/>
              <a:pathLst>
                <a:path w="29" h="19">
                  <a:moveTo>
                    <a:pt x="29" y="0"/>
                  </a:moveTo>
                  <a:lnTo>
                    <a:pt x="24" y="4"/>
                  </a:lnTo>
                  <a:lnTo>
                    <a:pt x="0"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0" name="Line 691">
              <a:extLst>
                <a:ext uri="{FF2B5EF4-FFF2-40B4-BE49-F238E27FC236}">
                  <a16:creationId xmlns:a16="http://schemas.microsoft.com/office/drawing/2014/main" id="{0903B739-6452-950C-CFF4-B677D7B5D425}"/>
                </a:ext>
              </a:extLst>
            </p:cNvPr>
            <p:cNvSpPr>
              <a:spLocks noChangeShapeType="1"/>
            </p:cNvSpPr>
            <p:nvPr/>
          </p:nvSpPr>
          <p:spPr bwMode="auto">
            <a:xfrm flipH="1" flipV="1">
              <a:off x="4092576" y="3362325"/>
              <a:ext cx="26988" cy="28575"/>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1" name="Line 692">
              <a:extLst>
                <a:ext uri="{FF2B5EF4-FFF2-40B4-BE49-F238E27FC236}">
                  <a16:creationId xmlns:a16="http://schemas.microsoft.com/office/drawing/2014/main" id="{E1C59985-6BCC-5E6F-C4DE-F602AEA8DD9F}"/>
                </a:ext>
              </a:extLst>
            </p:cNvPr>
            <p:cNvSpPr>
              <a:spLocks noChangeShapeType="1"/>
            </p:cNvSpPr>
            <p:nvPr/>
          </p:nvSpPr>
          <p:spPr bwMode="auto">
            <a:xfrm flipH="1">
              <a:off x="5353051" y="3362325"/>
              <a:ext cx="26988" cy="28575"/>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2" name="Line 693">
              <a:extLst>
                <a:ext uri="{FF2B5EF4-FFF2-40B4-BE49-F238E27FC236}">
                  <a16:creationId xmlns:a16="http://schemas.microsoft.com/office/drawing/2014/main" id="{4E42EFDF-17F9-1159-2AA6-DAC415E4B280}"/>
                </a:ext>
              </a:extLst>
            </p:cNvPr>
            <p:cNvSpPr>
              <a:spLocks noChangeShapeType="1"/>
            </p:cNvSpPr>
            <p:nvPr/>
          </p:nvSpPr>
          <p:spPr bwMode="auto">
            <a:xfrm flipH="1" flipV="1">
              <a:off x="4078288" y="3332163"/>
              <a:ext cx="142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3" name="Line 694">
              <a:extLst>
                <a:ext uri="{FF2B5EF4-FFF2-40B4-BE49-F238E27FC236}">
                  <a16:creationId xmlns:a16="http://schemas.microsoft.com/office/drawing/2014/main" id="{A6F7945D-737E-7F9C-5DBD-7EFF49E587F1}"/>
                </a:ext>
              </a:extLst>
            </p:cNvPr>
            <p:cNvSpPr>
              <a:spLocks noChangeShapeType="1"/>
            </p:cNvSpPr>
            <p:nvPr/>
          </p:nvSpPr>
          <p:spPr bwMode="auto">
            <a:xfrm flipH="1">
              <a:off x="5380038" y="3332163"/>
              <a:ext cx="142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4" name="Line 695">
              <a:extLst>
                <a:ext uri="{FF2B5EF4-FFF2-40B4-BE49-F238E27FC236}">
                  <a16:creationId xmlns:a16="http://schemas.microsoft.com/office/drawing/2014/main" id="{C5C3D154-A267-7CB8-C92A-3E0F8BDF1188}"/>
                </a:ext>
              </a:extLst>
            </p:cNvPr>
            <p:cNvSpPr>
              <a:spLocks noChangeShapeType="1"/>
            </p:cNvSpPr>
            <p:nvPr/>
          </p:nvSpPr>
          <p:spPr bwMode="auto">
            <a:xfrm flipV="1">
              <a:off x="4078288" y="3302000"/>
              <a:ext cx="0"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5" name="Line 696">
              <a:extLst>
                <a:ext uri="{FF2B5EF4-FFF2-40B4-BE49-F238E27FC236}">
                  <a16:creationId xmlns:a16="http://schemas.microsoft.com/office/drawing/2014/main" id="{2B148B39-C8A1-78B8-1E85-EBDB5E271338}"/>
                </a:ext>
              </a:extLst>
            </p:cNvPr>
            <p:cNvSpPr>
              <a:spLocks noChangeShapeType="1"/>
            </p:cNvSpPr>
            <p:nvPr/>
          </p:nvSpPr>
          <p:spPr bwMode="auto">
            <a:xfrm>
              <a:off x="5394326" y="3302000"/>
              <a:ext cx="0"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6" name="Line 697">
              <a:extLst>
                <a:ext uri="{FF2B5EF4-FFF2-40B4-BE49-F238E27FC236}">
                  <a16:creationId xmlns:a16="http://schemas.microsoft.com/office/drawing/2014/main" id="{92C10FBC-966A-2DE0-674F-A7FFD4ACBF4F}"/>
                </a:ext>
              </a:extLst>
            </p:cNvPr>
            <p:cNvSpPr>
              <a:spLocks noChangeShapeType="1"/>
            </p:cNvSpPr>
            <p:nvPr/>
          </p:nvSpPr>
          <p:spPr bwMode="auto">
            <a:xfrm flipV="1">
              <a:off x="4078288" y="3271838"/>
              <a:ext cx="142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7" name="Line 698">
              <a:extLst>
                <a:ext uri="{FF2B5EF4-FFF2-40B4-BE49-F238E27FC236}">
                  <a16:creationId xmlns:a16="http://schemas.microsoft.com/office/drawing/2014/main" id="{2F29B53C-6CE9-53E4-EF43-D32714B0DAAF}"/>
                </a:ext>
              </a:extLst>
            </p:cNvPr>
            <p:cNvSpPr>
              <a:spLocks noChangeShapeType="1"/>
            </p:cNvSpPr>
            <p:nvPr/>
          </p:nvSpPr>
          <p:spPr bwMode="auto">
            <a:xfrm>
              <a:off x="5380038" y="3271838"/>
              <a:ext cx="142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8" name="Line 699">
              <a:extLst>
                <a:ext uri="{FF2B5EF4-FFF2-40B4-BE49-F238E27FC236}">
                  <a16:creationId xmlns:a16="http://schemas.microsoft.com/office/drawing/2014/main" id="{CC5BD6C8-0D80-78DD-6352-0D7C906680F8}"/>
                </a:ext>
              </a:extLst>
            </p:cNvPr>
            <p:cNvSpPr>
              <a:spLocks noChangeShapeType="1"/>
            </p:cNvSpPr>
            <p:nvPr/>
          </p:nvSpPr>
          <p:spPr bwMode="auto">
            <a:xfrm flipV="1">
              <a:off x="4092576" y="3241675"/>
              <a:ext cx="269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9" name="Line 700">
              <a:extLst>
                <a:ext uri="{FF2B5EF4-FFF2-40B4-BE49-F238E27FC236}">
                  <a16:creationId xmlns:a16="http://schemas.microsoft.com/office/drawing/2014/main" id="{4213EA99-FBE8-7C5C-34FA-0FD5E86E288D}"/>
                </a:ext>
              </a:extLst>
            </p:cNvPr>
            <p:cNvSpPr>
              <a:spLocks noChangeShapeType="1"/>
            </p:cNvSpPr>
            <p:nvPr/>
          </p:nvSpPr>
          <p:spPr bwMode="auto">
            <a:xfrm>
              <a:off x="5353051" y="3241675"/>
              <a:ext cx="269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0" name="Freeform 701">
              <a:extLst>
                <a:ext uri="{FF2B5EF4-FFF2-40B4-BE49-F238E27FC236}">
                  <a16:creationId xmlns:a16="http://schemas.microsoft.com/office/drawing/2014/main" id="{EFA99837-0BC6-0BAD-48C3-1BFA972C7F37}"/>
                </a:ext>
              </a:extLst>
            </p:cNvPr>
            <p:cNvSpPr>
              <a:spLocks/>
            </p:cNvSpPr>
            <p:nvPr/>
          </p:nvSpPr>
          <p:spPr bwMode="auto">
            <a:xfrm>
              <a:off x="4119563" y="3211513"/>
              <a:ext cx="46038" cy="30163"/>
            </a:xfrm>
            <a:custGeom>
              <a:avLst/>
              <a:gdLst>
                <a:gd name="T0" fmla="*/ 0 w 29"/>
                <a:gd name="T1" fmla="*/ 19 h 19"/>
                <a:gd name="T2" fmla="*/ 5 w 29"/>
                <a:gd name="T3" fmla="*/ 16 h 19"/>
                <a:gd name="T4" fmla="*/ 29 w 29"/>
                <a:gd name="T5" fmla="*/ 0 h 19"/>
              </a:gdLst>
              <a:ahLst/>
              <a:cxnLst>
                <a:cxn ang="0">
                  <a:pos x="T0" y="T1"/>
                </a:cxn>
                <a:cxn ang="0">
                  <a:pos x="T2" y="T3"/>
                </a:cxn>
                <a:cxn ang="0">
                  <a:pos x="T4" y="T5"/>
                </a:cxn>
              </a:cxnLst>
              <a:rect l="0" t="0" r="r" b="b"/>
              <a:pathLst>
                <a:path w="29" h="19">
                  <a:moveTo>
                    <a:pt x="0" y="19"/>
                  </a:moveTo>
                  <a:lnTo>
                    <a:pt x="5" y="16"/>
                  </a:lnTo>
                  <a:lnTo>
                    <a:pt x="29"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1" name="Freeform 702">
              <a:extLst>
                <a:ext uri="{FF2B5EF4-FFF2-40B4-BE49-F238E27FC236}">
                  <a16:creationId xmlns:a16="http://schemas.microsoft.com/office/drawing/2014/main" id="{6557AB7D-8A64-F5AD-3013-BEB04403E714}"/>
                </a:ext>
              </a:extLst>
            </p:cNvPr>
            <p:cNvSpPr>
              <a:spLocks/>
            </p:cNvSpPr>
            <p:nvPr/>
          </p:nvSpPr>
          <p:spPr bwMode="auto">
            <a:xfrm>
              <a:off x="5307013" y="3211513"/>
              <a:ext cx="46038" cy="30163"/>
            </a:xfrm>
            <a:custGeom>
              <a:avLst/>
              <a:gdLst>
                <a:gd name="T0" fmla="*/ 0 w 29"/>
                <a:gd name="T1" fmla="*/ 0 h 19"/>
                <a:gd name="T2" fmla="*/ 24 w 29"/>
                <a:gd name="T3" fmla="*/ 16 h 19"/>
                <a:gd name="T4" fmla="*/ 29 w 29"/>
                <a:gd name="T5" fmla="*/ 19 h 19"/>
              </a:gdLst>
              <a:ahLst/>
              <a:cxnLst>
                <a:cxn ang="0">
                  <a:pos x="T0" y="T1"/>
                </a:cxn>
                <a:cxn ang="0">
                  <a:pos x="T2" y="T3"/>
                </a:cxn>
                <a:cxn ang="0">
                  <a:pos x="T4" y="T5"/>
                </a:cxn>
              </a:cxnLst>
              <a:rect l="0" t="0" r="r" b="b"/>
              <a:pathLst>
                <a:path w="29" h="19">
                  <a:moveTo>
                    <a:pt x="0" y="0"/>
                  </a:moveTo>
                  <a:lnTo>
                    <a:pt x="24" y="16"/>
                  </a:lnTo>
                  <a:lnTo>
                    <a:pt x="29"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2" name="Freeform 703">
              <a:extLst>
                <a:ext uri="{FF2B5EF4-FFF2-40B4-BE49-F238E27FC236}">
                  <a16:creationId xmlns:a16="http://schemas.microsoft.com/office/drawing/2014/main" id="{F7E19242-26BF-B674-BBAC-89C49A2D7026}"/>
                </a:ext>
              </a:extLst>
            </p:cNvPr>
            <p:cNvSpPr>
              <a:spLocks/>
            </p:cNvSpPr>
            <p:nvPr/>
          </p:nvSpPr>
          <p:spPr bwMode="auto">
            <a:xfrm>
              <a:off x="4165601" y="3182938"/>
              <a:ext cx="65088" cy="28575"/>
            </a:xfrm>
            <a:custGeom>
              <a:avLst/>
              <a:gdLst>
                <a:gd name="T0" fmla="*/ 0 w 41"/>
                <a:gd name="T1" fmla="*/ 18 h 18"/>
                <a:gd name="T2" fmla="*/ 21 w 41"/>
                <a:gd name="T3" fmla="*/ 8 h 18"/>
                <a:gd name="T4" fmla="*/ 41 w 41"/>
                <a:gd name="T5" fmla="*/ 0 h 18"/>
              </a:gdLst>
              <a:ahLst/>
              <a:cxnLst>
                <a:cxn ang="0">
                  <a:pos x="T0" y="T1"/>
                </a:cxn>
                <a:cxn ang="0">
                  <a:pos x="T2" y="T3"/>
                </a:cxn>
                <a:cxn ang="0">
                  <a:pos x="T4" y="T5"/>
                </a:cxn>
              </a:cxnLst>
              <a:rect l="0" t="0" r="r" b="b"/>
              <a:pathLst>
                <a:path w="41" h="18">
                  <a:moveTo>
                    <a:pt x="0" y="18"/>
                  </a:moveTo>
                  <a:lnTo>
                    <a:pt x="21" y="8"/>
                  </a:lnTo>
                  <a:lnTo>
                    <a:pt x="41"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3" name="Freeform 704">
              <a:extLst>
                <a:ext uri="{FF2B5EF4-FFF2-40B4-BE49-F238E27FC236}">
                  <a16:creationId xmlns:a16="http://schemas.microsoft.com/office/drawing/2014/main" id="{A1571296-ADF3-580B-930C-614B7A1604EC}"/>
                </a:ext>
              </a:extLst>
            </p:cNvPr>
            <p:cNvSpPr>
              <a:spLocks/>
            </p:cNvSpPr>
            <p:nvPr/>
          </p:nvSpPr>
          <p:spPr bwMode="auto">
            <a:xfrm>
              <a:off x="5241926" y="3182938"/>
              <a:ext cx="65088" cy="28575"/>
            </a:xfrm>
            <a:custGeom>
              <a:avLst/>
              <a:gdLst>
                <a:gd name="T0" fmla="*/ 0 w 41"/>
                <a:gd name="T1" fmla="*/ 0 h 18"/>
                <a:gd name="T2" fmla="*/ 20 w 41"/>
                <a:gd name="T3" fmla="*/ 8 h 18"/>
                <a:gd name="T4" fmla="*/ 41 w 41"/>
                <a:gd name="T5" fmla="*/ 18 h 18"/>
              </a:gdLst>
              <a:ahLst/>
              <a:cxnLst>
                <a:cxn ang="0">
                  <a:pos x="T0" y="T1"/>
                </a:cxn>
                <a:cxn ang="0">
                  <a:pos x="T2" y="T3"/>
                </a:cxn>
                <a:cxn ang="0">
                  <a:pos x="T4" y="T5"/>
                </a:cxn>
              </a:cxnLst>
              <a:rect l="0" t="0" r="r" b="b"/>
              <a:pathLst>
                <a:path w="41" h="18">
                  <a:moveTo>
                    <a:pt x="0" y="0"/>
                  </a:moveTo>
                  <a:lnTo>
                    <a:pt x="20" y="8"/>
                  </a:lnTo>
                  <a:lnTo>
                    <a:pt x="41" y="18"/>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4" name="Freeform 705">
              <a:extLst>
                <a:ext uri="{FF2B5EF4-FFF2-40B4-BE49-F238E27FC236}">
                  <a16:creationId xmlns:a16="http://schemas.microsoft.com/office/drawing/2014/main" id="{CB23406A-DE02-D428-CD9D-85DD64485D68}"/>
                </a:ext>
              </a:extLst>
            </p:cNvPr>
            <p:cNvSpPr>
              <a:spLocks/>
            </p:cNvSpPr>
            <p:nvPr/>
          </p:nvSpPr>
          <p:spPr bwMode="auto">
            <a:xfrm>
              <a:off x="4230688" y="3152775"/>
              <a:ext cx="98425" cy="30163"/>
            </a:xfrm>
            <a:custGeom>
              <a:avLst/>
              <a:gdLst>
                <a:gd name="T0" fmla="*/ 0 w 62"/>
                <a:gd name="T1" fmla="*/ 19 h 19"/>
                <a:gd name="T2" fmla="*/ 25 w 62"/>
                <a:gd name="T3" fmla="*/ 11 h 19"/>
                <a:gd name="T4" fmla="*/ 62 w 62"/>
                <a:gd name="T5" fmla="*/ 0 h 19"/>
              </a:gdLst>
              <a:ahLst/>
              <a:cxnLst>
                <a:cxn ang="0">
                  <a:pos x="T0" y="T1"/>
                </a:cxn>
                <a:cxn ang="0">
                  <a:pos x="T2" y="T3"/>
                </a:cxn>
                <a:cxn ang="0">
                  <a:pos x="T4" y="T5"/>
                </a:cxn>
              </a:cxnLst>
              <a:rect l="0" t="0" r="r" b="b"/>
              <a:pathLst>
                <a:path w="62" h="19">
                  <a:moveTo>
                    <a:pt x="0" y="19"/>
                  </a:moveTo>
                  <a:lnTo>
                    <a:pt x="25" y="11"/>
                  </a:lnTo>
                  <a:lnTo>
                    <a:pt x="62"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5" name="Freeform 706">
              <a:extLst>
                <a:ext uri="{FF2B5EF4-FFF2-40B4-BE49-F238E27FC236}">
                  <a16:creationId xmlns:a16="http://schemas.microsoft.com/office/drawing/2014/main" id="{348E6993-E8F4-C67D-1EF8-B97D7D585623}"/>
                </a:ext>
              </a:extLst>
            </p:cNvPr>
            <p:cNvSpPr>
              <a:spLocks/>
            </p:cNvSpPr>
            <p:nvPr/>
          </p:nvSpPr>
          <p:spPr bwMode="auto">
            <a:xfrm>
              <a:off x="5143501" y="3152775"/>
              <a:ext cx="98425" cy="30163"/>
            </a:xfrm>
            <a:custGeom>
              <a:avLst/>
              <a:gdLst>
                <a:gd name="T0" fmla="*/ 0 w 62"/>
                <a:gd name="T1" fmla="*/ 0 h 19"/>
                <a:gd name="T2" fmla="*/ 37 w 62"/>
                <a:gd name="T3" fmla="*/ 11 h 19"/>
                <a:gd name="T4" fmla="*/ 62 w 62"/>
                <a:gd name="T5" fmla="*/ 19 h 19"/>
              </a:gdLst>
              <a:ahLst/>
              <a:cxnLst>
                <a:cxn ang="0">
                  <a:pos x="T0" y="T1"/>
                </a:cxn>
                <a:cxn ang="0">
                  <a:pos x="T2" y="T3"/>
                </a:cxn>
                <a:cxn ang="0">
                  <a:pos x="T4" y="T5"/>
                </a:cxn>
              </a:cxnLst>
              <a:rect l="0" t="0" r="r" b="b"/>
              <a:pathLst>
                <a:path w="62" h="19">
                  <a:moveTo>
                    <a:pt x="0" y="0"/>
                  </a:moveTo>
                  <a:lnTo>
                    <a:pt x="37" y="11"/>
                  </a:lnTo>
                  <a:lnTo>
                    <a:pt x="62"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6" name="Freeform 707">
              <a:extLst>
                <a:ext uri="{FF2B5EF4-FFF2-40B4-BE49-F238E27FC236}">
                  <a16:creationId xmlns:a16="http://schemas.microsoft.com/office/drawing/2014/main" id="{30133F80-D0EF-653A-9114-50564F08B82E}"/>
                </a:ext>
              </a:extLst>
            </p:cNvPr>
            <p:cNvSpPr>
              <a:spLocks/>
            </p:cNvSpPr>
            <p:nvPr/>
          </p:nvSpPr>
          <p:spPr bwMode="auto">
            <a:xfrm>
              <a:off x="4329113" y="3122613"/>
              <a:ext cx="163513" cy="30163"/>
            </a:xfrm>
            <a:custGeom>
              <a:avLst/>
              <a:gdLst>
                <a:gd name="T0" fmla="*/ 0 w 103"/>
                <a:gd name="T1" fmla="*/ 19 h 19"/>
                <a:gd name="T2" fmla="*/ 8 w 103"/>
                <a:gd name="T3" fmla="*/ 17 h 19"/>
                <a:gd name="T4" fmla="*/ 53 w 103"/>
                <a:gd name="T5" fmla="*/ 8 h 19"/>
                <a:gd name="T6" fmla="*/ 98 w 103"/>
                <a:gd name="T7" fmla="*/ 0 h 19"/>
                <a:gd name="T8" fmla="*/ 103 w 103"/>
                <a:gd name="T9" fmla="*/ 0 h 19"/>
              </a:gdLst>
              <a:ahLst/>
              <a:cxnLst>
                <a:cxn ang="0">
                  <a:pos x="T0" y="T1"/>
                </a:cxn>
                <a:cxn ang="0">
                  <a:pos x="T2" y="T3"/>
                </a:cxn>
                <a:cxn ang="0">
                  <a:pos x="T4" y="T5"/>
                </a:cxn>
                <a:cxn ang="0">
                  <a:pos x="T6" y="T7"/>
                </a:cxn>
                <a:cxn ang="0">
                  <a:pos x="T8" y="T9"/>
                </a:cxn>
              </a:cxnLst>
              <a:rect l="0" t="0" r="r" b="b"/>
              <a:pathLst>
                <a:path w="103" h="19">
                  <a:moveTo>
                    <a:pt x="0" y="19"/>
                  </a:moveTo>
                  <a:lnTo>
                    <a:pt x="8" y="17"/>
                  </a:lnTo>
                  <a:lnTo>
                    <a:pt x="53" y="8"/>
                  </a:lnTo>
                  <a:lnTo>
                    <a:pt x="98" y="0"/>
                  </a:lnTo>
                  <a:lnTo>
                    <a:pt x="103"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7" name="Freeform 708">
              <a:extLst>
                <a:ext uri="{FF2B5EF4-FFF2-40B4-BE49-F238E27FC236}">
                  <a16:creationId xmlns:a16="http://schemas.microsoft.com/office/drawing/2014/main" id="{13D3D243-A1AF-14AE-3149-60A219843318}"/>
                </a:ext>
              </a:extLst>
            </p:cNvPr>
            <p:cNvSpPr>
              <a:spLocks/>
            </p:cNvSpPr>
            <p:nvPr/>
          </p:nvSpPr>
          <p:spPr bwMode="auto">
            <a:xfrm>
              <a:off x="4981576" y="3122613"/>
              <a:ext cx="161925" cy="30163"/>
            </a:xfrm>
            <a:custGeom>
              <a:avLst/>
              <a:gdLst>
                <a:gd name="T0" fmla="*/ 0 w 102"/>
                <a:gd name="T1" fmla="*/ 0 h 19"/>
                <a:gd name="T2" fmla="*/ 4 w 102"/>
                <a:gd name="T3" fmla="*/ 0 h 19"/>
                <a:gd name="T4" fmla="*/ 49 w 102"/>
                <a:gd name="T5" fmla="*/ 8 h 19"/>
                <a:gd name="T6" fmla="*/ 94 w 102"/>
                <a:gd name="T7" fmla="*/ 17 h 19"/>
                <a:gd name="T8" fmla="*/ 102 w 102"/>
                <a:gd name="T9" fmla="*/ 19 h 19"/>
              </a:gdLst>
              <a:ahLst/>
              <a:cxnLst>
                <a:cxn ang="0">
                  <a:pos x="T0" y="T1"/>
                </a:cxn>
                <a:cxn ang="0">
                  <a:pos x="T2" y="T3"/>
                </a:cxn>
                <a:cxn ang="0">
                  <a:pos x="T4" y="T5"/>
                </a:cxn>
                <a:cxn ang="0">
                  <a:pos x="T6" y="T7"/>
                </a:cxn>
                <a:cxn ang="0">
                  <a:pos x="T8" y="T9"/>
                </a:cxn>
              </a:cxnLst>
              <a:rect l="0" t="0" r="r" b="b"/>
              <a:pathLst>
                <a:path w="102" h="19">
                  <a:moveTo>
                    <a:pt x="0" y="0"/>
                  </a:moveTo>
                  <a:lnTo>
                    <a:pt x="4" y="0"/>
                  </a:lnTo>
                  <a:lnTo>
                    <a:pt x="49" y="8"/>
                  </a:lnTo>
                  <a:lnTo>
                    <a:pt x="94" y="17"/>
                  </a:lnTo>
                  <a:lnTo>
                    <a:pt x="102"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8" name="Freeform 709">
              <a:extLst>
                <a:ext uri="{FF2B5EF4-FFF2-40B4-BE49-F238E27FC236}">
                  <a16:creationId xmlns:a16="http://schemas.microsoft.com/office/drawing/2014/main" id="{4E19A23B-5CE4-E4CF-5FE4-3F6814C50218}"/>
                </a:ext>
              </a:extLst>
            </p:cNvPr>
            <p:cNvSpPr>
              <a:spLocks/>
            </p:cNvSpPr>
            <p:nvPr/>
          </p:nvSpPr>
          <p:spPr bwMode="auto">
            <a:xfrm>
              <a:off x="4492626" y="3108325"/>
              <a:ext cx="488950" cy="14288"/>
            </a:xfrm>
            <a:custGeom>
              <a:avLst/>
              <a:gdLst>
                <a:gd name="T0" fmla="*/ 0 w 308"/>
                <a:gd name="T1" fmla="*/ 9 h 9"/>
                <a:gd name="T2" fmla="*/ 41 w 308"/>
                <a:gd name="T3" fmla="*/ 5 h 9"/>
                <a:gd name="T4" fmla="*/ 86 w 308"/>
                <a:gd name="T5" fmla="*/ 2 h 9"/>
                <a:gd name="T6" fmla="*/ 131 w 308"/>
                <a:gd name="T7" fmla="*/ 0 h 9"/>
                <a:gd name="T8" fmla="*/ 176 w 308"/>
                <a:gd name="T9" fmla="*/ 0 h 9"/>
                <a:gd name="T10" fmla="*/ 221 w 308"/>
                <a:gd name="T11" fmla="*/ 2 h 9"/>
                <a:gd name="T12" fmla="*/ 266 w 308"/>
                <a:gd name="T13" fmla="*/ 5 h 9"/>
                <a:gd name="T14" fmla="*/ 308 w 30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9">
                  <a:moveTo>
                    <a:pt x="0" y="9"/>
                  </a:moveTo>
                  <a:lnTo>
                    <a:pt x="41" y="5"/>
                  </a:lnTo>
                  <a:lnTo>
                    <a:pt x="86" y="2"/>
                  </a:lnTo>
                  <a:lnTo>
                    <a:pt x="131" y="0"/>
                  </a:lnTo>
                  <a:lnTo>
                    <a:pt x="176" y="0"/>
                  </a:lnTo>
                  <a:lnTo>
                    <a:pt x="221" y="2"/>
                  </a:lnTo>
                  <a:lnTo>
                    <a:pt x="266" y="5"/>
                  </a:lnTo>
                  <a:lnTo>
                    <a:pt x="308" y="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9" name="Freeform 710">
              <a:extLst>
                <a:ext uri="{FF2B5EF4-FFF2-40B4-BE49-F238E27FC236}">
                  <a16:creationId xmlns:a16="http://schemas.microsoft.com/office/drawing/2014/main" id="{80186EE2-EEC9-7239-807F-8CF0BE3E4197}"/>
                </a:ext>
              </a:extLst>
            </p:cNvPr>
            <p:cNvSpPr>
              <a:spLocks/>
            </p:cNvSpPr>
            <p:nvPr/>
          </p:nvSpPr>
          <p:spPr bwMode="auto">
            <a:xfrm>
              <a:off x="4475163" y="3600450"/>
              <a:ext cx="522288" cy="11113"/>
            </a:xfrm>
            <a:custGeom>
              <a:avLst/>
              <a:gdLst>
                <a:gd name="T0" fmla="*/ 329 w 329"/>
                <a:gd name="T1" fmla="*/ 0 h 7"/>
                <a:gd name="T2" fmla="*/ 323 w 329"/>
                <a:gd name="T3" fmla="*/ 1 h 7"/>
                <a:gd name="T4" fmla="*/ 277 w 329"/>
                <a:gd name="T5" fmla="*/ 4 h 7"/>
                <a:gd name="T6" fmla="*/ 232 w 329"/>
                <a:gd name="T7" fmla="*/ 6 h 7"/>
                <a:gd name="T8" fmla="*/ 187 w 329"/>
                <a:gd name="T9" fmla="*/ 7 h 7"/>
                <a:gd name="T10" fmla="*/ 142 w 329"/>
                <a:gd name="T11" fmla="*/ 7 h 7"/>
                <a:gd name="T12" fmla="*/ 97 w 329"/>
                <a:gd name="T13" fmla="*/ 6 h 7"/>
                <a:gd name="T14" fmla="*/ 52 w 329"/>
                <a:gd name="T15" fmla="*/ 4 h 7"/>
                <a:gd name="T16" fmla="*/ 6 w 329"/>
                <a:gd name="T17" fmla="*/ 1 h 7"/>
                <a:gd name="T18" fmla="*/ 0 w 32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7">
                  <a:moveTo>
                    <a:pt x="329" y="0"/>
                  </a:moveTo>
                  <a:lnTo>
                    <a:pt x="323" y="1"/>
                  </a:lnTo>
                  <a:lnTo>
                    <a:pt x="277" y="4"/>
                  </a:lnTo>
                  <a:lnTo>
                    <a:pt x="232" y="6"/>
                  </a:lnTo>
                  <a:lnTo>
                    <a:pt x="187" y="7"/>
                  </a:lnTo>
                  <a:lnTo>
                    <a:pt x="142" y="7"/>
                  </a:lnTo>
                  <a:lnTo>
                    <a:pt x="97" y="6"/>
                  </a:lnTo>
                  <a:lnTo>
                    <a:pt x="52" y="4"/>
                  </a:lnTo>
                  <a:lnTo>
                    <a:pt x="6" y="1"/>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0" name="Freeform 711">
              <a:extLst>
                <a:ext uri="{FF2B5EF4-FFF2-40B4-BE49-F238E27FC236}">
                  <a16:creationId xmlns:a16="http://schemas.microsoft.com/office/drawing/2014/main" id="{FD1FCF90-8EC7-2594-7B32-E2ED53C24FA0}"/>
                </a:ext>
              </a:extLst>
            </p:cNvPr>
            <p:cNvSpPr>
              <a:spLocks/>
            </p:cNvSpPr>
            <p:nvPr/>
          </p:nvSpPr>
          <p:spPr bwMode="auto">
            <a:xfrm>
              <a:off x="4257676" y="3570288"/>
              <a:ext cx="217488" cy="30163"/>
            </a:xfrm>
            <a:custGeom>
              <a:avLst/>
              <a:gdLst>
                <a:gd name="T0" fmla="*/ 137 w 137"/>
                <a:gd name="T1" fmla="*/ 19 h 19"/>
                <a:gd name="T2" fmla="*/ 98 w 137"/>
                <a:gd name="T3" fmla="*/ 15 h 19"/>
                <a:gd name="T4" fmla="*/ 53 w 137"/>
                <a:gd name="T5" fmla="*/ 9 h 19"/>
                <a:gd name="T6" fmla="*/ 8 w 137"/>
                <a:gd name="T7" fmla="*/ 2 h 19"/>
                <a:gd name="T8" fmla="*/ 0 w 137"/>
                <a:gd name="T9" fmla="*/ 0 h 19"/>
              </a:gdLst>
              <a:ahLst/>
              <a:cxnLst>
                <a:cxn ang="0">
                  <a:pos x="T0" y="T1"/>
                </a:cxn>
                <a:cxn ang="0">
                  <a:pos x="T2" y="T3"/>
                </a:cxn>
                <a:cxn ang="0">
                  <a:pos x="T4" y="T5"/>
                </a:cxn>
                <a:cxn ang="0">
                  <a:pos x="T6" y="T7"/>
                </a:cxn>
                <a:cxn ang="0">
                  <a:pos x="T8" y="T9"/>
                </a:cxn>
              </a:cxnLst>
              <a:rect l="0" t="0" r="r" b="b"/>
              <a:pathLst>
                <a:path w="137" h="19">
                  <a:moveTo>
                    <a:pt x="137" y="19"/>
                  </a:moveTo>
                  <a:lnTo>
                    <a:pt x="98" y="15"/>
                  </a:lnTo>
                  <a:lnTo>
                    <a:pt x="53" y="9"/>
                  </a:lnTo>
                  <a:lnTo>
                    <a:pt x="8" y="2"/>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1" name="Freeform 712">
              <a:extLst>
                <a:ext uri="{FF2B5EF4-FFF2-40B4-BE49-F238E27FC236}">
                  <a16:creationId xmlns:a16="http://schemas.microsoft.com/office/drawing/2014/main" id="{7BFDA181-E583-08B4-BD26-93352934CB4F}"/>
                </a:ext>
              </a:extLst>
            </p:cNvPr>
            <p:cNvSpPr>
              <a:spLocks/>
            </p:cNvSpPr>
            <p:nvPr/>
          </p:nvSpPr>
          <p:spPr bwMode="auto">
            <a:xfrm>
              <a:off x="4997451" y="3570288"/>
              <a:ext cx="217488" cy="30163"/>
            </a:xfrm>
            <a:custGeom>
              <a:avLst/>
              <a:gdLst>
                <a:gd name="T0" fmla="*/ 137 w 137"/>
                <a:gd name="T1" fmla="*/ 0 h 19"/>
                <a:gd name="T2" fmla="*/ 129 w 137"/>
                <a:gd name="T3" fmla="*/ 2 h 19"/>
                <a:gd name="T4" fmla="*/ 84 w 137"/>
                <a:gd name="T5" fmla="*/ 9 h 19"/>
                <a:gd name="T6" fmla="*/ 39 w 137"/>
                <a:gd name="T7" fmla="*/ 15 h 19"/>
                <a:gd name="T8" fmla="*/ 0 w 137"/>
                <a:gd name="T9" fmla="*/ 19 h 19"/>
              </a:gdLst>
              <a:ahLst/>
              <a:cxnLst>
                <a:cxn ang="0">
                  <a:pos x="T0" y="T1"/>
                </a:cxn>
                <a:cxn ang="0">
                  <a:pos x="T2" y="T3"/>
                </a:cxn>
                <a:cxn ang="0">
                  <a:pos x="T4" y="T5"/>
                </a:cxn>
                <a:cxn ang="0">
                  <a:pos x="T6" y="T7"/>
                </a:cxn>
                <a:cxn ang="0">
                  <a:pos x="T8" y="T9"/>
                </a:cxn>
              </a:cxnLst>
              <a:rect l="0" t="0" r="r" b="b"/>
              <a:pathLst>
                <a:path w="137" h="19">
                  <a:moveTo>
                    <a:pt x="137" y="0"/>
                  </a:moveTo>
                  <a:lnTo>
                    <a:pt x="129" y="2"/>
                  </a:lnTo>
                  <a:lnTo>
                    <a:pt x="84" y="9"/>
                  </a:lnTo>
                  <a:lnTo>
                    <a:pt x="39" y="15"/>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2" name="Freeform 713">
              <a:extLst>
                <a:ext uri="{FF2B5EF4-FFF2-40B4-BE49-F238E27FC236}">
                  <a16:creationId xmlns:a16="http://schemas.microsoft.com/office/drawing/2014/main" id="{406305D9-200F-789F-27BA-1D50638E4E1F}"/>
                </a:ext>
              </a:extLst>
            </p:cNvPr>
            <p:cNvSpPr>
              <a:spLocks/>
            </p:cNvSpPr>
            <p:nvPr/>
          </p:nvSpPr>
          <p:spPr bwMode="auto">
            <a:xfrm>
              <a:off x="4125913" y="3541713"/>
              <a:ext cx="131763" cy="28575"/>
            </a:xfrm>
            <a:custGeom>
              <a:avLst/>
              <a:gdLst>
                <a:gd name="T0" fmla="*/ 83 w 83"/>
                <a:gd name="T1" fmla="*/ 18 h 18"/>
                <a:gd name="T2" fmla="*/ 46 w 83"/>
                <a:gd name="T3" fmla="*/ 11 h 18"/>
                <a:gd name="T4" fmla="*/ 1 w 83"/>
                <a:gd name="T5" fmla="*/ 0 h 18"/>
                <a:gd name="T6" fmla="*/ 0 w 83"/>
                <a:gd name="T7" fmla="*/ 0 h 18"/>
              </a:gdLst>
              <a:ahLst/>
              <a:cxnLst>
                <a:cxn ang="0">
                  <a:pos x="T0" y="T1"/>
                </a:cxn>
                <a:cxn ang="0">
                  <a:pos x="T2" y="T3"/>
                </a:cxn>
                <a:cxn ang="0">
                  <a:pos x="T4" y="T5"/>
                </a:cxn>
                <a:cxn ang="0">
                  <a:pos x="T6" y="T7"/>
                </a:cxn>
              </a:cxnLst>
              <a:rect l="0" t="0" r="r" b="b"/>
              <a:pathLst>
                <a:path w="83" h="18">
                  <a:moveTo>
                    <a:pt x="83" y="18"/>
                  </a:moveTo>
                  <a:lnTo>
                    <a:pt x="46" y="11"/>
                  </a:lnTo>
                  <a:lnTo>
                    <a:pt x="1" y="0"/>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3" name="Freeform 714">
              <a:extLst>
                <a:ext uri="{FF2B5EF4-FFF2-40B4-BE49-F238E27FC236}">
                  <a16:creationId xmlns:a16="http://schemas.microsoft.com/office/drawing/2014/main" id="{322A5224-B6CD-D7B7-81D9-8D0079C53E00}"/>
                </a:ext>
              </a:extLst>
            </p:cNvPr>
            <p:cNvSpPr>
              <a:spLocks/>
            </p:cNvSpPr>
            <p:nvPr/>
          </p:nvSpPr>
          <p:spPr bwMode="auto">
            <a:xfrm>
              <a:off x="5214938" y="3541713"/>
              <a:ext cx="131763" cy="28575"/>
            </a:xfrm>
            <a:custGeom>
              <a:avLst/>
              <a:gdLst>
                <a:gd name="T0" fmla="*/ 83 w 83"/>
                <a:gd name="T1" fmla="*/ 0 h 18"/>
                <a:gd name="T2" fmla="*/ 82 w 83"/>
                <a:gd name="T3" fmla="*/ 0 h 18"/>
                <a:gd name="T4" fmla="*/ 37 w 83"/>
                <a:gd name="T5" fmla="*/ 11 h 18"/>
                <a:gd name="T6" fmla="*/ 0 w 83"/>
                <a:gd name="T7" fmla="*/ 18 h 18"/>
              </a:gdLst>
              <a:ahLst/>
              <a:cxnLst>
                <a:cxn ang="0">
                  <a:pos x="T0" y="T1"/>
                </a:cxn>
                <a:cxn ang="0">
                  <a:pos x="T2" y="T3"/>
                </a:cxn>
                <a:cxn ang="0">
                  <a:pos x="T4" y="T5"/>
                </a:cxn>
                <a:cxn ang="0">
                  <a:pos x="T6" y="T7"/>
                </a:cxn>
              </a:cxnLst>
              <a:rect l="0" t="0" r="r" b="b"/>
              <a:pathLst>
                <a:path w="83" h="18">
                  <a:moveTo>
                    <a:pt x="83" y="0"/>
                  </a:moveTo>
                  <a:lnTo>
                    <a:pt x="82" y="0"/>
                  </a:lnTo>
                  <a:lnTo>
                    <a:pt x="37" y="11"/>
                  </a:lnTo>
                  <a:lnTo>
                    <a:pt x="0" y="18"/>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4" name="Freeform 715">
              <a:extLst>
                <a:ext uri="{FF2B5EF4-FFF2-40B4-BE49-F238E27FC236}">
                  <a16:creationId xmlns:a16="http://schemas.microsoft.com/office/drawing/2014/main" id="{F96C1FE0-AE29-AB23-5009-9F13F04D7422}"/>
                </a:ext>
              </a:extLst>
            </p:cNvPr>
            <p:cNvSpPr>
              <a:spLocks/>
            </p:cNvSpPr>
            <p:nvPr/>
          </p:nvSpPr>
          <p:spPr bwMode="auto">
            <a:xfrm>
              <a:off x="4032251" y="3511550"/>
              <a:ext cx="93663" cy="30163"/>
            </a:xfrm>
            <a:custGeom>
              <a:avLst/>
              <a:gdLst>
                <a:gd name="T0" fmla="*/ 59 w 59"/>
                <a:gd name="T1" fmla="*/ 19 h 19"/>
                <a:gd name="T2" fmla="*/ 15 w 59"/>
                <a:gd name="T3" fmla="*/ 5 h 19"/>
                <a:gd name="T4" fmla="*/ 0 w 59"/>
                <a:gd name="T5" fmla="*/ 0 h 19"/>
              </a:gdLst>
              <a:ahLst/>
              <a:cxnLst>
                <a:cxn ang="0">
                  <a:pos x="T0" y="T1"/>
                </a:cxn>
                <a:cxn ang="0">
                  <a:pos x="T2" y="T3"/>
                </a:cxn>
                <a:cxn ang="0">
                  <a:pos x="T4" y="T5"/>
                </a:cxn>
              </a:cxnLst>
              <a:rect l="0" t="0" r="r" b="b"/>
              <a:pathLst>
                <a:path w="59" h="19">
                  <a:moveTo>
                    <a:pt x="59" y="19"/>
                  </a:moveTo>
                  <a:lnTo>
                    <a:pt x="15" y="5"/>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5" name="Freeform 716">
              <a:extLst>
                <a:ext uri="{FF2B5EF4-FFF2-40B4-BE49-F238E27FC236}">
                  <a16:creationId xmlns:a16="http://schemas.microsoft.com/office/drawing/2014/main" id="{232C2575-EE15-884B-787A-162493DA35FE}"/>
                </a:ext>
              </a:extLst>
            </p:cNvPr>
            <p:cNvSpPr>
              <a:spLocks/>
            </p:cNvSpPr>
            <p:nvPr/>
          </p:nvSpPr>
          <p:spPr bwMode="auto">
            <a:xfrm>
              <a:off x="5346701" y="3511550"/>
              <a:ext cx="93663" cy="30163"/>
            </a:xfrm>
            <a:custGeom>
              <a:avLst/>
              <a:gdLst>
                <a:gd name="T0" fmla="*/ 59 w 59"/>
                <a:gd name="T1" fmla="*/ 0 h 19"/>
                <a:gd name="T2" fmla="*/ 44 w 59"/>
                <a:gd name="T3" fmla="*/ 5 h 19"/>
                <a:gd name="T4" fmla="*/ 0 w 59"/>
                <a:gd name="T5" fmla="*/ 19 h 19"/>
              </a:gdLst>
              <a:ahLst/>
              <a:cxnLst>
                <a:cxn ang="0">
                  <a:pos x="T0" y="T1"/>
                </a:cxn>
                <a:cxn ang="0">
                  <a:pos x="T2" y="T3"/>
                </a:cxn>
                <a:cxn ang="0">
                  <a:pos x="T4" y="T5"/>
                </a:cxn>
              </a:cxnLst>
              <a:rect l="0" t="0" r="r" b="b"/>
              <a:pathLst>
                <a:path w="59" h="19">
                  <a:moveTo>
                    <a:pt x="59" y="0"/>
                  </a:moveTo>
                  <a:lnTo>
                    <a:pt x="44" y="5"/>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6" name="Freeform 717">
              <a:extLst>
                <a:ext uri="{FF2B5EF4-FFF2-40B4-BE49-F238E27FC236}">
                  <a16:creationId xmlns:a16="http://schemas.microsoft.com/office/drawing/2014/main" id="{DB17BAB2-7F6E-D7BD-CC80-0DA065F7E59A}"/>
                </a:ext>
              </a:extLst>
            </p:cNvPr>
            <p:cNvSpPr>
              <a:spLocks/>
            </p:cNvSpPr>
            <p:nvPr/>
          </p:nvSpPr>
          <p:spPr bwMode="auto">
            <a:xfrm>
              <a:off x="3960813" y="3481388"/>
              <a:ext cx="71438" cy="30163"/>
            </a:xfrm>
            <a:custGeom>
              <a:avLst/>
              <a:gdLst>
                <a:gd name="T0" fmla="*/ 45 w 45"/>
                <a:gd name="T1" fmla="*/ 19 h 19"/>
                <a:gd name="T2" fmla="*/ 15 w 45"/>
                <a:gd name="T3" fmla="*/ 7 h 19"/>
                <a:gd name="T4" fmla="*/ 0 w 45"/>
                <a:gd name="T5" fmla="*/ 0 h 19"/>
              </a:gdLst>
              <a:ahLst/>
              <a:cxnLst>
                <a:cxn ang="0">
                  <a:pos x="T0" y="T1"/>
                </a:cxn>
                <a:cxn ang="0">
                  <a:pos x="T2" y="T3"/>
                </a:cxn>
                <a:cxn ang="0">
                  <a:pos x="T4" y="T5"/>
                </a:cxn>
              </a:cxnLst>
              <a:rect l="0" t="0" r="r" b="b"/>
              <a:pathLst>
                <a:path w="45" h="19">
                  <a:moveTo>
                    <a:pt x="45" y="19"/>
                  </a:moveTo>
                  <a:lnTo>
                    <a:pt x="15" y="7"/>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7" name="Freeform 718">
              <a:extLst>
                <a:ext uri="{FF2B5EF4-FFF2-40B4-BE49-F238E27FC236}">
                  <a16:creationId xmlns:a16="http://schemas.microsoft.com/office/drawing/2014/main" id="{DCFCC801-98C1-5AAD-2584-05082257CA44}"/>
                </a:ext>
              </a:extLst>
            </p:cNvPr>
            <p:cNvSpPr>
              <a:spLocks/>
            </p:cNvSpPr>
            <p:nvPr/>
          </p:nvSpPr>
          <p:spPr bwMode="auto">
            <a:xfrm>
              <a:off x="5440363" y="3481388"/>
              <a:ext cx="71438" cy="30163"/>
            </a:xfrm>
            <a:custGeom>
              <a:avLst/>
              <a:gdLst>
                <a:gd name="T0" fmla="*/ 45 w 45"/>
                <a:gd name="T1" fmla="*/ 0 h 19"/>
                <a:gd name="T2" fmla="*/ 30 w 45"/>
                <a:gd name="T3" fmla="*/ 7 h 19"/>
                <a:gd name="T4" fmla="*/ 0 w 45"/>
                <a:gd name="T5" fmla="*/ 19 h 19"/>
              </a:gdLst>
              <a:ahLst/>
              <a:cxnLst>
                <a:cxn ang="0">
                  <a:pos x="T0" y="T1"/>
                </a:cxn>
                <a:cxn ang="0">
                  <a:pos x="T2" y="T3"/>
                </a:cxn>
                <a:cxn ang="0">
                  <a:pos x="T4" y="T5"/>
                </a:cxn>
              </a:cxnLst>
              <a:rect l="0" t="0" r="r" b="b"/>
              <a:pathLst>
                <a:path w="45" h="19">
                  <a:moveTo>
                    <a:pt x="45" y="0"/>
                  </a:moveTo>
                  <a:lnTo>
                    <a:pt x="30" y="7"/>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8" name="Freeform 719">
              <a:extLst>
                <a:ext uri="{FF2B5EF4-FFF2-40B4-BE49-F238E27FC236}">
                  <a16:creationId xmlns:a16="http://schemas.microsoft.com/office/drawing/2014/main" id="{3A295BF7-8B5A-ED79-BDA1-33180559FB8B}"/>
                </a:ext>
              </a:extLst>
            </p:cNvPr>
            <p:cNvSpPr>
              <a:spLocks/>
            </p:cNvSpPr>
            <p:nvPr/>
          </p:nvSpPr>
          <p:spPr bwMode="auto">
            <a:xfrm>
              <a:off x="3905251" y="3451225"/>
              <a:ext cx="55563" cy="30163"/>
            </a:xfrm>
            <a:custGeom>
              <a:avLst/>
              <a:gdLst>
                <a:gd name="T0" fmla="*/ 35 w 35"/>
                <a:gd name="T1" fmla="*/ 19 h 19"/>
                <a:gd name="T2" fmla="*/ 5 w 35"/>
                <a:gd name="T3" fmla="*/ 3 h 19"/>
                <a:gd name="T4" fmla="*/ 0 w 35"/>
                <a:gd name="T5" fmla="*/ 0 h 19"/>
              </a:gdLst>
              <a:ahLst/>
              <a:cxnLst>
                <a:cxn ang="0">
                  <a:pos x="T0" y="T1"/>
                </a:cxn>
                <a:cxn ang="0">
                  <a:pos x="T2" y="T3"/>
                </a:cxn>
                <a:cxn ang="0">
                  <a:pos x="T4" y="T5"/>
                </a:cxn>
              </a:cxnLst>
              <a:rect l="0" t="0" r="r" b="b"/>
              <a:pathLst>
                <a:path w="35" h="19">
                  <a:moveTo>
                    <a:pt x="35" y="19"/>
                  </a:moveTo>
                  <a:lnTo>
                    <a:pt x="5" y="3"/>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9" name="Freeform 720">
              <a:extLst>
                <a:ext uri="{FF2B5EF4-FFF2-40B4-BE49-F238E27FC236}">
                  <a16:creationId xmlns:a16="http://schemas.microsoft.com/office/drawing/2014/main" id="{887E934B-0CD9-3CB0-BE19-282C0C709F03}"/>
                </a:ext>
              </a:extLst>
            </p:cNvPr>
            <p:cNvSpPr>
              <a:spLocks/>
            </p:cNvSpPr>
            <p:nvPr/>
          </p:nvSpPr>
          <p:spPr bwMode="auto">
            <a:xfrm>
              <a:off x="5511801" y="3451225"/>
              <a:ext cx="55563" cy="30163"/>
            </a:xfrm>
            <a:custGeom>
              <a:avLst/>
              <a:gdLst>
                <a:gd name="T0" fmla="*/ 35 w 35"/>
                <a:gd name="T1" fmla="*/ 0 h 19"/>
                <a:gd name="T2" fmla="*/ 30 w 35"/>
                <a:gd name="T3" fmla="*/ 3 h 19"/>
                <a:gd name="T4" fmla="*/ 0 w 35"/>
                <a:gd name="T5" fmla="*/ 19 h 19"/>
              </a:gdLst>
              <a:ahLst/>
              <a:cxnLst>
                <a:cxn ang="0">
                  <a:pos x="T0" y="T1"/>
                </a:cxn>
                <a:cxn ang="0">
                  <a:pos x="T2" y="T3"/>
                </a:cxn>
                <a:cxn ang="0">
                  <a:pos x="T4" y="T5"/>
                </a:cxn>
              </a:cxnLst>
              <a:rect l="0" t="0" r="r" b="b"/>
              <a:pathLst>
                <a:path w="35" h="19">
                  <a:moveTo>
                    <a:pt x="35" y="0"/>
                  </a:moveTo>
                  <a:lnTo>
                    <a:pt x="30" y="3"/>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0" name="Line 721">
              <a:extLst>
                <a:ext uri="{FF2B5EF4-FFF2-40B4-BE49-F238E27FC236}">
                  <a16:creationId xmlns:a16="http://schemas.microsoft.com/office/drawing/2014/main" id="{E9830C8B-38B4-025A-44E8-26C6454A860C}"/>
                </a:ext>
              </a:extLst>
            </p:cNvPr>
            <p:cNvSpPr>
              <a:spLocks noChangeShapeType="1"/>
            </p:cNvSpPr>
            <p:nvPr/>
          </p:nvSpPr>
          <p:spPr bwMode="auto">
            <a:xfrm flipH="1" flipV="1">
              <a:off x="3862388" y="3421063"/>
              <a:ext cx="42863"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1" name="Line 722">
              <a:extLst>
                <a:ext uri="{FF2B5EF4-FFF2-40B4-BE49-F238E27FC236}">
                  <a16:creationId xmlns:a16="http://schemas.microsoft.com/office/drawing/2014/main" id="{22C998D3-9530-7C21-19A4-BFB3B3CBFCE0}"/>
                </a:ext>
              </a:extLst>
            </p:cNvPr>
            <p:cNvSpPr>
              <a:spLocks noChangeShapeType="1"/>
            </p:cNvSpPr>
            <p:nvPr/>
          </p:nvSpPr>
          <p:spPr bwMode="auto">
            <a:xfrm flipH="1">
              <a:off x="5567363" y="3421063"/>
              <a:ext cx="42863"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2" name="Freeform 723">
              <a:extLst>
                <a:ext uri="{FF2B5EF4-FFF2-40B4-BE49-F238E27FC236}">
                  <a16:creationId xmlns:a16="http://schemas.microsoft.com/office/drawing/2014/main" id="{B7B01D3A-0C93-B076-2C9B-66048B8E38DB}"/>
                </a:ext>
              </a:extLst>
            </p:cNvPr>
            <p:cNvSpPr>
              <a:spLocks/>
            </p:cNvSpPr>
            <p:nvPr/>
          </p:nvSpPr>
          <p:spPr bwMode="auto">
            <a:xfrm>
              <a:off x="3832226" y="3390900"/>
              <a:ext cx="30163" cy="30163"/>
            </a:xfrm>
            <a:custGeom>
              <a:avLst/>
              <a:gdLst>
                <a:gd name="T0" fmla="*/ 19 w 19"/>
                <a:gd name="T1" fmla="*/ 19 h 19"/>
                <a:gd name="T2" fmla="*/ 5 w 19"/>
                <a:gd name="T3" fmla="*/ 6 h 19"/>
                <a:gd name="T4" fmla="*/ 0 w 19"/>
                <a:gd name="T5" fmla="*/ 0 h 19"/>
              </a:gdLst>
              <a:ahLst/>
              <a:cxnLst>
                <a:cxn ang="0">
                  <a:pos x="T0" y="T1"/>
                </a:cxn>
                <a:cxn ang="0">
                  <a:pos x="T2" y="T3"/>
                </a:cxn>
                <a:cxn ang="0">
                  <a:pos x="T4" y="T5"/>
                </a:cxn>
              </a:cxnLst>
              <a:rect l="0" t="0" r="r" b="b"/>
              <a:pathLst>
                <a:path w="19" h="19">
                  <a:moveTo>
                    <a:pt x="19" y="19"/>
                  </a:moveTo>
                  <a:lnTo>
                    <a:pt x="5" y="6"/>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3" name="Freeform 724">
              <a:extLst>
                <a:ext uri="{FF2B5EF4-FFF2-40B4-BE49-F238E27FC236}">
                  <a16:creationId xmlns:a16="http://schemas.microsoft.com/office/drawing/2014/main" id="{EAEE6ED3-48E5-235E-A004-403634E2645A}"/>
                </a:ext>
              </a:extLst>
            </p:cNvPr>
            <p:cNvSpPr>
              <a:spLocks/>
            </p:cNvSpPr>
            <p:nvPr/>
          </p:nvSpPr>
          <p:spPr bwMode="auto">
            <a:xfrm>
              <a:off x="5610226" y="3390900"/>
              <a:ext cx="30163" cy="30163"/>
            </a:xfrm>
            <a:custGeom>
              <a:avLst/>
              <a:gdLst>
                <a:gd name="T0" fmla="*/ 19 w 19"/>
                <a:gd name="T1" fmla="*/ 0 h 19"/>
                <a:gd name="T2" fmla="*/ 14 w 19"/>
                <a:gd name="T3" fmla="*/ 6 h 19"/>
                <a:gd name="T4" fmla="*/ 0 w 19"/>
                <a:gd name="T5" fmla="*/ 19 h 19"/>
              </a:gdLst>
              <a:ahLst/>
              <a:cxnLst>
                <a:cxn ang="0">
                  <a:pos x="T0" y="T1"/>
                </a:cxn>
                <a:cxn ang="0">
                  <a:pos x="T2" y="T3"/>
                </a:cxn>
                <a:cxn ang="0">
                  <a:pos x="T4" y="T5"/>
                </a:cxn>
              </a:cxnLst>
              <a:rect l="0" t="0" r="r" b="b"/>
              <a:pathLst>
                <a:path w="19" h="19">
                  <a:moveTo>
                    <a:pt x="19" y="0"/>
                  </a:moveTo>
                  <a:lnTo>
                    <a:pt x="14" y="6"/>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4" name="Line 725">
              <a:extLst>
                <a:ext uri="{FF2B5EF4-FFF2-40B4-BE49-F238E27FC236}">
                  <a16:creationId xmlns:a16="http://schemas.microsoft.com/office/drawing/2014/main" id="{FAC9C828-2999-5688-8F09-6965A17F3573}"/>
                </a:ext>
              </a:extLst>
            </p:cNvPr>
            <p:cNvSpPr>
              <a:spLocks noChangeShapeType="1"/>
            </p:cNvSpPr>
            <p:nvPr/>
          </p:nvSpPr>
          <p:spPr bwMode="auto">
            <a:xfrm flipH="1" flipV="1">
              <a:off x="3813176" y="3362325"/>
              <a:ext cx="19050" cy="28575"/>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5" name="Line 726">
              <a:extLst>
                <a:ext uri="{FF2B5EF4-FFF2-40B4-BE49-F238E27FC236}">
                  <a16:creationId xmlns:a16="http://schemas.microsoft.com/office/drawing/2014/main" id="{1F98AB5E-4FFE-E96E-C84C-813693FF56B4}"/>
                </a:ext>
              </a:extLst>
            </p:cNvPr>
            <p:cNvSpPr>
              <a:spLocks noChangeShapeType="1"/>
            </p:cNvSpPr>
            <p:nvPr/>
          </p:nvSpPr>
          <p:spPr bwMode="auto">
            <a:xfrm flipH="1">
              <a:off x="5640388" y="3362325"/>
              <a:ext cx="19050" cy="28575"/>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6" name="Line 727">
              <a:extLst>
                <a:ext uri="{FF2B5EF4-FFF2-40B4-BE49-F238E27FC236}">
                  <a16:creationId xmlns:a16="http://schemas.microsoft.com/office/drawing/2014/main" id="{7A882E19-D163-B9C6-189D-FE9B568B3DCC}"/>
                </a:ext>
              </a:extLst>
            </p:cNvPr>
            <p:cNvSpPr>
              <a:spLocks noChangeShapeType="1"/>
            </p:cNvSpPr>
            <p:nvPr/>
          </p:nvSpPr>
          <p:spPr bwMode="auto">
            <a:xfrm flipH="1" flipV="1">
              <a:off x="3803651" y="3332163"/>
              <a:ext cx="9525"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7" name="Line 728">
              <a:extLst>
                <a:ext uri="{FF2B5EF4-FFF2-40B4-BE49-F238E27FC236}">
                  <a16:creationId xmlns:a16="http://schemas.microsoft.com/office/drawing/2014/main" id="{2B7D2E57-E76B-4E39-14D5-BD987B3A321A}"/>
                </a:ext>
              </a:extLst>
            </p:cNvPr>
            <p:cNvSpPr>
              <a:spLocks noChangeShapeType="1"/>
            </p:cNvSpPr>
            <p:nvPr/>
          </p:nvSpPr>
          <p:spPr bwMode="auto">
            <a:xfrm flipH="1">
              <a:off x="5659438" y="3332163"/>
              <a:ext cx="9525"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8" name="Line 729">
              <a:extLst>
                <a:ext uri="{FF2B5EF4-FFF2-40B4-BE49-F238E27FC236}">
                  <a16:creationId xmlns:a16="http://schemas.microsoft.com/office/drawing/2014/main" id="{1AE0629C-32B3-8DBB-AD08-1BFAA75FBB3C}"/>
                </a:ext>
              </a:extLst>
            </p:cNvPr>
            <p:cNvSpPr>
              <a:spLocks noChangeShapeType="1"/>
            </p:cNvSpPr>
            <p:nvPr/>
          </p:nvSpPr>
          <p:spPr bwMode="auto">
            <a:xfrm flipV="1">
              <a:off x="3803651" y="3302000"/>
              <a:ext cx="0"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9" name="Line 730">
              <a:extLst>
                <a:ext uri="{FF2B5EF4-FFF2-40B4-BE49-F238E27FC236}">
                  <a16:creationId xmlns:a16="http://schemas.microsoft.com/office/drawing/2014/main" id="{C506913A-9133-0A7E-5CBB-904E88DA78A6}"/>
                </a:ext>
              </a:extLst>
            </p:cNvPr>
            <p:cNvSpPr>
              <a:spLocks noChangeShapeType="1"/>
            </p:cNvSpPr>
            <p:nvPr/>
          </p:nvSpPr>
          <p:spPr bwMode="auto">
            <a:xfrm>
              <a:off x="5668963" y="3302000"/>
              <a:ext cx="0"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0" name="Line 731">
              <a:extLst>
                <a:ext uri="{FF2B5EF4-FFF2-40B4-BE49-F238E27FC236}">
                  <a16:creationId xmlns:a16="http://schemas.microsoft.com/office/drawing/2014/main" id="{0ED0C535-096F-5D60-4585-5C6470468428}"/>
                </a:ext>
              </a:extLst>
            </p:cNvPr>
            <p:cNvSpPr>
              <a:spLocks noChangeShapeType="1"/>
            </p:cNvSpPr>
            <p:nvPr/>
          </p:nvSpPr>
          <p:spPr bwMode="auto">
            <a:xfrm flipV="1">
              <a:off x="3803651" y="3271838"/>
              <a:ext cx="9525"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1" name="Line 732">
              <a:extLst>
                <a:ext uri="{FF2B5EF4-FFF2-40B4-BE49-F238E27FC236}">
                  <a16:creationId xmlns:a16="http://schemas.microsoft.com/office/drawing/2014/main" id="{D447E849-1E48-8A8C-C145-83F4A21580B0}"/>
                </a:ext>
              </a:extLst>
            </p:cNvPr>
            <p:cNvSpPr>
              <a:spLocks noChangeShapeType="1"/>
            </p:cNvSpPr>
            <p:nvPr/>
          </p:nvSpPr>
          <p:spPr bwMode="auto">
            <a:xfrm>
              <a:off x="5659438" y="3271838"/>
              <a:ext cx="9525"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2" name="Line 733">
              <a:extLst>
                <a:ext uri="{FF2B5EF4-FFF2-40B4-BE49-F238E27FC236}">
                  <a16:creationId xmlns:a16="http://schemas.microsoft.com/office/drawing/2014/main" id="{8483E3A6-5230-DB70-8C33-141798453BB7}"/>
                </a:ext>
              </a:extLst>
            </p:cNvPr>
            <p:cNvSpPr>
              <a:spLocks noChangeShapeType="1"/>
            </p:cNvSpPr>
            <p:nvPr/>
          </p:nvSpPr>
          <p:spPr bwMode="auto">
            <a:xfrm flipV="1">
              <a:off x="3813176" y="3241675"/>
              <a:ext cx="19050"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3" name="Line 734">
              <a:extLst>
                <a:ext uri="{FF2B5EF4-FFF2-40B4-BE49-F238E27FC236}">
                  <a16:creationId xmlns:a16="http://schemas.microsoft.com/office/drawing/2014/main" id="{0D037F63-B3A7-D467-6DDA-B4FF4327005C}"/>
                </a:ext>
              </a:extLst>
            </p:cNvPr>
            <p:cNvSpPr>
              <a:spLocks noChangeShapeType="1"/>
            </p:cNvSpPr>
            <p:nvPr/>
          </p:nvSpPr>
          <p:spPr bwMode="auto">
            <a:xfrm>
              <a:off x="5640388" y="3241675"/>
              <a:ext cx="19050"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4" name="Freeform 735">
              <a:extLst>
                <a:ext uri="{FF2B5EF4-FFF2-40B4-BE49-F238E27FC236}">
                  <a16:creationId xmlns:a16="http://schemas.microsoft.com/office/drawing/2014/main" id="{848840A1-2ADD-5191-B30E-8AACB92DD154}"/>
                </a:ext>
              </a:extLst>
            </p:cNvPr>
            <p:cNvSpPr>
              <a:spLocks/>
            </p:cNvSpPr>
            <p:nvPr/>
          </p:nvSpPr>
          <p:spPr bwMode="auto">
            <a:xfrm>
              <a:off x="3832226" y="3211513"/>
              <a:ext cx="30163" cy="30163"/>
            </a:xfrm>
            <a:custGeom>
              <a:avLst/>
              <a:gdLst>
                <a:gd name="T0" fmla="*/ 0 w 19"/>
                <a:gd name="T1" fmla="*/ 19 h 19"/>
                <a:gd name="T2" fmla="*/ 5 w 19"/>
                <a:gd name="T3" fmla="*/ 14 h 19"/>
                <a:gd name="T4" fmla="*/ 19 w 19"/>
                <a:gd name="T5" fmla="*/ 0 h 19"/>
              </a:gdLst>
              <a:ahLst/>
              <a:cxnLst>
                <a:cxn ang="0">
                  <a:pos x="T0" y="T1"/>
                </a:cxn>
                <a:cxn ang="0">
                  <a:pos x="T2" y="T3"/>
                </a:cxn>
                <a:cxn ang="0">
                  <a:pos x="T4" y="T5"/>
                </a:cxn>
              </a:cxnLst>
              <a:rect l="0" t="0" r="r" b="b"/>
              <a:pathLst>
                <a:path w="19" h="19">
                  <a:moveTo>
                    <a:pt x="0" y="19"/>
                  </a:moveTo>
                  <a:lnTo>
                    <a:pt x="5" y="14"/>
                  </a:lnTo>
                  <a:lnTo>
                    <a:pt x="19"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5" name="Freeform 736">
              <a:extLst>
                <a:ext uri="{FF2B5EF4-FFF2-40B4-BE49-F238E27FC236}">
                  <a16:creationId xmlns:a16="http://schemas.microsoft.com/office/drawing/2014/main" id="{15804818-5BCE-DB7F-FB1A-39929200675A}"/>
                </a:ext>
              </a:extLst>
            </p:cNvPr>
            <p:cNvSpPr>
              <a:spLocks/>
            </p:cNvSpPr>
            <p:nvPr/>
          </p:nvSpPr>
          <p:spPr bwMode="auto">
            <a:xfrm>
              <a:off x="5610226" y="3211513"/>
              <a:ext cx="30163" cy="30163"/>
            </a:xfrm>
            <a:custGeom>
              <a:avLst/>
              <a:gdLst>
                <a:gd name="T0" fmla="*/ 0 w 19"/>
                <a:gd name="T1" fmla="*/ 0 h 19"/>
                <a:gd name="T2" fmla="*/ 14 w 19"/>
                <a:gd name="T3" fmla="*/ 14 h 19"/>
                <a:gd name="T4" fmla="*/ 19 w 19"/>
                <a:gd name="T5" fmla="*/ 19 h 19"/>
              </a:gdLst>
              <a:ahLst/>
              <a:cxnLst>
                <a:cxn ang="0">
                  <a:pos x="T0" y="T1"/>
                </a:cxn>
                <a:cxn ang="0">
                  <a:pos x="T2" y="T3"/>
                </a:cxn>
                <a:cxn ang="0">
                  <a:pos x="T4" y="T5"/>
                </a:cxn>
              </a:cxnLst>
              <a:rect l="0" t="0" r="r" b="b"/>
              <a:pathLst>
                <a:path w="19" h="19">
                  <a:moveTo>
                    <a:pt x="0" y="0"/>
                  </a:moveTo>
                  <a:lnTo>
                    <a:pt x="14" y="14"/>
                  </a:lnTo>
                  <a:lnTo>
                    <a:pt x="19"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6" name="Line 737">
              <a:extLst>
                <a:ext uri="{FF2B5EF4-FFF2-40B4-BE49-F238E27FC236}">
                  <a16:creationId xmlns:a16="http://schemas.microsoft.com/office/drawing/2014/main" id="{24750640-1B23-8909-C406-BEFCC6820210}"/>
                </a:ext>
              </a:extLst>
            </p:cNvPr>
            <p:cNvSpPr>
              <a:spLocks noChangeShapeType="1"/>
            </p:cNvSpPr>
            <p:nvPr/>
          </p:nvSpPr>
          <p:spPr bwMode="auto">
            <a:xfrm flipV="1">
              <a:off x="3862388" y="3182938"/>
              <a:ext cx="42863" cy="28575"/>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7" name="Line 738">
              <a:extLst>
                <a:ext uri="{FF2B5EF4-FFF2-40B4-BE49-F238E27FC236}">
                  <a16:creationId xmlns:a16="http://schemas.microsoft.com/office/drawing/2014/main" id="{21D7B085-3437-0CA5-547D-EC83111C98AA}"/>
                </a:ext>
              </a:extLst>
            </p:cNvPr>
            <p:cNvSpPr>
              <a:spLocks noChangeShapeType="1"/>
            </p:cNvSpPr>
            <p:nvPr/>
          </p:nvSpPr>
          <p:spPr bwMode="auto">
            <a:xfrm>
              <a:off x="5567363" y="3182938"/>
              <a:ext cx="42863" cy="28575"/>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8" name="Freeform 739">
              <a:extLst>
                <a:ext uri="{FF2B5EF4-FFF2-40B4-BE49-F238E27FC236}">
                  <a16:creationId xmlns:a16="http://schemas.microsoft.com/office/drawing/2014/main" id="{ACD48934-6313-59E7-8994-ACD1FFA1C41D}"/>
                </a:ext>
              </a:extLst>
            </p:cNvPr>
            <p:cNvSpPr>
              <a:spLocks/>
            </p:cNvSpPr>
            <p:nvPr/>
          </p:nvSpPr>
          <p:spPr bwMode="auto">
            <a:xfrm>
              <a:off x="3905251" y="3152775"/>
              <a:ext cx="55563" cy="30163"/>
            </a:xfrm>
            <a:custGeom>
              <a:avLst/>
              <a:gdLst>
                <a:gd name="T0" fmla="*/ 0 w 35"/>
                <a:gd name="T1" fmla="*/ 19 h 19"/>
                <a:gd name="T2" fmla="*/ 5 w 35"/>
                <a:gd name="T3" fmla="*/ 16 h 19"/>
                <a:gd name="T4" fmla="*/ 35 w 35"/>
                <a:gd name="T5" fmla="*/ 0 h 19"/>
              </a:gdLst>
              <a:ahLst/>
              <a:cxnLst>
                <a:cxn ang="0">
                  <a:pos x="T0" y="T1"/>
                </a:cxn>
                <a:cxn ang="0">
                  <a:pos x="T2" y="T3"/>
                </a:cxn>
                <a:cxn ang="0">
                  <a:pos x="T4" y="T5"/>
                </a:cxn>
              </a:cxnLst>
              <a:rect l="0" t="0" r="r" b="b"/>
              <a:pathLst>
                <a:path w="35" h="19">
                  <a:moveTo>
                    <a:pt x="0" y="19"/>
                  </a:moveTo>
                  <a:lnTo>
                    <a:pt x="5" y="16"/>
                  </a:lnTo>
                  <a:lnTo>
                    <a:pt x="35"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9" name="Freeform 740">
              <a:extLst>
                <a:ext uri="{FF2B5EF4-FFF2-40B4-BE49-F238E27FC236}">
                  <a16:creationId xmlns:a16="http://schemas.microsoft.com/office/drawing/2014/main" id="{1CD0C06C-482F-36A4-E915-ADD532C3393C}"/>
                </a:ext>
              </a:extLst>
            </p:cNvPr>
            <p:cNvSpPr>
              <a:spLocks/>
            </p:cNvSpPr>
            <p:nvPr/>
          </p:nvSpPr>
          <p:spPr bwMode="auto">
            <a:xfrm>
              <a:off x="5511801" y="3152775"/>
              <a:ext cx="55563" cy="30163"/>
            </a:xfrm>
            <a:custGeom>
              <a:avLst/>
              <a:gdLst>
                <a:gd name="T0" fmla="*/ 0 w 35"/>
                <a:gd name="T1" fmla="*/ 0 h 19"/>
                <a:gd name="T2" fmla="*/ 30 w 35"/>
                <a:gd name="T3" fmla="*/ 16 h 19"/>
                <a:gd name="T4" fmla="*/ 35 w 35"/>
                <a:gd name="T5" fmla="*/ 19 h 19"/>
              </a:gdLst>
              <a:ahLst/>
              <a:cxnLst>
                <a:cxn ang="0">
                  <a:pos x="T0" y="T1"/>
                </a:cxn>
                <a:cxn ang="0">
                  <a:pos x="T2" y="T3"/>
                </a:cxn>
                <a:cxn ang="0">
                  <a:pos x="T4" y="T5"/>
                </a:cxn>
              </a:cxnLst>
              <a:rect l="0" t="0" r="r" b="b"/>
              <a:pathLst>
                <a:path w="35" h="19">
                  <a:moveTo>
                    <a:pt x="0" y="0"/>
                  </a:moveTo>
                  <a:lnTo>
                    <a:pt x="30" y="16"/>
                  </a:lnTo>
                  <a:lnTo>
                    <a:pt x="35"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0" name="Freeform 741">
              <a:extLst>
                <a:ext uri="{FF2B5EF4-FFF2-40B4-BE49-F238E27FC236}">
                  <a16:creationId xmlns:a16="http://schemas.microsoft.com/office/drawing/2014/main" id="{BBB7F3A5-AEDD-F207-605A-5FEC2176A032}"/>
                </a:ext>
              </a:extLst>
            </p:cNvPr>
            <p:cNvSpPr>
              <a:spLocks/>
            </p:cNvSpPr>
            <p:nvPr/>
          </p:nvSpPr>
          <p:spPr bwMode="auto">
            <a:xfrm>
              <a:off x="3960813" y="3122613"/>
              <a:ext cx="71438" cy="30163"/>
            </a:xfrm>
            <a:custGeom>
              <a:avLst/>
              <a:gdLst>
                <a:gd name="T0" fmla="*/ 0 w 45"/>
                <a:gd name="T1" fmla="*/ 19 h 19"/>
                <a:gd name="T2" fmla="*/ 15 w 45"/>
                <a:gd name="T3" fmla="*/ 12 h 19"/>
                <a:gd name="T4" fmla="*/ 45 w 45"/>
                <a:gd name="T5" fmla="*/ 0 h 19"/>
              </a:gdLst>
              <a:ahLst/>
              <a:cxnLst>
                <a:cxn ang="0">
                  <a:pos x="T0" y="T1"/>
                </a:cxn>
                <a:cxn ang="0">
                  <a:pos x="T2" y="T3"/>
                </a:cxn>
                <a:cxn ang="0">
                  <a:pos x="T4" y="T5"/>
                </a:cxn>
              </a:cxnLst>
              <a:rect l="0" t="0" r="r" b="b"/>
              <a:pathLst>
                <a:path w="45" h="19">
                  <a:moveTo>
                    <a:pt x="0" y="19"/>
                  </a:moveTo>
                  <a:lnTo>
                    <a:pt x="15" y="12"/>
                  </a:lnTo>
                  <a:lnTo>
                    <a:pt x="45"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1" name="Freeform 742">
              <a:extLst>
                <a:ext uri="{FF2B5EF4-FFF2-40B4-BE49-F238E27FC236}">
                  <a16:creationId xmlns:a16="http://schemas.microsoft.com/office/drawing/2014/main" id="{CDF0327D-D701-C4D1-FD24-DA324F6FFAC3}"/>
                </a:ext>
              </a:extLst>
            </p:cNvPr>
            <p:cNvSpPr>
              <a:spLocks/>
            </p:cNvSpPr>
            <p:nvPr/>
          </p:nvSpPr>
          <p:spPr bwMode="auto">
            <a:xfrm>
              <a:off x="5440363" y="3122613"/>
              <a:ext cx="71438" cy="30163"/>
            </a:xfrm>
            <a:custGeom>
              <a:avLst/>
              <a:gdLst>
                <a:gd name="T0" fmla="*/ 0 w 45"/>
                <a:gd name="T1" fmla="*/ 0 h 19"/>
                <a:gd name="T2" fmla="*/ 30 w 45"/>
                <a:gd name="T3" fmla="*/ 12 h 19"/>
                <a:gd name="T4" fmla="*/ 45 w 45"/>
                <a:gd name="T5" fmla="*/ 19 h 19"/>
              </a:gdLst>
              <a:ahLst/>
              <a:cxnLst>
                <a:cxn ang="0">
                  <a:pos x="T0" y="T1"/>
                </a:cxn>
                <a:cxn ang="0">
                  <a:pos x="T2" y="T3"/>
                </a:cxn>
                <a:cxn ang="0">
                  <a:pos x="T4" y="T5"/>
                </a:cxn>
              </a:cxnLst>
              <a:rect l="0" t="0" r="r" b="b"/>
              <a:pathLst>
                <a:path w="45" h="19">
                  <a:moveTo>
                    <a:pt x="0" y="0"/>
                  </a:moveTo>
                  <a:lnTo>
                    <a:pt x="30" y="12"/>
                  </a:lnTo>
                  <a:lnTo>
                    <a:pt x="45"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2" name="Freeform 743">
              <a:extLst>
                <a:ext uri="{FF2B5EF4-FFF2-40B4-BE49-F238E27FC236}">
                  <a16:creationId xmlns:a16="http://schemas.microsoft.com/office/drawing/2014/main" id="{0A9A0E3D-DD6B-4B8C-4312-F77500CC5136}"/>
                </a:ext>
              </a:extLst>
            </p:cNvPr>
            <p:cNvSpPr>
              <a:spLocks/>
            </p:cNvSpPr>
            <p:nvPr/>
          </p:nvSpPr>
          <p:spPr bwMode="auto">
            <a:xfrm>
              <a:off x="4032251" y="3092450"/>
              <a:ext cx="93663" cy="30163"/>
            </a:xfrm>
            <a:custGeom>
              <a:avLst/>
              <a:gdLst>
                <a:gd name="T0" fmla="*/ 0 w 59"/>
                <a:gd name="T1" fmla="*/ 19 h 19"/>
                <a:gd name="T2" fmla="*/ 15 w 59"/>
                <a:gd name="T3" fmla="*/ 14 h 19"/>
                <a:gd name="T4" fmla="*/ 59 w 59"/>
                <a:gd name="T5" fmla="*/ 0 h 19"/>
              </a:gdLst>
              <a:ahLst/>
              <a:cxnLst>
                <a:cxn ang="0">
                  <a:pos x="T0" y="T1"/>
                </a:cxn>
                <a:cxn ang="0">
                  <a:pos x="T2" y="T3"/>
                </a:cxn>
                <a:cxn ang="0">
                  <a:pos x="T4" y="T5"/>
                </a:cxn>
              </a:cxnLst>
              <a:rect l="0" t="0" r="r" b="b"/>
              <a:pathLst>
                <a:path w="59" h="19">
                  <a:moveTo>
                    <a:pt x="0" y="19"/>
                  </a:moveTo>
                  <a:lnTo>
                    <a:pt x="15" y="14"/>
                  </a:lnTo>
                  <a:lnTo>
                    <a:pt x="59"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3" name="Freeform 744">
              <a:extLst>
                <a:ext uri="{FF2B5EF4-FFF2-40B4-BE49-F238E27FC236}">
                  <a16:creationId xmlns:a16="http://schemas.microsoft.com/office/drawing/2014/main" id="{116F03AD-FB02-5512-FDED-7282D80182AC}"/>
                </a:ext>
              </a:extLst>
            </p:cNvPr>
            <p:cNvSpPr>
              <a:spLocks/>
            </p:cNvSpPr>
            <p:nvPr/>
          </p:nvSpPr>
          <p:spPr bwMode="auto">
            <a:xfrm>
              <a:off x="5346701" y="3092450"/>
              <a:ext cx="93663" cy="30163"/>
            </a:xfrm>
            <a:custGeom>
              <a:avLst/>
              <a:gdLst>
                <a:gd name="T0" fmla="*/ 0 w 59"/>
                <a:gd name="T1" fmla="*/ 0 h 19"/>
                <a:gd name="T2" fmla="*/ 44 w 59"/>
                <a:gd name="T3" fmla="*/ 14 h 19"/>
                <a:gd name="T4" fmla="*/ 59 w 59"/>
                <a:gd name="T5" fmla="*/ 19 h 19"/>
              </a:gdLst>
              <a:ahLst/>
              <a:cxnLst>
                <a:cxn ang="0">
                  <a:pos x="T0" y="T1"/>
                </a:cxn>
                <a:cxn ang="0">
                  <a:pos x="T2" y="T3"/>
                </a:cxn>
                <a:cxn ang="0">
                  <a:pos x="T4" y="T5"/>
                </a:cxn>
              </a:cxnLst>
              <a:rect l="0" t="0" r="r" b="b"/>
              <a:pathLst>
                <a:path w="59" h="19">
                  <a:moveTo>
                    <a:pt x="0" y="0"/>
                  </a:moveTo>
                  <a:lnTo>
                    <a:pt x="44" y="14"/>
                  </a:lnTo>
                  <a:lnTo>
                    <a:pt x="59"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4" name="Freeform 745">
              <a:extLst>
                <a:ext uri="{FF2B5EF4-FFF2-40B4-BE49-F238E27FC236}">
                  <a16:creationId xmlns:a16="http://schemas.microsoft.com/office/drawing/2014/main" id="{BA1EBED8-6A46-FA15-FA73-B3BCD9332729}"/>
                </a:ext>
              </a:extLst>
            </p:cNvPr>
            <p:cNvSpPr>
              <a:spLocks/>
            </p:cNvSpPr>
            <p:nvPr/>
          </p:nvSpPr>
          <p:spPr bwMode="auto">
            <a:xfrm>
              <a:off x="4125913" y="3062288"/>
              <a:ext cx="131763" cy="30163"/>
            </a:xfrm>
            <a:custGeom>
              <a:avLst/>
              <a:gdLst>
                <a:gd name="T0" fmla="*/ 0 w 83"/>
                <a:gd name="T1" fmla="*/ 19 h 19"/>
                <a:gd name="T2" fmla="*/ 1 w 83"/>
                <a:gd name="T3" fmla="*/ 19 h 19"/>
                <a:gd name="T4" fmla="*/ 46 w 83"/>
                <a:gd name="T5" fmla="*/ 8 h 19"/>
                <a:gd name="T6" fmla="*/ 83 w 83"/>
                <a:gd name="T7" fmla="*/ 0 h 19"/>
              </a:gdLst>
              <a:ahLst/>
              <a:cxnLst>
                <a:cxn ang="0">
                  <a:pos x="T0" y="T1"/>
                </a:cxn>
                <a:cxn ang="0">
                  <a:pos x="T2" y="T3"/>
                </a:cxn>
                <a:cxn ang="0">
                  <a:pos x="T4" y="T5"/>
                </a:cxn>
                <a:cxn ang="0">
                  <a:pos x="T6" y="T7"/>
                </a:cxn>
              </a:cxnLst>
              <a:rect l="0" t="0" r="r" b="b"/>
              <a:pathLst>
                <a:path w="83" h="19">
                  <a:moveTo>
                    <a:pt x="0" y="19"/>
                  </a:moveTo>
                  <a:lnTo>
                    <a:pt x="1" y="19"/>
                  </a:lnTo>
                  <a:lnTo>
                    <a:pt x="46" y="8"/>
                  </a:lnTo>
                  <a:lnTo>
                    <a:pt x="83"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5" name="Freeform 746">
              <a:extLst>
                <a:ext uri="{FF2B5EF4-FFF2-40B4-BE49-F238E27FC236}">
                  <a16:creationId xmlns:a16="http://schemas.microsoft.com/office/drawing/2014/main" id="{354ABBBA-8A06-1E7A-3421-2384573C8EB9}"/>
                </a:ext>
              </a:extLst>
            </p:cNvPr>
            <p:cNvSpPr>
              <a:spLocks/>
            </p:cNvSpPr>
            <p:nvPr/>
          </p:nvSpPr>
          <p:spPr bwMode="auto">
            <a:xfrm>
              <a:off x="5214938" y="3062288"/>
              <a:ext cx="131763" cy="30163"/>
            </a:xfrm>
            <a:custGeom>
              <a:avLst/>
              <a:gdLst>
                <a:gd name="T0" fmla="*/ 0 w 83"/>
                <a:gd name="T1" fmla="*/ 0 h 19"/>
                <a:gd name="T2" fmla="*/ 37 w 83"/>
                <a:gd name="T3" fmla="*/ 8 h 19"/>
                <a:gd name="T4" fmla="*/ 82 w 83"/>
                <a:gd name="T5" fmla="*/ 19 h 19"/>
                <a:gd name="T6" fmla="*/ 83 w 83"/>
                <a:gd name="T7" fmla="*/ 19 h 19"/>
              </a:gdLst>
              <a:ahLst/>
              <a:cxnLst>
                <a:cxn ang="0">
                  <a:pos x="T0" y="T1"/>
                </a:cxn>
                <a:cxn ang="0">
                  <a:pos x="T2" y="T3"/>
                </a:cxn>
                <a:cxn ang="0">
                  <a:pos x="T4" y="T5"/>
                </a:cxn>
                <a:cxn ang="0">
                  <a:pos x="T6" y="T7"/>
                </a:cxn>
              </a:cxnLst>
              <a:rect l="0" t="0" r="r" b="b"/>
              <a:pathLst>
                <a:path w="83" h="19">
                  <a:moveTo>
                    <a:pt x="0" y="0"/>
                  </a:moveTo>
                  <a:lnTo>
                    <a:pt x="37" y="8"/>
                  </a:lnTo>
                  <a:lnTo>
                    <a:pt x="82" y="19"/>
                  </a:lnTo>
                  <a:lnTo>
                    <a:pt x="83"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6" name="Freeform 747">
              <a:extLst>
                <a:ext uri="{FF2B5EF4-FFF2-40B4-BE49-F238E27FC236}">
                  <a16:creationId xmlns:a16="http://schemas.microsoft.com/office/drawing/2014/main" id="{1A4EE091-B273-3711-E972-4D94F2E514D9}"/>
                </a:ext>
              </a:extLst>
            </p:cNvPr>
            <p:cNvSpPr>
              <a:spLocks/>
            </p:cNvSpPr>
            <p:nvPr/>
          </p:nvSpPr>
          <p:spPr bwMode="auto">
            <a:xfrm>
              <a:off x="4257676" y="3033713"/>
              <a:ext cx="217488" cy="28575"/>
            </a:xfrm>
            <a:custGeom>
              <a:avLst/>
              <a:gdLst>
                <a:gd name="T0" fmla="*/ 0 w 137"/>
                <a:gd name="T1" fmla="*/ 18 h 18"/>
                <a:gd name="T2" fmla="*/ 8 w 137"/>
                <a:gd name="T3" fmla="*/ 17 h 18"/>
                <a:gd name="T4" fmla="*/ 53 w 137"/>
                <a:gd name="T5" fmla="*/ 10 h 18"/>
                <a:gd name="T6" fmla="*/ 98 w 137"/>
                <a:gd name="T7" fmla="*/ 4 h 18"/>
                <a:gd name="T8" fmla="*/ 137 w 137"/>
                <a:gd name="T9" fmla="*/ 0 h 18"/>
              </a:gdLst>
              <a:ahLst/>
              <a:cxnLst>
                <a:cxn ang="0">
                  <a:pos x="T0" y="T1"/>
                </a:cxn>
                <a:cxn ang="0">
                  <a:pos x="T2" y="T3"/>
                </a:cxn>
                <a:cxn ang="0">
                  <a:pos x="T4" y="T5"/>
                </a:cxn>
                <a:cxn ang="0">
                  <a:pos x="T6" y="T7"/>
                </a:cxn>
                <a:cxn ang="0">
                  <a:pos x="T8" y="T9"/>
                </a:cxn>
              </a:cxnLst>
              <a:rect l="0" t="0" r="r" b="b"/>
              <a:pathLst>
                <a:path w="137" h="18">
                  <a:moveTo>
                    <a:pt x="0" y="18"/>
                  </a:moveTo>
                  <a:lnTo>
                    <a:pt x="8" y="17"/>
                  </a:lnTo>
                  <a:lnTo>
                    <a:pt x="53" y="10"/>
                  </a:lnTo>
                  <a:lnTo>
                    <a:pt x="98" y="4"/>
                  </a:lnTo>
                  <a:lnTo>
                    <a:pt x="137"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7" name="Freeform 748">
              <a:extLst>
                <a:ext uri="{FF2B5EF4-FFF2-40B4-BE49-F238E27FC236}">
                  <a16:creationId xmlns:a16="http://schemas.microsoft.com/office/drawing/2014/main" id="{D06D0C6A-D37E-0B0D-6934-B2ED0E097CB4}"/>
                </a:ext>
              </a:extLst>
            </p:cNvPr>
            <p:cNvSpPr>
              <a:spLocks/>
            </p:cNvSpPr>
            <p:nvPr/>
          </p:nvSpPr>
          <p:spPr bwMode="auto">
            <a:xfrm>
              <a:off x="4997451" y="3033713"/>
              <a:ext cx="217488" cy="28575"/>
            </a:xfrm>
            <a:custGeom>
              <a:avLst/>
              <a:gdLst>
                <a:gd name="T0" fmla="*/ 0 w 137"/>
                <a:gd name="T1" fmla="*/ 0 h 18"/>
                <a:gd name="T2" fmla="*/ 39 w 137"/>
                <a:gd name="T3" fmla="*/ 4 h 18"/>
                <a:gd name="T4" fmla="*/ 84 w 137"/>
                <a:gd name="T5" fmla="*/ 10 h 18"/>
                <a:gd name="T6" fmla="*/ 129 w 137"/>
                <a:gd name="T7" fmla="*/ 17 h 18"/>
                <a:gd name="T8" fmla="*/ 137 w 137"/>
                <a:gd name="T9" fmla="*/ 18 h 18"/>
              </a:gdLst>
              <a:ahLst/>
              <a:cxnLst>
                <a:cxn ang="0">
                  <a:pos x="T0" y="T1"/>
                </a:cxn>
                <a:cxn ang="0">
                  <a:pos x="T2" y="T3"/>
                </a:cxn>
                <a:cxn ang="0">
                  <a:pos x="T4" y="T5"/>
                </a:cxn>
                <a:cxn ang="0">
                  <a:pos x="T6" y="T7"/>
                </a:cxn>
                <a:cxn ang="0">
                  <a:pos x="T8" y="T9"/>
                </a:cxn>
              </a:cxnLst>
              <a:rect l="0" t="0" r="r" b="b"/>
              <a:pathLst>
                <a:path w="137" h="18">
                  <a:moveTo>
                    <a:pt x="0" y="0"/>
                  </a:moveTo>
                  <a:lnTo>
                    <a:pt x="39" y="4"/>
                  </a:lnTo>
                  <a:lnTo>
                    <a:pt x="84" y="10"/>
                  </a:lnTo>
                  <a:lnTo>
                    <a:pt x="129" y="17"/>
                  </a:lnTo>
                  <a:lnTo>
                    <a:pt x="137" y="18"/>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8" name="Freeform 749">
              <a:extLst>
                <a:ext uri="{FF2B5EF4-FFF2-40B4-BE49-F238E27FC236}">
                  <a16:creationId xmlns:a16="http://schemas.microsoft.com/office/drawing/2014/main" id="{F2B24CE4-AFCE-CAE9-67EB-2DBF199FE781}"/>
                </a:ext>
              </a:extLst>
            </p:cNvPr>
            <p:cNvSpPr>
              <a:spLocks/>
            </p:cNvSpPr>
            <p:nvPr/>
          </p:nvSpPr>
          <p:spPr bwMode="auto">
            <a:xfrm>
              <a:off x="4475163" y="3022600"/>
              <a:ext cx="522288" cy="11113"/>
            </a:xfrm>
            <a:custGeom>
              <a:avLst/>
              <a:gdLst>
                <a:gd name="T0" fmla="*/ 0 w 329"/>
                <a:gd name="T1" fmla="*/ 7 h 7"/>
                <a:gd name="T2" fmla="*/ 6 w 329"/>
                <a:gd name="T3" fmla="*/ 6 h 7"/>
                <a:gd name="T4" fmla="*/ 52 w 329"/>
                <a:gd name="T5" fmla="*/ 3 h 7"/>
                <a:gd name="T6" fmla="*/ 97 w 329"/>
                <a:gd name="T7" fmla="*/ 1 h 7"/>
                <a:gd name="T8" fmla="*/ 142 w 329"/>
                <a:gd name="T9" fmla="*/ 0 h 7"/>
                <a:gd name="T10" fmla="*/ 187 w 329"/>
                <a:gd name="T11" fmla="*/ 0 h 7"/>
                <a:gd name="T12" fmla="*/ 232 w 329"/>
                <a:gd name="T13" fmla="*/ 1 h 7"/>
                <a:gd name="T14" fmla="*/ 277 w 329"/>
                <a:gd name="T15" fmla="*/ 3 h 7"/>
                <a:gd name="T16" fmla="*/ 323 w 329"/>
                <a:gd name="T17" fmla="*/ 6 h 7"/>
                <a:gd name="T18" fmla="*/ 329 w 32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7">
                  <a:moveTo>
                    <a:pt x="0" y="7"/>
                  </a:moveTo>
                  <a:lnTo>
                    <a:pt x="6" y="6"/>
                  </a:lnTo>
                  <a:lnTo>
                    <a:pt x="52" y="3"/>
                  </a:lnTo>
                  <a:lnTo>
                    <a:pt x="97" y="1"/>
                  </a:lnTo>
                  <a:lnTo>
                    <a:pt x="142" y="0"/>
                  </a:lnTo>
                  <a:lnTo>
                    <a:pt x="187" y="0"/>
                  </a:lnTo>
                  <a:lnTo>
                    <a:pt x="232" y="1"/>
                  </a:lnTo>
                  <a:lnTo>
                    <a:pt x="277" y="3"/>
                  </a:lnTo>
                  <a:lnTo>
                    <a:pt x="323" y="6"/>
                  </a:lnTo>
                  <a:lnTo>
                    <a:pt x="329" y="7"/>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9" name="Freeform 750">
              <a:extLst>
                <a:ext uri="{FF2B5EF4-FFF2-40B4-BE49-F238E27FC236}">
                  <a16:creationId xmlns:a16="http://schemas.microsoft.com/office/drawing/2014/main" id="{FF19E37B-BB5E-50E3-E8F0-76034C4BDD36}"/>
                </a:ext>
              </a:extLst>
            </p:cNvPr>
            <p:cNvSpPr>
              <a:spLocks/>
            </p:cNvSpPr>
            <p:nvPr/>
          </p:nvSpPr>
          <p:spPr bwMode="auto">
            <a:xfrm>
              <a:off x="4387851" y="3719513"/>
              <a:ext cx="696913" cy="14288"/>
            </a:xfrm>
            <a:custGeom>
              <a:avLst/>
              <a:gdLst>
                <a:gd name="T0" fmla="*/ 439 w 439"/>
                <a:gd name="T1" fmla="*/ 0 h 9"/>
                <a:gd name="T2" fmla="*/ 423 w 439"/>
                <a:gd name="T3" fmla="*/ 2 h 9"/>
                <a:gd name="T4" fmla="*/ 378 w 439"/>
                <a:gd name="T5" fmla="*/ 5 h 9"/>
                <a:gd name="T6" fmla="*/ 332 w 439"/>
                <a:gd name="T7" fmla="*/ 7 h 9"/>
                <a:gd name="T8" fmla="*/ 287 w 439"/>
                <a:gd name="T9" fmla="*/ 9 h 9"/>
                <a:gd name="T10" fmla="*/ 242 w 439"/>
                <a:gd name="T11" fmla="*/ 9 h 9"/>
                <a:gd name="T12" fmla="*/ 197 w 439"/>
                <a:gd name="T13" fmla="*/ 9 h 9"/>
                <a:gd name="T14" fmla="*/ 152 w 439"/>
                <a:gd name="T15" fmla="*/ 9 h 9"/>
                <a:gd name="T16" fmla="*/ 107 w 439"/>
                <a:gd name="T17" fmla="*/ 7 h 9"/>
                <a:gd name="T18" fmla="*/ 61 w 439"/>
                <a:gd name="T19" fmla="*/ 5 h 9"/>
                <a:gd name="T20" fmla="*/ 16 w 439"/>
                <a:gd name="T21" fmla="*/ 2 h 9"/>
                <a:gd name="T22" fmla="*/ 0 w 43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9" h="9">
                  <a:moveTo>
                    <a:pt x="439" y="0"/>
                  </a:moveTo>
                  <a:lnTo>
                    <a:pt x="423" y="2"/>
                  </a:lnTo>
                  <a:lnTo>
                    <a:pt x="378" y="5"/>
                  </a:lnTo>
                  <a:lnTo>
                    <a:pt x="332" y="7"/>
                  </a:lnTo>
                  <a:lnTo>
                    <a:pt x="287" y="9"/>
                  </a:lnTo>
                  <a:lnTo>
                    <a:pt x="242" y="9"/>
                  </a:lnTo>
                  <a:lnTo>
                    <a:pt x="197" y="9"/>
                  </a:lnTo>
                  <a:lnTo>
                    <a:pt x="152" y="9"/>
                  </a:lnTo>
                  <a:lnTo>
                    <a:pt x="107" y="7"/>
                  </a:lnTo>
                  <a:lnTo>
                    <a:pt x="61" y="5"/>
                  </a:lnTo>
                  <a:lnTo>
                    <a:pt x="16" y="2"/>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0" name="Freeform 751">
              <a:extLst>
                <a:ext uri="{FF2B5EF4-FFF2-40B4-BE49-F238E27FC236}">
                  <a16:creationId xmlns:a16="http://schemas.microsoft.com/office/drawing/2014/main" id="{11D4A2AD-2292-666C-4E8A-1EE7324511EB}"/>
                </a:ext>
              </a:extLst>
            </p:cNvPr>
            <p:cNvSpPr>
              <a:spLocks/>
            </p:cNvSpPr>
            <p:nvPr/>
          </p:nvSpPr>
          <p:spPr bwMode="auto">
            <a:xfrm>
              <a:off x="4141788" y="3690938"/>
              <a:ext cx="246063" cy="28575"/>
            </a:xfrm>
            <a:custGeom>
              <a:avLst/>
              <a:gdLst>
                <a:gd name="T0" fmla="*/ 155 w 155"/>
                <a:gd name="T1" fmla="*/ 18 h 18"/>
                <a:gd name="T2" fmla="*/ 126 w 155"/>
                <a:gd name="T3" fmla="*/ 16 h 18"/>
                <a:gd name="T4" fmla="*/ 81 w 155"/>
                <a:gd name="T5" fmla="*/ 11 h 18"/>
                <a:gd name="T6" fmla="*/ 36 w 155"/>
                <a:gd name="T7" fmla="*/ 5 h 18"/>
                <a:gd name="T8" fmla="*/ 0 w 155"/>
                <a:gd name="T9" fmla="*/ 0 h 18"/>
              </a:gdLst>
              <a:ahLst/>
              <a:cxnLst>
                <a:cxn ang="0">
                  <a:pos x="T0" y="T1"/>
                </a:cxn>
                <a:cxn ang="0">
                  <a:pos x="T2" y="T3"/>
                </a:cxn>
                <a:cxn ang="0">
                  <a:pos x="T4" y="T5"/>
                </a:cxn>
                <a:cxn ang="0">
                  <a:pos x="T6" y="T7"/>
                </a:cxn>
                <a:cxn ang="0">
                  <a:pos x="T8" y="T9"/>
                </a:cxn>
              </a:cxnLst>
              <a:rect l="0" t="0" r="r" b="b"/>
              <a:pathLst>
                <a:path w="155" h="18">
                  <a:moveTo>
                    <a:pt x="155" y="18"/>
                  </a:moveTo>
                  <a:lnTo>
                    <a:pt x="126" y="16"/>
                  </a:lnTo>
                  <a:lnTo>
                    <a:pt x="81" y="11"/>
                  </a:lnTo>
                  <a:lnTo>
                    <a:pt x="36" y="5"/>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1" name="Freeform 752">
              <a:extLst>
                <a:ext uri="{FF2B5EF4-FFF2-40B4-BE49-F238E27FC236}">
                  <a16:creationId xmlns:a16="http://schemas.microsoft.com/office/drawing/2014/main" id="{B3B3EDDD-4D4E-AD51-6615-BF0C073F9E00}"/>
                </a:ext>
              </a:extLst>
            </p:cNvPr>
            <p:cNvSpPr>
              <a:spLocks/>
            </p:cNvSpPr>
            <p:nvPr/>
          </p:nvSpPr>
          <p:spPr bwMode="auto">
            <a:xfrm>
              <a:off x="5084763" y="3690938"/>
              <a:ext cx="246063" cy="28575"/>
            </a:xfrm>
            <a:custGeom>
              <a:avLst/>
              <a:gdLst>
                <a:gd name="T0" fmla="*/ 155 w 155"/>
                <a:gd name="T1" fmla="*/ 0 h 18"/>
                <a:gd name="T2" fmla="*/ 119 w 155"/>
                <a:gd name="T3" fmla="*/ 5 h 18"/>
                <a:gd name="T4" fmla="*/ 74 w 155"/>
                <a:gd name="T5" fmla="*/ 11 h 18"/>
                <a:gd name="T6" fmla="*/ 29 w 155"/>
                <a:gd name="T7" fmla="*/ 16 h 18"/>
                <a:gd name="T8" fmla="*/ 0 w 155"/>
                <a:gd name="T9" fmla="*/ 18 h 18"/>
              </a:gdLst>
              <a:ahLst/>
              <a:cxnLst>
                <a:cxn ang="0">
                  <a:pos x="T0" y="T1"/>
                </a:cxn>
                <a:cxn ang="0">
                  <a:pos x="T2" y="T3"/>
                </a:cxn>
                <a:cxn ang="0">
                  <a:pos x="T4" y="T5"/>
                </a:cxn>
                <a:cxn ang="0">
                  <a:pos x="T6" y="T7"/>
                </a:cxn>
                <a:cxn ang="0">
                  <a:pos x="T8" y="T9"/>
                </a:cxn>
              </a:cxnLst>
              <a:rect l="0" t="0" r="r" b="b"/>
              <a:pathLst>
                <a:path w="155" h="18">
                  <a:moveTo>
                    <a:pt x="155" y="0"/>
                  </a:moveTo>
                  <a:lnTo>
                    <a:pt x="119" y="5"/>
                  </a:lnTo>
                  <a:lnTo>
                    <a:pt x="74" y="11"/>
                  </a:lnTo>
                  <a:lnTo>
                    <a:pt x="29" y="16"/>
                  </a:lnTo>
                  <a:lnTo>
                    <a:pt x="0" y="18"/>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2" name="Freeform 753">
              <a:extLst>
                <a:ext uri="{FF2B5EF4-FFF2-40B4-BE49-F238E27FC236}">
                  <a16:creationId xmlns:a16="http://schemas.microsoft.com/office/drawing/2014/main" id="{95A4B84E-22A0-A093-8F84-CA5B22D8E0B7}"/>
                </a:ext>
              </a:extLst>
            </p:cNvPr>
            <p:cNvSpPr>
              <a:spLocks/>
            </p:cNvSpPr>
            <p:nvPr/>
          </p:nvSpPr>
          <p:spPr bwMode="auto">
            <a:xfrm>
              <a:off x="3983038" y="3660775"/>
              <a:ext cx="158750" cy="30163"/>
            </a:xfrm>
            <a:custGeom>
              <a:avLst/>
              <a:gdLst>
                <a:gd name="T0" fmla="*/ 100 w 100"/>
                <a:gd name="T1" fmla="*/ 19 h 19"/>
                <a:gd name="T2" fmla="*/ 91 w 100"/>
                <a:gd name="T3" fmla="*/ 17 h 19"/>
                <a:gd name="T4" fmla="*/ 46 w 100"/>
                <a:gd name="T5" fmla="*/ 9 h 19"/>
                <a:gd name="T6" fmla="*/ 1 w 100"/>
                <a:gd name="T7" fmla="*/ 0 h 19"/>
                <a:gd name="T8" fmla="*/ 0 w 100"/>
                <a:gd name="T9" fmla="*/ 0 h 19"/>
              </a:gdLst>
              <a:ahLst/>
              <a:cxnLst>
                <a:cxn ang="0">
                  <a:pos x="T0" y="T1"/>
                </a:cxn>
                <a:cxn ang="0">
                  <a:pos x="T2" y="T3"/>
                </a:cxn>
                <a:cxn ang="0">
                  <a:pos x="T4" y="T5"/>
                </a:cxn>
                <a:cxn ang="0">
                  <a:pos x="T6" y="T7"/>
                </a:cxn>
                <a:cxn ang="0">
                  <a:pos x="T8" y="T9"/>
                </a:cxn>
              </a:cxnLst>
              <a:rect l="0" t="0" r="r" b="b"/>
              <a:pathLst>
                <a:path w="100" h="19">
                  <a:moveTo>
                    <a:pt x="100" y="19"/>
                  </a:moveTo>
                  <a:lnTo>
                    <a:pt x="91" y="17"/>
                  </a:lnTo>
                  <a:lnTo>
                    <a:pt x="46" y="9"/>
                  </a:lnTo>
                  <a:lnTo>
                    <a:pt x="1" y="0"/>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3" name="Freeform 754">
              <a:extLst>
                <a:ext uri="{FF2B5EF4-FFF2-40B4-BE49-F238E27FC236}">
                  <a16:creationId xmlns:a16="http://schemas.microsoft.com/office/drawing/2014/main" id="{5C8CC325-CB22-2F6B-3E33-A833A29E5A9B}"/>
                </a:ext>
              </a:extLst>
            </p:cNvPr>
            <p:cNvSpPr>
              <a:spLocks/>
            </p:cNvSpPr>
            <p:nvPr/>
          </p:nvSpPr>
          <p:spPr bwMode="auto">
            <a:xfrm>
              <a:off x="5330826" y="3660775"/>
              <a:ext cx="158750" cy="30163"/>
            </a:xfrm>
            <a:custGeom>
              <a:avLst/>
              <a:gdLst>
                <a:gd name="T0" fmla="*/ 100 w 100"/>
                <a:gd name="T1" fmla="*/ 0 h 19"/>
                <a:gd name="T2" fmla="*/ 99 w 100"/>
                <a:gd name="T3" fmla="*/ 0 h 19"/>
                <a:gd name="T4" fmla="*/ 54 w 100"/>
                <a:gd name="T5" fmla="*/ 9 h 19"/>
                <a:gd name="T6" fmla="*/ 9 w 100"/>
                <a:gd name="T7" fmla="*/ 17 h 19"/>
                <a:gd name="T8" fmla="*/ 0 w 100"/>
                <a:gd name="T9" fmla="*/ 19 h 19"/>
              </a:gdLst>
              <a:ahLst/>
              <a:cxnLst>
                <a:cxn ang="0">
                  <a:pos x="T0" y="T1"/>
                </a:cxn>
                <a:cxn ang="0">
                  <a:pos x="T2" y="T3"/>
                </a:cxn>
                <a:cxn ang="0">
                  <a:pos x="T4" y="T5"/>
                </a:cxn>
                <a:cxn ang="0">
                  <a:pos x="T6" y="T7"/>
                </a:cxn>
                <a:cxn ang="0">
                  <a:pos x="T8" y="T9"/>
                </a:cxn>
              </a:cxnLst>
              <a:rect l="0" t="0" r="r" b="b"/>
              <a:pathLst>
                <a:path w="100" h="19">
                  <a:moveTo>
                    <a:pt x="100" y="0"/>
                  </a:moveTo>
                  <a:lnTo>
                    <a:pt x="99" y="0"/>
                  </a:lnTo>
                  <a:lnTo>
                    <a:pt x="54" y="9"/>
                  </a:lnTo>
                  <a:lnTo>
                    <a:pt x="9" y="17"/>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4" name="Freeform 755">
              <a:extLst>
                <a:ext uri="{FF2B5EF4-FFF2-40B4-BE49-F238E27FC236}">
                  <a16:creationId xmlns:a16="http://schemas.microsoft.com/office/drawing/2014/main" id="{5FB1A340-0FFC-1E7C-2969-893F76378B5C}"/>
                </a:ext>
              </a:extLst>
            </p:cNvPr>
            <p:cNvSpPr>
              <a:spLocks/>
            </p:cNvSpPr>
            <p:nvPr/>
          </p:nvSpPr>
          <p:spPr bwMode="auto">
            <a:xfrm>
              <a:off x="3862388" y="3630613"/>
              <a:ext cx="120650" cy="30163"/>
            </a:xfrm>
            <a:custGeom>
              <a:avLst/>
              <a:gdLst>
                <a:gd name="T0" fmla="*/ 76 w 76"/>
                <a:gd name="T1" fmla="*/ 19 h 19"/>
                <a:gd name="T2" fmla="*/ 32 w 76"/>
                <a:gd name="T3" fmla="*/ 8 h 19"/>
                <a:gd name="T4" fmla="*/ 0 w 76"/>
                <a:gd name="T5" fmla="*/ 0 h 19"/>
              </a:gdLst>
              <a:ahLst/>
              <a:cxnLst>
                <a:cxn ang="0">
                  <a:pos x="T0" y="T1"/>
                </a:cxn>
                <a:cxn ang="0">
                  <a:pos x="T2" y="T3"/>
                </a:cxn>
                <a:cxn ang="0">
                  <a:pos x="T4" y="T5"/>
                </a:cxn>
              </a:cxnLst>
              <a:rect l="0" t="0" r="r" b="b"/>
              <a:pathLst>
                <a:path w="76" h="19">
                  <a:moveTo>
                    <a:pt x="76" y="19"/>
                  </a:moveTo>
                  <a:lnTo>
                    <a:pt x="32" y="8"/>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5" name="Freeform 756">
              <a:extLst>
                <a:ext uri="{FF2B5EF4-FFF2-40B4-BE49-F238E27FC236}">
                  <a16:creationId xmlns:a16="http://schemas.microsoft.com/office/drawing/2014/main" id="{4CBA6DA1-D336-E830-B689-B0CDEBCC3BC6}"/>
                </a:ext>
              </a:extLst>
            </p:cNvPr>
            <p:cNvSpPr>
              <a:spLocks/>
            </p:cNvSpPr>
            <p:nvPr/>
          </p:nvSpPr>
          <p:spPr bwMode="auto">
            <a:xfrm>
              <a:off x="5489576" y="3630613"/>
              <a:ext cx="120650" cy="30163"/>
            </a:xfrm>
            <a:custGeom>
              <a:avLst/>
              <a:gdLst>
                <a:gd name="T0" fmla="*/ 76 w 76"/>
                <a:gd name="T1" fmla="*/ 0 h 19"/>
                <a:gd name="T2" fmla="*/ 44 w 76"/>
                <a:gd name="T3" fmla="*/ 8 h 19"/>
                <a:gd name="T4" fmla="*/ 0 w 76"/>
                <a:gd name="T5" fmla="*/ 19 h 19"/>
              </a:gdLst>
              <a:ahLst/>
              <a:cxnLst>
                <a:cxn ang="0">
                  <a:pos x="T0" y="T1"/>
                </a:cxn>
                <a:cxn ang="0">
                  <a:pos x="T2" y="T3"/>
                </a:cxn>
                <a:cxn ang="0">
                  <a:pos x="T4" y="T5"/>
                </a:cxn>
              </a:cxnLst>
              <a:rect l="0" t="0" r="r" b="b"/>
              <a:pathLst>
                <a:path w="76" h="19">
                  <a:moveTo>
                    <a:pt x="76" y="0"/>
                  </a:moveTo>
                  <a:lnTo>
                    <a:pt x="44" y="8"/>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6" name="Freeform 757">
              <a:extLst>
                <a:ext uri="{FF2B5EF4-FFF2-40B4-BE49-F238E27FC236}">
                  <a16:creationId xmlns:a16="http://schemas.microsoft.com/office/drawing/2014/main" id="{74B5CC6F-39AC-B919-8F26-F391BCB397AE}"/>
                </a:ext>
              </a:extLst>
            </p:cNvPr>
            <p:cNvSpPr>
              <a:spLocks/>
            </p:cNvSpPr>
            <p:nvPr/>
          </p:nvSpPr>
          <p:spPr bwMode="auto">
            <a:xfrm>
              <a:off x="3765551" y="3600450"/>
              <a:ext cx="96838" cy="30163"/>
            </a:xfrm>
            <a:custGeom>
              <a:avLst/>
              <a:gdLst>
                <a:gd name="T0" fmla="*/ 61 w 61"/>
                <a:gd name="T1" fmla="*/ 19 h 19"/>
                <a:gd name="T2" fmla="*/ 47 w 61"/>
                <a:gd name="T3" fmla="*/ 15 h 19"/>
                <a:gd name="T4" fmla="*/ 2 w 61"/>
                <a:gd name="T5" fmla="*/ 1 h 19"/>
                <a:gd name="T6" fmla="*/ 0 w 61"/>
                <a:gd name="T7" fmla="*/ 0 h 19"/>
              </a:gdLst>
              <a:ahLst/>
              <a:cxnLst>
                <a:cxn ang="0">
                  <a:pos x="T0" y="T1"/>
                </a:cxn>
                <a:cxn ang="0">
                  <a:pos x="T2" y="T3"/>
                </a:cxn>
                <a:cxn ang="0">
                  <a:pos x="T4" y="T5"/>
                </a:cxn>
                <a:cxn ang="0">
                  <a:pos x="T6" y="T7"/>
                </a:cxn>
              </a:cxnLst>
              <a:rect l="0" t="0" r="r" b="b"/>
              <a:pathLst>
                <a:path w="61" h="19">
                  <a:moveTo>
                    <a:pt x="61" y="19"/>
                  </a:moveTo>
                  <a:lnTo>
                    <a:pt x="47" y="15"/>
                  </a:lnTo>
                  <a:lnTo>
                    <a:pt x="2" y="1"/>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7" name="Freeform 758">
              <a:extLst>
                <a:ext uri="{FF2B5EF4-FFF2-40B4-BE49-F238E27FC236}">
                  <a16:creationId xmlns:a16="http://schemas.microsoft.com/office/drawing/2014/main" id="{87959081-F068-C77D-C436-FEF5B6B6D5CA}"/>
                </a:ext>
              </a:extLst>
            </p:cNvPr>
            <p:cNvSpPr>
              <a:spLocks/>
            </p:cNvSpPr>
            <p:nvPr/>
          </p:nvSpPr>
          <p:spPr bwMode="auto">
            <a:xfrm>
              <a:off x="5610226" y="3600450"/>
              <a:ext cx="96838" cy="30163"/>
            </a:xfrm>
            <a:custGeom>
              <a:avLst/>
              <a:gdLst>
                <a:gd name="T0" fmla="*/ 61 w 61"/>
                <a:gd name="T1" fmla="*/ 0 h 19"/>
                <a:gd name="T2" fmla="*/ 59 w 61"/>
                <a:gd name="T3" fmla="*/ 1 h 19"/>
                <a:gd name="T4" fmla="*/ 14 w 61"/>
                <a:gd name="T5" fmla="*/ 15 h 19"/>
                <a:gd name="T6" fmla="*/ 0 w 61"/>
                <a:gd name="T7" fmla="*/ 19 h 19"/>
              </a:gdLst>
              <a:ahLst/>
              <a:cxnLst>
                <a:cxn ang="0">
                  <a:pos x="T0" y="T1"/>
                </a:cxn>
                <a:cxn ang="0">
                  <a:pos x="T2" y="T3"/>
                </a:cxn>
                <a:cxn ang="0">
                  <a:pos x="T4" y="T5"/>
                </a:cxn>
                <a:cxn ang="0">
                  <a:pos x="T6" y="T7"/>
                </a:cxn>
              </a:cxnLst>
              <a:rect l="0" t="0" r="r" b="b"/>
              <a:pathLst>
                <a:path w="61" h="19">
                  <a:moveTo>
                    <a:pt x="61" y="0"/>
                  </a:moveTo>
                  <a:lnTo>
                    <a:pt x="59" y="1"/>
                  </a:lnTo>
                  <a:lnTo>
                    <a:pt x="14" y="15"/>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8" name="Freeform 759">
              <a:extLst>
                <a:ext uri="{FF2B5EF4-FFF2-40B4-BE49-F238E27FC236}">
                  <a16:creationId xmlns:a16="http://schemas.microsoft.com/office/drawing/2014/main" id="{83A7DBBA-9A0D-671E-AB4B-165DBCD865ED}"/>
                </a:ext>
              </a:extLst>
            </p:cNvPr>
            <p:cNvSpPr>
              <a:spLocks/>
            </p:cNvSpPr>
            <p:nvPr/>
          </p:nvSpPr>
          <p:spPr bwMode="auto">
            <a:xfrm>
              <a:off x="3686176" y="3570288"/>
              <a:ext cx="79375" cy="30163"/>
            </a:xfrm>
            <a:custGeom>
              <a:avLst/>
              <a:gdLst>
                <a:gd name="T0" fmla="*/ 50 w 50"/>
                <a:gd name="T1" fmla="*/ 19 h 19"/>
                <a:gd name="T2" fmla="*/ 7 w 50"/>
                <a:gd name="T3" fmla="*/ 3 h 19"/>
                <a:gd name="T4" fmla="*/ 0 w 50"/>
                <a:gd name="T5" fmla="*/ 0 h 19"/>
              </a:gdLst>
              <a:ahLst/>
              <a:cxnLst>
                <a:cxn ang="0">
                  <a:pos x="T0" y="T1"/>
                </a:cxn>
                <a:cxn ang="0">
                  <a:pos x="T2" y="T3"/>
                </a:cxn>
                <a:cxn ang="0">
                  <a:pos x="T4" y="T5"/>
                </a:cxn>
              </a:cxnLst>
              <a:rect l="0" t="0" r="r" b="b"/>
              <a:pathLst>
                <a:path w="50" h="19">
                  <a:moveTo>
                    <a:pt x="50" y="19"/>
                  </a:moveTo>
                  <a:lnTo>
                    <a:pt x="7" y="3"/>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9" name="Freeform 760">
              <a:extLst>
                <a:ext uri="{FF2B5EF4-FFF2-40B4-BE49-F238E27FC236}">
                  <a16:creationId xmlns:a16="http://schemas.microsoft.com/office/drawing/2014/main" id="{F64D3737-8277-E12F-E928-63E8B527CFDA}"/>
                </a:ext>
              </a:extLst>
            </p:cNvPr>
            <p:cNvSpPr>
              <a:spLocks/>
            </p:cNvSpPr>
            <p:nvPr/>
          </p:nvSpPr>
          <p:spPr bwMode="auto">
            <a:xfrm>
              <a:off x="5707063" y="3570288"/>
              <a:ext cx="79375" cy="30163"/>
            </a:xfrm>
            <a:custGeom>
              <a:avLst/>
              <a:gdLst>
                <a:gd name="T0" fmla="*/ 50 w 50"/>
                <a:gd name="T1" fmla="*/ 0 h 19"/>
                <a:gd name="T2" fmla="*/ 43 w 50"/>
                <a:gd name="T3" fmla="*/ 3 h 19"/>
                <a:gd name="T4" fmla="*/ 0 w 50"/>
                <a:gd name="T5" fmla="*/ 19 h 19"/>
              </a:gdLst>
              <a:ahLst/>
              <a:cxnLst>
                <a:cxn ang="0">
                  <a:pos x="T0" y="T1"/>
                </a:cxn>
                <a:cxn ang="0">
                  <a:pos x="T2" y="T3"/>
                </a:cxn>
                <a:cxn ang="0">
                  <a:pos x="T4" y="T5"/>
                </a:cxn>
              </a:cxnLst>
              <a:rect l="0" t="0" r="r" b="b"/>
              <a:pathLst>
                <a:path w="50" h="19">
                  <a:moveTo>
                    <a:pt x="50" y="0"/>
                  </a:moveTo>
                  <a:lnTo>
                    <a:pt x="43" y="3"/>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0" name="Freeform 761">
              <a:extLst>
                <a:ext uri="{FF2B5EF4-FFF2-40B4-BE49-F238E27FC236}">
                  <a16:creationId xmlns:a16="http://schemas.microsoft.com/office/drawing/2014/main" id="{7082D81E-FE9B-86B5-1559-2F819C15C36C}"/>
                </a:ext>
              </a:extLst>
            </p:cNvPr>
            <p:cNvSpPr>
              <a:spLocks/>
            </p:cNvSpPr>
            <p:nvPr/>
          </p:nvSpPr>
          <p:spPr bwMode="auto">
            <a:xfrm>
              <a:off x="3621088" y="3541713"/>
              <a:ext cx="65088" cy="28575"/>
            </a:xfrm>
            <a:custGeom>
              <a:avLst/>
              <a:gdLst>
                <a:gd name="T0" fmla="*/ 41 w 41"/>
                <a:gd name="T1" fmla="*/ 18 h 18"/>
                <a:gd name="T2" fmla="*/ 3 w 41"/>
                <a:gd name="T3" fmla="*/ 1 h 18"/>
                <a:gd name="T4" fmla="*/ 0 w 41"/>
                <a:gd name="T5" fmla="*/ 0 h 18"/>
              </a:gdLst>
              <a:ahLst/>
              <a:cxnLst>
                <a:cxn ang="0">
                  <a:pos x="T0" y="T1"/>
                </a:cxn>
                <a:cxn ang="0">
                  <a:pos x="T2" y="T3"/>
                </a:cxn>
                <a:cxn ang="0">
                  <a:pos x="T4" y="T5"/>
                </a:cxn>
              </a:cxnLst>
              <a:rect l="0" t="0" r="r" b="b"/>
              <a:pathLst>
                <a:path w="41" h="18">
                  <a:moveTo>
                    <a:pt x="41" y="18"/>
                  </a:moveTo>
                  <a:lnTo>
                    <a:pt x="3" y="1"/>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1" name="Freeform 762">
              <a:extLst>
                <a:ext uri="{FF2B5EF4-FFF2-40B4-BE49-F238E27FC236}">
                  <a16:creationId xmlns:a16="http://schemas.microsoft.com/office/drawing/2014/main" id="{EBDD08D2-CD00-D7B0-9FC9-DBAAEB7F1627}"/>
                </a:ext>
              </a:extLst>
            </p:cNvPr>
            <p:cNvSpPr>
              <a:spLocks/>
            </p:cNvSpPr>
            <p:nvPr/>
          </p:nvSpPr>
          <p:spPr bwMode="auto">
            <a:xfrm>
              <a:off x="5786438" y="3541713"/>
              <a:ext cx="65088" cy="28575"/>
            </a:xfrm>
            <a:custGeom>
              <a:avLst/>
              <a:gdLst>
                <a:gd name="T0" fmla="*/ 41 w 41"/>
                <a:gd name="T1" fmla="*/ 0 h 18"/>
                <a:gd name="T2" fmla="*/ 38 w 41"/>
                <a:gd name="T3" fmla="*/ 1 h 18"/>
                <a:gd name="T4" fmla="*/ 0 w 41"/>
                <a:gd name="T5" fmla="*/ 18 h 18"/>
              </a:gdLst>
              <a:ahLst/>
              <a:cxnLst>
                <a:cxn ang="0">
                  <a:pos x="T0" y="T1"/>
                </a:cxn>
                <a:cxn ang="0">
                  <a:pos x="T2" y="T3"/>
                </a:cxn>
                <a:cxn ang="0">
                  <a:pos x="T4" y="T5"/>
                </a:cxn>
              </a:cxnLst>
              <a:rect l="0" t="0" r="r" b="b"/>
              <a:pathLst>
                <a:path w="41" h="18">
                  <a:moveTo>
                    <a:pt x="41" y="0"/>
                  </a:moveTo>
                  <a:lnTo>
                    <a:pt x="38" y="1"/>
                  </a:lnTo>
                  <a:lnTo>
                    <a:pt x="0" y="18"/>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2" name="Line 763">
              <a:extLst>
                <a:ext uri="{FF2B5EF4-FFF2-40B4-BE49-F238E27FC236}">
                  <a16:creationId xmlns:a16="http://schemas.microsoft.com/office/drawing/2014/main" id="{4DE3BAE5-84B2-A1AB-30DC-9AA3CA6EBF42}"/>
                </a:ext>
              </a:extLst>
            </p:cNvPr>
            <p:cNvSpPr>
              <a:spLocks noChangeShapeType="1"/>
            </p:cNvSpPr>
            <p:nvPr/>
          </p:nvSpPr>
          <p:spPr bwMode="auto">
            <a:xfrm flipH="1" flipV="1">
              <a:off x="3565526" y="3511550"/>
              <a:ext cx="5556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3" name="Line 764">
              <a:extLst>
                <a:ext uri="{FF2B5EF4-FFF2-40B4-BE49-F238E27FC236}">
                  <a16:creationId xmlns:a16="http://schemas.microsoft.com/office/drawing/2014/main" id="{29F748F8-FA53-A10D-D777-AAAB63ED8662}"/>
                </a:ext>
              </a:extLst>
            </p:cNvPr>
            <p:cNvSpPr>
              <a:spLocks noChangeShapeType="1"/>
            </p:cNvSpPr>
            <p:nvPr/>
          </p:nvSpPr>
          <p:spPr bwMode="auto">
            <a:xfrm flipH="1">
              <a:off x="5851526" y="3511550"/>
              <a:ext cx="5556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4" name="Freeform 765">
              <a:extLst>
                <a:ext uri="{FF2B5EF4-FFF2-40B4-BE49-F238E27FC236}">
                  <a16:creationId xmlns:a16="http://schemas.microsoft.com/office/drawing/2014/main" id="{AA8460F7-0C50-BBD5-0C74-1E3AB24C4BA0}"/>
                </a:ext>
              </a:extLst>
            </p:cNvPr>
            <p:cNvSpPr>
              <a:spLocks/>
            </p:cNvSpPr>
            <p:nvPr/>
          </p:nvSpPr>
          <p:spPr bwMode="auto">
            <a:xfrm>
              <a:off x="3521076" y="3481388"/>
              <a:ext cx="44450" cy="30163"/>
            </a:xfrm>
            <a:custGeom>
              <a:avLst/>
              <a:gdLst>
                <a:gd name="T0" fmla="*/ 28 w 28"/>
                <a:gd name="T1" fmla="*/ 19 h 19"/>
                <a:gd name="T2" fmla="*/ 21 w 28"/>
                <a:gd name="T3" fmla="*/ 14 h 19"/>
                <a:gd name="T4" fmla="*/ 0 w 28"/>
                <a:gd name="T5" fmla="*/ 0 h 19"/>
              </a:gdLst>
              <a:ahLst/>
              <a:cxnLst>
                <a:cxn ang="0">
                  <a:pos x="T0" y="T1"/>
                </a:cxn>
                <a:cxn ang="0">
                  <a:pos x="T2" y="T3"/>
                </a:cxn>
                <a:cxn ang="0">
                  <a:pos x="T4" y="T5"/>
                </a:cxn>
              </a:cxnLst>
              <a:rect l="0" t="0" r="r" b="b"/>
              <a:pathLst>
                <a:path w="28" h="19">
                  <a:moveTo>
                    <a:pt x="28" y="19"/>
                  </a:moveTo>
                  <a:lnTo>
                    <a:pt x="21" y="14"/>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5" name="Freeform 766">
              <a:extLst>
                <a:ext uri="{FF2B5EF4-FFF2-40B4-BE49-F238E27FC236}">
                  <a16:creationId xmlns:a16="http://schemas.microsoft.com/office/drawing/2014/main" id="{7CC8BADC-51FC-F199-9950-6769EB3B15A3}"/>
                </a:ext>
              </a:extLst>
            </p:cNvPr>
            <p:cNvSpPr>
              <a:spLocks/>
            </p:cNvSpPr>
            <p:nvPr/>
          </p:nvSpPr>
          <p:spPr bwMode="auto">
            <a:xfrm>
              <a:off x="5907088" y="3481388"/>
              <a:ext cx="44450" cy="30163"/>
            </a:xfrm>
            <a:custGeom>
              <a:avLst/>
              <a:gdLst>
                <a:gd name="T0" fmla="*/ 28 w 28"/>
                <a:gd name="T1" fmla="*/ 0 h 19"/>
                <a:gd name="T2" fmla="*/ 7 w 28"/>
                <a:gd name="T3" fmla="*/ 14 h 19"/>
                <a:gd name="T4" fmla="*/ 0 w 28"/>
                <a:gd name="T5" fmla="*/ 19 h 19"/>
              </a:gdLst>
              <a:ahLst/>
              <a:cxnLst>
                <a:cxn ang="0">
                  <a:pos x="T0" y="T1"/>
                </a:cxn>
                <a:cxn ang="0">
                  <a:pos x="T2" y="T3"/>
                </a:cxn>
                <a:cxn ang="0">
                  <a:pos x="T4" y="T5"/>
                </a:cxn>
              </a:cxnLst>
              <a:rect l="0" t="0" r="r" b="b"/>
              <a:pathLst>
                <a:path w="28" h="19">
                  <a:moveTo>
                    <a:pt x="28" y="0"/>
                  </a:moveTo>
                  <a:lnTo>
                    <a:pt x="7" y="14"/>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6" name="Line 767">
              <a:extLst>
                <a:ext uri="{FF2B5EF4-FFF2-40B4-BE49-F238E27FC236}">
                  <a16:creationId xmlns:a16="http://schemas.microsoft.com/office/drawing/2014/main" id="{C4FD1AB1-A6DA-B05F-CE85-1E1EF438079D}"/>
                </a:ext>
              </a:extLst>
            </p:cNvPr>
            <p:cNvSpPr>
              <a:spLocks noChangeShapeType="1"/>
            </p:cNvSpPr>
            <p:nvPr/>
          </p:nvSpPr>
          <p:spPr bwMode="auto">
            <a:xfrm flipH="1" flipV="1">
              <a:off x="3484563" y="3451225"/>
              <a:ext cx="3651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7" name="Line 768">
              <a:extLst>
                <a:ext uri="{FF2B5EF4-FFF2-40B4-BE49-F238E27FC236}">
                  <a16:creationId xmlns:a16="http://schemas.microsoft.com/office/drawing/2014/main" id="{D27256F3-7411-3634-8DA3-2930439E9AC9}"/>
                </a:ext>
              </a:extLst>
            </p:cNvPr>
            <p:cNvSpPr>
              <a:spLocks noChangeShapeType="1"/>
            </p:cNvSpPr>
            <p:nvPr/>
          </p:nvSpPr>
          <p:spPr bwMode="auto">
            <a:xfrm flipH="1">
              <a:off x="5951538" y="3451225"/>
              <a:ext cx="3651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8" name="Freeform 769">
              <a:extLst>
                <a:ext uri="{FF2B5EF4-FFF2-40B4-BE49-F238E27FC236}">
                  <a16:creationId xmlns:a16="http://schemas.microsoft.com/office/drawing/2014/main" id="{90AF3A2A-271B-0097-B9A8-A262F7AA2570}"/>
                </a:ext>
              </a:extLst>
            </p:cNvPr>
            <p:cNvSpPr>
              <a:spLocks/>
            </p:cNvSpPr>
            <p:nvPr/>
          </p:nvSpPr>
          <p:spPr bwMode="auto">
            <a:xfrm>
              <a:off x="3457576" y="3421063"/>
              <a:ext cx="26988" cy="30163"/>
            </a:xfrm>
            <a:custGeom>
              <a:avLst/>
              <a:gdLst>
                <a:gd name="T0" fmla="*/ 17 w 17"/>
                <a:gd name="T1" fmla="*/ 19 h 19"/>
                <a:gd name="T2" fmla="*/ 16 w 17"/>
                <a:gd name="T3" fmla="*/ 18 h 19"/>
                <a:gd name="T4" fmla="*/ 0 w 17"/>
                <a:gd name="T5" fmla="*/ 0 h 19"/>
              </a:gdLst>
              <a:ahLst/>
              <a:cxnLst>
                <a:cxn ang="0">
                  <a:pos x="T0" y="T1"/>
                </a:cxn>
                <a:cxn ang="0">
                  <a:pos x="T2" y="T3"/>
                </a:cxn>
                <a:cxn ang="0">
                  <a:pos x="T4" y="T5"/>
                </a:cxn>
              </a:cxnLst>
              <a:rect l="0" t="0" r="r" b="b"/>
              <a:pathLst>
                <a:path w="17" h="19">
                  <a:moveTo>
                    <a:pt x="17" y="19"/>
                  </a:moveTo>
                  <a:lnTo>
                    <a:pt x="16" y="18"/>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9" name="Freeform 770">
              <a:extLst>
                <a:ext uri="{FF2B5EF4-FFF2-40B4-BE49-F238E27FC236}">
                  <a16:creationId xmlns:a16="http://schemas.microsoft.com/office/drawing/2014/main" id="{92887D50-3911-26D2-04A4-D38B5DB8E607}"/>
                </a:ext>
              </a:extLst>
            </p:cNvPr>
            <p:cNvSpPr>
              <a:spLocks/>
            </p:cNvSpPr>
            <p:nvPr/>
          </p:nvSpPr>
          <p:spPr bwMode="auto">
            <a:xfrm>
              <a:off x="5988051" y="3421063"/>
              <a:ext cx="26988" cy="30163"/>
            </a:xfrm>
            <a:custGeom>
              <a:avLst/>
              <a:gdLst>
                <a:gd name="T0" fmla="*/ 17 w 17"/>
                <a:gd name="T1" fmla="*/ 0 h 19"/>
                <a:gd name="T2" fmla="*/ 1 w 17"/>
                <a:gd name="T3" fmla="*/ 18 h 19"/>
                <a:gd name="T4" fmla="*/ 0 w 17"/>
                <a:gd name="T5" fmla="*/ 19 h 19"/>
              </a:gdLst>
              <a:ahLst/>
              <a:cxnLst>
                <a:cxn ang="0">
                  <a:pos x="T0" y="T1"/>
                </a:cxn>
                <a:cxn ang="0">
                  <a:pos x="T2" y="T3"/>
                </a:cxn>
                <a:cxn ang="0">
                  <a:pos x="T4" y="T5"/>
                </a:cxn>
              </a:cxnLst>
              <a:rect l="0" t="0" r="r" b="b"/>
              <a:pathLst>
                <a:path w="17" h="19">
                  <a:moveTo>
                    <a:pt x="17" y="0"/>
                  </a:moveTo>
                  <a:lnTo>
                    <a:pt x="1" y="18"/>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0" name="Line 771">
              <a:extLst>
                <a:ext uri="{FF2B5EF4-FFF2-40B4-BE49-F238E27FC236}">
                  <a16:creationId xmlns:a16="http://schemas.microsoft.com/office/drawing/2014/main" id="{104217C1-5B8C-F708-088E-F3C0177B4F1F}"/>
                </a:ext>
              </a:extLst>
            </p:cNvPr>
            <p:cNvSpPr>
              <a:spLocks noChangeShapeType="1"/>
            </p:cNvSpPr>
            <p:nvPr/>
          </p:nvSpPr>
          <p:spPr bwMode="auto">
            <a:xfrm flipH="1" flipV="1">
              <a:off x="3436938" y="3390900"/>
              <a:ext cx="2063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1" name="Line 772">
              <a:extLst>
                <a:ext uri="{FF2B5EF4-FFF2-40B4-BE49-F238E27FC236}">
                  <a16:creationId xmlns:a16="http://schemas.microsoft.com/office/drawing/2014/main" id="{858D1E34-72C0-6C40-8BEB-0AD93B1FDA8D}"/>
                </a:ext>
              </a:extLst>
            </p:cNvPr>
            <p:cNvSpPr>
              <a:spLocks noChangeShapeType="1"/>
            </p:cNvSpPr>
            <p:nvPr/>
          </p:nvSpPr>
          <p:spPr bwMode="auto">
            <a:xfrm flipH="1">
              <a:off x="6015038" y="3390900"/>
              <a:ext cx="2063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2" name="Line 773">
              <a:extLst>
                <a:ext uri="{FF2B5EF4-FFF2-40B4-BE49-F238E27FC236}">
                  <a16:creationId xmlns:a16="http://schemas.microsoft.com/office/drawing/2014/main" id="{0CBCB78C-E671-9077-EFE3-24D2C7E65376}"/>
                </a:ext>
              </a:extLst>
            </p:cNvPr>
            <p:cNvSpPr>
              <a:spLocks noChangeShapeType="1"/>
            </p:cNvSpPr>
            <p:nvPr/>
          </p:nvSpPr>
          <p:spPr bwMode="auto">
            <a:xfrm flipH="1" flipV="1">
              <a:off x="3422651" y="3362325"/>
              <a:ext cx="14288" cy="28575"/>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3" name="Line 774">
              <a:extLst>
                <a:ext uri="{FF2B5EF4-FFF2-40B4-BE49-F238E27FC236}">
                  <a16:creationId xmlns:a16="http://schemas.microsoft.com/office/drawing/2014/main" id="{23C5895E-FE3B-4E5F-80A3-B90FEF6095CA}"/>
                </a:ext>
              </a:extLst>
            </p:cNvPr>
            <p:cNvSpPr>
              <a:spLocks noChangeShapeType="1"/>
            </p:cNvSpPr>
            <p:nvPr/>
          </p:nvSpPr>
          <p:spPr bwMode="auto">
            <a:xfrm flipH="1">
              <a:off x="6035676" y="3362325"/>
              <a:ext cx="14288" cy="28575"/>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4" name="Line 775">
              <a:extLst>
                <a:ext uri="{FF2B5EF4-FFF2-40B4-BE49-F238E27FC236}">
                  <a16:creationId xmlns:a16="http://schemas.microsoft.com/office/drawing/2014/main" id="{A0EADE0D-F6C9-334B-F1D8-12A76650500A}"/>
                </a:ext>
              </a:extLst>
            </p:cNvPr>
            <p:cNvSpPr>
              <a:spLocks noChangeShapeType="1"/>
            </p:cNvSpPr>
            <p:nvPr/>
          </p:nvSpPr>
          <p:spPr bwMode="auto">
            <a:xfrm flipH="1" flipV="1">
              <a:off x="3416301" y="3332163"/>
              <a:ext cx="635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5" name="Line 776">
              <a:extLst>
                <a:ext uri="{FF2B5EF4-FFF2-40B4-BE49-F238E27FC236}">
                  <a16:creationId xmlns:a16="http://schemas.microsoft.com/office/drawing/2014/main" id="{FC4CA229-2696-2072-44DC-283F020226B9}"/>
                </a:ext>
              </a:extLst>
            </p:cNvPr>
            <p:cNvSpPr>
              <a:spLocks noChangeShapeType="1"/>
            </p:cNvSpPr>
            <p:nvPr/>
          </p:nvSpPr>
          <p:spPr bwMode="auto">
            <a:xfrm flipH="1">
              <a:off x="6049963" y="3332163"/>
              <a:ext cx="635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6" name="Line 777">
              <a:extLst>
                <a:ext uri="{FF2B5EF4-FFF2-40B4-BE49-F238E27FC236}">
                  <a16:creationId xmlns:a16="http://schemas.microsoft.com/office/drawing/2014/main" id="{48FEA383-4AE7-7843-2B30-F2C68AA6D7D3}"/>
                </a:ext>
              </a:extLst>
            </p:cNvPr>
            <p:cNvSpPr>
              <a:spLocks noChangeShapeType="1"/>
            </p:cNvSpPr>
            <p:nvPr/>
          </p:nvSpPr>
          <p:spPr bwMode="auto">
            <a:xfrm flipV="1">
              <a:off x="3416301" y="3302000"/>
              <a:ext cx="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7" name="Line 778">
              <a:extLst>
                <a:ext uri="{FF2B5EF4-FFF2-40B4-BE49-F238E27FC236}">
                  <a16:creationId xmlns:a16="http://schemas.microsoft.com/office/drawing/2014/main" id="{3C015ADB-32EC-52FF-55E8-33DA6A4EA2B1}"/>
                </a:ext>
              </a:extLst>
            </p:cNvPr>
            <p:cNvSpPr>
              <a:spLocks noChangeShapeType="1"/>
            </p:cNvSpPr>
            <p:nvPr/>
          </p:nvSpPr>
          <p:spPr bwMode="auto">
            <a:xfrm>
              <a:off x="6056313" y="3302000"/>
              <a:ext cx="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8" name="Line 779">
              <a:extLst>
                <a:ext uri="{FF2B5EF4-FFF2-40B4-BE49-F238E27FC236}">
                  <a16:creationId xmlns:a16="http://schemas.microsoft.com/office/drawing/2014/main" id="{16F01D9B-4BBF-D2ED-939F-50B2E673E485}"/>
                </a:ext>
              </a:extLst>
            </p:cNvPr>
            <p:cNvSpPr>
              <a:spLocks noChangeShapeType="1"/>
            </p:cNvSpPr>
            <p:nvPr/>
          </p:nvSpPr>
          <p:spPr bwMode="auto">
            <a:xfrm flipV="1">
              <a:off x="3416301" y="3271838"/>
              <a:ext cx="635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9" name="Line 780">
              <a:extLst>
                <a:ext uri="{FF2B5EF4-FFF2-40B4-BE49-F238E27FC236}">
                  <a16:creationId xmlns:a16="http://schemas.microsoft.com/office/drawing/2014/main" id="{98F0EB5C-8B26-239E-AE48-5065A87CD963}"/>
                </a:ext>
              </a:extLst>
            </p:cNvPr>
            <p:cNvSpPr>
              <a:spLocks noChangeShapeType="1"/>
            </p:cNvSpPr>
            <p:nvPr/>
          </p:nvSpPr>
          <p:spPr bwMode="auto">
            <a:xfrm>
              <a:off x="6049963" y="3271838"/>
              <a:ext cx="635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0" name="Line 781">
              <a:extLst>
                <a:ext uri="{FF2B5EF4-FFF2-40B4-BE49-F238E27FC236}">
                  <a16:creationId xmlns:a16="http://schemas.microsoft.com/office/drawing/2014/main" id="{6D5ADD88-6EE9-20AB-0B04-05DD24E299AF}"/>
                </a:ext>
              </a:extLst>
            </p:cNvPr>
            <p:cNvSpPr>
              <a:spLocks noChangeShapeType="1"/>
            </p:cNvSpPr>
            <p:nvPr/>
          </p:nvSpPr>
          <p:spPr bwMode="auto">
            <a:xfrm flipV="1">
              <a:off x="3422651" y="3241675"/>
              <a:ext cx="1428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1" name="Line 782">
              <a:extLst>
                <a:ext uri="{FF2B5EF4-FFF2-40B4-BE49-F238E27FC236}">
                  <a16:creationId xmlns:a16="http://schemas.microsoft.com/office/drawing/2014/main" id="{20023974-B537-254C-9E1D-2A6250788563}"/>
                </a:ext>
              </a:extLst>
            </p:cNvPr>
            <p:cNvSpPr>
              <a:spLocks noChangeShapeType="1"/>
            </p:cNvSpPr>
            <p:nvPr/>
          </p:nvSpPr>
          <p:spPr bwMode="auto">
            <a:xfrm>
              <a:off x="6035676" y="3241675"/>
              <a:ext cx="1428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2" name="Line 783">
              <a:extLst>
                <a:ext uri="{FF2B5EF4-FFF2-40B4-BE49-F238E27FC236}">
                  <a16:creationId xmlns:a16="http://schemas.microsoft.com/office/drawing/2014/main" id="{7525E4BF-3F79-3EB7-0859-DA13B14E3AD4}"/>
                </a:ext>
              </a:extLst>
            </p:cNvPr>
            <p:cNvSpPr>
              <a:spLocks noChangeShapeType="1"/>
            </p:cNvSpPr>
            <p:nvPr/>
          </p:nvSpPr>
          <p:spPr bwMode="auto">
            <a:xfrm flipV="1">
              <a:off x="3436938" y="3211513"/>
              <a:ext cx="2063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3" name="Line 784">
              <a:extLst>
                <a:ext uri="{FF2B5EF4-FFF2-40B4-BE49-F238E27FC236}">
                  <a16:creationId xmlns:a16="http://schemas.microsoft.com/office/drawing/2014/main" id="{537B8C32-BEB2-F8D9-97C5-3DDCBCB34F3D}"/>
                </a:ext>
              </a:extLst>
            </p:cNvPr>
            <p:cNvSpPr>
              <a:spLocks noChangeShapeType="1"/>
            </p:cNvSpPr>
            <p:nvPr/>
          </p:nvSpPr>
          <p:spPr bwMode="auto">
            <a:xfrm>
              <a:off x="6015038" y="3211513"/>
              <a:ext cx="2063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4" name="Freeform 785">
              <a:extLst>
                <a:ext uri="{FF2B5EF4-FFF2-40B4-BE49-F238E27FC236}">
                  <a16:creationId xmlns:a16="http://schemas.microsoft.com/office/drawing/2014/main" id="{534CD61E-A2F6-EB3E-897A-C0029A3A68FC}"/>
                </a:ext>
              </a:extLst>
            </p:cNvPr>
            <p:cNvSpPr>
              <a:spLocks/>
            </p:cNvSpPr>
            <p:nvPr/>
          </p:nvSpPr>
          <p:spPr bwMode="auto">
            <a:xfrm>
              <a:off x="3457576" y="3182938"/>
              <a:ext cx="26988" cy="28575"/>
            </a:xfrm>
            <a:custGeom>
              <a:avLst/>
              <a:gdLst>
                <a:gd name="T0" fmla="*/ 0 w 17"/>
                <a:gd name="T1" fmla="*/ 18 h 18"/>
                <a:gd name="T2" fmla="*/ 16 w 17"/>
                <a:gd name="T3" fmla="*/ 1 h 18"/>
                <a:gd name="T4" fmla="*/ 17 w 17"/>
                <a:gd name="T5" fmla="*/ 0 h 18"/>
              </a:gdLst>
              <a:ahLst/>
              <a:cxnLst>
                <a:cxn ang="0">
                  <a:pos x="T0" y="T1"/>
                </a:cxn>
                <a:cxn ang="0">
                  <a:pos x="T2" y="T3"/>
                </a:cxn>
                <a:cxn ang="0">
                  <a:pos x="T4" y="T5"/>
                </a:cxn>
              </a:cxnLst>
              <a:rect l="0" t="0" r="r" b="b"/>
              <a:pathLst>
                <a:path w="17" h="18">
                  <a:moveTo>
                    <a:pt x="0" y="18"/>
                  </a:moveTo>
                  <a:lnTo>
                    <a:pt x="16" y="1"/>
                  </a:lnTo>
                  <a:lnTo>
                    <a:pt x="17"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5" name="Freeform 786">
              <a:extLst>
                <a:ext uri="{FF2B5EF4-FFF2-40B4-BE49-F238E27FC236}">
                  <a16:creationId xmlns:a16="http://schemas.microsoft.com/office/drawing/2014/main" id="{4BEC2782-E678-FEA3-561A-AE2EB41F748A}"/>
                </a:ext>
              </a:extLst>
            </p:cNvPr>
            <p:cNvSpPr>
              <a:spLocks/>
            </p:cNvSpPr>
            <p:nvPr/>
          </p:nvSpPr>
          <p:spPr bwMode="auto">
            <a:xfrm>
              <a:off x="5988051" y="3182938"/>
              <a:ext cx="26988" cy="28575"/>
            </a:xfrm>
            <a:custGeom>
              <a:avLst/>
              <a:gdLst>
                <a:gd name="T0" fmla="*/ 0 w 17"/>
                <a:gd name="T1" fmla="*/ 0 h 18"/>
                <a:gd name="T2" fmla="*/ 1 w 17"/>
                <a:gd name="T3" fmla="*/ 1 h 18"/>
                <a:gd name="T4" fmla="*/ 17 w 17"/>
                <a:gd name="T5" fmla="*/ 18 h 18"/>
              </a:gdLst>
              <a:ahLst/>
              <a:cxnLst>
                <a:cxn ang="0">
                  <a:pos x="T0" y="T1"/>
                </a:cxn>
                <a:cxn ang="0">
                  <a:pos x="T2" y="T3"/>
                </a:cxn>
                <a:cxn ang="0">
                  <a:pos x="T4" y="T5"/>
                </a:cxn>
              </a:cxnLst>
              <a:rect l="0" t="0" r="r" b="b"/>
              <a:pathLst>
                <a:path w="17" h="18">
                  <a:moveTo>
                    <a:pt x="0" y="0"/>
                  </a:moveTo>
                  <a:lnTo>
                    <a:pt x="1" y="1"/>
                  </a:lnTo>
                  <a:lnTo>
                    <a:pt x="17" y="18"/>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6" name="Line 787">
              <a:extLst>
                <a:ext uri="{FF2B5EF4-FFF2-40B4-BE49-F238E27FC236}">
                  <a16:creationId xmlns:a16="http://schemas.microsoft.com/office/drawing/2014/main" id="{91562496-852C-8192-9B8C-D31C481DC823}"/>
                </a:ext>
              </a:extLst>
            </p:cNvPr>
            <p:cNvSpPr>
              <a:spLocks noChangeShapeType="1"/>
            </p:cNvSpPr>
            <p:nvPr/>
          </p:nvSpPr>
          <p:spPr bwMode="auto">
            <a:xfrm flipV="1">
              <a:off x="3484563" y="3152775"/>
              <a:ext cx="3651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7" name="Line 788">
              <a:extLst>
                <a:ext uri="{FF2B5EF4-FFF2-40B4-BE49-F238E27FC236}">
                  <a16:creationId xmlns:a16="http://schemas.microsoft.com/office/drawing/2014/main" id="{00823074-320B-3CD7-7B7C-36384E639EF3}"/>
                </a:ext>
              </a:extLst>
            </p:cNvPr>
            <p:cNvSpPr>
              <a:spLocks noChangeShapeType="1"/>
            </p:cNvSpPr>
            <p:nvPr/>
          </p:nvSpPr>
          <p:spPr bwMode="auto">
            <a:xfrm>
              <a:off x="5951538" y="3152775"/>
              <a:ext cx="3651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8" name="Freeform 789">
              <a:extLst>
                <a:ext uri="{FF2B5EF4-FFF2-40B4-BE49-F238E27FC236}">
                  <a16:creationId xmlns:a16="http://schemas.microsoft.com/office/drawing/2014/main" id="{AFF494AF-1956-2287-49CE-F71D5F3DE599}"/>
                </a:ext>
              </a:extLst>
            </p:cNvPr>
            <p:cNvSpPr>
              <a:spLocks/>
            </p:cNvSpPr>
            <p:nvPr/>
          </p:nvSpPr>
          <p:spPr bwMode="auto">
            <a:xfrm>
              <a:off x="3521076" y="3122613"/>
              <a:ext cx="44450" cy="30163"/>
            </a:xfrm>
            <a:custGeom>
              <a:avLst/>
              <a:gdLst>
                <a:gd name="T0" fmla="*/ 0 w 28"/>
                <a:gd name="T1" fmla="*/ 19 h 19"/>
                <a:gd name="T2" fmla="*/ 21 w 28"/>
                <a:gd name="T3" fmla="*/ 5 h 19"/>
                <a:gd name="T4" fmla="*/ 28 w 28"/>
                <a:gd name="T5" fmla="*/ 0 h 19"/>
              </a:gdLst>
              <a:ahLst/>
              <a:cxnLst>
                <a:cxn ang="0">
                  <a:pos x="T0" y="T1"/>
                </a:cxn>
                <a:cxn ang="0">
                  <a:pos x="T2" y="T3"/>
                </a:cxn>
                <a:cxn ang="0">
                  <a:pos x="T4" y="T5"/>
                </a:cxn>
              </a:cxnLst>
              <a:rect l="0" t="0" r="r" b="b"/>
              <a:pathLst>
                <a:path w="28" h="19">
                  <a:moveTo>
                    <a:pt x="0" y="19"/>
                  </a:moveTo>
                  <a:lnTo>
                    <a:pt x="21" y="5"/>
                  </a:lnTo>
                  <a:lnTo>
                    <a:pt x="28"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9" name="Freeform 790">
              <a:extLst>
                <a:ext uri="{FF2B5EF4-FFF2-40B4-BE49-F238E27FC236}">
                  <a16:creationId xmlns:a16="http://schemas.microsoft.com/office/drawing/2014/main" id="{43491705-18A5-9BBF-AF4B-E03E5D94F8D8}"/>
                </a:ext>
              </a:extLst>
            </p:cNvPr>
            <p:cNvSpPr>
              <a:spLocks/>
            </p:cNvSpPr>
            <p:nvPr/>
          </p:nvSpPr>
          <p:spPr bwMode="auto">
            <a:xfrm>
              <a:off x="5907088" y="3122613"/>
              <a:ext cx="44450" cy="30163"/>
            </a:xfrm>
            <a:custGeom>
              <a:avLst/>
              <a:gdLst>
                <a:gd name="T0" fmla="*/ 0 w 28"/>
                <a:gd name="T1" fmla="*/ 0 h 19"/>
                <a:gd name="T2" fmla="*/ 7 w 28"/>
                <a:gd name="T3" fmla="*/ 5 h 19"/>
                <a:gd name="T4" fmla="*/ 28 w 28"/>
                <a:gd name="T5" fmla="*/ 19 h 19"/>
              </a:gdLst>
              <a:ahLst/>
              <a:cxnLst>
                <a:cxn ang="0">
                  <a:pos x="T0" y="T1"/>
                </a:cxn>
                <a:cxn ang="0">
                  <a:pos x="T2" y="T3"/>
                </a:cxn>
                <a:cxn ang="0">
                  <a:pos x="T4" y="T5"/>
                </a:cxn>
              </a:cxnLst>
              <a:rect l="0" t="0" r="r" b="b"/>
              <a:pathLst>
                <a:path w="28" h="19">
                  <a:moveTo>
                    <a:pt x="0" y="0"/>
                  </a:moveTo>
                  <a:lnTo>
                    <a:pt x="7" y="5"/>
                  </a:lnTo>
                  <a:lnTo>
                    <a:pt x="28"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0" name="Line 791">
              <a:extLst>
                <a:ext uri="{FF2B5EF4-FFF2-40B4-BE49-F238E27FC236}">
                  <a16:creationId xmlns:a16="http://schemas.microsoft.com/office/drawing/2014/main" id="{B70E5A4C-DD97-0B7B-FE55-5685A414522B}"/>
                </a:ext>
              </a:extLst>
            </p:cNvPr>
            <p:cNvSpPr>
              <a:spLocks noChangeShapeType="1"/>
            </p:cNvSpPr>
            <p:nvPr/>
          </p:nvSpPr>
          <p:spPr bwMode="auto">
            <a:xfrm flipV="1">
              <a:off x="3565526" y="3092450"/>
              <a:ext cx="5556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1" name="Line 792">
              <a:extLst>
                <a:ext uri="{FF2B5EF4-FFF2-40B4-BE49-F238E27FC236}">
                  <a16:creationId xmlns:a16="http://schemas.microsoft.com/office/drawing/2014/main" id="{29BC22D7-AD3B-86E3-4082-904EB97FBFF0}"/>
                </a:ext>
              </a:extLst>
            </p:cNvPr>
            <p:cNvSpPr>
              <a:spLocks noChangeShapeType="1"/>
            </p:cNvSpPr>
            <p:nvPr/>
          </p:nvSpPr>
          <p:spPr bwMode="auto">
            <a:xfrm>
              <a:off x="5851526" y="3092450"/>
              <a:ext cx="5556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2" name="Freeform 793">
              <a:extLst>
                <a:ext uri="{FF2B5EF4-FFF2-40B4-BE49-F238E27FC236}">
                  <a16:creationId xmlns:a16="http://schemas.microsoft.com/office/drawing/2014/main" id="{A2EE128B-F96A-73EC-23DA-3C3C273572E3}"/>
                </a:ext>
              </a:extLst>
            </p:cNvPr>
            <p:cNvSpPr>
              <a:spLocks/>
            </p:cNvSpPr>
            <p:nvPr/>
          </p:nvSpPr>
          <p:spPr bwMode="auto">
            <a:xfrm>
              <a:off x="3621088" y="3062288"/>
              <a:ext cx="65088" cy="30163"/>
            </a:xfrm>
            <a:custGeom>
              <a:avLst/>
              <a:gdLst>
                <a:gd name="T0" fmla="*/ 0 w 41"/>
                <a:gd name="T1" fmla="*/ 19 h 19"/>
                <a:gd name="T2" fmla="*/ 3 w 41"/>
                <a:gd name="T3" fmla="*/ 18 h 19"/>
                <a:gd name="T4" fmla="*/ 41 w 41"/>
                <a:gd name="T5" fmla="*/ 0 h 19"/>
              </a:gdLst>
              <a:ahLst/>
              <a:cxnLst>
                <a:cxn ang="0">
                  <a:pos x="T0" y="T1"/>
                </a:cxn>
                <a:cxn ang="0">
                  <a:pos x="T2" y="T3"/>
                </a:cxn>
                <a:cxn ang="0">
                  <a:pos x="T4" y="T5"/>
                </a:cxn>
              </a:cxnLst>
              <a:rect l="0" t="0" r="r" b="b"/>
              <a:pathLst>
                <a:path w="41" h="19">
                  <a:moveTo>
                    <a:pt x="0" y="19"/>
                  </a:moveTo>
                  <a:lnTo>
                    <a:pt x="3" y="18"/>
                  </a:lnTo>
                  <a:lnTo>
                    <a:pt x="41"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3" name="Freeform 794">
              <a:extLst>
                <a:ext uri="{FF2B5EF4-FFF2-40B4-BE49-F238E27FC236}">
                  <a16:creationId xmlns:a16="http://schemas.microsoft.com/office/drawing/2014/main" id="{B543A5BC-5009-08FC-530F-2CC2925DB931}"/>
                </a:ext>
              </a:extLst>
            </p:cNvPr>
            <p:cNvSpPr>
              <a:spLocks/>
            </p:cNvSpPr>
            <p:nvPr/>
          </p:nvSpPr>
          <p:spPr bwMode="auto">
            <a:xfrm>
              <a:off x="5786438" y="3062288"/>
              <a:ext cx="65088" cy="30163"/>
            </a:xfrm>
            <a:custGeom>
              <a:avLst/>
              <a:gdLst>
                <a:gd name="T0" fmla="*/ 0 w 41"/>
                <a:gd name="T1" fmla="*/ 0 h 19"/>
                <a:gd name="T2" fmla="*/ 38 w 41"/>
                <a:gd name="T3" fmla="*/ 18 h 19"/>
                <a:gd name="T4" fmla="*/ 41 w 41"/>
                <a:gd name="T5" fmla="*/ 19 h 19"/>
              </a:gdLst>
              <a:ahLst/>
              <a:cxnLst>
                <a:cxn ang="0">
                  <a:pos x="T0" y="T1"/>
                </a:cxn>
                <a:cxn ang="0">
                  <a:pos x="T2" y="T3"/>
                </a:cxn>
                <a:cxn ang="0">
                  <a:pos x="T4" y="T5"/>
                </a:cxn>
              </a:cxnLst>
              <a:rect l="0" t="0" r="r" b="b"/>
              <a:pathLst>
                <a:path w="41" h="19">
                  <a:moveTo>
                    <a:pt x="0" y="0"/>
                  </a:moveTo>
                  <a:lnTo>
                    <a:pt x="38" y="18"/>
                  </a:lnTo>
                  <a:lnTo>
                    <a:pt x="41"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grpSp>
          <p:nvGrpSpPr>
            <p:cNvPr id="194" name="Group 996">
              <a:extLst>
                <a:ext uri="{FF2B5EF4-FFF2-40B4-BE49-F238E27FC236}">
                  <a16:creationId xmlns:a16="http://schemas.microsoft.com/office/drawing/2014/main" id="{C6167144-B87F-FBE0-DA80-453366C3D0A7}"/>
                </a:ext>
              </a:extLst>
            </p:cNvPr>
            <p:cNvGrpSpPr>
              <a:grpSpLocks/>
            </p:cNvGrpSpPr>
            <p:nvPr/>
          </p:nvGrpSpPr>
          <p:grpSpPr bwMode="auto">
            <a:xfrm>
              <a:off x="2432051" y="2655888"/>
              <a:ext cx="4608513" cy="1443038"/>
              <a:chOff x="1532" y="1673"/>
              <a:chExt cx="2903" cy="909"/>
            </a:xfrm>
          </p:grpSpPr>
          <p:sp>
            <p:nvSpPr>
              <p:cNvPr id="394" name="Freeform 796">
                <a:extLst>
                  <a:ext uri="{FF2B5EF4-FFF2-40B4-BE49-F238E27FC236}">
                    <a16:creationId xmlns:a16="http://schemas.microsoft.com/office/drawing/2014/main" id="{C87D2E68-3EC6-A0C9-A184-331F8728839B}"/>
                  </a:ext>
                </a:extLst>
              </p:cNvPr>
              <p:cNvSpPr>
                <a:spLocks/>
              </p:cNvSpPr>
              <p:nvPr/>
            </p:nvSpPr>
            <p:spPr bwMode="auto">
              <a:xfrm>
                <a:off x="2322" y="1911"/>
                <a:ext cx="50" cy="18"/>
              </a:xfrm>
              <a:custGeom>
                <a:avLst/>
                <a:gdLst>
                  <a:gd name="T0" fmla="*/ 0 w 50"/>
                  <a:gd name="T1" fmla="*/ 18 h 18"/>
                  <a:gd name="T2" fmla="*/ 7 w 50"/>
                  <a:gd name="T3" fmla="*/ 16 h 18"/>
                  <a:gd name="T4" fmla="*/ 50 w 50"/>
                  <a:gd name="T5" fmla="*/ 0 h 18"/>
                </a:gdLst>
                <a:ahLst/>
                <a:cxnLst>
                  <a:cxn ang="0">
                    <a:pos x="T0" y="T1"/>
                  </a:cxn>
                  <a:cxn ang="0">
                    <a:pos x="T2" y="T3"/>
                  </a:cxn>
                  <a:cxn ang="0">
                    <a:pos x="T4" y="T5"/>
                  </a:cxn>
                </a:cxnLst>
                <a:rect l="0" t="0" r="r" b="b"/>
                <a:pathLst>
                  <a:path w="50" h="18">
                    <a:moveTo>
                      <a:pt x="0" y="18"/>
                    </a:moveTo>
                    <a:lnTo>
                      <a:pt x="7" y="16"/>
                    </a:lnTo>
                    <a:lnTo>
                      <a:pt x="5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5" name="Freeform 797">
                <a:extLst>
                  <a:ext uri="{FF2B5EF4-FFF2-40B4-BE49-F238E27FC236}">
                    <a16:creationId xmlns:a16="http://schemas.microsoft.com/office/drawing/2014/main" id="{DA9562A5-E8F4-DFCD-F952-1315C371202E}"/>
                  </a:ext>
                </a:extLst>
              </p:cNvPr>
              <p:cNvSpPr>
                <a:spLocks/>
              </p:cNvSpPr>
              <p:nvPr/>
            </p:nvSpPr>
            <p:spPr bwMode="auto">
              <a:xfrm>
                <a:off x="3595" y="1911"/>
                <a:ext cx="50" cy="18"/>
              </a:xfrm>
              <a:custGeom>
                <a:avLst/>
                <a:gdLst>
                  <a:gd name="T0" fmla="*/ 0 w 50"/>
                  <a:gd name="T1" fmla="*/ 0 h 18"/>
                  <a:gd name="T2" fmla="*/ 43 w 50"/>
                  <a:gd name="T3" fmla="*/ 16 h 18"/>
                  <a:gd name="T4" fmla="*/ 50 w 50"/>
                  <a:gd name="T5" fmla="*/ 18 h 18"/>
                </a:gdLst>
                <a:ahLst/>
                <a:cxnLst>
                  <a:cxn ang="0">
                    <a:pos x="T0" y="T1"/>
                  </a:cxn>
                  <a:cxn ang="0">
                    <a:pos x="T2" y="T3"/>
                  </a:cxn>
                  <a:cxn ang="0">
                    <a:pos x="T4" y="T5"/>
                  </a:cxn>
                </a:cxnLst>
                <a:rect l="0" t="0" r="r" b="b"/>
                <a:pathLst>
                  <a:path w="50" h="18">
                    <a:moveTo>
                      <a:pt x="0" y="0"/>
                    </a:moveTo>
                    <a:lnTo>
                      <a:pt x="43" y="16"/>
                    </a:lnTo>
                    <a:lnTo>
                      <a:pt x="50" y="18"/>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6" name="Freeform 798">
                <a:extLst>
                  <a:ext uri="{FF2B5EF4-FFF2-40B4-BE49-F238E27FC236}">
                    <a16:creationId xmlns:a16="http://schemas.microsoft.com/office/drawing/2014/main" id="{E079A912-FB25-01BE-147F-C23DCCD07497}"/>
                  </a:ext>
                </a:extLst>
              </p:cNvPr>
              <p:cNvSpPr>
                <a:spLocks/>
              </p:cNvSpPr>
              <p:nvPr/>
            </p:nvSpPr>
            <p:spPr bwMode="auto">
              <a:xfrm>
                <a:off x="2372" y="1892"/>
                <a:ext cx="61" cy="19"/>
              </a:xfrm>
              <a:custGeom>
                <a:avLst/>
                <a:gdLst>
                  <a:gd name="T0" fmla="*/ 0 w 61"/>
                  <a:gd name="T1" fmla="*/ 19 h 19"/>
                  <a:gd name="T2" fmla="*/ 2 w 61"/>
                  <a:gd name="T3" fmla="*/ 18 h 19"/>
                  <a:gd name="T4" fmla="*/ 47 w 61"/>
                  <a:gd name="T5" fmla="*/ 4 h 19"/>
                  <a:gd name="T6" fmla="*/ 61 w 61"/>
                  <a:gd name="T7" fmla="*/ 0 h 19"/>
                </a:gdLst>
                <a:ahLst/>
                <a:cxnLst>
                  <a:cxn ang="0">
                    <a:pos x="T0" y="T1"/>
                  </a:cxn>
                  <a:cxn ang="0">
                    <a:pos x="T2" y="T3"/>
                  </a:cxn>
                  <a:cxn ang="0">
                    <a:pos x="T4" y="T5"/>
                  </a:cxn>
                  <a:cxn ang="0">
                    <a:pos x="T6" y="T7"/>
                  </a:cxn>
                </a:cxnLst>
                <a:rect l="0" t="0" r="r" b="b"/>
                <a:pathLst>
                  <a:path w="61" h="19">
                    <a:moveTo>
                      <a:pt x="0" y="19"/>
                    </a:moveTo>
                    <a:lnTo>
                      <a:pt x="2" y="18"/>
                    </a:lnTo>
                    <a:lnTo>
                      <a:pt x="47" y="4"/>
                    </a:lnTo>
                    <a:lnTo>
                      <a:pt x="61"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7" name="Freeform 799">
                <a:extLst>
                  <a:ext uri="{FF2B5EF4-FFF2-40B4-BE49-F238E27FC236}">
                    <a16:creationId xmlns:a16="http://schemas.microsoft.com/office/drawing/2014/main" id="{058C9462-3512-2D62-D30C-FC50B0FBA0F7}"/>
                  </a:ext>
                </a:extLst>
              </p:cNvPr>
              <p:cNvSpPr>
                <a:spLocks/>
              </p:cNvSpPr>
              <p:nvPr/>
            </p:nvSpPr>
            <p:spPr bwMode="auto">
              <a:xfrm>
                <a:off x="3534" y="1892"/>
                <a:ext cx="61" cy="19"/>
              </a:xfrm>
              <a:custGeom>
                <a:avLst/>
                <a:gdLst>
                  <a:gd name="T0" fmla="*/ 0 w 61"/>
                  <a:gd name="T1" fmla="*/ 0 h 19"/>
                  <a:gd name="T2" fmla="*/ 14 w 61"/>
                  <a:gd name="T3" fmla="*/ 4 h 19"/>
                  <a:gd name="T4" fmla="*/ 59 w 61"/>
                  <a:gd name="T5" fmla="*/ 18 h 19"/>
                  <a:gd name="T6" fmla="*/ 61 w 61"/>
                  <a:gd name="T7" fmla="*/ 19 h 19"/>
                </a:gdLst>
                <a:ahLst/>
                <a:cxnLst>
                  <a:cxn ang="0">
                    <a:pos x="T0" y="T1"/>
                  </a:cxn>
                  <a:cxn ang="0">
                    <a:pos x="T2" y="T3"/>
                  </a:cxn>
                  <a:cxn ang="0">
                    <a:pos x="T4" y="T5"/>
                  </a:cxn>
                  <a:cxn ang="0">
                    <a:pos x="T6" y="T7"/>
                  </a:cxn>
                </a:cxnLst>
                <a:rect l="0" t="0" r="r" b="b"/>
                <a:pathLst>
                  <a:path w="61" h="19">
                    <a:moveTo>
                      <a:pt x="0" y="0"/>
                    </a:moveTo>
                    <a:lnTo>
                      <a:pt x="14" y="4"/>
                    </a:lnTo>
                    <a:lnTo>
                      <a:pt x="59" y="18"/>
                    </a:lnTo>
                    <a:lnTo>
                      <a:pt x="61"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8" name="Freeform 800">
                <a:extLst>
                  <a:ext uri="{FF2B5EF4-FFF2-40B4-BE49-F238E27FC236}">
                    <a16:creationId xmlns:a16="http://schemas.microsoft.com/office/drawing/2014/main" id="{3F649462-4171-2D5A-E2B2-5EB97C97AA28}"/>
                  </a:ext>
                </a:extLst>
              </p:cNvPr>
              <p:cNvSpPr>
                <a:spLocks/>
              </p:cNvSpPr>
              <p:nvPr/>
            </p:nvSpPr>
            <p:spPr bwMode="auto">
              <a:xfrm>
                <a:off x="2433" y="1873"/>
                <a:ext cx="76" cy="19"/>
              </a:xfrm>
              <a:custGeom>
                <a:avLst/>
                <a:gdLst>
                  <a:gd name="T0" fmla="*/ 0 w 76"/>
                  <a:gd name="T1" fmla="*/ 19 h 19"/>
                  <a:gd name="T2" fmla="*/ 32 w 76"/>
                  <a:gd name="T3" fmla="*/ 11 h 19"/>
                  <a:gd name="T4" fmla="*/ 76 w 76"/>
                  <a:gd name="T5" fmla="*/ 0 h 19"/>
                </a:gdLst>
                <a:ahLst/>
                <a:cxnLst>
                  <a:cxn ang="0">
                    <a:pos x="T0" y="T1"/>
                  </a:cxn>
                  <a:cxn ang="0">
                    <a:pos x="T2" y="T3"/>
                  </a:cxn>
                  <a:cxn ang="0">
                    <a:pos x="T4" y="T5"/>
                  </a:cxn>
                </a:cxnLst>
                <a:rect l="0" t="0" r="r" b="b"/>
                <a:pathLst>
                  <a:path w="76" h="19">
                    <a:moveTo>
                      <a:pt x="0" y="19"/>
                    </a:moveTo>
                    <a:lnTo>
                      <a:pt x="32" y="11"/>
                    </a:lnTo>
                    <a:lnTo>
                      <a:pt x="76"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9" name="Freeform 801">
                <a:extLst>
                  <a:ext uri="{FF2B5EF4-FFF2-40B4-BE49-F238E27FC236}">
                    <a16:creationId xmlns:a16="http://schemas.microsoft.com/office/drawing/2014/main" id="{1A206541-27F8-088B-18F2-EAFEB3501DF1}"/>
                  </a:ext>
                </a:extLst>
              </p:cNvPr>
              <p:cNvSpPr>
                <a:spLocks/>
              </p:cNvSpPr>
              <p:nvPr/>
            </p:nvSpPr>
            <p:spPr bwMode="auto">
              <a:xfrm>
                <a:off x="3458" y="1873"/>
                <a:ext cx="76" cy="19"/>
              </a:xfrm>
              <a:custGeom>
                <a:avLst/>
                <a:gdLst>
                  <a:gd name="T0" fmla="*/ 0 w 76"/>
                  <a:gd name="T1" fmla="*/ 0 h 19"/>
                  <a:gd name="T2" fmla="*/ 44 w 76"/>
                  <a:gd name="T3" fmla="*/ 11 h 19"/>
                  <a:gd name="T4" fmla="*/ 76 w 76"/>
                  <a:gd name="T5" fmla="*/ 19 h 19"/>
                </a:gdLst>
                <a:ahLst/>
                <a:cxnLst>
                  <a:cxn ang="0">
                    <a:pos x="T0" y="T1"/>
                  </a:cxn>
                  <a:cxn ang="0">
                    <a:pos x="T2" y="T3"/>
                  </a:cxn>
                  <a:cxn ang="0">
                    <a:pos x="T4" y="T5"/>
                  </a:cxn>
                </a:cxnLst>
                <a:rect l="0" t="0" r="r" b="b"/>
                <a:pathLst>
                  <a:path w="76" h="19">
                    <a:moveTo>
                      <a:pt x="0" y="0"/>
                    </a:moveTo>
                    <a:lnTo>
                      <a:pt x="44" y="11"/>
                    </a:lnTo>
                    <a:lnTo>
                      <a:pt x="76"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0" name="Freeform 802">
                <a:extLst>
                  <a:ext uri="{FF2B5EF4-FFF2-40B4-BE49-F238E27FC236}">
                    <a16:creationId xmlns:a16="http://schemas.microsoft.com/office/drawing/2014/main" id="{00B13CC5-29BB-D356-AC7B-084BC0CFF2D5}"/>
                  </a:ext>
                </a:extLst>
              </p:cNvPr>
              <p:cNvSpPr>
                <a:spLocks/>
              </p:cNvSpPr>
              <p:nvPr/>
            </p:nvSpPr>
            <p:spPr bwMode="auto">
              <a:xfrm>
                <a:off x="2509" y="1854"/>
                <a:ext cx="100" cy="19"/>
              </a:xfrm>
              <a:custGeom>
                <a:avLst/>
                <a:gdLst>
                  <a:gd name="T0" fmla="*/ 0 w 100"/>
                  <a:gd name="T1" fmla="*/ 19 h 19"/>
                  <a:gd name="T2" fmla="*/ 1 w 100"/>
                  <a:gd name="T3" fmla="*/ 19 h 19"/>
                  <a:gd name="T4" fmla="*/ 46 w 100"/>
                  <a:gd name="T5" fmla="*/ 10 h 19"/>
                  <a:gd name="T6" fmla="*/ 91 w 100"/>
                  <a:gd name="T7" fmla="*/ 2 h 19"/>
                  <a:gd name="T8" fmla="*/ 100 w 100"/>
                  <a:gd name="T9" fmla="*/ 0 h 19"/>
                </a:gdLst>
                <a:ahLst/>
                <a:cxnLst>
                  <a:cxn ang="0">
                    <a:pos x="T0" y="T1"/>
                  </a:cxn>
                  <a:cxn ang="0">
                    <a:pos x="T2" y="T3"/>
                  </a:cxn>
                  <a:cxn ang="0">
                    <a:pos x="T4" y="T5"/>
                  </a:cxn>
                  <a:cxn ang="0">
                    <a:pos x="T6" y="T7"/>
                  </a:cxn>
                  <a:cxn ang="0">
                    <a:pos x="T8" y="T9"/>
                  </a:cxn>
                </a:cxnLst>
                <a:rect l="0" t="0" r="r" b="b"/>
                <a:pathLst>
                  <a:path w="100" h="19">
                    <a:moveTo>
                      <a:pt x="0" y="19"/>
                    </a:moveTo>
                    <a:lnTo>
                      <a:pt x="1" y="19"/>
                    </a:lnTo>
                    <a:lnTo>
                      <a:pt x="46" y="10"/>
                    </a:lnTo>
                    <a:lnTo>
                      <a:pt x="91" y="2"/>
                    </a:lnTo>
                    <a:lnTo>
                      <a:pt x="10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1" name="Freeform 803">
                <a:extLst>
                  <a:ext uri="{FF2B5EF4-FFF2-40B4-BE49-F238E27FC236}">
                    <a16:creationId xmlns:a16="http://schemas.microsoft.com/office/drawing/2014/main" id="{EAB19FA4-D8DC-21D0-617B-B6DB936902D2}"/>
                  </a:ext>
                </a:extLst>
              </p:cNvPr>
              <p:cNvSpPr>
                <a:spLocks/>
              </p:cNvSpPr>
              <p:nvPr/>
            </p:nvSpPr>
            <p:spPr bwMode="auto">
              <a:xfrm>
                <a:off x="3358" y="1854"/>
                <a:ext cx="100" cy="19"/>
              </a:xfrm>
              <a:custGeom>
                <a:avLst/>
                <a:gdLst>
                  <a:gd name="T0" fmla="*/ 0 w 100"/>
                  <a:gd name="T1" fmla="*/ 0 h 19"/>
                  <a:gd name="T2" fmla="*/ 9 w 100"/>
                  <a:gd name="T3" fmla="*/ 2 h 19"/>
                  <a:gd name="T4" fmla="*/ 54 w 100"/>
                  <a:gd name="T5" fmla="*/ 10 h 19"/>
                  <a:gd name="T6" fmla="*/ 99 w 100"/>
                  <a:gd name="T7" fmla="*/ 19 h 19"/>
                  <a:gd name="T8" fmla="*/ 100 w 100"/>
                  <a:gd name="T9" fmla="*/ 19 h 19"/>
                </a:gdLst>
                <a:ahLst/>
                <a:cxnLst>
                  <a:cxn ang="0">
                    <a:pos x="T0" y="T1"/>
                  </a:cxn>
                  <a:cxn ang="0">
                    <a:pos x="T2" y="T3"/>
                  </a:cxn>
                  <a:cxn ang="0">
                    <a:pos x="T4" y="T5"/>
                  </a:cxn>
                  <a:cxn ang="0">
                    <a:pos x="T6" y="T7"/>
                  </a:cxn>
                  <a:cxn ang="0">
                    <a:pos x="T8" y="T9"/>
                  </a:cxn>
                </a:cxnLst>
                <a:rect l="0" t="0" r="r" b="b"/>
                <a:pathLst>
                  <a:path w="100" h="19">
                    <a:moveTo>
                      <a:pt x="0" y="0"/>
                    </a:moveTo>
                    <a:lnTo>
                      <a:pt x="9" y="2"/>
                    </a:lnTo>
                    <a:lnTo>
                      <a:pt x="54" y="10"/>
                    </a:lnTo>
                    <a:lnTo>
                      <a:pt x="99" y="19"/>
                    </a:lnTo>
                    <a:lnTo>
                      <a:pt x="10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2" name="Freeform 804">
                <a:extLst>
                  <a:ext uri="{FF2B5EF4-FFF2-40B4-BE49-F238E27FC236}">
                    <a16:creationId xmlns:a16="http://schemas.microsoft.com/office/drawing/2014/main" id="{232C4353-ED4E-CFE8-5488-90025DDBBBB7}"/>
                  </a:ext>
                </a:extLst>
              </p:cNvPr>
              <p:cNvSpPr>
                <a:spLocks/>
              </p:cNvSpPr>
              <p:nvPr/>
            </p:nvSpPr>
            <p:spPr bwMode="auto">
              <a:xfrm>
                <a:off x="2609" y="1835"/>
                <a:ext cx="155" cy="19"/>
              </a:xfrm>
              <a:custGeom>
                <a:avLst/>
                <a:gdLst>
                  <a:gd name="T0" fmla="*/ 0 w 155"/>
                  <a:gd name="T1" fmla="*/ 19 h 19"/>
                  <a:gd name="T2" fmla="*/ 36 w 155"/>
                  <a:gd name="T3" fmla="*/ 14 h 19"/>
                  <a:gd name="T4" fmla="*/ 81 w 155"/>
                  <a:gd name="T5" fmla="*/ 8 h 19"/>
                  <a:gd name="T6" fmla="*/ 126 w 155"/>
                  <a:gd name="T7" fmla="*/ 3 h 19"/>
                  <a:gd name="T8" fmla="*/ 155 w 155"/>
                  <a:gd name="T9" fmla="*/ 0 h 19"/>
                </a:gdLst>
                <a:ahLst/>
                <a:cxnLst>
                  <a:cxn ang="0">
                    <a:pos x="T0" y="T1"/>
                  </a:cxn>
                  <a:cxn ang="0">
                    <a:pos x="T2" y="T3"/>
                  </a:cxn>
                  <a:cxn ang="0">
                    <a:pos x="T4" y="T5"/>
                  </a:cxn>
                  <a:cxn ang="0">
                    <a:pos x="T6" y="T7"/>
                  </a:cxn>
                  <a:cxn ang="0">
                    <a:pos x="T8" y="T9"/>
                  </a:cxn>
                </a:cxnLst>
                <a:rect l="0" t="0" r="r" b="b"/>
                <a:pathLst>
                  <a:path w="155" h="19">
                    <a:moveTo>
                      <a:pt x="0" y="19"/>
                    </a:moveTo>
                    <a:lnTo>
                      <a:pt x="36" y="14"/>
                    </a:lnTo>
                    <a:lnTo>
                      <a:pt x="81" y="8"/>
                    </a:lnTo>
                    <a:lnTo>
                      <a:pt x="126" y="3"/>
                    </a:lnTo>
                    <a:lnTo>
                      <a:pt x="155"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3" name="Freeform 805">
                <a:extLst>
                  <a:ext uri="{FF2B5EF4-FFF2-40B4-BE49-F238E27FC236}">
                    <a16:creationId xmlns:a16="http://schemas.microsoft.com/office/drawing/2014/main" id="{FC4DF11E-4046-5C4C-FA51-53498E6E9D06}"/>
                  </a:ext>
                </a:extLst>
              </p:cNvPr>
              <p:cNvSpPr>
                <a:spLocks/>
              </p:cNvSpPr>
              <p:nvPr/>
            </p:nvSpPr>
            <p:spPr bwMode="auto">
              <a:xfrm>
                <a:off x="3203" y="1835"/>
                <a:ext cx="155" cy="19"/>
              </a:xfrm>
              <a:custGeom>
                <a:avLst/>
                <a:gdLst>
                  <a:gd name="T0" fmla="*/ 0 w 155"/>
                  <a:gd name="T1" fmla="*/ 0 h 19"/>
                  <a:gd name="T2" fmla="*/ 29 w 155"/>
                  <a:gd name="T3" fmla="*/ 3 h 19"/>
                  <a:gd name="T4" fmla="*/ 74 w 155"/>
                  <a:gd name="T5" fmla="*/ 8 h 19"/>
                  <a:gd name="T6" fmla="*/ 119 w 155"/>
                  <a:gd name="T7" fmla="*/ 14 h 19"/>
                  <a:gd name="T8" fmla="*/ 155 w 155"/>
                  <a:gd name="T9" fmla="*/ 19 h 19"/>
                </a:gdLst>
                <a:ahLst/>
                <a:cxnLst>
                  <a:cxn ang="0">
                    <a:pos x="T0" y="T1"/>
                  </a:cxn>
                  <a:cxn ang="0">
                    <a:pos x="T2" y="T3"/>
                  </a:cxn>
                  <a:cxn ang="0">
                    <a:pos x="T4" y="T5"/>
                  </a:cxn>
                  <a:cxn ang="0">
                    <a:pos x="T6" y="T7"/>
                  </a:cxn>
                  <a:cxn ang="0">
                    <a:pos x="T8" y="T9"/>
                  </a:cxn>
                </a:cxnLst>
                <a:rect l="0" t="0" r="r" b="b"/>
                <a:pathLst>
                  <a:path w="155" h="19">
                    <a:moveTo>
                      <a:pt x="0" y="0"/>
                    </a:moveTo>
                    <a:lnTo>
                      <a:pt x="29" y="3"/>
                    </a:lnTo>
                    <a:lnTo>
                      <a:pt x="74" y="8"/>
                    </a:lnTo>
                    <a:lnTo>
                      <a:pt x="119" y="14"/>
                    </a:lnTo>
                    <a:lnTo>
                      <a:pt x="155"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4" name="Freeform 806">
                <a:extLst>
                  <a:ext uri="{FF2B5EF4-FFF2-40B4-BE49-F238E27FC236}">
                    <a16:creationId xmlns:a16="http://schemas.microsoft.com/office/drawing/2014/main" id="{2C2AF05B-71F9-CB71-F00D-3A211BF0660D}"/>
                  </a:ext>
                </a:extLst>
              </p:cNvPr>
              <p:cNvSpPr>
                <a:spLocks/>
              </p:cNvSpPr>
              <p:nvPr/>
            </p:nvSpPr>
            <p:spPr bwMode="auto">
              <a:xfrm>
                <a:off x="2764" y="1826"/>
                <a:ext cx="439" cy="9"/>
              </a:xfrm>
              <a:custGeom>
                <a:avLst/>
                <a:gdLst>
                  <a:gd name="T0" fmla="*/ 0 w 439"/>
                  <a:gd name="T1" fmla="*/ 9 h 9"/>
                  <a:gd name="T2" fmla="*/ 16 w 439"/>
                  <a:gd name="T3" fmla="*/ 8 h 9"/>
                  <a:gd name="T4" fmla="*/ 61 w 439"/>
                  <a:gd name="T5" fmla="*/ 5 h 9"/>
                  <a:gd name="T6" fmla="*/ 107 w 439"/>
                  <a:gd name="T7" fmla="*/ 3 h 9"/>
                  <a:gd name="T8" fmla="*/ 152 w 439"/>
                  <a:gd name="T9" fmla="*/ 1 h 9"/>
                  <a:gd name="T10" fmla="*/ 197 w 439"/>
                  <a:gd name="T11" fmla="*/ 0 h 9"/>
                  <a:gd name="T12" fmla="*/ 242 w 439"/>
                  <a:gd name="T13" fmla="*/ 0 h 9"/>
                  <a:gd name="T14" fmla="*/ 287 w 439"/>
                  <a:gd name="T15" fmla="*/ 1 h 9"/>
                  <a:gd name="T16" fmla="*/ 332 w 439"/>
                  <a:gd name="T17" fmla="*/ 3 h 9"/>
                  <a:gd name="T18" fmla="*/ 378 w 439"/>
                  <a:gd name="T19" fmla="*/ 5 h 9"/>
                  <a:gd name="T20" fmla="*/ 423 w 439"/>
                  <a:gd name="T21" fmla="*/ 8 h 9"/>
                  <a:gd name="T22" fmla="*/ 439 w 43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9" h="9">
                    <a:moveTo>
                      <a:pt x="0" y="9"/>
                    </a:moveTo>
                    <a:lnTo>
                      <a:pt x="16" y="8"/>
                    </a:lnTo>
                    <a:lnTo>
                      <a:pt x="61" y="5"/>
                    </a:lnTo>
                    <a:lnTo>
                      <a:pt x="107" y="3"/>
                    </a:lnTo>
                    <a:lnTo>
                      <a:pt x="152" y="1"/>
                    </a:lnTo>
                    <a:lnTo>
                      <a:pt x="197" y="0"/>
                    </a:lnTo>
                    <a:lnTo>
                      <a:pt x="242" y="0"/>
                    </a:lnTo>
                    <a:lnTo>
                      <a:pt x="287" y="1"/>
                    </a:lnTo>
                    <a:lnTo>
                      <a:pt x="332" y="3"/>
                    </a:lnTo>
                    <a:lnTo>
                      <a:pt x="378" y="5"/>
                    </a:lnTo>
                    <a:lnTo>
                      <a:pt x="423" y="8"/>
                    </a:lnTo>
                    <a:lnTo>
                      <a:pt x="439" y="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5" name="Freeform 807">
                <a:extLst>
                  <a:ext uri="{FF2B5EF4-FFF2-40B4-BE49-F238E27FC236}">
                    <a16:creationId xmlns:a16="http://schemas.microsoft.com/office/drawing/2014/main" id="{C9B8E10B-B781-1EB6-18C7-2FBE2AA89C0E}"/>
                  </a:ext>
                </a:extLst>
              </p:cNvPr>
              <p:cNvSpPr>
                <a:spLocks/>
              </p:cNvSpPr>
              <p:nvPr/>
            </p:nvSpPr>
            <p:spPr bwMode="auto">
              <a:xfrm>
                <a:off x="2707" y="2400"/>
                <a:ext cx="553" cy="12"/>
              </a:xfrm>
              <a:custGeom>
                <a:avLst/>
                <a:gdLst>
                  <a:gd name="T0" fmla="*/ 553 w 553"/>
                  <a:gd name="T1" fmla="*/ 0 h 12"/>
                  <a:gd name="T2" fmla="*/ 525 w 553"/>
                  <a:gd name="T3" fmla="*/ 2 h 12"/>
                  <a:gd name="T4" fmla="*/ 480 w 553"/>
                  <a:gd name="T5" fmla="*/ 5 h 12"/>
                  <a:gd name="T6" fmla="*/ 435 w 553"/>
                  <a:gd name="T7" fmla="*/ 8 h 12"/>
                  <a:gd name="T8" fmla="*/ 389 w 553"/>
                  <a:gd name="T9" fmla="*/ 10 h 12"/>
                  <a:gd name="T10" fmla="*/ 344 w 553"/>
                  <a:gd name="T11" fmla="*/ 11 h 12"/>
                  <a:gd name="T12" fmla="*/ 299 w 553"/>
                  <a:gd name="T13" fmla="*/ 12 h 12"/>
                  <a:gd name="T14" fmla="*/ 254 w 553"/>
                  <a:gd name="T15" fmla="*/ 12 h 12"/>
                  <a:gd name="T16" fmla="*/ 209 w 553"/>
                  <a:gd name="T17" fmla="*/ 11 h 12"/>
                  <a:gd name="T18" fmla="*/ 164 w 553"/>
                  <a:gd name="T19" fmla="*/ 10 h 12"/>
                  <a:gd name="T20" fmla="*/ 118 w 553"/>
                  <a:gd name="T21" fmla="*/ 8 h 12"/>
                  <a:gd name="T22" fmla="*/ 73 w 553"/>
                  <a:gd name="T23" fmla="*/ 5 h 12"/>
                  <a:gd name="T24" fmla="*/ 28 w 553"/>
                  <a:gd name="T25" fmla="*/ 2 h 12"/>
                  <a:gd name="T26" fmla="*/ 0 w 553"/>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3" h="12">
                    <a:moveTo>
                      <a:pt x="553" y="0"/>
                    </a:moveTo>
                    <a:lnTo>
                      <a:pt x="525" y="2"/>
                    </a:lnTo>
                    <a:lnTo>
                      <a:pt x="480" y="5"/>
                    </a:lnTo>
                    <a:lnTo>
                      <a:pt x="435" y="8"/>
                    </a:lnTo>
                    <a:lnTo>
                      <a:pt x="389" y="10"/>
                    </a:lnTo>
                    <a:lnTo>
                      <a:pt x="344" y="11"/>
                    </a:lnTo>
                    <a:lnTo>
                      <a:pt x="299" y="12"/>
                    </a:lnTo>
                    <a:lnTo>
                      <a:pt x="254" y="12"/>
                    </a:lnTo>
                    <a:lnTo>
                      <a:pt x="209" y="11"/>
                    </a:lnTo>
                    <a:lnTo>
                      <a:pt x="164" y="10"/>
                    </a:lnTo>
                    <a:lnTo>
                      <a:pt x="118" y="8"/>
                    </a:lnTo>
                    <a:lnTo>
                      <a:pt x="73" y="5"/>
                    </a:lnTo>
                    <a:lnTo>
                      <a:pt x="28" y="2"/>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6" name="Freeform 808">
                <a:extLst>
                  <a:ext uri="{FF2B5EF4-FFF2-40B4-BE49-F238E27FC236}">
                    <a16:creationId xmlns:a16="http://schemas.microsoft.com/office/drawing/2014/main" id="{A8B84F0E-575D-CE90-6802-F292F2C3389F}"/>
                  </a:ext>
                </a:extLst>
              </p:cNvPr>
              <p:cNvSpPr>
                <a:spLocks/>
              </p:cNvSpPr>
              <p:nvPr/>
            </p:nvSpPr>
            <p:spPr bwMode="auto">
              <a:xfrm>
                <a:off x="2548" y="2381"/>
                <a:ext cx="159" cy="19"/>
              </a:xfrm>
              <a:custGeom>
                <a:avLst/>
                <a:gdLst>
                  <a:gd name="T0" fmla="*/ 159 w 159"/>
                  <a:gd name="T1" fmla="*/ 19 h 19"/>
                  <a:gd name="T2" fmla="*/ 142 w 159"/>
                  <a:gd name="T3" fmla="*/ 17 h 19"/>
                  <a:gd name="T4" fmla="*/ 97 w 159"/>
                  <a:gd name="T5" fmla="*/ 13 h 19"/>
                  <a:gd name="T6" fmla="*/ 52 w 159"/>
                  <a:gd name="T7" fmla="*/ 7 h 19"/>
                  <a:gd name="T8" fmla="*/ 7 w 159"/>
                  <a:gd name="T9" fmla="*/ 1 h 19"/>
                  <a:gd name="T10" fmla="*/ 0 w 159"/>
                  <a:gd name="T11" fmla="*/ 0 h 19"/>
                </a:gdLst>
                <a:ahLst/>
                <a:cxnLst>
                  <a:cxn ang="0">
                    <a:pos x="T0" y="T1"/>
                  </a:cxn>
                  <a:cxn ang="0">
                    <a:pos x="T2" y="T3"/>
                  </a:cxn>
                  <a:cxn ang="0">
                    <a:pos x="T4" y="T5"/>
                  </a:cxn>
                  <a:cxn ang="0">
                    <a:pos x="T6" y="T7"/>
                  </a:cxn>
                  <a:cxn ang="0">
                    <a:pos x="T8" y="T9"/>
                  </a:cxn>
                  <a:cxn ang="0">
                    <a:pos x="T10" y="T11"/>
                  </a:cxn>
                </a:cxnLst>
                <a:rect l="0" t="0" r="r" b="b"/>
                <a:pathLst>
                  <a:path w="159" h="19">
                    <a:moveTo>
                      <a:pt x="159" y="19"/>
                    </a:moveTo>
                    <a:lnTo>
                      <a:pt x="142" y="17"/>
                    </a:lnTo>
                    <a:lnTo>
                      <a:pt x="97" y="13"/>
                    </a:lnTo>
                    <a:lnTo>
                      <a:pt x="52" y="7"/>
                    </a:lnTo>
                    <a:lnTo>
                      <a:pt x="7" y="1"/>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7" name="Freeform 809">
                <a:extLst>
                  <a:ext uri="{FF2B5EF4-FFF2-40B4-BE49-F238E27FC236}">
                    <a16:creationId xmlns:a16="http://schemas.microsoft.com/office/drawing/2014/main" id="{1FA9757B-43BC-2AF8-F675-134EBEB040E2}"/>
                  </a:ext>
                </a:extLst>
              </p:cNvPr>
              <p:cNvSpPr>
                <a:spLocks/>
              </p:cNvSpPr>
              <p:nvPr/>
            </p:nvSpPr>
            <p:spPr bwMode="auto">
              <a:xfrm>
                <a:off x="3260" y="2381"/>
                <a:ext cx="159" cy="19"/>
              </a:xfrm>
              <a:custGeom>
                <a:avLst/>
                <a:gdLst>
                  <a:gd name="T0" fmla="*/ 159 w 159"/>
                  <a:gd name="T1" fmla="*/ 0 h 19"/>
                  <a:gd name="T2" fmla="*/ 152 w 159"/>
                  <a:gd name="T3" fmla="*/ 1 h 19"/>
                  <a:gd name="T4" fmla="*/ 107 w 159"/>
                  <a:gd name="T5" fmla="*/ 7 h 19"/>
                  <a:gd name="T6" fmla="*/ 62 w 159"/>
                  <a:gd name="T7" fmla="*/ 13 h 19"/>
                  <a:gd name="T8" fmla="*/ 17 w 159"/>
                  <a:gd name="T9" fmla="*/ 17 h 19"/>
                  <a:gd name="T10" fmla="*/ 0 w 159"/>
                  <a:gd name="T11" fmla="*/ 19 h 19"/>
                </a:gdLst>
                <a:ahLst/>
                <a:cxnLst>
                  <a:cxn ang="0">
                    <a:pos x="T0" y="T1"/>
                  </a:cxn>
                  <a:cxn ang="0">
                    <a:pos x="T2" y="T3"/>
                  </a:cxn>
                  <a:cxn ang="0">
                    <a:pos x="T4" y="T5"/>
                  </a:cxn>
                  <a:cxn ang="0">
                    <a:pos x="T6" y="T7"/>
                  </a:cxn>
                  <a:cxn ang="0">
                    <a:pos x="T8" y="T9"/>
                  </a:cxn>
                  <a:cxn ang="0">
                    <a:pos x="T10" y="T11"/>
                  </a:cxn>
                </a:cxnLst>
                <a:rect l="0" t="0" r="r" b="b"/>
                <a:pathLst>
                  <a:path w="159" h="19">
                    <a:moveTo>
                      <a:pt x="159" y="0"/>
                    </a:moveTo>
                    <a:lnTo>
                      <a:pt x="152" y="1"/>
                    </a:lnTo>
                    <a:lnTo>
                      <a:pt x="107" y="7"/>
                    </a:lnTo>
                    <a:lnTo>
                      <a:pt x="62" y="13"/>
                    </a:lnTo>
                    <a:lnTo>
                      <a:pt x="17" y="17"/>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8" name="Freeform 810">
                <a:extLst>
                  <a:ext uri="{FF2B5EF4-FFF2-40B4-BE49-F238E27FC236}">
                    <a16:creationId xmlns:a16="http://schemas.microsoft.com/office/drawing/2014/main" id="{585AD72D-84D6-60FE-5493-CDEB4EC5FDF4}"/>
                  </a:ext>
                </a:extLst>
              </p:cNvPr>
              <p:cNvSpPr>
                <a:spLocks/>
              </p:cNvSpPr>
              <p:nvPr/>
            </p:nvSpPr>
            <p:spPr bwMode="auto">
              <a:xfrm>
                <a:off x="2440" y="2362"/>
                <a:ext cx="108" cy="19"/>
              </a:xfrm>
              <a:custGeom>
                <a:avLst/>
                <a:gdLst>
                  <a:gd name="T0" fmla="*/ 108 w 108"/>
                  <a:gd name="T1" fmla="*/ 19 h 19"/>
                  <a:gd name="T2" fmla="*/ 70 w 108"/>
                  <a:gd name="T3" fmla="*/ 13 h 19"/>
                  <a:gd name="T4" fmla="*/ 25 w 108"/>
                  <a:gd name="T5" fmla="*/ 5 h 19"/>
                  <a:gd name="T6" fmla="*/ 0 w 108"/>
                  <a:gd name="T7" fmla="*/ 0 h 19"/>
                </a:gdLst>
                <a:ahLst/>
                <a:cxnLst>
                  <a:cxn ang="0">
                    <a:pos x="T0" y="T1"/>
                  </a:cxn>
                  <a:cxn ang="0">
                    <a:pos x="T2" y="T3"/>
                  </a:cxn>
                  <a:cxn ang="0">
                    <a:pos x="T4" y="T5"/>
                  </a:cxn>
                  <a:cxn ang="0">
                    <a:pos x="T6" y="T7"/>
                  </a:cxn>
                </a:cxnLst>
                <a:rect l="0" t="0" r="r" b="b"/>
                <a:pathLst>
                  <a:path w="108" h="19">
                    <a:moveTo>
                      <a:pt x="108" y="19"/>
                    </a:moveTo>
                    <a:lnTo>
                      <a:pt x="70" y="13"/>
                    </a:lnTo>
                    <a:lnTo>
                      <a:pt x="25" y="5"/>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9" name="Freeform 811">
                <a:extLst>
                  <a:ext uri="{FF2B5EF4-FFF2-40B4-BE49-F238E27FC236}">
                    <a16:creationId xmlns:a16="http://schemas.microsoft.com/office/drawing/2014/main" id="{DA7023DB-F2C1-DF67-622C-C0FB19BC71EE}"/>
                  </a:ext>
                </a:extLst>
              </p:cNvPr>
              <p:cNvSpPr>
                <a:spLocks/>
              </p:cNvSpPr>
              <p:nvPr/>
            </p:nvSpPr>
            <p:spPr bwMode="auto">
              <a:xfrm>
                <a:off x="3419" y="2362"/>
                <a:ext cx="108" cy="19"/>
              </a:xfrm>
              <a:custGeom>
                <a:avLst/>
                <a:gdLst>
                  <a:gd name="T0" fmla="*/ 108 w 108"/>
                  <a:gd name="T1" fmla="*/ 0 h 19"/>
                  <a:gd name="T2" fmla="*/ 83 w 108"/>
                  <a:gd name="T3" fmla="*/ 5 h 19"/>
                  <a:gd name="T4" fmla="*/ 38 w 108"/>
                  <a:gd name="T5" fmla="*/ 13 h 19"/>
                  <a:gd name="T6" fmla="*/ 0 w 108"/>
                  <a:gd name="T7" fmla="*/ 19 h 19"/>
                </a:gdLst>
                <a:ahLst/>
                <a:cxnLst>
                  <a:cxn ang="0">
                    <a:pos x="T0" y="T1"/>
                  </a:cxn>
                  <a:cxn ang="0">
                    <a:pos x="T2" y="T3"/>
                  </a:cxn>
                  <a:cxn ang="0">
                    <a:pos x="T4" y="T5"/>
                  </a:cxn>
                  <a:cxn ang="0">
                    <a:pos x="T6" y="T7"/>
                  </a:cxn>
                </a:cxnLst>
                <a:rect l="0" t="0" r="r" b="b"/>
                <a:pathLst>
                  <a:path w="108" h="19">
                    <a:moveTo>
                      <a:pt x="108" y="0"/>
                    </a:moveTo>
                    <a:lnTo>
                      <a:pt x="83" y="5"/>
                    </a:lnTo>
                    <a:lnTo>
                      <a:pt x="38" y="13"/>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0" name="Freeform 812">
                <a:extLst>
                  <a:ext uri="{FF2B5EF4-FFF2-40B4-BE49-F238E27FC236}">
                    <a16:creationId xmlns:a16="http://schemas.microsoft.com/office/drawing/2014/main" id="{9B8F630D-8C76-4386-899A-7D402BF473C6}"/>
                  </a:ext>
                </a:extLst>
              </p:cNvPr>
              <p:cNvSpPr>
                <a:spLocks/>
              </p:cNvSpPr>
              <p:nvPr/>
            </p:nvSpPr>
            <p:spPr bwMode="auto">
              <a:xfrm>
                <a:off x="2355" y="2343"/>
                <a:ext cx="85" cy="19"/>
              </a:xfrm>
              <a:custGeom>
                <a:avLst/>
                <a:gdLst>
                  <a:gd name="T0" fmla="*/ 85 w 85"/>
                  <a:gd name="T1" fmla="*/ 19 h 19"/>
                  <a:gd name="T2" fmla="*/ 64 w 85"/>
                  <a:gd name="T3" fmla="*/ 15 h 19"/>
                  <a:gd name="T4" fmla="*/ 19 w 85"/>
                  <a:gd name="T5" fmla="*/ 5 h 19"/>
                  <a:gd name="T6" fmla="*/ 0 w 85"/>
                  <a:gd name="T7" fmla="*/ 0 h 19"/>
                </a:gdLst>
                <a:ahLst/>
                <a:cxnLst>
                  <a:cxn ang="0">
                    <a:pos x="T0" y="T1"/>
                  </a:cxn>
                  <a:cxn ang="0">
                    <a:pos x="T2" y="T3"/>
                  </a:cxn>
                  <a:cxn ang="0">
                    <a:pos x="T4" y="T5"/>
                  </a:cxn>
                  <a:cxn ang="0">
                    <a:pos x="T6" y="T7"/>
                  </a:cxn>
                </a:cxnLst>
                <a:rect l="0" t="0" r="r" b="b"/>
                <a:pathLst>
                  <a:path w="85" h="19">
                    <a:moveTo>
                      <a:pt x="85" y="19"/>
                    </a:moveTo>
                    <a:lnTo>
                      <a:pt x="64" y="15"/>
                    </a:lnTo>
                    <a:lnTo>
                      <a:pt x="19" y="5"/>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1" name="Freeform 813">
                <a:extLst>
                  <a:ext uri="{FF2B5EF4-FFF2-40B4-BE49-F238E27FC236}">
                    <a16:creationId xmlns:a16="http://schemas.microsoft.com/office/drawing/2014/main" id="{1EEB7910-2632-8C14-309E-F8AC9742DE54}"/>
                  </a:ext>
                </a:extLst>
              </p:cNvPr>
              <p:cNvSpPr>
                <a:spLocks/>
              </p:cNvSpPr>
              <p:nvPr/>
            </p:nvSpPr>
            <p:spPr bwMode="auto">
              <a:xfrm>
                <a:off x="3527" y="2343"/>
                <a:ext cx="85" cy="19"/>
              </a:xfrm>
              <a:custGeom>
                <a:avLst/>
                <a:gdLst>
                  <a:gd name="T0" fmla="*/ 85 w 85"/>
                  <a:gd name="T1" fmla="*/ 0 h 19"/>
                  <a:gd name="T2" fmla="*/ 66 w 85"/>
                  <a:gd name="T3" fmla="*/ 5 h 19"/>
                  <a:gd name="T4" fmla="*/ 21 w 85"/>
                  <a:gd name="T5" fmla="*/ 15 h 19"/>
                  <a:gd name="T6" fmla="*/ 0 w 85"/>
                  <a:gd name="T7" fmla="*/ 19 h 19"/>
                </a:gdLst>
                <a:ahLst/>
                <a:cxnLst>
                  <a:cxn ang="0">
                    <a:pos x="T0" y="T1"/>
                  </a:cxn>
                  <a:cxn ang="0">
                    <a:pos x="T2" y="T3"/>
                  </a:cxn>
                  <a:cxn ang="0">
                    <a:pos x="T4" y="T5"/>
                  </a:cxn>
                  <a:cxn ang="0">
                    <a:pos x="T6" y="T7"/>
                  </a:cxn>
                </a:cxnLst>
                <a:rect l="0" t="0" r="r" b="b"/>
                <a:pathLst>
                  <a:path w="85" h="19">
                    <a:moveTo>
                      <a:pt x="85" y="0"/>
                    </a:moveTo>
                    <a:lnTo>
                      <a:pt x="66" y="5"/>
                    </a:lnTo>
                    <a:lnTo>
                      <a:pt x="21" y="15"/>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2" name="Freeform 814">
                <a:extLst>
                  <a:ext uri="{FF2B5EF4-FFF2-40B4-BE49-F238E27FC236}">
                    <a16:creationId xmlns:a16="http://schemas.microsoft.com/office/drawing/2014/main" id="{ED052C1B-52C5-8DF0-B18D-B573B29BD70A}"/>
                  </a:ext>
                </a:extLst>
              </p:cNvPr>
              <p:cNvSpPr>
                <a:spLocks/>
              </p:cNvSpPr>
              <p:nvPr/>
            </p:nvSpPr>
            <p:spPr bwMode="auto">
              <a:xfrm>
                <a:off x="2285" y="2325"/>
                <a:ext cx="70" cy="18"/>
              </a:xfrm>
              <a:custGeom>
                <a:avLst/>
                <a:gdLst>
                  <a:gd name="T0" fmla="*/ 70 w 70"/>
                  <a:gd name="T1" fmla="*/ 18 h 18"/>
                  <a:gd name="T2" fmla="*/ 44 w 70"/>
                  <a:gd name="T3" fmla="*/ 11 h 18"/>
                  <a:gd name="T4" fmla="*/ 0 w 70"/>
                  <a:gd name="T5" fmla="*/ 0 h 18"/>
                </a:gdLst>
                <a:ahLst/>
                <a:cxnLst>
                  <a:cxn ang="0">
                    <a:pos x="T0" y="T1"/>
                  </a:cxn>
                  <a:cxn ang="0">
                    <a:pos x="T2" y="T3"/>
                  </a:cxn>
                  <a:cxn ang="0">
                    <a:pos x="T4" y="T5"/>
                  </a:cxn>
                </a:cxnLst>
                <a:rect l="0" t="0" r="r" b="b"/>
                <a:pathLst>
                  <a:path w="70" h="18">
                    <a:moveTo>
                      <a:pt x="70" y="18"/>
                    </a:moveTo>
                    <a:lnTo>
                      <a:pt x="44" y="11"/>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3" name="Freeform 815">
                <a:extLst>
                  <a:ext uri="{FF2B5EF4-FFF2-40B4-BE49-F238E27FC236}">
                    <a16:creationId xmlns:a16="http://schemas.microsoft.com/office/drawing/2014/main" id="{93D69FAD-27B2-C2BA-F9AC-8CE838D7827F}"/>
                  </a:ext>
                </a:extLst>
              </p:cNvPr>
              <p:cNvSpPr>
                <a:spLocks/>
              </p:cNvSpPr>
              <p:nvPr/>
            </p:nvSpPr>
            <p:spPr bwMode="auto">
              <a:xfrm>
                <a:off x="3612" y="2325"/>
                <a:ext cx="70" cy="18"/>
              </a:xfrm>
              <a:custGeom>
                <a:avLst/>
                <a:gdLst>
                  <a:gd name="T0" fmla="*/ 70 w 70"/>
                  <a:gd name="T1" fmla="*/ 0 h 18"/>
                  <a:gd name="T2" fmla="*/ 26 w 70"/>
                  <a:gd name="T3" fmla="*/ 11 h 18"/>
                  <a:gd name="T4" fmla="*/ 0 w 70"/>
                  <a:gd name="T5" fmla="*/ 18 h 18"/>
                </a:gdLst>
                <a:ahLst/>
                <a:cxnLst>
                  <a:cxn ang="0">
                    <a:pos x="T0" y="T1"/>
                  </a:cxn>
                  <a:cxn ang="0">
                    <a:pos x="T2" y="T3"/>
                  </a:cxn>
                  <a:cxn ang="0">
                    <a:pos x="T4" y="T5"/>
                  </a:cxn>
                </a:cxnLst>
                <a:rect l="0" t="0" r="r" b="b"/>
                <a:pathLst>
                  <a:path w="70" h="18">
                    <a:moveTo>
                      <a:pt x="70" y="0"/>
                    </a:moveTo>
                    <a:lnTo>
                      <a:pt x="26" y="11"/>
                    </a:lnTo>
                    <a:lnTo>
                      <a:pt x="0" y="18"/>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4" name="Freeform 816">
                <a:extLst>
                  <a:ext uri="{FF2B5EF4-FFF2-40B4-BE49-F238E27FC236}">
                    <a16:creationId xmlns:a16="http://schemas.microsoft.com/office/drawing/2014/main" id="{B26640F3-6886-DCDE-ADB9-EF1EAA2E6DF7}"/>
                  </a:ext>
                </a:extLst>
              </p:cNvPr>
              <p:cNvSpPr>
                <a:spLocks/>
              </p:cNvSpPr>
              <p:nvPr/>
            </p:nvSpPr>
            <p:spPr bwMode="auto">
              <a:xfrm>
                <a:off x="2228" y="2306"/>
                <a:ext cx="57" cy="19"/>
              </a:xfrm>
              <a:custGeom>
                <a:avLst/>
                <a:gdLst>
                  <a:gd name="T0" fmla="*/ 57 w 57"/>
                  <a:gd name="T1" fmla="*/ 19 h 19"/>
                  <a:gd name="T2" fmla="*/ 56 w 57"/>
                  <a:gd name="T3" fmla="*/ 18 h 19"/>
                  <a:gd name="T4" fmla="*/ 11 w 57"/>
                  <a:gd name="T5" fmla="*/ 4 h 19"/>
                  <a:gd name="T6" fmla="*/ 0 w 57"/>
                  <a:gd name="T7" fmla="*/ 0 h 19"/>
                </a:gdLst>
                <a:ahLst/>
                <a:cxnLst>
                  <a:cxn ang="0">
                    <a:pos x="T0" y="T1"/>
                  </a:cxn>
                  <a:cxn ang="0">
                    <a:pos x="T2" y="T3"/>
                  </a:cxn>
                  <a:cxn ang="0">
                    <a:pos x="T4" y="T5"/>
                  </a:cxn>
                  <a:cxn ang="0">
                    <a:pos x="T6" y="T7"/>
                  </a:cxn>
                </a:cxnLst>
                <a:rect l="0" t="0" r="r" b="b"/>
                <a:pathLst>
                  <a:path w="57" h="19">
                    <a:moveTo>
                      <a:pt x="57" y="19"/>
                    </a:moveTo>
                    <a:lnTo>
                      <a:pt x="56" y="18"/>
                    </a:lnTo>
                    <a:lnTo>
                      <a:pt x="11" y="4"/>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5" name="Freeform 817">
                <a:extLst>
                  <a:ext uri="{FF2B5EF4-FFF2-40B4-BE49-F238E27FC236}">
                    <a16:creationId xmlns:a16="http://schemas.microsoft.com/office/drawing/2014/main" id="{CC618DA4-8B3A-A8A8-3939-6A1EA99AA51C}"/>
                  </a:ext>
                </a:extLst>
              </p:cNvPr>
              <p:cNvSpPr>
                <a:spLocks/>
              </p:cNvSpPr>
              <p:nvPr/>
            </p:nvSpPr>
            <p:spPr bwMode="auto">
              <a:xfrm>
                <a:off x="3682" y="2306"/>
                <a:ext cx="57" cy="19"/>
              </a:xfrm>
              <a:custGeom>
                <a:avLst/>
                <a:gdLst>
                  <a:gd name="T0" fmla="*/ 57 w 57"/>
                  <a:gd name="T1" fmla="*/ 0 h 19"/>
                  <a:gd name="T2" fmla="*/ 46 w 57"/>
                  <a:gd name="T3" fmla="*/ 4 h 19"/>
                  <a:gd name="T4" fmla="*/ 1 w 57"/>
                  <a:gd name="T5" fmla="*/ 18 h 19"/>
                  <a:gd name="T6" fmla="*/ 0 w 57"/>
                  <a:gd name="T7" fmla="*/ 19 h 19"/>
                </a:gdLst>
                <a:ahLst/>
                <a:cxnLst>
                  <a:cxn ang="0">
                    <a:pos x="T0" y="T1"/>
                  </a:cxn>
                  <a:cxn ang="0">
                    <a:pos x="T2" y="T3"/>
                  </a:cxn>
                  <a:cxn ang="0">
                    <a:pos x="T4" y="T5"/>
                  </a:cxn>
                  <a:cxn ang="0">
                    <a:pos x="T6" y="T7"/>
                  </a:cxn>
                </a:cxnLst>
                <a:rect l="0" t="0" r="r" b="b"/>
                <a:pathLst>
                  <a:path w="57" h="19">
                    <a:moveTo>
                      <a:pt x="57" y="0"/>
                    </a:moveTo>
                    <a:lnTo>
                      <a:pt x="46" y="4"/>
                    </a:lnTo>
                    <a:lnTo>
                      <a:pt x="1" y="18"/>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6" name="Freeform 818">
                <a:extLst>
                  <a:ext uri="{FF2B5EF4-FFF2-40B4-BE49-F238E27FC236}">
                    <a16:creationId xmlns:a16="http://schemas.microsoft.com/office/drawing/2014/main" id="{F3680B03-EABE-7FCF-6D30-A5D9D68AA83C}"/>
                  </a:ext>
                </a:extLst>
              </p:cNvPr>
              <p:cNvSpPr>
                <a:spLocks/>
              </p:cNvSpPr>
              <p:nvPr/>
            </p:nvSpPr>
            <p:spPr bwMode="auto">
              <a:xfrm>
                <a:off x="2178" y="2287"/>
                <a:ext cx="50" cy="19"/>
              </a:xfrm>
              <a:custGeom>
                <a:avLst/>
                <a:gdLst>
                  <a:gd name="T0" fmla="*/ 50 w 50"/>
                  <a:gd name="T1" fmla="*/ 19 h 19"/>
                  <a:gd name="T2" fmla="*/ 16 w 50"/>
                  <a:gd name="T3" fmla="*/ 6 h 19"/>
                  <a:gd name="T4" fmla="*/ 0 w 50"/>
                  <a:gd name="T5" fmla="*/ 0 h 19"/>
                </a:gdLst>
                <a:ahLst/>
                <a:cxnLst>
                  <a:cxn ang="0">
                    <a:pos x="T0" y="T1"/>
                  </a:cxn>
                  <a:cxn ang="0">
                    <a:pos x="T2" y="T3"/>
                  </a:cxn>
                  <a:cxn ang="0">
                    <a:pos x="T4" y="T5"/>
                  </a:cxn>
                </a:cxnLst>
                <a:rect l="0" t="0" r="r" b="b"/>
                <a:pathLst>
                  <a:path w="50" h="19">
                    <a:moveTo>
                      <a:pt x="50" y="19"/>
                    </a:moveTo>
                    <a:lnTo>
                      <a:pt x="16" y="6"/>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7" name="Freeform 819">
                <a:extLst>
                  <a:ext uri="{FF2B5EF4-FFF2-40B4-BE49-F238E27FC236}">
                    <a16:creationId xmlns:a16="http://schemas.microsoft.com/office/drawing/2014/main" id="{8AE2D2E2-F4B0-929E-61C3-D236481C6FF5}"/>
                  </a:ext>
                </a:extLst>
              </p:cNvPr>
              <p:cNvSpPr>
                <a:spLocks/>
              </p:cNvSpPr>
              <p:nvPr/>
            </p:nvSpPr>
            <p:spPr bwMode="auto">
              <a:xfrm>
                <a:off x="3739" y="2287"/>
                <a:ext cx="50" cy="19"/>
              </a:xfrm>
              <a:custGeom>
                <a:avLst/>
                <a:gdLst>
                  <a:gd name="T0" fmla="*/ 50 w 50"/>
                  <a:gd name="T1" fmla="*/ 0 h 19"/>
                  <a:gd name="T2" fmla="*/ 34 w 50"/>
                  <a:gd name="T3" fmla="*/ 6 h 19"/>
                  <a:gd name="T4" fmla="*/ 0 w 50"/>
                  <a:gd name="T5" fmla="*/ 19 h 19"/>
                </a:gdLst>
                <a:ahLst/>
                <a:cxnLst>
                  <a:cxn ang="0">
                    <a:pos x="T0" y="T1"/>
                  </a:cxn>
                  <a:cxn ang="0">
                    <a:pos x="T2" y="T3"/>
                  </a:cxn>
                  <a:cxn ang="0">
                    <a:pos x="T4" y="T5"/>
                  </a:cxn>
                </a:cxnLst>
                <a:rect l="0" t="0" r="r" b="b"/>
                <a:pathLst>
                  <a:path w="50" h="19">
                    <a:moveTo>
                      <a:pt x="50" y="0"/>
                    </a:moveTo>
                    <a:lnTo>
                      <a:pt x="34" y="6"/>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8" name="Freeform 820">
                <a:extLst>
                  <a:ext uri="{FF2B5EF4-FFF2-40B4-BE49-F238E27FC236}">
                    <a16:creationId xmlns:a16="http://schemas.microsoft.com/office/drawing/2014/main" id="{C27DC86D-080A-4B89-33BC-B007AFF7AB19}"/>
                  </a:ext>
                </a:extLst>
              </p:cNvPr>
              <p:cNvSpPr>
                <a:spLocks/>
              </p:cNvSpPr>
              <p:nvPr/>
            </p:nvSpPr>
            <p:spPr bwMode="auto">
              <a:xfrm>
                <a:off x="2135" y="2268"/>
                <a:ext cx="43" cy="19"/>
              </a:xfrm>
              <a:custGeom>
                <a:avLst/>
                <a:gdLst>
                  <a:gd name="T0" fmla="*/ 43 w 43"/>
                  <a:gd name="T1" fmla="*/ 19 h 19"/>
                  <a:gd name="T2" fmla="*/ 14 w 43"/>
                  <a:gd name="T3" fmla="*/ 6 h 19"/>
                  <a:gd name="T4" fmla="*/ 0 w 43"/>
                  <a:gd name="T5" fmla="*/ 0 h 19"/>
                </a:gdLst>
                <a:ahLst/>
                <a:cxnLst>
                  <a:cxn ang="0">
                    <a:pos x="T0" y="T1"/>
                  </a:cxn>
                  <a:cxn ang="0">
                    <a:pos x="T2" y="T3"/>
                  </a:cxn>
                  <a:cxn ang="0">
                    <a:pos x="T4" y="T5"/>
                  </a:cxn>
                </a:cxnLst>
                <a:rect l="0" t="0" r="r" b="b"/>
                <a:pathLst>
                  <a:path w="43" h="19">
                    <a:moveTo>
                      <a:pt x="43" y="19"/>
                    </a:moveTo>
                    <a:lnTo>
                      <a:pt x="14" y="6"/>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9" name="Freeform 821">
                <a:extLst>
                  <a:ext uri="{FF2B5EF4-FFF2-40B4-BE49-F238E27FC236}">
                    <a16:creationId xmlns:a16="http://schemas.microsoft.com/office/drawing/2014/main" id="{806015CE-56D0-7FDE-EB0E-B845550C537D}"/>
                  </a:ext>
                </a:extLst>
              </p:cNvPr>
              <p:cNvSpPr>
                <a:spLocks/>
              </p:cNvSpPr>
              <p:nvPr/>
            </p:nvSpPr>
            <p:spPr bwMode="auto">
              <a:xfrm>
                <a:off x="3789" y="2268"/>
                <a:ext cx="43" cy="19"/>
              </a:xfrm>
              <a:custGeom>
                <a:avLst/>
                <a:gdLst>
                  <a:gd name="T0" fmla="*/ 43 w 43"/>
                  <a:gd name="T1" fmla="*/ 0 h 19"/>
                  <a:gd name="T2" fmla="*/ 29 w 43"/>
                  <a:gd name="T3" fmla="*/ 6 h 19"/>
                  <a:gd name="T4" fmla="*/ 0 w 43"/>
                  <a:gd name="T5" fmla="*/ 19 h 19"/>
                </a:gdLst>
                <a:ahLst/>
                <a:cxnLst>
                  <a:cxn ang="0">
                    <a:pos x="T0" y="T1"/>
                  </a:cxn>
                  <a:cxn ang="0">
                    <a:pos x="T2" y="T3"/>
                  </a:cxn>
                  <a:cxn ang="0">
                    <a:pos x="T4" y="T5"/>
                  </a:cxn>
                </a:cxnLst>
                <a:rect l="0" t="0" r="r" b="b"/>
                <a:pathLst>
                  <a:path w="43" h="19">
                    <a:moveTo>
                      <a:pt x="43" y="0"/>
                    </a:moveTo>
                    <a:lnTo>
                      <a:pt x="29" y="6"/>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0" name="Freeform 822">
                <a:extLst>
                  <a:ext uri="{FF2B5EF4-FFF2-40B4-BE49-F238E27FC236}">
                    <a16:creationId xmlns:a16="http://schemas.microsoft.com/office/drawing/2014/main" id="{EC590677-E8D4-93BD-326B-7F62E1A33F7F}"/>
                  </a:ext>
                </a:extLst>
              </p:cNvPr>
              <p:cNvSpPr>
                <a:spLocks/>
              </p:cNvSpPr>
              <p:nvPr/>
            </p:nvSpPr>
            <p:spPr bwMode="auto">
              <a:xfrm>
                <a:off x="2098" y="2249"/>
                <a:ext cx="37" cy="19"/>
              </a:xfrm>
              <a:custGeom>
                <a:avLst/>
                <a:gdLst>
                  <a:gd name="T0" fmla="*/ 37 w 37"/>
                  <a:gd name="T1" fmla="*/ 19 h 19"/>
                  <a:gd name="T2" fmla="*/ 6 w 37"/>
                  <a:gd name="T3" fmla="*/ 3 h 19"/>
                  <a:gd name="T4" fmla="*/ 0 w 37"/>
                  <a:gd name="T5" fmla="*/ 0 h 19"/>
                </a:gdLst>
                <a:ahLst/>
                <a:cxnLst>
                  <a:cxn ang="0">
                    <a:pos x="T0" y="T1"/>
                  </a:cxn>
                  <a:cxn ang="0">
                    <a:pos x="T2" y="T3"/>
                  </a:cxn>
                  <a:cxn ang="0">
                    <a:pos x="T4" y="T5"/>
                  </a:cxn>
                </a:cxnLst>
                <a:rect l="0" t="0" r="r" b="b"/>
                <a:pathLst>
                  <a:path w="37" h="19">
                    <a:moveTo>
                      <a:pt x="37" y="19"/>
                    </a:moveTo>
                    <a:lnTo>
                      <a:pt x="6" y="3"/>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1" name="Freeform 823">
                <a:extLst>
                  <a:ext uri="{FF2B5EF4-FFF2-40B4-BE49-F238E27FC236}">
                    <a16:creationId xmlns:a16="http://schemas.microsoft.com/office/drawing/2014/main" id="{B660E5A1-EA11-71D4-ECA5-B89FC400FEAC}"/>
                  </a:ext>
                </a:extLst>
              </p:cNvPr>
              <p:cNvSpPr>
                <a:spLocks/>
              </p:cNvSpPr>
              <p:nvPr/>
            </p:nvSpPr>
            <p:spPr bwMode="auto">
              <a:xfrm>
                <a:off x="3832" y="2249"/>
                <a:ext cx="37" cy="19"/>
              </a:xfrm>
              <a:custGeom>
                <a:avLst/>
                <a:gdLst>
                  <a:gd name="T0" fmla="*/ 37 w 37"/>
                  <a:gd name="T1" fmla="*/ 0 h 19"/>
                  <a:gd name="T2" fmla="*/ 31 w 37"/>
                  <a:gd name="T3" fmla="*/ 3 h 19"/>
                  <a:gd name="T4" fmla="*/ 0 w 37"/>
                  <a:gd name="T5" fmla="*/ 19 h 19"/>
                </a:gdLst>
                <a:ahLst/>
                <a:cxnLst>
                  <a:cxn ang="0">
                    <a:pos x="T0" y="T1"/>
                  </a:cxn>
                  <a:cxn ang="0">
                    <a:pos x="T2" y="T3"/>
                  </a:cxn>
                  <a:cxn ang="0">
                    <a:pos x="T4" y="T5"/>
                  </a:cxn>
                </a:cxnLst>
                <a:rect l="0" t="0" r="r" b="b"/>
                <a:pathLst>
                  <a:path w="37" h="19">
                    <a:moveTo>
                      <a:pt x="37" y="0"/>
                    </a:moveTo>
                    <a:lnTo>
                      <a:pt x="31" y="3"/>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2" name="Line 824">
                <a:extLst>
                  <a:ext uri="{FF2B5EF4-FFF2-40B4-BE49-F238E27FC236}">
                    <a16:creationId xmlns:a16="http://schemas.microsoft.com/office/drawing/2014/main" id="{0EA6D8BE-73E2-61C7-17D2-B55F71FF70B7}"/>
                  </a:ext>
                </a:extLst>
              </p:cNvPr>
              <p:cNvSpPr>
                <a:spLocks noChangeShapeType="1"/>
              </p:cNvSpPr>
              <p:nvPr/>
            </p:nvSpPr>
            <p:spPr bwMode="auto">
              <a:xfrm flipH="1" flipV="1">
                <a:off x="2067" y="2231"/>
                <a:ext cx="31" cy="18"/>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3" name="Line 825">
                <a:extLst>
                  <a:ext uri="{FF2B5EF4-FFF2-40B4-BE49-F238E27FC236}">
                    <a16:creationId xmlns:a16="http://schemas.microsoft.com/office/drawing/2014/main" id="{C3AD8F67-B7E7-5E3A-0B33-9FE112CBFCA5}"/>
                  </a:ext>
                </a:extLst>
              </p:cNvPr>
              <p:cNvSpPr>
                <a:spLocks noChangeShapeType="1"/>
              </p:cNvSpPr>
              <p:nvPr/>
            </p:nvSpPr>
            <p:spPr bwMode="auto">
              <a:xfrm flipH="1">
                <a:off x="3869" y="2231"/>
                <a:ext cx="31" cy="18"/>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4" name="Freeform 826">
                <a:extLst>
                  <a:ext uri="{FF2B5EF4-FFF2-40B4-BE49-F238E27FC236}">
                    <a16:creationId xmlns:a16="http://schemas.microsoft.com/office/drawing/2014/main" id="{2EEF0A4D-6A7A-0A0C-BC99-ECA603B309C5}"/>
                  </a:ext>
                </a:extLst>
              </p:cNvPr>
              <p:cNvSpPr>
                <a:spLocks/>
              </p:cNvSpPr>
              <p:nvPr/>
            </p:nvSpPr>
            <p:spPr bwMode="auto">
              <a:xfrm>
                <a:off x="2040" y="2212"/>
                <a:ext cx="27" cy="19"/>
              </a:xfrm>
              <a:custGeom>
                <a:avLst/>
                <a:gdLst>
                  <a:gd name="T0" fmla="*/ 27 w 27"/>
                  <a:gd name="T1" fmla="*/ 19 h 19"/>
                  <a:gd name="T2" fmla="*/ 18 w 27"/>
                  <a:gd name="T3" fmla="*/ 13 h 19"/>
                  <a:gd name="T4" fmla="*/ 0 w 27"/>
                  <a:gd name="T5" fmla="*/ 0 h 19"/>
                </a:gdLst>
                <a:ahLst/>
                <a:cxnLst>
                  <a:cxn ang="0">
                    <a:pos x="T0" y="T1"/>
                  </a:cxn>
                  <a:cxn ang="0">
                    <a:pos x="T2" y="T3"/>
                  </a:cxn>
                  <a:cxn ang="0">
                    <a:pos x="T4" y="T5"/>
                  </a:cxn>
                </a:cxnLst>
                <a:rect l="0" t="0" r="r" b="b"/>
                <a:pathLst>
                  <a:path w="27" h="19">
                    <a:moveTo>
                      <a:pt x="27" y="19"/>
                    </a:moveTo>
                    <a:lnTo>
                      <a:pt x="18" y="13"/>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5" name="Freeform 827">
                <a:extLst>
                  <a:ext uri="{FF2B5EF4-FFF2-40B4-BE49-F238E27FC236}">
                    <a16:creationId xmlns:a16="http://schemas.microsoft.com/office/drawing/2014/main" id="{8013ED0F-1601-D62B-CDE9-A0DDEB7C2B23}"/>
                  </a:ext>
                </a:extLst>
              </p:cNvPr>
              <p:cNvSpPr>
                <a:spLocks/>
              </p:cNvSpPr>
              <p:nvPr/>
            </p:nvSpPr>
            <p:spPr bwMode="auto">
              <a:xfrm>
                <a:off x="3900" y="2212"/>
                <a:ext cx="27" cy="19"/>
              </a:xfrm>
              <a:custGeom>
                <a:avLst/>
                <a:gdLst>
                  <a:gd name="T0" fmla="*/ 27 w 27"/>
                  <a:gd name="T1" fmla="*/ 0 h 19"/>
                  <a:gd name="T2" fmla="*/ 9 w 27"/>
                  <a:gd name="T3" fmla="*/ 13 h 19"/>
                  <a:gd name="T4" fmla="*/ 0 w 27"/>
                  <a:gd name="T5" fmla="*/ 19 h 19"/>
                </a:gdLst>
                <a:ahLst/>
                <a:cxnLst>
                  <a:cxn ang="0">
                    <a:pos x="T0" y="T1"/>
                  </a:cxn>
                  <a:cxn ang="0">
                    <a:pos x="T2" y="T3"/>
                  </a:cxn>
                  <a:cxn ang="0">
                    <a:pos x="T4" y="T5"/>
                  </a:cxn>
                </a:cxnLst>
                <a:rect l="0" t="0" r="r" b="b"/>
                <a:pathLst>
                  <a:path w="27" h="19">
                    <a:moveTo>
                      <a:pt x="27" y="0"/>
                    </a:moveTo>
                    <a:lnTo>
                      <a:pt x="9" y="13"/>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6" name="Line 828">
                <a:extLst>
                  <a:ext uri="{FF2B5EF4-FFF2-40B4-BE49-F238E27FC236}">
                    <a16:creationId xmlns:a16="http://schemas.microsoft.com/office/drawing/2014/main" id="{DB60754C-DC86-0DAF-383F-EDF8CFFA7523}"/>
                  </a:ext>
                </a:extLst>
              </p:cNvPr>
              <p:cNvSpPr>
                <a:spLocks noChangeShapeType="1"/>
              </p:cNvSpPr>
              <p:nvPr/>
            </p:nvSpPr>
            <p:spPr bwMode="auto">
              <a:xfrm flipH="1" flipV="1">
                <a:off x="2018" y="2193"/>
                <a:ext cx="22"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7" name="Line 829">
                <a:extLst>
                  <a:ext uri="{FF2B5EF4-FFF2-40B4-BE49-F238E27FC236}">
                    <a16:creationId xmlns:a16="http://schemas.microsoft.com/office/drawing/2014/main" id="{44A13517-004B-6C23-93E6-B9378ED9D994}"/>
                  </a:ext>
                </a:extLst>
              </p:cNvPr>
              <p:cNvSpPr>
                <a:spLocks noChangeShapeType="1"/>
              </p:cNvSpPr>
              <p:nvPr/>
            </p:nvSpPr>
            <p:spPr bwMode="auto">
              <a:xfrm flipH="1">
                <a:off x="3927" y="2193"/>
                <a:ext cx="22"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8" name="Freeform 830">
                <a:extLst>
                  <a:ext uri="{FF2B5EF4-FFF2-40B4-BE49-F238E27FC236}">
                    <a16:creationId xmlns:a16="http://schemas.microsoft.com/office/drawing/2014/main" id="{D6BD9AD1-B0B2-0C91-E43A-8F02C0D00711}"/>
                  </a:ext>
                </a:extLst>
              </p:cNvPr>
              <p:cNvSpPr>
                <a:spLocks/>
              </p:cNvSpPr>
              <p:nvPr/>
            </p:nvSpPr>
            <p:spPr bwMode="auto">
              <a:xfrm>
                <a:off x="2000" y="2174"/>
                <a:ext cx="18" cy="19"/>
              </a:xfrm>
              <a:custGeom>
                <a:avLst/>
                <a:gdLst>
                  <a:gd name="T0" fmla="*/ 18 w 18"/>
                  <a:gd name="T1" fmla="*/ 19 h 19"/>
                  <a:gd name="T2" fmla="*/ 13 w 18"/>
                  <a:gd name="T3" fmla="*/ 14 h 19"/>
                  <a:gd name="T4" fmla="*/ 0 w 18"/>
                  <a:gd name="T5" fmla="*/ 0 h 19"/>
                </a:gdLst>
                <a:ahLst/>
                <a:cxnLst>
                  <a:cxn ang="0">
                    <a:pos x="T0" y="T1"/>
                  </a:cxn>
                  <a:cxn ang="0">
                    <a:pos x="T2" y="T3"/>
                  </a:cxn>
                  <a:cxn ang="0">
                    <a:pos x="T4" y="T5"/>
                  </a:cxn>
                </a:cxnLst>
                <a:rect l="0" t="0" r="r" b="b"/>
                <a:pathLst>
                  <a:path w="18" h="19">
                    <a:moveTo>
                      <a:pt x="18" y="19"/>
                    </a:moveTo>
                    <a:lnTo>
                      <a:pt x="13" y="14"/>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9" name="Freeform 831">
                <a:extLst>
                  <a:ext uri="{FF2B5EF4-FFF2-40B4-BE49-F238E27FC236}">
                    <a16:creationId xmlns:a16="http://schemas.microsoft.com/office/drawing/2014/main" id="{023770C1-23A5-E392-C306-3A6343FD13F7}"/>
                  </a:ext>
                </a:extLst>
              </p:cNvPr>
              <p:cNvSpPr>
                <a:spLocks/>
              </p:cNvSpPr>
              <p:nvPr/>
            </p:nvSpPr>
            <p:spPr bwMode="auto">
              <a:xfrm>
                <a:off x="3949" y="2174"/>
                <a:ext cx="18" cy="19"/>
              </a:xfrm>
              <a:custGeom>
                <a:avLst/>
                <a:gdLst>
                  <a:gd name="T0" fmla="*/ 18 w 18"/>
                  <a:gd name="T1" fmla="*/ 0 h 19"/>
                  <a:gd name="T2" fmla="*/ 5 w 18"/>
                  <a:gd name="T3" fmla="*/ 14 h 19"/>
                  <a:gd name="T4" fmla="*/ 0 w 18"/>
                  <a:gd name="T5" fmla="*/ 19 h 19"/>
                </a:gdLst>
                <a:ahLst/>
                <a:cxnLst>
                  <a:cxn ang="0">
                    <a:pos x="T0" y="T1"/>
                  </a:cxn>
                  <a:cxn ang="0">
                    <a:pos x="T2" y="T3"/>
                  </a:cxn>
                  <a:cxn ang="0">
                    <a:pos x="T4" y="T5"/>
                  </a:cxn>
                </a:cxnLst>
                <a:rect l="0" t="0" r="r" b="b"/>
                <a:pathLst>
                  <a:path w="18" h="19">
                    <a:moveTo>
                      <a:pt x="18" y="0"/>
                    </a:moveTo>
                    <a:lnTo>
                      <a:pt x="5" y="14"/>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0" name="Line 832">
                <a:extLst>
                  <a:ext uri="{FF2B5EF4-FFF2-40B4-BE49-F238E27FC236}">
                    <a16:creationId xmlns:a16="http://schemas.microsoft.com/office/drawing/2014/main" id="{26E97117-4CFC-4BB9-3B25-5CD5560F1FF0}"/>
                  </a:ext>
                </a:extLst>
              </p:cNvPr>
              <p:cNvSpPr>
                <a:spLocks noChangeShapeType="1"/>
              </p:cNvSpPr>
              <p:nvPr/>
            </p:nvSpPr>
            <p:spPr bwMode="auto">
              <a:xfrm flipH="1" flipV="1">
                <a:off x="1986" y="2155"/>
                <a:ext cx="14"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1" name="Line 833">
                <a:extLst>
                  <a:ext uri="{FF2B5EF4-FFF2-40B4-BE49-F238E27FC236}">
                    <a16:creationId xmlns:a16="http://schemas.microsoft.com/office/drawing/2014/main" id="{CE8EEBB6-0DEA-52BB-73A1-65FE59B8D053}"/>
                  </a:ext>
                </a:extLst>
              </p:cNvPr>
              <p:cNvSpPr>
                <a:spLocks noChangeShapeType="1"/>
              </p:cNvSpPr>
              <p:nvPr/>
            </p:nvSpPr>
            <p:spPr bwMode="auto">
              <a:xfrm flipH="1">
                <a:off x="3967" y="2155"/>
                <a:ext cx="14"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2" name="Line 834">
                <a:extLst>
                  <a:ext uri="{FF2B5EF4-FFF2-40B4-BE49-F238E27FC236}">
                    <a16:creationId xmlns:a16="http://schemas.microsoft.com/office/drawing/2014/main" id="{D863F85B-19DD-DF98-31CF-A4F38BA4B6AD}"/>
                  </a:ext>
                </a:extLst>
              </p:cNvPr>
              <p:cNvSpPr>
                <a:spLocks noChangeShapeType="1"/>
              </p:cNvSpPr>
              <p:nvPr/>
            </p:nvSpPr>
            <p:spPr bwMode="auto">
              <a:xfrm flipH="1" flipV="1">
                <a:off x="1975" y="2136"/>
                <a:ext cx="1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3" name="Line 835">
                <a:extLst>
                  <a:ext uri="{FF2B5EF4-FFF2-40B4-BE49-F238E27FC236}">
                    <a16:creationId xmlns:a16="http://schemas.microsoft.com/office/drawing/2014/main" id="{25F7E74F-A7BB-AD8D-4EF3-AFF790E4EEBC}"/>
                  </a:ext>
                </a:extLst>
              </p:cNvPr>
              <p:cNvSpPr>
                <a:spLocks noChangeShapeType="1"/>
              </p:cNvSpPr>
              <p:nvPr/>
            </p:nvSpPr>
            <p:spPr bwMode="auto">
              <a:xfrm flipH="1">
                <a:off x="3981" y="2136"/>
                <a:ext cx="1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4" name="Freeform 836">
                <a:extLst>
                  <a:ext uri="{FF2B5EF4-FFF2-40B4-BE49-F238E27FC236}">
                    <a16:creationId xmlns:a16="http://schemas.microsoft.com/office/drawing/2014/main" id="{34D092F5-65E3-B647-AB2F-14175EBBEF9B}"/>
                  </a:ext>
                </a:extLst>
              </p:cNvPr>
              <p:cNvSpPr>
                <a:spLocks/>
              </p:cNvSpPr>
              <p:nvPr/>
            </p:nvSpPr>
            <p:spPr bwMode="auto">
              <a:xfrm>
                <a:off x="1968" y="2118"/>
                <a:ext cx="7" cy="18"/>
              </a:xfrm>
              <a:custGeom>
                <a:avLst/>
                <a:gdLst>
                  <a:gd name="T0" fmla="*/ 7 w 7"/>
                  <a:gd name="T1" fmla="*/ 18 h 18"/>
                  <a:gd name="T2" fmla="*/ 0 w 7"/>
                  <a:gd name="T3" fmla="*/ 0 h 18"/>
                  <a:gd name="T4" fmla="*/ 0 w 7"/>
                  <a:gd name="T5" fmla="*/ 0 h 18"/>
                </a:gdLst>
                <a:ahLst/>
                <a:cxnLst>
                  <a:cxn ang="0">
                    <a:pos x="T0" y="T1"/>
                  </a:cxn>
                  <a:cxn ang="0">
                    <a:pos x="T2" y="T3"/>
                  </a:cxn>
                  <a:cxn ang="0">
                    <a:pos x="T4" y="T5"/>
                  </a:cxn>
                </a:cxnLst>
                <a:rect l="0" t="0" r="r" b="b"/>
                <a:pathLst>
                  <a:path w="7" h="18">
                    <a:moveTo>
                      <a:pt x="7" y="18"/>
                    </a:moveTo>
                    <a:lnTo>
                      <a:pt x="0" y="0"/>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5" name="Freeform 837">
                <a:extLst>
                  <a:ext uri="{FF2B5EF4-FFF2-40B4-BE49-F238E27FC236}">
                    <a16:creationId xmlns:a16="http://schemas.microsoft.com/office/drawing/2014/main" id="{09BA9CF3-BFD5-7C1B-2D5A-5797037ED4CA}"/>
                  </a:ext>
                </a:extLst>
              </p:cNvPr>
              <p:cNvSpPr>
                <a:spLocks/>
              </p:cNvSpPr>
              <p:nvPr/>
            </p:nvSpPr>
            <p:spPr bwMode="auto">
              <a:xfrm>
                <a:off x="3992" y="2118"/>
                <a:ext cx="7" cy="18"/>
              </a:xfrm>
              <a:custGeom>
                <a:avLst/>
                <a:gdLst>
                  <a:gd name="T0" fmla="*/ 7 w 7"/>
                  <a:gd name="T1" fmla="*/ 0 h 18"/>
                  <a:gd name="T2" fmla="*/ 7 w 7"/>
                  <a:gd name="T3" fmla="*/ 0 h 18"/>
                  <a:gd name="T4" fmla="*/ 0 w 7"/>
                  <a:gd name="T5" fmla="*/ 18 h 18"/>
                </a:gdLst>
                <a:ahLst/>
                <a:cxnLst>
                  <a:cxn ang="0">
                    <a:pos x="T0" y="T1"/>
                  </a:cxn>
                  <a:cxn ang="0">
                    <a:pos x="T2" y="T3"/>
                  </a:cxn>
                  <a:cxn ang="0">
                    <a:pos x="T4" y="T5"/>
                  </a:cxn>
                </a:cxnLst>
                <a:rect l="0" t="0" r="r" b="b"/>
                <a:pathLst>
                  <a:path w="7" h="18">
                    <a:moveTo>
                      <a:pt x="7" y="0"/>
                    </a:moveTo>
                    <a:lnTo>
                      <a:pt x="7" y="0"/>
                    </a:lnTo>
                    <a:lnTo>
                      <a:pt x="0" y="18"/>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6" name="Line 838">
                <a:extLst>
                  <a:ext uri="{FF2B5EF4-FFF2-40B4-BE49-F238E27FC236}">
                    <a16:creationId xmlns:a16="http://schemas.microsoft.com/office/drawing/2014/main" id="{8AFB9076-D6E7-FC9E-BD07-633B60EDD588}"/>
                  </a:ext>
                </a:extLst>
              </p:cNvPr>
              <p:cNvSpPr>
                <a:spLocks noChangeShapeType="1"/>
              </p:cNvSpPr>
              <p:nvPr/>
            </p:nvSpPr>
            <p:spPr bwMode="auto">
              <a:xfrm flipH="1" flipV="1">
                <a:off x="1965" y="2099"/>
                <a:ext cx="3"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7" name="Line 839">
                <a:extLst>
                  <a:ext uri="{FF2B5EF4-FFF2-40B4-BE49-F238E27FC236}">
                    <a16:creationId xmlns:a16="http://schemas.microsoft.com/office/drawing/2014/main" id="{E73668EC-8A20-7CF8-E15D-B6AD07532042}"/>
                  </a:ext>
                </a:extLst>
              </p:cNvPr>
              <p:cNvSpPr>
                <a:spLocks noChangeShapeType="1"/>
              </p:cNvSpPr>
              <p:nvPr/>
            </p:nvSpPr>
            <p:spPr bwMode="auto">
              <a:xfrm flipH="1">
                <a:off x="3999" y="2099"/>
                <a:ext cx="3"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8" name="Line 840">
                <a:extLst>
                  <a:ext uri="{FF2B5EF4-FFF2-40B4-BE49-F238E27FC236}">
                    <a16:creationId xmlns:a16="http://schemas.microsoft.com/office/drawing/2014/main" id="{48758FD6-2174-96A3-048C-FD7D619E09D5}"/>
                  </a:ext>
                </a:extLst>
              </p:cNvPr>
              <p:cNvSpPr>
                <a:spLocks noChangeShapeType="1"/>
              </p:cNvSpPr>
              <p:nvPr/>
            </p:nvSpPr>
            <p:spPr bwMode="auto">
              <a:xfrm flipV="1">
                <a:off x="1965" y="2080"/>
                <a:ext cx="0"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9" name="Line 841">
                <a:extLst>
                  <a:ext uri="{FF2B5EF4-FFF2-40B4-BE49-F238E27FC236}">
                    <a16:creationId xmlns:a16="http://schemas.microsoft.com/office/drawing/2014/main" id="{0E7E3BFF-7A7B-C746-CC19-CA10730E1A9F}"/>
                  </a:ext>
                </a:extLst>
              </p:cNvPr>
              <p:cNvSpPr>
                <a:spLocks noChangeShapeType="1"/>
              </p:cNvSpPr>
              <p:nvPr/>
            </p:nvSpPr>
            <p:spPr bwMode="auto">
              <a:xfrm>
                <a:off x="4002" y="2080"/>
                <a:ext cx="0"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0" name="Line 842">
                <a:extLst>
                  <a:ext uri="{FF2B5EF4-FFF2-40B4-BE49-F238E27FC236}">
                    <a16:creationId xmlns:a16="http://schemas.microsoft.com/office/drawing/2014/main" id="{BEE98BF6-64A0-36B4-6D46-0C94947C200D}"/>
                  </a:ext>
                </a:extLst>
              </p:cNvPr>
              <p:cNvSpPr>
                <a:spLocks noChangeShapeType="1"/>
              </p:cNvSpPr>
              <p:nvPr/>
            </p:nvSpPr>
            <p:spPr bwMode="auto">
              <a:xfrm flipV="1">
                <a:off x="1965" y="2061"/>
                <a:ext cx="3"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1" name="Line 843">
                <a:extLst>
                  <a:ext uri="{FF2B5EF4-FFF2-40B4-BE49-F238E27FC236}">
                    <a16:creationId xmlns:a16="http://schemas.microsoft.com/office/drawing/2014/main" id="{6E891544-65BB-003E-A970-21AA6982E0C1}"/>
                  </a:ext>
                </a:extLst>
              </p:cNvPr>
              <p:cNvSpPr>
                <a:spLocks noChangeShapeType="1"/>
              </p:cNvSpPr>
              <p:nvPr/>
            </p:nvSpPr>
            <p:spPr bwMode="auto">
              <a:xfrm>
                <a:off x="3999" y="2061"/>
                <a:ext cx="3"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2" name="Freeform 844">
                <a:extLst>
                  <a:ext uri="{FF2B5EF4-FFF2-40B4-BE49-F238E27FC236}">
                    <a16:creationId xmlns:a16="http://schemas.microsoft.com/office/drawing/2014/main" id="{FFE21854-AEE5-6223-52C1-7480FE98C1F7}"/>
                  </a:ext>
                </a:extLst>
              </p:cNvPr>
              <p:cNvSpPr>
                <a:spLocks/>
              </p:cNvSpPr>
              <p:nvPr/>
            </p:nvSpPr>
            <p:spPr bwMode="auto">
              <a:xfrm>
                <a:off x="1968" y="2042"/>
                <a:ext cx="7" cy="19"/>
              </a:xfrm>
              <a:custGeom>
                <a:avLst/>
                <a:gdLst>
                  <a:gd name="T0" fmla="*/ 0 w 7"/>
                  <a:gd name="T1" fmla="*/ 19 h 19"/>
                  <a:gd name="T2" fmla="*/ 0 w 7"/>
                  <a:gd name="T3" fmla="*/ 18 h 19"/>
                  <a:gd name="T4" fmla="*/ 7 w 7"/>
                  <a:gd name="T5" fmla="*/ 0 h 19"/>
                </a:gdLst>
                <a:ahLst/>
                <a:cxnLst>
                  <a:cxn ang="0">
                    <a:pos x="T0" y="T1"/>
                  </a:cxn>
                  <a:cxn ang="0">
                    <a:pos x="T2" y="T3"/>
                  </a:cxn>
                  <a:cxn ang="0">
                    <a:pos x="T4" y="T5"/>
                  </a:cxn>
                </a:cxnLst>
                <a:rect l="0" t="0" r="r" b="b"/>
                <a:pathLst>
                  <a:path w="7" h="19">
                    <a:moveTo>
                      <a:pt x="0" y="19"/>
                    </a:moveTo>
                    <a:lnTo>
                      <a:pt x="0" y="18"/>
                    </a:lnTo>
                    <a:lnTo>
                      <a:pt x="7"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3" name="Freeform 845">
                <a:extLst>
                  <a:ext uri="{FF2B5EF4-FFF2-40B4-BE49-F238E27FC236}">
                    <a16:creationId xmlns:a16="http://schemas.microsoft.com/office/drawing/2014/main" id="{A49EB2E1-2E98-C228-90DB-7ED3FB356036}"/>
                  </a:ext>
                </a:extLst>
              </p:cNvPr>
              <p:cNvSpPr>
                <a:spLocks/>
              </p:cNvSpPr>
              <p:nvPr/>
            </p:nvSpPr>
            <p:spPr bwMode="auto">
              <a:xfrm>
                <a:off x="3992" y="2042"/>
                <a:ext cx="7" cy="19"/>
              </a:xfrm>
              <a:custGeom>
                <a:avLst/>
                <a:gdLst>
                  <a:gd name="T0" fmla="*/ 0 w 7"/>
                  <a:gd name="T1" fmla="*/ 0 h 19"/>
                  <a:gd name="T2" fmla="*/ 7 w 7"/>
                  <a:gd name="T3" fmla="*/ 18 h 19"/>
                  <a:gd name="T4" fmla="*/ 7 w 7"/>
                  <a:gd name="T5" fmla="*/ 19 h 19"/>
                </a:gdLst>
                <a:ahLst/>
                <a:cxnLst>
                  <a:cxn ang="0">
                    <a:pos x="T0" y="T1"/>
                  </a:cxn>
                  <a:cxn ang="0">
                    <a:pos x="T2" y="T3"/>
                  </a:cxn>
                  <a:cxn ang="0">
                    <a:pos x="T4" y="T5"/>
                  </a:cxn>
                </a:cxnLst>
                <a:rect l="0" t="0" r="r" b="b"/>
                <a:pathLst>
                  <a:path w="7" h="19">
                    <a:moveTo>
                      <a:pt x="0" y="0"/>
                    </a:moveTo>
                    <a:lnTo>
                      <a:pt x="7" y="18"/>
                    </a:lnTo>
                    <a:lnTo>
                      <a:pt x="7"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4" name="Line 846">
                <a:extLst>
                  <a:ext uri="{FF2B5EF4-FFF2-40B4-BE49-F238E27FC236}">
                    <a16:creationId xmlns:a16="http://schemas.microsoft.com/office/drawing/2014/main" id="{CE8BC50E-3AAD-E527-F17B-B02D16764FD4}"/>
                  </a:ext>
                </a:extLst>
              </p:cNvPr>
              <p:cNvSpPr>
                <a:spLocks noChangeShapeType="1"/>
              </p:cNvSpPr>
              <p:nvPr/>
            </p:nvSpPr>
            <p:spPr bwMode="auto">
              <a:xfrm flipV="1">
                <a:off x="1975" y="2023"/>
                <a:ext cx="1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5" name="Line 847">
                <a:extLst>
                  <a:ext uri="{FF2B5EF4-FFF2-40B4-BE49-F238E27FC236}">
                    <a16:creationId xmlns:a16="http://schemas.microsoft.com/office/drawing/2014/main" id="{FB92C914-081F-14E6-0127-381CD75EE2B4}"/>
                  </a:ext>
                </a:extLst>
              </p:cNvPr>
              <p:cNvSpPr>
                <a:spLocks noChangeShapeType="1"/>
              </p:cNvSpPr>
              <p:nvPr/>
            </p:nvSpPr>
            <p:spPr bwMode="auto">
              <a:xfrm>
                <a:off x="3981" y="2023"/>
                <a:ext cx="1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6" name="Line 848">
                <a:extLst>
                  <a:ext uri="{FF2B5EF4-FFF2-40B4-BE49-F238E27FC236}">
                    <a16:creationId xmlns:a16="http://schemas.microsoft.com/office/drawing/2014/main" id="{5797FBF2-C943-F244-A5A5-7D8BB03135D2}"/>
                  </a:ext>
                </a:extLst>
              </p:cNvPr>
              <p:cNvSpPr>
                <a:spLocks noChangeShapeType="1"/>
              </p:cNvSpPr>
              <p:nvPr/>
            </p:nvSpPr>
            <p:spPr bwMode="auto">
              <a:xfrm flipV="1">
                <a:off x="1986" y="2005"/>
                <a:ext cx="14" cy="18"/>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7" name="Line 849">
                <a:extLst>
                  <a:ext uri="{FF2B5EF4-FFF2-40B4-BE49-F238E27FC236}">
                    <a16:creationId xmlns:a16="http://schemas.microsoft.com/office/drawing/2014/main" id="{38A167CF-86FB-4F32-D75F-079BACAF844D}"/>
                  </a:ext>
                </a:extLst>
              </p:cNvPr>
              <p:cNvSpPr>
                <a:spLocks noChangeShapeType="1"/>
              </p:cNvSpPr>
              <p:nvPr/>
            </p:nvSpPr>
            <p:spPr bwMode="auto">
              <a:xfrm>
                <a:off x="3967" y="2005"/>
                <a:ext cx="14" cy="18"/>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8" name="Freeform 850">
                <a:extLst>
                  <a:ext uri="{FF2B5EF4-FFF2-40B4-BE49-F238E27FC236}">
                    <a16:creationId xmlns:a16="http://schemas.microsoft.com/office/drawing/2014/main" id="{207CB1BA-B272-EB89-73B1-EF3BC6A9F6F1}"/>
                  </a:ext>
                </a:extLst>
              </p:cNvPr>
              <p:cNvSpPr>
                <a:spLocks/>
              </p:cNvSpPr>
              <p:nvPr/>
            </p:nvSpPr>
            <p:spPr bwMode="auto">
              <a:xfrm>
                <a:off x="2000" y="1986"/>
                <a:ext cx="18" cy="19"/>
              </a:xfrm>
              <a:custGeom>
                <a:avLst/>
                <a:gdLst>
                  <a:gd name="T0" fmla="*/ 0 w 18"/>
                  <a:gd name="T1" fmla="*/ 19 h 19"/>
                  <a:gd name="T2" fmla="*/ 13 w 18"/>
                  <a:gd name="T3" fmla="*/ 5 h 19"/>
                  <a:gd name="T4" fmla="*/ 18 w 18"/>
                  <a:gd name="T5" fmla="*/ 0 h 19"/>
                </a:gdLst>
                <a:ahLst/>
                <a:cxnLst>
                  <a:cxn ang="0">
                    <a:pos x="T0" y="T1"/>
                  </a:cxn>
                  <a:cxn ang="0">
                    <a:pos x="T2" y="T3"/>
                  </a:cxn>
                  <a:cxn ang="0">
                    <a:pos x="T4" y="T5"/>
                  </a:cxn>
                </a:cxnLst>
                <a:rect l="0" t="0" r="r" b="b"/>
                <a:pathLst>
                  <a:path w="18" h="19">
                    <a:moveTo>
                      <a:pt x="0" y="19"/>
                    </a:moveTo>
                    <a:lnTo>
                      <a:pt x="13" y="5"/>
                    </a:lnTo>
                    <a:lnTo>
                      <a:pt x="18"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9" name="Freeform 851">
                <a:extLst>
                  <a:ext uri="{FF2B5EF4-FFF2-40B4-BE49-F238E27FC236}">
                    <a16:creationId xmlns:a16="http://schemas.microsoft.com/office/drawing/2014/main" id="{B1846B78-0FE5-E8FF-3999-E571AAC73423}"/>
                  </a:ext>
                </a:extLst>
              </p:cNvPr>
              <p:cNvSpPr>
                <a:spLocks/>
              </p:cNvSpPr>
              <p:nvPr/>
            </p:nvSpPr>
            <p:spPr bwMode="auto">
              <a:xfrm>
                <a:off x="3949" y="1986"/>
                <a:ext cx="18" cy="19"/>
              </a:xfrm>
              <a:custGeom>
                <a:avLst/>
                <a:gdLst>
                  <a:gd name="T0" fmla="*/ 0 w 18"/>
                  <a:gd name="T1" fmla="*/ 0 h 19"/>
                  <a:gd name="T2" fmla="*/ 5 w 18"/>
                  <a:gd name="T3" fmla="*/ 5 h 19"/>
                  <a:gd name="T4" fmla="*/ 18 w 18"/>
                  <a:gd name="T5" fmla="*/ 19 h 19"/>
                </a:gdLst>
                <a:ahLst/>
                <a:cxnLst>
                  <a:cxn ang="0">
                    <a:pos x="T0" y="T1"/>
                  </a:cxn>
                  <a:cxn ang="0">
                    <a:pos x="T2" y="T3"/>
                  </a:cxn>
                  <a:cxn ang="0">
                    <a:pos x="T4" y="T5"/>
                  </a:cxn>
                </a:cxnLst>
                <a:rect l="0" t="0" r="r" b="b"/>
                <a:pathLst>
                  <a:path w="18" h="19">
                    <a:moveTo>
                      <a:pt x="0" y="0"/>
                    </a:moveTo>
                    <a:lnTo>
                      <a:pt x="5" y="5"/>
                    </a:lnTo>
                    <a:lnTo>
                      <a:pt x="18"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0" name="Line 852">
                <a:extLst>
                  <a:ext uri="{FF2B5EF4-FFF2-40B4-BE49-F238E27FC236}">
                    <a16:creationId xmlns:a16="http://schemas.microsoft.com/office/drawing/2014/main" id="{41132030-26CE-D19B-CC9E-F829840131E3}"/>
                  </a:ext>
                </a:extLst>
              </p:cNvPr>
              <p:cNvSpPr>
                <a:spLocks noChangeShapeType="1"/>
              </p:cNvSpPr>
              <p:nvPr/>
            </p:nvSpPr>
            <p:spPr bwMode="auto">
              <a:xfrm flipV="1">
                <a:off x="2018" y="1967"/>
                <a:ext cx="22"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1" name="Line 853">
                <a:extLst>
                  <a:ext uri="{FF2B5EF4-FFF2-40B4-BE49-F238E27FC236}">
                    <a16:creationId xmlns:a16="http://schemas.microsoft.com/office/drawing/2014/main" id="{3DA4A367-94CB-E65C-E3A5-E16FC4E7E21A}"/>
                  </a:ext>
                </a:extLst>
              </p:cNvPr>
              <p:cNvSpPr>
                <a:spLocks noChangeShapeType="1"/>
              </p:cNvSpPr>
              <p:nvPr/>
            </p:nvSpPr>
            <p:spPr bwMode="auto">
              <a:xfrm>
                <a:off x="3927" y="1967"/>
                <a:ext cx="22"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2" name="Freeform 854">
                <a:extLst>
                  <a:ext uri="{FF2B5EF4-FFF2-40B4-BE49-F238E27FC236}">
                    <a16:creationId xmlns:a16="http://schemas.microsoft.com/office/drawing/2014/main" id="{41E332B5-EDC4-9D63-1429-85564F901EEF}"/>
                  </a:ext>
                </a:extLst>
              </p:cNvPr>
              <p:cNvSpPr>
                <a:spLocks/>
              </p:cNvSpPr>
              <p:nvPr/>
            </p:nvSpPr>
            <p:spPr bwMode="auto">
              <a:xfrm>
                <a:off x="2040" y="1948"/>
                <a:ext cx="27" cy="19"/>
              </a:xfrm>
              <a:custGeom>
                <a:avLst/>
                <a:gdLst>
                  <a:gd name="T0" fmla="*/ 0 w 27"/>
                  <a:gd name="T1" fmla="*/ 19 h 19"/>
                  <a:gd name="T2" fmla="*/ 18 w 27"/>
                  <a:gd name="T3" fmla="*/ 6 h 19"/>
                  <a:gd name="T4" fmla="*/ 27 w 27"/>
                  <a:gd name="T5" fmla="*/ 0 h 19"/>
                </a:gdLst>
                <a:ahLst/>
                <a:cxnLst>
                  <a:cxn ang="0">
                    <a:pos x="T0" y="T1"/>
                  </a:cxn>
                  <a:cxn ang="0">
                    <a:pos x="T2" y="T3"/>
                  </a:cxn>
                  <a:cxn ang="0">
                    <a:pos x="T4" y="T5"/>
                  </a:cxn>
                </a:cxnLst>
                <a:rect l="0" t="0" r="r" b="b"/>
                <a:pathLst>
                  <a:path w="27" h="19">
                    <a:moveTo>
                      <a:pt x="0" y="19"/>
                    </a:moveTo>
                    <a:lnTo>
                      <a:pt x="18" y="6"/>
                    </a:lnTo>
                    <a:lnTo>
                      <a:pt x="27"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3" name="Freeform 855">
                <a:extLst>
                  <a:ext uri="{FF2B5EF4-FFF2-40B4-BE49-F238E27FC236}">
                    <a16:creationId xmlns:a16="http://schemas.microsoft.com/office/drawing/2014/main" id="{05836AEB-6B3C-AF50-DD21-BEBE69D11365}"/>
                  </a:ext>
                </a:extLst>
              </p:cNvPr>
              <p:cNvSpPr>
                <a:spLocks/>
              </p:cNvSpPr>
              <p:nvPr/>
            </p:nvSpPr>
            <p:spPr bwMode="auto">
              <a:xfrm>
                <a:off x="3900" y="1948"/>
                <a:ext cx="27" cy="19"/>
              </a:xfrm>
              <a:custGeom>
                <a:avLst/>
                <a:gdLst>
                  <a:gd name="T0" fmla="*/ 0 w 27"/>
                  <a:gd name="T1" fmla="*/ 0 h 19"/>
                  <a:gd name="T2" fmla="*/ 9 w 27"/>
                  <a:gd name="T3" fmla="*/ 6 h 19"/>
                  <a:gd name="T4" fmla="*/ 27 w 27"/>
                  <a:gd name="T5" fmla="*/ 19 h 19"/>
                </a:gdLst>
                <a:ahLst/>
                <a:cxnLst>
                  <a:cxn ang="0">
                    <a:pos x="T0" y="T1"/>
                  </a:cxn>
                  <a:cxn ang="0">
                    <a:pos x="T2" y="T3"/>
                  </a:cxn>
                  <a:cxn ang="0">
                    <a:pos x="T4" y="T5"/>
                  </a:cxn>
                </a:cxnLst>
                <a:rect l="0" t="0" r="r" b="b"/>
                <a:pathLst>
                  <a:path w="27" h="19">
                    <a:moveTo>
                      <a:pt x="0" y="0"/>
                    </a:moveTo>
                    <a:lnTo>
                      <a:pt x="9" y="6"/>
                    </a:lnTo>
                    <a:lnTo>
                      <a:pt x="27"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4" name="Line 856">
                <a:extLst>
                  <a:ext uri="{FF2B5EF4-FFF2-40B4-BE49-F238E27FC236}">
                    <a16:creationId xmlns:a16="http://schemas.microsoft.com/office/drawing/2014/main" id="{FA3D920C-F598-9992-ED67-54A7D9451616}"/>
                  </a:ext>
                </a:extLst>
              </p:cNvPr>
              <p:cNvSpPr>
                <a:spLocks noChangeShapeType="1"/>
              </p:cNvSpPr>
              <p:nvPr/>
            </p:nvSpPr>
            <p:spPr bwMode="auto">
              <a:xfrm flipV="1">
                <a:off x="2067" y="1929"/>
                <a:ext cx="3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5" name="Line 857">
                <a:extLst>
                  <a:ext uri="{FF2B5EF4-FFF2-40B4-BE49-F238E27FC236}">
                    <a16:creationId xmlns:a16="http://schemas.microsoft.com/office/drawing/2014/main" id="{ECC6C8AF-9EA4-4B3A-DC2A-E89858242A7D}"/>
                  </a:ext>
                </a:extLst>
              </p:cNvPr>
              <p:cNvSpPr>
                <a:spLocks noChangeShapeType="1"/>
              </p:cNvSpPr>
              <p:nvPr/>
            </p:nvSpPr>
            <p:spPr bwMode="auto">
              <a:xfrm>
                <a:off x="3869" y="1929"/>
                <a:ext cx="3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6" name="Freeform 858">
                <a:extLst>
                  <a:ext uri="{FF2B5EF4-FFF2-40B4-BE49-F238E27FC236}">
                    <a16:creationId xmlns:a16="http://schemas.microsoft.com/office/drawing/2014/main" id="{C9189C6B-C4EA-95CB-6C31-C28FAFBAE1AE}"/>
                  </a:ext>
                </a:extLst>
              </p:cNvPr>
              <p:cNvSpPr>
                <a:spLocks/>
              </p:cNvSpPr>
              <p:nvPr/>
            </p:nvSpPr>
            <p:spPr bwMode="auto">
              <a:xfrm>
                <a:off x="2098" y="1911"/>
                <a:ext cx="37" cy="18"/>
              </a:xfrm>
              <a:custGeom>
                <a:avLst/>
                <a:gdLst>
                  <a:gd name="T0" fmla="*/ 0 w 37"/>
                  <a:gd name="T1" fmla="*/ 18 h 18"/>
                  <a:gd name="T2" fmla="*/ 6 w 37"/>
                  <a:gd name="T3" fmla="*/ 15 h 18"/>
                  <a:gd name="T4" fmla="*/ 37 w 37"/>
                  <a:gd name="T5" fmla="*/ 0 h 18"/>
                </a:gdLst>
                <a:ahLst/>
                <a:cxnLst>
                  <a:cxn ang="0">
                    <a:pos x="T0" y="T1"/>
                  </a:cxn>
                  <a:cxn ang="0">
                    <a:pos x="T2" y="T3"/>
                  </a:cxn>
                  <a:cxn ang="0">
                    <a:pos x="T4" y="T5"/>
                  </a:cxn>
                </a:cxnLst>
                <a:rect l="0" t="0" r="r" b="b"/>
                <a:pathLst>
                  <a:path w="37" h="18">
                    <a:moveTo>
                      <a:pt x="0" y="18"/>
                    </a:moveTo>
                    <a:lnTo>
                      <a:pt x="6" y="15"/>
                    </a:lnTo>
                    <a:lnTo>
                      <a:pt x="37"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7" name="Freeform 859">
                <a:extLst>
                  <a:ext uri="{FF2B5EF4-FFF2-40B4-BE49-F238E27FC236}">
                    <a16:creationId xmlns:a16="http://schemas.microsoft.com/office/drawing/2014/main" id="{026EF0B4-4B37-3755-7926-3360047B6A9D}"/>
                  </a:ext>
                </a:extLst>
              </p:cNvPr>
              <p:cNvSpPr>
                <a:spLocks/>
              </p:cNvSpPr>
              <p:nvPr/>
            </p:nvSpPr>
            <p:spPr bwMode="auto">
              <a:xfrm>
                <a:off x="3832" y="1911"/>
                <a:ext cx="37" cy="18"/>
              </a:xfrm>
              <a:custGeom>
                <a:avLst/>
                <a:gdLst>
                  <a:gd name="T0" fmla="*/ 0 w 37"/>
                  <a:gd name="T1" fmla="*/ 0 h 18"/>
                  <a:gd name="T2" fmla="*/ 31 w 37"/>
                  <a:gd name="T3" fmla="*/ 15 h 18"/>
                  <a:gd name="T4" fmla="*/ 37 w 37"/>
                  <a:gd name="T5" fmla="*/ 18 h 18"/>
                </a:gdLst>
                <a:ahLst/>
                <a:cxnLst>
                  <a:cxn ang="0">
                    <a:pos x="T0" y="T1"/>
                  </a:cxn>
                  <a:cxn ang="0">
                    <a:pos x="T2" y="T3"/>
                  </a:cxn>
                  <a:cxn ang="0">
                    <a:pos x="T4" y="T5"/>
                  </a:cxn>
                </a:cxnLst>
                <a:rect l="0" t="0" r="r" b="b"/>
                <a:pathLst>
                  <a:path w="37" h="18">
                    <a:moveTo>
                      <a:pt x="0" y="0"/>
                    </a:moveTo>
                    <a:lnTo>
                      <a:pt x="31" y="15"/>
                    </a:lnTo>
                    <a:lnTo>
                      <a:pt x="37" y="18"/>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8" name="Freeform 860">
                <a:extLst>
                  <a:ext uri="{FF2B5EF4-FFF2-40B4-BE49-F238E27FC236}">
                    <a16:creationId xmlns:a16="http://schemas.microsoft.com/office/drawing/2014/main" id="{B5F08DE3-CA96-4C05-AD8D-672A68B2C244}"/>
                  </a:ext>
                </a:extLst>
              </p:cNvPr>
              <p:cNvSpPr>
                <a:spLocks/>
              </p:cNvSpPr>
              <p:nvPr/>
            </p:nvSpPr>
            <p:spPr bwMode="auto">
              <a:xfrm>
                <a:off x="2135" y="1892"/>
                <a:ext cx="43" cy="19"/>
              </a:xfrm>
              <a:custGeom>
                <a:avLst/>
                <a:gdLst>
                  <a:gd name="T0" fmla="*/ 0 w 43"/>
                  <a:gd name="T1" fmla="*/ 19 h 19"/>
                  <a:gd name="T2" fmla="*/ 14 w 43"/>
                  <a:gd name="T3" fmla="*/ 12 h 19"/>
                  <a:gd name="T4" fmla="*/ 43 w 43"/>
                  <a:gd name="T5" fmla="*/ 0 h 19"/>
                </a:gdLst>
                <a:ahLst/>
                <a:cxnLst>
                  <a:cxn ang="0">
                    <a:pos x="T0" y="T1"/>
                  </a:cxn>
                  <a:cxn ang="0">
                    <a:pos x="T2" y="T3"/>
                  </a:cxn>
                  <a:cxn ang="0">
                    <a:pos x="T4" y="T5"/>
                  </a:cxn>
                </a:cxnLst>
                <a:rect l="0" t="0" r="r" b="b"/>
                <a:pathLst>
                  <a:path w="43" h="19">
                    <a:moveTo>
                      <a:pt x="0" y="19"/>
                    </a:moveTo>
                    <a:lnTo>
                      <a:pt x="14" y="12"/>
                    </a:lnTo>
                    <a:lnTo>
                      <a:pt x="43"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9" name="Freeform 861">
                <a:extLst>
                  <a:ext uri="{FF2B5EF4-FFF2-40B4-BE49-F238E27FC236}">
                    <a16:creationId xmlns:a16="http://schemas.microsoft.com/office/drawing/2014/main" id="{412BC343-896B-76BD-7B3D-EB1B104B55D7}"/>
                  </a:ext>
                </a:extLst>
              </p:cNvPr>
              <p:cNvSpPr>
                <a:spLocks/>
              </p:cNvSpPr>
              <p:nvPr/>
            </p:nvSpPr>
            <p:spPr bwMode="auto">
              <a:xfrm>
                <a:off x="3789" y="1892"/>
                <a:ext cx="43" cy="19"/>
              </a:xfrm>
              <a:custGeom>
                <a:avLst/>
                <a:gdLst>
                  <a:gd name="T0" fmla="*/ 0 w 43"/>
                  <a:gd name="T1" fmla="*/ 0 h 19"/>
                  <a:gd name="T2" fmla="*/ 29 w 43"/>
                  <a:gd name="T3" fmla="*/ 12 h 19"/>
                  <a:gd name="T4" fmla="*/ 43 w 43"/>
                  <a:gd name="T5" fmla="*/ 19 h 19"/>
                </a:gdLst>
                <a:ahLst/>
                <a:cxnLst>
                  <a:cxn ang="0">
                    <a:pos x="T0" y="T1"/>
                  </a:cxn>
                  <a:cxn ang="0">
                    <a:pos x="T2" y="T3"/>
                  </a:cxn>
                  <a:cxn ang="0">
                    <a:pos x="T4" y="T5"/>
                  </a:cxn>
                </a:cxnLst>
                <a:rect l="0" t="0" r="r" b="b"/>
                <a:pathLst>
                  <a:path w="43" h="19">
                    <a:moveTo>
                      <a:pt x="0" y="0"/>
                    </a:moveTo>
                    <a:lnTo>
                      <a:pt x="29" y="12"/>
                    </a:lnTo>
                    <a:lnTo>
                      <a:pt x="43"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0" name="Freeform 862">
                <a:extLst>
                  <a:ext uri="{FF2B5EF4-FFF2-40B4-BE49-F238E27FC236}">
                    <a16:creationId xmlns:a16="http://schemas.microsoft.com/office/drawing/2014/main" id="{D6ED37B5-6134-2753-3E3E-CF640C24CD0D}"/>
                  </a:ext>
                </a:extLst>
              </p:cNvPr>
              <p:cNvSpPr>
                <a:spLocks/>
              </p:cNvSpPr>
              <p:nvPr/>
            </p:nvSpPr>
            <p:spPr bwMode="auto">
              <a:xfrm>
                <a:off x="2178" y="1873"/>
                <a:ext cx="50" cy="19"/>
              </a:xfrm>
              <a:custGeom>
                <a:avLst/>
                <a:gdLst>
                  <a:gd name="T0" fmla="*/ 0 w 50"/>
                  <a:gd name="T1" fmla="*/ 19 h 19"/>
                  <a:gd name="T2" fmla="*/ 16 w 50"/>
                  <a:gd name="T3" fmla="*/ 12 h 19"/>
                  <a:gd name="T4" fmla="*/ 50 w 50"/>
                  <a:gd name="T5" fmla="*/ 0 h 19"/>
                </a:gdLst>
                <a:ahLst/>
                <a:cxnLst>
                  <a:cxn ang="0">
                    <a:pos x="T0" y="T1"/>
                  </a:cxn>
                  <a:cxn ang="0">
                    <a:pos x="T2" y="T3"/>
                  </a:cxn>
                  <a:cxn ang="0">
                    <a:pos x="T4" y="T5"/>
                  </a:cxn>
                </a:cxnLst>
                <a:rect l="0" t="0" r="r" b="b"/>
                <a:pathLst>
                  <a:path w="50" h="19">
                    <a:moveTo>
                      <a:pt x="0" y="19"/>
                    </a:moveTo>
                    <a:lnTo>
                      <a:pt x="16" y="12"/>
                    </a:lnTo>
                    <a:lnTo>
                      <a:pt x="5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1" name="Freeform 863">
                <a:extLst>
                  <a:ext uri="{FF2B5EF4-FFF2-40B4-BE49-F238E27FC236}">
                    <a16:creationId xmlns:a16="http://schemas.microsoft.com/office/drawing/2014/main" id="{D3E6A2BC-C540-75DA-0C4E-647418B1F6BF}"/>
                  </a:ext>
                </a:extLst>
              </p:cNvPr>
              <p:cNvSpPr>
                <a:spLocks/>
              </p:cNvSpPr>
              <p:nvPr/>
            </p:nvSpPr>
            <p:spPr bwMode="auto">
              <a:xfrm>
                <a:off x="3739" y="1873"/>
                <a:ext cx="50" cy="19"/>
              </a:xfrm>
              <a:custGeom>
                <a:avLst/>
                <a:gdLst>
                  <a:gd name="T0" fmla="*/ 0 w 50"/>
                  <a:gd name="T1" fmla="*/ 0 h 19"/>
                  <a:gd name="T2" fmla="*/ 34 w 50"/>
                  <a:gd name="T3" fmla="*/ 12 h 19"/>
                  <a:gd name="T4" fmla="*/ 50 w 50"/>
                  <a:gd name="T5" fmla="*/ 19 h 19"/>
                </a:gdLst>
                <a:ahLst/>
                <a:cxnLst>
                  <a:cxn ang="0">
                    <a:pos x="T0" y="T1"/>
                  </a:cxn>
                  <a:cxn ang="0">
                    <a:pos x="T2" y="T3"/>
                  </a:cxn>
                  <a:cxn ang="0">
                    <a:pos x="T4" y="T5"/>
                  </a:cxn>
                </a:cxnLst>
                <a:rect l="0" t="0" r="r" b="b"/>
                <a:pathLst>
                  <a:path w="50" h="19">
                    <a:moveTo>
                      <a:pt x="0" y="0"/>
                    </a:moveTo>
                    <a:lnTo>
                      <a:pt x="34" y="12"/>
                    </a:lnTo>
                    <a:lnTo>
                      <a:pt x="5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2" name="Freeform 864">
                <a:extLst>
                  <a:ext uri="{FF2B5EF4-FFF2-40B4-BE49-F238E27FC236}">
                    <a16:creationId xmlns:a16="http://schemas.microsoft.com/office/drawing/2014/main" id="{AADA7392-67D6-5DCE-E195-0179EB70FD51}"/>
                  </a:ext>
                </a:extLst>
              </p:cNvPr>
              <p:cNvSpPr>
                <a:spLocks/>
              </p:cNvSpPr>
              <p:nvPr/>
            </p:nvSpPr>
            <p:spPr bwMode="auto">
              <a:xfrm>
                <a:off x="2228" y="1854"/>
                <a:ext cx="57" cy="19"/>
              </a:xfrm>
              <a:custGeom>
                <a:avLst/>
                <a:gdLst>
                  <a:gd name="T0" fmla="*/ 0 w 57"/>
                  <a:gd name="T1" fmla="*/ 19 h 19"/>
                  <a:gd name="T2" fmla="*/ 11 w 57"/>
                  <a:gd name="T3" fmla="*/ 15 h 19"/>
                  <a:gd name="T4" fmla="*/ 56 w 57"/>
                  <a:gd name="T5" fmla="*/ 1 h 19"/>
                  <a:gd name="T6" fmla="*/ 57 w 57"/>
                  <a:gd name="T7" fmla="*/ 0 h 19"/>
                </a:gdLst>
                <a:ahLst/>
                <a:cxnLst>
                  <a:cxn ang="0">
                    <a:pos x="T0" y="T1"/>
                  </a:cxn>
                  <a:cxn ang="0">
                    <a:pos x="T2" y="T3"/>
                  </a:cxn>
                  <a:cxn ang="0">
                    <a:pos x="T4" y="T5"/>
                  </a:cxn>
                  <a:cxn ang="0">
                    <a:pos x="T6" y="T7"/>
                  </a:cxn>
                </a:cxnLst>
                <a:rect l="0" t="0" r="r" b="b"/>
                <a:pathLst>
                  <a:path w="57" h="19">
                    <a:moveTo>
                      <a:pt x="0" y="19"/>
                    </a:moveTo>
                    <a:lnTo>
                      <a:pt x="11" y="15"/>
                    </a:lnTo>
                    <a:lnTo>
                      <a:pt x="56" y="1"/>
                    </a:lnTo>
                    <a:lnTo>
                      <a:pt x="57"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3" name="Freeform 865">
                <a:extLst>
                  <a:ext uri="{FF2B5EF4-FFF2-40B4-BE49-F238E27FC236}">
                    <a16:creationId xmlns:a16="http://schemas.microsoft.com/office/drawing/2014/main" id="{165B4918-1BCC-2E2A-7D25-DE7DD0C72439}"/>
                  </a:ext>
                </a:extLst>
              </p:cNvPr>
              <p:cNvSpPr>
                <a:spLocks/>
              </p:cNvSpPr>
              <p:nvPr/>
            </p:nvSpPr>
            <p:spPr bwMode="auto">
              <a:xfrm>
                <a:off x="3682" y="1854"/>
                <a:ext cx="57" cy="19"/>
              </a:xfrm>
              <a:custGeom>
                <a:avLst/>
                <a:gdLst>
                  <a:gd name="T0" fmla="*/ 0 w 57"/>
                  <a:gd name="T1" fmla="*/ 0 h 19"/>
                  <a:gd name="T2" fmla="*/ 1 w 57"/>
                  <a:gd name="T3" fmla="*/ 1 h 19"/>
                  <a:gd name="T4" fmla="*/ 46 w 57"/>
                  <a:gd name="T5" fmla="*/ 15 h 19"/>
                  <a:gd name="T6" fmla="*/ 57 w 57"/>
                  <a:gd name="T7" fmla="*/ 19 h 19"/>
                </a:gdLst>
                <a:ahLst/>
                <a:cxnLst>
                  <a:cxn ang="0">
                    <a:pos x="T0" y="T1"/>
                  </a:cxn>
                  <a:cxn ang="0">
                    <a:pos x="T2" y="T3"/>
                  </a:cxn>
                  <a:cxn ang="0">
                    <a:pos x="T4" y="T5"/>
                  </a:cxn>
                  <a:cxn ang="0">
                    <a:pos x="T6" y="T7"/>
                  </a:cxn>
                </a:cxnLst>
                <a:rect l="0" t="0" r="r" b="b"/>
                <a:pathLst>
                  <a:path w="57" h="19">
                    <a:moveTo>
                      <a:pt x="0" y="0"/>
                    </a:moveTo>
                    <a:lnTo>
                      <a:pt x="1" y="1"/>
                    </a:lnTo>
                    <a:lnTo>
                      <a:pt x="46" y="15"/>
                    </a:lnTo>
                    <a:lnTo>
                      <a:pt x="57"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4" name="Freeform 866">
                <a:extLst>
                  <a:ext uri="{FF2B5EF4-FFF2-40B4-BE49-F238E27FC236}">
                    <a16:creationId xmlns:a16="http://schemas.microsoft.com/office/drawing/2014/main" id="{6CB43D46-D056-FC3D-0B6D-800571ED30F8}"/>
                  </a:ext>
                </a:extLst>
              </p:cNvPr>
              <p:cNvSpPr>
                <a:spLocks/>
              </p:cNvSpPr>
              <p:nvPr/>
            </p:nvSpPr>
            <p:spPr bwMode="auto">
              <a:xfrm>
                <a:off x="2285" y="1835"/>
                <a:ext cx="70" cy="19"/>
              </a:xfrm>
              <a:custGeom>
                <a:avLst/>
                <a:gdLst>
                  <a:gd name="T0" fmla="*/ 0 w 70"/>
                  <a:gd name="T1" fmla="*/ 19 h 19"/>
                  <a:gd name="T2" fmla="*/ 44 w 70"/>
                  <a:gd name="T3" fmla="*/ 7 h 19"/>
                  <a:gd name="T4" fmla="*/ 70 w 70"/>
                  <a:gd name="T5" fmla="*/ 0 h 19"/>
                </a:gdLst>
                <a:ahLst/>
                <a:cxnLst>
                  <a:cxn ang="0">
                    <a:pos x="T0" y="T1"/>
                  </a:cxn>
                  <a:cxn ang="0">
                    <a:pos x="T2" y="T3"/>
                  </a:cxn>
                  <a:cxn ang="0">
                    <a:pos x="T4" y="T5"/>
                  </a:cxn>
                </a:cxnLst>
                <a:rect l="0" t="0" r="r" b="b"/>
                <a:pathLst>
                  <a:path w="70" h="19">
                    <a:moveTo>
                      <a:pt x="0" y="19"/>
                    </a:moveTo>
                    <a:lnTo>
                      <a:pt x="44" y="7"/>
                    </a:lnTo>
                    <a:lnTo>
                      <a:pt x="7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5" name="Freeform 867">
                <a:extLst>
                  <a:ext uri="{FF2B5EF4-FFF2-40B4-BE49-F238E27FC236}">
                    <a16:creationId xmlns:a16="http://schemas.microsoft.com/office/drawing/2014/main" id="{7E693EC9-93DB-A047-0CA4-CC2475623183}"/>
                  </a:ext>
                </a:extLst>
              </p:cNvPr>
              <p:cNvSpPr>
                <a:spLocks/>
              </p:cNvSpPr>
              <p:nvPr/>
            </p:nvSpPr>
            <p:spPr bwMode="auto">
              <a:xfrm>
                <a:off x="3612" y="1835"/>
                <a:ext cx="70" cy="19"/>
              </a:xfrm>
              <a:custGeom>
                <a:avLst/>
                <a:gdLst>
                  <a:gd name="T0" fmla="*/ 0 w 70"/>
                  <a:gd name="T1" fmla="*/ 0 h 19"/>
                  <a:gd name="T2" fmla="*/ 26 w 70"/>
                  <a:gd name="T3" fmla="*/ 7 h 19"/>
                  <a:gd name="T4" fmla="*/ 70 w 70"/>
                  <a:gd name="T5" fmla="*/ 19 h 19"/>
                </a:gdLst>
                <a:ahLst/>
                <a:cxnLst>
                  <a:cxn ang="0">
                    <a:pos x="T0" y="T1"/>
                  </a:cxn>
                  <a:cxn ang="0">
                    <a:pos x="T2" y="T3"/>
                  </a:cxn>
                  <a:cxn ang="0">
                    <a:pos x="T4" y="T5"/>
                  </a:cxn>
                </a:cxnLst>
                <a:rect l="0" t="0" r="r" b="b"/>
                <a:pathLst>
                  <a:path w="70" h="19">
                    <a:moveTo>
                      <a:pt x="0" y="0"/>
                    </a:moveTo>
                    <a:lnTo>
                      <a:pt x="26" y="7"/>
                    </a:lnTo>
                    <a:lnTo>
                      <a:pt x="7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6" name="Freeform 868">
                <a:extLst>
                  <a:ext uri="{FF2B5EF4-FFF2-40B4-BE49-F238E27FC236}">
                    <a16:creationId xmlns:a16="http://schemas.microsoft.com/office/drawing/2014/main" id="{9C3AE719-363B-61BD-6676-149BDBAAA06F}"/>
                  </a:ext>
                </a:extLst>
              </p:cNvPr>
              <p:cNvSpPr>
                <a:spLocks/>
              </p:cNvSpPr>
              <p:nvPr/>
            </p:nvSpPr>
            <p:spPr bwMode="auto">
              <a:xfrm>
                <a:off x="2355" y="1816"/>
                <a:ext cx="85" cy="19"/>
              </a:xfrm>
              <a:custGeom>
                <a:avLst/>
                <a:gdLst>
                  <a:gd name="T0" fmla="*/ 0 w 85"/>
                  <a:gd name="T1" fmla="*/ 19 h 19"/>
                  <a:gd name="T2" fmla="*/ 19 w 85"/>
                  <a:gd name="T3" fmla="*/ 15 h 19"/>
                  <a:gd name="T4" fmla="*/ 64 w 85"/>
                  <a:gd name="T5" fmla="*/ 5 h 19"/>
                  <a:gd name="T6" fmla="*/ 85 w 85"/>
                  <a:gd name="T7" fmla="*/ 0 h 19"/>
                </a:gdLst>
                <a:ahLst/>
                <a:cxnLst>
                  <a:cxn ang="0">
                    <a:pos x="T0" y="T1"/>
                  </a:cxn>
                  <a:cxn ang="0">
                    <a:pos x="T2" y="T3"/>
                  </a:cxn>
                  <a:cxn ang="0">
                    <a:pos x="T4" y="T5"/>
                  </a:cxn>
                  <a:cxn ang="0">
                    <a:pos x="T6" y="T7"/>
                  </a:cxn>
                </a:cxnLst>
                <a:rect l="0" t="0" r="r" b="b"/>
                <a:pathLst>
                  <a:path w="85" h="19">
                    <a:moveTo>
                      <a:pt x="0" y="19"/>
                    </a:moveTo>
                    <a:lnTo>
                      <a:pt x="19" y="15"/>
                    </a:lnTo>
                    <a:lnTo>
                      <a:pt x="64" y="5"/>
                    </a:lnTo>
                    <a:lnTo>
                      <a:pt x="85"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7" name="Freeform 869">
                <a:extLst>
                  <a:ext uri="{FF2B5EF4-FFF2-40B4-BE49-F238E27FC236}">
                    <a16:creationId xmlns:a16="http://schemas.microsoft.com/office/drawing/2014/main" id="{21019F32-A106-0C4E-A336-DB49E7406CED}"/>
                  </a:ext>
                </a:extLst>
              </p:cNvPr>
              <p:cNvSpPr>
                <a:spLocks/>
              </p:cNvSpPr>
              <p:nvPr/>
            </p:nvSpPr>
            <p:spPr bwMode="auto">
              <a:xfrm>
                <a:off x="3527" y="1816"/>
                <a:ext cx="85" cy="19"/>
              </a:xfrm>
              <a:custGeom>
                <a:avLst/>
                <a:gdLst>
                  <a:gd name="T0" fmla="*/ 0 w 85"/>
                  <a:gd name="T1" fmla="*/ 0 h 19"/>
                  <a:gd name="T2" fmla="*/ 21 w 85"/>
                  <a:gd name="T3" fmla="*/ 5 h 19"/>
                  <a:gd name="T4" fmla="*/ 66 w 85"/>
                  <a:gd name="T5" fmla="*/ 15 h 19"/>
                  <a:gd name="T6" fmla="*/ 85 w 85"/>
                  <a:gd name="T7" fmla="*/ 19 h 19"/>
                </a:gdLst>
                <a:ahLst/>
                <a:cxnLst>
                  <a:cxn ang="0">
                    <a:pos x="T0" y="T1"/>
                  </a:cxn>
                  <a:cxn ang="0">
                    <a:pos x="T2" y="T3"/>
                  </a:cxn>
                  <a:cxn ang="0">
                    <a:pos x="T4" y="T5"/>
                  </a:cxn>
                  <a:cxn ang="0">
                    <a:pos x="T6" y="T7"/>
                  </a:cxn>
                </a:cxnLst>
                <a:rect l="0" t="0" r="r" b="b"/>
                <a:pathLst>
                  <a:path w="85" h="19">
                    <a:moveTo>
                      <a:pt x="0" y="0"/>
                    </a:moveTo>
                    <a:lnTo>
                      <a:pt x="21" y="5"/>
                    </a:lnTo>
                    <a:lnTo>
                      <a:pt x="66" y="15"/>
                    </a:lnTo>
                    <a:lnTo>
                      <a:pt x="85"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8" name="Freeform 870">
                <a:extLst>
                  <a:ext uri="{FF2B5EF4-FFF2-40B4-BE49-F238E27FC236}">
                    <a16:creationId xmlns:a16="http://schemas.microsoft.com/office/drawing/2014/main" id="{3D7C5D6C-EDA5-2E73-BF1C-5C1077CBB0EF}"/>
                  </a:ext>
                </a:extLst>
              </p:cNvPr>
              <p:cNvSpPr>
                <a:spLocks/>
              </p:cNvSpPr>
              <p:nvPr/>
            </p:nvSpPr>
            <p:spPr bwMode="auto">
              <a:xfrm>
                <a:off x="2440" y="1798"/>
                <a:ext cx="108" cy="18"/>
              </a:xfrm>
              <a:custGeom>
                <a:avLst/>
                <a:gdLst>
                  <a:gd name="T0" fmla="*/ 0 w 108"/>
                  <a:gd name="T1" fmla="*/ 18 h 18"/>
                  <a:gd name="T2" fmla="*/ 25 w 108"/>
                  <a:gd name="T3" fmla="*/ 14 h 18"/>
                  <a:gd name="T4" fmla="*/ 70 w 108"/>
                  <a:gd name="T5" fmla="*/ 6 h 18"/>
                  <a:gd name="T6" fmla="*/ 108 w 108"/>
                  <a:gd name="T7" fmla="*/ 0 h 18"/>
                </a:gdLst>
                <a:ahLst/>
                <a:cxnLst>
                  <a:cxn ang="0">
                    <a:pos x="T0" y="T1"/>
                  </a:cxn>
                  <a:cxn ang="0">
                    <a:pos x="T2" y="T3"/>
                  </a:cxn>
                  <a:cxn ang="0">
                    <a:pos x="T4" y="T5"/>
                  </a:cxn>
                  <a:cxn ang="0">
                    <a:pos x="T6" y="T7"/>
                  </a:cxn>
                </a:cxnLst>
                <a:rect l="0" t="0" r="r" b="b"/>
                <a:pathLst>
                  <a:path w="108" h="18">
                    <a:moveTo>
                      <a:pt x="0" y="18"/>
                    </a:moveTo>
                    <a:lnTo>
                      <a:pt x="25" y="14"/>
                    </a:lnTo>
                    <a:lnTo>
                      <a:pt x="70" y="6"/>
                    </a:lnTo>
                    <a:lnTo>
                      <a:pt x="108"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9" name="Freeform 871">
                <a:extLst>
                  <a:ext uri="{FF2B5EF4-FFF2-40B4-BE49-F238E27FC236}">
                    <a16:creationId xmlns:a16="http://schemas.microsoft.com/office/drawing/2014/main" id="{89B5B467-5917-5289-D552-97A8945B6373}"/>
                  </a:ext>
                </a:extLst>
              </p:cNvPr>
              <p:cNvSpPr>
                <a:spLocks/>
              </p:cNvSpPr>
              <p:nvPr/>
            </p:nvSpPr>
            <p:spPr bwMode="auto">
              <a:xfrm>
                <a:off x="3419" y="1798"/>
                <a:ext cx="108" cy="18"/>
              </a:xfrm>
              <a:custGeom>
                <a:avLst/>
                <a:gdLst>
                  <a:gd name="T0" fmla="*/ 0 w 108"/>
                  <a:gd name="T1" fmla="*/ 0 h 18"/>
                  <a:gd name="T2" fmla="*/ 38 w 108"/>
                  <a:gd name="T3" fmla="*/ 6 h 18"/>
                  <a:gd name="T4" fmla="*/ 83 w 108"/>
                  <a:gd name="T5" fmla="*/ 14 h 18"/>
                  <a:gd name="T6" fmla="*/ 108 w 108"/>
                  <a:gd name="T7" fmla="*/ 18 h 18"/>
                </a:gdLst>
                <a:ahLst/>
                <a:cxnLst>
                  <a:cxn ang="0">
                    <a:pos x="T0" y="T1"/>
                  </a:cxn>
                  <a:cxn ang="0">
                    <a:pos x="T2" y="T3"/>
                  </a:cxn>
                  <a:cxn ang="0">
                    <a:pos x="T4" y="T5"/>
                  </a:cxn>
                  <a:cxn ang="0">
                    <a:pos x="T6" y="T7"/>
                  </a:cxn>
                </a:cxnLst>
                <a:rect l="0" t="0" r="r" b="b"/>
                <a:pathLst>
                  <a:path w="108" h="18">
                    <a:moveTo>
                      <a:pt x="0" y="0"/>
                    </a:moveTo>
                    <a:lnTo>
                      <a:pt x="38" y="6"/>
                    </a:lnTo>
                    <a:lnTo>
                      <a:pt x="83" y="14"/>
                    </a:lnTo>
                    <a:lnTo>
                      <a:pt x="108" y="18"/>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0" name="Freeform 872">
                <a:extLst>
                  <a:ext uri="{FF2B5EF4-FFF2-40B4-BE49-F238E27FC236}">
                    <a16:creationId xmlns:a16="http://schemas.microsoft.com/office/drawing/2014/main" id="{8FF20F93-0DD9-8D19-4BB7-36B52A927328}"/>
                  </a:ext>
                </a:extLst>
              </p:cNvPr>
              <p:cNvSpPr>
                <a:spLocks/>
              </p:cNvSpPr>
              <p:nvPr/>
            </p:nvSpPr>
            <p:spPr bwMode="auto">
              <a:xfrm>
                <a:off x="2548" y="1779"/>
                <a:ext cx="159" cy="19"/>
              </a:xfrm>
              <a:custGeom>
                <a:avLst/>
                <a:gdLst>
                  <a:gd name="T0" fmla="*/ 0 w 159"/>
                  <a:gd name="T1" fmla="*/ 19 h 19"/>
                  <a:gd name="T2" fmla="*/ 7 w 159"/>
                  <a:gd name="T3" fmla="*/ 17 h 19"/>
                  <a:gd name="T4" fmla="*/ 52 w 159"/>
                  <a:gd name="T5" fmla="*/ 12 h 19"/>
                  <a:gd name="T6" fmla="*/ 97 w 159"/>
                  <a:gd name="T7" fmla="*/ 6 h 19"/>
                  <a:gd name="T8" fmla="*/ 142 w 159"/>
                  <a:gd name="T9" fmla="*/ 1 h 19"/>
                  <a:gd name="T10" fmla="*/ 159 w 159"/>
                  <a:gd name="T11" fmla="*/ 0 h 19"/>
                </a:gdLst>
                <a:ahLst/>
                <a:cxnLst>
                  <a:cxn ang="0">
                    <a:pos x="T0" y="T1"/>
                  </a:cxn>
                  <a:cxn ang="0">
                    <a:pos x="T2" y="T3"/>
                  </a:cxn>
                  <a:cxn ang="0">
                    <a:pos x="T4" y="T5"/>
                  </a:cxn>
                  <a:cxn ang="0">
                    <a:pos x="T6" y="T7"/>
                  </a:cxn>
                  <a:cxn ang="0">
                    <a:pos x="T8" y="T9"/>
                  </a:cxn>
                  <a:cxn ang="0">
                    <a:pos x="T10" y="T11"/>
                  </a:cxn>
                </a:cxnLst>
                <a:rect l="0" t="0" r="r" b="b"/>
                <a:pathLst>
                  <a:path w="159" h="19">
                    <a:moveTo>
                      <a:pt x="0" y="19"/>
                    </a:moveTo>
                    <a:lnTo>
                      <a:pt x="7" y="17"/>
                    </a:lnTo>
                    <a:lnTo>
                      <a:pt x="52" y="12"/>
                    </a:lnTo>
                    <a:lnTo>
                      <a:pt x="97" y="6"/>
                    </a:lnTo>
                    <a:lnTo>
                      <a:pt x="142" y="1"/>
                    </a:lnTo>
                    <a:lnTo>
                      <a:pt x="159"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1" name="Freeform 873">
                <a:extLst>
                  <a:ext uri="{FF2B5EF4-FFF2-40B4-BE49-F238E27FC236}">
                    <a16:creationId xmlns:a16="http://schemas.microsoft.com/office/drawing/2014/main" id="{FD60D2D4-35E2-79D7-8235-CAADB1A26686}"/>
                  </a:ext>
                </a:extLst>
              </p:cNvPr>
              <p:cNvSpPr>
                <a:spLocks/>
              </p:cNvSpPr>
              <p:nvPr/>
            </p:nvSpPr>
            <p:spPr bwMode="auto">
              <a:xfrm>
                <a:off x="3260" y="1779"/>
                <a:ext cx="159" cy="19"/>
              </a:xfrm>
              <a:custGeom>
                <a:avLst/>
                <a:gdLst>
                  <a:gd name="T0" fmla="*/ 0 w 159"/>
                  <a:gd name="T1" fmla="*/ 0 h 19"/>
                  <a:gd name="T2" fmla="*/ 17 w 159"/>
                  <a:gd name="T3" fmla="*/ 1 h 19"/>
                  <a:gd name="T4" fmla="*/ 62 w 159"/>
                  <a:gd name="T5" fmla="*/ 6 h 19"/>
                  <a:gd name="T6" fmla="*/ 107 w 159"/>
                  <a:gd name="T7" fmla="*/ 12 h 19"/>
                  <a:gd name="T8" fmla="*/ 152 w 159"/>
                  <a:gd name="T9" fmla="*/ 17 h 19"/>
                  <a:gd name="T10" fmla="*/ 159 w 159"/>
                  <a:gd name="T11" fmla="*/ 19 h 19"/>
                </a:gdLst>
                <a:ahLst/>
                <a:cxnLst>
                  <a:cxn ang="0">
                    <a:pos x="T0" y="T1"/>
                  </a:cxn>
                  <a:cxn ang="0">
                    <a:pos x="T2" y="T3"/>
                  </a:cxn>
                  <a:cxn ang="0">
                    <a:pos x="T4" y="T5"/>
                  </a:cxn>
                  <a:cxn ang="0">
                    <a:pos x="T6" y="T7"/>
                  </a:cxn>
                  <a:cxn ang="0">
                    <a:pos x="T8" y="T9"/>
                  </a:cxn>
                  <a:cxn ang="0">
                    <a:pos x="T10" y="T11"/>
                  </a:cxn>
                </a:cxnLst>
                <a:rect l="0" t="0" r="r" b="b"/>
                <a:pathLst>
                  <a:path w="159" h="19">
                    <a:moveTo>
                      <a:pt x="0" y="0"/>
                    </a:moveTo>
                    <a:lnTo>
                      <a:pt x="17" y="1"/>
                    </a:lnTo>
                    <a:lnTo>
                      <a:pt x="62" y="6"/>
                    </a:lnTo>
                    <a:lnTo>
                      <a:pt x="107" y="12"/>
                    </a:lnTo>
                    <a:lnTo>
                      <a:pt x="152" y="17"/>
                    </a:lnTo>
                    <a:lnTo>
                      <a:pt x="159"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2" name="Freeform 874">
                <a:extLst>
                  <a:ext uri="{FF2B5EF4-FFF2-40B4-BE49-F238E27FC236}">
                    <a16:creationId xmlns:a16="http://schemas.microsoft.com/office/drawing/2014/main" id="{56644443-E02D-5E09-C338-19A7554F73B7}"/>
                  </a:ext>
                </a:extLst>
              </p:cNvPr>
              <p:cNvSpPr>
                <a:spLocks/>
              </p:cNvSpPr>
              <p:nvPr/>
            </p:nvSpPr>
            <p:spPr bwMode="auto">
              <a:xfrm>
                <a:off x="2707" y="1767"/>
                <a:ext cx="553" cy="12"/>
              </a:xfrm>
              <a:custGeom>
                <a:avLst/>
                <a:gdLst>
                  <a:gd name="T0" fmla="*/ 0 w 553"/>
                  <a:gd name="T1" fmla="*/ 12 h 12"/>
                  <a:gd name="T2" fmla="*/ 28 w 553"/>
                  <a:gd name="T3" fmla="*/ 10 h 12"/>
                  <a:gd name="T4" fmla="*/ 73 w 553"/>
                  <a:gd name="T5" fmla="*/ 6 h 12"/>
                  <a:gd name="T6" fmla="*/ 118 w 553"/>
                  <a:gd name="T7" fmla="*/ 4 h 12"/>
                  <a:gd name="T8" fmla="*/ 164 w 553"/>
                  <a:gd name="T9" fmla="*/ 2 h 12"/>
                  <a:gd name="T10" fmla="*/ 209 w 553"/>
                  <a:gd name="T11" fmla="*/ 1 h 12"/>
                  <a:gd name="T12" fmla="*/ 254 w 553"/>
                  <a:gd name="T13" fmla="*/ 0 h 12"/>
                  <a:gd name="T14" fmla="*/ 299 w 553"/>
                  <a:gd name="T15" fmla="*/ 0 h 12"/>
                  <a:gd name="T16" fmla="*/ 344 w 553"/>
                  <a:gd name="T17" fmla="*/ 1 h 12"/>
                  <a:gd name="T18" fmla="*/ 389 w 553"/>
                  <a:gd name="T19" fmla="*/ 2 h 12"/>
                  <a:gd name="T20" fmla="*/ 435 w 553"/>
                  <a:gd name="T21" fmla="*/ 4 h 12"/>
                  <a:gd name="T22" fmla="*/ 480 w 553"/>
                  <a:gd name="T23" fmla="*/ 6 h 12"/>
                  <a:gd name="T24" fmla="*/ 525 w 553"/>
                  <a:gd name="T25" fmla="*/ 10 h 12"/>
                  <a:gd name="T26" fmla="*/ 553 w 553"/>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3" h="12">
                    <a:moveTo>
                      <a:pt x="0" y="12"/>
                    </a:moveTo>
                    <a:lnTo>
                      <a:pt x="28" y="10"/>
                    </a:lnTo>
                    <a:lnTo>
                      <a:pt x="73" y="6"/>
                    </a:lnTo>
                    <a:lnTo>
                      <a:pt x="118" y="4"/>
                    </a:lnTo>
                    <a:lnTo>
                      <a:pt x="164" y="2"/>
                    </a:lnTo>
                    <a:lnTo>
                      <a:pt x="209" y="1"/>
                    </a:lnTo>
                    <a:lnTo>
                      <a:pt x="254" y="0"/>
                    </a:lnTo>
                    <a:lnTo>
                      <a:pt x="299" y="0"/>
                    </a:lnTo>
                    <a:lnTo>
                      <a:pt x="344" y="1"/>
                    </a:lnTo>
                    <a:lnTo>
                      <a:pt x="389" y="2"/>
                    </a:lnTo>
                    <a:lnTo>
                      <a:pt x="435" y="4"/>
                    </a:lnTo>
                    <a:lnTo>
                      <a:pt x="480" y="6"/>
                    </a:lnTo>
                    <a:lnTo>
                      <a:pt x="525" y="10"/>
                    </a:lnTo>
                    <a:lnTo>
                      <a:pt x="553" y="12"/>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3" name="Freeform 875">
                <a:extLst>
                  <a:ext uri="{FF2B5EF4-FFF2-40B4-BE49-F238E27FC236}">
                    <a16:creationId xmlns:a16="http://schemas.microsoft.com/office/drawing/2014/main" id="{10D44BEC-B36E-6904-12CD-10824FC7D8C2}"/>
                  </a:ext>
                </a:extLst>
              </p:cNvPr>
              <p:cNvSpPr>
                <a:spLocks/>
              </p:cNvSpPr>
              <p:nvPr/>
            </p:nvSpPr>
            <p:spPr bwMode="auto">
              <a:xfrm>
                <a:off x="2671" y="2494"/>
                <a:ext cx="625" cy="12"/>
              </a:xfrm>
              <a:custGeom>
                <a:avLst/>
                <a:gdLst>
                  <a:gd name="T0" fmla="*/ 625 w 625"/>
                  <a:gd name="T1" fmla="*/ 0 h 12"/>
                  <a:gd name="T2" fmla="*/ 606 w 625"/>
                  <a:gd name="T3" fmla="*/ 1 h 12"/>
                  <a:gd name="T4" fmla="*/ 561 w 625"/>
                  <a:gd name="T5" fmla="*/ 4 h 12"/>
                  <a:gd name="T6" fmla="*/ 516 w 625"/>
                  <a:gd name="T7" fmla="*/ 7 h 12"/>
                  <a:gd name="T8" fmla="*/ 471 w 625"/>
                  <a:gd name="T9" fmla="*/ 9 h 12"/>
                  <a:gd name="T10" fmla="*/ 425 w 625"/>
                  <a:gd name="T11" fmla="*/ 10 h 12"/>
                  <a:gd name="T12" fmla="*/ 380 w 625"/>
                  <a:gd name="T13" fmla="*/ 11 h 12"/>
                  <a:gd name="T14" fmla="*/ 335 w 625"/>
                  <a:gd name="T15" fmla="*/ 12 h 12"/>
                  <a:gd name="T16" fmla="*/ 290 w 625"/>
                  <a:gd name="T17" fmla="*/ 12 h 12"/>
                  <a:gd name="T18" fmla="*/ 245 w 625"/>
                  <a:gd name="T19" fmla="*/ 11 h 12"/>
                  <a:gd name="T20" fmla="*/ 200 w 625"/>
                  <a:gd name="T21" fmla="*/ 10 h 12"/>
                  <a:gd name="T22" fmla="*/ 154 w 625"/>
                  <a:gd name="T23" fmla="*/ 9 h 12"/>
                  <a:gd name="T24" fmla="*/ 109 w 625"/>
                  <a:gd name="T25" fmla="*/ 7 h 12"/>
                  <a:gd name="T26" fmla="*/ 64 w 625"/>
                  <a:gd name="T27" fmla="*/ 4 h 12"/>
                  <a:gd name="T28" fmla="*/ 19 w 625"/>
                  <a:gd name="T29" fmla="*/ 1 h 12"/>
                  <a:gd name="T30" fmla="*/ 0 w 625"/>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5" h="12">
                    <a:moveTo>
                      <a:pt x="625" y="0"/>
                    </a:moveTo>
                    <a:lnTo>
                      <a:pt x="606" y="1"/>
                    </a:lnTo>
                    <a:lnTo>
                      <a:pt x="561" y="4"/>
                    </a:lnTo>
                    <a:lnTo>
                      <a:pt x="516" y="7"/>
                    </a:lnTo>
                    <a:lnTo>
                      <a:pt x="471" y="9"/>
                    </a:lnTo>
                    <a:lnTo>
                      <a:pt x="425" y="10"/>
                    </a:lnTo>
                    <a:lnTo>
                      <a:pt x="380" y="11"/>
                    </a:lnTo>
                    <a:lnTo>
                      <a:pt x="335" y="12"/>
                    </a:lnTo>
                    <a:lnTo>
                      <a:pt x="290" y="12"/>
                    </a:lnTo>
                    <a:lnTo>
                      <a:pt x="245" y="11"/>
                    </a:lnTo>
                    <a:lnTo>
                      <a:pt x="200" y="10"/>
                    </a:lnTo>
                    <a:lnTo>
                      <a:pt x="154" y="9"/>
                    </a:lnTo>
                    <a:lnTo>
                      <a:pt x="109" y="7"/>
                    </a:lnTo>
                    <a:lnTo>
                      <a:pt x="64" y="4"/>
                    </a:lnTo>
                    <a:lnTo>
                      <a:pt x="19" y="1"/>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4" name="Freeform 876">
                <a:extLst>
                  <a:ext uri="{FF2B5EF4-FFF2-40B4-BE49-F238E27FC236}">
                    <a16:creationId xmlns:a16="http://schemas.microsoft.com/office/drawing/2014/main" id="{D4672801-899F-CD0E-15D3-84E477D82B07}"/>
                  </a:ext>
                </a:extLst>
              </p:cNvPr>
              <p:cNvSpPr>
                <a:spLocks/>
              </p:cNvSpPr>
              <p:nvPr/>
            </p:nvSpPr>
            <p:spPr bwMode="auto">
              <a:xfrm>
                <a:off x="2487" y="2475"/>
                <a:ext cx="184" cy="19"/>
              </a:xfrm>
              <a:custGeom>
                <a:avLst/>
                <a:gdLst>
                  <a:gd name="T0" fmla="*/ 184 w 184"/>
                  <a:gd name="T1" fmla="*/ 19 h 19"/>
                  <a:gd name="T2" fmla="*/ 158 w 184"/>
                  <a:gd name="T3" fmla="*/ 17 h 19"/>
                  <a:gd name="T4" fmla="*/ 113 w 184"/>
                  <a:gd name="T5" fmla="*/ 13 h 19"/>
                  <a:gd name="T6" fmla="*/ 68 w 184"/>
                  <a:gd name="T7" fmla="*/ 8 h 19"/>
                  <a:gd name="T8" fmla="*/ 23 w 184"/>
                  <a:gd name="T9" fmla="*/ 3 h 19"/>
                  <a:gd name="T10" fmla="*/ 0 w 184"/>
                  <a:gd name="T11" fmla="*/ 0 h 19"/>
                </a:gdLst>
                <a:ahLst/>
                <a:cxnLst>
                  <a:cxn ang="0">
                    <a:pos x="T0" y="T1"/>
                  </a:cxn>
                  <a:cxn ang="0">
                    <a:pos x="T2" y="T3"/>
                  </a:cxn>
                  <a:cxn ang="0">
                    <a:pos x="T4" y="T5"/>
                  </a:cxn>
                  <a:cxn ang="0">
                    <a:pos x="T6" y="T7"/>
                  </a:cxn>
                  <a:cxn ang="0">
                    <a:pos x="T8" y="T9"/>
                  </a:cxn>
                  <a:cxn ang="0">
                    <a:pos x="T10" y="T11"/>
                  </a:cxn>
                </a:cxnLst>
                <a:rect l="0" t="0" r="r" b="b"/>
                <a:pathLst>
                  <a:path w="184" h="19">
                    <a:moveTo>
                      <a:pt x="184" y="19"/>
                    </a:moveTo>
                    <a:lnTo>
                      <a:pt x="158" y="17"/>
                    </a:lnTo>
                    <a:lnTo>
                      <a:pt x="113" y="13"/>
                    </a:lnTo>
                    <a:lnTo>
                      <a:pt x="68" y="8"/>
                    </a:lnTo>
                    <a:lnTo>
                      <a:pt x="23" y="3"/>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5" name="Freeform 877">
                <a:extLst>
                  <a:ext uri="{FF2B5EF4-FFF2-40B4-BE49-F238E27FC236}">
                    <a16:creationId xmlns:a16="http://schemas.microsoft.com/office/drawing/2014/main" id="{5F16C9C9-4065-AE19-86B7-04EF9465B0EC}"/>
                  </a:ext>
                </a:extLst>
              </p:cNvPr>
              <p:cNvSpPr>
                <a:spLocks/>
              </p:cNvSpPr>
              <p:nvPr/>
            </p:nvSpPr>
            <p:spPr bwMode="auto">
              <a:xfrm>
                <a:off x="3296" y="2475"/>
                <a:ext cx="184" cy="19"/>
              </a:xfrm>
              <a:custGeom>
                <a:avLst/>
                <a:gdLst>
                  <a:gd name="T0" fmla="*/ 184 w 184"/>
                  <a:gd name="T1" fmla="*/ 0 h 19"/>
                  <a:gd name="T2" fmla="*/ 161 w 184"/>
                  <a:gd name="T3" fmla="*/ 3 h 19"/>
                  <a:gd name="T4" fmla="*/ 116 w 184"/>
                  <a:gd name="T5" fmla="*/ 8 h 19"/>
                  <a:gd name="T6" fmla="*/ 71 w 184"/>
                  <a:gd name="T7" fmla="*/ 13 h 19"/>
                  <a:gd name="T8" fmla="*/ 26 w 184"/>
                  <a:gd name="T9" fmla="*/ 17 h 19"/>
                  <a:gd name="T10" fmla="*/ 0 w 184"/>
                  <a:gd name="T11" fmla="*/ 19 h 19"/>
                </a:gdLst>
                <a:ahLst/>
                <a:cxnLst>
                  <a:cxn ang="0">
                    <a:pos x="T0" y="T1"/>
                  </a:cxn>
                  <a:cxn ang="0">
                    <a:pos x="T2" y="T3"/>
                  </a:cxn>
                  <a:cxn ang="0">
                    <a:pos x="T4" y="T5"/>
                  </a:cxn>
                  <a:cxn ang="0">
                    <a:pos x="T6" y="T7"/>
                  </a:cxn>
                  <a:cxn ang="0">
                    <a:pos x="T8" y="T9"/>
                  </a:cxn>
                  <a:cxn ang="0">
                    <a:pos x="T10" y="T11"/>
                  </a:cxn>
                </a:cxnLst>
                <a:rect l="0" t="0" r="r" b="b"/>
                <a:pathLst>
                  <a:path w="184" h="19">
                    <a:moveTo>
                      <a:pt x="184" y="0"/>
                    </a:moveTo>
                    <a:lnTo>
                      <a:pt x="161" y="3"/>
                    </a:lnTo>
                    <a:lnTo>
                      <a:pt x="116" y="8"/>
                    </a:lnTo>
                    <a:lnTo>
                      <a:pt x="71" y="13"/>
                    </a:lnTo>
                    <a:lnTo>
                      <a:pt x="26" y="17"/>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6" name="Freeform 878">
                <a:extLst>
                  <a:ext uri="{FF2B5EF4-FFF2-40B4-BE49-F238E27FC236}">
                    <a16:creationId xmlns:a16="http://schemas.microsoft.com/office/drawing/2014/main" id="{713485B8-4601-6A6D-E2FA-CBA71AE5BE99}"/>
                  </a:ext>
                </a:extLst>
              </p:cNvPr>
              <p:cNvSpPr>
                <a:spLocks/>
              </p:cNvSpPr>
              <p:nvPr/>
            </p:nvSpPr>
            <p:spPr bwMode="auto">
              <a:xfrm>
                <a:off x="2361" y="2456"/>
                <a:ext cx="126" cy="19"/>
              </a:xfrm>
              <a:custGeom>
                <a:avLst/>
                <a:gdLst>
                  <a:gd name="T0" fmla="*/ 126 w 126"/>
                  <a:gd name="T1" fmla="*/ 19 h 19"/>
                  <a:gd name="T2" fmla="*/ 104 w 126"/>
                  <a:gd name="T3" fmla="*/ 16 h 19"/>
                  <a:gd name="T4" fmla="*/ 58 w 126"/>
                  <a:gd name="T5" fmla="*/ 10 h 19"/>
                  <a:gd name="T6" fmla="*/ 13 w 126"/>
                  <a:gd name="T7" fmla="*/ 3 h 19"/>
                  <a:gd name="T8" fmla="*/ 0 w 126"/>
                  <a:gd name="T9" fmla="*/ 0 h 19"/>
                </a:gdLst>
                <a:ahLst/>
                <a:cxnLst>
                  <a:cxn ang="0">
                    <a:pos x="T0" y="T1"/>
                  </a:cxn>
                  <a:cxn ang="0">
                    <a:pos x="T2" y="T3"/>
                  </a:cxn>
                  <a:cxn ang="0">
                    <a:pos x="T4" y="T5"/>
                  </a:cxn>
                  <a:cxn ang="0">
                    <a:pos x="T6" y="T7"/>
                  </a:cxn>
                  <a:cxn ang="0">
                    <a:pos x="T8" y="T9"/>
                  </a:cxn>
                </a:cxnLst>
                <a:rect l="0" t="0" r="r" b="b"/>
                <a:pathLst>
                  <a:path w="126" h="19">
                    <a:moveTo>
                      <a:pt x="126" y="19"/>
                    </a:moveTo>
                    <a:lnTo>
                      <a:pt x="104" y="16"/>
                    </a:lnTo>
                    <a:lnTo>
                      <a:pt x="58" y="10"/>
                    </a:lnTo>
                    <a:lnTo>
                      <a:pt x="13" y="3"/>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7" name="Freeform 879">
                <a:extLst>
                  <a:ext uri="{FF2B5EF4-FFF2-40B4-BE49-F238E27FC236}">
                    <a16:creationId xmlns:a16="http://schemas.microsoft.com/office/drawing/2014/main" id="{B49DC116-0DC1-4953-71F5-78B1FB907F30}"/>
                  </a:ext>
                </a:extLst>
              </p:cNvPr>
              <p:cNvSpPr>
                <a:spLocks/>
              </p:cNvSpPr>
              <p:nvPr/>
            </p:nvSpPr>
            <p:spPr bwMode="auto">
              <a:xfrm>
                <a:off x="3480" y="2456"/>
                <a:ext cx="126" cy="19"/>
              </a:xfrm>
              <a:custGeom>
                <a:avLst/>
                <a:gdLst>
                  <a:gd name="T0" fmla="*/ 126 w 126"/>
                  <a:gd name="T1" fmla="*/ 0 h 19"/>
                  <a:gd name="T2" fmla="*/ 113 w 126"/>
                  <a:gd name="T3" fmla="*/ 3 h 19"/>
                  <a:gd name="T4" fmla="*/ 68 w 126"/>
                  <a:gd name="T5" fmla="*/ 10 h 19"/>
                  <a:gd name="T6" fmla="*/ 22 w 126"/>
                  <a:gd name="T7" fmla="*/ 16 h 19"/>
                  <a:gd name="T8" fmla="*/ 0 w 126"/>
                  <a:gd name="T9" fmla="*/ 19 h 19"/>
                </a:gdLst>
                <a:ahLst/>
                <a:cxnLst>
                  <a:cxn ang="0">
                    <a:pos x="T0" y="T1"/>
                  </a:cxn>
                  <a:cxn ang="0">
                    <a:pos x="T2" y="T3"/>
                  </a:cxn>
                  <a:cxn ang="0">
                    <a:pos x="T4" y="T5"/>
                  </a:cxn>
                  <a:cxn ang="0">
                    <a:pos x="T6" y="T7"/>
                  </a:cxn>
                  <a:cxn ang="0">
                    <a:pos x="T8" y="T9"/>
                  </a:cxn>
                </a:cxnLst>
                <a:rect l="0" t="0" r="r" b="b"/>
                <a:pathLst>
                  <a:path w="126" h="19">
                    <a:moveTo>
                      <a:pt x="126" y="0"/>
                    </a:moveTo>
                    <a:lnTo>
                      <a:pt x="113" y="3"/>
                    </a:lnTo>
                    <a:lnTo>
                      <a:pt x="68" y="10"/>
                    </a:lnTo>
                    <a:lnTo>
                      <a:pt x="22" y="16"/>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8" name="Freeform 880">
                <a:extLst>
                  <a:ext uri="{FF2B5EF4-FFF2-40B4-BE49-F238E27FC236}">
                    <a16:creationId xmlns:a16="http://schemas.microsoft.com/office/drawing/2014/main" id="{500AD07F-8C50-1383-5B68-230B7BB91296}"/>
                  </a:ext>
                </a:extLst>
              </p:cNvPr>
              <p:cNvSpPr>
                <a:spLocks/>
              </p:cNvSpPr>
              <p:nvPr/>
            </p:nvSpPr>
            <p:spPr bwMode="auto">
              <a:xfrm>
                <a:off x="2261" y="2438"/>
                <a:ext cx="100" cy="18"/>
              </a:xfrm>
              <a:custGeom>
                <a:avLst/>
                <a:gdLst>
                  <a:gd name="T0" fmla="*/ 100 w 100"/>
                  <a:gd name="T1" fmla="*/ 18 h 18"/>
                  <a:gd name="T2" fmla="*/ 68 w 100"/>
                  <a:gd name="T3" fmla="*/ 12 h 18"/>
                  <a:gd name="T4" fmla="*/ 23 w 100"/>
                  <a:gd name="T5" fmla="*/ 4 h 18"/>
                  <a:gd name="T6" fmla="*/ 0 w 100"/>
                  <a:gd name="T7" fmla="*/ 0 h 18"/>
                </a:gdLst>
                <a:ahLst/>
                <a:cxnLst>
                  <a:cxn ang="0">
                    <a:pos x="T0" y="T1"/>
                  </a:cxn>
                  <a:cxn ang="0">
                    <a:pos x="T2" y="T3"/>
                  </a:cxn>
                  <a:cxn ang="0">
                    <a:pos x="T4" y="T5"/>
                  </a:cxn>
                  <a:cxn ang="0">
                    <a:pos x="T6" y="T7"/>
                  </a:cxn>
                </a:cxnLst>
                <a:rect l="0" t="0" r="r" b="b"/>
                <a:pathLst>
                  <a:path w="100" h="18">
                    <a:moveTo>
                      <a:pt x="100" y="18"/>
                    </a:moveTo>
                    <a:lnTo>
                      <a:pt x="68" y="12"/>
                    </a:lnTo>
                    <a:lnTo>
                      <a:pt x="23" y="4"/>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9" name="Freeform 881">
                <a:extLst>
                  <a:ext uri="{FF2B5EF4-FFF2-40B4-BE49-F238E27FC236}">
                    <a16:creationId xmlns:a16="http://schemas.microsoft.com/office/drawing/2014/main" id="{8657C4D6-29B3-3281-0542-78C597CBD7DC}"/>
                  </a:ext>
                </a:extLst>
              </p:cNvPr>
              <p:cNvSpPr>
                <a:spLocks/>
              </p:cNvSpPr>
              <p:nvPr/>
            </p:nvSpPr>
            <p:spPr bwMode="auto">
              <a:xfrm>
                <a:off x="3606" y="2438"/>
                <a:ext cx="100" cy="18"/>
              </a:xfrm>
              <a:custGeom>
                <a:avLst/>
                <a:gdLst>
                  <a:gd name="T0" fmla="*/ 100 w 100"/>
                  <a:gd name="T1" fmla="*/ 0 h 18"/>
                  <a:gd name="T2" fmla="*/ 77 w 100"/>
                  <a:gd name="T3" fmla="*/ 4 h 18"/>
                  <a:gd name="T4" fmla="*/ 32 w 100"/>
                  <a:gd name="T5" fmla="*/ 12 h 18"/>
                  <a:gd name="T6" fmla="*/ 0 w 100"/>
                  <a:gd name="T7" fmla="*/ 18 h 18"/>
                </a:gdLst>
                <a:ahLst/>
                <a:cxnLst>
                  <a:cxn ang="0">
                    <a:pos x="T0" y="T1"/>
                  </a:cxn>
                  <a:cxn ang="0">
                    <a:pos x="T2" y="T3"/>
                  </a:cxn>
                  <a:cxn ang="0">
                    <a:pos x="T4" y="T5"/>
                  </a:cxn>
                  <a:cxn ang="0">
                    <a:pos x="T6" y="T7"/>
                  </a:cxn>
                </a:cxnLst>
                <a:rect l="0" t="0" r="r" b="b"/>
                <a:pathLst>
                  <a:path w="100" h="18">
                    <a:moveTo>
                      <a:pt x="100" y="0"/>
                    </a:moveTo>
                    <a:lnTo>
                      <a:pt x="77" y="4"/>
                    </a:lnTo>
                    <a:lnTo>
                      <a:pt x="32" y="12"/>
                    </a:lnTo>
                    <a:lnTo>
                      <a:pt x="0"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0" name="Freeform 882">
                <a:extLst>
                  <a:ext uri="{FF2B5EF4-FFF2-40B4-BE49-F238E27FC236}">
                    <a16:creationId xmlns:a16="http://schemas.microsoft.com/office/drawing/2014/main" id="{7666C675-9512-1B40-0D76-0B9B026FB294}"/>
                  </a:ext>
                </a:extLst>
              </p:cNvPr>
              <p:cNvSpPr>
                <a:spLocks/>
              </p:cNvSpPr>
              <p:nvPr/>
            </p:nvSpPr>
            <p:spPr bwMode="auto">
              <a:xfrm>
                <a:off x="2178" y="2419"/>
                <a:ext cx="83" cy="19"/>
              </a:xfrm>
              <a:custGeom>
                <a:avLst/>
                <a:gdLst>
                  <a:gd name="T0" fmla="*/ 83 w 83"/>
                  <a:gd name="T1" fmla="*/ 19 h 19"/>
                  <a:gd name="T2" fmla="*/ 61 w 83"/>
                  <a:gd name="T3" fmla="*/ 14 h 19"/>
                  <a:gd name="T4" fmla="*/ 16 w 83"/>
                  <a:gd name="T5" fmla="*/ 3 h 19"/>
                  <a:gd name="T6" fmla="*/ 0 w 83"/>
                  <a:gd name="T7" fmla="*/ 0 h 19"/>
                </a:gdLst>
                <a:ahLst/>
                <a:cxnLst>
                  <a:cxn ang="0">
                    <a:pos x="T0" y="T1"/>
                  </a:cxn>
                  <a:cxn ang="0">
                    <a:pos x="T2" y="T3"/>
                  </a:cxn>
                  <a:cxn ang="0">
                    <a:pos x="T4" y="T5"/>
                  </a:cxn>
                  <a:cxn ang="0">
                    <a:pos x="T6" y="T7"/>
                  </a:cxn>
                </a:cxnLst>
                <a:rect l="0" t="0" r="r" b="b"/>
                <a:pathLst>
                  <a:path w="83" h="19">
                    <a:moveTo>
                      <a:pt x="83" y="19"/>
                    </a:moveTo>
                    <a:lnTo>
                      <a:pt x="61" y="14"/>
                    </a:lnTo>
                    <a:lnTo>
                      <a:pt x="16" y="3"/>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1" name="Freeform 883">
                <a:extLst>
                  <a:ext uri="{FF2B5EF4-FFF2-40B4-BE49-F238E27FC236}">
                    <a16:creationId xmlns:a16="http://schemas.microsoft.com/office/drawing/2014/main" id="{1B783AA4-4695-77D8-4535-5AE9C45C465C}"/>
                  </a:ext>
                </a:extLst>
              </p:cNvPr>
              <p:cNvSpPr>
                <a:spLocks/>
              </p:cNvSpPr>
              <p:nvPr/>
            </p:nvSpPr>
            <p:spPr bwMode="auto">
              <a:xfrm>
                <a:off x="3706" y="2419"/>
                <a:ext cx="83" cy="19"/>
              </a:xfrm>
              <a:custGeom>
                <a:avLst/>
                <a:gdLst>
                  <a:gd name="T0" fmla="*/ 83 w 83"/>
                  <a:gd name="T1" fmla="*/ 0 h 19"/>
                  <a:gd name="T2" fmla="*/ 67 w 83"/>
                  <a:gd name="T3" fmla="*/ 3 h 19"/>
                  <a:gd name="T4" fmla="*/ 22 w 83"/>
                  <a:gd name="T5" fmla="*/ 14 h 19"/>
                  <a:gd name="T6" fmla="*/ 0 w 83"/>
                  <a:gd name="T7" fmla="*/ 19 h 19"/>
                </a:gdLst>
                <a:ahLst/>
                <a:cxnLst>
                  <a:cxn ang="0">
                    <a:pos x="T0" y="T1"/>
                  </a:cxn>
                  <a:cxn ang="0">
                    <a:pos x="T2" y="T3"/>
                  </a:cxn>
                  <a:cxn ang="0">
                    <a:pos x="T4" y="T5"/>
                  </a:cxn>
                  <a:cxn ang="0">
                    <a:pos x="T6" y="T7"/>
                  </a:cxn>
                </a:cxnLst>
                <a:rect l="0" t="0" r="r" b="b"/>
                <a:pathLst>
                  <a:path w="83" h="19">
                    <a:moveTo>
                      <a:pt x="83" y="0"/>
                    </a:moveTo>
                    <a:lnTo>
                      <a:pt x="67" y="3"/>
                    </a:lnTo>
                    <a:lnTo>
                      <a:pt x="22" y="14"/>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2" name="Freeform 884">
                <a:extLst>
                  <a:ext uri="{FF2B5EF4-FFF2-40B4-BE49-F238E27FC236}">
                    <a16:creationId xmlns:a16="http://schemas.microsoft.com/office/drawing/2014/main" id="{3205DAE3-E4B3-343D-5634-69F49386001D}"/>
                  </a:ext>
                </a:extLst>
              </p:cNvPr>
              <p:cNvSpPr>
                <a:spLocks/>
              </p:cNvSpPr>
              <p:nvPr/>
            </p:nvSpPr>
            <p:spPr bwMode="auto">
              <a:xfrm>
                <a:off x="2106" y="2400"/>
                <a:ext cx="72" cy="19"/>
              </a:xfrm>
              <a:custGeom>
                <a:avLst/>
                <a:gdLst>
                  <a:gd name="T0" fmla="*/ 72 w 72"/>
                  <a:gd name="T1" fmla="*/ 19 h 19"/>
                  <a:gd name="T2" fmla="*/ 43 w 72"/>
                  <a:gd name="T3" fmla="*/ 11 h 19"/>
                  <a:gd name="T4" fmla="*/ 0 w 72"/>
                  <a:gd name="T5" fmla="*/ 0 h 19"/>
                </a:gdLst>
                <a:ahLst/>
                <a:cxnLst>
                  <a:cxn ang="0">
                    <a:pos x="T0" y="T1"/>
                  </a:cxn>
                  <a:cxn ang="0">
                    <a:pos x="T2" y="T3"/>
                  </a:cxn>
                  <a:cxn ang="0">
                    <a:pos x="T4" y="T5"/>
                  </a:cxn>
                </a:cxnLst>
                <a:rect l="0" t="0" r="r" b="b"/>
                <a:pathLst>
                  <a:path w="72" h="19">
                    <a:moveTo>
                      <a:pt x="72" y="19"/>
                    </a:moveTo>
                    <a:lnTo>
                      <a:pt x="43" y="11"/>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3" name="Freeform 885">
                <a:extLst>
                  <a:ext uri="{FF2B5EF4-FFF2-40B4-BE49-F238E27FC236}">
                    <a16:creationId xmlns:a16="http://schemas.microsoft.com/office/drawing/2014/main" id="{1F59A841-BDD3-C7F0-DCDE-B5B83D312CD3}"/>
                  </a:ext>
                </a:extLst>
              </p:cNvPr>
              <p:cNvSpPr>
                <a:spLocks/>
              </p:cNvSpPr>
              <p:nvPr/>
            </p:nvSpPr>
            <p:spPr bwMode="auto">
              <a:xfrm>
                <a:off x="3789" y="2400"/>
                <a:ext cx="72" cy="19"/>
              </a:xfrm>
              <a:custGeom>
                <a:avLst/>
                <a:gdLst>
                  <a:gd name="T0" fmla="*/ 72 w 72"/>
                  <a:gd name="T1" fmla="*/ 0 h 19"/>
                  <a:gd name="T2" fmla="*/ 29 w 72"/>
                  <a:gd name="T3" fmla="*/ 11 h 19"/>
                  <a:gd name="T4" fmla="*/ 0 w 72"/>
                  <a:gd name="T5" fmla="*/ 19 h 19"/>
                </a:gdLst>
                <a:ahLst/>
                <a:cxnLst>
                  <a:cxn ang="0">
                    <a:pos x="T0" y="T1"/>
                  </a:cxn>
                  <a:cxn ang="0">
                    <a:pos x="T2" y="T3"/>
                  </a:cxn>
                  <a:cxn ang="0">
                    <a:pos x="T4" y="T5"/>
                  </a:cxn>
                </a:cxnLst>
                <a:rect l="0" t="0" r="r" b="b"/>
                <a:pathLst>
                  <a:path w="72" h="19">
                    <a:moveTo>
                      <a:pt x="72" y="0"/>
                    </a:moveTo>
                    <a:lnTo>
                      <a:pt x="29" y="11"/>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4" name="Freeform 886">
                <a:extLst>
                  <a:ext uri="{FF2B5EF4-FFF2-40B4-BE49-F238E27FC236}">
                    <a16:creationId xmlns:a16="http://schemas.microsoft.com/office/drawing/2014/main" id="{27058308-E057-69C2-57A6-58602BEC4FE7}"/>
                  </a:ext>
                </a:extLst>
              </p:cNvPr>
              <p:cNvSpPr>
                <a:spLocks/>
              </p:cNvSpPr>
              <p:nvPr/>
            </p:nvSpPr>
            <p:spPr bwMode="auto">
              <a:xfrm>
                <a:off x="2044" y="2381"/>
                <a:ext cx="62" cy="19"/>
              </a:xfrm>
              <a:custGeom>
                <a:avLst/>
                <a:gdLst>
                  <a:gd name="T0" fmla="*/ 62 w 62"/>
                  <a:gd name="T1" fmla="*/ 19 h 19"/>
                  <a:gd name="T2" fmla="*/ 60 w 62"/>
                  <a:gd name="T3" fmla="*/ 18 h 19"/>
                  <a:gd name="T4" fmla="*/ 14 w 62"/>
                  <a:gd name="T5" fmla="*/ 5 h 19"/>
                  <a:gd name="T6" fmla="*/ 0 w 62"/>
                  <a:gd name="T7" fmla="*/ 0 h 19"/>
                </a:gdLst>
                <a:ahLst/>
                <a:cxnLst>
                  <a:cxn ang="0">
                    <a:pos x="T0" y="T1"/>
                  </a:cxn>
                  <a:cxn ang="0">
                    <a:pos x="T2" y="T3"/>
                  </a:cxn>
                  <a:cxn ang="0">
                    <a:pos x="T4" y="T5"/>
                  </a:cxn>
                  <a:cxn ang="0">
                    <a:pos x="T6" y="T7"/>
                  </a:cxn>
                </a:cxnLst>
                <a:rect l="0" t="0" r="r" b="b"/>
                <a:pathLst>
                  <a:path w="62" h="19">
                    <a:moveTo>
                      <a:pt x="62" y="19"/>
                    </a:moveTo>
                    <a:lnTo>
                      <a:pt x="60" y="18"/>
                    </a:lnTo>
                    <a:lnTo>
                      <a:pt x="14" y="5"/>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5" name="Freeform 887">
                <a:extLst>
                  <a:ext uri="{FF2B5EF4-FFF2-40B4-BE49-F238E27FC236}">
                    <a16:creationId xmlns:a16="http://schemas.microsoft.com/office/drawing/2014/main" id="{EB8A20C3-5E97-E393-60D8-1105F4837A2A}"/>
                  </a:ext>
                </a:extLst>
              </p:cNvPr>
              <p:cNvSpPr>
                <a:spLocks/>
              </p:cNvSpPr>
              <p:nvPr/>
            </p:nvSpPr>
            <p:spPr bwMode="auto">
              <a:xfrm>
                <a:off x="3861" y="2381"/>
                <a:ext cx="62" cy="19"/>
              </a:xfrm>
              <a:custGeom>
                <a:avLst/>
                <a:gdLst>
                  <a:gd name="T0" fmla="*/ 62 w 62"/>
                  <a:gd name="T1" fmla="*/ 0 h 19"/>
                  <a:gd name="T2" fmla="*/ 48 w 62"/>
                  <a:gd name="T3" fmla="*/ 5 h 19"/>
                  <a:gd name="T4" fmla="*/ 2 w 62"/>
                  <a:gd name="T5" fmla="*/ 18 h 19"/>
                  <a:gd name="T6" fmla="*/ 0 w 62"/>
                  <a:gd name="T7" fmla="*/ 19 h 19"/>
                </a:gdLst>
                <a:ahLst/>
                <a:cxnLst>
                  <a:cxn ang="0">
                    <a:pos x="T0" y="T1"/>
                  </a:cxn>
                  <a:cxn ang="0">
                    <a:pos x="T2" y="T3"/>
                  </a:cxn>
                  <a:cxn ang="0">
                    <a:pos x="T4" y="T5"/>
                  </a:cxn>
                  <a:cxn ang="0">
                    <a:pos x="T6" y="T7"/>
                  </a:cxn>
                </a:cxnLst>
                <a:rect l="0" t="0" r="r" b="b"/>
                <a:pathLst>
                  <a:path w="62" h="19">
                    <a:moveTo>
                      <a:pt x="62" y="0"/>
                    </a:moveTo>
                    <a:lnTo>
                      <a:pt x="48" y="5"/>
                    </a:lnTo>
                    <a:lnTo>
                      <a:pt x="2" y="18"/>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6" name="Freeform 888">
                <a:extLst>
                  <a:ext uri="{FF2B5EF4-FFF2-40B4-BE49-F238E27FC236}">
                    <a16:creationId xmlns:a16="http://schemas.microsoft.com/office/drawing/2014/main" id="{93F11103-4EFD-C5FA-DA08-FC608DEF6EE7}"/>
                  </a:ext>
                </a:extLst>
              </p:cNvPr>
              <p:cNvSpPr>
                <a:spLocks/>
              </p:cNvSpPr>
              <p:nvPr/>
            </p:nvSpPr>
            <p:spPr bwMode="auto">
              <a:xfrm>
                <a:off x="1989" y="2362"/>
                <a:ext cx="55" cy="19"/>
              </a:xfrm>
              <a:custGeom>
                <a:avLst/>
                <a:gdLst>
                  <a:gd name="T0" fmla="*/ 55 w 55"/>
                  <a:gd name="T1" fmla="*/ 19 h 19"/>
                  <a:gd name="T2" fmla="*/ 24 w 55"/>
                  <a:gd name="T3" fmla="*/ 9 h 19"/>
                  <a:gd name="T4" fmla="*/ 0 w 55"/>
                  <a:gd name="T5" fmla="*/ 0 h 19"/>
                </a:gdLst>
                <a:ahLst/>
                <a:cxnLst>
                  <a:cxn ang="0">
                    <a:pos x="T0" y="T1"/>
                  </a:cxn>
                  <a:cxn ang="0">
                    <a:pos x="T2" y="T3"/>
                  </a:cxn>
                  <a:cxn ang="0">
                    <a:pos x="T4" y="T5"/>
                  </a:cxn>
                </a:cxnLst>
                <a:rect l="0" t="0" r="r" b="b"/>
                <a:pathLst>
                  <a:path w="55" h="19">
                    <a:moveTo>
                      <a:pt x="55" y="19"/>
                    </a:moveTo>
                    <a:lnTo>
                      <a:pt x="24" y="9"/>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7" name="Freeform 889">
                <a:extLst>
                  <a:ext uri="{FF2B5EF4-FFF2-40B4-BE49-F238E27FC236}">
                    <a16:creationId xmlns:a16="http://schemas.microsoft.com/office/drawing/2014/main" id="{EE32C8EC-DAD1-CB3C-466E-600F7C2EE91E}"/>
                  </a:ext>
                </a:extLst>
              </p:cNvPr>
              <p:cNvSpPr>
                <a:spLocks/>
              </p:cNvSpPr>
              <p:nvPr/>
            </p:nvSpPr>
            <p:spPr bwMode="auto">
              <a:xfrm>
                <a:off x="3923" y="2362"/>
                <a:ext cx="55" cy="19"/>
              </a:xfrm>
              <a:custGeom>
                <a:avLst/>
                <a:gdLst>
                  <a:gd name="T0" fmla="*/ 55 w 55"/>
                  <a:gd name="T1" fmla="*/ 0 h 19"/>
                  <a:gd name="T2" fmla="*/ 31 w 55"/>
                  <a:gd name="T3" fmla="*/ 9 h 19"/>
                  <a:gd name="T4" fmla="*/ 0 w 55"/>
                  <a:gd name="T5" fmla="*/ 19 h 19"/>
                </a:gdLst>
                <a:ahLst/>
                <a:cxnLst>
                  <a:cxn ang="0">
                    <a:pos x="T0" y="T1"/>
                  </a:cxn>
                  <a:cxn ang="0">
                    <a:pos x="T2" y="T3"/>
                  </a:cxn>
                  <a:cxn ang="0">
                    <a:pos x="T4" y="T5"/>
                  </a:cxn>
                </a:cxnLst>
                <a:rect l="0" t="0" r="r" b="b"/>
                <a:pathLst>
                  <a:path w="55" h="19">
                    <a:moveTo>
                      <a:pt x="55" y="0"/>
                    </a:moveTo>
                    <a:lnTo>
                      <a:pt x="31" y="9"/>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8" name="Freeform 890">
                <a:extLst>
                  <a:ext uri="{FF2B5EF4-FFF2-40B4-BE49-F238E27FC236}">
                    <a16:creationId xmlns:a16="http://schemas.microsoft.com/office/drawing/2014/main" id="{3F0C4CAA-11EB-4B7C-7DBA-0C310D85A832}"/>
                  </a:ext>
                </a:extLst>
              </p:cNvPr>
              <p:cNvSpPr>
                <a:spLocks/>
              </p:cNvSpPr>
              <p:nvPr/>
            </p:nvSpPr>
            <p:spPr bwMode="auto">
              <a:xfrm>
                <a:off x="1941" y="2343"/>
                <a:ext cx="48" cy="19"/>
              </a:xfrm>
              <a:custGeom>
                <a:avLst/>
                <a:gdLst>
                  <a:gd name="T0" fmla="*/ 48 w 48"/>
                  <a:gd name="T1" fmla="*/ 19 h 19"/>
                  <a:gd name="T2" fmla="*/ 27 w 48"/>
                  <a:gd name="T3" fmla="*/ 11 h 19"/>
                  <a:gd name="T4" fmla="*/ 0 w 48"/>
                  <a:gd name="T5" fmla="*/ 0 h 19"/>
                </a:gdLst>
                <a:ahLst/>
                <a:cxnLst>
                  <a:cxn ang="0">
                    <a:pos x="T0" y="T1"/>
                  </a:cxn>
                  <a:cxn ang="0">
                    <a:pos x="T2" y="T3"/>
                  </a:cxn>
                  <a:cxn ang="0">
                    <a:pos x="T4" y="T5"/>
                  </a:cxn>
                </a:cxnLst>
                <a:rect l="0" t="0" r="r" b="b"/>
                <a:pathLst>
                  <a:path w="48" h="19">
                    <a:moveTo>
                      <a:pt x="48" y="19"/>
                    </a:moveTo>
                    <a:lnTo>
                      <a:pt x="27" y="11"/>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9" name="Freeform 891">
                <a:extLst>
                  <a:ext uri="{FF2B5EF4-FFF2-40B4-BE49-F238E27FC236}">
                    <a16:creationId xmlns:a16="http://schemas.microsoft.com/office/drawing/2014/main" id="{BE27251A-AE59-4DB9-9D7C-C9760FB9856A}"/>
                  </a:ext>
                </a:extLst>
              </p:cNvPr>
              <p:cNvSpPr>
                <a:spLocks/>
              </p:cNvSpPr>
              <p:nvPr/>
            </p:nvSpPr>
            <p:spPr bwMode="auto">
              <a:xfrm>
                <a:off x="3978" y="2343"/>
                <a:ext cx="48" cy="19"/>
              </a:xfrm>
              <a:custGeom>
                <a:avLst/>
                <a:gdLst>
                  <a:gd name="T0" fmla="*/ 48 w 48"/>
                  <a:gd name="T1" fmla="*/ 0 h 19"/>
                  <a:gd name="T2" fmla="*/ 21 w 48"/>
                  <a:gd name="T3" fmla="*/ 11 h 19"/>
                  <a:gd name="T4" fmla="*/ 0 w 48"/>
                  <a:gd name="T5" fmla="*/ 19 h 19"/>
                </a:gdLst>
                <a:ahLst/>
                <a:cxnLst>
                  <a:cxn ang="0">
                    <a:pos x="T0" y="T1"/>
                  </a:cxn>
                  <a:cxn ang="0">
                    <a:pos x="T2" y="T3"/>
                  </a:cxn>
                  <a:cxn ang="0">
                    <a:pos x="T4" y="T5"/>
                  </a:cxn>
                </a:cxnLst>
                <a:rect l="0" t="0" r="r" b="b"/>
                <a:pathLst>
                  <a:path w="48" h="19">
                    <a:moveTo>
                      <a:pt x="48" y="0"/>
                    </a:moveTo>
                    <a:lnTo>
                      <a:pt x="21" y="11"/>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0" name="Freeform 892">
                <a:extLst>
                  <a:ext uri="{FF2B5EF4-FFF2-40B4-BE49-F238E27FC236}">
                    <a16:creationId xmlns:a16="http://schemas.microsoft.com/office/drawing/2014/main" id="{4D5B37C9-D11E-130C-DEBF-96855D7B130B}"/>
                  </a:ext>
                </a:extLst>
              </p:cNvPr>
              <p:cNvSpPr>
                <a:spLocks/>
              </p:cNvSpPr>
              <p:nvPr/>
            </p:nvSpPr>
            <p:spPr bwMode="auto">
              <a:xfrm>
                <a:off x="1897" y="2325"/>
                <a:ext cx="44" cy="18"/>
              </a:xfrm>
              <a:custGeom>
                <a:avLst/>
                <a:gdLst>
                  <a:gd name="T0" fmla="*/ 44 w 44"/>
                  <a:gd name="T1" fmla="*/ 18 h 18"/>
                  <a:gd name="T2" fmla="*/ 26 w 44"/>
                  <a:gd name="T3" fmla="*/ 11 h 18"/>
                  <a:gd name="T4" fmla="*/ 0 w 44"/>
                  <a:gd name="T5" fmla="*/ 0 h 18"/>
                </a:gdLst>
                <a:ahLst/>
                <a:cxnLst>
                  <a:cxn ang="0">
                    <a:pos x="T0" y="T1"/>
                  </a:cxn>
                  <a:cxn ang="0">
                    <a:pos x="T2" y="T3"/>
                  </a:cxn>
                  <a:cxn ang="0">
                    <a:pos x="T4" y="T5"/>
                  </a:cxn>
                </a:cxnLst>
                <a:rect l="0" t="0" r="r" b="b"/>
                <a:pathLst>
                  <a:path w="44" h="18">
                    <a:moveTo>
                      <a:pt x="44" y="18"/>
                    </a:moveTo>
                    <a:lnTo>
                      <a:pt x="26" y="11"/>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1" name="Freeform 893">
                <a:extLst>
                  <a:ext uri="{FF2B5EF4-FFF2-40B4-BE49-F238E27FC236}">
                    <a16:creationId xmlns:a16="http://schemas.microsoft.com/office/drawing/2014/main" id="{D1F6BB78-C900-6372-0222-51BE1C18491F}"/>
                  </a:ext>
                </a:extLst>
              </p:cNvPr>
              <p:cNvSpPr>
                <a:spLocks/>
              </p:cNvSpPr>
              <p:nvPr/>
            </p:nvSpPr>
            <p:spPr bwMode="auto">
              <a:xfrm>
                <a:off x="4026" y="2325"/>
                <a:ext cx="44" cy="18"/>
              </a:xfrm>
              <a:custGeom>
                <a:avLst/>
                <a:gdLst>
                  <a:gd name="T0" fmla="*/ 44 w 44"/>
                  <a:gd name="T1" fmla="*/ 0 h 18"/>
                  <a:gd name="T2" fmla="*/ 18 w 44"/>
                  <a:gd name="T3" fmla="*/ 11 h 18"/>
                  <a:gd name="T4" fmla="*/ 0 w 44"/>
                  <a:gd name="T5" fmla="*/ 18 h 18"/>
                </a:gdLst>
                <a:ahLst/>
                <a:cxnLst>
                  <a:cxn ang="0">
                    <a:pos x="T0" y="T1"/>
                  </a:cxn>
                  <a:cxn ang="0">
                    <a:pos x="T2" y="T3"/>
                  </a:cxn>
                  <a:cxn ang="0">
                    <a:pos x="T4" y="T5"/>
                  </a:cxn>
                </a:cxnLst>
                <a:rect l="0" t="0" r="r" b="b"/>
                <a:pathLst>
                  <a:path w="44" h="18">
                    <a:moveTo>
                      <a:pt x="44" y="0"/>
                    </a:moveTo>
                    <a:lnTo>
                      <a:pt x="18" y="11"/>
                    </a:lnTo>
                    <a:lnTo>
                      <a:pt x="0"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2" name="Freeform 894">
                <a:extLst>
                  <a:ext uri="{FF2B5EF4-FFF2-40B4-BE49-F238E27FC236}">
                    <a16:creationId xmlns:a16="http://schemas.microsoft.com/office/drawing/2014/main" id="{ABAA01C1-8462-D14E-C936-DB3FC2DA0921}"/>
                  </a:ext>
                </a:extLst>
              </p:cNvPr>
              <p:cNvSpPr>
                <a:spLocks/>
              </p:cNvSpPr>
              <p:nvPr/>
            </p:nvSpPr>
            <p:spPr bwMode="auto">
              <a:xfrm>
                <a:off x="1859" y="2306"/>
                <a:ext cx="38" cy="19"/>
              </a:xfrm>
              <a:custGeom>
                <a:avLst/>
                <a:gdLst>
                  <a:gd name="T0" fmla="*/ 38 w 38"/>
                  <a:gd name="T1" fmla="*/ 19 h 19"/>
                  <a:gd name="T2" fmla="*/ 19 w 38"/>
                  <a:gd name="T3" fmla="*/ 9 h 19"/>
                  <a:gd name="T4" fmla="*/ 0 w 38"/>
                  <a:gd name="T5" fmla="*/ 0 h 19"/>
                </a:gdLst>
                <a:ahLst/>
                <a:cxnLst>
                  <a:cxn ang="0">
                    <a:pos x="T0" y="T1"/>
                  </a:cxn>
                  <a:cxn ang="0">
                    <a:pos x="T2" y="T3"/>
                  </a:cxn>
                  <a:cxn ang="0">
                    <a:pos x="T4" y="T5"/>
                  </a:cxn>
                </a:cxnLst>
                <a:rect l="0" t="0" r="r" b="b"/>
                <a:pathLst>
                  <a:path w="38" h="19">
                    <a:moveTo>
                      <a:pt x="38" y="19"/>
                    </a:moveTo>
                    <a:lnTo>
                      <a:pt x="19" y="9"/>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3" name="Freeform 895">
                <a:extLst>
                  <a:ext uri="{FF2B5EF4-FFF2-40B4-BE49-F238E27FC236}">
                    <a16:creationId xmlns:a16="http://schemas.microsoft.com/office/drawing/2014/main" id="{78454DA6-6467-641F-F92D-EF0C78AD345D}"/>
                  </a:ext>
                </a:extLst>
              </p:cNvPr>
              <p:cNvSpPr>
                <a:spLocks/>
              </p:cNvSpPr>
              <p:nvPr/>
            </p:nvSpPr>
            <p:spPr bwMode="auto">
              <a:xfrm>
                <a:off x="4070" y="2306"/>
                <a:ext cx="38" cy="19"/>
              </a:xfrm>
              <a:custGeom>
                <a:avLst/>
                <a:gdLst>
                  <a:gd name="T0" fmla="*/ 38 w 38"/>
                  <a:gd name="T1" fmla="*/ 0 h 19"/>
                  <a:gd name="T2" fmla="*/ 19 w 38"/>
                  <a:gd name="T3" fmla="*/ 9 h 19"/>
                  <a:gd name="T4" fmla="*/ 0 w 38"/>
                  <a:gd name="T5" fmla="*/ 19 h 19"/>
                </a:gdLst>
                <a:ahLst/>
                <a:cxnLst>
                  <a:cxn ang="0">
                    <a:pos x="T0" y="T1"/>
                  </a:cxn>
                  <a:cxn ang="0">
                    <a:pos x="T2" y="T3"/>
                  </a:cxn>
                  <a:cxn ang="0">
                    <a:pos x="T4" y="T5"/>
                  </a:cxn>
                </a:cxnLst>
                <a:rect l="0" t="0" r="r" b="b"/>
                <a:pathLst>
                  <a:path w="38" h="19">
                    <a:moveTo>
                      <a:pt x="38" y="0"/>
                    </a:moveTo>
                    <a:lnTo>
                      <a:pt x="19" y="9"/>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4" name="Freeform 896">
                <a:extLst>
                  <a:ext uri="{FF2B5EF4-FFF2-40B4-BE49-F238E27FC236}">
                    <a16:creationId xmlns:a16="http://schemas.microsoft.com/office/drawing/2014/main" id="{AE89C5AE-B840-7A93-BA89-B23FC7D82455}"/>
                  </a:ext>
                </a:extLst>
              </p:cNvPr>
              <p:cNvSpPr>
                <a:spLocks/>
              </p:cNvSpPr>
              <p:nvPr/>
            </p:nvSpPr>
            <p:spPr bwMode="auto">
              <a:xfrm>
                <a:off x="1825" y="2287"/>
                <a:ext cx="34" cy="19"/>
              </a:xfrm>
              <a:custGeom>
                <a:avLst/>
                <a:gdLst>
                  <a:gd name="T0" fmla="*/ 34 w 34"/>
                  <a:gd name="T1" fmla="*/ 19 h 19"/>
                  <a:gd name="T2" fmla="*/ 8 w 34"/>
                  <a:gd name="T3" fmla="*/ 4 h 19"/>
                  <a:gd name="T4" fmla="*/ 0 w 34"/>
                  <a:gd name="T5" fmla="*/ 0 h 19"/>
                </a:gdLst>
                <a:ahLst/>
                <a:cxnLst>
                  <a:cxn ang="0">
                    <a:pos x="T0" y="T1"/>
                  </a:cxn>
                  <a:cxn ang="0">
                    <a:pos x="T2" y="T3"/>
                  </a:cxn>
                  <a:cxn ang="0">
                    <a:pos x="T4" y="T5"/>
                  </a:cxn>
                </a:cxnLst>
                <a:rect l="0" t="0" r="r" b="b"/>
                <a:pathLst>
                  <a:path w="34" h="19">
                    <a:moveTo>
                      <a:pt x="34" y="19"/>
                    </a:moveTo>
                    <a:lnTo>
                      <a:pt x="8" y="4"/>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5" name="Freeform 897">
                <a:extLst>
                  <a:ext uri="{FF2B5EF4-FFF2-40B4-BE49-F238E27FC236}">
                    <a16:creationId xmlns:a16="http://schemas.microsoft.com/office/drawing/2014/main" id="{CE07933E-3C9C-4F04-0E7A-0C4D49A3485D}"/>
                  </a:ext>
                </a:extLst>
              </p:cNvPr>
              <p:cNvSpPr>
                <a:spLocks/>
              </p:cNvSpPr>
              <p:nvPr/>
            </p:nvSpPr>
            <p:spPr bwMode="auto">
              <a:xfrm>
                <a:off x="4108" y="2287"/>
                <a:ext cx="34" cy="19"/>
              </a:xfrm>
              <a:custGeom>
                <a:avLst/>
                <a:gdLst>
                  <a:gd name="T0" fmla="*/ 34 w 34"/>
                  <a:gd name="T1" fmla="*/ 0 h 19"/>
                  <a:gd name="T2" fmla="*/ 26 w 34"/>
                  <a:gd name="T3" fmla="*/ 4 h 19"/>
                  <a:gd name="T4" fmla="*/ 0 w 34"/>
                  <a:gd name="T5" fmla="*/ 19 h 19"/>
                </a:gdLst>
                <a:ahLst/>
                <a:cxnLst>
                  <a:cxn ang="0">
                    <a:pos x="T0" y="T1"/>
                  </a:cxn>
                  <a:cxn ang="0">
                    <a:pos x="T2" y="T3"/>
                  </a:cxn>
                  <a:cxn ang="0">
                    <a:pos x="T4" y="T5"/>
                  </a:cxn>
                </a:cxnLst>
                <a:rect l="0" t="0" r="r" b="b"/>
                <a:pathLst>
                  <a:path w="34" h="19">
                    <a:moveTo>
                      <a:pt x="34" y="0"/>
                    </a:moveTo>
                    <a:lnTo>
                      <a:pt x="26" y="4"/>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6" name="Line 898">
                <a:extLst>
                  <a:ext uri="{FF2B5EF4-FFF2-40B4-BE49-F238E27FC236}">
                    <a16:creationId xmlns:a16="http://schemas.microsoft.com/office/drawing/2014/main" id="{219D46E3-6E91-50C8-FAFC-8582DF0F26D4}"/>
                  </a:ext>
                </a:extLst>
              </p:cNvPr>
              <p:cNvSpPr>
                <a:spLocks noChangeShapeType="1"/>
              </p:cNvSpPr>
              <p:nvPr/>
            </p:nvSpPr>
            <p:spPr bwMode="auto">
              <a:xfrm flipH="1" flipV="1">
                <a:off x="1795" y="2268"/>
                <a:ext cx="3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7" name="Line 899">
                <a:extLst>
                  <a:ext uri="{FF2B5EF4-FFF2-40B4-BE49-F238E27FC236}">
                    <a16:creationId xmlns:a16="http://schemas.microsoft.com/office/drawing/2014/main" id="{611F8460-AFE8-1427-7BF7-1AAF11085BD4}"/>
                  </a:ext>
                </a:extLst>
              </p:cNvPr>
              <p:cNvSpPr>
                <a:spLocks noChangeShapeType="1"/>
              </p:cNvSpPr>
              <p:nvPr/>
            </p:nvSpPr>
            <p:spPr bwMode="auto">
              <a:xfrm flipH="1">
                <a:off x="4142" y="2268"/>
                <a:ext cx="3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8" name="Freeform 900">
                <a:extLst>
                  <a:ext uri="{FF2B5EF4-FFF2-40B4-BE49-F238E27FC236}">
                    <a16:creationId xmlns:a16="http://schemas.microsoft.com/office/drawing/2014/main" id="{574BBC29-18D8-F4D6-2CD9-5D7DB1F16382}"/>
                  </a:ext>
                </a:extLst>
              </p:cNvPr>
              <p:cNvSpPr>
                <a:spLocks/>
              </p:cNvSpPr>
              <p:nvPr/>
            </p:nvSpPr>
            <p:spPr bwMode="auto">
              <a:xfrm>
                <a:off x="1768" y="2249"/>
                <a:ext cx="27" cy="19"/>
              </a:xfrm>
              <a:custGeom>
                <a:avLst/>
                <a:gdLst>
                  <a:gd name="T0" fmla="*/ 27 w 27"/>
                  <a:gd name="T1" fmla="*/ 19 h 19"/>
                  <a:gd name="T2" fmla="*/ 20 w 27"/>
                  <a:gd name="T3" fmla="*/ 14 h 19"/>
                  <a:gd name="T4" fmla="*/ 0 w 27"/>
                  <a:gd name="T5" fmla="*/ 0 h 19"/>
                </a:gdLst>
                <a:ahLst/>
                <a:cxnLst>
                  <a:cxn ang="0">
                    <a:pos x="T0" y="T1"/>
                  </a:cxn>
                  <a:cxn ang="0">
                    <a:pos x="T2" y="T3"/>
                  </a:cxn>
                  <a:cxn ang="0">
                    <a:pos x="T4" y="T5"/>
                  </a:cxn>
                </a:cxnLst>
                <a:rect l="0" t="0" r="r" b="b"/>
                <a:pathLst>
                  <a:path w="27" h="19">
                    <a:moveTo>
                      <a:pt x="27" y="19"/>
                    </a:moveTo>
                    <a:lnTo>
                      <a:pt x="20" y="14"/>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9" name="Freeform 901">
                <a:extLst>
                  <a:ext uri="{FF2B5EF4-FFF2-40B4-BE49-F238E27FC236}">
                    <a16:creationId xmlns:a16="http://schemas.microsoft.com/office/drawing/2014/main" id="{2E887469-36F2-10E5-1F1B-3CA121207019}"/>
                  </a:ext>
                </a:extLst>
              </p:cNvPr>
              <p:cNvSpPr>
                <a:spLocks/>
              </p:cNvSpPr>
              <p:nvPr/>
            </p:nvSpPr>
            <p:spPr bwMode="auto">
              <a:xfrm>
                <a:off x="4172" y="2249"/>
                <a:ext cx="27" cy="19"/>
              </a:xfrm>
              <a:custGeom>
                <a:avLst/>
                <a:gdLst>
                  <a:gd name="T0" fmla="*/ 27 w 27"/>
                  <a:gd name="T1" fmla="*/ 0 h 19"/>
                  <a:gd name="T2" fmla="*/ 8 w 27"/>
                  <a:gd name="T3" fmla="*/ 14 h 19"/>
                  <a:gd name="T4" fmla="*/ 0 w 27"/>
                  <a:gd name="T5" fmla="*/ 19 h 19"/>
                </a:gdLst>
                <a:ahLst/>
                <a:cxnLst>
                  <a:cxn ang="0">
                    <a:pos x="T0" y="T1"/>
                  </a:cxn>
                  <a:cxn ang="0">
                    <a:pos x="T2" y="T3"/>
                  </a:cxn>
                  <a:cxn ang="0">
                    <a:pos x="T4" y="T5"/>
                  </a:cxn>
                </a:cxnLst>
                <a:rect l="0" t="0" r="r" b="b"/>
                <a:pathLst>
                  <a:path w="27" h="19">
                    <a:moveTo>
                      <a:pt x="27" y="0"/>
                    </a:moveTo>
                    <a:lnTo>
                      <a:pt x="8" y="14"/>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0" name="Line 902">
                <a:extLst>
                  <a:ext uri="{FF2B5EF4-FFF2-40B4-BE49-F238E27FC236}">
                    <a16:creationId xmlns:a16="http://schemas.microsoft.com/office/drawing/2014/main" id="{60BEE7EE-8D2E-E8BE-798B-31ACAEEE2570}"/>
                  </a:ext>
                </a:extLst>
              </p:cNvPr>
              <p:cNvSpPr>
                <a:spLocks noChangeShapeType="1"/>
              </p:cNvSpPr>
              <p:nvPr/>
            </p:nvSpPr>
            <p:spPr bwMode="auto">
              <a:xfrm flipH="1" flipV="1">
                <a:off x="1745" y="2231"/>
                <a:ext cx="23"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1" name="Line 903">
                <a:extLst>
                  <a:ext uri="{FF2B5EF4-FFF2-40B4-BE49-F238E27FC236}">
                    <a16:creationId xmlns:a16="http://schemas.microsoft.com/office/drawing/2014/main" id="{CC998B92-0CFC-BA1F-D38D-83CC5380922A}"/>
                  </a:ext>
                </a:extLst>
              </p:cNvPr>
              <p:cNvSpPr>
                <a:spLocks noChangeShapeType="1"/>
              </p:cNvSpPr>
              <p:nvPr/>
            </p:nvSpPr>
            <p:spPr bwMode="auto">
              <a:xfrm flipH="1">
                <a:off x="4199" y="2231"/>
                <a:ext cx="23"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2" name="Freeform 904">
                <a:extLst>
                  <a:ext uri="{FF2B5EF4-FFF2-40B4-BE49-F238E27FC236}">
                    <a16:creationId xmlns:a16="http://schemas.microsoft.com/office/drawing/2014/main" id="{CDD3E666-DB3E-D2F3-40AB-C8839CBBC7C1}"/>
                  </a:ext>
                </a:extLst>
              </p:cNvPr>
              <p:cNvSpPr>
                <a:spLocks/>
              </p:cNvSpPr>
              <p:nvPr/>
            </p:nvSpPr>
            <p:spPr bwMode="auto">
              <a:xfrm>
                <a:off x="1726" y="2212"/>
                <a:ext cx="19" cy="19"/>
              </a:xfrm>
              <a:custGeom>
                <a:avLst/>
                <a:gdLst>
                  <a:gd name="T0" fmla="*/ 19 w 19"/>
                  <a:gd name="T1" fmla="*/ 19 h 19"/>
                  <a:gd name="T2" fmla="*/ 17 w 19"/>
                  <a:gd name="T3" fmla="*/ 16 h 19"/>
                  <a:gd name="T4" fmla="*/ 0 w 19"/>
                  <a:gd name="T5" fmla="*/ 0 h 19"/>
                </a:gdLst>
                <a:ahLst/>
                <a:cxnLst>
                  <a:cxn ang="0">
                    <a:pos x="T0" y="T1"/>
                  </a:cxn>
                  <a:cxn ang="0">
                    <a:pos x="T2" y="T3"/>
                  </a:cxn>
                  <a:cxn ang="0">
                    <a:pos x="T4" y="T5"/>
                  </a:cxn>
                </a:cxnLst>
                <a:rect l="0" t="0" r="r" b="b"/>
                <a:pathLst>
                  <a:path w="19" h="19">
                    <a:moveTo>
                      <a:pt x="19" y="19"/>
                    </a:moveTo>
                    <a:lnTo>
                      <a:pt x="17" y="16"/>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3" name="Freeform 905">
                <a:extLst>
                  <a:ext uri="{FF2B5EF4-FFF2-40B4-BE49-F238E27FC236}">
                    <a16:creationId xmlns:a16="http://schemas.microsoft.com/office/drawing/2014/main" id="{7500D647-BFB1-B8CD-5416-ABFD110F9AAA}"/>
                  </a:ext>
                </a:extLst>
              </p:cNvPr>
              <p:cNvSpPr>
                <a:spLocks/>
              </p:cNvSpPr>
              <p:nvPr/>
            </p:nvSpPr>
            <p:spPr bwMode="auto">
              <a:xfrm>
                <a:off x="4222" y="2212"/>
                <a:ext cx="19" cy="19"/>
              </a:xfrm>
              <a:custGeom>
                <a:avLst/>
                <a:gdLst>
                  <a:gd name="T0" fmla="*/ 19 w 19"/>
                  <a:gd name="T1" fmla="*/ 0 h 19"/>
                  <a:gd name="T2" fmla="*/ 3 w 19"/>
                  <a:gd name="T3" fmla="*/ 16 h 19"/>
                  <a:gd name="T4" fmla="*/ 0 w 19"/>
                  <a:gd name="T5" fmla="*/ 19 h 19"/>
                </a:gdLst>
                <a:ahLst/>
                <a:cxnLst>
                  <a:cxn ang="0">
                    <a:pos x="T0" y="T1"/>
                  </a:cxn>
                  <a:cxn ang="0">
                    <a:pos x="T2" y="T3"/>
                  </a:cxn>
                  <a:cxn ang="0">
                    <a:pos x="T4" y="T5"/>
                  </a:cxn>
                </a:cxnLst>
                <a:rect l="0" t="0" r="r" b="b"/>
                <a:pathLst>
                  <a:path w="19" h="19">
                    <a:moveTo>
                      <a:pt x="19" y="0"/>
                    </a:moveTo>
                    <a:lnTo>
                      <a:pt x="3" y="16"/>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4" name="Line 906">
                <a:extLst>
                  <a:ext uri="{FF2B5EF4-FFF2-40B4-BE49-F238E27FC236}">
                    <a16:creationId xmlns:a16="http://schemas.microsoft.com/office/drawing/2014/main" id="{D1B64F2B-7E7A-584C-522C-399F3DFCA9A5}"/>
                  </a:ext>
                </a:extLst>
              </p:cNvPr>
              <p:cNvSpPr>
                <a:spLocks noChangeShapeType="1"/>
              </p:cNvSpPr>
              <p:nvPr/>
            </p:nvSpPr>
            <p:spPr bwMode="auto">
              <a:xfrm flipH="1" flipV="1">
                <a:off x="1709" y="2193"/>
                <a:ext cx="17"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5" name="Line 907">
                <a:extLst>
                  <a:ext uri="{FF2B5EF4-FFF2-40B4-BE49-F238E27FC236}">
                    <a16:creationId xmlns:a16="http://schemas.microsoft.com/office/drawing/2014/main" id="{ACF897B0-B6E3-3C5A-FAD5-A4638C442F35}"/>
                  </a:ext>
                </a:extLst>
              </p:cNvPr>
              <p:cNvSpPr>
                <a:spLocks noChangeShapeType="1"/>
              </p:cNvSpPr>
              <p:nvPr/>
            </p:nvSpPr>
            <p:spPr bwMode="auto">
              <a:xfrm flipH="1">
                <a:off x="4241" y="2193"/>
                <a:ext cx="17"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6" name="Freeform 908">
                <a:extLst>
                  <a:ext uri="{FF2B5EF4-FFF2-40B4-BE49-F238E27FC236}">
                    <a16:creationId xmlns:a16="http://schemas.microsoft.com/office/drawing/2014/main" id="{83813777-62CB-1CB7-C233-8B5C36940C78}"/>
                  </a:ext>
                </a:extLst>
              </p:cNvPr>
              <p:cNvSpPr>
                <a:spLocks/>
              </p:cNvSpPr>
              <p:nvPr/>
            </p:nvSpPr>
            <p:spPr bwMode="auto">
              <a:xfrm>
                <a:off x="1695" y="2174"/>
                <a:ext cx="14" cy="19"/>
              </a:xfrm>
              <a:custGeom>
                <a:avLst/>
                <a:gdLst>
                  <a:gd name="T0" fmla="*/ 14 w 14"/>
                  <a:gd name="T1" fmla="*/ 19 h 19"/>
                  <a:gd name="T2" fmla="*/ 3 w 14"/>
                  <a:gd name="T3" fmla="*/ 4 h 19"/>
                  <a:gd name="T4" fmla="*/ 0 w 14"/>
                  <a:gd name="T5" fmla="*/ 0 h 19"/>
                </a:gdLst>
                <a:ahLst/>
                <a:cxnLst>
                  <a:cxn ang="0">
                    <a:pos x="T0" y="T1"/>
                  </a:cxn>
                  <a:cxn ang="0">
                    <a:pos x="T2" y="T3"/>
                  </a:cxn>
                  <a:cxn ang="0">
                    <a:pos x="T4" y="T5"/>
                  </a:cxn>
                </a:cxnLst>
                <a:rect l="0" t="0" r="r" b="b"/>
                <a:pathLst>
                  <a:path w="14" h="19">
                    <a:moveTo>
                      <a:pt x="14" y="19"/>
                    </a:moveTo>
                    <a:lnTo>
                      <a:pt x="3" y="4"/>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7" name="Freeform 909">
                <a:extLst>
                  <a:ext uri="{FF2B5EF4-FFF2-40B4-BE49-F238E27FC236}">
                    <a16:creationId xmlns:a16="http://schemas.microsoft.com/office/drawing/2014/main" id="{DED64CD6-3799-F34B-D7CA-25A5383282AD}"/>
                  </a:ext>
                </a:extLst>
              </p:cNvPr>
              <p:cNvSpPr>
                <a:spLocks/>
              </p:cNvSpPr>
              <p:nvPr/>
            </p:nvSpPr>
            <p:spPr bwMode="auto">
              <a:xfrm>
                <a:off x="4258" y="2174"/>
                <a:ext cx="14" cy="19"/>
              </a:xfrm>
              <a:custGeom>
                <a:avLst/>
                <a:gdLst>
                  <a:gd name="T0" fmla="*/ 14 w 14"/>
                  <a:gd name="T1" fmla="*/ 0 h 19"/>
                  <a:gd name="T2" fmla="*/ 12 w 14"/>
                  <a:gd name="T3" fmla="*/ 4 h 19"/>
                  <a:gd name="T4" fmla="*/ 0 w 14"/>
                  <a:gd name="T5" fmla="*/ 19 h 19"/>
                </a:gdLst>
                <a:ahLst/>
                <a:cxnLst>
                  <a:cxn ang="0">
                    <a:pos x="T0" y="T1"/>
                  </a:cxn>
                  <a:cxn ang="0">
                    <a:pos x="T2" y="T3"/>
                  </a:cxn>
                  <a:cxn ang="0">
                    <a:pos x="T4" y="T5"/>
                  </a:cxn>
                </a:cxnLst>
                <a:rect l="0" t="0" r="r" b="b"/>
                <a:pathLst>
                  <a:path w="14" h="19">
                    <a:moveTo>
                      <a:pt x="14" y="0"/>
                    </a:moveTo>
                    <a:lnTo>
                      <a:pt x="12" y="4"/>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8" name="Line 910">
                <a:extLst>
                  <a:ext uri="{FF2B5EF4-FFF2-40B4-BE49-F238E27FC236}">
                    <a16:creationId xmlns:a16="http://schemas.microsoft.com/office/drawing/2014/main" id="{658FB5BB-8C0A-D3C5-72F8-6C674C4D229F}"/>
                  </a:ext>
                </a:extLst>
              </p:cNvPr>
              <p:cNvSpPr>
                <a:spLocks noChangeShapeType="1"/>
              </p:cNvSpPr>
              <p:nvPr/>
            </p:nvSpPr>
            <p:spPr bwMode="auto">
              <a:xfrm flipH="1" flipV="1">
                <a:off x="1684" y="2155"/>
                <a:ext cx="11"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9" name="Line 911">
                <a:extLst>
                  <a:ext uri="{FF2B5EF4-FFF2-40B4-BE49-F238E27FC236}">
                    <a16:creationId xmlns:a16="http://schemas.microsoft.com/office/drawing/2014/main" id="{C19D92B5-3EDD-1018-5ABB-FE5ADBF9DFA3}"/>
                  </a:ext>
                </a:extLst>
              </p:cNvPr>
              <p:cNvSpPr>
                <a:spLocks noChangeShapeType="1"/>
              </p:cNvSpPr>
              <p:nvPr/>
            </p:nvSpPr>
            <p:spPr bwMode="auto">
              <a:xfrm flipH="1">
                <a:off x="4272" y="2155"/>
                <a:ext cx="11"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0" name="Line 912">
                <a:extLst>
                  <a:ext uri="{FF2B5EF4-FFF2-40B4-BE49-F238E27FC236}">
                    <a16:creationId xmlns:a16="http://schemas.microsoft.com/office/drawing/2014/main" id="{EEFBF4D6-3387-92E2-3445-8A1ABB39EE01}"/>
                  </a:ext>
                </a:extLst>
              </p:cNvPr>
              <p:cNvSpPr>
                <a:spLocks noChangeShapeType="1"/>
              </p:cNvSpPr>
              <p:nvPr/>
            </p:nvSpPr>
            <p:spPr bwMode="auto">
              <a:xfrm flipH="1" flipV="1">
                <a:off x="1676" y="2136"/>
                <a:ext cx="8"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1" name="Line 913">
                <a:extLst>
                  <a:ext uri="{FF2B5EF4-FFF2-40B4-BE49-F238E27FC236}">
                    <a16:creationId xmlns:a16="http://schemas.microsoft.com/office/drawing/2014/main" id="{BFBCD1D4-76F0-5D3F-6EBC-54174DC7EAFB}"/>
                  </a:ext>
                </a:extLst>
              </p:cNvPr>
              <p:cNvSpPr>
                <a:spLocks noChangeShapeType="1"/>
              </p:cNvSpPr>
              <p:nvPr/>
            </p:nvSpPr>
            <p:spPr bwMode="auto">
              <a:xfrm flipH="1">
                <a:off x="4283" y="2136"/>
                <a:ext cx="8"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2" name="Line 914">
                <a:extLst>
                  <a:ext uri="{FF2B5EF4-FFF2-40B4-BE49-F238E27FC236}">
                    <a16:creationId xmlns:a16="http://schemas.microsoft.com/office/drawing/2014/main" id="{78E041F3-9904-0D42-EBEE-88626ADBC6A5}"/>
                  </a:ext>
                </a:extLst>
              </p:cNvPr>
              <p:cNvSpPr>
                <a:spLocks noChangeShapeType="1"/>
              </p:cNvSpPr>
              <p:nvPr/>
            </p:nvSpPr>
            <p:spPr bwMode="auto">
              <a:xfrm flipH="1" flipV="1">
                <a:off x="1671" y="2118"/>
                <a:ext cx="5"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3" name="Line 915">
                <a:extLst>
                  <a:ext uri="{FF2B5EF4-FFF2-40B4-BE49-F238E27FC236}">
                    <a16:creationId xmlns:a16="http://schemas.microsoft.com/office/drawing/2014/main" id="{58D157ED-D176-4FAA-C2F9-A1B556E7D7A5}"/>
                  </a:ext>
                </a:extLst>
              </p:cNvPr>
              <p:cNvSpPr>
                <a:spLocks noChangeShapeType="1"/>
              </p:cNvSpPr>
              <p:nvPr/>
            </p:nvSpPr>
            <p:spPr bwMode="auto">
              <a:xfrm flipH="1">
                <a:off x="4291" y="2118"/>
                <a:ext cx="5"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4" name="Line 916">
                <a:extLst>
                  <a:ext uri="{FF2B5EF4-FFF2-40B4-BE49-F238E27FC236}">
                    <a16:creationId xmlns:a16="http://schemas.microsoft.com/office/drawing/2014/main" id="{B72390ED-DABE-7755-4B3E-C8098F1F9E84}"/>
                  </a:ext>
                </a:extLst>
              </p:cNvPr>
              <p:cNvSpPr>
                <a:spLocks noChangeShapeType="1"/>
              </p:cNvSpPr>
              <p:nvPr/>
            </p:nvSpPr>
            <p:spPr bwMode="auto">
              <a:xfrm flipH="1" flipV="1">
                <a:off x="1668" y="2099"/>
                <a:ext cx="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5" name="Line 917">
                <a:extLst>
                  <a:ext uri="{FF2B5EF4-FFF2-40B4-BE49-F238E27FC236}">
                    <a16:creationId xmlns:a16="http://schemas.microsoft.com/office/drawing/2014/main" id="{73B0F4C6-70C0-957E-AB98-4682E28B059B}"/>
                  </a:ext>
                </a:extLst>
              </p:cNvPr>
              <p:cNvSpPr>
                <a:spLocks noChangeShapeType="1"/>
              </p:cNvSpPr>
              <p:nvPr/>
            </p:nvSpPr>
            <p:spPr bwMode="auto">
              <a:xfrm flipH="1">
                <a:off x="4296" y="2099"/>
                <a:ext cx="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6" name="Line 918">
                <a:extLst>
                  <a:ext uri="{FF2B5EF4-FFF2-40B4-BE49-F238E27FC236}">
                    <a16:creationId xmlns:a16="http://schemas.microsoft.com/office/drawing/2014/main" id="{F7D76269-4F17-2494-AE50-4E3E2CC1C1B0}"/>
                  </a:ext>
                </a:extLst>
              </p:cNvPr>
              <p:cNvSpPr>
                <a:spLocks noChangeShapeType="1"/>
              </p:cNvSpPr>
              <p:nvPr/>
            </p:nvSpPr>
            <p:spPr bwMode="auto">
              <a:xfrm flipV="1">
                <a:off x="1668" y="2080"/>
                <a:ext cx="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7" name="Line 919">
                <a:extLst>
                  <a:ext uri="{FF2B5EF4-FFF2-40B4-BE49-F238E27FC236}">
                    <a16:creationId xmlns:a16="http://schemas.microsoft.com/office/drawing/2014/main" id="{E2147257-9ABD-C5E1-CBC2-2788F5140C93}"/>
                  </a:ext>
                </a:extLst>
              </p:cNvPr>
              <p:cNvSpPr>
                <a:spLocks noChangeShapeType="1"/>
              </p:cNvSpPr>
              <p:nvPr/>
            </p:nvSpPr>
            <p:spPr bwMode="auto">
              <a:xfrm>
                <a:off x="4299" y="2080"/>
                <a:ext cx="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8" name="Line 920">
                <a:extLst>
                  <a:ext uri="{FF2B5EF4-FFF2-40B4-BE49-F238E27FC236}">
                    <a16:creationId xmlns:a16="http://schemas.microsoft.com/office/drawing/2014/main" id="{85EAB2C4-BB91-D1F3-2E74-CAED49A7CB21}"/>
                  </a:ext>
                </a:extLst>
              </p:cNvPr>
              <p:cNvSpPr>
                <a:spLocks noChangeShapeType="1"/>
              </p:cNvSpPr>
              <p:nvPr/>
            </p:nvSpPr>
            <p:spPr bwMode="auto">
              <a:xfrm flipV="1">
                <a:off x="1668" y="2061"/>
                <a:ext cx="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9" name="Line 921">
                <a:extLst>
                  <a:ext uri="{FF2B5EF4-FFF2-40B4-BE49-F238E27FC236}">
                    <a16:creationId xmlns:a16="http://schemas.microsoft.com/office/drawing/2014/main" id="{B5250677-C9DD-EB05-7D46-8EFC2AEE0939}"/>
                  </a:ext>
                </a:extLst>
              </p:cNvPr>
              <p:cNvSpPr>
                <a:spLocks noChangeShapeType="1"/>
              </p:cNvSpPr>
              <p:nvPr/>
            </p:nvSpPr>
            <p:spPr bwMode="auto">
              <a:xfrm>
                <a:off x="4296" y="2061"/>
                <a:ext cx="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0" name="Line 922">
                <a:extLst>
                  <a:ext uri="{FF2B5EF4-FFF2-40B4-BE49-F238E27FC236}">
                    <a16:creationId xmlns:a16="http://schemas.microsoft.com/office/drawing/2014/main" id="{E3B6C92E-C924-F3FC-AE6B-01675A2B565F}"/>
                  </a:ext>
                </a:extLst>
              </p:cNvPr>
              <p:cNvSpPr>
                <a:spLocks noChangeShapeType="1"/>
              </p:cNvSpPr>
              <p:nvPr/>
            </p:nvSpPr>
            <p:spPr bwMode="auto">
              <a:xfrm flipV="1">
                <a:off x="1671" y="2042"/>
                <a:ext cx="5"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1" name="Line 923">
                <a:extLst>
                  <a:ext uri="{FF2B5EF4-FFF2-40B4-BE49-F238E27FC236}">
                    <a16:creationId xmlns:a16="http://schemas.microsoft.com/office/drawing/2014/main" id="{8CE9F6FE-3EA6-BA3F-FEA6-A4DC131232E4}"/>
                  </a:ext>
                </a:extLst>
              </p:cNvPr>
              <p:cNvSpPr>
                <a:spLocks noChangeShapeType="1"/>
              </p:cNvSpPr>
              <p:nvPr/>
            </p:nvSpPr>
            <p:spPr bwMode="auto">
              <a:xfrm>
                <a:off x="4291" y="2042"/>
                <a:ext cx="5"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2" name="Line 924">
                <a:extLst>
                  <a:ext uri="{FF2B5EF4-FFF2-40B4-BE49-F238E27FC236}">
                    <a16:creationId xmlns:a16="http://schemas.microsoft.com/office/drawing/2014/main" id="{C831AE35-237C-C906-8775-F20EFB98846B}"/>
                  </a:ext>
                </a:extLst>
              </p:cNvPr>
              <p:cNvSpPr>
                <a:spLocks noChangeShapeType="1"/>
              </p:cNvSpPr>
              <p:nvPr/>
            </p:nvSpPr>
            <p:spPr bwMode="auto">
              <a:xfrm flipV="1">
                <a:off x="1676" y="2023"/>
                <a:ext cx="8"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3" name="Line 925">
                <a:extLst>
                  <a:ext uri="{FF2B5EF4-FFF2-40B4-BE49-F238E27FC236}">
                    <a16:creationId xmlns:a16="http://schemas.microsoft.com/office/drawing/2014/main" id="{6F308B2B-8868-8C1C-1DB5-C889250161B8}"/>
                  </a:ext>
                </a:extLst>
              </p:cNvPr>
              <p:cNvSpPr>
                <a:spLocks noChangeShapeType="1"/>
              </p:cNvSpPr>
              <p:nvPr/>
            </p:nvSpPr>
            <p:spPr bwMode="auto">
              <a:xfrm>
                <a:off x="4283" y="2023"/>
                <a:ext cx="8"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4" name="Line 926">
                <a:extLst>
                  <a:ext uri="{FF2B5EF4-FFF2-40B4-BE49-F238E27FC236}">
                    <a16:creationId xmlns:a16="http://schemas.microsoft.com/office/drawing/2014/main" id="{5D3D1496-1DC5-463A-5020-4C2E558F7EE5}"/>
                  </a:ext>
                </a:extLst>
              </p:cNvPr>
              <p:cNvSpPr>
                <a:spLocks noChangeShapeType="1"/>
              </p:cNvSpPr>
              <p:nvPr/>
            </p:nvSpPr>
            <p:spPr bwMode="auto">
              <a:xfrm flipV="1">
                <a:off x="1684" y="2005"/>
                <a:ext cx="11"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5" name="Line 927">
                <a:extLst>
                  <a:ext uri="{FF2B5EF4-FFF2-40B4-BE49-F238E27FC236}">
                    <a16:creationId xmlns:a16="http://schemas.microsoft.com/office/drawing/2014/main" id="{E3C20EF9-98F9-AE30-FD25-158C0D1540C1}"/>
                  </a:ext>
                </a:extLst>
              </p:cNvPr>
              <p:cNvSpPr>
                <a:spLocks noChangeShapeType="1"/>
              </p:cNvSpPr>
              <p:nvPr/>
            </p:nvSpPr>
            <p:spPr bwMode="auto">
              <a:xfrm>
                <a:off x="4272" y="2005"/>
                <a:ext cx="11"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6" name="Freeform 928">
                <a:extLst>
                  <a:ext uri="{FF2B5EF4-FFF2-40B4-BE49-F238E27FC236}">
                    <a16:creationId xmlns:a16="http://schemas.microsoft.com/office/drawing/2014/main" id="{B8D73F50-2CEE-B0FA-4BA3-A58224532D37}"/>
                  </a:ext>
                </a:extLst>
              </p:cNvPr>
              <p:cNvSpPr>
                <a:spLocks/>
              </p:cNvSpPr>
              <p:nvPr/>
            </p:nvSpPr>
            <p:spPr bwMode="auto">
              <a:xfrm>
                <a:off x="1695" y="1986"/>
                <a:ext cx="14" cy="19"/>
              </a:xfrm>
              <a:custGeom>
                <a:avLst/>
                <a:gdLst>
                  <a:gd name="T0" fmla="*/ 0 w 14"/>
                  <a:gd name="T1" fmla="*/ 19 h 19"/>
                  <a:gd name="T2" fmla="*/ 3 w 14"/>
                  <a:gd name="T3" fmla="*/ 15 h 19"/>
                  <a:gd name="T4" fmla="*/ 14 w 14"/>
                  <a:gd name="T5" fmla="*/ 0 h 19"/>
                </a:gdLst>
                <a:ahLst/>
                <a:cxnLst>
                  <a:cxn ang="0">
                    <a:pos x="T0" y="T1"/>
                  </a:cxn>
                  <a:cxn ang="0">
                    <a:pos x="T2" y="T3"/>
                  </a:cxn>
                  <a:cxn ang="0">
                    <a:pos x="T4" y="T5"/>
                  </a:cxn>
                </a:cxnLst>
                <a:rect l="0" t="0" r="r" b="b"/>
                <a:pathLst>
                  <a:path w="14" h="19">
                    <a:moveTo>
                      <a:pt x="0" y="19"/>
                    </a:moveTo>
                    <a:lnTo>
                      <a:pt x="3" y="15"/>
                    </a:lnTo>
                    <a:lnTo>
                      <a:pt x="1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7" name="Freeform 929">
                <a:extLst>
                  <a:ext uri="{FF2B5EF4-FFF2-40B4-BE49-F238E27FC236}">
                    <a16:creationId xmlns:a16="http://schemas.microsoft.com/office/drawing/2014/main" id="{16C54053-18D0-B3BF-1520-A66E49CD190F}"/>
                  </a:ext>
                </a:extLst>
              </p:cNvPr>
              <p:cNvSpPr>
                <a:spLocks/>
              </p:cNvSpPr>
              <p:nvPr/>
            </p:nvSpPr>
            <p:spPr bwMode="auto">
              <a:xfrm>
                <a:off x="4258" y="1986"/>
                <a:ext cx="14" cy="19"/>
              </a:xfrm>
              <a:custGeom>
                <a:avLst/>
                <a:gdLst>
                  <a:gd name="T0" fmla="*/ 0 w 14"/>
                  <a:gd name="T1" fmla="*/ 0 h 19"/>
                  <a:gd name="T2" fmla="*/ 12 w 14"/>
                  <a:gd name="T3" fmla="*/ 15 h 19"/>
                  <a:gd name="T4" fmla="*/ 14 w 14"/>
                  <a:gd name="T5" fmla="*/ 19 h 19"/>
                </a:gdLst>
                <a:ahLst/>
                <a:cxnLst>
                  <a:cxn ang="0">
                    <a:pos x="T0" y="T1"/>
                  </a:cxn>
                  <a:cxn ang="0">
                    <a:pos x="T2" y="T3"/>
                  </a:cxn>
                  <a:cxn ang="0">
                    <a:pos x="T4" y="T5"/>
                  </a:cxn>
                </a:cxnLst>
                <a:rect l="0" t="0" r="r" b="b"/>
                <a:pathLst>
                  <a:path w="14" h="19">
                    <a:moveTo>
                      <a:pt x="0" y="0"/>
                    </a:moveTo>
                    <a:lnTo>
                      <a:pt x="12" y="15"/>
                    </a:lnTo>
                    <a:lnTo>
                      <a:pt x="14"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8" name="Line 930">
                <a:extLst>
                  <a:ext uri="{FF2B5EF4-FFF2-40B4-BE49-F238E27FC236}">
                    <a16:creationId xmlns:a16="http://schemas.microsoft.com/office/drawing/2014/main" id="{8ABFE534-E944-D41E-21D0-653C9B9B35E0}"/>
                  </a:ext>
                </a:extLst>
              </p:cNvPr>
              <p:cNvSpPr>
                <a:spLocks noChangeShapeType="1"/>
              </p:cNvSpPr>
              <p:nvPr/>
            </p:nvSpPr>
            <p:spPr bwMode="auto">
              <a:xfrm flipV="1">
                <a:off x="1709" y="1967"/>
                <a:ext cx="17"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9" name="Line 931">
                <a:extLst>
                  <a:ext uri="{FF2B5EF4-FFF2-40B4-BE49-F238E27FC236}">
                    <a16:creationId xmlns:a16="http://schemas.microsoft.com/office/drawing/2014/main" id="{5B997EE2-69F9-B54F-AF32-ED408489E0B2}"/>
                  </a:ext>
                </a:extLst>
              </p:cNvPr>
              <p:cNvSpPr>
                <a:spLocks noChangeShapeType="1"/>
              </p:cNvSpPr>
              <p:nvPr/>
            </p:nvSpPr>
            <p:spPr bwMode="auto">
              <a:xfrm>
                <a:off x="4241" y="1967"/>
                <a:ext cx="17"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0" name="Freeform 932">
                <a:extLst>
                  <a:ext uri="{FF2B5EF4-FFF2-40B4-BE49-F238E27FC236}">
                    <a16:creationId xmlns:a16="http://schemas.microsoft.com/office/drawing/2014/main" id="{A931967F-9787-8CFE-FC80-48D7EE5FFCE7}"/>
                  </a:ext>
                </a:extLst>
              </p:cNvPr>
              <p:cNvSpPr>
                <a:spLocks/>
              </p:cNvSpPr>
              <p:nvPr/>
            </p:nvSpPr>
            <p:spPr bwMode="auto">
              <a:xfrm>
                <a:off x="1726" y="1948"/>
                <a:ext cx="19" cy="19"/>
              </a:xfrm>
              <a:custGeom>
                <a:avLst/>
                <a:gdLst>
                  <a:gd name="T0" fmla="*/ 0 w 19"/>
                  <a:gd name="T1" fmla="*/ 19 h 19"/>
                  <a:gd name="T2" fmla="*/ 17 w 19"/>
                  <a:gd name="T3" fmla="*/ 3 h 19"/>
                  <a:gd name="T4" fmla="*/ 19 w 19"/>
                  <a:gd name="T5" fmla="*/ 0 h 19"/>
                </a:gdLst>
                <a:ahLst/>
                <a:cxnLst>
                  <a:cxn ang="0">
                    <a:pos x="T0" y="T1"/>
                  </a:cxn>
                  <a:cxn ang="0">
                    <a:pos x="T2" y="T3"/>
                  </a:cxn>
                  <a:cxn ang="0">
                    <a:pos x="T4" y="T5"/>
                  </a:cxn>
                </a:cxnLst>
                <a:rect l="0" t="0" r="r" b="b"/>
                <a:pathLst>
                  <a:path w="19" h="19">
                    <a:moveTo>
                      <a:pt x="0" y="19"/>
                    </a:moveTo>
                    <a:lnTo>
                      <a:pt x="17" y="3"/>
                    </a:lnTo>
                    <a:lnTo>
                      <a:pt x="19"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1" name="Freeform 933">
                <a:extLst>
                  <a:ext uri="{FF2B5EF4-FFF2-40B4-BE49-F238E27FC236}">
                    <a16:creationId xmlns:a16="http://schemas.microsoft.com/office/drawing/2014/main" id="{60A04967-B73C-9B86-AF27-1E5C279793B9}"/>
                  </a:ext>
                </a:extLst>
              </p:cNvPr>
              <p:cNvSpPr>
                <a:spLocks/>
              </p:cNvSpPr>
              <p:nvPr/>
            </p:nvSpPr>
            <p:spPr bwMode="auto">
              <a:xfrm>
                <a:off x="4222" y="1948"/>
                <a:ext cx="19" cy="19"/>
              </a:xfrm>
              <a:custGeom>
                <a:avLst/>
                <a:gdLst>
                  <a:gd name="T0" fmla="*/ 0 w 19"/>
                  <a:gd name="T1" fmla="*/ 0 h 19"/>
                  <a:gd name="T2" fmla="*/ 3 w 19"/>
                  <a:gd name="T3" fmla="*/ 3 h 19"/>
                  <a:gd name="T4" fmla="*/ 19 w 19"/>
                  <a:gd name="T5" fmla="*/ 19 h 19"/>
                </a:gdLst>
                <a:ahLst/>
                <a:cxnLst>
                  <a:cxn ang="0">
                    <a:pos x="T0" y="T1"/>
                  </a:cxn>
                  <a:cxn ang="0">
                    <a:pos x="T2" y="T3"/>
                  </a:cxn>
                  <a:cxn ang="0">
                    <a:pos x="T4" y="T5"/>
                  </a:cxn>
                </a:cxnLst>
                <a:rect l="0" t="0" r="r" b="b"/>
                <a:pathLst>
                  <a:path w="19" h="19">
                    <a:moveTo>
                      <a:pt x="0" y="0"/>
                    </a:moveTo>
                    <a:lnTo>
                      <a:pt x="3" y="3"/>
                    </a:lnTo>
                    <a:lnTo>
                      <a:pt x="19"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2" name="Line 934">
                <a:extLst>
                  <a:ext uri="{FF2B5EF4-FFF2-40B4-BE49-F238E27FC236}">
                    <a16:creationId xmlns:a16="http://schemas.microsoft.com/office/drawing/2014/main" id="{80602A7A-F8C3-3654-A9D1-CECC0B3B0B8C}"/>
                  </a:ext>
                </a:extLst>
              </p:cNvPr>
              <p:cNvSpPr>
                <a:spLocks noChangeShapeType="1"/>
              </p:cNvSpPr>
              <p:nvPr/>
            </p:nvSpPr>
            <p:spPr bwMode="auto">
              <a:xfrm flipV="1">
                <a:off x="1745" y="1929"/>
                <a:ext cx="2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3" name="Line 935">
                <a:extLst>
                  <a:ext uri="{FF2B5EF4-FFF2-40B4-BE49-F238E27FC236}">
                    <a16:creationId xmlns:a16="http://schemas.microsoft.com/office/drawing/2014/main" id="{E63BFDFD-2D7F-989D-C8B6-153D961A5CAE}"/>
                  </a:ext>
                </a:extLst>
              </p:cNvPr>
              <p:cNvSpPr>
                <a:spLocks noChangeShapeType="1"/>
              </p:cNvSpPr>
              <p:nvPr/>
            </p:nvSpPr>
            <p:spPr bwMode="auto">
              <a:xfrm>
                <a:off x="4199" y="1929"/>
                <a:ext cx="2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4" name="Freeform 936">
                <a:extLst>
                  <a:ext uri="{FF2B5EF4-FFF2-40B4-BE49-F238E27FC236}">
                    <a16:creationId xmlns:a16="http://schemas.microsoft.com/office/drawing/2014/main" id="{50F905A2-B315-5CF9-D734-7C9B625E2FB3}"/>
                  </a:ext>
                </a:extLst>
              </p:cNvPr>
              <p:cNvSpPr>
                <a:spLocks/>
              </p:cNvSpPr>
              <p:nvPr/>
            </p:nvSpPr>
            <p:spPr bwMode="auto">
              <a:xfrm>
                <a:off x="1768" y="1911"/>
                <a:ext cx="27" cy="18"/>
              </a:xfrm>
              <a:custGeom>
                <a:avLst/>
                <a:gdLst>
                  <a:gd name="T0" fmla="*/ 0 w 27"/>
                  <a:gd name="T1" fmla="*/ 18 h 18"/>
                  <a:gd name="T2" fmla="*/ 20 w 27"/>
                  <a:gd name="T3" fmla="*/ 4 h 18"/>
                  <a:gd name="T4" fmla="*/ 27 w 27"/>
                  <a:gd name="T5" fmla="*/ 0 h 18"/>
                </a:gdLst>
                <a:ahLst/>
                <a:cxnLst>
                  <a:cxn ang="0">
                    <a:pos x="T0" y="T1"/>
                  </a:cxn>
                  <a:cxn ang="0">
                    <a:pos x="T2" y="T3"/>
                  </a:cxn>
                  <a:cxn ang="0">
                    <a:pos x="T4" y="T5"/>
                  </a:cxn>
                </a:cxnLst>
                <a:rect l="0" t="0" r="r" b="b"/>
                <a:pathLst>
                  <a:path w="27" h="18">
                    <a:moveTo>
                      <a:pt x="0" y="18"/>
                    </a:moveTo>
                    <a:lnTo>
                      <a:pt x="20" y="4"/>
                    </a:lnTo>
                    <a:lnTo>
                      <a:pt x="27"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5" name="Freeform 937">
                <a:extLst>
                  <a:ext uri="{FF2B5EF4-FFF2-40B4-BE49-F238E27FC236}">
                    <a16:creationId xmlns:a16="http://schemas.microsoft.com/office/drawing/2014/main" id="{686DDDF1-BF8B-D614-A144-72AFE576E1F3}"/>
                  </a:ext>
                </a:extLst>
              </p:cNvPr>
              <p:cNvSpPr>
                <a:spLocks/>
              </p:cNvSpPr>
              <p:nvPr/>
            </p:nvSpPr>
            <p:spPr bwMode="auto">
              <a:xfrm>
                <a:off x="4172" y="1911"/>
                <a:ext cx="27" cy="18"/>
              </a:xfrm>
              <a:custGeom>
                <a:avLst/>
                <a:gdLst>
                  <a:gd name="T0" fmla="*/ 0 w 27"/>
                  <a:gd name="T1" fmla="*/ 0 h 18"/>
                  <a:gd name="T2" fmla="*/ 8 w 27"/>
                  <a:gd name="T3" fmla="*/ 4 h 18"/>
                  <a:gd name="T4" fmla="*/ 27 w 27"/>
                  <a:gd name="T5" fmla="*/ 18 h 18"/>
                </a:gdLst>
                <a:ahLst/>
                <a:cxnLst>
                  <a:cxn ang="0">
                    <a:pos x="T0" y="T1"/>
                  </a:cxn>
                  <a:cxn ang="0">
                    <a:pos x="T2" y="T3"/>
                  </a:cxn>
                  <a:cxn ang="0">
                    <a:pos x="T4" y="T5"/>
                  </a:cxn>
                </a:cxnLst>
                <a:rect l="0" t="0" r="r" b="b"/>
                <a:pathLst>
                  <a:path w="27" h="18">
                    <a:moveTo>
                      <a:pt x="0" y="0"/>
                    </a:moveTo>
                    <a:lnTo>
                      <a:pt x="8" y="4"/>
                    </a:lnTo>
                    <a:lnTo>
                      <a:pt x="27"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6" name="Line 938">
                <a:extLst>
                  <a:ext uri="{FF2B5EF4-FFF2-40B4-BE49-F238E27FC236}">
                    <a16:creationId xmlns:a16="http://schemas.microsoft.com/office/drawing/2014/main" id="{C00F1955-9748-64AD-19F9-0389286791E7}"/>
                  </a:ext>
                </a:extLst>
              </p:cNvPr>
              <p:cNvSpPr>
                <a:spLocks noChangeShapeType="1"/>
              </p:cNvSpPr>
              <p:nvPr/>
            </p:nvSpPr>
            <p:spPr bwMode="auto">
              <a:xfrm flipV="1">
                <a:off x="1795" y="1892"/>
                <a:ext cx="3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7" name="Line 939">
                <a:extLst>
                  <a:ext uri="{FF2B5EF4-FFF2-40B4-BE49-F238E27FC236}">
                    <a16:creationId xmlns:a16="http://schemas.microsoft.com/office/drawing/2014/main" id="{B02C3443-7F02-DDD2-75C9-DB2093B28B7E}"/>
                  </a:ext>
                </a:extLst>
              </p:cNvPr>
              <p:cNvSpPr>
                <a:spLocks noChangeShapeType="1"/>
              </p:cNvSpPr>
              <p:nvPr/>
            </p:nvSpPr>
            <p:spPr bwMode="auto">
              <a:xfrm>
                <a:off x="4142" y="1892"/>
                <a:ext cx="3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8" name="Freeform 940">
                <a:extLst>
                  <a:ext uri="{FF2B5EF4-FFF2-40B4-BE49-F238E27FC236}">
                    <a16:creationId xmlns:a16="http://schemas.microsoft.com/office/drawing/2014/main" id="{819C1A3B-ACB1-177F-315D-97611670D845}"/>
                  </a:ext>
                </a:extLst>
              </p:cNvPr>
              <p:cNvSpPr>
                <a:spLocks/>
              </p:cNvSpPr>
              <p:nvPr/>
            </p:nvSpPr>
            <p:spPr bwMode="auto">
              <a:xfrm>
                <a:off x="1825" y="1873"/>
                <a:ext cx="34" cy="19"/>
              </a:xfrm>
              <a:custGeom>
                <a:avLst/>
                <a:gdLst>
                  <a:gd name="T0" fmla="*/ 0 w 34"/>
                  <a:gd name="T1" fmla="*/ 19 h 19"/>
                  <a:gd name="T2" fmla="*/ 8 w 34"/>
                  <a:gd name="T3" fmla="*/ 14 h 19"/>
                  <a:gd name="T4" fmla="*/ 34 w 34"/>
                  <a:gd name="T5" fmla="*/ 0 h 19"/>
                </a:gdLst>
                <a:ahLst/>
                <a:cxnLst>
                  <a:cxn ang="0">
                    <a:pos x="T0" y="T1"/>
                  </a:cxn>
                  <a:cxn ang="0">
                    <a:pos x="T2" y="T3"/>
                  </a:cxn>
                  <a:cxn ang="0">
                    <a:pos x="T4" y="T5"/>
                  </a:cxn>
                </a:cxnLst>
                <a:rect l="0" t="0" r="r" b="b"/>
                <a:pathLst>
                  <a:path w="34" h="19">
                    <a:moveTo>
                      <a:pt x="0" y="19"/>
                    </a:moveTo>
                    <a:lnTo>
                      <a:pt x="8" y="14"/>
                    </a:lnTo>
                    <a:lnTo>
                      <a:pt x="3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9" name="Freeform 941">
                <a:extLst>
                  <a:ext uri="{FF2B5EF4-FFF2-40B4-BE49-F238E27FC236}">
                    <a16:creationId xmlns:a16="http://schemas.microsoft.com/office/drawing/2014/main" id="{CD2E44CC-20A9-290F-6DDB-1A66236CF45E}"/>
                  </a:ext>
                </a:extLst>
              </p:cNvPr>
              <p:cNvSpPr>
                <a:spLocks/>
              </p:cNvSpPr>
              <p:nvPr/>
            </p:nvSpPr>
            <p:spPr bwMode="auto">
              <a:xfrm>
                <a:off x="4108" y="1873"/>
                <a:ext cx="34" cy="19"/>
              </a:xfrm>
              <a:custGeom>
                <a:avLst/>
                <a:gdLst>
                  <a:gd name="T0" fmla="*/ 0 w 34"/>
                  <a:gd name="T1" fmla="*/ 0 h 19"/>
                  <a:gd name="T2" fmla="*/ 26 w 34"/>
                  <a:gd name="T3" fmla="*/ 14 h 19"/>
                  <a:gd name="T4" fmla="*/ 34 w 34"/>
                  <a:gd name="T5" fmla="*/ 19 h 19"/>
                </a:gdLst>
                <a:ahLst/>
                <a:cxnLst>
                  <a:cxn ang="0">
                    <a:pos x="T0" y="T1"/>
                  </a:cxn>
                  <a:cxn ang="0">
                    <a:pos x="T2" y="T3"/>
                  </a:cxn>
                  <a:cxn ang="0">
                    <a:pos x="T4" y="T5"/>
                  </a:cxn>
                </a:cxnLst>
                <a:rect l="0" t="0" r="r" b="b"/>
                <a:pathLst>
                  <a:path w="34" h="19">
                    <a:moveTo>
                      <a:pt x="0" y="0"/>
                    </a:moveTo>
                    <a:lnTo>
                      <a:pt x="26" y="14"/>
                    </a:lnTo>
                    <a:lnTo>
                      <a:pt x="34"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0" name="Freeform 942">
                <a:extLst>
                  <a:ext uri="{FF2B5EF4-FFF2-40B4-BE49-F238E27FC236}">
                    <a16:creationId xmlns:a16="http://schemas.microsoft.com/office/drawing/2014/main" id="{E3B9EE35-EDE0-0002-2DF0-810279A8B840}"/>
                  </a:ext>
                </a:extLst>
              </p:cNvPr>
              <p:cNvSpPr>
                <a:spLocks/>
              </p:cNvSpPr>
              <p:nvPr/>
            </p:nvSpPr>
            <p:spPr bwMode="auto">
              <a:xfrm>
                <a:off x="1859" y="1854"/>
                <a:ext cx="38" cy="19"/>
              </a:xfrm>
              <a:custGeom>
                <a:avLst/>
                <a:gdLst>
                  <a:gd name="T0" fmla="*/ 0 w 38"/>
                  <a:gd name="T1" fmla="*/ 19 h 19"/>
                  <a:gd name="T2" fmla="*/ 19 w 38"/>
                  <a:gd name="T3" fmla="*/ 10 h 19"/>
                  <a:gd name="T4" fmla="*/ 38 w 38"/>
                  <a:gd name="T5" fmla="*/ 0 h 19"/>
                </a:gdLst>
                <a:ahLst/>
                <a:cxnLst>
                  <a:cxn ang="0">
                    <a:pos x="T0" y="T1"/>
                  </a:cxn>
                  <a:cxn ang="0">
                    <a:pos x="T2" y="T3"/>
                  </a:cxn>
                  <a:cxn ang="0">
                    <a:pos x="T4" y="T5"/>
                  </a:cxn>
                </a:cxnLst>
                <a:rect l="0" t="0" r="r" b="b"/>
                <a:pathLst>
                  <a:path w="38" h="19">
                    <a:moveTo>
                      <a:pt x="0" y="19"/>
                    </a:moveTo>
                    <a:lnTo>
                      <a:pt x="19" y="10"/>
                    </a:lnTo>
                    <a:lnTo>
                      <a:pt x="38"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1" name="Freeform 943">
                <a:extLst>
                  <a:ext uri="{FF2B5EF4-FFF2-40B4-BE49-F238E27FC236}">
                    <a16:creationId xmlns:a16="http://schemas.microsoft.com/office/drawing/2014/main" id="{A1548CA0-B97D-DC58-E2C4-964801473B66}"/>
                  </a:ext>
                </a:extLst>
              </p:cNvPr>
              <p:cNvSpPr>
                <a:spLocks/>
              </p:cNvSpPr>
              <p:nvPr/>
            </p:nvSpPr>
            <p:spPr bwMode="auto">
              <a:xfrm>
                <a:off x="4070" y="1854"/>
                <a:ext cx="38" cy="19"/>
              </a:xfrm>
              <a:custGeom>
                <a:avLst/>
                <a:gdLst>
                  <a:gd name="T0" fmla="*/ 0 w 38"/>
                  <a:gd name="T1" fmla="*/ 0 h 19"/>
                  <a:gd name="T2" fmla="*/ 19 w 38"/>
                  <a:gd name="T3" fmla="*/ 10 h 19"/>
                  <a:gd name="T4" fmla="*/ 38 w 38"/>
                  <a:gd name="T5" fmla="*/ 19 h 19"/>
                </a:gdLst>
                <a:ahLst/>
                <a:cxnLst>
                  <a:cxn ang="0">
                    <a:pos x="T0" y="T1"/>
                  </a:cxn>
                  <a:cxn ang="0">
                    <a:pos x="T2" y="T3"/>
                  </a:cxn>
                  <a:cxn ang="0">
                    <a:pos x="T4" y="T5"/>
                  </a:cxn>
                </a:cxnLst>
                <a:rect l="0" t="0" r="r" b="b"/>
                <a:pathLst>
                  <a:path w="38" h="19">
                    <a:moveTo>
                      <a:pt x="0" y="0"/>
                    </a:moveTo>
                    <a:lnTo>
                      <a:pt x="19" y="10"/>
                    </a:lnTo>
                    <a:lnTo>
                      <a:pt x="38"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2" name="Freeform 944">
                <a:extLst>
                  <a:ext uri="{FF2B5EF4-FFF2-40B4-BE49-F238E27FC236}">
                    <a16:creationId xmlns:a16="http://schemas.microsoft.com/office/drawing/2014/main" id="{C11AEBB6-CBDE-5470-1456-0EC4E53FC897}"/>
                  </a:ext>
                </a:extLst>
              </p:cNvPr>
              <p:cNvSpPr>
                <a:spLocks/>
              </p:cNvSpPr>
              <p:nvPr/>
            </p:nvSpPr>
            <p:spPr bwMode="auto">
              <a:xfrm>
                <a:off x="1897" y="1835"/>
                <a:ext cx="44" cy="19"/>
              </a:xfrm>
              <a:custGeom>
                <a:avLst/>
                <a:gdLst>
                  <a:gd name="T0" fmla="*/ 0 w 44"/>
                  <a:gd name="T1" fmla="*/ 19 h 19"/>
                  <a:gd name="T2" fmla="*/ 26 w 44"/>
                  <a:gd name="T3" fmla="*/ 8 h 19"/>
                  <a:gd name="T4" fmla="*/ 44 w 44"/>
                  <a:gd name="T5" fmla="*/ 0 h 19"/>
                </a:gdLst>
                <a:ahLst/>
                <a:cxnLst>
                  <a:cxn ang="0">
                    <a:pos x="T0" y="T1"/>
                  </a:cxn>
                  <a:cxn ang="0">
                    <a:pos x="T2" y="T3"/>
                  </a:cxn>
                  <a:cxn ang="0">
                    <a:pos x="T4" y="T5"/>
                  </a:cxn>
                </a:cxnLst>
                <a:rect l="0" t="0" r="r" b="b"/>
                <a:pathLst>
                  <a:path w="44" h="19">
                    <a:moveTo>
                      <a:pt x="0" y="19"/>
                    </a:moveTo>
                    <a:lnTo>
                      <a:pt x="26" y="8"/>
                    </a:lnTo>
                    <a:lnTo>
                      <a:pt x="4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3" name="Freeform 945">
                <a:extLst>
                  <a:ext uri="{FF2B5EF4-FFF2-40B4-BE49-F238E27FC236}">
                    <a16:creationId xmlns:a16="http://schemas.microsoft.com/office/drawing/2014/main" id="{D4C32DC9-D939-EF05-C7A8-720323FD3454}"/>
                  </a:ext>
                </a:extLst>
              </p:cNvPr>
              <p:cNvSpPr>
                <a:spLocks/>
              </p:cNvSpPr>
              <p:nvPr/>
            </p:nvSpPr>
            <p:spPr bwMode="auto">
              <a:xfrm>
                <a:off x="4026" y="1835"/>
                <a:ext cx="44" cy="19"/>
              </a:xfrm>
              <a:custGeom>
                <a:avLst/>
                <a:gdLst>
                  <a:gd name="T0" fmla="*/ 0 w 44"/>
                  <a:gd name="T1" fmla="*/ 0 h 19"/>
                  <a:gd name="T2" fmla="*/ 18 w 44"/>
                  <a:gd name="T3" fmla="*/ 8 h 19"/>
                  <a:gd name="T4" fmla="*/ 44 w 44"/>
                  <a:gd name="T5" fmla="*/ 19 h 19"/>
                </a:gdLst>
                <a:ahLst/>
                <a:cxnLst>
                  <a:cxn ang="0">
                    <a:pos x="T0" y="T1"/>
                  </a:cxn>
                  <a:cxn ang="0">
                    <a:pos x="T2" y="T3"/>
                  </a:cxn>
                  <a:cxn ang="0">
                    <a:pos x="T4" y="T5"/>
                  </a:cxn>
                </a:cxnLst>
                <a:rect l="0" t="0" r="r" b="b"/>
                <a:pathLst>
                  <a:path w="44" h="19">
                    <a:moveTo>
                      <a:pt x="0" y="0"/>
                    </a:moveTo>
                    <a:lnTo>
                      <a:pt x="18" y="8"/>
                    </a:lnTo>
                    <a:lnTo>
                      <a:pt x="44"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4" name="Freeform 946">
                <a:extLst>
                  <a:ext uri="{FF2B5EF4-FFF2-40B4-BE49-F238E27FC236}">
                    <a16:creationId xmlns:a16="http://schemas.microsoft.com/office/drawing/2014/main" id="{AFD29F73-978A-0C43-3BF9-24701881163F}"/>
                  </a:ext>
                </a:extLst>
              </p:cNvPr>
              <p:cNvSpPr>
                <a:spLocks/>
              </p:cNvSpPr>
              <p:nvPr/>
            </p:nvSpPr>
            <p:spPr bwMode="auto">
              <a:xfrm>
                <a:off x="1941" y="1816"/>
                <a:ext cx="48" cy="19"/>
              </a:xfrm>
              <a:custGeom>
                <a:avLst/>
                <a:gdLst>
                  <a:gd name="T0" fmla="*/ 0 w 48"/>
                  <a:gd name="T1" fmla="*/ 19 h 19"/>
                  <a:gd name="T2" fmla="*/ 27 w 48"/>
                  <a:gd name="T3" fmla="*/ 9 h 19"/>
                  <a:gd name="T4" fmla="*/ 48 w 48"/>
                  <a:gd name="T5" fmla="*/ 0 h 19"/>
                </a:gdLst>
                <a:ahLst/>
                <a:cxnLst>
                  <a:cxn ang="0">
                    <a:pos x="T0" y="T1"/>
                  </a:cxn>
                  <a:cxn ang="0">
                    <a:pos x="T2" y="T3"/>
                  </a:cxn>
                  <a:cxn ang="0">
                    <a:pos x="T4" y="T5"/>
                  </a:cxn>
                </a:cxnLst>
                <a:rect l="0" t="0" r="r" b="b"/>
                <a:pathLst>
                  <a:path w="48" h="19">
                    <a:moveTo>
                      <a:pt x="0" y="19"/>
                    </a:moveTo>
                    <a:lnTo>
                      <a:pt x="27" y="9"/>
                    </a:lnTo>
                    <a:lnTo>
                      <a:pt x="48"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5" name="Freeform 947">
                <a:extLst>
                  <a:ext uri="{FF2B5EF4-FFF2-40B4-BE49-F238E27FC236}">
                    <a16:creationId xmlns:a16="http://schemas.microsoft.com/office/drawing/2014/main" id="{2854F688-BF2A-030F-6693-B6808286AC81}"/>
                  </a:ext>
                </a:extLst>
              </p:cNvPr>
              <p:cNvSpPr>
                <a:spLocks/>
              </p:cNvSpPr>
              <p:nvPr/>
            </p:nvSpPr>
            <p:spPr bwMode="auto">
              <a:xfrm>
                <a:off x="3978" y="1816"/>
                <a:ext cx="48" cy="19"/>
              </a:xfrm>
              <a:custGeom>
                <a:avLst/>
                <a:gdLst>
                  <a:gd name="T0" fmla="*/ 0 w 48"/>
                  <a:gd name="T1" fmla="*/ 0 h 19"/>
                  <a:gd name="T2" fmla="*/ 21 w 48"/>
                  <a:gd name="T3" fmla="*/ 9 h 19"/>
                  <a:gd name="T4" fmla="*/ 48 w 48"/>
                  <a:gd name="T5" fmla="*/ 19 h 19"/>
                </a:gdLst>
                <a:ahLst/>
                <a:cxnLst>
                  <a:cxn ang="0">
                    <a:pos x="T0" y="T1"/>
                  </a:cxn>
                  <a:cxn ang="0">
                    <a:pos x="T2" y="T3"/>
                  </a:cxn>
                  <a:cxn ang="0">
                    <a:pos x="T4" y="T5"/>
                  </a:cxn>
                </a:cxnLst>
                <a:rect l="0" t="0" r="r" b="b"/>
                <a:pathLst>
                  <a:path w="48" h="19">
                    <a:moveTo>
                      <a:pt x="0" y="0"/>
                    </a:moveTo>
                    <a:lnTo>
                      <a:pt x="21" y="9"/>
                    </a:lnTo>
                    <a:lnTo>
                      <a:pt x="48"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6" name="Freeform 948">
                <a:extLst>
                  <a:ext uri="{FF2B5EF4-FFF2-40B4-BE49-F238E27FC236}">
                    <a16:creationId xmlns:a16="http://schemas.microsoft.com/office/drawing/2014/main" id="{9C8B813E-AE31-9A9A-8500-E3C21837684E}"/>
                  </a:ext>
                </a:extLst>
              </p:cNvPr>
              <p:cNvSpPr>
                <a:spLocks/>
              </p:cNvSpPr>
              <p:nvPr/>
            </p:nvSpPr>
            <p:spPr bwMode="auto">
              <a:xfrm>
                <a:off x="1989" y="1798"/>
                <a:ext cx="55" cy="18"/>
              </a:xfrm>
              <a:custGeom>
                <a:avLst/>
                <a:gdLst>
                  <a:gd name="T0" fmla="*/ 0 w 55"/>
                  <a:gd name="T1" fmla="*/ 18 h 18"/>
                  <a:gd name="T2" fmla="*/ 24 w 55"/>
                  <a:gd name="T3" fmla="*/ 10 h 18"/>
                  <a:gd name="T4" fmla="*/ 55 w 55"/>
                  <a:gd name="T5" fmla="*/ 0 h 18"/>
                </a:gdLst>
                <a:ahLst/>
                <a:cxnLst>
                  <a:cxn ang="0">
                    <a:pos x="T0" y="T1"/>
                  </a:cxn>
                  <a:cxn ang="0">
                    <a:pos x="T2" y="T3"/>
                  </a:cxn>
                  <a:cxn ang="0">
                    <a:pos x="T4" y="T5"/>
                  </a:cxn>
                </a:cxnLst>
                <a:rect l="0" t="0" r="r" b="b"/>
                <a:pathLst>
                  <a:path w="55" h="18">
                    <a:moveTo>
                      <a:pt x="0" y="18"/>
                    </a:moveTo>
                    <a:lnTo>
                      <a:pt x="24" y="10"/>
                    </a:lnTo>
                    <a:lnTo>
                      <a:pt x="55"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7" name="Freeform 949">
                <a:extLst>
                  <a:ext uri="{FF2B5EF4-FFF2-40B4-BE49-F238E27FC236}">
                    <a16:creationId xmlns:a16="http://schemas.microsoft.com/office/drawing/2014/main" id="{0CDA690E-9E60-7BBF-DA63-DBE4B259CB61}"/>
                  </a:ext>
                </a:extLst>
              </p:cNvPr>
              <p:cNvSpPr>
                <a:spLocks/>
              </p:cNvSpPr>
              <p:nvPr/>
            </p:nvSpPr>
            <p:spPr bwMode="auto">
              <a:xfrm>
                <a:off x="3923" y="1798"/>
                <a:ext cx="55" cy="18"/>
              </a:xfrm>
              <a:custGeom>
                <a:avLst/>
                <a:gdLst>
                  <a:gd name="T0" fmla="*/ 0 w 55"/>
                  <a:gd name="T1" fmla="*/ 0 h 18"/>
                  <a:gd name="T2" fmla="*/ 31 w 55"/>
                  <a:gd name="T3" fmla="*/ 10 h 18"/>
                  <a:gd name="T4" fmla="*/ 55 w 55"/>
                  <a:gd name="T5" fmla="*/ 18 h 18"/>
                </a:gdLst>
                <a:ahLst/>
                <a:cxnLst>
                  <a:cxn ang="0">
                    <a:pos x="T0" y="T1"/>
                  </a:cxn>
                  <a:cxn ang="0">
                    <a:pos x="T2" y="T3"/>
                  </a:cxn>
                  <a:cxn ang="0">
                    <a:pos x="T4" y="T5"/>
                  </a:cxn>
                </a:cxnLst>
                <a:rect l="0" t="0" r="r" b="b"/>
                <a:pathLst>
                  <a:path w="55" h="18">
                    <a:moveTo>
                      <a:pt x="0" y="0"/>
                    </a:moveTo>
                    <a:lnTo>
                      <a:pt x="31" y="10"/>
                    </a:lnTo>
                    <a:lnTo>
                      <a:pt x="55"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8" name="Freeform 950">
                <a:extLst>
                  <a:ext uri="{FF2B5EF4-FFF2-40B4-BE49-F238E27FC236}">
                    <a16:creationId xmlns:a16="http://schemas.microsoft.com/office/drawing/2014/main" id="{A14D7EA6-E695-2B5C-4520-B8DAE052C636}"/>
                  </a:ext>
                </a:extLst>
              </p:cNvPr>
              <p:cNvSpPr>
                <a:spLocks/>
              </p:cNvSpPr>
              <p:nvPr/>
            </p:nvSpPr>
            <p:spPr bwMode="auto">
              <a:xfrm>
                <a:off x="2044" y="1779"/>
                <a:ext cx="62" cy="19"/>
              </a:xfrm>
              <a:custGeom>
                <a:avLst/>
                <a:gdLst>
                  <a:gd name="T0" fmla="*/ 0 w 62"/>
                  <a:gd name="T1" fmla="*/ 19 h 19"/>
                  <a:gd name="T2" fmla="*/ 14 w 62"/>
                  <a:gd name="T3" fmla="*/ 14 h 19"/>
                  <a:gd name="T4" fmla="*/ 60 w 62"/>
                  <a:gd name="T5" fmla="*/ 1 h 19"/>
                  <a:gd name="T6" fmla="*/ 62 w 62"/>
                  <a:gd name="T7" fmla="*/ 0 h 19"/>
                </a:gdLst>
                <a:ahLst/>
                <a:cxnLst>
                  <a:cxn ang="0">
                    <a:pos x="T0" y="T1"/>
                  </a:cxn>
                  <a:cxn ang="0">
                    <a:pos x="T2" y="T3"/>
                  </a:cxn>
                  <a:cxn ang="0">
                    <a:pos x="T4" y="T5"/>
                  </a:cxn>
                  <a:cxn ang="0">
                    <a:pos x="T6" y="T7"/>
                  </a:cxn>
                </a:cxnLst>
                <a:rect l="0" t="0" r="r" b="b"/>
                <a:pathLst>
                  <a:path w="62" h="19">
                    <a:moveTo>
                      <a:pt x="0" y="19"/>
                    </a:moveTo>
                    <a:lnTo>
                      <a:pt x="14" y="14"/>
                    </a:lnTo>
                    <a:lnTo>
                      <a:pt x="60" y="1"/>
                    </a:lnTo>
                    <a:lnTo>
                      <a:pt x="62"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9" name="Freeform 951">
                <a:extLst>
                  <a:ext uri="{FF2B5EF4-FFF2-40B4-BE49-F238E27FC236}">
                    <a16:creationId xmlns:a16="http://schemas.microsoft.com/office/drawing/2014/main" id="{0E15458F-3CCF-3B79-7CA9-AFA26026FEDC}"/>
                  </a:ext>
                </a:extLst>
              </p:cNvPr>
              <p:cNvSpPr>
                <a:spLocks/>
              </p:cNvSpPr>
              <p:nvPr/>
            </p:nvSpPr>
            <p:spPr bwMode="auto">
              <a:xfrm>
                <a:off x="3861" y="1779"/>
                <a:ext cx="62" cy="19"/>
              </a:xfrm>
              <a:custGeom>
                <a:avLst/>
                <a:gdLst>
                  <a:gd name="T0" fmla="*/ 0 w 62"/>
                  <a:gd name="T1" fmla="*/ 0 h 19"/>
                  <a:gd name="T2" fmla="*/ 2 w 62"/>
                  <a:gd name="T3" fmla="*/ 1 h 19"/>
                  <a:gd name="T4" fmla="*/ 48 w 62"/>
                  <a:gd name="T5" fmla="*/ 14 h 19"/>
                  <a:gd name="T6" fmla="*/ 62 w 62"/>
                  <a:gd name="T7" fmla="*/ 19 h 19"/>
                </a:gdLst>
                <a:ahLst/>
                <a:cxnLst>
                  <a:cxn ang="0">
                    <a:pos x="T0" y="T1"/>
                  </a:cxn>
                  <a:cxn ang="0">
                    <a:pos x="T2" y="T3"/>
                  </a:cxn>
                  <a:cxn ang="0">
                    <a:pos x="T4" y="T5"/>
                  </a:cxn>
                  <a:cxn ang="0">
                    <a:pos x="T6" y="T7"/>
                  </a:cxn>
                </a:cxnLst>
                <a:rect l="0" t="0" r="r" b="b"/>
                <a:pathLst>
                  <a:path w="62" h="19">
                    <a:moveTo>
                      <a:pt x="0" y="0"/>
                    </a:moveTo>
                    <a:lnTo>
                      <a:pt x="2" y="1"/>
                    </a:lnTo>
                    <a:lnTo>
                      <a:pt x="48" y="14"/>
                    </a:lnTo>
                    <a:lnTo>
                      <a:pt x="62"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0" name="Freeform 952">
                <a:extLst>
                  <a:ext uri="{FF2B5EF4-FFF2-40B4-BE49-F238E27FC236}">
                    <a16:creationId xmlns:a16="http://schemas.microsoft.com/office/drawing/2014/main" id="{A17CC1ED-4BBF-430B-61A4-19425DA358BF}"/>
                  </a:ext>
                </a:extLst>
              </p:cNvPr>
              <p:cNvSpPr>
                <a:spLocks/>
              </p:cNvSpPr>
              <p:nvPr/>
            </p:nvSpPr>
            <p:spPr bwMode="auto">
              <a:xfrm>
                <a:off x="2106" y="1760"/>
                <a:ext cx="72" cy="19"/>
              </a:xfrm>
              <a:custGeom>
                <a:avLst/>
                <a:gdLst>
                  <a:gd name="T0" fmla="*/ 0 w 72"/>
                  <a:gd name="T1" fmla="*/ 19 h 19"/>
                  <a:gd name="T2" fmla="*/ 43 w 72"/>
                  <a:gd name="T3" fmla="*/ 7 h 19"/>
                  <a:gd name="T4" fmla="*/ 72 w 72"/>
                  <a:gd name="T5" fmla="*/ 0 h 19"/>
                </a:gdLst>
                <a:ahLst/>
                <a:cxnLst>
                  <a:cxn ang="0">
                    <a:pos x="T0" y="T1"/>
                  </a:cxn>
                  <a:cxn ang="0">
                    <a:pos x="T2" y="T3"/>
                  </a:cxn>
                  <a:cxn ang="0">
                    <a:pos x="T4" y="T5"/>
                  </a:cxn>
                </a:cxnLst>
                <a:rect l="0" t="0" r="r" b="b"/>
                <a:pathLst>
                  <a:path w="72" h="19">
                    <a:moveTo>
                      <a:pt x="0" y="19"/>
                    </a:moveTo>
                    <a:lnTo>
                      <a:pt x="43" y="7"/>
                    </a:lnTo>
                    <a:lnTo>
                      <a:pt x="72"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1" name="Freeform 953">
                <a:extLst>
                  <a:ext uri="{FF2B5EF4-FFF2-40B4-BE49-F238E27FC236}">
                    <a16:creationId xmlns:a16="http://schemas.microsoft.com/office/drawing/2014/main" id="{BB9C6787-77AC-9D13-2C25-9664B806CA85}"/>
                  </a:ext>
                </a:extLst>
              </p:cNvPr>
              <p:cNvSpPr>
                <a:spLocks/>
              </p:cNvSpPr>
              <p:nvPr/>
            </p:nvSpPr>
            <p:spPr bwMode="auto">
              <a:xfrm>
                <a:off x="3789" y="1760"/>
                <a:ext cx="72" cy="19"/>
              </a:xfrm>
              <a:custGeom>
                <a:avLst/>
                <a:gdLst>
                  <a:gd name="T0" fmla="*/ 0 w 72"/>
                  <a:gd name="T1" fmla="*/ 0 h 19"/>
                  <a:gd name="T2" fmla="*/ 29 w 72"/>
                  <a:gd name="T3" fmla="*/ 7 h 19"/>
                  <a:gd name="T4" fmla="*/ 72 w 72"/>
                  <a:gd name="T5" fmla="*/ 19 h 19"/>
                </a:gdLst>
                <a:ahLst/>
                <a:cxnLst>
                  <a:cxn ang="0">
                    <a:pos x="T0" y="T1"/>
                  </a:cxn>
                  <a:cxn ang="0">
                    <a:pos x="T2" y="T3"/>
                  </a:cxn>
                  <a:cxn ang="0">
                    <a:pos x="T4" y="T5"/>
                  </a:cxn>
                </a:cxnLst>
                <a:rect l="0" t="0" r="r" b="b"/>
                <a:pathLst>
                  <a:path w="72" h="19">
                    <a:moveTo>
                      <a:pt x="0" y="0"/>
                    </a:moveTo>
                    <a:lnTo>
                      <a:pt x="29" y="7"/>
                    </a:lnTo>
                    <a:lnTo>
                      <a:pt x="72"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2" name="Freeform 954">
                <a:extLst>
                  <a:ext uri="{FF2B5EF4-FFF2-40B4-BE49-F238E27FC236}">
                    <a16:creationId xmlns:a16="http://schemas.microsoft.com/office/drawing/2014/main" id="{5F2C6FB7-201B-E7A0-8BDA-A019E34E5518}"/>
                  </a:ext>
                </a:extLst>
              </p:cNvPr>
              <p:cNvSpPr>
                <a:spLocks/>
              </p:cNvSpPr>
              <p:nvPr/>
            </p:nvSpPr>
            <p:spPr bwMode="auto">
              <a:xfrm>
                <a:off x="2178" y="1741"/>
                <a:ext cx="83" cy="19"/>
              </a:xfrm>
              <a:custGeom>
                <a:avLst/>
                <a:gdLst>
                  <a:gd name="T0" fmla="*/ 0 w 83"/>
                  <a:gd name="T1" fmla="*/ 19 h 19"/>
                  <a:gd name="T2" fmla="*/ 16 w 83"/>
                  <a:gd name="T3" fmla="*/ 15 h 19"/>
                  <a:gd name="T4" fmla="*/ 61 w 83"/>
                  <a:gd name="T5" fmla="*/ 5 h 19"/>
                  <a:gd name="T6" fmla="*/ 83 w 83"/>
                  <a:gd name="T7" fmla="*/ 0 h 19"/>
                </a:gdLst>
                <a:ahLst/>
                <a:cxnLst>
                  <a:cxn ang="0">
                    <a:pos x="T0" y="T1"/>
                  </a:cxn>
                  <a:cxn ang="0">
                    <a:pos x="T2" y="T3"/>
                  </a:cxn>
                  <a:cxn ang="0">
                    <a:pos x="T4" y="T5"/>
                  </a:cxn>
                  <a:cxn ang="0">
                    <a:pos x="T6" y="T7"/>
                  </a:cxn>
                </a:cxnLst>
                <a:rect l="0" t="0" r="r" b="b"/>
                <a:pathLst>
                  <a:path w="83" h="19">
                    <a:moveTo>
                      <a:pt x="0" y="19"/>
                    </a:moveTo>
                    <a:lnTo>
                      <a:pt x="16" y="15"/>
                    </a:lnTo>
                    <a:lnTo>
                      <a:pt x="61" y="5"/>
                    </a:lnTo>
                    <a:lnTo>
                      <a:pt x="83"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3" name="Freeform 955">
                <a:extLst>
                  <a:ext uri="{FF2B5EF4-FFF2-40B4-BE49-F238E27FC236}">
                    <a16:creationId xmlns:a16="http://schemas.microsoft.com/office/drawing/2014/main" id="{DCF36FCD-BD69-652D-EADC-F6E3EF6714AB}"/>
                  </a:ext>
                </a:extLst>
              </p:cNvPr>
              <p:cNvSpPr>
                <a:spLocks/>
              </p:cNvSpPr>
              <p:nvPr/>
            </p:nvSpPr>
            <p:spPr bwMode="auto">
              <a:xfrm>
                <a:off x="3706" y="1741"/>
                <a:ext cx="83" cy="19"/>
              </a:xfrm>
              <a:custGeom>
                <a:avLst/>
                <a:gdLst>
                  <a:gd name="T0" fmla="*/ 0 w 83"/>
                  <a:gd name="T1" fmla="*/ 0 h 19"/>
                  <a:gd name="T2" fmla="*/ 22 w 83"/>
                  <a:gd name="T3" fmla="*/ 5 h 19"/>
                  <a:gd name="T4" fmla="*/ 67 w 83"/>
                  <a:gd name="T5" fmla="*/ 15 h 19"/>
                  <a:gd name="T6" fmla="*/ 83 w 83"/>
                  <a:gd name="T7" fmla="*/ 19 h 19"/>
                </a:gdLst>
                <a:ahLst/>
                <a:cxnLst>
                  <a:cxn ang="0">
                    <a:pos x="T0" y="T1"/>
                  </a:cxn>
                  <a:cxn ang="0">
                    <a:pos x="T2" y="T3"/>
                  </a:cxn>
                  <a:cxn ang="0">
                    <a:pos x="T4" y="T5"/>
                  </a:cxn>
                  <a:cxn ang="0">
                    <a:pos x="T6" y="T7"/>
                  </a:cxn>
                </a:cxnLst>
                <a:rect l="0" t="0" r="r" b="b"/>
                <a:pathLst>
                  <a:path w="83" h="19">
                    <a:moveTo>
                      <a:pt x="0" y="0"/>
                    </a:moveTo>
                    <a:lnTo>
                      <a:pt x="22" y="5"/>
                    </a:lnTo>
                    <a:lnTo>
                      <a:pt x="67" y="15"/>
                    </a:lnTo>
                    <a:lnTo>
                      <a:pt x="83"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4" name="Freeform 956">
                <a:extLst>
                  <a:ext uri="{FF2B5EF4-FFF2-40B4-BE49-F238E27FC236}">
                    <a16:creationId xmlns:a16="http://schemas.microsoft.com/office/drawing/2014/main" id="{B0416D9D-6197-BDB2-0B92-E36E83DC2BB7}"/>
                  </a:ext>
                </a:extLst>
              </p:cNvPr>
              <p:cNvSpPr>
                <a:spLocks/>
              </p:cNvSpPr>
              <p:nvPr/>
            </p:nvSpPr>
            <p:spPr bwMode="auto">
              <a:xfrm>
                <a:off x="2261" y="1722"/>
                <a:ext cx="100" cy="19"/>
              </a:xfrm>
              <a:custGeom>
                <a:avLst/>
                <a:gdLst>
                  <a:gd name="T0" fmla="*/ 0 w 100"/>
                  <a:gd name="T1" fmla="*/ 19 h 19"/>
                  <a:gd name="T2" fmla="*/ 23 w 100"/>
                  <a:gd name="T3" fmla="*/ 15 h 19"/>
                  <a:gd name="T4" fmla="*/ 68 w 100"/>
                  <a:gd name="T5" fmla="*/ 6 h 19"/>
                  <a:gd name="T6" fmla="*/ 100 w 100"/>
                  <a:gd name="T7" fmla="*/ 0 h 19"/>
                </a:gdLst>
                <a:ahLst/>
                <a:cxnLst>
                  <a:cxn ang="0">
                    <a:pos x="T0" y="T1"/>
                  </a:cxn>
                  <a:cxn ang="0">
                    <a:pos x="T2" y="T3"/>
                  </a:cxn>
                  <a:cxn ang="0">
                    <a:pos x="T4" y="T5"/>
                  </a:cxn>
                  <a:cxn ang="0">
                    <a:pos x="T6" y="T7"/>
                  </a:cxn>
                </a:cxnLst>
                <a:rect l="0" t="0" r="r" b="b"/>
                <a:pathLst>
                  <a:path w="100" h="19">
                    <a:moveTo>
                      <a:pt x="0" y="19"/>
                    </a:moveTo>
                    <a:lnTo>
                      <a:pt x="23" y="15"/>
                    </a:lnTo>
                    <a:lnTo>
                      <a:pt x="68" y="6"/>
                    </a:lnTo>
                    <a:lnTo>
                      <a:pt x="10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5" name="Freeform 957">
                <a:extLst>
                  <a:ext uri="{FF2B5EF4-FFF2-40B4-BE49-F238E27FC236}">
                    <a16:creationId xmlns:a16="http://schemas.microsoft.com/office/drawing/2014/main" id="{7738ADAE-1348-FFE4-0ACA-06C449E53A07}"/>
                  </a:ext>
                </a:extLst>
              </p:cNvPr>
              <p:cNvSpPr>
                <a:spLocks/>
              </p:cNvSpPr>
              <p:nvPr/>
            </p:nvSpPr>
            <p:spPr bwMode="auto">
              <a:xfrm>
                <a:off x="3606" y="1722"/>
                <a:ext cx="100" cy="19"/>
              </a:xfrm>
              <a:custGeom>
                <a:avLst/>
                <a:gdLst>
                  <a:gd name="T0" fmla="*/ 0 w 100"/>
                  <a:gd name="T1" fmla="*/ 0 h 19"/>
                  <a:gd name="T2" fmla="*/ 32 w 100"/>
                  <a:gd name="T3" fmla="*/ 6 h 19"/>
                  <a:gd name="T4" fmla="*/ 77 w 100"/>
                  <a:gd name="T5" fmla="*/ 15 h 19"/>
                  <a:gd name="T6" fmla="*/ 100 w 100"/>
                  <a:gd name="T7" fmla="*/ 19 h 19"/>
                </a:gdLst>
                <a:ahLst/>
                <a:cxnLst>
                  <a:cxn ang="0">
                    <a:pos x="T0" y="T1"/>
                  </a:cxn>
                  <a:cxn ang="0">
                    <a:pos x="T2" y="T3"/>
                  </a:cxn>
                  <a:cxn ang="0">
                    <a:pos x="T4" y="T5"/>
                  </a:cxn>
                  <a:cxn ang="0">
                    <a:pos x="T6" y="T7"/>
                  </a:cxn>
                </a:cxnLst>
                <a:rect l="0" t="0" r="r" b="b"/>
                <a:pathLst>
                  <a:path w="100" h="19">
                    <a:moveTo>
                      <a:pt x="0" y="0"/>
                    </a:moveTo>
                    <a:lnTo>
                      <a:pt x="32" y="6"/>
                    </a:lnTo>
                    <a:lnTo>
                      <a:pt x="77" y="15"/>
                    </a:lnTo>
                    <a:lnTo>
                      <a:pt x="10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6" name="Freeform 958">
                <a:extLst>
                  <a:ext uri="{FF2B5EF4-FFF2-40B4-BE49-F238E27FC236}">
                    <a16:creationId xmlns:a16="http://schemas.microsoft.com/office/drawing/2014/main" id="{7712FF65-A8B0-1AD2-3E64-EC4192583BAE}"/>
                  </a:ext>
                </a:extLst>
              </p:cNvPr>
              <p:cNvSpPr>
                <a:spLocks/>
              </p:cNvSpPr>
              <p:nvPr/>
            </p:nvSpPr>
            <p:spPr bwMode="auto">
              <a:xfrm>
                <a:off x="2361" y="1703"/>
                <a:ext cx="126" cy="19"/>
              </a:xfrm>
              <a:custGeom>
                <a:avLst/>
                <a:gdLst>
                  <a:gd name="T0" fmla="*/ 0 w 126"/>
                  <a:gd name="T1" fmla="*/ 19 h 19"/>
                  <a:gd name="T2" fmla="*/ 13 w 126"/>
                  <a:gd name="T3" fmla="*/ 17 h 19"/>
                  <a:gd name="T4" fmla="*/ 58 w 126"/>
                  <a:gd name="T5" fmla="*/ 10 h 19"/>
                  <a:gd name="T6" fmla="*/ 104 w 126"/>
                  <a:gd name="T7" fmla="*/ 4 h 19"/>
                  <a:gd name="T8" fmla="*/ 126 w 126"/>
                  <a:gd name="T9" fmla="*/ 0 h 19"/>
                </a:gdLst>
                <a:ahLst/>
                <a:cxnLst>
                  <a:cxn ang="0">
                    <a:pos x="T0" y="T1"/>
                  </a:cxn>
                  <a:cxn ang="0">
                    <a:pos x="T2" y="T3"/>
                  </a:cxn>
                  <a:cxn ang="0">
                    <a:pos x="T4" y="T5"/>
                  </a:cxn>
                  <a:cxn ang="0">
                    <a:pos x="T6" y="T7"/>
                  </a:cxn>
                  <a:cxn ang="0">
                    <a:pos x="T8" y="T9"/>
                  </a:cxn>
                </a:cxnLst>
                <a:rect l="0" t="0" r="r" b="b"/>
                <a:pathLst>
                  <a:path w="126" h="19">
                    <a:moveTo>
                      <a:pt x="0" y="19"/>
                    </a:moveTo>
                    <a:lnTo>
                      <a:pt x="13" y="17"/>
                    </a:lnTo>
                    <a:lnTo>
                      <a:pt x="58" y="10"/>
                    </a:lnTo>
                    <a:lnTo>
                      <a:pt x="104" y="4"/>
                    </a:lnTo>
                    <a:lnTo>
                      <a:pt x="126"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7" name="Freeform 959">
                <a:extLst>
                  <a:ext uri="{FF2B5EF4-FFF2-40B4-BE49-F238E27FC236}">
                    <a16:creationId xmlns:a16="http://schemas.microsoft.com/office/drawing/2014/main" id="{AE522130-7BB9-A778-744B-D8A532922FCC}"/>
                  </a:ext>
                </a:extLst>
              </p:cNvPr>
              <p:cNvSpPr>
                <a:spLocks/>
              </p:cNvSpPr>
              <p:nvPr/>
            </p:nvSpPr>
            <p:spPr bwMode="auto">
              <a:xfrm>
                <a:off x="3480" y="1703"/>
                <a:ext cx="126" cy="19"/>
              </a:xfrm>
              <a:custGeom>
                <a:avLst/>
                <a:gdLst>
                  <a:gd name="T0" fmla="*/ 0 w 126"/>
                  <a:gd name="T1" fmla="*/ 0 h 19"/>
                  <a:gd name="T2" fmla="*/ 22 w 126"/>
                  <a:gd name="T3" fmla="*/ 4 h 19"/>
                  <a:gd name="T4" fmla="*/ 68 w 126"/>
                  <a:gd name="T5" fmla="*/ 10 h 19"/>
                  <a:gd name="T6" fmla="*/ 113 w 126"/>
                  <a:gd name="T7" fmla="*/ 17 h 19"/>
                  <a:gd name="T8" fmla="*/ 126 w 126"/>
                  <a:gd name="T9" fmla="*/ 19 h 19"/>
                </a:gdLst>
                <a:ahLst/>
                <a:cxnLst>
                  <a:cxn ang="0">
                    <a:pos x="T0" y="T1"/>
                  </a:cxn>
                  <a:cxn ang="0">
                    <a:pos x="T2" y="T3"/>
                  </a:cxn>
                  <a:cxn ang="0">
                    <a:pos x="T4" y="T5"/>
                  </a:cxn>
                  <a:cxn ang="0">
                    <a:pos x="T6" y="T7"/>
                  </a:cxn>
                  <a:cxn ang="0">
                    <a:pos x="T8" y="T9"/>
                  </a:cxn>
                </a:cxnLst>
                <a:rect l="0" t="0" r="r" b="b"/>
                <a:pathLst>
                  <a:path w="126" h="19">
                    <a:moveTo>
                      <a:pt x="0" y="0"/>
                    </a:moveTo>
                    <a:lnTo>
                      <a:pt x="22" y="4"/>
                    </a:lnTo>
                    <a:lnTo>
                      <a:pt x="68" y="10"/>
                    </a:lnTo>
                    <a:lnTo>
                      <a:pt x="113" y="17"/>
                    </a:lnTo>
                    <a:lnTo>
                      <a:pt x="126"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8" name="Freeform 960">
                <a:extLst>
                  <a:ext uri="{FF2B5EF4-FFF2-40B4-BE49-F238E27FC236}">
                    <a16:creationId xmlns:a16="http://schemas.microsoft.com/office/drawing/2014/main" id="{35A17CF5-75B9-3E2A-29FD-327F96169E63}"/>
                  </a:ext>
                </a:extLst>
              </p:cNvPr>
              <p:cNvSpPr>
                <a:spLocks/>
              </p:cNvSpPr>
              <p:nvPr/>
            </p:nvSpPr>
            <p:spPr bwMode="auto">
              <a:xfrm>
                <a:off x="2487" y="1685"/>
                <a:ext cx="184" cy="18"/>
              </a:xfrm>
              <a:custGeom>
                <a:avLst/>
                <a:gdLst>
                  <a:gd name="T0" fmla="*/ 0 w 184"/>
                  <a:gd name="T1" fmla="*/ 18 h 18"/>
                  <a:gd name="T2" fmla="*/ 23 w 184"/>
                  <a:gd name="T3" fmla="*/ 16 h 18"/>
                  <a:gd name="T4" fmla="*/ 68 w 184"/>
                  <a:gd name="T5" fmla="*/ 11 h 18"/>
                  <a:gd name="T6" fmla="*/ 113 w 184"/>
                  <a:gd name="T7" fmla="*/ 6 h 18"/>
                  <a:gd name="T8" fmla="*/ 158 w 184"/>
                  <a:gd name="T9" fmla="*/ 2 h 18"/>
                  <a:gd name="T10" fmla="*/ 184 w 184"/>
                  <a:gd name="T11" fmla="*/ 0 h 18"/>
                </a:gdLst>
                <a:ahLst/>
                <a:cxnLst>
                  <a:cxn ang="0">
                    <a:pos x="T0" y="T1"/>
                  </a:cxn>
                  <a:cxn ang="0">
                    <a:pos x="T2" y="T3"/>
                  </a:cxn>
                  <a:cxn ang="0">
                    <a:pos x="T4" y="T5"/>
                  </a:cxn>
                  <a:cxn ang="0">
                    <a:pos x="T6" y="T7"/>
                  </a:cxn>
                  <a:cxn ang="0">
                    <a:pos x="T8" y="T9"/>
                  </a:cxn>
                  <a:cxn ang="0">
                    <a:pos x="T10" y="T11"/>
                  </a:cxn>
                </a:cxnLst>
                <a:rect l="0" t="0" r="r" b="b"/>
                <a:pathLst>
                  <a:path w="184" h="18">
                    <a:moveTo>
                      <a:pt x="0" y="18"/>
                    </a:moveTo>
                    <a:lnTo>
                      <a:pt x="23" y="16"/>
                    </a:lnTo>
                    <a:lnTo>
                      <a:pt x="68" y="11"/>
                    </a:lnTo>
                    <a:lnTo>
                      <a:pt x="113" y="6"/>
                    </a:lnTo>
                    <a:lnTo>
                      <a:pt x="158" y="2"/>
                    </a:lnTo>
                    <a:lnTo>
                      <a:pt x="18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9" name="Freeform 961">
                <a:extLst>
                  <a:ext uri="{FF2B5EF4-FFF2-40B4-BE49-F238E27FC236}">
                    <a16:creationId xmlns:a16="http://schemas.microsoft.com/office/drawing/2014/main" id="{FA789DE6-3935-7BA6-3127-C1F8608DFC15}"/>
                  </a:ext>
                </a:extLst>
              </p:cNvPr>
              <p:cNvSpPr>
                <a:spLocks/>
              </p:cNvSpPr>
              <p:nvPr/>
            </p:nvSpPr>
            <p:spPr bwMode="auto">
              <a:xfrm>
                <a:off x="3296" y="1685"/>
                <a:ext cx="184" cy="18"/>
              </a:xfrm>
              <a:custGeom>
                <a:avLst/>
                <a:gdLst>
                  <a:gd name="T0" fmla="*/ 0 w 184"/>
                  <a:gd name="T1" fmla="*/ 0 h 18"/>
                  <a:gd name="T2" fmla="*/ 26 w 184"/>
                  <a:gd name="T3" fmla="*/ 2 h 18"/>
                  <a:gd name="T4" fmla="*/ 71 w 184"/>
                  <a:gd name="T5" fmla="*/ 6 h 18"/>
                  <a:gd name="T6" fmla="*/ 116 w 184"/>
                  <a:gd name="T7" fmla="*/ 11 h 18"/>
                  <a:gd name="T8" fmla="*/ 161 w 184"/>
                  <a:gd name="T9" fmla="*/ 16 h 18"/>
                  <a:gd name="T10" fmla="*/ 184 w 184"/>
                  <a:gd name="T11" fmla="*/ 18 h 18"/>
                </a:gdLst>
                <a:ahLst/>
                <a:cxnLst>
                  <a:cxn ang="0">
                    <a:pos x="T0" y="T1"/>
                  </a:cxn>
                  <a:cxn ang="0">
                    <a:pos x="T2" y="T3"/>
                  </a:cxn>
                  <a:cxn ang="0">
                    <a:pos x="T4" y="T5"/>
                  </a:cxn>
                  <a:cxn ang="0">
                    <a:pos x="T6" y="T7"/>
                  </a:cxn>
                  <a:cxn ang="0">
                    <a:pos x="T8" y="T9"/>
                  </a:cxn>
                  <a:cxn ang="0">
                    <a:pos x="T10" y="T11"/>
                  </a:cxn>
                </a:cxnLst>
                <a:rect l="0" t="0" r="r" b="b"/>
                <a:pathLst>
                  <a:path w="184" h="18">
                    <a:moveTo>
                      <a:pt x="0" y="0"/>
                    </a:moveTo>
                    <a:lnTo>
                      <a:pt x="26" y="2"/>
                    </a:lnTo>
                    <a:lnTo>
                      <a:pt x="71" y="6"/>
                    </a:lnTo>
                    <a:lnTo>
                      <a:pt x="116" y="11"/>
                    </a:lnTo>
                    <a:lnTo>
                      <a:pt x="161" y="16"/>
                    </a:lnTo>
                    <a:lnTo>
                      <a:pt x="184"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0" name="Freeform 962">
                <a:extLst>
                  <a:ext uri="{FF2B5EF4-FFF2-40B4-BE49-F238E27FC236}">
                    <a16:creationId xmlns:a16="http://schemas.microsoft.com/office/drawing/2014/main" id="{36624251-A6FA-67D8-12F8-DCC429E61DEB}"/>
                  </a:ext>
                </a:extLst>
              </p:cNvPr>
              <p:cNvSpPr>
                <a:spLocks/>
              </p:cNvSpPr>
              <p:nvPr/>
            </p:nvSpPr>
            <p:spPr bwMode="auto">
              <a:xfrm>
                <a:off x="2671" y="1673"/>
                <a:ext cx="625" cy="12"/>
              </a:xfrm>
              <a:custGeom>
                <a:avLst/>
                <a:gdLst>
                  <a:gd name="T0" fmla="*/ 0 w 625"/>
                  <a:gd name="T1" fmla="*/ 12 h 12"/>
                  <a:gd name="T2" fmla="*/ 19 w 625"/>
                  <a:gd name="T3" fmla="*/ 10 h 12"/>
                  <a:gd name="T4" fmla="*/ 64 w 625"/>
                  <a:gd name="T5" fmla="*/ 7 h 12"/>
                  <a:gd name="T6" fmla="*/ 109 w 625"/>
                  <a:gd name="T7" fmla="*/ 5 h 12"/>
                  <a:gd name="T8" fmla="*/ 154 w 625"/>
                  <a:gd name="T9" fmla="*/ 3 h 12"/>
                  <a:gd name="T10" fmla="*/ 200 w 625"/>
                  <a:gd name="T11" fmla="*/ 1 h 12"/>
                  <a:gd name="T12" fmla="*/ 245 w 625"/>
                  <a:gd name="T13" fmla="*/ 1 h 12"/>
                  <a:gd name="T14" fmla="*/ 290 w 625"/>
                  <a:gd name="T15" fmla="*/ 0 h 12"/>
                  <a:gd name="T16" fmla="*/ 335 w 625"/>
                  <a:gd name="T17" fmla="*/ 0 h 12"/>
                  <a:gd name="T18" fmla="*/ 380 w 625"/>
                  <a:gd name="T19" fmla="*/ 1 h 12"/>
                  <a:gd name="T20" fmla="*/ 425 w 625"/>
                  <a:gd name="T21" fmla="*/ 1 h 12"/>
                  <a:gd name="T22" fmla="*/ 471 w 625"/>
                  <a:gd name="T23" fmla="*/ 3 h 12"/>
                  <a:gd name="T24" fmla="*/ 516 w 625"/>
                  <a:gd name="T25" fmla="*/ 5 h 12"/>
                  <a:gd name="T26" fmla="*/ 561 w 625"/>
                  <a:gd name="T27" fmla="*/ 7 h 12"/>
                  <a:gd name="T28" fmla="*/ 606 w 625"/>
                  <a:gd name="T29" fmla="*/ 10 h 12"/>
                  <a:gd name="T30" fmla="*/ 625 w 62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5" h="12">
                    <a:moveTo>
                      <a:pt x="0" y="12"/>
                    </a:moveTo>
                    <a:lnTo>
                      <a:pt x="19" y="10"/>
                    </a:lnTo>
                    <a:lnTo>
                      <a:pt x="64" y="7"/>
                    </a:lnTo>
                    <a:lnTo>
                      <a:pt x="109" y="5"/>
                    </a:lnTo>
                    <a:lnTo>
                      <a:pt x="154" y="3"/>
                    </a:lnTo>
                    <a:lnTo>
                      <a:pt x="200" y="1"/>
                    </a:lnTo>
                    <a:lnTo>
                      <a:pt x="245" y="1"/>
                    </a:lnTo>
                    <a:lnTo>
                      <a:pt x="290" y="0"/>
                    </a:lnTo>
                    <a:lnTo>
                      <a:pt x="335" y="0"/>
                    </a:lnTo>
                    <a:lnTo>
                      <a:pt x="380" y="1"/>
                    </a:lnTo>
                    <a:lnTo>
                      <a:pt x="425" y="1"/>
                    </a:lnTo>
                    <a:lnTo>
                      <a:pt x="471" y="3"/>
                    </a:lnTo>
                    <a:lnTo>
                      <a:pt x="516" y="5"/>
                    </a:lnTo>
                    <a:lnTo>
                      <a:pt x="561" y="7"/>
                    </a:lnTo>
                    <a:lnTo>
                      <a:pt x="606" y="10"/>
                    </a:lnTo>
                    <a:lnTo>
                      <a:pt x="625" y="12"/>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1" name="Freeform 963">
                <a:extLst>
                  <a:ext uri="{FF2B5EF4-FFF2-40B4-BE49-F238E27FC236}">
                    <a16:creationId xmlns:a16="http://schemas.microsoft.com/office/drawing/2014/main" id="{308E74EE-9916-6059-E7C7-BA9DE545AE67}"/>
                  </a:ext>
                </a:extLst>
              </p:cNvPr>
              <p:cNvSpPr>
                <a:spLocks/>
              </p:cNvSpPr>
              <p:nvPr/>
            </p:nvSpPr>
            <p:spPr bwMode="auto">
              <a:xfrm>
                <a:off x="2628" y="2569"/>
                <a:ext cx="711" cy="13"/>
              </a:xfrm>
              <a:custGeom>
                <a:avLst/>
                <a:gdLst>
                  <a:gd name="T0" fmla="*/ 711 w 711"/>
                  <a:gd name="T1" fmla="*/ 0 h 13"/>
                  <a:gd name="T2" fmla="*/ 694 w 711"/>
                  <a:gd name="T3" fmla="*/ 1 h 13"/>
                  <a:gd name="T4" fmla="*/ 649 w 711"/>
                  <a:gd name="T5" fmla="*/ 4 h 13"/>
                  <a:gd name="T6" fmla="*/ 604 w 711"/>
                  <a:gd name="T7" fmla="*/ 7 h 13"/>
                  <a:gd name="T8" fmla="*/ 559 w 711"/>
                  <a:gd name="T9" fmla="*/ 9 h 13"/>
                  <a:gd name="T10" fmla="*/ 514 w 711"/>
                  <a:gd name="T11" fmla="*/ 11 h 13"/>
                  <a:gd name="T12" fmla="*/ 468 w 711"/>
                  <a:gd name="T13" fmla="*/ 12 h 13"/>
                  <a:gd name="T14" fmla="*/ 423 w 711"/>
                  <a:gd name="T15" fmla="*/ 13 h 13"/>
                  <a:gd name="T16" fmla="*/ 378 w 711"/>
                  <a:gd name="T17" fmla="*/ 13 h 13"/>
                  <a:gd name="T18" fmla="*/ 333 w 711"/>
                  <a:gd name="T19" fmla="*/ 13 h 13"/>
                  <a:gd name="T20" fmla="*/ 288 w 711"/>
                  <a:gd name="T21" fmla="*/ 13 h 13"/>
                  <a:gd name="T22" fmla="*/ 243 w 711"/>
                  <a:gd name="T23" fmla="*/ 12 h 13"/>
                  <a:gd name="T24" fmla="*/ 197 w 711"/>
                  <a:gd name="T25" fmla="*/ 11 h 13"/>
                  <a:gd name="T26" fmla="*/ 152 w 711"/>
                  <a:gd name="T27" fmla="*/ 9 h 13"/>
                  <a:gd name="T28" fmla="*/ 107 w 711"/>
                  <a:gd name="T29" fmla="*/ 7 h 13"/>
                  <a:gd name="T30" fmla="*/ 62 w 711"/>
                  <a:gd name="T31" fmla="*/ 4 h 13"/>
                  <a:gd name="T32" fmla="*/ 17 w 711"/>
                  <a:gd name="T33" fmla="*/ 1 h 13"/>
                  <a:gd name="T34" fmla="*/ 0 w 711"/>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1" h="13">
                    <a:moveTo>
                      <a:pt x="711" y="0"/>
                    </a:moveTo>
                    <a:lnTo>
                      <a:pt x="694" y="1"/>
                    </a:lnTo>
                    <a:lnTo>
                      <a:pt x="649" y="4"/>
                    </a:lnTo>
                    <a:lnTo>
                      <a:pt x="604" y="7"/>
                    </a:lnTo>
                    <a:lnTo>
                      <a:pt x="559" y="9"/>
                    </a:lnTo>
                    <a:lnTo>
                      <a:pt x="514" y="11"/>
                    </a:lnTo>
                    <a:lnTo>
                      <a:pt x="468" y="12"/>
                    </a:lnTo>
                    <a:lnTo>
                      <a:pt x="423" y="13"/>
                    </a:lnTo>
                    <a:lnTo>
                      <a:pt x="378" y="13"/>
                    </a:lnTo>
                    <a:lnTo>
                      <a:pt x="333" y="13"/>
                    </a:lnTo>
                    <a:lnTo>
                      <a:pt x="288" y="13"/>
                    </a:lnTo>
                    <a:lnTo>
                      <a:pt x="243" y="12"/>
                    </a:lnTo>
                    <a:lnTo>
                      <a:pt x="197" y="11"/>
                    </a:lnTo>
                    <a:lnTo>
                      <a:pt x="152" y="9"/>
                    </a:lnTo>
                    <a:lnTo>
                      <a:pt x="107" y="7"/>
                    </a:lnTo>
                    <a:lnTo>
                      <a:pt x="62" y="4"/>
                    </a:lnTo>
                    <a:lnTo>
                      <a:pt x="17" y="1"/>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2" name="Freeform 964">
                <a:extLst>
                  <a:ext uri="{FF2B5EF4-FFF2-40B4-BE49-F238E27FC236}">
                    <a16:creationId xmlns:a16="http://schemas.microsoft.com/office/drawing/2014/main" id="{DEDED205-1E52-B0C5-2E9E-2FF41BF5D087}"/>
                  </a:ext>
                </a:extLst>
              </p:cNvPr>
              <p:cNvSpPr>
                <a:spLocks/>
              </p:cNvSpPr>
              <p:nvPr/>
            </p:nvSpPr>
            <p:spPr bwMode="auto">
              <a:xfrm>
                <a:off x="2433" y="2550"/>
                <a:ext cx="195" cy="19"/>
              </a:xfrm>
              <a:custGeom>
                <a:avLst/>
                <a:gdLst>
                  <a:gd name="T0" fmla="*/ 195 w 195"/>
                  <a:gd name="T1" fmla="*/ 19 h 19"/>
                  <a:gd name="T2" fmla="*/ 167 w 195"/>
                  <a:gd name="T3" fmla="*/ 17 h 19"/>
                  <a:gd name="T4" fmla="*/ 122 w 195"/>
                  <a:gd name="T5" fmla="*/ 13 h 19"/>
                  <a:gd name="T6" fmla="*/ 77 w 195"/>
                  <a:gd name="T7" fmla="*/ 9 h 19"/>
                  <a:gd name="T8" fmla="*/ 32 w 195"/>
                  <a:gd name="T9" fmla="*/ 4 h 19"/>
                  <a:gd name="T10" fmla="*/ 0 w 195"/>
                  <a:gd name="T11" fmla="*/ 0 h 19"/>
                </a:gdLst>
                <a:ahLst/>
                <a:cxnLst>
                  <a:cxn ang="0">
                    <a:pos x="T0" y="T1"/>
                  </a:cxn>
                  <a:cxn ang="0">
                    <a:pos x="T2" y="T3"/>
                  </a:cxn>
                  <a:cxn ang="0">
                    <a:pos x="T4" y="T5"/>
                  </a:cxn>
                  <a:cxn ang="0">
                    <a:pos x="T6" y="T7"/>
                  </a:cxn>
                  <a:cxn ang="0">
                    <a:pos x="T8" y="T9"/>
                  </a:cxn>
                  <a:cxn ang="0">
                    <a:pos x="T10" y="T11"/>
                  </a:cxn>
                </a:cxnLst>
                <a:rect l="0" t="0" r="r" b="b"/>
                <a:pathLst>
                  <a:path w="195" h="19">
                    <a:moveTo>
                      <a:pt x="195" y="19"/>
                    </a:moveTo>
                    <a:lnTo>
                      <a:pt x="167" y="17"/>
                    </a:lnTo>
                    <a:lnTo>
                      <a:pt x="122" y="13"/>
                    </a:lnTo>
                    <a:lnTo>
                      <a:pt x="77" y="9"/>
                    </a:lnTo>
                    <a:lnTo>
                      <a:pt x="32" y="4"/>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3" name="Freeform 965">
                <a:extLst>
                  <a:ext uri="{FF2B5EF4-FFF2-40B4-BE49-F238E27FC236}">
                    <a16:creationId xmlns:a16="http://schemas.microsoft.com/office/drawing/2014/main" id="{7D2E324A-4243-9F74-3ADA-EC2E9309883B}"/>
                  </a:ext>
                </a:extLst>
              </p:cNvPr>
              <p:cNvSpPr>
                <a:spLocks/>
              </p:cNvSpPr>
              <p:nvPr/>
            </p:nvSpPr>
            <p:spPr bwMode="auto">
              <a:xfrm>
                <a:off x="3339" y="2550"/>
                <a:ext cx="195" cy="19"/>
              </a:xfrm>
              <a:custGeom>
                <a:avLst/>
                <a:gdLst>
                  <a:gd name="T0" fmla="*/ 195 w 195"/>
                  <a:gd name="T1" fmla="*/ 0 h 19"/>
                  <a:gd name="T2" fmla="*/ 163 w 195"/>
                  <a:gd name="T3" fmla="*/ 4 h 19"/>
                  <a:gd name="T4" fmla="*/ 118 w 195"/>
                  <a:gd name="T5" fmla="*/ 9 h 19"/>
                  <a:gd name="T6" fmla="*/ 73 w 195"/>
                  <a:gd name="T7" fmla="*/ 13 h 19"/>
                  <a:gd name="T8" fmla="*/ 28 w 195"/>
                  <a:gd name="T9" fmla="*/ 17 h 19"/>
                  <a:gd name="T10" fmla="*/ 0 w 195"/>
                  <a:gd name="T11" fmla="*/ 19 h 19"/>
                </a:gdLst>
                <a:ahLst/>
                <a:cxnLst>
                  <a:cxn ang="0">
                    <a:pos x="T0" y="T1"/>
                  </a:cxn>
                  <a:cxn ang="0">
                    <a:pos x="T2" y="T3"/>
                  </a:cxn>
                  <a:cxn ang="0">
                    <a:pos x="T4" y="T5"/>
                  </a:cxn>
                  <a:cxn ang="0">
                    <a:pos x="T6" y="T7"/>
                  </a:cxn>
                  <a:cxn ang="0">
                    <a:pos x="T8" y="T9"/>
                  </a:cxn>
                  <a:cxn ang="0">
                    <a:pos x="T10" y="T11"/>
                  </a:cxn>
                </a:cxnLst>
                <a:rect l="0" t="0" r="r" b="b"/>
                <a:pathLst>
                  <a:path w="195" h="19">
                    <a:moveTo>
                      <a:pt x="195" y="0"/>
                    </a:moveTo>
                    <a:lnTo>
                      <a:pt x="163" y="4"/>
                    </a:lnTo>
                    <a:lnTo>
                      <a:pt x="118" y="9"/>
                    </a:lnTo>
                    <a:lnTo>
                      <a:pt x="73" y="13"/>
                    </a:lnTo>
                    <a:lnTo>
                      <a:pt x="28" y="17"/>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4" name="Freeform 966">
                <a:extLst>
                  <a:ext uri="{FF2B5EF4-FFF2-40B4-BE49-F238E27FC236}">
                    <a16:creationId xmlns:a16="http://schemas.microsoft.com/office/drawing/2014/main" id="{FFE0E22D-3B1A-908F-A1A8-8915DB917881}"/>
                  </a:ext>
                </a:extLst>
              </p:cNvPr>
              <p:cNvSpPr>
                <a:spLocks/>
              </p:cNvSpPr>
              <p:nvPr/>
            </p:nvSpPr>
            <p:spPr bwMode="auto">
              <a:xfrm>
                <a:off x="2296" y="2531"/>
                <a:ext cx="137" cy="19"/>
              </a:xfrm>
              <a:custGeom>
                <a:avLst/>
                <a:gdLst>
                  <a:gd name="T0" fmla="*/ 137 w 137"/>
                  <a:gd name="T1" fmla="*/ 19 h 19"/>
                  <a:gd name="T2" fmla="*/ 123 w 137"/>
                  <a:gd name="T3" fmla="*/ 18 h 19"/>
                  <a:gd name="T4" fmla="*/ 78 w 137"/>
                  <a:gd name="T5" fmla="*/ 12 h 19"/>
                  <a:gd name="T6" fmla="*/ 33 w 137"/>
                  <a:gd name="T7" fmla="*/ 5 h 19"/>
                  <a:gd name="T8" fmla="*/ 0 w 137"/>
                  <a:gd name="T9" fmla="*/ 0 h 19"/>
                </a:gdLst>
                <a:ahLst/>
                <a:cxnLst>
                  <a:cxn ang="0">
                    <a:pos x="T0" y="T1"/>
                  </a:cxn>
                  <a:cxn ang="0">
                    <a:pos x="T2" y="T3"/>
                  </a:cxn>
                  <a:cxn ang="0">
                    <a:pos x="T4" y="T5"/>
                  </a:cxn>
                  <a:cxn ang="0">
                    <a:pos x="T6" y="T7"/>
                  </a:cxn>
                  <a:cxn ang="0">
                    <a:pos x="T8" y="T9"/>
                  </a:cxn>
                </a:cxnLst>
                <a:rect l="0" t="0" r="r" b="b"/>
                <a:pathLst>
                  <a:path w="137" h="19">
                    <a:moveTo>
                      <a:pt x="137" y="19"/>
                    </a:moveTo>
                    <a:lnTo>
                      <a:pt x="123" y="18"/>
                    </a:lnTo>
                    <a:lnTo>
                      <a:pt x="78" y="12"/>
                    </a:lnTo>
                    <a:lnTo>
                      <a:pt x="33" y="5"/>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5" name="Freeform 967">
                <a:extLst>
                  <a:ext uri="{FF2B5EF4-FFF2-40B4-BE49-F238E27FC236}">
                    <a16:creationId xmlns:a16="http://schemas.microsoft.com/office/drawing/2014/main" id="{C135AD3E-9716-DB45-954E-2EFC9E7AB84C}"/>
                  </a:ext>
                </a:extLst>
              </p:cNvPr>
              <p:cNvSpPr>
                <a:spLocks/>
              </p:cNvSpPr>
              <p:nvPr/>
            </p:nvSpPr>
            <p:spPr bwMode="auto">
              <a:xfrm>
                <a:off x="3534" y="2531"/>
                <a:ext cx="137" cy="19"/>
              </a:xfrm>
              <a:custGeom>
                <a:avLst/>
                <a:gdLst>
                  <a:gd name="T0" fmla="*/ 137 w 137"/>
                  <a:gd name="T1" fmla="*/ 0 h 19"/>
                  <a:gd name="T2" fmla="*/ 104 w 137"/>
                  <a:gd name="T3" fmla="*/ 5 h 19"/>
                  <a:gd name="T4" fmla="*/ 59 w 137"/>
                  <a:gd name="T5" fmla="*/ 12 h 19"/>
                  <a:gd name="T6" fmla="*/ 14 w 137"/>
                  <a:gd name="T7" fmla="*/ 18 h 19"/>
                  <a:gd name="T8" fmla="*/ 0 w 137"/>
                  <a:gd name="T9" fmla="*/ 19 h 19"/>
                </a:gdLst>
                <a:ahLst/>
                <a:cxnLst>
                  <a:cxn ang="0">
                    <a:pos x="T0" y="T1"/>
                  </a:cxn>
                  <a:cxn ang="0">
                    <a:pos x="T2" y="T3"/>
                  </a:cxn>
                  <a:cxn ang="0">
                    <a:pos x="T4" y="T5"/>
                  </a:cxn>
                  <a:cxn ang="0">
                    <a:pos x="T6" y="T7"/>
                  </a:cxn>
                  <a:cxn ang="0">
                    <a:pos x="T8" y="T9"/>
                  </a:cxn>
                </a:cxnLst>
                <a:rect l="0" t="0" r="r" b="b"/>
                <a:pathLst>
                  <a:path w="137" h="19">
                    <a:moveTo>
                      <a:pt x="137" y="0"/>
                    </a:moveTo>
                    <a:lnTo>
                      <a:pt x="104" y="5"/>
                    </a:lnTo>
                    <a:lnTo>
                      <a:pt x="59" y="12"/>
                    </a:lnTo>
                    <a:lnTo>
                      <a:pt x="14" y="18"/>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6" name="Freeform 968">
                <a:extLst>
                  <a:ext uri="{FF2B5EF4-FFF2-40B4-BE49-F238E27FC236}">
                    <a16:creationId xmlns:a16="http://schemas.microsoft.com/office/drawing/2014/main" id="{A4401C6B-BF28-1C3D-D0BE-1BD4DC62A578}"/>
                  </a:ext>
                </a:extLst>
              </p:cNvPr>
              <p:cNvSpPr>
                <a:spLocks/>
              </p:cNvSpPr>
              <p:nvPr/>
            </p:nvSpPr>
            <p:spPr bwMode="auto">
              <a:xfrm>
                <a:off x="2186" y="2512"/>
                <a:ext cx="110" cy="19"/>
              </a:xfrm>
              <a:custGeom>
                <a:avLst/>
                <a:gdLst>
                  <a:gd name="T0" fmla="*/ 110 w 110"/>
                  <a:gd name="T1" fmla="*/ 19 h 19"/>
                  <a:gd name="T2" fmla="*/ 98 w 110"/>
                  <a:gd name="T3" fmla="*/ 17 h 19"/>
                  <a:gd name="T4" fmla="*/ 53 w 110"/>
                  <a:gd name="T5" fmla="*/ 10 h 19"/>
                  <a:gd name="T6" fmla="*/ 8 w 110"/>
                  <a:gd name="T7" fmla="*/ 2 h 19"/>
                  <a:gd name="T8" fmla="*/ 0 w 110"/>
                  <a:gd name="T9" fmla="*/ 0 h 19"/>
                </a:gdLst>
                <a:ahLst/>
                <a:cxnLst>
                  <a:cxn ang="0">
                    <a:pos x="T0" y="T1"/>
                  </a:cxn>
                  <a:cxn ang="0">
                    <a:pos x="T2" y="T3"/>
                  </a:cxn>
                  <a:cxn ang="0">
                    <a:pos x="T4" y="T5"/>
                  </a:cxn>
                  <a:cxn ang="0">
                    <a:pos x="T6" y="T7"/>
                  </a:cxn>
                  <a:cxn ang="0">
                    <a:pos x="T8" y="T9"/>
                  </a:cxn>
                </a:cxnLst>
                <a:rect l="0" t="0" r="r" b="b"/>
                <a:pathLst>
                  <a:path w="110" h="19">
                    <a:moveTo>
                      <a:pt x="110" y="19"/>
                    </a:moveTo>
                    <a:lnTo>
                      <a:pt x="98" y="17"/>
                    </a:lnTo>
                    <a:lnTo>
                      <a:pt x="53" y="10"/>
                    </a:lnTo>
                    <a:lnTo>
                      <a:pt x="8"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7" name="Freeform 969">
                <a:extLst>
                  <a:ext uri="{FF2B5EF4-FFF2-40B4-BE49-F238E27FC236}">
                    <a16:creationId xmlns:a16="http://schemas.microsoft.com/office/drawing/2014/main" id="{E503C4F1-2BD3-3AF6-3AF8-38CAE9F3E76A}"/>
                  </a:ext>
                </a:extLst>
              </p:cNvPr>
              <p:cNvSpPr>
                <a:spLocks/>
              </p:cNvSpPr>
              <p:nvPr/>
            </p:nvSpPr>
            <p:spPr bwMode="auto">
              <a:xfrm>
                <a:off x="3671" y="2512"/>
                <a:ext cx="110" cy="19"/>
              </a:xfrm>
              <a:custGeom>
                <a:avLst/>
                <a:gdLst>
                  <a:gd name="T0" fmla="*/ 110 w 110"/>
                  <a:gd name="T1" fmla="*/ 0 h 19"/>
                  <a:gd name="T2" fmla="*/ 102 w 110"/>
                  <a:gd name="T3" fmla="*/ 2 h 19"/>
                  <a:gd name="T4" fmla="*/ 57 w 110"/>
                  <a:gd name="T5" fmla="*/ 10 h 19"/>
                  <a:gd name="T6" fmla="*/ 12 w 110"/>
                  <a:gd name="T7" fmla="*/ 17 h 19"/>
                  <a:gd name="T8" fmla="*/ 0 w 110"/>
                  <a:gd name="T9" fmla="*/ 19 h 19"/>
                </a:gdLst>
                <a:ahLst/>
                <a:cxnLst>
                  <a:cxn ang="0">
                    <a:pos x="T0" y="T1"/>
                  </a:cxn>
                  <a:cxn ang="0">
                    <a:pos x="T2" y="T3"/>
                  </a:cxn>
                  <a:cxn ang="0">
                    <a:pos x="T4" y="T5"/>
                  </a:cxn>
                  <a:cxn ang="0">
                    <a:pos x="T6" y="T7"/>
                  </a:cxn>
                  <a:cxn ang="0">
                    <a:pos x="T8" y="T9"/>
                  </a:cxn>
                </a:cxnLst>
                <a:rect l="0" t="0" r="r" b="b"/>
                <a:pathLst>
                  <a:path w="110" h="19">
                    <a:moveTo>
                      <a:pt x="110" y="0"/>
                    </a:moveTo>
                    <a:lnTo>
                      <a:pt x="102" y="2"/>
                    </a:lnTo>
                    <a:lnTo>
                      <a:pt x="57" y="10"/>
                    </a:lnTo>
                    <a:lnTo>
                      <a:pt x="12" y="17"/>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8" name="Freeform 970">
                <a:extLst>
                  <a:ext uri="{FF2B5EF4-FFF2-40B4-BE49-F238E27FC236}">
                    <a16:creationId xmlns:a16="http://schemas.microsoft.com/office/drawing/2014/main" id="{084122BB-4080-3571-45A6-6929BE261E23}"/>
                  </a:ext>
                </a:extLst>
              </p:cNvPr>
              <p:cNvSpPr>
                <a:spLocks/>
              </p:cNvSpPr>
              <p:nvPr/>
            </p:nvSpPr>
            <p:spPr bwMode="auto">
              <a:xfrm>
                <a:off x="2094" y="2494"/>
                <a:ext cx="92" cy="18"/>
              </a:xfrm>
              <a:custGeom>
                <a:avLst/>
                <a:gdLst>
                  <a:gd name="T0" fmla="*/ 92 w 92"/>
                  <a:gd name="T1" fmla="*/ 18 h 18"/>
                  <a:gd name="T2" fmla="*/ 55 w 92"/>
                  <a:gd name="T3" fmla="*/ 11 h 18"/>
                  <a:gd name="T4" fmla="*/ 10 w 92"/>
                  <a:gd name="T5" fmla="*/ 2 h 18"/>
                  <a:gd name="T6" fmla="*/ 0 w 92"/>
                  <a:gd name="T7" fmla="*/ 0 h 18"/>
                </a:gdLst>
                <a:ahLst/>
                <a:cxnLst>
                  <a:cxn ang="0">
                    <a:pos x="T0" y="T1"/>
                  </a:cxn>
                  <a:cxn ang="0">
                    <a:pos x="T2" y="T3"/>
                  </a:cxn>
                  <a:cxn ang="0">
                    <a:pos x="T4" y="T5"/>
                  </a:cxn>
                  <a:cxn ang="0">
                    <a:pos x="T6" y="T7"/>
                  </a:cxn>
                </a:cxnLst>
                <a:rect l="0" t="0" r="r" b="b"/>
                <a:pathLst>
                  <a:path w="92" h="18">
                    <a:moveTo>
                      <a:pt x="92" y="18"/>
                    </a:moveTo>
                    <a:lnTo>
                      <a:pt x="55" y="11"/>
                    </a:lnTo>
                    <a:lnTo>
                      <a:pt x="10"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9" name="Freeform 971">
                <a:extLst>
                  <a:ext uri="{FF2B5EF4-FFF2-40B4-BE49-F238E27FC236}">
                    <a16:creationId xmlns:a16="http://schemas.microsoft.com/office/drawing/2014/main" id="{97702071-E596-F404-FA97-D5FEB5622069}"/>
                  </a:ext>
                </a:extLst>
              </p:cNvPr>
              <p:cNvSpPr>
                <a:spLocks/>
              </p:cNvSpPr>
              <p:nvPr/>
            </p:nvSpPr>
            <p:spPr bwMode="auto">
              <a:xfrm>
                <a:off x="3781" y="2494"/>
                <a:ext cx="92" cy="18"/>
              </a:xfrm>
              <a:custGeom>
                <a:avLst/>
                <a:gdLst>
                  <a:gd name="T0" fmla="*/ 92 w 92"/>
                  <a:gd name="T1" fmla="*/ 0 h 18"/>
                  <a:gd name="T2" fmla="*/ 82 w 92"/>
                  <a:gd name="T3" fmla="*/ 2 h 18"/>
                  <a:gd name="T4" fmla="*/ 37 w 92"/>
                  <a:gd name="T5" fmla="*/ 11 h 18"/>
                  <a:gd name="T6" fmla="*/ 0 w 92"/>
                  <a:gd name="T7" fmla="*/ 18 h 18"/>
                </a:gdLst>
                <a:ahLst/>
                <a:cxnLst>
                  <a:cxn ang="0">
                    <a:pos x="T0" y="T1"/>
                  </a:cxn>
                  <a:cxn ang="0">
                    <a:pos x="T2" y="T3"/>
                  </a:cxn>
                  <a:cxn ang="0">
                    <a:pos x="T4" y="T5"/>
                  </a:cxn>
                  <a:cxn ang="0">
                    <a:pos x="T6" y="T7"/>
                  </a:cxn>
                </a:cxnLst>
                <a:rect l="0" t="0" r="r" b="b"/>
                <a:pathLst>
                  <a:path w="92" h="18">
                    <a:moveTo>
                      <a:pt x="92" y="0"/>
                    </a:moveTo>
                    <a:lnTo>
                      <a:pt x="82" y="2"/>
                    </a:lnTo>
                    <a:lnTo>
                      <a:pt x="37" y="11"/>
                    </a:lnTo>
                    <a:lnTo>
                      <a:pt x="0"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0" name="Freeform 972">
                <a:extLst>
                  <a:ext uri="{FF2B5EF4-FFF2-40B4-BE49-F238E27FC236}">
                    <a16:creationId xmlns:a16="http://schemas.microsoft.com/office/drawing/2014/main" id="{83C31A9A-D8A2-1A6C-A6AF-011A83BFDE07}"/>
                  </a:ext>
                </a:extLst>
              </p:cNvPr>
              <p:cNvSpPr>
                <a:spLocks/>
              </p:cNvSpPr>
              <p:nvPr/>
            </p:nvSpPr>
            <p:spPr bwMode="auto">
              <a:xfrm>
                <a:off x="2014" y="2475"/>
                <a:ext cx="80" cy="19"/>
              </a:xfrm>
              <a:custGeom>
                <a:avLst/>
                <a:gdLst>
                  <a:gd name="T0" fmla="*/ 80 w 80"/>
                  <a:gd name="T1" fmla="*/ 19 h 19"/>
                  <a:gd name="T2" fmla="*/ 44 w 80"/>
                  <a:gd name="T3" fmla="*/ 11 h 19"/>
                  <a:gd name="T4" fmla="*/ 0 w 80"/>
                  <a:gd name="T5" fmla="*/ 0 h 19"/>
                </a:gdLst>
                <a:ahLst/>
                <a:cxnLst>
                  <a:cxn ang="0">
                    <a:pos x="T0" y="T1"/>
                  </a:cxn>
                  <a:cxn ang="0">
                    <a:pos x="T2" y="T3"/>
                  </a:cxn>
                  <a:cxn ang="0">
                    <a:pos x="T4" y="T5"/>
                  </a:cxn>
                </a:cxnLst>
                <a:rect l="0" t="0" r="r" b="b"/>
                <a:pathLst>
                  <a:path w="80" h="19">
                    <a:moveTo>
                      <a:pt x="80" y="19"/>
                    </a:moveTo>
                    <a:lnTo>
                      <a:pt x="44" y="11"/>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1" name="Freeform 973">
                <a:extLst>
                  <a:ext uri="{FF2B5EF4-FFF2-40B4-BE49-F238E27FC236}">
                    <a16:creationId xmlns:a16="http://schemas.microsoft.com/office/drawing/2014/main" id="{B92817AE-D233-C07C-4998-41B87B53F0E1}"/>
                  </a:ext>
                </a:extLst>
              </p:cNvPr>
              <p:cNvSpPr>
                <a:spLocks/>
              </p:cNvSpPr>
              <p:nvPr/>
            </p:nvSpPr>
            <p:spPr bwMode="auto">
              <a:xfrm>
                <a:off x="3873" y="2475"/>
                <a:ext cx="80" cy="19"/>
              </a:xfrm>
              <a:custGeom>
                <a:avLst/>
                <a:gdLst>
                  <a:gd name="T0" fmla="*/ 80 w 80"/>
                  <a:gd name="T1" fmla="*/ 0 h 19"/>
                  <a:gd name="T2" fmla="*/ 36 w 80"/>
                  <a:gd name="T3" fmla="*/ 11 h 19"/>
                  <a:gd name="T4" fmla="*/ 0 w 80"/>
                  <a:gd name="T5" fmla="*/ 19 h 19"/>
                </a:gdLst>
                <a:ahLst/>
                <a:cxnLst>
                  <a:cxn ang="0">
                    <a:pos x="T0" y="T1"/>
                  </a:cxn>
                  <a:cxn ang="0">
                    <a:pos x="T2" y="T3"/>
                  </a:cxn>
                  <a:cxn ang="0">
                    <a:pos x="T4" y="T5"/>
                  </a:cxn>
                </a:cxnLst>
                <a:rect l="0" t="0" r="r" b="b"/>
                <a:pathLst>
                  <a:path w="80" h="19">
                    <a:moveTo>
                      <a:pt x="80" y="0"/>
                    </a:moveTo>
                    <a:lnTo>
                      <a:pt x="36" y="11"/>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2" name="Freeform 974">
                <a:extLst>
                  <a:ext uri="{FF2B5EF4-FFF2-40B4-BE49-F238E27FC236}">
                    <a16:creationId xmlns:a16="http://schemas.microsoft.com/office/drawing/2014/main" id="{7743089B-622D-27B0-ECCC-7810CD6515E9}"/>
                  </a:ext>
                </a:extLst>
              </p:cNvPr>
              <p:cNvSpPr>
                <a:spLocks/>
              </p:cNvSpPr>
              <p:nvPr/>
            </p:nvSpPr>
            <p:spPr bwMode="auto">
              <a:xfrm>
                <a:off x="1944" y="2456"/>
                <a:ext cx="70" cy="19"/>
              </a:xfrm>
              <a:custGeom>
                <a:avLst/>
                <a:gdLst>
                  <a:gd name="T0" fmla="*/ 70 w 70"/>
                  <a:gd name="T1" fmla="*/ 19 h 19"/>
                  <a:gd name="T2" fmla="*/ 69 w 70"/>
                  <a:gd name="T3" fmla="*/ 19 h 19"/>
                  <a:gd name="T4" fmla="*/ 24 w 70"/>
                  <a:gd name="T5" fmla="*/ 7 h 19"/>
                  <a:gd name="T6" fmla="*/ 0 w 70"/>
                  <a:gd name="T7" fmla="*/ 0 h 19"/>
                </a:gdLst>
                <a:ahLst/>
                <a:cxnLst>
                  <a:cxn ang="0">
                    <a:pos x="T0" y="T1"/>
                  </a:cxn>
                  <a:cxn ang="0">
                    <a:pos x="T2" y="T3"/>
                  </a:cxn>
                  <a:cxn ang="0">
                    <a:pos x="T4" y="T5"/>
                  </a:cxn>
                  <a:cxn ang="0">
                    <a:pos x="T6" y="T7"/>
                  </a:cxn>
                </a:cxnLst>
                <a:rect l="0" t="0" r="r" b="b"/>
                <a:pathLst>
                  <a:path w="70" h="19">
                    <a:moveTo>
                      <a:pt x="70" y="19"/>
                    </a:moveTo>
                    <a:lnTo>
                      <a:pt x="69" y="19"/>
                    </a:lnTo>
                    <a:lnTo>
                      <a:pt x="24" y="7"/>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3" name="Freeform 975">
                <a:extLst>
                  <a:ext uri="{FF2B5EF4-FFF2-40B4-BE49-F238E27FC236}">
                    <a16:creationId xmlns:a16="http://schemas.microsoft.com/office/drawing/2014/main" id="{52EA0CEF-27F2-5AC6-07C0-A08D7F553AF1}"/>
                  </a:ext>
                </a:extLst>
              </p:cNvPr>
              <p:cNvSpPr>
                <a:spLocks/>
              </p:cNvSpPr>
              <p:nvPr/>
            </p:nvSpPr>
            <p:spPr bwMode="auto">
              <a:xfrm>
                <a:off x="3953" y="2456"/>
                <a:ext cx="70" cy="19"/>
              </a:xfrm>
              <a:custGeom>
                <a:avLst/>
                <a:gdLst>
                  <a:gd name="T0" fmla="*/ 70 w 70"/>
                  <a:gd name="T1" fmla="*/ 0 h 19"/>
                  <a:gd name="T2" fmla="*/ 46 w 70"/>
                  <a:gd name="T3" fmla="*/ 7 h 19"/>
                  <a:gd name="T4" fmla="*/ 1 w 70"/>
                  <a:gd name="T5" fmla="*/ 19 h 19"/>
                  <a:gd name="T6" fmla="*/ 0 w 70"/>
                  <a:gd name="T7" fmla="*/ 19 h 19"/>
                </a:gdLst>
                <a:ahLst/>
                <a:cxnLst>
                  <a:cxn ang="0">
                    <a:pos x="T0" y="T1"/>
                  </a:cxn>
                  <a:cxn ang="0">
                    <a:pos x="T2" y="T3"/>
                  </a:cxn>
                  <a:cxn ang="0">
                    <a:pos x="T4" y="T5"/>
                  </a:cxn>
                  <a:cxn ang="0">
                    <a:pos x="T6" y="T7"/>
                  </a:cxn>
                </a:cxnLst>
                <a:rect l="0" t="0" r="r" b="b"/>
                <a:pathLst>
                  <a:path w="70" h="19">
                    <a:moveTo>
                      <a:pt x="70" y="0"/>
                    </a:moveTo>
                    <a:lnTo>
                      <a:pt x="46" y="7"/>
                    </a:lnTo>
                    <a:lnTo>
                      <a:pt x="1" y="19"/>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4" name="Freeform 976">
                <a:extLst>
                  <a:ext uri="{FF2B5EF4-FFF2-40B4-BE49-F238E27FC236}">
                    <a16:creationId xmlns:a16="http://schemas.microsoft.com/office/drawing/2014/main" id="{DE33E56B-BA8D-BC02-2381-C762EF89F5F0}"/>
                  </a:ext>
                </a:extLst>
              </p:cNvPr>
              <p:cNvSpPr>
                <a:spLocks/>
              </p:cNvSpPr>
              <p:nvPr/>
            </p:nvSpPr>
            <p:spPr bwMode="auto">
              <a:xfrm>
                <a:off x="1881" y="2438"/>
                <a:ext cx="63" cy="18"/>
              </a:xfrm>
              <a:custGeom>
                <a:avLst/>
                <a:gdLst>
                  <a:gd name="T0" fmla="*/ 63 w 63"/>
                  <a:gd name="T1" fmla="*/ 18 h 18"/>
                  <a:gd name="T2" fmla="*/ 42 w 63"/>
                  <a:gd name="T3" fmla="*/ 12 h 18"/>
                  <a:gd name="T4" fmla="*/ 0 w 63"/>
                  <a:gd name="T5" fmla="*/ 0 h 18"/>
                </a:gdLst>
                <a:ahLst/>
                <a:cxnLst>
                  <a:cxn ang="0">
                    <a:pos x="T0" y="T1"/>
                  </a:cxn>
                  <a:cxn ang="0">
                    <a:pos x="T2" y="T3"/>
                  </a:cxn>
                  <a:cxn ang="0">
                    <a:pos x="T4" y="T5"/>
                  </a:cxn>
                </a:cxnLst>
                <a:rect l="0" t="0" r="r" b="b"/>
                <a:pathLst>
                  <a:path w="63" h="18">
                    <a:moveTo>
                      <a:pt x="63" y="18"/>
                    </a:moveTo>
                    <a:lnTo>
                      <a:pt x="42" y="1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5" name="Freeform 977">
                <a:extLst>
                  <a:ext uri="{FF2B5EF4-FFF2-40B4-BE49-F238E27FC236}">
                    <a16:creationId xmlns:a16="http://schemas.microsoft.com/office/drawing/2014/main" id="{3015B208-6EAA-2E2F-0245-D3F6ADDEEA60}"/>
                  </a:ext>
                </a:extLst>
              </p:cNvPr>
              <p:cNvSpPr>
                <a:spLocks/>
              </p:cNvSpPr>
              <p:nvPr/>
            </p:nvSpPr>
            <p:spPr bwMode="auto">
              <a:xfrm>
                <a:off x="4023" y="2438"/>
                <a:ext cx="63" cy="18"/>
              </a:xfrm>
              <a:custGeom>
                <a:avLst/>
                <a:gdLst>
                  <a:gd name="T0" fmla="*/ 63 w 63"/>
                  <a:gd name="T1" fmla="*/ 0 h 18"/>
                  <a:gd name="T2" fmla="*/ 21 w 63"/>
                  <a:gd name="T3" fmla="*/ 12 h 18"/>
                  <a:gd name="T4" fmla="*/ 0 w 63"/>
                  <a:gd name="T5" fmla="*/ 18 h 18"/>
                </a:gdLst>
                <a:ahLst/>
                <a:cxnLst>
                  <a:cxn ang="0">
                    <a:pos x="T0" y="T1"/>
                  </a:cxn>
                  <a:cxn ang="0">
                    <a:pos x="T2" y="T3"/>
                  </a:cxn>
                  <a:cxn ang="0">
                    <a:pos x="T4" y="T5"/>
                  </a:cxn>
                </a:cxnLst>
                <a:rect l="0" t="0" r="r" b="b"/>
                <a:pathLst>
                  <a:path w="63" h="18">
                    <a:moveTo>
                      <a:pt x="63" y="0"/>
                    </a:moveTo>
                    <a:lnTo>
                      <a:pt x="21" y="12"/>
                    </a:lnTo>
                    <a:lnTo>
                      <a:pt x="0"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6" name="Freeform 978">
                <a:extLst>
                  <a:ext uri="{FF2B5EF4-FFF2-40B4-BE49-F238E27FC236}">
                    <a16:creationId xmlns:a16="http://schemas.microsoft.com/office/drawing/2014/main" id="{127D1CB7-B0BD-7013-1D8C-E61F20756AC5}"/>
                  </a:ext>
                </a:extLst>
              </p:cNvPr>
              <p:cNvSpPr>
                <a:spLocks/>
              </p:cNvSpPr>
              <p:nvPr/>
            </p:nvSpPr>
            <p:spPr bwMode="auto">
              <a:xfrm>
                <a:off x="1825" y="2419"/>
                <a:ext cx="56" cy="19"/>
              </a:xfrm>
              <a:custGeom>
                <a:avLst/>
                <a:gdLst>
                  <a:gd name="T0" fmla="*/ 56 w 56"/>
                  <a:gd name="T1" fmla="*/ 19 h 19"/>
                  <a:gd name="T2" fmla="*/ 53 w 56"/>
                  <a:gd name="T3" fmla="*/ 17 h 19"/>
                  <a:gd name="T4" fmla="*/ 8 w 56"/>
                  <a:gd name="T5" fmla="*/ 2 h 19"/>
                  <a:gd name="T6" fmla="*/ 0 w 56"/>
                  <a:gd name="T7" fmla="*/ 0 h 19"/>
                </a:gdLst>
                <a:ahLst/>
                <a:cxnLst>
                  <a:cxn ang="0">
                    <a:pos x="T0" y="T1"/>
                  </a:cxn>
                  <a:cxn ang="0">
                    <a:pos x="T2" y="T3"/>
                  </a:cxn>
                  <a:cxn ang="0">
                    <a:pos x="T4" y="T5"/>
                  </a:cxn>
                  <a:cxn ang="0">
                    <a:pos x="T6" y="T7"/>
                  </a:cxn>
                </a:cxnLst>
                <a:rect l="0" t="0" r="r" b="b"/>
                <a:pathLst>
                  <a:path w="56" h="19">
                    <a:moveTo>
                      <a:pt x="56" y="19"/>
                    </a:moveTo>
                    <a:lnTo>
                      <a:pt x="53" y="17"/>
                    </a:lnTo>
                    <a:lnTo>
                      <a:pt x="8"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7" name="Freeform 979">
                <a:extLst>
                  <a:ext uri="{FF2B5EF4-FFF2-40B4-BE49-F238E27FC236}">
                    <a16:creationId xmlns:a16="http://schemas.microsoft.com/office/drawing/2014/main" id="{809B2981-5ACB-CC0A-A205-0DA2BCF4B707}"/>
                  </a:ext>
                </a:extLst>
              </p:cNvPr>
              <p:cNvSpPr>
                <a:spLocks/>
              </p:cNvSpPr>
              <p:nvPr/>
            </p:nvSpPr>
            <p:spPr bwMode="auto">
              <a:xfrm>
                <a:off x="4086" y="2419"/>
                <a:ext cx="56" cy="19"/>
              </a:xfrm>
              <a:custGeom>
                <a:avLst/>
                <a:gdLst>
                  <a:gd name="T0" fmla="*/ 56 w 56"/>
                  <a:gd name="T1" fmla="*/ 0 h 19"/>
                  <a:gd name="T2" fmla="*/ 48 w 56"/>
                  <a:gd name="T3" fmla="*/ 2 h 19"/>
                  <a:gd name="T4" fmla="*/ 3 w 56"/>
                  <a:gd name="T5" fmla="*/ 17 h 19"/>
                  <a:gd name="T6" fmla="*/ 0 w 56"/>
                  <a:gd name="T7" fmla="*/ 19 h 19"/>
                </a:gdLst>
                <a:ahLst/>
                <a:cxnLst>
                  <a:cxn ang="0">
                    <a:pos x="T0" y="T1"/>
                  </a:cxn>
                  <a:cxn ang="0">
                    <a:pos x="T2" y="T3"/>
                  </a:cxn>
                  <a:cxn ang="0">
                    <a:pos x="T4" y="T5"/>
                  </a:cxn>
                  <a:cxn ang="0">
                    <a:pos x="T6" y="T7"/>
                  </a:cxn>
                </a:cxnLst>
                <a:rect l="0" t="0" r="r" b="b"/>
                <a:pathLst>
                  <a:path w="56" h="19">
                    <a:moveTo>
                      <a:pt x="56" y="0"/>
                    </a:moveTo>
                    <a:lnTo>
                      <a:pt x="48" y="2"/>
                    </a:lnTo>
                    <a:lnTo>
                      <a:pt x="3" y="17"/>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8" name="Freeform 980">
                <a:extLst>
                  <a:ext uri="{FF2B5EF4-FFF2-40B4-BE49-F238E27FC236}">
                    <a16:creationId xmlns:a16="http://schemas.microsoft.com/office/drawing/2014/main" id="{475CF3CB-6647-192E-C008-B336D77F5A0B}"/>
                  </a:ext>
                </a:extLst>
              </p:cNvPr>
              <p:cNvSpPr>
                <a:spLocks/>
              </p:cNvSpPr>
              <p:nvPr/>
            </p:nvSpPr>
            <p:spPr bwMode="auto">
              <a:xfrm>
                <a:off x="1774" y="2400"/>
                <a:ext cx="51" cy="19"/>
              </a:xfrm>
              <a:custGeom>
                <a:avLst/>
                <a:gdLst>
                  <a:gd name="T0" fmla="*/ 51 w 51"/>
                  <a:gd name="T1" fmla="*/ 19 h 19"/>
                  <a:gd name="T2" fmla="*/ 14 w 51"/>
                  <a:gd name="T3" fmla="*/ 5 h 19"/>
                  <a:gd name="T4" fmla="*/ 0 w 51"/>
                  <a:gd name="T5" fmla="*/ 0 h 19"/>
                </a:gdLst>
                <a:ahLst/>
                <a:cxnLst>
                  <a:cxn ang="0">
                    <a:pos x="T0" y="T1"/>
                  </a:cxn>
                  <a:cxn ang="0">
                    <a:pos x="T2" y="T3"/>
                  </a:cxn>
                  <a:cxn ang="0">
                    <a:pos x="T4" y="T5"/>
                  </a:cxn>
                </a:cxnLst>
                <a:rect l="0" t="0" r="r" b="b"/>
                <a:pathLst>
                  <a:path w="51" h="19">
                    <a:moveTo>
                      <a:pt x="51" y="19"/>
                    </a:moveTo>
                    <a:lnTo>
                      <a:pt x="14" y="5"/>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9" name="Freeform 981">
                <a:extLst>
                  <a:ext uri="{FF2B5EF4-FFF2-40B4-BE49-F238E27FC236}">
                    <a16:creationId xmlns:a16="http://schemas.microsoft.com/office/drawing/2014/main" id="{4BB7713C-F24F-9D2E-BC0E-6982F63ADCB8}"/>
                  </a:ext>
                </a:extLst>
              </p:cNvPr>
              <p:cNvSpPr>
                <a:spLocks/>
              </p:cNvSpPr>
              <p:nvPr/>
            </p:nvSpPr>
            <p:spPr bwMode="auto">
              <a:xfrm>
                <a:off x="4142" y="2400"/>
                <a:ext cx="51" cy="19"/>
              </a:xfrm>
              <a:custGeom>
                <a:avLst/>
                <a:gdLst>
                  <a:gd name="T0" fmla="*/ 51 w 51"/>
                  <a:gd name="T1" fmla="*/ 0 h 19"/>
                  <a:gd name="T2" fmla="*/ 38 w 51"/>
                  <a:gd name="T3" fmla="*/ 5 h 19"/>
                  <a:gd name="T4" fmla="*/ 0 w 51"/>
                  <a:gd name="T5" fmla="*/ 19 h 19"/>
                </a:gdLst>
                <a:ahLst/>
                <a:cxnLst>
                  <a:cxn ang="0">
                    <a:pos x="T0" y="T1"/>
                  </a:cxn>
                  <a:cxn ang="0">
                    <a:pos x="T2" y="T3"/>
                  </a:cxn>
                  <a:cxn ang="0">
                    <a:pos x="T4" y="T5"/>
                  </a:cxn>
                </a:cxnLst>
                <a:rect l="0" t="0" r="r" b="b"/>
                <a:pathLst>
                  <a:path w="51" h="19">
                    <a:moveTo>
                      <a:pt x="51" y="0"/>
                    </a:moveTo>
                    <a:lnTo>
                      <a:pt x="38" y="5"/>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0" name="Freeform 982">
                <a:extLst>
                  <a:ext uri="{FF2B5EF4-FFF2-40B4-BE49-F238E27FC236}">
                    <a16:creationId xmlns:a16="http://schemas.microsoft.com/office/drawing/2014/main" id="{5FC210FC-AFCA-212C-B6B1-83F5DBFFF357}"/>
                  </a:ext>
                </a:extLst>
              </p:cNvPr>
              <p:cNvSpPr>
                <a:spLocks/>
              </p:cNvSpPr>
              <p:nvPr/>
            </p:nvSpPr>
            <p:spPr bwMode="auto">
              <a:xfrm>
                <a:off x="1728" y="2381"/>
                <a:ext cx="46" cy="19"/>
              </a:xfrm>
              <a:custGeom>
                <a:avLst/>
                <a:gdLst>
                  <a:gd name="T0" fmla="*/ 46 w 46"/>
                  <a:gd name="T1" fmla="*/ 19 h 19"/>
                  <a:gd name="T2" fmla="*/ 15 w 46"/>
                  <a:gd name="T3" fmla="*/ 6 h 19"/>
                  <a:gd name="T4" fmla="*/ 0 w 46"/>
                  <a:gd name="T5" fmla="*/ 0 h 19"/>
                </a:gdLst>
                <a:ahLst/>
                <a:cxnLst>
                  <a:cxn ang="0">
                    <a:pos x="T0" y="T1"/>
                  </a:cxn>
                  <a:cxn ang="0">
                    <a:pos x="T2" y="T3"/>
                  </a:cxn>
                  <a:cxn ang="0">
                    <a:pos x="T4" y="T5"/>
                  </a:cxn>
                </a:cxnLst>
                <a:rect l="0" t="0" r="r" b="b"/>
                <a:pathLst>
                  <a:path w="46" h="19">
                    <a:moveTo>
                      <a:pt x="46" y="19"/>
                    </a:moveTo>
                    <a:lnTo>
                      <a:pt x="15" y="6"/>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1" name="Freeform 983">
                <a:extLst>
                  <a:ext uri="{FF2B5EF4-FFF2-40B4-BE49-F238E27FC236}">
                    <a16:creationId xmlns:a16="http://schemas.microsoft.com/office/drawing/2014/main" id="{8E081BF0-BF92-8C02-B64F-DEE01B2FB738}"/>
                  </a:ext>
                </a:extLst>
              </p:cNvPr>
              <p:cNvSpPr>
                <a:spLocks/>
              </p:cNvSpPr>
              <p:nvPr/>
            </p:nvSpPr>
            <p:spPr bwMode="auto">
              <a:xfrm>
                <a:off x="4193" y="2381"/>
                <a:ext cx="46" cy="19"/>
              </a:xfrm>
              <a:custGeom>
                <a:avLst/>
                <a:gdLst>
                  <a:gd name="T0" fmla="*/ 46 w 46"/>
                  <a:gd name="T1" fmla="*/ 0 h 19"/>
                  <a:gd name="T2" fmla="*/ 32 w 46"/>
                  <a:gd name="T3" fmla="*/ 6 h 19"/>
                  <a:gd name="T4" fmla="*/ 0 w 46"/>
                  <a:gd name="T5" fmla="*/ 19 h 19"/>
                </a:gdLst>
                <a:ahLst/>
                <a:cxnLst>
                  <a:cxn ang="0">
                    <a:pos x="T0" y="T1"/>
                  </a:cxn>
                  <a:cxn ang="0">
                    <a:pos x="T2" y="T3"/>
                  </a:cxn>
                  <a:cxn ang="0">
                    <a:pos x="T4" y="T5"/>
                  </a:cxn>
                </a:cxnLst>
                <a:rect l="0" t="0" r="r" b="b"/>
                <a:pathLst>
                  <a:path w="46" h="19">
                    <a:moveTo>
                      <a:pt x="46" y="0"/>
                    </a:moveTo>
                    <a:lnTo>
                      <a:pt x="32" y="6"/>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2" name="Freeform 984">
                <a:extLst>
                  <a:ext uri="{FF2B5EF4-FFF2-40B4-BE49-F238E27FC236}">
                    <a16:creationId xmlns:a16="http://schemas.microsoft.com/office/drawing/2014/main" id="{9429A6CA-E353-C5C5-5E39-FADCD89777A8}"/>
                  </a:ext>
                </a:extLst>
              </p:cNvPr>
              <p:cNvSpPr>
                <a:spLocks/>
              </p:cNvSpPr>
              <p:nvPr/>
            </p:nvSpPr>
            <p:spPr bwMode="auto">
              <a:xfrm>
                <a:off x="1687" y="2362"/>
                <a:ext cx="41" cy="19"/>
              </a:xfrm>
              <a:custGeom>
                <a:avLst/>
                <a:gdLst>
                  <a:gd name="T0" fmla="*/ 41 w 41"/>
                  <a:gd name="T1" fmla="*/ 19 h 19"/>
                  <a:gd name="T2" fmla="*/ 11 w 41"/>
                  <a:gd name="T3" fmla="*/ 5 h 19"/>
                  <a:gd name="T4" fmla="*/ 0 w 41"/>
                  <a:gd name="T5" fmla="*/ 0 h 19"/>
                </a:gdLst>
                <a:ahLst/>
                <a:cxnLst>
                  <a:cxn ang="0">
                    <a:pos x="T0" y="T1"/>
                  </a:cxn>
                  <a:cxn ang="0">
                    <a:pos x="T2" y="T3"/>
                  </a:cxn>
                  <a:cxn ang="0">
                    <a:pos x="T4" y="T5"/>
                  </a:cxn>
                </a:cxnLst>
                <a:rect l="0" t="0" r="r" b="b"/>
                <a:pathLst>
                  <a:path w="41" h="19">
                    <a:moveTo>
                      <a:pt x="41" y="19"/>
                    </a:moveTo>
                    <a:lnTo>
                      <a:pt x="11" y="5"/>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3" name="Freeform 985">
                <a:extLst>
                  <a:ext uri="{FF2B5EF4-FFF2-40B4-BE49-F238E27FC236}">
                    <a16:creationId xmlns:a16="http://schemas.microsoft.com/office/drawing/2014/main" id="{06C4B02D-7B81-1AD2-355E-B7417EC6FD90}"/>
                  </a:ext>
                </a:extLst>
              </p:cNvPr>
              <p:cNvSpPr>
                <a:spLocks/>
              </p:cNvSpPr>
              <p:nvPr/>
            </p:nvSpPr>
            <p:spPr bwMode="auto">
              <a:xfrm>
                <a:off x="4239" y="2362"/>
                <a:ext cx="41" cy="19"/>
              </a:xfrm>
              <a:custGeom>
                <a:avLst/>
                <a:gdLst>
                  <a:gd name="T0" fmla="*/ 41 w 41"/>
                  <a:gd name="T1" fmla="*/ 0 h 19"/>
                  <a:gd name="T2" fmla="*/ 31 w 41"/>
                  <a:gd name="T3" fmla="*/ 5 h 19"/>
                  <a:gd name="T4" fmla="*/ 0 w 41"/>
                  <a:gd name="T5" fmla="*/ 19 h 19"/>
                </a:gdLst>
                <a:ahLst/>
                <a:cxnLst>
                  <a:cxn ang="0">
                    <a:pos x="T0" y="T1"/>
                  </a:cxn>
                  <a:cxn ang="0">
                    <a:pos x="T2" y="T3"/>
                  </a:cxn>
                  <a:cxn ang="0">
                    <a:pos x="T4" y="T5"/>
                  </a:cxn>
                </a:cxnLst>
                <a:rect l="0" t="0" r="r" b="b"/>
                <a:pathLst>
                  <a:path w="41" h="19">
                    <a:moveTo>
                      <a:pt x="41" y="0"/>
                    </a:moveTo>
                    <a:lnTo>
                      <a:pt x="31" y="5"/>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4" name="Freeform 986">
                <a:extLst>
                  <a:ext uri="{FF2B5EF4-FFF2-40B4-BE49-F238E27FC236}">
                    <a16:creationId xmlns:a16="http://schemas.microsoft.com/office/drawing/2014/main" id="{31D80528-CC29-414F-2AF2-58974F8CE94E}"/>
                  </a:ext>
                </a:extLst>
              </p:cNvPr>
              <p:cNvSpPr>
                <a:spLocks/>
              </p:cNvSpPr>
              <p:nvPr/>
            </p:nvSpPr>
            <p:spPr bwMode="auto">
              <a:xfrm>
                <a:off x="1649" y="2343"/>
                <a:ext cx="38" cy="19"/>
              </a:xfrm>
              <a:custGeom>
                <a:avLst/>
                <a:gdLst>
                  <a:gd name="T0" fmla="*/ 38 w 38"/>
                  <a:gd name="T1" fmla="*/ 19 h 19"/>
                  <a:gd name="T2" fmla="*/ 3 w 38"/>
                  <a:gd name="T3" fmla="*/ 2 h 19"/>
                  <a:gd name="T4" fmla="*/ 0 w 38"/>
                  <a:gd name="T5" fmla="*/ 0 h 19"/>
                </a:gdLst>
                <a:ahLst/>
                <a:cxnLst>
                  <a:cxn ang="0">
                    <a:pos x="T0" y="T1"/>
                  </a:cxn>
                  <a:cxn ang="0">
                    <a:pos x="T2" y="T3"/>
                  </a:cxn>
                  <a:cxn ang="0">
                    <a:pos x="T4" y="T5"/>
                  </a:cxn>
                </a:cxnLst>
                <a:rect l="0" t="0" r="r" b="b"/>
                <a:pathLst>
                  <a:path w="38" h="19">
                    <a:moveTo>
                      <a:pt x="38" y="19"/>
                    </a:moveTo>
                    <a:lnTo>
                      <a:pt x="3"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5" name="Freeform 987">
                <a:extLst>
                  <a:ext uri="{FF2B5EF4-FFF2-40B4-BE49-F238E27FC236}">
                    <a16:creationId xmlns:a16="http://schemas.microsoft.com/office/drawing/2014/main" id="{514AF505-E754-80E7-61C2-CD026C3D1E85}"/>
                  </a:ext>
                </a:extLst>
              </p:cNvPr>
              <p:cNvSpPr>
                <a:spLocks/>
              </p:cNvSpPr>
              <p:nvPr/>
            </p:nvSpPr>
            <p:spPr bwMode="auto">
              <a:xfrm>
                <a:off x="4280" y="2343"/>
                <a:ext cx="38" cy="19"/>
              </a:xfrm>
              <a:custGeom>
                <a:avLst/>
                <a:gdLst>
                  <a:gd name="T0" fmla="*/ 38 w 38"/>
                  <a:gd name="T1" fmla="*/ 0 h 19"/>
                  <a:gd name="T2" fmla="*/ 35 w 38"/>
                  <a:gd name="T3" fmla="*/ 2 h 19"/>
                  <a:gd name="T4" fmla="*/ 0 w 38"/>
                  <a:gd name="T5" fmla="*/ 19 h 19"/>
                </a:gdLst>
                <a:ahLst/>
                <a:cxnLst>
                  <a:cxn ang="0">
                    <a:pos x="T0" y="T1"/>
                  </a:cxn>
                  <a:cxn ang="0">
                    <a:pos x="T2" y="T3"/>
                  </a:cxn>
                  <a:cxn ang="0">
                    <a:pos x="T4" y="T5"/>
                  </a:cxn>
                </a:cxnLst>
                <a:rect l="0" t="0" r="r" b="b"/>
                <a:pathLst>
                  <a:path w="38" h="19">
                    <a:moveTo>
                      <a:pt x="38" y="0"/>
                    </a:moveTo>
                    <a:lnTo>
                      <a:pt x="35" y="2"/>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6" name="Line 988">
                <a:extLst>
                  <a:ext uri="{FF2B5EF4-FFF2-40B4-BE49-F238E27FC236}">
                    <a16:creationId xmlns:a16="http://schemas.microsoft.com/office/drawing/2014/main" id="{F0FE98AC-F8D6-AF8F-662C-8DC1ED68128A}"/>
                  </a:ext>
                </a:extLst>
              </p:cNvPr>
              <p:cNvSpPr>
                <a:spLocks noChangeShapeType="1"/>
              </p:cNvSpPr>
              <p:nvPr/>
            </p:nvSpPr>
            <p:spPr bwMode="auto">
              <a:xfrm flipH="1" flipV="1">
                <a:off x="1615" y="2325"/>
                <a:ext cx="34" cy="18"/>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7" name="Line 989">
                <a:extLst>
                  <a:ext uri="{FF2B5EF4-FFF2-40B4-BE49-F238E27FC236}">
                    <a16:creationId xmlns:a16="http://schemas.microsoft.com/office/drawing/2014/main" id="{D1FA3ABD-E0D9-9ED1-0760-874EB8EF84B9}"/>
                  </a:ext>
                </a:extLst>
              </p:cNvPr>
              <p:cNvSpPr>
                <a:spLocks noChangeShapeType="1"/>
              </p:cNvSpPr>
              <p:nvPr/>
            </p:nvSpPr>
            <p:spPr bwMode="auto">
              <a:xfrm flipH="1">
                <a:off x="4318" y="2325"/>
                <a:ext cx="34" cy="18"/>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8" name="Freeform 990">
                <a:extLst>
                  <a:ext uri="{FF2B5EF4-FFF2-40B4-BE49-F238E27FC236}">
                    <a16:creationId xmlns:a16="http://schemas.microsoft.com/office/drawing/2014/main" id="{C36A8983-BEEC-B708-53F1-FF468C73A13A}"/>
                  </a:ext>
                </a:extLst>
              </p:cNvPr>
              <p:cNvSpPr>
                <a:spLocks/>
              </p:cNvSpPr>
              <p:nvPr/>
            </p:nvSpPr>
            <p:spPr bwMode="auto">
              <a:xfrm>
                <a:off x="1584" y="2306"/>
                <a:ext cx="31" cy="19"/>
              </a:xfrm>
              <a:custGeom>
                <a:avLst/>
                <a:gdLst>
                  <a:gd name="T0" fmla="*/ 31 w 31"/>
                  <a:gd name="T1" fmla="*/ 19 h 19"/>
                  <a:gd name="T2" fmla="*/ 23 w 31"/>
                  <a:gd name="T3" fmla="*/ 14 h 19"/>
                  <a:gd name="T4" fmla="*/ 0 w 31"/>
                  <a:gd name="T5" fmla="*/ 0 h 19"/>
                </a:gdLst>
                <a:ahLst/>
                <a:cxnLst>
                  <a:cxn ang="0">
                    <a:pos x="T0" y="T1"/>
                  </a:cxn>
                  <a:cxn ang="0">
                    <a:pos x="T2" y="T3"/>
                  </a:cxn>
                  <a:cxn ang="0">
                    <a:pos x="T4" y="T5"/>
                  </a:cxn>
                </a:cxnLst>
                <a:rect l="0" t="0" r="r" b="b"/>
                <a:pathLst>
                  <a:path w="31" h="19">
                    <a:moveTo>
                      <a:pt x="31" y="19"/>
                    </a:moveTo>
                    <a:lnTo>
                      <a:pt x="23" y="14"/>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9" name="Freeform 991">
                <a:extLst>
                  <a:ext uri="{FF2B5EF4-FFF2-40B4-BE49-F238E27FC236}">
                    <a16:creationId xmlns:a16="http://schemas.microsoft.com/office/drawing/2014/main" id="{E9B2EA3D-0BEE-9B25-8BE7-976913B866B6}"/>
                  </a:ext>
                </a:extLst>
              </p:cNvPr>
              <p:cNvSpPr>
                <a:spLocks/>
              </p:cNvSpPr>
              <p:nvPr/>
            </p:nvSpPr>
            <p:spPr bwMode="auto">
              <a:xfrm>
                <a:off x="4352" y="2306"/>
                <a:ext cx="31" cy="19"/>
              </a:xfrm>
              <a:custGeom>
                <a:avLst/>
                <a:gdLst>
                  <a:gd name="T0" fmla="*/ 31 w 31"/>
                  <a:gd name="T1" fmla="*/ 0 h 19"/>
                  <a:gd name="T2" fmla="*/ 8 w 31"/>
                  <a:gd name="T3" fmla="*/ 14 h 19"/>
                  <a:gd name="T4" fmla="*/ 0 w 31"/>
                  <a:gd name="T5" fmla="*/ 19 h 19"/>
                </a:gdLst>
                <a:ahLst/>
                <a:cxnLst>
                  <a:cxn ang="0">
                    <a:pos x="T0" y="T1"/>
                  </a:cxn>
                  <a:cxn ang="0">
                    <a:pos x="T2" y="T3"/>
                  </a:cxn>
                  <a:cxn ang="0">
                    <a:pos x="T4" y="T5"/>
                  </a:cxn>
                </a:cxnLst>
                <a:rect l="0" t="0" r="r" b="b"/>
                <a:pathLst>
                  <a:path w="31" h="19">
                    <a:moveTo>
                      <a:pt x="31" y="0"/>
                    </a:moveTo>
                    <a:lnTo>
                      <a:pt x="8" y="14"/>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0" name="Freeform 992">
                <a:extLst>
                  <a:ext uri="{FF2B5EF4-FFF2-40B4-BE49-F238E27FC236}">
                    <a16:creationId xmlns:a16="http://schemas.microsoft.com/office/drawing/2014/main" id="{E1FAA5C3-6075-8D28-226C-98ED7133785F}"/>
                  </a:ext>
                </a:extLst>
              </p:cNvPr>
              <p:cNvSpPr>
                <a:spLocks/>
              </p:cNvSpPr>
              <p:nvPr/>
            </p:nvSpPr>
            <p:spPr bwMode="auto">
              <a:xfrm>
                <a:off x="1557" y="2287"/>
                <a:ext cx="27" cy="19"/>
              </a:xfrm>
              <a:custGeom>
                <a:avLst/>
                <a:gdLst>
                  <a:gd name="T0" fmla="*/ 27 w 27"/>
                  <a:gd name="T1" fmla="*/ 19 h 19"/>
                  <a:gd name="T2" fmla="*/ 5 w 27"/>
                  <a:gd name="T3" fmla="*/ 4 h 19"/>
                  <a:gd name="T4" fmla="*/ 0 w 27"/>
                  <a:gd name="T5" fmla="*/ 0 h 19"/>
                </a:gdLst>
                <a:ahLst/>
                <a:cxnLst>
                  <a:cxn ang="0">
                    <a:pos x="T0" y="T1"/>
                  </a:cxn>
                  <a:cxn ang="0">
                    <a:pos x="T2" y="T3"/>
                  </a:cxn>
                  <a:cxn ang="0">
                    <a:pos x="T4" y="T5"/>
                  </a:cxn>
                </a:cxnLst>
                <a:rect l="0" t="0" r="r" b="b"/>
                <a:pathLst>
                  <a:path w="27" h="19">
                    <a:moveTo>
                      <a:pt x="27" y="19"/>
                    </a:moveTo>
                    <a:lnTo>
                      <a:pt x="5" y="4"/>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1" name="Freeform 993">
                <a:extLst>
                  <a:ext uri="{FF2B5EF4-FFF2-40B4-BE49-F238E27FC236}">
                    <a16:creationId xmlns:a16="http://schemas.microsoft.com/office/drawing/2014/main" id="{D832B93C-C307-BA70-4184-DE4323B0E59D}"/>
                  </a:ext>
                </a:extLst>
              </p:cNvPr>
              <p:cNvSpPr>
                <a:spLocks/>
              </p:cNvSpPr>
              <p:nvPr/>
            </p:nvSpPr>
            <p:spPr bwMode="auto">
              <a:xfrm>
                <a:off x="4383" y="2287"/>
                <a:ext cx="27" cy="19"/>
              </a:xfrm>
              <a:custGeom>
                <a:avLst/>
                <a:gdLst>
                  <a:gd name="T0" fmla="*/ 27 w 27"/>
                  <a:gd name="T1" fmla="*/ 0 h 19"/>
                  <a:gd name="T2" fmla="*/ 22 w 27"/>
                  <a:gd name="T3" fmla="*/ 4 h 19"/>
                  <a:gd name="T4" fmla="*/ 0 w 27"/>
                  <a:gd name="T5" fmla="*/ 19 h 19"/>
                </a:gdLst>
                <a:ahLst/>
                <a:cxnLst>
                  <a:cxn ang="0">
                    <a:pos x="T0" y="T1"/>
                  </a:cxn>
                  <a:cxn ang="0">
                    <a:pos x="T2" y="T3"/>
                  </a:cxn>
                  <a:cxn ang="0">
                    <a:pos x="T4" y="T5"/>
                  </a:cxn>
                </a:cxnLst>
                <a:rect l="0" t="0" r="r" b="b"/>
                <a:pathLst>
                  <a:path w="27" h="19">
                    <a:moveTo>
                      <a:pt x="27" y="0"/>
                    </a:moveTo>
                    <a:lnTo>
                      <a:pt x="22" y="4"/>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2" name="Line 994">
                <a:extLst>
                  <a:ext uri="{FF2B5EF4-FFF2-40B4-BE49-F238E27FC236}">
                    <a16:creationId xmlns:a16="http://schemas.microsoft.com/office/drawing/2014/main" id="{CC272AC6-FAD6-8691-8DBB-774F7670EBA7}"/>
                  </a:ext>
                </a:extLst>
              </p:cNvPr>
              <p:cNvSpPr>
                <a:spLocks noChangeShapeType="1"/>
              </p:cNvSpPr>
              <p:nvPr/>
            </p:nvSpPr>
            <p:spPr bwMode="auto">
              <a:xfrm flipH="1" flipV="1">
                <a:off x="1532" y="2268"/>
                <a:ext cx="25" cy="19"/>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3" name="Line 995">
                <a:extLst>
                  <a:ext uri="{FF2B5EF4-FFF2-40B4-BE49-F238E27FC236}">
                    <a16:creationId xmlns:a16="http://schemas.microsoft.com/office/drawing/2014/main" id="{B80333FF-1E31-BB63-5A66-CC3D84B52E71}"/>
                  </a:ext>
                </a:extLst>
              </p:cNvPr>
              <p:cNvSpPr>
                <a:spLocks noChangeShapeType="1"/>
              </p:cNvSpPr>
              <p:nvPr/>
            </p:nvSpPr>
            <p:spPr bwMode="auto">
              <a:xfrm flipH="1">
                <a:off x="4410" y="2268"/>
                <a:ext cx="25" cy="19"/>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grpSp>
        <p:sp>
          <p:nvSpPr>
            <p:cNvPr id="195" name="Freeform 997">
              <a:extLst>
                <a:ext uri="{FF2B5EF4-FFF2-40B4-BE49-F238E27FC236}">
                  <a16:creationId xmlns:a16="http://schemas.microsoft.com/office/drawing/2014/main" id="{97BA46CC-6ACE-D51C-DBBC-F2669E7E3256}"/>
                </a:ext>
              </a:extLst>
            </p:cNvPr>
            <p:cNvSpPr>
              <a:spLocks/>
            </p:cNvSpPr>
            <p:nvPr/>
          </p:nvSpPr>
          <p:spPr bwMode="auto">
            <a:xfrm>
              <a:off x="2397126" y="3570288"/>
              <a:ext cx="34925" cy="30163"/>
            </a:xfrm>
            <a:custGeom>
              <a:avLst/>
              <a:gdLst>
                <a:gd name="T0" fmla="*/ 22 w 22"/>
                <a:gd name="T1" fmla="*/ 19 h 19"/>
                <a:gd name="T2" fmla="*/ 7 w 22"/>
                <a:gd name="T3" fmla="*/ 6 h 19"/>
                <a:gd name="T4" fmla="*/ 0 w 22"/>
                <a:gd name="T5" fmla="*/ 0 h 19"/>
              </a:gdLst>
              <a:ahLst/>
              <a:cxnLst>
                <a:cxn ang="0">
                  <a:pos x="T0" y="T1"/>
                </a:cxn>
                <a:cxn ang="0">
                  <a:pos x="T2" y="T3"/>
                </a:cxn>
                <a:cxn ang="0">
                  <a:pos x="T4" y="T5"/>
                </a:cxn>
              </a:cxnLst>
              <a:rect l="0" t="0" r="r" b="b"/>
              <a:pathLst>
                <a:path w="22" h="19">
                  <a:moveTo>
                    <a:pt x="22" y="19"/>
                  </a:moveTo>
                  <a:lnTo>
                    <a:pt x="7" y="6"/>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6" name="Freeform 998">
              <a:extLst>
                <a:ext uri="{FF2B5EF4-FFF2-40B4-BE49-F238E27FC236}">
                  <a16:creationId xmlns:a16="http://schemas.microsoft.com/office/drawing/2014/main" id="{15B4E522-01CE-8C16-7420-1A0010175193}"/>
                </a:ext>
              </a:extLst>
            </p:cNvPr>
            <p:cNvSpPr>
              <a:spLocks/>
            </p:cNvSpPr>
            <p:nvPr/>
          </p:nvSpPr>
          <p:spPr bwMode="auto">
            <a:xfrm>
              <a:off x="7040563" y="3570288"/>
              <a:ext cx="34925" cy="30163"/>
            </a:xfrm>
            <a:custGeom>
              <a:avLst/>
              <a:gdLst>
                <a:gd name="T0" fmla="*/ 22 w 22"/>
                <a:gd name="T1" fmla="*/ 0 h 19"/>
                <a:gd name="T2" fmla="*/ 15 w 22"/>
                <a:gd name="T3" fmla="*/ 6 h 19"/>
                <a:gd name="T4" fmla="*/ 0 w 22"/>
                <a:gd name="T5" fmla="*/ 19 h 19"/>
              </a:gdLst>
              <a:ahLst/>
              <a:cxnLst>
                <a:cxn ang="0">
                  <a:pos x="T0" y="T1"/>
                </a:cxn>
                <a:cxn ang="0">
                  <a:pos x="T2" y="T3"/>
                </a:cxn>
                <a:cxn ang="0">
                  <a:pos x="T4" y="T5"/>
                </a:cxn>
              </a:cxnLst>
              <a:rect l="0" t="0" r="r" b="b"/>
              <a:pathLst>
                <a:path w="22" h="19">
                  <a:moveTo>
                    <a:pt x="22" y="0"/>
                  </a:moveTo>
                  <a:lnTo>
                    <a:pt x="15" y="6"/>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7" name="Line 999">
              <a:extLst>
                <a:ext uri="{FF2B5EF4-FFF2-40B4-BE49-F238E27FC236}">
                  <a16:creationId xmlns:a16="http://schemas.microsoft.com/office/drawing/2014/main" id="{453AD37F-8C55-1C13-21E5-6435EEF6C9DC}"/>
                </a:ext>
              </a:extLst>
            </p:cNvPr>
            <p:cNvSpPr>
              <a:spLocks noChangeShapeType="1"/>
            </p:cNvSpPr>
            <p:nvPr/>
          </p:nvSpPr>
          <p:spPr bwMode="auto">
            <a:xfrm flipH="1" flipV="1">
              <a:off x="2366963" y="3541713"/>
              <a:ext cx="30163"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8" name="Line 1000">
              <a:extLst>
                <a:ext uri="{FF2B5EF4-FFF2-40B4-BE49-F238E27FC236}">
                  <a16:creationId xmlns:a16="http://schemas.microsoft.com/office/drawing/2014/main" id="{2E2CD1A0-D7BE-96A1-FE51-7C87C9242BA2}"/>
                </a:ext>
              </a:extLst>
            </p:cNvPr>
            <p:cNvSpPr>
              <a:spLocks noChangeShapeType="1"/>
            </p:cNvSpPr>
            <p:nvPr/>
          </p:nvSpPr>
          <p:spPr bwMode="auto">
            <a:xfrm flipH="1">
              <a:off x="7075488" y="3541713"/>
              <a:ext cx="30163"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9" name="Line 1001">
              <a:extLst>
                <a:ext uri="{FF2B5EF4-FFF2-40B4-BE49-F238E27FC236}">
                  <a16:creationId xmlns:a16="http://schemas.microsoft.com/office/drawing/2014/main" id="{31BABB19-4F5D-D462-83E1-CD42402B53E1}"/>
                </a:ext>
              </a:extLst>
            </p:cNvPr>
            <p:cNvSpPr>
              <a:spLocks noChangeShapeType="1"/>
            </p:cNvSpPr>
            <p:nvPr/>
          </p:nvSpPr>
          <p:spPr bwMode="auto">
            <a:xfrm flipH="1" flipV="1">
              <a:off x="2341563" y="3511550"/>
              <a:ext cx="2540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0" name="Line 1002">
              <a:extLst>
                <a:ext uri="{FF2B5EF4-FFF2-40B4-BE49-F238E27FC236}">
                  <a16:creationId xmlns:a16="http://schemas.microsoft.com/office/drawing/2014/main" id="{371753B9-637D-1353-C36B-5FBF13FF8C87}"/>
                </a:ext>
              </a:extLst>
            </p:cNvPr>
            <p:cNvSpPr>
              <a:spLocks noChangeShapeType="1"/>
            </p:cNvSpPr>
            <p:nvPr/>
          </p:nvSpPr>
          <p:spPr bwMode="auto">
            <a:xfrm flipH="1">
              <a:off x="7105651" y="3511550"/>
              <a:ext cx="2540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1" name="Freeform 1003">
              <a:extLst>
                <a:ext uri="{FF2B5EF4-FFF2-40B4-BE49-F238E27FC236}">
                  <a16:creationId xmlns:a16="http://schemas.microsoft.com/office/drawing/2014/main" id="{D7E08F17-9B78-F6CB-257C-C4661E4A0909}"/>
                </a:ext>
              </a:extLst>
            </p:cNvPr>
            <p:cNvSpPr>
              <a:spLocks/>
            </p:cNvSpPr>
            <p:nvPr/>
          </p:nvSpPr>
          <p:spPr bwMode="auto">
            <a:xfrm>
              <a:off x="2319338" y="3481388"/>
              <a:ext cx="22225" cy="30163"/>
            </a:xfrm>
            <a:custGeom>
              <a:avLst/>
              <a:gdLst>
                <a:gd name="T0" fmla="*/ 14 w 14"/>
                <a:gd name="T1" fmla="*/ 19 h 19"/>
                <a:gd name="T2" fmla="*/ 11 w 14"/>
                <a:gd name="T3" fmla="*/ 15 h 19"/>
                <a:gd name="T4" fmla="*/ 0 w 14"/>
                <a:gd name="T5" fmla="*/ 0 h 19"/>
              </a:gdLst>
              <a:ahLst/>
              <a:cxnLst>
                <a:cxn ang="0">
                  <a:pos x="T0" y="T1"/>
                </a:cxn>
                <a:cxn ang="0">
                  <a:pos x="T2" y="T3"/>
                </a:cxn>
                <a:cxn ang="0">
                  <a:pos x="T4" y="T5"/>
                </a:cxn>
              </a:cxnLst>
              <a:rect l="0" t="0" r="r" b="b"/>
              <a:pathLst>
                <a:path w="14" h="19">
                  <a:moveTo>
                    <a:pt x="14" y="19"/>
                  </a:moveTo>
                  <a:lnTo>
                    <a:pt x="11" y="15"/>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2" name="Freeform 1004">
              <a:extLst>
                <a:ext uri="{FF2B5EF4-FFF2-40B4-BE49-F238E27FC236}">
                  <a16:creationId xmlns:a16="http://schemas.microsoft.com/office/drawing/2014/main" id="{BF9B086C-3A7D-ADD8-E988-360CD0A60D56}"/>
                </a:ext>
              </a:extLst>
            </p:cNvPr>
            <p:cNvSpPr>
              <a:spLocks/>
            </p:cNvSpPr>
            <p:nvPr/>
          </p:nvSpPr>
          <p:spPr bwMode="auto">
            <a:xfrm>
              <a:off x="7131051" y="3481388"/>
              <a:ext cx="22225" cy="30163"/>
            </a:xfrm>
            <a:custGeom>
              <a:avLst/>
              <a:gdLst>
                <a:gd name="T0" fmla="*/ 14 w 14"/>
                <a:gd name="T1" fmla="*/ 0 h 19"/>
                <a:gd name="T2" fmla="*/ 3 w 14"/>
                <a:gd name="T3" fmla="*/ 15 h 19"/>
                <a:gd name="T4" fmla="*/ 0 w 14"/>
                <a:gd name="T5" fmla="*/ 19 h 19"/>
              </a:gdLst>
              <a:ahLst/>
              <a:cxnLst>
                <a:cxn ang="0">
                  <a:pos x="T0" y="T1"/>
                </a:cxn>
                <a:cxn ang="0">
                  <a:pos x="T2" y="T3"/>
                </a:cxn>
                <a:cxn ang="0">
                  <a:pos x="T4" y="T5"/>
                </a:cxn>
              </a:cxnLst>
              <a:rect l="0" t="0" r="r" b="b"/>
              <a:pathLst>
                <a:path w="14" h="19">
                  <a:moveTo>
                    <a:pt x="14" y="0"/>
                  </a:moveTo>
                  <a:lnTo>
                    <a:pt x="3" y="15"/>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3" name="Line 1005">
              <a:extLst>
                <a:ext uri="{FF2B5EF4-FFF2-40B4-BE49-F238E27FC236}">
                  <a16:creationId xmlns:a16="http://schemas.microsoft.com/office/drawing/2014/main" id="{A1F009F1-EF18-8E95-FFBC-D4938F7357EF}"/>
                </a:ext>
              </a:extLst>
            </p:cNvPr>
            <p:cNvSpPr>
              <a:spLocks noChangeShapeType="1"/>
            </p:cNvSpPr>
            <p:nvPr/>
          </p:nvSpPr>
          <p:spPr bwMode="auto">
            <a:xfrm flipH="1" flipV="1">
              <a:off x="2300288" y="3451225"/>
              <a:ext cx="190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4" name="Line 1006">
              <a:extLst>
                <a:ext uri="{FF2B5EF4-FFF2-40B4-BE49-F238E27FC236}">
                  <a16:creationId xmlns:a16="http://schemas.microsoft.com/office/drawing/2014/main" id="{23416269-4897-5FF7-9B29-A8B98B213606}"/>
                </a:ext>
              </a:extLst>
            </p:cNvPr>
            <p:cNvSpPr>
              <a:spLocks noChangeShapeType="1"/>
            </p:cNvSpPr>
            <p:nvPr/>
          </p:nvSpPr>
          <p:spPr bwMode="auto">
            <a:xfrm flipH="1">
              <a:off x="7153276" y="3451225"/>
              <a:ext cx="190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5" name="Line 1007">
              <a:extLst>
                <a:ext uri="{FF2B5EF4-FFF2-40B4-BE49-F238E27FC236}">
                  <a16:creationId xmlns:a16="http://schemas.microsoft.com/office/drawing/2014/main" id="{903CA1E1-4ED8-B50E-6461-BD3DE1BC183C}"/>
                </a:ext>
              </a:extLst>
            </p:cNvPr>
            <p:cNvSpPr>
              <a:spLocks noChangeShapeType="1"/>
            </p:cNvSpPr>
            <p:nvPr/>
          </p:nvSpPr>
          <p:spPr bwMode="auto">
            <a:xfrm flipH="1" flipV="1">
              <a:off x="2286001" y="3421063"/>
              <a:ext cx="14288"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6" name="Line 1008">
              <a:extLst>
                <a:ext uri="{FF2B5EF4-FFF2-40B4-BE49-F238E27FC236}">
                  <a16:creationId xmlns:a16="http://schemas.microsoft.com/office/drawing/2014/main" id="{EAE04B30-7F11-BD00-E892-E649E6896D04}"/>
                </a:ext>
              </a:extLst>
            </p:cNvPr>
            <p:cNvSpPr>
              <a:spLocks noChangeShapeType="1"/>
            </p:cNvSpPr>
            <p:nvPr/>
          </p:nvSpPr>
          <p:spPr bwMode="auto">
            <a:xfrm flipH="1">
              <a:off x="7172326" y="3421063"/>
              <a:ext cx="14288"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7" name="Line 1009">
              <a:extLst>
                <a:ext uri="{FF2B5EF4-FFF2-40B4-BE49-F238E27FC236}">
                  <a16:creationId xmlns:a16="http://schemas.microsoft.com/office/drawing/2014/main" id="{D9D43A0D-75EE-7F9A-6725-1F59171F6F19}"/>
                </a:ext>
              </a:extLst>
            </p:cNvPr>
            <p:cNvSpPr>
              <a:spLocks noChangeShapeType="1"/>
            </p:cNvSpPr>
            <p:nvPr/>
          </p:nvSpPr>
          <p:spPr bwMode="auto">
            <a:xfrm flipH="1" flipV="1">
              <a:off x="2274888" y="3390900"/>
              <a:ext cx="1111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8" name="Line 1010">
              <a:extLst>
                <a:ext uri="{FF2B5EF4-FFF2-40B4-BE49-F238E27FC236}">
                  <a16:creationId xmlns:a16="http://schemas.microsoft.com/office/drawing/2014/main" id="{1601CDE1-B7BE-3E1A-1C20-D575FD7F2F43}"/>
                </a:ext>
              </a:extLst>
            </p:cNvPr>
            <p:cNvSpPr>
              <a:spLocks noChangeShapeType="1"/>
            </p:cNvSpPr>
            <p:nvPr/>
          </p:nvSpPr>
          <p:spPr bwMode="auto">
            <a:xfrm flipH="1">
              <a:off x="7186613" y="3390900"/>
              <a:ext cx="1111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9" name="Line 1011">
              <a:extLst>
                <a:ext uri="{FF2B5EF4-FFF2-40B4-BE49-F238E27FC236}">
                  <a16:creationId xmlns:a16="http://schemas.microsoft.com/office/drawing/2014/main" id="{73D3F357-7E26-6162-88B0-6B91D09F15BC}"/>
                </a:ext>
              </a:extLst>
            </p:cNvPr>
            <p:cNvSpPr>
              <a:spLocks noChangeShapeType="1"/>
            </p:cNvSpPr>
            <p:nvPr/>
          </p:nvSpPr>
          <p:spPr bwMode="auto">
            <a:xfrm flipH="1" flipV="1">
              <a:off x="2268538" y="3362325"/>
              <a:ext cx="6350"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0" name="Line 1012">
              <a:extLst>
                <a:ext uri="{FF2B5EF4-FFF2-40B4-BE49-F238E27FC236}">
                  <a16:creationId xmlns:a16="http://schemas.microsoft.com/office/drawing/2014/main" id="{9DC99F84-C4E2-54A6-A20A-C7F5D0536F1C}"/>
                </a:ext>
              </a:extLst>
            </p:cNvPr>
            <p:cNvSpPr>
              <a:spLocks noChangeShapeType="1"/>
            </p:cNvSpPr>
            <p:nvPr/>
          </p:nvSpPr>
          <p:spPr bwMode="auto">
            <a:xfrm flipH="1">
              <a:off x="7197726" y="3362325"/>
              <a:ext cx="6350"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1" name="Freeform 1013">
              <a:extLst>
                <a:ext uri="{FF2B5EF4-FFF2-40B4-BE49-F238E27FC236}">
                  <a16:creationId xmlns:a16="http://schemas.microsoft.com/office/drawing/2014/main" id="{152A5614-B969-6F3D-34AD-7272BD562596}"/>
                </a:ext>
              </a:extLst>
            </p:cNvPr>
            <p:cNvSpPr>
              <a:spLocks/>
            </p:cNvSpPr>
            <p:nvPr/>
          </p:nvSpPr>
          <p:spPr bwMode="auto">
            <a:xfrm>
              <a:off x="2263776" y="3332163"/>
              <a:ext cx="4763" cy="30163"/>
            </a:xfrm>
            <a:custGeom>
              <a:avLst/>
              <a:gdLst>
                <a:gd name="T0" fmla="*/ 3 w 3"/>
                <a:gd name="T1" fmla="*/ 19 h 19"/>
                <a:gd name="T2" fmla="*/ 1 w 3"/>
                <a:gd name="T3" fmla="*/ 2 h 19"/>
                <a:gd name="T4" fmla="*/ 0 w 3"/>
                <a:gd name="T5" fmla="*/ 0 h 19"/>
              </a:gdLst>
              <a:ahLst/>
              <a:cxnLst>
                <a:cxn ang="0">
                  <a:pos x="T0" y="T1"/>
                </a:cxn>
                <a:cxn ang="0">
                  <a:pos x="T2" y="T3"/>
                </a:cxn>
                <a:cxn ang="0">
                  <a:pos x="T4" y="T5"/>
                </a:cxn>
              </a:cxnLst>
              <a:rect l="0" t="0" r="r" b="b"/>
              <a:pathLst>
                <a:path w="3" h="19">
                  <a:moveTo>
                    <a:pt x="3" y="19"/>
                  </a:moveTo>
                  <a:lnTo>
                    <a:pt x="1"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2" name="Freeform 1014">
              <a:extLst>
                <a:ext uri="{FF2B5EF4-FFF2-40B4-BE49-F238E27FC236}">
                  <a16:creationId xmlns:a16="http://schemas.microsoft.com/office/drawing/2014/main" id="{CC6C1E0D-9C10-6936-7686-CFC80308513B}"/>
                </a:ext>
              </a:extLst>
            </p:cNvPr>
            <p:cNvSpPr>
              <a:spLocks/>
            </p:cNvSpPr>
            <p:nvPr/>
          </p:nvSpPr>
          <p:spPr bwMode="auto">
            <a:xfrm>
              <a:off x="7204076" y="3332163"/>
              <a:ext cx="4763" cy="30163"/>
            </a:xfrm>
            <a:custGeom>
              <a:avLst/>
              <a:gdLst>
                <a:gd name="T0" fmla="*/ 3 w 3"/>
                <a:gd name="T1" fmla="*/ 0 h 19"/>
                <a:gd name="T2" fmla="*/ 2 w 3"/>
                <a:gd name="T3" fmla="*/ 2 h 19"/>
                <a:gd name="T4" fmla="*/ 0 w 3"/>
                <a:gd name="T5" fmla="*/ 19 h 19"/>
              </a:gdLst>
              <a:ahLst/>
              <a:cxnLst>
                <a:cxn ang="0">
                  <a:pos x="T0" y="T1"/>
                </a:cxn>
                <a:cxn ang="0">
                  <a:pos x="T2" y="T3"/>
                </a:cxn>
                <a:cxn ang="0">
                  <a:pos x="T4" y="T5"/>
                </a:cxn>
              </a:cxnLst>
              <a:rect l="0" t="0" r="r" b="b"/>
              <a:pathLst>
                <a:path w="3" h="19">
                  <a:moveTo>
                    <a:pt x="3" y="0"/>
                  </a:moveTo>
                  <a:lnTo>
                    <a:pt x="2" y="2"/>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3" name="Line 1015">
              <a:extLst>
                <a:ext uri="{FF2B5EF4-FFF2-40B4-BE49-F238E27FC236}">
                  <a16:creationId xmlns:a16="http://schemas.microsoft.com/office/drawing/2014/main" id="{C02355C7-A3BE-99C6-7503-9B0BBD3F6F1B}"/>
                </a:ext>
              </a:extLst>
            </p:cNvPr>
            <p:cNvSpPr>
              <a:spLocks noChangeShapeType="1"/>
            </p:cNvSpPr>
            <p:nvPr/>
          </p:nvSpPr>
          <p:spPr bwMode="auto">
            <a:xfrm flipV="1">
              <a:off x="2263776" y="3302000"/>
              <a:ext cx="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4" name="Line 1016">
              <a:extLst>
                <a:ext uri="{FF2B5EF4-FFF2-40B4-BE49-F238E27FC236}">
                  <a16:creationId xmlns:a16="http://schemas.microsoft.com/office/drawing/2014/main" id="{C2434E96-688C-4664-960B-5DB9BEB14444}"/>
                </a:ext>
              </a:extLst>
            </p:cNvPr>
            <p:cNvSpPr>
              <a:spLocks noChangeShapeType="1"/>
            </p:cNvSpPr>
            <p:nvPr/>
          </p:nvSpPr>
          <p:spPr bwMode="auto">
            <a:xfrm>
              <a:off x="7208838" y="3302000"/>
              <a:ext cx="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5" name="Freeform 1017">
              <a:extLst>
                <a:ext uri="{FF2B5EF4-FFF2-40B4-BE49-F238E27FC236}">
                  <a16:creationId xmlns:a16="http://schemas.microsoft.com/office/drawing/2014/main" id="{B8D51EFD-81C2-A26F-C3CC-8F4175C08905}"/>
                </a:ext>
              </a:extLst>
            </p:cNvPr>
            <p:cNvSpPr>
              <a:spLocks/>
            </p:cNvSpPr>
            <p:nvPr/>
          </p:nvSpPr>
          <p:spPr bwMode="auto">
            <a:xfrm>
              <a:off x="2263776" y="3271838"/>
              <a:ext cx="4763" cy="30163"/>
            </a:xfrm>
            <a:custGeom>
              <a:avLst/>
              <a:gdLst>
                <a:gd name="T0" fmla="*/ 0 w 3"/>
                <a:gd name="T1" fmla="*/ 19 h 19"/>
                <a:gd name="T2" fmla="*/ 1 w 3"/>
                <a:gd name="T3" fmla="*/ 17 h 19"/>
                <a:gd name="T4" fmla="*/ 3 w 3"/>
                <a:gd name="T5" fmla="*/ 0 h 19"/>
              </a:gdLst>
              <a:ahLst/>
              <a:cxnLst>
                <a:cxn ang="0">
                  <a:pos x="T0" y="T1"/>
                </a:cxn>
                <a:cxn ang="0">
                  <a:pos x="T2" y="T3"/>
                </a:cxn>
                <a:cxn ang="0">
                  <a:pos x="T4" y="T5"/>
                </a:cxn>
              </a:cxnLst>
              <a:rect l="0" t="0" r="r" b="b"/>
              <a:pathLst>
                <a:path w="3" h="19">
                  <a:moveTo>
                    <a:pt x="0" y="19"/>
                  </a:moveTo>
                  <a:lnTo>
                    <a:pt x="1" y="17"/>
                  </a:lnTo>
                  <a:lnTo>
                    <a:pt x="3"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6" name="Freeform 1018">
              <a:extLst>
                <a:ext uri="{FF2B5EF4-FFF2-40B4-BE49-F238E27FC236}">
                  <a16:creationId xmlns:a16="http://schemas.microsoft.com/office/drawing/2014/main" id="{550E4DC0-3295-B397-7769-2A62C66CF5C7}"/>
                </a:ext>
              </a:extLst>
            </p:cNvPr>
            <p:cNvSpPr>
              <a:spLocks/>
            </p:cNvSpPr>
            <p:nvPr/>
          </p:nvSpPr>
          <p:spPr bwMode="auto">
            <a:xfrm>
              <a:off x="7204076" y="3271838"/>
              <a:ext cx="4763" cy="30163"/>
            </a:xfrm>
            <a:custGeom>
              <a:avLst/>
              <a:gdLst>
                <a:gd name="T0" fmla="*/ 0 w 3"/>
                <a:gd name="T1" fmla="*/ 0 h 19"/>
                <a:gd name="T2" fmla="*/ 2 w 3"/>
                <a:gd name="T3" fmla="*/ 17 h 19"/>
                <a:gd name="T4" fmla="*/ 3 w 3"/>
                <a:gd name="T5" fmla="*/ 19 h 19"/>
              </a:gdLst>
              <a:ahLst/>
              <a:cxnLst>
                <a:cxn ang="0">
                  <a:pos x="T0" y="T1"/>
                </a:cxn>
                <a:cxn ang="0">
                  <a:pos x="T2" y="T3"/>
                </a:cxn>
                <a:cxn ang="0">
                  <a:pos x="T4" y="T5"/>
                </a:cxn>
              </a:cxnLst>
              <a:rect l="0" t="0" r="r" b="b"/>
              <a:pathLst>
                <a:path w="3" h="19">
                  <a:moveTo>
                    <a:pt x="0" y="0"/>
                  </a:moveTo>
                  <a:lnTo>
                    <a:pt x="2" y="17"/>
                  </a:lnTo>
                  <a:lnTo>
                    <a:pt x="3"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7" name="Line 1019">
              <a:extLst>
                <a:ext uri="{FF2B5EF4-FFF2-40B4-BE49-F238E27FC236}">
                  <a16:creationId xmlns:a16="http://schemas.microsoft.com/office/drawing/2014/main" id="{4C6E2773-BF05-4E26-4C84-49D523862F95}"/>
                </a:ext>
              </a:extLst>
            </p:cNvPr>
            <p:cNvSpPr>
              <a:spLocks noChangeShapeType="1"/>
            </p:cNvSpPr>
            <p:nvPr/>
          </p:nvSpPr>
          <p:spPr bwMode="auto">
            <a:xfrm flipV="1">
              <a:off x="2268538" y="3241675"/>
              <a:ext cx="63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8" name="Line 1020">
              <a:extLst>
                <a:ext uri="{FF2B5EF4-FFF2-40B4-BE49-F238E27FC236}">
                  <a16:creationId xmlns:a16="http://schemas.microsoft.com/office/drawing/2014/main" id="{237D6CBE-BA68-E03E-598B-08F05E5EC029}"/>
                </a:ext>
              </a:extLst>
            </p:cNvPr>
            <p:cNvSpPr>
              <a:spLocks noChangeShapeType="1"/>
            </p:cNvSpPr>
            <p:nvPr/>
          </p:nvSpPr>
          <p:spPr bwMode="auto">
            <a:xfrm>
              <a:off x="7197726" y="3241675"/>
              <a:ext cx="63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9" name="Line 1021">
              <a:extLst>
                <a:ext uri="{FF2B5EF4-FFF2-40B4-BE49-F238E27FC236}">
                  <a16:creationId xmlns:a16="http://schemas.microsoft.com/office/drawing/2014/main" id="{4F7E0C0E-7390-9DDB-3EF9-6957B6ECF52C}"/>
                </a:ext>
              </a:extLst>
            </p:cNvPr>
            <p:cNvSpPr>
              <a:spLocks noChangeShapeType="1"/>
            </p:cNvSpPr>
            <p:nvPr/>
          </p:nvSpPr>
          <p:spPr bwMode="auto">
            <a:xfrm flipV="1">
              <a:off x="2274888" y="3211513"/>
              <a:ext cx="1111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0" name="Line 1022">
              <a:extLst>
                <a:ext uri="{FF2B5EF4-FFF2-40B4-BE49-F238E27FC236}">
                  <a16:creationId xmlns:a16="http://schemas.microsoft.com/office/drawing/2014/main" id="{6622B244-CA2E-7B9A-2CE8-E7B0E0CCAE99}"/>
                </a:ext>
              </a:extLst>
            </p:cNvPr>
            <p:cNvSpPr>
              <a:spLocks noChangeShapeType="1"/>
            </p:cNvSpPr>
            <p:nvPr/>
          </p:nvSpPr>
          <p:spPr bwMode="auto">
            <a:xfrm>
              <a:off x="7186613" y="3211513"/>
              <a:ext cx="1111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1" name="Line 1023">
              <a:extLst>
                <a:ext uri="{FF2B5EF4-FFF2-40B4-BE49-F238E27FC236}">
                  <a16:creationId xmlns:a16="http://schemas.microsoft.com/office/drawing/2014/main" id="{5BD26052-EF0D-655C-FBCE-B992D771B4BB}"/>
                </a:ext>
              </a:extLst>
            </p:cNvPr>
            <p:cNvSpPr>
              <a:spLocks noChangeShapeType="1"/>
            </p:cNvSpPr>
            <p:nvPr/>
          </p:nvSpPr>
          <p:spPr bwMode="auto">
            <a:xfrm flipV="1">
              <a:off x="2286001" y="3182938"/>
              <a:ext cx="14288"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2" name="Line 1024">
              <a:extLst>
                <a:ext uri="{FF2B5EF4-FFF2-40B4-BE49-F238E27FC236}">
                  <a16:creationId xmlns:a16="http://schemas.microsoft.com/office/drawing/2014/main" id="{D1FE1E00-4EDC-0FFF-3718-3873AB529523}"/>
                </a:ext>
              </a:extLst>
            </p:cNvPr>
            <p:cNvSpPr>
              <a:spLocks noChangeShapeType="1"/>
            </p:cNvSpPr>
            <p:nvPr/>
          </p:nvSpPr>
          <p:spPr bwMode="auto">
            <a:xfrm>
              <a:off x="7172326" y="3182938"/>
              <a:ext cx="14288"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3" name="Line 1025">
              <a:extLst>
                <a:ext uri="{FF2B5EF4-FFF2-40B4-BE49-F238E27FC236}">
                  <a16:creationId xmlns:a16="http://schemas.microsoft.com/office/drawing/2014/main" id="{186E7A44-DFF8-81FD-A307-0DDAE7932BEF}"/>
                </a:ext>
              </a:extLst>
            </p:cNvPr>
            <p:cNvSpPr>
              <a:spLocks noChangeShapeType="1"/>
            </p:cNvSpPr>
            <p:nvPr/>
          </p:nvSpPr>
          <p:spPr bwMode="auto">
            <a:xfrm flipV="1">
              <a:off x="2300288" y="3152775"/>
              <a:ext cx="190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4" name="Line 1026">
              <a:extLst>
                <a:ext uri="{FF2B5EF4-FFF2-40B4-BE49-F238E27FC236}">
                  <a16:creationId xmlns:a16="http://schemas.microsoft.com/office/drawing/2014/main" id="{0FA39678-D13C-5B9A-576C-98325D438BCD}"/>
                </a:ext>
              </a:extLst>
            </p:cNvPr>
            <p:cNvSpPr>
              <a:spLocks noChangeShapeType="1"/>
            </p:cNvSpPr>
            <p:nvPr/>
          </p:nvSpPr>
          <p:spPr bwMode="auto">
            <a:xfrm>
              <a:off x="7153276" y="3152775"/>
              <a:ext cx="190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5" name="Freeform 1027">
              <a:extLst>
                <a:ext uri="{FF2B5EF4-FFF2-40B4-BE49-F238E27FC236}">
                  <a16:creationId xmlns:a16="http://schemas.microsoft.com/office/drawing/2014/main" id="{C8D4183C-C2B0-BAD9-9936-C3E0A49B9CDC}"/>
                </a:ext>
              </a:extLst>
            </p:cNvPr>
            <p:cNvSpPr>
              <a:spLocks/>
            </p:cNvSpPr>
            <p:nvPr/>
          </p:nvSpPr>
          <p:spPr bwMode="auto">
            <a:xfrm>
              <a:off x="2319338" y="3122613"/>
              <a:ext cx="22225" cy="30163"/>
            </a:xfrm>
            <a:custGeom>
              <a:avLst/>
              <a:gdLst>
                <a:gd name="T0" fmla="*/ 0 w 14"/>
                <a:gd name="T1" fmla="*/ 19 h 19"/>
                <a:gd name="T2" fmla="*/ 11 w 14"/>
                <a:gd name="T3" fmla="*/ 4 h 19"/>
                <a:gd name="T4" fmla="*/ 14 w 14"/>
                <a:gd name="T5" fmla="*/ 0 h 19"/>
              </a:gdLst>
              <a:ahLst/>
              <a:cxnLst>
                <a:cxn ang="0">
                  <a:pos x="T0" y="T1"/>
                </a:cxn>
                <a:cxn ang="0">
                  <a:pos x="T2" y="T3"/>
                </a:cxn>
                <a:cxn ang="0">
                  <a:pos x="T4" y="T5"/>
                </a:cxn>
              </a:cxnLst>
              <a:rect l="0" t="0" r="r" b="b"/>
              <a:pathLst>
                <a:path w="14" h="19">
                  <a:moveTo>
                    <a:pt x="0" y="19"/>
                  </a:moveTo>
                  <a:lnTo>
                    <a:pt x="11" y="4"/>
                  </a:lnTo>
                  <a:lnTo>
                    <a:pt x="14"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6" name="Freeform 1028">
              <a:extLst>
                <a:ext uri="{FF2B5EF4-FFF2-40B4-BE49-F238E27FC236}">
                  <a16:creationId xmlns:a16="http://schemas.microsoft.com/office/drawing/2014/main" id="{AE3996C2-5D80-7E8B-E9E1-1A83C0D14933}"/>
                </a:ext>
              </a:extLst>
            </p:cNvPr>
            <p:cNvSpPr>
              <a:spLocks/>
            </p:cNvSpPr>
            <p:nvPr/>
          </p:nvSpPr>
          <p:spPr bwMode="auto">
            <a:xfrm>
              <a:off x="7131051" y="3122613"/>
              <a:ext cx="22225" cy="30163"/>
            </a:xfrm>
            <a:custGeom>
              <a:avLst/>
              <a:gdLst>
                <a:gd name="T0" fmla="*/ 0 w 14"/>
                <a:gd name="T1" fmla="*/ 0 h 19"/>
                <a:gd name="T2" fmla="*/ 3 w 14"/>
                <a:gd name="T3" fmla="*/ 4 h 19"/>
                <a:gd name="T4" fmla="*/ 14 w 14"/>
                <a:gd name="T5" fmla="*/ 19 h 19"/>
              </a:gdLst>
              <a:ahLst/>
              <a:cxnLst>
                <a:cxn ang="0">
                  <a:pos x="T0" y="T1"/>
                </a:cxn>
                <a:cxn ang="0">
                  <a:pos x="T2" y="T3"/>
                </a:cxn>
                <a:cxn ang="0">
                  <a:pos x="T4" y="T5"/>
                </a:cxn>
              </a:cxnLst>
              <a:rect l="0" t="0" r="r" b="b"/>
              <a:pathLst>
                <a:path w="14" h="19">
                  <a:moveTo>
                    <a:pt x="0" y="0"/>
                  </a:moveTo>
                  <a:lnTo>
                    <a:pt x="3" y="4"/>
                  </a:lnTo>
                  <a:lnTo>
                    <a:pt x="14"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7" name="Line 1029">
              <a:extLst>
                <a:ext uri="{FF2B5EF4-FFF2-40B4-BE49-F238E27FC236}">
                  <a16:creationId xmlns:a16="http://schemas.microsoft.com/office/drawing/2014/main" id="{60B30A96-B62E-2D75-9CD8-D5B56A41D7C1}"/>
                </a:ext>
              </a:extLst>
            </p:cNvPr>
            <p:cNvSpPr>
              <a:spLocks noChangeShapeType="1"/>
            </p:cNvSpPr>
            <p:nvPr/>
          </p:nvSpPr>
          <p:spPr bwMode="auto">
            <a:xfrm flipV="1">
              <a:off x="2341563" y="3092450"/>
              <a:ext cx="2540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8" name="Line 1030">
              <a:extLst>
                <a:ext uri="{FF2B5EF4-FFF2-40B4-BE49-F238E27FC236}">
                  <a16:creationId xmlns:a16="http://schemas.microsoft.com/office/drawing/2014/main" id="{09974A0B-EEBD-B373-227B-6CD756169B35}"/>
                </a:ext>
              </a:extLst>
            </p:cNvPr>
            <p:cNvSpPr>
              <a:spLocks noChangeShapeType="1"/>
            </p:cNvSpPr>
            <p:nvPr/>
          </p:nvSpPr>
          <p:spPr bwMode="auto">
            <a:xfrm>
              <a:off x="7105651" y="3092450"/>
              <a:ext cx="2540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9" name="Line 1031">
              <a:extLst>
                <a:ext uri="{FF2B5EF4-FFF2-40B4-BE49-F238E27FC236}">
                  <a16:creationId xmlns:a16="http://schemas.microsoft.com/office/drawing/2014/main" id="{72C1C2F3-80AA-9B66-440E-36C8AEC99FDA}"/>
                </a:ext>
              </a:extLst>
            </p:cNvPr>
            <p:cNvSpPr>
              <a:spLocks noChangeShapeType="1"/>
            </p:cNvSpPr>
            <p:nvPr/>
          </p:nvSpPr>
          <p:spPr bwMode="auto">
            <a:xfrm flipV="1">
              <a:off x="2366963" y="3062288"/>
              <a:ext cx="3016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0" name="Line 1032">
              <a:extLst>
                <a:ext uri="{FF2B5EF4-FFF2-40B4-BE49-F238E27FC236}">
                  <a16:creationId xmlns:a16="http://schemas.microsoft.com/office/drawing/2014/main" id="{47B98AC2-D20E-B0A4-5431-F235418E8BDE}"/>
                </a:ext>
              </a:extLst>
            </p:cNvPr>
            <p:cNvSpPr>
              <a:spLocks noChangeShapeType="1"/>
            </p:cNvSpPr>
            <p:nvPr/>
          </p:nvSpPr>
          <p:spPr bwMode="auto">
            <a:xfrm>
              <a:off x="7075488" y="3062288"/>
              <a:ext cx="3016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1" name="Freeform 1033">
              <a:extLst>
                <a:ext uri="{FF2B5EF4-FFF2-40B4-BE49-F238E27FC236}">
                  <a16:creationId xmlns:a16="http://schemas.microsoft.com/office/drawing/2014/main" id="{FF4469C4-BE49-92CF-2269-1EF091005EEC}"/>
                </a:ext>
              </a:extLst>
            </p:cNvPr>
            <p:cNvSpPr>
              <a:spLocks/>
            </p:cNvSpPr>
            <p:nvPr/>
          </p:nvSpPr>
          <p:spPr bwMode="auto">
            <a:xfrm>
              <a:off x="2397126" y="3033713"/>
              <a:ext cx="34925" cy="28575"/>
            </a:xfrm>
            <a:custGeom>
              <a:avLst/>
              <a:gdLst>
                <a:gd name="T0" fmla="*/ 0 w 22"/>
                <a:gd name="T1" fmla="*/ 18 h 18"/>
                <a:gd name="T2" fmla="*/ 7 w 22"/>
                <a:gd name="T3" fmla="*/ 13 h 18"/>
                <a:gd name="T4" fmla="*/ 22 w 22"/>
                <a:gd name="T5" fmla="*/ 0 h 18"/>
              </a:gdLst>
              <a:ahLst/>
              <a:cxnLst>
                <a:cxn ang="0">
                  <a:pos x="T0" y="T1"/>
                </a:cxn>
                <a:cxn ang="0">
                  <a:pos x="T2" y="T3"/>
                </a:cxn>
                <a:cxn ang="0">
                  <a:pos x="T4" y="T5"/>
                </a:cxn>
              </a:cxnLst>
              <a:rect l="0" t="0" r="r" b="b"/>
              <a:pathLst>
                <a:path w="22" h="18">
                  <a:moveTo>
                    <a:pt x="0" y="18"/>
                  </a:moveTo>
                  <a:lnTo>
                    <a:pt x="7" y="13"/>
                  </a:lnTo>
                  <a:lnTo>
                    <a:pt x="22"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2" name="Freeform 1034">
              <a:extLst>
                <a:ext uri="{FF2B5EF4-FFF2-40B4-BE49-F238E27FC236}">
                  <a16:creationId xmlns:a16="http://schemas.microsoft.com/office/drawing/2014/main" id="{53C65876-6576-21C5-FC9F-BB3CEDFEC3BB}"/>
                </a:ext>
              </a:extLst>
            </p:cNvPr>
            <p:cNvSpPr>
              <a:spLocks/>
            </p:cNvSpPr>
            <p:nvPr/>
          </p:nvSpPr>
          <p:spPr bwMode="auto">
            <a:xfrm>
              <a:off x="7040563" y="3033713"/>
              <a:ext cx="34925" cy="28575"/>
            </a:xfrm>
            <a:custGeom>
              <a:avLst/>
              <a:gdLst>
                <a:gd name="T0" fmla="*/ 0 w 22"/>
                <a:gd name="T1" fmla="*/ 0 h 18"/>
                <a:gd name="T2" fmla="*/ 15 w 22"/>
                <a:gd name="T3" fmla="*/ 13 h 18"/>
                <a:gd name="T4" fmla="*/ 22 w 22"/>
                <a:gd name="T5" fmla="*/ 18 h 18"/>
              </a:gdLst>
              <a:ahLst/>
              <a:cxnLst>
                <a:cxn ang="0">
                  <a:pos x="T0" y="T1"/>
                </a:cxn>
                <a:cxn ang="0">
                  <a:pos x="T2" y="T3"/>
                </a:cxn>
                <a:cxn ang="0">
                  <a:pos x="T4" y="T5"/>
                </a:cxn>
              </a:cxnLst>
              <a:rect l="0" t="0" r="r" b="b"/>
              <a:pathLst>
                <a:path w="22" h="18">
                  <a:moveTo>
                    <a:pt x="0" y="0"/>
                  </a:moveTo>
                  <a:lnTo>
                    <a:pt x="15" y="13"/>
                  </a:lnTo>
                  <a:lnTo>
                    <a:pt x="22"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3" name="Line 1035">
              <a:extLst>
                <a:ext uri="{FF2B5EF4-FFF2-40B4-BE49-F238E27FC236}">
                  <a16:creationId xmlns:a16="http://schemas.microsoft.com/office/drawing/2014/main" id="{77967D5C-FCA2-1DEE-ED2F-061160BD804F}"/>
                </a:ext>
              </a:extLst>
            </p:cNvPr>
            <p:cNvSpPr>
              <a:spLocks noChangeShapeType="1"/>
            </p:cNvSpPr>
            <p:nvPr/>
          </p:nvSpPr>
          <p:spPr bwMode="auto">
            <a:xfrm flipV="1">
              <a:off x="2432051" y="3003550"/>
              <a:ext cx="39688"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4" name="Line 1036">
              <a:extLst>
                <a:ext uri="{FF2B5EF4-FFF2-40B4-BE49-F238E27FC236}">
                  <a16:creationId xmlns:a16="http://schemas.microsoft.com/office/drawing/2014/main" id="{173464E2-692B-D421-5FA8-BA748CAE52BE}"/>
                </a:ext>
              </a:extLst>
            </p:cNvPr>
            <p:cNvSpPr>
              <a:spLocks noChangeShapeType="1"/>
            </p:cNvSpPr>
            <p:nvPr/>
          </p:nvSpPr>
          <p:spPr bwMode="auto">
            <a:xfrm>
              <a:off x="7000876" y="3003550"/>
              <a:ext cx="39688"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5" name="Freeform 1037">
              <a:extLst>
                <a:ext uri="{FF2B5EF4-FFF2-40B4-BE49-F238E27FC236}">
                  <a16:creationId xmlns:a16="http://schemas.microsoft.com/office/drawing/2014/main" id="{522A015C-8240-A1BC-9618-4277B3FDE6E9}"/>
                </a:ext>
              </a:extLst>
            </p:cNvPr>
            <p:cNvSpPr>
              <a:spLocks/>
            </p:cNvSpPr>
            <p:nvPr/>
          </p:nvSpPr>
          <p:spPr bwMode="auto">
            <a:xfrm>
              <a:off x="2471738" y="2973388"/>
              <a:ext cx="42863" cy="30163"/>
            </a:xfrm>
            <a:custGeom>
              <a:avLst/>
              <a:gdLst>
                <a:gd name="T0" fmla="*/ 0 w 27"/>
                <a:gd name="T1" fmla="*/ 19 h 19"/>
                <a:gd name="T2" fmla="*/ 5 w 27"/>
                <a:gd name="T3" fmla="*/ 15 h 19"/>
                <a:gd name="T4" fmla="*/ 27 w 27"/>
                <a:gd name="T5" fmla="*/ 0 h 19"/>
              </a:gdLst>
              <a:ahLst/>
              <a:cxnLst>
                <a:cxn ang="0">
                  <a:pos x="T0" y="T1"/>
                </a:cxn>
                <a:cxn ang="0">
                  <a:pos x="T2" y="T3"/>
                </a:cxn>
                <a:cxn ang="0">
                  <a:pos x="T4" y="T5"/>
                </a:cxn>
              </a:cxnLst>
              <a:rect l="0" t="0" r="r" b="b"/>
              <a:pathLst>
                <a:path w="27" h="19">
                  <a:moveTo>
                    <a:pt x="0" y="19"/>
                  </a:moveTo>
                  <a:lnTo>
                    <a:pt x="5" y="15"/>
                  </a:lnTo>
                  <a:lnTo>
                    <a:pt x="27"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6" name="Freeform 1038">
              <a:extLst>
                <a:ext uri="{FF2B5EF4-FFF2-40B4-BE49-F238E27FC236}">
                  <a16:creationId xmlns:a16="http://schemas.microsoft.com/office/drawing/2014/main" id="{8B728BA5-ADCF-A208-C1E0-4E0DFA2BC9E2}"/>
                </a:ext>
              </a:extLst>
            </p:cNvPr>
            <p:cNvSpPr>
              <a:spLocks/>
            </p:cNvSpPr>
            <p:nvPr/>
          </p:nvSpPr>
          <p:spPr bwMode="auto">
            <a:xfrm>
              <a:off x="6958013" y="2973388"/>
              <a:ext cx="42863" cy="30163"/>
            </a:xfrm>
            <a:custGeom>
              <a:avLst/>
              <a:gdLst>
                <a:gd name="T0" fmla="*/ 0 w 27"/>
                <a:gd name="T1" fmla="*/ 0 h 19"/>
                <a:gd name="T2" fmla="*/ 22 w 27"/>
                <a:gd name="T3" fmla="*/ 15 h 19"/>
                <a:gd name="T4" fmla="*/ 27 w 27"/>
                <a:gd name="T5" fmla="*/ 19 h 19"/>
              </a:gdLst>
              <a:ahLst/>
              <a:cxnLst>
                <a:cxn ang="0">
                  <a:pos x="T0" y="T1"/>
                </a:cxn>
                <a:cxn ang="0">
                  <a:pos x="T2" y="T3"/>
                </a:cxn>
                <a:cxn ang="0">
                  <a:pos x="T4" y="T5"/>
                </a:cxn>
              </a:cxnLst>
              <a:rect l="0" t="0" r="r" b="b"/>
              <a:pathLst>
                <a:path w="27" h="19">
                  <a:moveTo>
                    <a:pt x="0" y="0"/>
                  </a:moveTo>
                  <a:lnTo>
                    <a:pt x="22" y="15"/>
                  </a:lnTo>
                  <a:lnTo>
                    <a:pt x="27"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7" name="Freeform 1039">
              <a:extLst>
                <a:ext uri="{FF2B5EF4-FFF2-40B4-BE49-F238E27FC236}">
                  <a16:creationId xmlns:a16="http://schemas.microsoft.com/office/drawing/2014/main" id="{035B045C-1066-5E8F-D8B8-6A35F63B29E4}"/>
                </a:ext>
              </a:extLst>
            </p:cNvPr>
            <p:cNvSpPr>
              <a:spLocks/>
            </p:cNvSpPr>
            <p:nvPr/>
          </p:nvSpPr>
          <p:spPr bwMode="auto">
            <a:xfrm>
              <a:off x="2514601" y="2943225"/>
              <a:ext cx="49213" cy="30163"/>
            </a:xfrm>
            <a:custGeom>
              <a:avLst/>
              <a:gdLst>
                <a:gd name="T0" fmla="*/ 0 w 31"/>
                <a:gd name="T1" fmla="*/ 19 h 19"/>
                <a:gd name="T2" fmla="*/ 23 w 31"/>
                <a:gd name="T3" fmla="*/ 5 h 19"/>
                <a:gd name="T4" fmla="*/ 31 w 31"/>
                <a:gd name="T5" fmla="*/ 0 h 19"/>
              </a:gdLst>
              <a:ahLst/>
              <a:cxnLst>
                <a:cxn ang="0">
                  <a:pos x="T0" y="T1"/>
                </a:cxn>
                <a:cxn ang="0">
                  <a:pos x="T2" y="T3"/>
                </a:cxn>
                <a:cxn ang="0">
                  <a:pos x="T4" y="T5"/>
                </a:cxn>
              </a:cxnLst>
              <a:rect l="0" t="0" r="r" b="b"/>
              <a:pathLst>
                <a:path w="31" h="19">
                  <a:moveTo>
                    <a:pt x="0" y="19"/>
                  </a:moveTo>
                  <a:lnTo>
                    <a:pt x="23" y="5"/>
                  </a:lnTo>
                  <a:lnTo>
                    <a:pt x="31"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8" name="Freeform 1040">
              <a:extLst>
                <a:ext uri="{FF2B5EF4-FFF2-40B4-BE49-F238E27FC236}">
                  <a16:creationId xmlns:a16="http://schemas.microsoft.com/office/drawing/2014/main" id="{B712265D-806F-8F63-C3A2-CFAA5503D418}"/>
                </a:ext>
              </a:extLst>
            </p:cNvPr>
            <p:cNvSpPr>
              <a:spLocks/>
            </p:cNvSpPr>
            <p:nvPr/>
          </p:nvSpPr>
          <p:spPr bwMode="auto">
            <a:xfrm>
              <a:off x="6908801" y="2943225"/>
              <a:ext cx="49213" cy="30163"/>
            </a:xfrm>
            <a:custGeom>
              <a:avLst/>
              <a:gdLst>
                <a:gd name="T0" fmla="*/ 0 w 31"/>
                <a:gd name="T1" fmla="*/ 0 h 19"/>
                <a:gd name="T2" fmla="*/ 8 w 31"/>
                <a:gd name="T3" fmla="*/ 5 h 19"/>
                <a:gd name="T4" fmla="*/ 31 w 31"/>
                <a:gd name="T5" fmla="*/ 19 h 19"/>
              </a:gdLst>
              <a:ahLst/>
              <a:cxnLst>
                <a:cxn ang="0">
                  <a:pos x="T0" y="T1"/>
                </a:cxn>
                <a:cxn ang="0">
                  <a:pos x="T2" y="T3"/>
                </a:cxn>
                <a:cxn ang="0">
                  <a:pos x="T4" y="T5"/>
                </a:cxn>
              </a:cxnLst>
              <a:rect l="0" t="0" r="r" b="b"/>
              <a:pathLst>
                <a:path w="31" h="19">
                  <a:moveTo>
                    <a:pt x="0" y="0"/>
                  </a:moveTo>
                  <a:lnTo>
                    <a:pt x="8" y="5"/>
                  </a:lnTo>
                  <a:lnTo>
                    <a:pt x="31"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9" name="Line 1041">
              <a:extLst>
                <a:ext uri="{FF2B5EF4-FFF2-40B4-BE49-F238E27FC236}">
                  <a16:creationId xmlns:a16="http://schemas.microsoft.com/office/drawing/2014/main" id="{597B4313-B788-A78F-D4BE-8EF9211F3FC9}"/>
                </a:ext>
              </a:extLst>
            </p:cNvPr>
            <p:cNvSpPr>
              <a:spLocks noChangeShapeType="1"/>
            </p:cNvSpPr>
            <p:nvPr/>
          </p:nvSpPr>
          <p:spPr bwMode="auto">
            <a:xfrm flipV="1">
              <a:off x="2563813" y="2913063"/>
              <a:ext cx="53975"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0" name="Line 1042">
              <a:extLst>
                <a:ext uri="{FF2B5EF4-FFF2-40B4-BE49-F238E27FC236}">
                  <a16:creationId xmlns:a16="http://schemas.microsoft.com/office/drawing/2014/main" id="{B771A733-9A7F-EF5A-5483-C990D1D8C018}"/>
                </a:ext>
              </a:extLst>
            </p:cNvPr>
            <p:cNvSpPr>
              <a:spLocks noChangeShapeType="1"/>
            </p:cNvSpPr>
            <p:nvPr/>
          </p:nvSpPr>
          <p:spPr bwMode="auto">
            <a:xfrm>
              <a:off x="6854826" y="2913063"/>
              <a:ext cx="53975"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1" name="Freeform 1043">
              <a:extLst>
                <a:ext uri="{FF2B5EF4-FFF2-40B4-BE49-F238E27FC236}">
                  <a16:creationId xmlns:a16="http://schemas.microsoft.com/office/drawing/2014/main" id="{EBDB322F-F13D-F793-A95A-B3BAD0C4B44A}"/>
                </a:ext>
              </a:extLst>
            </p:cNvPr>
            <p:cNvSpPr>
              <a:spLocks/>
            </p:cNvSpPr>
            <p:nvPr/>
          </p:nvSpPr>
          <p:spPr bwMode="auto">
            <a:xfrm>
              <a:off x="2617788" y="2882900"/>
              <a:ext cx="60325" cy="30163"/>
            </a:xfrm>
            <a:custGeom>
              <a:avLst/>
              <a:gdLst>
                <a:gd name="T0" fmla="*/ 0 w 38"/>
                <a:gd name="T1" fmla="*/ 19 h 19"/>
                <a:gd name="T2" fmla="*/ 3 w 38"/>
                <a:gd name="T3" fmla="*/ 18 h 19"/>
                <a:gd name="T4" fmla="*/ 38 w 38"/>
                <a:gd name="T5" fmla="*/ 0 h 19"/>
              </a:gdLst>
              <a:ahLst/>
              <a:cxnLst>
                <a:cxn ang="0">
                  <a:pos x="T0" y="T1"/>
                </a:cxn>
                <a:cxn ang="0">
                  <a:pos x="T2" y="T3"/>
                </a:cxn>
                <a:cxn ang="0">
                  <a:pos x="T4" y="T5"/>
                </a:cxn>
              </a:cxnLst>
              <a:rect l="0" t="0" r="r" b="b"/>
              <a:pathLst>
                <a:path w="38" h="19">
                  <a:moveTo>
                    <a:pt x="0" y="19"/>
                  </a:moveTo>
                  <a:lnTo>
                    <a:pt x="3" y="18"/>
                  </a:lnTo>
                  <a:lnTo>
                    <a:pt x="38"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2" name="Freeform 1044">
              <a:extLst>
                <a:ext uri="{FF2B5EF4-FFF2-40B4-BE49-F238E27FC236}">
                  <a16:creationId xmlns:a16="http://schemas.microsoft.com/office/drawing/2014/main" id="{B00CA11F-2DBF-46D2-8925-05DB889CBE55}"/>
                </a:ext>
              </a:extLst>
            </p:cNvPr>
            <p:cNvSpPr>
              <a:spLocks/>
            </p:cNvSpPr>
            <p:nvPr/>
          </p:nvSpPr>
          <p:spPr bwMode="auto">
            <a:xfrm>
              <a:off x="6794501" y="2882900"/>
              <a:ext cx="60325" cy="30163"/>
            </a:xfrm>
            <a:custGeom>
              <a:avLst/>
              <a:gdLst>
                <a:gd name="T0" fmla="*/ 0 w 38"/>
                <a:gd name="T1" fmla="*/ 0 h 19"/>
                <a:gd name="T2" fmla="*/ 35 w 38"/>
                <a:gd name="T3" fmla="*/ 18 h 19"/>
                <a:gd name="T4" fmla="*/ 38 w 38"/>
                <a:gd name="T5" fmla="*/ 19 h 19"/>
              </a:gdLst>
              <a:ahLst/>
              <a:cxnLst>
                <a:cxn ang="0">
                  <a:pos x="T0" y="T1"/>
                </a:cxn>
                <a:cxn ang="0">
                  <a:pos x="T2" y="T3"/>
                </a:cxn>
                <a:cxn ang="0">
                  <a:pos x="T4" y="T5"/>
                </a:cxn>
              </a:cxnLst>
              <a:rect l="0" t="0" r="r" b="b"/>
              <a:pathLst>
                <a:path w="38" h="19">
                  <a:moveTo>
                    <a:pt x="0" y="0"/>
                  </a:moveTo>
                  <a:lnTo>
                    <a:pt x="35" y="18"/>
                  </a:lnTo>
                  <a:lnTo>
                    <a:pt x="38"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3" name="Freeform 1045">
              <a:extLst>
                <a:ext uri="{FF2B5EF4-FFF2-40B4-BE49-F238E27FC236}">
                  <a16:creationId xmlns:a16="http://schemas.microsoft.com/office/drawing/2014/main" id="{698D2B37-2933-D28E-69FC-ACCF9A84DCE9}"/>
                </a:ext>
              </a:extLst>
            </p:cNvPr>
            <p:cNvSpPr>
              <a:spLocks/>
            </p:cNvSpPr>
            <p:nvPr/>
          </p:nvSpPr>
          <p:spPr bwMode="auto">
            <a:xfrm>
              <a:off x="2678113" y="2854325"/>
              <a:ext cx="65088" cy="28575"/>
            </a:xfrm>
            <a:custGeom>
              <a:avLst/>
              <a:gdLst>
                <a:gd name="T0" fmla="*/ 0 w 41"/>
                <a:gd name="T1" fmla="*/ 18 h 18"/>
                <a:gd name="T2" fmla="*/ 11 w 41"/>
                <a:gd name="T3" fmla="*/ 14 h 18"/>
                <a:gd name="T4" fmla="*/ 41 w 41"/>
                <a:gd name="T5" fmla="*/ 0 h 18"/>
              </a:gdLst>
              <a:ahLst/>
              <a:cxnLst>
                <a:cxn ang="0">
                  <a:pos x="T0" y="T1"/>
                </a:cxn>
                <a:cxn ang="0">
                  <a:pos x="T2" y="T3"/>
                </a:cxn>
                <a:cxn ang="0">
                  <a:pos x="T4" y="T5"/>
                </a:cxn>
              </a:cxnLst>
              <a:rect l="0" t="0" r="r" b="b"/>
              <a:pathLst>
                <a:path w="41" h="18">
                  <a:moveTo>
                    <a:pt x="0" y="18"/>
                  </a:moveTo>
                  <a:lnTo>
                    <a:pt x="11" y="14"/>
                  </a:lnTo>
                  <a:lnTo>
                    <a:pt x="41"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4" name="Freeform 1046">
              <a:extLst>
                <a:ext uri="{FF2B5EF4-FFF2-40B4-BE49-F238E27FC236}">
                  <a16:creationId xmlns:a16="http://schemas.microsoft.com/office/drawing/2014/main" id="{20278554-2AB4-E3AC-AFEB-A8CB1C0D44BE}"/>
                </a:ext>
              </a:extLst>
            </p:cNvPr>
            <p:cNvSpPr>
              <a:spLocks/>
            </p:cNvSpPr>
            <p:nvPr/>
          </p:nvSpPr>
          <p:spPr bwMode="auto">
            <a:xfrm>
              <a:off x="6729413" y="2854325"/>
              <a:ext cx="65088" cy="28575"/>
            </a:xfrm>
            <a:custGeom>
              <a:avLst/>
              <a:gdLst>
                <a:gd name="T0" fmla="*/ 0 w 41"/>
                <a:gd name="T1" fmla="*/ 0 h 18"/>
                <a:gd name="T2" fmla="*/ 31 w 41"/>
                <a:gd name="T3" fmla="*/ 14 h 18"/>
                <a:gd name="T4" fmla="*/ 41 w 41"/>
                <a:gd name="T5" fmla="*/ 18 h 18"/>
              </a:gdLst>
              <a:ahLst/>
              <a:cxnLst>
                <a:cxn ang="0">
                  <a:pos x="T0" y="T1"/>
                </a:cxn>
                <a:cxn ang="0">
                  <a:pos x="T2" y="T3"/>
                </a:cxn>
                <a:cxn ang="0">
                  <a:pos x="T4" y="T5"/>
                </a:cxn>
              </a:cxnLst>
              <a:rect l="0" t="0" r="r" b="b"/>
              <a:pathLst>
                <a:path w="41" h="18">
                  <a:moveTo>
                    <a:pt x="0" y="0"/>
                  </a:moveTo>
                  <a:lnTo>
                    <a:pt x="31" y="14"/>
                  </a:lnTo>
                  <a:lnTo>
                    <a:pt x="41"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5" name="Freeform 1047">
              <a:extLst>
                <a:ext uri="{FF2B5EF4-FFF2-40B4-BE49-F238E27FC236}">
                  <a16:creationId xmlns:a16="http://schemas.microsoft.com/office/drawing/2014/main" id="{6D55C52B-F43B-0209-B561-671909776798}"/>
                </a:ext>
              </a:extLst>
            </p:cNvPr>
            <p:cNvSpPr>
              <a:spLocks/>
            </p:cNvSpPr>
            <p:nvPr/>
          </p:nvSpPr>
          <p:spPr bwMode="auto">
            <a:xfrm>
              <a:off x="2743201" y="2824163"/>
              <a:ext cx="73025" cy="30163"/>
            </a:xfrm>
            <a:custGeom>
              <a:avLst/>
              <a:gdLst>
                <a:gd name="T0" fmla="*/ 0 w 46"/>
                <a:gd name="T1" fmla="*/ 19 h 19"/>
                <a:gd name="T2" fmla="*/ 15 w 46"/>
                <a:gd name="T3" fmla="*/ 13 h 19"/>
                <a:gd name="T4" fmla="*/ 46 w 46"/>
                <a:gd name="T5" fmla="*/ 0 h 19"/>
              </a:gdLst>
              <a:ahLst/>
              <a:cxnLst>
                <a:cxn ang="0">
                  <a:pos x="T0" y="T1"/>
                </a:cxn>
                <a:cxn ang="0">
                  <a:pos x="T2" y="T3"/>
                </a:cxn>
                <a:cxn ang="0">
                  <a:pos x="T4" y="T5"/>
                </a:cxn>
              </a:cxnLst>
              <a:rect l="0" t="0" r="r" b="b"/>
              <a:pathLst>
                <a:path w="46" h="19">
                  <a:moveTo>
                    <a:pt x="0" y="19"/>
                  </a:moveTo>
                  <a:lnTo>
                    <a:pt x="15" y="13"/>
                  </a:lnTo>
                  <a:lnTo>
                    <a:pt x="46"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6" name="Freeform 1048">
              <a:extLst>
                <a:ext uri="{FF2B5EF4-FFF2-40B4-BE49-F238E27FC236}">
                  <a16:creationId xmlns:a16="http://schemas.microsoft.com/office/drawing/2014/main" id="{67A2CA00-551D-81B2-B3BB-5412B2B2ABCB}"/>
                </a:ext>
              </a:extLst>
            </p:cNvPr>
            <p:cNvSpPr>
              <a:spLocks/>
            </p:cNvSpPr>
            <p:nvPr/>
          </p:nvSpPr>
          <p:spPr bwMode="auto">
            <a:xfrm>
              <a:off x="6656388" y="2824163"/>
              <a:ext cx="73025" cy="30163"/>
            </a:xfrm>
            <a:custGeom>
              <a:avLst/>
              <a:gdLst>
                <a:gd name="T0" fmla="*/ 0 w 46"/>
                <a:gd name="T1" fmla="*/ 0 h 19"/>
                <a:gd name="T2" fmla="*/ 32 w 46"/>
                <a:gd name="T3" fmla="*/ 13 h 19"/>
                <a:gd name="T4" fmla="*/ 46 w 46"/>
                <a:gd name="T5" fmla="*/ 19 h 19"/>
              </a:gdLst>
              <a:ahLst/>
              <a:cxnLst>
                <a:cxn ang="0">
                  <a:pos x="T0" y="T1"/>
                </a:cxn>
                <a:cxn ang="0">
                  <a:pos x="T2" y="T3"/>
                </a:cxn>
                <a:cxn ang="0">
                  <a:pos x="T4" y="T5"/>
                </a:cxn>
              </a:cxnLst>
              <a:rect l="0" t="0" r="r" b="b"/>
              <a:pathLst>
                <a:path w="46" h="19">
                  <a:moveTo>
                    <a:pt x="0" y="0"/>
                  </a:moveTo>
                  <a:lnTo>
                    <a:pt x="32" y="13"/>
                  </a:lnTo>
                  <a:lnTo>
                    <a:pt x="46"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7" name="Freeform 1049">
              <a:extLst>
                <a:ext uri="{FF2B5EF4-FFF2-40B4-BE49-F238E27FC236}">
                  <a16:creationId xmlns:a16="http://schemas.microsoft.com/office/drawing/2014/main" id="{46C9082E-0206-4D7B-9D3B-59ACBE2209FE}"/>
                </a:ext>
              </a:extLst>
            </p:cNvPr>
            <p:cNvSpPr>
              <a:spLocks/>
            </p:cNvSpPr>
            <p:nvPr/>
          </p:nvSpPr>
          <p:spPr bwMode="auto">
            <a:xfrm>
              <a:off x="2816226" y="2794000"/>
              <a:ext cx="80963" cy="30163"/>
            </a:xfrm>
            <a:custGeom>
              <a:avLst/>
              <a:gdLst>
                <a:gd name="T0" fmla="*/ 0 w 51"/>
                <a:gd name="T1" fmla="*/ 19 h 19"/>
                <a:gd name="T2" fmla="*/ 14 w 51"/>
                <a:gd name="T3" fmla="*/ 14 h 19"/>
                <a:gd name="T4" fmla="*/ 51 w 51"/>
                <a:gd name="T5" fmla="*/ 0 h 19"/>
              </a:gdLst>
              <a:ahLst/>
              <a:cxnLst>
                <a:cxn ang="0">
                  <a:pos x="T0" y="T1"/>
                </a:cxn>
                <a:cxn ang="0">
                  <a:pos x="T2" y="T3"/>
                </a:cxn>
                <a:cxn ang="0">
                  <a:pos x="T4" y="T5"/>
                </a:cxn>
              </a:cxnLst>
              <a:rect l="0" t="0" r="r" b="b"/>
              <a:pathLst>
                <a:path w="51" h="19">
                  <a:moveTo>
                    <a:pt x="0" y="19"/>
                  </a:moveTo>
                  <a:lnTo>
                    <a:pt x="14" y="14"/>
                  </a:lnTo>
                  <a:lnTo>
                    <a:pt x="51"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8" name="Freeform 1050">
              <a:extLst>
                <a:ext uri="{FF2B5EF4-FFF2-40B4-BE49-F238E27FC236}">
                  <a16:creationId xmlns:a16="http://schemas.microsoft.com/office/drawing/2014/main" id="{58B8A898-C1CC-9573-53E0-BA65DB7FDBD4}"/>
                </a:ext>
              </a:extLst>
            </p:cNvPr>
            <p:cNvSpPr>
              <a:spLocks/>
            </p:cNvSpPr>
            <p:nvPr/>
          </p:nvSpPr>
          <p:spPr bwMode="auto">
            <a:xfrm>
              <a:off x="6575426" y="2794000"/>
              <a:ext cx="80963" cy="30163"/>
            </a:xfrm>
            <a:custGeom>
              <a:avLst/>
              <a:gdLst>
                <a:gd name="T0" fmla="*/ 0 w 51"/>
                <a:gd name="T1" fmla="*/ 0 h 19"/>
                <a:gd name="T2" fmla="*/ 38 w 51"/>
                <a:gd name="T3" fmla="*/ 14 h 19"/>
                <a:gd name="T4" fmla="*/ 51 w 51"/>
                <a:gd name="T5" fmla="*/ 19 h 19"/>
              </a:gdLst>
              <a:ahLst/>
              <a:cxnLst>
                <a:cxn ang="0">
                  <a:pos x="T0" y="T1"/>
                </a:cxn>
                <a:cxn ang="0">
                  <a:pos x="T2" y="T3"/>
                </a:cxn>
                <a:cxn ang="0">
                  <a:pos x="T4" y="T5"/>
                </a:cxn>
              </a:cxnLst>
              <a:rect l="0" t="0" r="r" b="b"/>
              <a:pathLst>
                <a:path w="51" h="19">
                  <a:moveTo>
                    <a:pt x="0" y="0"/>
                  </a:moveTo>
                  <a:lnTo>
                    <a:pt x="38" y="14"/>
                  </a:lnTo>
                  <a:lnTo>
                    <a:pt x="51"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9" name="Freeform 1051">
              <a:extLst>
                <a:ext uri="{FF2B5EF4-FFF2-40B4-BE49-F238E27FC236}">
                  <a16:creationId xmlns:a16="http://schemas.microsoft.com/office/drawing/2014/main" id="{CC67362A-7755-6689-D9D7-7D7CF7B89C79}"/>
                </a:ext>
              </a:extLst>
            </p:cNvPr>
            <p:cNvSpPr>
              <a:spLocks/>
            </p:cNvSpPr>
            <p:nvPr/>
          </p:nvSpPr>
          <p:spPr bwMode="auto">
            <a:xfrm>
              <a:off x="2897188" y="2763838"/>
              <a:ext cx="88900" cy="30163"/>
            </a:xfrm>
            <a:custGeom>
              <a:avLst/>
              <a:gdLst>
                <a:gd name="T0" fmla="*/ 0 w 56"/>
                <a:gd name="T1" fmla="*/ 19 h 19"/>
                <a:gd name="T2" fmla="*/ 8 w 56"/>
                <a:gd name="T3" fmla="*/ 16 h 19"/>
                <a:gd name="T4" fmla="*/ 53 w 56"/>
                <a:gd name="T5" fmla="*/ 1 h 19"/>
                <a:gd name="T6" fmla="*/ 56 w 56"/>
                <a:gd name="T7" fmla="*/ 0 h 19"/>
              </a:gdLst>
              <a:ahLst/>
              <a:cxnLst>
                <a:cxn ang="0">
                  <a:pos x="T0" y="T1"/>
                </a:cxn>
                <a:cxn ang="0">
                  <a:pos x="T2" y="T3"/>
                </a:cxn>
                <a:cxn ang="0">
                  <a:pos x="T4" y="T5"/>
                </a:cxn>
                <a:cxn ang="0">
                  <a:pos x="T6" y="T7"/>
                </a:cxn>
              </a:cxnLst>
              <a:rect l="0" t="0" r="r" b="b"/>
              <a:pathLst>
                <a:path w="56" h="19">
                  <a:moveTo>
                    <a:pt x="0" y="19"/>
                  </a:moveTo>
                  <a:lnTo>
                    <a:pt x="8" y="16"/>
                  </a:lnTo>
                  <a:lnTo>
                    <a:pt x="53" y="1"/>
                  </a:lnTo>
                  <a:lnTo>
                    <a:pt x="56"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0" name="Freeform 1052">
              <a:extLst>
                <a:ext uri="{FF2B5EF4-FFF2-40B4-BE49-F238E27FC236}">
                  <a16:creationId xmlns:a16="http://schemas.microsoft.com/office/drawing/2014/main" id="{6ED4BDBF-E47D-288B-457E-58F3C3910CD1}"/>
                </a:ext>
              </a:extLst>
            </p:cNvPr>
            <p:cNvSpPr>
              <a:spLocks/>
            </p:cNvSpPr>
            <p:nvPr/>
          </p:nvSpPr>
          <p:spPr bwMode="auto">
            <a:xfrm>
              <a:off x="6486526" y="2763838"/>
              <a:ext cx="88900" cy="30163"/>
            </a:xfrm>
            <a:custGeom>
              <a:avLst/>
              <a:gdLst>
                <a:gd name="T0" fmla="*/ 0 w 56"/>
                <a:gd name="T1" fmla="*/ 0 h 19"/>
                <a:gd name="T2" fmla="*/ 3 w 56"/>
                <a:gd name="T3" fmla="*/ 1 h 19"/>
                <a:gd name="T4" fmla="*/ 48 w 56"/>
                <a:gd name="T5" fmla="*/ 16 h 19"/>
                <a:gd name="T6" fmla="*/ 56 w 56"/>
                <a:gd name="T7" fmla="*/ 19 h 19"/>
              </a:gdLst>
              <a:ahLst/>
              <a:cxnLst>
                <a:cxn ang="0">
                  <a:pos x="T0" y="T1"/>
                </a:cxn>
                <a:cxn ang="0">
                  <a:pos x="T2" y="T3"/>
                </a:cxn>
                <a:cxn ang="0">
                  <a:pos x="T4" y="T5"/>
                </a:cxn>
                <a:cxn ang="0">
                  <a:pos x="T6" y="T7"/>
                </a:cxn>
              </a:cxnLst>
              <a:rect l="0" t="0" r="r" b="b"/>
              <a:pathLst>
                <a:path w="56" h="19">
                  <a:moveTo>
                    <a:pt x="0" y="0"/>
                  </a:moveTo>
                  <a:lnTo>
                    <a:pt x="3" y="1"/>
                  </a:lnTo>
                  <a:lnTo>
                    <a:pt x="48" y="16"/>
                  </a:lnTo>
                  <a:lnTo>
                    <a:pt x="56"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1" name="Freeform 1053">
              <a:extLst>
                <a:ext uri="{FF2B5EF4-FFF2-40B4-BE49-F238E27FC236}">
                  <a16:creationId xmlns:a16="http://schemas.microsoft.com/office/drawing/2014/main" id="{FCEB6E81-E5D3-D445-54ED-7C22A66ACB0D}"/>
                </a:ext>
              </a:extLst>
            </p:cNvPr>
            <p:cNvSpPr>
              <a:spLocks/>
            </p:cNvSpPr>
            <p:nvPr/>
          </p:nvSpPr>
          <p:spPr bwMode="auto">
            <a:xfrm>
              <a:off x="2986088" y="2733675"/>
              <a:ext cx="100013" cy="30163"/>
            </a:xfrm>
            <a:custGeom>
              <a:avLst/>
              <a:gdLst>
                <a:gd name="T0" fmla="*/ 0 w 63"/>
                <a:gd name="T1" fmla="*/ 19 h 19"/>
                <a:gd name="T2" fmla="*/ 42 w 63"/>
                <a:gd name="T3" fmla="*/ 7 h 19"/>
                <a:gd name="T4" fmla="*/ 63 w 63"/>
                <a:gd name="T5" fmla="*/ 0 h 19"/>
              </a:gdLst>
              <a:ahLst/>
              <a:cxnLst>
                <a:cxn ang="0">
                  <a:pos x="T0" y="T1"/>
                </a:cxn>
                <a:cxn ang="0">
                  <a:pos x="T2" y="T3"/>
                </a:cxn>
                <a:cxn ang="0">
                  <a:pos x="T4" y="T5"/>
                </a:cxn>
              </a:cxnLst>
              <a:rect l="0" t="0" r="r" b="b"/>
              <a:pathLst>
                <a:path w="63" h="19">
                  <a:moveTo>
                    <a:pt x="0" y="19"/>
                  </a:moveTo>
                  <a:lnTo>
                    <a:pt x="42" y="7"/>
                  </a:lnTo>
                  <a:lnTo>
                    <a:pt x="63"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2" name="Freeform 1054">
              <a:extLst>
                <a:ext uri="{FF2B5EF4-FFF2-40B4-BE49-F238E27FC236}">
                  <a16:creationId xmlns:a16="http://schemas.microsoft.com/office/drawing/2014/main" id="{C81E30EE-264F-3F8D-1D0D-C2FFC8E85238}"/>
                </a:ext>
              </a:extLst>
            </p:cNvPr>
            <p:cNvSpPr>
              <a:spLocks/>
            </p:cNvSpPr>
            <p:nvPr/>
          </p:nvSpPr>
          <p:spPr bwMode="auto">
            <a:xfrm>
              <a:off x="6386513" y="2733675"/>
              <a:ext cx="100013" cy="30163"/>
            </a:xfrm>
            <a:custGeom>
              <a:avLst/>
              <a:gdLst>
                <a:gd name="T0" fmla="*/ 0 w 63"/>
                <a:gd name="T1" fmla="*/ 0 h 19"/>
                <a:gd name="T2" fmla="*/ 21 w 63"/>
                <a:gd name="T3" fmla="*/ 7 h 19"/>
                <a:gd name="T4" fmla="*/ 63 w 63"/>
                <a:gd name="T5" fmla="*/ 19 h 19"/>
              </a:gdLst>
              <a:ahLst/>
              <a:cxnLst>
                <a:cxn ang="0">
                  <a:pos x="T0" y="T1"/>
                </a:cxn>
                <a:cxn ang="0">
                  <a:pos x="T2" y="T3"/>
                </a:cxn>
                <a:cxn ang="0">
                  <a:pos x="T4" y="T5"/>
                </a:cxn>
              </a:cxnLst>
              <a:rect l="0" t="0" r="r" b="b"/>
              <a:pathLst>
                <a:path w="63" h="19">
                  <a:moveTo>
                    <a:pt x="0" y="0"/>
                  </a:moveTo>
                  <a:lnTo>
                    <a:pt x="21" y="7"/>
                  </a:lnTo>
                  <a:lnTo>
                    <a:pt x="63"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3" name="Freeform 1055">
              <a:extLst>
                <a:ext uri="{FF2B5EF4-FFF2-40B4-BE49-F238E27FC236}">
                  <a16:creationId xmlns:a16="http://schemas.microsoft.com/office/drawing/2014/main" id="{B788CEAB-6271-A0FD-1594-834E4B48A719}"/>
                </a:ext>
              </a:extLst>
            </p:cNvPr>
            <p:cNvSpPr>
              <a:spLocks/>
            </p:cNvSpPr>
            <p:nvPr/>
          </p:nvSpPr>
          <p:spPr bwMode="auto">
            <a:xfrm>
              <a:off x="3086101" y="2703513"/>
              <a:ext cx="111125" cy="30163"/>
            </a:xfrm>
            <a:custGeom>
              <a:avLst/>
              <a:gdLst>
                <a:gd name="T0" fmla="*/ 0 w 70"/>
                <a:gd name="T1" fmla="*/ 19 h 19"/>
                <a:gd name="T2" fmla="*/ 24 w 70"/>
                <a:gd name="T3" fmla="*/ 13 h 19"/>
                <a:gd name="T4" fmla="*/ 69 w 70"/>
                <a:gd name="T5" fmla="*/ 1 h 19"/>
                <a:gd name="T6" fmla="*/ 70 w 70"/>
                <a:gd name="T7" fmla="*/ 0 h 19"/>
              </a:gdLst>
              <a:ahLst/>
              <a:cxnLst>
                <a:cxn ang="0">
                  <a:pos x="T0" y="T1"/>
                </a:cxn>
                <a:cxn ang="0">
                  <a:pos x="T2" y="T3"/>
                </a:cxn>
                <a:cxn ang="0">
                  <a:pos x="T4" y="T5"/>
                </a:cxn>
                <a:cxn ang="0">
                  <a:pos x="T6" y="T7"/>
                </a:cxn>
              </a:cxnLst>
              <a:rect l="0" t="0" r="r" b="b"/>
              <a:pathLst>
                <a:path w="70" h="19">
                  <a:moveTo>
                    <a:pt x="0" y="19"/>
                  </a:moveTo>
                  <a:lnTo>
                    <a:pt x="24" y="13"/>
                  </a:lnTo>
                  <a:lnTo>
                    <a:pt x="69" y="1"/>
                  </a:lnTo>
                  <a:lnTo>
                    <a:pt x="7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4" name="Freeform 1056">
              <a:extLst>
                <a:ext uri="{FF2B5EF4-FFF2-40B4-BE49-F238E27FC236}">
                  <a16:creationId xmlns:a16="http://schemas.microsoft.com/office/drawing/2014/main" id="{3A1A3D25-23B9-20B0-697E-521C39008BE7}"/>
                </a:ext>
              </a:extLst>
            </p:cNvPr>
            <p:cNvSpPr>
              <a:spLocks/>
            </p:cNvSpPr>
            <p:nvPr/>
          </p:nvSpPr>
          <p:spPr bwMode="auto">
            <a:xfrm>
              <a:off x="6275388" y="2703513"/>
              <a:ext cx="111125" cy="30163"/>
            </a:xfrm>
            <a:custGeom>
              <a:avLst/>
              <a:gdLst>
                <a:gd name="T0" fmla="*/ 0 w 70"/>
                <a:gd name="T1" fmla="*/ 0 h 19"/>
                <a:gd name="T2" fmla="*/ 1 w 70"/>
                <a:gd name="T3" fmla="*/ 1 h 19"/>
                <a:gd name="T4" fmla="*/ 46 w 70"/>
                <a:gd name="T5" fmla="*/ 13 h 19"/>
                <a:gd name="T6" fmla="*/ 70 w 70"/>
                <a:gd name="T7" fmla="*/ 19 h 19"/>
              </a:gdLst>
              <a:ahLst/>
              <a:cxnLst>
                <a:cxn ang="0">
                  <a:pos x="T0" y="T1"/>
                </a:cxn>
                <a:cxn ang="0">
                  <a:pos x="T2" y="T3"/>
                </a:cxn>
                <a:cxn ang="0">
                  <a:pos x="T4" y="T5"/>
                </a:cxn>
                <a:cxn ang="0">
                  <a:pos x="T6" y="T7"/>
                </a:cxn>
              </a:cxnLst>
              <a:rect l="0" t="0" r="r" b="b"/>
              <a:pathLst>
                <a:path w="70" h="19">
                  <a:moveTo>
                    <a:pt x="0" y="0"/>
                  </a:moveTo>
                  <a:lnTo>
                    <a:pt x="1" y="1"/>
                  </a:lnTo>
                  <a:lnTo>
                    <a:pt x="46" y="13"/>
                  </a:lnTo>
                  <a:lnTo>
                    <a:pt x="7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5" name="Freeform 1057">
              <a:extLst>
                <a:ext uri="{FF2B5EF4-FFF2-40B4-BE49-F238E27FC236}">
                  <a16:creationId xmlns:a16="http://schemas.microsoft.com/office/drawing/2014/main" id="{84180AEB-8F1F-610D-474A-346CDDB3EE79}"/>
                </a:ext>
              </a:extLst>
            </p:cNvPr>
            <p:cNvSpPr>
              <a:spLocks/>
            </p:cNvSpPr>
            <p:nvPr/>
          </p:nvSpPr>
          <p:spPr bwMode="auto">
            <a:xfrm>
              <a:off x="3197226" y="2674938"/>
              <a:ext cx="127000" cy="28575"/>
            </a:xfrm>
            <a:custGeom>
              <a:avLst/>
              <a:gdLst>
                <a:gd name="T0" fmla="*/ 0 w 80"/>
                <a:gd name="T1" fmla="*/ 18 h 18"/>
                <a:gd name="T2" fmla="*/ 44 w 80"/>
                <a:gd name="T3" fmla="*/ 8 h 18"/>
                <a:gd name="T4" fmla="*/ 80 w 80"/>
                <a:gd name="T5" fmla="*/ 0 h 18"/>
              </a:gdLst>
              <a:ahLst/>
              <a:cxnLst>
                <a:cxn ang="0">
                  <a:pos x="T0" y="T1"/>
                </a:cxn>
                <a:cxn ang="0">
                  <a:pos x="T2" y="T3"/>
                </a:cxn>
                <a:cxn ang="0">
                  <a:pos x="T4" y="T5"/>
                </a:cxn>
              </a:cxnLst>
              <a:rect l="0" t="0" r="r" b="b"/>
              <a:pathLst>
                <a:path w="80" h="18">
                  <a:moveTo>
                    <a:pt x="0" y="18"/>
                  </a:moveTo>
                  <a:lnTo>
                    <a:pt x="44" y="8"/>
                  </a:lnTo>
                  <a:lnTo>
                    <a:pt x="8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6" name="Freeform 1058">
              <a:extLst>
                <a:ext uri="{FF2B5EF4-FFF2-40B4-BE49-F238E27FC236}">
                  <a16:creationId xmlns:a16="http://schemas.microsoft.com/office/drawing/2014/main" id="{B37255DE-E28B-B384-657A-9CE8A769986E}"/>
                </a:ext>
              </a:extLst>
            </p:cNvPr>
            <p:cNvSpPr>
              <a:spLocks/>
            </p:cNvSpPr>
            <p:nvPr/>
          </p:nvSpPr>
          <p:spPr bwMode="auto">
            <a:xfrm>
              <a:off x="6148388" y="2674938"/>
              <a:ext cx="127000" cy="28575"/>
            </a:xfrm>
            <a:custGeom>
              <a:avLst/>
              <a:gdLst>
                <a:gd name="T0" fmla="*/ 0 w 80"/>
                <a:gd name="T1" fmla="*/ 0 h 18"/>
                <a:gd name="T2" fmla="*/ 36 w 80"/>
                <a:gd name="T3" fmla="*/ 8 h 18"/>
                <a:gd name="T4" fmla="*/ 80 w 80"/>
                <a:gd name="T5" fmla="*/ 18 h 18"/>
              </a:gdLst>
              <a:ahLst/>
              <a:cxnLst>
                <a:cxn ang="0">
                  <a:pos x="T0" y="T1"/>
                </a:cxn>
                <a:cxn ang="0">
                  <a:pos x="T2" y="T3"/>
                </a:cxn>
                <a:cxn ang="0">
                  <a:pos x="T4" y="T5"/>
                </a:cxn>
              </a:cxnLst>
              <a:rect l="0" t="0" r="r" b="b"/>
              <a:pathLst>
                <a:path w="80" h="18">
                  <a:moveTo>
                    <a:pt x="0" y="0"/>
                  </a:moveTo>
                  <a:lnTo>
                    <a:pt x="36" y="8"/>
                  </a:lnTo>
                  <a:lnTo>
                    <a:pt x="80"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7" name="Freeform 1059">
              <a:extLst>
                <a:ext uri="{FF2B5EF4-FFF2-40B4-BE49-F238E27FC236}">
                  <a16:creationId xmlns:a16="http://schemas.microsoft.com/office/drawing/2014/main" id="{B5320BA7-7EC6-6541-8159-176FA58A267E}"/>
                </a:ext>
              </a:extLst>
            </p:cNvPr>
            <p:cNvSpPr>
              <a:spLocks/>
            </p:cNvSpPr>
            <p:nvPr/>
          </p:nvSpPr>
          <p:spPr bwMode="auto">
            <a:xfrm>
              <a:off x="3324226" y="2644775"/>
              <a:ext cx="146050" cy="30163"/>
            </a:xfrm>
            <a:custGeom>
              <a:avLst/>
              <a:gdLst>
                <a:gd name="T0" fmla="*/ 0 w 92"/>
                <a:gd name="T1" fmla="*/ 19 h 19"/>
                <a:gd name="T2" fmla="*/ 10 w 92"/>
                <a:gd name="T3" fmla="*/ 17 h 19"/>
                <a:gd name="T4" fmla="*/ 55 w 92"/>
                <a:gd name="T5" fmla="*/ 8 h 19"/>
                <a:gd name="T6" fmla="*/ 92 w 92"/>
                <a:gd name="T7" fmla="*/ 0 h 19"/>
              </a:gdLst>
              <a:ahLst/>
              <a:cxnLst>
                <a:cxn ang="0">
                  <a:pos x="T0" y="T1"/>
                </a:cxn>
                <a:cxn ang="0">
                  <a:pos x="T2" y="T3"/>
                </a:cxn>
                <a:cxn ang="0">
                  <a:pos x="T4" y="T5"/>
                </a:cxn>
                <a:cxn ang="0">
                  <a:pos x="T6" y="T7"/>
                </a:cxn>
              </a:cxnLst>
              <a:rect l="0" t="0" r="r" b="b"/>
              <a:pathLst>
                <a:path w="92" h="19">
                  <a:moveTo>
                    <a:pt x="0" y="19"/>
                  </a:moveTo>
                  <a:lnTo>
                    <a:pt x="10" y="17"/>
                  </a:lnTo>
                  <a:lnTo>
                    <a:pt x="55" y="8"/>
                  </a:lnTo>
                  <a:lnTo>
                    <a:pt x="92"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8" name="Freeform 1060">
              <a:extLst>
                <a:ext uri="{FF2B5EF4-FFF2-40B4-BE49-F238E27FC236}">
                  <a16:creationId xmlns:a16="http://schemas.microsoft.com/office/drawing/2014/main" id="{F1384EFF-9EAA-BDE4-8166-BFE0CDD99464}"/>
                </a:ext>
              </a:extLst>
            </p:cNvPr>
            <p:cNvSpPr>
              <a:spLocks/>
            </p:cNvSpPr>
            <p:nvPr/>
          </p:nvSpPr>
          <p:spPr bwMode="auto">
            <a:xfrm>
              <a:off x="6002338" y="2644775"/>
              <a:ext cx="146050" cy="30163"/>
            </a:xfrm>
            <a:custGeom>
              <a:avLst/>
              <a:gdLst>
                <a:gd name="T0" fmla="*/ 0 w 92"/>
                <a:gd name="T1" fmla="*/ 0 h 19"/>
                <a:gd name="T2" fmla="*/ 37 w 92"/>
                <a:gd name="T3" fmla="*/ 8 h 19"/>
                <a:gd name="T4" fmla="*/ 82 w 92"/>
                <a:gd name="T5" fmla="*/ 17 h 19"/>
                <a:gd name="T6" fmla="*/ 92 w 92"/>
                <a:gd name="T7" fmla="*/ 19 h 19"/>
              </a:gdLst>
              <a:ahLst/>
              <a:cxnLst>
                <a:cxn ang="0">
                  <a:pos x="T0" y="T1"/>
                </a:cxn>
                <a:cxn ang="0">
                  <a:pos x="T2" y="T3"/>
                </a:cxn>
                <a:cxn ang="0">
                  <a:pos x="T4" y="T5"/>
                </a:cxn>
                <a:cxn ang="0">
                  <a:pos x="T6" y="T7"/>
                </a:cxn>
              </a:cxnLst>
              <a:rect l="0" t="0" r="r" b="b"/>
              <a:pathLst>
                <a:path w="92" h="19">
                  <a:moveTo>
                    <a:pt x="0" y="0"/>
                  </a:moveTo>
                  <a:lnTo>
                    <a:pt x="37" y="8"/>
                  </a:lnTo>
                  <a:lnTo>
                    <a:pt x="82" y="17"/>
                  </a:lnTo>
                  <a:lnTo>
                    <a:pt x="92"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9" name="Freeform 1061">
              <a:extLst>
                <a:ext uri="{FF2B5EF4-FFF2-40B4-BE49-F238E27FC236}">
                  <a16:creationId xmlns:a16="http://schemas.microsoft.com/office/drawing/2014/main" id="{E2F91CB5-B2D4-C8C1-717F-D84BFD0A89F0}"/>
                </a:ext>
              </a:extLst>
            </p:cNvPr>
            <p:cNvSpPr>
              <a:spLocks/>
            </p:cNvSpPr>
            <p:nvPr/>
          </p:nvSpPr>
          <p:spPr bwMode="auto">
            <a:xfrm>
              <a:off x="3470276" y="2614613"/>
              <a:ext cx="174625" cy="30163"/>
            </a:xfrm>
            <a:custGeom>
              <a:avLst/>
              <a:gdLst>
                <a:gd name="T0" fmla="*/ 0 w 110"/>
                <a:gd name="T1" fmla="*/ 19 h 19"/>
                <a:gd name="T2" fmla="*/ 8 w 110"/>
                <a:gd name="T3" fmla="*/ 18 h 19"/>
                <a:gd name="T4" fmla="*/ 53 w 110"/>
                <a:gd name="T5" fmla="*/ 10 h 19"/>
                <a:gd name="T6" fmla="*/ 98 w 110"/>
                <a:gd name="T7" fmla="*/ 2 h 19"/>
                <a:gd name="T8" fmla="*/ 110 w 110"/>
                <a:gd name="T9" fmla="*/ 0 h 19"/>
              </a:gdLst>
              <a:ahLst/>
              <a:cxnLst>
                <a:cxn ang="0">
                  <a:pos x="T0" y="T1"/>
                </a:cxn>
                <a:cxn ang="0">
                  <a:pos x="T2" y="T3"/>
                </a:cxn>
                <a:cxn ang="0">
                  <a:pos x="T4" y="T5"/>
                </a:cxn>
                <a:cxn ang="0">
                  <a:pos x="T6" y="T7"/>
                </a:cxn>
                <a:cxn ang="0">
                  <a:pos x="T8" y="T9"/>
                </a:cxn>
              </a:cxnLst>
              <a:rect l="0" t="0" r="r" b="b"/>
              <a:pathLst>
                <a:path w="110" h="19">
                  <a:moveTo>
                    <a:pt x="0" y="19"/>
                  </a:moveTo>
                  <a:lnTo>
                    <a:pt x="8" y="18"/>
                  </a:lnTo>
                  <a:lnTo>
                    <a:pt x="53" y="10"/>
                  </a:lnTo>
                  <a:lnTo>
                    <a:pt x="98" y="2"/>
                  </a:lnTo>
                  <a:lnTo>
                    <a:pt x="11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0" name="Freeform 1062">
              <a:extLst>
                <a:ext uri="{FF2B5EF4-FFF2-40B4-BE49-F238E27FC236}">
                  <a16:creationId xmlns:a16="http://schemas.microsoft.com/office/drawing/2014/main" id="{44FA1966-79E7-14A4-D152-B51467713098}"/>
                </a:ext>
              </a:extLst>
            </p:cNvPr>
            <p:cNvSpPr>
              <a:spLocks/>
            </p:cNvSpPr>
            <p:nvPr/>
          </p:nvSpPr>
          <p:spPr bwMode="auto">
            <a:xfrm>
              <a:off x="5827713" y="2614613"/>
              <a:ext cx="174625" cy="30163"/>
            </a:xfrm>
            <a:custGeom>
              <a:avLst/>
              <a:gdLst>
                <a:gd name="T0" fmla="*/ 0 w 110"/>
                <a:gd name="T1" fmla="*/ 0 h 19"/>
                <a:gd name="T2" fmla="*/ 12 w 110"/>
                <a:gd name="T3" fmla="*/ 2 h 19"/>
                <a:gd name="T4" fmla="*/ 57 w 110"/>
                <a:gd name="T5" fmla="*/ 10 h 19"/>
                <a:gd name="T6" fmla="*/ 102 w 110"/>
                <a:gd name="T7" fmla="*/ 18 h 19"/>
                <a:gd name="T8" fmla="*/ 110 w 110"/>
                <a:gd name="T9" fmla="*/ 19 h 19"/>
              </a:gdLst>
              <a:ahLst/>
              <a:cxnLst>
                <a:cxn ang="0">
                  <a:pos x="T0" y="T1"/>
                </a:cxn>
                <a:cxn ang="0">
                  <a:pos x="T2" y="T3"/>
                </a:cxn>
                <a:cxn ang="0">
                  <a:pos x="T4" y="T5"/>
                </a:cxn>
                <a:cxn ang="0">
                  <a:pos x="T6" y="T7"/>
                </a:cxn>
                <a:cxn ang="0">
                  <a:pos x="T8" y="T9"/>
                </a:cxn>
              </a:cxnLst>
              <a:rect l="0" t="0" r="r" b="b"/>
              <a:pathLst>
                <a:path w="110" h="19">
                  <a:moveTo>
                    <a:pt x="0" y="0"/>
                  </a:moveTo>
                  <a:lnTo>
                    <a:pt x="12" y="2"/>
                  </a:lnTo>
                  <a:lnTo>
                    <a:pt x="57" y="10"/>
                  </a:lnTo>
                  <a:lnTo>
                    <a:pt x="102" y="18"/>
                  </a:lnTo>
                  <a:lnTo>
                    <a:pt x="11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1" name="Freeform 1063">
              <a:extLst>
                <a:ext uri="{FF2B5EF4-FFF2-40B4-BE49-F238E27FC236}">
                  <a16:creationId xmlns:a16="http://schemas.microsoft.com/office/drawing/2014/main" id="{907B214C-B09D-0541-DECA-E60D1DF324D6}"/>
                </a:ext>
              </a:extLst>
            </p:cNvPr>
            <p:cNvSpPr>
              <a:spLocks/>
            </p:cNvSpPr>
            <p:nvPr/>
          </p:nvSpPr>
          <p:spPr bwMode="auto">
            <a:xfrm>
              <a:off x="3644901" y="2586038"/>
              <a:ext cx="217488" cy="28575"/>
            </a:xfrm>
            <a:custGeom>
              <a:avLst/>
              <a:gdLst>
                <a:gd name="T0" fmla="*/ 0 w 137"/>
                <a:gd name="T1" fmla="*/ 18 h 18"/>
                <a:gd name="T2" fmla="*/ 33 w 137"/>
                <a:gd name="T3" fmla="*/ 13 h 18"/>
                <a:gd name="T4" fmla="*/ 78 w 137"/>
                <a:gd name="T5" fmla="*/ 7 h 18"/>
                <a:gd name="T6" fmla="*/ 123 w 137"/>
                <a:gd name="T7" fmla="*/ 1 h 18"/>
                <a:gd name="T8" fmla="*/ 137 w 137"/>
                <a:gd name="T9" fmla="*/ 0 h 18"/>
              </a:gdLst>
              <a:ahLst/>
              <a:cxnLst>
                <a:cxn ang="0">
                  <a:pos x="T0" y="T1"/>
                </a:cxn>
                <a:cxn ang="0">
                  <a:pos x="T2" y="T3"/>
                </a:cxn>
                <a:cxn ang="0">
                  <a:pos x="T4" y="T5"/>
                </a:cxn>
                <a:cxn ang="0">
                  <a:pos x="T6" y="T7"/>
                </a:cxn>
                <a:cxn ang="0">
                  <a:pos x="T8" y="T9"/>
                </a:cxn>
              </a:cxnLst>
              <a:rect l="0" t="0" r="r" b="b"/>
              <a:pathLst>
                <a:path w="137" h="18">
                  <a:moveTo>
                    <a:pt x="0" y="18"/>
                  </a:moveTo>
                  <a:lnTo>
                    <a:pt x="33" y="13"/>
                  </a:lnTo>
                  <a:lnTo>
                    <a:pt x="78" y="7"/>
                  </a:lnTo>
                  <a:lnTo>
                    <a:pt x="123" y="1"/>
                  </a:lnTo>
                  <a:lnTo>
                    <a:pt x="137"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2" name="Freeform 1064">
              <a:extLst>
                <a:ext uri="{FF2B5EF4-FFF2-40B4-BE49-F238E27FC236}">
                  <a16:creationId xmlns:a16="http://schemas.microsoft.com/office/drawing/2014/main" id="{76757D50-BF9E-153E-5AAF-CA0179751B82}"/>
                </a:ext>
              </a:extLst>
            </p:cNvPr>
            <p:cNvSpPr>
              <a:spLocks/>
            </p:cNvSpPr>
            <p:nvPr/>
          </p:nvSpPr>
          <p:spPr bwMode="auto">
            <a:xfrm>
              <a:off x="5610226" y="2586038"/>
              <a:ext cx="217488" cy="28575"/>
            </a:xfrm>
            <a:custGeom>
              <a:avLst/>
              <a:gdLst>
                <a:gd name="T0" fmla="*/ 0 w 137"/>
                <a:gd name="T1" fmla="*/ 0 h 18"/>
                <a:gd name="T2" fmla="*/ 14 w 137"/>
                <a:gd name="T3" fmla="*/ 1 h 18"/>
                <a:gd name="T4" fmla="*/ 59 w 137"/>
                <a:gd name="T5" fmla="*/ 7 h 18"/>
                <a:gd name="T6" fmla="*/ 104 w 137"/>
                <a:gd name="T7" fmla="*/ 13 h 18"/>
                <a:gd name="T8" fmla="*/ 137 w 137"/>
                <a:gd name="T9" fmla="*/ 18 h 18"/>
              </a:gdLst>
              <a:ahLst/>
              <a:cxnLst>
                <a:cxn ang="0">
                  <a:pos x="T0" y="T1"/>
                </a:cxn>
                <a:cxn ang="0">
                  <a:pos x="T2" y="T3"/>
                </a:cxn>
                <a:cxn ang="0">
                  <a:pos x="T4" y="T5"/>
                </a:cxn>
                <a:cxn ang="0">
                  <a:pos x="T6" y="T7"/>
                </a:cxn>
                <a:cxn ang="0">
                  <a:pos x="T8" y="T9"/>
                </a:cxn>
              </a:cxnLst>
              <a:rect l="0" t="0" r="r" b="b"/>
              <a:pathLst>
                <a:path w="137" h="18">
                  <a:moveTo>
                    <a:pt x="0" y="0"/>
                  </a:moveTo>
                  <a:lnTo>
                    <a:pt x="14" y="1"/>
                  </a:lnTo>
                  <a:lnTo>
                    <a:pt x="59" y="7"/>
                  </a:lnTo>
                  <a:lnTo>
                    <a:pt x="104" y="13"/>
                  </a:lnTo>
                  <a:lnTo>
                    <a:pt x="137"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3" name="Freeform 1065">
              <a:extLst>
                <a:ext uri="{FF2B5EF4-FFF2-40B4-BE49-F238E27FC236}">
                  <a16:creationId xmlns:a16="http://schemas.microsoft.com/office/drawing/2014/main" id="{EA86ECCF-C0CA-442A-3AF9-D51B1331B1D2}"/>
                </a:ext>
              </a:extLst>
            </p:cNvPr>
            <p:cNvSpPr>
              <a:spLocks/>
            </p:cNvSpPr>
            <p:nvPr/>
          </p:nvSpPr>
          <p:spPr bwMode="auto">
            <a:xfrm>
              <a:off x="3862388" y="2555875"/>
              <a:ext cx="309563" cy="30163"/>
            </a:xfrm>
            <a:custGeom>
              <a:avLst/>
              <a:gdLst>
                <a:gd name="T0" fmla="*/ 0 w 195"/>
                <a:gd name="T1" fmla="*/ 19 h 19"/>
                <a:gd name="T2" fmla="*/ 32 w 195"/>
                <a:gd name="T3" fmla="*/ 15 h 19"/>
                <a:gd name="T4" fmla="*/ 77 w 195"/>
                <a:gd name="T5" fmla="*/ 10 h 19"/>
                <a:gd name="T6" fmla="*/ 122 w 195"/>
                <a:gd name="T7" fmla="*/ 6 h 19"/>
                <a:gd name="T8" fmla="*/ 167 w 195"/>
                <a:gd name="T9" fmla="*/ 2 h 19"/>
                <a:gd name="T10" fmla="*/ 195 w 195"/>
                <a:gd name="T11" fmla="*/ 0 h 19"/>
              </a:gdLst>
              <a:ahLst/>
              <a:cxnLst>
                <a:cxn ang="0">
                  <a:pos x="T0" y="T1"/>
                </a:cxn>
                <a:cxn ang="0">
                  <a:pos x="T2" y="T3"/>
                </a:cxn>
                <a:cxn ang="0">
                  <a:pos x="T4" y="T5"/>
                </a:cxn>
                <a:cxn ang="0">
                  <a:pos x="T6" y="T7"/>
                </a:cxn>
                <a:cxn ang="0">
                  <a:pos x="T8" y="T9"/>
                </a:cxn>
                <a:cxn ang="0">
                  <a:pos x="T10" y="T11"/>
                </a:cxn>
              </a:cxnLst>
              <a:rect l="0" t="0" r="r" b="b"/>
              <a:pathLst>
                <a:path w="195" h="19">
                  <a:moveTo>
                    <a:pt x="0" y="19"/>
                  </a:moveTo>
                  <a:lnTo>
                    <a:pt x="32" y="15"/>
                  </a:lnTo>
                  <a:lnTo>
                    <a:pt x="77" y="10"/>
                  </a:lnTo>
                  <a:lnTo>
                    <a:pt x="122" y="6"/>
                  </a:lnTo>
                  <a:lnTo>
                    <a:pt x="167" y="2"/>
                  </a:lnTo>
                  <a:lnTo>
                    <a:pt x="195"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4" name="Freeform 1066">
              <a:extLst>
                <a:ext uri="{FF2B5EF4-FFF2-40B4-BE49-F238E27FC236}">
                  <a16:creationId xmlns:a16="http://schemas.microsoft.com/office/drawing/2014/main" id="{2A191DAD-3379-4E16-A357-F91FF4452FB6}"/>
                </a:ext>
              </a:extLst>
            </p:cNvPr>
            <p:cNvSpPr>
              <a:spLocks/>
            </p:cNvSpPr>
            <p:nvPr/>
          </p:nvSpPr>
          <p:spPr bwMode="auto">
            <a:xfrm>
              <a:off x="5300663" y="2555875"/>
              <a:ext cx="309563" cy="30163"/>
            </a:xfrm>
            <a:custGeom>
              <a:avLst/>
              <a:gdLst>
                <a:gd name="T0" fmla="*/ 0 w 195"/>
                <a:gd name="T1" fmla="*/ 0 h 19"/>
                <a:gd name="T2" fmla="*/ 28 w 195"/>
                <a:gd name="T3" fmla="*/ 2 h 19"/>
                <a:gd name="T4" fmla="*/ 73 w 195"/>
                <a:gd name="T5" fmla="*/ 6 h 19"/>
                <a:gd name="T6" fmla="*/ 118 w 195"/>
                <a:gd name="T7" fmla="*/ 10 h 19"/>
                <a:gd name="T8" fmla="*/ 163 w 195"/>
                <a:gd name="T9" fmla="*/ 15 h 19"/>
                <a:gd name="T10" fmla="*/ 195 w 195"/>
                <a:gd name="T11" fmla="*/ 19 h 19"/>
              </a:gdLst>
              <a:ahLst/>
              <a:cxnLst>
                <a:cxn ang="0">
                  <a:pos x="T0" y="T1"/>
                </a:cxn>
                <a:cxn ang="0">
                  <a:pos x="T2" y="T3"/>
                </a:cxn>
                <a:cxn ang="0">
                  <a:pos x="T4" y="T5"/>
                </a:cxn>
                <a:cxn ang="0">
                  <a:pos x="T6" y="T7"/>
                </a:cxn>
                <a:cxn ang="0">
                  <a:pos x="T8" y="T9"/>
                </a:cxn>
                <a:cxn ang="0">
                  <a:pos x="T10" y="T11"/>
                </a:cxn>
              </a:cxnLst>
              <a:rect l="0" t="0" r="r" b="b"/>
              <a:pathLst>
                <a:path w="195" h="19">
                  <a:moveTo>
                    <a:pt x="0" y="0"/>
                  </a:moveTo>
                  <a:lnTo>
                    <a:pt x="28" y="2"/>
                  </a:lnTo>
                  <a:lnTo>
                    <a:pt x="73" y="6"/>
                  </a:lnTo>
                  <a:lnTo>
                    <a:pt x="118" y="10"/>
                  </a:lnTo>
                  <a:lnTo>
                    <a:pt x="163" y="15"/>
                  </a:lnTo>
                  <a:lnTo>
                    <a:pt x="195"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5" name="Freeform 1067">
              <a:extLst>
                <a:ext uri="{FF2B5EF4-FFF2-40B4-BE49-F238E27FC236}">
                  <a16:creationId xmlns:a16="http://schemas.microsoft.com/office/drawing/2014/main" id="{AFF3CE2D-DA5A-2FFC-82C1-00D0CF4AECEE}"/>
                </a:ext>
              </a:extLst>
            </p:cNvPr>
            <p:cNvSpPr>
              <a:spLocks/>
            </p:cNvSpPr>
            <p:nvPr/>
          </p:nvSpPr>
          <p:spPr bwMode="auto">
            <a:xfrm>
              <a:off x="4171951" y="2535238"/>
              <a:ext cx="1128713" cy="20638"/>
            </a:xfrm>
            <a:custGeom>
              <a:avLst/>
              <a:gdLst>
                <a:gd name="T0" fmla="*/ 0 w 711"/>
                <a:gd name="T1" fmla="*/ 13 h 13"/>
                <a:gd name="T2" fmla="*/ 17 w 711"/>
                <a:gd name="T3" fmla="*/ 11 h 13"/>
                <a:gd name="T4" fmla="*/ 62 w 711"/>
                <a:gd name="T5" fmla="*/ 8 h 13"/>
                <a:gd name="T6" fmla="*/ 107 w 711"/>
                <a:gd name="T7" fmla="*/ 6 h 13"/>
                <a:gd name="T8" fmla="*/ 152 w 711"/>
                <a:gd name="T9" fmla="*/ 4 h 13"/>
                <a:gd name="T10" fmla="*/ 197 w 711"/>
                <a:gd name="T11" fmla="*/ 2 h 13"/>
                <a:gd name="T12" fmla="*/ 243 w 711"/>
                <a:gd name="T13" fmla="*/ 1 h 13"/>
                <a:gd name="T14" fmla="*/ 288 w 711"/>
                <a:gd name="T15" fmla="*/ 0 h 13"/>
                <a:gd name="T16" fmla="*/ 333 w 711"/>
                <a:gd name="T17" fmla="*/ 0 h 13"/>
                <a:gd name="T18" fmla="*/ 378 w 711"/>
                <a:gd name="T19" fmla="*/ 0 h 13"/>
                <a:gd name="T20" fmla="*/ 423 w 711"/>
                <a:gd name="T21" fmla="*/ 0 h 13"/>
                <a:gd name="T22" fmla="*/ 468 w 711"/>
                <a:gd name="T23" fmla="*/ 1 h 13"/>
                <a:gd name="T24" fmla="*/ 514 w 711"/>
                <a:gd name="T25" fmla="*/ 2 h 13"/>
                <a:gd name="T26" fmla="*/ 559 w 711"/>
                <a:gd name="T27" fmla="*/ 4 h 13"/>
                <a:gd name="T28" fmla="*/ 604 w 711"/>
                <a:gd name="T29" fmla="*/ 6 h 13"/>
                <a:gd name="T30" fmla="*/ 649 w 711"/>
                <a:gd name="T31" fmla="*/ 8 h 13"/>
                <a:gd name="T32" fmla="*/ 694 w 711"/>
                <a:gd name="T33" fmla="*/ 11 h 13"/>
                <a:gd name="T34" fmla="*/ 711 w 711"/>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1" h="13">
                  <a:moveTo>
                    <a:pt x="0" y="13"/>
                  </a:moveTo>
                  <a:lnTo>
                    <a:pt x="17" y="11"/>
                  </a:lnTo>
                  <a:lnTo>
                    <a:pt x="62" y="8"/>
                  </a:lnTo>
                  <a:lnTo>
                    <a:pt x="107" y="6"/>
                  </a:lnTo>
                  <a:lnTo>
                    <a:pt x="152" y="4"/>
                  </a:lnTo>
                  <a:lnTo>
                    <a:pt x="197" y="2"/>
                  </a:lnTo>
                  <a:lnTo>
                    <a:pt x="243" y="1"/>
                  </a:lnTo>
                  <a:lnTo>
                    <a:pt x="288" y="0"/>
                  </a:lnTo>
                  <a:lnTo>
                    <a:pt x="333" y="0"/>
                  </a:lnTo>
                  <a:lnTo>
                    <a:pt x="378" y="0"/>
                  </a:lnTo>
                  <a:lnTo>
                    <a:pt x="423" y="0"/>
                  </a:lnTo>
                  <a:lnTo>
                    <a:pt x="468" y="1"/>
                  </a:lnTo>
                  <a:lnTo>
                    <a:pt x="514" y="2"/>
                  </a:lnTo>
                  <a:lnTo>
                    <a:pt x="559" y="4"/>
                  </a:lnTo>
                  <a:lnTo>
                    <a:pt x="604" y="6"/>
                  </a:lnTo>
                  <a:lnTo>
                    <a:pt x="649" y="8"/>
                  </a:lnTo>
                  <a:lnTo>
                    <a:pt x="694" y="11"/>
                  </a:lnTo>
                  <a:lnTo>
                    <a:pt x="711" y="13"/>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6" name="Freeform 1068">
              <a:extLst>
                <a:ext uri="{FF2B5EF4-FFF2-40B4-BE49-F238E27FC236}">
                  <a16:creationId xmlns:a16="http://schemas.microsoft.com/office/drawing/2014/main" id="{4401E8EB-E4F7-8E7B-BBB5-908CE73CB154}"/>
                </a:ext>
              </a:extLst>
            </p:cNvPr>
            <p:cNvSpPr>
              <a:spLocks/>
            </p:cNvSpPr>
            <p:nvPr/>
          </p:nvSpPr>
          <p:spPr bwMode="auto">
            <a:xfrm>
              <a:off x="4070351" y="4227513"/>
              <a:ext cx="1331913" cy="23813"/>
            </a:xfrm>
            <a:custGeom>
              <a:avLst/>
              <a:gdLst>
                <a:gd name="T0" fmla="*/ 839 w 839"/>
                <a:gd name="T1" fmla="*/ 0 h 15"/>
                <a:gd name="T2" fmla="*/ 803 w 839"/>
                <a:gd name="T3" fmla="*/ 3 h 15"/>
                <a:gd name="T4" fmla="*/ 758 w 839"/>
                <a:gd name="T5" fmla="*/ 6 h 15"/>
                <a:gd name="T6" fmla="*/ 713 w 839"/>
                <a:gd name="T7" fmla="*/ 8 h 15"/>
                <a:gd name="T8" fmla="*/ 668 w 839"/>
                <a:gd name="T9" fmla="*/ 10 h 15"/>
                <a:gd name="T10" fmla="*/ 623 w 839"/>
                <a:gd name="T11" fmla="*/ 12 h 15"/>
                <a:gd name="T12" fmla="*/ 578 w 839"/>
                <a:gd name="T13" fmla="*/ 13 h 15"/>
                <a:gd name="T14" fmla="*/ 532 w 839"/>
                <a:gd name="T15" fmla="*/ 14 h 15"/>
                <a:gd name="T16" fmla="*/ 487 w 839"/>
                <a:gd name="T17" fmla="*/ 15 h 15"/>
                <a:gd name="T18" fmla="*/ 442 w 839"/>
                <a:gd name="T19" fmla="*/ 15 h 15"/>
                <a:gd name="T20" fmla="*/ 397 w 839"/>
                <a:gd name="T21" fmla="*/ 15 h 15"/>
                <a:gd name="T22" fmla="*/ 352 w 839"/>
                <a:gd name="T23" fmla="*/ 15 h 15"/>
                <a:gd name="T24" fmla="*/ 307 w 839"/>
                <a:gd name="T25" fmla="*/ 14 h 15"/>
                <a:gd name="T26" fmla="*/ 261 w 839"/>
                <a:gd name="T27" fmla="*/ 13 h 15"/>
                <a:gd name="T28" fmla="*/ 216 w 839"/>
                <a:gd name="T29" fmla="*/ 12 h 15"/>
                <a:gd name="T30" fmla="*/ 171 w 839"/>
                <a:gd name="T31" fmla="*/ 10 h 15"/>
                <a:gd name="T32" fmla="*/ 126 w 839"/>
                <a:gd name="T33" fmla="*/ 8 h 15"/>
                <a:gd name="T34" fmla="*/ 81 w 839"/>
                <a:gd name="T35" fmla="*/ 6 h 15"/>
                <a:gd name="T36" fmla="*/ 36 w 839"/>
                <a:gd name="T37" fmla="*/ 3 h 15"/>
                <a:gd name="T38" fmla="*/ 0 w 839"/>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15">
                  <a:moveTo>
                    <a:pt x="839" y="0"/>
                  </a:moveTo>
                  <a:lnTo>
                    <a:pt x="803" y="3"/>
                  </a:lnTo>
                  <a:lnTo>
                    <a:pt x="758" y="6"/>
                  </a:lnTo>
                  <a:lnTo>
                    <a:pt x="713" y="8"/>
                  </a:lnTo>
                  <a:lnTo>
                    <a:pt x="668" y="10"/>
                  </a:lnTo>
                  <a:lnTo>
                    <a:pt x="623" y="12"/>
                  </a:lnTo>
                  <a:lnTo>
                    <a:pt x="578" y="13"/>
                  </a:lnTo>
                  <a:lnTo>
                    <a:pt x="532" y="14"/>
                  </a:lnTo>
                  <a:lnTo>
                    <a:pt x="487" y="15"/>
                  </a:lnTo>
                  <a:lnTo>
                    <a:pt x="442" y="15"/>
                  </a:lnTo>
                  <a:lnTo>
                    <a:pt x="397" y="15"/>
                  </a:lnTo>
                  <a:lnTo>
                    <a:pt x="352" y="15"/>
                  </a:lnTo>
                  <a:lnTo>
                    <a:pt x="307" y="14"/>
                  </a:lnTo>
                  <a:lnTo>
                    <a:pt x="261" y="13"/>
                  </a:lnTo>
                  <a:lnTo>
                    <a:pt x="216" y="12"/>
                  </a:lnTo>
                  <a:lnTo>
                    <a:pt x="171" y="10"/>
                  </a:lnTo>
                  <a:lnTo>
                    <a:pt x="126" y="8"/>
                  </a:lnTo>
                  <a:lnTo>
                    <a:pt x="81" y="6"/>
                  </a:lnTo>
                  <a:lnTo>
                    <a:pt x="36" y="3"/>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7" name="Freeform 1069">
              <a:extLst>
                <a:ext uri="{FF2B5EF4-FFF2-40B4-BE49-F238E27FC236}">
                  <a16:creationId xmlns:a16="http://schemas.microsoft.com/office/drawing/2014/main" id="{24E47693-A1F6-60EE-82A4-4EF1262F8D89}"/>
                </a:ext>
              </a:extLst>
            </p:cNvPr>
            <p:cNvSpPr>
              <a:spLocks/>
            </p:cNvSpPr>
            <p:nvPr/>
          </p:nvSpPr>
          <p:spPr bwMode="auto">
            <a:xfrm>
              <a:off x="3748088" y="4197350"/>
              <a:ext cx="322263" cy="30163"/>
            </a:xfrm>
            <a:custGeom>
              <a:avLst/>
              <a:gdLst>
                <a:gd name="T0" fmla="*/ 203 w 203"/>
                <a:gd name="T1" fmla="*/ 19 h 19"/>
                <a:gd name="T2" fmla="*/ 194 w 203"/>
                <a:gd name="T3" fmla="*/ 18 h 19"/>
                <a:gd name="T4" fmla="*/ 149 w 203"/>
                <a:gd name="T5" fmla="*/ 15 h 19"/>
                <a:gd name="T6" fmla="*/ 104 w 203"/>
                <a:gd name="T7" fmla="*/ 11 h 19"/>
                <a:gd name="T8" fmla="*/ 58 w 203"/>
                <a:gd name="T9" fmla="*/ 7 h 19"/>
                <a:gd name="T10" fmla="*/ 13 w 203"/>
                <a:gd name="T11" fmla="*/ 2 h 19"/>
                <a:gd name="T12" fmla="*/ 0 w 20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03" h="19">
                  <a:moveTo>
                    <a:pt x="203" y="19"/>
                  </a:moveTo>
                  <a:lnTo>
                    <a:pt x="194" y="18"/>
                  </a:lnTo>
                  <a:lnTo>
                    <a:pt x="149" y="15"/>
                  </a:lnTo>
                  <a:lnTo>
                    <a:pt x="104" y="11"/>
                  </a:lnTo>
                  <a:lnTo>
                    <a:pt x="58" y="7"/>
                  </a:lnTo>
                  <a:lnTo>
                    <a:pt x="13" y="2"/>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8" name="Freeform 1070">
              <a:extLst>
                <a:ext uri="{FF2B5EF4-FFF2-40B4-BE49-F238E27FC236}">
                  <a16:creationId xmlns:a16="http://schemas.microsoft.com/office/drawing/2014/main" id="{88AC66CA-8E18-0AD3-E247-73B567B7375C}"/>
                </a:ext>
              </a:extLst>
            </p:cNvPr>
            <p:cNvSpPr>
              <a:spLocks/>
            </p:cNvSpPr>
            <p:nvPr/>
          </p:nvSpPr>
          <p:spPr bwMode="auto">
            <a:xfrm>
              <a:off x="5402263" y="4197350"/>
              <a:ext cx="322263" cy="30163"/>
            </a:xfrm>
            <a:custGeom>
              <a:avLst/>
              <a:gdLst>
                <a:gd name="T0" fmla="*/ 203 w 203"/>
                <a:gd name="T1" fmla="*/ 0 h 19"/>
                <a:gd name="T2" fmla="*/ 190 w 203"/>
                <a:gd name="T3" fmla="*/ 2 h 19"/>
                <a:gd name="T4" fmla="*/ 145 w 203"/>
                <a:gd name="T5" fmla="*/ 7 h 19"/>
                <a:gd name="T6" fmla="*/ 99 w 203"/>
                <a:gd name="T7" fmla="*/ 11 h 19"/>
                <a:gd name="T8" fmla="*/ 54 w 203"/>
                <a:gd name="T9" fmla="*/ 15 h 19"/>
                <a:gd name="T10" fmla="*/ 9 w 203"/>
                <a:gd name="T11" fmla="*/ 18 h 19"/>
                <a:gd name="T12" fmla="*/ 0 w 20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03" h="19">
                  <a:moveTo>
                    <a:pt x="203" y="0"/>
                  </a:moveTo>
                  <a:lnTo>
                    <a:pt x="190" y="2"/>
                  </a:lnTo>
                  <a:lnTo>
                    <a:pt x="145" y="7"/>
                  </a:lnTo>
                  <a:lnTo>
                    <a:pt x="99" y="11"/>
                  </a:lnTo>
                  <a:lnTo>
                    <a:pt x="54" y="15"/>
                  </a:lnTo>
                  <a:lnTo>
                    <a:pt x="9" y="18"/>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9" name="Freeform 1071">
              <a:extLst>
                <a:ext uri="{FF2B5EF4-FFF2-40B4-BE49-F238E27FC236}">
                  <a16:creationId xmlns:a16="http://schemas.microsoft.com/office/drawing/2014/main" id="{792DEBF1-BDB7-BF74-0A86-2A1FEC1C0F27}"/>
                </a:ext>
              </a:extLst>
            </p:cNvPr>
            <p:cNvSpPr>
              <a:spLocks/>
            </p:cNvSpPr>
            <p:nvPr/>
          </p:nvSpPr>
          <p:spPr bwMode="auto">
            <a:xfrm>
              <a:off x="3514726" y="4167188"/>
              <a:ext cx="233363" cy="30163"/>
            </a:xfrm>
            <a:custGeom>
              <a:avLst/>
              <a:gdLst>
                <a:gd name="T0" fmla="*/ 147 w 147"/>
                <a:gd name="T1" fmla="*/ 19 h 19"/>
                <a:gd name="T2" fmla="*/ 115 w 147"/>
                <a:gd name="T3" fmla="*/ 16 h 19"/>
                <a:gd name="T4" fmla="*/ 70 w 147"/>
                <a:gd name="T5" fmla="*/ 10 h 19"/>
                <a:gd name="T6" fmla="*/ 25 w 147"/>
                <a:gd name="T7" fmla="*/ 4 h 19"/>
                <a:gd name="T8" fmla="*/ 0 w 147"/>
                <a:gd name="T9" fmla="*/ 0 h 19"/>
              </a:gdLst>
              <a:ahLst/>
              <a:cxnLst>
                <a:cxn ang="0">
                  <a:pos x="T0" y="T1"/>
                </a:cxn>
                <a:cxn ang="0">
                  <a:pos x="T2" y="T3"/>
                </a:cxn>
                <a:cxn ang="0">
                  <a:pos x="T4" y="T5"/>
                </a:cxn>
                <a:cxn ang="0">
                  <a:pos x="T6" y="T7"/>
                </a:cxn>
                <a:cxn ang="0">
                  <a:pos x="T8" y="T9"/>
                </a:cxn>
              </a:cxnLst>
              <a:rect l="0" t="0" r="r" b="b"/>
              <a:pathLst>
                <a:path w="147" h="19">
                  <a:moveTo>
                    <a:pt x="147" y="19"/>
                  </a:moveTo>
                  <a:lnTo>
                    <a:pt x="115" y="16"/>
                  </a:lnTo>
                  <a:lnTo>
                    <a:pt x="70" y="10"/>
                  </a:lnTo>
                  <a:lnTo>
                    <a:pt x="25" y="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0" name="Freeform 1072">
              <a:extLst>
                <a:ext uri="{FF2B5EF4-FFF2-40B4-BE49-F238E27FC236}">
                  <a16:creationId xmlns:a16="http://schemas.microsoft.com/office/drawing/2014/main" id="{D33DDCA6-3DB8-C960-A8AE-78314E515C10}"/>
                </a:ext>
              </a:extLst>
            </p:cNvPr>
            <p:cNvSpPr>
              <a:spLocks/>
            </p:cNvSpPr>
            <p:nvPr/>
          </p:nvSpPr>
          <p:spPr bwMode="auto">
            <a:xfrm>
              <a:off x="5724526" y="4167188"/>
              <a:ext cx="233363" cy="30163"/>
            </a:xfrm>
            <a:custGeom>
              <a:avLst/>
              <a:gdLst>
                <a:gd name="T0" fmla="*/ 147 w 147"/>
                <a:gd name="T1" fmla="*/ 0 h 19"/>
                <a:gd name="T2" fmla="*/ 122 w 147"/>
                <a:gd name="T3" fmla="*/ 4 h 19"/>
                <a:gd name="T4" fmla="*/ 77 w 147"/>
                <a:gd name="T5" fmla="*/ 10 h 19"/>
                <a:gd name="T6" fmla="*/ 32 w 147"/>
                <a:gd name="T7" fmla="*/ 16 h 19"/>
                <a:gd name="T8" fmla="*/ 0 w 147"/>
                <a:gd name="T9" fmla="*/ 19 h 19"/>
              </a:gdLst>
              <a:ahLst/>
              <a:cxnLst>
                <a:cxn ang="0">
                  <a:pos x="T0" y="T1"/>
                </a:cxn>
                <a:cxn ang="0">
                  <a:pos x="T2" y="T3"/>
                </a:cxn>
                <a:cxn ang="0">
                  <a:pos x="T4" y="T5"/>
                </a:cxn>
                <a:cxn ang="0">
                  <a:pos x="T6" y="T7"/>
                </a:cxn>
                <a:cxn ang="0">
                  <a:pos x="T8" y="T9"/>
                </a:cxn>
              </a:cxnLst>
              <a:rect l="0" t="0" r="r" b="b"/>
              <a:pathLst>
                <a:path w="147" h="19">
                  <a:moveTo>
                    <a:pt x="147" y="0"/>
                  </a:moveTo>
                  <a:lnTo>
                    <a:pt x="122" y="4"/>
                  </a:lnTo>
                  <a:lnTo>
                    <a:pt x="77" y="10"/>
                  </a:lnTo>
                  <a:lnTo>
                    <a:pt x="32" y="16"/>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1" name="Freeform 1073">
              <a:extLst>
                <a:ext uri="{FF2B5EF4-FFF2-40B4-BE49-F238E27FC236}">
                  <a16:creationId xmlns:a16="http://schemas.microsoft.com/office/drawing/2014/main" id="{C8E10A3F-6D55-7754-C666-BE45E68FA765}"/>
                </a:ext>
              </a:extLst>
            </p:cNvPr>
            <p:cNvSpPr>
              <a:spLocks/>
            </p:cNvSpPr>
            <p:nvPr/>
          </p:nvSpPr>
          <p:spPr bwMode="auto">
            <a:xfrm>
              <a:off x="3324226" y="4138613"/>
              <a:ext cx="190500" cy="28575"/>
            </a:xfrm>
            <a:custGeom>
              <a:avLst/>
              <a:gdLst>
                <a:gd name="T0" fmla="*/ 120 w 120"/>
                <a:gd name="T1" fmla="*/ 18 h 18"/>
                <a:gd name="T2" fmla="*/ 100 w 120"/>
                <a:gd name="T3" fmla="*/ 16 h 18"/>
                <a:gd name="T4" fmla="*/ 55 w 120"/>
                <a:gd name="T5" fmla="*/ 9 h 18"/>
                <a:gd name="T6" fmla="*/ 10 w 120"/>
                <a:gd name="T7" fmla="*/ 1 h 18"/>
                <a:gd name="T8" fmla="*/ 0 w 120"/>
                <a:gd name="T9" fmla="*/ 0 h 18"/>
              </a:gdLst>
              <a:ahLst/>
              <a:cxnLst>
                <a:cxn ang="0">
                  <a:pos x="T0" y="T1"/>
                </a:cxn>
                <a:cxn ang="0">
                  <a:pos x="T2" y="T3"/>
                </a:cxn>
                <a:cxn ang="0">
                  <a:pos x="T4" y="T5"/>
                </a:cxn>
                <a:cxn ang="0">
                  <a:pos x="T6" y="T7"/>
                </a:cxn>
                <a:cxn ang="0">
                  <a:pos x="T8" y="T9"/>
                </a:cxn>
              </a:cxnLst>
              <a:rect l="0" t="0" r="r" b="b"/>
              <a:pathLst>
                <a:path w="120" h="18">
                  <a:moveTo>
                    <a:pt x="120" y="18"/>
                  </a:moveTo>
                  <a:lnTo>
                    <a:pt x="100" y="16"/>
                  </a:lnTo>
                  <a:lnTo>
                    <a:pt x="55" y="9"/>
                  </a:lnTo>
                  <a:lnTo>
                    <a:pt x="10" y="1"/>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2" name="Freeform 1074">
              <a:extLst>
                <a:ext uri="{FF2B5EF4-FFF2-40B4-BE49-F238E27FC236}">
                  <a16:creationId xmlns:a16="http://schemas.microsoft.com/office/drawing/2014/main" id="{2665C416-D824-D1A9-58C8-DAC7266DD8B3}"/>
                </a:ext>
              </a:extLst>
            </p:cNvPr>
            <p:cNvSpPr>
              <a:spLocks/>
            </p:cNvSpPr>
            <p:nvPr/>
          </p:nvSpPr>
          <p:spPr bwMode="auto">
            <a:xfrm>
              <a:off x="5957888" y="4138613"/>
              <a:ext cx="190500" cy="28575"/>
            </a:xfrm>
            <a:custGeom>
              <a:avLst/>
              <a:gdLst>
                <a:gd name="T0" fmla="*/ 120 w 120"/>
                <a:gd name="T1" fmla="*/ 0 h 18"/>
                <a:gd name="T2" fmla="*/ 110 w 120"/>
                <a:gd name="T3" fmla="*/ 1 h 18"/>
                <a:gd name="T4" fmla="*/ 65 w 120"/>
                <a:gd name="T5" fmla="*/ 9 h 18"/>
                <a:gd name="T6" fmla="*/ 20 w 120"/>
                <a:gd name="T7" fmla="*/ 16 h 18"/>
                <a:gd name="T8" fmla="*/ 0 w 120"/>
                <a:gd name="T9" fmla="*/ 18 h 18"/>
              </a:gdLst>
              <a:ahLst/>
              <a:cxnLst>
                <a:cxn ang="0">
                  <a:pos x="T0" y="T1"/>
                </a:cxn>
                <a:cxn ang="0">
                  <a:pos x="T2" y="T3"/>
                </a:cxn>
                <a:cxn ang="0">
                  <a:pos x="T4" y="T5"/>
                </a:cxn>
                <a:cxn ang="0">
                  <a:pos x="T6" y="T7"/>
                </a:cxn>
                <a:cxn ang="0">
                  <a:pos x="T8" y="T9"/>
                </a:cxn>
              </a:cxnLst>
              <a:rect l="0" t="0" r="r" b="b"/>
              <a:pathLst>
                <a:path w="120" h="18">
                  <a:moveTo>
                    <a:pt x="120" y="0"/>
                  </a:moveTo>
                  <a:lnTo>
                    <a:pt x="110" y="1"/>
                  </a:lnTo>
                  <a:lnTo>
                    <a:pt x="65" y="9"/>
                  </a:lnTo>
                  <a:lnTo>
                    <a:pt x="20" y="16"/>
                  </a:lnTo>
                  <a:lnTo>
                    <a:pt x="0"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3" name="Freeform 1075">
              <a:extLst>
                <a:ext uri="{FF2B5EF4-FFF2-40B4-BE49-F238E27FC236}">
                  <a16:creationId xmlns:a16="http://schemas.microsoft.com/office/drawing/2014/main" id="{8DF75978-E38F-1568-72F0-1F5A91C29327}"/>
                </a:ext>
              </a:extLst>
            </p:cNvPr>
            <p:cNvSpPr>
              <a:spLocks/>
            </p:cNvSpPr>
            <p:nvPr/>
          </p:nvSpPr>
          <p:spPr bwMode="auto">
            <a:xfrm>
              <a:off x="3163888" y="4108450"/>
              <a:ext cx="160338" cy="30163"/>
            </a:xfrm>
            <a:custGeom>
              <a:avLst/>
              <a:gdLst>
                <a:gd name="T0" fmla="*/ 101 w 101"/>
                <a:gd name="T1" fmla="*/ 19 h 19"/>
                <a:gd name="T2" fmla="*/ 65 w 101"/>
                <a:gd name="T3" fmla="*/ 12 h 19"/>
                <a:gd name="T4" fmla="*/ 20 w 101"/>
                <a:gd name="T5" fmla="*/ 4 h 19"/>
                <a:gd name="T6" fmla="*/ 0 w 101"/>
                <a:gd name="T7" fmla="*/ 0 h 19"/>
              </a:gdLst>
              <a:ahLst/>
              <a:cxnLst>
                <a:cxn ang="0">
                  <a:pos x="T0" y="T1"/>
                </a:cxn>
                <a:cxn ang="0">
                  <a:pos x="T2" y="T3"/>
                </a:cxn>
                <a:cxn ang="0">
                  <a:pos x="T4" y="T5"/>
                </a:cxn>
                <a:cxn ang="0">
                  <a:pos x="T6" y="T7"/>
                </a:cxn>
              </a:cxnLst>
              <a:rect l="0" t="0" r="r" b="b"/>
              <a:pathLst>
                <a:path w="101" h="19">
                  <a:moveTo>
                    <a:pt x="101" y="19"/>
                  </a:moveTo>
                  <a:lnTo>
                    <a:pt x="65" y="12"/>
                  </a:lnTo>
                  <a:lnTo>
                    <a:pt x="20" y="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4" name="Freeform 1076">
              <a:extLst>
                <a:ext uri="{FF2B5EF4-FFF2-40B4-BE49-F238E27FC236}">
                  <a16:creationId xmlns:a16="http://schemas.microsoft.com/office/drawing/2014/main" id="{E2C8B561-B7A1-144B-753C-64B107ADD084}"/>
                </a:ext>
              </a:extLst>
            </p:cNvPr>
            <p:cNvSpPr>
              <a:spLocks/>
            </p:cNvSpPr>
            <p:nvPr/>
          </p:nvSpPr>
          <p:spPr bwMode="auto">
            <a:xfrm>
              <a:off x="6148388" y="4108450"/>
              <a:ext cx="160338" cy="30163"/>
            </a:xfrm>
            <a:custGeom>
              <a:avLst/>
              <a:gdLst>
                <a:gd name="T0" fmla="*/ 101 w 101"/>
                <a:gd name="T1" fmla="*/ 0 h 19"/>
                <a:gd name="T2" fmla="*/ 81 w 101"/>
                <a:gd name="T3" fmla="*/ 4 h 19"/>
                <a:gd name="T4" fmla="*/ 36 w 101"/>
                <a:gd name="T5" fmla="*/ 12 h 19"/>
                <a:gd name="T6" fmla="*/ 0 w 101"/>
                <a:gd name="T7" fmla="*/ 19 h 19"/>
              </a:gdLst>
              <a:ahLst/>
              <a:cxnLst>
                <a:cxn ang="0">
                  <a:pos x="T0" y="T1"/>
                </a:cxn>
                <a:cxn ang="0">
                  <a:pos x="T2" y="T3"/>
                </a:cxn>
                <a:cxn ang="0">
                  <a:pos x="T4" y="T5"/>
                </a:cxn>
                <a:cxn ang="0">
                  <a:pos x="T6" y="T7"/>
                </a:cxn>
              </a:cxnLst>
              <a:rect l="0" t="0" r="r" b="b"/>
              <a:pathLst>
                <a:path w="101" h="19">
                  <a:moveTo>
                    <a:pt x="101" y="0"/>
                  </a:moveTo>
                  <a:lnTo>
                    <a:pt x="81" y="4"/>
                  </a:lnTo>
                  <a:lnTo>
                    <a:pt x="36" y="12"/>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5" name="Freeform 1077">
              <a:extLst>
                <a:ext uri="{FF2B5EF4-FFF2-40B4-BE49-F238E27FC236}">
                  <a16:creationId xmlns:a16="http://schemas.microsoft.com/office/drawing/2014/main" id="{D676FF21-1054-BCF3-47E9-C08DD94F1384}"/>
                </a:ext>
              </a:extLst>
            </p:cNvPr>
            <p:cNvSpPr>
              <a:spLocks/>
            </p:cNvSpPr>
            <p:nvPr/>
          </p:nvSpPr>
          <p:spPr bwMode="auto">
            <a:xfrm>
              <a:off x="3022601" y="4078288"/>
              <a:ext cx="141288" cy="30163"/>
            </a:xfrm>
            <a:custGeom>
              <a:avLst/>
              <a:gdLst>
                <a:gd name="T0" fmla="*/ 89 w 89"/>
                <a:gd name="T1" fmla="*/ 19 h 19"/>
                <a:gd name="T2" fmla="*/ 64 w 89"/>
                <a:gd name="T3" fmla="*/ 14 h 19"/>
                <a:gd name="T4" fmla="*/ 19 w 89"/>
                <a:gd name="T5" fmla="*/ 4 h 19"/>
                <a:gd name="T6" fmla="*/ 0 w 89"/>
                <a:gd name="T7" fmla="*/ 0 h 19"/>
              </a:gdLst>
              <a:ahLst/>
              <a:cxnLst>
                <a:cxn ang="0">
                  <a:pos x="T0" y="T1"/>
                </a:cxn>
                <a:cxn ang="0">
                  <a:pos x="T2" y="T3"/>
                </a:cxn>
                <a:cxn ang="0">
                  <a:pos x="T4" y="T5"/>
                </a:cxn>
                <a:cxn ang="0">
                  <a:pos x="T6" y="T7"/>
                </a:cxn>
              </a:cxnLst>
              <a:rect l="0" t="0" r="r" b="b"/>
              <a:pathLst>
                <a:path w="89" h="19">
                  <a:moveTo>
                    <a:pt x="89" y="19"/>
                  </a:moveTo>
                  <a:lnTo>
                    <a:pt x="64" y="14"/>
                  </a:lnTo>
                  <a:lnTo>
                    <a:pt x="19" y="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6" name="Freeform 1078">
              <a:extLst>
                <a:ext uri="{FF2B5EF4-FFF2-40B4-BE49-F238E27FC236}">
                  <a16:creationId xmlns:a16="http://schemas.microsoft.com/office/drawing/2014/main" id="{EEE0F0A3-DD00-D578-0ABE-356B0B151F0C}"/>
                </a:ext>
              </a:extLst>
            </p:cNvPr>
            <p:cNvSpPr>
              <a:spLocks/>
            </p:cNvSpPr>
            <p:nvPr/>
          </p:nvSpPr>
          <p:spPr bwMode="auto">
            <a:xfrm>
              <a:off x="6308726" y="4078288"/>
              <a:ext cx="141288" cy="30163"/>
            </a:xfrm>
            <a:custGeom>
              <a:avLst/>
              <a:gdLst>
                <a:gd name="T0" fmla="*/ 89 w 89"/>
                <a:gd name="T1" fmla="*/ 0 h 19"/>
                <a:gd name="T2" fmla="*/ 70 w 89"/>
                <a:gd name="T3" fmla="*/ 4 h 19"/>
                <a:gd name="T4" fmla="*/ 25 w 89"/>
                <a:gd name="T5" fmla="*/ 14 h 19"/>
                <a:gd name="T6" fmla="*/ 0 w 89"/>
                <a:gd name="T7" fmla="*/ 19 h 19"/>
              </a:gdLst>
              <a:ahLst/>
              <a:cxnLst>
                <a:cxn ang="0">
                  <a:pos x="T0" y="T1"/>
                </a:cxn>
                <a:cxn ang="0">
                  <a:pos x="T2" y="T3"/>
                </a:cxn>
                <a:cxn ang="0">
                  <a:pos x="T4" y="T5"/>
                </a:cxn>
                <a:cxn ang="0">
                  <a:pos x="T6" y="T7"/>
                </a:cxn>
              </a:cxnLst>
              <a:rect l="0" t="0" r="r" b="b"/>
              <a:pathLst>
                <a:path w="89" h="19">
                  <a:moveTo>
                    <a:pt x="89" y="0"/>
                  </a:moveTo>
                  <a:lnTo>
                    <a:pt x="70" y="4"/>
                  </a:lnTo>
                  <a:lnTo>
                    <a:pt x="25" y="14"/>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7" name="Freeform 1079">
              <a:extLst>
                <a:ext uri="{FF2B5EF4-FFF2-40B4-BE49-F238E27FC236}">
                  <a16:creationId xmlns:a16="http://schemas.microsoft.com/office/drawing/2014/main" id="{25CAD291-A33A-3D3B-B371-2E9207351A00}"/>
                </a:ext>
              </a:extLst>
            </p:cNvPr>
            <p:cNvSpPr>
              <a:spLocks/>
            </p:cNvSpPr>
            <p:nvPr/>
          </p:nvSpPr>
          <p:spPr bwMode="auto">
            <a:xfrm>
              <a:off x="2897188" y="4048125"/>
              <a:ext cx="125413" cy="30163"/>
            </a:xfrm>
            <a:custGeom>
              <a:avLst/>
              <a:gdLst>
                <a:gd name="T0" fmla="*/ 79 w 79"/>
                <a:gd name="T1" fmla="*/ 19 h 19"/>
                <a:gd name="T2" fmla="*/ 53 w 79"/>
                <a:gd name="T3" fmla="*/ 13 h 19"/>
                <a:gd name="T4" fmla="*/ 8 w 79"/>
                <a:gd name="T5" fmla="*/ 2 h 19"/>
                <a:gd name="T6" fmla="*/ 0 w 79"/>
                <a:gd name="T7" fmla="*/ 0 h 19"/>
              </a:gdLst>
              <a:ahLst/>
              <a:cxnLst>
                <a:cxn ang="0">
                  <a:pos x="T0" y="T1"/>
                </a:cxn>
                <a:cxn ang="0">
                  <a:pos x="T2" y="T3"/>
                </a:cxn>
                <a:cxn ang="0">
                  <a:pos x="T4" y="T5"/>
                </a:cxn>
                <a:cxn ang="0">
                  <a:pos x="T6" y="T7"/>
                </a:cxn>
              </a:cxnLst>
              <a:rect l="0" t="0" r="r" b="b"/>
              <a:pathLst>
                <a:path w="79" h="19">
                  <a:moveTo>
                    <a:pt x="79" y="19"/>
                  </a:moveTo>
                  <a:lnTo>
                    <a:pt x="53" y="13"/>
                  </a:lnTo>
                  <a:lnTo>
                    <a:pt x="8" y="2"/>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8" name="Freeform 1080">
              <a:extLst>
                <a:ext uri="{FF2B5EF4-FFF2-40B4-BE49-F238E27FC236}">
                  <a16:creationId xmlns:a16="http://schemas.microsoft.com/office/drawing/2014/main" id="{18C10E39-5390-97CF-09C6-9EFEF69A2778}"/>
                </a:ext>
              </a:extLst>
            </p:cNvPr>
            <p:cNvSpPr>
              <a:spLocks/>
            </p:cNvSpPr>
            <p:nvPr/>
          </p:nvSpPr>
          <p:spPr bwMode="auto">
            <a:xfrm>
              <a:off x="6450013" y="4048125"/>
              <a:ext cx="125413" cy="30163"/>
            </a:xfrm>
            <a:custGeom>
              <a:avLst/>
              <a:gdLst>
                <a:gd name="T0" fmla="*/ 79 w 79"/>
                <a:gd name="T1" fmla="*/ 0 h 19"/>
                <a:gd name="T2" fmla="*/ 71 w 79"/>
                <a:gd name="T3" fmla="*/ 2 h 19"/>
                <a:gd name="T4" fmla="*/ 26 w 79"/>
                <a:gd name="T5" fmla="*/ 13 h 19"/>
                <a:gd name="T6" fmla="*/ 0 w 79"/>
                <a:gd name="T7" fmla="*/ 19 h 19"/>
              </a:gdLst>
              <a:ahLst/>
              <a:cxnLst>
                <a:cxn ang="0">
                  <a:pos x="T0" y="T1"/>
                </a:cxn>
                <a:cxn ang="0">
                  <a:pos x="T2" y="T3"/>
                </a:cxn>
                <a:cxn ang="0">
                  <a:pos x="T4" y="T5"/>
                </a:cxn>
                <a:cxn ang="0">
                  <a:pos x="T6" y="T7"/>
                </a:cxn>
              </a:cxnLst>
              <a:rect l="0" t="0" r="r" b="b"/>
              <a:pathLst>
                <a:path w="79" h="19">
                  <a:moveTo>
                    <a:pt x="79" y="0"/>
                  </a:moveTo>
                  <a:lnTo>
                    <a:pt x="71" y="2"/>
                  </a:lnTo>
                  <a:lnTo>
                    <a:pt x="26" y="13"/>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9" name="Freeform 1081">
              <a:extLst>
                <a:ext uri="{FF2B5EF4-FFF2-40B4-BE49-F238E27FC236}">
                  <a16:creationId xmlns:a16="http://schemas.microsoft.com/office/drawing/2014/main" id="{EC150765-49C8-FE3D-6E2C-0D56B2D7C2BA}"/>
                </a:ext>
              </a:extLst>
            </p:cNvPr>
            <p:cNvSpPr>
              <a:spLocks/>
            </p:cNvSpPr>
            <p:nvPr/>
          </p:nvSpPr>
          <p:spPr bwMode="auto">
            <a:xfrm>
              <a:off x="2784476" y="4017963"/>
              <a:ext cx="112713" cy="30163"/>
            </a:xfrm>
            <a:custGeom>
              <a:avLst/>
              <a:gdLst>
                <a:gd name="T0" fmla="*/ 71 w 71"/>
                <a:gd name="T1" fmla="*/ 19 h 19"/>
                <a:gd name="T2" fmla="*/ 34 w 71"/>
                <a:gd name="T3" fmla="*/ 10 h 19"/>
                <a:gd name="T4" fmla="*/ 0 w 71"/>
                <a:gd name="T5" fmla="*/ 0 h 19"/>
              </a:gdLst>
              <a:ahLst/>
              <a:cxnLst>
                <a:cxn ang="0">
                  <a:pos x="T0" y="T1"/>
                </a:cxn>
                <a:cxn ang="0">
                  <a:pos x="T2" y="T3"/>
                </a:cxn>
                <a:cxn ang="0">
                  <a:pos x="T4" y="T5"/>
                </a:cxn>
              </a:cxnLst>
              <a:rect l="0" t="0" r="r" b="b"/>
              <a:pathLst>
                <a:path w="71" h="19">
                  <a:moveTo>
                    <a:pt x="71" y="19"/>
                  </a:moveTo>
                  <a:lnTo>
                    <a:pt x="34" y="10"/>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0" name="Freeform 1082">
              <a:extLst>
                <a:ext uri="{FF2B5EF4-FFF2-40B4-BE49-F238E27FC236}">
                  <a16:creationId xmlns:a16="http://schemas.microsoft.com/office/drawing/2014/main" id="{0385C271-7AC9-4D7F-7C4F-48ADA4C71041}"/>
                </a:ext>
              </a:extLst>
            </p:cNvPr>
            <p:cNvSpPr>
              <a:spLocks/>
            </p:cNvSpPr>
            <p:nvPr/>
          </p:nvSpPr>
          <p:spPr bwMode="auto">
            <a:xfrm>
              <a:off x="6575426" y="4017963"/>
              <a:ext cx="112713" cy="30163"/>
            </a:xfrm>
            <a:custGeom>
              <a:avLst/>
              <a:gdLst>
                <a:gd name="T0" fmla="*/ 71 w 71"/>
                <a:gd name="T1" fmla="*/ 0 h 19"/>
                <a:gd name="T2" fmla="*/ 38 w 71"/>
                <a:gd name="T3" fmla="*/ 10 h 19"/>
                <a:gd name="T4" fmla="*/ 0 w 71"/>
                <a:gd name="T5" fmla="*/ 19 h 19"/>
              </a:gdLst>
              <a:ahLst/>
              <a:cxnLst>
                <a:cxn ang="0">
                  <a:pos x="T0" y="T1"/>
                </a:cxn>
                <a:cxn ang="0">
                  <a:pos x="T2" y="T3"/>
                </a:cxn>
                <a:cxn ang="0">
                  <a:pos x="T4" y="T5"/>
                </a:cxn>
              </a:cxnLst>
              <a:rect l="0" t="0" r="r" b="b"/>
              <a:pathLst>
                <a:path w="71" h="19">
                  <a:moveTo>
                    <a:pt x="71" y="0"/>
                  </a:moveTo>
                  <a:lnTo>
                    <a:pt x="38" y="10"/>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1" name="Freeform 1083">
              <a:extLst>
                <a:ext uri="{FF2B5EF4-FFF2-40B4-BE49-F238E27FC236}">
                  <a16:creationId xmlns:a16="http://schemas.microsoft.com/office/drawing/2014/main" id="{7AF2F0D6-00B5-9A60-7B32-0B22CD47B024}"/>
                </a:ext>
              </a:extLst>
            </p:cNvPr>
            <p:cNvSpPr>
              <a:spLocks/>
            </p:cNvSpPr>
            <p:nvPr/>
          </p:nvSpPr>
          <p:spPr bwMode="auto">
            <a:xfrm>
              <a:off x="2681288" y="3987800"/>
              <a:ext cx="103188" cy="30163"/>
            </a:xfrm>
            <a:custGeom>
              <a:avLst/>
              <a:gdLst>
                <a:gd name="T0" fmla="*/ 65 w 65"/>
                <a:gd name="T1" fmla="*/ 19 h 19"/>
                <a:gd name="T2" fmla="*/ 54 w 65"/>
                <a:gd name="T3" fmla="*/ 16 h 19"/>
                <a:gd name="T4" fmla="*/ 9 w 65"/>
                <a:gd name="T5" fmla="*/ 3 h 19"/>
                <a:gd name="T6" fmla="*/ 0 w 65"/>
                <a:gd name="T7" fmla="*/ 0 h 19"/>
              </a:gdLst>
              <a:ahLst/>
              <a:cxnLst>
                <a:cxn ang="0">
                  <a:pos x="T0" y="T1"/>
                </a:cxn>
                <a:cxn ang="0">
                  <a:pos x="T2" y="T3"/>
                </a:cxn>
                <a:cxn ang="0">
                  <a:pos x="T4" y="T5"/>
                </a:cxn>
                <a:cxn ang="0">
                  <a:pos x="T6" y="T7"/>
                </a:cxn>
              </a:cxnLst>
              <a:rect l="0" t="0" r="r" b="b"/>
              <a:pathLst>
                <a:path w="65" h="19">
                  <a:moveTo>
                    <a:pt x="65" y="19"/>
                  </a:moveTo>
                  <a:lnTo>
                    <a:pt x="54" y="16"/>
                  </a:lnTo>
                  <a:lnTo>
                    <a:pt x="9" y="3"/>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2" name="Freeform 1084">
              <a:extLst>
                <a:ext uri="{FF2B5EF4-FFF2-40B4-BE49-F238E27FC236}">
                  <a16:creationId xmlns:a16="http://schemas.microsoft.com/office/drawing/2014/main" id="{6B2D9779-84F1-D0CB-EC7E-79C6481163AF}"/>
                </a:ext>
              </a:extLst>
            </p:cNvPr>
            <p:cNvSpPr>
              <a:spLocks/>
            </p:cNvSpPr>
            <p:nvPr/>
          </p:nvSpPr>
          <p:spPr bwMode="auto">
            <a:xfrm>
              <a:off x="6688138" y="3987800"/>
              <a:ext cx="103188" cy="30163"/>
            </a:xfrm>
            <a:custGeom>
              <a:avLst/>
              <a:gdLst>
                <a:gd name="T0" fmla="*/ 65 w 65"/>
                <a:gd name="T1" fmla="*/ 0 h 19"/>
                <a:gd name="T2" fmla="*/ 57 w 65"/>
                <a:gd name="T3" fmla="*/ 3 h 19"/>
                <a:gd name="T4" fmla="*/ 12 w 65"/>
                <a:gd name="T5" fmla="*/ 16 h 19"/>
                <a:gd name="T6" fmla="*/ 0 w 65"/>
                <a:gd name="T7" fmla="*/ 19 h 19"/>
              </a:gdLst>
              <a:ahLst/>
              <a:cxnLst>
                <a:cxn ang="0">
                  <a:pos x="T0" y="T1"/>
                </a:cxn>
                <a:cxn ang="0">
                  <a:pos x="T2" y="T3"/>
                </a:cxn>
                <a:cxn ang="0">
                  <a:pos x="T4" y="T5"/>
                </a:cxn>
                <a:cxn ang="0">
                  <a:pos x="T6" y="T7"/>
                </a:cxn>
              </a:cxnLst>
              <a:rect l="0" t="0" r="r" b="b"/>
              <a:pathLst>
                <a:path w="65" h="19">
                  <a:moveTo>
                    <a:pt x="65" y="0"/>
                  </a:moveTo>
                  <a:lnTo>
                    <a:pt x="57" y="3"/>
                  </a:lnTo>
                  <a:lnTo>
                    <a:pt x="12" y="16"/>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3" name="Freeform 1085">
              <a:extLst>
                <a:ext uri="{FF2B5EF4-FFF2-40B4-BE49-F238E27FC236}">
                  <a16:creationId xmlns:a16="http://schemas.microsoft.com/office/drawing/2014/main" id="{AB0B2B32-B937-437C-ECD7-1919F9FF8670}"/>
                </a:ext>
              </a:extLst>
            </p:cNvPr>
            <p:cNvSpPr>
              <a:spLocks/>
            </p:cNvSpPr>
            <p:nvPr/>
          </p:nvSpPr>
          <p:spPr bwMode="auto">
            <a:xfrm>
              <a:off x="2589213" y="3959225"/>
              <a:ext cx="92075" cy="28575"/>
            </a:xfrm>
            <a:custGeom>
              <a:avLst/>
              <a:gdLst>
                <a:gd name="T0" fmla="*/ 58 w 58"/>
                <a:gd name="T1" fmla="*/ 18 h 18"/>
                <a:gd name="T2" fmla="*/ 21 w 58"/>
                <a:gd name="T3" fmla="*/ 7 h 18"/>
                <a:gd name="T4" fmla="*/ 0 w 58"/>
                <a:gd name="T5" fmla="*/ 0 h 18"/>
              </a:gdLst>
              <a:ahLst/>
              <a:cxnLst>
                <a:cxn ang="0">
                  <a:pos x="T0" y="T1"/>
                </a:cxn>
                <a:cxn ang="0">
                  <a:pos x="T2" y="T3"/>
                </a:cxn>
                <a:cxn ang="0">
                  <a:pos x="T4" y="T5"/>
                </a:cxn>
              </a:cxnLst>
              <a:rect l="0" t="0" r="r" b="b"/>
              <a:pathLst>
                <a:path w="58" h="18">
                  <a:moveTo>
                    <a:pt x="58" y="18"/>
                  </a:moveTo>
                  <a:lnTo>
                    <a:pt x="21" y="7"/>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4" name="Freeform 1086">
              <a:extLst>
                <a:ext uri="{FF2B5EF4-FFF2-40B4-BE49-F238E27FC236}">
                  <a16:creationId xmlns:a16="http://schemas.microsoft.com/office/drawing/2014/main" id="{DF4DA41C-07D3-EF90-ADF8-5953CB6871F6}"/>
                </a:ext>
              </a:extLst>
            </p:cNvPr>
            <p:cNvSpPr>
              <a:spLocks/>
            </p:cNvSpPr>
            <p:nvPr/>
          </p:nvSpPr>
          <p:spPr bwMode="auto">
            <a:xfrm>
              <a:off x="6791326" y="3959225"/>
              <a:ext cx="92075" cy="28575"/>
            </a:xfrm>
            <a:custGeom>
              <a:avLst/>
              <a:gdLst>
                <a:gd name="T0" fmla="*/ 58 w 58"/>
                <a:gd name="T1" fmla="*/ 0 h 18"/>
                <a:gd name="T2" fmla="*/ 37 w 58"/>
                <a:gd name="T3" fmla="*/ 7 h 18"/>
                <a:gd name="T4" fmla="*/ 0 w 58"/>
                <a:gd name="T5" fmla="*/ 18 h 18"/>
              </a:gdLst>
              <a:ahLst/>
              <a:cxnLst>
                <a:cxn ang="0">
                  <a:pos x="T0" y="T1"/>
                </a:cxn>
                <a:cxn ang="0">
                  <a:pos x="T2" y="T3"/>
                </a:cxn>
                <a:cxn ang="0">
                  <a:pos x="T4" y="T5"/>
                </a:cxn>
              </a:cxnLst>
              <a:rect l="0" t="0" r="r" b="b"/>
              <a:pathLst>
                <a:path w="58" h="18">
                  <a:moveTo>
                    <a:pt x="58" y="0"/>
                  </a:moveTo>
                  <a:lnTo>
                    <a:pt x="37" y="7"/>
                  </a:lnTo>
                  <a:lnTo>
                    <a:pt x="0"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5" name="Freeform 1087">
              <a:extLst>
                <a:ext uri="{FF2B5EF4-FFF2-40B4-BE49-F238E27FC236}">
                  <a16:creationId xmlns:a16="http://schemas.microsoft.com/office/drawing/2014/main" id="{34CE0AF6-B788-A948-DF5B-7D6D70BDC80D}"/>
                </a:ext>
              </a:extLst>
            </p:cNvPr>
            <p:cNvSpPr>
              <a:spLocks/>
            </p:cNvSpPr>
            <p:nvPr/>
          </p:nvSpPr>
          <p:spPr bwMode="auto">
            <a:xfrm>
              <a:off x="2503488" y="3929063"/>
              <a:ext cx="85725" cy="30163"/>
            </a:xfrm>
            <a:custGeom>
              <a:avLst/>
              <a:gdLst>
                <a:gd name="T0" fmla="*/ 54 w 54"/>
                <a:gd name="T1" fmla="*/ 19 h 19"/>
                <a:gd name="T2" fmla="*/ 30 w 54"/>
                <a:gd name="T3" fmla="*/ 11 h 19"/>
                <a:gd name="T4" fmla="*/ 0 w 54"/>
                <a:gd name="T5" fmla="*/ 0 h 19"/>
              </a:gdLst>
              <a:ahLst/>
              <a:cxnLst>
                <a:cxn ang="0">
                  <a:pos x="T0" y="T1"/>
                </a:cxn>
                <a:cxn ang="0">
                  <a:pos x="T2" y="T3"/>
                </a:cxn>
                <a:cxn ang="0">
                  <a:pos x="T4" y="T5"/>
                </a:cxn>
              </a:cxnLst>
              <a:rect l="0" t="0" r="r" b="b"/>
              <a:pathLst>
                <a:path w="54" h="19">
                  <a:moveTo>
                    <a:pt x="54" y="19"/>
                  </a:moveTo>
                  <a:lnTo>
                    <a:pt x="30" y="11"/>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6" name="Freeform 1088">
              <a:extLst>
                <a:ext uri="{FF2B5EF4-FFF2-40B4-BE49-F238E27FC236}">
                  <a16:creationId xmlns:a16="http://schemas.microsoft.com/office/drawing/2014/main" id="{13B77417-7688-65EB-FFC8-1240FB6BDD11}"/>
                </a:ext>
              </a:extLst>
            </p:cNvPr>
            <p:cNvSpPr>
              <a:spLocks/>
            </p:cNvSpPr>
            <p:nvPr/>
          </p:nvSpPr>
          <p:spPr bwMode="auto">
            <a:xfrm>
              <a:off x="6883401" y="3929063"/>
              <a:ext cx="85725" cy="30163"/>
            </a:xfrm>
            <a:custGeom>
              <a:avLst/>
              <a:gdLst>
                <a:gd name="T0" fmla="*/ 54 w 54"/>
                <a:gd name="T1" fmla="*/ 0 h 19"/>
                <a:gd name="T2" fmla="*/ 24 w 54"/>
                <a:gd name="T3" fmla="*/ 11 h 19"/>
                <a:gd name="T4" fmla="*/ 0 w 54"/>
                <a:gd name="T5" fmla="*/ 19 h 19"/>
              </a:gdLst>
              <a:ahLst/>
              <a:cxnLst>
                <a:cxn ang="0">
                  <a:pos x="T0" y="T1"/>
                </a:cxn>
                <a:cxn ang="0">
                  <a:pos x="T2" y="T3"/>
                </a:cxn>
                <a:cxn ang="0">
                  <a:pos x="T4" y="T5"/>
                </a:cxn>
              </a:cxnLst>
              <a:rect l="0" t="0" r="r" b="b"/>
              <a:pathLst>
                <a:path w="54" h="19">
                  <a:moveTo>
                    <a:pt x="54" y="0"/>
                  </a:moveTo>
                  <a:lnTo>
                    <a:pt x="24" y="11"/>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7" name="Freeform 1089">
              <a:extLst>
                <a:ext uri="{FF2B5EF4-FFF2-40B4-BE49-F238E27FC236}">
                  <a16:creationId xmlns:a16="http://schemas.microsoft.com/office/drawing/2014/main" id="{2D50E1D8-59BA-4E83-D619-F506A902B1E5}"/>
                </a:ext>
              </a:extLst>
            </p:cNvPr>
            <p:cNvSpPr>
              <a:spLocks/>
            </p:cNvSpPr>
            <p:nvPr/>
          </p:nvSpPr>
          <p:spPr bwMode="auto">
            <a:xfrm>
              <a:off x="2424113" y="3898900"/>
              <a:ext cx="79375" cy="30163"/>
            </a:xfrm>
            <a:custGeom>
              <a:avLst/>
              <a:gdLst>
                <a:gd name="T0" fmla="*/ 50 w 50"/>
                <a:gd name="T1" fmla="*/ 19 h 19"/>
                <a:gd name="T2" fmla="*/ 35 w 50"/>
                <a:gd name="T3" fmla="*/ 14 h 19"/>
                <a:gd name="T4" fmla="*/ 0 w 50"/>
                <a:gd name="T5" fmla="*/ 0 h 19"/>
              </a:gdLst>
              <a:ahLst/>
              <a:cxnLst>
                <a:cxn ang="0">
                  <a:pos x="T0" y="T1"/>
                </a:cxn>
                <a:cxn ang="0">
                  <a:pos x="T2" y="T3"/>
                </a:cxn>
                <a:cxn ang="0">
                  <a:pos x="T4" y="T5"/>
                </a:cxn>
              </a:cxnLst>
              <a:rect l="0" t="0" r="r" b="b"/>
              <a:pathLst>
                <a:path w="50" h="19">
                  <a:moveTo>
                    <a:pt x="50" y="19"/>
                  </a:moveTo>
                  <a:lnTo>
                    <a:pt x="35" y="1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8" name="Freeform 1090">
              <a:extLst>
                <a:ext uri="{FF2B5EF4-FFF2-40B4-BE49-F238E27FC236}">
                  <a16:creationId xmlns:a16="http://schemas.microsoft.com/office/drawing/2014/main" id="{36879D3A-0D12-1A00-29F0-1190C8D0BF78}"/>
                </a:ext>
              </a:extLst>
            </p:cNvPr>
            <p:cNvSpPr>
              <a:spLocks/>
            </p:cNvSpPr>
            <p:nvPr/>
          </p:nvSpPr>
          <p:spPr bwMode="auto">
            <a:xfrm>
              <a:off x="6969126" y="3898900"/>
              <a:ext cx="79375" cy="30163"/>
            </a:xfrm>
            <a:custGeom>
              <a:avLst/>
              <a:gdLst>
                <a:gd name="T0" fmla="*/ 50 w 50"/>
                <a:gd name="T1" fmla="*/ 0 h 19"/>
                <a:gd name="T2" fmla="*/ 15 w 50"/>
                <a:gd name="T3" fmla="*/ 14 h 19"/>
                <a:gd name="T4" fmla="*/ 0 w 50"/>
                <a:gd name="T5" fmla="*/ 19 h 19"/>
              </a:gdLst>
              <a:ahLst/>
              <a:cxnLst>
                <a:cxn ang="0">
                  <a:pos x="T0" y="T1"/>
                </a:cxn>
                <a:cxn ang="0">
                  <a:pos x="T2" y="T3"/>
                </a:cxn>
                <a:cxn ang="0">
                  <a:pos x="T4" y="T5"/>
                </a:cxn>
              </a:cxnLst>
              <a:rect l="0" t="0" r="r" b="b"/>
              <a:pathLst>
                <a:path w="50" h="19">
                  <a:moveTo>
                    <a:pt x="50" y="0"/>
                  </a:moveTo>
                  <a:lnTo>
                    <a:pt x="15" y="14"/>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9" name="Freeform 1091">
              <a:extLst>
                <a:ext uri="{FF2B5EF4-FFF2-40B4-BE49-F238E27FC236}">
                  <a16:creationId xmlns:a16="http://schemas.microsoft.com/office/drawing/2014/main" id="{C0B06F0A-87E1-F7D5-E8C3-FD77F9147673}"/>
                </a:ext>
              </a:extLst>
            </p:cNvPr>
            <p:cNvSpPr>
              <a:spLocks/>
            </p:cNvSpPr>
            <p:nvPr/>
          </p:nvSpPr>
          <p:spPr bwMode="auto">
            <a:xfrm>
              <a:off x="2352676" y="3870325"/>
              <a:ext cx="71438" cy="28575"/>
            </a:xfrm>
            <a:custGeom>
              <a:avLst/>
              <a:gdLst>
                <a:gd name="T0" fmla="*/ 45 w 45"/>
                <a:gd name="T1" fmla="*/ 18 h 18"/>
                <a:gd name="T2" fmla="*/ 35 w 45"/>
                <a:gd name="T3" fmla="*/ 14 h 18"/>
                <a:gd name="T4" fmla="*/ 0 w 45"/>
                <a:gd name="T5" fmla="*/ 0 h 18"/>
              </a:gdLst>
              <a:ahLst/>
              <a:cxnLst>
                <a:cxn ang="0">
                  <a:pos x="T0" y="T1"/>
                </a:cxn>
                <a:cxn ang="0">
                  <a:pos x="T2" y="T3"/>
                </a:cxn>
                <a:cxn ang="0">
                  <a:pos x="T4" y="T5"/>
                </a:cxn>
              </a:cxnLst>
              <a:rect l="0" t="0" r="r" b="b"/>
              <a:pathLst>
                <a:path w="45" h="18">
                  <a:moveTo>
                    <a:pt x="45" y="18"/>
                  </a:moveTo>
                  <a:lnTo>
                    <a:pt x="35" y="1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0" name="Freeform 1092">
              <a:extLst>
                <a:ext uri="{FF2B5EF4-FFF2-40B4-BE49-F238E27FC236}">
                  <a16:creationId xmlns:a16="http://schemas.microsoft.com/office/drawing/2014/main" id="{525DA3B2-7DEF-C814-C2F0-92BD48144F9A}"/>
                </a:ext>
              </a:extLst>
            </p:cNvPr>
            <p:cNvSpPr>
              <a:spLocks/>
            </p:cNvSpPr>
            <p:nvPr/>
          </p:nvSpPr>
          <p:spPr bwMode="auto">
            <a:xfrm>
              <a:off x="7048501" y="3870325"/>
              <a:ext cx="71438" cy="28575"/>
            </a:xfrm>
            <a:custGeom>
              <a:avLst/>
              <a:gdLst>
                <a:gd name="T0" fmla="*/ 45 w 45"/>
                <a:gd name="T1" fmla="*/ 0 h 18"/>
                <a:gd name="T2" fmla="*/ 10 w 45"/>
                <a:gd name="T3" fmla="*/ 14 h 18"/>
                <a:gd name="T4" fmla="*/ 0 w 45"/>
                <a:gd name="T5" fmla="*/ 18 h 18"/>
              </a:gdLst>
              <a:ahLst/>
              <a:cxnLst>
                <a:cxn ang="0">
                  <a:pos x="T0" y="T1"/>
                </a:cxn>
                <a:cxn ang="0">
                  <a:pos x="T2" y="T3"/>
                </a:cxn>
                <a:cxn ang="0">
                  <a:pos x="T4" y="T5"/>
                </a:cxn>
              </a:cxnLst>
              <a:rect l="0" t="0" r="r" b="b"/>
              <a:pathLst>
                <a:path w="45" h="18">
                  <a:moveTo>
                    <a:pt x="45" y="0"/>
                  </a:moveTo>
                  <a:lnTo>
                    <a:pt x="10" y="14"/>
                  </a:lnTo>
                  <a:lnTo>
                    <a:pt x="0"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1" name="Freeform 1093">
              <a:extLst>
                <a:ext uri="{FF2B5EF4-FFF2-40B4-BE49-F238E27FC236}">
                  <a16:creationId xmlns:a16="http://schemas.microsoft.com/office/drawing/2014/main" id="{C9FBA63C-B1BD-47D2-8326-3E525C50F02D}"/>
                </a:ext>
              </a:extLst>
            </p:cNvPr>
            <p:cNvSpPr>
              <a:spLocks/>
            </p:cNvSpPr>
            <p:nvPr/>
          </p:nvSpPr>
          <p:spPr bwMode="auto">
            <a:xfrm>
              <a:off x="2286001" y="3840163"/>
              <a:ext cx="66675" cy="30163"/>
            </a:xfrm>
            <a:custGeom>
              <a:avLst/>
              <a:gdLst>
                <a:gd name="T0" fmla="*/ 42 w 42"/>
                <a:gd name="T1" fmla="*/ 19 h 19"/>
                <a:gd name="T2" fmla="*/ 32 w 42"/>
                <a:gd name="T3" fmla="*/ 14 h 19"/>
                <a:gd name="T4" fmla="*/ 0 w 42"/>
                <a:gd name="T5" fmla="*/ 0 h 19"/>
              </a:gdLst>
              <a:ahLst/>
              <a:cxnLst>
                <a:cxn ang="0">
                  <a:pos x="T0" y="T1"/>
                </a:cxn>
                <a:cxn ang="0">
                  <a:pos x="T2" y="T3"/>
                </a:cxn>
                <a:cxn ang="0">
                  <a:pos x="T4" y="T5"/>
                </a:cxn>
              </a:cxnLst>
              <a:rect l="0" t="0" r="r" b="b"/>
              <a:pathLst>
                <a:path w="42" h="19">
                  <a:moveTo>
                    <a:pt x="42" y="19"/>
                  </a:moveTo>
                  <a:lnTo>
                    <a:pt x="32" y="1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2" name="Freeform 1094">
              <a:extLst>
                <a:ext uri="{FF2B5EF4-FFF2-40B4-BE49-F238E27FC236}">
                  <a16:creationId xmlns:a16="http://schemas.microsoft.com/office/drawing/2014/main" id="{9A846645-6020-9627-9882-EFE55CC6E4E5}"/>
                </a:ext>
              </a:extLst>
            </p:cNvPr>
            <p:cNvSpPr>
              <a:spLocks/>
            </p:cNvSpPr>
            <p:nvPr/>
          </p:nvSpPr>
          <p:spPr bwMode="auto">
            <a:xfrm>
              <a:off x="7119938" y="3840163"/>
              <a:ext cx="66675" cy="30163"/>
            </a:xfrm>
            <a:custGeom>
              <a:avLst/>
              <a:gdLst>
                <a:gd name="T0" fmla="*/ 42 w 42"/>
                <a:gd name="T1" fmla="*/ 0 h 19"/>
                <a:gd name="T2" fmla="*/ 10 w 42"/>
                <a:gd name="T3" fmla="*/ 14 h 19"/>
                <a:gd name="T4" fmla="*/ 0 w 42"/>
                <a:gd name="T5" fmla="*/ 19 h 19"/>
              </a:gdLst>
              <a:ahLst/>
              <a:cxnLst>
                <a:cxn ang="0">
                  <a:pos x="T0" y="T1"/>
                </a:cxn>
                <a:cxn ang="0">
                  <a:pos x="T2" y="T3"/>
                </a:cxn>
                <a:cxn ang="0">
                  <a:pos x="T4" y="T5"/>
                </a:cxn>
              </a:cxnLst>
              <a:rect l="0" t="0" r="r" b="b"/>
              <a:pathLst>
                <a:path w="42" h="19">
                  <a:moveTo>
                    <a:pt x="42" y="0"/>
                  </a:moveTo>
                  <a:lnTo>
                    <a:pt x="10" y="14"/>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3" name="Freeform 1095">
              <a:extLst>
                <a:ext uri="{FF2B5EF4-FFF2-40B4-BE49-F238E27FC236}">
                  <a16:creationId xmlns:a16="http://schemas.microsoft.com/office/drawing/2014/main" id="{C3B9CDD7-E2BD-A214-C8DD-75BA977C4A89}"/>
                </a:ext>
              </a:extLst>
            </p:cNvPr>
            <p:cNvSpPr>
              <a:spLocks/>
            </p:cNvSpPr>
            <p:nvPr/>
          </p:nvSpPr>
          <p:spPr bwMode="auto">
            <a:xfrm>
              <a:off x="2225676" y="3810000"/>
              <a:ext cx="60325" cy="30163"/>
            </a:xfrm>
            <a:custGeom>
              <a:avLst/>
              <a:gdLst>
                <a:gd name="T0" fmla="*/ 38 w 38"/>
                <a:gd name="T1" fmla="*/ 19 h 19"/>
                <a:gd name="T2" fmla="*/ 25 w 38"/>
                <a:gd name="T3" fmla="*/ 12 h 19"/>
                <a:gd name="T4" fmla="*/ 0 w 38"/>
                <a:gd name="T5" fmla="*/ 0 h 19"/>
              </a:gdLst>
              <a:ahLst/>
              <a:cxnLst>
                <a:cxn ang="0">
                  <a:pos x="T0" y="T1"/>
                </a:cxn>
                <a:cxn ang="0">
                  <a:pos x="T2" y="T3"/>
                </a:cxn>
                <a:cxn ang="0">
                  <a:pos x="T4" y="T5"/>
                </a:cxn>
              </a:cxnLst>
              <a:rect l="0" t="0" r="r" b="b"/>
              <a:pathLst>
                <a:path w="38" h="19">
                  <a:moveTo>
                    <a:pt x="38" y="19"/>
                  </a:moveTo>
                  <a:lnTo>
                    <a:pt x="25" y="12"/>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4" name="Freeform 1096">
              <a:extLst>
                <a:ext uri="{FF2B5EF4-FFF2-40B4-BE49-F238E27FC236}">
                  <a16:creationId xmlns:a16="http://schemas.microsoft.com/office/drawing/2014/main" id="{DD08923E-354B-FA6A-8480-AC2723F69521}"/>
                </a:ext>
              </a:extLst>
            </p:cNvPr>
            <p:cNvSpPr>
              <a:spLocks/>
            </p:cNvSpPr>
            <p:nvPr/>
          </p:nvSpPr>
          <p:spPr bwMode="auto">
            <a:xfrm>
              <a:off x="7186613" y="3810000"/>
              <a:ext cx="60325" cy="30163"/>
            </a:xfrm>
            <a:custGeom>
              <a:avLst/>
              <a:gdLst>
                <a:gd name="T0" fmla="*/ 38 w 38"/>
                <a:gd name="T1" fmla="*/ 0 h 19"/>
                <a:gd name="T2" fmla="*/ 13 w 38"/>
                <a:gd name="T3" fmla="*/ 12 h 19"/>
                <a:gd name="T4" fmla="*/ 0 w 38"/>
                <a:gd name="T5" fmla="*/ 19 h 19"/>
              </a:gdLst>
              <a:ahLst/>
              <a:cxnLst>
                <a:cxn ang="0">
                  <a:pos x="T0" y="T1"/>
                </a:cxn>
                <a:cxn ang="0">
                  <a:pos x="T2" y="T3"/>
                </a:cxn>
                <a:cxn ang="0">
                  <a:pos x="T4" y="T5"/>
                </a:cxn>
              </a:cxnLst>
              <a:rect l="0" t="0" r="r" b="b"/>
              <a:pathLst>
                <a:path w="38" h="19">
                  <a:moveTo>
                    <a:pt x="38" y="0"/>
                  </a:moveTo>
                  <a:lnTo>
                    <a:pt x="13" y="12"/>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5" name="Freeform 1097">
              <a:extLst>
                <a:ext uri="{FF2B5EF4-FFF2-40B4-BE49-F238E27FC236}">
                  <a16:creationId xmlns:a16="http://schemas.microsoft.com/office/drawing/2014/main" id="{2DCC9B1E-1315-EFAF-6826-63154F81FDEE}"/>
                </a:ext>
              </a:extLst>
            </p:cNvPr>
            <p:cNvSpPr>
              <a:spLocks/>
            </p:cNvSpPr>
            <p:nvPr/>
          </p:nvSpPr>
          <p:spPr bwMode="auto">
            <a:xfrm>
              <a:off x="2168526" y="3779838"/>
              <a:ext cx="57150" cy="30163"/>
            </a:xfrm>
            <a:custGeom>
              <a:avLst/>
              <a:gdLst>
                <a:gd name="T0" fmla="*/ 36 w 36"/>
                <a:gd name="T1" fmla="*/ 19 h 19"/>
                <a:gd name="T2" fmla="*/ 15 w 36"/>
                <a:gd name="T3" fmla="*/ 8 h 19"/>
                <a:gd name="T4" fmla="*/ 0 w 36"/>
                <a:gd name="T5" fmla="*/ 0 h 19"/>
              </a:gdLst>
              <a:ahLst/>
              <a:cxnLst>
                <a:cxn ang="0">
                  <a:pos x="T0" y="T1"/>
                </a:cxn>
                <a:cxn ang="0">
                  <a:pos x="T2" y="T3"/>
                </a:cxn>
                <a:cxn ang="0">
                  <a:pos x="T4" y="T5"/>
                </a:cxn>
              </a:cxnLst>
              <a:rect l="0" t="0" r="r" b="b"/>
              <a:pathLst>
                <a:path w="36" h="19">
                  <a:moveTo>
                    <a:pt x="36" y="19"/>
                  </a:moveTo>
                  <a:lnTo>
                    <a:pt x="15" y="8"/>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6" name="Freeform 1098">
              <a:extLst>
                <a:ext uri="{FF2B5EF4-FFF2-40B4-BE49-F238E27FC236}">
                  <a16:creationId xmlns:a16="http://schemas.microsoft.com/office/drawing/2014/main" id="{A15523C7-DBBF-66AD-1A25-D25FAAC877E4}"/>
                </a:ext>
              </a:extLst>
            </p:cNvPr>
            <p:cNvSpPr>
              <a:spLocks/>
            </p:cNvSpPr>
            <p:nvPr/>
          </p:nvSpPr>
          <p:spPr bwMode="auto">
            <a:xfrm>
              <a:off x="7246938" y="3779838"/>
              <a:ext cx="57150" cy="30163"/>
            </a:xfrm>
            <a:custGeom>
              <a:avLst/>
              <a:gdLst>
                <a:gd name="T0" fmla="*/ 36 w 36"/>
                <a:gd name="T1" fmla="*/ 0 h 19"/>
                <a:gd name="T2" fmla="*/ 21 w 36"/>
                <a:gd name="T3" fmla="*/ 8 h 19"/>
                <a:gd name="T4" fmla="*/ 0 w 36"/>
                <a:gd name="T5" fmla="*/ 19 h 19"/>
              </a:gdLst>
              <a:ahLst/>
              <a:cxnLst>
                <a:cxn ang="0">
                  <a:pos x="T0" y="T1"/>
                </a:cxn>
                <a:cxn ang="0">
                  <a:pos x="T2" y="T3"/>
                </a:cxn>
                <a:cxn ang="0">
                  <a:pos x="T4" y="T5"/>
                </a:cxn>
              </a:cxnLst>
              <a:rect l="0" t="0" r="r" b="b"/>
              <a:pathLst>
                <a:path w="36" h="19">
                  <a:moveTo>
                    <a:pt x="36" y="0"/>
                  </a:moveTo>
                  <a:lnTo>
                    <a:pt x="21" y="8"/>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7" name="Freeform 1099">
              <a:extLst>
                <a:ext uri="{FF2B5EF4-FFF2-40B4-BE49-F238E27FC236}">
                  <a16:creationId xmlns:a16="http://schemas.microsoft.com/office/drawing/2014/main" id="{BD1887B4-96C4-D027-FF45-61EB9E0AC005}"/>
                </a:ext>
              </a:extLst>
            </p:cNvPr>
            <p:cNvSpPr>
              <a:spLocks/>
            </p:cNvSpPr>
            <p:nvPr/>
          </p:nvSpPr>
          <p:spPr bwMode="auto">
            <a:xfrm>
              <a:off x="2117726" y="3749675"/>
              <a:ext cx="50800" cy="30163"/>
            </a:xfrm>
            <a:custGeom>
              <a:avLst/>
              <a:gdLst>
                <a:gd name="T0" fmla="*/ 32 w 32"/>
                <a:gd name="T1" fmla="*/ 19 h 19"/>
                <a:gd name="T2" fmla="*/ 2 w 32"/>
                <a:gd name="T3" fmla="*/ 2 h 19"/>
                <a:gd name="T4" fmla="*/ 0 w 32"/>
                <a:gd name="T5" fmla="*/ 0 h 19"/>
              </a:gdLst>
              <a:ahLst/>
              <a:cxnLst>
                <a:cxn ang="0">
                  <a:pos x="T0" y="T1"/>
                </a:cxn>
                <a:cxn ang="0">
                  <a:pos x="T2" y="T3"/>
                </a:cxn>
                <a:cxn ang="0">
                  <a:pos x="T4" y="T5"/>
                </a:cxn>
              </a:cxnLst>
              <a:rect l="0" t="0" r="r" b="b"/>
              <a:pathLst>
                <a:path w="32" h="19">
                  <a:moveTo>
                    <a:pt x="32" y="19"/>
                  </a:moveTo>
                  <a:lnTo>
                    <a:pt x="2" y="2"/>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8" name="Freeform 1100">
              <a:extLst>
                <a:ext uri="{FF2B5EF4-FFF2-40B4-BE49-F238E27FC236}">
                  <a16:creationId xmlns:a16="http://schemas.microsoft.com/office/drawing/2014/main" id="{8D9D6EA7-FB4B-0873-C140-21BC3BAA5790}"/>
                </a:ext>
              </a:extLst>
            </p:cNvPr>
            <p:cNvSpPr>
              <a:spLocks/>
            </p:cNvSpPr>
            <p:nvPr/>
          </p:nvSpPr>
          <p:spPr bwMode="auto">
            <a:xfrm>
              <a:off x="7304088" y="3749675"/>
              <a:ext cx="50800" cy="30163"/>
            </a:xfrm>
            <a:custGeom>
              <a:avLst/>
              <a:gdLst>
                <a:gd name="T0" fmla="*/ 32 w 32"/>
                <a:gd name="T1" fmla="*/ 0 h 19"/>
                <a:gd name="T2" fmla="*/ 30 w 32"/>
                <a:gd name="T3" fmla="*/ 2 h 19"/>
                <a:gd name="T4" fmla="*/ 0 w 32"/>
                <a:gd name="T5" fmla="*/ 19 h 19"/>
              </a:gdLst>
              <a:ahLst/>
              <a:cxnLst>
                <a:cxn ang="0">
                  <a:pos x="T0" y="T1"/>
                </a:cxn>
                <a:cxn ang="0">
                  <a:pos x="T2" y="T3"/>
                </a:cxn>
                <a:cxn ang="0">
                  <a:pos x="T4" y="T5"/>
                </a:cxn>
              </a:cxnLst>
              <a:rect l="0" t="0" r="r" b="b"/>
              <a:pathLst>
                <a:path w="32" h="19">
                  <a:moveTo>
                    <a:pt x="32" y="0"/>
                  </a:moveTo>
                  <a:lnTo>
                    <a:pt x="30" y="2"/>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9" name="Line 1101">
              <a:extLst>
                <a:ext uri="{FF2B5EF4-FFF2-40B4-BE49-F238E27FC236}">
                  <a16:creationId xmlns:a16="http://schemas.microsoft.com/office/drawing/2014/main" id="{252BA2C8-C9E8-F5EF-61AE-6FBD92870858}"/>
                </a:ext>
              </a:extLst>
            </p:cNvPr>
            <p:cNvSpPr>
              <a:spLocks noChangeShapeType="1"/>
            </p:cNvSpPr>
            <p:nvPr/>
          </p:nvSpPr>
          <p:spPr bwMode="auto">
            <a:xfrm flipH="1" flipV="1">
              <a:off x="2070101" y="3719513"/>
              <a:ext cx="476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0" name="Line 1102">
              <a:extLst>
                <a:ext uri="{FF2B5EF4-FFF2-40B4-BE49-F238E27FC236}">
                  <a16:creationId xmlns:a16="http://schemas.microsoft.com/office/drawing/2014/main" id="{0CD1E364-661D-FA5E-BA54-80C2318088D6}"/>
                </a:ext>
              </a:extLst>
            </p:cNvPr>
            <p:cNvSpPr>
              <a:spLocks noChangeShapeType="1"/>
            </p:cNvSpPr>
            <p:nvPr/>
          </p:nvSpPr>
          <p:spPr bwMode="auto">
            <a:xfrm flipH="1">
              <a:off x="7354888" y="3719513"/>
              <a:ext cx="476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1" name="Freeform 1103">
              <a:extLst>
                <a:ext uri="{FF2B5EF4-FFF2-40B4-BE49-F238E27FC236}">
                  <a16:creationId xmlns:a16="http://schemas.microsoft.com/office/drawing/2014/main" id="{FBFEFA52-7BBE-88EC-F90E-CCF79B854AFD}"/>
                </a:ext>
              </a:extLst>
            </p:cNvPr>
            <p:cNvSpPr>
              <a:spLocks/>
            </p:cNvSpPr>
            <p:nvPr/>
          </p:nvSpPr>
          <p:spPr bwMode="auto">
            <a:xfrm>
              <a:off x="2027238" y="3690938"/>
              <a:ext cx="42863" cy="28575"/>
            </a:xfrm>
            <a:custGeom>
              <a:avLst/>
              <a:gdLst>
                <a:gd name="T0" fmla="*/ 27 w 27"/>
                <a:gd name="T1" fmla="*/ 18 h 18"/>
                <a:gd name="T2" fmla="*/ 14 w 27"/>
                <a:gd name="T3" fmla="*/ 10 h 18"/>
                <a:gd name="T4" fmla="*/ 0 w 27"/>
                <a:gd name="T5" fmla="*/ 0 h 18"/>
              </a:gdLst>
              <a:ahLst/>
              <a:cxnLst>
                <a:cxn ang="0">
                  <a:pos x="T0" y="T1"/>
                </a:cxn>
                <a:cxn ang="0">
                  <a:pos x="T2" y="T3"/>
                </a:cxn>
                <a:cxn ang="0">
                  <a:pos x="T4" y="T5"/>
                </a:cxn>
              </a:cxnLst>
              <a:rect l="0" t="0" r="r" b="b"/>
              <a:pathLst>
                <a:path w="27" h="18">
                  <a:moveTo>
                    <a:pt x="27" y="18"/>
                  </a:moveTo>
                  <a:lnTo>
                    <a:pt x="14" y="10"/>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2" name="Freeform 1104">
              <a:extLst>
                <a:ext uri="{FF2B5EF4-FFF2-40B4-BE49-F238E27FC236}">
                  <a16:creationId xmlns:a16="http://schemas.microsoft.com/office/drawing/2014/main" id="{4BF4D71A-E632-B39B-3AD7-014E1D1BF6AD}"/>
                </a:ext>
              </a:extLst>
            </p:cNvPr>
            <p:cNvSpPr>
              <a:spLocks/>
            </p:cNvSpPr>
            <p:nvPr/>
          </p:nvSpPr>
          <p:spPr bwMode="auto">
            <a:xfrm>
              <a:off x="7402513" y="3690938"/>
              <a:ext cx="42863" cy="28575"/>
            </a:xfrm>
            <a:custGeom>
              <a:avLst/>
              <a:gdLst>
                <a:gd name="T0" fmla="*/ 27 w 27"/>
                <a:gd name="T1" fmla="*/ 0 h 18"/>
                <a:gd name="T2" fmla="*/ 13 w 27"/>
                <a:gd name="T3" fmla="*/ 10 h 18"/>
                <a:gd name="T4" fmla="*/ 0 w 27"/>
                <a:gd name="T5" fmla="*/ 18 h 18"/>
              </a:gdLst>
              <a:ahLst/>
              <a:cxnLst>
                <a:cxn ang="0">
                  <a:pos x="T0" y="T1"/>
                </a:cxn>
                <a:cxn ang="0">
                  <a:pos x="T2" y="T3"/>
                </a:cxn>
                <a:cxn ang="0">
                  <a:pos x="T4" y="T5"/>
                </a:cxn>
              </a:cxnLst>
              <a:rect l="0" t="0" r="r" b="b"/>
              <a:pathLst>
                <a:path w="27" h="18">
                  <a:moveTo>
                    <a:pt x="27" y="0"/>
                  </a:moveTo>
                  <a:lnTo>
                    <a:pt x="13" y="10"/>
                  </a:lnTo>
                  <a:lnTo>
                    <a:pt x="0"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3" name="Line 1105">
              <a:extLst>
                <a:ext uri="{FF2B5EF4-FFF2-40B4-BE49-F238E27FC236}">
                  <a16:creationId xmlns:a16="http://schemas.microsoft.com/office/drawing/2014/main" id="{3E1A6EE3-519F-D96A-2357-0832D6AA5509}"/>
                </a:ext>
              </a:extLst>
            </p:cNvPr>
            <p:cNvSpPr>
              <a:spLocks noChangeShapeType="1"/>
            </p:cNvSpPr>
            <p:nvPr/>
          </p:nvSpPr>
          <p:spPr bwMode="auto">
            <a:xfrm flipH="1" flipV="1">
              <a:off x="1987551" y="3660775"/>
              <a:ext cx="396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4" name="Line 1106">
              <a:extLst>
                <a:ext uri="{FF2B5EF4-FFF2-40B4-BE49-F238E27FC236}">
                  <a16:creationId xmlns:a16="http://schemas.microsoft.com/office/drawing/2014/main" id="{C99971FB-2628-1898-AE93-CB9AFBEBAA9D}"/>
                </a:ext>
              </a:extLst>
            </p:cNvPr>
            <p:cNvSpPr>
              <a:spLocks noChangeShapeType="1"/>
            </p:cNvSpPr>
            <p:nvPr/>
          </p:nvSpPr>
          <p:spPr bwMode="auto">
            <a:xfrm flipH="1">
              <a:off x="7445376" y="3660775"/>
              <a:ext cx="396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5" name="Freeform 1107">
              <a:extLst>
                <a:ext uri="{FF2B5EF4-FFF2-40B4-BE49-F238E27FC236}">
                  <a16:creationId xmlns:a16="http://schemas.microsoft.com/office/drawing/2014/main" id="{5C9D4452-ACFE-F6F7-0852-BD6172D90E33}"/>
                </a:ext>
              </a:extLst>
            </p:cNvPr>
            <p:cNvSpPr>
              <a:spLocks/>
            </p:cNvSpPr>
            <p:nvPr/>
          </p:nvSpPr>
          <p:spPr bwMode="auto">
            <a:xfrm>
              <a:off x="1952626" y="3630613"/>
              <a:ext cx="34925" cy="30163"/>
            </a:xfrm>
            <a:custGeom>
              <a:avLst/>
              <a:gdLst>
                <a:gd name="T0" fmla="*/ 22 w 22"/>
                <a:gd name="T1" fmla="*/ 19 h 19"/>
                <a:gd name="T2" fmla="*/ 16 w 22"/>
                <a:gd name="T3" fmla="*/ 14 h 19"/>
                <a:gd name="T4" fmla="*/ 0 w 22"/>
                <a:gd name="T5" fmla="*/ 0 h 19"/>
              </a:gdLst>
              <a:ahLst/>
              <a:cxnLst>
                <a:cxn ang="0">
                  <a:pos x="T0" y="T1"/>
                </a:cxn>
                <a:cxn ang="0">
                  <a:pos x="T2" y="T3"/>
                </a:cxn>
                <a:cxn ang="0">
                  <a:pos x="T4" y="T5"/>
                </a:cxn>
              </a:cxnLst>
              <a:rect l="0" t="0" r="r" b="b"/>
              <a:pathLst>
                <a:path w="22" h="19">
                  <a:moveTo>
                    <a:pt x="22" y="19"/>
                  </a:moveTo>
                  <a:lnTo>
                    <a:pt x="16" y="1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6" name="Freeform 1108">
              <a:extLst>
                <a:ext uri="{FF2B5EF4-FFF2-40B4-BE49-F238E27FC236}">
                  <a16:creationId xmlns:a16="http://schemas.microsoft.com/office/drawing/2014/main" id="{AE611EBD-5593-BDC6-D563-F1FA6B474AE9}"/>
                </a:ext>
              </a:extLst>
            </p:cNvPr>
            <p:cNvSpPr>
              <a:spLocks/>
            </p:cNvSpPr>
            <p:nvPr/>
          </p:nvSpPr>
          <p:spPr bwMode="auto">
            <a:xfrm>
              <a:off x="7485063" y="3630613"/>
              <a:ext cx="34925" cy="30163"/>
            </a:xfrm>
            <a:custGeom>
              <a:avLst/>
              <a:gdLst>
                <a:gd name="T0" fmla="*/ 22 w 22"/>
                <a:gd name="T1" fmla="*/ 0 h 19"/>
                <a:gd name="T2" fmla="*/ 6 w 22"/>
                <a:gd name="T3" fmla="*/ 14 h 19"/>
                <a:gd name="T4" fmla="*/ 0 w 22"/>
                <a:gd name="T5" fmla="*/ 19 h 19"/>
              </a:gdLst>
              <a:ahLst/>
              <a:cxnLst>
                <a:cxn ang="0">
                  <a:pos x="T0" y="T1"/>
                </a:cxn>
                <a:cxn ang="0">
                  <a:pos x="T2" y="T3"/>
                </a:cxn>
                <a:cxn ang="0">
                  <a:pos x="T4" y="T5"/>
                </a:cxn>
              </a:cxnLst>
              <a:rect l="0" t="0" r="r" b="b"/>
              <a:pathLst>
                <a:path w="22" h="19">
                  <a:moveTo>
                    <a:pt x="22" y="0"/>
                  </a:moveTo>
                  <a:lnTo>
                    <a:pt x="6" y="14"/>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7" name="Line 1109">
              <a:extLst>
                <a:ext uri="{FF2B5EF4-FFF2-40B4-BE49-F238E27FC236}">
                  <a16:creationId xmlns:a16="http://schemas.microsoft.com/office/drawing/2014/main" id="{9F01BE2E-FA77-9E91-AB73-665A2BD7BA50}"/>
                </a:ext>
              </a:extLst>
            </p:cNvPr>
            <p:cNvSpPr>
              <a:spLocks noChangeShapeType="1"/>
            </p:cNvSpPr>
            <p:nvPr/>
          </p:nvSpPr>
          <p:spPr bwMode="auto">
            <a:xfrm flipH="1" flipV="1">
              <a:off x="1920876" y="3600450"/>
              <a:ext cx="317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8" name="Line 1110">
              <a:extLst>
                <a:ext uri="{FF2B5EF4-FFF2-40B4-BE49-F238E27FC236}">
                  <a16:creationId xmlns:a16="http://schemas.microsoft.com/office/drawing/2014/main" id="{E9A97E44-2F21-B7F2-AA09-8918C53A5FD2}"/>
                </a:ext>
              </a:extLst>
            </p:cNvPr>
            <p:cNvSpPr>
              <a:spLocks noChangeShapeType="1"/>
            </p:cNvSpPr>
            <p:nvPr/>
          </p:nvSpPr>
          <p:spPr bwMode="auto">
            <a:xfrm flipH="1">
              <a:off x="7519988" y="3600450"/>
              <a:ext cx="317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9" name="Freeform 1111">
              <a:extLst>
                <a:ext uri="{FF2B5EF4-FFF2-40B4-BE49-F238E27FC236}">
                  <a16:creationId xmlns:a16="http://schemas.microsoft.com/office/drawing/2014/main" id="{DEF3A152-362A-BB15-C3D8-9FB8225429B2}"/>
                </a:ext>
              </a:extLst>
            </p:cNvPr>
            <p:cNvSpPr>
              <a:spLocks/>
            </p:cNvSpPr>
            <p:nvPr/>
          </p:nvSpPr>
          <p:spPr bwMode="auto">
            <a:xfrm>
              <a:off x="1892301" y="3570288"/>
              <a:ext cx="28575" cy="30163"/>
            </a:xfrm>
            <a:custGeom>
              <a:avLst/>
              <a:gdLst>
                <a:gd name="T0" fmla="*/ 18 w 18"/>
                <a:gd name="T1" fmla="*/ 19 h 19"/>
                <a:gd name="T2" fmla="*/ 9 w 18"/>
                <a:gd name="T3" fmla="*/ 10 h 19"/>
                <a:gd name="T4" fmla="*/ 0 w 18"/>
                <a:gd name="T5" fmla="*/ 0 h 19"/>
              </a:gdLst>
              <a:ahLst/>
              <a:cxnLst>
                <a:cxn ang="0">
                  <a:pos x="T0" y="T1"/>
                </a:cxn>
                <a:cxn ang="0">
                  <a:pos x="T2" y="T3"/>
                </a:cxn>
                <a:cxn ang="0">
                  <a:pos x="T4" y="T5"/>
                </a:cxn>
              </a:cxnLst>
              <a:rect l="0" t="0" r="r" b="b"/>
              <a:pathLst>
                <a:path w="18" h="19">
                  <a:moveTo>
                    <a:pt x="18" y="19"/>
                  </a:moveTo>
                  <a:lnTo>
                    <a:pt x="9" y="10"/>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0" name="Freeform 1112">
              <a:extLst>
                <a:ext uri="{FF2B5EF4-FFF2-40B4-BE49-F238E27FC236}">
                  <a16:creationId xmlns:a16="http://schemas.microsoft.com/office/drawing/2014/main" id="{C3A69B22-73D8-ECFC-DA4A-A0934D9DB0FA}"/>
                </a:ext>
              </a:extLst>
            </p:cNvPr>
            <p:cNvSpPr>
              <a:spLocks/>
            </p:cNvSpPr>
            <p:nvPr/>
          </p:nvSpPr>
          <p:spPr bwMode="auto">
            <a:xfrm>
              <a:off x="7551738" y="3570288"/>
              <a:ext cx="28575" cy="30163"/>
            </a:xfrm>
            <a:custGeom>
              <a:avLst/>
              <a:gdLst>
                <a:gd name="T0" fmla="*/ 18 w 18"/>
                <a:gd name="T1" fmla="*/ 0 h 19"/>
                <a:gd name="T2" fmla="*/ 9 w 18"/>
                <a:gd name="T3" fmla="*/ 10 h 19"/>
                <a:gd name="T4" fmla="*/ 0 w 18"/>
                <a:gd name="T5" fmla="*/ 19 h 19"/>
              </a:gdLst>
              <a:ahLst/>
              <a:cxnLst>
                <a:cxn ang="0">
                  <a:pos x="T0" y="T1"/>
                </a:cxn>
                <a:cxn ang="0">
                  <a:pos x="T2" y="T3"/>
                </a:cxn>
                <a:cxn ang="0">
                  <a:pos x="T4" y="T5"/>
                </a:cxn>
              </a:cxnLst>
              <a:rect l="0" t="0" r="r" b="b"/>
              <a:pathLst>
                <a:path w="18" h="19">
                  <a:moveTo>
                    <a:pt x="18" y="0"/>
                  </a:moveTo>
                  <a:lnTo>
                    <a:pt x="9" y="10"/>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1" name="Line 1113">
              <a:extLst>
                <a:ext uri="{FF2B5EF4-FFF2-40B4-BE49-F238E27FC236}">
                  <a16:creationId xmlns:a16="http://schemas.microsoft.com/office/drawing/2014/main" id="{7B884A4D-41B2-EB51-2A27-AF053D7A1AAE}"/>
                </a:ext>
              </a:extLst>
            </p:cNvPr>
            <p:cNvSpPr>
              <a:spLocks noChangeShapeType="1"/>
            </p:cNvSpPr>
            <p:nvPr/>
          </p:nvSpPr>
          <p:spPr bwMode="auto">
            <a:xfrm flipH="1" flipV="1">
              <a:off x="1850425" y="3541713"/>
              <a:ext cx="2540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2" name="Line 1114">
              <a:extLst>
                <a:ext uri="{FF2B5EF4-FFF2-40B4-BE49-F238E27FC236}">
                  <a16:creationId xmlns:a16="http://schemas.microsoft.com/office/drawing/2014/main" id="{D2F7F3E5-824B-609B-6D89-FC6E30E447EA}"/>
                </a:ext>
              </a:extLst>
            </p:cNvPr>
            <p:cNvSpPr>
              <a:spLocks noChangeShapeType="1"/>
            </p:cNvSpPr>
            <p:nvPr/>
          </p:nvSpPr>
          <p:spPr bwMode="auto">
            <a:xfrm flipH="1">
              <a:off x="7580313" y="3541713"/>
              <a:ext cx="2540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3" name="Line 1115">
              <a:extLst>
                <a:ext uri="{FF2B5EF4-FFF2-40B4-BE49-F238E27FC236}">
                  <a16:creationId xmlns:a16="http://schemas.microsoft.com/office/drawing/2014/main" id="{56A21048-3A54-55A9-2E9C-060FE61D5223}"/>
                </a:ext>
              </a:extLst>
            </p:cNvPr>
            <p:cNvSpPr>
              <a:spLocks noChangeShapeType="1"/>
            </p:cNvSpPr>
            <p:nvPr/>
          </p:nvSpPr>
          <p:spPr bwMode="auto">
            <a:xfrm flipH="1" flipV="1">
              <a:off x="1829787" y="3511550"/>
              <a:ext cx="2063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4" name="Line 1116">
              <a:extLst>
                <a:ext uri="{FF2B5EF4-FFF2-40B4-BE49-F238E27FC236}">
                  <a16:creationId xmlns:a16="http://schemas.microsoft.com/office/drawing/2014/main" id="{17C6E838-65D3-C8DA-6D7D-0DB7FA2C68D8}"/>
                </a:ext>
              </a:extLst>
            </p:cNvPr>
            <p:cNvSpPr>
              <a:spLocks noChangeShapeType="1"/>
            </p:cNvSpPr>
            <p:nvPr/>
          </p:nvSpPr>
          <p:spPr bwMode="auto">
            <a:xfrm flipH="1">
              <a:off x="7605713" y="3511550"/>
              <a:ext cx="2063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5" name="Freeform 1117">
              <a:extLst>
                <a:ext uri="{FF2B5EF4-FFF2-40B4-BE49-F238E27FC236}">
                  <a16:creationId xmlns:a16="http://schemas.microsoft.com/office/drawing/2014/main" id="{18CE36E7-3E1F-EF66-8A28-8BDEB4637961}"/>
                </a:ext>
              </a:extLst>
            </p:cNvPr>
            <p:cNvSpPr>
              <a:spLocks/>
            </p:cNvSpPr>
            <p:nvPr/>
          </p:nvSpPr>
          <p:spPr bwMode="auto">
            <a:xfrm>
              <a:off x="1810737" y="3481388"/>
              <a:ext cx="19050" cy="30163"/>
            </a:xfrm>
            <a:custGeom>
              <a:avLst/>
              <a:gdLst>
                <a:gd name="T0" fmla="*/ 12 w 12"/>
                <a:gd name="T1" fmla="*/ 19 h 19"/>
                <a:gd name="T2" fmla="*/ 5 w 12"/>
                <a:gd name="T3" fmla="*/ 8 h 19"/>
                <a:gd name="T4" fmla="*/ 0 w 12"/>
                <a:gd name="T5" fmla="*/ 0 h 19"/>
              </a:gdLst>
              <a:ahLst/>
              <a:cxnLst>
                <a:cxn ang="0">
                  <a:pos x="T0" y="T1"/>
                </a:cxn>
                <a:cxn ang="0">
                  <a:pos x="T2" y="T3"/>
                </a:cxn>
                <a:cxn ang="0">
                  <a:pos x="T4" y="T5"/>
                </a:cxn>
              </a:cxnLst>
              <a:rect l="0" t="0" r="r" b="b"/>
              <a:pathLst>
                <a:path w="12" h="19">
                  <a:moveTo>
                    <a:pt x="12" y="19"/>
                  </a:moveTo>
                  <a:lnTo>
                    <a:pt x="5" y="8"/>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6" name="Freeform 1118">
              <a:extLst>
                <a:ext uri="{FF2B5EF4-FFF2-40B4-BE49-F238E27FC236}">
                  <a16:creationId xmlns:a16="http://schemas.microsoft.com/office/drawing/2014/main" id="{E54B9159-E858-563E-C083-4C04632769EC}"/>
                </a:ext>
              </a:extLst>
            </p:cNvPr>
            <p:cNvSpPr>
              <a:spLocks/>
            </p:cNvSpPr>
            <p:nvPr/>
          </p:nvSpPr>
          <p:spPr bwMode="auto">
            <a:xfrm>
              <a:off x="7626351" y="3481388"/>
              <a:ext cx="19050" cy="30163"/>
            </a:xfrm>
            <a:custGeom>
              <a:avLst/>
              <a:gdLst>
                <a:gd name="T0" fmla="*/ 12 w 12"/>
                <a:gd name="T1" fmla="*/ 0 h 19"/>
                <a:gd name="T2" fmla="*/ 7 w 12"/>
                <a:gd name="T3" fmla="*/ 8 h 19"/>
                <a:gd name="T4" fmla="*/ 0 w 12"/>
                <a:gd name="T5" fmla="*/ 19 h 19"/>
              </a:gdLst>
              <a:ahLst/>
              <a:cxnLst>
                <a:cxn ang="0">
                  <a:pos x="T0" y="T1"/>
                </a:cxn>
                <a:cxn ang="0">
                  <a:pos x="T2" y="T3"/>
                </a:cxn>
                <a:cxn ang="0">
                  <a:pos x="T4" y="T5"/>
                </a:cxn>
              </a:cxnLst>
              <a:rect l="0" t="0" r="r" b="b"/>
              <a:pathLst>
                <a:path w="12" h="19">
                  <a:moveTo>
                    <a:pt x="12" y="0"/>
                  </a:moveTo>
                  <a:lnTo>
                    <a:pt x="7" y="8"/>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7" name="Line 1119">
              <a:extLst>
                <a:ext uri="{FF2B5EF4-FFF2-40B4-BE49-F238E27FC236}">
                  <a16:creationId xmlns:a16="http://schemas.microsoft.com/office/drawing/2014/main" id="{45A0AC36-E6A7-C6A3-F1FB-84EE098FB8B6}"/>
                </a:ext>
              </a:extLst>
            </p:cNvPr>
            <p:cNvSpPr>
              <a:spLocks noChangeShapeType="1"/>
            </p:cNvSpPr>
            <p:nvPr/>
          </p:nvSpPr>
          <p:spPr bwMode="auto">
            <a:xfrm flipH="1" flipV="1">
              <a:off x="1796450" y="3451225"/>
              <a:ext cx="142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8" name="Line 1120">
              <a:extLst>
                <a:ext uri="{FF2B5EF4-FFF2-40B4-BE49-F238E27FC236}">
                  <a16:creationId xmlns:a16="http://schemas.microsoft.com/office/drawing/2014/main" id="{7B74029E-0839-F805-BE64-43705C272145}"/>
                </a:ext>
              </a:extLst>
            </p:cNvPr>
            <p:cNvSpPr>
              <a:spLocks noChangeShapeType="1"/>
            </p:cNvSpPr>
            <p:nvPr/>
          </p:nvSpPr>
          <p:spPr bwMode="auto">
            <a:xfrm flipH="1">
              <a:off x="7645401" y="3451225"/>
              <a:ext cx="142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9" name="Line 1121">
              <a:extLst>
                <a:ext uri="{FF2B5EF4-FFF2-40B4-BE49-F238E27FC236}">
                  <a16:creationId xmlns:a16="http://schemas.microsoft.com/office/drawing/2014/main" id="{C649B8B1-75C8-49D7-E0E0-21BE30A13828}"/>
                </a:ext>
              </a:extLst>
            </p:cNvPr>
            <p:cNvSpPr>
              <a:spLocks noChangeShapeType="1"/>
            </p:cNvSpPr>
            <p:nvPr/>
          </p:nvSpPr>
          <p:spPr bwMode="auto">
            <a:xfrm flipH="1" flipV="1">
              <a:off x="1783750" y="3421063"/>
              <a:ext cx="1270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0" name="Line 1122">
              <a:extLst>
                <a:ext uri="{FF2B5EF4-FFF2-40B4-BE49-F238E27FC236}">
                  <a16:creationId xmlns:a16="http://schemas.microsoft.com/office/drawing/2014/main" id="{8B19A605-1270-ECD5-54A9-F154C86B5A24}"/>
                </a:ext>
              </a:extLst>
            </p:cNvPr>
            <p:cNvSpPr>
              <a:spLocks noChangeShapeType="1"/>
            </p:cNvSpPr>
            <p:nvPr/>
          </p:nvSpPr>
          <p:spPr bwMode="auto">
            <a:xfrm flipH="1">
              <a:off x="7659688" y="3421063"/>
              <a:ext cx="1270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1" name="Line 1123">
              <a:extLst>
                <a:ext uri="{FF2B5EF4-FFF2-40B4-BE49-F238E27FC236}">
                  <a16:creationId xmlns:a16="http://schemas.microsoft.com/office/drawing/2014/main" id="{CCFE86B9-A2E5-9FE5-B882-7564C20AB724}"/>
                </a:ext>
              </a:extLst>
            </p:cNvPr>
            <p:cNvSpPr>
              <a:spLocks noChangeShapeType="1"/>
            </p:cNvSpPr>
            <p:nvPr/>
          </p:nvSpPr>
          <p:spPr bwMode="auto">
            <a:xfrm flipH="1" flipV="1">
              <a:off x="1774225" y="3390900"/>
              <a:ext cx="95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2" name="Line 1124">
              <a:extLst>
                <a:ext uri="{FF2B5EF4-FFF2-40B4-BE49-F238E27FC236}">
                  <a16:creationId xmlns:a16="http://schemas.microsoft.com/office/drawing/2014/main" id="{6E4F413F-7D2A-C0BF-8BF0-8F7866547E16}"/>
                </a:ext>
              </a:extLst>
            </p:cNvPr>
            <p:cNvSpPr>
              <a:spLocks noChangeShapeType="1"/>
            </p:cNvSpPr>
            <p:nvPr/>
          </p:nvSpPr>
          <p:spPr bwMode="auto">
            <a:xfrm flipH="1">
              <a:off x="7672388" y="3390900"/>
              <a:ext cx="95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3" name="Line 1125">
              <a:extLst>
                <a:ext uri="{FF2B5EF4-FFF2-40B4-BE49-F238E27FC236}">
                  <a16:creationId xmlns:a16="http://schemas.microsoft.com/office/drawing/2014/main" id="{3F655E99-BDB1-563C-19FF-A880EAF0157B}"/>
                </a:ext>
              </a:extLst>
            </p:cNvPr>
            <p:cNvSpPr>
              <a:spLocks noChangeShapeType="1"/>
            </p:cNvSpPr>
            <p:nvPr/>
          </p:nvSpPr>
          <p:spPr bwMode="auto">
            <a:xfrm flipH="1" flipV="1">
              <a:off x="1767875" y="3362325"/>
              <a:ext cx="635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4" name="Line 1126">
              <a:extLst>
                <a:ext uri="{FF2B5EF4-FFF2-40B4-BE49-F238E27FC236}">
                  <a16:creationId xmlns:a16="http://schemas.microsoft.com/office/drawing/2014/main" id="{9BBE236C-4FDB-A253-DC02-84B1602F043B}"/>
                </a:ext>
              </a:extLst>
            </p:cNvPr>
            <p:cNvSpPr>
              <a:spLocks noChangeShapeType="1"/>
            </p:cNvSpPr>
            <p:nvPr/>
          </p:nvSpPr>
          <p:spPr bwMode="auto">
            <a:xfrm flipH="1">
              <a:off x="7681913" y="3362325"/>
              <a:ext cx="635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5" name="Line 1127">
              <a:extLst>
                <a:ext uri="{FF2B5EF4-FFF2-40B4-BE49-F238E27FC236}">
                  <a16:creationId xmlns:a16="http://schemas.microsoft.com/office/drawing/2014/main" id="{E7D51490-0AA7-D7E9-8CEE-9E2A4714DD70}"/>
                </a:ext>
              </a:extLst>
            </p:cNvPr>
            <p:cNvSpPr>
              <a:spLocks noChangeShapeType="1"/>
            </p:cNvSpPr>
            <p:nvPr/>
          </p:nvSpPr>
          <p:spPr bwMode="auto">
            <a:xfrm flipH="1" flipV="1">
              <a:off x="1764700" y="3332163"/>
              <a:ext cx="317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6" name="Line 1128">
              <a:extLst>
                <a:ext uri="{FF2B5EF4-FFF2-40B4-BE49-F238E27FC236}">
                  <a16:creationId xmlns:a16="http://schemas.microsoft.com/office/drawing/2014/main" id="{D2119DED-3FFE-02B0-1491-8184396F3FCF}"/>
                </a:ext>
              </a:extLst>
            </p:cNvPr>
            <p:cNvSpPr>
              <a:spLocks noChangeShapeType="1"/>
            </p:cNvSpPr>
            <p:nvPr/>
          </p:nvSpPr>
          <p:spPr bwMode="auto">
            <a:xfrm flipH="1">
              <a:off x="7688263" y="3332163"/>
              <a:ext cx="317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7" name="Line 1129">
              <a:extLst>
                <a:ext uri="{FF2B5EF4-FFF2-40B4-BE49-F238E27FC236}">
                  <a16:creationId xmlns:a16="http://schemas.microsoft.com/office/drawing/2014/main" id="{04FBA209-CEC0-E07E-36C3-07472D36FAC3}"/>
                </a:ext>
              </a:extLst>
            </p:cNvPr>
            <p:cNvSpPr>
              <a:spLocks noChangeShapeType="1"/>
            </p:cNvSpPr>
            <p:nvPr/>
          </p:nvSpPr>
          <p:spPr bwMode="auto">
            <a:xfrm flipV="1">
              <a:off x="1764700" y="3302000"/>
              <a:ext cx="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8" name="Line 1130">
              <a:extLst>
                <a:ext uri="{FF2B5EF4-FFF2-40B4-BE49-F238E27FC236}">
                  <a16:creationId xmlns:a16="http://schemas.microsoft.com/office/drawing/2014/main" id="{5E4AC6FE-8C54-F165-79C5-AAF9D07262C5}"/>
                </a:ext>
              </a:extLst>
            </p:cNvPr>
            <p:cNvSpPr>
              <a:spLocks noChangeShapeType="1"/>
            </p:cNvSpPr>
            <p:nvPr/>
          </p:nvSpPr>
          <p:spPr bwMode="auto">
            <a:xfrm>
              <a:off x="7691438" y="3302000"/>
              <a:ext cx="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9" name="Line 1131">
              <a:extLst>
                <a:ext uri="{FF2B5EF4-FFF2-40B4-BE49-F238E27FC236}">
                  <a16:creationId xmlns:a16="http://schemas.microsoft.com/office/drawing/2014/main" id="{B4203713-B640-5767-26C4-88251221366C}"/>
                </a:ext>
              </a:extLst>
            </p:cNvPr>
            <p:cNvSpPr>
              <a:spLocks noChangeShapeType="1"/>
            </p:cNvSpPr>
            <p:nvPr/>
          </p:nvSpPr>
          <p:spPr bwMode="auto">
            <a:xfrm flipV="1">
              <a:off x="1764700" y="3271838"/>
              <a:ext cx="317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0" name="Line 1132">
              <a:extLst>
                <a:ext uri="{FF2B5EF4-FFF2-40B4-BE49-F238E27FC236}">
                  <a16:creationId xmlns:a16="http://schemas.microsoft.com/office/drawing/2014/main" id="{DA54116B-4D80-2C25-558B-13597504BEFB}"/>
                </a:ext>
              </a:extLst>
            </p:cNvPr>
            <p:cNvSpPr>
              <a:spLocks noChangeShapeType="1"/>
            </p:cNvSpPr>
            <p:nvPr/>
          </p:nvSpPr>
          <p:spPr bwMode="auto">
            <a:xfrm>
              <a:off x="7688263" y="3271838"/>
              <a:ext cx="317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1" name="Line 1133">
              <a:extLst>
                <a:ext uri="{FF2B5EF4-FFF2-40B4-BE49-F238E27FC236}">
                  <a16:creationId xmlns:a16="http://schemas.microsoft.com/office/drawing/2014/main" id="{9540EB96-55E4-7104-4169-F6C0CB0002AF}"/>
                </a:ext>
              </a:extLst>
            </p:cNvPr>
            <p:cNvSpPr>
              <a:spLocks noChangeShapeType="1"/>
            </p:cNvSpPr>
            <p:nvPr/>
          </p:nvSpPr>
          <p:spPr bwMode="auto">
            <a:xfrm flipV="1">
              <a:off x="1767875" y="3241675"/>
              <a:ext cx="63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2" name="Line 1134">
              <a:extLst>
                <a:ext uri="{FF2B5EF4-FFF2-40B4-BE49-F238E27FC236}">
                  <a16:creationId xmlns:a16="http://schemas.microsoft.com/office/drawing/2014/main" id="{A315886E-BB06-A5E1-364E-4BC3CA3C376D}"/>
                </a:ext>
              </a:extLst>
            </p:cNvPr>
            <p:cNvSpPr>
              <a:spLocks noChangeShapeType="1"/>
            </p:cNvSpPr>
            <p:nvPr/>
          </p:nvSpPr>
          <p:spPr bwMode="auto">
            <a:xfrm>
              <a:off x="7681913" y="3241675"/>
              <a:ext cx="63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3" name="Line 1135">
              <a:extLst>
                <a:ext uri="{FF2B5EF4-FFF2-40B4-BE49-F238E27FC236}">
                  <a16:creationId xmlns:a16="http://schemas.microsoft.com/office/drawing/2014/main" id="{6F158864-33C0-8293-F20F-48431FFB4A10}"/>
                </a:ext>
              </a:extLst>
            </p:cNvPr>
            <p:cNvSpPr>
              <a:spLocks noChangeShapeType="1"/>
            </p:cNvSpPr>
            <p:nvPr/>
          </p:nvSpPr>
          <p:spPr bwMode="auto">
            <a:xfrm flipV="1">
              <a:off x="1774225" y="3211513"/>
              <a:ext cx="95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4" name="Line 1136">
              <a:extLst>
                <a:ext uri="{FF2B5EF4-FFF2-40B4-BE49-F238E27FC236}">
                  <a16:creationId xmlns:a16="http://schemas.microsoft.com/office/drawing/2014/main" id="{B369003C-5FF8-15D0-261D-7DE69050B7A0}"/>
                </a:ext>
              </a:extLst>
            </p:cNvPr>
            <p:cNvSpPr>
              <a:spLocks noChangeShapeType="1"/>
            </p:cNvSpPr>
            <p:nvPr/>
          </p:nvSpPr>
          <p:spPr bwMode="auto">
            <a:xfrm>
              <a:off x="7672388" y="3211513"/>
              <a:ext cx="95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5" name="Line 1137">
              <a:extLst>
                <a:ext uri="{FF2B5EF4-FFF2-40B4-BE49-F238E27FC236}">
                  <a16:creationId xmlns:a16="http://schemas.microsoft.com/office/drawing/2014/main" id="{3BCF58B8-72EB-5618-2196-B63414DBAF53}"/>
                </a:ext>
              </a:extLst>
            </p:cNvPr>
            <p:cNvSpPr>
              <a:spLocks noChangeShapeType="1"/>
            </p:cNvSpPr>
            <p:nvPr/>
          </p:nvSpPr>
          <p:spPr bwMode="auto">
            <a:xfrm flipV="1">
              <a:off x="1783750" y="3182938"/>
              <a:ext cx="1270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6" name="Line 1138">
              <a:extLst>
                <a:ext uri="{FF2B5EF4-FFF2-40B4-BE49-F238E27FC236}">
                  <a16:creationId xmlns:a16="http://schemas.microsoft.com/office/drawing/2014/main" id="{E7690A22-DFD8-E821-0EEC-DCBAF3A0233E}"/>
                </a:ext>
              </a:extLst>
            </p:cNvPr>
            <p:cNvSpPr>
              <a:spLocks noChangeShapeType="1"/>
            </p:cNvSpPr>
            <p:nvPr/>
          </p:nvSpPr>
          <p:spPr bwMode="auto">
            <a:xfrm>
              <a:off x="7659688" y="3182938"/>
              <a:ext cx="1270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7" name="Line 1139">
              <a:extLst>
                <a:ext uri="{FF2B5EF4-FFF2-40B4-BE49-F238E27FC236}">
                  <a16:creationId xmlns:a16="http://schemas.microsoft.com/office/drawing/2014/main" id="{FE24DC04-96DC-A0F6-E077-732D64E2FAC2}"/>
                </a:ext>
              </a:extLst>
            </p:cNvPr>
            <p:cNvSpPr>
              <a:spLocks noChangeShapeType="1"/>
            </p:cNvSpPr>
            <p:nvPr/>
          </p:nvSpPr>
          <p:spPr bwMode="auto">
            <a:xfrm flipV="1">
              <a:off x="1796450" y="3152775"/>
              <a:ext cx="142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8" name="Line 1140">
              <a:extLst>
                <a:ext uri="{FF2B5EF4-FFF2-40B4-BE49-F238E27FC236}">
                  <a16:creationId xmlns:a16="http://schemas.microsoft.com/office/drawing/2014/main" id="{01C46A9E-7326-3083-BB2D-97D10984B91E}"/>
                </a:ext>
              </a:extLst>
            </p:cNvPr>
            <p:cNvSpPr>
              <a:spLocks noChangeShapeType="1"/>
            </p:cNvSpPr>
            <p:nvPr/>
          </p:nvSpPr>
          <p:spPr bwMode="auto">
            <a:xfrm>
              <a:off x="7645401" y="3152775"/>
              <a:ext cx="142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9" name="Freeform 1141">
              <a:extLst>
                <a:ext uri="{FF2B5EF4-FFF2-40B4-BE49-F238E27FC236}">
                  <a16:creationId xmlns:a16="http://schemas.microsoft.com/office/drawing/2014/main" id="{E9F3A63A-D750-11EC-4E3D-2F0E81AC3A89}"/>
                </a:ext>
              </a:extLst>
            </p:cNvPr>
            <p:cNvSpPr>
              <a:spLocks/>
            </p:cNvSpPr>
            <p:nvPr/>
          </p:nvSpPr>
          <p:spPr bwMode="auto">
            <a:xfrm>
              <a:off x="1810737" y="3122613"/>
              <a:ext cx="19050" cy="30163"/>
            </a:xfrm>
            <a:custGeom>
              <a:avLst/>
              <a:gdLst>
                <a:gd name="T0" fmla="*/ 0 w 12"/>
                <a:gd name="T1" fmla="*/ 19 h 19"/>
                <a:gd name="T2" fmla="*/ 5 w 12"/>
                <a:gd name="T3" fmla="*/ 11 h 19"/>
                <a:gd name="T4" fmla="*/ 12 w 12"/>
                <a:gd name="T5" fmla="*/ 0 h 19"/>
              </a:gdLst>
              <a:ahLst/>
              <a:cxnLst>
                <a:cxn ang="0">
                  <a:pos x="T0" y="T1"/>
                </a:cxn>
                <a:cxn ang="0">
                  <a:pos x="T2" y="T3"/>
                </a:cxn>
                <a:cxn ang="0">
                  <a:pos x="T4" y="T5"/>
                </a:cxn>
              </a:cxnLst>
              <a:rect l="0" t="0" r="r" b="b"/>
              <a:pathLst>
                <a:path w="12" h="19">
                  <a:moveTo>
                    <a:pt x="0" y="19"/>
                  </a:moveTo>
                  <a:lnTo>
                    <a:pt x="5" y="11"/>
                  </a:lnTo>
                  <a:lnTo>
                    <a:pt x="12"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0" name="Freeform 1142">
              <a:extLst>
                <a:ext uri="{FF2B5EF4-FFF2-40B4-BE49-F238E27FC236}">
                  <a16:creationId xmlns:a16="http://schemas.microsoft.com/office/drawing/2014/main" id="{C5134E1B-749D-C333-61CB-A4FDC70ECA9C}"/>
                </a:ext>
              </a:extLst>
            </p:cNvPr>
            <p:cNvSpPr>
              <a:spLocks/>
            </p:cNvSpPr>
            <p:nvPr/>
          </p:nvSpPr>
          <p:spPr bwMode="auto">
            <a:xfrm>
              <a:off x="7626351" y="3122613"/>
              <a:ext cx="19050" cy="30163"/>
            </a:xfrm>
            <a:custGeom>
              <a:avLst/>
              <a:gdLst>
                <a:gd name="T0" fmla="*/ 0 w 12"/>
                <a:gd name="T1" fmla="*/ 0 h 19"/>
                <a:gd name="T2" fmla="*/ 7 w 12"/>
                <a:gd name="T3" fmla="*/ 11 h 19"/>
                <a:gd name="T4" fmla="*/ 12 w 12"/>
                <a:gd name="T5" fmla="*/ 19 h 19"/>
              </a:gdLst>
              <a:ahLst/>
              <a:cxnLst>
                <a:cxn ang="0">
                  <a:pos x="T0" y="T1"/>
                </a:cxn>
                <a:cxn ang="0">
                  <a:pos x="T2" y="T3"/>
                </a:cxn>
                <a:cxn ang="0">
                  <a:pos x="T4" y="T5"/>
                </a:cxn>
              </a:cxnLst>
              <a:rect l="0" t="0" r="r" b="b"/>
              <a:pathLst>
                <a:path w="12" h="19">
                  <a:moveTo>
                    <a:pt x="0" y="0"/>
                  </a:moveTo>
                  <a:lnTo>
                    <a:pt x="7" y="11"/>
                  </a:lnTo>
                  <a:lnTo>
                    <a:pt x="12"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1" name="Line 1143">
              <a:extLst>
                <a:ext uri="{FF2B5EF4-FFF2-40B4-BE49-F238E27FC236}">
                  <a16:creationId xmlns:a16="http://schemas.microsoft.com/office/drawing/2014/main" id="{C8E9BAD7-DFD3-CA79-145F-77681D5382F2}"/>
                </a:ext>
              </a:extLst>
            </p:cNvPr>
            <p:cNvSpPr>
              <a:spLocks noChangeShapeType="1"/>
            </p:cNvSpPr>
            <p:nvPr/>
          </p:nvSpPr>
          <p:spPr bwMode="auto">
            <a:xfrm flipV="1">
              <a:off x="1829787" y="3092450"/>
              <a:ext cx="2063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2" name="Line 1144">
              <a:extLst>
                <a:ext uri="{FF2B5EF4-FFF2-40B4-BE49-F238E27FC236}">
                  <a16:creationId xmlns:a16="http://schemas.microsoft.com/office/drawing/2014/main" id="{BD693F2B-3240-42B7-D7AF-0C1B9000F12E}"/>
                </a:ext>
              </a:extLst>
            </p:cNvPr>
            <p:cNvSpPr>
              <a:spLocks noChangeShapeType="1"/>
            </p:cNvSpPr>
            <p:nvPr/>
          </p:nvSpPr>
          <p:spPr bwMode="auto">
            <a:xfrm>
              <a:off x="7605713" y="3092450"/>
              <a:ext cx="2063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3" name="Line 1145">
              <a:extLst>
                <a:ext uri="{FF2B5EF4-FFF2-40B4-BE49-F238E27FC236}">
                  <a16:creationId xmlns:a16="http://schemas.microsoft.com/office/drawing/2014/main" id="{475DD1EF-E34E-3F19-CF49-E98BB81951B0}"/>
                </a:ext>
              </a:extLst>
            </p:cNvPr>
            <p:cNvSpPr>
              <a:spLocks noChangeShapeType="1"/>
            </p:cNvSpPr>
            <p:nvPr/>
          </p:nvSpPr>
          <p:spPr bwMode="auto">
            <a:xfrm flipV="1">
              <a:off x="1850425" y="3062288"/>
              <a:ext cx="2540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4" name="Line 1146">
              <a:extLst>
                <a:ext uri="{FF2B5EF4-FFF2-40B4-BE49-F238E27FC236}">
                  <a16:creationId xmlns:a16="http://schemas.microsoft.com/office/drawing/2014/main" id="{B01B1590-2B9F-81F9-A67B-3599CF1D06FC}"/>
                </a:ext>
              </a:extLst>
            </p:cNvPr>
            <p:cNvSpPr>
              <a:spLocks noChangeShapeType="1"/>
            </p:cNvSpPr>
            <p:nvPr/>
          </p:nvSpPr>
          <p:spPr bwMode="auto">
            <a:xfrm>
              <a:off x="7580313" y="3062288"/>
              <a:ext cx="2540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5" name="Freeform 1147">
              <a:extLst>
                <a:ext uri="{FF2B5EF4-FFF2-40B4-BE49-F238E27FC236}">
                  <a16:creationId xmlns:a16="http://schemas.microsoft.com/office/drawing/2014/main" id="{5F88FAEE-9AEF-ED44-FE2C-CFA1A5BCFC01}"/>
                </a:ext>
              </a:extLst>
            </p:cNvPr>
            <p:cNvSpPr>
              <a:spLocks/>
            </p:cNvSpPr>
            <p:nvPr/>
          </p:nvSpPr>
          <p:spPr bwMode="auto">
            <a:xfrm>
              <a:off x="1892301" y="3033713"/>
              <a:ext cx="28575" cy="28575"/>
            </a:xfrm>
            <a:custGeom>
              <a:avLst/>
              <a:gdLst>
                <a:gd name="T0" fmla="*/ 0 w 18"/>
                <a:gd name="T1" fmla="*/ 18 h 18"/>
                <a:gd name="T2" fmla="*/ 9 w 18"/>
                <a:gd name="T3" fmla="*/ 9 h 18"/>
                <a:gd name="T4" fmla="*/ 18 w 18"/>
                <a:gd name="T5" fmla="*/ 0 h 18"/>
              </a:gdLst>
              <a:ahLst/>
              <a:cxnLst>
                <a:cxn ang="0">
                  <a:pos x="T0" y="T1"/>
                </a:cxn>
                <a:cxn ang="0">
                  <a:pos x="T2" y="T3"/>
                </a:cxn>
                <a:cxn ang="0">
                  <a:pos x="T4" y="T5"/>
                </a:cxn>
              </a:cxnLst>
              <a:rect l="0" t="0" r="r" b="b"/>
              <a:pathLst>
                <a:path w="18" h="18">
                  <a:moveTo>
                    <a:pt x="0" y="18"/>
                  </a:moveTo>
                  <a:lnTo>
                    <a:pt x="9" y="9"/>
                  </a:lnTo>
                  <a:lnTo>
                    <a:pt x="18"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6" name="Freeform 1148">
              <a:extLst>
                <a:ext uri="{FF2B5EF4-FFF2-40B4-BE49-F238E27FC236}">
                  <a16:creationId xmlns:a16="http://schemas.microsoft.com/office/drawing/2014/main" id="{13ABA51B-DBB1-B29B-5C4A-806CB44BDB35}"/>
                </a:ext>
              </a:extLst>
            </p:cNvPr>
            <p:cNvSpPr>
              <a:spLocks/>
            </p:cNvSpPr>
            <p:nvPr/>
          </p:nvSpPr>
          <p:spPr bwMode="auto">
            <a:xfrm>
              <a:off x="7551738" y="3033713"/>
              <a:ext cx="28575" cy="28575"/>
            </a:xfrm>
            <a:custGeom>
              <a:avLst/>
              <a:gdLst>
                <a:gd name="T0" fmla="*/ 0 w 18"/>
                <a:gd name="T1" fmla="*/ 0 h 18"/>
                <a:gd name="T2" fmla="*/ 9 w 18"/>
                <a:gd name="T3" fmla="*/ 9 h 18"/>
                <a:gd name="T4" fmla="*/ 18 w 18"/>
                <a:gd name="T5" fmla="*/ 18 h 18"/>
              </a:gdLst>
              <a:ahLst/>
              <a:cxnLst>
                <a:cxn ang="0">
                  <a:pos x="T0" y="T1"/>
                </a:cxn>
                <a:cxn ang="0">
                  <a:pos x="T2" y="T3"/>
                </a:cxn>
                <a:cxn ang="0">
                  <a:pos x="T4" y="T5"/>
                </a:cxn>
              </a:cxnLst>
              <a:rect l="0" t="0" r="r" b="b"/>
              <a:pathLst>
                <a:path w="18" h="18">
                  <a:moveTo>
                    <a:pt x="0" y="0"/>
                  </a:moveTo>
                  <a:lnTo>
                    <a:pt x="9" y="9"/>
                  </a:lnTo>
                  <a:lnTo>
                    <a:pt x="18"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7" name="Line 1149">
              <a:extLst>
                <a:ext uri="{FF2B5EF4-FFF2-40B4-BE49-F238E27FC236}">
                  <a16:creationId xmlns:a16="http://schemas.microsoft.com/office/drawing/2014/main" id="{0ED6918A-DAA6-E83C-3E49-202268AF9B80}"/>
                </a:ext>
              </a:extLst>
            </p:cNvPr>
            <p:cNvSpPr>
              <a:spLocks noChangeShapeType="1"/>
            </p:cNvSpPr>
            <p:nvPr/>
          </p:nvSpPr>
          <p:spPr bwMode="auto">
            <a:xfrm flipV="1">
              <a:off x="1920876" y="3003550"/>
              <a:ext cx="317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8" name="Line 1150">
              <a:extLst>
                <a:ext uri="{FF2B5EF4-FFF2-40B4-BE49-F238E27FC236}">
                  <a16:creationId xmlns:a16="http://schemas.microsoft.com/office/drawing/2014/main" id="{32207C6C-4ADF-35ED-AECB-0AA4CDAC47B1}"/>
                </a:ext>
              </a:extLst>
            </p:cNvPr>
            <p:cNvSpPr>
              <a:spLocks noChangeShapeType="1"/>
            </p:cNvSpPr>
            <p:nvPr/>
          </p:nvSpPr>
          <p:spPr bwMode="auto">
            <a:xfrm>
              <a:off x="7519988" y="3003550"/>
              <a:ext cx="317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9" name="Freeform 1151">
              <a:extLst>
                <a:ext uri="{FF2B5EF4-FFF2-40B4-BE49-F238E27FC236}">
                  <a16:creationId xmlns:a16="http://schemas.microsoft.com/office/drawing/2014/main" id="{EB9A6C24-7B71-2A2F-6DD9-552783D29033}"/>
                </a:ext>
              </a:extLst>
            </p:cNvPr>
            <p:cNvSpPr>
              <a:spLocks/>
            </p:cNvSpPr>
            <p:nvPr/>
          </p:nvSpPr>
          <p:spPr bwMode="auto">
            <a:xfrm>
              <a:off x="1952626" y="2973388"/>
              <a:ext cx="34925" cy="30163"/>
            </a:xfrm>
            <a:custGeom>
              <a:avLst/>
              <a:gdLst>
                <a:gd name="T0" fmla="*/ 0 w 22"/>
                <a:gd name="T1" fmla="*/ 19 h 19"/>
                <a:gd name="T2" fmla="*/ 16 w 22"/>
                <a:gd name="T3" fmla="*/ 5 h 19"/>
                <a:gd name="T4" fmla="*/ 22 w 22"/>
                <a:gd name="T5" fmla="*/ 0 h 19"/>
              </a:gdLst>
              <a:ahLst/>
              <a:cxnLst>
                <a:cxn ang="0">
                  <a:pos x="T0" y="T1"/>
                </a:cxn>
                <a:cxn ang="0">
                  <a:pos x="T2" y="T3"/>
                </a:cxn>
                <a:cxn ang="0">
                  <a:pos x="T4" y="T5"/>
                </a:cxn>
              </a:cxnLst>
              <a:rect l="0" t="0" r="r" b="b"/>
              <a:pathLst>
                <a:path w="22" h="19">
                  <a:moveTo>
                    <a:pt x="0" y="19"/>
                  </a:moveTo>
                  <a:lnTo>
                    <a:pt x="16" y="5"/>
                  </a:lnTo>
                  <a:lnTo>
                    <a:pt x="22"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0" name="Freeform 1152">
              <a:extLst>
                <a:ext uri="{FF2B5EF4-FFF2-40B4-BE49-F238E27FC236}">
                  <a16:creationId xmlns:a16="http://schemas.microsoft.com/office/drawing/2014/main" id="{4F7DBCDC-CEE7-7D5C-9C11-8445FE8B4610}"/>
                </a:ext>
              </a:extLst>
            </p:cNvPr>
            <p:cNvSpPr>
              <a:spLocks/>
            </p:cNvSpPr>
            <p:nvPr/>
          </p:nvSpPr>
          <p:spPr bwMode="auto">
            <a:xfrm>
              <a:off x="7485063" y="2973388"/>
              <a:ext cx="34925" cy="30163"/>
            </a:xfrm>
            <a:custGeom>
              <a:avLst/>
              <a:gdLst>
                <a:gd name="T0" fmla="*/ 0 w 22"/>
                <a:gd name="T1" fmla="*/ 0 h 19"/>
                <a:gd name="T2" fmla="*/ 6 w 22"/>
                <a:gd name="T3" fmla="*/ 5 h 19"/>
                <a:gd name="T4" fmla="*/ 22 w 22"/>
                <a:gd name="T5" fmla="*/ 19 h 19"/>
              </a:gdLst>
              <a:ahLst/>
              <a:cxnLst>
                <a:cxn ang="0">
                  <a:pos x="T0" y="T1"/>
                </a:cxn>
                <a:cxn ang="0">
                  <a:pos x="T2" y="T3"/>
                </a:cxn>
                <a:cxn ang="0">
                  <a:pos x="T4" y="T5"/>
                </a:cxn>
              </a:cxnLst>
              <a:rect l="0" t="0" r="r" b="b"/>
              <a:pathLst>
                <a:path w="22" h="19">
                  <a:moveTo>
                    <a:pt x="0" y="0"/>
                  </a:moveTo>
                  <a:lnTo>
                    <a:pt x="6" y="5"/>
                  </a:lnTo>
                  <a:lnTo>
                    <a:pt x="22"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1" name="Line 1153">
              <a:extLst>
                <a:ext uri="{FF2B5EF4-FFF2-40B4-BE49-F238E27FC236}">
                  <a16:creationId xmlns:a16="http://schemas.microsoft.com/office/drawing/2014/main" id="{28518B64-6234-FF30-9806-82137614BDE6}"/>
                </a:ext>
              </a:extLst>
            </p:cNvPr>
            <p:cNvSpPr>
              <a:spLocks noChangeShapeType="1"/>
            </p:cNvSpPr>
            <p:nvPr/>
          </p:nvSpPr>
          <p:spPr bwMode="auto">
            <a:xfrm flipV="1">
              <a:off x="1987551" y="2943225"/>
              <a:ext cx="396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2" name="Line 1154">
              <a:extLst>
                <a:ext uri="{FF2B5EF4-FFF2-40B4-BE49-F238E27FC236}">
                  <a16:creationId xmlns:a16="http://schemas.microsoft.com/office/drawing/2014/main" id="{EB734CE0-9936-7196-1C12-6B59C52A4B16}"/>
                </a:ext>
              </a:extLst>
            </p:cNvPr>
            <p:cNvSpPr>
              <a:spLocks noChangeShapeType="1"/>
            </p:cNvSpPr>
            <p:nvPr/>
          </p:nvSpPr>
          <p:spPr bwMode="auto">
            <a:xfrm>
              <a:off x="7445376" y="2943225"/>
              <a:ext cx="396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3" name="Freeform 1155">
              <a:extLst>
                <a:ext uri="{FF2B5EF4-FFF2-40B4-BE49-F238E27FC236}">
                  <a16:creationId xmlns:a16="http://schemas.microsoft.com/office/drawing/2014/main" id="{B876CA0F-249F-6C2B-FC2D-EDF4D529E927}"/>
                </a:ext>
              </a:extLst>
            </p:cNvPr>
            <p:cNvSpPr>
              <a:spLocks/>
            </p:cNvSpPr>
            <p:nvPr/>
          </p:nvSpPr>
          <p:spPr bwMode="auto">
            <a:xfrm>
              <a:off x="2027238" y="2913063"/>
              <a:ext cx="42863" cy="30163"/>
            </a:xfrm>
            <a:custGeom>
              <a:avLst/>
              <a:gdLst>
                <a:gd name="T0" fmla="*/ 0 w 27"/>
                <a:gd name="T1" fmla="*/ 19 h 19"/>
                <a:gd name="T2" fmla="*/ 14 w 27"/>
                <a:gd name="T3" fmla="*/ 9 h 19"/>
                <a:gd name="T4" fmla="*/ 27 w 27"/>
                <a:gd name="T5" fmla="*/ 0 h 19"/>
              </a:gdLst>
              <a:ahLst/>
              <a:cxnLst>
                <a:cxn ang="0">
                  <a:pos x="T0" y="T1"/>
                </a:cxn>
                <a:cxn ang="0">
                  <a:pos x="T2" y="T3"/>
                </a:cxn>
                <a:cxn ang="0">
                  <a:pos x="T4" y="T5"/>
                </a:cxn>
              </a:cxnLst>
              <a:rect l="0" t="0" r="r" b="b"/>
              <a:pathLst>
                <a:path w="27" h="19">
                  <a:moveTo>
                    <a:pt x="0" y="19"/>
                  </a:moveTo>
                  <a:lnTo>
                    <a:pt x="14" y="9"/>
                  </a:lnTo>
                  <a:lnTo>
                    <a:pt x="27"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4" name="Freeform 1156">
              <a:extLst>
                <a:ext uri="{FF2B5EF4-FFF2-40B4-BE49-F238E27FC236}">
                  <a16:creationId xmlns:a16="http://schemas.microsoft.com/office/drawing/2014/main" id="{98DB7597-4A06-CE2C-5424-B67889667F21}"/>
                </a:ext>
              </a:extLst>
            </p:cNvPr>
            <p:cNvSpPr>
              <a:spLocks/>
            </p:cNvSpPr>
            <p:nvPr/>
          </p:nvSpPr>
          <p:spPr bwMode="auto">
            <a:xfrm>
              <a:off x="7402513" y="2913063"/>
              <a:ext cx="42863" cy="30163"/>
            </a:xfrm>
            <a:custGeom>
              <a:avLst/>
              <a:gdLst>
                <a:gd name="T0" fmla="*/ 0 w 27"/>
                <a:gd name="T1" fmla="*/ 0 h 19"/>
                <a:gd name="T2" fmla="*/ 13 w 27"/>
                <a:gd name="T3" fmla="*/ 9 h 19"/>
                <a:gd name="T4" fmla="*/ 27 w 27"/>
                <a:gd name="T5" fmla="*/ 19 h 19"/>
              </a:gdLst>
              <a:ahLst/>
              <a:cxnLst>
                <a:cxn ang="0">
                  <a:pos x="T0" y="T1"/>
                </a:cxn>
                <a:cxn ang="0">
                  <a:pos x="T2" y="T3"/>
                </a:cxn>
                <a:cxn ang="0">
                  <a:pos x="T4" y="T5"/>
                </a:cxn>
              </a:cxnLst>
              <a:rect l="0" t="0" r="r" b="b"/>
              <a:pathLst>
                <a:path w="27" h="19">
                  <a:moveTo>
                    <a:pt x="0" y="0"/>
                  </a:moveTo>
                  <a:lnTo>
                    <a:pt x="13" y="9"/>
                  </a:lnTo>
                  <a:lnTo>
                    <a:pt x="27"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5" name="Line 1157">
              <a:extLst>
                <a:ext uri="{FF2B5EF4-FFF2-40B4-BE49-F238E27FC236}">
                  <a16:creationId xmlns:a16="http://schemas.microsoft.com/office/drawing/2014/main" id="{6834FDD0-0FE9-F7A9-8FC5-8965E34E13F5}"/>
                </a:ext>
              </a:extLst>
            </p:cNvPr>
            <p:cNvSpPr>
              <a:spLocks noChangeShapeType="1"/>
            </p:cNvSpPr>
            <p:nvPr/>
          </p:nvSpPr>
          <p:spPr bwMode="auto">
            <a:xfrm flipV="1">
              <a:off x="2070101" y="2882900"/>
              <a:ext cx="476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6" name="Line 1158">
              <a:extLst>
                <a:ext uri="{FF2B5EF4-FFF2-40B4-BE49-F238E27FC236}">
                  <a16:creationId xmlns:a16="http://schemas.microsoft.com/office/drawing/2014/main" id="{7C588BAB-3525-6792-F4E5-E3A651A110DC}"/>
                </a:ext>
              </a:extLst>
            </p:cNvPr>
            <p:cNvSpPr>
              <a:spLocks noChangeShapeType="1"/>
            </p:cNvSpPr>
            <p:nvPr/>
          </p:nvSpPr>
          <p:spPr bwMode="auto">
            <a:xfrm>
              <a:off x="7354888" y="2882900"/>
              <a:ext cx="476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7" name="Freeform 1159">
              <a:extLst>
                <a:ext uri="{FF2B5EF4-FFF2-40B4-BE49-F238E27FC236}">
                  <a16:creationId xmlns:a16="http://schemas.microsoft.com/office/drawing/2014/main" id="{DD4C3BAE-96C5-D5CE-E94C-29A1AB75AEFE}"/>
                </a:ext>
              </a:extLst>
            </p:cNvPr>
            <p:cNvSpPr>
              <a:spLocks/>
            </p:cNvSpPr>
            <p:nvPr/>
          </p:nvSpPr>
          <p:spPr bwMode="auto">
            <a:xfrm>
              <a:off x="2117726" y="2854325"/>
              <a:ext cx="50800" cy="28575"/>
            </a:xfrm>
            <a:custGeom>
              <a:avLst/>
              <a:gdLst>
                <a:gd name="T0" fmla="*/ 0 w 32"/>
                <a:gd name="T1" fmla="*/ 18 h 18"/>
                <a:gd name="T2" fmla="*/ 2 w 32"/>
                <a:gd name="T3" fmla="*/ 17 h 18"/>
                <a:gd name="T4" fmla="*/ 32 w 32"/>
                <a:gd name="T5" fmla="*/ 0 h 18"/>
              </a:gdLst>
              <a:ahLst/>
              <a:cxnLst>
                <a:cxn ang="0">
                  <a:pos x="T0" y="T1"/>
                </a:cxn>
                <a:cxn ang="0">
                  <a:pos x="T2" y="T3"/>
                </a:cxn>
                <a:cxn ang="0">
                  <a:pos x="T4" y="T5"/>
                </a:cxn>
              </a:cxnLst>
              <a:rect l="0" t="0" r="r" b="b"/>
              <a:pathLst>
                <a:path w="32" h="18">
                  <a:moveTo>
                    <a:pt x="0" y="18"/>
                  </a:moveTo>
                  <a:lnTo>
                    <a:pt x="2" y="17"/>
                  </a:lnTo>
                  <a:lnTo>
                    <a:pt x="32"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8" name="Freeform 1160">
              <a:extLst>
                <a:ext uri="{FF2B5EF4-FFF2-40B4-BE49-F238E27FC236}">
                  <a16:creationId xmlns:a16="http://schemas.microsoft.com/office/drawing/2014/main" id="{F8B0F420-A115-5B8C-7FE4-88DA2998D9F1}"/>
                </a:ext>
              </a:extLst>
            </p:cNvPr>
            <p:cNvSpPr>
              <a:spLocks/>
            </p:cNvSpPr>
            <p:nvPr/>
          </p:nvSpPr>
          <p:spPr bwMode="auto">
            <a:xfrm>
              <a:off x="7304088" y="2854325"/>
              <a:ext cx="50800" cy="28575"/>
            </a:xfrm>
            <a:custGeom>
              <a:avLst/>
              <a:gdLst>
                <a:gd name="T0" fmla="*/ 0 w 32"/>
                <a:gd name="T1" fmla="*/ 0 h 18"/>
                <a:gd name="T2" fmla="*/ 30 w 32"/>
                <a:gd name="T3" fmla="*/ 17 h 18"/>
                <a:gd name="T4" fmla="*/ 32 w 32"/>
                <a:gd name="T5" fmla="*/ 18 h 18"/>
              </a:gdLst>
              <a:ahLst/>
              <a:cxnLst>
                <a:cxn ang="0">
                  <a:pos x="T0" y="T1"/>
                </a:cxn>
                <a:cxn ang="0">
                  <a:pos x="T2" y="T3"/>
                </a:cxn>
                <a:cxn ang="0">
                  <a:pos x="T4" y="T5"/>
                </a:cxn>
              </a:cxnLst>
              <a:rect l="0" t="0" r="r" b="b"/>
              <a:pathLst>
                <a:path w="32" h="18">
                  <a:moveTo>
                    <a:pt x="0" y="0"/>
                  </a:moveTo>
                  <a:lnTo>
                    <a:pt x="30" y="17"/>
                  </a:lnTo>
                  <a:lnTo>
                    <a:pt x="32"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9" name="Freeform 1161">
              <a:extLst>
                <a:ext uri="{FF2B5EF4-FFF2-40B4-BE49-F238E27FC236}">
                  <a16:creationId xmlns:a16="http://schemas.microsoft.com/office/drawing/2014/main" id="{EB260B59-ED09-BAAB-8DE8-601008AEBC47}"/>
                </a:ext>
              </a:extLst>
            </p:cNvPr>
            <p:cNvSpPr>
              <a:spLocks/>
            </p:cNvSpPr>
            <p:nvPr/>
          </p:nvSpPr>
          <p:spPr bwMode="auto">
            <a:xfrm>
              <a:off x="2168526" y="2824163"/>
              <a:ext cx="57150" cy="30163"/>
            </a:xfrm>
            <a:custGeom>
              <a:avLst/>
              <a:gdLst>
                <a:gd name="T0" fmla="*/ 0 w 36"/>
                <a:gd name="T1" fmla="*/ 19 h 19"/>
                <a:gd name="T2" fmla="*/ 15 w 36"/>
                <a:gd name="T3" fmla="*/ 10 h 19"/>
                <a:gd name="T4" fmla="*/ 36 w 36"/>
                <a:gd name="T5" fmla="*/ 0 h 19"/>
              </a:gdLst>
              <a:ahLst/>
              <a:cxnLst>
                <a:cxn ang="0">
                  <a:pos x="T0" y="T1"/>
                </a:cxn>
                <a:cxn ang="0">
                  <a:pos x="T2" y="T3"/>
                </a:cxn>
                <a:cxn ang="0">
                  <a:pos x="T4" y="T5"/>
                </a:cxn>
              </a:cxnLst>
              <a:rect l="0" t="0" r="r" b="b"/>
              <a:pathLst>
                <a:path w="36" h="19">
                  <a:moveTo>
                    <a:pt x="0" y="19"/>
                  </a:moveTo>
                  <a:lnTo>
                    <a:pt x="15" y="10"/>
                  </a:lnTo>
                  <a:lnTo>
                    <a:pt x="36"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0" name="Freeform 1162">
              <a:extLst>
                <a:ext uri="{FF2B5EF4-FFF2-40B4-BE49-F238E27FC236}">
                  <a16:creationId xmlns:a16="http://schemas.microsoft.com/office/drawing/2014/main" id="{F5E4DE37-DD7D-1FC4-B2BE-0E094D53B9B4}"/>
                </a:ext>
              </a:extLst>
            </p:cNvPr>
            <p:cNvSpPr>
              <a:spLocks/>
            </p:cNvSpPr>
            <p:nvPr/>
          </p:nvSpPr>
          <p:spPr bwMode="auto">
            <a:xfrm>
              <a:off x="7246938" y="2824163"/>
              <a:ext cx="57150" cy="30163"/>
            </a:xfrm>
            <a:custGeom>
              <a:avLst/>
              <a:gdLst>
                <a:gd name="T0" fmla="*/ 0 w 36"/>
                <a:gd name="T1" fmla="*/ 0 h 19"/>
                <a:gd name="T2" fmla="*/ 21 w 36"/>
                <a:gd name="T3" fmla="*/ 10 h 19"/>
                <a:gd name="T4" fmla="*/ 36 w 36"/>
                <a:gd name="T5" fmla="*/ 19 h 19"/>
              </a:gdLst>
              <a:ahLst/>
              <a:cxnLst>
                <a:cxn ang="0">
                  <a:pos x="T0" y="T1"/>
                </a:cxn>
                <a:cxn ang="0">
                  <a:pos x="T2" y="T3"/>
                </a:cxn>
                <a:cxn ang="0">
                  <a:pos x="T4" y="T5"/>
                </a:cxn>
              </a:cxnLst>
              <a:rect l="0" t="0" r="r" b="b"/>
              <a:pathLst>
                <a:path w="36" h="19">
                  <a:moveTo>
                    <a:pt x="0" y="0"/>
                  </a:moveTo>
                  <a:lnTo>
                    <a:pt x="21" y="10"/>
                  </a:lnTo>
                  <a:lnTo>
                    <a:pt x="36"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1" name="Freeform 1163">
              <a:extLst>
                <a:ext uri="{FF2B5EF4-FFF2-40B4-BE49-F238E27FC236}">
                  <a16:creationId xmlns:a16="http://schemas.microsoft.com/office/drawing/2014/main" id="{9809344C-1FD6-BA66-4B3D-0E94AA9A1402}"/>
                </a:ext>
              </a:extLst>
            </p:cNvPr>
            <p:cNvSpPr>
              <a:spLocks/>
            </p:cNvSpPr>
            <p:nvPr/>
          </p:nvSpPr>
          <p:spPr bwMode="auto">
            <a:xfrm>
              <a:off x="2225676" y="2794000"/>
              <a:ext cx="60325" cy="30163"/>
            </a:xfrm>
            <a:custGeom>
              <a:avLst/>
              <a:gdLst>
                <a:gd name="T0" fmla="*/ 0 w 38"/>
                <a:gd name="T1" fmla="*/ 19 h 19"/>
                <a:gd name="T2" fmla="*/ 25 w 38"/>
                <a:gd name="T3" fmla="*/ 7 h 19"/>
                <a:gd name="T4" fmla="*/ 38 w 38"/>
                <a:gd name="T5" fmla="*/ 0 h 19"/>
              </a:gdLst>
              <a:ahLst/>
              <a:cxnLst>
                <a:cxn ang="0">
                  <a:pos x="T0" y="T1"/>
                </a:cxn>
                <a:cxn ang="0">
                  <a:pos x="T2" y="T3"/>
                </a:cxn>
                <a:cxn ang="0">
                  <a:pos x="T4" y="T5"/>
                </a:cxn>
              </a:cxnLst>
              <a:rect l="0" t="0" r="r" b="b"/>
              <a:pathLst>
                <a:path w="38" h="19">
                  <a:moveTo>
                    <a:pt x="0" y="19"/>
                  </a:moveTo>
                  <a:lnTo>
                    <a:pt x="25" y="7"/>
                  </a:lnTo>
                  <a:lnTo>
                    <a:pt x="38"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2" name="Freeform 1164">
              <a:extLst>
                <a:ext uri="{FF2B5EF4-FFF2-40B4-BE49-F238E27FC236}">
                  <a16:creationId xmlns:a16="http://schemas.microsoft.com/office/drawing/2014/main" id="{6496A1CF-CADE-AD3C-C169-136CC69D5BF9}"/>
                </a:ext>
              </a:extLst>
            </p:cNvPr>
            <p:cNvSpPr>
              <a:spLocks/>
            </p:cNvSpPr>
            <p:nvPr/>
          </p:nvSpPr>
          <p:spPr bwMode="auto">
            <a:xfrm>
              <a:off x="7186613" y="2794000"/>
              <a:ext cx="60325" cy="30163"/>
            </a:xfrm>
            <a:custGeom>
              <a:avLst/>
              <a:gdLst>
                <a:gd name="T0" fmla="*/ 0 w 38"/>
                <a:gd name="T1" fmla="*/ 0 h 19"/>
                <a:gd name="T2" fmla="*/ 13 w 38"/>
                <a:gd name="T3" fmla="*/ 7 h 19"/>
                <a:gd name="T4" fmla="*/ 38 w 38"/>
                <a:gd name="T5" fmla="*/ 19 h 19"/>
              </a:gdLst>
              <a:ahLst/>
              <a:cxnLst>
                <a:cxn ang="0">
                  <a:pos x="T0" y="T1"/>
                </a:cxn>
                <a:cxn ang="0">
                  <a:pos x="T2" y="T3"/>
                </a:cxn>
                <a:cxn ang="0">
                  <a:pos x="T4" y="T5"/>
                </a:cxn>
              </a:cxnLst>
              <a:rect l="0" t="0" r="r" b="b"/>
              <a:pathLst>
                <a:path w="38" h="19">
                  <a:moveTo>
                    <a:pt x="0" y="0"/>
                  </a:moveTo>
                  <a:lnTo>
                    <a:pt x="13" y="7"/>
                  </a:lnTo>
                  <a:lnTo>
                    <a:pt x="38"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3" name="Freeform 1165">
              <a:extLst>
                <a:ext uri="{FF2B5EF4-FFF2-40B4-BE49-F238E27FC236}">
                  <a16:creationId xmlns:a16="http://schemas.microsoft.com/office/drawing/2014/main" id="{BC687CD5-15EE-A4D7-D262-0036D89AA13E}"/>
                </a:ext>
              </a:extLst>
            </p:cNvPr>
            <p:cNvSpPr>
              <a:spLocks/>
            </p:cNvSpPr>
            <p:nvPr/>
          </p:nvSpPr>
          <p:spPr bwMode="auto">
            <a:xfrm>
              <a:off x="2286001" y="2763838"/>
              <a:ext cx="66675" cy="30163"/>
            </a:xfrm>
            <a:custGeom>
              <a:avLst/>
              <a:gdLst>
                <a:gd name="T0" fmla="*/ 0 w 42"/>
                <a:gd name="T1" fmla="*/ 19 h 19"/>
                <a:gd name="T2" fmla="*/ 32 w 42"/>
                <a:gd name="T3" fmla="*/ 5 h 19"/>
                <a:gd name="T4" fmla="*/ 42 w 42"/>
                <a:gd name="T5" fmla="*/ 0 h 19"/>
              </a:gdLst>
              <a:ahLst/>
              <a:cxnLst>
                <a:cxn ang="0">
                  <a:pos x="T0" y="T1"/>
                </a:cxn>
                <a:cxn ang="0">
                  <a:pos x="T2" y="T3"/>
                </a:cxn>
                <a:cxn ang="0">
                  <a:pos x="T4" y="T5"/>
                </a:cxn>
              </a:cxnLst>
              <a:rect l="0" t="0" r="r" b="b"/>
              <a:pathLst>
                <a:path w="42" h="19">
                  <a:moveTo>
                    <a:pt x="0" y="19"/>
                  </a:moveTo>
                  <a:lnTo>
                    <a:pt x="32" y="5"/>
                  </a:lnTo>
                  <a:lnTo>
                    <a:pt x="42"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4" name="Freeform 1166">
              <a:extLst>
                <a:ext uri="{FF2B5EF4-FFF2-40B4-BE49-F238E27FC236}">
                  <a16:creationId xmlns:a16="http://schemas.microsoft.com/office/drawing/2014/main" id="{E7636094-8EF0-8D21-8EC6-EF9C10C19666}"/>
                </a:ext>
              </a:extLst>
            </p:cNvPr>
            <p:cNvSpPr>
              <a:spLocks/>
            </p:cNvSpPr>
            <p:nvPr/>
          </p:nvSpPr>
          <p:spPr bwMode="auto">
            <a:xfrm>
              <a:off x="7119938" y="2763838"/>
              <a:ext cx="66675" cy="30163"/>
            </a:xfrm>
            <a:custGeom>
              <a:avLst/>
              <a:gdLst>
                <a:gd name="T0" fmla="*/ 0 w 42"/>
                <a:gd name="T1" fmla="*/ 0 h 19"/>
                <a:gd name="T2" fmla="*/ 10 w 42"/>
                <a:gd name="T3" fmla="*/ 5 h 19"/>
                <a:gd name="T4" fmla="*/ 42 w 42"/>
                <a:gd name="T5" fmla="*/ 19 h 19"/>
              </a:gdLst>
              <a:ahLst/>
              <a:cxnLst>
                <a:cxn ang="0">
                  <a:pos x="T0" y="T1"/>
                </a:cxn>
                <a:cxn ang="0">
                  <a:pos x="T2" y="T3"/>
                </a:cxn>
                <a:cxn ang="0">
                  <a:pos x="T4" y="T5"/>
                </a:cxn>
              </a:cxnLst>
              <a:rect l="0" t="0" r="r" b="b"/>
              <a:pathLst>
                <a:path w="42" h="19">
                  <a:moveTo>
                    <a:pt x="0" y="0"/>
                  </a:moveTo>
                  <a:lnTo>
                    <a:pt x="10" y="5"/>
                  </a:lnTo>
                  <a:lnTo>
                    <a:pt x="42"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5" name="Freeform 1167">
              <a:extLst>
                <a:ext uri="{FF2B5EF4-FFF2-40B4-BE49-F238E27FC236}">
                  <a16:creationId xmlns:a16="http://schemas.microsoft.com/office/drawing/2014/main" id="{58DD6BE8-8D2D-FE8A-10D2-E5ACD5B26F81}"/>
                </a:ext>
              </a:extLst>
            </p:cNvPr>
            <p:cNvSpPr>
              <a:spLocks/>
            </p:cNvSpPr>
            <p:nvPr/>
          </p:nvSpPr>
          <p:spPr bwMode="auto">
            <a:xfrm>
              <a:off x="2352676" y="2733675"/>
              <a:ext cx="71438" cy="30163"/>
            </a:xfrm>
            <a:custGeom>
              <a:avLst/>
              <a:gdLst>
                <a:gd name="T0" fmla="*/ 0 w 45"/>
                <a:gd name="T1" fmla="*/ 19 h 19"/>
                <a:gd name="T2" fmla="*/ 35 w 45"/>
                <a:gd name="T3" fmla="*/ 5 h 19"/>
                <a:gd name="T4" fmla="*/ 45 w 45"/>
                <a:gd name="T5" fmla="*/ 0 h 19"/>
              </a:gdLst>
              <a:ahLst/>
              <a:cxnLst>
                <a:cxn ang="0">
                  <a:pos x="T0" y="T1"/>
                </a:cxn>
                <a:cxn ang="0">
                  <a:pos x="T2" y="T3"/>
                </a:cxn>
                <a:cxn ang="0">
                  <a:pos x="T4" y="T5"/>
                </a:cxn>
              </a:cxnLst>
              <a:rect l="0" t="0" r="r" b="b"/>
              <a:pathLst>
                <a:path w="45" h="19">
                  <a:moveTo>
                    <a:pt x="0" y="19"/>
                  </a:moveTo>
                  <a:lnTo>
                    <a:pt x="35" y="5"/>
                  </a:lnTo>
                  <a:lnTo>
                    <a:pt x="45"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6" name="Freeform 1168">
              <a:extLst>
                <a:ext uri="{FF2B5EF4-FFF2-40B4-BE49-F238E27FC236}">
                  <a16:creationId xmlns:a16="http://schemas.microsoft.com/office/drawing/2014/main" id="{D66A0DF4-C42F-A7C5-CF80-7EDD7129816E}"/>
                </a:ext>
              </a:extLst>
            </p:cNvPr>
            <p:cNvSpPr>
              <a:spLocks/>
            </p:cNvSpPr>
            <p:nvPr/>
          </p:nvSpPr>
          <p:spPr bwMode="auto">
            <a:xfrm>
              <a:off x="7048501" y="2733675"/>
              <a:ext cx="71438" cy="30163"/>
            </a:xfrm>
            <a:custGeom>
              <a:avLst/>
              <a:gdLst>
                <a:gd name="T0" fmla="*/ 0 w 45"/>
                <a:gd name="T1" fmla="*/ 0 h 19"/>
                <a:gd name="T2" fmla="*/ 10 w 45"/>
                <a:gd name="T3" fmla="*/ 5 h 19"/>
                <a:gd name="T4" fmla="*/ 45 w 45"/>
                <a:gd name="T5" fmla="*/ 19 h 19"/>
              </a:gdLst>
              <a:ahLst/>
              <a:cxnLst>
                <a:cxn ang="0">
                  <a:pos x="T0" y="T1"/>
                </a:cxn>
                <a:cxn ang="0">
                  <a:pos x="T2" y="T3"/>
                </a:cxn>
                <a:cxn ang="0">
                  <a:pos x="T4" y="T5"/>
                </a:cxn>
              </a:cxnLst>
              <a:rect l="0" t="0" r="r" b="b"/>
              <a:pathLst>
                <a:path w="45" h="19">
                  <a:moveTo>
                    <a:pt x="0" y="0"/>
                  </a:moveTo>
                  <a:lnTo>
                    <a:pt x="10" y="5"/>
                  </a:lnTo>
                  <a:lnTo>
                    <a:pt x="45"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7" name="Freeform 1169">
              <a:extLst>
                <a:ext uri="{FF2B5EF4-FFF2-40B4-BE49-F238E27FC236}">
                  <a16:creationId xmlns:a16="http://schemas.microsoft.com/office/drawing/2014/main" id="{20645E9D-3410-DF11-C6B4-A1A78A02F5D7}"/>
                </a:ext>
              </a:extLst>
            </p:cNvPr>
            <p:cNvSpPr>
              <a:spLocks/>
            </p:cNvSpPr>
            <p:nvPr/>
          </p:nvSpPr>
          <p:spPr bwMode="auto">
            <a:xfrm>
              <a:off x="2424113" y="2703513"/>
              <a:ext cx="79375" cy="30163"/>
            </a:xfrm>
            <a:custGeom>
              <a:avLst/>
              <a:gdLst>
                <a:gd name="T0" fmla="*/ 0 w 50"/>
                <a:gd name="T1" fmla="*/ 19 h 19"/>
                <a:gd name="T2" fmla="*/ 35 w 50"/>
                <a:gd name="T3" fmla="*/ 6 h 19"/>
                <a:gd name="T4" fmla="*/ 50 w 50"/>
                <a:gd name="T5" fmla="*/ 0 h 19"/>
              </a:gdLst>
              <a:ahLst/>
              <a:cxnLst>
                <a:cxn ang="0">
                  <a:pos x="T0" y="T1"/>
                </a:cxn>
                <a:cxn ang="0">
                  <a:pos x="T2" y="T3"/>
                </a:cxn>
                <a:cxn ang="0">
                  <a:pos x="T4" y="T5"/>
                </a:cxn>
              </a:cxnLst>
              <a:rect l="0" t="0" r="r" b="b"/>
              <a:pathLst>
                <a:path w="50" h="19">
                  <a:moveTo>
                    <a:pt x="0" y="19"/>
                  </a:moveTo>
                  <a:lnTo>
                    <a:pt x="35" y="6"/>
                  </a:lnTo>
                  <a:lnTo>
                    <a:pt x="5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8" name="Freeform 1170">
              <a:extLst>
                <a:ext uri="{FF2B5EF4-FFF2-40B4-BE49-F238E27FC236}">
                  <a16:creationId xmlns:a16="http://schemas.microsoft.com/office/drawing/2014/main" id="{2C974F44-6043-CD73-4E9C-7908EA1B9412}"/>
                </a:ext>
              </a:extLst>
            </p:cNvPr>
            <p:cNvSpPr>
              <a:spLocks/>
            </p:cNvSpPr>
            <p:nvPr/>
          </p:nvSpPr>
          <p:spPr bwMode="auto">
            <a:xfrm>
              <a:off x="6969126" y="2703513"/>
              <a:ext cx="79375" cy="30163"/>
            </a:xfrm>
            <a:custGeom>
              <a:avLst/>
              <a:gdLst>
                <a:gd name="T0" fmla="*/ 0 w 50"/>
                <a:gd name="T1" fmla="*/ 0 h 19"/>
                <a:gd name="T2" fmla="*/ 15 w 50"/>
                <a:gd name="T3" fmla="*/ 6 h 19"/>
                <a:gd name="T4" fmla="*/ 50 w 50"/>
                <a:gd name="T5" fmla="*/ 19 h 19"/>
              </a:gdLst>
              <a:ahLst/>
              <a:cxnLst>
                <a:cxn ang="0">
                  <a:pos x="T0" y="T1"/>
                </a:cxn>
                <a:cxn ang="0">
                  <a:pos x="T2" y="T3"/>
                </a:cxn>
                <a:cxn ang="0">
                  <a:pos x="T4" y="T5"/>
                </a:cxn>
              </a:cxnLst>
              <a:rect l="0" t="0" r="r" b="b"/>
              <a:pathLst>
                <a:path w="50" h="19">
                  <a:moveTo>
                    <a:pt x="0" y="0"/>
                  </a:moveTo>
                  <a:lnTo>
                    <a:pt x="15" y="6"/>
                  </a:lnTo>
                  <a:lnTo>
                    <a:pt x="5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9" name="Freeform 1171">
              <a:extLst>
                <a:ext uri="{FF2B5EF4-FFF2-40B4-BE49-F238E27FC236}">
                  <a16:creationId xmlns:a16="http://schemas.microsoft.com/office/drawing/2014/main" id="{592F460B-4184-A83C-84CF-498CAA69C9BA}"/>
                </a:ext>
              </a:extLst>
            </p:cNvPr>
            <p:cNvSpPr>
              <a:spLocks/>
            </p:cNvSpPr>
            <p:nvPr/>
          </p:nvSpPr>
          <p:spPr bwMode="auto">
            <a:xfrm>
              <a:off x="2503488" y="2674938"/>
              <a:ext cx="85725" cy="28575"/>
            </a:xfrm>
            <a:custGeom>
              <a:avLst/>
              <a:gdLst>
                <a:gd name="T0" fmla="*/ 0 w 54"/>
                <a:gd name="T1" fmla="*/ 18 h 18"/>
                <a:gd name="T2" fmla="*/ 30 w 54"/>
                <a:gd name="T3" fmla="*/ 8 h 18"/>
                <a:gd name="T4" fmla="*/ 54 w 54"/>
                <a:gd name="T5" fmla="*/ 0 h 18"/>
              </a:gdLst>
              <a:ahLst/>
              <a:cxnLst>
                <a:cxn ang="0">
                  <a:pos x="T0" y="T1"/>
                </a:cxn>
                <a:cxn ang="0">
                  <a:pos x="T2" y="T3"/>
                </a:cxn>
                <a:cxn ang="0">
                  <a:pos x="T4" y="T5"/>
                </a:cxn>
              </a:cxnLst>
              <a:rect l="0" t="0" r="r" b="b"/>
              <a:pathLst>
                <a:path w="54" h="18">
                  <a:moveTo>
                    <a:pt x="0" y="18"/>
                  </a:moveTo>
                  <a:lnTo>
                    <a:pt x="30" y="8"/>
                  </a:lnTo>
                  <a:lnTo>
                    <a:pt x="54"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0" name="Freeform 1172">
              <a:extLst>
                <a:ext uri="{FF2B5EF4-FFF2-40B4-BE49-F238E27FC236}">
                  <a16:creationId xmlns:a16="http://schemas.microsoft.com/office/drawing/2014/main" id="{C86963E3-6FB3-1C48-80AD-A12C27BD77F3}"/>
                </a:ext>
              </a:extLst>
            </p:cNvPr>
            <p:cNvSpPr>
              <a:spLocks/>
            </p:cNvSpPr>
            <p:nvPr/>
          </p:nvSpPr>
          <p:spPr bwMode="auto">
            <a:xfrm>
              <a:off x="6883401" y="2674938"/>
              <a:ext cx="85725" cy="28575"/>
            </a:xfrm>
            <a:custGeom>
              <a:avLst/>
              <a:gdLst>
                <a:gd name="T0" fmla="*/ 0 w 54"/>
                <a:gd name="T1" fmla="*/ 0 h 18"/>
                <a:gd name="T2" fmla="*/ 24 w 54"/>
                <a:gd name="T3" fmla="*/ 8 h 18"/>
                <a:gd name="T4" fmla="*/ 54 w 54"/>
                <a:gd name="T5" fmla="*/ 18 h 18"/>
              </a:gdLst>
              <a:ahLst/>
              <a:cxnLst>
                <a:cxn ang="0">
                  <a:pos x="T0" y="T1"/>
                </a:cxn>
                <a:cxn ang="0">
                  <a:pos x="T2" y="T3"/>
                </a:cxn>
                <a:cxn ang="0">
                  <a:pos x="T4" y="T5"/>
                </a:cxn>
              </a:cxnLst>
              <a:rect l="0" t="0" r="r" b="b"/>
              <a:pathLst>
                <a:path w="54" h="18">
                  <a:moveTo>
                    <a:pt x="0" y="0"/>
                  </a:moveTo>
                  <a:lnTo>
                    <a:pt x="24" y="8"/>
                  </a:lnTo>
                  <a:lnTo>
                    <a:pt x="54"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1" name="Freeform 1173">
              <a:extLst>
                <a:ext uri="{FF2B5EF4-FFF2-40B4-BE49-F238E27FC236}">
                  <a16:creationId xmlns:a16="http://schemas.microsoft.com/office/drawing/2014/main" id="{A3DF35D7-E79A-47A4-74D3-833B48289638}"/>
                </a:ext>
              </a:extLst>
            </p:cNvPr>
            <p:cNvSpPr>
              <a:spLocks/>
            </p:cNvSpPr>
            <p:nvPr/>
          </p:nvSpPr>
          <p:spPr bwMode="auto">
            <a:xfrm>
              <a:off x="2589213" y="2644775"/>
              <a:ext cx="92075" cy="30163"/>
            </a:xfrm>
            <a:custGeom>
              <a:avLst/>
              <a:gdLst>
                <a:gd name="T0" fmla="*/ 0 w 58"/>
                <a:gd name="T1" fmla="*/ 19 h 19"/>
                <a:gd name="T2" fmla="*/ 21 w 58"/>
                <a:gd name="T3" fmla="*/ 12 h 19"/>
                <a:gd name="T4" fmla="*/ 58 w 58"/>
                <a:gd name="T5" fmla="*/ 0 h 19"/>
              </a:gdLst>
              <a:ahLst/>
              <a:cxnLst>
                <a:cxn ang="0">
                  <a:pos x="T0" y="T1"/>
                </a:cxn>
                <a:cxn ang="0">
                  <a:pos x="T2" y="T3"/>
                </a:cxn>
                <a:cxn ang="0">
                  <a:pos x="T4" y="T5"/>
                </a:cxn>
              </a:cxnLst>
              <a:rect l="0" t="0" r="r" b="b"/>
              <a:pathLst>
                <a:path w="58" h="19">
                  <a:moveTo>
                    <a:pt x="0" y="19"/>
                  </a:moveTo>
                  <a:lnTo>
                    <a:pt x="21" y="12"/>
                  </a:lnTo>
                  <a:lnTo>
                    <a:pt x="58"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2" name="Freeform 1174">
              <a:extLst>
                <a:ext uri="{FF2B5EF4-FFF2-40B4-BE49-F238E27FC236}">
                  <a16:creationId xmlns:a16="http://schemas.microsoft.com/office/drawing/2014/main" id="{0344CF87-D1DF-2CA4-7C73-8B202A391CA3}"/>
                </a:ext>
              </a:extLst>
            </p:cNvPr>
            <p:cNvSpPr>
              <a:spLocks/>
            </p:cNvSpPr>
            <p:nvPr/>
          </p:nvSpPr>
          <p:spPr bwMode="auto">
            <a:xfrm>
              <a:off x="6791326" y="2644775"/>
              <a:ext cx="92075" cy="30163"/>
            </a:xfrm>
            <a:custGeom>
              <a:avLst/>
              <a:gdLst>
                <a:gd name="T0" fmla="*/ 0 w 58"/>
                <a:gd name="T1" fmla="*/ 0 h 19"/>
                <a:gd name="T2" fmla="*/ 37 w 58"/>
                <a:gd name="T3" fmla="*/ 12 h 19"/>
                <a:gd name="T4" fmla="*/ 58 w 58"/>
                <a:gd name="T5" fmla="*/ 19 h 19"/>
              </a:gdLst>
              <a:ahLst/>
              <a:cxnLst>
                <a:cxn ang="0">
                  <a:pos x="T0" y="T1"/>
                </a:cxn>
                <a:cxn ang="0">
                  <a:pos x="T2" y="T3"/>
                </a:cxn>
                <a:cxn ang="0">
                  <a:pos x="T4" y="T5"/>
                </a:cxn>
              </a:cxnLst>
              <a:rect l="0" t="0" r="r" b="b"/>
              <a:pathLst>
                <a:path w="58" h="19">
                  <a:moveTo>
                    <a:pt x="0" y="0"/>
                  </a:moveTo>
                  <a:lnTo>
                    <a:pt x="37" y="12"/>
                  </a:lnTo>
                  <a:lnTo>
                    <a:pt x="58"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3" name="Freeform 1175">
              <a:extLst>
                <a:ext uri="{FF2B5EF4-FFF2-40B4-BE49-F238E27FC236}">
                  <a16:creationId xmlns:a16="http://schemas.microsoft.com/office/drawing/2014/main" id="{6DD57A72-42BC-5ABF-F6D6-385A1C3F0490}"/>
                </a:ext>
              </a:extLst>
            </p:cNvPr>
            <p:cNvSpPr>
              <a:spLocks/>
            </p:cNvSpPr>
            <p:nvPr/>
          </p:nvSpPr>
          <p:spPr bwMode="auto">
            <a:xfrm>
              <a:off x="2681288" y="2614613"/>
              <a:ext cx="103188" cy="30163"/>
            </a:xfrm>
            <a:custGeom>
              <a:avLst/>
              <a:gdLst>
                <a:gd name="T0" fmla="*/ 0 w 65"/>
                <a:gd name="T1" fmla="*/ 19 h 19"/>
                <a:gd name="T2" fmla="*/ 9 w 65"/>
                <a:gd name="T3" fmla="*/ 17 h 19"/>
                <a:gd name="T4" fmla="*/ 54 w 65"/>
                <a:gd name="T5" fmla="*/ 3 h 19"/>
                <a:gd name="T6" fmla="*/ 65 w 65"/>
                <a:gd name="T7" fmla="*/ 0 h 19"/>
              </a:gdLst>
              <a:ahLst/>
              <a:cxnLst>
                <a:cxn ang="0">
                  <a:pos x="T0" y="T1"/>
                </a:cxn>
                <a:cxn ang="0">
                  <a:pos x="T2" y="T3"/>
                </a:cxn>
                <a:cxn ang="0">
                  <a:pos x="T4" y="T5"/>
                </a:cxn>
                <a:cxn ang="0">
                  <a:pos x="T6" y="T7"/>
                </a:cxn>
              </a:cxnLst>
              <a:rect l="0" t="0" r="r" b="b"/>
              <a:pathLst>
                <a:path w="65" h="19">
                  <a:moveTo>
                    <a:pt x="0" y="19"/>
                  </a:moveTo>
                  <a:lnTo>
                    <a:pt x="9" y="17"/>
                  </a:lnTo>
                  <a:lnTo>
                    <a:pt x="54" y="3"/>
                  </a:lnTo>
                  <a:lnTo>
                    <a:pt x="65"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4" name="Freeform 1176">
              <a:extLst>
                <a:ext uri="{FF2B5EF4-FFF2-40B4-BE49-F238E27FC236}">
                  <a16:creationId xmlns:a16="http://schemas.microsoft.com/office/drawing/2014/main" id="{DA3B1A0B-4D94-66E1-9196-F257A0BF9D79}"/>
                </a:ext>
              </a:extLst>
            </p:cNvPr>
            <p:cNvSpPr>
              <a:spLocks/>
            </p:cNvSpPr>
            <p:nvPr/>
          </p:nvSpPr>
          <p:spPr bwMode="auto">
            <a:xfrm>
              <a:off x="6688138" y="2614613"/>
              <a:ext cx="103188" cy="30163"/>
            </a:xfrm>
            <a:custGeom>
              <a:avLst/>
              <a:gdLst>
                <a:gd name="T0" fmla="*/ 0 w 65"/>
                <a:gd name="T1" fmla="*/ 0 h 19"/>
                <a:gd name="T2" fmla="*/ 12 w 65"/>
                <a:gd name="T3" fmla="*/ 3 h 19"/>
                <a:gd name="T4" fmla="*/ 57 w 65"/>
                <a:gd name="T5" fmla="*/ 17 h 19"/>
                <a:gd name="T6" fmla="*/ 65 w 65"/>
                <a:gd name="T7" fmla="*/ 19 h 19"/>
              </a:gdLst>
              <a:ahLst/>
              <a:cxnLst>
                <a:cxn ang="0">
                  <a:pos x="T0" y="T1"/>
                </a:cxn>
                <a:cxn ang="0">
                  <a:pos x="T2" y="T3"/>
                </a:cxn>
                <a:cxn ang="0">
                  <a:pos x="T4" y="T5"/>
                </a:cxn>
                <a:cxn ang="0">
                  <a:pos x="T6" y="T7"/>
                </a:cxn>
              </a:cxnLst>
              <a:rect l="0" t="0" r="r" b="b"/>
              <a:pathLst>
                <a:path w="65" h="19">
                  <a:moveTo>
                    <a:pt x="0" y="0"/>
                  </a:moveTo>
                  <a:lnTo>
                    <a:pt x="12" y="3"/>
                  </a:lnTo>
                  <a:lnTo>
                    <a:pt x="57" y="17"/>
                  </a:lnTo>
                  <a:lnTo>
                    <a:pt x="65"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5" name="Freeform 1177">
              <a:extLst>
                <a:ext uri="{FF2B5EF4-FFF2-40B4-BE49-F238E27FC236}">
                  <a16:creationId xmlns:a16="http://schemas.microsoft.com/office/drawing/2014/main" id="{EEEE1C68-934E-630A-7C14-A992BF232B2B}"/>
                </a:ext>
              </a:extLst>
            </p:cNvPr>
            <p:cNvSpPr>
              <a:spLocks/>
            </p:cNvSpPr>
            <p:nvPr/>
          </p:nvSpPr>
          <p:spPr bwMode="auto">
            <a:xfrm>
              <a:off x="2784476" y="2586038"/>
              <a:ext cx="112713" cy="28575"/>
            </a:xfrm>
            <a:custGeom>
              <a:avLst/>
              <a:gdLst>
                <a:gd name="T0" fmla="*/ 0 w 71"/>
                <a:gd name="T1" fmla="*/ 18 h 18"/>
                <a:gd name="T2" fmla="*/ 34 w 71"/>
                <a:gd name="T3" fmla="*/ 9 h 18"/>
                <a:gd name="T4" fmla="*/ 71 w 71"/>
                <a:gd name="T5" fmla="*/ 0 h 18"/>
              </a:gdLst>
              <a:ahLst/>
              <a:cxnLst>
                <a:cxn ang="0">
                  <a:pos x="T0" y="T1"/>
                </a:cxn>
                <a:cxn ang="0">
                  <a:pos x="T2" y="T3"/>
                </a:cxn>
                <a:cxn ang="0">
                  <a:pos x="T4" y="T5"/>
                </a:cxn>
              </a:cxnLst>
              <a:rect l="0" t="0" r="r" b="b"/>
              <a:pathLst>
                <a:path w="71" h="18">
                  <a:moveTo>
                    <a:pt x="0" y="18"/>
                  </a:moveTo>
                  <a:lnTo>
                    <a:pt x="34" y="9"/>
                  </a:lnTo>
                  <a:lnTo>
                    <a:pt x="71"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6" name="Freeform 1178">
              <a:extLst>
                <a:ext uri="{FF2B5EF4-FFF2-40B4-BE49-F238E27FC236}">
                  <a16:creationId xmlns:a16="http://schemas.microsoft.com/office/drawing/2014/main" id="{7278A039-291F-0758-7838-5FD98B229D44}"/>
                </a:ext>
              </a:extLst>
            </p:cNvPr>
            <p:cNvSpPr>
              <a:spLocks/>
            </p:cNvSpPr>
            <p:nvPr/>
          </p:nvSpPr>
          <p:spPr bwMode="auto">
            <a:xfrm>
              <a:off x="6575426" y="2586038"/>
              <a:ext cx="112713" cy="28575"/>
            </a:xfrm>
            <a:custGeom>
              <a:avLst/>
              <a:gdLst>
                <a:gd name="T0" fmla="*/ 0 w 71"/>
                <a:gd name="T1" fmla="*/ 0 h 18"/>
                <a:gd name="T2" fmla="*/ 38 w 71"/>
                <a:gd name="T3" fmla="*/ 9 h 18"/>
                <a:gd name="T4" fmla="*/ 71 w 71"/>
                <a:gd name="T5" fmla="*/ 18 h 18"/>
              </a:gdLst>
              <a:ahLst/>
              <a:cxnLst>
                <a:cxn ang="0">
                  <a:pos x="T0" y="T1"/>
                </a:cxn>
                <a:cxn ang="0">
                  <a:pos x="T2" y="T3"/>
                </a:cxn>
                <a:cxn ang="0">
                  <a:pos x="T4" y="T5"/>
                </a:cxn>
              </a:cxnLst>
              <a:rect l="0" t="0" r="r" b="b"/>
              <a:pathLst>
                <a:path w="71" h="18">
                  <a:moveTo>
                    <a:pt x="0" y="0"/>
                  </a:moveTo>
                  <a:lnTo>
                    <a:pt x="38" y="9"/>
                  </a:lnTo>
                  <a:lnTo>
                    <a:pt x="71"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7" name="Freeform 1179">
              <a:extLst>
                <a:ext uri="{FF2B5EF4-FFF2-40B4-BE49-F238E27FC236}">
                  <a16:creationId xmlns:a16="http://schemas.microsoft.com/office/drawing/2014/main" id="{E8F201D6-677D-4DA9-E1B1-45B5558380AA}"/>
                </a:ext>
              </a:extLst>
            </p:cNvPr>
            <p:cNvSpPr>
              <a:spLocks/>
            </p:cNvSpPr>
            <p:nvPr/>
          </p:nvSpPr>
          <p:spPr bwMode="auto">
            <a:xfrm>
              <a:off x="2897188" y="2555875"/>
              <a:ext cx="125413" cy="30163"/>
            </a:xfrm>
            <a:custGeom>
              <a:avLst/>
              <a:gdLst>
                <a:gd name="T0" fmla="*/ 0 w 79"/>
                <a:gd name="T1" fmla="*/ 19 h 19"/>
                <a:gd name="T2" fmla="*/ 8 w 79"/>
                <a:gd name="T3" fmla="*/ 16 h 19"/>
                <a:gd name="T4" fmla="*/ 53 w 79"/>
                <a:gd name="T5" fmla="*/ 6 h 19"/>
                <a:gd name="T6" fmla="*/ 79 w 79"/>
                <a:gd name="T7" fmla="*/ 0 h 19"/>
              </a:gdLst>
              <a:ahLst/>
              <a:cxnLst>
                <a:cxn ang="0">
                  <a:pos x="T0" y="T1"/>
                </a:cxn>
                <a:cxn ang="0">
                  <a:pos x="T2" y="T3"/>
                </a:cxn>
                <a:cxn ang="0">
                  <a:pos x="T4" y="T5"/>
                </a:cxn>
                <a:cxn ang="0">
                  <a:pos x="T6" y="T7"/>
                </a:cxn>
              </a:cxnLst>
              <a:rect l="0" t="0" r="r" b="b"/>
              <a:pathLst>
                <a:path w="79" h="19">
                  <a:moveTo>
                    <a:pt x="0" y="19"/>
                  </a:moveTo>
                  <a:lnTo>
                    <a:pt x="8" y="16"/>
                  </a:lnTo>
                  <a:lnTo>
                    <a:pt x="53" y="6"/>
                  </a:lnTo>
                  <a:lnTo>
                    <a:pt x="79"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8" name="Freeform 1180">
              <a:extLst>
                <a:ext uri="{FF2B5EF4-FFF2-40B4-BE49-F238E27FC236}">
                  <a16:creationId xmlns:a16="http://schemas.microsoft.com/office/drawing/2014/main" id="{87E2F055-3C6D-5590-37E4-0DA8D063BC7C}"/>
                </a:ext>
              </a:extLst>
            </p:cNvPr>
            <p:cNvSpPr>
              <a:spLocks/>
            </p:cNvSpPr>
            <p:nvPr/>
          </p:nvSpPr>
          <p:spPr bwMode="auto">
            <a:xfrm>
              <a:off x="6450013" y="2555875"/>
              <a:ext cx="125413" cy="30163"/>
            </a:xfrm>
            <a:custGeom>
              <a:avLst/>
              <a:gdLst>
                <a:gd name="T0" fmla="*/ 0 w 79"/>
                <a:gd name="T1" fmla="*/ 0 h 19"/>
                <a:gd name="T2" fmla="*/ 26 w 79"/>
                <a:gd name="T3" fmla="*/ 6 h 19"/>
                <a:gd name="T4" fmla="*/ 71 w 79"/>
                <a:gd name="T5" fmla="*/ 16 h 19"/>
                <a:gd name="T6" fmla="*/ 79 w 79"/>
                <a:gd name="T7" fmla="*/ 19 h 19"/>
              </a:gdLst>
              <a:ahLst/>
              <a:cxnLst>
                <a:cxn ang="0">
                  <a:pos x="T0" y="T1"/>
                </a:cxn>
                <a:cxn ang="0">
                  <a:pos x="T2" y="T3"/>
                </a:cxn>
                <a:cxn ang="0">
                  <a:pos x="T4" y="T5"/>
                </a:cxn>
                <a:cxn ang="0">
                  <a:pos x="T6" y="T7"/>
                </a:cxn>
              </a:cxnLst>
              <a:rect l="0" t="0" r="r" b="b"/>
              <a:pathLst>
                <a:path w="79" h="19">
                  <a:moveTo>
                    <a:pt x="0" y="0"/>
                  </a:moveTo>
                  <a:lnTo>
                    <a:pt x="26" y="6"/>
                  </a:lnTo>
                  <a:lnTo>
                    <a:pt x="71" y="16"/>
                  </a:lnTo>
                  <a:lnTo>
                    <a:pt x="79"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9" name="Freeform 1181">
              <a:extLst>
                <a:ext uri="{FF2B5EF4-FFF2-40B4-BE49-F238E27FC236}">
                  <a16:creationId xmlns:a16="http://schemas.microsoft.com/office/drawing/2014/main" id="{7E79756D-919C-122E-7F55-40A6B5867D89}"/>
                </a:ext>
              </a:extLst>
            </p:cNvPr>
            <p:cNvSpPr>
              <a:spLocks/>
            </p:cNvSpPr>
            <p:nvPr/>
          </p:nvSpPr>
          <p:spPr bwMode="auto">
            <a:xfrm>
              <a:off x="3022601" y="2525713"/>
              <a:ext cx="141288" cy="30163"/>
            </a:xfrm>
            <a:custGeom>
              <a:avLst/>
              <a:gdLst>
                <a:gd name="T0" fmla="*/ 0 w 89"/>
                <a:gd name="T1" fmla="*/ 19 h 19"/>
                <a:gd name="T2" fmla="*/ 19 w 89"/>
                <a:gd name="T3" fmla="*/ 14 h 19"/>
                <a:gd name="T4" fmla="*/ 64 w 89"/>
                <a:gd name="T5" fmla="*/ 5 h 19"/>
                <a:gd name="T6" fmla="*/ 89 w 89"/>
                <a:gd name="T7" fmla="*/ 0 h 19"/>
              </a:gdLst>
              <a:ahLst/>
              <a:cxnLst>
                <a:cxn ang="0">
                  <a:pos x="T0" y="T1"/>
                </a:cxn>
                <a:cxn ang="0">
                  <a:pos x="T2" y="T3"/>
                </a:cxn>
                <a:cxn ang="0">
                  <a:pos x="T4" y="T5"/>
                </a:cxn>
                <a:cxn ang="0">
                  <a:pos x="T6" y="T7"/>
                </a:cxn>
              </a:cxnLst>
              <a:rect l="0" t="0" r="r" b="b"/>
              <a:pathLst>
                <a:path w="89" h="19">
                  <a:moveTo>
                    <a:pt x="0" y="19"/>
                  </a:moveTo>
                  <a:lnTo>
                    <a:pt x="19" y="14"/>
                  </a:lnTo>
                  <a:lnTo>
                    <a:pt x="64" y="5"/>
                  </a:lnTo>
                  <a:lnTo>
                    <a:pt x="89"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0" name="Freeform 1182">
              <a:extLst>
                <a:ext uri="{FF2B5EF4-FFF2-40B4-BE49-F238E27FC236}">
                  <a16:creationId xmlns:a16="http://schemas.microsoft.com/office/drawing/2014/main" id="{14E105FD-DBFA-830D-3D00-A98E1342F9D3}"/>
                </a:ext>
              </a:extLst>
            </p:cNvPr>
            <p:cNvSpPr>
              <a:spLocks/>
            </p:cNvSpPr>
            <p:nvPr/>
          </p:nvSpPr>
          <p:spPr bwMode="auto">
            <a:xfrm>
              <a:off x="6308726" y="2525713"/>
              <a:ext cx="141288" cy="30163"/>
            </a:xfrm>
            <a:custGeom>
              <a:avLst/>
              <a:gdLst>
                <a:gd name="T0" fmla="*/ 0 w 89"/>
                <a:gd name="T1" fmla="*/ 0 h 19"/>
                <a:gd name="T2" fmla="*/ 25 w 89"/>
                <a:gd name="T3" fmla="*/ 5 h 19"/>
                <a:gd name="T4" fmla="*/ 70 w 89"/>
                <a:gd name="T5" fmla="*/ 14 h 19"/>
                <a:gd name="T6" fmla="*/ 89 w 89"/>
                <a:gd name="T7" fmla="*/ 19 h 19"/>
              </a:gdLst>
              <a:ahLst/>
              <a:cxnLst>
                <a:cxn ang="0">
                  <a:pos x="T0" y="T1"/>
                </a:cxn>
                <a:cxn ang="0">
                  <a:pos x="T2" y="T3"/>
                </a:cxn>
                <a:cxn ang="0">
                  <a:pos x="T4" y="T5"/>
                </a:cxn>
                <a:cxn ang="0">
                  <a:pos x="T6" y="T7"/>
                </a:cxn>
              </a:cxnLst>
              <a:rect l="0" t="0" r="r" b="b"/>
              <a:pathLst>
                <a:path w="89" h="19">
                  <a:moveTo>
                    <a:pt x="0" y="0"/>
                  </a:moveTo>
                  <a:lnTo>
                    <a:pt x="25" y="5"/>
                  </a:lnTo>
                  <a:lnTo>
                    <a:pt x="70" y="14"/>
                  </a:lnTo>
                  <a:lnTo>
                    <a:pt x="89"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1" name="Freeform 1183">
              <a:extLst>
                <a:ext uri="{FF2B5EF4-FFF2-40B4-BE49-F238E27FC236}">
                  <a16:creationId xmlns:a16="http://schemas.microsoft.com/office/drawing/2014/main" id="{C05C6312-2CA5-B2C9-4391-D4AD1162CBB1}"/>
                </a:ext>
              </a:extLst>
            </p:cNvPr>
            <p:cNvSpPr>
              <a:spLocks/>
            </p:cNvSpPr>
            <p:nvPr/>
          </p:nvSpPr>
          <p:spPr bwMode="auto">
            <a:xfrm>
              <a:off x="3163888" y="2495550"/>
              <a:ext cx="160338" cy="30163"/>
            </a:xfrm>
            <a:custGeom>
              <a:avLst/>
              <a:gdLst>
                <a:gd name="T0" fmla="*/ 0 w 101"/>
                <a:gd name="T1" fmla="*/ 19 h 19"/>
                <a:gd name="T2" fmla="*/ 20 w 101"/>
                <a:gd name="T3" fmla="*/ 15 h 19"/>
                <a:gd name="T4" fmla="*/ 65 w 101"/>
                <a:gd name="T5" fmla="*/ 6 h 19"/>
                <a:gd name="T6" fmla="*/ 101 w 101"/>
                <a:gd name="T7" fmla="*/ 0 h 19"/>
              </a:gdLst>
              <a:ahLst/>
              <a:cxnLst>
                <a:cxn ang="0">
                  <a:pos x="T0" y="T1"/>
                </a:cxn>
                <a:cxn ang="0">
                  <a:pos x="T2" y="T3"/>
                </a:cxn>
                <a:cxn ang="0">
                  <a:pos x="T4" y="T5"/>
                </a:cxn>
                <a:cxn ang="0">
                  <a:pos x="T6" y="T7"/>
                </a:cxn>
              </a:cxnLst>
              <a:rect l="0" t="0" r="r" b="b"/>
              <a:pathLst>
                <a:path w="101" h="19">
                  <a:moveTo>
                    <a:pt x="0" y="19"/>
                  </a:moveTo>
                  <a:lnTo>
                    <a:pt x="20" y="15"/>
                  </a:lnTo>
                  <a:lnTo>
                    <a:pt x="65" y="6"/>
                  </a:lnTo>
                  <a:lnTo>
                    <a:pt x="101"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2" name="Freeform 1184">
              <a:extLst>
                <a:ext uri="{FF2B5EF4-FFF2-40B4-BE49-F238E27FC236}">
                  <a16:creationId xmlns:a16="http://schemas.microsoft.com/office/drawing/2014/main" id="{11E88142-90A7-DBF6-87D9-DE9A6AF1007E}"/>
                </a:ext>
              </a:extLst>
            </p:cNvPr>
            <p:cNvSpPr>
              <a:spLocks/>
            </p:cNvSpPr>
            <p:nvPr/>
          </p:nvSpPr>
          <p:spPr bwMode="auto">
            <a:xfrm>
              <a:off x="6148388" y="2495550"/>
              <a:ext cx="160338" cy="30163"/>
            </a:xfrm>
            <a:custGeom>
              <a:avLst/>
              <a:gdLst>
                <a:gd name="T0" fmla="*/ 0 w 101"/>
                <a:gd name="T1" fmla="*/ 0 h 19"/>
                <a:gd name="T2" fmla="*/ 36 w 101"/>
                <a:gd name="T3" fmla="*/ 6 h 19"/>
                <a:gd name="T4" fmla="*/ 81 w 101"/>
                <a:gd name="T5" fmla="*/ 15 h 19"/>
                <a:gd name="T6" fmla="*/ 101 w 101"/>
                <a:gd name="T7" fmla="*/ 19 h 19"/>
              </a:gdLst>
              <a:ahLst/>
              <a:cxnLst>
                <a:cxn ang="0">
                  <a:pos x="T0" y="T1"/>
                </a:cxn>
                <a:cxn ang="0">
                  <a:pos x="T2" y="T3"/>
                </a:cxn>
                <a:cxn ang="0">
                  <a:pos x="T4" y="T5"/>
                </a:cxn>
                <a:cxn ang="0">
                  <a:pos x="T6" y="T7"/>
                </a:cxn>
              </a:cxnLst>
              <a:rect l="0" t="0" r="r" b="b"/>
              <a:pathLst>
                <a:path w="101" h="19">
                  <a:moveTo>
                    <a:pt x="0" y="0"/>
                  </a:moveTo>
                  <a:lnTo>
                    <a:pt x="36" y="6"/>
                  </a:lnTo>
                  <a:lnTo>
                    <a:pt x="81" y="15"/>
                  </a:lnTo>
                  <a:lnTo>
                    <a:pt x="101"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3" name="Freeform 1185">
              <a:extLst>
                <a:ext uri="{FF2B5EF4-FFF2-40B4-BE49-F238E27FC236}">
                  <a16:creationId xmlns:a16="http://schemas.microsoft.com/office/drawing/2014/main" id="{A4A7981F-51F0-3038-EFA8-4763007BB89B}"/>
                </a:ext>
              </a:extLst>
            </p:cNvPr>
            <p:cNvSpPr>
              <a:spLocks/>
            </p:cNvSpPr>
            <p:nvPr/>
          </p:nvSpPr>
          <p:spPr bwMode="auto">
            <a:xfrm>
              <a:off x="3324226" y="2465388"/>
              <a:ext cx="190500" cy="30163"/>
            </a:xfrm>
            <a:custGeom>
              <a:avLst/>
              <a:gdLst>
                <a:gd name="T0" fmla="*/ 0 w 120"/>
                <a:gd name="T1" fmla="*/ 19 h 19"/>
                <a:gd name="T2" fmla="*/ 10 w 120"/>
                <a:gd name="T3" fmla="*/ 17 h 19"/>
                <a:gd name="T4" fmla="*/ 55 w 120"/>
                <a:gd name="T5" fmla="*/ 10 h 19"/>
                <a:gd name="T6" fmla="*/ 100 w 120"/>
                <a:gd name="T7" fmla="*/ 3 h 19"/>
                <a:gd name="T8" fmla="*/ 120 w 120"/>
                <a:gd name="T9" fmla="*/ 0 h 19"/>
              </a:gdLst>
              <a:ahLst/>
              <a:cxnLst>
                <a:cxn ang="0">
                  <a:pos x="T0" y="T1"/>
                </a:cxn>
                <a:cxn ang="0">
                  <a:pos x="T2" y="T3"/>
                </a:cxn>
                <a:cxn ang="0">
                  <a:pos x="T4" y="T5"/>
                </a:cxn>
                <a:cxn ang="0">
                  <a:pos x="T6" y="T7"/>
                </a:cxn>
                <a:cxn ang="0">
                  <a:pos x="T8" y="T9"/>
                </a:cxn>
              </a:cxnLst>
              <a:rect l="0" t="0" r="r" b="b"/>
              <a:pathLst>
                <a:path w="120" h="19">
                  <a:moveTo>
                    <a:pt x="0" y="19"/>
                  </a:moveTo>
                  <a:lnTo>
                    <a:pt x="10" y="17"/>
                  </a:lnTo>
                  <a:lnTo>
                    <a:pt x="55" y="10"/>
                  </a:lnTo>
                  <a:lnTo>
                    <a:pt x="100" y="3"/>
                  </a:lnTo>
                  <a:lnTo>
                    <a:pt x="12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4" name="Freeform 1186">
              <a:extLst>
                <a:ext uri="{FF2B5EF4-FFF2-40B4-BE49-F238E27FC236}">
                  <a16:creationId xmlns:a16="http://schemas.microsoft.com/office/drawing/2014/main" id="{C28DABB8-2457-3849-CD91-04EFD23CCA14}"/>
                </a:ext>
              </a:extLst>
            </p:cNvPr>
            <p:cNvSpPr>
              <a:spLocks/>
            </p:cNvSpPr>
            <p:nvPr/>
          </p:nvSpPr>
          <p:spPr bwMode="auto">
            <a:xfrm>
              <a:off x="5957888" y="2465388"/>
              <a:ext cx="190500" cy="30163"/>
            </a:xfrm>
            <a:custGeom>
              <a:avLst/>
              <a:gdLst>
                <a:gd name="T0" fmla="*/ 0 w 120"/>
                <a:gd name="T1" fmla="*/ 0 h 19"/>
                <a:gd name="T2" fmla="*/ 20 w 120"/>
                <a:gd name="T3" fmla="*/ 3 h 19"/>
                <a:gd name="T4" fmla="*/ 65 w 120"/>
                <a:gd name="T5" fmla="*/ 10 h 19"/>
                <a:gd name="T6" fmla="*/ 110 w 120"/>
                <a:gd name="T7" fmla="*/ 17 h 19"/>
                <a:gd name="T8" fmla="*/ 120 w 120"/>
                <a:gd name="T9" fmla="*/ 19 h 19"/>
              </a:gdLst>
              <a:ahLst/>
              <a:cxnLst>
                <a:cxn ang="0">
                  <a:pos x="T0" y="T1"/>
                </a:cxn>
                <a:cxn ang="0">
                  <a:pos x="T2" y="T3"/>
                </a:cxn>
                <a:cxn ang="0">
                  <a:pos x="T4" y="T5"/>
                </a:cxn>
                <a:cxn ang="0">
                  <a:pos x="T6" y="T7"/>
                </a:cxn>
                <a:cxn ang="0">
                  <a:pos x="T8" y="T9"/>
                </a:cxn>
              </a:cxnLst>
              <a:rect l="0" t="0" r="r" b="b"/>
              <a:pathLst>
                <a:path w="120" h="19">
                  <a:moveTo>
                    <a:pt x="0" y="0"/>
                  </a:moveTo>
                  <a:lnTo>
                    <a:pt x="20" y="3"/>
                  </a:lnTo>
                  <a:lnTo>
                    <a:pt x="65" y="10"/>
                  </a:lnTo>
                  <a:lnTo>
                    <a:pt x="110" y="17"/>
                  </a:lnTo>
                  <a:lnTo>
                    <a:pt x="12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5" name="Freeform 1187">
              <a:extLst>
                <a:ext uri="{FF2B5EF4-FFF2-40B4-BE49-F238E27FC236}">
                  <a16:creationId xmlns:a16="http://schemas.microsoft.com/office/drawing/2014/main" id="{30B00F65-4488-F0B4-AC6B-5DEEB3726C7E}"/>
                </a:ext>
              </a:extLst>
            </p:cNvPr>
            <p:cNvSpPr>
              <a:spLocks/>
            </p:cNvSpPr>
            <p:nvPr/>
          </p:nvSpPr>
          <p:spPr bwMode="auto">
            <a:xfrm>
              <a:off x="3514726" y="2435225"/>
              <a:ext cx="233363" cy="30163"/>
            </a:xfrm>
            <a:custGeom>
              <a:avLst/>
              <a:gdLst>
                <a:gd name="T0" fmla="*/ 0 w 147"/>
                <a:gd name="T1" fmla="*/ 19 h 19"/>
                <a:gd name="T2" fmla="*/ 25 w 147"/>
                <a:gd name="T3" fmla="*/ 16 h 19"/>
                <a:gd name="T4" fmla="*/ 70 w 147"/>
                <a:gd name="T5" fmla="*/ 10 h 19"/>
                <a:gd name="T6" fmla="*/ 115 w 147"/>
                <a:gd name="T7" fmla="*/ 4 h 19"/>
                <a:gd name="T8" fmla="*/ 147 w 147"/>
                <a:gd name="T9" fmla="*/ 0 h 19"/>
              </a:gdLst>
              <a:ahLst/>
              <a:cxnLst>
                <a:cxn ang="0">
                  <a:pos x="T0" y="T1"/>
                </a:cxn>
                <a:cxn ang="0">
                  <a:pos x="T2" y="T3"/>
                </a:cxn>
                <a:cxn ang="0">
                  <a:pos x="T4" y="T5"/>
                </a:cxn>
                <a:cxn ang="0">
                  <a:pos x="T6" y="T7"/>
                </a:cxn>
                <a:cxn ang="0">
                  <a:pos x="T8" y="T9"/>
                </a:cxn>
              </a:cxnLst>
              <a:rect l="0" t="0" r="r" b="b"/>
              <a:pathLst>
                <a:path w="147" h="19">
                  <a:moveTo>
                    <a:pt x="0" y="19"/>
                  </a:moveTo>
                  <a:lnTo>
                    <a:pt x="25" y="16"/>
                  </a:lnTo>
                  <a:lnTo>
                    <a:pt x="70" y="10"/>
                  </a:lnTo>
                  <a:lnTo>
                    <a:pt x="115" y="4"/>
                  </a:lnTo>
                  <a:lnTo>
                    <a:pt x="147"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6" name="Freeform 1188">
              <a:extLst>
                <a:ext uri="{FF2B5EF4-FFF2-40B4-BE49-F238E27FC236}">
                  <a16:creationId xmlns:a16="http://schemas.microsoft.com/office/drawing/2014/main" id="{D6816561-1341-20DF-E277-EC014B1FAB51}"/>
                </a:ext>
              </a:extLst>
            </p:cNvPr>
            <p:cNvSpPr>
              <a:spLocks/>
            </p:cNvSpPr>
            <p:nvPr/>
          </p:nvSpPr>
          <p:spPr bwMode="auto">
            <a:xfrm>
              <a:off x="5724526" y="2435225"/>
              <a:ext cx="233363" cy="30163"/>
            </a:xfrm>
            <a:custGeom>
              <a:avLst/>
              <a:gdLst>
                <a:gd name="T0" fmla="*/ 0 w 147"/>
                <a:gd name="T1" fmla="*/ 0 h 19"/>
                <a:gd name="T2" fmla="*/ 32 w 147"/>
                <a:gd name="T3" fmla="*/ 4 h 19"/>
                <a:gd name="T4" fmla="*/ 77 w 147"/>
                <a:gd name="T5" fmla="*/ 10 h 19"/>
                <a:gd name="T6" fmla="*/ 122 w 147"/>
                <a:gd name="T7" fmla="*/ 16 h 19"/>
                <a:gd name="T8" fmla="*/ 147 w 147"/>
                <a:gd name="T9" fmla="*/ 19 h 19"/>
              </a:gdLst>
              <a:ahLst/>
              <a:cxnLst>
                <a:cxn ang="0">
                  <a:pos x="T0" y="T1"/>
                </a:cxn>
                <a:cxn ang="0">
                  <a:pos x="T2" y="T3"/>
                </a:cxn>
                <a:cxn ang="0">
                  <a:pos x="T4" y="T5"/>
                </a:cxn>
                <a:cxn ang="0">
                  <a:pos x="T6" y="T7"/>
                </a:cxn>
                <a:cxn ang="0">
                  <a:pos x="T8" y="T9"/>
                </a:cxn>
              </a:cxnLst>
              <a:rect l="0" t="0" r="r" b="b"/>
              <a:pathLst>
                <a:path w="147" h="19">
                  <a:moveTo>
                    <a:pt x="0" y="0"/>
                  </a:moveTo>
                  <a:lnTo>
                    <a:pt x="32" y="4"/>
                  </a:lnTo>
                  <a:lnTo>
                    <a:pt x="77" y="10"/>
                  </a:lnTo>
                  <a:lnTo>
                    <a:pt x="122" y="16"/>
                  </a:lnTo>
                  <a:lnTo>
                    <a:pt x="147"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7" name="Freeform 1189">
              <a:extLst>
                <a:ext uri="{FF2B5EF4-FFF2-40B4-BE49-F238E27FC236}">
                  <a16:creationId xmlns:a16="http://schemas.microsoft.com/office/drawing/2014/main" id="{69F38F56-8B70-43FA-19E9-6AC040982FEC}"/>
                </a:ext>
              </a:extLst>
            </p:cNvPr>
            <p:cNvSpPr>
              <a:spLocks/>
            </p:cNvSpPr>
            <p:nvPr/>
          </p:nvSpPr>
          <p:spPr bwMode="auto">
            <a:xfrm>
              <a:off x="3748088" y="2406650"/>
              <a:ext cx="322263" cy="28575"/>
            </a:xfrm>
            <a:custGeom>
              <a:avLst/>
              <a:gdLst>
                <a:gd name="T0" fmla="*/ 0 w 203"/>
                <a:gd name="T1" fmla="*/ 18 h 18"/>
                <a:gd name="T2" fmla="*/ 13 w 203"/>
                <a:gd name="T3" fmla="*/ 17 h 18"/>
                <a:gd name="T4" fmla="*/ 58 w 203"/>
                <a:gd name="T5" fmla="*/ 12 h 18"/>
                <a:gd name="T6" fmla="*/ 104 w 203"/>
                <a:gd name="T7" fmla="*/ 8 h 18"/>
                <a:gd name="T8" fmla="*/ 149 w 203"/>
                <a:gd name="T9" fmla="*/ 4 h 18"/>
                <a:gd name="T10" fmla="*/ 194 w 203"/>
                <a:gd name="T11" fmla="*/ 0 h 18"/>
                <a:gd name="T12" fmla="*/ 203 w 20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03" h="18">
                  <a:moveTo>
                    <a:pt x="0" y="18"/>
                  </a:moveTo>
                  <a:lnTo>
                    <a:pt x="13" y="17"/>
                  </a:lnTo>
                  <a:lnTo>
                    <a:pt x="58" y="12"/>
                  </a:lnTo>
                  <a:lnTo>
                    <a:pt x="104" y="8"/>
                  </a:lnTo>
                  <a:lnTo>
                    <a:pt x="149" y="4"/>
                  </a:lnTo>
                  <a:lnTo>
                    <a:pt x="194" y="0"/>
                  </a:lnTo>
                  <a:lnTo>
                    <a:pt x="203"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8" name="Freeform 1190">
              <a:extLst>
                <a:ext uri="{FF2B5EF4-FFF2-40B4-BE49-F238E27FC236}">
                  <a16:creationId xmlns:a16="http://schemas.microsoft.com/office/drawing/2014/main" id="{95B63FAB-2648-1FE5-5EFA-BE6270DF1DE2}"/>
                </a:ext>
              </a:extLst>
            </p:cNvPr>
            <p:cNvSpPr>
              <a:spLocks/>
            </p:cNvSpPr>
            <p:nvPr/>
          </p:nvSpPr>
          <p:spPr bwMode="auto">
            <a:xfrm>
              <a:off x="5402263" y="2406650"/>
              <a:ext cx="322263" cy="28575"/>
            </a:xfrm>
            <a:custGeom>
              <a:avLst/>
              <a:gdLst>
                <a:gd name="T0" fmla="*/ 0 w 203"/>
                <a:gd name="T1" fmla="*/ 0 h 18"/>
                <a:gd name="T2" fmla="*/ 9 w 203"/>
                <a:gd name="T3" fmla="*/ 0 h 18"/>
                <a:gd name="T4" fmla="*/ 54 w 203"/>
                <a:gd name="T5" fmla="*/ 4 h 18"/>
                <a:gd name="T6" fmla="*/ 99 w 203"/>
                <a:gd name="T7" fmla="*/ 8 h 18"/>
                <a:gd name="T8" fmla="*/ 145 w 203"/>
                <a:gd name="T9" fmla="*/ 12 h 18"/>
                <a:gd name="T10" fmla="*/ 190 w 203"/>
                <a:gd name="T11" fmla="*/ 17 h 18"/>
                <a:gd name="T12" fmla="*/ 203 w 203"/>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03" h="18">
                  <a:moveTo>
                    <a:pt x="0" y="0"/>
                  </a:moveTo>
                  <a:lnTo>
                    <a:pt x="9" y="0"/>
                  </a:lnTo>
                  <a:lnTo>
                    <a:pt x="54" y="4"/>
                  </a:lnTo>
                  <a:lnTo>
                    <a:pt x="99" y="8"/>
                  </a:lnTo>
                  <a:lnTo>
                    <a:pt x="145" y="12"/>
                  </a:lnTo>
                  <a:lnTo>
                    <a:pt x="190" y="17"/>
                  </a:lnTo>
                  <a:lnTo>
                    <a:pt x="203"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9" name="Freeform 1191">
              <a:extLst>
                <a:ext uri="{FF2B5EF4-FFF2-40B4-BE49-F238E27FC236}">
                  <a16:creationId xmlns:a16="http://schemas.microsoft.com/office/drawing/2014/main" id="{6675932F-FCBD-748F-F4B6-64F4C7079619}"/>
                </a:ext>
              </a:extLst>
            </p:cNvPr>
            <p:cNvSpPr>
              <a:spLocks/>
            </p:cNvSpPr>
            <p:nvPr/>
          </p:nvSpPr>
          <p:spPr bwMode="auto">
            <a:xfrm>
              <a:off x="4070351" y="2381250"/>
              <a:ext cx="1331913" cy="25400"/>
            </a:xfrm>
            <a:custGeom>
              <a:avLst/>
              <a:gdLst>
                <a:gd name="T0" fmla="*/ 0 w 839"/>
                <a:gd name="T1" fmla="*/ 16 h 16"/>
                <a:gd name="T2" fmla="*/ 36 w 839"/>
                <a:gd name="T3" fmla="*/ 13 h 16"/>
                <a:gd name="T4" fmla="*/ 81 w 839"/>
                <a:gd name="T5" fmla="*/ 10 h 16"/>
                <a:gd name="T6" fmla="*/ 126 w 839"/>
                <a:gd name="T7" fmla="*/ 8 h 16"/>
                <a:gd name="T8" fmla="*/ 171 w 839"/>
                <a:gd name="T9" fmla="*/ 6 h 16"/>
                <a:gd name="T10" fmla="*/ 216 w 839"/>
                <a:gd name="T11" fmla="*/ 4 h 16"/>
                <a:gd name="T12" fmla="*/ 261 w 839"/>
                <a:gd name="T13" fmla="*/ 3 h 16"/>
                <a:gd name="T14" fmla="*/ 307 w 839"/>
                <a:gd name="T15" fmla="*/ 2 h 16"/>
                <a:gd name="T16" fmla="*/ 352 w 839"/>
                <a:gd name="T17" fmla="*/ 1 h 16"/>
                <a:gd name="T18" fmla="*/ 397 w 839"/>
                <a:gd name="T19" fmla="*/ 0 h 16"/>
                <a:gd name="T20" fmla="*/ 442 w 839"/>
                <a:gd name="T21" fmla="*/ 0 h 16"/>
                <a:gd name="T22" fmla="*/ 487 w 839"/>
                <a:gd name="T23" fmla="*/ 1 h 16"/>
                <a:gd name="T24" fmla="*/ 532 w 839"/>
                <a:gd name="T25" fmla="*/ 2 h 16"/>
                <a:gd name="T26" fmla="*/ 578 w 839"/>
                <a:gd name="T27" fmla="*/ 3 h 16"/>
                <a:gd name="T28" fmla="*/ 623 w 839"/>
                <a:gd name="T29" fmla="*/ 4 h 16"/>
                <a:gd name="T30" fmla="*/ 668 w 839"/>
                <a:gd name="T31" fmla="*/ 6 h 16"/>
                <a:gd name="T32" fmla="*/ 713 w 839"/>
                <a:gd name="T33" fmla="*/ 8 h 16"/>
                <a:gd name="T34" fmla="*/ 758 w 839"/>
                <a:gd name="T35" fmla="*/ 10 h 16"/>
                <a:gd name="T36" fmla="*/ 803 w 839"/>
                <a:gd name="T37" fmla="*/ 13 h 16"/>
                <a:gd name="T38" fmla="*/ 839 w 839"/>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16">
                  <a:moveTo>
                    <a:pt x="0" y="16"/>
                  </a:moveTo>
                  <a:lnTo>
                    <a:pt x="36" y="13"/>
                  </a:lnTo>
                  <a:lnTo>
                    <a:pt x="81" y="10"/>
                  </a:lnTo>
                  <a:lnTo>
                    <a:pt x="126" y="8"/>
                  </a:lnTo>
                  <a:lnTo>
                    <a:pt x="171" y="6"/>
                  </a:lnTo>
                  <a:lnTo>
                    <a:pt x="216" y="4"/>
                  </a:lnTo>
                  <a:lnTo>
                    <a:pt x="261" y="3"/>
                  </a:lnTo>
                  <a:lnTo>
                    <a:pt x="307" y="2"/>
                  </a:lnTo>
                  <a:lnTo>
                    <a:pt x="352" y="1"/>
                  </a:lnTo>
                  <a:lnTo>
                    <a:pt x="397" y="0"/>
                  </a:lnTo>
                  <a:lnTo>
                    <a:pt x="442" y="0"/>
                  </a:lnTo>
                  <a:lnTo>
                    <a:pt x="487" y="1"/>
                  </a:lnTo>
                  <a:lnTo>
                    <a:pt x="532" y="2"/>
                  </a:lnTo>
                  <a:lnTo>
                    <a:pt x="578" y="3"/>
                  </a:lnTo>
                  <a:lnTo>
                    <a:pt x="623" y="4"/>
                  </a:lnTo>
                  <a:lnTo>
                    <a:pt x="668" y="6"/>
                  </a:lnTo>
                  <a:lnTo>
                    <a:pt x="713" y="8"/>
                  </a:lnTo>
                  <a:lnTo>
                    <a:pt x="758" y="10"/>
                  </a:lnTo>
                  <a:lnTo>
                    <a:pt x="803" y="13"/>
                  </a:lnTo>
                  <a:lnTo>
                    <a:pt x="839" y="16"/>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0" name="Rectangle 389">
              <a:extLst>
                <a:ext uri="{FF2B5EF4-FFF2-40B4-BE49-F238E27FC236}">
                  <a16:creationId xmlns:a16="http://schemas.microsoft.com/office/drawing/2014/main" id="{4E236AB5-483C-E810-6342-7CEC10F4C011}"/>
                </a:ext>
              </a:extLst>
            </p:cNvPr>
            <p:cNvSpPr/>
            <p:nvPr/>
          </p:nvSpPr>
          <p:spPr>
            <a:xfrm>
              <a:off x="1598140" y="2183028"/>
              <a:ext cx="6268995" cy="22736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391" name="Straight Connector 390">
              <a:extLst>
                <a:ext uri="{FF2B5EF4-FFF2-40B4-BE49-F238E27FC236}">
                  <a16:creationId xmlns:a16="http://schemas.microsoft.com/office/drawing/2014/main" id="{194241C0-E22C-9D97-F716-D551B51A4FD7}"/>
                </a:ext>
              </a:extLst>
            </p:cNvPr>
            <p:cNvCxnSpPr>
              <a:stCxn id="390" idx="2"/>
              <a:endCxn id="390" idx="0"/>
            </p:cNvCxnSpPr>
            <p:nvPr/>
          </p:nvCxnSpPr>
          <p:spPr>
            <a:xfrm flipV="1">
              <a:off x="4732638" y="2183028"/>
              <a:ext cx="0" cy="2273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0FCA6631-106C-9416-EBDD-AE161CFE965D}"/>
                </a:ext>
              </a:extLst>
            </p:cNvPr>
            <p:cNvCxnSpPr>
              <a:stCxn id="390" idx="1"/>
              <a:endCxn id="390" idx="3"/>
            </p:cNvCxnSpPr>
            <p:nvPr/>
          </p:nvCxnSpPr>
          <p:spPr>
            <a:xfrm>
              <a:off x="1598140" y="3319850"/>
              <a:ext cx="626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Freeform 630">
              <a:extLst>
                <a:ext uri="{FF2B5EF4-FFF2-40B4-BE49-F238E27FC236}">
                  <a16:creationId xmlns:a16="http://schemas.microsoft.com/office/drawing/2014/main" id="{FA2FC692-A27C-DAA2-B2A6-0935FBB55AA5}"/>
                </a:ext>
              </a:extLst>
            </p:cNvPr>
            <p:cNvSpPr>
              <a:spLocks/>
            </p:cNvSpPr>
            <p:nvPr/>
          </p:nvSpPr>
          <p:spPr bwMode="auto">
            <a:xfrm>
              <a:off x="5133976" y="3021013"/>
              <a:ext cx="2557463" cy="538163"/>
            </a:xfrm>
            <a:custGeom>
              <a:avLst/>
              <a:gdLst>
                <a:gd name="T0" fmla="*/ 1611 w 1611"/>
                <a:gd name="T1" fmla="*/ 0 h 339"/>
                <a:gd name="T2" fmla="*/ 1273 w 1611"/>
                <a:gd name="T3" fmla="*/ 339 h 339"/>
                <a:gd name="T4" fmla="*/ 996 w 1611"/>
                <a:gd name="T5" fmla="*/ 62 h 339"/>
                <a:gd name="T6" fmla="*/ 769 w 1611"/>
                <a:gd name="T7" fmla="*/ 288 h 339"/>
                <a:gd name="T8" fmla="*/ 584 w 1611"/>
                <a:gd name="T9" fmla="*/ 103 h 339"/>
                <a:gd name="T10" fmla="*/ 432 w 1611"/>
                <a:gd name="T11" fmla="*/ 255 h 339"/>
                <a:gd name="T12" fmla="*/ 308 w 1611"/>
                <a:gd name="T13" fmla="*/ 130 h 339"/>
                <a:gd name="T14" fmla="*/ 206 w 1611"/>
                <a:gd name="T15" fmla="*/ 232 h 339"/>
                <a:gd name="T16" fmla="*/ 123 w 1611"/>
                <a:gd name="T17" fmla="*/ 149 h 339"/>
                <a:gd name="T18" fmla="*/ 55 w 1611"/>
                <a:gd name="T19" fmla="*/ 217 h 339"/>
                <a:gd name="T20" fmla="*/ 0 w 1611"/>
                <a:gd name="T21" fmla="*/ 16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1" h="339">
                  <a:moveTo>
                    <a:pt x="1611" y="0"/>
                  </a:moveTo>
                  <a:lnTo>
                    <a:pt x="1273" y="339"/>
                  </a:lnTo>
                  <a:lnTo>
                    <a:pt x="996" y="62"/>
                  </a:lnTo>
                  <a:lnTo>
                    <a:pt x="769" y="288"/>
                  </a:lnTo>
                  <a:lnTo>
                    <a:pt x="584" y="103"/>
                  </a:lnTo>
                  <a:lnTo>
                    <a:pt x="432" y="255"/>
                  </a:lnTo>
                  <a:lnTo>
                    <a:pt x="308" y="130"/>
                  </a:lnTo>
                  <a:lnTo>
                    <a:pt x="206" y="232"/>
                  </a:lnTo>
                  <a:lnTo>
                    <a:pt x="123" y="149"/>
                  </a:lnTo>
                  <a:lnTo>
                    <a:pt x="55" y="217"/>
                  </a:lnTo>
                  <a:lnTo>
                    <a:pt x="0" y="161"/>
                  </a:lnTo>
                </a:path>
              </a:pathLst>
            </a:custGeom>
            <a:noFill/>
            <a:ln w="285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grpSp>
    </p:spTree>
    <p:extLst>
      <p:ext uri="{BB962C8B-B14F-4D97-AF65-F5344CB8AC3E}">
        <p14:creationId xmlns:p14="http://schemas.microsoft.com/office/powerpoint/2010/main" val="538694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800" y="774200"/>
                <a:ext cx="8534400" cy="5626600"/>
              </a:xfrm>
            </p:spPr>
            <p:txBody>
              <a:bodyPr/>
              <a:lstStyle/>
              <a:p>
                <a:r>
                  <a:rPr lang="en-US" dirty="0"/>
                  <a:t>Use gradient information from the previous iteration to move in the diagonal direction of two gradients</a:t>
                </a:r>
              </a:p>
              <a:p>
                <a:r>
                  <a:rPr lang="en-US" dirty="0"/>
                  <a:t>converge to the minimum of an </a:t>
                </a:r>
                <a14:m>
                  <m:oMath xmlns:m="http://schemas.openxmlformats.org/officeDocument/2006/math">
                    <m:r>
                      <a:rPr lang="en-US" i="1">
                        <a:latin typeface="Cambria Math" panose="02040503050406030204" pitchFamily="18" charset="0"/>
                      </a:rPr>
                      <m:t>𝑛</m:t>
                    </m:r>
                  </m:oMath>
                </a14:m>
                <a:r>
                  <a:rPr lang="en-US" dirty="0"/>
                  <a:t>-dimensional quadratic function in no more than </a:t>
                </a:r>
                <a14:m>
                  <m:oMath xmlns:m="http://schemas.openxmlformats.org/officeDocument/2006/math">
                    <m:r>
                      <a:rPr lang="en-US" i="1">
                        <a:latin typeface="Cambria Math" panose="02040503050406030204" pitchFamily="18" charset="0"/>
                      </a:rPr>
                      <m:t>𝑛</m:t>
                    </m:r>
                  </m:oMath>
                </a14:m>
                <a:r>
                  <a:rPr lang="en-US" dirty="0"/>
                  <a:t> iterations</a:t>
                </a:r>
              </a:p>
              <a:p>
                <a:r>
                  <a:rPr lang="en-US" dirty="0"/>
                  <a:t>Let </a:t>
                </a:r>
                <a14:m>
                  <m:oMath xmlns:m="http://schemas.openxmlformats.org/officeDocument/2006/math">
                    <m:sSup>
                      <m:sSupPr>
                        <m:ctrlPr>
                          <a:rPr lang="en-US" b="1" i="1" dirty="0" smtClean="0">
                            <a:latin typeface="Cambria Math" panose="02040503050406030204" pitchFamily="18" charset="0"/>
                          </a:rPr>
                        </m:ctrlPr>
                      </m:sSupPr>
                      <m:e>
                        <m:r>
                          <a:rPr lang="en-US" b="1" i="0" dirty="0" smtClean="0">
                            <a:latin typeface="Cambria Math" panose="02040503050406030204" pitchFamily="18" charset="0"/>
                          </a:rPr>
                          <m:t>𝐝</m:t>
                        </m:r>
                      </m:e>
                      <m:sup>
                        <m:r>
                          <a:rPr lang="en-US" b="1" i="1" dirty="0" smtClean="0">
                            <a:latin typeface="Cambria Math" panose="02040503050406030204" pitchFamily="18" charset="0"/>
                          </a:rPr>
                          <m:t>(</m:t>
                        </m:r>
                        <m:r>
                          <a:rPr lang="en-US" b="0" i="1" dirty="0" smtClean="0">
                            <a:latin typeface="Cambria Math" panose="02040503050406030204" pitchFamily="18" charset="0"/>
                          </a:rPr>
                          <m:t>0</m:t>
                        </m:r>
                        <m:r>
                          <a:rPr lang="en-US" b="1" i="1" dirty="0" smtClean="0">
                            <a:latin typeface="Cambria Math" panose="02040503050406030204" pitchFamily="18" charset="0"/>
                          </a:rPr>
                          <m:t>)</m:t>
                        </m:r>
                      </m:sup>
                    </m:sSup>
                    <m:r>
                      <a:rPr lang="en-US" i="1" dirty="0">
                        <a:latin typeface="Cambria Math" panose="02040503050406030204" pitchFamily="18" charset="0"/>
                      </a:rPr>
                      <m:t>=</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1" i="0" dirty="0">
                            <a:latin typeface="Cambria Math" panose="02040503050406030204" pitchFamily="18" charset="0"/>
                          </a:rPr>
                          <m:t>𝐜</m:t>
                        </m:r>
                      </m:e>
                      <m:sup>
                        <m:r>
                          <a:rPr lang="en-US" b="1" i="1" dirty="0">
                            <a:latin typeface="Cambria Math" panose="02040503050406030204" pitchFamily="18" charset="0"/>
                          </a:rPr>
                          <m:t>(</m:t>
                        </m:r>
                        <m:r>
                          <a:rPr lang="en-US" i="1" dirty="0">
                            <a:latin typeface="Cambria Math" panose="02040503050406030204" pitchFamily="18" charset="0"/>
                          </a:rPr>
                          <m:t>0</m:t>
                        </m:r>
                        <m:r>
                          <a:rPr lang="en-US" b="1" i="1" dirty="0">
                            <a:latin typeface="Cambria Math" panose="02040503050406030204" pitchFamily="18" charset="0"/>
                          </a:rPr>
                          <m:t>)</m:t>
                        </m:r>
                      </m:sup>
                    </m:sSup>
                  </m:oMath>
                </a14:m>
                <a:r>
                  <a:rPr lang="en-US" dirty="0"/>
                  <a:t> (SDM)</a:t>
                </a:r>
              </a:p>
              <a:p>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𝐜</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800" y="774200"/>
                <a:ext cx="8534400" cy="5626600"/>
              </a:xfrm>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Conjugate Gradient Method</a:t>
            </a:r>
          </a:p>
        </p:txBody>
      </p:sp>
      <mc:AlternateContent xmlns:mc="http://schemas.openxmlformats.org/markup-compatibility/2006" xmlns:a14="http://schemas.microsoft.com/office/drawing/2010/main">
        <mc:Choice Requires="a14">
          <p:sp>
            <p:nvSpPr>
              <p:cNvPr id="6" name="TextBox 5"/>
              <p:cNvSpPr txBox="1"/>
              <p:nvPr/>
            </p:nvSpPr>
            <p:spPr>
              <a:xfrm>
                <a:off x="4814168" y="3348607"/>
                <a:ext cx="2352952" cy="400110"/>
              </a:xfrm>
              <a:prstGeom prst="rect">
                <a:avLst/>
              </a:prstGeom>
              <a:noFill/>
            </p:spPr>
            <p:txBody>
              <a:bodyPr wrap="none" rtlCol="0">
                <a:spAutoFit/>
              </a:bodyPr>
              <a:lstStyle/>
              <a:p>
                <a:r>
                  <a:rPr lang="en-US" sz="2000" dirty="0"/>
                  <a:t>At optimum,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𝑘</m:t>
                        </m:r>
                      </m:sub>
                    </m:sSub>
                    <m:r>
                      <a:rPr lang="en-US" sz="2000" b="0" i="1" smtClean="0">
                        <a:latin typeface="Cambria Math" panose="02040503050406030204" pitchFamily="18" charset="0"/>
                      </a:rPr>
                      <m:t>=0</m:t>
                    </m:r>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814168" y="3348607"/>
                <a:ext cx="2352952" cy="400110"/>
              </a:xfrm>
              <a:prstGeom prst="rect">
                <a:avLst/>
              </a:prstGeom>
              <a:blipFill>
                <a:blip r:embed="rId4"/>
                <a:stretch>
                  <a:fillRect l="-2850" t="-6061" b="-27273"/>
                </a:stretch>
              </a:blipFill>
            </p:spPr>
            <p:txBody>
              <a:bodyPr/>
              <a:lstStyle/>
              <a:p>
                <a:r>
                  <a:rPr lang="en-US">
                    <a:noFill/>
                  </a:rPr>
                  <a:t> </a:t>
                </a:r>
              </a:p>
            </p:txBody>
          </p:sp>
        </mc:Fallback>
      </mc:AlternateContent>
      <p:grpSp>
        <p:nvGrpSpPr>
          <p:cNvPr id="8" name="Group 19"/>
          <p:cNvGrpSpPr/>
          <p:nvPr/>
        </p:nvGrpSpPr>
        <p:grpSpPr>
          <a:xfrm>
            <a:off x="1994768" y="4305732"/>
            <a:ext cx="4572000" cy="1790700"/>
            <a:chOff x="2411329" y="3949700"/>
            <a:chExt cx="4572000" cy="1790700"/>
          </a:xfrm>
        </p:grpSpPr>
        <p:sp>
          <p:nvSpPr>
            <p:cNvPr id="7" name="Oval 6"/>
            <p:cNvSpPr/>
            <p:nvPr/>
          </p:nvSpPr>
          <p:spPr bwMode="auto">
            <a:xfrm>
              <a:off x="2411329" y="3949700"/>
              <a:ext cx="4572000" cy="17907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 name="Oval 8"/>
            <p:cNvSpPr>
              <a:spLocks noChangeAspect="1"/>
            </p:cNvSpPr>
            <p:nvPr/>
          </p:nvSpPr>
          <p:spPr bwMode="auto">
            <a:xfrm>
              <a:off x="3097129" y="4001770"/>
              <a:ext cx="3657600" cy="143256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 name="Oval 9"/>
            <p:cNvSpPr>
              <a:spLocks noChangeAspect="1"/>
            </p:cNvSpPr>
            <p:nvPr/>
          </p:nvSpPr>
          <p:spPr bwMode="auto">
            <a:xfrm>
              <a:off x="3640689" y="4056126"/>
              <a:ext cx="2926080" cy="1146048"/>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Oval 10"/>
            <p:cNvSpPr>
              <a:spLocks noChangeAspect="1"/>
            </p:cNvSpPr>
            <p:nvPr/>
          </p:nvSpPr>
          <p:spPr bwMode="auto">
            <a:xfrm>
              <a:off x="4022197" y="4119931"/>
              <a:ext cx="2340864" cy="916838"/>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2" name="Oval 11"/>
            <p:cNvSpPr>
              <a:spLocks noChangeAspect="1"/>
            </p:cNvSpPr>
            <p:nvPr/>
          </p:nvSpPr>
          <p:spPr bwMode="auto">
            <a:xfrm>
              <a:off x="4256284" y="4186215"/>
              <a:ext cx="1872691" cy="73347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Oval 12"/>
            <p:cNvSpPr>
              <a:spLocks noChangeAspect="1"/>
            </p:cNvSpPr>
            <p:nvPr/>
          </p:nvSpPr>
          <p:spPr bwMode="auto">
            <a:xfrm>
              <a:off x="4481653" y="4272262"/>
              <a:ext cx="1498153" cy="586776"/>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Oval 13"/>
            <p:cNvSpPr>
              <a:spLocks noChangeAspect="1"/>
            </p:cNvSpPr>
            <p:nvPr/>
          </p:nvSpPr>
          <p:spPr bwMode="auto">
            <a:xfrm>
              <a:off x="4809268" y="4343640"/>
              <a:ext cx="958818" cy="375537"/>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Oval 14"/>
            <p:cNvSpPr>
              <a:spLocks noChangeAspect="1"/>
            </p:cNvSpPr>
            <p:nvPr/>
          </p:nvSpPr>
          <p:spPr bwMode="auto">
            <a:xfrm>
              <a:off x="5070799" y="4422895"/>
              <a:ext cx="599261" cy="234711"/>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6" name="Oval 15"/>
            <p:cNvSpPr>
              <a:spLocks noChangeAspect="1"/>
            </p:cNvSpPr>
            <p:nvPr/>
          </p:nvSpPr>
          <p:spPr bwMode="auto">
            <a:xfrm>
              <a:off x="5273999" y="4473695"/>
              <a:ext cx="299631" cy="117356"/>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7" name="Freeform 16"/>
            <p:cNvSpPr/>
            <p:nvPr/>
          </p:nvSpPr>
          <p:spPr bwMode="auto">
            <a:xfrm>
              <a:off x="3670300" y="4546600"/>
              <a:ext cx="1778000" cy="1079500"/>
            </a:xfrm>
            <a:custGeom>
              <a:avLst/>
              <a:gdLst>
                <a:gd name="connsiteX0" fmla="*/ 0 w 1778000"/>
                <a:gd name="connsiteY0" fmla="*/ 1079500 h 1079500"/>
                <a:gd name="connsiteX1" fmla="*/ 177800 w 1778000"/>
                <a:gd name="connsiteY1" fmla="*/ 215900 h 1079500"/>
                <a:gd name="connsiteX2" fmla="*/ 1231900 w 1778000"/>
                <a:gd name="connsiteY2" fmla="*/ 431800 h 1079500"/>
                <a:gd name="connsiteX3" fmla="*/ 1282700 w 1778000"/>
                <a:gd name="connsiteY3" fmla="*/ 177800 h 1079500"/>
                <a:gd name="connsiteX4" fmla="*/ 1676400 w 1778000"/>
                <a:gd name="connsiteY4" fmla="*/ 241300 h 1079500"/>
                <a:gd name="connsiteX5" fmla="*/ 1701800 w 1778000"/>
                <a:gd name="connsiteY5" fmla="*/ 88900 h 1079500"/>
                <a:gd name="connsiteX6" fmla="*/ 1765300 w 1778000"/>
                <a:gd name="connsiteY6" fmla="*/ 101600 h 1079500"/>
                <a:gd name="connsiteX7" fmla="*/ 1778000 w 1778000"/>
                <a:gd name="connsiteY7"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0" h="1079500">
                  <a:moveTo>
                    <a:pt x="0" y="1079500"/>
                  </a:moveTo>
                  <a:lnTo>
                    <a:pt x="177800" y="215900"/>
                  </a:lnTo>
                  <a:lnTo>
                    <a:pt x="1231900" y="431800"/>
                  </a:lnTo>
                  <a:lnTo>
                    <a:pt x="1282700" y="177800"/>
                  </a:lnTo>
                  <a:lnTo>
                    <a:pt x="1676400" y="241300"/>
                  </a:lnTo>
                  <a:lnTo>
                    <a:pt x="1701800" y="88900"/>
                  </a:lnTo>
                  <a:lnTo>
                    <a:pt x="1765300" y="101600"/>
                  </a:lnTo>
                  <a:lnTo>
                    <a:pt x="1778000" y="0"/>
                  </a:lnTo>
                </a:path>
              </a:pathLst>
            </a:cu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9" name="Straight Arrow Connector 18"/>
            <p:cNvCxnSpPr>
              <a:stCxn id="17" idx="1"/>
            </p:cNvCxnSpPr>
            <p:nvPr/>
          </p:nvCxnSpPr>
          <p:spPr bwMode="auto">
            <a:xfrm flipV="1">
              <a:off x="3848100" y="4673600"/>
              <a:ext cx="889000" cy="889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383BD20-B594-6AC4-EDB2-B90B25063149}"/>
                  </a:ext>
                </a:extLst>
              </p:cNvPr>
              <p:cNvSpPr txBox="1"/>
              <p:nvPr/>
            </p:nvSpPr>
            <p:spPr>
              <a:xfrm>
                <a:off x="4579736" y="2416094"/>
                <a:ext cx="2639505" cy="9059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𝑘</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num>
                                <m:den>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e>
                                  </m:d>
                                </m:den>
                              </m:f>
                            </m:e>
                          </m:d>
                        </m:e>
                        <m:sup>
                          <m:r>
                            <a:rPr lang="en-US" sz="2000" i="1">
                              <a:latin typeface="Cambria Math" panose="02040503050406030204" pitchFamily="18" charset="0"/>
                            </a:rPr>
                            <m:t>2</m:t>
                          </m:r>
                        </m:sup>
                      </m:sSup>
                      <m:r>
                        <a:rPr lang="en-US" sz="2000" i="1">
                          <a:latin typeface="Cambria Math" panose="02040503050406030204" pitchFamily="18" charset="0"/>
                        </a:rPr>
                        <m:t>&gt;0</m:t>
                      </m:r>
                    </m:oMath>
                  </m:oMathPara>
                </a14:m>
                <a:endParaRPr lang="en-US" sz="2000" dirty="0"/>
              </a:p>
            </p:txBody>
          </p:sp>
        </mc:Choice>
        <mc:Fallback xmlns="">
          <p:sp>
            <p:nvSpPr>
              <p:cNvPr id="20" name="TextBox 19">
                <a:extLst>
                  <a:ext uri="{FF2B5EF4-FFF2-40B4-BE49-F238E27FC236}">
                    <a16:creationId xmlns:a16="http://schemas.microsoft.com/office/drawing/2014/main" id="{0383BD20-B594-6AC4-EDB2-B90B25063149}"/>
                  </a:ext>
                </a:extLst>
              </p:cNvPr>
              <p:cNvSpPr txBox="1">
                <a:spLocks noRot="1" noChangeAspect="1" noMove="1" noResize="1" noEditPoints="1" noAdjustHandles="1" noChangeArrowheads="1" noChangeShapeType="1" noTextEdit="1"/>
              </p:cNvSpPr>
              <p:nvPr/>
            </p:nvSpPr>
            <p:spPr>
              <a:xfrm>
                <a:off x="4579736" y="2416094"/>
                <a:ext cx="2639505" cy="90595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6207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9AEC466-CC15-0443-84B7-D91F6D8A9C2A}"/>
                  </a:ext>
                </a:extLst>
              </p:cNvPr>
              <p:cNvSpPr>
                <a:spLocks noGrp="1"/>
              </p:cNvSpPr>
              <p:nvPr>
                <p:ph type="body" sz="quarter" idx="10"/>
              </p:nvPr>
            </p:nvSpPr>
            <p:spPr>
              <a:xfrm>
                <a:off x="304800" y="774200"/>
                <a:ext cx="8534400" cy="3210502"/>
              </a:xfrm>
            </p:spPr>
            <p:txBody>
              <a:bodyPr>
                <a:normAutofit/>
              </a:bodyPr>
              <a:lstStyle/>
              <a:p>
                <a:r>
                  <a:rPr lang="en-US" sz="2000" dirty="0"/>
                  <a:t>Minimize Ex5.4) using CGM</a:t>
                </a:r>
              </a:p>
              <a:p>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(0)</m:t>
                        </m:r>
                      </m:sup>
                    </m:sSup>
                    <m:r>
                      <a:rPr lang="en-US" sz="2000" i="1">
                        <a:latin typeface="Cambria Math" panose="02040503050406030204" pitchFamily="18" charset="0"/>
                      </a:rPr>
                      <m:t>={10,1}</m:t>
                    </m:r>
                  </m:oMath>
                </a14:m>
                <a:r>
                  <a:rPr lang="en-US" sz="2000" dirty="0"/>
                  <a:t>,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(0)</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0</m:t>
                            </m:r>
                          </m:e>
                        </m:d>
                      </m:sup>
                    </m:sSup>
                    <m:r>
                      <a:rPr lang="en-US" sz="2000" i="1">
                        <a:latin typeface="Cambria Math" panose="02040503050406030204" pitchFamily="18" charset="0"/>
                      </a:rPr>
                      <m:t>={−20,−20}</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0</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𝑇</m:t>
                        </m:r>
                      </m:sup>
                    </m:sSup>
                    <m:r>
                      <a:rPr lang="en-US" sz="2000" b="1" i="1">
                        <a:latin typeface="Cambria Math" panose="02040503050406030204" pitchFamily="18" charset="0"/>
                      </a:rPr>
                      <m:t>𝐜</m:t>
                    </m:r>
                    <m:r>
                      <a:rPr lang="en-US" sz="2000" b="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𝑇</m:t>
                        </m:r>
                      </m:sup>
                    </m:sSup>
                    <m:r>
                      <a:rPr lang="en-US" sz="2000" b="1" i="1">
                        <a:latin typeface="Cambria Math" panose="02040503050406030204" pitchFamily="18" charset="0"/>
                      </a:rPr>
                      <m:t>𝐇𝐝</m:t>
                    </m:r>
                    <m:r>
                      <a:rPr lang="en-US" sz="2000" b="1">
                        <a:latin typeface="Cambria Math" panose="02040503050406030204" pitchFamily="18" charset="0"/>
                      </a:rPr>
                      <m:t>)=</m:t>
                    </m:r>
                    <m:r>
                      <a:rPr lang="en-US" sz="2000">
                        <a:latin typeface="Cambria Math" panose="02040503050406030204" pitchFamily="18" charset="0"/>
                      </a:rPr>
                      <m:t>0.0909</m:t>
                    </m:r>
                  </m:oMath>
                </a14:m>
                <a:r>
                  <a:rPr lang="en-US" sz="2000" dirty="0"/>
                  <a:t>,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(1)</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(0)</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0</m:t>
                        </m:r>
                      </m:sub>
                    </m:sSub>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(0)</m:t>
                        </m:r>
                      </m:sup>
                    </m:sSup>
                    <m:r>
                      <a:rPr lang="en-US" sz="2000" i="1">
                        <a:latin typeface="Cambria Math" panose="02040503050406030204" pitchFamily="18" charset="0"/>
                      </a:rPr>
                      <m:t>={8.1818,−0.8182}</m:t>
                    </m:r>
                  </m:oMath>
                </a14:m>
                <a:endParaRPr lang="en-US" sz="2000" dirty="0"/>
              </a:p>
              <a:p>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1</m:t>
                            </m:r>
                          </m:e>
                        </m:d>
                      </m:sup>
                    </m:sSup>
                    <m:r>
                      <a:rPr lang="en-US" sz="2000" i="1">
                        <a:latin typeface="Cambria Math" panose="02040503050406030204" pitchFamily="18" charset="0"/>
                      </a:rPr>
                      <m:t>={16.3636,−16.3636}</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1</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1</m:t>
                                            </m:r>
                                          </m:e>
                                        </m:d>
                                      </m:sup>
                                    </m:sSup>
                                  </m:e>
                                </m:d>
                              </m:num>
                              <m:den>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0</m:t>
                                            </m:r>
                                          </m:e>
                                        </m:d>
                                      </m:sup>
                                    </m:sSup>
                                  </m:e>
                                </m:d>
                              </m:den>
                            </m:f>
                          </m:e>
                        </m:d>
                      </m:e>
                      <m:sup>
                        <m:r>
                          <a:rPr lang="en-US" sz="2000" i="1">
                            <a:latin typeface="Cambria Math" panose="02040503050406030204" pitchFamily="18" charset="0"/>
                          </a:rPr>
                          <m:t>2</m:t>
                        </m:r>
                      </m:sup>
                    </m:sSup>
                    <m:r>
                      <a:rPr lang="en-US" sz="2000" i="1">
                        <a:latin typeface="Cambria Math" panose="02040503050406030204" pitchFamily="18" charset="0"/>
                      </a:rPr>
                      <m:t>=0.6694</m:t>
                    </m:r>
                  </m:oMath>
                </a14:m>
                <a:r>
                  <a:rPr lang="en-US" sz="2000" dirty="0"/>
                  <a:t>,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(1)</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1</m:t>
                            </m:r>
                          </m:e>
                        </m:d>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d>
                          <m:dPr>
                            <m:ctrlPr>
                              <a:rPr lang="en-US" sz="2000" i="1">
                                <a:latin typeface="Cambria Math" panose="02040503050406030204" pitchFamily="18" charset="0"/>
                              </a:rPr>
                            </m:ctrlPr>
                          </m:dPr>
                          <m:e>
                            <m:r>
                              <a:rPr lang="en-US" sz="2000" i="1">
                                <a:latin typeface="Cambria Math" panose="02040503050406030204" pitchFamily="18" charset="0"/>
                              </a:rPr>
                              <m:t>0</m:t>
                            </m:r>
                          </m:e>
                        </m:d>
                      </m:sup>
                    </m:sSup>
                    <m:r>
                      <a:rPr lang="en-US" sz="2000" i="1">
                        <a:latin typeface="Cambria Math" panose="02040503050406030204" pitchFamily="18" charset="0"/>
                      </a:rPr>
                      <m:t>={−29.7521,2.9752}</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1</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𝑇</m:t>
                        </m:r>
                      </m:sup>
                    </m:sSup>
                    <m:r>
                      <a:rPr lang="en-US" sz="2000" b="1">
                        <a:latin typeface="Cambria Math" panose="02040503050406030204" pitchFamily="18" charset="0"/>
                      </a:rPr>
                      <m:t>(</m:t>
                    </m:r>
                    <m:r>
                      <a:rPr lang="en-US" sz="2000" b="1" i="1">
                        <a:latin typeface="Cambria Math" panose="02040503050406030204" pitchFamily="18" charset="0"/>
                      </a:rPr>
                      <m:t>𝐛</m:t>
                    </m:r>
                    <m:r>
                      <a:rPr lang="en-US" sz="2000" b="1" i="1">
                        <a:latin typeface="Cambria Math" panose="02040503050406030204" pitchFamily="18" charset="0"/>
                      </a:rPr>
                      <m:t>−</m:t>
                    </m:r>
                    <m:r>
                      <a:rPr lang="en-US" sz="2000" b="1" i="1">
                        <a:latin typeface="Cambria Math" panose="02040503050406030204" pitchFamily="18" charset="0"/>
                      </a:rPr>
                      <m:t>𝐇𝐱</m:t>
                    </m:r>
                    <m:r>
                      <a:rPr lang="en-US" sz="2000" b="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𝑇</m:t>
                        </m:r>
                      </m:sup>
                    </m:sSup>
                    <m:r>
                      <a:rPr lang="en-US" sz="2000" b="1" i="1">
                        <a:latin typeface="Cambria Math" panose="02040503050406030204" pitchFamily="18" charset="0"/>
                      </a:rPr>
                      <m:t>𝐇𝐝</m:t>
                    </m:r>
                    <m:r>
                      <a:rPr lang="en-US" sz="2000" b="1">
                        <a:latin typeface="Cambria Math" panose="02040503050406030204" pitchFamily="18" charset="0"/>
                      </a:rPr>
                      <m:t>)=</m:t>
                    </m:r>
                    <m:r>
                      <a:rPr lang="en-US" sz="2000">
                        <a:latin typeface="Cambria Math" panose="02040503050406030204" pitchFamily="18" charset="0"/>
                      </a:rPr>
                      <m:t>0.2750</m:t>
                    </m:r>
                  </m:oMath>
                </a14:m>
                <a:endParaRPr lang="en-US" sz="2000" dirty="0"/>
              </a:p>
              <a:p>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(1)</m:t>
                        </m:r>
                      </m:sup>
                    </m:sSup>
                    <m:r>
                      <a:rPr lang="en-US" sz="2000" i="1">
                        <a:latin typeface="Cambria Math" panose="02040503050406030204" pitchFamily="18" charset="0"/>
                      </a:rPr>
                      <m:t>={0,0}</m:t>
                    </m:r>
                  </m:oMath>
                </a14:m>
                <a:r>
                  <a:rPr lang="en-US" sz="2000" dirty="0"/>
                  <a:t>: optimum</a:t>
                </a:r>
              </a:p>
            </p:txBody>
          </p:sp>
        </mc:Choice>
        <mc:Fallback xmlns="">
          <p:sp>
            <p:nvSpPr>
              <p:cNvPr id="2" name="Text Placeholder 1">
                <a:extLst>
                  <a:ext uri="{FF2B5EF4-FFF2-40B4-BE49-F238E27FC236}">
                    <a16:creationId xmlns:a16="http://schemas.microsoft.com/office/drawing/2014/main" id="{F9AEC466-CC15-0443-84B7-D91F6D8A9C2A}"/>
                  </a:ext>
                </a:extLst>
              </p:cNvPr>
              <p:cNvSpPr>
                <a:spLocks noGrp="1" noRot="1" noChangeAspect="1" noMove="1" noResize="1" noEditPoints="1" noAdjustHandles="1" noChangeArrowheads="1" noChangeShapeType="1" noTextEdit="1"/>
              </p:cNvSpPr>
              <p:nvPr>
                <p:ph type="body" sz="quarter" idx="10"/>
              </p:nvPr>
            </p:nvSpPr>
            <p:spPr>
              <a:xfrm>
                <a:off x="304800" y="774200"/>
                <a:ext cx="8534400" cy="3210502"/>
              </a:xfrm>
              <a:blipFill>
                <a:blip r:embed="rId2"/>
                <a:stretch>
                  <a:fillRect l="-643" t="-17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FA1F5D2-8E76-B8D5-3EB8-A9F5350FAA8D}"/>
              </a:ext>
            </a:extLst>
          </p:cNvPr>
          <p:cNvSpPr>
            <a:spLocks noGrp="1"/>
          </p:cNvSpPr>
          <p:nvPr>
            <p:ph type="title"/>
          </p:nvPr>
        </p:nvSpPr>
        <p:spPr/>
        <p:txBody>
          <a:bodyPr/>
          <a:lstStyle/>
          <a:p>
            <a:r>
              <a:rPr lang="en-US" dirty="0"/>
              <a:t>Ex5.5) Conjugate Gradient Method</a:t>
            </a:r>
          </a:p>
        </p:txBody>
      </p:sp>
      <p:grpSp>
        <p:nvGrpSpPr>
          <p:cNvPr id="4" name="Group 3">
            <a:extLst>
              <a:ext uri="{FF2B5EF4-FFF2-40B4-BE49-F238E27FC236}">
                <a16:creationId xmlns:a16="http://schemas.microsoft.com/office/drawing/2014/main" id="{7BBF2FB7-9048-84FD-939F-A57C303479AC}"/>
              </a:ext>
            </a:extLst>
          </p:cNvPr>
          <p:cNvGrpSpPr/>
          <p:nvPr/>
        </p:nvGrpSpPr>
        <p:grpSpPr>
          <a:xfrm>
            <a:off x="1128346" y="3937484"/>
            <a:ext cx="6441423" cy="2531155"/>
            <a:chOff x="1425712" y="2183028"/>
            <a:chExt cx="6441423" cy="2531155"/>
          </a:xfrm>
        </p:grpSpPr>
        <p:sp>
          <p:nvSpPr>
            <p:cNvPr id="5" name="Line 597">
              <a:extLst>
                <a:ext uri="{FF2B5EF4-FFF2-40B4-BE49-F238E27FC236}">
                  <a16:creationId xmlns:a16="http://schemas.microsoft.com/office/drawing/2014/main" id="{41A9D5CB-4F92-C061-2415-8890EFACB126}"/>
                </a:ext>
              </a:extLst>
            </p:cNvPr>
            <p:cNvSpPr>
              <a:spLocks noChangeShapeType="1"/>
            </p:cNvSpPr>
            <p:nvPr/>
          </p:nvSpPr>
          <p:spPr bwMode="auto">
            <a:xfrm flipV="1">
              <a:off x="1781176"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 name="Line 598">
              <a:extLst>
                <a:ext uri="{FF2B5EF4-FFF2-40B4-BE49-F238E27FC236}">
                  <a16:creationId xmlns:a16="http://schemas.microsoft.com/office/drawing/2014/main" id="{3ABAA2C6-98FD-B6E5-5170-0871036E6974}"/>
                </a:ext>
              </a:extLst>
            </p:cNvPr>
            <p:cNvSpPr>
              <a:spLocks noChangeShapeType="1"/>
            </p:cNvSpPr>
            <p:nvPr/>
          </p:nvSpPr>
          <p:spPr bwMode="auto">
            <a:xfrm flipV="1">
              <a:off x="3259138"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 name="Line 599">
              <a:extLst>
                <a:ext uri="{FF2B5EF4-FFF2-40B4-BE49-F238E27FC236}">
                  <a16:creationId xmlns:a16="http://schemas.microsoft.com/office/drawing/2014/main" id="{F4DD981C-67DB-B321-4D22-FC4F4ABFC14E}"/>
                </a:ext>
              </a:extLst>
            </p:cNvPr>
            <p:cNvSpPr>
              <a:spLocks noChangeShapeType="1"/>
            </p:cNvSpPr>
            <p:nvPr/>
          </p:nvSpPr>
          <p:spPr bwMode="auto">
            <a:xfrm flipV="1">
              <a:off x="4735513"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 name="Line 600">
              <a:extLst>
                <a:ext uri="{FF2B5EF4-FFF2-40B4-BE49-F238E27FC236}">
                  <a16:creationId xmlns:a16="http://schemas.microsoft.com/office/drawing/2014/main" id="{78115CDA-81F0-CFCF-1891-FC35C84CED06}"/>
                </a:ext>
              </a:extLst>
            </p:cNvPr>
            <p:cNvSpPr>
              <a:spLocks noChangeShapeType="1"/>
            </p:cNvSpPr>
            <p:nvPr/>
          </p:nvSpPr>
          <p:spPr bwMode="auto">
            <a:xfrm flipV="1">
              <a:off x="6213476"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 name="Line 601">
              <a:extLst>
                <a:ext uri="{FF2B5EF4-FFF2-40B4-BE49-F238E27FC236}">
                  <a16:creationId xmlns:a16="http://schemas.microsoft.com/office/drawing/2014/main" id="{3DB26FDB-BA12-B066-63B6-357610CAF12B}"/>
                </a:ext>
              </a:extLst>
            </p:cNvPr>
            <p:cNvSpPr>
              <a:spLocks noChangeShapeType="1"/>
            </p:cNvSpPr>
            <p:nvPr/>
          </p:nvSpPr>
          <p:spPr bwMode="auto">
            <a:xfrm flipV="1">
              <a:off x="7691438" y="4386642"/>
              <a:ext cx="0" cy="714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 name="Rectangle 602">
              <a:extLst>
                <a:ext uri="{FF2B5EF4-FFF2-40B4-BE49-F238E27FC236}">
                  <a16:creationId xmlns:a16="http://schemas.microsoft.com/office/drawing/2014/main" id="{459CDF19-2342-E097-1DDC-C53A12471A3C}"/>
                </a:ext>
              </a:extLst>
            </p:cNvPr>
            <p:cNvSpPr>
              <a:spLocks noChangeArrowheads="1"/>
            </p:cNvSpPr>
            <p:nvPr/>
          </p:nvSpPr>
          <p:spPr bwMode="auto">
            <a:xfrm>
              <a:off x="1685926" y="4529517"/>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603">
              <a:extLst>
                <a:ext uri="{FF2B5EF4-FFF2-40B4-BE49-F238E27FC236}">
                  <a16:creationId xmlns:a16="http://schemas.microsoft.com/office/drawing/2014/main" id="{C421F684-ABBA-2D36-556B-7BBF46769B42}"/>
                </a:ext>
              </a:extLst>
            </p:cNvPr>
            <p:cNvSpPr>
              <a:spLocks noChangeArrowheads="1"/>
            </p:cNvSpPr>
            <p:nvPr/>
          </p:nvSpPr>
          <p:spPr bwMode="auto">
            <a:xfrm>
              <a:off x="3203576" y="4529517"/>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-5</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2" name="Rectangle 604">
              <a:extLst>
                <a:ext uri="{FF2B5EF4-FFF2-40B4-BE49-F238E27FC236}">
                  <a16:creationId xmlns:a16="http://schemas.microsoft.com/office/drawing/2014/main" id="{67BB79DC-F716-9470-6160-BD5D22DF16FB}"/>
                </a:ext>
              </a:extLst>
            </p:cNvPr>
            <p:cNvSpPr>
              <a:spLocks noChangeArrowheads="1"/>
            </p:cNvSpPr>
            <p:nvPr/>
          </p:nvSpPr>
          <p:spPr bwMode="auto">
            <a:xfrm>
              <a:off x="4703763" y="452951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3" name="Rectangle 605">
              <a:extLst>
                <a:ext uri="{FF2B5EF4-FFF2-40B4-BE49-F238E27FC236}">
                  <a16:creationId xmlns:a16="http://schemas.microsoft.com/office/drawing/2014/main" id="{6117AA96-127D-1FF7-1FCE-27661C888D70}"/>
                </a:ext>
              </a:extLst>
            </p:cNvPr>
            <p:cNvSpPr>
              <a:spLocks noChangeArrowheads="1"/>
            </p:cNvSpPr>
            <p:nvPr/>
          </p:nvSpPr>
          <p:spPr bwMode="auto">
            <a:xfrm>
              <a:off x="6173788" y="452951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5</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4" name="Rectangle 606">
              <a:extLst>
                <a:ext uri="{FF2B5EF4-FFF2-40B4-BE49-F238E27FC236}">
                  <a16:creationId xmlns:a16="http://schemas.microsoft.com/office/drawing/2014/main" id="{7AB294D3-90D8-3DD3-7B3C-4B2A1D2C04D1}"/>
                </a:ext>
              </a:extLst>
            </p:cNvPr>
            <p:cNvSpPr>
              <a:spLocks noChangeArrowheads="1"/>
            </p:cNvSpPr>
            <p:nvPr/>
          </p:nvSpPr>
          <p:spPr bwMode="auto">
            <a:xfrm>
              <a:off x="7626351" y="45295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Line 610">
              <a:extLst>
                <a:ext uri="{FF2B5EF4-FFF2-40B4-BE49-F238E27FC236}">
                  <a16:creationId xmlns:a16="http://schemas.microsoft.com/office/drawing/2014/main" id="{1C76B456-B6B8-41DB-0A35-7B8799AC0BDE}"/>
                </a:ext>
              </a:extLst>
            </p:cNvPr>
            <p:cNvSpPr>
              <a:spLocks noChangeShapeType="1"/>
            </p:cNvSpPr>
            <p:nvPr/>
          </p:nvSpPr>
          <p:spPr bwMode="auto">
            <a:xfrm>
              <a:off x="1602526" y="4203700"/>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 name="Line 611">
              <a:extLst>
                <a:ext uri="{FF2B5EF4-FFF2-40B4-BE49-F238E27FC236}">
                  <a16:creationId xmlns:a16="http://schemas.microsoft.com/office/drawing/2014/main" id="{54011108-88E9-C36D-C9D9-30A6593038E1}"/>
                </a:ext>
              </a:extLst>
            </p:cNvPr>
            <p:cNvSpPr>
              <a:spLocks noChangeShapeType="1"/>
            </p:cNvSpPr>
            <p:nvPr/>
          </p:nvSpPr>
          <p:spPr bwMode="auto">
            <a:xfrm>
              <a:off x="1602526" y="3908425"/>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 name="Line 612">
              <a:extLst>
                <a:ext uri="{FF2B5EF4-FFF2-40B4-BE49-F238E27FC236}">
                  <a16:creationId xmlns:a16="http://schemas.microsoft.com/office/drawing/2014/main" id="{97E14319-1FB2-F9AF-2DD1-AE5F61736AC0}"/>
                </a:ext>
              </a:extLst>
            </p:cNvPr>
            <p:cNvSpPr>
              <a:spLocks noChangeShapeType="1"/>
            </p:cNvSpPr>
            <p:nvPr/>
          </p:nvSpPr>
          <p:spPr bwMode="auto">
            <a:xfrm>
              <a:off x="1602526" y="3613150"/>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 name="Line 613">
              <a:extLst>
                <a:ext uri="{FF2B5EF4-FFF2-40B4-BE49-F238E27FC236}">
                  <a16:creationId xmlns:a16="http://schemas.microsoft.com/office/drawing/2014/main" id="{2FE29AA7-6CCC-14B9-7828-CFB546A1288F}"/>
                </a:ext>
              </a:extLst>
            </p:cNvPr>
            <p:cNvSpPr>
              <a:spLocks noChangeShapeType="1"/>
            </p:cNvSpPr>
            <p:nvPr/>
          </p:nvSpPr>
          <p:spPr bwMode="auto">
            <a:xfrm>
              <a:off x="1602526" y="3316288"/>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 name="Line 614">
              <a:extLst>
                <a:ext uri="{FF2B5EF4-FFF2-40B4-BE49-F238E27FC236}">
                  <a16:creationId xmlns:a16="http://schemas.microsoft.com/office/drawing/2014/main" id="{54CEA35C-6A5D-6142-1833-2AE272E2312A}"/>
                </a:ext>
              </a:extLst>
            </p:cNvPr>
            <p:cNvSpPr>
              <a:spLocks noChangeShapeType="1"/>
            </p:cNvSpPr>
            <p:nvPr/>
          </p:nvSpPr>
          <p:spPr bwMode="auto">
            <a:xfrm>
              <a:off x="1602526" y="3021013"/>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 name="Line 615">
              <a:extLst>
                <a:ext uri="{FF2B5EF4-FFF2-40B4-BE49-F238E27FC236}">
                  <a16:creationId xmlns:a16="http://schemas.microsoft.com/office/drawing/2014/main" id="{554A0550-D09C-2E7D-C733-2F3145948662}"/>
                </a:ext>
              </a:extLst>
            </p:cNvPr>
            <p:cNvSpPr>
              <a:spLocks noChangeShapeType="1"/>
            </p:cNvSpPr>
            <p:nvPr/>
          </p:nvSpPr>
          <p:spPr bwMode="auto">
            <a:xfrm>
              <a:off x="1602526" y="2725738"/>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 name="Line 616">
              <a:extLst>
                <a:ext uri="{FF2B5EF4-FFF2-40B4-BE49-F238E27FC236}">
                  <a16:creationId xmlns:a16="http://schemas.microsoft.com/office/drawing/2014/main" id="{8C9BCCCA-5694-98B7-A8BD-7802283535EA}"/>
                </a:ext>
              </a:extLst>
            </p:cNvPr>
            <p:cNvSpPr>
              <a:spLocks noChangeShapeType="1"/>
            </p:cNvSpPr>
            <p:nvPr/>
          </p:nvSpPr>
          <p:spPr bwMode="auto">
            <a:xfrm>
              <a:off x="1602526" y="2428875"/>
              <a:ext cx="714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 name="Rectangle 621">
              <a:extLst>
                <a:ext uri="{FF2B5EF4-FFF2-40B4-BE49-F238E27FC236}">
                  <a16:creationId xmlns:a16="http://schemas.microsoft.com/office/drawing/2014/main" id="{FEBBD098-721D-5D4A-8CD7-D9F450268A75}"/>
                </a:ext>
              </a:extLst>
            </p:cNvPr>
            <p:cNvSpPr>
              <a:spLocks noChangeArrowheads="1"/>
            </p:cNvSpPr>
            <p:nvPr/>
          </p:nvSpPr>
          <p:spPr bwMode="auto">
            <a:xfrm>
              <a:off x="1425712" y="4120549"/>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3" name="Rectangle 622">
              <a:extLst>
                <a:ext uri="{FF2B5EF4-FFF2-40B4-BE49-F238E27FC236}">
                  <a16:creationId xmlns:a16="http://schemas.microsoft.com/office/drawing/2014/main" id="{4BE5BA44-65BE-4312-CE78-71F33A80DD53}"/>
                </a:ext>
              </a:extLst>
            </p:cNvPr>
            <p:cNvSpPr>
              <a:spLocks noChangeArrowheads="1"/>
            </p:cNvSpPr>
            <p:nvPr/>
          </p:nvSpPr>
          <p:spPr bwMode="auto">
            <a:xfrm>
              <a:off x="1425712" y="3830037"/>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4" name="Rectangle 623">
              <a:extLst>
                <a:ext uri="{FF2B5EF4-FFF2-40B4-BE49-F238E27FC236}">
                  <a16:creationId xmlns:a16="http://schemas.microsoft.com/office/drawing/2014/main" id="{EEE664F4-32AB-8A4A-D98C-28D7585C757A}"/>
                </a:ext>
              </a:extLst>
            </p:cNvPr>
            <p:cNvSpPr>
              <a:spLocks noChangeArrowheads="1"/>
            </p:cNvSpPr>
            <p:nvPr/>
          </p:nvSpPr>
          <p:spPr bwMode="auto">
            <a:xfrm>
              <a:off x="1425712" y="3529999"/>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5" name="Rectangle 624">
              <a:extLst>
                <a:ext uri="{FF2B5EF4-FFF2-40B4-BE49-F238E27FC236}">
                  <a16:creationId xmlns:a16="http://schemas.microsoft.com/office/drawing/2014/main" id="{31841DC3-A2F6-95C7-A119-56B8B485E227}"/>
                </a:ext>
              </a:extLst>
            </p:cNvPr>
            <p:cNvSpPr>
              <a:spLocks noChangeArrowheads="1"/>
            </p:cNvSpPr>
            <p:nvPr/>
          </p:nvSpPr>
          <p:spPr bwMode="auto">
            <a:xfrm>
              <a:off x="1463812" y="323948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6" name="Rectangle 625">
              <a:extLst>
                <a:ext uri="{FF2B5EF4-FFF2-40B4-BE49-F238E27FC236}">
                  <a16:creationId xmlns:a16="http://schemas.microsoft.com/office/drawing/2014/main" id="{F5050FA0-9CE7-894B-3760-1FFB1E8696BD}"/>
                </a:ext>
              </a:extLst>
            </p:cNvPr>
            <p:cNvSpPr>
              <a:spLocks noChangeArrowheads="1"/>
            </p:cNvSpPr>
            <p:nvPr/>
          </p:nvSpPr>
          <p:spPr bwMode="auto">
            <a:xfrm>
              <a:off x="1463812" y="29394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7" name="Rectangle 626">
              <a:extLst>
                <a:ext uri="{FF2B5EF4-FFF2-40B4-BE49-F238E27FC236}">
                  <a16:creationId xmlns:a16="http://schemas.microsoft.com/office/drawing/2014/main" id="{0A28486C-9E99-96C9-6054-13AB94107E8F}"/>
                </a:ext>
              </a:extLst>
            </p:cNvPr>
            <p:cNvSpPr>
              <a:spLocks noChangeArrowheads="1"/>
            </p:cNvSpPr>
            <p:nvPr/>
          </p:nvSpPr>
          <p:spPr bwMode="auto">
            <a:xfrm>
              <a:off x="1463812" y="263941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8" name="Rectangle 627">
              <a:extLst>
                <a:ext uri="{FF2B5EF4-FFF2-40B4-BE49-F238E27FC236}">
                  <a16:creationId xmlns:a16="http://schemas.microsoft.com/office/drawing/2014/main" id="{C817B20C-2B3E-84B0-824C-982435A166AE}"/>
                </a:ext>
              </a:extLst>
            </p:cNvPr>
            <p:cNvSpPr>
              <a:spLocks noChangeArrowheads="1"/>
            </p:cNvSpPr>
            <p:nvPr/>
          </p:nvSpPr>
          <p:spPr bwMode="auto">
            <a:xfrm>
              <a:off x="1463812" y="234889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9" name="Freeform 631">
              <a:extLst>
                <a:ext uri="{FF2B5EF4-FFF2-40B4-BE49-F238E27FC236}">
                  <a16:creationId xmlns:a16="http://schemas.microsoft.com/office/drawing/2014/main" id="{9561DA5F-FAC3-D962-C641-7C01BB6B752F}"/>
                </a:ext>
              </a:extLst>
            </p:cNvPr>
            <p:cNvSpPr>
              <a:spLocks noEditPoints="1"/>
            </p:cNvSpPr>
            <p:nvPr/>
          </p:nvSpPr>
          <p:spPr bwMode="auto">
            <a:xfrm>
              <a:off x="7650163" y="2979738"/>
              <a:ext cx="80963" cy="82550"/>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0" name="Freeform 632">
              <a:extLst>
                <a:ext uri="{FF2B5EF4-FFF2-40B4-BE49-F238E27FC236}">
                  <a16:creationId xmlns:a16="http://schemas.microsoft.com/office/drawing/2014/main" id="{D5C5F4AD-4786-DE3E-0F13-A80C2F2F02AE}"/>
                </a:ext>
              </a:extLst>
            </p:cNvPr>
            <p:cNvSpPr>
              <a:spLocks noEditPoints="1"/>
            </p:cNvSpPr>
            <p:nvPr/>
          </p:nvSpPr>
          <p:spPr bwMode="auto">
            <a:xfrm>
              <a:off x="7113588" y="3517900"/>
              <a:ext cx="80963" cy="80963"/>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1" name="Freeform 633">
              <a:extLst>
                <a:ext uri="{FF2B5EF4-FFF2-40B4-BE49-F238E27FC236}">
                  <a16:creationId xmlns:a16="http://schemas.microsoft.com/office/drawing/2014/main" id="{0156FA19-6735-5318-E6B9-EF32377AFC7C}"/>
                </a:ext>
              </a:extLst>
            </p:cNvPr>
            <p:cNvSpPr>
              <a:spLocks noEditPoints="1"/>
            </p:cNvSpPr>
            <p:nvPr/>
          </p:nvSpPr>
          <p:spPr bwMode="auto">
            <a:xfrm>
              <a:off x="6673851" y="3078163"/>
              <a:ext cx="80963" cy="80963"/>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2" y="0"/>
                    <a:pt x="0" y="31"/>
                    <a:pt x="0" y="70"/>
                  </a:cubicBezTo>
                  <a:cubicBezTo>
                    <a:pt x="0" y="108"/>
                    <a:pt x="32" y="139"/>
                    <a:pt x="70" y="139"/>
                  </a:cubicBezTo>
                  <a:cubicBezTo>
                    <a:pt x="108" y="139"/>
                    <a:pt x="139" y="108"/>
                    <a:pt x="139" y="70"/>
                  </a:cubicBezTo>
                  <a:lnTo>
                    <a:pt x="139" y="70"/>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2" name="Freeform 634">
              <a:extLst>
                <a:ext uri="{FF2B5EF4-FFF2-40B4-BE49-F238E27FC236}">
                  <a16:creationId xmlns:a16="http://schemas.microsoft.com/office/drawing/2014/main" id="{9730C685-0CE8-AE43-9592-255EED8070F4}"/>
                </a:ext>
              </a:extLst>
            </p:cNvPr>
            <p:cNvSpPr>
              <a:spLocks noEditPoints="1"/>
            </p:cNvSpPr>
            <p:nvPr/>
          </p:nvSpPr>
          <p:spPr bwMode="auto">
            <a:xfrm>
              <a:off x="6313488" y="3438525"/>
              <a:ext cx="82550" cy="80963"/>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6"/>
                    <a:pt x="128" y="69"/>
                  </a:cubicBezTo>
                  <a:lnTo>
                    <a:pt x="128" y="69"/>
                  </a:lnTo>
                  <a:cubicBezTo>
                    <a:pt x="128" y="101"/>
                    <a:pt x="102" y="128"/>
                    <a:pt x="70" y="128"/>
                  </a:cubicBezTo>
                  <a:cubicBezTo>
                    <a:pt x="37" y="128"/>
                    <a:pt x="11" y="101"/>
                    <a:pt x="11" y="69"/>
                  </a:cubicBezTo>
                  <a:cubicBezTo>
                    <a:pt x="11" y="36"/>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3" name="Freeform 635">
              <a:extLst>
                <a:ext uri="{FF2B5EF4-FFF2-40B4-BE49-F238E27FC236}">
                  <a16:creationId xmlns:a16="http://schemas.microsoft.com/office/drawing/2014/main" id="{3D97294C-BB5E-7A29-6A2D-22A9A2433684}"/>
                </a:ext>
              </a:extLst>
            </p:cNvPr>
            <p:cNvSpPr>
              <a:spLocks noEditPoints="1"/>
            </p:cNvSpPr>
            <p:nvPr/>
          </p:nvSpPr>
          <p:spPr bwMode="auto">
            <a:xfrm>
              <a:off x="6019801" y="3143250"/>
              <a:ext cx="80963" cy="82550"/>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4" name="Freeform 636">
              <a:extLst>
                <a:ext uri="{FF2B5EF4-FFF2-40B4-BE49-F238E27FC236}">
                  <a16:creationId xmlns:a16="http://schemas.microsoft.com/office/drawing/2014/main" id="{103E2EDC-3001-F376-4462-5BCB73024D59}"/>
                </a:ext>
              </a:extLst>
            </p:cNvPr>
            <p:cNvSpPr>
              <a:spLocks noEditPoints="1"/>
            </p:cNvSpPr>
            <p:nvPr/>
          </p:nvSpPr>
          <p:spPr bwMode="auto">
            <a:xfrm>
              <a:off x="5778501" y="3384550"/>
              <a:ext cx="82550" cy="80963"/>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2" y="0"/>
                    <a:pt x="0" y="31"/>
                    <a:pt x="0" y="70"/>
                  </a:cubicBezTo>
                  <a:cubicBezTo>
                    <a:pt x="0" y="108"/>
                    <a:pt x="32" y="139"/>
                    <a:pt x="70" y="139"/>
                  </a:cubicBezTo>
                  <a:cubicBezTo>
                    <a:pt x="108" y="139"/>
                    <a:pt x="139" y="108"/>
                    <a:pt x="139" y="70"/>
                  </a:cubicBezTo>
                  <a:lnTo>
                    <a:pt x="139" y="70"/>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5" name="Freeform 637">
              <a:extLst>
                <a:ext uri="{FF2B5EF4-FFF2-40B4-BE49-F238E27FC236}">
                  <a16:creationId xmlns:a16="http://schemas.microsoft.com/office/drawing/2014/main" id="{5F1CEE2F-85E9-481D-5784-AA7E3DD97C00}"/>
                </a:ext>
              </a:extLst>
            </p:cNvPr>
            <p:cNvSpPr>
              <a:spLocks noEditPoints="1"/>
            </p:cNvSpPr>
            <p:nvPr/>
          </p:nvSpPr>
          <p:spPr bwMode="auto">
            <a:xfrm>
              <a:off x="5581651" y="3187700"/>
              <a:ext cx="82550" cy="80963"/>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6" name="Freeform 638">
              <a:extLst>
                <a:ext uri="{FF2B5EF4-FFF2-40B4-BE49-F238E27FC236}">
                  <a16:creationId xmlns:a16="http://schemas.microsoft.com/office/drawing/2014/main" id="{988AD396-919D-0FBB-CC43-25083E1A9B19}"/>
                </a:ext>
              </a:extLst>
            </p:cNvPr>
            <p:cNvSpPr>
              <a:spLocks noEditPoints="1"/>
            </p:cNvSpPr>
            <p:nvPr/>
          </p:nvSpPr>
          <p:spPr bwMode="auto">
            <a:xfrm>
              <a:off x="5421313" y="3348038"/>
              <a:ext cx="80963" cy="82550"/>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69"/>
                  </a:cubicBezTo>
                  <a:lnTo>
                    <a:pt x="128" y="69"/>
                  </a:lnTo>
                  <a:cubicBezTo>
                    <a:pt x="128" y="102"/>
                    <a:pt x="102"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7" name="Freeform 639">
              <a:extLst>
                <a:ext uri="{FF2B5EF4-FFF2-40B4-BE49-F238E27FC236}">
                  <a16:creationId xmlns:a16="http://schemas.microsoft.com/office/drawing/2014/main" id="{9BCFC58C-1B5A-1AFD-075D-8A00E2FBEB7B}"/>
                </a:ext>
              </a:extLst>
            </p:cNvPr>
            <p:cNvSpPr>
              <a:spLocks noEditPoints="1"/>
            </p:cNvSpPr>
            <p:nvPr/>
          </p:nvSpPr>
          <p:spPr bwMode="auto">
            <a:xfrm>
              <a:off x="5289551" y="3216275"/>
              <a:ext cx="80963" cy="80963"/>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2"/>
                    <a:pt x="101" y="128"/>
                    <a:pt x="69" y="128"/>
                  </a:cubicBezTo>
                  <a:cubicBezTo>
                    <a:pt x="37" y="128"/>
                    <a:pt x="10" y="102"/>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8" name="Freeform 640">
              <a:extLst>
                <a:ext uri="{FF2B5EF4-FFF2-40B4-BE49-F238E27FC236}">
                  <a16:creationId xmlns:a16="http://schemas.microsoft.com/office/drawing/2014/main" id="{2774CBDB-AF13-D21F-B04C-A854AB3A3A60}"/>
                </a:ext>
              </a:extLst>
            </p:cNvPr>
            <p:cNvSpPr>
              <a:spLocks noEditPoints="1"/>
            </p:cNvSpPr>
            <p:nvPr/>
          </p:nvSpPr>
          <p:spPr bwMode="auto">
            <a:xfrm>
              <a:off x="5181601" y="3324225"/>
              <a:ext cx="80963" cy="82550"/>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39" name="Freeform 641">
              <a:extLst>
                <a:ext uri="{FF2B5EF4-FFF2-40B4-BE49-F238E27FC236}">
                  <a16:creationId xmlns:a16="http://schemas.microsoft.com/office/drawing/2014/main" id="{0C6D82FD-74FC-06D7-7451-4AB6787D9045}"/>
                </a:ext>
              </a:extLst>
            </p:cNvPr>
            <p:cNvSpPr>
              <a:spLocks noEditPoints="1"/>
            </p:cNvSpPr>
            <p:nvPr/>
          </p:nvSpPr>
          <p:spPr bwMode="auto">
            <a:xfrm>
              <a:off x="5092701" y="3236913"/>
              <a:ext cx="80963" cy="80963"/>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6" y="128"/>
                    <a:pt x="10" y="102"/>
                    <a:pt x="10" y="70"/>
                  </a:cubicBezTo>
                  <a:cubicBezTo>
                    <a:pt x="10" y="37"/>
                    <a:pt x="36"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40" name="Freeform 642">
              <a:extLst>
                <a:ext uri="{FF2B5EF4-FFF2-40B4-BE49-F238E27FC236}">
                  <a16:creationId xmlns:a16="http://schemas.microsoft.com/office/drawing/2014/main" id="{AB016A79-3FD7-7F88-2F95-594242C7C63F}"/>
                </a:ext>
              </a:extLst>
            </p:cNvPr>
            <p:cNvSpPr>
              <a:spLocks/>
            </p:cNvSpPr>
            <p:nvPr/>
          </p:nvSpPr>
          <p:spPr bwMode="auto">
            <a:xfrm>
              <a:off x="4664076" y="3332163"/>
              <a:ext cx="144463" cy="7938"/>
            </a:xfrm>
            <a:custGeom>
              <a:avLst/>
              <a:gdLst>
                <a:gd name="T0" fmla="*/ 91 w 91"/>
                <a:gd name="T1" fmla="*/ 0 h 5"/>
                <a:gd name="T2" fmla="*/ 68 w 91"/>
                <a:gd name="T3" fmla="*/ 5 h 5"/>
                <a:gd name="T4" fmla="*/ 23 w 91"/>
                <a:gd name="T5" fmla="*/ 5 h 5"/>
                <a:gd name="T6" fmla="*/ 0 w 91"/>
                <a:gd name="T7" fmla="*/ 0 h 5"/>
              </a:gdLst>
              <a:ahLst/>
              <a:cxnLst>
                <a:cxn ang="0">
                  <a:pos x="T0" y="T1"/>
                </a:cxn>
                <a:cxn ang="0">
                  <a:pos x="T2" y="T3"/>
                </a:cxn>
                <a:cxn ang="0">
                  <a:pos x="T4" y="T5"/>
                </a:cxn>
                <a:cxn ang="0">
                  <a:pos x="T6" y="T7"/>
                </a:cxn>
              </a:cxnLst>
              <a:rect l="0" t="0" r="r" b="b"/>
              <a:pathLst>
                <a:path w="91" h="5">
                  <a:moveTo>
                    <a:pt x="91" y="0"/>
                  </a:moveTo>
                  <a:lnTo>
                    <a:pt x="68" y="5"/>
                  </a:lnTo>
                  <a:lnTo>
                    <a:pt x="23" y="5"/>
                  </a:lnTo>
                  <a:lnTo>
                    <a:pt x="0"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 name="Line 643">
              <a:extLst>
                <a:ext uri="{FF2B5EF4-FFF2-40B4-BE49-F238E27FC236}">
                  <a16:creationId xmlns:a16="http://schemas.microsoft.com/office/drawing/2014/main" id="{7EED919E-52FD-AD8C-91BB-927D01DB8499}"/>
                </a:ext>
              </a:extLst>
            </p:cNvPr>
            <p:cNvSpPr>
              <a:spLocks noChangeShapeType="1"/>
            </p:cNvSpPr>
            <p:nvPr/>
          </p:nvSpPr>
          <p:spPr bwMode="auto">
            <a:xfrm flipV="1">
              <a:off x="4664076" y="3302000"/>
              <a:ext cx="0" cy="30163"/>
            </a:xfrm>
            <a:prstGeom prst="line">
              <a:avLst/>
            </a:prstGeom>
            <a:noFill/>
            <a:ln w="6350" cap="flat">
              <a:solidFill>
                <a:srgbClr val="3D26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 name="Line 644">
              <a:extLst>
                <a:ext uri="{FF2B5EF4-FFF2-40B4-BE49-F238E27FC236}">
                  <a16:creationId xmlns:a16="http://schemas.microsoft.com/office/drawing/2014/main" id="{2624DE5C-DA49-FED7-5129-A0C32EA076C1}"/>
                </a:ext>
              </a:extLst>
            </p:cNvPr>
            <p:cNvSpPr>
              <a:spLocks noChangeShapeType="1"/>
            </p:cNvSpPr>
            <p:nvPr/>
          </p:nvSpPr>
          <p:spPr bwMode="auto">
            <a:xfrm>
              <a:off x="4808538" y="3302000"/>
              <a:ext cx="0" cy="30163"/>
            </a:xfrm>
            <a:prstGeom prst="line">
              <a:avLst/>
            </a:prstGeom>
            <a:noFill/>
            <a:ln w="6350" cap="flat">
              <a:solidFill>
                <a:srgbClr val="3D26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 name="Freeform 645">
              <a:extLst>
                <a:ext uri="{FF2B5EF4-FFF2-40B4-BE49-F238E27FC236}">
                  <a16:creationId xmlns:a16="http://schemas.microsoft.com/office/drawing/2014/main" id="{E6AD934D-DC8A-F7D1-5698-B68A021C454C}"/>
                </a:ext>
              </a:extLst>
            </p:cNvPr>
            <p:cNvSpPr>
              <a:spLocks/>
            </p:cNvSpPr>
            <p:nvPr/>
          </p:nvSpPr>
          <p:spPr bwMode="auto">
            <a:xfrm>
              <a:off x="4664076" y="3292475"/>
              <a:ext cx="144463" cy="9525"/>
            </a:xfrm>
            <a:custGeom>
              <a:avLst/>
              <a:gdLst>
                <a:gd name="T0" fmla="*/ 0 w 91"/>
                <a:gd name="T1" fmla="*/ 6 h 6"/>
                <a:gd name="T2" fmla="*/ 23 w 91"/>
                <a:gd name="T3" fmla="*/ 0 h 6"/>
                <a:gd name="T4" fmla="*/ 68 w 91"/>
                <a:gd name="T5" fmla="*/ 0 h 6"/>
                <a:gd name="T6" fmla="*/ 91 w 91"/>
                <a:gd name="T7" fmla="*/ 6 h 6"/>
              </a:gdLst>
              <a:ahLst/>
              <a:cxnLst>
                <a:cxn ang="0">
                  <a:pos x="T0" y="T1"/>
                </a:cxn>
                <a:cxn ang="0">
                  <a:pos x="T2" y="T3"/>
                </a:cxn>
                <a:cxn ang="0">
                  <a:pos x="T4" y="T5"/>
                </a:cxn>
                <a:cxn ang="0">
                  <a:pos x="T6" y="T7"/>
                </a:cxn>
              </a:cxnLst>
              <a:rect l="0" t="0" r="r" b="b"/>
              <a:pathLst>
                <a:path w="91" h="6">
                  <a:moveTo>
                    <a:pt x="0" y="6"/>
                  </a:moveTo>
                  <a:lnTo>
                    <a:pt x="23" y="0"/>
                  </a:lnTo>
                  <a:lnTo>
                    <a:pt x="68" y="0"/>
                  </a:lnTo>
                  <a:lnTo>
                    <a:pt x="91" y="6"/>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 name="Freeform 646">
              <a:extLst>
                <a:ext uri="{FF2B5EF4-FFF2-40B4-BE49-F238E27FC236}">
                  <a16:creationId xmlns:a16="http://schemas.microsoft.com/office/drawing/2014/main" id="{5209EC6E-5399-ECA6-F7A6-FD31CD9D00E6}"/>
                </a:ext>
              </a:extLst>
            </p:cNvPr>
            <p:cNvSpPr>
              <a:spLocks/>
            </p:cNvSpPr>
            <p:nvPr/>
          </p:nvSpPr>
          <p:spPr bwMode="auto">
            <a:xfrm>
              <a:off x="4586288" y="3362325"/>
              <a:ext cx="300038" cy="17463"/>
            </a:xfrm>
            <a:custGeom>
              <a:avLst/>
              <a:gdLst>
                <a:gd name="T0" fmla="*/ 189 w 189"/>
                <a:gd name="T1" fmla="*/ 0 h 11"/>
                <a:gd name="T2" fmla="*/ 162 w 189"/>
                <a:gd name="T3" fmla="*/ 6 h 11"/>
                <a:gd name="T4" fmla="*/ 117 w 189"/>
                <a:gd name="T5" fmla="*/ 11 h 11"/>
                <a:gd name="T6" fmla="*/ 72 w 189"/>
                <a:gd name="T7" fmla="*/ 11 h 11"/>
                <a:gd name="T8" fmla="*/ 27 w 189"/>
                <a:gd name="T9" fmla="*/ 6 h 11"/>
                <a:gd name="T10" fmla="*/ 0 w 189"/>
                <a:gd name="T11" fmla="*/ 0 h 11"/>
              </a:gdLst>
              <a:ahLst/>
              <a:cxnLst>
                <a:cxn ang="0">
                  <a:pos x="T0" y="T1"/>
                </a:cxn>
                <a:cxn ang="0">
                  <a:pos x="T2" y="T3"/>
                </a:cxn>
                <a:cxn ang="0">
                  <a:pos x="T4" y="T5"/>
                </a:cxn>
                <a:cxn ang="0">
                  <a:pos x="T6" y="T7"/>
                </a:cxn>
                <a:cxn ang="0">
                  <a:pos x="T8" y="T9"/>
                </a:cxn>
                <a:cxn ang="0">
                  <a:pos x="T10" y="T11"/>
                </a:cxn>
              </a:cxnLst>
              <a:rect l="0" t="0" r="r" b="b"/>
              <a:pathLst>
                <a:path w="189" h="11">
                  <a:moveTo>
                    <a:pt x="189" y="0"/>
                  </a:moveTo>
                  <a:lnTo>
                    <a:pt x="162" y="6"/>
                  </a:lnTo>
                  <a:lnTo>
                    <a:pt x="117" y="11"/>
                  </a:lnTo>
                  <a:lnTo>
                    <a:pt x="72" y="11"/>
                  </a:lnTo>
                  <a:lnTo>
                    <a:pt x="27" y="6"/>
                  </a:lnTo>
                  <a:lnTo>
                    <a:pt x="0"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 name="Freeform 647">
              <a:extLst>
                <a:ext uri="{FF2B5EF4-FFF2-40B4-BE49-F238E27FC236}">
                  <a16:creationId xmlns:a16="http://schemas.microsoft.com/office/drawing/2014/main" id="{7D8BF1F7-857A-B925-D856-766193203FD6}"/>
                </a:ext>
              </a:extLst>
            </p:cNvPr>
            <p:cNvSpPr>
              <a:spLocks/>
            </p:cNvSpPr>
            <p:nvPr/>
          </p:nvSpPr>
          <p:spPr bwMode="auto">
            <a:xfrm>
              <a:off x="4535488" y="3332163"/>
              <a:ext cx="50800" cy="30163"/>
            </a:xfrm>
            <a:custGeom>
              <a:avLst/>
              <a:gdLst>
                <a:gd name="T0" fmla="*/ 32 w 32"/>
                <a:gd name="T1" fmla="*/ 19 h 19"/>
                <a:gd name="T2" fmla="*/ 14 w 32"/>
                <a:gd name="T3" fmla="*/ 10 h 19"/>
                <a:gd name="T4" fmla="*/ 0 w 32"/>
                <a:gd name="T5" fmla="*/ 0 h 19"/>
              </a:gdLst>
              <a:ahLst/>
              <a:cxnLst>
                <a:cxn ang="0">
                  <a:pos x="T0" y="T1"/>
                </a:cxn>
                <a:cxn ang="0">
                  <a:pos x="T2" y="T3"/>
                </a:cxn>
                <a:cxn ang="0">
                  <a:pos x="T4" y="T5"/>
                </a:cxn>
              </a:cxnLst>
              <a:rect l="0" t="0" r="r" b="b"/>
              <a:pathLst>
                <a:path w="32" h="19">
                  <a:moveTo>
                    <a:pt x="32" y="19"/>
                  </a:moveTo>
                  <a:lnTo>
                    <a:pt x="14" y="10"/>
                  </a:lnTo>
                  <a:lnTo>
                    <a:pt x="0"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 name="Freeform 648">
              <a:extLst>
                <a:ext uri="{FF2B5EF4-FFF2-40B4-BE49-F238E27FC236}">
                  <a16:creationId xmlns:a16="http://schemas.microsoft.com/office/drawing/2014/main" id="{99DD794B-6A84-51E7-F7E5-B2CC92602287}"/>
                </a:ext>
              </a:extLst>
            </p:cNvPr>
            <p:cNvSpPr>
              <a:spLocks/>
            </p:cNvSpPr>
            <p:nvPr/>
          </p:nvSpPr>
          <p:spPr bwMode="auto">
            <a:xfrm>
              <a:off x="4886326" y="3332163"/>
              <a:ext cx="50800" cy="30163"/>
            </a:xfrm>
            <a:custGeom>
              <a:avLst/>
              <a:gdLst>
                <a:gd name="T0" fmla="*/ 32 w 32"/>
                <a:gd name="T1" fmla="*/ 0 h 19"/>
                <a:gd name="T2" fmla="*/ 18 w 32"/>
                <a:gd name="T3" fmla="*/ 10 h 19"/>
                <a:gd name="T4" fmla="*/ 0 w 32"/>
                <a:gd name="T5" fmla="*/ 19 h 19"/>
              </a:gdLst>
              <a:ahLst/>
              <a:cxnLst>
                <a:cxn ang="0">
                  <a:pos x="T0" y="T1"/>
                </a:cxn>
                <a:cxn ang="0">
                  <a:pos x="T2" y="T3"/>
                </a:cxn>
                <a:cxn ang="0">
                  <a:pos x="T4" y="T5"/>
                </a:cxn>
              </a:cxnLst>
              <a:rect l="0" t="0" r="r" b="b"/>
              <a:pathLst>
                <a:path w="32" h="19">
                  <a:moveTo>
                    <a:pt x="32" y="0"/>
                  </a:moveTo>
                  <a:lnTo>
                    <a:pt x="18" y="10"/>
                  </a:lnTo>
                  <a:lnTo>
                    <a:pt x="0" y="19"/>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 name="Line 649">
              <a:extLst>
                <a:ext uri="{FF2B5EF4-FFF2-40B4-BE49-F238E27FC236}">
                  <a16:creationId xmlns:a16="http://schemas.microsoft.com/office/drawing/2014/main" id="{01B6C1CE-F109-3038-589B-36E53D2D6670}"/>
                </a:ext>
              </a:extLst>
            </p:cNvPr>
            <p:cNvSpPr>
              <a:spLocks noChangeShapeType="1"/>
            </p:cNvSpPr>
            <p:nvPr/>
          </p:nvSpPr>
          <p:spPr bwMode="auto">
            <a:xfrm flipV="1">
              <a:off x="4535488" y="3302000"/>
              <a:ext cx="0" cy="30163"/>
            </a:xfrm>
            <a:prstGeom prst="line">
              <a:avLst/>
            </a:prstGeom>
            <a:noFill/>
            <a:ln w="6350" cap="flat">
              <a:solidFill>
                <a:srgbClr val="3E27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 name="Line 650">
              <a:extLst>
                <a:ext uri="{FF2B5EF4-FFF2-40B4-BE49-F238E27FC236}">
                  <a16:creationId xmlns:a16="http://schemas.microsoft.com/office/drawing/2014/main" id="{2DE8E10F-A8E2-9B59-3CCB-FBFF8FCF73F9}"/>
                </a:ext>
              </a:extLst>
            </p:cNvPr>
            <p:cNvSpPr>
              <a:spLocks noChangeShapeType="1"/>
            </p:cNvSpPr>
            <p:nvPr/>
          </p:nvSpPr>
          <p:spPr bwMode="auto">
            <a:xfrm>
              <a:off x="4937126" y="3302000"/>
              <a:ext cx="0" cy="30163"/>
            </a:xfrm>
            <a:prstGeom prst="line">
              <a:avLst/>
            </a:prstGeom>
            <a:noFill/>
            <a:ln w="6350" cap="flat">
              <a:solidFill>
                <a:srgbClr val="3E27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 name="Freeform 651">
              <a:extLst>
                <a:ext uri="{FF2B5EF4-FFF2-40B4-BE49-F238E27FC236}">
                  <a16:creationId xmlns:a16="http://schemas.microsoft.com/office/drawing/2014/main" id="{819F2688-0753-3ABA-2FCD-BD2CC624F500}"/>
                </a:ext>
              </a:extLst>
            </p:cNvPr>
            <p:cNvSpPr>
              <a:spLocks/>
            </p:cNvSpPr>
            <p:nvPr/>
          </p:nvSpPr>
          <p:spPr bwMode="auto">
            <a:xfrm>
              <a:off x="4535488" y="3271838"/>
              <a:ext cx="50800" cy="30163"/>
            </a:xfrm>
            <a:custGeom>
              <a:avLst/>
              <a:gdLst>
                <a:gd name="T0" fmla="*/ 0 w 32"/>
                <a:gd name="T1" fmla="*/ 19 h 19"/>
                <a:gd name="T2" fmla="*/ 14 w 32"/>
                <a:gd name="T3" fmla="*/ 9 h 19"/>
                <a:gd name="T4" fmla="*/ 32 w 32"/>
                <a:gd name="T5" fmla="*/ 0 h 19"/>
              </a:gdLst>
              <a:ahLst/>
              <a:cxnLst>
                <a:cxn ang="0">
                  <a:pos x="T0" y="T1"/>
                </a:cxn>
                <a:cxn ang="0">
                  <a:pos x="T2" y="T3"/>
                </a:cxn>
                <a:cxn ang="0">
                  <a:pos x="T4" y="T5"/>
                </a:cxn>
              </a:cxnLst>
              <a:rect l="0" t="0" r="r" b="b"/>
              <a:pathLst>
                <a:path w="32" h="19">
                  <a:moveTo>
                    <a:pt x="0" y="19"/>
                  </a:moveTo>
                  <a:lnTo>
                    <a:pt x="14" y="9"/>
                  </a:lnTo>
                  <a:lnTo>
                    <a:pt x="32"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 name="Freeform 652">
              <a:extLst>
                <a:ext uri="{FF2B5EF4-FFF2-40B4-BE49-F238E27FC236}">
                  <a16:creationId xmlns:a16="http://schemas.microsoft.com/office/drawing/2014/main" id="{33B0FCCB-F777-634F-6B8F-24C60D85A4E7}"/>
                </a:ext>
              </a:extLst>
            </p:cNvPr>
            <p:cNvSpPr>
              <a:spLocks/>
            </p:cNvSpPr>
            <p:nvPr/>
          </p:nvSpPr>
          <p:spPr bwMode="auto">
            <a:xfrm>
              <a:off x="4886326" y="3271838"/>
              <a:ext cx="50800" cy="30163"/>
            </a:xfrm>
            <a:custGeom>
              <a:avLst/>
              <a:gdLst>
                <a:gd name="T0" fmla="*/ 0 w 32"/>
                <a:gd name="T1" fmla="*/ 0 h 19"/>
                <a:gd name="T2" fmla="*/ 18 w 32"/>
                <a:gd name="T3" fmla="*/ 9 h 19"/>
                <a:gd name="T4" fmla="*/ 32 w 32"/>
                <a:gd name="T5" fmla="*/ 19 h 19"/>
              </a:gdLst>
              <a:ahLst/>
              <a:cxnLst>
                <a:cxn ang="0">
                  <a:pos x="T0" y="T1"/>
                </a:cxn>
                <a:cxn ang="0">
                  <a:pos x="T2" y="T3"/>
                </a:cxn>
                <a:cxn ang="0">
                  <a:pos x="T4" y="T5"/>
                </a:cxn>
              </a:cxnLst>
              <a:rect l="0" t="0" r="r" b="b"/>
              <a:pathLst>
                <a:path w="32" h="19">
                  <a:moveTo>
                    <a:pt x="0" y="0"/>
                  </a:moveTo>
                  <a:lnTo>
                    <a:pt x="18" y="9"/>
                  </a:lnTo>
                  <a:lnTo>
                    <a:pt x="32" y="19"/>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 name="Freeform 653">
              <a:extLst>
                <a:ext uri="{FF2B5EF4-FFF2-40B4-BE49-F238E27FC236}">
                  <a16:creationId xmlns:a16="http://schemas.microsoft.com/office/drawing/2014/main" id="{367B0312-F39F-B04F-1BE4-CDF5BDB6C45E}"/>
                </a:ext>
              </a:extLst>
            </p:cNvPr>
            <p:cNvSpPr>
              <a:spLocks/>
            </p:cNvSpPr>
            <p:nvPr/>
          </p:nvSpPr>
          <p:spPr bwMode="auto">
            <a:xfrm>
              <a:off x="4586288" y="3252788"/>
              <a:ext cx="300038" cy="19050"/>
            </a:xfrm>
            <a:custGeom>
              <a:avLst/>
              <a:gdLst>
                <a:gd name="T0" fmla="*/ 0 w 189"/>
                <a:gd name="T1" fmla="*/ 12 h 12"/>
                <a:gd name="T2" fmla="*/ 27 w 189"/>
                <a:gd name="T3" fmla="*/ 6 h 12"/>
                <a:gd name="T4" fmla="*/ 72 w 189"/>
                <a:gd name="T5" fmla="*/ 0 h 12"/>
                <a:gd name="T6" fmla="*/ 117 w 189"/>
                <a:gd name="T7" fmla="*/ 0 h 12"/>
                <a:gd name="T8" fmla="*/ 162 w 189"/>
                <a:gd name="T9" fmla="*/ 6 h 12"/>
                <a:gd name="T10" fmla="*/ 189 w 189"/>
                <a:gd name="T11" fmla="*/ 12 h 12"/>
              </a:gdLst>
              <a:ahLst/>
              <a:cxnLst>
                <a:cxn ang="0">
                  <a:pos x="T0" y="T1"/>
                </a:cxn>
                <a:cxn ang="0">
                  <a:pos x="T2" y="T3"/>
                </a:cxn>
                <a:cxn ang="0">
                  <a:pos x="T4" y="T5"/>
                </a:cxn>
                <a:cxn ang="0">
                  <a:pos x="T6" y="T7"/>
                </a:cxn>
                <a:cxn ang="0">
                  <a:pos x="T8" y="T9"/>
                </a:cxn>
                <a:cxn ang="0">
                  <a:pos x="T10" y="T11"/>
                </a:cxn>
              </a:cxnLst>
              <a:rect l="0" t="0" r="r" b="b"/>
              <a:pathLst>
                <a:path w="189" h="12">
                  <a:moveTo>
                    <a:pt x="0" y="12"/>
                  </a:moveTo>
                  <a:lnTo>
                    <a:pt x="27" y="6"/>
                  </a:lnTo>
                  <a:lnTo>
                    <a:pt x="72" y="0"/>
                  </a:lnTo>
                  <a:lnTo>
                    <a:pt x="117" y="0"/>
                  </a:lnTo>
                  <a:lnTo>
                    <a:pt x="162" y="6"/>
                  </a:lnTo>
                  <a:lnTo>
                    <a:pt x="189" y="12"/>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 name="Freeform 654">
              <a:extLst>
                <a:ext uri="{FF2B5EF4-FFF2-40B4-BE49-F238E27FC236}">
                  <a16:creationId xmlns:a16="http://schemas.microsoft.com/office/drawing/2014/main" id="{7C2FD49D-0C28-1086-747C-B30364F54978}"/>
                </a:ext>
              </a:extLst>
            </p:cNvPr>
            <p:cNvSpPr>
              <a:spLocks/>
            </p:cNvSpPr>
            <p:nvPr/>
          </p:nvSpPr>
          <p:spPr bwMode="auto">
            <a:xfrm>
              <a:off x="4559301" y="3390900"/>
              <a:ext cx="354013" cy="17463"/>
            </a:xfrm>
            <a:custGeom>
              <a:avLst/>
              <a:gdLst>
                <a:gd name="T0" fmla="*/ 223 w 223"/>
                <a:gd name="T1" fmla="*/ 0 h 11"/>
                <a:gd name="T2" fmla="*/ 179 w 223"/>
                <a:gd name="T3" fmla="*/ 7 h 11"/>
                <a:gd name="T4" fmla="*/ 134 w 223"/>
                <a:gd name="T5" fmla="*/ 11 h 11"/>
                <a:gd name="T6" fmla="*/ 89 w 223"/>
                <a:gd name="T7" fmla="*/ 11 h 11"/>
                <a:gd name="T8" fmla="*/ 44 w 223"/>
                <a:gd name="T9" fmla="*/ 7 h 11"/>
                <a:gd name="T10" fmla="*/ 0 w 223"/>
                <a:gd name="T11" fmla="*/ 0 h 11"/>
              </a:gdLst>
              <a:ahLst/>
              <a:cxnLst>
                <a:cxn ang="0">
                  <a:pos x="T0" y="T1"/>
                </a:cxn>
                <a:cxn ang="0">
                  <a:pos x="T2" y="T3"/>
                </a:cxn>
                <a:cxn ang="0">
                  <a:pos x="T4" y="T5"/>
                </a:cxn>
                <a:cxn ang="0">
                  <a:pos x="T6" y="T7"/>
                </a:cxn>
                <a:cxn ang="0">
                  <a:pos x="T8" y="T9"/>
                </a:cxn>
                <a:cxn ang="0">
                  <a:pos x="T10" y="T11"/>
                </a:cxn>
              </a:cxnLst>
              <a:rect l="0" t="0" r="r" b="b"/>
              <a:pathLst>
                <a:path w="223" h="11">
                  <a:moveTo>
                    <a:pt x="223" y="0"/>
                  </a:moveTo>
                  <a:lnTo>
                    <a:pt x="179" y="7"/>
                  </a:lnTo>
                  <a:lnTo>
                    <a:pt x="134" y="11"/>
                  </a:lnTo>
                  <a:lnTo>
                    <a:pt x="89" y="11"/>
                  </a:lnTo>
                  <a:lnTo>
                    <a:pt x="44" y="7"/>
                  </a:lnTo>
                  <a:lnTo>
                    <a:pt x="0"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 name="Freeform 655">
              <a:extLst>
                <a:ext uri="{FF2B5EF4-FFF2-40B4-BE49-F238E27FC236}">
                  <a16:creationId xmlns:a16="http://schemas.microsoft.com/office/drawing/2014/main" id="{D29985C3-733A-485A-0E70-A999C015611A}"/>
                </a:ext>
              </a:extLst>
            </p:cNvPr>
            <p:cNvSpPr>
              <a:spLocks/>
            </p:cNvSpPr>
            <p:nvPr/>
          </p:nvSpPr>
          <p:spPr bwMode="auto">
            <a:xfrm>
              <a:off x="4478338" y="3362325"/>
              <a:ext cx="80963" cy="28575"/>
            </a:xfrm>
            <a:custGeom>
              <a:avLst/>
              <a:gdLst>
                <a:gd name="T0" fmla="*/ 51 w 51"/>
                <a:gd name="T1" fmla="*/ 18 h 18"/>
                <a:gd name="T2" fmla="*/ 50 w 51"/>
                <a:gd name="T3" fmla="*/ 18 h 18"/>
                <a:gd name="T4" fmla="*/ 4 w 51"/>
                <a:gd name="T5" fmla="*/ 2 h 18"/>
                <a:gd name="T6" fmla="*/ 0 w 51"/>
                <a:gd name="T7" fmla="*/ 0 h 18"/>
              </a:gdLst>
              <a:ahLst/>
              <a:cxnLst>
                <a:cxn ang="0">
                  <a:pos x="T0" y="T1"/>
                </a:cxn>
                <a:cxn ang="0">
                  <a:pos x="T2" y="T3"/>
                </a:cxn>
                <a:cxn ang="0">
                  <a:pos x="T4" y="T5"/>
                </a:cxn>
                <a:cxn ang="0">
                  <a:pos x="T6" y="T7"/>
                </a:cxn>
              </a:cxnLst>
              <a:rect l="0" t="0" r="r" b="b"/>
              <a:pathLst>
                <a:path w="51" h="18">
                  <a:moveTo>
                    <a:pt x="51" y="18"/>
                  </a:moveTo>
                  <a:lnTo>
                    <a:pt x="50" y="18"/>
                  </a:lnTo>
                  <a:lnTo>
                    <a:pt x="4" y="2"/>
                  </a:lnTo>
                  <a:lnTo>
                    <a:pt x="0"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 name="Freeform 656">
              <a:extLst>
                <a:ext uri="{FF2B5EF4-FFF2-40B4-BE49-F238E27FC236}">
                  <a16:creationId xmlns:a16="http://schemas.microsoft.com/office/drawing/2014/main" id="{A44D860E-45CF-3AA9-B07E-186FBC0F8598}"/>
                </a:ext>
              </a:extLst>
            </p:cNvPr>
            <p:cNvSpPr>
              <a:spLocks/>
            </p:cNvSpPr>
            <p:nvPr/>
          </p:nvSpPr>
          <p:spPr bwMode="auto">
            <a:xfrm>
              <a:off x="4913313" y="3362325"/>
              <a:ext cx="80963" cy="28575"/>
            </a:xfrm>
            <a:custGeom>
              <a:avLst/>
              <a:gdLst>
                <a:gd name="T0" fmla="*/ 51 w 51"/>
                <a:gd name="T1" fmla="*/ 0 h 18"/>
                <a:gd name="T2" fmla="*/ 47 w 51"/>
                <a:gd name="T3" fmla="*/ 2 h 18"/>
                <a:gd name="T4" fmla="*/ 1 w 51"/>
                <a:gd name="T5" fmla="*/ 18 h 18"/>
                <a:gd name="T6" fmla="*/ 0 w 51"/>
                <a:gd name="T7" fmla="*/ 18 h 18"/>
              </a:gdLst>
              <a:ahLst/>
              <a:cxnLst>
                <a:cxn ang="0">
                  <a:pos x="T0" y="T1"/>
                </a:cxn>
                <a:cxn ang="0">
                  <a:pos x="T2" y="T3"/>
                </a:cxn>
                <a:cxn ang="0">
                  <a:pos x="T4" y="T5"/>
                </a:cxn>
                <a:cxn ang="0">
                  <a:pos x="T6" y="T7"/>
                </a:cxn>
              </a:cxnLst>
              <a:rect l="0" t="0" r="r" b="b"/>
              <a:pathLst>
                <a:path w="51" h="18">
                  <a:moveTo>
                    <a:pt x="51" y="0"/>
                  </a:moveTo>
                  <a:lnTo>
                    <a:pt x="47" y="2"/>
                  </a:lnTo>
                  <a:lnTo>
                    <a:pt x="1" y="18"/>
                  </a:lnTo>
                  <a:lnTo>
                    <a:pt x="0" y="18"/>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 name="Line 657">
              <a:extLst>
                <a:ext uri="{FF2B5EF4-FFF2-40B4-BE49-F238E27FC236}">
                  <a16:creationId xmlns:a16="http://schemas.microsoft.com/office/drawing/2014/main" id="{1AA8A682-DD3F-2082-6E96-9DF7D17C8563}"/>
                </a:ext>
              </a:extLst>
            </p:cNvPr>
            <p:cNvSpPr>
              <a:spLocks noChangeShapeType="1"/>
            </p:cNvSpPr>
            <p:nvPr/>
          </p:nvSpPr>
          <p:spPr bwMode="auto">
            <a:xfrm flipH="1" flipV="1">
              <a:off x="4446588" y="3332163"/>
              <a:ext cx="3175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 name="Line 658">
              <a:extLst>
                <a:ext uri="{FF2B5EF4-FFF2-40B4-BE49-F238E27FC236}">
                  <a16:creationId xmlns:a16="http://schemas.microsoft.com/office/drawing/2014/main" id="{5D9D188A-DD12-19D1-BB69-558611C01533}"/>
                </a:ext>
              </a:extLst>
            </p:cNvPr>
            <p:cNvSpPr>
              <a:spLocks noChangeShapeType="1"/>
            </p:cNvSpPr>
            <p:nvPr/>
          </p:nvSpPr>
          <p:spPr bwMode="auto">
            <a:xfrm flipH="1">
              <a:off x="4994276" y="3332163"/>
              <a:ext cx="3175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 name="Line 659">
              <a:extLst>
                <a:ext uri="{FF2B5EF4-FFF2-40B4-BE49-F238E27FC236}">
                  <a16:creationId xmlns:a16="http://schemas.microsoft.com/office/drawing/2014/main" id="{990E31BB-4A0F-74ED-654D-AAAAC23F89A7}"/>
                </a:ext>
              </a:extLst>
            </p:cNvPr>
            <p:cNvSpPr>
              <a:spLocks noChangeShapeType="1"/>
            </p:cNvSpPr>
            <p:nvPr/>
          </p:nvSpPr>
          <p:spPr bwMode="auto">
            <a:xfrm flipV="1">
              <a:off x="4446588" y="3302000"/>
              <a:ext cx="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 name="Line 660">
              <a:extLst>
                <a:ext uri="{FF2B5EF4-FFF2-40B4-BE49-F238E27FC236}">
                  <a16:creationId xmlns:a16="http://schemas.microsoft.com/office/drawing/2014/main" id="{5EFB72DE-8B54-8D12-AA91-DE57545133E8}"/>
                </a:ext>
              </a:extLst>
            </p:cNvPr>
            <p:cNvSpPr>
              <a:spLocks noChangeShapeType="1"/>
            </p:cNvSpPr>
            <p:nvPr/>
          </p:nvSpPr>
          <p:spPr bwMode="auto">
            <a:xfrm>
              <a:off x="5026026" y="3302000"/>
              <a:ext cx="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 name="Line 661">
              <a:extLst>
                <a:ext uri="{FF2B5EF4-FFF2-40B4-BE49-F238E27FC236}">
                  <a16:creationId xmlns:a16="http://schemas.microsoft.com/office/drawing/2014/main" id="{AF286789-0E66-52FD-BD3F-F4642BCA37FC}"/>
                </a:ext>
              </a:extLst>
            </p:cNvPr>
            <p:cNvSpPr>
              <a:spLocks noChangeShapeType="1"/>
            </p:cNvSpPr>
            <p:nvPr/>
          </p:nvSpPr>
          <p:spPr bwMode="auto">
            <a:xfrm flipV="1">
              <a:off x="4446588" y="3271838"/>
              <a:ext cx="3175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0" name="Line 662">
              <a:extLst>
                <a:ext uri="{FF2B5EF4-FFF2-40B4-BE49-F238E27FC236}">
                  <a16:creationId xmlns:a16="http://schemas.microsoft.com/office/drawing/2014/main" id="{D397B5F0-1820-595C-E075-0D85AD139C50}"/>
                </a:ext>
              </a:extLst>
            </p:cNvPr>
            <p:cNvSpPr>
              <a:spLocks noChangeShapeType="1"/>
            </p:cNvSpPr>
            <p:nvPr/>
          </p:nvSpPr>
          <p:spPr bwMode="auto">
            <a:xfrm>
              <a:off x="4994276" y="3271838"/>
              <a:ext cx="31750" cy="30163"/>
            </a:xfrm>
            <a:prstGeom prst="line">
              <a:avLst/>
            </a:prstGeom>
            <a:noFill/>
            <a:ln w="6350" cap="flat">
              <a:solidFill>
                <a:srgbClr val="3E28A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1" name="Freeform 663">
              <a:extLst>
                <a:ext uri="{FF2B5EF4-FFF2-40B4-BE49-F238E27FC236}">
                  <a16:creationId xmlns:a16="http://schemas.microsoft.com/office/drawing/2014/main" id="{6D3E6623-DAAE-B2F7-087E-1D42722908F7}"/>
                </a:ext>
              </a:extLst>
            </p:cNvPr>
            <p:cNvSpPr>
              <a:spLocks/>
            </p:cNvSpPr>
            <p:nvPr/>
          </p:nvSpPr>
          <p:spPr bwMode="auto">
            <a:xfrm>
              <a:off x="4478338" y="3241675"/>
              <a:ext cx="80963" cy="30163"/>
            </a:xfrm>
            <a:custGeom>
              <a:avLst/>
              <a:gdLst>
                <a:gd name="T0" fmla="*/ 0 w 51"/>
                <a:gd name="T1" fmla="*/ 19 h 19"/>
                <a:gd name="T2" fmla="*/ 4 w 51"/>
                <a:gd name="T3" fmla="*/ 17 h 19"/>
                <a:gd name="T4" fmla="*/ 50 w 51"/>
                <a:gd name="T5" fmla="*/ 1 h 19"/>
                <a:gd name="T6" fmla="*/ 51 w 51"/>
                <a:gd name="T7" fmla="*/ 0 h 19"/>
              </a:gdLst>
              <a:ahLst/>
              <a:cxnLst>
                <a:cxn ang="0">
                  <a:pos x="T0" y="T1"/>
                </a:cxn>
                <a:cxn ang="0">
                  <a:pos x="T2" y="T3"/>
                </a:cxn>
                <a:cxn ang="0">
                  <a:pos x="T4" y="T5"/>
                </a:cxn>
                <a:cxn ang="0">
                  <a:pos x="T6" y="T7"/>
                </a:cxn>
              </a:cxnLst>
              <a:rect l="0" t="0" r="r" b="b"/>
              <a:pathLst>
                <a:path w="51" h="19">
                  <a:moveTo>
                    <a:pt x="0" y="19"/>
                  </a:moveTo>
                  <a:lnTo>
                    <a:pt x="4" y="17"/>
                  </a:lnTo>
                  <a:lnTo>
                    <a:pt x="50" y="1"/>
                  </a:lnTo>
                  <a:lnTo>
                    <a:pt x="51"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2" name="Freeform 664">
              <a:extLst>
                <a:ext uri="{FF2B5EF4-FFF2-40B4-BE49-F238E27FC236}">
                  <a16:creationId xmlns:a16="http://schemas.microsoft.com/office/drawing/2014/main" id="{EE84CC3E-981B-B0D3-8639-9C85E1AB0454}"/>
                </a:ext>
              </a:extLst>
            </p:cNvPr>
            <p:cNvSpPr>
              <a:spLocks/>
            </p:cNvSpPr>
            <p:nvPr/>
          </p:nvSpPr>
          <p:spPr bwMode="auto">
            <a:xfrm>
              <a:off x="4913313" y="3241675"/>
              <a:ext cx="80963" cy="30163"/>
            </a:xfrm>
            <a:custGeom>
              <a:avLst/>
              <a:gdLst>
                <a:gd name="T0" fmla="*/ 0 w 51"/>
                <a:gd name="T1" fmla="*/ 0 h 19"/>
                <a:gd name="T2" fmla="*/ 1 w 51"/>
                <a:gd name="T3" fmla="*/ 1 h 19"/>
                <a:gd name="T4" fmla="*/ 47 w 51"/>
                <a:gd name="T5" fmla="*/ 17 h 19"/>
                <a:gd name="T6" fmla="*/ 51 w 51"/>
                <a:gd name="T7" fmla="*/ 19 h 19"/>
              </a:gdLst>
              <a:ahLst/>
              <a:cxnLst>
                <a:cxn ang="0">
                  <a:pos x="T0" y="T1"/>
                </a:cxn>
                <a:cxn ang="0">
                  <a:pos x="T2" y="T3"/>
                </a:cxn>
                <a:cxn ang="0">
                  <a:pos x="T4" y="T5"/>
                </a:cxn>
                <a:cxn ang="0">
                  <a:pos x="T6" y="T7"/>
                </a:cxn>
              </a:cxnLst>
              <a:rect l="0" t="0" r="r" b="b"/>
              <a:pathLst>
                <a:path w="51" h="19">
                  <a:moveTo>
                    <a:pt x="0" y="0"/>
                  </a:moveTo>
                  <a:lnTo>
                    <a:pt x="1" y="1"/>
                  </a:lnTo>
                  <a:lnTo>
                    <a:pt x="47" y="17"/>
                  </a:lnTo>
                  <a:lnTo>
                    <a:pt x="51" y="19"/>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3" name="Freeform 665">
              <a:extLst>
                <a:ext uri="{FF2B5EF4-FFF2-40B4-BE49-F238E27FC236}">
                  <a16:creationId xmlns:a16="http://schemas.microsoft.com/office/drawing/2014/main" id="{4DB5A0C6-F467-A04D-D57D-524D65163D4D}"/>
                </a:ext>
              </a:extLst>
            </p:cNvPr>
            <p:cNvSpPr>
              <a:spLocks/>
            </p:cNvSpPr>
            <p:nvPr/>
          </p:nvSpPr>
          <p:spPr bwMode="auto">
            <a:xfrm>
              <a:off x="4559301" y="3225800"/>
              <a:ext cx="354013" cy="15875"/>
            </a:xfrm>
            <a:custGeom>
              <a:avLst/>
              <a:gdLst>
                <a:gd name="T0" fmla="*/ 0 w 223"/>
                <a:gd name="T1" fmla="*/ 10 h 10"/>
                <a:gd name="T2" fmla="*/ 44 w 223"/>
                <a:gd name="T3" fmla="*/ 3 h 10"/>
                <a:gd name="T4" fmla="*/ 89 w 223"/>
                <a:gd name="T5" fmla="*/ 0 h 10"/>
                <a:gd name="T6" fmla="*/ 134 w 223"/>
                <a:gd name="T7" fmla="*/ 0 h 10"/>
                <a:gd name="T8" fmla="*/ 179 w 223"/>
                <a:gd name="T9" fmla="*/ 3 h 10"/>
                <a:gd name="T10" fmla="*/ 223 w 223"/>
                <a:gd name="T11" fmla="*/ 10 h 10"/>
              </a:gdLst>
              <a:ahLst/>
              <a:cxnLst>
                <a:cxn ang="0">
                  <a:pos x="T0" y="T1"/>
                </a:cxn>
                <a:cxn ang="0">
                  <a:pos x="T2" y="T3"/>
                </a:cxn>
                <a:cxn ang="0">
                  <a:pos x="T4" y="T5"/>
                </a:cxn>
                <a:cxn ang="0">
                  <a:pos x="T6" y="T7"/>
                </a:cxn>
                <a:cxn ang="0">
                  <a:pos x="T8" y="T9"/>
                </a:cxn>
                <a:cxn ang="0">
                  <a:pos x="T10" y="T11"/>
                </a:cxn>
              </a:cxnLst>
              <a:rect l="0" t="0" r="r" b="b"/>
              <a:pathLst>
                <a:path w="223" h="10">
                  <a:moveTo>
                    <a:pt x="0" y="10"/>
                  </a:moveTo>
                  <a:lnTo>
                    <a:pt x="44" y="3"/>
                  </a:lnTo>
                  <a:lnTo>
                    <a:pt x="89" y="0"/>
                  </a:lnTo>
                  <a:lnTo>
                    <a:pt x="134" y="0"/>
                  </a:lnTo>
                  <a:lnTo>
                    <a:pt x="179" y="3"/>
                  </a:lnTo>
                  <a:lnTo>
                    <a:pt x="223" y="1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4" name="Freeform 666">
              <a:extLst>
                <a:ext uri="{FF2B5EF4-FFF2-40B4-BE49-F238E27FC236}">
                  <a16:creationId xmlns:a16="http://schemas.microsoft.com/office/drawing/2014/main" id="{109D3C98-6421-D982-7B94-FF1AD1304CAC}"/>
                </a:ext>
              </a:extLst>
            </p:cNvPr>
            <p:cNvSpPr>
              <a:spLocks/>
            </p:cNvSpPr>
            <p:nvPr/>
          </p:nvSpPr>
          <p:spPr bwMode="auto">
            <a:xfrm>
              <a:off x="4481513" y="3421063"/>
              <a:ext cx="511175" cy="26988"/>
            </a:xfrm>
            <a:custGeom>
              <a:avLst/>
              <a:gdLst>
                <a:gd name="T0" fmla="*/ 322 w 322"/>
                <a:gd name="T1" fmla="*/ 0 h 17"/>
                <a:gd name="T2" fmla="*/ 319 w 322"/>
                <a:gd name="T3" fmla="*/ 1 h 17"/>
                <a:gd name="T4" fmla="*/ 273 w 322"/>
                <a:gd name="T5" fmla="*/ 9 h 17"/>
                <a:gd name="T6" fmla="*/ 228 w 322"/>
                <a:gd name="T7" fmla="*/ 14 h 17"/>
                <a:gd name="T8" fmla="*/ 183 w 322"/>
                <a:gd name="T9" fmla="*/ 17 h 17"/>
                <a:gd name="T10" fmla="*/ 138 w 322"/>
                <a:gd name="T11" fmla="*/ 17 h 17"/>
                <a:gd name="T12" fmla="*/ 93 w 322"/>
                <a:gd name="T13" fmla="*/ 14 h 17"/>
                <a:gd name="T14" fmla="*/ 48 w 322"/>
                <a:gd name="T15" fmla="*/ 9 h 17"/>
                <a:gd name="T16" fmla="*/ 2 w 322"/>
                <a:gd name="T17" fmla="*/ 1 h 17"/>
                <a:gd name="T18" fmla="*/ 0 w 32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17">
                  <a:moveTo>
                    <a:pt x="322" y="0"/>
                  </a:moveTo>
                  <a:lnTo>
                    <a:pt x="319" y="1"/>
                  </a:lnTo>
                  <a:lnTo>
                    <a:pt x="273" y="9"/>
                  </a:lnTo>
                  <a:lnTo>
                    <a:pt x="228" y="14"/>
                  </a:lnTo>
                  <a:lnTo>
                    <a:pt x="183" y="17"/>
                  </a:lnTo>
                  <a:lnTo>
                    <a:pt x="138" y="17"/>
                  </a:lnTo>
                  <a:lnTo>
                    <a:pt x="93" y="14"/>
                  </a:lnTo>
                  <a:lnTo>
                    <a:pt x="48" y="9"/>
                  </a:lnTo>
                  <a:lnTo>
                    <a:pt x="2" y="1"/>
                  </a:lnTo>
                  <a:lnTo>
                    <a:pt x="0"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5" name="Freeform 667">
              <a:extLst>
                <a:ext uri="{FF2B5EF4-FFF2-40B4-BE49-F238E27FC236}">
                  <a16:creationId xmlns:a16="http://schemas.microsoft.com/office/drawing/2014/main" id="{C916F84B-979C-1C88-D88A-AA6B49F57BF9}"/>
                </a:ext>
              </a:extLst>
            </p:cNvPr>
            <p:cNvSpPr>
              <a:spLocks/>
            </p:cNvSpPr>
            <p:nvPr/>
          </p:nvSpPr>
          <p:spPr bwMode="auto">
            <a:xfrm>
              <a:off x="4392613" y="3390900"/>
              <a:ext cx="88900" cy="30163"/>
            </a:xfrm>
            <a:custGeom>
              <a:avLst/>
              <a:gdLst>
                <a:gd name="T0" fmla="*/ 56 w 56"/>
                <a:gd name="T1" fmla="*/ 19 h 19"/>
                <a:gd name="T2" fmla="*/ 13 w 56"/>
                <a:gd name="T3" fmla="*/ 6 h 19"/>
                <a:gd name="T4" fmla="*/ 0 w 56"/>
                <a:gd name="T5" fmla="*/ 0 h 19"/>
              </a:gdLst>
              <a:ahLst/>
              <a:cxnLst>
                <a:cxn ang="0">
                  <a:pos x="T0" y="T1"/>
                </a:cxn>
                <a:cxn ang="0">
                  <a:pos x="T2" y="T3"/>
                </a:cxn>
                <a:cxn ang="0">
                  <a:pos x="T4" y="T5"/>
                </a:cxn>
              </a:cxnLst>
              <a:rect l="0" t="0" r="r" b="b"/>
              <a:pathLst>
                <a:path w="56" h="19">
                  <a:moveTo>
                    <a:pt x="56" y="19"/>
                  </a:moveTo>
                  <a:lnTo>
                    <a:pt x="13" y="6"/>
                  </a:lnTo>
                  <a:lnTo>
                    <a:pt x="0"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6" name="Freeform 668">
              <a:extLst>
                <a:ext uri="{FF2B5EF4-FFF2-40B4-BE49-F238E27FC236}">
                  <a16:creationId xmlns:a16="http://schemas.microsoft.com/office/drawing/2014/main" id="{1E440DB4-EEAE-D289-387D-B149B014F71D}"/>
                </a:ext>
              </a:extLst>
            </p:cNvPr>
            <p:cNvSpPr>
              <a:spLocks/>
            </p:cNvSpPr>
            <p:nvPr/>
          </p:nvSpPr>
          <p:spPr bwMode="auto">
            <a:xfrm>
              <a:off x="4992688" y="3390900"/>
              <a:ext cx="87313" cy="30163"/>
            </a:xfrm>
            <a:custGeom>
              <a:avLst/>
              <a:gdLst>
                <a:gd name="T0" fmla="*/ 55 w 55"/>
                <a:gd name="T1" fmla="*/ 0 h 19"/>
                <a:gd name="T2" fmla="*/ 42 w 55"/>
                <a:gd name="T3" fmla="*/ 6 h 19"/>
                <a:gd name="T4" fmla="*/ 0 w 55"/>
                <a:gd name="T5" fmla="*/ 19 h 19"/>
              </a:gdLst>
              <a:ahLst/>
              <a:cxnLst>
                <a:cxn ang="0">
                  <a:pos x="T0" y="T1"/>
                </a:cxn>
                <a:cxn ang="0">
                  <a:pos x="T2" y="T3"/>
                </a:cxn>
                <a:cxn ang="0">
                  <a:pos x="T4" y="T5"/>
                </a:cxn>
              </a:cxnLst>
              <a:rect l="0" t="0" r="r" b="b"/>
              <a:pathLst>
                <a:path w="55" h="19">
                  <a:moveTo>
                    <a:pt x="55" y="0"/>
                  </a:moveTo>
                  <a:lnTo>
                    <a:pt x="42" y="6"/>
                  </a:lnTo>
                  <a:lnTo>
                    <a:pt x="0" y="19"/>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7" name="Line 669">
              <a:extLst>
                <a:ext uri="{FF2B5EF4-FFF2-40B4-BE49-F238E27FC236}">
                  <a16:creationId xmlns:a16="http://schemas.microsoft.com/office/drawing/2014/main" id="{2D00E3F7-4538-72C5-0EAD-A92BF00F1553}"/>
                </a:ext>
              </a:extLst>
            </p:cNvPr>
            <p:cNvSpPr>
              <a:spLocks noChangeShapeType="1"/>
            </p:cNvSpPr>
            <p:nvPr/>
          </p:nvSpPr>
          <p:spPr bwMode="auto">
            <a:xfrm flipH="1" flipV="1">
              <a:off x="4343401" y="3362325"/>
              <a:ext cx="49213" cy="28575"/>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8" name="Line 670">
              <a:extLst>
                <a:ext uri="{FF2B5EF4-FFF2-40B4-BE49-F238E27FC236}">
                  <a16:creationId xmlns:a16="http://schemas.microsoft.com/office/drawing/2014/main" id="{C14D6909-24C9-1D82-B5F5-3C530162D3FA}"/>
                </a:ext>
              </a:extLst>
            </p:cNvPr>
            <p:cNvSpPr>
              <a:spLocks noChangeShapeType="1"/>
            </p:cNvSpPr>
            <p:nvPr/>
          </p:nvSpPr>
          <p:spPr bwMode="auto">
            <a:xfrm flipH="1">
              <a:off x="5080001" y="3362325"/>
              <a:ext cx="49213" cy="28575"/>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9" name="Freeform 671">
              <a:extLst>
                <a:ext uri="{FF2B5EF4-FFF2-40B4-BE49-F238E27FC236}">
                  <a16:creationId xmlns:a16="http://schemas.microsoft.com/office/drawing/2014/main" id="{60DAEB42-13C4-D9F4-0432-FB2483AC7862}"/>
                </a:ext>
              </a:extLst>
            </p:cNvPr>
            <p:cNvSpPr>
              <a:spLocks/>
            </p:cNvSpPr>
            <p:nvPr/>
          </p:nvSpPr>
          <p:spPr bwMode="auto">
            <a:xfrm>
              <a:off x="4322763" y="3332163"/>
              <a:ext cx="20638" cy="30163"/>
            </a:xfrm>
            <a:custGeom>
              <a:avLst/>
              <a:gdLst>
                <a:gd name="T0" fmla="*/ 13 w 13"/>
                <a:gd name="T1" fmla="*/ 19 h 19"/>
                <a:gd name="T2" fmla="*/ 12 w 13"/>
                <a:gd name="T3" fmla="*/ 18 h 19"/>
                <a:gd name="T4" fmla="*/ 0 w 13"/>
                <a:gd name="T5" fmla="*/ 0 h 19"/>
              </a:gdLst>
              <a:ahLst/>
              <a:cxnLst>
                <a:cxn ang="0">
                  <a:pos x="T0" y="T1"/>
                </a:cxn>
                <a:cxn ang="0">
                  <a:pos x="T2" y="T3"/>
                </a:cxn>
                <a:cxn ang="0">
                  <a:pos x="T4" y="T5"/>
                </a:cxn>
              </a:cxnLst>
              <a:rect l="0" t="0" r="r" b="b"/>
              <a:pathLst>
                <a:path w="13" h="19">
                  <a:moveTo>
                    <a:pt x="13" y="19"/>
                  </a:moveTo>
                  <a:lnTo>
                    <a:pt x="12" y="18"/>
                  </a:lnTo>
                  <a:lnTo>
                    <a:pt x="0"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0" name="Freeform 672">
              <a:extLst>
                <a:ext uri="{FF2B5EF4-FFF2-40B4-BE49-F238E27FC236}">
                  <a16:creationId xmlns:a16="http://schemas.microsoft.com/office/drawing/2014/main" id="{3B1E5AFD-392E-D3B9-3B3E-42BBAFC891E0}"/>
                </a:ext>
              </a:extLst>
            </p:cNvPr>
            <p:cNvSpPr>
              <a:spLocks/>
            </p:cNvSpPr>
            <p:nvPr/>
          </p:nvSpPr>
          <p:spPr bwMode="auto">
            <a:xfrm>
              <a:off x="5129213" y="3332163"/>
              <a:ext cx="20638" cy="30163"/>
            </a:xfrm>
            <a:custGeom>
              <a:avLst/>
              <a:gdLst>
                <a:gd name="T0" fmla="*/ 13 w 13"/>
                <a:gd name="T1" fmla="*/ 0 h 19"/>
                <a:gd name="T2" fmla="*/ 1 w 13"/>
                <a:gd name="T3" fmla="*/ 18 h 19"/>
                <a:gd name="T4" fmla="*/ 0 w 13"/>
                <a:gd name="T5" fmla="*/ 19 h 19"/>
              </a:gdLst>
              <a:ahLst/>
              <a:cxnLst>
                <a:cxn ang="0">
                  <a:pos x="T0" y="T1"/>
                </a:cxn>
                <a:cxn ang="0">
                  <a:pos x="T2" y="T3"/>
                </a:cxn>
                <a:cxn ang="0">
                  <a:pos x="T4" y="T5"/>
                </a:cxn>
              </a:cxnLst>
              <a:rect l="0" t="0" r="r" b="b"/>
              <a:pathLst>
                <a:path w="13" h="19">
                  <a:moveTo>
                    <a:pt x="13" y="0"/>
                  </a:moveTo>
                  <a:lnTo>
                    <a:pt x="1" y="18"/>
                  </a:lnTo>
                  <a:lnTo>
                    <a:pt x="0" y="19"/>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1" name="Line 673">
              <a:extLst>
                <a:ext uri="{FF2B5EF4-FFF2-40B4-BE49-F238E27FC236}">
                  <a16:creationId xmlns:a16="http://schemas.microsoft.com/office/drawing/2014/main" id="{98FF62A2-3D42-30AA-D810-B0889282090B}"/>
                </a:ext>
              </a:extLst>
            </p:cNvPr>
            <p:cNvSpPr>
              <a:spLocks noChangeShapeType="1"/>
            </p:cNvSpPr>
            <p:nvPr/>
          </p:nvSpPr>
          <p:spPr bwMode="auto">
            <a:xfrm flipV="1">
              <a:off x="4322763" y="3302000"/>
              <a:ext cx="0" cy="30163"/>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2" name="Line 674">
              <a:extLst>
                <a:ext uri="{FF2B5EF4-FFF2-40B4-BE49-F238E27FC236}">
                  <a16:creationId xmlns:a16="http://schemas.microsoft.com/office/drawing/2014/main" id="{577A19F1-5579-27B0-1400-9B84FD359705}"/>
                </a:ext>
              </a:extLst>
            </p:cNvPr>
            <p:cNvSpPr>
              <a:spLocks noChangeShapeType="1"/>
            </p:cNvSpPr>
            <p:nvPr/>
          </p:nvSpPr>
          <p:spPr bwMode="auto">
            <a:xfrm>
              <a:off x="5149851" y="3302000"/>
              <a:ext cx="0" cy="30163"/>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3" name="Freeform 675">
              <a:extLst>
                <a:ext uri="{FF2B5EF4-FFF2-40B4-BE49-F238E27FC236}">
                  <a16:creationId xmlns:a16="http://schemas.microsoft.com/office/drawing/2014/main" id="{E4247B49-D9E1-8961-9E05-D34C2F44D954}"/>
                </a:ext>
              </a:extLst>
            </p:cNvPr>
            <p:cNvSpPr>
              <a:spLocks/>
            </p:cNvSpPr>
            <p:nvPr/>
          </p:nvSpPr>
          <p:spPr bwMode="auto">
            <a:xfrm>
              <a:off x="4322763" y="3271838"/>
              <a:ext cx="20638" cy="30163"/>
            </a:xfrm>
            <a:custGeom>
              <a:avLst/>
              <a:gdLst>
                <a:gd name="T0" fmla="*/ 0 w 13"/>
                <a:gd name="T1" fmla="*/ 19 h 19"/>
                <a:gd name="T2" fmla="*/ 12 w 13"/>
                <a:gd name="T3" fmla="*/ 1 h 19"/>
                <a:gd name="T4" fmla="*/ 13 w 13"/>
                <a:gd name="T5" fmla="*/ 0 h 19"/>
              </a:gdLst>
              <a:ahLst/>
              <a:cxnLst>
                <a:cxn ang="0">
                  <a:pos x="T0" y="T1"/>
                </a:cxn>
                <a:cxn ang="0">
                  <a:pos x="T2" y="T3"/>
                </a:cxn>
                <a:cxn ang="0">
                  <a:pos x="T4" y="T5"/>
                </a:cxn>
              </a:cxnLst>
              <a:rect l="0" t="0" r="r" b="b"/>
              <a:pathLst>
                <a:path w="13" h="19">
                  <a:moveTo>
                    <a:pt x="0" y="19"/>
                  </a:moveTo>
                  <a:lnTo>
                    <a:pt x="12" y="1"/>
                  </a:lnTo>
                  <a:lnTo>
                    <a:pt x="13"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4" name="Freeform 676">
              <a:extLst>
                <a:ext uri="{FF2B5EF4-FFF2-40B4-BE49-F238E27FC236}">
                  <a16:creationId xmlns:a16="http://schemas.microsoft.com/office/drawing/2014/main" id="{2B04AD1F-6DAE-98FD-FAD0-8A04AA9C3746}"/>
                </a:ext>
              </a:extLst>
            </p:cNvPr>
            <p:cNvSpPr>
              <a:spLocks/>
            </p:cNvSpPr>
            <p:nvPr/>
          </p:nvSpPr>
          <p:spPr bwMode="auto">
            <a:xfrm>
              <a:off x="5129213" y="3271838"/>
              <a:ext cx="20638" cy="30163"/>
            </a:xfrm>
            <a:custGeom>
              <a:avLst/>
              <a:gdLst>
                <a:gd name="T0" fmla="*/ 0 w 13"/>
                <a:gd name="T1" fmla="*/ 0 h 19"/>
                <a:gd name="T2" fmla="*/ 1 w 13"/>
                <a:gd name="T3" fmla="*/ 1 h 19"/>
                <a:gd name="T4" fmla="*/ 13 w 13"/>
                <a:gd name="T5" fmla="*/ 19 h 19"/>
              </a:gdLst>
              <a:ahLst/>
              <a:cxnLst>
                <a:cxn ang="0">
                  <a:pos x="T0" y="T1"/>
                </a:cxn>
                <a:cxn ang="0">
                  <a:pos x="T2" y="T3"/>
                </a:cxn>
                <a:cxn ang="0">
                  <a:pos x="T4" y="T5"/>
                </a:cxn>
              </a:cxnLst>
              <a:rect l="0" t="0" r="r" b="b"/>
              <a:pathLst>
                <a:path w="13" h="19">
                  <a:moveTo>
                    <a:pt x="0" y="0"/>
                  </a:moveTo>
                  <a:lnTo>
                    <a:pt x="1" y="1"/>
                  </a:lnTo>
                  <a:lnTo>
                    <a:pt x="13" y="19"/>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5" name="Line 677">
              <a:extLst>
                <a:ext uri="{FF2B5EF4-FFF2-40B4-BE49-F238E27FC236}">
                  <a16:creationId xmlns:a16="http://schemas.microsoft.com/office/drawing/2014/main" id="{B8181E42-6298-27F5-1CEB-6AF89785273D}"/>
                </a:ext>
              </a:extLst>
            </p:cNvPr>
            <p:cNvSpPr>
              <a:spLocks noChangeShapeType="1"/>
            </p:cNvSpPr>
            <p:nvPr/>
          </p:nvSpPr>
          <p:spPr bwMode="auto">
            <a:xfrm flipV="1">
              <a:off x="4343401" y="3241675"/>
              <a:ext cx="49213" cy="30163"/>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6" name="Line 678">
              <a:extLst>
                <a:ext uri="{FF2B5EF4-FFF2-40B4-BE49-F238E27FC236}">
                  <a16:creationId xmlns:a16="http://schemas.microsoft.com/office/drawing/2014/main" id="{F7E73CA9-6755-BA32-411B-74B0BAE1AA4F}"/>
                </a:ext>
              </a:extLst>
            </p:cNvPr>
            <p:cNvSpPr>
              <a:spLocks noChangeShapeType="1"/>
            </p:cNvSpPr>
            <p:nvPr/>
          </p:nvSpPr>
          <p:spPr bwMode="auto">
            <a:xfrm>
              <a:off x="5080001" y="3241675"/>
              <a:ext cx="49213" cy="30163"/>
            </a:xfrm>
            <a:prstGeom prst="line">
              <a:avLst/>
            </a:prstGeom>
            <a:noFill/>
            <a:ln w="6350" cap="flat">
              <a:solidFill>
                <a:srgbClr val="3F2AB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7" name="Freeform 679">
              <a:extLst>
                <a:ext uri="{FF2B5EF4-FFF2-40B4-BE49-F238E27FC236}">
                  <a16:creationId xmlns:a16="http://schemas.microsoft.com/office/drawing/2014/main" id="{95474BB5-0480-8925-DE25-20A015CEB764}"/>
                </a:ext>
              </a:extLst>
            </p:cNvPr>
            <p:cNvSpPr>
              <a:spLocks/>
            </p:cNvSpPr>
            <p:nvPr/>
          </p:nvSpPr>
          <p:spPr bwMode="auto">
            <a:xfrm>
              <a:off x="4392613" y="3211513"/>
              <a:ext cx="88900" cy="30163"/>
            </a:xfrm>
            <a:custGeom>
              <a:avLst/>
              <a:gdLst>
                <a:gd name="T0" fmla="*/ 0 w 56"/>
                <a:gd name="T1" fmla="*/ 19 h 19"/>
                <a:gd name="T2" fmla="*/ 13 w 56"/>
                <a:gd name="T3" fmla="*/ 14 h 19"/>
                <a:gd name="T4" fmla="*/ 56 w 56"/>
                <a:gd name="T5" fmla="*/ 0 h 19"/>
              </a:gdLst>
              <a:ahLst/>
              <a:cxnLst>
                <a:cxn ang="0">
                  <a:pos x="T0" y="T1"/>
                </a:cxn>
                <a:cxn ang="0">
                  <a:pos x="T2" y="T3"/>
                </a:cxn>
                <a:cxn ang="0">
                  <a:pos x="T4" y="T5"/>
                </a:cxn>
              </a:cxnLst>
              <a:rect l="0" t="0" r="r" b="b"/>
              <a:pathLst>
                <a:path w="56" h="19">
                  <a:moveTo>
                    <a:pt x="0" y="19"/>
                  </a:moveTo>
                  <a:lnTo>
                    <a:pt x="13" y="14"/>
                  </a:lnTo>
                  <a:lnTo>
                    <a:pt x="56" y="0"/>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8" name="Freeform 680">
              <a:extLst>
                <a:ext uri="{FF2B5EF4-FFF2-40B4-BE49-F238E27FC236}">
                  <a16:creationId xmlns:a16="http://schemas.microsoft.com/office/drawing/2014/main" id="{65FF31D1-F655-7D86-7693-08F35E4390F7}"/>
                </a:ext>
              </a:extLst>
            </p:cNvPr>
            <p:cNvSpPr>
              <a:spLocks/>
            </p:cNvSpPr>
            <p:nvPr/>
          </p:nvSpPr>
          <p:spPr bwMode="auto">
            <a:xfrm>
              <a:off x="4992688" y="3211513"/>
              <a:ext cx="87313" cy="30163"/>
            </a:xfrm>
            <a:custGeom>
              <a:avLst/>
              <a:gdLst>
                <a:gd name="T0" fmla="*/ 0 w 55"/>
                <a:gd name="T1" fmla="*/ 0 h 19"/>
                <a:gd name="T2" fmla="*/ 42 w 55"/>
                <a:gd name="T3" fmla="*/ 14 h 19"/>
                <a:gd name="T4" fmla="*/ 55 w 55"/>
                <a:gd name="T5" fmla="*/ 19 h 19"/>
              </a:gdLst>
              <a:ahLst/>
              <a:cxnLst>
                <a:cxn ang="0">
                  <a:pos x="T0" y="T1"/>
                </a:cxn>
                <a:cxn ang="0">
                  <a:pos x="T2" y="T3"/>
                </a:cxn>
                <a:cxn ang="0">
                  <a:pos x="T4" y="T5"/>
                </a:cxn>
              </a:cxnLst>
              <a:rect l="0" t="0" r="r" b="b"/>
              <a:pathLst>
                <a:path w="55" h="19">
                  <a:moveTo>
                    <a:pt x="0" y="0"/>
                  </a:moveTo>
                  <a:lnTo>
                    <a:pt x="42" y="14"/>
                  </a:lnTo>
                  <a:lnTo>
                    <a:pt x="55" y="19"/>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9" name="Freeform 681">
              <a:extLst>
                <a:ext uri="{FF2B5EF4-FFF2-40B4-BE49-F238E27FC236}">
                  <a16:creationId xmlns:a16="http://schemas.microsoft.com/office/drawing/2014/main" id="{98E4E0DB-C038-53DC-35EA-577CB3C92F76}"/>
                </a:ext>
              </a:extLst>
            </p:cNvPr>
            <p:cNvSpPr>
              <a:spLocks/>
            </p:cNvSpPr>
            <p:nvPr/>
          </p:nvSpPr>
          <p:spPr bwMode="auto">
            <a:xfrm>
              <a:off x="4481513" y="3184525"/>
              <a:ext cx="511175" cy="26988"/>
            </a:xfrm>
            <a:custGeom>
              <a:avLst/>
              <a:gdLst>
                <a:gd name="T0" fmla="*/ 0 w 322"/>
                <a:gd name="T1" fmla="*/ 17 h 17"/>
                <a:gd name="T2" fmla="*/ 2 w 322"/>
                <a:gd name="T3" fmla="*/ 17 h 17"/>
                <a:gd name="T4" fmla="*/ 48 w 322"/>
                <a:gd name="T5" fmla="*/ 9 h 17"/>
                <a:gd name="T6" fmla="*/ 93 w 322"/>
                <a:gd name="T7" fmla="*/ 3 h 17"/>
                <a:gd name="T8" fmla="*/ 138 w 322"/>
                <a:gd name="T9" fmla="*/ 0 h 17"/>
                <a:gd name="T10" fmla="*/ 183 w 322"/>
                <a:gd name="T11" fmla="*/ 0 h 17"/>
                <a:gd name="T12" fmla="*/ 228 w 322"/>
                <a:gd name="T13" fmla="*/ 3 h 17"/>
                <a:gd name="T14" fmla="*/ 273 w 322"/>
                <a:gd name="T15" fmla="*/ 9 h 17"/>
                <a:gd name="T16" fmla="*/ 319 w 322"/>
                <a:gd name="T17" fmla="*/ 17 h 17"/>
                <a:gd name="T18" fmla="*/ 322 w 32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17">
                  <a:moveTo>
                    <a:pt x="0" y="17"/>
                  </a:moveTo>
                  <a:lnTo>
                    <a:pt x="2" y="17"/>
                  </a:lnTo>
                  <a:lnTo>
                    <a:pt x="48" y="9"/>
                  </a:lnTo>
                  <a:lnTo>
                    <a:pt x="93" y="3"/>
                  </a:lnTo>
                  <a:lnTo>
                    <a:pt x="138" y="0"/>
                  </a:lnTo>
                  <a:lnTo>
                    <a:pt x="183" y="0"/>
                  </a:lnTo>
                  <a:lnTo>
                    <a:pt x="228" y="3"/>
                  </a:lnTo>
                  <a:lnTo>
                    <a:pt x="273" y="9"/>
                  </a:lnTo>
                  <a:lnTo>
                    <a:pt x="319" y="17"/>
                  </a:lnTo>
                  <a:lnTo>
                    <a:pt x="322" y="17"/>
                  </a:lnTo>
                </a:path>
              </a:pathLst>
            </a:custGeom>
            <a:noFill/>
            <a:ln w="6350" cap="flat">
              <a:solidFill>
                <a:srgbClr val="3F2AB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0" name="Freeform 682">
              <a:extLst>
                <a:ext uri="{FF2B5EF4-FFF2-40B4-BE49-F238E27FC236}">
                  <a16:creationId xmlns:a16="http://schemas.microsoft.com/office/drawing/2014/main" id="{8A8C81F1-C6A7-B36A-7CEF-CFA76C057724}"/>
                </a:ext>
              </a:extLst>
            </p:cNvPr>
            <p:cNvSpPr>
              <a:spLocks/>
            </p:cNvSpPr>
            <p:nvPr/>
          </p:nvSpPr>
          <p:spPr bwMode="auto">
            <a:xfrm>
              <a:off x="4492626" y="3511550"/>
              <a:ext cx="488950" cy="14288"/>
            </a:xfrm>
            <a:custGeom>
              <a:avLst/>
              <a:gdLst>
                <a:gd name="T0" fmla="*/ 308 w 308"/>
                <a:gd name="T1" fmla="*/ 0 h 9"/>
                <a:gd name="T2" fmla="*/ 266 w 308"/>
                <a:gd name="T3" fmla="*/ 4 h 9"/>
                <a:gd name="T4" fmla="*/ 221 w 308"/>
                <a:gd name="T5" fmla="*/ 7 h 9"/>
                <a:gd name="T6" fmla="*/ 176 w 308"/>
                <a:gd name="T7" fmla="*/ 9 h 9"/>
                <a:gd name="T8" fmla="*/ 131 w 308"/>
                <a:gd name="T9" fmla="*/ 9 h 9"/>
                <a:gd name="T10" fmla="*/ 86 w 308"/>
                <a:gd name="T11" fmla="*/ 7 h 9"/>
                <a:gd name="T12" fmla="*/ 41 w 308"/>
                <a:gd name="T13" fmla="*/ 4 h 9"/>
                <a:gd name="T14" fmla="*/ 0 w 30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9">
                  <a:moveTo>
                    <a:pt x="308" y="0"/>
                  </a:moveTo>
                  <a:lnTo>
                    <a:pt x="266" y="4"/>
                  </a:lnTo>
                  <a:lnTo>
                    <a:pt x="221" y="7"/>
                  </a:lnTo>
                  <a:lnTo>
                    <a:pt x="176" y="9"/>
                  </a:lnTo>
                  <a:lnTo>
                    <a:pt x="131" y="9"/>
                  </a:lnTo>
                  <a:lnTo>
                    <a:pt x="86" y="7"/>
                  </a:lnTo>
                  <a:lnTo>
                    <a:pt x="41" y="4"/>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1" name="Freeform 683">
              <a:extLst>
                <a:ext uri="{FF2B5EF4-FFF2-40B4-BE49-F238E27FC236}">
                  <a16:creationId xmlns:a16="http://schemas.microsoft.com/office/drawing/2014/main" id="{DCD97BCA-0256-E9F6-2901-BD2F38AE342B}"/>
                </a:ext>
              </a:extLst>
            </p:cNvPr>
            <p:cNvSpPr>
              <a:spLocks/>
            </p:cNvSpPr>
            <p:nvPr/>
          </p:nvSpPr>
          <p:spPr bwMode="auto">
            <a:xfrm>
              <a:off x="4329113" y="3481388"/>
              <a:ext cx="163513" cy="30163"/>
            </a:xfrm>
            <a:custGeom>
              <a:avLst/>
              <a:gdLst>
                <a:gd name="T0" fmla="*/ 103 w 103"/>
                <a:gd name="T1" fmla="*/ 19 h 19"/>
                <a:gd name="T2" fmla="*/ 98 w 103"/>
                <a:gd name="T3" fmla="*/ 18 h 19"/>
                <a:gd name="T4" fmla="*/ 53 w 103"/>
                <a:gd name="T5" fmla="*/ 11 h 19"/>
                <a:gd name="T6" fmla="*/ 8 w 103"/>
                <a:gd name="T7" fmla="*/ 2 h 19"/>
                <a:gd name="T8" fmla="*/ 0 w 103"/>
                <a:gd name="T9" fmla="*/ 0 h 19"/>
              </a:gdLst>
              <a:ahLst/>
              <a:cxnLst>
                <a:cxn ang="0">
                  <a:pos x="T0" y="T1"/>
                </a:cxn>
                <a:cxn ang="0">
                  <a:pos x="T2" y="T3"/>
                </a:cxn>
                <a:cxn ang="0">
                  <a:pos x="T4" y="T5"/>
                </a:cxn>
                <a:cxn ang="0">
                  <a:pos x="T6" y="T7"/>
                </a:cxn>
                <a:cxn ang="0">
                  <a:pos x="T8" y="T9"/>
                </a:cxn>
              </a:cxnLst>
              <a:rect l="0" t="0" r="r" b="b"/>
              <a:pathLst>
                <a:path w="103" h="19">
                  <a:moveTo>
                    <a:pt x="103" y="19"/>
                  </a:moveTo>
                  <a:lnTo>
                    <a:pt x="98" y="18"/>
                  </a:lnTo>
                  <a:lnTo>
                    <a:pt x="53" y="11"/>
                  </a:lnTo>
                  <a:lnTo>
                    <a:pt x="8" y="2"/>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2" name="Freeform 684">
              <a:extLst>
                <a:ext uri="{FF2B5EF4-FFF2-40B4-BE49-F238E27FC236}">
                  <a16:creationId xmlns:a16="http://schemas.microsoft.com/office/drawing/2014/main" id="{64E09A2B-B952-4214-9C76-3817577716FF}"/>
                </a:ext>
              </a:extLst>
            </p:cNvPr>
            <p:cNvSpPr>
              <a:spLocks/>
            </p:cNvSpPr>
            <p:nvPr/>
          </p:nvSpPr>
          <p:spPr bwMode="auto">
            <a:xfrm>
              <a:off x="4981576" y="3481388"/>
              <a:ext cx="161925" cy="30163"/>
            </a:xfrm>
            <a:custGeom>
              <a:avLst/>
              <a:gdLst>
                <a:gd name="T0" fmla="*/ 102 w 102"/>
                <a:gd name="T1" fmla="*/ 0 h 19"/>
                <a:gd name="T2" fmla="*/ 94 w 102"/>
                <a:gd name="T3" fmla="*/ 2 h 19"/>
                <a:gd name="T4" fmla="*/ 49 w 102"/>
                <a:gd name="T5" fmla="*/ 11 h 19"/>
                <a:gd name="T6" fmla="*/ 4 w 102"/>
                <a:gd name="T7" fmla="*/ 18 h 19"/>
                <a:gd name="T8" fmla="*/ 0 w 102"/>
                <a:gd name="T9" fmla="*/ 19 h 19"/>
              </a:gdLst>
              <a:ahLst/>
              <a:cxnLst>
                <a:cxn ang="0">
                  <a:pos x="T0" y="T1"/>
                </a:cxn>
                <a:cxn ang="0">
                  <a:pos x="T2" y="T3"/>
                </a:cxn>
                <a:cxn ang="0">
                  <a:pos x="T4" y="T5"/>
                </a:cxn>
                <a:cxn ang="0">
                  <a:pos x="T6" y="T7"/>
                </a:cxn>
                <a:cxn ang="0">
                  <a:pos x="T8" y="T9"/>
                </a:cxn>
              </a:cxnLst>
              <a:rect l="0" t="0" r="r" b="b"/>
              <a:pathLst>
                <a:path w="102" h="19">
                  <a:moveTo>
                    <a:pt x="102" y="0"/>
                  </a:moveTo>
                  <a:lnTo>
                    <a:pt x="94" y="2"/>
                  </a:lnTo>
                  <a:lnTo>
                    <a:pt x="49" y="11"/>
                  </a:lnTo>
                  <a:lnTo>
                    <a:pt x="4" y="18"/>
                  </a:lnTo>
                  <a:lnTo>
                    <a:pt x="0"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3" name="Freeform 685">
              <a:extLst>
                <a:ext uri="{FF2B5EF4-FFF2-40B4-BE49-F238E27FC236}">
                  <a16:creationId xmlns:a16="http://schemas.microsoft.com/office/drawing/2014/main" id="{0BB80779-C47C-7739-69DC-5B6F58240F34}"/>
                </a:ext>
              </a:extLst>
            </p:cNvPr>
            <p:cNvSpPr>
              <a:spLocks/>
            </p:cNvSpPr>
            <p:nvPr/>
          </p:nvSpPr>
          <p:spPr bwMode="auto">
            <a:xfrm>
              <a:off x="4230688" y="3451225"/>
              <a:ext cx="98425" cy="30163"/>
            </a:xfrm>
            <a:custGeom>
              <a:avLst/>
              <a:gdLst>
                <a:gd name="T0" fmla="*/ 62 w 62"/>
                <a:gd name="T1" fmla="*/ 19 h 19"/>
                <a:gd name="T2" fmla="*/ 25 w 62"/>
                <a:gd name="T3" fmla="*/ 8 h 19"/>
                <a:gd name="T4" fmla="*/ 0 w 62"/>
                <a:gd name="T5" fmla="*/ 0 h 19"/>
              </a:gdLst>
              <a:ahLst/>
              <a:cxnLst>
                <a:cxn ang="0">
                  <a:pos x="T0" y="T1"/>
                </a:cxn>
                <a:cxn ang="0">
                  <a:pos x="T2" y="T3"/>
                </a:cxn>
                <a:cxn ang="0">
                  <a:pos x="T4" y="T5"/>
                </a:cxn>
              </a:cxnLst>
              <a:rect l="0" t="0" r="r" b="b"/>
              <a:pathLst>
                <a:path w="62" h="19">
                  <a:moveTo>
                    <a:pt x="62" y="19"/>
                  </a:moveTo>
                  <a:lnTo>
                    <a:pt x="25" y="8"/>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4" name="Freeform 686">
              <a:extLst>
                <a:ext uri="{FF2B5EF4-FFF2-40B4-BE49-F238E27FC236}">
                  <a16:creationId xmlns:a16="http://schemas.microsoft.com/office/drawing/2014/main" id="{45E266A2-1AB8-1790-1D90-225012032157}"/>
                </a:ext>
              </a:extLst>
            </p:cNvPr>
            <p:cNvSpPr>
              <a:spLocks/>
            </p:cNvSpPr>
            <p:nvPr/>
          </p:nvSpPr>
          <p:spPr bwMode="auto">
            <a:xfrm>
              <a:off x="5143501" y="3451225"/>
              <a:ext cx="98425" cy="30163"/>
            </a:xfrm>
            <a:custGeom>
              <a:avLst/>
              <a:gdLst>
                <a:gd name="T0" fmla="*/ 62 w 62"/>
                <a:gd name="T1" fmla="*/ 0 h 19"/>
                <a:gd name="T2" fmla="*/ 37 w 62"/>
                <a:gd name="T3" fmla="*/ 8 h 19"/>
                <a:gd name="T4" fmla="*/ 0 w 62"/>
                <a:gd name="T5" fmla="*/ 19 h 19"/>
              </a:gdLst>
              <a:ahLst/>
              <a:cxnLst>
                <a:cxn ang="0">
                  <a:pos x="T0" y="T1"/>
                </a:cxn>
                <a:cxn ang="0">
                  <a:pos x="T2" y="T3"/>
                </a:cxn>
                <a:cxn ang="0">
                  <a:pos x="T4" y="T5"/>
                </a:cxn>
              </a:cxnLst>
              <a:rect l="0" t="0" r="r" b="b"/>
              <a:pathLst>
                <a:path w="62" h="19">
                  <a:moveTo>
                    <a:pt x="62" y="0"/>
                  </a:moveTo>
                  <a:lnTo>
                    <a:pt x="37" y="8"/>
                  </a:lnTo>
                  <a:lnTo>
                    <a:pt x="0"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5" name="Freeform 687">
              <a:extLst>
                <a:ext uri="{FF2B5EF4-FFF2-40B4-BE49-F238E27FC236}">
                  <a16:creationId xmlns:a16="http://schemas.microsoft.com/office/drawing/2014/main" id="{23A641F5-FE75-AF9B-EE17-143B3F0A938D}"/>
                </a:ext>
              </a:extLst>
            </p:cNvPr>
            <p:cNvSpPr>
              <a:spLocks/>
            </p:cNvSpPr>
            <p:nvPr/>
          </p:nvSpPr>
          <p:spPr bwMode="auto">
            <a:xfrm>
              <a:off x="4165601" y="3421063"/>
              <a:ext cx="65088" cy="30163"/>
            </a:xfrm>
            <a:custGeom>
              <a:avLst/>
              <a:gdLst>
                <a:gd name="T0" fmla="*/ 41 w 41"/>
                <a:gd name="T1" fmla="*/ 19 h 19"/>
                <a:gd name="T2" fmla="*/ 21 w 41"/>
                <a:gd name="T3" fmla="*/ 11 h 19"/>
                <a:gd name="T4" fmla="*/ 0 w 41"/>
                <a:gd name="T5" fmla="*/ 0 h 19"/>
              </a:gdLst>
              <a:ahLst/>
              <a:cxnLst>
                <a:cxn ang="0">
                  <a:pos x="T0" y="T1"/>
                </a:cxn>
                <a:cxn ang="0">
                  <a:pos x="T2" y="T3"/>
                </a:cxn>
                <a:cxn ang="0">
                  <a:pos x="T4" y="T5"/>
                </a:cxn>
              </a:cxnLst>
              <a:rect l="0" t="0" r="r" b="b"/>
              <a:pathLst>
                <a:path w="41" h="19">
                  <a:moveTo>
                    <a:pt x="41" y="19"/>
                  </a:moveTo>
                  <a:lnTo>
                    <a:pt x="21" y="11"/>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6" name="Freeform 688">
              <a:extLst>
                <a:ext uri="{FF2B5EF4-FFF2-40B4-BE49-F238E27FC236}">
                  <a16:creationId xmlns:a16="http://schemas.microsoft.com/office/drawing/2014/main" id="{AD789269-0E99-14A1-81F9-DCCCD4B12690}"/>
                </a:ext>
              </a:extLst>
            </p:cNvPr>
            <p:cNvSpPr>
              <a:spLocks/>
            </p:cNvSpPr>
            <p:nvPr/>
          </p:nvSpPr>
          <p:spPr bwMode="auto">
            <a:xfrm>
              <a:off x="5241926" y="3421063"/>
              <a:ext cx="65088" cy="30163"/>
            </a:xfrm>
            <a:custGeom>
              <a:avLst/>
              <a:gdLst>
                <a:gd name="T0" fmla="*/ 41 w 41"/>
                <a:gd name="T1" fmla="*/ 0 h 19"/>
                <a:gd name="T2" fmla="*/ 20 w 41"/>
                <a:gd name="T3" fmla="*/ 11 h 19"/>
                <a:gd name="T4" fmla="*/ 0 w 41"/>
                <a:gd name="T5" fmla="*/ 19 h 19"/>
              </a:gdLst>
              <a:ahLst/>
              <a:cxnLst>
                <a:cxn ang="0">
                  <a:pos x="T0" y="T1"/>
                </a:cxn>
                <a:cxn ang="0">
                  <a:pos x="T2" y="T3"/>
                </a:cxn>
                <a:cxn ang="0">
                  <a:pos x="T4" y="T5"/>
                </a:cxn>
              </a:cxnLst>
              <a:rect l="0" t="0" r="r" b="b"/>
              <a:pathLst>
                <a:path w="41" h="19">
                  <a:moveTo>
                    <a:pt x="41" y="0"/>
                  </a:moveTo>
                  <a:lnTo>
                    <a:pt x="20" y="11"/>
                  </a:lnTo>
                  <a:lnTo>
                    <a:pt x="0"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7" name="Freeform 689">
              <a:extLst>
                <a:ext uri="{FF2B5EF4-FFF2-40B4-BE49-F238E27FC236}">
                  <a16:creationId xmlns:a16="http://schemas.microsoft.com/office/drawing/2014/main" id="{0814A01A-05FE-844A-9868-6C9E31E9CAA7}"/>
                </a:ext>
              </a:extLst>
            </p:cNvPr>
            <p:cNvSpPr>
              <a:spLocks/>
            </p:cNvSpPr>
            <p:nvPr/>
          </p:nvSpPr>
          <p:spPr bwMode="auto">
            <a:xfrm>
              <a:off x="4119563" y="3390900"/>
              <a:ext cx="46038" cy="30163"/>
            </a:xfrm>
            <a:custGeom>
              <a:avLst/>
              <a:gdLst>
                <a:gd name="T0" fmla="*/ 29 w 29"/>
                <a:gd name="T1" fmla="*/ 19 h 19"/>
                <a:gd name="T2" fmla="*/ 5 w 29"/>
                <a:gd name="T3" fmla="*/ 4 h 19"/>
                <a:gd name="T4" fmla="*/ 0 w 29"/>
                <a:gd name="T5" fmla="*/ 0 h 19"/>
              </a:gdLst>
              <a:ahLst/>
              <a:cxnLst>
                <a:cxn ang="0">
                  <a:pos x="T0" y="T1"/>
                </a:cxn>
                <a:cxn ang="0">
                  <a:pos x="T2" y="T3"/>
                </a:cxn>
                <a:cxn ang="0">
                  <a:pos x="T4" y="T5"/>
                </a:cxn>
              </a:cxnLst>
              <a:rect l="0" t="0" r="r" b="b"/>
              <a:pathLst>
                <a:path w="29" h="19">
                  <a:moveTo>
                    <a:pt x="29" y="19"/>
                  </a:moveTo>
                  <a:lnTo>
                    <a:pt x="5" y="4"/>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8" name="Freeform 690">
              <a:extLst>
                <a:ext uri="{FF2B5EF4-FFF2-40B4-BE49-F238E27FC236}">
                  <a16:creationId xmlns:a16="http://schemas.microsoft.com/office/drawing/2014/main" id="{E6D7FE18-9878-C822-B264-638C832D9C2D}"/>
                </a:ext>
              </a:extLst>
            </p:cNvPr>
            <p:cNvSpPr>
              <a:spLocks/>
            </p:cNvSpPr>
            <p:nvPr/>
          </p:nvSpPr>
          <p:spPr bwMode="auto">
            <a:xfrm>
              <a:off x="5307013" y="3390900"/>
              <a:ext cx="46038" cy="30163"/>
            </a:xfrm>
            <a:custGeom>
              <a:avLst/>
              <a:gdLst>
                <a:gd name="T0" fmla="*/ 29 w 29"/>
                <a:gd name="T1" fmla="*/ 0 h 19"/>
                <a:gd name="T2" fmla="*/ 24 w 29"/>
                <a:gd name="T3" fmla="*/ 4 h 19"/>
                <a:gd name="T4" fmla="*/ 0 w 29"/>
                <a:gd name="T5" fmla="*/ 19 h 19"/>
              </a:gdLst>
              <a:ahLst/>
              <a:cxnLst>
                <a:cxn ang="0">
                  <a:pos x="T0" y="T1"/>
                </a:cxn>
                <a:cxn ang="0">
                  <a:pos x="T2" y="T3"/>
                </a:cxn>
                <a:cxn ang="0">
                  <a:pos x="T4" y="T5"/>
                </a:cxn>
              </a:cxnLst>
              <a:rect l="0" t="0" r="r" b="b"/>
              <a:pathLst>
                <a:path w="29" h="19">
                  <a:moveTo>
                    <a:pt x="29" y="0"/>
                  </a:moveTo>
                  <a:lnTo>
                    <a:pt x="24" y="4"/>
                  </a:lnTo>
                  <a:lnTo>
                    <a:pt x="0"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9" name="Line 691">
              <a:extLst>
                <a:ext uri="{FF2B5EF4-FFF2-40B4-BE49-F238E27FC236}">
                  <a16:creationId xmlns:a16="http://schemas.microsoft.com/office/drawing/2014/main" id="{68F6EFBC-A660-83D4-106D-81478A50E200}"/>
                </a:ext>
              </a:extLst>
            </p:cNvPr>
            <p:cNvSpPr>
              <a:spLocks noChangeShapeType="1"/>
            </p:cNvSpPr>
            <p:nvPr/>
          </p:nvSpPr>
          <p:spPr bwMode="auto">
            <a:xfrm flipH="1" flipV="1">
              <a:off x="4092576" y="3362325"/>
              <a:ext cx="26988" cy="28575"/>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0" name="Line 692">
              <a:extLst>
                <a:ext uri="{FF2B5EF4-FFF2-40B4-BE49-F238E27FC236}">
                  <a16:creationId xmlns:a16="http://schemas.microsoft.com/office/drawing/2014/main" id="{088C1DFC-DCB3-4A02-F50F-0BA563A9435F}"/>
                </a:ext>
              </a:extLst>
            </p:cNvPr>
            <p:cNvSpPr>
              <a:spLocks noChangeShapeType="1"/>
            </p:cNvSpPr>
            <p:nvPr/>
          </p:nvSpPr>
          <p:spPr bwMode="auto">
            <a:xfrm flipH="1">
              <a:off x="5353051" y="3362325"/>
              <a:ext cx="26988" cy="28575"/>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1" name="Line 693">
              <a:extLst>
                <a:ext uri="{FF2B5EF4-FFF2-40B4-BE49-F238E27FC236}">
                  <a16:creationId xmlns:a16="http://schemas.microsoft.com/office/drawing/2014/main" id="{08FC3AB2-16BE-BAA5-2F08-DC04C7B980B8}"/>
                </a:ext>
              </a:extLst>
            </p:cNvPr>
            <p:cNvSpPr>
              <a:spLocks noChangeShapeType="1"/>
            </p:cNvSpPr>
            <p:nvPr/>
          </p:nvSpPr>
          <p:spPr bwMode="auto">
            <a:xfrm flipH="1" flipV="1">
              <a:off x="4078288" y="3332163"/>
              <a:ext cx="142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2" name="Line 694">
              <a:extLst>
                <a:ext uri="{FF2B5EF4-FFF2-40B4-BE49-F238E27FC236}">
                  <a16:creationId xmlns:a16="http://schemas.microsoft.com/office/drawing/2014/main" id="{85746E86-6805-F8B7-A42A-03F5F1BB777B}"/>
                </a:ext>
              </a:extLst>
            </p:cNvPr>
            <p:cNvSpPr>
              <a:spLocks noChangeShapeType="1"/>
            </p:cNvSpPr>
            <p:nvPr/>
          </p:nvSpPr>
          <p:spPr bwMode="auto">
            <a:xfrm flipH="1">
              <a:off x="5380038" y="3332163"/>
              <a:ext cx="142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3" name="Line 695">
              <a:extLst>
                <a:ext uri="{FF2B5EF4-FFF2-40B4-BE49-F238E27FC236}">
                  <a16:creationId xmlns:a16="http://schemas.microsoft.com/office/drawing/2014/main" id="{E63BF839-8091-37E3-EAEC-A312A5AECF2B}"/>
                </a:ext>
              </a:extLst>
            </p:cNvPr>
            <p:cNvSpPr>
              <a:spLocks noChangeShapeType="1"/>
            </p:cNvSpPr>
            <p:nvPr/>
          </p:nvSpPr>
          <p:spPr bwMode="auto">
            <a:xfrm flipV="1">
              <a:off x="4078288" y="3302000"/>
              <a:ext cx="0"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4" name="Line 696">
              <a:extLst>
                <a:ext uri="{FF2B5EF4-FFF2-40B4-BE49-F238E27FC236}">
                  <a16:creationId xmlns:a16="http://schemas.microsoft.com/office/drawing/2014/main" id="{8168852F-9C40-143C-8008-5B3C689A0A38}"/>
                </a:ext>
              </a:extLst>
            </p:cNvPr>
            <p:cNvSpPr>
              <a:spLocks noChangeShapeType="1"/>
            </p:cNvSpPr>
            <p:nvPr/>
          </p:nvSpPr>
          <p:spPr bwMode="auto">
            <a:xfrm>
              <a:off x="5394326" y="3302000"/>
              <a:ext cx="0"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5" name="Line 697">
              <a:extLst>
                <a:ext uri="{FF2B5EF4-FFF2-40B4-BE49-F238E27FC236}">
                  <a16:creationId xmlns:a16="http://schemas.microsoft.com/office/drawing/2014/main" id="{E63F203F-960E-C088-516E-C3BA8E003969}"/>
                </a:ext>
              </a:extLst>
            </p:cNvPr>
            <p:cNvSpPr>
              <a:spLocks noChangeShapeType="1"/>
            </p:cNvSpPr>
            <p:nvPr/>
          </p:nvSpPr>
          <p:spPr bwMode="auto">
            <a:xfrm flipV="1">
              <a:off x="4078288" y="3271838"/>
              <a:ext cx="142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6" name="Line 698">
              <a:extLst>
                <a:ext uri="{FF2B5EF4-FFF2-40B4-BE49-F238E27FC236}">
                  <a16:creationId xmlns:a16="http://schemas.microsoft.com/office/drawing/2014/main" id="{D333BF8F-3411-701F-8FE1-3A1C9A5DC0E3}"/>
                </a:ext>
              </a:extLst>
            </p:cNvPr>
            <p:cNvSpPr>
              <a:spLocks noChangeShapeType="1"/>
            </p:cNvSpPr>
            <p:nvPr/>
          </p:nvSpPr>
          <p:spPr bwMode="auto">
            <a:xfrm>
              <a:off x="5380038" y="3271838"/>
              <a:ext cx="142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7" name="Line 699">
              <a:extLst>
                <a:ext uri="{FF2B5EF4-FFF2-40B4-BE49-F238E27FC236}">
                  <a16:creationId xmlns:a16="http://schemas.microsoft.com/office/drawing/2014/main" id="{6AE865DA-B4E4-948E-0801-B4786F07E700}"/>
                </a:ext>
              </a:extLst>
            </p:cNvPr>
            <p:cNvSpPr>
              <a:spLocks noChangeShapeType="1"/>
            </p:cNvSpPr>
            <p:nvPr/>
          </p:nvSpPr>
          <p:spPr bwMode="auto">
            <a:xfrm flipV="1">
              <a:off x="4092576" y="3241675"/>
              <a:ext cx="269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8" name="Line 700">
              <a:extLst>
                <a:ext uri="{FF2B5EF4-FFF2-40B4-BE49-F238E27FC236}">
                  <a16:creationId xmlns:a16="http://schemas.microsoft.com/office/drawing/2014/main" id="{3D119675-ED54-2D2E-51E0-D0AD37EF815A}"/>
                </a:ext>
              </a:extLst>
            </p:cNvPr>
            <p:cNvSpPr>
              <a:spLocks noChangeShapeType="1"/>
            </p:cNvSpPr>
            <p:nvPr/>
          </p:nvSpPr>
          <p:spPr bwMode="auto">
            <a:xfrm>
              <a:off x="5353051" y="3241675"/>
              <a:ext cx="26988" cy="30163"/>
            </a:xfrm>
            <a:prstGeom prst="line">
              <a:avLst/>
            </a:prstGeom>
            <a:noFill/>
            <a:ln w="6350" cap="flat">
              <a:solidFill>
                <a:srgbClr val="4332C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9" name="Freeform 701">
              <a:extLst>
                <a:ext uri="{FF2B5EF4-FFF2-40B4-BE49-F238E27FC236}">
                  <a16:creationId xmlns:a16="http://schemas.microsoft.com/office/drawing/2014/main" id="{20C70CF1-99CA-CCA9-AAEA-F9B6EDF9946E}"/>
                </a:ext>
              </a:extLst>
            </p:cNvPr>
            <p:cNvSpPr>
              <a:spLocks/>
            </p:cNvSpPr>
            <p:nvPr/>
          </p:nvSpPr>
          <p:spPr bwMode="auto">
            <a:xfrm>
              <a:off x="4119563" y="3211513"/>
              <a:ext cx="46038" cy="30163"/>
            </a:xfrm>
            <a:custGeom>
              <a:avLst/>
              <a:gdLst>
                <a:gd name="T0" fmla="*/ 0 w 29"/>
                <a:gd name="T1" fmla="*/ 19 h 19"/>
                <a:gd name="T2" fmla="*/ 5 w 29"/>
                <a:gd name="T3" fmla="*/ 16 h 19"/>
                <a:gd name="T4" fmla="*/ 29 w 29"/>
                <a:gd name="T5" fmla="*/ 0 h 19"/>
              </a:gdLst>
              <a:ahLst/>
              <a:cxnLst>
                <a:cxn ang="0">
                  <a:pos x="T0" y="T1"/>
                </a:cxn>
                <a:cxn ang="0">
                  <a:pos x="T2" y="T3"/>
                </a:cxn>
                <a:cxn ang="0">
                  <a:pos x="T4" y="T5"/>
                </a:cxn>
              </a:cxnLst>
              <a:rect l="0" t="0" r="r" b="b"/>
              <a:pathLst>
                <a:path w="29" h="19">
                  <a:moveTo>
                    <a:pt x="0" y="19"/>
                  </a:moveTo>
                  <a:lnTo>
                    <a:pt x="5" y="16"/>
                  </a:lnTo>
                  <a:lnTo>
                    <a:pt x="29"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0" name="Freeform 702">
              <a:extLst>
                <a:ext uri="{FF2B5EF4-FFF2-40B4-BE49-F238E27FC236}">
                  <a16:creationId xmlns:a16="http://schemas.microsoft.com/office/drawing/2014/main" id="{4306B7DA-3FAB-0E94-EC57-9A1C2977B5CB}"/>
                </a:ext>
              </a:extLst>
            </p:cNvPr>
            <p:cNvSpPr>
              <a:spLocks/>
            </p:cNvSpPr>
            <p:nvPr/>
          </p:nvSpPr>
          <p:spPr bwMode="auto">
            <a:xfrm>
              <a:off x="5307013" y="3211513"/>
              <a:ext cx="46038" cy="30163"/>
            </a:xfrm>
            <a:custGeom>
              <a:avLst/>
              <a:gdLst>
                <a:gd name="T0" fmla="*/ 0 w 29"/>
                <a:gd name="T1" fmla="*/ 0 h 19"/>
                <a:gd name="T2" fmla="*/ 24 w 29"/>
                <a:gd name="T3" fmla="*/ 16 h 19"/>
                <a:gd name="T4" fmla="*/ 29 w 29"/>
                <a:gd name="T5" fmla="*/ 19 h 19"/>
              </a:gdLst>
              <a:ahLst/>
              <a:cxnLst>
                <a:cxn ang="0">
                  <a:pos x="T0" y="T1"/>
                </a:cxn>
                <a:cxn ang="0">
                  <a:pos x="T2" y="T3"/>
                </a:cxn>
                <a:cxn ang="0">
                  <a:pos x="T4" y="T5"/>
                </a:cxn>
              </a:cxnLst>
              <a:rect l="0" t="0" r="r" b="b"/>
              <a:pathLst>
                <a:path w="29" h="19">
                  <a:moveTo>
                    <a:pt x="0" y="0"/>
                  </a:moveTo>
                  <a:lnTo>
                    <a:pt x="24" y="16"/>
                  </a:lnTo>
                  <a:lnTo>
                    <a:pt x="29"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1" name="Freeform 703">
              <a:extLst>
                <a:ext uri="{FF2B5EF4-FFF2-40B4-BE49-F238E27FC236}">
                  <a16:creationId xmlns:a16="http://schemas.microsoft.com/office/drawing/2014/main" id="{CF274B7F-E3CE-E6AB-DCE8-763291666D90}"/>
                </a:ext>
              </a:extLst>
            </p:cNvPr>
            <p:cNvSpPr>
              <a:spLocks/>
            </p:cNvSpPr>
            <p:nvPr/>
          </p:nvSpPr>
          <p:spPr bwMode="auto">
            <a:xfrm>
              <a:off x="4165601" y="3182938"/>
              <a:ext cx="65088" cy="28575"/>
            </a:xfrm>
            <a:custGeom>
              <a:avLst/>
              <a:gdLst>
                <a:gd name="T0" fmla="*/ 0 w 41"/>
                <a:gd name="T1" fmla="*/ 18 h 18"/>
                <a:gd name="T2" fmla="*/ 21 w 41"/>
                <a:gd name="T3" fmla="*/ 8 h 18"/>
                <a:gd name="T4" fmla="*/ 41 w 41"/>
                <a:gd name="T5" fmla="*/ 0 h 18"/>
              </a:gdLst>
              <a:ahLst/>
              <a:cxnLst>
                <a:cxn ang="0">
                  <a:pos x="T0" y="T1"/>
                </a:cxn>
                <a:cxn ang="0">
                  <a:pos x="T2" y="T3"/>
                </a:cxn>
                <a:cxn ang="0">
                  <a:pos x="T4" y="T5"/>
                </a:cxn>
              </a:cxnLst>
              <a:rect l="0" t="0" r="r" b="b"/>
              <a:pathLst>
                <a:path w="41" h="18">
                  <a:moveTo>
                    <a:pt x="0" y="18"/>
                  </a:moveTo>
                  <a:lnTo>
                    <a:pt x="21" y="8"/>
                  </a:lnTo>
                  <a:lnTo>
                    <a:pt x="41"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2" name="Freeform 704">
              <a:extLst>
                <a:ext uri="{FF2B5EF4-FFF2-40B4-BE49-F238E27FC236}">
                  <a16:creationId xmlns:a16="http://schemas.microsoft.com/office/drawing/2014/main" id="{41976882-D8FA-615B-68C5-62ECE39AECA6}"/>
                </a:ext>
              </a:extLst>
            </p:cNvPr>
            <p:cNvSpPr>
              <a:spLocks/>
            </p:cNvSpPr>
            <p:nvPr/>
          </p:nvSpPr>
          <p:spPr bwMode="auto">
            <a:xfrm>
              <a:off x="5241926" y="3182938"/>
              <a:ext cx="65088" cy="28575"/>
            </a:xfrm>
            <a:custGeom>
              <a:avLst/>
              <a:gdLst>
                <a:gd name="T0" fmla="*/ 0 w 41"/>
                <a:gd name="T1" fmla="*/ 0 h 18"/>
                <a:gd name="T2" fmla="*/ 20 w 41"/>
                <a:gd name="T3" fmla="*/ 8 h 18"/>
                <a:gd name="T4" fmla="*/ 41 w 41"/>
                <a:gd name="T5" fmla="*/ 18 h 18"/>
              </a:gdLst>
              <a:ahLst/>
              <a:cxnLst>
                <a:cxn ang="0">
                  <a:pos x="T0" y="T1"/>
                </a:cxn>
                <a:cxn ang="0">
                  <a:pos x="T2" y="T3"/>
                </a:cxn>
                <a:cxn ang="0">
                  <a:pos x="T4" y="T5"/>
                </a:cxn>
              </a:cxnLst>
              <a:rect l="0" t="0" r="r" b="b"/>
              <a:pathLst>
                <a:path w="41" h="18">
                  <a:moveTo>
                    <a:pt x="0" y="0"/>
                  </a:moveTo>
                  <a:lnTo>
                    <a:pt x="20" y="8"/>
                  </a:lnTo>
                  <a:lnTo>
                    <a:pt x="41" y="18"/>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3" name="Freeform 705">
              <a:extLst>
                <a:ext uri="{FF2B5EF4-FFF2-40B4-BE49-F238E27FC236}">
                  <a16:creationId xmlns:a16="http://schemas.microsoft.com/office/drawing/2014/main" id="{719F7010-6868-3265-E505-CBEDCFD53370}"/>
                </a:ext>
              </a:extLst>
            </p:cNvPr>
            <p:cNvSpPr>
              <a:spLocks/>
            </p:cNvSpPr>
            <p:nvPr/>
          </p:nvSpPr>
          <p:spPr bwMode="auto">
            <a:xfrm>
              <a:off x="4230688" y="3152775"/>
              <a:ext cx="98425" cy="30163"/>
            </a:xfrm>
            <a:custGeom>
              <a:avLst/>
              <a:gdLst>
                <a:gd name="T0" fmla="*/ 0 w 62"/>
                <a:gd name="T1" fmla="*/ 19 h 19"/>
                <a:gd name="T2" fmla="*/ 25 w 62"/>
                <a:gd name="T3" fmla="*/ 11 h 19"/>
                <a:gd name="T4" fmla="*/ 62 w 62"/>
                <a:gd name="T5" fmla="*/ 0 h 19"/>
              </a:gdLst>
              <a:ahLst/>
              <a:cxnLst>
                <a:cxn ang="0">
                  <a:pos x="T0" y="T1"/>
                </a:cxn>
                <a:cxn ang="0">
                  <a:pos x="T2" y="T3"/>
                </a:cxn>
                <a:cxn ang="0">
                  <a:pos x="T4" y="T5"/>
                </a:cxn>
              </a:cxnLst>
              <a:rect l="0" t="0" r="r" b="b"/>
              <a:pathLst>
                <a:path w="62" h="19">
                  <a:moveTo>
                    <a:pt x="0" y="19"/>
                  </a:moveTo>
                  <a:lnTo>
                    <a:pt x="25" y="11"/>
                  </a:lnTo>
                  <a:lnTo>
                    <a:pt x="62"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4" name="Freeform 706">
              <a:extLst>
                <a:ext uri="{FF2B5EF4-FFF2-40B4-BE49-F238E27FC236}">
                  <a16:creationId xmlns:a16="http://schemas.microsoft.com/office/drawing/2014/main" id="{C3DB69A7-69D2-1BC9-4F4B-B7DE3EFDAC9B}"/>
                </a:ext>
              </a:extLst>
            </p:cNvPr>
            <p:cNvSpPr>
              <a:spLocks/>
            </p:cNvSpPr>
            <p:nvPr/>
          </p:nvSpPr>
          <p:spPr bwMode="auto">
            <a:xfrm>
              <a:off x="5143501" y="3152775"/>
              <a:ext cx="98425" cy="30163"/>
            </a:xfrm>
            <a:custGeom>
              <a:avLst/>
              <a:gdLst>
                <a:gd name="T0" fmla="*/ 0 w 62"/>
                <a:gd name="T1" fmla="*/ 0 h 19"/>
                <a:gd name="T2" fmla="*/ 37 w 62"/>
                <a:gd name="T3" fmla="*/ 11 h 19"/>
                <a:gd name="T4" fmla="*/ 62 w 62"/>
                <a:gd name="T5" fmla="*/ 19 h 19"/>
              </a:gdLst>
              <a:ahLst/>
              <a:cxnLst>
                <a:cxn ang="0">
                  <a:pos x="T0" y="T1"/>
                </a:cxn>
                <a:cxn ang="0">
                  <a:pos x="T2" y="T3"/>
                </a:cxn>
                <a:cxn ang="0">
                  <a:pos x="T4" y="T5"/>
                </a:cxn>
              </a:cxnLst>
              <a:rect l="0" t="0" r="r" b="b"/>
              <a:pathLst>
                <a:path w="62" h="19">
                  <a:moveTo>
                    <a:pt x="0" y="0"/>
                  </a:moveTo>
                  <a:lnTo>
                    <a:pt x="37" y="11"/>
                  </a:lnTo>
                  <a:lnTo>
                    <a:pt x="62"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5" name="Freeform 707">
              <a:extLst>
                <a:ext uri="{FF2B5EF4-FFF2-40B4-BE49-F238E27FC236}">
                  <a16:creationId xmlns:a16="http://schemas.microsoft.com/office/drawing/2014/main" id="{423EE745-7594-B68A-887F-AB70A6381CEB}"/>
                </a:ext>
              </a:extLst>
            </p:cNvPr>
            <p:cNvSpPr>
              <a:spLocks/>
            </p:cNvSpPr>
            <p:nvPr/>
          </p:nvSpPr>
          <p:spPr bwMode="auto">
            <a:xfrm>
              <a:off x="4329113" y="3122613"/>
              <a:ext cx="163513" cy="30163"/>
            </a:xfrm>
            <a:custGeom>
              <a:avLst/>
              <a:gdLst>
                <a:gd name="T0" fmla="*/ 0 w 103"/>
                <a:gd name="T1" fmla="*/ 19 h 19"/>
                <a:gd name="T2" fmla="*/ 8 w 103"/>
                <a:gd name="T3" fmla="*/ 17 h 19"/>
                <a:gd name="T4" fmla="*/ 53 w 103"/>
                <a:gd name="T5" fmla="*/ 8 h 19"/>
                <a:gd name="T6" fmla="*/ 98 w 103"/>
                <a:gd name="T7" fmla="*/ 0 h 19"/>
                <a:gd name="T8" fmla="*/ 103 w 103"/>
                <a:gd name="T9" fmla="*/ 0 h 19"/>
              </a:gdLst>
              <a:ahLst/>
              <a:cxnLst>
                <a:cxn ang="0">
                  <a:pos x="T0" y="T1"/>
                </a:cxn>
                <a:cxn ang="0">
                  <a:pos x="T2" y="T3"/>
                </a:cxn>
                <a:cxn ang="0">
                  <a:pos x="T4" y="T5"/>
                </a:cxn>
                <a:cxn ang="0">
                  <a:pos x="T6" y="T7"/>
                </a:cxn>
                <a:cxn ang="0">
                  <a:pos x="T8" y="T9"/>
                </a:cxn>
              </a:cxnLst>
              <a:rect l="0" t="0" r="r" b="b"/>
              <a:pathLst>
                <a:path w="103" h="19">
                  <a:moveTo>
                    <a:pt x="0" y="19"/>
                  </a:moveTo>
                  <a:lnTo>
                    <a:pt x="8" y="17"/>
                  </a:lnTo>
                  <a:lnTo>
                    <a:pt x="53" y="8"/>
                  </a:lnTo>
                  <a:lnTo>
                    <a:pt x="98" y="0"/>
                  </a:lnTo>
                  <a:lnTo>
                    <a:pt x="103"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6" name="Freeform 708">
              <a:extLst>
                <a:ext uri="{FF2B5EF4-FFF2-40B4-BE49-F238E27FC236}">
                  <a16:creationId xmlns:a16="http://schemas.microsoft.com/office/drawing/2014/main" id="{E02BCC8D-46D3-FC07-A83E-2E57D0FB69A5}"/>
                </a:ext>
              </a:extLst>
            </p:cNvPr>
            <p:cNvSpPr>
              <a:spLocks/>
            </p:cNvSpPr>
            <p:nvPr/>
          </p:nvSpPr>
          <p:spPr bwMode="auto">
            <a:xfrm>
              <a:off x="4981576" y="3122613"/>
              <a:ext cx="161925" cy="30163"/>
            </a:xfrm>
            <a:custGeom>
              <a:avLst/>
              <a:gdLst>
                <a:gd name="T0" fmla="*/ 0 w 102"/>
                <a:gd name="T1" fmla="*/ 0 h 19"/>
                <a:gd name="T2" fmla="*/ 4 w 102"/>
                <a:gd name="T3" fmla="*/ 0 h 19"/>
                <a:gd name="T4" fmla="*/ 49 w 102"/>
                <a:gd name="T5" fmla="*/ 8 h 19"/>
                <a:gd name="T6" fmla="*/ 94 w 102"/>
                <a:gd name="T7" fmla="*/ 17 h 19"/>
                <a:gd name="T8" fmla="*/ 102 w 102"/>
                <a:gd name="T9" fmla="*/ 19 h 19"/>
              </a:gdLst>
              <a:ahLst/>
              <a:cxnLst>
                <a:cxn ang="0">
                  <a:pos x="T0" y="T1"/>
                </a:cxn>
                <a:cxn ang="0">
                  <a:pos x="T2" y="T3"/>
                </a:cxn>
                <a:cxn ang="0">
                  <a:pos x="T4" y="T5"/>
                </a:cxn>
                <a:cxn ang="0">
                  <a:pos x="T6" y="T7"/>
                </a:cxn>
                <a:cxn ang="0">
                  <a:pos x="T8" y="T9"/>
                </a:cxn>
              </a:cxnLst>
              <a:rect l="0" t="0" r="r" b="b"/>
              <a:pathLst>
                <a:path w="102" h="19">
                  <a:moveTo>
                    <a:pt x="0" y="0"/>
                  </a:moveTo>
                  <a:lnTo>
                    <a:pt x="4" y="0"/>
                  </a:lnTo>
                  <a:lnTo>
                    <a:pt x="49" y="8"/>
                  </a:lnTo>
                  <a:lnTo>
                    <a:pt x="94" y="17"/>
                  </a:lnTo>
                  <a:lnTo>
                    <a:pt x="102" y="1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7" name="Freeform 709">
              <a:extLst>
                <a:ext uri="{FF2B5EF4-FFF2-40B4-BE49-F238E27FC236}">
                  <a16:creationId xmlns:a16="http://schemas.microsoft.com/office/drawing/2014/main" id="{EAE52008-AFFD-2796-379A-6CFF57E4BFEF}"/>
                </a:ext>
              </a:extLst>
            </p:cNvPr>
            <p:cNvSpPr>
              <a:spLocks/>
            </p:cNvSpPr>
            <p:nvPr/>
          </p:nvSpPr>
          <p:spPr bwMode="auto">
            <a:xfrm>
              <a:off x="4492626" y="3108325"/>
              <a:ext cx="488950" cy="14288"/>
            </a:xfrm>
            <a:custGeom>
              <a:avLst/>
              <a:gdLst>
                <a:gd name="T0" fmla="*/ 0 w 308"/>
                <a:gd name="T1" fmla="*/ 9 h 9"/>
                <a:gd name="T2" fmla="*/ 41 w 308"/>
                <a:gd name="T3" fmla="*/ 5 h 9"/>
                <a:gd name="T4" fmla="*/ 86 w 308"/>
                <a:gd name="T5" fmla="*/ 2 h 9"/>
                <a:gd name="T6" fmla="*/ 131 w 308"/>
                <a:gd name="T7" fmla="*/ 0 h 9"/>
                <a:gd name="T8" fmla="*/ 176 w 308"/>
                <a:gd name="T9" fmla="*/ 0 h 9"/>
                <a:gd name="T10" fmla="*/ 221 w 308"/>
                <a:gd name="T11" fmla="*/ 2 h 9"/>
                <a:gd name="T12" fmla="*/ 266 w 308"/>
                <a:gd name="T13" fmla="*/ 5 h 9"/>
                <a:gd name="T14" fmla="*/ 308 w 30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9">
                  <a:moveTo>
                    <a:pt x="0" y="9"/>
                  </a:moveTo>
                  <a:lnTo>
                    <a:pt x="41" y="5"/>
                  </a:lnTo>
                  <a:lnTo>
                    <a:pt x="86" y="2"/>
                  </a:lnTo>
                  <a:lnTo>
                    <a:pt x="131" y="0"/>
                  </a:lnTo>
                  <a:lnTo>
                    <a:pt x="176" y="0"/>
                  </a:lnTo>
                  <a:lnTo>
                    <a:pt x="221" y="2"/>
                  </a:lnTo>
                  <a:lnTo>
                    <a:pt x="266" y="5"/>
                  </a:lnTo>
                  <a:lnTo>
                    <a:pt x="308" y="9"/>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8" name="Freeform 710">
              <a:extLst>
                <a:ext uri="{FF2B5EF4-FFF2-40B4-BE49-F238E27FC236}">
                  <a16:creationId xmlns:a16="http://schemas.microsoft.com/office/drawing/2014/main" id="{C0C6B689-745D-CA79-ECCB-691498398DF9}"/>
                </a:ext>
              </a:extLst>
            </p:cNvPr>
            <p:cNvSpPr>
              <a:spLocks/>
            </p:cNvSpPr>
            <p:nvPr/>
          </p:nvSpPr>
          <p:spPr bwMode="auto">
            <a:xfrm>
              <a:off x="4475163" y="3600450"/>
              <a:ext cx="522288" cy="11113"/>
            </a:xfrm>
            <a:custGeom>
              <a:avLst/>
              <a:gdLst>
                <a:gd name="T0" fmla="*/ 329 w 329"/>
                <a:gd name="T1" fmla="*/ 0 h 7"/>
                <a:gd name="T2" fmla="*/ 323 w 329"/>
                <a:gd name="T3" fmla="*/ 1 h 7"/>
                <a:gd name="T4" fmla="*/ 277 w 329"/>
                <a:gd name="T5" fmla="*/ 4 h 7"/>
                <a:gd name="T6" fmla="*/ 232 w 329"/>
                <a:gd name="T7" fmla="*/ 6 h 7"/>
                <a:gd name="T8" fmla="*/ 187 w 329"/>
                <a:gd name="T9" fmla="*/ 7 h 7"/>
                <a:gd name="T10" fmla="*/ 142 w 329"/>
                <a:gd name="T11" fmla="*/ 7 h 7"/>
                <a:gd name="T12" fmla="*/ 97 w 329"/>
                <a:gd name="T13" fmla="*/ 6 h 7"/>
                <a:gd name="T14" fmla="*/ 52 w 329"/>
                <a:gd name="T15" fmla="*/ 4 h 7"/>
                <a:gd name="T16" fmla="*/ 6 w 329"/>
                <a:gd name="T17" fmla="*/ 1 h 7"/>
                <a:gd name="T18" fmla="*/ 0 w 32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7">
                  <a:moveTo>
                    <a:pt x="329" y="0"/>
                  </a:moveTo>
                  <a:lnTo>
                    <a:pt x="323" y="1"/>
                  </a:lnTo>
                  <a:lnTo>
                    <a:pt x="277" y="4"/>
                  </a:lnTo>
                  <a:lnTo>
                    <a:pt x="232" y="6"/>
                  </a:lnTo>
                  <a:lnTo>
                    <a:pt x="187" y="7"/>
                  </a:lnTo>
                  <a:lnTo>
                    <a:pt x="142" y="7"/>
                  </a:lnTo>
                  <a:lnTo>
                    <a:pt x="97" y="6"/>
                  </a:lnTo>
                  <a:lnTo>
                    <a:pt x="52" y="4"/>
                  </a:lnTo>
                  <a:lnTo>
                    <a:pt x="6" y="1"/>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9" name="Freeform 711">
              <a:extLst>
                <a:ext uri="{FF2B5EF4-FFF2-40B4-BE49-F238E27FC236}">
                  <a16:creationId xmlns:a16="http://schemas.microsoft.com/office/drawing/2014/main" id="{3D7A0A87-4850-0555-2FE9-B69B800AFE8E}"/>
                </a:ext>
              </a:extLst>
            </p:cNvPr>
            <p:cNvSpPr>
              <a:spLocks/>
            </p:cNvSpPr>
            <p:nvPr/>
          </p:nvSpPr>
          <p:spPr bwMode="auto">
            <a:xfrm>
              <a:off x="4257676" y="3570288"/>
              <a:ext cx="217488" cy="30163"/>
            </a:xfrm>
            <a:custGeom>
              <a:avLst/>
              <a:gdLst>
                <a:gd name="T0" fmla="*/ 137 w 137"/>
                <a:gd name="T1" fmla="*/ 19 h 19"/>
                <a:gd name="T2" fmla="*/ 98 w 137"/>
                <a:gd name="T3" fmla="*/ 15 h 19"/>
                <a:gd name="T4" fmla="*/ 53 w 137"/>
                <a:gd name="T5" fmla="*/ 9 h 19"/>
                <a:gd name="T6" fmla="*/ 8 w 137"/>
                <a:gd name="T7" fmla="*/ 2 h 19"/>
                <a:gd name="T8" fmla="*/ 0 w 137"/>
                <a:gd name="T9" fmla="*/ 0 h 19"/>
              </a:gdLst>
              <a:ahLst/>
              <a:cxnLst>
                <a:cxn ang="0">
                  <a:pos x="T0" y="T1"/>
                </a:cxn>
                <a:cxn ang="0">
                  <a:pos x="T2" y="T3"/>
                </a:cxn>
                <a:cxn ang="0">
                  <a:pos x="T4" y="T5"/>
                </a:cxn>
                <a:cxn ang="0">
                  <a:pos x="T6" y="T7"/>
                </a:cxn>
                <a:cxn ang="0">
                  <a:pos x="T8" y="T9"/>
                </a:cxn>
              </a:cxnLst>
              <a:rect l="0" t="0" r="r" b="b"/>
              <a:pathLst>
                <a:path w="137" h="19">
                  <a:moveTo>
                    <a:pt x="137" y="19"/>
                  </a:moveTo>
                  <a:lnTo>
                    <a:pt x="98" y="15"/>
                  </a:lnTo>
                  <a:lnTo>
                    <a:pt x="53" y="9"/>
                  </a:lnTo>
                  <a:lnTo>
                    <a:pt x="8" y="2"/>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0" name="Freeform 712">
              <a:extLst>
                <a:ext uri="{FF2B5EF4-FFF2-40B4-BE49-F238E27FC236}">
                  <a16:creationId xmlns:a16="http://schemas.microsoft.com/office/drawing/2014/main" id="{9861573A-82EF-9E27-C3D9-21490EFBE656}"/>
                </a:ext>
              </a:extLst>
            </p:cNvPr>
            <p:cNvSpPr>
              <a:spLocks/>
            </p:cNvSpPr>
            <p:nvPr/>
          </p:nvSpPr>
          <p:spPr bwMode="auto">
            <a:xfrm>
              <a:off x="4997451" y="3570288"/>
              <a:ext cx="217488" cy="30163"/>
            </a:xfrm>
            <a:custGeom>
              <a:avLst/>
              <a:gdLst>
                <a:gd name="T0" fmla="*/ 137 w 137"/>
                <a:gd name="T1" fmla="*/ 0 h 19"/>
                <a:gd name="T2" fmla="*/ 129 w 137"/>
                <a:gd name="T3" fmla="*/ 2 h 19"/>
                <a:gd name="T4" fmla="*/ 84 w 137"/>
                <a:gd name="T5" fmla="*/ 9 h 19"/>
                <a:gd name="T6" fmla="*/ 39 w 137"/>
                <a:gd name="T7" fmla="*/ 15 h 19"/>
                <a:gd name="T8" fmla="*/ 0 w 137"/>
                <a:gd name="T9" fmla="*/ 19 h 19"/>
              </a:gdLst>
              <a:ahLst/>
              <a:cxnLst>
                <a:cxn ang="0">
                  <a:pos x="T0" y="T1"/>
                </a:cxn>
                <a:cxn ang="0">
                  <a:pos x="T2" y="T3"/>
                </a:cxn>
                <a:cxn ang="0">
                  <a:pos x="T4" y="T5"/>
                </a:cxn>
                <a:cxn ang="0">
                  <a:pos x="T6" y="T7"/>
                </a:cxn>
                <a:cxn ang="0">
                  <a:pos x="T8" y="T9"/>
                </a:cxn>
              </a:cxnLst>
              <a:rect l="0" t="0" r="r" b="b"/>
              <a:pathLst>
                <a:path w="137" h="19">
                  <a:moveTo>
                    <a:pt x="137" y="0"/>
                  </a:moveTo>
                  <a:lnTo>
                    <a:pt x="129" y="2"/>
                  </a:lnTo>
                  <a:lnTo>
                    <a:pt x="84" y="9"/>
                  </a:lnTo>
                  <a:lnTo>
                    <a:pt x="39" y="15"/>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1" name="Freeform 713">
              <a:extLst>
                <a:ext uri="{FF2B5EF4-FFF2-40B4-BE49-F238E27FC236}">
                  <a16:creationId xmlns:a16="http://schemas.microsoft.com/office/drawing/2014/main" id="{3FA4DDC3-0A45-3F8C-92C8-85FCB3633788}"/>
                </a:ext>
              </a:extLst>
            </p:cNvPr>
            <p:cNvSpPr>
              <a:spLocks/>
            </p:cNvSpPr>
            <p:nvPr/>
          </p:nvSpPr>
          <p:spPr bwMode="auto">
            <a:xfrm>
              <a:off x="4125913" y="3541713"/>
              <a:ext cx="131763" cy="28575"/>
            </a:xfrm>
            <a:custGeom>
              <a:avLst/>
              <a:gdLst>
                <a:gd name="T0" fmla="*/ 83 w 83"/>
                <a:gd name="T1" fmla="*/ 18 h 18"/>
                <a:gd name="T2" fmla="*/ 46 w 83"/>
                <a:gd name="T3" fmla="*/ 11 h 18"/>
                <a:gd name="T4" fmla="*/ 1 w 83"/>
                <a:gd name="T5" fmla="*/ 0 h 18"/>
                <a:gd name="T6" fmla="*/ 0 w 83"/>
                <a:gd name="T7" fmla="*/ 0 h 18"/>
              </a:gdLst>
              <a:ahLst/>
              <a:cxnLst>
                <a:cxn ang="0">
                  <a:pos x="T0" y="T1"/>
                </a:cxn>
                <a:cxn ang="0">
                  <a:pos x="T2" y="T3"/>
                </a:cxn>
                <a:cxn ang="0">
                  <a:pos x="T4" y="T5"/>
                </a:cxn>
                <a:cxn ang="0">
                  <a:pos x="T6" y="T7"/>
                </a:cxn>
              </a:cxnLst>
              <a:rect l="0" t="0" r="r" b="b"/>
              <a:pathLst>
                <a:path w="83" h="18">
                  <a:moveTo>
                    <a:pt x="83" y="18"/>
                  </a:moveTo>
                  <a:lnTo>
                    <a:pt x="46" y="11"/>
                  </a:lnTo>
                  <a:lnTo>
                    <a:pt x="1" y="0"/>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2" name="Freeform 714">
              <a:extLst>
                <a:ext uri="{FF2B5EF4-FFF2-40B4-BE49-F238E27FC236}">
                  <a16:creationId xmlns:a16="http://schemas.microsoft.com/office/drawing/2014/main" id="{CCA63E1E-6EF0-FC29-CF40-F6CCAE646696}"/>
                </a:ext>
              </a:extLst>
            </p:cNvPr>
            <p:cNvSpPr>
              <a:spLocks/>
            </p:cNvSpPr>
            <p:nvPr/>
          </p:nvSpPr>
          <p:spPr bwMode="auto">
            <a:xfrm>
              <a:off x="5214938" y="3541713"/>
              <a:ext cx="131763" cy="28575"/>
            </a:xfrm>
            <a:custGeom>
              <a:avLst/>
              <a:gdLst>
                <a:gd name="T0" fmla="*/ 83 w 83"/>
                <a:gd name="T1" fmla="*/ 0 h 18"/>
                <a:gd name="T2" fmla="*/ 82 w 83"/>
                <a:gd name="T3" fmla="*/ 0 h 18"/>
                <a:gd name="T4" fmla="*/ 37 w 83"/>
                <a:gd name="T5" fmla="*/ 11 h 18"/>
                <a:gd name="T6" fmla="*/ 0 w 83"/>
                <a:gd name="T7" fmla="*/ 18 h 18"/>
              </a:gdLst>
              <a:ahLst/>
              <a:cxnLst>
                <a:cxn ang="0">
                  <a:pos x="T0" y="T1"/>
                </a:cxn>
                <a:cxn ang="0">
                  <a:pos x="T2" y="T3"/>
                </a:cxn>
                <a:cxn ang="0">
                  <a:pos x="T4" y="T5"/>
                </a:cxn>
                <a:cxn ang="0">
                  <a:pos x="T6" y="T7"/>
                </a:cxn>
              </a:cxnLst>
              <a:rect l="0" t="0" r="r" b="b"/>
              <a:pathLst>
                <a:path w="83" h="18">
                  <a:moveTo>
                    <a:pt x="83" y="0"/>
                  </a:moveTo>
                  <a:lnTo>
                    <a:pt x="82" y="0"/>
                  </a:lnTo>
                  <a:lnTo>
                    <a:pt x="37" y="11"/>
                  </a:lnTo>
                  <a:lnTo>
                    <a:pt x="0" y="18"/>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3" name="Freeform 715">
              <a:extLst>
                <a:ext uri="{FF2B5EF4-FFF2-40B4-BE49-F238E27FC236}">
                  <a16:creationId xmlns:a16="http://schemas.microsoft.com/office/drawing/2014/main" id="{F74F00F4-853A-D9CE-CC30-F3715C4E3446}"/>
                </a:ext>
              </a:extLst>
            </p:cNvPr>
            <p:cNvSpPr>
              <a:spLocks/>
            </p:cNvSpPr>
            <p:nvPr/>
          </p:nvSpPr>
          <p:spPr bwMode="auto">
            <a:xfrm>
              <a:off x="4032251" y="3511550"/>
              <a:ext cx="93663" cy="30163"/>
            </a:xfrm>
            <a:custGeom>
              <a:avLst/>
              <a:gdLst>
                <a:gd name="T0" fmla="*/ 59 w 59"/>
                <a:gd name="T1" fmla="*/ 19 h 19"/>
                <a:gd name="T2" fmla="*/ 15 w 59"/>
                <a:gd name="T3" fmla="*/ 5 h 19"/>
                <a:gd name="T4" fmla="*/ 0 w 59"/>
                <a:gd name="T5" fmla="*/ 0 h 19"/>
              </a:gdLst>
              <a:ahLst/>
              <a:cxnLst>
                <a:cxn ang="0">
                  <a:pos x="T0" y="T1"/>
                </a:cxn>
                <a:cxn ang="0">
                  <a:pos x="T2" y="T3"/>
                </a:cxn>
                <a:cxn ang="0">
                  <a:pos x="T4" y="T5"/>
                </a:cxn>
              </a:cxnLst>
              <a:rect l="0" t="0" r="r" b="b"/>
              <a:pathLst>
                <a:path w="59" h="19">
                  <a:moveTo>
                    <a:pt x="59" y="19"/>
                  </a:moveTo>
                  <a:lnTo>
                    <a:pt x="15" y="5"/>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4" name="Freeform 716">
              <a:extLst>
                <a:ext uri="{FF2B5EF4-FFF2-40B4-BE49-F238E27FC236}">
                  <a16:creationId xmlns:a16="http://schemas.microsoft.com/office/drawing/2014/main" id="{04D56F67-6348-CDF1-4017-0E04AF569EF6}"/>
                </a:ext>
              </a:extLst>
            </p:cNvPr>
            <p:cNvSpPr>
              <a:spLocks/>
            </p:cNvSpPr>
            <p:nvPr/>
          </p:nvSpPr>
          <p:spPr bwMode="auto">
            <a:xfrm>
              <a:off x="5346701" y="3511550"/>
              <a:ext cx="93663" cy="30163"/>
            </a:xfrm>
            <a:custGeom>
              <a:avLst/>
              <a:gdLst>
                <a:gd name="T0" fmla="*/ 59 w 59"/>
                <a:gd name="T1" fmla="*/ 0 h 19"/>
                <a:gd name="T2" fmla="*/ 44 w 59"/>
                <a:gd name="T3" fmla="*/ 5 h 19"/>
                <a:gd name="T4" fmla="*/ 0 w 59"/>
                <a:gd name="T5" fmla="*/ 19 h 19"/>
              </a:gdLst>
              <a:ahLst/>
              <a:cxnLst>
                <a:cxn ang="0">
                  <a:pos x="T0" y="T1"/>
                </a:cxn>
                <a:cxn ang="0">
                  <a:pos x="T2" y="T3"/>
                </a:cxn>
                <a:cxn ang="0">
                  <a:pos x="T4" y="T5"/>
                </a:cxn>
              </a:cxnLst>
              <a:rect l="0" t="0" r="r" b="b"/>
              <a:pathLst>
                <a:path w="59" h="19">
                  <a:moveTo>
                    <a:pt x="59" y="0"/>
                  </a:moveTo>
                  <a:lnTo>
                    <a:pt x="44" y="5"/>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5" name="Freeform 717">
              <a:extLst>
                <a:ext uri="{FF2B5EF4-FFF2-40B4-BE49-F238E27FC236}">
                  <a16:creationId xmlns:a16="http://schemas.microsoft.com/office/drawing/2014/main" id="{096F6516-5ECA-89B6-0B27-3857F6FCD428}"/>
                </a:ext>
              </a:extLst>
            </p:cNvPr>
            <p:cNvSpPr>
              <a:spLocks/>
            </p:cNvSpPr>
            <p:nvPr/>
          </p:nvSpPr>
          <p:spPr bwMode="auto">
            <a:xfrm>
              <a:off x="3960813" y="3481388"/>
              <a:ext cx="71438" cy="30163"/>
            </a:xfrm>
            <a:custGeom>
              <a:avLst/>
              <a:gdLst>
                <a:gd name="T0" fmla="*/ 45 w 45"/>
                <a:gd name="T1" fmla="*/ 19 h 19"/>
                <a:gd name="T2" fmla="*/ 15 w 45"/>
                <a:gd name="T3" fmla="*/ 7 h 19"/>
                <a:gd name="T4" fmla="*/ 0 w 45"/>
                <a:gd name="T5" fmla="*/ 0 h 19"/>
              </a:gdLst>
              <a:ahLst/>
              <a:cxnLst>
                <a:cxn ang="0">
                  <a:pos x="T0" y="T1"/>
                </a:cxn>
                <a:cxn ang="0">
                  <a:pos x="T2" y="T3"/>
                </a:cxn>
                <a:cxn ang="0">
                  <a:pos x="T4" y="T5"/>
                </a:cxn>
              </a:cxnLst>
              <a:rect l="0" t="0" r="r" b="b"/>
              <a:pathLst>
                <a:path w="45" h="19">
                  <a:moveTo>
                    <a:pt x="45" y="19"/>
                  </a:moveTo>
                  <a:lnTo>
                    <a:pt x="15" y="7"/>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6" name="Freeform 718">
              <a:extLst>
                <a:ext uri="{FF2B5EF4-FFF2-40B4-BE49-F238E27FC236}">
                  <a16:creationId xmlns:a16="http://schemas.microsoft.com/office/drawing/2014/main" id="{3933F5C5-4DA6-9BE4-FF13-DF5CFD06194A}"/>
                </a:ext>
              </a:extLst>
            </p:cNvPr>
            <p:cNvSpPr>
              <a:spLocks/>
            </p:cNvSpPr>
            <p:nvPr/>
          </p:nvSpPr>
          <p:spPr bwMode="auto">
            <a:xfrm>
              <a:off x="5440363" y="3481388"/>
              <a:ext cx="71438" cy="30163"/>
            </a:xfrm>
            <a:custGeom>
              <a:avLst/>
              <a:gdLst>
                <a:gd name="T0" fmla="*/ 45 w 45"/>
                <a:gd name="T1" fmla="*/ 0 h 19"/>
                <a:gd name="T2" fmla="*/ 30 w 45"/>
                <a:gd name="T3" fmla="*/ 7 h 19"/>
                <a:gd name="T4" fmla="*/ 0 w 45"/>
                <a:gd name="T5" fmla="*/ 19 h 19"/>
              </a:gdLst>
              <a:ahLst/>
              <a:cxnLst>
                <a:cxn ang="0">
                  <a:pos x="T0" y="T1"/>
                </a:cxn>
                <a:cxn ang="0">
                  <a:pos x="T2" y="T3"/>
                </a:cxn>
                <a:cxn ang="0">
                  <a:pos x="T4" y="T5"/>
                </a:cxn>
              </a:cxnLst>
              <a:rect l="0" t="0" r="r" b="b"/>
              <a:pathLst>
                <a:path w="45" h="19">
                  <a:moveTo>
                    <a:pt x="45" y="0"/>
                  </a:moveTo>
                  <a:lnTo>
                    <a:pt x="30" y="7"/>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7" name="Freeform 719">
              <a:extLst>
                <a:ext uri="{FF2B5EF4-FFF2-40B4-BE49-F238E27FC236}">
                  <a16:creationId xmlns:a16="http://schemas.microsoft.com/office/drawing/2014/main" id="{594A3FD1-1A8E-AEC6-1920-68A0686B86D9}"/>
                </a:ext>
              </a:extLst>
            </p:cNvPr>
            <p:cNvSpPr>
              <a:spLocks/>
            </p:cNvSpPr>
            <p:nvPr/>
          </p:nvSpPr>
          <p:spPr bwMode="auto">
            <a:xfrm>
              <a:off x="3905251" y="3451225"/>
              <a:ext cx="55563" cy="30163"/>
            </a:xfrm>
            <a:custGeom>
              <a:avLst/>
              <a:gdLst>
                <a:gd name="T0" fmla="*/ 35 w 35"/>
                <a:gd name="T1" fmla="*/ 19 h 19"/>
                <a:gd name="T2" fmla="*/ 5 w 35"/>
                <a:gd name="T3" fmla="*/ 3 h 19"/>
                <a:gd name="T4" fmla="*/ 0 w 35"/>
                <a:gd name="T5" fmla="*/ 0 h 19"/>
              </a:gdLst>
              <a:ahLst/>
              <a:cxnLst>
                <a:cxn ang="0">
                  <a:pos x="T0" y="T1"/>
                </a:cxn>
                <a:cxn ang="0">
                  <a:pos x="T2" y="T3"/>
                </a:cxn>
                <a:cxn ang="0">
                  <a:pos x="T4" y="T5"/>
                </a:cxn>
              </a:cxnLst>
              <a:rect l="0" t="0" r="r" b="b"/>
              <a:pathLst>
                <a:path w="35" h="19">
                  <a:moveTo>
                    <a:pt x="35" y="19"/>
                  </a:moveTo>
                  <a:lnTo>
                    <a:pt x="5" y="3"/>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8" name="Freeform 720">
              <a:extLst>
                <a:ext uri="{FF2B5EF4-FFF2-40B4-BE49-F238E27FC236}">
                  <a16:creationId xmlns:a16="http://schemas.microsoft.com/office/drawing/2014/main" id="{11C529E6-7BCE-21FF-EC80-EDB4AE2F71CE}"/>
                </a:ext>
              </a:extLst>
            </p:cNvPr>
            <p:cNvSpPr>
              <a:spLocks/>
            </p:cNvSpPr>
            <p:nvPr/>
          </p:nvSpPr>
          <p:spPr bwMode="auto">
            <a:xfrm>
              <a:off x="5511801" y="3451225"/>
              <a:ext cx="55563" cy="30163"/>
            </a:xfrm>
            <a:custGeom>
              <a:avLst/>
              <a:gdLst>
                <a:gd name="T0" fmla="*/ 35 w 35"/>
                <a:gd name="T1" fmla="*/ 0 h 19"/>
                <a:gd name="T2" fmla="*/ 30 w 35"/>
                <a:gd name="T3" fmla="*/ 3 h 19"/>
                <a:gd name="T4" fmla="*/ 0 w 35"/>
                <a:gd name="T5" fmla="*/ 19 h 19"/>
              </a:gdLst>
              <a:ahLst/>
              <a:cxnLst>
                <a:cxn ang="0">
                  <a:pos x="T0" y="T1"/>
                </a:cxn>
                <a:cxn ang="0">
                  <a:pos x="T2" y="T3"/>
                </a:cxn>
                <a:cxn ang="0">
                  <a:pos x="T4" y="T5"/>
                </a:cxn>
              </a:cxnLst>
              <a:rect l="0" t="0" r="r" b="b"/>
              <a:pathLst>
                <a:path w="35" h="19">
                  <a:moveTo>
                    <a:pt x="35" y="0"/>
                  </a:moveTo>
                  <a:lnTo>
                    <a:pt x="30" y="3"/>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9" name="Line 721">
              <a:extLst>
                <a:ext uri="{FF2B5EF4-FFF2-40B4-BE49-F238E27FC236}">
                  <a16:creationId xmlns:a16="http://schemas.microsoft.com/office/drawing/2014/main" id="{DB62A79A-3558-80F9-03D9-05C8BC4F8F96}"/>
                </a:ext>
              </a:extLst>
            </p:cNvPr>
            <p:cNvSpPr>
              <a:spLocks noChangeShapeType="1"/>
            </p:cNvSpPr>
            <p:nvPr/>
          </p:nvSpPr>
          <p:spPr bwMode="auto">
            <a:xfrm flipH="1" flipV="1">
              <a:off x="3862388" y="3421063"/>
              <a:ext cx="42863"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0" name="Line 722">
              <a:extLst>
                <a:ext uri="{FF2B5EF4-FFF2-40B4-BE49-F238E27FC236}">
                  <a16:creationId xmlns:a16="http://schemas.microsoft.com/office/drawing/2014/main" id="{4ACB3348-1902-4A57-4A42-64DE9272BD38}"/>
                </a:ext>
              </a:extLst>
            </p:cNvPr>
            <p:cNvSpPr>
              <a:spLocks noChangeShapeType="1"/>
            </p:cNvSpPr>
            <p:nvPr/>
          </p:nvSpPr>
          <p:spPr bwMode="auto">
            <a:xfrm flipH="1">
              <a:off x="5567363" y="3421063"/>
              <a:ext cx="42863"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1" name="Freeform 723">
              <a:extLst>
                <a:ext uri="{FF2B5EF4-FFF2-40B4-BE49-F238E27FC236}">
                  <a16:creationId xmlns:a16="http://schemas.microsoft.com/office/drawing/2014/main" id="{58387B63-637A-D139-BD56-66932861B640}"/>
                </a:ext>
              </a:extLst>
            </p:cNvPr>
            <p:cNvSpPr>
              <a:spLocks/>
            </p:cNvSpPr>
            <p:nvPr/>
          </p:nvSpPr>
          <p:spPr bwMode="auto">
            <a:xfrm>
              <a:off x="3832226" y="3390900"/>
              <a:ext cx="30163" cy="30163"/>
            </a:xfrm>
            <a:custGeom>
              <a:avLst/>
              <a:gdLst>
                <a:gd name="T0" fmla="*/ 19 w 19"/>
                <a:gd name="T1" fmla="*/ 19 h 19"/>
                <a:gd name="T2" fmla="*/ 5 w 19"/>
                <a:gd name="T3" fmla="*/ 6 h 19"/>
                <a:gd name="T4" fmla="*/ 0 w 19"/>
                <a:gd name="T5" fmla="*/ 0 h 19"/>
              </a:gdLst>
              <a:ahLst/>
              <a:cxnLst>
                <a:cxn ang="0">
                  <a:pos x="T0" y="T1"/>
                </a:cxn>
                <a:cxn ang="0">
                  <a:pos x="T2" y="T3"/>
                </a:cxn>
                <a:cxn ang="0">
                  <a:pos x="T4" y="T5"/>
                </a:cxn>
              </a:cxnLst>
              <a:rect l="0" t="0" r="r" b="b"/>
              <a:pathLst>
                <a:path w="19" h="19">
                  <a:moveTo>
                    <a:pt x="19" y="19"/>
                  </a:moveTo>
                  <a:lnTo>
                    <a:pt x="5" y="6"/>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2" name="Freeform 724">
              <a:extLst>
                <a:ext uri="{FF2B5EF4-FFF2-40B4-BE49-F238E27FC236}">
                  <a16:creationId xmlns:a16="http://schemas.microsoft.com/office/drawing/2014/main" id="{AFA84ED9-A88E-CEE3-1C6D-3308151FD0F9}"/>
                </a:ext>
              </a:extLst>
            </p:cNvPr>
            <p:cNvSpPr>
              <a:spLocks/>
            </p:cNvSpPr>
            <p:nvPr/>
          </p:nvSpPr>
          <p:spPr bwMode="auto">
            <a:xfrm>
              <a:off x="5610226" y="3390900"/>
              <a:ext cx="30163" cy="30163"/>
            </a:xfrm>
            <a:custGeom>
              <a:avLst/>
              <a:gdLst>
                <a:gd name="T0" fmla="*/ 19 w 19"/>
                <a:gd name="T1" fmla="*/ 0 h 19"/>
                <a:gd name="T2" fmla="*/ 14 w 19"/>
                <a:gd name="T3" fmla="*/ 6 h 19"/>
                <a:gd name="T4" fmla="*/ 0 w 19"/>
                <a:gd name="T5" fmla="*/ 19 h 19"/>
              </a:gdLst>
              <a:ahLst/>
              <a:cxnLst>
                <a:cxn ang="0">
                  <a:pos x="T0" y="T1"/>
                </a:cxn>
                <a:cxn ang="0">
                  <a:pos x="T2" y="T3"/>
                </a:cxn>
                <a:cxn ang="0">
                  <a:pos x="T4" y="T5"/>
                </a:cxn>
              </a:cxnLst>
              <a:rect l="0" t="0" r="r" b="b"/>
              <a:pathLst>
                <a:path w="19" h="19">
                  <a:moveTo>
                    <a:pt x="19" y="0"/>
                  </a:moveTo>
                  <a:lnTo>
                    <a:pt x="14" y="6"/>
                  </a:lnTo>
                  <a:lnTo>
                    <a:pt x="0"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3" name="Line 725">
              <a:extLst>
                <a:ext uri="{FF2B5EF4-FFF2-40B4-BE49-F238E27FC236}">
                  <a16:creationId xmlns:a16="http://schemas.microsoft.com/office/drawing/2014/main" id="{9A29F3A9-3C92-EC4F-845D-0B17DA403593}"/>
                </a:ext>
              </a:extLst>
            </p:cNvPr>
            <p:cNvSpPr>
              <a:spLocks noChangeShapeType="1"/>
            </p:cNvSpPr>
            <p:nvPr/>
          </p:nvSpPr>
          <p:spPr bwMode="auto">
            <a:xfrm flipH="1" flipV="1">
              <a:off x="3813176" y="3362325"/>
              <a:ext cx="19050" cy="28575"/>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4" name="Line 726">
              <a:extLst>
                <a:ext uri="{FF2B5EF4-FFF2-40B4-BE49-F238E27FC236}">
                  <a16:creationId xmlns:a16="http://schemas.microsoft.com/office/drawing/2014/main" id="{986526BF-6317-AA44-5ACF-E0F9538CACE7}"/>
                </a:ext>
              </a:extLst>
            </p:cNvPr>
            <p:cNvSpPr>
              <a:spLocks noChangeShapeType="1"/>
            </p:cNvSpPr>
            <p:nvPr/>
          </p:nvSpPr>
          <p:spPr bwMode="auto">
            <a:xfrm flipH="1">
              <a:off x="5640388" y="3362325"/>
              <a:ext cx="19050" cy="28575"/>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5" name="Line 727">
              <a:extLst>
                <a:ext uri="{FF2B5EF4-FFF2-40B4-BE49-F238E27FC236}">
                  <a16:creationId xmlns:a16="http://schemas.microsoft.com/office/drawing/2014/main" id="{5A37CAB3-45B0-0A92-53A6-1F8BF59F812F}"/>
                </a:ext>
              </a:extLst>
            </p:cNvPr>
            <p:cNvSpPr>
              <a:spLocks noChangeShapeType="1"/>
            </p:cNvSpPr>
            <p:nvPr/>
          </p:nvSpPr>
          <p:spPr bwMode="auto">
            <a:xfrm flipH="1" flipV="1">
              <a:off x="3803651" y="3332163"/>
              <a:ext cx="9525"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6" name="Line 728">
              <a:extLst>
                <a:ext uri="{FF2B5EF4-FFF2-40B4-BE49-F238E27FC236}">
                  <a16:creationId xmlns:a16="http://schemas.microsoft.com/office/drawing/2014/main" id="{6D130AF9-BDD1-070B-16A0-C7A05928AA03}"/>
                </a:ext>
              </a:extLst>
            </p:cNvPr>
            <p:cNvSpPr>
              <a:spLocks noChangeShapeType="1"/>
            </p:cNvSpPr>
            <p:nvPr/>
          </p:nvSpPr>
          <p:spPr bwMode="auto">
            <a:xfrm flipH="1">
              <a:off x="5659438" y="3332163"/>
              <a:ext cx="9525"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7" name="Line 729">
              <a:extLst>
                <a:ext uri="{FF2B5EF4-FFF2-40B4-BE49-F238E27FC236}">
                  <a16:creationId xmlns:a16="http://schemas.microsoft.com/office/drawing/2014/main" id="{28F65BA3-B0CE-DDCD-167E-6E1BC140EF7E}"/>
                </a:ext>
              </a:extLst>
            </p:cNvPr>
            <p:cNvSpPr>
              <a:spLocks noChangeShapeType="1"/>
            </p:cNvSpPr>
            <p:nvPr/>
          </p:nvSpPr>
          <p:spPr bwMode="auto">
            <a:xfrm flipV="1">
              <a:off x="3803651" y="3302000"/>
              <a:ext cx="0"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8" name="Line 730">
              <a:extLst>
                <a:ext uri="{FF2B5EF4-FFF2-40B4-BE49-F238E27FC236}">
                  <a16:creationId xmlns:a16="http://schemas.microsoft.com/office/drawing/2014/main" id="{A6BF9755-6E78-3246-A2CC-3447E9E67D89}"/>
                </a:ext>
              </a:extLst>
            </p:cNvPr>
            <p:cNvSpPr>
              <a:spLocks noChangeShapeType="1"/>
            </p:cNvSpPr>
            <p:nvPr/>
          </p:nvSpPr>
          <p:spPr bwMode="auto">
            <a:xfrm>
              <a:off x="5668963" y="3302000"/>
              <a:ext cx="0"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9" name="Line 731">
              <a:extLst>
                <a:ext uri="{FF2B5EF4-FFF2-40B4-BE49-F238E27FC236}">
                  <a16:creationId xmlns:a16="http://schemas.microsoft.com/office/drawing/2014/main" id="{856741AC-1A52-9B97-DE63-91025C836A2E}"/>
                </a:ext>
              </a:extLst>
            </p:cNvPr>
            <p:cNvSpPr>
              <a:spLocks noChangeShapeType="1"/>
            </p:cNvSpPr>
            <p:nvPr/>
          </p:nvSpPr>
          <p:spPr bwMode="auto">
            <a:xfrm flipV="1">
              <a:off x="3803651" y="3271838"/>
              <a:ext cx="9525"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0" name="Line 732">
              <a:extLst>
                <a:ext uri="{FF2B5EF4-FFF2-40B4-BE49-F238E27FC236}">
                  <a16:creationId xmlns:a16="http://schemas.microsoft.com/office/drawing/2014/main" id="{F60BBF62-80E5-0A1E-8633-45496EEB4C70}"/>
                </a:ext>
              </a:extLst>
            </p:cNvPr>
            <p:cNvSpPr>
              <a:spLocks noChangeShapeType="1"/>
            </p:cNvSpPr>
            <p:nvPr/>
          </p:nvSpPr>
          <p:spPr bwMode="auto">
            <a:xfrm>
              <a:off x="5659438" y="3271838"/>
              <a:ext cx="9525"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1" name="Line 733">
              <a:extLst>
                <a:ext uri="{FF2B5EF4-FFF2-40B4-BE49-F238E27FC236}">
                  <a16:creationId xmlns:a16="http://schemas.microsoft.com/office/drawing/2014/main" id="{17FFEEB5-9810-DF10-2BD2-85B7AEEA3A5C}"/>
                </a:ext>
              </a:extLst>
            </p:cNvPr>
            <p:cNvSpPr>
              <a:spLocks noChangeShapeType="1"/>
            </p:cNvSpPr>
            <p:nvPr/>
          </p:nvSpPr>
          <p:spPr bwMode="auto">
            <a:xfrm flipV="1">
              <a:off x="3813176" y="3241675"/>
              <a:ext cx="19050"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2" name="Line 734">
              <a:extLst>
                <a:ext uri="{FF2B5EF4-FFF2-40B4-BE49-F238E27FC236}">
                  <a16:creationId xmlns:a16="http://schemas.microsoft.com/office/drawing/2014/main" id="{A0AF6012-44ED-585F-E8AD-0B75BFED5BEB}"/>
                </a:ext>
              </a:extLst>
            </p:cNvPr>
            <p:cNvSpPr>
              <a:spLocks noChangeShapeType="1"/>
            </p:cNvSpPr>
            <p:nvPr/>
          </p:nvSpPr>
          <p:spPr bwMode="auto">
            <a:xfrm>
              <a:off x="5640388" y="3241675"/>
              <a:ext cx="19050" cy="30163"/>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3" name="Freeform 735">
              <a:extLst>
                <a:ext uri="{FF2B5EF4-FFF2-40B4-BE49-F238E27FC236}">
                  <a16:creationId xmlns:a16="http://schemas.microsoft.com/office/drawing/2014/main" id="{F2764B51-73EA-7E00-6314-AAF935DB3103}"/>
                </a:ext>
              </a:extLst>
            </p:cNvPr>
            <p:cNvSpPr>
              <a:spLocks/>
            </p:cNvSpPr>
            <p:nvPr/>
          </p:nvSpPr>
          <p:spPr bwMode="auto">
            <a:xfrm>
              <a:off x="3832226" y="3211513"/>
              <a:ext cx="30163" cy="30163"/>
            </a:xfrm>
            <a:custGeom>
              <a:avLst/>
              <a:gdLst>
                <a:gd name="T0" fmla="*/ 0 w 19"/>
                <a:gd name="T1" fmla="*/ 19 h 19"/>
                <a:gd name="T2" fmla="*/ 5 w 19"/>
                <a:gd name="T3" fmla="*/ 14 h 19"/>
                <a:gd name="T4" fmla="*/ 19 w 19"/>
                <a:gd name="T5" fmla="*/ 0 h 19"/>
              </a:gdLst>
              <a:ahLst/>
              <a:cxnLst>
                <a:cxn ang="0">
                  <a:pos x="T0" y="T1"/>
                </a:cxn>
                <a:cxn ang="0">
                  <a:pos x="T2" y="T3"/>
                </a:cxn>
                <a:cxn ang="0">
                  <a:pos x="T4" y="T5"/>
                </a:cxn>
              </a:cxnLst>
              <a:rect l="0" t="0" r="r" b="b"/>
              <a:pathLst>
                <a:path w="19" h="19">
                  <a:moveTo>
                    <a:pt x="0" y="19"/>
                  </a:moveTo>
                  <a:lnTo>
                    <a:pt x="5" y="14"/>
                  </a:lnTo>
                  <a:lnTo>
                    <a:pt x="19"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4" name="Freeform 736">
              <a:extLst>
                <a:ext uri="{FF2B5EF4-FFF2-40B4-BE49-F238E27FC236}">
                  <a16:creationId xmlns:a16="http://schemas.microsoft.com/office/drawing/2014/main" id="{FDF8FB26-9119-3F7F-F808-698F9A409E1C}"/>
                </a:ext>
              </a:extLst>
            </p:cNvPr>
            <p:cNvSpPr>
              <a:spLocks/>
            </p:cNvSpPr>
            <p:nvPr/>
          </p:nvSpPr>
          <p:spPr bwMode="auto">
            <a:xfrm>
              <a:off x="5610226" y="3211513"/>
              <a:ext cx="30163" cy="30163"/>
            </a:xfrm>
            <a:custGeom>
              <a:avLst/>
              <a:gdLst>
                <a:gd name="T0" fmla="*/ 0 w 19"/>
                <a:gd name="T1" fmla="*/ 0 h 19"/>
                <a:gd name="T2" fmla="*/ 14 w 19"/>
                <a:gd name="T3" fmla="*/ 14 h 19"/>
                <a:gd name="T4" fmla="*/ 19 w 19"/>
                <a:gd name="T5" fmla="*/ 19 h 19"/>
              </a:gdLst>
              <a:ahLst/>
              <a:cxnLst>
                <a:cxn ang="0">
                  <a:pos x="T0" y="T1"/>
                </a:cxn>
                <a:cxn ang="0">
                  <a:pos x="T2" y="T3"/>
                </a:cxn>
                <a:cxn ang="0">
                  <a:pos x="T4" y="T5"/>
                </a:cxn>
              </a:cxnLst>
              <a:rect l="0" t="0" r="r" b="b"/>
              <a:pathLst>
                <a:path w="19" h="19">
                  <a:moveTo>
                    <a:pt x="0" y="0"/>
                  </a:moveTo>
                  <a:lnTo>
                    <a:pt x="14" y="14"/>
                  </a:lnTo>
                  <a:lnTo>
                    <a:pt x="19"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5" name="Line 737">
              <a:extLst>
                <a:ext uri="{FF2B5EF4-FFF2-40B4-BE49-F238E27FC236}">
                  <a16:creationId xmlns:a16="http://schemas.microsoft.com/office/drawing/2014/main" id="{83FF4EEC-5F12-BBBD-3A96-81AB35B92EB2}"/>
                </a:ext>
              </a:extLst>
            </p:cNvPr>
            <p:cNvSpPr>
              <a:spLocks noChangeShapeType="1"/>
            </p:cNvSpPr>
            <p:nvPr/>
          </p:nvSpPr>
          <p:spPr bwMode="auto">
            <a:xfrm flipV="1">
              <a:off x="3862388" y="3182938"/>
              <a:ext cx="42863" cy="28575"/>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6" name="Line 738">
              <a:extLst>
                <a:ext uri="{FF2B5EF4-FFF2-40B4-BE49-F238E27FC236}">
                  <a16:creationId xmlns:a16="http://schemas.microsoft.com/office/drawing/2014/main" id="{EDD57E06-37DC-A88A-9C4F-5246EAD509AF}"/>
                </a:ext>
              </a:extLst>
            </p:cNvPr>
            <p:cNvSpPr>
              <a:spLocks noChangeShapeType="1"/>
            </p:cNvSpPr>
            <p:nvPr/>
          </p:nvSpPr>
          <p:spPr bwMode="auto">
            <a:xfrm>
              <a:off x="5567363" y="3182938"/>
              <a:ext cx="42863" cy="28575"/>
            </a:xfrm>
            <a:prstGeom prst="line">
              <a:avLst/>
            </a:prstGeom>
            <a:noFill/>
            <a:ln w="6350" cap="flat">
              <a:solidFill>
                <a:srgbClr val="4742E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7" name="Freeform 739">
              <a:extLst>
                <a:ext uri="{FF2B5EF4-FFF2-40B4-BE49-F238E27FC236}">
                  <a16:creationId xmlns:a16="http://schemas.microsoft.com/office/drawing/2014/main" id="{FCA667FD-8FFC-CBE6-14AC-B807B949A677}"/>
                </a:ext>
              </a:extLst>
            </p:cNvPr>
            <p:cNvSpPr>
              <a:spLocks/>
            </p:cNvSpPr>
            <p:nvPr/>
          </p:nvSpPr>
          <p:spPr bwMode="auto">
            <a:xfrm>
              <a:off x="3905251" y="3152775"/>
              <a:ext cx="55563" cy="30163"/>
            </a:xfrm>
            <a:custGeom>
              <a:avLst/>
              <a:gdLst>
                <a:gd name="T0" fmla="*/ 0 w 35"/>
                <a:gd name="T1" fmla="*/ 19 h 19"/>
                <a:gd name="T2" fmla="*/ 5 w 35"/>
                <a:gd name="T3" fmla="*/ 16 h 19"/>
                <a:gd name="T4" fmla="*/ 35 w 35"/>
                <a:gd name="T5" fmla="*/ 0 h 19"/>
              </a:gdLst>
              <a:ahLst/>
              <a:cxnLst>
                <a:cxn ang="0">
                  <a:pos x="T0" y="T1"/>
                </a:cxn>
                <a:cxn ang="0">
                  <a:pos x="T2" y="T3"/>
                </a:cxn>
                <a:cxn ang="0">
                  <a:pos x="T4" y="T5"/>
                </a:cxn>
              </a:cxnLst>
              <a:rect l="0" t="0" r="r" b="b"/>
              <a:pathLst>
                <a:path w="35" h="19">
                  <a:moveTo>
                    <a:pt x="0" y="19"/>
                  </a:moveTo>
                  <a:lnTo>
                    <a:pt x="5" y="16"/>
                  </a:lnTo>
                  <a:lnTo>
                    <a:pt x="35"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8" name="Freeform 740">
              <a:extLst>
                <a:ext uri="{FF2B5EF4-FFF2-40B4-BE49-F238E27FC236}">
                  <a16:creationId xmlns:a16="http://schemas.microsoft.com/office/drawing/2014/main" id="{CEEC25E4-8FF7-EF4B-B29D-063F53DB5BA8}"/>
                </a:ext>
              </a:extLst>
            </p:cNvPr>
            <p:cNvSpPr>
              <a:spLocks/>
            </p:cNvSpPr>
            <p:nvPr/>
          </p:nvSpPr>
          <p:spPr bwMode="auto">
            <a:xfrm>
              <a:off x="5511801" y="3152775"/>
              <a:ext cx="55563" cy="30163"/>
            </a:xfrm>
            <a:custGeom>
              <a:avLst/>
              <a:gdLst>
                <a:gd name="T0" fmla="*/ 0 w 35"/>
                <a:gd name="T1" fmla="*/ 0 h 19"/>
                <a:gd name="T2" fmla="*/ 30 w 35"/>
                <a:gd name="T3" fmla="*/ 16 h 19"/>
                <a:gd name="T4" fmla="*/ 35 w 35"/>
                <a:gd name="T5" fmla="*/ 19 h 19"/>
              </a:gdLst>
              <a:ahLst/>
              <a:cxnLst>
                <a:cxn ang="0">
                  <a:pos x="T0" y="T1"/>
                </a:cxn>
                <a:cxn ang="0">
                  <a:pos x="T2" y="T3"/>
                </a:cxn>
                <a:cxn ang="0">
                  <a:pos x="T4" y="T5"/>
                </a:cxn>
              </a:cxnLst>
              <a:rect l="0" t="0" r="r" b="b"/>
              <a:pathLst>
                <a:path w="35" h="19">
                  <a:moveTo>
                    <a:pt x="0" y="0"/>
                  </a:moveTo>
                  <a:lnTo>
                    <a:pt x="30" y="16"/>
                  </a:lnTo>
                  <a:lnTo>
                    <a:pt x="35"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9" name="Freeform 741">
              <a:extLst>
                <a:ext uri="{FF2B5EF4-FFF2-40B4-BE49-F238E27FC236}">
                  <a16:creationId xmlns:a16="http://schemas.microsoft.com/office/drawing/2014/main" id="{BFB367BE-8029-CBE3-A680-4E8CFDE212F3}"/>
                </a:ext>
              </a:extLst>
            </p:cNvPr>
            <p:cNvSpPr>
              <a:spLocks/>
            </p:cNvSpPr>
            <p:nvPr/>
          </p:nvSpPr>
          <p:spPr bwMode="auto">
            <a:xfrm>
              <a:off x="3960813" y="3122613"/>
              <a:ext cx="71438" cy="30163"/>
            </a:xfrm>
            <a:custGeom>
              <a:avLst/>
              <a:gdLst>
                <a:gd name="T0" fmla="*/ 0 w 45"/>
                <a:gd name="T1" fmla="*/ 19 h 19"/>
                <a:gd name="T2" fmla="*/ 15 w 45"/>
                <a:gd name="T3" fmla="*/ 12 h 19"/>
                <a:gd name="T4" fmla="*/ 45 w 45"/>
                <a:gd name="T5" fmla="*/ 0 h 19"/>
              </a:gdLst>
              <a:ahLst/>
              <a:cxnLst>
                <a:cxn ang="0">
                  <a:pos x="T0" y="T1"/>
                </a:cxn>
                <a:cxn ang="0">
                  <a:pos x="T2" y="T3"/>
                </a:cxn>
                <a:cxn ang="0">
                  <a:pos x="T4" y="T5"/>
                </a:cxn>
              </a:cxnLst>
              <a:rect l="0" t="0" r="r" b="b"/>
              <a:pathLst>
                <a:path w="45" h="19">
                  <a:moveTo>
                    <a:pt x="0" y="19"/>
                  </a:moveTo>
                  <a:lnTo>
                    <a:pt x="15" y="12"/>
                  </a:lnTo>
                  <a:lnTo>
                    <a:pt x="45"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0" name="Freeform 742">
              <a:extLst>
                <a:ext uri="{FF2B5EF4-FFF2-40B4-BE49-F238E27FC236}">
                  <a16:creationId xmlns:a16="http://schemas.microsoft.com/office/drawing/2014/main" id="{D2F55F4C-3034-EE7B-170C-796547A73742}"/>
                </a:ext>
              </a:extLst>
            </p:cNvPr>
            <p:cNvSpPr>
              <a:spLocks/>
            </p:cNvSpPr>
            <p:nvPr/>
          </p:nvSpPr>
          <p:spPr bwMode="auto">
            <a:xfrm>
              <a:off x="5440363" y="3122613"/>
              <a:ext cx="71438" cy="30163"/>
            </a:xfrm>
            <a:custGeom>
              <a:avLst/>
              <a:gdLst>
                <a:gd name="T0" fmla="*/ 0 w 45"/>
                <a:gd name="T1" fmla="*/ 0 h 19"/>
                <a:gd name="T2" fmla="*/ 30 w 45"/>
                <a:gd name="T3" fmla="*/ 12 h 19"/>
                <a:gd name="T4" fmla="*/ 45 w 45"/>
                <a:gd name="T5" fmla="*/ 19 h 19"/>
              </a:gdLst>
              <a:ahLst/>
              <a:cxnLst>
                <a:cxn ang="0">
                  <a:pos x="T0" y="T1"/>
                </a:cxn>
                <a:cxn ang="0">
                  <a:pos x="T2" y="T3"/>
                </a:cxn>
                <a:cxn ang="0">
                  <a:pos x="T4" y="T5"/>
                </a:cxn>
              </a:cxnLst>
              <a:rect l="0" t="0" r="r" b="b"/>
              <a:pathLst>
                <a:path w="45" h="19">
                  <a:moveTo>
                    <a:pt x="0" y="0"/>
                  </a:moveTo>
                  <a:lnTo>
                    <a:pt x="30" y="12"/>
                  </a:lnTo>
                  <a:lnTo>
                    <a:pt x="45"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1" name="Freeform 743">
              <a:extLst>
                <a:ext uri="{FF2B5EF4-FFF2-40B4-BE49-F238E27FC236}">
                  <a16:creationId xmlns:a16="http://schemas.microsoft.com/office/drawing/2014/main" id="{F4C4D5B5-01A8-D4FC-7E62-41C5C8163054}"/>
                </a:ext>
              </a:extLst>
            </p:cNvPr>
            <p:cNvSpPr>
              <a:spLocks/>
            </p:cNvSpPr>
            <p:nvPr/>
          </p:nvSpPr>
          <p:spPr bwMode="auto">
            <a:xfrm>
              <a:off x="4032251" y="3092450"/>
              <a:ext cx="93663" cy="30163"/>
            </a:xfrm>
            <a:custGeom>
              <a:avLst/>
              <a:gdLst>
                <a:gd name="T0" fmla="*/ 0 w 59"/>
                <a:gd name="T1" fmla="*/ 19 h 19"/>
                <a:gd name="T2" fmla="*/ 15 w 59"/>
                <a:gd name="T3" fmla="*/ 14 h 19"/>
                <a:gd name="T4" fmla="*/ 59 w 59"/>
                <a:gd name="T5" fmla="*/ 0 h 19"/>
              </a:gdLst>
              <a:ahLst/>
              <a:cxnLst>
                <a:cxn ang="0">
                  <a:pos x="T0" y="T1"/>
                </a:cxn>
                <a:cxn ang="0">
                  <a:pos x="T2" y="T3"/>
                </a:cxn>
                <a:cxn ang="0">
                  <a:pos x="T4" y="T5"/>
                </a:cxn>
              </a:cxnLst>
              <a:rect l="0" t="0" r="r" b="b"/>
              <a:pathLst>
                <a:path w="59" h="19">
                  <a:moveTo>
                    <a:pt x="0" y="19"/>
                  </a:moveTo>
                  <a:lnTo>
                    <a:pt x="15" y="14"/>
                  </a:lnTo>
                  <a:lnTo>
                    <a:pt x="59"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2" name="Freeform 744">
              <a:extLst>
                <a:ext uri="{FF2B5EF4-FFF2-40B4-BE49-F238E27FC236}">
                  <a16:creationId xmlns:a16="http://schemas.microsoft.com/office/drawing/2014/main" id="{29CF949A-431F-FD21-1D0C-F1819975A6E3}"/>
                </a:ext>
              </a:extLst>
            </p:cNvPr>
            <p:cNvSpPr>
              <a:spLocks/>
            </p:cNvSpPr>
            <p:nvPr/>
          </p:nvSpPr>
          <p:spPr bwMode="auto">
            <a:xfrm>
              <a:off x="5346701" y="3092450"/>
              <a:ext cx="93663" cy="30163"/>
            </a:xfrm>
            <a:custGeom>
              <a:avLst/>
              <a:gdLst>
                <a:gd name="T0" fmla="*/ 0 w 59"/>
                <a:gd name="T1" fmla="*/ 0 h 19"/>
                <a:gd name="T2" fmla="*/ 44 w 59"/>
                <a:gd name="T3" fmla="*/ 14 h 19"/>
                <a:gd name="T4" fmla="*/ 59 w 59"/>
                <a:gd name="T5" fmla="*/ 19 h 19"/>
              </a:gdLst>
              <a:ahLst/>
              <a:cxnLst>
                <a:cxn ang="0">
                  <a:pos x="T0" y="T1"/>
                </a:cxn>
                <a:cxn ang="0">
                  <a:pos x="T2" y="T3"/>
                </a:cxn>
                <a:cxn ang="0">
                  <a:pos x="T4" y="T5"/>
                </a:cxn>
              </a:cxnLst>
              <a:rect l="0" t="0" r="r" b="b"/>
              <a:pathLst>
                <a:path w="59" h="19">
                  <a:moveTo>
                    <a:pt x="0" y="0"/>
                  </a:moveTo>
                  <a:lnTo>
                    <a:pt x="44" y="14"/>
                  </a:lnTo>
                  <a:lnTo>
                    <a:pt x="59"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3" name="Freeform 745">
              <a:extLst>
                <a:ext uri="{FF2B5EF4-FFF2-40B4-BE49-F238E27FC236}">
                  <a16:creationId xmlns:a16="http://schemas.microsoft.com/office/drawing/2014/main" id="{747CA27D-9568-EC41-4A25-53D824CAB9A8}"/>
                </a:ext>
              </a:extLst>
            </p:cNvPr>
            <p:cNvSpPr>
              <a:spLocks/>
            </p:cNvSpPr>
            <p:nvPr/>
          </p:nvSpPr>
          <p:spPr bwMode="auto">
            <a:xfrm>
              <a:off x="4125913" y="3062288"/>
              <a:ext cx="131763" cy="30163"/>
            </a:xfrm>
            <a:custGeom>
              <a:avLst/>
              <a:gdLst>
                <a:gd name="T0" fmla="*/ 0 w 83"/>
                <a:gd name="T1" fmla="*/ 19 h 19"/>
                <a:gd name="T2" fmla="*/ 1 w 83"/>
                <a:gd name="T3" fmla="*/ 19 h 19"/>
                <a:gd name="T4" fmla="*/ 46 w 83"/>
                <a:gd name="T5" fmla="*/ 8 h 19"/>
                <a:gd name="T6" fmla="*/ 83 w 83"/>
                <a:gd name="T7" fmla="*/ 0 h 19"/>
              </a:gdLst>
              <a:ahLst/>
              <a:cxnLst>
                <a:cxn ang="0">
                  <a:pos x="T0" y="T1"/>
                </a:cxn>
                <a:cxn ang="0">
                  <a:pos x="T2" y="T3"/>
                </a:cxn>
                <a:cxn ang="0">
                  <a:pos x="T4" y="T5"/>
                </a:cxn>
                <a:cxn ang="0">
                  <a:pos x="T6" y="T7"/>
                </a:cxn>
              </a:cxnLst>
              <a:rect l="0" t="0" r="r" b="b"/>
              <a:pathLst>
                <a:path w="83" h="19">
                  <a:moveTo>
                    <a:pt x="0" y="19"/>
                  </a:moveTo>
                  <a:lnTo>
                    <a:pt x="1" y="19"/>
                  </a:lnTo>
                  <a:lnTo>
                    <a:pt x="46" y="8"/>
                  </a:lnTo>
                  <a:lnTo>
                    <a:pt x="83"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4" name="Freeform 746">
              <a:extLst>
                <a:ext uri="{FF2B5EF4-FFF2-40B4-BE49-F238E27FC236}">
                  <a16:creationId xmlns:a16="http://schemas.microsoft.com/office/drawing/2014/main" id="{85E3C3B4-AD03-9AAA-62C6-5E8D145A87C4}"/>
                </a:ext>
              </a:extLst>
            </p:cNvPr>
            <p:cNvSpPr>
              <a:spLocks/>
            </p:cNvSpPr>
            <p:nvPr/>
          </p:nvSpPr>
          <p:spPr bwMode="auto">
            <a:xfrm>
              <a:off x="5214938" y="3062288"/>
              <a:ext cx="131763" cy="30163"/>
            </a:xfrm>
            <a:custGeom>
              <a:avLst/>
              <a:gdLst>
                <a:gd name="T0" fmla="*/ 0 w 83"/>
                <a:gd name="T1" fmla="*/ 0 h 19"/>
                <a:gd name="T2" fmla="*/ 37 w 83"/>
                <a:gd name="T3" fmla="*/ 8 h 19"/>
                <a:gd name="T4" fmla="*/ 82 w 83"/>
                <a:gd name="T5" fmla="*/ 19 h 19"/>
                <a:gd name="T6" fmla="*/ 83 w 83"/>
                <a:gd name="T7" fmla="*/ 19 h 19"/>
              </a:gdLst>
              <a:ahLst/>
              <a:cxnLst>
                <a:cxn ang="0">
                  <a:pos x="T0" y="T1"/>
                </a:cxn>
                <a:cxn ang="0">
                  <a:pos x="T2" y="T3"/>
                </a:cxn>
                <a:cxn ang="0">
                  <a:pos x="T4" y="T5"/>
                </a:cxn>
                <a:cxn ang="0">
                  <a:pos x="T6" y="T7"/>
                </a:cxn>
              </a:cxnLst>
              <a:rect l="0" t="0" r="r" b="b"/>
              <a:pathLst>
                <a:path w="83" h="19">
                  <a:moveTo>
                    <a:pt x="0" y="0"/>
                  </a:moveTo>
                  <a:lnTo>
                    <a:pt x="37" y="8"/>
                  </a:lnTo>
                  <a:lnTo>
                    <a:pt x="82" y="19"/>
                  </a:lnTo>
                  <a:lnTo>
                    <a:pt x="83" y="19"/>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5" name="Freeform 747">
              <a:extLst>
                <a:ext uri="{FF2B5EF4-FFF2-40B4-BE49-F238E27FC236}">
                  <a16:creationId xmlns:a16="http://schemas.microsoft.com/office/drawing/2014/main" id="{34B7538F-A57E-1AE4-1C90-7AC709D0EB0B}"/>
                </a:ext>
              </a:extLst>
            </p:cNvPr>
            <p:cNvSpPr>
              <a:spLocks/>
            </p:cNvSpPr>
            <p:nvPr/>
          </p:nvSpPr>
          <p:spPr bwMode="auto">
            <a:xfrm>
              <a:off x="4257676" y="3033713"/>
              <a:ext cx="217488" cy="28575"/>
            </a:xfrm>
            <a:custGeom>
              <a:avLst/>
              <a:gdLst>
                <a:gd name="T0" fmla="*/ 0 w 137"/>
                <a:gd name="T1" fmla="*/ 18 h 18"/>
                <a:gd name="T2" fmla="*/ 8 w 137"/>
                <a:gd name="T3" fmla="*/ 17 h 18"/>
                <a:gd name="T4" fmla="*/ 53 w 137"/>
                <a:gd name="T5" fmla="*/ 10 h 18"/>
                <a:gd name="T6" fmla="*/ 98 w 137"/>
                <a:gd name="T7" fmla="*/ 4 h 18"/>
                <a:gd name="T8" fmla="*/ 137 w 137"/>
                <a:gd name="T9" fmla="*/ 0 h 18"/>
              </a:gdLst>
              <a:ahLst/>
              <a:cxnLst>
                <a:cxn ang="0">
                  <a:pos x="T0" y="T1"/>
                </a:cxn>
                <a:cxn ang="0">
                  <a:pos x="T2" y="T3"/>
                </a:cxn>
                <a:cxn ang="0">
                  <a:pos x="T4" y="T5"/>
                </a:cxn>
                <a:cxn ang="0">
                  <a:pos x="T6" y="T7"/>
                </a:cxn>
                <a:cxn ang="0">
                  <a:pos x="T8" y="T9"/>
                </a:cxn>
              </a:cxnLst>
              <a:rect l="0" t="0" r="r" b="b"/>
              <a:pathLst>
                <a:path w="137" h="18">
                  <a:moveTo>
                    <a:pt x="0" y="18"/>
                  </a:moveTo>
                  <a:lnTo>
                    <a:pt x="8" y="17"/>
                  </a:lnTo>
                  <a:lnTo>
                    <a:pt x="53" y="10"/>
                  </a:lnTo>
                  <a:lnTo>
                    <a:pt x="98" y="4"/>
                  </a:lnTo>
                  <a:lnTo>
                    <a:pt x="137"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6" name="Freeform 748">
              <a:extLst>
                <a:ext uri="{FF2B5EF4-FFF2-40B4-BE49-F238E27FC236}">
                  <a16:creationId xmlns:a16="http://schemas.microsoft.com/office/drawing/2014/main" id="{31257B46-E904-8CDC-A96E-BC5CF5C6FE02}"/>
                </a:ext>
              </a:extLst>
            </p:cNvPr>
            <p:cNvSpPr>
              <a:spLocks/>
            </p:cNvSpPr>
            <p:nvPr/>
          </p:nvSpPr>
          <p:spPr bwMode="auto">
            <a:xfrm>
              <a:off x="4997451" y="3033713"/>
              <a:ext cx="217488" cy="28575"/>
            </a:xfrm>
            <a:custGeom>
              <a:avLst/>
              <a:gdLst>
                <a:gd name="T0" fmla="*/ 0 w 137"/>
                <a:gd name="T1" fmla="*/ 0 h 18"/>
                <a:gd name="T2" fmla="*/ 39 w 137"/>
                <a:gd name="T3" fmla="*/ 4 h 18"/>
                <a:gd name="T4" fmla="*/ 84 w 137"/>
                <a:gd name="T5" fmla="*/ 10 h 18"/>
                <a:gd name="T6" fmla="*/ 129 w 137"/>
                <a:gd name="T7" fmla="*/ 17 h 18"/>
                <a:gd name="T8" fmla="*/ 137 w 137"/>
                <a:gd name="T9" fmla="*/ 18 h 18"/>
              </a:gdLst>
              <a:ahLst/>
              <a:cxnLst>
                <a:cxn ang="0">
                  <a:pos x="T0" y="T1"/>
                </a:cxn>
                <a:cxn ang="0">
                  <a:pos x="T2" y="T3"/>
                </a:cxn>
                <a:cxn ang="0">
                  <a:pos x="T4" y="T5"/>
                </a:cxn>
                <a:cxn ang="0">
                  <a:pos x="T6" y="T7"/>
                </a:cxn>
                <a:cxn ang="0">
                  <a:pos x="T8" y="T9"/>
                </a:cxn>
              </a:cxnLst>
              <a:rect l="0" t="0" r="r" b="b"/>
              <a:pathLst>
                <a:path w="137" h="18">
                  <a:moveTo>
                    <a:pt x="0" y="0"/>
                  </a:moveTo>
                  <a:lnTo>
                    <a:pt x="39" y="4"/>
                  </a:lnTo>
                  <a:lnTo>
                    <a:pt x="84" y="10"/>
                  </a:lnTo>
                  <a:lnTo>
                    <a:pt x="129" y="17"/>
                  </a:lnTo>
                  <a:lnTo>
                    <a:pt x="137" y="18"/>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7" name="Freeform 749">
              <a:extLst>
                <a:ext uri="{FF2B5EF4-FFF2-40B4-BE49-F238E27FC236}">
                  <a16:creationId xmlns:a16="http://schemas.microsoft.com/office/drawing/2014/main" id="{BC269A1D-6781-D23A-9322-452F418CC8CD}"/>
                </a:ext>
              </a:extLst>
            </p:cNvPr>
            <p:cNvSpPr>
              <a:spLocks/>
            </p:cNvSpPr>
            <p:nvPr/>
          </p:nvSpPr>
          <p:spPr bwMode="auto">
            <a:xfrm>
              <a:off x="4475163" y="3022600"/>
              <a:ext cx="522288" cy="11113"/>
            </a:xfrm>
            <a:custGeom>
              <a:avLst/>
              <a:gdLst>
                <a:gd name="T0" fmla="*/ 0 w 329"/>
                <a:gd name="T1" fmla="*/ 7 h 7"/>
                <a:gd name="T2" fmla="*/ 6 w 329"/>
                <a:gd name="T3" fmla="*/ 6 h 7"/>
                <a:gd name="T4" fmla="*/ 52 w 329"/>
                <a:gd name="T5" fmla="*/ 3 h 7"/>
                <a:gd name="T6" fmla="*/ 97 w 329"/>
                <a:gd name="T7" fmla="*/ 1 h 7"/>
                <a:gd name="T8" fmla="*/ 142 w 329"/>
                <a:gd name="T9" fmla="*/ 0 h 7"/>
                <a:gd name="T10" fmla="*/ 187 w 329"/>
                <a:gd name="T11" fmla="*/ 0 h 7"/>
                <a:gd name="T12" fmla="*/ 232 w 329"/>
                <a:gd name="T13" fmla="*/ 1 h 7"/>
                <a:gd name="T14" fmla="*/ 277 w 329"/>
                <a:gd name="T15" fmla="*/ 3 h 7"/>
                <a:gd name="T16" fmla="*/ 323 w 329"/>
                <a:gd name="T17" fmla="*/ 6 h 7"/>
                <a:gd name="T18" fmla="*/ 329 w 32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7">
                  <a:moveTo>
                    <a:pt x="0" y="7"/>
                  </a:moveTo>
                  <a:lnTo>
                    <a:pt x="6" y="6"/>
                  </a:lnTo>
                  <a:lnTo>
                    <a:pt x="52" y="3"/>
                  </a:lnTo>
                  <a:lnTo>
                    <a:pt x="97" y="1"/>
                  </a:lnTo>
                  <a:lnTo>
                    <a:pt x="142" y="0"/>
                  </a:lnTo>
                  <a:lnTo>
                    <a:pt x="187" y="0"/>
                  </a:lnTo>
                  <a:lnTo>
                    <a:pt x="232" y="1"/>
                  </a:lnTo>
                  <a:lnTo>
                    <a:pt x="277" y="3"/>
                  </a:lnTo>
                  <a:lnTo>
                    <a:pt x="323" y="6"/>
                  </a:lnTo>
                  <a:lnTo>
                    <a:pt x="329" y="7"/>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8" name="Freeform 750">
              <a:extLst>
                <a:ext uri="{FF2B5EF4-FFF2-40B4-BE49-F238E27FC236}">
                  <a16:creationId xmlns:a16="http://schemas.microsoft.com/office/drawing/2014/main" id="{979F89BB-2B9E-A72C-0367-B1DCDEFAA29B}"/>
                </a:ext>
              </a:extLst>
            </p:cNvPr>
            <p:cNvSpPr>
              <a:spLocks/>
            </p:cNvSpPr>
            <p:nvPr/>
          </p:nvSpPr>
          <p:spPr bwMode="auto">
            <a:xfrm>
              <a:off x="4387851" y="3719513"/>
              <a:ext cx="696913" cy="14288"/>
            </a:xfrm>
            <a:custGeom>
              <a:avLst/>
              <a:gdLst>
                <a:gd name="T0" fmla="*/ 439 w 439"/>
                <a:gd name="T1" fmla="*/ 0 h 9"/>
                <a:gd name="T2" fmla="*/ 423 w 439"/>
                <a:gd name="T3" fmla="*/ 2 h 9"/>
                <a:gd name="T4" fmla="*/ 378 w 439"/>
                <a:gd name="T5" fmla="*/ 5 h 9"/>
                <a:gd name="T6" fmla="*/ 332 w 439"/>
                <a:gd name="T7" fmla="*/ 7 h 9"/>
                <a:gd name="T8" fmla="*/ 287 w 439"/>
                <a:gd name="T9" fmla="*/ 9 h 9"/>
                <a:gd name="T10" fmla="*/ 242 w 439"/>
                <a:gd name="T11" fmla="*/ 9 h 9"/>
                <a:gd name="T12" fmla="*/ 197 w 439"/>
                <a:gd name="T13" fmla="*/ 9 h 9"/>
                <a:gd name="T14" fmla="*/ 152 w 439"/>
                <a:gd name="T15" fmla="*/ 9 h 9"/>
                <a:gd name="T16" fmla="*/ 107 w 439"/>
                <a:gd name="T17" fmla="*/ 7 h 9"/>
                <a:gd name="T18" fmla="*/ 61 w 439"/>
                <a:gd name="T19" fmla="*/ 5 h 9"/>
                <a:gd name="T20" fmla="*/ 16 w 439"/>
                <a:gd name="T21" fmla="*/ 2 h 9"/>
                <a:gd name="T22" fmla="*/ 0 w 43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9" h="9">
                  <a:moveTo>
                    <a:pt x="439" y="0"/>
                  </a:moveTo>
                  <a:lnTo>
                    <a:pt x="423" y="2"/>
                  </a:lnTo>
                  <a:lnTo>
                    <a:pt x="378" y="5"/>
                  </a:lnTo>
                  <a:lnTo>
                    <a:pt x="332" y="7"/>
                  </a:lnTo>
                  <a:lnTo>
                    <a:pt x="287" y="9"/>
                  </a:lnTo>
                  <a:lnTo>
                    <a:pt x="242" y="9"/>
                  </a:lnTo>
                  <a:lnTo>
                    <a:pt x="197" y="9"/>
                  </a:lnTo>
                  <a:lnTo>
                    <a:pt x="152" y="9"/>
                  </a:lnTo>
                  <a:lnTo>
                    <a:pt x="107" y="7"/>
                  </a:lnTo>
                  <a:lnTo>
                    <a:pt x="61" y="5"/>
                  </a:lnTo>
                  <a:lnTo>
                    <a:pt x="16" y="2"/>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9" name="Freeform 751">
              <a:extLst>
                <a:ext uri="{FF2B5EF4-FFF2-40B4-BE49-F238E27FC236}">
                  <a16:creationId xmlns:a16="http://schemas.microsoft.com/office/drawing/2014/main" id="{2BD4A739-732C-0E56-8EDD-A04EAAD9F2F4}"/>
                </a:ext>
              </a:extLst>
            </p:cNvPr>
            <p:cNvSpPr>
              <a:spLocks/>
            </p:cNvSpPr>
            <p:nvPr/>
          </p:nvSpPr>
          <p:spPr bwMode="auto">
            <a:xfrm>
              <a:off x="4141788" y="3690938"/>
              <a:ext cx="246063" cy="28575"/>
            </a:xfrm>
            <a:custGeom>
              <a:avLst/>
              <a:gdLst>
                <a:gd name="T0" fmla="*/ 155 w 155"/>
                <a:gd name="T1" fmla="*/ 18 h 18"/>
                <a:gd name="T2" fmla="*/ 126 w 155"/>
                <a:gd name="T3" fmla="*/ 16 h 18"/>
                <a:gd name="T4" fmla="*/ 81 w 155"/>
                <a:gd name="T5" fmla="*/ 11 h 18"/>
                <a:gd name="T6" fmla="*/ 36 w 155"/>
                <a:gd name="T7" fmla="*/ 5 h 18"/>
                <a:gd name="T8" fmla="*/ 0 w 155"/>
                <a:gd name="T9" fmla="*/ 0 h 18"/>
              </a:gdLst>
              <a:ahLst/>
              <a:cxnLst>
                <a:cxn ang="0">
                  <a:pos x="T0" y="T1"/>
                </a:cxn>
                <a:cxn ang="0">
                  <a:pos x="T2" y="T3"/>
                </a:cxn>
                <a:cxn ang="0">
                  <a:pos x="T4" y="T5"/>
                </a:cxn>
                <a:cxn ang="0">
                  <a:pos x="T6" y="T7"/>
                </a:cxn>
                <a:cxn ang="0">
                  <a:pos x="T8" y="T9"/>
                </a:cxn>
              </a:cxnLst>
              <a:rect l="0" t="0" r="r" b="b"/>
              <a:pathLst>
                <a:path w="155" h="18">
                  <a:moveTo>
                    <a:pt x="155" y="18"/>
                  </a:moveTo>
                  <a:lnTo>
                    <a:pt x="126" y="16"/>
                  </a:lnTo>
                  <a:lnTo>
                    <a:pt x="81" y="11"/>
                  </a:lnTo>
                  <a:lnTo>
                    <a:pt x="36" y="5"/>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0" name="Freeform 752">
              <a:extLst>
                <a:ext uri="{FF2B5EF4-FFF2-40B4-BE49-F238E27FC236}">
                  <a16:creationId xmlns:a16="http://schemas.microsoft.com/office/drawing/2014/main" id="{693F4F98-2DF3-167B-57DF-C34249D3EA34}"/>
                </a:ext>
              </a:extLst>
            </p:cNvPr>
            <p:cNvSpPr>
              <a:spLocks/>
            </p:cNvSpPr>
            <p:nvPr/>
          </p:nvSpPr>
          <p:spPr bwMode="auto">
            <a:xfrm>
              <a:off x="5084763" y="3690938"/>
              <a:ext cx="246063" cy="28575"/>
            </a:xfrm>
            <a:custGeom>
              <a:avLst/>
              <a:gdLst>
                <a:gd name="T0" fmla="*/ 155 w 155"/>
                <a:gd name="T1" fmla="*/ 0 h 18"/>
                <a:gd name="T2" fmla="*/ 119 w 155"/>
                <a:gd name="T3" fmla="*/ 5 h 18"/>
                <a:gd name="T4" fmla="*/ 74 w 155"/>
                <a:gd name="T5" fmla="*/ 11 h 18"/>
                <a:gd name="T6" fmla="*/ 29 w 155"/>
                <a:gd name="T7" fmla="*/ 16 h 18"/>
                <a:gd name="T8" fmla="*/ 0 w 155"/>
                <a:gd name="T9" fmla="*/ 18 h 18"/>
              </a:gdLst>
              <a:ahLst/>
              <a:cxnLst>
                <a:cxn ang="0">
                  <a:pos x="T0" y="T1"/>
                </a:cxn>
                <a:cxn ang="0">
                  <a:pos x="T2" y="T3"/>
                </a:cxn>
                <a:cxn ang="0">
                  <a:pos x="T4" y="T5"/>
                </a:cxn>
                <a:cxn ang="0">
                  <a:pos x="T6" y="T7"/>
                </a:cxn>
                <a:cxn ang="0">
                  <a:pos x="T8" y="T9"/>
                </a:cxn>
              </a:cxnLst>
              <a:rect l="0" t="0" r="r" b="b"/>
              <a:pathLst>
                <a:path w="155" h="18">
                  <a:moveTo>
                    <a:pt x="155" y="0"/>
                  </a:moveTo>
                  <a:lnTo>
                    <a:pt x="119" y="5"/>
                  </a:lnTo>
                  <a:lnTo>
                    <a:pt x="74" y="11"/>
                  </a:lnTo>
                  <a:lnTo>
                    <a:pt x="29" y="16"/>
                  </a:lnTo>
                  <a:lnTo>
                    <a:pt x="0" y="18"/>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1" name="Freeform 753">
              <a:extLst>
                <a:ext uri="{FF2B5EF4-FFF2-40B4-BE49-F238E27FC236}">
                  <a16:creationId xmlns:a16="http://schemas.microsoft.com/office/drawing/2014/main" id="{23F35E6E-6C42-5683-AC18-14EA2BE7DED3}"/>
                </a:ext>
              </a:extLst>
            </p:cNvPr>
            <p:cNvSpPr>
              <a:spLocks/>
            </p:cNvSpPr>
            <p:nvPr/>
          </p:nvSpPr>
          <p:spPr bwMode="auto">
            <a:xfrm>
              <a:off x="3983038" y="3660775"/>
              <a:ext cx="158750" cy="30163"/>
            </a:xfrm>
            <a:custGeom>
              <a:avLst/>
              <a:gdLst>
                <a:gd name="T0" fmla="*/ 100 w 100"/>
                <a:gd name="T1" fmla="*/ 19 h 19"/>
                <a:gd name="T2" fmla="*/ 91 w 100"/>
                <a:gd name="T3" fmla="*/ 17 h 19"/>
                <a:gd name="T4" fmla="*/ 46 w 100"/>
                <a:gd name="T5" fmla="*/ 9 h 19"/>
                <a:gd name="T6" fmla="*/ 1 w 100"/>
                <a:gd name="T7" fmla="*/ 0 h 19"/>
                <a:gd name="T8" fmla="*/ 0 w 100"/>
                <a:gd name="T9" fmla="*/ 0 h 19"/>
              </a:gdLst>
              <a:ahLst/>
              <a:cxnLst>
                <a:cxn ang="0">
                  <a:pos x="T0" y="T1"/>
                </a:cxn>
                <a:cxn ang="0">
                  <a:pos x="T2" y="T3"/>
                </a:cxn>
                <a:cxn ang="0">
                  <a:pos x="T4" y="T5"/>
                </a:cxn>
                <a:cxn ang="0">
                  <a:pos x="T6" y="T7"/>
                </a:cxn>
                <a:cxn ang="0">
                  <a:pos x="T8" y="T9"/>
                </a:cxn>
              </a:cxnLst>
              <a:rect l="0" t="0" r="r" b="b"/>
              <a:pathLst>
                <a:path w="100" h="19">
                  <a:moveTo>
                    <a:pt x="100" y="19"/>
                  </a:moveTo>
                  <a:lnTo>
                    <a:pt x="91" y="17"/>
                  </a:lnTo>
                  <a:lnTo>
                    <a:pt x="46" y="9"/>
                  </a:lnTo>
                  <a:lnTo>
                    <a:pt x="1" y="0"/>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2" name="Freeform 754">
              <a:extLst>
                <a:ext uri="{FF2B5EF4-FFF2-40B4-BE49-F238E27FC236}">
                  <a16:creationId xmlns:a16="http://schemas.microsoft.com/office/drawing/2014/main" id="{C40080B5-0A79-5DC6-A908-9500922629BE}"/>
                </a:ext>
              </a:extLst>
            </p:cNvPr>
            <p:cNvSpPr>
              <a:spLocks/>
            </p:cNvSpPr>
            <p:nvPr/>
          </p:nvSpPr>
          <p:spPr bwMode="auto">
            <a:xfrm>
              <a:off x="5330826" y="3660775"/>
              <a:ext cx="158750" cy="30163"/>
            </a:xfrm>
            <a:custGeom>
              <a:avLst/>
              <a:gdLst>
                <a:gd name="T0" fmla="*/ 100 w 100"/>
                <a:gd name="T1" fmla="*/ 0 h 19"/>
                <a:gd name="T2" fmla="*/ 99 w 100"/>
                <a:gd name="T3" fmla="*/ 0 h 19"/>
                <a:gd name="T4" fmla="*/ 54 w 100"/>
                <a:gd name="T5" fmla="*/ 9 h 19"/>
                <a:gd name="T6" fmla="*/ 9 w 100"/>
                <a:gd name="T7" fmla="*/ 17 h 19"/>
                <a:gd name="T8" fmla="*/ 0 w 100"/>
                <a:gd name="T9" fmla="*/ 19 h 19"/>
              </a:gdLst>
              <a:ahLst/>
              <a:cxnLst>
                <a:cxn ang="0">
                  <a:pos x="T0" y="T1"/>
                </a:cxn>
                <a:cxn ang="0">
                  <a:pos x="T2" y="T3"/>
                </a:cxn>
                <a:cxn ang="0">
                  <a:pos x="T4" y="T5"/>
                </a:cxn>
                <a:cxn ang="0">
                  <a:pos x="T6" y="T7"/>
                </a:cxn>
                <a:cxn ang="0">
                  <a:pos x="T8" y="T9"/>
                </a:cxn>
              </a:cxnLst>
              <a:rect l="0" t="0" r="r" b="b"/>
              <a:pathLst>
                <a:path w="100" h="19">
                  <a:moveTo>
                    <a:pt x="100" y="0"/>
                  </a:moveTo>
                  <a:lnTo>
                    <a:pt x="99" y="0"/>
                  </a:lnTo>
                  <a:lnTo>
                    <a:pt x="54" y="9"/>
                  </a:lnTo>
                  <a:lnTo>
                    <a:pt x="9" y="17"/>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3" name="Freeform 755">
              <a:extLst>
                <a:ext uri="{FF2B5EF4-FFF2-40B4-BE49-F238E27FC236}">
                  <a16:creationId xmlns:a16="http://schemas.microsoft.com/office/drawing/2014/main" id="{F995BBC8-C017-BB57-AB76-C2E25B9B7E74}"/>
                </a:ext>
              </a:extLst>
            </p:cNvPr>
            <p:cNvSpPr>
              <a:spLocks/>
            </p:cNvSpPr>
            <p:nvPr/>
          </p:nvSpPr>
          <p:spPr bwMode="auto">
            <a:xfrm>
              <a:off x="3862388" y="3630613"/>
              <a:ext cx="120650" cy="30163"/>
            </a:xfrm>
            <a:custGeom>
              <a:avLst/>
              <a:gdLst>
                <a:gd name="T0" fmla="*/ 76 w 76"/>
                <a:gd name="T1" fmla="*/ 19 h 19"/>
                <a:gd name="T2" fmla="*/ 32 w 76"/>
                <a:gd name="T3" fmla="*/ 8 h 19"/>
                <a:gd name="T4" fmla="*/ 0 w 76"/>
                <a:gd name="T5" fmla="*/ 0 h 19"/>
              </a:gdLst>
              <a:ahLst/>
              <a:cxnLst>
                <a:cxn ang="0">
                  <a:pos x="T0" y="T1"/>
                </a:cxn>
                <a:cxn ang="0">
                  <a:pos x="T2" y="T3"/>
                </a:cxn>
                <a:cxn ang="0">
                  <a:pos x="T4" y="T5"/>
                </a:cxn>
              </a:cxnLst>
              <a:rect l="0" t="0" r="r" b="b"/>
              <a:pathLst>
                <a:path w="76" h="19">
                  <a:moveTo>
                    <a:pt x="76" y="19"/>
                  </a:moveTo>
                  <a:lnTo>
                    <a:pt x="32" y="8"/>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4" name="Freeform 756">
              <a:extLst>
                <a:ext uri="{FF2B5EF4-FFF2-40B4-BE49-F238E27FC236}">
                  <a16:creationId xmlns:a16="http://schemas.microsoft.com/office/drawing/2014/main" id="{0F23EECA-FF42-DC27-DA45-5F2D54FB8E43}"/>
                </a:ext>
              </a:extLst>
            </p:cNvPr>
            <p:cNvSpPr>
              <a:spLocks/>
            </p:cNvSpPr>
            <p:nvPr/>
          </p:nvSpPr>
          <p:spPr bwMode="auto">
            <a:xfrm>
              <a:off x="5489576" y="3630613"/>
              <a:ext cx="120650" cy="30163"/>
            </a:xfrm>
            <a:custGeom>
              <a:avLst/>
              <a:gdLst>
                <a:gd name="T0" fmla="*/ 76 w 76"/>
                <a:gd name="T1" fmla="*/ 0 h 19"/>
                <a:gd name="T2" fmla="*/ 44 w 76"/>
                <a:gd name="T3" fmla="*/ 8 h 19"/>
                <a:gd name="T4" fmla="*/ 0 w 76"/>
                <a:gd name="T5" fmla="*/ 19 h 19"/>
              </a:gdLst>
              <a:ahLst/>
              <a:cxnLst>
                <a:cxn ang="0">
                  <a:pos x="T0" y="T1"/>
                </a:cxn>
                <a:cxn ang="0">
                  <a:pos x="T2" y="T3"/>
                </a:cxn>
                <a:cxn ang="0">
                  <a:pos x="T4" y="T5"/>
                </a:cxn>
              </a:cxnLst>
              <a:rect l="0" t="0" r="r" b="b"/>
              <a:pathLst>
                <a:path w="76" h="19">
                  <a:moveTo>
                    <a:pt x="76" y="0"/>
                  </a:moveTo>
                  <a:lnTo>
                    <a:pt x="44" y="8"/>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5" name="Freeform 757">
              <a:extLst>
                <a:ext uri="{FF2B5EF4-FFF2-40B4-BE49-F238E27FC236}">
                  <a16:creationId xmlns:a16="http://schemas.microsoft.com/office/drawing/2014/main" id="{A7341D20-3C5D-9C8F-E71C-D2A8CDF03908}"/>
                </a:ext>
              </a:extLst>
            </p:cNvPr>
            <p:cNvSpPr>
              <a:spLocks/>
            </p:cNvSpPr>
            <p:nvPr/>
          </p:nvSpPr>
          <p:spPr bwMode="auto">
            <a:xfrm>
              <a:off x="3765551" y="3600450"/>
              <a:ext cx="96838" cy="30163"/>
            </a:xfrm>
            <a:custGeom>
              <a:avLst/>
              <a:gdLst>
                <a:gd name="T0" fmla="*/ 61 w 61"/>
                <a:gd name="T1" fmla="*/ 19 h 19"/>
                <a:gd name="T2" fmla="*/ 47 w 61"/>
                <a:gd name="T3" fmla="*/ 15 h 19"/>
                <a:gd name="T4" fmla="*/ 2 w 61"/>
                <a:gd name="T5" fmla="*/ 1 h 19"/>
                <a:gd name="T6" fmla="*/ 0 w 61"/>
                <a:gd name="T7" fmla="*/ 0 h 19"/>
              </a:gdLst>
              <a:ahLst/>
              <a:cxnLst>
                <a:cxn ang="0">
                  <a:pos x="T0" y="T1"/>
                </a:cxn>
                <a:cxn ang="0">
                  <a:pos x="T2" y="T3"/>
                </a:cxn>
                <a:cxn ang="0">
                  <a:pos x="T4" y="T5"/>
                </a:cxn>
                <a:cxn ang="0">
                  <a:pos x="T6" y="T7"/>
                </a:cxn>
              </a:cxnLst>
              <a:rect l="0" t="0" r="r" b="b"/>
              <a:pathLst>
                <a:path w="61" h="19">
                  <a:moveTo>
                    <a:pt x="61" y="19"/>
                  </a:moveTo>
                  <a:lnTo>
                    <a:pt x="47" y="15"/>
                  </a:lnTo>
                  <a:lnTo>
                    <a:pt x="2" y="1"/>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6" name="Freeform 758">
              <a:extLst>
                <a:ext uri="{FF2B5EF4-FFF2-40B4-BE49-F238E27FC236}">
                  <a16:creationId xmlns:a16="http://schemas.microsoft.com/office/drawing/2014/main" id="{B067D2BC-AF75-69A6-B060-7C9397753C8C}"/>
                </a:ext>
              </a:extLst>
            </p:cNvPr>
            <p:cNvSpPr>
              <a:spLocks/>
            </p:cNvSpPr>
            <p:nvPr/>
          </p:nvSpPr>
          <p:spPr bwMode="auto">
            <a:xfrm>
              <a:off x="5610226" y="3600450"/>
              <a:ext cx="96838" cy="30163"/>
            </a:xfrm>
            <a:custGeom>
              <a:avLst/>
              <a:gdLst>
                <a:gd name="T0" fmla="*/ 61 w 61"/>
                <a:gd name="T1" fmla="*/ 0 h 19"/>
                <a:gd name="T2" fmla="*/ 59 w 61"/>
                <a:gd name="T3" fmla="*/ 1 h 19"/>
                <a:gd name="T4" fmla="*/ 14 w 61"/>
                <a:gd name="T5" fmla="*/ 15 h 19"/>
                <a:gd name="T6" fmla="*/ 0 w 61"/>
                <a:gd name="T7" fmla="*/ 19 h 19"/>
              </a:gdLst>
              <a:ahLst/>
              <a:cxnLst>
                <a:cxn ang="0">
                  <a:pos x="T0" y="T1"/>
                </a:cxn>
                <a:cxn ang="0">
                  <a:pos x="T2" y="T3"/>
                </a:cxn>
                <a:cxn ang="0">
                  <a:pos x="T4" y="T5"/>
                </a:cxn>
                <a:cxn ang="0">
                  <a:pos x="T6" y="T7"/>
                </a:cxn>
              </a:cxnLst>
              <a:rect l="0" t="0" r="r" b="b"/>
              <a:pathLst>
                <a:path w="61" h="19">
                  <a:moveTo>
                    <a:pt x="61" y="0"/>
                  </a:moveTo>
                  <a:lnTo>
                    <a:pt x="59" y="1"/>
                  </a:lnTo>
                  <a:lnTo>
                    <a:pt x="14" y="15"/>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7" name="Freeform 759">
              <a:extLst>
                <a:ext uri="{FF2B5EF4-FFF2-40B4-BE49-F238E27FC236}">
                  <a16:creationId xmlns:a16="http://schemas.microsoft.com/office/drawing/2014/main" id="{1557DBC4-F7F6-71F2-81DF-D09BFD80EE11}"/>
                </a:ext>
              </a:extLst>
            </p:cNvPr>
            <p:cNvSpPr>
              <a:spLocks/>
            </p:cNvSpPr>
            <p:nvPr/>
          </p:nvSpPr>
          <p:spPr bwMode="auto">
            <a:xfrm>
              <a:off x="3686176" y="3570288"/>
              <a:ext cx="79375" cy="30163"/>
            </a:xfrm>
            <a:custGeom>
              <a:avLst/>
              <a:gdLst>
                <a:gd name="T0" fmla="*/ 50 w 50"/>
                <a:gd name="T1" fmla="*/ 19 h 19"/>
                <a:gd name="T2" fmla="*/ 7 w 50"/>
                <a:gd name="T3" fmla="*/ 3 h 19"/>
                <a:gd name="T4" fmla="*/ 0 w 50"/>
                <a:gd name="T5" fmla="*/ 0 h 19"/>
              </a:gdLst>
              <a:ahLst/>
              <a:cxnLst>
                <a:cxn ang="0">
                  <a:pos x="T0" y="T1"/>
                </a:cxn>
                <a:cxn ang="0">
                  <a:pos x="T2" y="T3"/>
                </a:cxn>
                <a:cxn ang="0">
                  <a:pos x="T4" y="T5"/>
                </a:cxn>
              </a:cxnLst>
              <a:rect l="0" t="0" r="r" b="b"/>
              <a:pathLst>
                <a:path w="50" h="19">
                  <a:moveTo>
                    <a:pt x="50" y="19"/>
                  </a:moveTo>
                  <a:lnTo>
                    <a:pt x="7" y="3"/>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8" name="Freeform 760">
              <a:extLst>
                <a:ext uri="{FF2B5EF4-FFF2-40B4-BE49-F238E27FC236}">
                  <a16:creationId xmlns:a16="http://schemas.microsoft.com/office/drawing/2014/main" id="{91CF76FA-A754-2F3B-7DB0-BC056CA4368B}"/>
                </a:ext>
              </a:extLst>
            </p:cNvPr>
            <p:cNvSpPr>
              <a:spLocks/>
            </p:cNvSpPr>
            <p:nvPr/>
          </p:nvSpPr>
          <p:spPr bwMode="auto">
            <a:xfrm>
              <a:off x="5707063" y="3570288"/>
              <a:ext cx="79375" cy="30163"/>
            </a:xfrm>
            <a:custGeom>
              <a:avLst/>
              <a:gdLst>
                <a:gd name="T0" fmla="*/ 50 w 50"/>
                <a:gd name="T1" fmla="*/ 0 h 19"/>
                <a:gd name="T2" fmla="*/ 43 w 50"/>
                <a:gd name="T3" fmla="*/ 3 h 19"/>
                <a:gd name="T4" fmla="*/ 0 w 50"/>
                <a:gd name="T5" fmla="*/ 19 h 19"/>
              </a:gdLst>
              <a:ahLst/>
              <a:cxnLst>
                <a:cxn ang="0">
                  <a:pos x="T0" y="T1"/>
                </a:cxn>
                <a:cxn ang="0">
                  <a:pos x="T2" y="T3"/>
                </a:cxn>
                <a:cxn ang="0">
                  <a:pos x="T4" y="T5"/>
                </a:cxn>
              </a:cxnLst>
              <a:rect l="0" t="0" r="r" b="b"/>
              <a:pathLst>
                <a:path w="50" h="19">
                  <a:moveTo>
                    <a:pt x="50" y="0"/>
                  </a:moveTo>
                  <a:lnTo>
                    <a:pt x="43" y="3"/>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9" name="Freeform 761">
              <a:extLst>
                <a:ext uri="{FF2B5EF4-FFF2-40B4-BE49-F238E27FC236}">
                  <a16:creationId xmlns:a16="http://schemas.microsoft.com/office/drawing/2014/main" id="{CCEBD91E-344A-A91F-D738-5B88E9FA1873}"/>
                </a:ext>
              </a:extLst>
            </p:cNvPr>
            <p:cNvSpPr>
              <a:spLocks/>
            </p:cNvSpPr>
            <p:nvPr/>
          </p:nvSpPr>
          <p:spPr bwMode="auto">
            <a:xfrm>
              <a:off x="3621088" y="3541713"/>
              <a:ext cx="65088" cy="28575"/>
            </a:xfrm>
            <a:custGeom>
              <a:avLst/>
              <a:gdLst>
                <a:gd name="T0" fmla="*/ 41 w 41"/>
                <a:gd name="T1" fmla="*/ 18 h 18"/>
                <a:gd name="T2" fmla="*/ 3 w 41"/>
                <a:gd name="T3" fmla="*/ 1 h 18"/>
                <a:gd name="T4" fmla="*/ 0 w 41"/>
                <a:gd name="T5" fmla="*/ 0 h 18"/>
              </a:gdLst>
              <a:ahLst/>
              <a:cxnLst>
                <a:cxn ang="0">
                  <a:pos x="T0" y="T1"/>
                </a:cxn>
                <a:cxn ang="0">
                  <a:pos x="T2" y="T3"/>
                </a:cxn>
                <a:cxn ang="0">
                  <a:pos x="T4" y="T5"/>
                </a:cxn>
              </a:cxnLst>
              <a:rect l="0" t="0" r="r" b="b"/>
              <a:pathLst>
                <a:path w="41" h="18">
                  <a:moveTo>
                    <a:pt x="41" y="18"/>
                  </a:moveTo>
                  <a:lnTo>
                    <a:pt x="3" y="1"/>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0" name="Freeform 762">
              <a:extLst>
                <a:ext uri="{FF2B5EF4-FFF2-40B4-BE49-F238E27FC236}">
                  <a16:creationId xmlns:a16="http://schemas.microsoft.com/office/drawing/2014/main" id="{FB435376-23A8-75AE-AB6C-E0FB934BF342}"/>
                </a:ext>
              </a:extLst>
            </p:cNvPr>
            <p:cNvSpPr>
              <a:spLocks/>
            </p:cNvSpPr>
            <p:nvPr/>
          </p:nvSpPr>
          <p:spPr bwMode="auto">
            <a:xfrm>
              <a:off x="5786438" y="3541713"/>
              <a:ext cx="65088" cy="28575"/>
            </a:xfrm>
            <a:custGeom>
              <a:avLst/>
              <a:gdLst>
                <a:gd name="T0" fmla="*/ 41 w 41"/>
                <a:gd name="T1" fmla="*/ 0 h 18"/>
                <a:gd name="T2" fmla="*/ 38 w 41"/>
                <a:gd name="T3" fmla="*/ 1 h 18"/>
                <a:gd name="T4" fmla="*/ 0 w 41"/>
                <a:gd name="T5" fmla="*/ 18 h 18"/>
              </a:gdLst>
              <a:ahLst/>
              <a:cxnLst>
                <a:cxn ang="0">
                  <a:pos x="T0" y="T1"/>
                </a:cxn>
                <a:cxn ang="0">
                  <a:pos x="T2" y="T3"/>
                </a:cxn>
                <a:cxn ang="0">
                  <a:pos x="T4" y="T5"/>
                </a:cxn>
              </a:cxnLst>
              <a:rect l="0" t="0" r="r" b="b"/>
              <a:pathLst>
                <a:path w="41" h="18">
                  <a:moveTo>
                    <a:pt x="41" y="0"/>
                  </a:moveTo>
                  <a:lnTo>
                    <a:pt x="38" y="1"/>
                  </a:lnTo>
                  <a:lnTo>
                    <a:pt x="0" y="18"/>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1" name="Line 763">
              <a:extLst>
                <a:ext uri="{FF2B5EF4-FFF2-40B4-BE49-F238E27FC236}">
                  <a16:creationId xmlns:a16="http://schemas.microsoft.com/office/drawing/2014/main" id="{685208C1-20A4-9575-935C-060EC4AA12C5}"/>
                </a:ext>
              </a:extLst>
            </p:cNvPr>
            <p:cNvSpPr>
              <a:spLocks noChangeShapeType="1"/>
            </p:cNvSpPr>
            <p:nvPr/>
          </p:nvSpPr>
          <p:spPr bwMode="auto">
            <a:xfrm flipH="1" flipV="1">
              <a:off x="3565526" y="3511550"/>
              <a:ext cx="5556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2" name="Line 764">
              <a:extLst>
                <a:ext uri="{FF2B5EF4-FFF2-40B4-BE49-F238E27FC236}">
                  <a16:creationId xmlns:a16="http://schemas.microsoft.com/office/drawing/2014/main" id="{BE5D829A-5C4C-8F40-124E-0A28F48F1C07}"/>
                </a:ext>
              </a:extLst>
            </p:cNvPr>
            <p:cNvSpPr>
              <a:spLocks noChangeShapeType="1"/>
            </p:cNvSpPr>
            <p:nvPr/>
          </p:nvSpPr>
          <p:spPr bwMode="auto">
            <a:xfrm flipH="1">
              <a:off x="5851526" y="3511550"/>
              <a:ext cx="5556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3" name="Freeform 765">
              <a:extLst>
                <a:ext uri="{FF2B5EF4-FFF2-40B4-BE49-F238E27FC236}">
                  <a16:creationId xmlns:a16="http://schemas.microsoft.com/office/drawing/2014/main" id="{99402A19-96E7-ED2E-0E58-483A96423E3E}"/>
                </a:ext>
              </a:extLst>
            </p:cNvPr>
            <p:cNvSpPr>
              <a:spLocks/>
            </p:cNvSpPr>
            <p:nvPr/>
          </p:nvSpPr>
          <p:spPr bwMode="auto">
            <a:xfrm>
              <a:off x="3521076" y="3481388"/>
              <a:ext cx="44450" cy="30163"/>
            </a:xfrm>
            <a:custGeom>
              <a:avLst/>
              <a:gdLst>
                <a:gd name="T0" fmla="*/ 28 w 28"/>
                <a:gd name="T1" fmla="*/ 19 h 19"/>
                <a:gd name="T2" fmla="*/ 21 w 28"/>
                <a:gd name="T3" fmla="*/ 14 h 19"/>
                <a:gd name="T4" fmla="*/ 0 w 28"/>
                <a:gd name="T5" fmla="*/ 0 h 19"/>
              </a:gdLst>
              <a:ahLst/>
              <a:cxnLst>
                <a:cxn ang="0">
                  <a:pos x="T0" y="T1"/>
                </a:cxn>
                <a:cxn ang="0">
                  <a:pos x="T2" y="T3"/>
                </a:cxn>
                <a:cxn ang="0">
                  <a:pos x="T4" y="T5"/>
                </a:cxn>
              </a:cxnLst>
              <a:rect l="0" t="0" r="r" b="b"/>
              <a:pathLst>
                <a:path w="28" h="19">
                  <a:moveTo>
                    <a:pt x="28" y="19"/>
                  </a:moveTo>
                  <a:lnTo>
                    <a:pt x="21" y="14"/>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4" name="Freeform 766">
              <a:extLst>
                <a:ext uri="{FF2B5EF4-FFF2-40B4-BE49-F238E27FC236}">
                  <a16:creationId xmlns:a16="http://schemas.microsoft.com/office/drawing/2014/main" id="{3D4C3E45-5A6D-EE03-0D13-410B3FA36E55}"/>
                </a:ext>
              </a:extLst>
            </p:cNvPr>
            <p:cNvSpPr>
              <a:spLocks/>
            </p:cNvSpPr>
            <p:nvPr/>
          </p:nvSpPr>
          <p:spPr bwMode="auto">
            <a:xfrm>
              <a:off x="5907088" y="3481388"/>
              <a:ext cx="44450" cy="30163"/>
            </a:xfrm>
            <a:custGeom>
              <a:avLst/>
              <a:gdLst>
                <a:gd name="T0" fmla="*/ 28 w 28"/>
                <a:gd name="T1" fmla="*/ 0 h 19"/>
                <a:gd name="T2" fmla="*/ 7 w 28"/>
                <a:gd name="T3" fmla="*/ 14 h 19"/>
                <a:gd name="T4" fmla="*/ 0 w 28"/>
                <a:gd name="T5" fmla="*/ 19 h 19"/>
              </a:gdLst>
              <a:ahLst/>
              <a:cxnLst>
                <a:cxn ang="0">
                  <a:pos x="T0" y="T1"/>
                </a:cxn>
                <a:cxn ang="0">
                  <a:pos x="T2" y="T3"/>
                </a:cxn>
                <a:cxn ang="0">
                  <a:pos x="T4" y="T5"/>
                </a:cxn>
              </a:cxnLst>
              <a:rect l="0" t="0" r="r" b="b"/>
              <a:pathLst>
                <a:path w="28" h="19">
                  <a:moveTo>
                    <a:pt x="28" y="0"/>
                  </a:moveTo>
                  <a:lnTo>
                    <a:pt x="7" y="14"/>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5" name="Line 767">
              <a:extLst>
                <a:ext uri="{FF2B5EF4-FFF2-40B4-BE49-F238E27FC236}">
                  <a16:creationId xmlns:a16="http://schemas.microsoft.com/office/drawing/2014/main" id="{2012B9BF-70B9-DA2E-B6CC-D58482BC1115}"/>
                </a:ext>
              </a:extLst>
            </p:cNvPr>
            <p:cNvSpPr>
              <a:spLocks noChangeShapeType="1"/>
            </p:cNvSpPr>
            <p:nvPr/>
          </p:nvSpPr>
          <p:spPr bwMode="auto">
            <a:xfrm flipH="1" flipV="1">
              <a:off x="3484563" y="3451225"/>
              <a:ext cx="3651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6" name="Line 768">
              <a:extLst>
                <a:ext uri="{FF2B5EF4-FFF2-40B4-BE49-F238E27FC236}">
                  <a16:creationId xmlns:a16="http://schemas.microsoft.com/office/drawing/2014/main" id="{88BB56AF-264E-1417-6C55-0B0E4D8B1BF2}"/>
                </a:ext>
              </a:extLst>
            </p:cNvPr>
            <p:cNvSpPr>
              <a:spLocks noChangeShapeType="1"/>
            </p:cNvSpPr>
            <p:nvPr/>
          </p:nvSpPr>
          <p:spPr bwMode="auto">
            <a:xfrm flipH="1">
              <a:off x="5951538" y="3451225"/>
              <a:ext cx="3651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7" name="Freeform 769">
              <a:extLst>
                <a:ext uri="{FF2B5EF4-FFF2-40B4-BE49-F238E27FC236}">
                  <a16:creationId xmlns:a16="http://schemas.microsoft.com/office/drawing/2014/main" id="{6A4642C6-90A1-7FAB-FAAC-61E473CD08F2}"/>
                </a:ext>
              </a:extLst>
            </p:cNvPr>
            <p:cNvSpPr>
              <a:spLocks/>
            </p:cNvSpPr>
            <p:nvPr/>
          </p:nvSpPr>
          <p:spPr bwMode="auto">
            <a:xfrm>
              <a:off x="3457576" y="3421063"/>
              <a:ext cx="26988" cy="30163"/>
            </a:xfrm>
            <a:custGeom>
              <a:avLst/>
              <a:gdLst>
                <a:gd name="T0" fmla="*/ 17 w 17"/>
                <a:gd name="T1" fmla="*/ 19 h 19"/>
                <a:gd name="T2" fmla="*/ 16 w 17"/>
                <a:gd name="T3" fmla="*/ 18 h 19"/>
                <a:gd name="T4" fmla="*/ 0 w 17"/>
                <a:gd name="T5" fmla="*/ 0 h 19"/>
              </a:gdLst>
              <a:ahLst/>
              <a:cxnLst>
                <a:cxn ang="0">
                  <a:pos x="T0" y="T1"/>
                </a:cxn>
                <a:cxn ang="0">
                  <a:pos x="T2" y="T3"/>
                </a:cxn>
                <a:cxn ang="0">
                  <a:pos x="T4" y="T5"/>
                </a:cxn>
              </a:cxnLst>
              <a:rect l="0" t="0" r="r" b="b"/>
              <a:pathLst>
                <a:path w="17" h="19">
                  <a:moveTo>
                    <a:pt x="17" y="19"/>
                  </a:moveTo>
                  <a:lnTo>
                    <a:pt x="16" y="18"/>
                  </a:lnTo>
                  <a:lnTo>
                    <a:pt x="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8" name="Freeform 770">
              <a:extLst>
                <a:ext uri="{FF2B5EF4-FFF2-40B4-BE49-F238E27FC236}">
                  <a16:creationId xmlns:a16="http://schemas.microsoft.com/office/drawing/2014/main" id="{EB28F24F-D495-6094-9802-D6E651ACF4C4}"/>
                </a:ext>
              </a:extLst>
            </p:cNvPr>
            <p:cNvSpPr>
              <a:spLocks/>
            </p:cNvSpPr>
            <p:nvPr/>
          </p:nvSpPr>
          <p:spPr bwMode="auto">
            <a:xfrm>
              <a:off x="5988051" y="3421063"/>
              <a:ext cx="26988" cy="30163"/>
            </a:xfrm>
            <a:custGeom>
              <a:avLst/>
              <a:gdLst>
                <a:gd name="T0" fmla="*/ 17 w 17"/>
                <a:gd name="T1" fmla="*/ 0 h 19"/>
                <a:gd name="T2" fmla="*/ 1 w 17"/>
                <a:gd name="T3" fmla="*/ 18 h 19"/>
                <a:gd name="T4" fmla="*/ 0 w 17"/>
                <a:gd name="T5" fmla="*/ 19 h 19"/>
              </a:gdLst>
              <a:ahLst/>
              <a:cxnLst>
                <a:cxn ang="0">
                  <a:pos x="T0" y="T1"/>
                </a:cxn>
                <a:cxn ang="0">
                  <a:pos x="T2" y="T3"/>
                </a:cxn>
                <a:cxn ang="0">
                  <a:pos x="T4" y="T5"/>
                </a:cxn>
              </a:cxnLst>
              <a:rect l="0" t="0" r="r" b="b"/>
              <a:pathLst>
                <a:path w="17" h="19">
                  <a:moveTo>
                    <a:pt x="17" y="0"/>
                  </a:moveTo>
                  <a:lnTo>
                    <a:pt x="1" y="18"/>
                  </a:lnTo>
                  <a:lnTo>
                    <a:pt x="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9" name="Line 771">
              <a:extLst>
                <a:ext uri="{FF2B5EF4-FFF2-40B4-BE49-F238E27FC236}">
                  <a16:creationId xmlns:a16="http://schemas.microsoft.com/office/drawing/2014/main" id="{4315816B-DDAB-518E-B7BD-8CF30CEB2F22}"/>
                </a:ext>
              </a:extLst>
            </p:cNvPr>
            <p:cNvSpPr>
              <a:spLocks noChangeShapeType="1"/>
            </p:cNvSpPr>
            <p:nvPr/>
          </p:nvSpPr>
          <p:spPr bwMode="auto">
            <a:xfrm flipH="1" flipV="1">
              <a:off x="3436938" y="3390900"/>
              <a:ext cx="2063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0" name="Line 772">
              <a:extLst>
                <a:ext uri="{FF2B5EF4-FFF2-40B4-BE49-F238E27FC236}">
                  <a16:creationId xmlns:a16="http://schemas.microsoft.com/office/drawing/2014/main" id="{07F7C408-3314-8181-817D-8781953DDC3C}"/>
                </a:ext>
              </a:extLst>
            </p:cNvPr>
            <p:cNvSpPr>
              <a:spLocks noChangeShapeType="1"/>
            </p:cNvSpPr>
            <p:nvPr/>
          </p:nvSpPr>
          <p:spPr bwMode="auto">
            <a:xfrm flipH="1">
              <a:off x="6015038" y="3390900"/>
              <a:ext cx="2063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1" name="Line 773">
              <a:extLst>
                <a:ext uri="{FF2B5EF4-FFF2-40B4-BE49-F238E27FC236}">
                  <a16:creationId xmlns:a16="http://schemas.microsoft.com/office/drawing/2014/main" id="{8D1A406A-562A-70CE-9FA1-FB8F2BFFB46D}"/>
                </a:ext>
              </a:extLst>
            </p:cNvPr>
            <p:cNvSpPr>
              <a:spLocks noChangeShapeType="1"/>
            </p:cNvSpPr>
            <p:nvPr/>
          </p:nvSpPr>
          <p:spPr bwMode="auto">
            <a:xfrm flipH="1" flipV="1">
              <a:off x="3422651" y="3362325"/>
              <a:ext cx="14288" cy="28575"/>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2" name="Line 774">
              <a:extLst>
                <a:ext uri="{FF2B5EF4-FFF2-40B4-BE49-F238E27FC236}">
                  <a16:creationId xmlns:a16="http://schemas.microsoft.com/office/drawing/2014/main" id="{9E9E75E8-3F3A-24A1-8AF5-C330A35A1CB5}"/>
                </a:ext>
              </a:extLst>
            </p:cNvPr>
            <p:cNvSpPr>
              <a:spLocks noChangeShapeType="1"/>
            </p:cNvSpPr>
            <p:nvPr/>
          </p:nvSpPr>
          <p:spPr bwMode="auto">
            <a:xfrm flipH="1">
              <a:off x="6035676" y="3362325"/>
              <a:ext cx="14288" cy="28575"/>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3" name="Line 775">
              <a:extLst>
                <a:ext uri="{FF2B5EF4-FFF2-40B4-BE49-F238E27FC236}">
                  <a16:creationId xmlns:a16="http://schemas.microsoft.com/office/drawing/2014/main" id="{7207A24A-1C8A-0691-D022-2D1918941966}"/>
                </a:ext>
              </a:extLst>
            </p:cNvPr>
            <p:cNvSpPr>
              <a:spLocks noChangeShapeType="1"/>
            </p:cNvSpPr>
            <p:nvPr/>
          </p:nvSpPr>
          <p:spPr bwMode="auto">
            <a:xfrm flipH="1" flipV="1">
              <a:off x="3416301" y="3332163"/>
              <a:ext cx="635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4" name="Line 776">
              <a:extLst>
                <a:ext uri="{FF2B5EF4-FFF2-40B4-BE49-F238E27FC236}">
                  <a16:creationId xmlns:a16="http://schemas.microsoft.com/office/drawing/2014/main" id="{51D4FD1D-F6F6-EA4A-3699-226AAEAC6A79}"/>
                </a:ext>
              </a:extLst>
            </p:cNvPr>
            <p:cNvSpPr>
              <a:spLocks noChangeShapeType="1"/>
            </p:cNvSpPr>
            <p:nvPr/>
          </p:nvSpPr>
          <p:spPr bwMode="auto">
            <a:xfrm flipH="1">
              <a:off x="6049963" y="3332163"/>
              <a:ext cx="635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5" name="Line 777">
              <a:extLst>
                <a:ext uri="{FF2B5EF4-FFF2-40B4-BE49-F238E27FC236}">
                  <a16:creationId xmlns:a16="http://schemas.microsoft.com/office/drawing/2014/main" id="{D16E2D6E-36BC-E3BB-CD5C-8CB38FE722E1}"/>
                </a:ext>
              </a:extLst>
            </p:cNvPr>
            <p:cNvSpPr>
              <a:spLocks noChangeShapeType="1"/>
            </p:cNvSpPr>
            <p:nvPr/>
          </p:nvSpPr>
          <p:spPr bwMode="auto">
            <a:xfrm flipV="1">
              <a:off x="3416301" y="3302000"/>
              <a:ext cx="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6" name="Line 778">
              <a:extLst>
                <a:ext uri="{FF2B5EF4-FFF2-40B4-BE49-F238E27FC236}">
                  <a16:creationId xmlns:a16="http://schemas.microsoft.com/office/drawing/2014/main" id="{93C0017B-832E-0DD8-D28E-2AF3762BD42D}"/>
                </a:ext>
              </a:extLst>
            </p:cNvPr>
            <p:cNvSpPr>
              <a:spLocks noChangeShapeType="1"/>
            </p:cNvSpPr>
            <p:nvPr/>
          </p:nvSpPr>
          <p:spPr bwMode="auto">
            <a:xfrm>
              <a:off x="6056313" y="3302000"/>
              <a:ext cx="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7" name="Line 779">
              <a:extLst>
                <a:ext uri="{FF2B5EF4-FFF2-40B4-BE49-F238E27FC236}">
                  <a16:creationId xmlns:a16="http://schemas.microsoft.com/office/drawing/2014/main" id="{97FED2C1-AA7A-4392-BBB0-0E18B1B120B5}"/>
                </a:ext>
              </a:extLst>
            </p:cNvPr>
            <p:cNvSpPr>
              <a:spLocks noChangeShapeType="1"/>
            </p:cNvSpPr>
            <p:nvPr/>
          </p:nvSpPr>
          <p:spPr bwMode="auto">
            <a:xfrm flipV="1">
              <a:off x="3416301" y="3271838"/>
              <a:ext cx="635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8" name="Line 780">
              <a:extLst>
                <a:ext uri="{FF2B5EF4-FFF2-40B4-BE49-F238E27FC236}">
                  <a16:creationId xmlns:a16="http://schemas.microsoft.com/office/drawing/2014/main" id="{DA6A12EA-9508-3E6F-6215-BA7D4A02C293}"/>
                </a:ext>
              </a:extLst>
            </p:cNvPr>
            <p:cNvSpPr>
              <a:spLocks noChangeShapeType="1"/>
            </p:cNvSpPr>
            <p:nvPr/>
          </p:nvSpPr>
          <p:spPr bwMode="auto">
            <a:xfrm>
              <a:off x="6049963" y="3271838"/>
              <a:ext cx="6350"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9" name="Line 781">
              <a:extLst>
                <a:ext uri="{FF2B5EF4-FFF2-40B4-BE49-F238E27FC236}">
                  <a16:creationId xmlns:a16="http://schemas.microsoft.com/office/drawing/2014/main" id="{3B953522-D318-7C28-4472-A13E3C8ED162}"/>
                </a:ext>
              </a:extLst>
            </p:cNvPr>
            <p:cNvSpPr>
              <a:spLocks noChangeShapeType="1"/>
            </p:cNvSpPr>
            <p:nvPr/>
          </p:nvSpPr>
          <p:spPr bwMode="auto">
            <a:xfrm flipV="1">
              <a:off x="3422651" y="3241675"/>
              <a:ext cx="1428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0" name="Line 782">
              <a:extLst>
                <a:ext uri="{FF2B5EF4-FFF2-40B4-BE49-F238E27FC236}">
                  <a16:creationId xmlns:a16="http://schemas.microsoft.com/office/drawing/2014/main" id="{F45B17F0-B19B-525A-4C0D-B0DF58913716}"/>
                </a:ext>
              </a:extLst>
            </p:cNvPr>
            <p:cNvSpPr>
              <a:spLocks noChangeShapeType="1"/>
            </p:cNvSpPr>
            <p:nvPr/>
          </p:nvSpPr>
          <p:spPr bwMode="auto">
            <a:xfrm>
              <a:off x="6035676" y="3241675"/>
              <a:ext cx="1428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1" name="Line 783">
              <a:extLst>
                <a:ext uri="{FF2B5EF4-FFF2-40B4-BE49-F238E27FC236}">
                  <a16:creationId xmlns:a16="http://schemas.microsoft.com/office/drawing/2014/main" id="{ED899E3A-94E0-4920-4BD7-3579D277F000}"/>
                </a:ext>
              </a:extLst>
            </p:cNvPr>
            <p:cNvSpPr>
              <a:spLocks noChangeShapeType="1"/>
            </p:cNvSpPr>
            <p:nvPr/>
          </p:nvSpPr>
          <p:spPr bwMode="auto">
            <a:xfrm flipV="1">
              <a:off x="3436938" y="3211513"/>
              <a:ext cx="2063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2" name="Line 784">
              <a:extLst>
                <a:ext uri="{FF2B5EF4-FFF2-40B4-BE49-F238E27FC236}">
                  <a16:creationId xmlns:a16="http://schemas.microsoft.com/office/drawing/2014/main" id="{9650EAB9-B762-7529-7179-130A3929ABA3}"/>
                </a:ext>
              </a:extLst>
            </p:cNvPr>
            <p:cNvSpPr>
              <a:spLocks noChangeShapeType="1"/>
            </p:cNvSpPr>
            <p:nvPr/>
          </p:nvSpPr>
          <p:spPr bwMode="auto">
            <a:xfrm>
              <a:off x="6015038" y="3211513"/>
              <a:ext cx="20638"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3" name="Freeform 785">
              <a:extLst>
                <a:ext uri="{FF2B5EF4-FFF2-40B4-BE49-F238E27FC236}">
                  <a16:creationId xmlns:a16="http://schemas.microsoft.com/office/drawing/2014/main" id="{67B9EE9C-3EF4-5B30-4A4E-BF297A2EB670}"/>
                </a:ext>
              </a:extLst>
            </p:cNvPr>
            <p:cNvSpPr>
              <a:spLocks/>
            </p:cNvSpPr>
            <p:nvPr/>
          </p:nvSpPr>
          <p:spPr bwMode="auto">
            <a:xfrm>
              <a:off x="3457576" y="3182938"/>
              <a:ext cx="26988" cy="28575"/>
            </a:xfrm>
            <a:custGeom>
              <a:avLst/>
              <a:gdLst>
                <a:gd name="T0" fmla="*/ 0 w 17"/>
                <a:gd name="T1" fmla="*/ 18 h 18"/>
                <a:gd name="T2" fmla="*/ 16 w 17"/>
                <a:gd name="T3" fmla="*/ 1 h 18"/>
                <a:gd name="T4" fmla="*/ 17 w 17"/>
                <a:gd name="T5" fmla="*/ 0 h 18"/>
              </a:gdLst>
              <a:ahLst/>
              <a:cxnLst>
                <a:cxn ang="0">
                  <a:pos x="T0" y="T1"/>
                </a:cxn>
                <a:cxn ang="0">
                  <a:pos x="T2" y="T3"/>
                </a:cxn>
                <a:cxn ang="0">
                  <a:pos x="T4" y="T5"/>
                </a:cxn>
              </a:cxnLst>
              <a:rect l="0" t="0" r="r" b="b"/>
              <a:pathLst>
                <a:path w="17" h="18">
                  <a:moveTo>
                    <a:pt x="0" y="18"/>
                  </a:moveTo>
                  <a:lnTo>
                    <a:pt x="16" y="1"/>
                  </a:lnTo>
                  <a:lnTo>
                    <a:pt x="17"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4" name="Freeform 786">
              <a:extLst>
                <a:ext uri="{FF2B5EF4-FFF2-40B4-BE49-F238E27FC236}">
                  <a16:creationId xmlns:a16="http://schemas.microsoft.com/office/drawing/2014/main" id="{FC828F48-1F09-DE8F-D125-CD63F8CDD647}"/>
                </a:ext>
              </a:extLst>
            </p:cNvPr>
            <p:cNvSpPr>
              <a:spLocks/>
            </p:cNvSpPr>
            <p:nvPr/>
          </p:nvSpPr>
          <p:spPr bwMode="auto">
            <a:xfrm>
              <a:off x="5988051" y="3182938"/>
              <a:ext cx="26988" cy="28575"/>
            </a:xfrm>
            <a:custGeom>
              <a:avLst/>
              <a:gdLst>
                <a:gd name="T0" fmla="*/ 0 w 17"/>
                <a:gd name="T1" fmla="*/ 0 h 18"/>
                <a:gd name="T2" fmla="*/ 1 w 17"/>
                <a:gd name="T3" fmla="*/ 1 h 18"/>
                <a:gd name="T4" fmla="*/ 17 w 17"/>
                <a:gd name="T5" fmla="*/ 18 h 18"/>
              </a:gdLst>
              <a:ahLst/>
              <a:cxnLst>
                <a:cxn ang="0">
                  <a:pos x="T0" y="T1"/>
                </a:cxn>
                <a:cxn ang="0">
                  <a:pos x="T2" y="T3"/>
                </a:cxn>
                <a:cxn ang="0">
                  <a:pos x="T4" y="T5"/>
                </a:cxn>
              </a:cxnLst>
              <a:rect l="0" t="0" r="r" b="b"/>
              <a:pathLst>
                <a:path w="17" h="18">
                  <a:moveTo>
                    <a:pt x="0" y="0"/>
                  </a:moveTo>
                  <a:lnTo>
                    <a:pt x="1" y="1"/>
                  </a:lnTo>
                  <a:lnTo>
                    <a:pt x="17" y="18"/>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5" name="Line 787">
              <a:extLst>
                <a:ext uri="{FF2B5EF4-FFF2-40B4-BE49-F238E27FC236}">
                  <a16:creationId xmlns:a16="http://schemas.microsoft.com/office/drawing/2014/main" id="{82394861-517A-0626-68E6-548A3E44914E}"/>
                </a:ext>
              </a:extLst>
            </p:cNvPr>
            <p:cNvSpPr>
              <a:spLocks noChangeShapeType="1"/>
            </p:cNvSpPr>
            <p:nvPr/>
          </p:nvSpPr>
          <p:spPr bwMode="auto">
            <a:xfrm flipV="1">
              <a:off x="3484563" y="3152775"/>
              <a:ext cx="3651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6" name="Line 788">
              <a:extLst>
                <a:ext uri="{FF2B5EF4-FFF2-40B4-BE49-F238E27FC236}">
                  <a16:creationId xmlns:a16="http://schemas.microsoft.com/office/drawing/2014/main" id="{68F37CAC-93F7-817F-19FE-267104EE3293}"/>
                </a:ext>
              </a:extLst>
            </p:cNvPr>
            <p:cNvSpPr>
              <a:spLocks noChangeShapeType="1"/>
            </p:cNvSpPr>
            <p:nvPr/>
          </p:nvSpPr>
          <p:spPr bwMode="auto">
            <a:xfrm>
              <a:off x="5951538" y="3152775"/>
              <a:ext cx="3651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7" name="Freeform 789">
              <a:extLst>
                <a:ext uri="{FF2B5EF4-FFF2-40B4-BE49-F238E27FC236}">
                  <a16:creationId xmlns:a16="http://schemas.microsoft.com/office/drawing/2014/main" id="{2A413A8E-56D9-11A7-31F8-C7E969A52C0C}"/>
                </a:ext>
              </a:extLst>
            </p:cNvPr>
            <p:cNvSpPr>
              <a:spLocks/>
            </p:cNvSpPr>
            <p:nvPr/>
          </p:nvSpPr>
          <p:spPr bwMode="auto">
            <a:xfrm>
              <a:off x="3521076" y="3122613"/>
              <a:ext cx="44450" cy="30163"/>
            </a:xfrm>
            <a:custGeom>
              <a:avLst/>
              <a:gdLst>
                <a:gd name="T0" fmla="*/ 0 w 28"/>
                <a:gd name="T1" fmla="*/ 19 h 19"/>
                <a:gd name="T2" fmla="*/ 21 w 28"/>
                <a:gd name="T3" fmla="*/ 5 h 19"/>
                <a:gd name="T4" fmla="*/ 28 w 28"/>
                <a:gd name="T5" fmla="*/ 0 h 19"/>
              </a:gdLst>
              <a:ahLst/>
              <a:cxnLst>
                <a:cxn ang="0">
                  <a:pos x="T0" y="T1"/>
                </a:cxn>
                <a:cxn ang="0">
                  <a:pos x="T2" y="T3"/>
                </a:cxn>
                <a:cxn ang="0">
                  <a:pos x="T4" y="T5"/>
                </a:cxn>
              </a:cxnLst>
              <a:rect l="0" t="0" r="r" b="b"/>
              <a:pathLst>
                <a:path w="28" h="19">
                  <a:moveTo>
                    <a:pt x="0" y="19"/>
                  </a:moveTo>
                  <a:lnTo>
                    <a:pt x="21" y="5"/>
                  </a:lnTo>
                  <a:lnTo>
                    <a:pt x="28"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8" name="Freeform 790">
              <a:extLst>
                <a:ext uri="{FF2B5EF4-FFF2-40B4-BE49-F238E27FC236}">
                  <a16:creationId xmlns:a16="http://schemas.microsoft.com/office/drawing/2014/main" id="{B296E8FD-2AD0-FCB7-468A-F5621907FF6F}"/>
                </a:ext>
              </a:extLst>
            </p:cNvPr>
            <p:cNvSpPr>
              <a:spLocks/>
            </p:cNvSpPr>
            <p:nvPr/>
          </p:nvSpPr>
          <p:spPr bwMode="auto">
            <a:xfrm>
              <a:off x="5907088" y="3122613"/>
              <a:ext cx="44450" cy="30163"/>
            </a:xfrm>
            <a:custGeom>
              <a:avLst/>
              <a:gdLst>
                <a:gd name="T0" fmla="*/ 0 w 28"/>
                <a:gd name="T1" fmla="*/ 0 h 19"/>
                <a:gd name="T2" fmla="*/ 7 w 28"/>
                <a:gd name="T3" fmla="*/ 5 h 19"/>
                <a:gd name="T4" fmla="*/ 28 w 28"/>
                <a:gd name="T5" fmla="*/ 19 h 19"/>
              </a:gdLst>
              <a:ahLst/>
              <a:cxnLst>
                <a:cxn ang="0">
                  <a:pos x="T0" y="T1"/>
                </a:cxn>
                <a:cxn ang="0">
                  <a:pos x="T2" y="T3"/>
                </a:cxn>
                <a:cxn ang="0">
                  <a:pos x="T4" y="T5"/>
                </a:cxn>
              </a:cxnLst>
              <a:rect l="0" t="0" r="r" b="b"/>
              <a:pathLst>
                <a:path w="28" h="19">
                  <a:moveTo>
                    <a:pt x="0" y="0"/>
                  </a:moveTo>
                  <a:lnTo>
                    <a:pt x="7" y="5"/>
                  </a:lnTo>
                  <a:lnTo>
                    <a:pt x="28"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9" name="Line 791">
              <a:extLst>
                <a:ext uri="{FF2B5EF4-FFF2-40B4-BE49-F238E27FC236}">
                  <a16:creationId xmlns:a16="http://schemas.microsoft.com/office/drawing/2014/main" id="{EB1D1823-9105-2F83-36F2-8479D9C9FA46}"/>
                </a:ext>
              </a:extLst>
            </p:cNvPr>
            <p:cNvSpPr>
              <a:spLocks noChangeShapeType="1"/>
            </p:cNvSpPr>
            <p:nvPr/>
          </p:nvSpPr>
          <p:spPr bwMode="auto">
            <a:xfrm flipV="1">
              <a:off x="3565526" y="3092450"/>
              <a:ext cx="5556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0" name="Line 792">
              <a:extLst>
                <a:ext uri="{FF2B5EF4-FFF2-40B4-BE49-F238E27FC236}">
                  <a16:creationId xmlns:a16="http://schemas.microsoft.com/office/drawing/2014/main" id="{2041F03F-B6C8-6252-AF5A-DC9BFBAF8F99}"/>
                </a:ext>
              </a:extLst>
            </p:cNvPr>
            <p:cNvSpPr>
              <a:spLocks noChangeShapeType="1"/>
            </p:cNvSpPr>
            <p:nvPr/>
          </p:nvSpPr>
          <p:spPr bwMode="auto">
            <a:xfrm>
              <a:off x="5851526" y="3092450"/>
              <a:ext cx="55563" cy="30163"/>
            </a:xfrm>
            <a:prstGeom prst="line">
              <a:avLst/>
            </a:prstGeom>
            <a:noFill/>
            <a:ln w="6350" cap="flat">
              <a:solidFill>
                <a:srgbClr val="4465F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1" name="Freeform 793">
              <a:extLst>
                <a:ext uri="{FF2B5EF4-FFF2-40B4-BE49-F238E27FC236}">
                  <a16:creationId xmlns:a16="http://schemas.microsoft.com/office/drawing/2014/main" id="{168E8A21-02BF-F59D-B8F2-870B5FCB5CCD}"/>
                </a:ext>
              </a:extLst>
            </p:cNvPr>
            <p:cNvSpPr>
              <a:spLocks/>
            </p:cNvSpPr>
            <p:nvPr/>
          </p:nvSpPr>
          <p:spPr bwMode="auto">
            <a:xfrm>
              <a:off x="3621088" y="3062288"/>
              <a:ext cx="65088" cy="30163"/>
            </a:xfrm>
            <a:custGeom>
              <a:avLst/>
              <a:gdLst>
                <a:gd name="T0" fmla="*/ 0 w 41"/>
                <a:gd name="T1" fmla="*/ 19 h 19"/>
                <a:gd name="T2" fmla="*/ 3 w 41"/>
                <a:gd name="T3" fmla="*/ 18 h 19"/>
                <a:gd name="T4" fmla="*/ 41 w 41"/>
                <a:gd name="T5" fmla="*/ 0 h 19"/>
              </a:gdLst>
              <a:ahLst/>
              <a:cxnLst>
                <a:cxn ang="0">
                  <a:pos x="T0" y="T1"/>
                </a:cxn>
                <a:cxn ang="0">
                  <a:pos x="T2" y="T3"/>
                </a:cxn>
                <a:cxn ang="0">
                  <a:pos x="T4" y="T5"/>
                </a:cxn>
              </a:cxnLst>
              <a:rect l="0" t="0" r="r" b="b"/>
              <a:pathLst>
                <a:path w="41" h="19">
                  <a:moveTo>
                    <a:pt x="0" y="19"/>
                  </a:moveTo>
                  <a:lnTo>
                    <a:pt x="3" y="18"/>
                  </a:lnTo>
                  <a:lnTo>
                    <a:pt x="41"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2" name="Freeform 794">
              <a:extLst>
                <a:ext uri="{FF2B5EF4-FFF2-40B4-BE49-F238E27FC236}">
                  <a16:creationId xmlns:a16="http://schemas.microsoft.com/office/drawing/2014/main" id="{7650C891-3070-2F45-6FDB-338F1B583376}"/>
                </a:ext>
              </a:extLst>
            </p:cNvPr>
            <p:cNvSpPr>
              <a:spLocks/>
            </p:cNvSpPr>
            <p:nvPr/>
          </p:nvSpPr>
          <p:spPr bwMode="auto">
            <a:xfrm>
              <a:off x="5786438" y="3062288"/>
              <a:ext cx="65088" cy="30163"/>
            </a:xfrm>
            <a:custGeom>
              <a:avLst/>
              <a:gdLst>
                <a:gd name="T0" fmla="*/ 0 w 41"/>
                <a:gd name="T1" fmla="*/ 0 h 19"/>
                <a:gd name="T2" fmla="*/ 38 w 41"/>
                <a:gd name="T3" fmla="*/ 18 h 19"/>
                <a:gd name="T4" fmla="*/ 41 w 41"/>
                <a:gd name="T5" fmla="*/ 19 h 19"/>
              </a:gdLst>
              <a:ahLst/>
              <a:cxnLst>
                <a:cxn ang="0">
                  <a:pos x="T0" y="T1"/>
                </a:cxn>
                <a:cxn ang="0">
                  <a:pos x="T2" y="T3"/>
                </a:cxn>
                <a:cxn ang="0">
                  <a:pos x="T4" y="T5"/>
                </a:cxn>
              </a:cxnLst>
              <a:rect l="0" t="0" r="r" b="b"/>
              <a:pathLst>
                <a:path w="41" h="19">
                  <a:moveTo>
                    <a:pt x="0" y="0"/>
                  </a:moveTo>
                  <a:lnTo>
                    <a:pt x="38" y="18"/>
                  </a:lnTo>
                  <a:lnTo>
                    <a:pt x="41"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grpSp>
          <p:nvGrpSpPr>
            <p:cNvPr id="193" name="Group 996">
              <a:extLst>
                <a:ext uri="{FF2B5EF4-FFF2-40B4-BE49-F238E27FC236}">
                  <a16:creationId xmlns:a16="http://schemas.microsoft.com/office/drawing/2014/main" id="{656E64B9-1090-7F06-A891-C12754B653FE}"/>
                </a:ext>
              </a:extLst>
            </p:cNvPr>
            <p:cNvGrpSpPr>
              <a:grpSpLocks/>
            </p:cNvGrpSpPr>
            <p:nvPr/>
          </p:nvGrpSpPr>
          <p:grpSpPr bwMode="auto">
            <a:xfrm>
              <a:off x="2432051" y="2655888"/>
              <a:ext cx="4608513" cy="1443038"/>
              <a:chOff x="1532" y="1673"/>
              <a:chExt cx="2903" cy="909"/>
            </a:xfrm>
          </p:grpSpPr>
          <p:sp>
            <p:nvSpPr>
              <p:cNvPr id="393" name="Freeform 796">
                <a:extLst>
                  <a:ext uri="{FF2B5EF4-FFF2-40B4-BE49-F238E27FC236}">
                    <a16:creationId xmlns:a16="http://schemas.microsoft.com/office/drawing/2014/main" id="{B17E127C-5A79-590F-6ED4-6E9A60AFC751}"/>
                  </a:ext>
                </a:extLst>
              </p:cNvPr>
              <p:cNvSpPr>
                <a:spLocks/>
              </p:cNvSpPr>
              <p:nvPr/>
            </p:nvSpPr>
            <p:spPr bwMode="auto">
              <a:xfrm>
                <a:off x="2322" y="1911"/>
                <a:ext cx="50" cy="18"/>
              </a:xfrm>
              <a:custGeom>
                <a:avLst/>
                <a:gdLst>
                  <a:gd name="T0" fmla="*/ 0 w 50"/>
                  <a:gd name="T1" fmla="*/ 18 h 18"/>
                  <a:gd name="T2" fmla="*/ 7 w 50"/>
                  <a:gd name="T3" fmla="*/ 16 h 18"/>
                  <a:gd name="T4" fmla="*/ 50 w 50"/>
                  <a:gd name="T5" fmla="*/ 0 h 18"/>
                </a:gdLst>
                <a:ahLst/>
                <a:cxnLst>
                  <a:cxn ang="0">
                    <a:pos x="T0" y="T1"/>
                  </a:cxn>
                  <a:cxn ang="0">
                    <a:pos x="T2" y="T3"/>
                  </a:cxn>
                  <a:cxn ang="0">
                    <a:pos x="T4" y="T5"/>
                  </a:cxn>
                </a:cxnLst>
                <a:rect l="0" t="0" r="r" b="b"/>
                <a:pathLst>
                  <a:path w="50" h="18">
                    <a:moveTo>
                      <a:pt x="0" y="18"/>
                    </a:moveTo>
                    <a:lnTo>
                      <a:pt x="7" y="16"/>
                    </a:lnTo>
                    <a:lnTo>
                      <a:pt x="5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4" name="Freeform 797">
                <a:extLst>
                  <a:ext uri="{FF2B5EF4-FFF2-40B4-BE49-F238E27FC236}">
                    <a16:creationId xmlns:a16="http://schemas.microsoft.com/office/drawing/2014/main" id="{4E9ED917-CCCF-4FF3-190B-F49189F6C72A}"/>
                  </a:ext>
                </a:extLst>
              </p:cNvPr>
              <p:cNvSpPr>
                <a:spLocks/>
              </p:cNvSpPr>
              <p:nvPr/>
            </p:nvSpPr>
            <p:spPr bwMode="auto">
              <a:xfrm>
                <a:off x="3595" y="1911"/>
                <a:ext cx="50" cy="18"/>
              </a:xfrm>
              <a:custGeom>
                <a:avLst/>
                <a:gdLst>
                  <a:gd name="T0" fmla="*/ 0 w 50"/>
                  <a:gd name="T1" fmla="*/ 0 h 18"/>
                  <a:gd name="T2" fmla="*/ 43 w 50"/>
                  <a:gd name="T3" fmla="*/ 16 h 18"/>
                  <a:gd name="T4" fmla="*/ 50 w 50"/>
                  <a:gd name="T5" fmla="*/ 18 h 18"/>
                </a:gdLst>
                <a:ahLst/>
                <a:cxnLst>
                  <a:cxn ang="0">
                    <a:pos x="T0" y="T1"/>
                  </a:cxn>
                  <a:cxn ang="0">
                    <a:pos x="T2" y="T3"/>
                  </a:cxn>
                  <a:cxn ang="0">
                    <a:pos x="T4" y="T5"/>
                  </a:cxn>
                </a:cxnLst>
                <a:rect l="0" t="0" r="r" b="b"/>
                <a:pathLst>
                  <a:path w="50" h="18">
                    <a:moveTo>
                      <a:pt x="0" y="0"/>
                    </a:moveTo>
                    <a:lnTo>
                      <a:pt x="43" y="16"/>
                    </a:lnTo>
                    <a:lnTo>
                      <a:pt x="50" y="18"/>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5" name="Freeform 798">
                <a:extLst>
                  <a:ext uri="{FF2B5EF4-FFF2-40B4-BE49-F238E27FC236}">
                    <a16:creationId xmlns:a16="http://schemas.microsoft.com/office/drawing/2014/main" id="{C838EA1C-2408-72EB-300C-0D3AC59AB718}"/>
                  </a:ext>
                </a:extLst>
              </p:cNvPr>
              <p:cNvSpPr>
                <a:spLocks/>
              </p:cNvSpPr>
              <p:nvPr/>
            </p:nvSpPr>
            <p:spPr bwMode="auto">
              <a:xfrm>
                <a:off x="2372" y="1892"/>
                <a:ext cx="61" cy="19"/>
              </a:xfrm>
              <a:custGeom>
                <a:avLst/>
                <a:gdLst>
                  <a:gd name="T0" fmla="*/ 0 w 61"/>
                  <a:gd name="T1" fmla="*/ 19 h 19"/>
                  <a:gd name="T2" fmla="*/ 2 w 61"/>
                  <a:gd name="T3" fmla="*/ 18 h 19"/>
                  <a:gd name="T4" fmla="*/ 47 w 61"/>
                  <a:gd name="T5" fmla="*/ 4 h 19"/>
                  <a:gd name="T6" fmla="*/ 61 w 61"/>
                  <a:gd name="T7" fmla="*/ 0 h 19"/>
                </a:gdLst>
                <a:ahLst/>
                <a:cxnLst>
                  <a:cxn ang="0">
                    <a:pos x="T0" y="T1"/>
                  </a:cxn>
                  <a:cxn ang="0">
                    <a:pos x="T2" y="T3"/>
                  </a:cxn>
                  <a:cxn ang="0">
                    <a:pos x="T4" y="T5"/>
                  </a:cxn>
                  <a:cxn ang="0">
                    <a:pos x="T6" y="T7"/>
                  </a:cxn>
                </a:cxnLst>
                <a:rect l="0" t="0" r="r" b="b"/>
                <a:pathLst>
                  <a:path w="61" h="19">
                    <a:moveTo>
                      <a:pt x="0" y="19"/>
                    </a:moveTo>
                    <a:lnTo>
                      <a:pt x="2" y="18"/>
                    </a:lnTo>
                    <a:lnTo>
                      <a:pt x="47" y="4"/>
                    </a:lnTo>
                    <a:lnTo>
                      <a:pt x="61"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6" name="Freeform 799">
                <a:extLst>
                  <a:ext uri="{FF2B5EF4-FFF2-40B4-BE49-F238E27FC236}">
                    <a16:creationId xmlns:a16="http://schemas.microsoft.com/office/drawing/2014/main" id="{3CAC2C7A-3F86-9DB2-9DB5-0E61F1E1E751}"/>
                  </a:ext>
                </a:extLst>
              </p:cNvPr>
              <p:cNvSpPr>
                <a:spLocks/>
              </p:cNvSpPr>
              <p:nvPr/>
            </p:nvSpPr>
            <p:spPr bwMode="auto">
              <a:xfrm>
                <a:off x="3534" y="1892"/>
                <a:ext cx="61" cy="19"/>
              </a:xfrm>
              <a:custGeom>
                <a:avLst/>
                <a:gdLst>
                  <a:gd name="T0" fmla="*/ 0 w 61"/>
                  <a:gd name="T1" fmla="*/ 0 h 19"/>
                  <a:gd name="T2" fmla="*/ 14 w 61"/>
                  <a:gd name="T3" fmla="*/ 4 h 19"/>
                  <a:gd name="T4" fmla="*/ 59 w 61"/>
                  <a:gd name="T5" fmla="*/ 18 h 19"/>
                  <a:gd name="T6" fmla="*/ 61 w 61"/>
                  <a:gd name="T7" fmla="*/ 19 h 19"/>
                </a:gdLst>
                <a:ahLst/>
                <a:cxnLst>
                  <a:cxn ang="0">
                    <a:pos x="T0" y="T1"/>
                  </a:cxn>
                  <a:cxn ang="0">
                    <a:pos x="T2" y="T3"/>
                  </a:cxn>
                  <a:cxn ang="0">
                    <a:pos x="T4" y="T5"/>
                  </a:cxn>
                  <a:cxn ang="0">
                    <a:pos x="T6" y="T7"/>
                  </a:cxn>
                </a:cxnLst>
                <a:rect l="0" t="0" r="r" b="b"/>
                <a:pathLst>
                  <a:path w="61" h="19">
                    <a:moveTo>
                      <a:pt x="0" y="0"/>
                    </a:moveTo>
                    <a:lnTo>
                      <a:pt x="14" y="4"/>
                    </a:lnTo>
                    <a:lnTo>
                      <a:pt x="59" y="18"/>
                    </a:lnTo>
                    <a:lnTo>
                      <a:pt x="61"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7" name="Freeform 800">
                <a:extLst>
                  <a:ext uri="{FF2B5EF4-FFF2-40B4-BE49-F238E27FC236}">
                    <a16:creationId xmlns:a16="http://schemas.microsoft.com/office/drawing/2014/main" id="{BDADC9FE-7B02-4BB5-6BEA-9302D23285F9}"/>
                  </a:ext>
                </a:extLst>
              </p:cNvPr>
              <p:cNvSpPr>
                <a:spLocks/>
              </p:cNvSpPr>
              <p:nvPr/>
            </p:nvSpPr>
            <p:spPr bwMode="auto">
              <a:xfrm>
                <a:off x="2433" y="1873"/>
                <a:ext cx="76" cy="19"/>
              </a:xfrm>
              <a:custGeom>
                <a:avLst/>
                <a:gdLst>
                  <a:gd name="T0" fmla="*/ 0 w 76"/>
                  <a:gd name="T1" fmla="*/ 19 h 19"/>
                  <a:gd name="T2" fmla="*/ 32 w 76"/>
                  <a:gd name="T3" fmla="*/ 11 h 19"/>
                  <a:gd name="T4" fmla="*/ 76 w 76"/>
                  <a:gd name="T5" fmla="*/ 0 h 19"/>
                </a:gdLst>
                <a:ahLst/>
                <a:cxnLst>
                  <a:cxn ang="0">
                    <a:pos x="T0" y="T1"/>
                  </a:cxn>
                  <a:cxn ang="0">
                    <a:pos x="T2" y="T3"/>
                  </a:cxn>
                  <a:cxn ang="0">
                    <a:pos x="T4" y="T5"/>
                  </a:cxn>
                </a:cxnLst>
                <a:rect l="0" t="0" r="r" b="b"/>
                <a:pathLst>
                  <a:path w="76" h="19">
                    <a:moveTo>
                      <a:pt x="0" y="19"/>
                    </a:moveTo>
                    <a:lnTo>
                      <a:pt x="32" y="11"/>
                    </a:lnTo>
                    <a:lnTo>
                      <a:pt x="76"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8" name="Freeform 801">
                <a:extLst>
                  <a:ext uri="{FF2B5EF4-FFF2-40B4-BE49-F238E27FC236}">
                    <a16:creationId xmlns:a16="http://schemas.microsoft.com/office/drawing/2014/main" id="{DDCCCC02-6615-27E3-6A75-3B0C7E29B717}"/>
                  </a:ext>
                </a:extLst>
              </p:cNvPr>
              <p:cNvSpPr>
                <a:spLocks/>
              </p:cNvSpPr>
              <p:nvPr/>
            </p:nvSpPr>
            <p:spPr bwMode="auto">
              <a:xfrm>
                <a:off x="3458" y="1873"/>
                <a:ext cx="76" cy="19"/>
              </a:xfrm>
              <a:custGeom>
                <a:avLst/>
                <a:gdLst>
                  <a:gd name="T0" fmla="*/ 0 w 76"/>
                  <a:gd name="T1" fmla="*/ 0 h 19"/>
                  <a:gd name="T2" fmla="*/ 44 w 76"/>
                  <a:gd name="T3" fmla="*/ 11 h 19"/>
                  <a:gd name="T4" fmla="*/ 76 w 76"/>
                  <a:gd name="T5" fmla="*/ 19 h 19"/>
                </a:gdLst>
                <a:ahLst/>
                <a:cxnLst>
                  <a:cxn ang="0">
                    <a:pos x="T0" y="T1"/>
                  </a:cxn>
                  <a:cxn ang="0">
                    <a:pos x="T2" y="T3"/>
                  </a:cxn>
                  <a:cxn ang="0">
                    <a:pos x="T4" y="T5"/>
                  </a:cxn>
                </a:cxnLst>
                <a:rect l="0" t="0" r="r" b="b"/>
                <a:pathLst>
                  <a:path w="76" h="19">
                    <a:moveTo>
                      <a:pt x="0" y="0"/>
                    </a:moveTo>
                    <a:lnTo>
                      <a:pt x="44" y="11"/>
                    </a:lnTo>
                    <a:lnTo>
                      <a:pt x="76"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99" name="Freeform 802">
                <a:extLst>
                  <a:ext uri="{FF2B5EF4-FFF2-40B4-BE49-F238E27FC236}">
                    <a16:creationId xmlns:a16="http://schemas.microsoft.com/office/drawing/2014/main" id="{1764C6E7-703A-F91F-08C5-9CC5187D576C}"/>
                  </a:ext>
                </a:extLst>
              </p:cNvPr>
              <p:cNvSpPr>
                <a:spLocks/>
              </p:cNvSpPr>
              <p:nvPr/>
            </p:nvSpPr>
            <p:spPr bwMode="auto">
              <a:xfrm>
                <a:off x="2509" y="1854"/>
                <a:ext cx="100" cy="19"/>
              </a:xfrm>
              <a:custGeom>
                <a:avLst/>
                <a:gdLst>
                  <a:gd name="T0" fmla="*/ 0 w 100"/>
                  <a:gd name="T1" fmla="*/ 19 h 19"/>
                  <a:gd name="T2" fmla="*/ 1 w 100"/>
                  <a:gd name="T3" fmla="*/ 19 h 19"/>
                  <a:gd name="T4" fmla="*/ 46 w 100"/>
                  <a:gd name="T5" fmla="*/ 10 h 19"/>
                  <a:gd name="T6" fmla="*/ 91 w 100"/>
                  <a:gd name="T7" fmla="*/ 2 h 19"/>
                  <a:gd name="T8" fmla="*/ 100 w 100"/>
                  <a:gd name="T9" fmla="*/ 0 h 19"/>
                </a:gdLst>
                <a:ahLst/>
                <a:cxnLst>
                  <a:cxn ang="0">
                    <a:pos x="T0" y="T1"/>
                  </a:cxn>
                  <a:cxn ang="0">
                    <a:pos x="T2" y="T3"/>
                  </a:cxn>
                  <a:cxn ang="0">
                    <a:pos x="T4" y="T5"/>
                  </a:cxn>
                  <a:cxn ang="0">
                    <a:pos x="T6" y="T7"/>
                  </a:cxn>
                  <a:cxn ang="0">
                    <a:pos x="T8" y="T9"/>
                  </a:cxn>
                </a:cxnLst>
                <a:rect l="0" t="0" r="r" b="b"/>
                <a:pathLst>
                  <a:path w="100" h="19">
                    <a:moveTo>
                      <a:pt x="0" y="19"/>
                    </a:moveTo>
                    <a:lnTo>
                      <a:pt x="1" y="19"/>
                    </a:lnTo>
                    <a:lnTo>
                      <a:pt x="46" y="10"/>
                    </a:lnTo>
                    <a:lnTo>
                      <a:pt x="91" y="2"/>
                    </a:lnTo>
                    <a:lnTo>
                      <a:pt x="100"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0" name="Freeform 803">
                <a:extLst>
                  <a:ext uri="{FF2B5EF4-FFF2-40B4-BE49-F238E27FC236}">
                    <a16:creationId xmlns:a16="http://schemas.microsoft.com/office/drawing/2014/main" id="{1A31C6F7-656F-5782-7957-2AFE49CA95E7}"/>
                  </a:ext>
                </a:extLst>
              </p:cNvPr>
              <p:cNvSpPr>
                <a:spLocks/>
              </p:cNvSpPr>
              <p:nvPr/>
            </p:nvSpPr>
            <p:spPr bwMode="auto">
              <a:xfrm>
                <a:off x="3358" y="1854"/>
                <a:ext cx="100" cy="19"/>
              </a:xfrm>
              <a:custGeom>
                <a:avLst/>
                <a:gdLst>
                  <a:gd name="T0" fmla="*/ 0 w 100"/>
                  <a:gd name="T1" fmla="*/ 0 h 19"/>
                  <a:gd name="T2" fmla="*/ 9 w 100"/>
                  <a:gd name="T3" fmla="*/ 2 h 19"/>
                  <a:gd name="T4" fmla="*/ 54 w 100"/>
                  <a:gd name="T5" fmla="*/ 10 h 19"/>
                  <a:gd name="T6" fmla="*/ 99 w 100"/>
                  <a:gd name="T7" fmla="*/ 19 h 19"/>
                  <a:gd name="T8" fmla="*/ 100 w 100"/>
                  <a:gd name="T9" fmla="*/ 19 h 19"/>
                </a:gdLst>
                <a:ahLst/>
                <a:cxnLst>
                  <a:cxn ang="0">
                    <a:pos x="T0" y="T1"/>
                  </a:cxn>
                  <a:cxn ang="0">
                    <a:pos x="T2" y="T3"/>
                  </a:cxn>
                  <a:cxn ang="0">
                    <a:pos x="T4" y="T5"/>
                  </a:cxn>
                  <a:cxn ang="0">
                    <a:pos x="T6" y="T7"/>
                  </a:cxn>
                  <a:cxn ang="0">
                    <a:pos x="T8" y="T9"/>
                  </a:cxn>
                </a:cxnLst>
                <a:rect l="0" t="0" r="r" b="b"/>
                <a:pathLst>
                  <a:path w="100" h="19">
                    <a:moveTo>
                      <a:pt x="0" y="0"/>
                    </a:moveTo>
                    <a:lnTo>
                      <a:pt x="9" y="2"/>
                    </a:lnTo>
                    <a:lnTo>
                      <a:pt x="54" y="10"/>
                    </a:lnTo>
                    <a:lnTo>
                      <a:pt x="99" y="19"/>
                    </a:lnTo>
                    <a:lnTo>
                      <a:pt x="100"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1" name="Freeform 804">
                <a:extLst>
                  <a:ext uri="{FF2B5EF4-FFF2-40B4-BE49-F238E27FC236}">
                    <a16:creationId xmlns:a16="http://schemas.microsoft.com/office/drawing/2014/main" id="{2BBA8AF7-4877-9ADB-68B4-A987E8C707BF}"/>
                  </a:ext>
                </a:extLst>
              </p:cNvPr>
              <p:cNvSpPr>
                <a:spLocks/>
              </p:cNvSpPr>
              <p:nvPr/>
            </p:nvSpPr>
            <p:spPr bwMode="auto">
              <a:xfrm>
                <a:off x="2609" y="1835"/>
                <a:ext cx="155" cy="19"/>
              </a:xfrm>
              <a:custGeom>
                <a:avLst/>
                <a:gdLst>
                  <a:gd name="T0" fmla="*/ 0 w 155"/>
                  <a:gd name="T1" fmla="*/ 19 h 19"/>
                  <a:gd name="T2" fmla="*/ 36 w 155"/>
                  <a:gd name="T3" fmla="*/ 14 h 19"/>
                  <a:gd name="T4" fmla="*/ 81 w 155"/>
                  <a:gd name="T5" fmla="*/ 8 h 19"/>
                  <a:gd name="T6" fmla="*/ 126 w 155"/>
                  <a:gd name="T7" fmla="*/ 3 h 19"/>
                  <a:gd name="T8" fmla="*/ 155 w 155"/>
                  <a:gd name="T9" fmla="*/ 0 h 19"/>
                </a:gdLst>
                <a:ahLst/>
                <a:cxnLst>
                  <a:cxn ang="0">
                    <a:pos x="T0" y="T1"/>
                  </a:cxn>
                  <a:cxn ang="0">
                    <a:pos x="T2" y="T3"/>
                  </a:cxn>
                  <a:cxn ang="0">
                    <a:pos x="T4" y="T5"/>
                  </a:cxn>
                  <a:cxn ang="0">
                    <a:pos x="T6" y="T7"/>
                  </a:cxn>
                  <a:cxn ang="0">
                    <a:pos x="T8" y="T9"/>
                  </a:cxn>
                </a:cxnLst>
                <a:rect l="0" t="0" r="r" b="b"/>
                <a:pathLst>
                  <a:path w="155" h="19">
                    <a:moveTo>
                      <a:pt x="0" y="19"/>
                    </a:moveTo>
                    <a:lnTo>
                      <a:pt x="36" y="14"/>
                    </a:lnTo>
                    <a:lnTo>
                      <a:pt x="81" y="8"/>
                    </a:lnTo>
                    <a:lnTo>
                      <a:pt x="126" y="3"/>
                    </a:lnTo>
                    <a:lnTo>
                      <a:pt x="155" y="0"/>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2" name="Freeform 805">
                <a:extLst>
                  <a:ext uri="{FF2B5EF4-FFF2-40B4-BE49-F238E27FC236}">
                    <a16:creationId xmlns:a16="http://schemas.microsoft.com/office/drawing/2014/main" id="{0AF4F1E4-B18A-AE22-4A44-73164ACEE492}"/>
                  </a:ext>
                </a:extLst>
              </p:cNvPr>
              <p:cNvSpPr>
                <a:spLocks/>
              </p:cNvSpPr>
              <p:nvPr/>
            </p:nvSpPr>
            <p:spPr bwMode="auto">
              <a:xfrm>
                <a:off x="3203" y="1835"/>
                <a:ext cx="155" cy="19"/>
              </a:xfrm>
              <a:custGeom>
                <a:avLst/>
                <a:gdLst>
                  <a:gd name="T0" fmla="*/ 0 w 155"/>
                  <a:gd name="T1" fmla="*/ 0 h 19"/>
                  <a:gd name="T2" fmla="*/ 29 w 155"/>
                  <a:gd name="T3" fmla="*/ 3 h 19"/>
                  <a:gd name="T4" fmla="*/ 74 w 155"/>
                  <a:gd name="T5" fmla="*/ 8 h 19"/>
                  <a:gd name="T6" fmla="*/ 119 w 155"/>
                  <a:gd name="T7" fmla="*/ 14 h 19"/>
                  <a:gd name="T8" fmla="*/ 155 w 155"/>
                  <a:gd name="T9" fmla="*/ 19 h 19"/>
                </a:gdLst>
                <a:ahLst/>
                <a:cxnLst>
                  <a:cxn ang="0">
                    <a:pos x="T0" y="T1"/>
                  </a:cxn>
                  <a:cxn ang="0">
                    <a:pos x="T2" y="T3"/>
                  </a:cxn>
                  <a:cxn ang="0">
                    <a:pos x="T4" y="T5"/>
                  </a:cxn>
                  <a:cxn ang="0">
                    <a:pos x="T6" y="T7"/>
                  </a:cxn>
                  <a:cxn ang="0">
                    <a:pos x="T8" y="T9"/>
                  </a:cxn>
                </a:cxnLst>
                <a:rect l="0" t="0" r="r" b="b"/>
                <a:pathLst>
                  <a:path w="155" h="19">
                    <a:moveTo>
                      <a:pt x="0" y="0"/>
                    </a:moveTo>
                    <a:lnTo>
                      <a:pt x="29" y="3"/>
                    </a:lnTo>
                    <a:lnTo>
                      <a:pt x="74" y="8"/>
                    </a:lnTo>
                    <a:lnTo>
                      <a:pt x="119" y="14"/>
                    </a:lnTo>
                    <a:lnTo>
                      <a:pt x="155" y="1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3" name="Freeform 806">
                <a:extLst>
                  <a:ext uri="{FF2B5EF4-FFF2-40B4-BE49-F238E27FC236}">
                    <a16:creationId xmlns:a16="http://schemas.microsoft.com/office/drawing/2014/main" id="{066A94D8-FA6B-A47D-DCD0-09EB7E787368}"/>
                  </a:ext>
                </a:extLst>
              </p:cNvPr>
              <p:cNvSpPr>
                <a:spLocks/>
              </p:cNvSpPr>
              <p:nvPr/>
            </p:nvSpPr>
            <p:spPr bwMode="auto">
              <a:xfrm>
                <a:off x="2764" y="1826"/>
                <a:ext cx="439" cy="9"/>
              </a:xfrm>
              <a:custGeom>
                <a:avLst/>
                <a:gdLst>
                  <a:gd name="T0" fmla="*/ 0 w 439"/>
                  <a:gd name="T1" fmla="*/ 9 h 9"/>
                  <a:gd name="T2" fmla="*/ 16 w 439"/>
                  <a:gd name="T3" fmla="*/ 8 h 9"/>
                  <a:gd name="T4" fmla="*/ 61 w 439"/>
                  <a:gd name="T5" fmla="*/ 5 h 9"/>
                  <a:gd name="T6" fmla="*/ 107 w 439"/>
                  <a:gd name="T7" fmla="*/ 3 h 9"/>
                  <a:gd name="T8" fmla="*/ 152 w 439"/>
                  <a:gd name="T9" fmla="*/ 1 h 9"/>
                  <a:gd name="T10" fmla="*/ 197 w 439"/>
                  <a:gd name="T11" fmla="*/ 0 h 9"/>
                  <a:gd name="T12" fmla="*/ 242 w 439"/>
                  <a:gd name="T13" fmla="*/ 0 h 9"/>
                  <a:gd name="T14" fmla="*/ 287 w 439"/>
                  <a:gd name="T15" fmla="*/ 1 h 9"/>
                  <a:gd name="T16" fmla="*/ 332 w 439"/>
                  <a:gd name="T17" fmla="*/ 3 h 9"/>
                  <a:gd name="T18" fmla="*/ 378 w 439"/>
                  <a:gd name="T19" fmla="*/ 5 h 9"/>
                  <a:gd name="T20" fmla="*/ 423 w 439"/>
                  <a:gd name="T21" fmla="*/ 8 h 9"/>
                  <a:gd name="T22" fmla="*/ 439 w 43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9" h="9">
                    <a:moveTo>
                      <a:pt x="0" y="9"/>
                    </a:moveTo>
                    <a:lnTo>
                      <a:pt x="16" y="8"/>
                    </a:lnTo>
                    <a:lnTo>
                      <a:pt x="61" y="5"/>
                    </a:lnTo>
                    <a:lnTo>
                      <a:pt x="107" y="3"/>
                    </a:lnTo>
                    <a:lnTo>
                      <a:pt x="152" y="1"/>
                    </a:lnTo>
                    <a:lnTo>
                      <a:pt x="197" y="0"/>
                    </a:lnTo>
                    <a:lnTo>
                      <a:pt x="242" y="0"/>
                    </a:lnTo>
                    <a:lnTo>
                      <a:pt x="287" y="1"/>
                    </a:lnTo>
                    <a:lnTo>
                      <a:pt x="332" y="3"/>
                    </a:lnTo>
                    <a:lnTo>
                      <a:pt x="378" y="5"/>
                    </a:lnTo>
                    <a:lnTo>
                      <a:pt x="423" y="8"/>
                    </a:lnTo>
                    <a:lnTo>
                      <a:pt x="439" y="9"/>
                    </a:lnTo>
                  </a:path>
                </a:pathLst>
              </a:custGeom>
              <a:noFill/>
              <a:ln w="6350" cap="flat">
                <a:solidFill>
                  <a:srgbClr val="4465F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4" name="Freeform 807">
                <a:extLst>
                  <a:ext uri="{FF2B5EF4-FFF2-40B4-BE49-F238E27FC236}">
                    <a16:creationId xmlns:a16="http://schemas.microsoft.com/office/drawing/2014/main" id="{151024A2-0DF6-2B3E-11CE-03C0F71F0347}"/>
                  </a:ext>
                </a:extLst>
              </p:cNvPr>
              <p:cNvSpPr>
                <a:spLocks/>
              </p:cNvSpPr>
              <p:nvPr/>
            </p:nvSpPr>
            <p:spPr bwMode="auto">
              <a:xfrm>
                <a:off x="2707" y="2400"/>
                <a:ext cx="553" cy="12"/>
              </a:xfrm>
              <a:custGeom>
                <a:avLst/>
                <a:gdLst>
                  <a:gd name="T0" fmla="*/ 553 w 553"/>
                  <a:gd name="T1" fmla="*/ 0 h 12"/>
                  <a:gd name="T2" fmla="*/ 525 w 553"/>
                  <a:gd name="T3" fmla="*/ 2 h 12"/>
                  <a:gd name="T4" fmla="*/ 480 w 553"/>
                  <a:gd name="T5" fmla="*/ 5 h 12"/>
                  <a:gd name="T6" fmla="*/ 435 w 553"/>
                  <a:gd name="T7" fmla="*/ 8 h 12"/>
                  <a:gd name="T8" fmla="*/ 389 w 553"/>
                  <a:gd name="T9" fmla="*/ 10 h 12"/>
                  <a:gd name="T10" fmla="*/ 344 w 553"/>
                  <a:gd name="T11" fmla="*/ 11 h 12"/>
                  <a:gd name="T12" fmla="*/ 299 w 553"/>
                  <a:gd name="T13" fmla="*/ 12 h 12"/>
                  <a:gd name="T14" fmla="*/ 254 w 553"/>
                  <a:gd name="T15" fmla="*/ 12 h 12"/>
                  <a:gd name="T16" fmla="*/ 209 w 553"/>
                  <a:gd name="T17" fmla="*/ 11 h 12"/>
                  <a:gd name="T18" fmla="*/ 164 w 553"/>
                  <a:gd name="T19" fmla="*/ 10 h 12"/>
                  <a:gd name="T20" fmla="*/ 118 w 553"/>
                  <a:gd name="T21" fmla="*/ 8 h 12"/>
                  <a:gd name="T22" fmla="*/ 73 w 553"/>
                  <a:gd name="T23" fmla="*/ 5 h 12"/>
                  <a:gd name="T24" fmla="*/ 28 w 553"/>
                  <a:gd name="T25" fmla="*/ 2 h 12"/>
                  <a:gd name="T26" fmla="*/ 0 w 553"/>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3" h="12">
                    <a:moveTo>
                      <a:pt x="553" y="0"/>
                    </a:moveTo>
                    <a:lnTo>
                      <a:pt x="525" y="2"/>
                    </a:lnTo>
                    <a:lnTo>
                      <a:pt x="480" y="5"/>
                    </a:lnTo>
                    <a:lnTo>
                      <a:pt x="435" y="8"/>
                    </a:lnTo>
                    <a:lnTo>
                      <a:pt x="389" y="10"/>
                    </a:lnTo>
                    <a:lnTo>
                      <a:pt x="344" y="11"/>
                    </a:lnTo>
                    <a:lnTo>
                      <a:pt x="299" y="12"/>
                    </a:lnTo>
                    <a:lnTo>
                      <a:pt x="254" y="12"/>
                    </a:lnTo>
                    <a:lnTo>
                      <a:pt x="209" y="11"/>
                    </a:lnTo>
                    <a:lnTo>
                      <a:pt x="164" y="10"/>
                    </a:lnTo>
                    <a:lnTo>
                      <a:pt x="118" y="8"/>
                    </a:lnTo>
                    <a:lnTo>
                      <a:pt x="73" y="5"/>
                    </a:lnTo>
                    <a:lnTo>
                      <a:pt x="28" y="2"/>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5" name="Freeform 808">
                <a:extLst>
                  <a:ext uri="{FF2B5EF4-FFF2-40B4-BE49-F238E27FC236}">
                    <a16:creationId xmlns:a16="http://schemas.microsoft.com/office/drawing/2014/main" id="{DDF216BE-6E24-D9E8-3863-4759352DA76D}"/>
                  </a:ext>
                </a:extLst>
              </p:cNvPr>
              <p:cNvSpPr>
                <a:spLocks/>
              </p:cNvSpPr>
              <p:nvPr/>
            </p:nvSpPr>
            <p:spPr bwMode="auto">
              <a:xfrm>
                <a:off x="2548" y="2381"/>
                <a:ext cx="159" cy="19"/>
              </a:xfrm>
              <a:custGeom>
                <a:avLst/>
                <a:gdLst>
                  <a:gd name="T0" fmla="*/ 159 w 159"/>
                  <a:gd name="T1" fmla="*/ 19 h 19"/>
                  <a:gd name="T2" fmla="*/ 142 w 159"/>
                  <a:gd name="T3" fmla="*/ 17 h 19"/>
                  <a:gd name="T4" fmla="*/ 97 w 159"/>
                  <a:gd name="T5" fmla="*/ 13 h 19"/>
                  <a:gd name="T6" fmla="*/ 52 w 159"/>
                  <a:gd name="T7" fmla="*/ 7 h 19"/>
                  <a:gd name="T8" fmla="*/ 7 w 159"/>
                  <a:gd name="T9" fmla="*/ 1 h 19"/>
                  <a:gd name="T10" fmla="*/ 0 w 159"/>
                  <a:gd name="T11" fmla="*/ 0 h 19"/>
                </a:gdLst>
                <a:ahLst/>
                <a:cxnLst>
                  <a:cxn ang="0">
                    <a:pos x="T0" y="T1"/>
                  </a:cxn>
                  <a:cxn ang="0">
                    <a:pos x="T2" y="T3"/>
                  </a:cxn>
                  <a:cxn ang="0">
                    <a:pos x="T4" y="T5"/>
                  </a:cxn>
                  <a:cxn ang="0">
                    <a:pos x="T6" y="T7"/>
                  </a:cxn>
                  <a:cxn ang="0">
                    <a:pos x="T8" y="T9"/>
                  </a:cxn>
                  <a:cxn ang="0">
                    <a:pos x="T10" y="T11"/>
                  </a:cxn>
                </a:cxnLst>
                <a:rect l="0" t="0" r="r" b="b"/>
                <a:pathLst>
                  <a:path w="159" h="19">
                    <a:moveTo>
                      <a:pt x="159" y="19"/>
                    </a:moveTo>
                    <a:lnTo>
                      <a:pt x="142" y="17"/>
                    </a:lnTo>
                    <a:lnTo>
                      <a:pt x="97" y="13"/>
                    </a:lnTo>
                    <a:lnTo>
                      <a:pt x="52" y="7"/>
                    </a:lnTo>
                    <a:lnTo>
                      <a:pt x="7" y="1"/>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6" name="Freeform 809">
                <a:extLst>
                  <a:ext uri="{FF2B5EF4-FFF2-40B4-BE49-F238E27FC236}">
                    <a16:creationId xmlns:a16="http://schemas.microsoft.com/office/drawing/2014/main" id="{421D53F5-04DB-546A-6195-89B50B616F24}"/>
                  </a:ext>
                </a:extLst>
              </p:cNvPr>
              <p:cNvSpPr>
                <a:spLocks/>
              </p:cNvSpPr>
              <p:nvPr/>
            </p:nvSpPr>
            <p:spPr bwMode="auto">
              <a:xfrm>
                <a:off x="3260" y="2381"/>
                <a:ext cx="159" cy="19"/>
              </a:xfrm>
              <a:custGeom>
                <a:avLst/>
                <a:gdLst>
                  <a:gd name="T0" fmla="*/ 159 w 159"/>
                  <a:gd name="T1" fmla="*/ 0 h 19"/>
                  <a:gd name="T2" fmla="*/ 152 w 159"/>
                  <a:gd name="T3" fmla="*/ 1 h 19"/>
                  <a:gd name="T4" fmla="*/ 107 w 159"/>
                  <a:gd name="T5" fmla="*/ 7 h 19"/>
                  <a:gd name="T6" fmla="*/ 62 w 159"/>
                  <a:gd name="T7" fmla="*/ 13 h 19"/>
                  <a:gd name="T8" fmla="*/ 17 w 159"/>
                  <a:gd name="T9" fmla="*/ 17 h 19"/>
                  <a:gd name="T10" fmla="*/ 0 w 159"/>
                  <a:gd name="T11" fmla="*/ 19 h 19"/>
                </a:gdLst>
                <a:ahLst/>
                <a:cxnLst>
                  <a:cxn ang="0">
                    <a:pos x="T0" y="T1"/>
                  </a:cxn>
                  <a:cxn ang="0">
                    <a:pos x="T2" y="T3"/>
                  </a:cxn>
                  <a:cxn ang="0">
                    <a:pos x="T4" y="T5"/>
                  </a:cxn>
                  <a:cxn ang="0">
                    <a:pos x="T6" y="T7"/>
                  </a:cxn>
                  <a:cxn ang="0">
                    <a:pos x="T8" y="T9"/>
                  </a:cxn>
                  <a:cxn ang="0">
                    <a:pos x="T10" y="T11"/>
                  </a:cxn>
                </a:cxnLst>
                <a:rect l="0" t="0" r="r" b="b"/>
                <a:pathLst>
                  <a:path w="159" h="19">
                    <a:moveTo>
                      <a:pt x="159" y="0"/>
                    </a:moveTo>
                    <a:lnTo>
                      <a:pt x="152" y="1"/>
                    </a:lnTo>
                    <a:lnTo>
                      <a:pt x="107" y="7"/>
                    </a:lnTo>
                    <a:lnTo>
                      <a:pt x="62" y="13"/>
                    </a:lnTo>
                    <a:lnTo>
                      <a:pt x="17" y="17"/>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7" name="Freeform 810">
                <a:extLst>
                  <a:ext uri="{FF2B5EF4-FFF2-40B4-BE49-F238E27FC236}">
                    <a16:creationId xmlns:a16="http://schemas.microsoft.com/office/drawing/2014/main" id="{5E942AE1-23DB-33F0-0CDC-08AFCDE7172F}"/>
                  </a:ext>
                </a:extLst>
              </p:cNvPr>
              <p:cNvSpPr>
                <a:spLocks/>
              </p:cNvSpPr>
              <p:nvPr/>
            </p:nvSpPr>
            <p:spPr bwMode="auto">
              <a:xfrm>
                <a:off x="2440" y="2362"/>
                <a:ext cx="108" cy="19"/>
              </a:xfrm>
              <a:custGeom>
                <a:avLst/>
                <a:gdLst>
                  <a:gd name="T0" fmla="*/ 108 w 108"/>
                  <a:gd name="T1" fmla="*/ 19 h 19"/>
                  <a:gd name="T2" fmla="*/ 70 w 108"/>
                  <a:gd name="T3" fmla="*/ 13 h 19"/>
                  <a:gd name="T4" fmla="*/ 25 w 108"/>
                  <a:gd name="T5" fmla="*/ 5 h 19"/>
                  <a:gd name="T6" fmla="*/ 0 w 108"/>
                  <a:gd name="T7" fmla="*/ 0 h 19"/>
                </a:gdLst>
                <a:ahLst/>
                <a:cxnLst>
                  <a:cxn ang="0">
                    <a:pos x="T0" y="T1"/>
                  </a:cxn>
                  <a:cxn ang="0">
                    <a:pos x="T2" y="T3"/>
                  </a:cxn>
                  <a:cxn ang="0">
                    <a:pos x="T4" y="T5"/>
                  </a:cxn>
                  <a:cxn ang="0">
                    <a:pos x="T6" y="T7"/>
                  </a:cxn>
                </a:cxnLst>
                <a:rect l="0" t="0" r="r" b="b"/>
                <a:pathLst>
                  <a:path w="108" h="19">
                    <a:moveTo>
                      <a:pt x="108" y="19"/>
                    </a:moveTo>
                    <a:lnTo>
                      <a:pt x="70" y="13"/>
                    </a:lnTo>
                    <a:lnTo>
                      <a:pt x="25" y="5"/>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8" name="Freeform 811">
                <a:extLst>
                  <a:ext uri="{FF2B5EF4-FFF2-40B4-BE49-F238E27FC236}">
                    <a16:creationId xmlns:a16="http://schemas.microsoft.com/office/drawing/2014/main" id="{80746A87-F93F-F5F9-6BCC-4CAC62C38E00}"/>
                  </a:ext>
                </a:extLst>
              </p:cNvPr>
              <p:cNvSpPr>
                <a:spLocks/>
              </p:cNvSpPr>
              <p:nvPr/>
            </p:nvSpPr>
            <p:spPr bwMode="auto">
              <a:xfrm>
                <a:off x="3419" y="2362"/>
                <a:ext cx="108" cy="19"/>
              </a:xfrm>
              <a:custGeom>
                <a:avLst/>
                <a:gdLst>
                  <a:gd name="T0" fmla="*/ 108 w 108"/>
                  <a:gd name="T1" fmla="*/ 0 h 19"/>
                  <a:gd name="T2" fmla="*/ 83 w 108"/>
                  <a:gd name="T3" fmla="*/ 5 h 19"/>
                  <a:gd name="T4" fmla="*/ 38 w 108"/>
                  <a:gd name="T5" fmla="*/ 13 h 19"/>
                  <a:gd name="T6" fmla="*/ 0 w 108"/>
                  <a:gd name="T7" fmla="*/ 19 h 19"/>
                </a:gdLst>
                <a:ahLst/>
                <a:cxnLst>
                  <a:cxn ang="0">
                    <a:pos x="T0" y="T1"/>
                  </a:cxn>
                  <a:cxn ang="0">
                    <a:pos x="T2" y="T3"/>
                  </a:cxn>
                  <a:cxn ang="0">
                    <a:pos x="T4" y="T5"/>
                  </a:cxn>
                  <a:cxn ang="0">
                    <a:pos x="T6" y="T7"/>
                  </a:cxn>
                </a:cxnLst>
                <a:rect l="0" t="0" r="r" b="b"/>
                <a:pathLst>
                  <a:path w="108" h="19">
                    <a:moveTo>
                      <a:pt x="108" y="0"/>
                    </a:moveTo>
                    <a:lnTo>
                      <a:pt x="83" y="5"/>
                    </a:lnTo>
                    <a:lnTo>
                      <a:pt x="38" y="13"/>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09" name="Freeform 812">
                <a:extLst>
                  <a:ext uri="{FF2B5EF4-FFF2-40B4-BE49-F238E27FC236}">
                    <a16:creationId xmlns:a16="http://schemas.microsoft.com/office/drawing/2014/main" id="{BBE5C33C-D0AF-EB43-C7FB-6EEC93E2C016}"/>
                  </a:ext>
                </a:extLst>
              </p:cNvPr>
              <p:cNvSpPr>
                <a:spLocks/>
              </p:cNvSpPr>
              <p:nvPr/>
            </p:nvSpPr>
            <p:spPr bwMode="auto">
              <a:xfrm>
                <a:off x="2355" y="2343"/>
                <a:ext cx="85" cy="19"/>
              </a:xfrm>
              <a:custGeom>
                <a:avLst/>
                <a:gdLst>
                  <a:gd name="T0" fmla="*/ 85 w 85"/>
                  <a:gd name="T1" fmla="*/ 19 h 19"/>
                  <a:gd name="T2" fmla="*/ 64 w 85"/>
                  <a:gd name="T3" fmla="*/ 15 h 19"/>
                  <a:gd name="T4" fmla="*/ 19 w 85"/>
                  <a:gd name="T5" fmla="*/ 5 h 19"/>
                  <a:gd name="T6" fmla="*/ 0 w 85"/>
                  <a:gd name="T7" fmla="*/ 0 h 19"/>
                </a:gdLst>
                <a:ahLst/>
                <a:cxnLst>
                  <a:cxn ang="0">
                    <a:pos x="T0" y="T1"/>
                  </a:cxn>
                  <a:cxn ang="0">
                    <a:pos x="T2" y="T3"/>
                  </a:cxn>
                  <a:cxn ang="0">
                    <a:pos x="T4" y="T5"/>
                  </a:cxn>
                  <a:cxn ang="0">
                    <a:pos x="T6" y="T7"/>
                  </a:cxn>
                </a:cxnLst>
                <a:rect l="0" t="0" r="r" b="b"/>
                <a:pathLst>
                  <a:path w="85" h="19">
                    <a:moveTo>
                      <a:pt x="85" y="19"/>
                    </a:moveTo>
                    <a:lnTo>
                      <a:pt x="64" y="15"/>
                    </a:lnTo>
                    <a:lnTo>
                      <a:pt x="19" y="5"/>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0" name="Freeform 813">
                <a:extLst>
                  <a:ext uri="{FF2B5EF4-FFF2-40B4-BE49-F238E27FC236}">
                    <a16:creationId xmlns:a16="http://schemas.microsoft.com/office/drawing/2014/main" id="{4110D280-1351-D354-8A7A-FA69040715E1}"/>
                  </a:ext>
                </a:extLst>
              </p:cNvPr>
              <p:cNvSpPr>
                <a:spLocks/>
              </p:cNvSpPr>
              <p:nvPr/>
            </p:nvSpPr>
            <p:spPr bwMode="auto">
              <a:xfrm>
                <a:off x="3527" y="2343"/>
                <a:ext cx="85" cy="19"/>
              </a:xfrm>
              <a:custGeom>
                <a:avLst/>
                <a:gdLst>
                  <a:gd name="T0" fmla="*/ 85 w 85"/>
                  <a:gd name="T1" fmla="*/ 0 h 19"/>
                  <a:gd name="T2" fmla="*/ 66 w 85"/>
                  <a:gd name="T3" fmla="*/ 5 h 19"/>
                  <a:gd name="T4" fmla="*/ 21 w 85"/>
                  <a:gd name="T5" fmla="*/ 15 h 19"/>
                  <a:gd name="T6" fmla="*/ 0 w 85"/>
                  <a:gd name="T7" fmla="*/ 19 h 19"/>
                </a:gdLst>
                <a:ahLst/>
                <a:cxnLst>
                  <a:cxn ang="0">
                    <a:pos x="T0" y="T1"/>
                  </a:cxn>
                  <a:cxn ang="0">
                    <a:pos x="T2" y="T3"/>
                  </a:cxn>
                  <a:cxn ang="0">
                    <a:pos x="T4" y="T5"/>
                  </a:cxn>
                  <a:cxn ang="0">
                    <a:pos x="T6" y="T7"/>
                  </a:cxn>
                </a:cxnLst>
                <a:rect l="0" t="0" r="r" b="b"/>
                <a:pathLst>
                  <a:path w="85" h="19">
                    <a:moveTo>
                      <a:pt x="85" y="0"/>
                    </a:moveTo>
                    <a:lnTo>
                      <a:pt x="66" y="5"/>
                    </a:lnTo>
                    <a:lnTo>
                      <a:pt x="21" y="15"/>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1" name="Freeform 814">
                <a:extLst>
                  <a:ext uri="{FF2B5EF4-FFF2-40B4-BE49-F238E27FC236}">
                    <a16:creationId xmlns:a16="http://schemas.microsoft.com/office/drawing/2014/main" id="{7652BF2A-1BD4-1F29-9297-8E27C40D08C7}"/>
                  </a:ext>
                </a:extLst>
              </p:cNvPr>
              <p:cNvSpPr>
                <a:spLocks/>
              </p:cNvSpPr>
              <p:nvPr/>
            </p:nvSpPr>
            <p:spPr bwMode="auto">
              <a:xfrm>
                <a:off x="2285" y="2325"/>
                <a:ext cx="70" cy="18"/>
              </a:xfrm>
              <a:custGeom>
                <a:avLst/>
                <a:gdLst>
                  <a:gd name="T0" fmla="*/ 70 w 70"/>
                  <a:gd name="T1" fmla="*/ 18 h 18"/>
                  <a:gd name="T2" fmla="*/ 44 w 70"/>
                  <a:gd name="T3" fmla="*/ 11 h 18"/>
                  <a:gd name="T4" fmla="*/ 0 w 70"/>
                  <a:gd name="T5" fmla="*/ 0 h 18"/>
                </a:gdLst>
                <a:ahLst/>
                <a:cxnLst>
                  <a:cxn ang="0">
                    <a:pos x="T0" y="T1"/>
                  </a:cxn>
                  <a:cxn ang="0">
                    <a:pos x="T2" y="T3"/>
                  </a:cxn>
                  <a:cxn ang="0">
                    <a:pos x="T4" y="T5"/>
                  </a:cxn>
                </a:cxnLst>
                <a:rect l="0" t="0" r="r" b="b"/>
                <a:pathLst>
                  <a:path w="70" h="18">
                    <a:moveTo>
                      <a:pt x="70" y="18"/>
                    </a:moveTo>
                    <a:lnTo>
                      <a:pt x="44" y="11"/>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2" name="Freeform 815">
                <a:extLst>
                  <a:ext uri="{FF2B5EF4-FFF2-40B4-BE49-F238E27FC236}">
                    <a16:creationId xmlns:a16="http://schemas.microsoft.com/office/drawing/2014/main" id="{D78C4339-93C0-CE88-FA0B-1030A6B5F37A}"/>
                  </a:ext>
                </a:extLst>
              </p:cNvPr>
              <p:cNvSpPr>
                <a:spLocks/>
              </p:cNvSpPr>
              <p:nvPr/>
            </p:nvSpPr>
            <p:spPr bwMode="auto">
              <a:xfrm>
                <a:off x="3612" y="2325"/>
                <a:ext cx="70" cy="18"/>
              </a:xfrm>
              <a:custGeom>
                <a:avLst/>
                <a:gdLst>
                  <a:gd name="T0" fmla="*/ 70 w 70"/>
                  <a:gd name="T1" fmla="*/ 0 h 18"/>
                  <a:gd name="T2" fmla="*/ 26 w 70"/>
                  <a:gd name="T3" fmla="*/ 11 h 18"/>
                  <a:gd name="T4" fmla="*/ 0 w 70"/>
                  <a:gd name="T5" fmla="*/ 18 h 18"/>
                </a:gdLst>
                <a:ahLst/>
                <a:cxnLst>
                  <a:cxn ang="0">
                    <a:pos x="T0" y="T1"/>
                  </a:cxn>
                  <a:cxn ang="0">
                    <a:pos x="T2" y="T3"/>
                  </a:cxn>
                  <a:cxn ang="0">
                    <a:pos x="T4" y="T5"/>
                  </a:cxn>
                </a:cxnLst>
                <a:rect l="0" t="0" r="r" b="b"/>
                <a:pathLst>
                  <a:path w="70" h="18">
                    <a:moveTo>
                      <a:pt x="70" y="0"/>
                    </a:moveTo>
                    <a:lnTo>
                      <a:pt x="26" y="11"/>
                    </a:lnTo>
                    <a:lnTo>
                      <a:pt x="0" y="18"/>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3" name="Freeform 816">
                <a:extLst>
                  <a:ext uri="{FF2B5EF4-FFF2-40B4-BE49-F238E27FC236}">
                    <a16:creationId xmlns:a16="http://schemas.microsoft.com/office/drawing/2014/main" id="{B9D58B06-055A-E644-E084-E2BB20A6689A}"/>
                  </a:ext>
                </a:extLst>
              </p:cNvPr>
              <p:cNvSpPr>
                <a:spLocks/>
              </p:cNvSpPr>
              <p:nvPr/>
            </p:nvSpPr>
            <p:spPr bwMode="auto">
              <a:xfrm>
                <a:off x="2228" y="2306"/>
                <a:ext cx="57" cy="19"/>
              </a:xfrm>
              <a:custGeom>
                <a:avLst/>
                <a:gdLst>
                  <a:gd name="T0" fmla="*/ 57 w 57"/>
                  <a:gd name="T1" fmla="*/ 19 h 19"/>
                  <a:gd name="T2" fmla="*/ 56 w 57"/>
                  <a:gd name="T3" fmla="*/ 18 h 19"/>
                  <a:gd name="T4" fmla="*/ 11 w 57"/>
                  <a:gd name="T5" fmla="*/ 4 h 19"/>
                  <a:gd name="T6" fmla="*/ 0 w 57"/>
                  <a:gd name="T7" fmla="*/ 0 h 19"/>
                </a:gdLst>
                <a:ahLst/>
                <a:cxnLst>
                  <a:cxn ang="0">
                    <a:pos x="T0" y="T1"/>
                  </a:cxn>
                  <a:cxn ang="0">
                    <a:pos x="T2" y="T3"/>
                  </a:cxn>
                  <a:cxn ang="0">
                    <a:pos x="T4" y="T5"/>
                  </a:cxn>
                  <a:cxn ang="0">
                    <a:pos x="T6" y="T7"/>
                  </a:cxn>
                </a:cxnLst>
                <a:rect l="0" t="0" r="r" b="b"/>
                <a:pathLst>
                  <a:path w="57" h="19">
                    <a:moveTo>
                      <a:pt x="57" y="19"/>
                    </a:moveTo>
                    <a:lnTo>
                      <a:pt x="56" y="18"/>
                    </a:lnTo>
                    <a:lnTo>
                      <a:pt x="11" y="4"/>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4" name="Freeform 817">
                <a:extLst>
                  <a:ext uri="{FF2B5EF4-FFF2-40B4-BE49-F238E27FC236}">
                    <a16:creationId xmlns:a16="http://schemas.microsoft.com/office/drawing/2014/main" id="{699663D7-BA67-825B-8138-41147E04B3A4}"/>
                  </a:ext>
                </a:extLst>
              </p:cNvPr>
              <p:cNvSpPr>
                <a:spLocks/>
              </p:cNvSpPr>
              <p:nvPr/>
            </p:nvSpPr>
            <p:spPr bwMode="auto">
              <a:xfrm>
                <a:off x="3682" y="2306"/>
                <a:ext cx="57" cy="19"/>
              </a:xfrm>
              <a:custGeom>
                <a:avLst/>
                <a:gdLst>
                  <a:gd name="T0" fmla="*/ 57 w 57"/>
                  <a:gd name="T1" fmla="*/ 0 h 19"/>
                  <a:gd name="T2" fmla="*/ 46 w 57"/>
                  <a:gd name="T3" fmla="*/ 4 h 19"/>
                  <a:gd name="T4" fmla="*/ 1 w 57"/>
                  <a:gd name="T5" fmla="*/ 18 h 19"/>
                  <a:gd name="T6" fmla="*/ 0 w 57"/>
                  <a:gd name="T7" fmla="*/ 19 h 19"/>
                </a:gdLst>
                <a:ahLst/>
                <a:cxnLst>
                  <a:cxn ang="0">
                    <a:pos x="T0" y="T1"/>
                  </a:cxn>
                  <a:cxn ang="0">
                    <a:pos x="T2" y="T3"/>
                  </a:cxn>
                  <a:cxn ang="0">
                    <a:pos x="T4" y="T5"/>
                  </a:cxn>
                  <a:cxn ang="0">
                    <a:pos x="T6" y="T7"/>
                  </a:cxn>
                </a:cxnLst>
                <a:rect l="0" t="0" r="r" b="b"/>
                <a:pathLst>
                  <a:path w="57" h="19">
                    <a:moveTo>
                      <a:pt x="57" y="0"/>
                    </a:moveTo>
                    <a:lnTo>
                      <a:pt x="46" y="4"/>
                    </a:lnTo>
                    <a:lnTo>
                      <a:pt x="1" y="18"/>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5" name="Freeform 818">
                <a:extLst>
                  <a:ext uri="{FF2B5EF4-FFF2-40B4-BE49-F238E27FC236}">
                    <a16:creationId xmlns:a16="http://schemas.microsoft.com/office/drawing/2014/main" id="{D5B13DE6-07CA-EDBC-9F05-6BDF2C03ED08}"/>
                  </a:ext>
                </a:extLst>
              </p:cNvPr>
              <p:cNvSpPr>
                <a:spLocks/>
              </p:cNvSpPr>
              <p:nvPr/>
            </p:nvSpPr>
            <p:spPr bwMode="auto">
              <a:xfrm>
                <a:off x="2178" y="2287"/>
                <a:ext cx="50" cy="19"/>
              </a:xfrm>
              <a:custGeom>
                <a:avLst/>
                <a:gdLst>
                  <a:gd name="T0" fmla="*/ 50 w 50"/>
                  <a:gd name="T1" fmla="*/ 19 h 19"/>
                  <a:gd name="T2" fmla="*/ 16 w 50"/>
                  <a:gd name="T3" fmla="*/ 6 h 19"/>
                  <a:gd name="T4" fmla="*/ 0 w 50"/>
                  <a:gd name="T5" fmla="*/ 0 h 19"/>
                </a:gdLst>
                <a:ahLst/>
                <a:cxnLst>
                  <a:cxn ang="0">
                    <a:pos x="T0" y="T1"/>
                  </a:cxn>
                  <a:cxn ang="0">
                    <a:pos x="T2" y="T3"/>
                  </a:cxn>
                  <a:cxn ang="0">
                    <a:pos x="T4" y="T5"/>
                  </a:cxn>
                </a:cxnLst>
                <a:rect l="0" t="0" r="r" b="b"/>
                <a:pathLst>
                  <a:path w="50" h="19">
                    <a:moveTo>
                      <a:pt x="50" y="19"/>
                    </a:moveTo>
                    <a:lnTo>
                      <a:pt x="16" y="6"/>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6" name="Freeform 819">
                <a:extLst>
                  <a:ext uri="{FF2B5EF4-FFF2-40B4-BE49-F238E27FC236}">
                    <a16:creationId xmlns:a16="http://schemas.microsoft.com/office/drawing/2014/main" id="{7820CA5B-7576-1E3A-5ADE-C20FCBF73AFB}"/>
                  </a:ext>
                </a:extLst>
              </p:cNvPr>
              <p:cNvSpPr>
                <a:spLocks/>
              </p:cNvSpPr>
              <p:nvPr/>
            </p:nvSpPr>
            <p:spPr bwMode="auto">
              <a:xfrm>
                <a:off x="3739" y="2287"/>
                <a:ext cx="50" cy="19"/>
              </a:xfrm>
              <a:custGeom>
                <a:avLst/>
                <a:gdLst>
                  <a:gd name="T0" fmla="*/ 50 w 50"/>
                  <a:gd name="T1" fmla="*/ 0 h 19"/>
                  <a:gd name="T2" fmla="*/ 34 w 50"/>
                  <a:gd name="T3" fmla="*/ 6 h 19"/>
                  <a:gd name="T4" fmla="*/ 0 w 50"/>
                  <a:gd name="T5" fmla="*/ 19 h 19"/>
                </a:gdLst>
                <a:ahLst/>
                <a:cxnLst>
                  <a:cxn ang="0">
                    <a:pos x="T0" y="T1"/>
                  </a:cxn>
                  <a:cxn ang="0">
                    <a:pos x="T2" y="T3"/>
                  </a:cxn>
                  <a:cxn ang="0">
                    <a:pos x="T4" y="T5"/>
                  </a:cxn>
                </a:cxnLst>
                <a:rect l="0" t="0" r="r" b="b"/>
                <a:pathLst>
                  <a:path w="50" h="19">
                    <a:moveTo>
                      <a:pt x="50" y="0"/>
                    </a:moveTo>
                    <a:lnTo>
                      <a:pt x="34" y="6"/>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7" name="Freeform 820">
                <a:extLst>
                  <a:ext uri="{FF2B5EF4-FFF2-40B4-BE49-F238E27FC236}">
                    <a16:creationId xmlns:a16="http://schemas.microsoft.com/office/drawing/2014/main" id="{C7E864E2-B7D6-1840-0B39-1F43BDD8F022}"/>
                  </a:ext>
                </a:extLst>
              </p:cNvPr>
              <p:cNvSpPr>
                <a:spLocks/>
              </p:cNvSpPr>
              <p:nvPr/>
            </p:nvSpPr>
            <p:spPr bwMode="auto">
              <a:xfrm>
                <a:off x="2135" y="2268"/>
                <a:ext cx="43" cy="19"/>
              </a:xfrm>
              <a:custGeom>
                <a:avLst/>
                <a:gdLst>
                  <a:gd name="T0" fmla="*/ 43 w 43"/>
                  <a:gd name="T1" fmla="*/ 19 h 19"/>
                  <a:gd name="T2" fmla="*/ 14 w 43"/>
                  <a:gd name="T3" fmla="*/ 6 h 19"/>
                  <a:gd name="T4" fmla="*/ 0 w 43"/>
                  <a:gd name="T5" fmla="*/ 0 h 19"/>
                </a:gdLst>
                <a:ahLst/>
                <a:cxnLst>
                  <a:cxn ang="0">
                    <a:pos x="T0" y="T1"/>
                  </a:cxn>
                  <a:cxn ang="0">
                    <a:pos x="T2" y="T3"/>
                  </a:cxn>
                  <a:cxn ang="0">
                    <a:pos x="T4" y="T5"/>
                  </a:cxn>
                </a:cxnLst>
                <a:rect l="0" t="0" r="r" b="b"/>
                <a:pathLst>
                  <a:path w="43" h="19">
                    <a:moveTo>
                      <a:pt x="43" y="19"/>
                    </a:moveTo>
                    <a:lnTo>
                      <a:pt x="14" y="6"/>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8" name="Freeform 821">
                <a:extLst>
                  <a:ext uri="{FF2B5EF4-FFF2-40B4-BE49-F238E27FC236}">
                    <a16:creationId xmlns:a16="http://schemas.microsoft.com/office/drawing/2014/main" id="{A3B3A441-D0F4-AE4A-20EE-F6E60964607B}"/>
                  </a:ext>
                </a:extLst>
              </p:cNvPr>
              <p:cNvSpPr>
                <a:spLocks/>
              </p:cNvSpPr>
              <p:nvPr/>
            </p:nvSpPr>
            <p:spPr bwMode="auto">
              <a:xfrm>
                <a:off x="3789" y="2268"/>
                <a:ext cx="43" cy="19"/>
              </a:xfrm>
              <a:custGeom>
                <a:avLst/>
                <a:gdLst>
                  <a:gd name="T0" fmla="*/ 43 w 43"/>
                  <a:gd name="T1" fmla="*/ 0 h 19"/>
                  <a:gd name="T2" fmla="*/ 29 w 43"/>
                  <a:gd name="T3" fmla="*/ 6 h 19"/>
                  <a:gd name="T4" fmla="*/ 0 w 43"/>
                  <a:gd name="T5" fmla="*/ 19 h 19"/>
                </a:gdLst>
                <a:ahLst/>
                <a:cxnLst>
                  <a:cxn ang="0">
                    <a:pos x="T0" y="T1"/>
                  </a:cxn>
                  <a:cxn ang="0">
                    <a:pos x="T2" y="T3"/>
                  </a:cxn>
                  <a:cxn ang="0">
                    <a:pos x="T4" y="T5"/>
                  </a:cxn>
                </a:cxnLst>
                <a:rect l="0" t="0" r="r" b="b"/>
                <a:pathLst>
                  <a:path w="43" h="19">
                    <a:moveTo>
                      <a:pt x="43" y="0"/>
                    </a:moveTo>
                    <a:lnTo>
                      <a:pt x="29" y="6"/>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19" name="Freeform 822">
                <a:extLst>
                  <a:ext uri="{FF2B5EF4-FFF2-40B4-BE49-F238E27FC236}">
                    <a16:creationId xmlns:a16="http://schemas.microsoft.com/office/drawing/2014/main" id="{B078AEB7-7755-4629-991F-B9AB0713FC37}"/>
                  </a:ext>
                </a:extLst>
              </p:cNvPr>
              <p:cNvSpPr>
                <a:spLocks/>
              </p:cNvSpPr>
              <p:nvPr/>
            </p:nvSpPr>
            <p:spPr bwMode="auto">
              <a:xfrm>
                <a:off x="2098" y="2249"/>
                <a:ext cx="37" cy="19"/>
              </a:xfrm>
              <a:custGeom>
                <a:avLst/>
                <a:gdLst>
                  <a:gd name="T0" fmla="*/ 37 w 37"/>
                  <a:gd name="T1" fmla="*/ 19 h 19"/>
                  <a:gd name="T2" fmla="*/ 6 w 37"/>
                  <a:gd name="T3" fmla="*/ 3 h 19"/>
                  <a:gd name="T4" fmla="*/ 0 w 37"/>
                  <a:gd name="T5" fmla="*/ 0 h 19"/>
                </a:gdLst>
                <a:ahLst/>
                <a:cxnLst>
                  <a:cxn ang="0">
                    <a:pos x="T0" y="T1"/>
                  </a:cxn>
                  <a:cxn ang="0">
                    <a:pos x="T2" y="T3"/>
                  </a:cxn>
                  <a:cxn ang="0">
                    <a:pos x="T4" y="T5"/>
                  </a:cxn>
                </a:cxnLst>
                <a:rect l="0" t="0" r="r" b="b"/>
                <a:pathLst>
                  <a:path w="37" h="19">
                    <a:moveTo>
                      <a:pt x="37" y="19"/>
                    </a:moveTo>
                    <a:lnTo>
                      <a:pt x="6" y="3"/>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0" name="Freeform 823">
                <a:extLst>
                  <a:ext uri="{FF2B5EF4-FFF2-40B4-BE49-F238E27FC236}">
                    <a16:creationId xmlns:a16="http://schemas.microsoft.com/office/drawing/2014/main" id="{458B89D9-9734-4DD5-17DB-7C1E893CE3E7}"/>
                  </a:ext>
                </a:extLst>
              </p:cNvPr>
              <p:cNvSpPr>
                <a:spLocks/>
              </p:cNvSpPr>
              <p:nvPr/>
            </p:nvSpPr>
            <p:spPr bwMode="auto">
              <a:xfrm>
                <a:off x="3832" y="2249"/>
                <a:ext cx="37" cy="19"/>
              </a:xfrm>
              <a:custGeom>
                <a:avLst/>
                <a:gdLst>
                  <a:gd name="T0" fmla="*/ 37 w 37"/>
                  <a:gd name="T1" fmla="*/ 0 h 19"/>
                  <a:gd name="T2" fmla="*/ 31 w 37"/>
                  <a:gd name="T3" fmla="*/ 3 h 19"/>
                  <a:gd name="T4" fmla="*/ 0 w 37"/>
                  <a:gd name="T5" fmla="*/ 19 h 19"/>
                </a:gdLst>
                <a:ahLst/>
                <a:cxnLst>
                  <a:cxn ang="0">
                    <a:pos x="T0" y="T1"/>
                  </a:cxn>
                  <a:cxn ang="0">
                    <a:pos x="T2" y="T3"/>
                  </a:cxn>
                  <a:cxn ang="0">
                    <a:pos x="T4" y="T5"/>
                  </a:cxn>
                </a:cxnLst>
                <a:rect l="0" t="0" r="r" b="b"/>
                <a:pathLst>
                  <a:path w="37" h="19">
                    <a:moveTo>
                      <a:pt x="37" y="0"/>
                    </a:moveTo>
                    <a:lnTo>
                      <a:pt x="31" y="3"/>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1" name="Line 824">
                <a:extLst>
                  <a:ext uri="{FF2B5EF4-FFF2-40B4-BE49-F238E27FC236}">
                    <a16:creationId xmlns:a16="http://schemas.microsoft.com/office/drawing/2014/main" id="{B6304045-793F-2D84-1E61-9C9E37BE9AE6}"/>
                  </a:ext>
                </a:extLst>
              </p:cNvPr>
              <p:cNvSpPr>
                <a:spLocks noChangeShapeType="1"/>
              </p:cNvSpPr>
              <p:nvPr/>
            </p:nvSpPr>
            <p:spPr bwMode="auto">
              <a:xfrm flipH="1" flipV="1">
                <a:off x="2067" y="2231"/>
                <a:ext cx="31" cy="18"/>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2" name="Line 825">
                <a:extLst>
                  <a:ext uri="{FF2B5EF4-FFF2-40B4-BE49-F238E27FC236}">
                    <a16:creationId xmlns:a16="http://schemas.microsoft.com/office/drawing/2014/main" id="{E78C2542-830B-6E84-D3A2-68C645B6E472}"/>
                  </a:ext>
                </a:extLst>
              </p:cNvPr>
              <p:cNvSpPr>
                <a:spLocks noChangeShapeType="1"/>
              </p:cNvSpPr>
              <p:nvPr/>
            </p:nvSpPr>
            <p:spPr bwMode="auto">
              <a:xfrm flipH="1">
                <a:off x="3869" y="2231"/>
                <a:ext cx="31" cy="18"/>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3" name="Freeform 826">
                <a:extLst>
                  <a:ext uri="{FF2B5EF4-FFF2-40B4-BE49-F238E27FC236}">
                    <a16:creationId xmlns:a16="http://schemas.microsoft.com/office/drawing/2014/main" id="{059D4EF5-1B0E-6E41-C3B8-DED201E05E40}"/>
                  </a:ext>
                </a:extLst>
              </p:cNvPr>
              <p:cNvSpPr>
                <a:spLocks/>
              </p:cNvSpPr>
              <p:nvPr/>
            </p:nvSpPr>
            <p:spPr bwMode="auto">
              <a:xfrm>
                <a:off x="2040" y="2212"/>
                <a:ext cx="27" cy="19"/>
              </a:xfrm>
              <a:custGeom>
                <a:avLst/>
                <a:gdLst>
                  <a:gd name="T0" fmla="*/ 27 w 27"/>
                  <a:gd name="T1" fmla="*/ 19 h 19"/>
                  <a:gd name="T2" fmla="*/ 18 w 27"/>
                  <a:gd name="T3" fmla="*/ 13 h 19"/>
                  <a:gd name="T4" fmla="*/ 0 w 27"/>
                  <a:gd name="T5" fmla="*/ 0 h 19"/>
                </a:gdLst>
                <a:ahLst/>
                <a:cxnLst>
                  <a:cxn ang="0">
                    <a:pos x="T0" y="T1"/>
                  </a:cxn>
                  <a:cxn ang="0">
                    <a:pos x="T2" y="T3"/>
                  </a:cxn>
                  <a:cxn ang="0">
                    <a:pos x="T4" y="T5"/>
                  </a:cxn>
                </a:cxnLst>
                <a:rect l="0" t="0" r="r" b="b"/>
                <a:pathLst>
                  <a:path w="27" h="19">
                    <a:moveTo>
                      <a:pt x="27" y="19"/>
                    </a:moveTo>
                    <a:lnTo>
                      <a:pt x="18" y="13"/>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4" name="Freeform 827">
                <a:extLst>
                  <a:ext uri="{FF2B5EF4-FFF2-40B4-BE49-F238E27FC236}">
                    <a16:creationId xmlns:a16="http://schemas.microsoft.com/office/drawing/2014/main" id="{0538918B-93F2-8377-A7B2-AB2BB82377D1}"/>
                  </a:ext>
                </a:extLst>
              </p:cNvPr>
              <p:cNvSpPr>
                <a:spLocks/>
              </p:cNvSpPr>
              <p:nvPr/>
            </p:nvSpPr>
            <p:spPr bwMode="auto">
              <a:xfrm>
                <a:off x="3900" y="2212"/>
                <a:ext cx="27" cy="19"/>
              </a:xfrm>
              <a:custGeom>
                <a:avLst/>
                <a:gdLst>
                  <a:gd name="T0" fmla="*/ 27 w 27"/>
                  <a:gd name="T1" fmla="*/ 0 h 19"/>
                  <a:gd name="T2" fmla="*/ 9 w 27"/>
                  <a:gd name="T3" fmla="*/ 13 h 19"/>
                  <a:gd name="T4" fmla="*/ 0 w 27"/>
                  <a:gd name="T5" fmla="*/ 19 h 19"/>
                </a:gdLst>
                <a:ahLst/>
                <a:cxnLst>
                  <a:cxn ang="0">
                    <a:pos x="T0" y="T1"/>
                  </a:cxn>
                  <a:cxn ang="0">
                    <a:pos x="T2" y="T3"/>
                  </a:cxn>
                  <a:cxn ang="0">
                    <a:pos x="T4" y="T5"/>
                  </a:cxn>
                </a:cxnLst>
                <a:rect l="0" t="0" r="r" b="b"/>
                <a:pathLst>
                  <a:path w="27" h="19">
                    <a:moveTo>
                      <a:pt x="27" y="0"/>
                    </a:moveTo>
                    <a:lnTo>
                      <a:pt x="9" y="13"/>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5" name="Line 828">
                <a:extLst>
                  <a:ext uri="{FF2B5EF4-FFF2-40B4-BE49-F238E27FC236}">
                    <a16:creationId xmlns:a16="http://schemas.microsoft.com/office/drawing/2014/main" id="{8924FAA5-9FB4-B76C-237C-F3F8568B478A}"/>
                  </a:ext>
                </a:extLst>
              </p:cNvPr>
              <p:cNvSpPr>
                <a:spLocks noChangeShapeType="1"/>
              </p:cNvSpPr>
              <p:nvPr/>
            </p:nvSpPr>
            <p:spPr bwMode="auto">
              <a:xfrm flipH="1" flipV="1">
                <a:off x="2018" y="2193"/>
                <a:ext cx="22"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6" name="Line 829">
                <a:extLst>
                  <a:ext uri="{FF2B5EF4-FFF2-40B4-BE49-F238E27FC236}">
                    <a16:creationId xmlns:a16="http://schemas.microsoft.com/office/drawing/2014/main" id="{6B755BDE-C388-5713-2690-C875BCB5D1B2}"/>
                  </a:ext>
                </a:extLst>
              </p:cNvPr>
              <p:cNvSpPr>
                <a:spLocks noChangeShapeType="1"/>
              </p:cNvSpPr>
              <p:nvPr/>
            </p:nvSpPr>
            <p:spPr bwMode="auto">
              <a:xfrm flipH="1">
                <a:off x="3927" y="2193"/>
                <a:ext cx="22"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7" name="Freeform 830">
                <a:extLst>
                  <a:ext uri="{FF2B5EF4-FFF2-40B4-BE49-F238E27FC236}">
                    <a16:creationId xmlns:a16="http://schemas.microsoft.com/office/drawing/2014/main" id="{13F8643B-7303-25E8-4A28-ADF38EA74B0E}"/>
                  </a:ext>
                </a:extLst>
              </p:cNvPr>
              <p:cNvSpPr>
                <a:spLocks/>
              </p:cNvSpPr>
              <p:nvPr/>
            </p:nvSpPr>
            <p:spPr bwMode="auto">
              <a:xfrm>
                <a:off x="2000" y="2174"/>
                <a:ext cx="18" cy="19"/>
              </a:xfrm>
              <a:custGeom>
                <a:avLst/>
                <a:gdLst>
                  <a:gd name="T0" fmla="*/ 18 w 18"/>
                  <a:gd name="T1" fmla="*/ 19 h 19"/>
                  <a:gd name="T2" fmla="*/ 13 w 18"/>
                  <a:gd name="T3" fmla="*/ 14 h 19"/>
                  <a:gd name="T4" fmla="*/ 0 w 18"/>
                  <a:gd name="T5" fmla="*/ 0 h 19"/>
                </a:gdLst>
                <a:ahLst/>
                <a:cxnLst>
                  <a:cxn ang="0">
                    <a:pos x="T0" y="T1"/>
                  </a:cxn>
                  <a:cxn ang="0">
                    <a:pos x="T2" y="T3"/>
                  </a:cxn>
                  <a:cxn ang="0">
                    <a:pos x="T4" y="T5"/>
                  </a:cxn>
                </a:cxnLst>
                <a:rect l="0" t="0" r="r" b="b"/>
                <a:pathLst>
                  <a:path w="18" h="19">
                    <a:moveTo>
                      <a:pt x="18" y="19"/>
                    </a:moveTo>
                    <a:lnTo>
                      <a:pt x="13" y="14"/>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8" name="Freeform 831">
                <a:extLst>
                  <a:ext uri="{FF2B5EF4-FFF2-40B4-BE49-F238E27FC236}">
                    <a16:creationId xmlns:a16="http://schemas.microsoft.com/office/drawing/2014/main" id="{FFF865B6-2F8F-F8CD-5118-2C4A460F4D39}"/>
                  </a:ext>
                </a:extLst>
              </p:cNvPr>
              <p:cNvSpPr>
                <a:spLocks/>
              </p:cNvSpPr>
              <p:nvPr/>
            </p:nvSpPr>
            <p:spPr bwMode="auto">
              <a:xfrm>
                <a:off x="3949" y="2174"/>
                <a:ext cx="18" cy="19"/>
              </a:xfrm>
              <a:custGeom>
                <a:avLst/>
                <a:gdLst>
                  <a:gd name="T0" fmla="*/ 18 w 18"/>
                  <a:gd name="T1" fmla="*/ 0 h 19"/>
                  <a:gd name="T2" fmla="*/ 5 w 18"/>
                  <a:gd name="T3" fmla="*/ 14 h 19"/>
                  <a:gd name="T4" fmla="*/ 0 w 18"/>
                  <a:gd name="T5" fmla="*/ 19 h 19"/>
                </a:gdLst>
                <a:ahLst/>
                <a:cxnLst>
                  <a:cxn ang="0">
                    <a:pos x="T0" y="T1"/>
                  </a:cxn>
                  <a:cxn ang="0">
                    <a:pos x="T2" y="T3"/>
                  </a:cxn>
                  <a:cxn ang="0">
                    <a:pos x="T4" y="T5"/>
                  </a:cxn>
                </a:cxnLst>
                <a:rect l="0" t="0" r="r" b="b"/>
                <a:pathLst>
                  <a:path w="18" h="19">
                    <a:moveTo>
                      <a:pt x="18" y="0"/>
                    </a:moveTo>
                    <a:lnTo>
                      <a:pt x="5" y="14"/>
                    </a:lnTo>
                    <a:lnTo>
                      <a:pt x="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29" name="Line 832">
                <a:extLst>
                  <a:ext uri="{FF2B5EF4-FFF2-40B4-BE49-F238E27FC236}">
                    <a16:creationId xmlns:a16="http://schemas.microsoft.com/office/drawing/2014/main" id="{69ED816B-4BF0-B193-4E4F-B7C0080626F1}"/>
                  </a:ext>
                </a:extLst>
              </p:cNvPr>
              <p:cNvSpPr>
                <a:spLocks noChangeShapeType="1"/>
              </p:cNvSpPr>
              <p:nvPr/>
            </p:nvSpPr>
            <p:spPr bwMode="auto">
              <a:xfrm flipH="1" flipV="1">
                <a:off x="1986" y="2155"/>
                <a:ext cx="14"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0" name="Line 833">
                <a:extLst>
                  <a:ext uri="{FF2B5EF4-FFF2-40B4-BE49-F238E27FC236}">
                    <a16:creationId xmlns:a16="http://schemas.microsoft.com/office/drawing/2014/main" id="{2D7DB148-FE19-043C-DCEC-CAC74E4843E7}"/>
                  </a:ext>
                </a:extLst>
              </p:cNvPr>
              <p:cNvSpPr>
                <a:spLocks noChangeShapeType="1"/>
              </p:cNvSpPr>
              <p:nvPr/>
            </p:nvSpPr>
            <p:spPr bwMode="auto">
              <a:xfrm flipH="1">
                <a:off x="3967" y="2155"/>
                <a:ext cx="14"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1" name="Line 834">
                <a:extLst>
                  <a:ext uri="{FF2B5EF4-FFF2-40B4-BE49-F238E27FC236}">
                    <a16:creationId xmlns:a16="http://schemas.microsoft.com/office/drawing/2014/main" id="{DAC53568-7F44-EC21-CDDF-70F392A07310}"/>
                  </a:ext>
                </a:extLst>
              </p:cNvPr>
              <p:cNvSpPr>
                <a:spLocks noChangeShapeType="1"/>
              </p:cNvSpPr>
              <p:nvPr/>
            </p:nvSpPr>
            <p:spPr bwMode="auto">
              <a:xfrm flipH="1" flipV="1">
                <a:off x="1975" y="2136"/>
                <a:ext cx="1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2" name="Line 835">
                <a:extLst>
                  <a:ext uri="{FF2B5EF4-FFF2-40B4-BE49-F238E27FC236}">
                    <a16:creationId xmlns:a16="http://schemas.microsoft.com/office/drawing/2014/main" id="{D38D7E4F-84B4-CF2B-6107-B2C56CEC476D}"/>
                  </a:ext>
                </a:extLst>
              </p:cNvPr>
              <p:cNvSpPr>
                <a:spLocks noChangeShapeType="1"/>
              </p:cNvSpPr>
              <p:nvPr/>
            </p:nvSpPr>
            <p:spPr bwMode="auto">
              <a:xfrm flipH="1">
                <a:off x="3981" y="2136"/>
                <a:ext cx="1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3" name="Freeform 836">
                <a:extLst>
                  <a:ext uri="{FF2B5EF4-FFF2-40B4-BE49-F238E27FC236}">
                    <a16:creationId xmlns:a16="http://schemas.microsoft.com/office/drawing/2014/main" id="{FDC74A64-FB72-0D37-62B5-1525991359BC}"/>
                  </a:ext>
                </a:extLst>
              </p:cNvPr>
              <p:cNvSpPr>
                <a:spLocks/>
              </p:cNvSpPr>
              <p:nvPr/>
            </p:nvSpPr>
            <p:spPr bwMode="auto">
              <a:xfrm>
                <a:off x="1968" y="2118"/>
                <a:ext cx="7" cy="18"/>
              </a:xfrm>
              <a:custGeom>
                <a:avLst/>
                <a:gdLst>
                  <a:gd name="T0" fmla="*/ 7 w 7"/>
                  <a:gd name="T1" fmla="*/ 18 h 18"/>
                  <a:gd name="T2" fmla="*/ 0 w 7"/>
                  <a:gd name="T3" fmla="*/ 0 h 18"/>
                  <a:gd name="T4" fmla="*/ 0 w 7"/>
                  <a:gd name="T5" fmla="*/ 0 h 18"/>
                </a:gdLst>
                <a:ahLst/>
                <a:cxnLst>
                  <a:cxn ang="0">
                    <a:pos x="T0" y="T1"/>
                  </a:cxn>
                  <a:cxn ang="0">
                    <a:pos x="T2" y="T3"/>
                  </a:cxn>
                  <a:cxn ang="0">
                    <a:pos x="T4" y="T5"/>
                  </a:cxn>
                </a:cxnLst>
                <a:rect l="0" t="0" r="r" b="b"/>
                <a:pathLst>
                  <a:path w="7" h="18">
                    <a:moveTo>
                      <a:pt x="7" y="18"/>
                    </a:moveTo>
                    <a:lnTo>
                      <a:pt x="0" y="0"/>
                    </a:lnTo>
                    <a:lnTo>
                      <a:pt x="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4" name="Freeform 837">
                <a:extLst>
                  <a:ext uri="{FF2B5EF4-FFF2-40B4-BE49-F238E27FC236}">
                    <a16:creationId xmlns:a16="http://schemas.microsoft.com/office/drawing/2014/main" id="{DBCE0B46-E355-8A79-5CCB-C117B68E355A}"/>
                  </a:ext>
                </a:extLst>
              </p:cNvPr>
              <p:cNvSpPr>
                <a:spLocks/>
              </p:cNvSpPr>
              <p:nvPr/>
            </p:nvSpPr>
            <p:spPr bwMode="auto">
              <a:xfrm>
                <a:off x="3992" y="2118"/>
                <a:ext cx="7" cy="18"/>
              </a:xfrm>
              <a:custGeom>
                <a:avLst/>
                <a:gdLst>
                  <a:gd name="T0" fmla="*/ 7 w 7"/>
                  <a:gd name="T1" fmla="*/ 0 h 18"/>
                  <a:gd name="T2" fmla="*/ 7 w 7"/>
                  <a:gd name="T3" fmla="*/ 0 h 18"/>
                  <a:gd name="T4" fmla="*/ 0 w 7"/>
                  <a:gd name="T5" fmla="*/ 18 h 18"/>
                </a:gdLst>
                <a:ahLst/>
                <a:cxnLst>
                  <a:cxn ang="0">
                    <a:pos x="T0" y="T1"/>
                  </a:cxn>
                  <a:cxn ang="0">
                    <a:pos x="T2" y="T3"/>
                  </a:cxn>
                  <a:cxn ang="0">
                    <a:pos x="T4" y="T5"/>
                  </a:cxn>
                </a:cxnLst>
                <a:rect l="0" t="0" r="r" b="b"/>
                <a:pathLst>
                  <a:path w="7" h="18">
                    <a:moveTo>
                      <a:pt x="7" y="0"/>
                    </a:moveTo>
                    <a:lnTo>
                      <a:pt x="7" y="0"/>
                    </a:lnTo>
                    <a:lnTo>
                      <a:pt x="0" y="18"/>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5" name="Line 838">
                <a:extLst>
                  <a:ext uri="{FF2B5EF4-FFF2-40B4-BE49-F238E27FC236}">
                    <a16:creationId xmlns:a16="http://schemas.microsoft.com/office/drawing/2014/main" id="{EA069A7E-BCB4-D606-0FFB-7B6EAA4AF0B1}"/>
                  </a:ext>
                </a:extLst>
              </p:cNvPr>
              <p:cNvSpPr>
                <a:spLocks noChangeShapeType="1"/>
              </p:cNvSpPr>
              <p:nvPr/>
            </p:nvSpPr>
            <p:spPr bwMode="auto">
              <a:xfrm flipH="1" flipV="1">
                <a:off x="1965" y="2099"/>
                <a:ext cx="3"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6" name="Line 839">
                <a:extLst>
                  <a:ext uri="{FF2B5EF4-FFF2-40B4-BE49-F238E27FC236}">
                    <a16:creationId xmlns:a16="http://schemas.microsoft.com/office/drawing/2014/main" id="{2A49A140-5D0D-EB85-FED5-9E542B23B9BD}"/>
                  </a:ext>
                </a:extLst>
              </p:cNvPr>
              <p:cNvSpPr>
                <a:spLocks noChangeShapeType="1"/>
              </p:cNvSpPr>
              <p:nvPr/>
            </p:nvSpPr>
            <p:spPr bwMode="auto">
              <a:xfrm flipH="1">
                <a:off x="3999" y="2099"/>
                <a:ext cx="3"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7" name="Line 840">
                <a:extLst>
                  <a:ext uri="{FF2B5EF4-FFF2-40B4-BE49-F238E27FC236}">
                    <a16:creationId xmlns:a16="http://schemas.microsoft.com/office/drawing/2014/main" id="{A430BC66-7226-3CAD-E361-D12E722264E1}"/>
                  </a:ext>
                </a:extLst>
              </p:cNvPr>
              <p:cNvSpPr>
                <a:spLocks noChangeShapeType="1"/>
              </p:cNvSpPr>
              <p:nvPr/>
            </p:nvSpPr>
            <p:spPr bwMode="auto">
              <a:xfrm flipV="1">
                <a:off x="1965" y="2080"/>
                <a:ext cx="0"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8" name="Line 841">
                <a:extLst>
                  <a:ext uri="{FF2B5EF4-FFF2-40B4-BE49-F238E27FC236}">
                    <a16:creationId xmlns:a16="http://schemas.microsoft.com/office/drawing/2014/main" id="{84B73FA0-A837-1FB8-4BB9-7B6EECD3937D}"/>
                  </a:ext>
                </a:extLst>
              </p:cNvPr>
              <p:cNvSpPr>
                <a:spLocks noChangeShapeType="1"/>
              </p:cNvSpPr>
              <p:nvPr/>
            </p:nvSpPr>
            <p:spPr bwMode="auto">
              <a:xfrm>
                <a:off x="4002" y="2080"/>
                <a:ext cx="0"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39" name="Line 842">
                <a:extLst>
                  <a:ext uri="{FF2B5EF4-FFF2-40B4-BE49-F238E27FC236}">
                    <a16:creationId xmlns:a16="http://schemas.microsoft.com/office/drawing/2014/main" id="{B9EC9FF2-BFBD-4416-7C23-D368DD103209}"/>
                  </a:ext>
                </a:extLst>
              </p:cNvPr>
              <p:cNvSpPr>
                <a:spLocks noChangeShapeType="1"/>
              </p:cNvSpPr>
              <p:nvPr/>
            </p:nvSpPr>
            <p:spPr bwMode="auto">
              <a:xfrm flipV="1">
                <a:off x="1965" y="2061"/>
                <a:ext cx="3"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0" name="Line 843">
                <a:extLst>
                  <a:ext uri="{FF2B5EF4-FFF2-40B4-BE49-F238E27FC236}">
                    <a16:creationId xmlns:a16="http://schemas.microsoft.com/office/drawing/2014/main" id="{A8047706-3B40-0BF8-3A2A-B4CEDB62D8FC}"/>
                  </a:ext>
                </a:extLst>
              </p:cNvPr>
              <p:cNvSpPr>
                <a:spLocks noChangeShapeType="1"/>
              </p:cNvSpPr>
              <p:nvPr/>
            </p:nvSpPr>
            <p:spPr bwMode="auto">
              <a:xfrm>
                <a:off x="3999" y="2061"/>
                <a:ext cx="3"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1" name="Freeform 844">
                <a:extLst>
                  <a:ext uri="{FF2B5EF4-FFF2-40B4-BE49-F238E27FC236}">
                    <a16:creationId xmlns:a16="http://schemas.microsoft.com/office/drawing/2014/main" id="{D4B090CB-2FB4-6F52-FB90-0C6508F2E660}"/>
                  </a:ext>
                </a:extLst>
              </p:cNvPr>
              <p:cNvSpPr>
                <a:spLocks/>
              </p:cNvSpPr>
              <p:nvPr/>
            </p:nvSpPr>
            <p:spPr bwMode="auto">
              <a:xfrm>
                <a:off x="1968" y="2042"/>
                <a:ext cx="7" cy="19"/>
              </a:xfrm>
              <a:custGeom>
                <a:avLst/>
                <a:gdLst>
                  <a:gd name="T0" fmla="*/ 0 w 7"/>
                  <a:gd name="T1" fmla="*/ 19 h 19"/>
                  <a:gd name="T2" fmla="*/ 0 w 7"/>
                  <a:gd name="T3" fmla="*/ 18 h 19"/>
                  <a:gd name="T4" fmla="*/ 7 w 7"/>
                  <a:gd name="T5" fmla="*/ 0 h 19"/>
                </a:gdLst>
                <a:ahLst/>
                <a:cxnLst>
                  <a:cxn ang="0">
                    <a:pos x="T0" y="T1"/>
                  </a:cxn>
                  <a:cxn ang="0">
                    <a:pos x="T2" y="T3"/>
                  </a:cxn>
                  <a:cxn ang="0">
                    <a:pos x="T4" y="T5"/>
                  </a:cxn>
                </a:cxnLst>
                <a:rect l="0" t="0" r="r" b="b"/>
                <a:pathLst>
                  <a:path w="7" h="19">
                    <a:moveTo>
                      <a:pt x="0" y="19"/>
                    </a:moveTo>
                    <a:lnTo>
                      <a:pt x="0" y="18"/>
                    </a:lnTo>
                    <a:lnTo>
                      <a:pt x="7"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2" name="Freeform 845">
                <a:extLst>
                  <a:ext uri="{FF2B5EF4-FFF2-40B4-BE49-F238E27FC236}">
                    <a16:creationId xmlns:a16="http://schemas.microsoft.com/office/drawing/2014/main" id="{D6872FF3-F245-0EDE-960C-8084A292B2B1}"/>
                  </a:ext>
                </a:extLst>
              </p:cNvPr>
              <p:cNvSpPr>
                <a:spLocks/>
              </p:cNvSpPr>
              <p:nvPr/>
            </p:nvSpPr>
            <p:spPr bwMode="auto">
              <a:xfrm>
                <a:off x="3992" y="2042"/>
                <a:ext cx="7" cy="19"/>
              </a:xfrm>
              <a:custGeom>
                <a:avLst/>
                <a:gdLst>
                  <a:gd name="T0" fmla="*/ 0 w 7"/>
                  <a:gd name="T1" fmla="*/ 0 h 19"/>
                  <a:gd name="T2" fmla="*/ 7 w 7"/>
                  <a:gd name="T3" fmla="*/ 18 h 19"/>
                  <a:gd name="T4" fmla="*/ 7 w 7"/>
                  <a:gd name="T5" fmla="*/ 19 h 19"/>
                </a:gdLst>
                <a:ahLst/>
                <a:cxnLst>
                  <a:cxn ang="0">
                    <a:pos x="T0" y="T1"/>
                  </a:cxn>
                  <a:cxn ang="0">
                    <a:pos x="T2" y="T3"/>
                  </a:cxn>
                  <a:cxn ang="0">
                    <a:pos x="T4" y="T5"/>
                  </a:cxn>
                </a:cxnLst>
                <a:rect l="0" t="0" r="r" b="b"/>
                <a:pathLst>
                  <a:path w="7" h="19">
                    <a:moveTo>
                      <a:pt x="0" y="0"/>
                    </a:moveTo>
                    <a:lnTo>
                      <a:pt x="7" y="18"/>
                    </a:lnTo>
                    <a:lnTo>
                      <a:pt x="7"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3" name="Line 846">
                <a:extLst>
                  <a:ext uri="{FF2B5EF4-FFF2-40B4-BE49-F238E27FC236}">
                    <a16:creationId xmlns:a16="http://schemas.microsoft.com/office/drawing/2014/main" id="{CA1ECD0F-A116-6E02-C027-820345ACCAA5}"/>
                  </a:ext>
                </a:extLst>
              </p:cNvPr>
              <p:cNvSpPr>
                <a:spLocks noChangeShapeType="1"/>
              </p:cNvSpPr>
              <p:nvPr/>
            </p:nvSpPr>
            <p:spPr bwMode="auto">
              <a:xfrm flipV="1">
                <a:off x="1975" y="2023"/>
                <a:ext cx="1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4" name="Line 847">
                <a:extLst>
                  <a:ext uri="{FF2B5EF4-FFF2-40B4-BE49-F238E27FC236}">
                    <a16:creationId xmlns:a16="http://schemas.microsoft.com/office/drawing/2014/main" id="{269FA9DE-9C95-C5C8-D603-0C3779D0B865}"/>
                  </a:ext>
                </a:extLst>
              </p:cNvPr>
              <p:cNvSpPr>
                <a:spLocks noChangeShapeType="1"/>
              </p:cNvSpPr>
              <p:nvPr/>
            </p:nvSpPr>
            <p:spPr bwMode="auto">
              <a:xfrm>
                <a:off x="3981" y="2023"/>
                <a:ext cx="1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5" name="Line 848">
                <a:extLst>
                  <a:ext uri="{FF2B5EF4-FFF2-40B4-BE49-F238E27FC236}">
                    <a16:creationId xmlns:a16="http://schemas.microsoft.com/office/drawing/2014/main" id="{1D04401F-1207-0DDB-245B-2298F1A15157}"/>
                  </a:ext>
                </a:extLst>
              </p:cNvPr>
              <p:cNvSpPr>
                <a:spLocks noChangeShapeType="1"/>
              </p:cNvSpPr>
              <p:nvPr/>
            </p:nvSpPr>
            <p:spPr bwMode="auto">
              <a:xfrm flipV="1">
                <a:off x="1986" y="2005"/>
                <a:ext cx="14" cy="18"/>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6" name="Line 849">
                <a:extLst>
                  <a:ext uri="{FF2B5EF4-FFF2-40B4-BE49-F238E27FC236}">
                    <a16:creationId xmlns:a16="http://schemas.microsoft.com/office/drawing/2014/main" id="{C46FF5FE-930D-D61C-D25A-4AE7BD9029DE}"/>
                  </a:ext>
                </a:extLst>
              </p:cNvPr>
              <p:cNvSpPr>
                <a:spLocks noChangeShapeType="1"/>
              </p:cNvSpPr>
              <p:nvPr/>
            </p:nvSpPr>
            <p:spPr bwMode="auto">
              <a:xfrm>
                <a:off x="3967" y="2005"/>
                <a:ext cx="14" cy="18"/>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7" name="Freeform 850">
                <a:extLst>
                  <a:ext uri="{FF2B5EF4-FFF2-40B4-BE49-F238E27FC236}">
                    <a16:creationId xmlns:a16="http://schemas.microsoft.com/office/drawing/2014/main" id="{6F976AD0-A2FA-8FF7-2919-10A48BAB565C}"/>
                  </a:ext>
                </a:extLst>
              </p:cNvPr>
              <p:cNvSpPr>
                <a:spLocks/>
              </p:cNvSpPr>
              <p:nvPr/>
            </p:nvSpPr>
            <p:spPr bwMode="auto">
              <a:xfrm>
                <a:off x="2000" y="1986"/>
                <a:ext cx="18" cy="19"/>
              </a:xfrm>
              <a:custGeom>
                <a:avLst/>
                <a:gdLst>
                  <a:gd name="T0" fmla="*/ 0 w 18"/>
                  <a:gd name="T1" fmla="*/ 19 h 19"/>
                  <a:gd name="T2" fmla="*/ 13 w 18"/>
                  <a:gd name="T3" fmla="*/ 5 h 19"/>
                  <a:gd name="T4" fmla="*/ 18 w 18"/>
                  <a:gd name="T5" fmla="*/ 0 h 19"/>
                </a:gdLst>
                <a:ahLst/>
                <a:cxnLst>
                  <a:cxn ang="0">
                    <a:pos x="T0" y="T1"/>
                  </a:cxn>
                  <a:cxn ang="0">
                    <a:pos x="T2" y="T3"/>
                  </a:cxn>
                  <a:cxn ang="0">
                    <a:pos x="T4" y="T5"/>
                  </a:cxn>
                </a:cxnLst>
                <a:rect l="0" t="0" r="r" b="b"/>
                <a:pathLst>
                  <a:path w="18" h="19">
                    <a:moveTo>
                      <a:pt x="0" y="19"/>
                    </a:moveTo>
                    <a:lnTo>
                      <a:pt x="13" y="5"/>
                    </a:lnTo>
                    <a:lnTo>
                      <a:pt x="18"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8" name="Freeform 851">
                <a:extLst>
                  <a:ext uri="{FF2B5EF4-FFF2-40B4-BE49-F238E27FC236}">
                    <a16:creationId xmlns:a16="http://schemas.microsoft.com/office/drawing/2014/main" id="{66C984C0-BD7E-3B5B-312F-CF73169DFB95}"/>
                  </a:ext>
                </a:extLst>
              </p:cNvPr>
              <p:cNvSpPr>
                <a:spLocks/>
              </p:cNvSpPr>
              <p:nvPr/>
            </p:nvSpPr>
            <p:spPr bwMode="auto">
              <a:xfrm>
                <a:off x="3949" y="1986"/>
                <a:ext cx="18" cy="19"/>
              </a:xfrm>
              <a:custGeom>
                <a:avLst/>
                <a:gdLst>
                  <a:gd name="T0" fmla="*/ 0 w 18"/>
                  <a:gd name="T1" fmla="*/ 0 h 19"/>
                  <a:gd name="T2" fmla="*/ 5 w 18"/>
                  <a:gd name="T3" fmla="*/ 5 h 19"/>
                  <a:gd name="T4" fmla="*/ 18 w 18"/>
                  <a:gd name="T5" fmla="*/ 19 h 19"/>
                </a:gdLst>
                <a:ahLst/>
                <a:cxnLst>
                  <a:cxn ang="0">
                    <a:pos x="T0" y="T1"/>
                  </a:cxn>
                  <a:cxn ang="0">
                    <a:pos x="T2" y="T3"/>
                  </a:cxn>
                  <a:cxn ang="0">
                    <a:pos x="T4" y="T5"/>
                  </a:cxn>
                </a:cxnLst>
                <a:rect l="0" t="0" r="r" b="b"/>
                <a:pathLst>
                  <a:path w="18" h="19">
                    <a:moveTo>
                      <a:pt x="0" y="0"/>
                    </a:moveTo>
                    <a:lnTo>
                      <a:pt x="5" y="5"/>
                    </a:lnTo>
                    <a:lnTo>
                      <a:pt x="18"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49" name="Line 852">
                <a:extLst>
                  <a:ext uri="{FF2B5EF4-FFF2-40B4-BE49-F238E27FC236}">
                    <a16:creationId xmlns:a16="http://schemas.microsoft.com/office/drawing/2014/main" id="{0577D4FC-D08D-FAB6-EC54-7931644F2D71}"/>
                  </a:ext>
                </a:extLst>
              </p:cNvPr>
              <p:cNvSpPr>
                <a:spLocks noChangeShapeType="1"/>
              </p:cNvSpPr>
              <p:nvPr/>
            </p:nvSpPr>
            <p:spPr bwMode="auto">
              <a:xfrm flipV="1">
                <a:off x="2018" y="1967"/>
                <a:ext cx="22"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0" name="Line 853">
                <a:extLst>
                  <a:ext uri="{FF2B5EF4-FFF2-40B4-BE49-F238E27FC236}">
                    <a16:creationId xmlns:a16="http://schemas.microsoft.com/office/drawing/2014/main" id="{6269256B-DAFC-FDC0-2DB5-B6CD2ED38A04}"/>
                  </a:ext>
                </a:extLst>
              </p:cNvPr>
              <p:cNvSpPr>
                <a:spLocks noChangeShapeType="1"/>
              </p:cNvSpPr>
              <p:nvPr/>
            </p:nvSpPr>
            <p:spPr bwMode="auto">
              <a:xfrm>
                <a:off x="3927" y="1967"/>
                <a:ext cx="22"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1" name="Freeform 854">
                <a:extLst>
                  <a:ext uri="{FF2B5EF4-FFF2-40B4-BE49-F238E27FC236}">
                    <a16:creationId xmlns:a16="http://schemas.microsoft.com/office/drawing/2014/main" id="{18BACCA8-B992-3BCB-0ED0-9A663CC5DC47}"/>
                  </a:ext>
                </a:extLst>
              </p:cNvPr>
              <p:cNvSpPr>
                <a:spLocks/>
              </p:cNvSpPr>
              <p:nvPr/>
            </p:nvSpPr>
            <p:spPr bwMode="auto">
              <a:xfrm>
                <a:off x="2040" y="1948"/>
                <a:ext cx="27" cy="19"/>
              </a:xfrm>
              <a:custGeom>
                <a:avLst/>
                <a:gdLst>
                  <a:gd name="T0" fmla="*/ 0 w 27"/>
                  <a:gd name="T1" fmla="*/ 19 h 19"/>
                  <a:gd name="T2" fmla="*/ 18 w 27"/>
                  <a:gd name="T3" fmla="*/ 6 h 19"/>
                  <a:gd name="T4" fmla="*/ 27 w 27"/>
                  <a:gd name="T5" fmla="*/ 0 h 19"/>
                </a:gdLst>
                <a:ahLst/>
                <a:cxnLst>
                  <a:cxn ang="0">
                    <a:pos x="T0" y="T1"/>
                  </a:cxn>
                  <a:cxn ang="0">
                    <a:pos x="T2" y="T3"/>
                  </a:cxn>
                  <a:cxn ang="0">
                    <a:pos x="T4" y="T5"/>
                  </a:cxn>
                </a:cxnLst>
                <a:rect l="0" t="0" r="r" b="b"/>
                <a:pathLst>
                  <a:path w="27" h="19">
                    <a:moveTo>
                      <a:pt x="0" y="19"/>
                    </a:moveTo>
                    <a:lnTo>
                      <a:pt x="18" y="6"/>
                    </a:lnTo>
                    <a:lnTo>
                      <a:pt x="27"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2" name="Freeform 855">
                <a:extLst>
                  <a:ext uri="{FF2B5EF4-FFF2-40B4-BE49-F238E27FC236}">
                    <a16:creationId xmlns:a16="http://schemas.microsoft.com/office/drawing/2014/main" id="{FDAEB982-E5F2-9E08-2BC2-5B4D860A6F35}"/>
                  </a:ext>
                </a:extLst>
              </p:cNvPr>
              <p:cNvSpPr>
                <a:spLocks/>
              </p:cNvSpPr>
              <p:nvPr/>
            </p:nvSpPr>
            <p:spPr bwMode="auto">
              <a:xfrm>
                <a:off x="3900" y="1948"/>
                <a:ext cx="27" cy="19"/>
              </a:xfrm>
              <a:custGeom>
                <a:avLst/>
                <a:gdLst>
                  <a:gd name="T0" fmla="*/ 0 w 27"/>
                  <a:gd name="T1" fmla="*/ 0 h 19"/>
                  <a:gd name="T2" fmla="*/ 9 w 27"/>
                  <a:gd name="T3" fmla="*/ 6 h 19"/>
                  <a:gd name="T4" fmla="*/ 27 w 27"/>
                  <a:gd name="T5" fmla="*/ 19 h 19"/>
                </a:gdLst>
                <a:ahLst/>
                <a:cxnLst>
                  <a:cxn ang="0">
                    <a:pos x="T0" y="T1"/>
                  </a:cxn>
                  <a:cxn ang="0">
                    <a:pos x="T2" y="T3"/>
                  </a:cxn>
                  <a:cxn ang="0">
                    <a:pos x="T4" y="T5"/>
                  </a:cxn>
                </a:cxnLst>
                <a:rect l="0" t="0" r="r" b="b"/>
                <a:pathLst>
                  <a:path w="27" h="19">
                    <a:moveTo>
                      <a:pt x="0" y="0"/>
                    </a:moveTo>
                    <a:lnTo>
                      <a:pt x="9" y="6"/>
                    </a:lnTo>
                    <a:lnTo>
                      <a:pt x="27"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3" name="Line 856">
                <a:extLst>
                  <a:ext uri="{FF2B5EF4-FFF2-40B4-BE49-F238E27FC236}">
                    <a16:creationId xmlns:a16="http://schemas.microsoft.com/office/drawing/2014/main" id="{06242D3F-5086-C39F-5DB9-53A6B016A599}"/>
                  </a:ext>
                </a:extLst>
              </p:cNvPr>
              <p:cNvSpPr>
                <a:spLocks noChangeShapeType="1"/>
              </p:cNvSpPr>
              <p:nvPr/>
            </p:nvSpPr>
            <p:spPr bwMode="auto">
              <a:xfrm flipV="1">
                <a:off x="2067" y="1929"/>
                <a:ext cx="3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4" name="Line 857">
                <a:extLst>
                  <a:ext uri="{FF2B5EF4-FFF2-40B4-BE49-F238E27FC236}">
                    <a16:creationId xmlns:a16="http://schemas.microsoft.com/office/drawing/2014/main" id="{5260E853-3171-FC35-95C2-4FEFCA6DB081}"/>
                  </a:ext>
                </a:extLst>
              </p:cNvPr>
              <p:cNvSpPr>
                <a:spLocks noChangeShapeType="1"/>
              </p:cNvSpPr>
              <p:nvPr/>
            </p:nvSpPr>
            <p:spPr bwMode="auto">
              <a:xfrm>
                <a:off x="3869" y="1929"/>
                <a:ext cx="31" cy="19"/>
              </a:xfrm>
              <a:prstGeom prst="line">
                <a:avLst/>
              </a:prstGeom>
              <a:noFill/>
              <a:ln w="6350" cap="flat">
                <a:solidFill>
                  <a:srgbClr val="2D8B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5" name="Freeform 858">
                <a:extLst>
                  <a:ext uri="{FF2B5EF4-FFF2-40B4-BE49-F238E27FC236}">
                    <a16:creationId xmlns:a16="http://schemas.microsoft.com/office/drawing/2014/main" id="{D882A82A-7D05-8239-5027-8F3DBC833934}"/>
                  </a:ext>
                </a:extLst>
              </p:cNvPr>
              <p:cNvSpPr>
                <a:spLocks/>
              </p:cNvSpPr>
              <p:nvPr/>
            </p:nvSpPr>
            <p:spPr bwMode="auto">
              <a:xfrm>
                <a:off x="2098" y="1911"/>
                <a:ext cx="37" cy="18"/>
              </a:xfrm>
              <a:custGeom>
                <a:avLst/>
                <a:gdLst>
                  <a:gd name="T0" fmla="*/ 0 w 37"/>
                  <a:gd name="T1" fmla="*/ 18 h 18"/>
                  <a:gd name="T2" fmla="*/ 6 w 37"/>
                  <a:gd name="T3" fmla="*/ 15 h 18"/>
                  <a:gd name="T4" fmla="*/ 37 w 37"/>
                  <a:gd name="T5" fmla="*/ 0 h 18"/>
                </a:gdLst>
                <a:ahLst/>
                <a:cxnLst>
                  <a:cxn ang="0">
                    <a:pos x="T0" y="T1"/>
                  </a:cxn>
                  <a:cxn ang="0">
                    <a:pos x="T2" y="T3"/>
                  </a:cxn>
                  <a:cxn ang="0">
                    <a:pos x="T4" y="T5"/>
                  </a:cxn>
                </a:cxnLst>
                <a:rect l="0" t="0" r="r" b="b"/>
                <a:pathLst>
                  <a:path w="37" h="18">
                    <a:moveTo>
                      <a:pt x="0" y="18"/>
                    </a:moveTo>
                    <a:lnTo>
                      <a:pt x="6" y="15"/>
                    </a:lnTo>
                    <a:lnTo>
                      <a:pt x="37"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6" name="Freeform 859">
                <a:extLst>
                  <a:ext uri="{FF2B5EF4-FFF2-40B4-BE49-F238E27FC236}">
                    <a16:creationId xmlns:a16="http://schemas.microsoft.com/office/drawing/2014/main" id="{07D40EDA-E882-1490-CD99-09A4E0EF3CA6}"/>
                  </a:ext>
                </a:extLst>
              </p:cNvPr>
              <p:cNvSpPr>
                <a:spLocks/>
              </p:cNvSpPr>
              <p:nvPr/>
            </p:nvSpPr>
            <p:spPr bwMode="auto">
              <a:xfrm>
                <a:off x="3832" y="1911"/>
                <a:ext cx="37" cy="18"/>
              </a:xfrm>
              <a:custGeom>
                <a:avLst/>
                <a:gdLst>
                  <a:gd name="T0" fmla="*/ 0 w 37"/>
                  <a:gd name="T1" fmla="*/ 0 h 18"/>
                  <a:gd name="T2" fmla="*/ 31 w 37"/>
                  <a:gd name="T3" fmla="*/ 15 h 18"/>
                  <a:gd name="T4" fmla="*/ 37 w 37"/>
                  <a:gd name="T5" fmla="*/ 18 h 18"/>
                </a:gdLst>
                <a:ahLst/>
                <a:cxnLst>
                  <a:cxn ang="0">
                    <a:pos x="T0" y="T1"/>
                  </a:cxn>
                  <a:cxn ang="0">
                    <a:pos x="T2" y="T3"/>
                  </a:cxn>
                  <a:cxn ang="0">
                    <a:pos x="T4" y="T5"/>
                  </a:cxn>
                </a:cxnLst>
                <a:rect l="0" t="0" r="r" b="b"/>
                <a:pathLst>
                  <a:path w="37" h="18">
                    <a:moveTo>
                      <a:pt x="0" y="0"/>
                    </a:moveTo>
                    <a:lnTo>
                      <a:pt x="31" y="15"/>
                    </a:lnTo>
                    <a:lnTo>
                      <a:pt x="37" y="18"/>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7" name="Freeform 860">
                <a:extLst>
                  <a:ext uri="{FF2B5EF4-FFF2-40B4-BE49-F238E27FC236}">
                    <a16:creationId xmlns:a16="http://schemas.microsoft.com/office/drawing/2014/main" id="{CD6BEA07-66B1-AF4C-186F-24BE983B3E48}"/>
                  </a:ext>
                </a:extLst>
              </p:cNvPr>
              <p:cNvSpPr>
                <a:spLocks/>
              </p:cNvSpPr>
              <p:nvPr/>
            </p:nvSpPr>
            <p:spPr bwMode="auto">
              <a:xfrm>
                <a:off x="2135" y="1892"/>
                <a:ext cx="43" cy="19"/>
              </a:xfrm>
              <a:custGeom>
                <a:avLst/>
                <a:gdLst>
                  <a:gd name="T0" fmla="*/ 0 w 43"/>
                  <a:gd name="T1" fmla="*/ 19 h 19"/>
                  <a:gd name="T2" fmla="*/ 14 w 43"/>
                  <a:gd name="T3" fmla="*/ 12 h 19"/>
                  <a:gd name="T4" fmla="*/ 43 w 43"/>
                  <a:gd name="T5" fmla="*/ 0 h 19"/>
                </a:gdLst>
                <a:ahLst/>
                <a:cxnLst>
                  <a:cxn ang="0">
                    <a:pos x="T0" y="T1"/>
                  </a:cxn>
                  <a:cxn ang="0">
                    <a:pos x="T2" y="T3"/>
                  </a:cxn>
                  <a:cxn ang="0">
                    <a:pos x="T4" y="T5"/>
                  </a:cxn>
                </a:cxnLst>
                <a:rect l="0" t="0" r="r" b="b"/>
                <a:pathLst>
                  <a:path w="43" h="19">
                    <a:moveTo>
                      <a:pt x="0" y="19"/>
                    </a:moveTo>
                    <a:lnTo>
                      <a:pt x="14" y="12"/>
                    </a:lnTo>
                    <a:lnTo>
                      <a:pt x="43"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8" name="Freeform 861">
                <a:extLst>
                  <a:ext uri="{FF2B5EF4-FFF2-40B4-BE49-F238E27FC236}">
                    <a16:creationId xmlns:a16="http://schemas.microsoft.com/office/drawing/2014/main" id="{A7EA24F7-EB2B-6490-AF7B-C93050D07B88}"/>
                  </a:ext>
                </a:extLst>
              </p:cNvPr>
              <p:cNvSpPr>
                <a:spLocks/>
              </p:cNvSpPr>
              <p:nvPr/>
            </p:nvSpPr>
            <p:spPr bwMode="auto">
              <a:xfrm>
                <a:off x="3789" y="1892"/>
                <a:ext cx="43" cy="19"/>
              </a:xfrm>
              <a:custGeom>
                <a:avLst/>
                <a:gdLst>
                  <a:gd name="T0" fmla="*/ 0 w 43"/>
                  <a:gd name="T1" fmla="*/ 0 h 19"/>
                  <a:gd name="T2" fmla="*/ 29 w 43"/>
                  <a:gd name="T3" fmla="*/ 12 h 19"/>
                  <a:gd name="T4" fmla="*/ 43 w 43"/>
                  <a:gd name="T5" fmla="*/ 19 h 19"/>
                </a:gdLst>
                <a:ahLst/>
                <a:cxnLst>
                  <a:cxn ang="0">
                    <a:pos x="T0" y="T1"/>
                  </a:cxn>
                  <a:cxn ang="0">
                    <a:pos x="T2" y="T3"/>
                  </a:cxn>
                  <a:cxn ang="0">
                    <a:pos x="T4" y="T5"/>
                  </a:cxn>
                </a:cxnLst>
                <a:rect l="0" t="0" r="r" b="b"/>
                <a:pathLst>
                  <a:path w="43" h="19">
                    <a:moveTo>
                      <a:pt x="0" y="0"/>
                    </a:moveTo>
                    <a:lnTo>
                      <a:pt x="29" y="12"/>
                    </a:lnTo>
                    <a:lnTo>
                      <a:pt x="43"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59" name="Freeform 862">
                <a:extLst>
                  <a:ext uri="{FF2B5EF4-FFF2-40B4-BE49-F238E27FC236}">
                    <a16:creationId xmlns:a16="http://schemas.microsoft.com/office/drawing/2014/main" id="{62EC8426-551D-3E11-73BA-7FBE2F35818C}"/>
                  </a:ext>
                </a:extLst>
              </p:cNvPr>
              <p:cNvSpPr>
                <a:spLocks/>
              </p:cNvSpPr>
              <p:nvPr/>
            </p:nvSpPr>
            <p:spPr bwMode="auto">
              <a:xfrm>
                <a:off x="2178" y="1873"/>
                <a:ext cx="50" cy="19"/>
              </a:xfrm>
              <a:custGeom>
                <a:avLst/>
                <a:gdLst>
                  <a:gd name="T0" fmla="*/ 0 w 50"/>
                  <a:gd name="T1" fmla="*/ 19 h 19"/>
                  <a:gd name="T2" fmla="*/ 16 w 50"/>
                  <a:gd name="T3" fmla="*/ 12 h 19"/>
                  <a:gd name="T4" fmla="*/ 50 w 50"/>
                  <a:gd name="T5" fmla="*/ 0 h 19"/>
                </a:gdLst>
                <a:ahLst/>
                <a:cxnLst>
                  <a:cxn ang="0">
                    <a:pos x="T0" y="T1"/>
                  </a:cxn>
                  <a:cxn ang="0">
                    <a:pos x="T2" y="T3"/>
                  </a:cxn>
                  <a:cxn ang="0">
                    <a:pos x="T4" y="T5"/>
                  </a:cxn>
                </a:cxnLst>
                <a:rect l="0" t="0" r="r" b="b"/>
                <a:pathLst>
                  <a:path w="50" h="19">
                    <a:moveTo>
                      <a:pt x="0" y="19"/>
                    </a:moveTo>
                    <a:lnTo>
                      <a:pt x="16" y="12"/>
                    </a:lnTo>
                    <a:lnTo>
                      <a:pt x="5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0" name="Freeform 863">
                <a:extLst>
                  <a:ext uri="{FF2B5EF4-FFF2-40B4-BE49-F238E27FC236}">
                    <a16:creationId xmlns:a16="http://schemas.microsoft.com/office/drawing/2014/main" id="{19366CFB-A324-D3E2-6FFB-FB87BA1D99BB}"/>
                  </a:ext>
                </a:extLst>
              </p:cNvPr>
              <p:cNvSpPr>
                <a:spLocks/>
              </p:cNvSpPr>
              <p:nvPr/>
            </p:nvSpPr>
            <p:spPr bwMode="auto">
              <a:xfrm>
                <a:off x="3739" y="1873"/>
                <a:ext cx="50" cy="19"/>
              </a:xfrm>
              <a:custGeom>
                <a:avLst/>
                <a:gdLst>
                  <a:gd name="T0" fmla="*/ 0 w 50"/>
                  <a:gd name="T1" fmla="*/ 0 h 19"/>
                  <a:gd name="T2" fmla="*/ 34 w 50"/>
                  <a:gd name="T3" fmla="*/ 12 h 19"/>
                  <a:gd name="T4" fmla="*/ 50 w 50"/>
                  <a:gd name="T5" fmla="*/ 19 h 19"/>
                </a:gdLst>
                <a:ahLst/>
                <a:cxnLst>
                  <a:cxn ang="0">
                    <a:pos x="T0" y="T1"/>
                  </a:cxn>
                  <a:cxn ang="0">
                    <a:pos x="T2" y="T3"/>
                  </a:cxn>
                  <a:cxn ang="0">
                    <a:pos x="T4" y="T5"/>
                  </a:cxn>
                </a:cxnLst>
                <a:rect l="0" t="0" r="r" b="b"/>
                <a:pathLst>
                  <a:path w="50" h="19">
                    <a:moveTo>
                      <a:pt x="0" y="0"/>
                    </a:moveTo>
                    <a:lnTo>
                      <a:pt x="34" y="12"/>
                    </a:lnTo>
                    <a:lnTo>
                      <a:pt x="5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1" name="Freeform 864">
                <a:extLst>
                  <a:ext uri="{FF2B5EF4-FFF2-40B4-BE49-F238E27FC236}">
                    <a16:creationId xmlns:a16="http://schemas.microsoft.com/office/drawing/2014/main" id="{16235C04-FAF6-E61A-4684-F3D0DBDA834D}"/>
                  </a:ext>
                </a:extLst>
              </p:cNvPr>
              <p:cNvSpPr>
                <a:spLocks/>
              </p:cNvSpPr>
              <p:nvPr/>
            </p:nvSpPr>
            <p:spPr bwMode="auto">
              <a:xfrm>
                <a:off x="2228" y="1854"/>
                <a:ext cx="57" cy="19"/>
              </a:xfrm>
              <a:custGeom>
                <a:avLst/>
                <a:gdLst>
                  <a:gd name="T0" fmla="*/ 0 w 57"/>
                  <a:gd name="T1" fmla="*/ 19 h 19"/>
                  <a:gd name="T2" fmla="*/ 11 w 57"/>
                  <a:gd name="T3" fmla="*/ 15 h 19"/>
                  <a:gd name="T4" fmla="*/ 56 w 57"/>
                  <a:gd name="T5" fmla="*/ 1 h 19"/>
                  <a:gd name="T6" fmla="*/ 57 w 57"/>
                  <a:gd name="T7" fmla="*/ 0 h 19"/>
                </a:gdLst>
                <a:ahLst/>
                <a:cxnLst>
                  <a:cxn ang="0">
                    <a:pos x="T0" y="T1"/>
                  </a:cxn>
                  <a:cxn ang="0">
                    <a:pos x="T2" y="T3"/>
                  </a:cxn>
                  <a:cxn ang="0">
                    <a:pos x="T4" y="T5"/>
                  </a:cxn>
                  <a:cxn ang="0">
                    <a:pos x="T6" y="T7"/>
                  </a:cxn>
                </a:cxnLst>
                <a:rect l="0" t="0" r="r" b="b"/>
                <a:pathLst>
                  <a:path w="57" h="19">
                    <a:moveTo>
                      <a:pt x="0" y="19"/>
                    </a:moveTo>
                    <a:lnTo>
                      <a:pt x="11" y="15"/>
                    </a:lnTo>
                    <a:lnTo>
                      <a:pt x="56" y="1"/>
                    </a:lnTo>
                    <a:lnTo>
                      <a:pt x="57"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2" name="Freeform 865">
                <a:extLst>
                  <a:ext uri="{FF2B5EF4-FFF2-40B4-BE49-F238E27FC236}">
                    <a16:creationId xmlns:a16="http://schemas.microsoft.com/office/drawing/2014/main" id="{E509A0D7-2882-C200-EE3D-471A74445A3B}"/>
                  </a:ext>
                </a:extLst>
              </p:cNvPr>
              <p:cNvSpPr>
                <a:spLocks/>
              </p:cNvSpPr>
              <p:nvPr/>
            </p:nvSpPr>
            <p:spPr bwMode="auto">
              <a:xfrm>
                <a:off x="3682" y="1854"/>
                <a:ext cx="57" cy="19"/>
              </a:xfrm>
              <a:custGeom>
                <a:avLst/>
                <a:gdLst>
                  <a:gd name="T0" fmla="*/ 0 w 57"/>
                  <a:gd name="T1" fmla="*/ 0 h 19"/>
                  <a:gd name="T2" fmla="*/ 1 w 57"/>
                  <a:gd name="T3" fmla="*/ 1 h 19"/>
                  <a:gd name="T4" fmla="*/ 46 w 57"/>
                  <a:gd name="T5" fmla="*/ 15 h 19"/>
                  <a:gd name="T6" fmla="*/ 57 w 57"/>
                  <a:gd name="T7" fmla="*/ 19 h 19"/>
                </a:gdLst>
                <a:ahLst/>
                <a:cxnLst>
                  <a:cxn ang="0">
                    <a:pos x="T0" y="T1"/>
                  </a:cxn>
                  <a:cxn ang="0">
                    <a:pos x="T2" y="T3"/>
                  </a:cxn>
                  <a:cxn ang="0">
                    <a:pos x="T4" y="T5"/>
                  </a:cxn>
                  <a:cxn ang="0">
                    <a:pos x="T6" y="T7"/>
                  </a:cxn>
                </a:cxnLst>
                <a:rect l="0" t="0" r="r" b="b"/>
                <a:pathLst>
                  <a:path w="57" h="19">
                    <a:moveTo>
                      <a:pt x="0" y="0"/>
                    </a:moveTo>
                    <a:lnTo>
                      <a:pt x="1" y="1"/>
                    </a:lnTo>
                    <a:lnTo>
                      <a:pt x="46" y="15"/>
                    </a:lnTo>
                    <a:lnTo>
                      <a:pt x="57"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3" name="Freeform 866">
                <a:extLst>
                  <a:ext uri="{FF2B5EF4-FFF2-40B4-BE49-F238E27FC236}">
                    <a16:creationId xmlns:a16="http://schemas.microsoft.com/office/drawing/2014/main" id="{4FAA8E47-A7A6-E257-6675-DB226F49B458}"/>
                  </a:ext>
                </a:extLst>
              </p:cNvPr>
              <p:cNvSpPr>
                <a:spLocks/>
              </p:cNvSpPr>
              <p:nvPr/>
            </p:nvSpPr>
            <p:spPr bwMode="auto">
              <a:xfrm>
                <a:off x="2285" y="1835"/>
                <a:ext cx="70" cy="19"/>
              </a:xfrm>
              <a:custGeom>
                <a:avLst/>
                <a:gdLst>
                  <a:gd name="T0" fmla="*/ 0 w 70"/>
                  <a:gd name="T1" fmla="*/ 19 h 19"/>
                  <a:gd name="T2" fmla="*/ 44 w 70"/>
                  <a:gd name="T3" fmla="*/ 7 h 19"/>
                  <a:gd name="T4" fmla="*/ 70 w 70"/>
                  <a:gd name="T5" fmla="*/ 0 h 19"/>
                </a:gdLst>
                <a:ahLst/>
                <a:cxnLst>
                  <a:cxn ang="0">
                    <a:pos x="T0" y="T1"/>
                  </a:cxn>
                  <a:cxn ang="0">
                    <a:pos x="T2" y="T3"/>
                  </a:cxn>
                  <a:cxn ang="0">
                    <a:pos x="T4" y="T5"/>
                  </a:cxn>
                </a:cxnLst>
                <a:rect l="0" t="0" r="r" b="b"/>
                <a:pathLst>
                  <a:path w="70" h="19">
                    <a:moveTo>
                      <a:pt x="0" y="19"/>
                    </a:moveTo>
                    <a:lnTo>
                      <a:pt x="44" y="7"/>
                    </a:lnTo>
                    <a:lnTo>
                      <a:pt x="70"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4" name="Freeform 867">
                <a:extLst>
                  <a:ext uri="{FF2B5EF4-FFF2-40B4-BE49-F238E27FC236}">
                    <a16:creationId xmlns:a16="http://schemas.microsoft.com/office/drawing/2014/main" id="{07031DE8-E352-7F42-68CC-71BFA66A58B2}"/>
                  </a:ext>
                </a:extLst>
              </p:cNvPr>
              <p:cNvSpPr>
                <a:spLocks/>
              </p:cNvSpPr>
              <p:nvPr/>
            </p:nvSpPr>
            <p:spPr bwMode="auto">
              <a:xfrm>
                <a:off x="3612" y="1835"/>
                <a:ext cx="70" cy="19"/>
              </a:xfrm>
              <a:custGeom>
                <a:avLst/>
                <a:gdLst>
                  <a:gd name="T0" fmla="*/ 0 w 70"/>
                  <a:gd name="T1" fmla="*/ 0 h 19"/>
                  <a:gd name="T2" fmla="*/ 26 w 70"/>
                  <a:gd name="T3" fmla="*/ 7 h 19"/>
                  <a:gd name="T4" fmla="*/ 70 w 70"/>
                  <a:gd name="T5" fmla="*/ 19 h 19"/>
                </a:gdLst>
                <a:ahLst/>
                <a:cxnLst>
                  <a:cxn ang="0">
                    <a:pos x="T0" y="T1"/>
                  </a:cxn>
                  <a:cxn ang="0">
                    <a:pos x="T2" y="T3"/>
                  </a:cxn>
                  <a:cxn ang="0">
                    <a:pos x="T4" y="T5"/>
                  </a:cxn>
                </a:cxnLst>
                <a:rect l="0" t="0" r="r" b="b"/>
                <a:pathLst>
                  <a:path w="70" h="19">
                    <a:moveTo>
                      <a:pt x="0" y="0"/>
                    </a:moveTo>
                    <a:lnTo>
                      <a:pt x="26" y="7"/>
                    </a:lnTo>
                    <a:lnTo>
                      <a:pt x="70"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5" name="Freeform 868">
                <a:extLst>
                  <a:ext uri="{FF2B5EF4-FFF2-40B4-BE49-F238E27FC236}">
                    <a16:creationId xmlns:a16="http://schemas.microsoft.com/office/drawing/2014/main" id="{2AD9A236-7DD9-4A38-B96B-422EECBA1195}"/>
                  </a:ext>
                </a:extLst>
              </p:cNvPr>
              <p:cNvSpPr>
                <a:spLocks/>
              </p:cNvSpPr>
              <p:nvPr/>
            </p:nvSpPr>
            <p:spPr bwMode="auto">
              <a:xfrm>
                <a:off x="2355" y="1816"/>
                <a:ext cx="85" cy="19"/>
              </a:xfrm>
              <a:custGeom>
                <a:avLst/>
                <a:gdLst>
                  <a:gd name="T0" fmla="*/ 0 w 85"/>
                  <a:gd name="T1" fmla="*/ 19 h 19"/>
                  <a:gd name="T2" fmla="*/ 19 w 85"/>
                  <a:gd name="T3" fmla="*/ 15 h 19"/>
                  <a:gd name="T4" fmla="*/ 64 w 85"/>
                  <a:gd name="T5" fmla="*/ 5 h 19"/>
                  <a:gd name="T6" fmla="*/ 85 w 85"/>
                  <a:gd name="T7" fmla="*/ 0 h 19"/>
                </a:gdLst>
                <a:ahLst/>
                <a:cxnLst>
                  <a:cxn ang="0">
                    <a:pos x="T0" y="T1"/>
                  </a:cxn>
                  <a:cxn ang="0">
                    <a:pos x="T2" y="T3"/>
                  </a:cxn>
                  <a:cxn ang="0">
                    <a:pos x="T4" y="T5"/>
                  </a:cxn>
                  <a:cxn ang="0">
                    <a:pos x="T6" y="T7"/>
                  </a:cxn>
                </a:cxnLst>
                <a:rect l="0" t="0" r="r" b="b"/>
                <a:pathLst>
                  <a:path w="85" h="19">
                    <a:moveTo>
                      <a:pt x="0" y="19"/>
                    </a:moveTo>
                    <a:lnTo>
                      <a:pt x="19" y="15"/>
                    </a:lnTo>
                    <a:lnTo>
                      <a:pt x="64" y="5"/>
                    </a:lnTo>
                    <a:lnTo>
                      <a:pt x="85"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6" name="Freeform 869">
                <a:extLst>
                  <a:ext uri="{FF2B5EF4-FFF2-40B4-BE49-F238E27FC236}">
                    <a16:creationId xmlns:a16="http://schemas.microsoft.com/office/drawing/2014/main" id="{1C08EF68-FEB8-3F4C-9E1A-75329CCE209A}"/>
                  </a:ext>
                </a:extLst>
              </p:cNvPr>
              <p:cNvSpPr>
                <a:spLocks/>
              </p:cNvSpPr>
              <p:nvPr/>
            </p:nvSpPr>
            <p:spPr bwMode="auto">
              <a:xfrm>
                <a:off x="3527" y="1816"/>
                <a:ext cx="85" cy="19"/>
              </a:xfrm>
              <a:custGeom>
                <a:avLst/>
                <a:gdLst>
                  <a:gd name="T0" fmla="*/ 0 w 85"/>
                  <a:gd name="T1" fmla="*/ 0 h 19"/>
                  <a:gd name="T2" fmla="*/ 21 w 85"/>
                  <a:gd name="T3" fmla="*/ 5 h 19"/>
                  <a:gd name="T4" fmla="*/ 66 w 85"/>
                  <a:gd name="T5" fmla="*/ 15 h 19"/>
                  <a:gd name="T6" fmla="*/ 85 w 85"/>
                  <a:gd name="T7" fmla="*/ 19 h 19"/>
                </a:gdLst>
                <a:ahLst/>
                <a:cxnLst>
                  <a:cxn ang="0">
                    <a:pos x="T0" y="T1"/>
                  </a:cxn>
                  <a:cxn ang="0">
                    <a:pos x="T2" y="T3"/>
                  </a:cxn>
                  <a:cxn ang="0">
                    <a:pos x="T4" y="T5"/>
                  </a:cxn>
                  <a:cxn ang="0">
                    <a:pos x="T6" y="T7"/>
                  </a:cxn>
                </a:cxnLst>
                <a:rect l="0" t="0" r="r" b="b"/>
                <a:pathLst>
                  <a:path w="85" h="19">
                    <a:moveTo>
                      <a:pt x="0" y="0"/>
                    </a:moveTo>
                    <a:lnTo>
                      <a:pt x="21" y="5"/>
                    </a:lnTo>
                    <a:lnTo>
                      <a:pt x="66" y="15"/>
                    </a:lnTo>
                    <a:lnTo>
                      <a:pt x="85"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7" name="Freeform 870">
                <a:extLst>
                  <a:ext uri="{FF2B5EF4-FFF2-40B4-BE49-F238E27FC236}">
                    <a16:creationId xmlns:a16="http://schemas.microsoft.com/office/drawing/2014/main" id="{918D491C-C586-E891-2685-48694E46BD5A}"/>
                  </a:ext>
                </a:extLst>
              </p:cNvPr>
              <p:cNvSpPr>
                <a:spLocks/>
              </p:cNvSpPr>
              <p:nvPr/>
            </p:nvSpPr>
            <p:spPr bwMode="auto">
              <a:xfrm>
                <a:off x="2440" y="1798"/>
                <a:ext cx="108" cy="18"/>
              </a:xfrm>
              <a:custGeom>
                <a:avLst/>
                <a:gdLst>
                  <a:gd name="T0" fmla="*/ 0 w 108"/>
                  <a:gd name="T1" fmla="*/ 18 h 18"/>
                  <a:gd name="T2" fmla="*/ 25 w 108"/>
                  <a:gd name="T3" fmla="*/ 14 h 18"/>
                  <a:gd name="T4" fmla="*/ 70 w 108"/>
                  <a:gd name="T5" fmla="*/ 6 h 18"/>
                  <a:gd name="T6" fmla="*/ 108 w 108"/>
                  <a:gd name="T7" fmla="*/ 0 h 18"/>
                </a:gdLst>
                <a:ahLst/>
                <a:cxnLst>
                  <a:cxn ang="0">
                    <a:pos x="T0" y="T1"/>
                  </a:cxn>
                  <a:cxn ang="0">
                    <a:pos x="T2" y="T3"/>
                  </a:cxn>
                  <a:cxn ang="0">
                    <a:pos x="T4" y="T5"/>
                  </a:cxn>
                  <a:cxn ang="0">
                    <a:pos x="T6" y="T7"/>
                  </a:cxn>
                </a:cxnLst>
                <a:rect l="0" t="0" r="r" b="b"/>
                <a:pathLst>
                  <a:path w="108" h="18">
                    <a:moveTo>
                      <a:pt x="0" y="18"/>
                    </a:moveTo>
                    <a:lnTo>
                      <a:pt x="25" y="14"/>
                    </a:lnTo>
                    <a:lnTo>
                      <a:pt x="70" y="6"/>
                    </a:lnTo>
                    <a:lnTo>
                      <a:pt x="108"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8" name="Freeform 871">
                <a:extLst>
                  <a:ext uri="{FF2B5EF4-FFF2-40B4-BE49-F238E27FC236}">
                    <a16:creationId xmlns:a16="http://schemas.microsoft.com/office/drawing/2014/main" id="{C79F8E69-DE7E-B5EA-E662-0A4B56C3D5C2}"/>
                  </a:ext>
                </a:extLst>
              </p:cNvPr>
              <p:cNvSpPr>
                <a:spLocks/>
              </p:cNvSpPr>
              <p:nvPr/>
            </p:nvSpPr>
            <p:spPr bwMode="auto">
              <a:xfrm>
                <a:off x="3419" y="1798"/>
                <a:ext cx="108" cy="18"/>
              </a:xfrm>
              <a:custGeom>
                <a:avLst/>
                <a:gdLst>
                  <a:gd name="T0" fmla="*/ 0 w 108"/>
                  <a:gd name="T1" fmla="*/ 0 h 18"/>
                  <a:gd name="T2" fmla="*/ 38 w 108"/>
                  <a:gd name="T3" fmla="*/ 6 h 18"/>
                  <a:gd name="T4" fmla="*/ 83 w 108"/>
                  <a:gd name="T5" fmla="*/ 14 h 18"/>
                  <a:gd name="T6" fmla="*/ 108 w 108"/>
                  <a:gd name="T7" fmla="*/ 18 h 18"/>
                </a:gdLst>
                <a:ahLst/>
                <a:cxnLst>
                  <a:cxn ang="0">
                    <a:pos x="T0" y="T1"/>
                  </a:cxn>
                  <a:cxn ang="0">
                    <a:pos x="T2" y="T3"/>
                  </a:cxn>
                  <a:cxn ang="0">
                    <a:pos x="T4" y="T5"/>
                  </a:cxn>
                  <a:cxn ang="0">
                    <a:pos x="T6" y="T7"/>
                  </a:cxn>
                </a:cxnLst>
                <a:rect l="0" t="0" r="r" b="b"/>
                <a:pathLst>
                  <a:path w="108" h="18">
                    <a:moveTo>
                      <a:pt x="0" y="0"/>
                    </a:moveTo>
                    <a:lnTo>
                      <a:pt x="38" y="6"/>
                    </a:lnTo>
                    <a:lnTo>
                      <a:pt x="83" y="14"/>
                    </a:lnTo>
                    <a:lnTo>
                      <a:pt x="108" y="18"/>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69" name="Freeform 872">
                <a:extLst>
                  <a:ext uri="{FF2B5EF4-FFF2-40B4-BE49-F238E27FC236}">
                    <a16:creationId xmlns:a16="http://schemas.microsoft.com/office/drawing/2014/main" id="{DDE92BA9-07D0-BCFC-DA0B-1F463A12209B}"/>
                  </a:ext>
                </a:extLst>
              </p:cNvPr>
              <p:cNvSpPr>
                <a:spLocks/>
              </p:cNvSpPr>
              <p:nvPr/>
            </p:nvSpPr>
            <p:spPr bwMode="auto">
              <a:xfrm>
                <a:off x="2548" y="1779"/>
                <a:ext cx="159" cy="19"/>
              </a:xfrm>
              <a:custGeom>
                <a:avLst/>
                <a:gdLst>
                  <a:gd name="T0" fmla="*/ 0 w 159"/>
                  <a:gd name="T1" fmla="*/ 19 h 19"/>
                  <a:gd name="T2" fmla="*/ 7 w 159"/>
                  <a:gd name="T3" fmla="*/ 17 h 19"/>
                  <a:gd name="T4" fmla="*/ 52 w 159"/>
                  <a:gd name="T5" fmla="*/ 12 h 19"/>
                  <a:gd name="T6" fmla="*/ 97 w 159"/>
                  <a:gd name="T7" fmla="*/ 6 h 19"/>
                  <a:gd name="T8" fmla="*/ 142 w 159"/>
                  <a:gd name="T9" fmla="*/ 1 h 19"/>
                  <a:gd name="T10" fmla="*/ 159 w 159"/>
                  <a:gd name="T11" fmla="*/ 0 h 19"/>
                </a:gdLst>
                <a:ahLst/>
                <a:cxnLst>
                  <a:cxn ang="0">
                    <a:pos x="T0" y="T1"/>
                  </a:cxn>
                  <a:cxn ang="0">
                    <a:pos x="T2" y="T3"/>
                  </a:cxn>
                  <a:cxn ang="0">
                    <a:pos x="T4" y="T5"/>
                  </a:cxn>
                  <a:cxn ang="0">
                    <a:pos x="T6" y="T7"/>
                  </a:cxn>
                  <a:cxn ang="0">
                    <a:pos x="T8" y="T9"/>
                  </a:cxn>
                  <a:cxn ang="0">
                    <a:pos x="T10" y="T11"/>
                  </a:cxn>
                </a:cxnLst>
                <a:rect l="0" t="0" r="r" b="b"/>
                <a:pathLst>
                  <a:path w="159" h="19">
                    <a:moveTo>
                      <a:pt x="0" y="19"/>
                    </a:moveTo>
                    <a:lnTo>
                      <a:pt x="7" y="17"/>
                    </a:lnTo>
                    <a:lnTo>
                      <a:pt x="52" y="12"/>
                    </a:lnTo>
                    <a:lnTo>
                      <a:pt x="97" y="6"/>
                    </a:lnTo>
                    <a:lnTo>
                      <a:pt x="142" y="1"/>
                    </a:lnTo>
                    <a:lnTo>
                      <a:pt x="159" y="0"/>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0" name="Freeform 873">
                <a:extLst>
                  <a:ext uri="{FF2B5EF4-FFF2-40B4-BE49-F238E27FC236}">
                    <a16:creationId xmlns:a16="http://schemas.microsoft.com/office/drawing/2014/main" id="{4ACA0D25-D013-C9A6-80F1-2AD3963EA827}"/>
                  </a:ext>
                </a:extLst>
              </p:cNvPr>
              <p:cNvSpPr>
                <a:spLocks/>
              </p:cNvSpPr>
              <p:nvPr/>
            </p:nvSpPr>
            <p:spPr bwMode="auto">
              <a:xfrm>
                <a:off x="3260" y="1779"/>
                <a:ext cx="159" cy="19"/>
              </a:xfrm>
              <a:custGeom>
                <a:avLst/>
                <a:gdLst>
                  <a:gd name="T0" fmla="*/ 0 w 159"/>
                  <a:gd name="T1" fmla="*/ 0 h 19"/>
                  <a:gd name="T2" fmla="*/ 17 w 159"/>
                  <a:gd name="T3" fmla="*/ 1 h 19"/>
                  <a:gd name="T4" fmla="*/ 62 w 159"/>
                  <a:gd name="T5" fmla="*/ 6 h 19"/>
                  <a:gd name="T6" fmla="*/ 107 w 159"/>
                  <a:gd name="T7" fmla="*/ 12 h 19"/>
                  <a:gd name="T8" fmla="*/ 152 w 159"/>
                  <a:gd name="T9" fmla="*/ 17 h 19"/>
                  <a:gd name="T10" fmla="*/ 159 w 159"/>
                  <a:gd name="T11" fmla="*/ 19 h 19"/>
                </a:gdLst>
                <a:ahLst/>
                <a:cxnLst>
                  <a:cxn ang="0">
                    <a:pos x="T0" y="T1"/>
                  </a:cxn>
                  <a:cxn ang="0">
                    <a:pos x="T2" y="T3"/>
                  </a:cxn>
                  <a:cxn ang="0">
                    <a:pos x="T4" y="T5"/>
                  </a:cxn>
                  <a:cxn ang="0">
                    <a:pos x="T6" y="T7"/>
                  </a:cxn>
                  <a:cxn ang="0">
                    <a:pos x="T8" y="T9"/>
                  </a:cxn>
                  <a:cxn ang="0">
                    <a:pos x="T10" y="T11"/>
                  </a:cxn>
                </a:cxnLst>
                <a:rect l="0" t="0" r="r" b="b"/>
                <a:pathLst>
                  <a:path w="159" h="19">
                    <a:moveTo>
                      <a:pt x="0" y="0"/>
                    </a:moveTo>
                    <a:lnTo>
                      <a:pt x="17" y="1"/>
                    </a:lnTo>
                    <a:lnTo>
                      <a:pt x="62" y="6"/>
                    </a:lnTo>
                    <a:lnTo>
                      <a:pt x="107" y="12"/>
                    </a:lnTo>
                    <a:lnTo>
                      <a:pt x="152" y="17"/>
                    </a:lnTo>
                    <a:lnTo>
                      <a:pt x="159" y="19"/>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1" name="Freeform 874">
                <a:extLst>
                  <a:ext uri="{FF2B5EF4-FFF2-40B4-BE49-F238E27FC236}">
                    <a16:creationId xmlns:a16="http://schemas.microsoft.com/office/drawing/2014/main" id="{1D00560F-3F62-B92E-883A-A8FE1405F01D}"/>
                  </a:ext>
                </a:extLst>
              </p:cNvPr>
              <p:cNvSpPr>
                <a:spLocks/>
              </p:cNvSpPr>
              <p:nvPr/>
            </p:nvSpPr>
            <p:spPr bwMode="auto">
              <a:xfrm>
                <a:off x="2707" y="1767"/>
                <a:ext cx="553" cy="12"/>
              </a:xfrm>
              <a:custGeom>
                <a:avLst/>
                <a:gdLst>
                  <a:gd name="T0" fmla="*/ 0 w 553"/>
                  <a:gd name="T1" fmla="*/ 12 h 12"/>
                  <a:gd name="T2" fmla="*/ 28 w 553"/>
                  <a:gd name="T3" fmla="*/ 10 h 12"/>
                  <a:gd name="T4" fmla="*/ 73 w 553"/>
                  <a:gd name="T5" fmla="*/ 6 h 12"/>
                  <a:gd name="T6" fmla="*/ 118 w 553"/>
                  <a:gd name="T7" fmla="*/ 4 h 12"/>
                  <a:gd name="T8" fmla="*/ 164 w 553"/>
                  <a:gd name="T9" fmla="*/ 2 h 12"/>
                  <a:gd name="T10" fmla="*/ 209 w 553"/>
                  <a:gd name="T11" fmla="*/ 1 h 12"/>
                  <a:gd name="T12" fmla="*/ 254 w 553"/>
                  <a:gd name="T13" fmla="*/ 0 h 12"/>
                  <a:gd name="T14" fmla="*/ 299 w 553"/>
                  <a:gd name="T15" fmla="*/ 0 h 12"/>
                  <a:gd name="T16" fmla="*/ 344 w 553"/>
                  <a:gd name="T17" fmla="*/ 1 h 12"/>
                  <a:gd name="T18" fmla="*/ 389 w 553"/>
                  <a:gd name="T19" fmla="*/ 2 h 12"/>
                  <a:gd name="T20" fmla="*/ 435 w 553"/>
                  <a:gd name="T21" fmla="*/ 4 h 12"/>
                  <a:gd name="T22" fmla="*/ 480 w 553"/>
                  <a:gd name="T23" fmla="*/ 6 h 12"/>
                  <a:gd name="T24" fmla="*/ 525 w 553"/>
                  <a:gd name="T25" fmla="*/ 10 h 12"/>
                  <a:gd name="T26" fmla="*/ 553 w 553"/>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3" h="12">
                    <a:moveTo>
                      <a:pt x="0" y="12"/>
                    </a:moveTo>
                    <a:lnTo>
                      <a:pt x="28" y="10"/>
                    </a:lnTo>
                    <a:lnTo>
                      <a:pt x="73" y="6"/>
                    </a:lnTo>
                    <a:lnTo>
                      <a:pt x="118" y="4"/>
                    </a:lnTo>
                    <a:lnTo>
                      <a:pt x="164" y="2"/>
                    </a:lnTo>
                    <a:lnTo>
                      <a:pt x="209" y="1"/>
                    </a:lnTo>
                    <a:lnTo>
                      <a:pt x="254" y="0"/>
                    </a:lnTo>
                    <a:lnTo>
                      <a:pt x="299" y="0"/>
                    </a:lnTo>
                    <a:lnTo>
                      <a:pt x="344" y="1"/>
                    </a:lnTo>
                    <a:lnTo>
                      <a:pt x="389" y="2"/>
                    </a:lnTo>
                    <a:lnTo>
                      <a:pt x="435" y="4"/>
                    </a:lnTo>
                    <a:lnTo>
                      <a:pt x="480" y="6"/>
                    </a:lnTo>
                    <a:lnTo>
                      <a:pt x="525" y="10"/>
                    </a:lnTo>
                    <a:lnTo>
                      <a:pt x="553" y="12"/>
                    </a:lnTo>
                  </a:path>
                </a:pathLst>
              </a:custGeom>
              <a:noFill/>
              <a:ln w="6350" cap="flat">
                <a:solidFill>
                  <a:srgbClr val="2D8B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2" name="Freeform 875">
                <a:extLst>
                  <a:ext uri="{FF2B5EF4-FFF2-40B4-BE49-F238E27FC236}">
                    <a16:creationId xmlns:a16="http://schemas.microsoft.com/office/drawing/2014/main" id="{DEC2F483-2B99-A8F3-CBFC-02C913D81CED}"/>
                  </a:ext>
                </a:extLst>
              </p:cNvPr>
              <p:cNvSpPr>
                <a:spLocks/>
              </p:cNvSpPr>
              <p:nvPr/>
            </p:nvSpPr>
            <p:spPr bwMode="auto">
              <a:xfrm>
                <a:off x="2671" y="2494"/>
                <a:ext cx="625" cy="12"/>
              </a:xfrm>
              <a:custGeom>
                <a:avLst/>
                <a:gdLst>
                  <a:gd name="T0" fmla="*/ 625 w 625"/>
                  <a:gd name="T1" fmla="*/ 0 h 12"/>
                  <a:gd name="T2" fmla="*/ 606 w 625"/>
                  <a:gd name="T3" fmla="*/ 1 h 12"/>
                  <a:gd name="T4" fmla="*/ 561 w 625"/>
                  <a:gd name="T5" fmla="*/ 4 h 12"/>
                  <a:gd name="T6" fmla="*/ 516 w 625"/>
                  <a:gd name="T7" fmla="*/ 7 h 12"/>
                  <a:gd name="T8" fmla="*/ 471 w 625"/>
                  <a:gd name="T9" fmla="*/ 9 h 12"/>
                  <a:gd name="T10" fmla="*/ 425 w 625"/>
                  <a:gd name="T11" fmla="*/ 10 h 12"/>
                  <a:gd name="T12" fmla="*/ 380 w 625"/>
                  <a:gd name="T13" fmla="*/ 11 h 12"/>
                  <a:gd name="T14" fmla="*/ 335 w 625"/>
                  <a:gd name="T15" fmla="*/ 12 h 12"/>
                  <a:gd name="T16" fmla="*/ 290 w 625"/>
                  <a:gd name="T17" fmla="*/ 12 h 12"/>
                  <a:gd name="T18" fmla="*/ 245 w 625"/>
                  <a:gd name="T19" fmla="*/ 11 h 12"/>
                  <a:gd name="T20" fmla="*/ 200 w 625"/>
                  <a:gd name="T21" fmla="*/ 10 h 12"/>
                  <a:gd name="T22" fmla="*/ 154 w 625"/>
                  <a:gd name="T23" fmla="*/ 9 h 12"/>
                  <a:gd name="T24" fmla="*/ 109 w 625"/>
                  <a:gd name="T25" fmla="*/ 7 h 12"/>
                  <a:gd name="T26" fmla="*/ 64 w 625"/>
                  <a:gd name="T27" fmla="*/ 4 h 12"/>
                  <a:gd name="T28" fmla="*/ 19 w 625"/>
                  <a:gd name="T29" fmla="*/ 1 h 12"/>
                  <a:gd name="T30" fmla="*/ 0 w 625"/>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5" h="12">
                    <a:moveTo>
                      <a:pt x="625" y="0"/>
                    </a:moveTo>
                    <a:lnTo>
                      <a:pt x="606" y="1"/>
                    </a:lnTo>
                    <a:lnTo>
                      <a:pt x="561" y="4"/>
                    </a:lnTo>
                    <a:lnTo>
                      <a:pt x="516" y="7"/>
                    </a:lnTo>
                    <a:lnTo>
                      <a:pt x="471" y="9"/>
                    </a:lnTo>
                    <a:lnTo>
                      <a:pt x="425" y="10"/>
                    </a:lnTo>
                    <a:lnTo>
                      <a:pt x="380" y="11"/>
                    </a:lnTo>
                    <a:lnTo>
                      <a:pt x="335" y="12"/>
                    </a:lnTo>
                    <a:lnTo>
                      <a:pt x="290" y="12"/>
                    </a:lnTo>
                    <a:lnTo>
                      <a:pt x="245" y="11"/>
                    </a:lnTo>
                    <a:lnTo>
                      <a:pt x="200" y="10"/>
                    </a:lnTo>
                    <a:lnTo>
                      <a:pt x="154" y="9"/>
                    </a:lnTo>
                    <a:lnTo>
                      <a:pt x="109" y="7"/>
                    </a:lnTo>
                    <a:lnTo>
                      <a:pt x="64" y="4"/>
                    </a:lnTo>
                    <a:lnTo>
                      <a:pt x="19" y="1"/>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3" name="Freeform 876">
                <a:extLst>
                  <a:ext uri="{FF2B5EF4-FFF2-40B4-BE49-F238E27FC236}">
                    <a16:creationId xmlns:a16="http://schemas.microsoft.com/office/drawing/2014/main" id="{0AC54147-87E3-E633-8846-519E09ED3C1E}"/>
                  </a:ext>
                </a:extLst>
              </p:cNvPr>
              <p:cNvSpPr>
                <a:spLocks/>
              </p:cNvSpPr>
              <p:nvPr/>
            </p:nvSpPr>
            <p:spPr bwMode="auto">
              <a:xfrm>
                <a:off x="2487" y="2475"/>
                <a:ext cx="184" cy="19"/>
              </a:xfrm>
              <a:custGeom>
                <a:avLst/>
                <a:gdLst>
                  <a:gd name="T0" fmla="*/ 184 w 184"/>
                  <a:gd name="T1" fmla="*/ 19 h 19"/>
                  <a:gd name="T2" fmla="*/ 158 w 184"/>
                  <a:gd name="T3" fmla="*/ 17 h 19"/>
                  <a:gd name="T4" fmla="*/ 113 w 184"/>
                  <a:gd name="T5" fmla="*/ 13 h 19"/>
                  <a:gd name="T6" fmla="*/ 68 w 184"/>
                  <a:gd name="T7" fmla="*/ 8 h 19"/>
                  <a:gd name="T8" fmla="*/ 23 w 184"/>
                  <a:gd name="T9" fmla="*/ 3 h 19"/>
                  <a:gd name="T10" fmla="*/ 0 w 184"/>
                  <a:gd name="T11" fmla="*/ 0 h 19"/>
                </a:gdLst>
                <a:ahLst/>
                <a:cxnLst>
                  <a:cxn ang="0">
                    <a:pos x="T0" y="T1"/>
                  </a:cxn>
                  <a:cxn ang="0">
                    <a:pos x="T2" y="T3"/>
                  </a:cxn>
                  <a:cxn ang="0">
                    <a:pos x="T4" y="T5"/>
                  </a:cxn>
                  <a:cxn ang="0">
                    <a:pos x="T6" y="T7"/>
                  </a:cxn>
                  <a:cxn ang="0">
                    <a:pos x="T8" y="T9"/>
                  </a:cxn>
                  <a:cxn ang="0">
                    <a:pos x="T10" y="T11"/>
                  </a:cxn>
                </a:cxnLst>
                <a:rect l="0" t="0" r="r" b="b"/>
                <a:pathLst>
                  <a:path w="184" h="19">
                    <a:moveTo>
                      <a:pt x="184" y="19"/>
                    </a:moveTo>
                    <a:lnTo>
                      <a:pt x="158" y="17"/>
                    </a:lnTo>
                    <a:lnTo>
                      <a:pt x="113" y="13"/>
                    </a:lnTo>
                    <a:lnTo>
                      <a:pt x="68" y="8"/>
                    </a:lnTo>
                    <a:lnTo>
                      <a:pt x="23" y="3"/>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4" name="Freeform 877">
                <a:extLst>
                  <a:ext uri="{FF2B5EF4-FFF2-40B4-BE49-F238E27FC236}">
                    <a16:creationId xmlns:a16="http://schemas.microsoft.com/office/drawing/2014/main" id="{F17B24B7-49A2-754E-302B-69B5578E5C5A}"/>
                  </a:ext>
                </a:extLst>
              </p:cNvPr>
              <p:cNvSpPr>
                <a:spLocks/>
              </p:cNvSpPr>
              <p:nvPr/>
            </p:nvSpPr>
            <p:spPr bwMode="auto">
              <a:xfrm>
                <a:off x="3296" y="2475"/>
                <a:ext cx="184" cy="19"/>
              </a:xfrm>
              <a:custGeom>
                <a:avLst/>
                <a:gdLst>
                  <a:gd name="T0" fmla="*/ 184 w 184"/>
                  <a:gd name="T1" fmla="*/ 0 h 19"/>
                  <a:gd name="T2" fmla="*/ 161 w 184"/>
                  <a:gd name="T3" fmla="*/ 3 h 19"/>
                  <a:gd name="T4" fmla="*/ 116 w 184"/>
                  <a:gd name="T5" fmla="*/ 8 h 19"/>
                  <a:gd name="T6" fmla="*/ 71 w 184"/>
                  <a:gd name="T7" fmla="*/ 13 h 19"/>
                  <a:gd name="T8" fmla="*/ 26 w 184"/>
                  <a:gd name="T9" fmla="*/ 17 h 19"/>
                  <a:gd name="T10" fmla="*/ 0 w 184"/>
                  <a:gd name="T11" fmla="*/ 19 h 19"/>
                </a:gdLst>
                <a:ahLst/>
                <a:cxnLst>
                  <a:cxn ang="0">
                    <a:pos x="T0" y="T1"/>
                  </a:cxn>
                  <a:cxn ang="0">
                    <a:pos x="T2" y="T3"/>
                  </a:cxn>
                  <a:cxn ang="0">
                    <a:pos x="T4" y="T5"/>
                  </a:cxn>
                  <a:cxn ang="0">
                    <a:pos x="T6" y="T7"/>
                  </a:cxn>
                  <a:cxn ang="0">
                    <a:pos x="T8" y="T9"/>
                  </a:cxn>
                  <a:cxn ang="0">
                    <a:pos x="T10" y="T11"/>
                  </a:cxn>
                </a:cxnLst>
                <a:rect l="0" t="0" r="r" b="b"/>
                <a:pathLst>
                  <a:path w="184" h="19">
                    <a:moveTo>
                      <a:pt x="184" y="0"/>
                    </a:moveTo>
                    <a:lnTo>
                      <a:pt x="161" y="3"/>
                    </a:lnTo>
                    <a:lnTo>
                      <a:pt x="116" y="8"/>
                    </a:lnTo>
                    <a:lnTo>
                      <a:pt x="71" y="13"/>
                    </a:lnTo>
                    <a:lnTo>
                      <a:pt x="26" y="17"/>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5" name="Freeform 878">
                <a:extLst>
                  <a:ext uri="{FF2B5EF4-FFF2-40B4-BE49-F238E27FC236}">
                    <a16:creationId xmlns:a16="http://schemas.microsoft.com/office/drawing/2014/main" id="{4A68839E-E896-5109-C45B-A60324E99FC0}"/>
                  </a:ext>
                </a:extLst>
              </p:cNvPr>
              <p:cNvSpPr>
                <a:spLocks/>
              </p:cNvSpPr>
              <p:nvPr/>
            </p:nvSpPr>
            <p:spPr bwMode="auto">
              <a:xfrm>
                <a:off x="2361" y="2456"/>
                <a:ext cx="126" cy="19"/>
              </a:xfrm>
              <a:custGeom>
                <a:avLst/>
                <a:gdLst>
                  <a:gd name="T0" fmla="*/ 126 w 126"/>
                  <a:gd name="T1" fmla="*/ 19 h 19"/>
                  <a:gd name="T2" fmla="*/ 104 w 126"/>
                  <a:gd name="T3" fmla="*/ 16 h 19"/>
                  <a:gd name="T4" fmla="*/ 58 w 126"/>
                  <a:gd name="T5" fmla="*/ 10 h 19"/>
                  <a:gd name="T6" fmla="*/ 13 w 126"/>
                  <a:gd name="T7" fmla="*/ 3 h 19"/>
                  <a:gd name="T8" fmla="*/ 0 w 126"/>
                  <a:gd name="T9" fmla="*/ 0 h 19"/>
                </a:gdLst>
                <a:ahLst/>
                <a:cxnLst>
                  <a:cxn ang="0">
                    <a:pos x="T0" y="T1"/>
                  </a:cxn>
                  <a:cxn ang="0">
                    <a:pos x="T2" y="T3"/>
                  </a:cxn>
                  <a:cxn ang="0">
                    <a:pos x="T4" y="T5"/>
                  </a:cxn>
                  <a:cxn ang="0">
                    <a:pos x="T6" y="T7"/>
                  </a:cxn>
                  <a:cxn ang="0">
                    <a:pos x="T8" y="T9"/>
                  </a:cxn>
                </a:cxnLst>
                <a:rect l="0" t="0" r="r" b="b"/>
                <a:pathLst>
                  <a:path w="126" h="19">
                    <a:moveTo>
                      <a:pt x="126" y="19"/>
                    </a:moveTo>
                    <a:lnTo>
                      <a:pt x="104" y="16"/>
                    </a:lnTo>
                    <a:lnTo>
                      <a:pt x="58" y="10"/>
                    </a:lnTo>
                    <a:lnTo>
                      <a:pt x="13" y="3"/>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6" name="Freeform 879">
                <a:extLst>
                  <a:ext uri="{FF2B5EF4-FFF2-40B4-BE49-F238E27FC236}">
                    <a16:creationId xmlns:a16="http://schemas.microsoft.com/office/drawing/2014/main" id="{F8D6CBD5-05AC-48E3-4DE5-882159CEB5DD}"/>
                  </a:ext>
                </a:extLst>
              </p:cNvPr>
              <p:cNvSpPr>
                <a:spLocks/>
              </p:cNvSpPr>
              <p:nvPr/>
            </p:nvSpPr>
            <p:spPr bwMode="auto">
              <a:xfrm>
                <a:off x="3480" y="2456"/>
                <a:ext cx="126" cy="19"/>
              </a:xfrm>
              <a:custGeom>
                <a:avLst/>
                <a:gdLst>
                  <a:gd name="T0" fmla="*/ 126 w 126"/>
                  <a:gd name="T1" fmla="*/ 0 h 19"/>
                  <a:gd name="T2" fmla="*/ 113 w 126"/>
                  <a:gd name="T3" fmla="*/ 3 h 19"/>
                  <a:gd name="T4" fmla="*/ 68 w 126"/>
                  <a:gd name="T5" fmla="*/ 10 h 19"/>
                  <a:gd name="T6" fmla="*/ 22 w 126"/>
                  <a:gd name="T7" fmla="*/ 16 h 19"/>
                  <a:gd name="T8" fmla="*/ 0 w 126"/>
                  <a:gd name="T9" fmla="*/ 19 h 19"/>
                </a:gdLst>
                <a:ahLst/>
                <a:cxnLst>
                  <a:cxn ang="0">
                    <a:pos x="T0" y="T1"/>
                  </a:cxn>
                  <a:cxn ang="0">
                    <a:pos x="T2" y="T3"/>
                  </a:cxn>
                  <a:cxn ang="0">
                    <a:pos x="T4" y="T5"/>
                  </a:cxn>
                  <a:cxn ang="0">
                    <a:pos x="T6" y="T7"/>
                  </a:cxn>
                  <a:cxn ang="0">
                    <a:pos x="T8" y="T9"/>
                  </a:cxn>
                </a:cxnLst>
                <a:rect l="0" t="0" r="r" b="b"/>
                <a:pathLst>
                  <a:path w="126" h="19">
                    <a:moveTo>
                      <a:pt x="126" y="0"/>
                    </a:moveTo>
                    <a:lnTo>
                      <a:pt x="113" y="3"/>
                    </a:lnTo>
                    <a:lnTo>
                      <a:pt x="68" y="10"/>
                    </a:lnTo>
                    <a:lnTo>
                      <a:pt x="22" y="16"/>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7" name="Freeform 880">
                <a:extLst>
                  <a:ext uri="{FF2B5EF4-FFF2-40B4-BE49-F238E27FC236}">
                    <a16:creationId xmlns:a16="http://schemas.microsoft.com/office/drawing/2014/main" id="{E765D97A-B836-49DB-CEED-27F0B9FFCD33}"/>
                  </a:ext>
                </a:extLst>
              </p:cNvPr>
              <p:cNvSpPr>
                <a:spLocks/>
              </p:cNvSpPr>
              <p:nvPr/>
            </p:nvSpPr>
            <p:spPr bwMode="auto">
              <a:xfrm>
                <a:off x="2261" y="2438"/>
                <a:ext cx="100" cy="18"/>
              </a:xfrm>
              <a:custGeom>
                <a:avLst/>
                <a:gdLst>
                  <a:gd name="T0" fmla="*/ 100 w 100"/>
                  <a:gd name="T1" fmla="*/ 18 h 18"/>
                  <a:gd name="T2" fmla="*/ 68 w 100"/>
                  <a:gd name="T3" fmla="*/ 12 h 18"/>
                  <a:gd name="T4" fmla="*/ 23 w 100"/>
                  <a:gd name="T5" fmla="*/ 4 h 18"/>
                  <a:gd name="T6" fmla="*/ 0 w 100"/>
                  <a:gd name="T7" fmla="*/ 0 h 18"/>
                </a:gdLst>
                <a:ahLst/>
                <a:cxnLst>
                  <a:cxn ang="0">
                    <a:pos x="T0" y="T1"/>
                  </a:cxn>
                  <a:cxn ang="0">
                    <a:pos x="T2" y="T3"/>
                  </a:cxn>
                  <a:cxn ang="0">
                    <a:pos x="T4" y="T5"/>
                  </a:cxn>
                  <a:cxn ang="0">
                    <a:pos x="T6" y="T7"/>
                  </a:cxn>
                </a:cxnLst>
                <a:rect l="0" t="0" r="r" b="b"/>
                <a:pathLst>
                  <a:path w="100" h="18">
                    <a:moveTo>
                      <a:pt x="100" y="18"/>
                    </a:moveTo>
                    <a:lnTo>
                      <a:pt x="68" y="12"/>
                    </a:lnTo>
                    <a:lnTo>
                      <a:pt x="23" y="4"/>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8" name="Freeform 881">
                <a:extLst>
                  <a:ext uri="{FF2B5EF4-FFF2-40B4-BE49-F238E27FC236}">
                    <a16:creationId xmlns:a16="http://schemas.microsoft.com/office/drawing/2014/main" id="{61931C84-00A6-117D-A7B7-5BDED0E3EE1D}"/>
                  </a:ext>
                </a:extLst>
              </p:cNvPr>
              <p:cNvSpPr>
                <a:spLocks/>
              </p:cNvSpPr>
              <p:nvPr/>
            </p:nvSpPr>
            <p:spPr bwMode="auto">
              <a:xfrm>
                <a:off x="3606" y="2438"/>
                <a:ext cx="100" cy="18"/>
              </a:xfrm>
              <a:custGeom>
                <a:avLst/>
                <a:gdLst>
                  <a:gd name="T0" fmla="*/ 100 w 100"/>
                  <a:gd name="T1" fmla="*/ 0 h 18"/>
                  <a:gd name="T2" fmla="*/ 77 w 100"/>
                  <a:gd name="T3" fmla="*/ 4 h 18"/>
                  <a:gd name="T4" fmla="*/ 32 w 100"/>
                  <a:gd name="T5" fmla="*/ 12 h 18"/>
                  <a:gd name="T6" fmla="*/ 0 w 100"/>
                  <a:gd name="T7" fmla="*/ 18 h 18"/>
                </a:gdLst>
                <a:ahLst/>
                <a:cxnLst>
                  <a:cxn ang="0">
                    <a:pos x="T0" y="T1"/>
                  </a:cxn>
                  <a:cxn ang="0">
                    <a:pos x="T2" y="T3"/>
                  </a:cxn>
                  <a:cxn ang="0">
                    <a:pos x="T4" y="T5"/>
                  </a:cxn>
                  <a:cxn ang="0">
                    <a:pos x="T6" y="T7"/>
                  </a:cxn>
                </a:cxnLst>
                <a:rect l="0" t="0" r="r" b="b"/>
                <a:pathLst>
                  <a:path w="100" h="18">
                    <a:moveTo>
                      <a:pt x="100" y="0"/>
                    </a:moveTo>
                    <a:lnTo>
                      <a:pt x="77" y="4"/>
                    </a:lnTo>
                    <a:lnTo>
                      <a:pt x="32" y="12"/>
                    </a:lnTo>
                    <a:lnTo>
                      <a:pt x="0"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79" name="Freeform 882">
                <a:extLst>
                  <a:ext uri="{FF2B5EF4-FFF2-40B4-BE49-F238E27FC236}">
                    <a16:creationId xmlns:a16="http://schemas.microsoft.com/office/drawing/2014/main" id="{8CC10DBF-7A97-4208-27C2-B2CA51C1B0B7}"/>
                  </a:ext>
                </a:extLst>
              </p:cNvPr>
              <p:cNvSpPr>
                <a:spLocks/>
              </p:cNvSpPr>
              <p:nvPr/>
            </p:nvSpPr>
            <p:spPr bwMode="auto">
              <a:xfrm>
                <a:off x="2178" y="2419"/>
                <a:ext cx="83" cy="19"/>
              </a:xfrm>
              <a:custGeom>
                <a:avLst/>
                <a:gdLst>
                  <a:gd name="T0" fmla="*/ 83 w 83"/>
                  <a:gd name="T1" fmla="*/ 19 h 19"/>
                  <a:gd name="T2" fmla="*/ 61 w 83"/>
                  <a:gd name="T3" fmla="*/ 14 h 19"/>
                  <a:gd name="T4" fmla="*/ 16 w 83"/>
                  <a:gd name="T5" fmla="*/ 3 h 19"/>
                  <a:gd name="T6" fmla="*/ 0 w 83"/>
                  <a:gd name="T7" fmla="*/ 0 h 19"/>
                </a:gdLst>
                <a:ahLst/>
                <a:cxnLst>
                  <a:cxn ang="0">
                    <a:pos x="T0" y="T1"/>
                  </a:cxn>
                  <a:cxn ang="0">
                    <a:pos x="T2" y="T3"/>
                  </a:cxn>
                  <a:cxn ang="0">
                    <a:pos x="T4" y="T5"/>
                  </a:cxn>
                  <a:cxn ang="0">
                    <a:pos x="T6" y="T7"/>
                  </a:cxn>
                </a:cxnLst>
                <a:rect l="0" t="0" r="r" b="b"/>
                <a:pathLst>
                  <a:path w="83" h="19">
                    <a:moveTo>
                      <a:pt x="83" y="19"/>
                    </a:moveTo>
                    <a:lnTo>
                      <a:pt x="61" y="14"/>
                    </a:lnTo>
                    <a:lnTo>
                      <a:pt x="16" y="3"/>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0" name="Freeform 883">
                <a:extLst>
                  <a:ext uri="{FF2B5EF4-FFF2-40B4-BE49-F238E27FC236}">
                    <a16:creationId xmlns:a16="http://schemas.microsoft.com/office/drawing/2014/main" id="{197D0C6F-C580-C24D-4285-DE5B05405135}"/>
                  </a:ext>
                </a:extLst>
              </p:cNvPr>
              <p:cNvSpPr>
                <a:spLocks/>
              </p:cNvSpPr>
              <p:nvPr/>
            </p:nvSpPr>
            <p:spPr bwMode="auto">
              <a:xfrm>
                <a:off x="3706" y="2419"/>
                <a:ext cx="83" cy="19"/>
              </a:xfrm>
              <a:custGeom>
                <a:avLst/>
                <a:gdLst>
                  <a:gd name="T0" fmla="*/ 83 w 83"/>
                  <a:gd name="T1" fmla="*/ 0 h 19"/>
                  <a:gd name="T2" fmla="*/ 67 w 83"/>
                  <a:gd name="T3" fmla="*/ 3 h 19"/>
                  <a:gd name="T4" fmla="*/ 22 w 83"/>
                  <a:gd name="T5" fmla="*/ 14 h 19"/>
                  <a:gd name="T6" fmla="*/ 0 w 83"/>
                  <a:gd name="T7" fmla="*/ 19 h 19"/>
                </a:gdLst>
                <a:ahLst/>
                <a:cxnLst>
                  <a:cxn ang="0">
                    <a:pos x="T0" y="T1"/>
                  </a:cxn>
                  <a:cxn ang="0">
                    <a:pos x="T2" y="T3"/>
                  </a:cxn>
                  <a:cxn ang="0">
                    <a:pos x="T4" y="T5"/>
                  </a:cxn>
                  <a:cxn ang="0">
                    <a:pos x="T6" y="T7"/>
                  </a:cxn>
                </a:cxnLst>
                <a:rect l="0" t="0" r="r" b="b"/>
                <a:pathLst>
                  <a:path w="83" h="19">
                    <a:moveTo>
                      <a:pt x="83" y="0"/>
                    </a:moveTo>
                    <a:lnTo>
                      <a:pt x="67" y="3"/>
                    </a:lnTo>
                    <a:lnTo>
                      <a:pt x="22" y="14"/>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1" name="Freeform 884">
                <a:extLst>
                  <a:ext uri="{FF2B5EF4-FFF2-40B4-BE49-F238E27FC236}">
                    <a16:creationId xmlns:a16="http://schemas.microsoft.com/office/drawing/2014/main" id="{A5A6F19D-DAF9-3ED9-87C7-92C85A6B92D9}"/>
                  </a:ext>
                </a:extLst>
              </p:cNvPr>
              <p:cNvSpPr>
                <a:spLocks/>
              </p:cNvSpPr>
              <p:nvPr/>
            </p:nvSpPr>
            <p:spPr bwMode="auto">
              <a:xfrm>
                <a:off x="2106" y="2400"/>
                <a:ext cx="72" cy="19"/>
              </a:xfrm>
              <a:custGeom>
                <a:avLst/>
                <a:gdLst>
                  <a:gd name="T0" fmla="*/ 72 w 72"/>
                  <a:gd name="T1" fmla="*/ 19 h 19"/>
                  <a:gd name="T2" fmla="*/ 43 w 72"/>
                  <a:gd name="T3" fmla="*/ 11 h 19"/>
                  <a:gd name="T4" fmla="*/ 0 w 72"/>
                  <a:gd name="T5" fmla="*/ 0 h 19"/>
                </a:gdLst>
                <a:ahLst/>
                <a:cxnLst>
                  <a:cxn ang="0">
                    <a:pos x="T0" y="T1"/>
                  </a:cxn>
                  <a:cxn ang="0">
                    <a:pos x="T2" y="T3"/>
                  </a:cxn>
                  <a:cxn ang="0">
                    <a:pos x="T4" y="T5"/>
                  </a:cxn>
                </a:cxnLst>
                <a:rect l="0" t="0" r="r" b="b"/>
                <a:pathLst>
                  <a:path w="72" h="19">
                    <a:moveTo>
                      <a:pt x="72" y="19"/>
                    </a:moveTo>
                    <a:lnTo>
                      <a:pt x="43" y="11"/>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2" name="Freeform 885">
                <a:extLst>
                  <a:ext uri="{FF2B5EF4-FFF2-40B4-BE49-F238E27FC236}">
                    <a16:creationId xmlns:a16="http://schemas.microsoft.com/office/drawing/2014/main" id="{EC749F95-37E8-C9F6-0B9A-E316B99BE0B3}"/>
                  </a:ext>
                </a:extLst>
              </p:cNvPr>
              <p:cNvSpPr>
                <a:spLocks/>
              </p:cNvSpPr>
              <p:nvPr/>
            </p:nvSpPr>
            <p:spPr bwMode="auto">
              <a:xfrm>
                <a:off x="3789" y="2400"/>
                <a:ext cx="72" cy="19"/>
              </a:xfrm>
              <a:custGeom>
                <a:avLst/>
                <a:gdLst>
                  <a:gd name="T0" fmla="*/ 72 w 72"/>
                  <a:gd name="T1" fmla="*/ 0 h 19"/>
                  <a:gd name="T2" fmla="*/ 29 w 72"/>
                  <a:gd name="T3" fmla="*/ 11 h 19"/>
                  <a:gd name="T4" fmla="*/ 0 w 72"/>
                  <a:gd name="T5" fmla="*/ 19 h 19"/>
                </a:gdLst>
                <a:ahLst/>
                <a:cxnLst>
                  <a:cxn ang="0">
                    <a:pos x="T0" y="T1"/>
                  </a:cxn>
                  <a:cxn ang="0">
                    <a:pos x="T2" y="T3"/>
                  </a:cxn>
                  <a:cxn ang="0">
                    <a:pos x="T4" y="T5"/>
                  </a:cxn>
                </a:cxnLst>
                <a:rect l="0" t="0" r="r" b="b"/>
                <a:pathLst>
                  <a:path w="72" h="19">
                    <a:moveTo>
                      <a:pt x="72" y="0"/>
                    </a:moveTo>
                    <a:lnTo>
                      <a:pt x="29" y="11"/>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3" name="Freeform 886">
                <a:extLst>
                  <a:ext uri="{FF2B5EF4-FFF2-40B4-BE49-F238E27FC236}">
                    <a16:creationId xmlns:a16="http://schemas.microsoft.com/office/drawing/2014/main" id="{6E7118C1-EA32-1CB6-AB7A-C70AB50B834A}"/>
                  </a:ext>
                </a:extLst>
              </p:cNvPr>
              <p:cNvSpPr>
                <a:spLocks/>
              </p:cNvSpPr>
              <p:nvPr/>
            </p:nvSpPr>
            <p:spPr bwMode="auto">
              <a:xfrm>
                <a:off x="2044" y="2381"/>
                <a:ext cx="62" cy="19"/>
              </a:xfrm>
              <a:custGeom>
                <a:avLst/>
                <a:gdLst>
                  <a:gd name="T0" fmla="*/ 62 w 62"/>
                  <a:gd name="T1" fmla="*/ 19 h 19"/>
                  <a:gd name="T2" fmla="*/ 60 w 62"/>
                  <a:gd name="T3" fmla="*/ 18 h 19"/>
                  <a:gd name="T4" fmla="*/ 14 w 62"/>
                  <a:gd name="T5" fmla="*/ 5 h 19"/>
                  <a:gd name="T6" fmla="*/ 0 w 62"/>
                  <a:gd name="T7" fmla="*/ 0 h 19"/>
                </a:gdLst>
                <a:ahLst/>
                <a:cxnLst>
                  <a:cxn ang="0">
                    <a:pos x="T0" y="T1"/>
                  </a:cxn>
                  <a:cxn ang="0">
                    <a:pos x="T2" y="T3"/>
                  </a:cxn>
                  <a:cxn ang="0">
                    <a:pos x="T4" y="T5"/>
                  </a:cxn>
                  <a:cxn ang="0">
                    <a:pos x="T6" y="T7"/>
                  </a:cxn>
                </a:cxnLst>
                <a:rect l="0" t="0" r="r" b="b"/>
                <a:pathLst>
                  <a:path w="62" h="19">
                    <a:moveTo>
                      <a:pt x="62" y="19"/>
                    </a:moveTo>
                    <a:lnTo>
                      <a:pt x="60" y="18"/>
                    </a:lnTo>
                    <a:lnTo>
                      <a:pt x="14" y="5"/>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4" name="Freeform 887">
                <a:extLst>
                  <a:ext uri="{FF2B5EF4-FFF2-40B4-BE49-F238E27FC236}">
                    <a16:creationId xmlns:a16="http://schemas.microsoft.com/office/drawing/2014/main" id="{6077E595-6DF5-1172-C0F4-3A584EBEACD4}"/>
                  </a:ext>
                </a:extLst>
              </p:cNvPr>
              <p:cNvSpPr>
                <a:spLocks/>
              </p:cNvSpPr>
              <p:nvPr/>
            </p:nvSpPr>
            <p:spPr bwMode="auto">
              <a:xfrm>
                <a:off x="3861" y="2381"/>
                <a:ext cx="62" cy="19"/>
              </a:xfrm>
              <a:custGeom>
                <a:avLst/>
                <a:gdLst>
                  <a:gd name="T0" fmla="*/ 62 w 62"/>
                  <a:gd name="T1" fmla="*/ 0 h 19"/>
                  <a:gd name="T2" fmla="*/ 48 w 62"/>
                  <a:gd name="T3" fmla="*/ 5 h 19"/>
                  <a:gd name="T4" fmla="*/ 2 w 62"/>
                  <a:gd name="T5" fmla="*/ 18 h 19"/>
                  <a:gd name="T6" fmla="*/ 0 w 62"/>
                  <a:gd name="T7" fmla="*/ 19 h 19"/>
                </a:gdLst>
                <a:ahLst/>
                <a:cxnLst>
                  <a:cxn ang="0">
                    <a:pos x="T0" y="T1"/>
                  </a:cxn>
                  <a:cxn ang="0">
                    <a:pos x="T2" y="T3"/>
                  </a:cxn>
                  <a:cxn ang="0">
                    <a:pos x="T4" y="T5"/>
                  </a:cxn>
                  <a:cxn ang="0">
                    <a:pos x="T6" y="T7"/>
                  </a:cxn>
                </a:cxnLst>
                <a:rect l="0" t="0" r="r" b="b"/>
                <a:pathLst>
                  <a:path w="62" h="19">
                    <a:moveTo>
                      <a:pt x="62" y="0"/>
                    </a:moveTo>
                    <a:lnTo>
                      <a:pt x="48" y="5"/>
                    </a:lnTo>
                    <a:lnTo>
                      <a:pt x="2" y="18"/>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5" name="Freeform 888">
                <a:extLst>
                  <a:ext uri="{FF2B5EF4-FFF2-40B4-BE49-F238E27FC236}">
                    <a16:creationId xmlns:a16="http://schemas.microsoft.com/office/drawing/2014/main" id="{01158C8D-164B-FDF0-C8F0-7D65DE69E6A3}"/>
                  </a:ext>
                </a:extLst>
              </p:cNvPr>
              <p:cNvSpPr>
                <a:spLocks/>
              </p:cNvSpPr>
              <p:nvPr/>
            </p:nvSpPr>
            <p:spPr bwMode="auto">
              <a:xfrm>
                <a:off x="1989" y="2362"/>
                <a:ext cx="55" cy="19"/>
              </a:xfrm>
              <a:custGeom>
                <a:avLst/>
                <a:gdLst>
                  <a:gd name="T0" fmla="*/ 55 w 55"/>
                  <a:gd name="T1" fmla="*/ 19 h 19"/>
                  <a:gd name="T2" fmla="*/ 24 w 55"/>
                  <a:gd name="T3" fmla="*/ 9 h 19"/>
                  <a:gd name="T4" fmla="*/ 0 w 55"/>
                  <a:gd name="T5" fmla="*/ 0 h 19"/>
                </a:gdLst>
                <a:ahLst/>
                <a:cxnLst>
                  <a:cxn ang="0">
                    <a:pos x="T0" y="T1"/>
                  </a:cxn>
                  <a:cxn ang="0">
                    <a:pos x="T2" y="T3"/>
                  </a:cxn>
                  <a:cxn ang="0">
                    <a:pos x="T4" y="T5"/>
                  </a:cxn>
                </a:cxnLst>
                <a:rect l="0" t="0" r="r" b="b"/>
                <a:pathLst>
                  <a:path w="55" h="19">
                    <a:moveTo>
                      <a:pt x="55" y="19"/>
                    </a:moveTo>
                    <a:lnTo>
                      <a:pt x="24" y="9"/>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6" name="Freeform 889">
                <a:extLst>
                  <a:ext uri="{FF2B5EF4-FFF2-40B4-BE49-F238E27FC236}">
                    <a16:creationId xmlns:a16="http://schemas.microsoft.com/office/drawing/2014/main" id="{60388E45-B9E3-4789-6511-90EC1825C5F6}"/>
                  </a:ext>
                </a:extLst>
              </p:cNvPr>
              <p:cNvSpPr>
                <a:spLocks/>
              </p:cNvSpPr>
              <p:nvPr/>
            </p:nvSpPr>
            <p:spPr bwMode="auto">
              <a:xfrm>
                <a:off x="3923" y="2362"/>
                <a:ext cx="55" cy="19"/>
              </a:xfrm>
              <a:custGeom>
                <a:avLst/>
                <a:gdLst>
                  <a:gd name="T0" fmla="*/ 55 w 55"/>
                  <a:gd name="T1" fmla="*/ 0 h 19"/>
                  <a:gd name="T2" fmla="*/ 31 w 55"/>
                  <a:gd name="T3" fmla="*/ 9 h 19"/>
                  <a:gd name="T4" fmla="*/ 0 w 55"/>
                  <a:gd name="T5" fmla="*/ 19 h 19"/>
                </a:gdLst>
                <a:ahLst/>
                <a:cxnLst>
                  <a:cxn ang="0">
                    <a:pos x="T0" y="T1"/>
                  </a:cxn>
                  <a:cxn ang="0">
                    <a:pos x="T2" y="T3"/>
                  </a:cxn>
                  <a:cxn ang="0">
                    <a:pos x="T4" y="T5"/>
                  </a:cxn>
                </a:cxnLst>
                <a:rect l="0" t="0" r="r" b="b"/>
                <a:pathLst>
                  <a:path w="55" h="19">
                    <a:moveTo>
                      <a:pt x="55" y="0"/>
                    </a:moveTo>
                    <a:lnTo>
                      <a:pt x="31" y="9"/>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7" name="Freeform 890">
                <a:extLst>
                  <a:ext uri="{FF2B5EF4-FFF2-40B4-BE49-F238E27FC236}">
                    <a16:creationId xmlns:a16="http://schemas.microsoft.com/office/drawing/2014/main" id="{549BE611-CC81-DFA9-F54B-11EFF933411D}"/>
                  </a:ext>
                </a:extLst>
              </p:cNvPr>
              <p:cNvSpPr>
                <a:spLocks/>
              </p:cNvSpPr>
              <p:nvPr/>
            </p:nvSpPr>
            <p:spPr bwMode="auto">
              <a:xfrm>
                <a:off x="1941" y="2343"/>
                <a:ext cx="48" cy="19"/>
              </a:xfrm>
              <a:custGeom>
                <a:avLst/>
                <a:gdLst>
                  <a:gd name="T0" fmla="*/ 48 w 48"/>
                  <a:gd name="T1" fmla="*/ 19 h 19"/>
                  <a:gd name="T2" fmla="*/ 27 w 48"/>
                  <a:gd name="T3" fmla="*/ 11 h 19"/>
                  <a:gd name="T4" fmla="*/ 0 w 48"/>
                  <a:gd name="T5" fmla="*/ 0 h 19"/>
                </a:gdLst>
                <a:ahLst/>
                <a:cxnLst>
                  <a:cxn ang="0">
                    <a:pos x="T0" y="T1"/>
                  </a:cxn>
                  <a:cxn ang="0">
                    <a:pos x="T2" y="T3"/>
                  </a:cxn>
                  <a:cxn ang="0">
                    <a:pos x="T4" y="T5"/>
                  </a:cxn>
                </a:cxnLst>
                <a:rect l="0" t="0" r="r" b="b"/>
                <a:pathLst>
                  <a:path w="48" h="19">
                    <a:moveTo>
                      <a:pt x="48" y="19"/>
                    </a:moveTo>
                    <a:lnTo>
                      <a:pt x="27" y="11"/>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8" name="Freeform 891">
                <a:extLst>
                  <a:ext uri="{FF2B5EF4-FFF2-40B4-BE49-F238E27FC236}">
                    <a16:creationId xmlns:a16="http://schemas.microsoft.com/office/drawing/2014/main" id="{CE35D15A-D0B7-58F3-9F9C-C06AC9CC39B4}"/>
                  </a:ext>
                </a:extLst>
              </p:cNvPr>
              <p:cNvSpPr>
                <a:spLocks/>
              </p:cNvSpPr>
              <p:nvPr/>
            </p:nvSpPr>
            <p:spPr bwMode="auto">
              <a:xfrm>
                <a:off x="3978" y="2343"/>
                <a:ext cx="48" cy="19"/>
              </a:xfrm>
              <a:custGeom>
                <a:avLst/>
                <a:gdLst>
                  <a:gd name="T0" fmla="*/ 48 w 48"/>
                  <a:gd name="T1" fmla="*/ 0 h 19"/>
                  <a:gd name="T2" fmla="*/ 21 w 48"/>
                  <a:gd name="T3" fmla="*/ 11 h 19"/>
                  <a:gd name="T4" fmla="*/ 0 w 48"/>
                  <a:gd name="T5" fmla="*/ 19 h 19"/>
                </a:gdLst>
                <a:ahLst/>
                <a:cxnLst>
                  <a:cxn ang="0">
                    <a:pos x="T0" y="T1"/>
                  </a:cxn>
                  <a:cxn ang="0">
                    <a:pos x="T2" y="T3"/>
                  </a:cxn>
                  <a:cxn ang="0">
                    <a:pos x="T4" y="T5"/>
                  </a:cxn>
                </a:cxnLst>
                <a:rect l="0" t="0" r="r" b="b"/>
                <a:pathLst>
                  <a:path w="48" h="19">
                    <a:moveTo>
                      <a:pt x="48" y="0"/>
                    </a:moveTo>
                    <a:lnTo>
                      <a:pt x="21" y="11"/>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89" name="Freeform 892">
                <a:extLst>
                  <a:ext uri="{FF2B5EF4-FFF2-40B4-BE49-F238E27FC236}">
                    <a16:creationId xmlns:a16="http://schemas.microsoft.com/office/drawing/2014/main" id="{E28FCCD2-4429-B76B-56CD-9534C26C78CB}"/>
                  </a:ext>
                </a:extLst>
              </p:cNvPr>
              <p:cNvSpPr>
                <a:spLocks/>
              </p:cNvSpPr>
              <p:nvPr/>
            </p:nvSpPr>
            <p:spPr bwMode="auto">
              <a:xfrm>
                <a:off x="1897" y="2325"/>
                <a:ext cx="44" cy="18"/>
              </a:xfrm>
              <a:custGeom>
                <a:avLst/>
                <a:gdLst>
                  <a:gd name="T0" fmla="*/ 44 w 44"/>
                  <a:gd name="T1" fmla="*/ 18 h 18"/>
                  <a:gd name="T2" fmla="*/ 26 w 44"/>
                  <a:gd name="T3" fmla="*/ 11 h 18"/>
                  <a:gd name="T4" fmla="*/ 0 w 44"/>
                  <a:gd name="T5" fmla="*/ 0 h 18"/>
                </a:gdLst>
                <a:ahLst/>
                <a:cxnLst>
                  <a:cxn ang="0">
                    <a:pos x="T0" y="T1"/>
                  </a:cxn>
                  <a:cxn ang="0">
                    <a:pos x="T2" y="T3"/>
                  </a:cxn>
                  <a:cxn ang="0">
                    <a:pos x="T4" y="T5"/>
                  </a:cxn>
                </a:cxnLst>
                <a:rect l="0" t="0" r="r" b="b"/>
                <a:pathLst>
                  <a:path w="44" h="18">
                    <a:moveTo>
                      <a:pt x="44" y="18"/>
                    </a:moveTo>
                    <a:lnTo>
                      <a:pt x="26" y="11"/>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0" name="Freeform 893">
                <a:extLst>
                  <a:ext uri="{FF2B5EF4-FFF2-40B4-BE49-F238E27FC236}">
                    <a16:creationId xmlns:a16="http://schemas.microsoft.com/office/drawing/2014/main" id="{B085684E-32D9-8D0B-E01E-51ADEAF0A664}"/>
                  </a:ext>
                </a:extLst>
              </p:cNvPr>
              <p:cNvSpPr>
                <a:spLocks/>
              </p:cNvSpPr>
              <p:nvPr/>
            </p:nvSpPr>
            <p:spPr bwMode="auto">
              <a:xfrm>
                <a:off x="4026" y="2325"/>
                <a:ext cx="44" cy="18"/>
              </a:xfrm>
              <a:custGeom>
                <a:avLst/>
                <a:gdLst>
                  <a:gd name="T0" fmla="*/ 44 w 44"/>
                  <a:gd name="T1" fmla="*/ 0 h 18"/>
                  <a:gd name="T2" fmla="*/ 18 w 44"/>
                  <a:gd name="T3" fmla="*/ 11 h 18"/>
                  <a:gd name="T4" fmla="*/ 0 w 44"/>
                  <a:gd name="T5" fmla="*/ 18 h 18"/>
                </a:gdLst>
                <a:ahLst/>
                <a:cxnLst>
                  <a:cxn ang="0">
                    <a:pos x="T0" y="T1"/>
                  </a:cxn>
                  <a:cxn ang="0">
                    <a:pos x="T2" y="T3"/>
                  </a:cxn>
                  <a:cxn ang="0">
                    <a:pos x="T4" y="T5"/>
                  </a:cxn>
                </a:cxnLst>
                <a:rect l="0" t="0" r="r" b="b"/>
                <a:pathLst>
                  <a:path w="44" h="18">
                    <a:moveTo>
                      <a:pt x="44" y="0"/>
                    </a:moveTo>
                    <a:lnTo>
                      <a:pt x="18" y="11"/>
                    </a:lnTo>
                    <a:lnTo>
                      <a:pt x="0"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1" name="Freeform 894">
                <a:extLst>
                  <a:ext uri="{FF2B5EF4-FFF2-40B4-BE49-F238E27FC236}">
                    <a16:creationId xmlns:a16="http://schemas.microsoft.com/office/drawing/2014/main" id="{1419D5B2-ADA6-AAC4-25BD-B59CB5A5FD2D}"/>
                  </a:ext>
                </a:extLst>
              </p:cNvPr>
              <p:cNvSpPr>
                <a:spLocks/>
              </p:cNvSpPr>
              <p:nvPr/>
            </p:nvSpPr>
            <p:spPr bwMode="auto">
              <a:xfrm>
                <a:off x="1859" y="2306"/>
                <a:ext cx="38" cy="19"/>
              </a:xfrm>
              <a:custGeom>
                <a:avLst/>
                <a:gdLst>
                  <a:gd name="T0" fmla="*/ 38 w 38"/>
                  <a:gd name="T1" fmla="*/ 19 h 19"/>
                  <a:gd name="T2" fmla="*/ 19 w 38"/>
                  <a:gd name="T3" fmla="*/ 9 h 19"/>
                  <a:gd name="T4" fmla="*/ 0 w 38"/>
                  <a:gd name="T5" fmla="*/ 0 h 19"/>
                </a:gdLst>
                <a:ahLst/>
                <a:cxnLst>
                  <a:cxn ang="0">
                    <a:pos x="T0" y="T1"/>
                  </a:cxn>
                  <a:cxn ang="0">
                    <a:pos x="T2" y="T3"/>
                  </a:cxn>
                  <a:cxn ang="0">
                    <a:pos x="T4" y="T5"/>
                  </a:cxn>
                </a:cxnLst>
                <a:rect l="0" t="0" r="r" b="b"/>
                <a:pathLst>
                  <a:path w="38" h="19">
                    <a:moveTo>
                      <a:pt x="38" y="19"/>
                    </a:moveTo>
                    <a:lnTo>
                      <a:pt x="19" y="9"/>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2" name="Freeform 895">
                <a:extLst>
                  <a:ext uri="{FF2B5EF4-FFF2-40B4-BE49-F238E27FC236}">
                    <a16:creationId xmlns:a16="http://schemas.microsoft.com/office/drawing/2014/main" id="{C0536653-1202-5356-688F-B99E56AAA758}"/>
                  </a:ext>
                </a:extLst>
              </p:cNvPr>
              <p:cNvSpPr>
                <a:spLocks/>
              </p:cNvSpPr>
              <p:nvPr/>
            </p:nvSpPr>
            <p:spPr bwMode="auto">
              <a:xfrm>
                <a:off x="4070" y="2306"/>
                <a:ext cx="38" cy="19"/>
              </a:xfrm>
              <a:custGeom>
                <a:avLst/>
                <a:gdLst>
                  <a:gd name="T0" fmla="*/ 38 w 38"/>
                  <a:gd name="T1" fmla="*/ 0 h 19"/>
                  <a:gd name="T2" fmla="*/ 19 w 38"/>
                  <a:gd name="T3" fmla="*/ 9 h 19"/>
                  <a:gd name="T4" fmla="*/ 0 w 38"/>
                  <a:gd name="T5" fmla="*/ 19 h 19"/>
                </a:gdLst>
                <a:ahLst/>
                <a:cxnLst>
                  <a:cxn ang="0">
                    <a:pos x="T0" y="T1"/>
                  </a:cxn>
                  <a:cxn ang="0">
                    <a:pos x="T2" y="T3"/>
                  </a:cxn>
                  <a:cxn ang="0">
                    <a:pos x="T4" y="T5"/>
                  </a:cxn>
                </a:cxnLst>
                <a:rect l="0" t="0" r="r" b="b"/>
                <a:pathLst>
                  <a:path w="38" h="19">
                    <a:moveTo>
                      <a:pt x="38" y="0"/>
                    </a:moveTo>
                    <a:lnTo>
                      <a:pt x="19" y="9"/>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3" name="Freeform 896">
                <a:extLst>
                  <a:ext uri="{FF2B5EF4-FFF2-40B4-BE49-F238E27FC236}">
                    <a16:creationId xmlns:a16="http://schemas.microsoft.com/office/drawing/2014/main" id="{219DE21E-E38D-C77C-AD1A-A2319B1405E1}"/>
                  </a:ext>
                </a:extLst>
              </p:cNvPr>
              <p:cNvSpPr>
                <a:spLocks/>
              </p:cNvSpPr>
              <p:nvPr/>
            </p:nvSpPr>
            <p:spPr bwMode="auto">
              <a:xfrm>
                <a:off x="1825" y="2287"/>
                <a:ext cx="34" cy="19"/>
              </a:xfrm>
              <a:custGeom>
                <a:avLst/>
                <a:gdLst>
                  <a:gd name="T0" fmla="*/ 34 w 34"/>
                  <a:gd name="T1" fmla="*/ 19 h 19"/>
                  <a:gd name="T2" fmla="*/ 8 w 34"/>
                  <a:gd name="T3" fmla="*/ 4 h 19"/>
                  <a:gd name="T4" fmla="*/ 0 w 34"/>
                  <a:gd name="T5" fmla="*/ 0 h 19"/>
                </a:gdLst>
                <a:ahLst/>
                <a:cxnLst>
                  <a:cxn ang="0">
                    <a:pos x="T0" y="T1"/>
                  </a:cxn>
                  <a:cxn ang="0">
                    <a:pos x="T2" y="T3"/>
                  </a:cxn>
                  <a:cxn ang="0">
                    <a:pos x="T4" y="T5"/>
                  </a:cxn>
                </a:cxnLst>
                <a:rect l="0" t="0" r="r" b="b"/>
                <a:pathLst>
                  <a:path w="34" h="19">
                    <a:moveTo>
                      <a:pt x="34" y="19"/>
                    </a:moveTo>
                    <a:lnTo>
                      <a:pt x="8" y="4"/>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4" name="Freeform 897">
                <a:extLst>
                  <a:ext uri="{FF2B5EF4-FFF2-40B4-BE49-F238E27FC236}">
                    <a16:creationId xmlns:a16="http://schemas.microsoft.com/office/drawing/2014/main" id="{1F8E98FE-5656-1B74-DCB3-021ED45AB8C1}"/>
                  </a:ext>
                </a:extLst>
              </p:cNvPr>
              <p:cNvSpPr>
                <a:spLocks/>
              </p:cNvSpPr>
              <p:nvPr/>
            </p:nvSpPr>
            <p:spPr bwMode="auto">
              <a:xfrm>
                <a:off x="4108" y="2287"/>
                <a:ext cx="34" cy="19"/>
              </a:xfrm>
              <a:custGeom>
                <a:avLst/>
                <a:gdLst>
                  <a:gd name="T0" fmla="*/ 34 w 34"/>
                  <a:gd name="T1" fmla="*/ 0 h 19"/>
                  <a:gd name="T2" fmla="*/ 26 w 34"/>
                  <a:gd name="T3" fmla="*/ 4 h 19"/>
                  <a:gd name="T4" fmla="*/ 0 w 34"/>
                  <a:gd name="T5" fmla="*/ 19 h 19"/>
                </a:gdLst>
                <a:ahLst/>
                <a:cxnLst>
                  <a:cxn ang="0">
                    <a:pos x="T0" y="T1"/>
                  </a:cxn>
                  <a:cxn ang="0">
                    <a:pos x="T2" y="T3"/>
                  </a:cxn>
                  <a:cxn ang="0">
                    <a:pos x="T4" y="T5"/>
                  </a:cxn>
                </a:cxnLst>
                <a:rect l="0" t="0" r="r" b="b"/>
                <a:pathLst>
                  <a:path w="34" h="19">
                    <a:moveTo>
                      <a:pt x="34" y="0"/>
                    </a:moveTo>
                    <a:lnTo>
                      <a:pt x="26" y="4"/>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5" name="Line 898">
                <a:extLst>
                  <a:ext uri="{FF2B5EF4-FFF2-40B4-BE49-F238E27FC236}">
                    <a16:creationId xmlns:a16="http://schemas.microsoft.com/office/drawing/2014/main" id="{C2C84A57-EA3B-73D7-0999-D901D179A6AA}"/>
                  </a:ext>
                </a:extLst>
              </p:cNvPr>
              <p:cNvSpPr>
                <a:spLocks noChangeShapeType="1"/>
              </p:cNvSpPr>
              <p:nvPr/>
            </p:nvSpPr>
            <p:spPr bwMode="auto">
              <a:xfrm flipH="1" flipV="1">
                <a:off x="1795" y="2268"/>
                <a:ext cx="3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6" name="Line 899">
                <a:extLst>
                  <a:ext uri="{FF2B5EF4-FFF2-40B4-BE49-F238E27FC236}">
                    <a16:creationId xmlns:a16="http://schemas.microsoft.com/office/drawing/2014/main" id="{C7374FCE-8275-BB55-7EF4-742AE2F6420B}"/>
                  </a:ext>
                </a:extLst>
              </p:cNvPr>
              <p:cNvSpPr>
                <a:spLocks noChangeShapeType="1"/>
              </p:cNvSpPr>
              <p:nvPr/>
            </p:nvSpPr>
            <p:spPr bwMode="auto">
              <a:xfrm flipH="1">
                <a:off x="4142" y="2268"/>
                <a:ext cx="3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7" name="Freeform 900">
                <a:extLst>
                  <a:ext uri="{FF2B5EF4-FFF2-40B4-BE49-F238E27FC236}">
                    <a16:creationId xmlns:a16="http://schemas.microsoft.com/office/drawing/2014/main" id="{7039CB1D-4445-53B6-B14B-F05FA3EAC805}"/>
                  </a:ext>
                </a:extLst>
              </p:cNvPr>
              <p:cNvSpPr>
                <a:spLocks/>
              </p:cNvSpPr>
              <p:nvPr/>
            </p:nvSpPr>
            <p:spPr bwMode="auto">
              <a:xfrm>
                <a:off x="1768" y="2249"/>
                <a:ext cx="27" cy="19"/>
              </a:xfrm>
              <a:custGeom>
                <a:avLst/>
                <a:gdLst>
                  <a:gd name="T0" fmla="*/ 27 w 27"/>
                  <a:gd name="T1" fmla="*/ 19 h 19"/>
                  <a:gd name="T2" fmla="*/ 20 w 27"/>
                  <a:gd name="T3" fmla="*/ 14 h 19"/>
                  <a:gd name="T4" fmla="*/ 0 w 27"/>
                  <a:gd name="T5" fmla="*/ 0 h 19"/>
                </a:gdLst>
                <a:ahLst/>
                <a:cxnLst>
                  <a:cxn ang="0">
                    <a:pos x="T0" y="T1"/>
                  </a:cxn>
                  <a:cxn ang="0">
                    <a:pos x="T2" y="T3"/>
                  </a:cxn>
                  <a:cxn ang="0">
                    <a:pos x="T4" y="T5"/>
                  </a:cxn>
                </a:cxnLst>
                <a:rect l="0" t="0" r="r" b="b"/>
                <a:pathLst>
                  <a:path w="27" h="19">
                    <a:moveTo>
                      <a:pt x="27" y="19"/>
                    </a:moveTo>
                    <a:lnTo>
                      <a:pt x="20" y="14"/>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8" name="Freeform 901">
                <a:extLst>
                  <a:ext uri="{FF2B5EF4-FFF2-40B4-BE49-F238E27FC236}">
                    <a16:creationId xmlns:a16="http://schemas.microsoft.com/office/drawing/2014/main" id="{9852A03C-06DC-F158-114D-9DF4975C6E3F}"/>
                  </a:ext>
                </a:extLst>
              </p:cNvPr>
              <p:cNvSpPr>
                <a:spLocks/>
              </p:cNvSpPr>
              <p:nvPr/>
            </p:nvSpPr>
            <p:spPr bwMode="auto">
              <a:xfrm>
                <a:off x="4172" y="2249"/>
                <a:ext cx="27" cy="19"/>
              </a:xfrm>
              <a:custGeom>
                <a:avLst/>
                <a:gdLst>
                  <a:gd name="T0" fmla="*/ 27 w 27"/>
                  <a:gd name="T1" fmla="*/ 0 h 19"/>
                  <a:gd name="T2" fmla="*/ 8 w 27"/>
                  <a:gd name="T3" fmla="*/ 14 h 19"/>
                  <a:gd name="T4" fmla="*/ 0 w 27"/>
                  <a:gd name="T5" fmla="*/ 19 h 19"/>
                </a:gdLst>
                <a:ahLst/>
                <a:cxnLst>
                  <a:cxn ang="0">
                    <a:pos x="T0" y="T1"/>
                  </a:cxn>
                  <a:cxn ang="0">
                    <a:pos x="T2" y="T3"/>
                  </a:cxn>
                  <a:cxn ang="0">
                    <a:pos x="T4" y="T5"/>
                  </a:cxn>
                </a:cxnLst>
                <a:rect l="0" t="0" r="r" b="b"/>
                <a:pathLst>
                  <a:path w="27" h="19">
                    <a:moveTo>
                      <a:pt x="27" y="0"/>
                    </a:moveTo>
                    <a:lnTo>
                      <a:pt x="8" y="14"/>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99" name="Line 902">
                <a:extLst>
                  <a:ext uri="{FF2B5EF4-FFF2-40B4-BE49-F238E27FC236}">
                    <a16:creationId xmlns:a16="http://schemas.microsoft.com/office/drawing/2014/main" id="{E80E838B-EC2B-5AD4-082D-48D623A4EE36}"/>
                  </a:ext>
                </a:extLst>
              </p:cNvPr>
              <p:cNvSpPr>
                <a:spLocks noChangeShapeType="1"/>
              </p:cNvSpPr>
              <p:nvPr/>
            </p:nvSpPr>
            <p:spPr bwMode="auto">
              <a:xfrm flipH="1" flipV="1">
                <a:off x="1745" y="2231"/>
                <a:ext cx="23"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0" name="Line 903">
                <a:extLst>
                  <a:ext uri="{FF2B5EF4-FFF2-40B4-BE49-F238E27FC236}">
                    <a16:creationId xmlns:a16="http://schemas.microsoft.com/office/drawing/2014/main" id="{611030B6-D9A8-51EA-32EE-63C035153C3D}"/>
                  </a:ext>
                </a:extLst>
              </p:cNvPr>
              <p:cNvSpPr>
                <a:spLocks noChangeShapeType="1"/>
              </p:cNvSpPr>
              <p:nvPr/>
            </p:nvSpPr>
            <p:spPr bwMode="auto">
              <a:xfrm flipH="1">
                <a:off x="4199" y="2231"/>
                <a:ext cx="23"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1" name="Freeform 904">
                <a:extLst>
                  <a:ext uri="{FF2B5EF4-FFF2-40B4-BE49-F238E27FC236}">
                    <a16:creationId xmlns:a16="http://schemas.microsoft.com/office/drawing/2014/main" id="{DCFC9ED2-03C5-F72B-1F61-B82E3005877B}"/>
                  </a:ext>
                </a:extLst>
              </p:cNvPr>
              <p:cNvSpPr>
                <a:spLocks/>
              </p:cNvSpPr>
              <p:nvPr/>
            </p:nvSpPr>
            <p:spPr bwMode="auto">
              <a:xfrm>
                <a:off x="1726" y="2212"/>
                <a:ext cx="19" cy="19"/>
              </a:xfrm>
              <a:custGeom>
                <a:avLst/>
                <a:gdLst>
                  <a:gd name="T0" fmla="*/ 19 w 19"/>
                  <a:gd name="T1" fmla="*/ 19 h 19"/>
                  <a:gd name="T2" fmla="*/ 17 w 19"/>
                  <a:gd name="T3" fmla="*/ 16 h 19"/>
                  <a:gd name="T4" fmla="*/ 0 w 19"/>
                  <a:gd name="T5" fmla="*/ 0 h 19"/>
                </a:gdLst>
                <a:ahLst/>
                <a:cxnLst>
                  <a:cxn ang="0">
                    <a:pos x="T0" y="T1"/>
                  </a:cxn>
                  <a:cxn ang="0">
                    <a:pos x="T2" y="T3"/>
                  </a:cxn>
                  <a:cxn ang="0">
                    <a:pos x="T4" y="T5"/>
                  </a:cxn>
                </a:cxnLst>
                <a:rect l="0" t="0" r="r" b="b"/>
                <a:pathLst>
                  <a:path w="19" h="19">
                    <a:moveTo>
                      <a:pt x="19" y="19"/>
                    </a:moveTo>
                    <a:lnTo>
                      <a:pt x="17" y="16"/>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2" name="Freeform 905">
                <a:extLst>
                  <a:ext uri="{FF2B5EF4-FFF2-40B4-BE49-F238E27FC236}">
                    <a16:creationId xmlns:a16="http://schemas.microsoft.com/office/drawing/2014/main" id="{F22ABB64-6D9E-5D46-3233-AC2065A59533}"/>
                  </a:ext>
                </a:extLst>
              </p:cNvPr>
              <p:cNvSpPr>
                <a:spLocks/>
              </p:cNvSpPr>
              <p:nvPr/>
            </p:nvSpPr>
            <p:spPr bwMode="auto">
              <a:xfrm>
                <a:off x="4222" y="2212"/>
                <a:ext cx="19" cy="19"/>
              </a:xfrm>
              <a:custGeom>
                <a:avLst/>
                <a:gdLst>
                  <a:gd name="T0" fmla="*/ 19 w 19"/>
                  <a:gd name="T1" fmla="*/ 0 h 19"/>
                  <a:gd name="T2" fmla="*/ 3 w 19"/>
                  <a:gd name="T3" fmla="*/ 16 h 19"/>
                  <a:gd name="T4" fmla="*/ 0 w 19"/>
                  <a:gd name="T5" fmla="*/ 19 h 19"/>
                </a:gdLst>
                <a:ahLst/>
                <a:cxnLst>
                  <a:cxn ang="0">
                    <a:pos x="T0" y="T1"/>
                  </a:cxn>
                  <a:cxn ang="0">
                    <a:pos x="T2" y="T3"/>
                  </a:cxn>
                  <a:cxn ang="0">
                    <a:pos x="T4" y="T5"/>
                  </a:cxn>
                </a:cxnLst>
                <a:rect l="0" t="0" r="r" b="b"/>
                <a:pathLst>
                  <a:path w="19" h="19">
                    <a:moveTo>
                      <a:pt x="19" y="0"/>
                    </a:moveTo>
                    <a:lnTo>
                      <a:pt x="3" y="16"/>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3" name="Line 906">
                <a:extLst>
                  <a:ext uri="{FF2B5EF4-FFF2-40B4-BE49-F238E27FC236}">
                    <a16:creationId xmlns:a16="http://schemas.microsoft.com/office/drawing/2014/main" id="{CFE1FECE-AD10-B074-C2B2-08EF4348A42E}"/>
                  </a:ext>
                </a:extLst>
              </p:cNvPr>
              <p:cNvSpPr>
                <a:spLocks noChangeShapeType="1"/>
              </p:cNvSpPr>
              <p:nvPr/>
            </p:nvSpPr>
            <p:spPr bwMode="auto">
              <a:xfrm flipH="1" flipV="1">
                <a:off x="1709" y="2193"/>
                <a:ext cx="17"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4" name="Line 907">
                <a:extLst>
                  <a:ext uri="{FF2B5EF4-FFF2-40B4-BE49-F238E27FC236}">
                    <a16:creationId xmlns:a16="http://schemas.microsoft.com/office/drawing/2014/main" id="{1636AC90-7376-D16D-3775-0218631B26E6}"/>
                  </a:ext>
                </a:extLst>
              </p:cNvPr>
              <p:cNvSpPr>
                <a:spLocks noChangeShapeType="1"/>
              </p:cNvSpPr>
              <p:nvPr/>
            </p:nvSpPr>
            <p:spPr bwMode="auto">
              <a:xfrm flipH="1">
                <a:off x="4241" y="2193"/>
                <a:ext cx="17"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5" name="Freeform 908">
                <a:extLst>
                  <a:ext uri="{FF2B5EF4-FFF2-40B4-BE49-F238E27FC236}">
                    <a16:creationId xmlns:a16="http://schemas.microsoft.com/office/drawing/2014/main" id="{4540347C-D120-FD30-5B8B-D1D9B87B4E21}"/>
                  </a:ext>
                </a:extLst>
              </p:cNvPr>
              <p:cNvSpPr>
                <a:spLocks/>
              </p:cNvSpPr>
              <p:nvPr/>
            </p:nvSpPr>
            <p:spPr bwMode="auto">
              <a:xfrm>
                <a:off x="1695" y="2174"/>
                <a:ext cx="14" cy="19"/>
              </a:xfrm>
              <a:custGeom>
                <a:avLst/>
                <a:gdLst>
                  <a:gd name="T0" fmla="*/ 14 w 14"/>
                  <a:gd name="T1" fmla="*/ 19 h 19"/>
                  <a:gd name="T2" fmla="*/ 3 w 14"/>
                  <a:gd name="T3" fmla="*/ 4 h 19"/>
                  <a:gd name="T4" fmla="*/ 0 w 14"/>
                  <a:gd name="T5" fmla="*/ 0 h 19"/>
                </a:gdLst>
                <a:ahLst/>
                <a:cxnLst>
                  <a:cxn ang="0">
                    <a:pos x="T0" y="T1"/>
                  </a:cxn>
                  <a:cxn ang="0">
                    <a:pos x="T2" y="T3"/>
                  </a:cxn>
                  <a:cxn ang="0">
                    <a:pos x="T4" y="T5"/>
                  </a:cxn>
                </a:cxnLst>
                <a:rect l="0" t="0" r="r" b="b"/>
                <a:pathLst>
                  <a:path w="14" h="19">
                    <a:moveTo>
                      <a:pt x="14" y="19"/>
                    </a:moveTo>
                    <a:lnTo>
                      <a:pt x="3" y="4"/>
                    </a:lnTo>
                    <a:lnTo>
                      <a:pt x="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6" name="Freeform 909">
                <a:extLst>
                  <a:ext uri="{FF2B5EF4-FFF2-40B4-BE49-F238E27FC236}">
                    <a16:creationId xmlns:a16="http://schemas.microsoft.com/office/drawing/2014/main" id="{2E971F24-2566-B5A8-B848-85E5A9D3B532}"/>
                  </a:ext>
                </a:extLst>
              </p:cNvPr>
              <p:cNvSpPr>
                <a:spLocks/>
              </p:cNvSpPr>
              <p:nvPr/>
            </p:nvSpPr>
            <p:spPr bwMode="auto">
              <a:xfrm>
                <a:off x="4258" y="2174"/>
                <a:ext cx="14" cy="19"/>
              </a:xfrm>
              <a:custGeom>
                <a:avLst/>
                <a:gdLst>
                  <a:gd name="T0" fmla="*/ 14 w 14"/>
                  <a:gd name="T1" fmla="*/ 0 h 19"/>
                  <a:gd name="T2" fmla="*/ 12 w 14"/>
                  <a:gd name="T3" fmla="*/ 4 h 19"/>
                  <a:gd name="T4" fmla="*/ 0 w 14"/>
                  <a:gd name="T5" fmla="*/ 19 h 19"/>
                </a:gdLst>
                <a:ahLst/>
                <a:cxnLst>
                  <a:cxn ang="0">
                    <a:pos x="T0" y="T1"/>
                  </a:cxn>
                  <a:cxn ang="0">
                    <a:pos x="T2" y="T3"/>
                  </a:cxn>
                  <a:cxn ang="0">
                    <a:pos x="T4" y="T5"/>
                  </a:cxn>
                </a:cxnLst>
                <a:rect l="0" t="0" r="r" b="b"/>
                <a:pathLst>
                  <a:path w="14" h="19">
                    <a:moveTo>
                      <a:pt x="14" y="0"/>
                    </a:moveTo>
                    <a:lnTo>
                      <a:pt x="12" y="4"/>
                    </a:lnTo>
                    <a:lnTo>
                      <a:pt x="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7" name="Line 910">
                <a:extLst>
                  <a:ext uri="{FF2B5EF4-FFF2-40B4-BE49-F238E27FC236}">
                    <a16:creationId xmlns:a16="http://schemas.microsoft.com/office/drawing/2014/main" id="{A84F9FBF-913B-A611-B3C7-AFFDDC8BDEE8}"/>
                  </a:ext>
                </a:extLst>
              </p:cNvPr>
              <p:cNvSpPr>
                <a:spLocks noChangeShapeType="1"/>
              </p:cNvSpPr>
              <p:nvPr/>
            </p:nvSpPr>
            <p:spPr bwMode="auto">
              <a:xfrm flipH="1" flipV="1">
                <a:off x="1684" y="2155"/>
                <a:ext cx="11"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8" name="Line 911">
                <a:extLst>
                  <a:ext uri="{FF2B5EF4-FFF2-40B4-BE49-F238E27FC236}">
                    <a16:creationId xmlns:a16="http://schemas.microsoft.com/office/drawing/2014/main" id="{4ADDF2FA-E6CF-9811-3987-B956A42F9CA5}"/>
                  </a:ext>
                </a:extLst>
              </p:cNvPr>
              <p:cNvSpPr>
                <a:spLocks noChangeShapeType="1"/>
              </p:cNvSpPr>
              <p:nvPr/>
            </p:nvSpPr>
            <p:spPr bwMode="auto">
              <a:xfrm flipH="1">
                <a:off x="4272" y="2155"/>
                <a:ext cx="11"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09" name="Line 912">
                <a:extLst>
                  <a:ext uri="{FF2B5EF4-FFF2-40B4-BE49-F238E27FC236}">
                    <a16:creationId xmlns:a16="http://schemas.microsoft.com/office/drawing/2014/main" id="{2A08107F-C83C-4D95-D51E-662379A943C1}"/>
                  </a:ext>
                </a:extLst>
              </p:cNvPr>
              <p:cNvSpPr>
                <a:spLocks noChangeShapeType="1"/>
              </p:cNvSpPr>
              <p:nvPr/>
            </p:nvSpPr>
            <p:spPr bwMode="auto">
              <a:xfrm flipH="1" flipV="1">
                <a:off x="1676" y="2136"/>
                <a:ext cx="8"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0" name="Line 913">
                <a:extLst>
                  <a:ext uri="{FF2B5EF4-FFF2-40B4-BE49-F238E27FC236}">
                    <a16:creationId xmlns:a16="http://schemas.microsoft.com/office/drawing/2014/main" id="{CF60D1F9-C22A-3434-827D-38620E3E48EA}"/>
                  </a:ext>
                </a:extLst>
              </p:cNvPr>
              <p:cNvSpPr>
                <a:spLocks noChangeShapeType="1"/>
              </p:cNvSpPr>
              <p:nvPr/>
            </p:nvSpPr>
            <p:spPr bwMode="auto">
              <a:xfrm flipH="1">
                <a:off x="4283" y="2136"/>
                <a:ext cx="8"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1" name="Line 914">
                <a:extLst>
                  <a:ext uri="{FF2B5EF4-FFF2-40B4-BE49-F238E27FC236}">
                    <a16:creationId xmlns:a16="http://schemas.microsoft.com/office/drawing/2014/main" id="{2B34DAB8-7612-AB81-2774-6A9A25C48C48}"/>
                  </a:ext>
                </a:extLst>
              </p:cNvPr>
              <p:cNvSpPr>
                <a:spLocks noChangeShapeType="1"/>
              </p:cNvSpPr>
              <p:nvPr/>
            </p:nvSpPr>
            <p:spPr bwMode="auto">
              <a:xfrm flipH="1" flipV="1">
                <a:off x="1671" y="2118"/>
                <a:ext cx="5"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2" name="Line 915">
                <a:extLst>
                  <a:ext uri="{FF2B5EF4-FFF2-40B4-BE49-F238E27FC236}">
                    <a16:creationId xmlns:a16="http://schemas.microsoft.com/office/drawing/2014/main" id="{366BA343-5530-093C-2F5C-251B5C7A4C44}"/>
                  </a:ext>
                </a:extLst>
              </p:cNvPr>
              <p:cNvSpPr>
                <a:spLocks noChangeShapeType="1"/>
              </p:cNvSpPr>
              <p:nvPr/>
            </p:nvSpPr>
            <p:spPr bwMode="auto">
              <a:xfrm flipH="1">
                <a:off x="4291" y="2118"/>
                <a:ext cx="5"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3" name="Line 916">
                <a:extLst>
                  <a:ext uri="{FF2B5EF4-FFF2-40B4-BE49-F238E27FC236}">
                    <a16:creationId xmlns:a16="http://schemas.microsoft.com/office/drawing/2014/main" id="{A63BA692-13A0-C672-2B5C-0201C7101E45}"/>
                  </a:ext>
                </a:extLst>
              </p:cNvPr>
              <p:cNvSpPr>
                <a:spLocks noChangeShapeType="1"/>
              </p:cNvSpPr>
              <p:nvPr/>
            </p:nvSpPr>
            <p:spPr bwMode="auto">
              <a:xfrm flipH="1" flipV="1">
                <a:off x="1668" y="2099"/>
                <a:ext cx="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4" name="Line 917">
                <a:extLst>
                  <a:ext uri="{FF2B5EF4-FFF2-40B4-BE49-F238E27FC236}">
                    <a16:creationId xmlns:a16="http://schemas.microsoft.com/office/drawing/2014/main" id="{E2A09D00-DF5A-3D07-35ED-48D1B4176E34}"/>
                  </a:ext>
                </a:extLst>
              </p:cNvPr>
              <p:cNvSpPr>
                <a:spLocks noChangeShapeType="1"/>
              </p:cNvSpPr>
              <p:nvPr/>
            </p:nvSpPr>
            <p:spPr bwMode="auto">
              <a:xfrm flipH="1">
                <a:off x="4296" y="2099"/>
                <a:ext cx="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5" name="Line 918">
                <a:extLst>
                  <a:ext uri="{FF2B5EF4-FFF2-40B4-BE49-F238E27FC236}">
                    <a16:creationId xmlns:a16="http://schemas.microsoft.com/office/drawing/2014/main" id="{EFD82828-5134-0A68-048C-9DA1F564833D}"/>
                  </a:ext>
                </a:extLst>
              </p:cNvPr>
              <p:cNvSpPr>
                <a:spLocks noChangeShapeType="1"/>
              </p:cNvSpPr>
              <p:nvPr/>
            </p:nvSpPr>
            <p:spPr bwMode="auto">
              <a:xfrm flipV="1">
                <a:off x="1668" y="2080"/>
                <a:ext cx="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6" name="Line 919">
                <a:extLst>
                  <a:ext uri="{FF2B5EF4-FFF2-40B4-BE49-F238E27FC236}">
                    <a16:creationId xmlns:a16="http://schemas.microsoft.com/office/drawing/2014/main" id="{7A29A3EC-1CC0-E1D9-7AE8-12812577ACFC}"/>
                  </a:ext>
                </a:extLst>
              </p:cNvPr>
              <p:cNvSpPr>
                <a:spLocks noChangeShapeType="1"/>
              </p:cNvSpPr>
              <p:nvPr/>
            </p:nvSpPr>
            <p:spPr bwMode="auto">
              <a:xfrm>
                <a:off x="4299" y="2080"/>
                <a:ext cx="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7" name="Line 920">
                <a:extLst>
                  <a:ext uri="{FF2B5EF4-FFF2-40B4-BE49-F238E27FC236}">
                    <a16:creationId xmlns:a16="http://schemas.microsoft.com/office/drawing/2014/main" id="{C032FF33-0753-2823-A3FD-CDA30E1858AD}"/>
                  </a:ext>
                </a:extLst>
              </p:cNvPr>
              <p:cNvSpPr>
                <a:spLocks noChangeShapeType="1"/>
              </p:cNvSpPr>
              <p:nvPr/>
            </p:nvSpPr>
            <p:spPr bwMode="auto">
              <a:xfrm flipV="1">
                <a:off x="1668" y="2061"/>
                <a:ext cx="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8" name="Line 921">
                <a:extLst>
                  <a:ext uri="{FF2B5EF4-FFF2-40B4-BE49-F238E27FC236}">
                    <a16:creationId xmlns:a16="http://schemas.microsoft.com/office/drawing/2014/main" id="{723DDE74-7A98-9971-44C1-E7A2400D80AD}"/>
                  </a:ext>
                </a:extLst>
              </p:cNvPr>
              <p:cNvSpPr>
                <a:spLocks noChangeShapeType="1"/>
              </p:cNvSpPr>
              <p:nvPr/>
            </p:nvSpPr>
            <p:spPr bwMode="auto">
              <a:xfrm>
                <a:off x="4296" y="2061"/>
                <a:ext cx="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19" name="Line 922">
                <a:extLst>
                  <a:ext uri="{FF2B5EF4-FFF2-40B4-BE49-F238E27FC236}">
                    <a16:creationId xmlns:a16="http://schemas.microsoft.com/office/drawing/2014/main" id="{F7E8AED2-84D8-ED3C-CA98-00FD6FC38B25}"/>
                  </a:ext>
                </a:extLst>
              </p:cNvPr>
              <p:cNvSpPr>
                <a:spLocks noChangeShapeType="1"/>
              </p:cNvSpPr>
              <p:nvPr/>
            </p:nvSpPr>
            <p:spPr bwMode="auto">
              <a:xfrm flipV="1">
                <a:off x="1671" y="2042"/>
                <a:ext cx="5"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0" name="Line 923">
                <a:extLst>
                  <a:ext uri="{FF2B5EF4-FFF2-40B4-BE49-F238E27FC236}">
                    <a16:creationId xmlns:a16="http://schemas.microsoft.com/office/drawing/2014/main" id="{795D83AA-3E24-FCE0-7980-5121835CF597}"/>
                  </a:ext>
                </a:extLst>
              </p:cNvPr>
              <p:cNvSpPr>
                <a:spLocks noChangeShapeType="1"/>
              </p:cNvSpPr>
              <p:nvPr/>
            </p:nvSpPr>
            <p:spPr bwMode="auto">
              <a:xfrm>
                <a:off x="4291" y="2042"/>
                <a:ext cx="5"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1" name="Line 924">
                <a:extLst>
                  <a:ext uri="{FF2B5EF4-FFF2-40B4-BE49-F238E27FC236}">
                    <a16:creationId xmlns:a16="http://schemas.microsoft.com/office/drawing/2014/main" id="{C5711B64-BB4A-5D82-06C7-C427DB06AA00}"/>
                  </a:ext>
                </a:extLst>
              </p:cNvPr>
              <p:cNvSpPr>
                <a:spLocks noChangeShapeType="1"/>
              </p:cNvSpPr>
              <p:nvPr/>
            </p:nvSpPr>
            <p:spPr bwMode="auto">
              <a:xfrm flipV="1">
                <a:off x="1676" y="2023"/>
                <a:ext cx="8"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2" name="Line 925">
                <a:extLst>
                  <a:ext uri="{FF2B5EF4-FFF2-40B4-BE49-F238E27FC236}">
                    <a16:creationId xmlns:a16="http://schemas.microsoft.com/office/drawing/2014/main" id="{BB501298-3E40-FF21-7634-8E8A6016F045}"/>
                  </a:ext>
                </a:extLst>
              </p:cNvPr>
              <p:cNvSpPr>
                <a:spLocks noChangeShapeType="1"/>
              </p:cNvSpPr>
              <p:nvPr/>
            </p:nvSpPr>
            <p:spPr bwMode="auto">
              <a:xfrm>
                <a:off x="4283" y="2023"/>
                <a:ext cx="8"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3" name="Line 926">
                <a:extLst>
                  <a:ext uri="{FF2B5EF4-FFF2-40B4-BE49-F238E27FC236}">
                    <a16:creationId xmlns:a16="http://schemas.microsoft.com/office/drawing/2014/main" id="{6B41C819-74A8-8D84-A851-D53063877C28}"/>
                  </a:ext>
                </a:extLst>
              </p:cNvPr>
              <p:cNvSpPr>
                <a:spLocks noChangeShapeType="1"/>
              </p:cNvSpPr>
              <p:nvPr/>
            </p:nvSpPr>
            <p:spPr bwMode="auto">
              <a:xfrm flipV="1">
                <a:off x="1684" y="2005"/>
                <a:ext cx="11"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4" name="Line 927">
                <a:extLst>
                  <a:ext uri="{FF2B5EF4-FFF2-40B4-BE49-F238E27FC236}">
                    <a16:creationId xmlns:a16="http://schemas.microsoft.com/office/drawing/2014/main" id="{1840E026-C5F5-69B1-4A70-2805783ADB10}"/>
                  </a:ext>
                </a:extLst>
              </p:cNvPr>
              <p:cNvSpPr>
                <a:spLocks noChangeShapeType="1"/>
              </p:cNvSpPr>
              <p:nvPr/>
            </p:nvSpPr>
            <p:spPr bwMode="auto">
              <a:xfrm>
                <a:off x="4272" y="2005"/>
                <a:ext cx="11" cy="18"/>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5" name="Freeform 928">
                <a:extLst>
                  <a:ext uri="{FF2B5EF4-FFF2-40B4-BE49-F238E27FC236}">
                    <a16:creationId xmlns:a16="http://schemas.microsoft.com/office/drawing/2014/main" id="{ACF80432-3032-B3E9-245E-42B95F9B3BBE}"/>
                  </a:ext>
                </a:extLst>
              </p:cNvPr>
              <p:cNvSpPr>
                <a:spLocks/>
              </p:cNvSpPr>
              <p:nvPr/>
            </p:nvSpPr>
            <p:spPr bwMode="auto">
              <a:xfrm>
                <a:off x="1695" y="1986"/>
                <a:ext cx="14" cy="19"/>
              </a:xfrm>
              <a:custGeom>
                <a:avLst/>
                <a:gdLst>
                  <a:gd name="T0" fmla="*/ 0 w 14"/>
                  <a:gd name="T1" fmla="*/ 19 h 19"/>
                  <a:gd name="T2" fmla="*/ 3 w 14"/>
                  <a:gd name="T3" fmla="*/ 15 h 19"/>
                  <a:gd name="T4" fmla="*/ 14 w 14"/>
                  <a:gd name="T5" fmla="*/ 0 h 19"/>
                </a:gdLst>
                <a:ahLst/>
                <a:cxnLst>
                  <a:cxn ang="0">
                    <a:pos x="T0" y="T1"/>
                  </a:cxn>
                  <a:cxn ang="0">
                    <a:pos x="T2" y="T3"/>
                  </a:cxn>
                  <a:cxn ang="0">
                    <a:pos x="T4" y="T5"/>
                  </a:cxn>
                </a:cxnLst>
                <a:rect l="0" t="0" r="r" b="b"/>
                <a:pathLst>
                  <a:path w="14" h="19">
                    <a:moveTo>
                      <a:pt x="0" y="19"/>
                    </a:moveTo>
                    <a:lnTo>
                      <a:pt x="3" y="15"/>
                    </a:lnTo>
                    <a:lnTo>
                      <a:pt x="1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6" name="Freeform 929">
                <a:extLst>
                  <a:ext uri="{FF2B5EF4-FFF2-40B4-BE49-F238E27FC236}">
                    <a16:creationId xmlns:a16="http://schemas.microsoft.com/office/drawing/2014/main" id="{37AE532E-0C38-DC61-3D03-8EFCFD60102E}"/>
                  </a:ext>
                </a:extLst>
              </p:cNvPr>
              <p:cNvSpPr>
                <a:spLocks/>
              </p:cNvSpPr>
              <p:nvPr/>
            </p:nvSpPr>
            <p:spPr bwMode="auto">
              <a:xfrm>
                <a:off x="4258" y="1986"/>
                <a:ext cx="14" cy="19"/>
              </a:xfrm>
              <a:custGeom>
                <a:avLst/>
                <a:gdLst>
                  <a:gd name="T0" fmla="*/ 0 w 14"/>
                  <a:gd name="T1" fmla="*/ 0 h 19"/>
                  <a:gd name="T2" fmla="*/ 12 w 14"/>
                  <a:gd name="T3" fmla="*/ 15 h 19"/>
                  <a:gd name="T4" fmla="*/ 14 w 14"/>
                  <a:gd name="T5" fmla="*/ 19 h 19"/>
                </a:gdLst>
                <a:ahLst/>
                <a:cxnLst>
                  <a:cxn ang="0">
                    <a:pos x="T0" y="T1"/>
                  </a:cxn>
                  <a:cxn ang="0">
                    <a:pos x="T2" y="T3"/>
                  </a:cxn>
                  <a:cxn ang="0">
                    <a:pos x="T4" y="T5"/>
                  </a:cxn>
                </a:cxnLst>
                <a:rect l="0" t="0" r="r" b="b"/>
                <a:pathLst>
                  <a:path w="14" h="19">
                    <a:moveTo>
                      <a:pt x="0" y="0"/>
                    </a:moveTo>
                    <a:lnTo>
                      <a:pt x="12" y="15"/>
                    </a:lnTo>
                    <a:lnTo>
                      <a:pt x="14"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7" name="Line 930">
                <a:extLst>
                  <a:ext uri="{FF2B5EF4-FFF2-40B4-BE49-F238E27FC236}">
                    <a16:creationId xmlns:a16="http://schemas.microsoft.com/office/drawing/2014/main" id="{ABF50839-E9A6-7CE5-9C02-0333E4F1ED97}"/>
                  </a:ext>
                </a:extLst>
              </p:cNvPr>
              <p:cNvSpPr>
                <a:spLocks noChangeShapeType="1"/>
              </p:cNvSpPr>
              <p:nvPr/>
            </p:nvSpPr>
            <p:spPr bwMode="auto">
              <a:xfrm flipV="1">
                <a:off x="1709" y="1967"/>
                <a:ext cx="17"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8" name="Line 931">
                <a:extLst>
                  <a:ext uri="{FF2B5EF4-FFF2-40B4-BE49-F238E27FC236}">
                    <a16:creationId xmlns:a16="http://schemas.microsoft.com/office/drawing/2014/main" id="{DDAF7A7A-7587-C410-BFC5-B52E44316421}"/>
                  </a:ext>
                </a:extLst>
              </p:cNvPr>
              <p:cNvSpPr>
                <a:spLocks noChangeShapeType="1"/>
              </p:cNvSpPr>
              <p:nvPr/>
            </p:nvSpPr>
            <p:spPr bwMode="auto">
              <a:xfrm>
                <a:off x="4241" y="1967"/>
                <a:ext cx="17"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29" name="Freeform 932">
                <a:extLst>
                  <a:ext uri="{FF2B5EF4-FFF2-40B4-BE49-F238E27FC236}">
                    <a16:creationId xmlns:a16="http://schemas.microsoft.com/office/drawing/2014/main" id="{532EBF40-258D-64CC-B373-DB4D535AD6ED}"/>
                  </a:ext>
                </a:extLst>
              </p:cNvPr>
              <p:cNvSpPr>
                <a:spLocks/>
              </p:cNvSpPr>
              <p:nvPr/>
            </p:nvSpPr>
            <p:spPr bwMode="auto">
              <a:xfrm>
                <a:off x="1726" y="1948"/>
                <a:ext cx="19" cy="19"/>
              </a:xfrm>
              <a:custGeom>
                <a:avLst/>
                <a:gdLst>
                  <a:gd name="T0" fmla="*/ 0 w 19"/>
                  <a:gd name="T1" fmla="*/ 19 h 19"/>
                  <a:gd name="T2" fmla="*/ 17 w 19"/>
                  <a:gd name="T3" fmla="*/ 3 h 19"/>
                  <a:gd name="T4" fmla="*/ 19 w 19"/>
                  <a:gd name="T5" fmla="*/ 0 h 19"/>
                </a:gdLst>
                <a:ahLst/>
                <a:cxnLst>
                  <a:cxn ang="0">
                    <a:pos x="T0" y="T1"/>
                  </a:cxn>
                  <a:cxn ang="0">
                    <a:pos x="T2" y="T3"/>
                  </a:cxn>
                  <a:cxn ang="0">
                    <a:pos x="T4" y="T5"/>
                  </a:cxn>
                </a:cxnLst>
                <a:rect l="0" t="0" r="r" b="b"/>
                <a:pathLst>
                  <a:path w="19" h="19">
                    <a:moveTo>
                      <a:pt x="0" y="19"/>
                    </a:moveTo>
                    <a:lnTo>
                      <a:pt x="17" y="3"/>
                    </a:lnTo>
                    <a:lnTo>
                      <a:pt x="19"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0" name="Freeform 933">
                <a:extLst>
                  <a:ext uri="{FF2B5EF4-FFF2-40B4-BE49-F238E27FC236}">
                    <a16:creationId xmlns:a16="http://schemas.microsoft.com/office/drawing/2014/main" id="{DAA5DE81-F296-A641-55AC-CD9664A8F58B}"/>
                  </a:ext>
                </a:extLst>
              </p:cNvPr>
              <p:cNvSpPr>
                <a:spLocks/>
              </p:cNvSpPr>
              <p:nvPr/>
            </p:nvSpPr>
            <p:spPr bwMode="auto">
              <a:xfrm>
                <a:off x="4222" y="1948"/>
                <a:ext cx="19" cy="19"/>
              </a:xfrm>
              <a:custGeom>
                <a:avLst/>
                <a:gdLst>
                  <a:gd name="T0" fmla="*/ 0 w 19"/>
                  <a:gd name="T1" fmla="*/ 0 h 19"/>
                  <a:gd name="T2" fmla="*/ 3 w 19"/>
                  <a:gd name="T3" fmla="*/ 3 h 19"/>
                  <a:gd name="T4" fmla="*/ 19 w 19"/>
                  <a:gd name="T5" fmla="*/ 19 h 19"/>
                </a:gdLst>
                <a:ahLst/>
                <a:cxnLst>
                  <a:cxn ang="0">
                    <a:pos x="T0" y="T1"/>
                  </a:cxn>
                  <a:cxn ang="0">
                    <a:pos x="T2" y="T3"/>
                  </a:cxn>
                  <a:cxn ang="0">
                    <a:pos x="T4" y="T5"/>
                  </a:cxn>
                </a:cxnLst>
                <a:rect l="0" t="0" r="r" b="b"/>
                <a:pathLst>
                  <a:path w="19" h="19">
                    <a:moveTo>
                      <a:pt x="0" y="0"/>
                    </a:moveTo>
                    <a:lnTo>
                      <a:pt x="3" y="3"/>
                    </a:lnTo>
                    <a:lnTo>
                      <a:pt x="19"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1" name="Line 934">
                <a:extLst>
                  <a:ext uri="{FF2B5EF4-FFF2-40B4-BE49-F238E27FC236}">
                    <a16:creationId xmlns:a16="http://schemas.microsoft.com/office/drawing/2014/main" id="{6957DB5C-A500-3482-4F17-F3710A5950AE}"/>
                  </a:ext>
                </a:extLst>
              </p:cNvPr>
              <p:cNvSpPr>
                <a:spLocks noChangeShapeType="1"/>
              </p:cNvSpPr>
              <p:nvPr/>
            </p:nvSpPr>
            <p:spPr bwMode="auto">
              <a:xfrm flipV="1">
                <a:off x="1745" y="1929"/>
                <a:ext cx="2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2" name="Line 935">
                <a:extLst>
                  <a:ext uri="{FF2B5EF4-FFF2-40B4-BE49-F238E27FC236}">
                    <a16:creationId xmlns:a16="http://schemas.microsoft.com/office/drawing/2014/main" id="{EB00A059-4C02-2BB3-A395-27B9635766C9}"/>
                  </a:ext>
                </a:extLst>
              </p:cNvPr>
              <p:cNvSpPr>
                <a:spLocks noChangeShapeType="1"/>
              </p:cNvSpPr>
              <p:nvPr/>
            </p:nvSpPr>
            <p:spPr bwMode="auto">
              <a:xfrm>
                <a:off x="4199" y="1929"/>
                <a:ext cx="23"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3" name="Freeform 936">
                <a:extLst>
                  <a:ext uri="{FF2B5EF4-FFF2-40B4-BE49-F238E27FC236}">
                    <a16:creationId xmlns:a16="http://schemas.microsoft.com/office/drawing/2014/main" id="{F99DB256-3494-C92C-4F09-ADD18F22A243}"/>
                  </a:ext>
                </a:extLst>
              </p:cNvPr>
              <p:cNvSpPr>
                <a:spLocks/>
              </p:cNvSpPr>
              <p:nvPr/>
            </p:nvSpPr>
            <p:spPr bwMode="auto">
              <a:xfrm>
                <a:off x="1768" y="1911"/>
                <a:ext cx="27" cy="18"/>
              </a:xfrm>
              <a:custGeom>
                <a:avLst/>
                <a:gdLst>
                  <a:gd name="T0" fmla="*/ 0 w 27"/>
                  <a:gd name="T1" fmla="*/ 18 h 18"/>
                  <a:gd name="T2" fmla="*/ 20 w 27"/>
                  <a:gd name="T3" fmla="*/ 4 h 18"/>
                  <a:gd name="T4" fmla="*/ 27 w 27"/>
                  <a:gd name="T5" fmla="*/ 0 h 18"/>
                </a:gdLst>
                <a:ahLst/>
                <a:cxnLst>
                  <a:cxn ang="0">
                    <a:pos x="T0" y="T1"/>
                  </a:cxn>
                  <a:cxn ang="0">
                    <a:pos x="T2" y="T3"/>
                  </a:cxn>
                  <a:cxn ang="0">
                    <a:pos x="T4" y="T5"/>
                  </a:cxn>
                </a:cxnLst>
                <a:rect l="0" t="0" r="r" b="b"/>
                <a:pathLst>
                  <a:path w="27" h="18">
                    <a:moveTo>
                      <a:pt x="0" y="18"/>
                    </a:moveTo>
                    <a:lnTo>
                      <a:pt x="20" y="4"/>
                    </a:lnTo>
                    <a:lnTo>
                      <a:pt x="27"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4" name="Freeform 937">
                <a:extLst>
                  <a:ext uri="{FF2B5EF4-FFF2-40B4-BE49-F238E27FC236}">
                    <a16:creationId xmlns:a16="http://schemas.microsoft.com/office/drawing/2014/main" id="{842352DD-1E32-8062-AEFD-52B2F79D9D47}"/>
                  </a:ext>
                </a:extLst>
              </p:cNvPr>
              <p:cNvSpPr>
                <a:spLocks/>
              </p:cNvSpPr>
              <p:nvPr/>
            </p:nvSpPr>
            <p:spPr bwMode="auto">
              <a:xfrm>
                <a:off x="4172" y="1911"/>
                <a:ext cx="27" cy="18"/>
              </a:xfrm>
              <a:custGeom>
                <a:avLst/>
                <a:gdLst>
                  <a:gd name="T0" fmla="*/ 0 w 27"/>
                  <a:gd name="T1" fmla="*/ 0 h 18"/>
                  <a:gd name="T2" fmla="*/ 8 w 27"/>
                  <a:gd name="T3" fmla="*/ 4 h 18"/>
                  <a:gd name="T4" fmla="*/ 27 w 27"/>
                  <a:gd name="T5" fmla="*/ 18 h 18"/>
                </a:gdLst>
                <a:ahLst/>
                <a:cxnLst>
                  <a:cxn ang="0">
                    <a:pos x="T0" y="T1"/>
                  </a:cxn>
                  <a:cxn ang="0">
                    <a:pos x="T2" y="T3"/>
                  </a:cxn>
                  <a:cxn ang="0">
                    <a:pos x="T4" y="T5"/>
                  </a:cxn>
                </a:cxnLst>
                <a:rect l="0" t="0" r="r" b="b"/>
                <a:pathLst>
                  <a:path w="27" h="18">
                    <a:moveTo>
                      <a:pt x="0" y="0"/>
                    </a:moveTo>
                    <a:lnTo>
                      <a:pt x="8" y="4"/>
                    </a:lnTo>
                    <a:lnTo>
                      <a:pt x="27"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5" name="Line 938">
                <a:extLst>
                  <a:ext uri="{FF2B5EF4-FFF2-40B4-BE49-F238E27FC236}">
                    <a16:creationId xmlns:a16="http://schemas.microsoft.com/office/drawing/2014/main" id="{B87A5756-DD5A-03C3-2705-20C9A3B6DBE6}"/>
                  </a:ext>
                </a:extLst>
              </p:cNvPr>
              <p:cNvSpPr>
                <a:spLocks noChangeShapeType="1"/>
              </p:cNvSpPr>
              <p:nvPr/>
            </p:nvSpPr>
            <p:spPr bwMode="auto">
              <a:xfrm flipV="1">
                <a:off x="1795" y="1892"/>
                <a:ext cx="3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6" name="Line 939">
                <a:extLst>
                  <a:ext uri="{FF2B5EF4-FFF2-40B4-BE49-F238E27FC236}">
                    <a16:creationId xmlns:a16="http://schemas.microsoft.com/office/drawing/2014/main" id="{E535E6BF-6D66-F8A9-8B18-A9275FCAA0F2}"/>
                  </a:ext>
                </a:extLst>
              </p:cNvPr>
              <p:cNvSpPr>
                <a:spLocks noChangeShapeType="1"/>
              </p:cNvSpPr>
              <p:nvPr/>
            </p:nvSpPr>
            <p:spPr bwMode="auto">
              <a:xfrm>
                <a:off x="4142" y="1892"/>
                <a:ext cx="30" cy="19"/>
              </a:xfrm>
              <a:prstGeom prst="line">
                <a:avLst/>
              </a:prstGeom>
              <a:noFill/>
              <a:ln w="6350" cap="flat">
                <a:solidFill>
                  <a:srgbClr val="10BDB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7" name="Freeform 940">
                <a:extLst>
                  <a:ext uri="{FF2B5EF4-FFF2-40B4-BE49-F238E27FC236}">
                    <a16:creationId xmlns:a16="http://schemas.microsoft.com/office/drawing/2014/main" id="{98F662C3-6C89-B769-4CE2-D5CD7998D3EA}"/>
                  </a:ext>
                </a:extLst>
              </p:cNvPr>
              <p:cNvSpPr>
                <a:spLocks/>
              </p:cNvSpPr>
              <p:nvPr/>
            </p:nvSpPr>
            <p:spPr bwMode="auto">
              <a:xfrm>
                <a:off x="1825" y="1873"/>
                <a:ext cx="34" cy="19"/>
              </a:xfrm>
              <a:custGeom>
                <a:avLst/>
                <a:gdLst>
                  <a:gd name="T0" fmla="*/ 0 w 34"/>
                  <a:gd name="T1" fmla="*/ 19 h 19"/>
                  <a:gd name="T2" fmla="*/ 8 w 34"/>
                  <a:gd name="T3" fmla="*/ 14 h 19"/>
                  <a:gd name="T4" fmla="*/ 34 w 34"/>
                  <a:gd name="T5" fmla="*/ 0 h 19"/>
                </a:gdLst>
                <a:ahLst/>
                <a:cxnLst>
                  <a:cxn ang="0">
                    <a:pos x="T0" y="T1"/>
                  </a:cxn>
                  <a:cxn ang="0">
                    <a:pos x="T2" y="T3"/>
                  </a:cxn>
                  <a:cxn ang="0">
                    <a:pos x="T4" y="T5"/>
                  </a:cxn>
                </a:cxnLst>
                <a:rect l="0" t="0" r="r" b="b"/>
                <a:pathLst>
                  <a:path w="34" h="19">
                    <a:moveTo>
                      <a:pt x="0" y="19"/>
                    </a:moveTo>
                    <a:lnTo>
                      <a:pt x="8" y="14"/>
                    </a:lnTo>
                    <a:lnTo>
                      <a:pt x="3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8" name="Freeform 941">
                <a:extLst>
                  <a:ext uri="{FF2B5EF4-FFF2-40B4-BE49-F238E27FC236}">
                    <a16:creationId xmlns:a16="http://schemas.microsoft.com/office/drawing/2014/main" id="{091BEBEE-FA77-C5C3-059A-DFA3995CB42E}"/>
                  </a:ext>
                </a:extLst>
              </p:cNvPr>
              <p:cNvSpPr>
                <a:spLocks/>
              </p:cNvSpPr>
              <p:nvPr/>
            </p:nvSpPr>
            <p:spPr bwMode="auto">
              <a:xfrm>
                <a:off x="4108" y="1873"/>
                <a:ext cx="34" cy="19"/>
              </a:xfrm>
              <a:custGeom>
                <a:avLst/>
                <a:gdLst>
                  <a:gd name="T0" fmla="*/ 0 w 34"/>
                  <a:gd name="T1" fmla="*/ 0 h 19"/>
                  <a:gd name="T2" fmla="*/ 26 w 34"/>
                  <a:gd name="T3" fmla="*/ 14 h 19"/>
                  <a:gd name="T4" fmla="*/ 34 w 34"/>
                  <a:gd name="T5" fmla="*/ 19 h 19"/>
                </a:gdLst>
                <a:ahLst/>
                <a:cxnLst>
                  <a:cxn ang="0">
                    <a:pos x="T0" y="T1"/>
                  </a:cxn>
                  <a:cxn ang="0">
                    <a:pos x="T2" y="T3"/>
                  </a:cxn>
                  <a:cxn ang="0">
                    <a:pos x="T4" y="T5"/>
                  </a:cxn>
                </a:cxnLst>
                <a:rect l="0" t="0" r="r" b="b"/>
                <a:pathLst>
                  <a:path w="34" h="19">
                    <a:moveTo>
                      <a:pt x="0" y="0"/>
                    </a:moveTo>
                    <a:lnTo>
                      <a:pt x="26" y="14"/>
                    </a:lnTo>
                    <a:lnTo>
                      <a:pt x="34"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39" name="Freeform 942">
                <a:extLst>
                  <a:ext uri="{FF2B5EF4-FFF2-40B4-BE49-F238E27FC236}">
                    <a16:creationId xmlns:a16="http://schemas.microsoft.com/office/drawing/2014/main" id="{1BCAD9F2-2B86-D496-7987-5321BB488909}"/>
                  </a:ext>
                </a:extLst>
              </p:cNvPr>
              <p:cNvSpPr>
                <a:spLocks/>
              </p:cNvSpPr>
              <p:nvPr/>
            </p:nvSpPr>
            <p:spPr bwMode="auto">
              <a:xfrm>
                <a:off x="1859" y="1854"/>
                <a:ext cx="38" cy="19"/>
              </a:xfrm>
              <a:custGeom>
                <a:avLst/>
                <a:gdLst>
                  <a:gd name="T0" fmla="*/ 0 w 38"/>
                  <a:gd name="T1" fmla="*/ 19 h 19"/>
                  <a:gd name="T2" fmla="*/ 19 w 38"/>
                  <a:gd name="T3" fmla="*/ 10 h 19"/>
                  <a:gd name="T4" fmla="*/ 38 w 38"/>
                  <a:gd name="T5" fmla="*/ 0 h 19"/>
                </a:gdLst>
                <a:ahLst/>
                <a:cxnLst>
                  <a:cxn ang="0">
                    <a:pos x="T0" y="T1"/>
                  </a:cxn>
                  <a:cxn ang="0">
                    <a:pos x="T2" y="T3"/>
                  </a:cxn>
                  <a:cxn ang="0">
                    <a:pos x="T4" y="T5"/>
                  </a:cxn>
                </a:cxnLst>
                <a:rect l="0" t="0" r="r" b="b"/>
                <a:pathLst>
                  <a:path w="38" h="19">
                    <a:moveTo>
                      <a:pt x="0" y="19"/>
                    </a:moveTo>
                    <a:lnTo>
                      <a:pt x="19" y="10"/>
                    </a:lnTo>
                    <a:lnTo>
                      <a:pt x="38"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0" name="Freeform 943">
                <a:extLst>
                  <a:ext uri="{FF2B5EF4-FFF2-40B4-BE49-F238E27FC236}">
                    <a16:creationId xmlns:a16="http://schemas.microsoft.com/office/drawing/2014/main" id="{E392C364-B34A-B0E5-9E6E-E0403C9A008D}"/>
                  </a:ext>
                </a:extLst>
              </p:cNvPr>
              <p:cNvSpPr>
                <a:spLocks/>
              </p:cNvSpPr>
              <p:nvPr/>
            </p:nvSpPr>
            <p:spPr bwMode="auto">
              <a:xfrm>
                <a:off x="4070" y="1854"/>
                <a:ext cx="38" cy="19"/>
              </a:xfrm>
              <a:custGeom>
                <a:avLst/>
                <a:gdLst>
                  <a:gd name="T0" fmla="*/ 0 w 38"/>
                  <a:gd name="T1" fmla="*/ 0 h 19"/>
                  <a:gd name="T2" fmla="*/ 19 w 38"/>
                  <a:gd name="T3" fmla="*/ 10 h 19"/>
                  <a:gd name="T4" fmla="*/ 38 w 38"/>
                  <a:gd name="T5" fmla="*/ 19 h 19"/>
                </a:gdLst>
                <a:ahLst/>
                <a:cxnLst>
                  <a:cxn ang="0">
                    <a:pos x="T0" y="T1"/>
                  </a:cxn>
                  <a:cxn ang="0">
                    <a:pos x="T2" y="T3"/>
                  </a:cxn>
                  <a:cxn ang="0">
                    <a:pos x="T4" y="T5"/>
                  </a:cxn>
                </a:cxnLst>
                <a:rect l="0" t="0" r="r" b="b"/>
                <a:pathLst>
                  <a:path w="38" h="19">
                    <a:moveTo>
                      <a:pt x="0" y="0"/>
                    </a:moveTo>
                    <a:lnTo>
                      <a:pt x="19" y="10"/>
                    </a:lnTo>
                    <a:lnTo>
                      <a:pt x="38"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1" name="Freeform 944">
                <a:extLst>
                  <a:ext uri="{FF2B5EF4-FFF2-40B4-BE49-F238E27FC236}">
                    <a16:creationId xmlns:a16="http://schemas.microsoft.com/office/drawing/2014/main" id="{B74E4D72-5A2A-B618-73EF-4C85F8365CE9}"/>
                  </a:ext>
                </a:extLst>
              </p:cNvPr>
              <p:cNvSpPr>
                <a:spLocks/>
              </p:cNvSpPr>
              <p:nvPr/>
            </p:nvSpPr>
            <p:spPr bwMode="auto">
              <a:xfrm>
                <a:off x="1897" y="1835"/>
                <a:ext cx="44" cy="19"/>
              </a:xfrm>
              <a:custGeom>
                <a:avLst/>
                <a:gdLst>
                  <a:gd name="T0" fmla="*/ 0 w 44"/>
                  <a:gd name="T1" fmla="*/ 19 h 19"/>
                  <a:gd name="T2" fmla="*/ 26 w 44"/>
                  <a:gd name="T3" fmla="*/ 8 h 19"/>
                  <a:gd name="T4" fmla="*/ 44 w 44"/>
                  <a:gd name="T5" fmla="*/ 0 h 19"/>
                </a:gdLst>
                <a:ahLst/>
                <a:cxnLst>
                  <a:cxn ang="0">
                    <a:pos x="T0" y="T1"/>
                  </a:cxn>
                  <a:cxn ang="0">
                    <a:pos x="T2" y="T3"/>
                  </a:cxn>
                  <a:cxn ang="0">
                    <a:pos x="T4" y="T5"/>
                  </a:cxn>
                </a:cxnLst>
                <a:rect l="0" t="0" r="r" b="b"/>
                <a:pathLst>
                  <a:path w="44" h="19">
                    <a:moveTo>
                      <a:pt x="0" y="19"/>
                    </a:moveTo>
                    <a:lnTo>
                      <a:pt x="26" y="8"/>
                    </a:lnTo>
                    <a:lnTo>
                      <a:pt x="4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2" name="Freeform 945">
                <a:extLst>
                  <a:ext uri="{FF2B5EF4-FFF2-40B4-BE49-F238E27FC236}">
                    <a16:creationId xmlns:a16="http://schemas.microsoft.com/office/drawing/2014/main" id="{19494EC5-4F3E-1D9D-FF5D-B70F3B412126}"/>
                  </a:ext>
                </a:extLst>
              </p:cNvPr>
              <p:cNvSpPr>
                <a:spLocks/>
              </p:cNvSpPr>
              <p:nvPr/>
            </p:nvSpPr>
            <p:spPr bwMode="auto">
              <a:xfrm>
                <a:off x="4026" y="1835"/>
                <a:ext cx="44" cy="19"/>
              </a:xfrm>
              <a:custGeom>
                <a:avLst/>
                <a:gdLst>
                  <a:gd name="T0" fmla="*/ 0 w 44"/>
                  <a:gd name="T1" fmla="*/ 0 h 19"/>
                  <a:gd name="T2" fmla="*/ 18 w 44"/>
                  <a:gd name="T3" fmla="*/ 8 h 19"/>
                  <a:gd name="T4" fmla="*/ 44 w 44"/>
                  <a:gd name="T5" fmla="*/ 19 h 19"/>
                </a:gdLst>
                <a:ahLst/>
                <a:cxnLst>
                  <a:cxn ang="0">
                    <a:pos x="T0" y="T1"/>
                  </a:cxn>
                  <a:cxn ang="0">
                    <a:pos x="T2" y="T3"/>
                  </a:cxn>
                  <a:cxn ang="0">
                    <a:pos x="T4" y="T5"/>
                  </a:cxn>
                </a:cxnLst>
                <a:rect l="0" t="0" r="r" b="b"/>
                <a:pathLst>
                  <a:path w="44" h="19">
                    <a:moveTo>
                      <a:pt x="0" y="0"/>
                    </a:moveTo>
                    <a:lnTo>
                      <a:pt x="18" y="8"/>
                    </a:lnTo>
                    <a:lnTo>
                      <a:pt x="44"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3" name="Freeform 946">
                <a:extLst>
                  <a:ext uri="{FF2B5EF4-FFF2-40B4-BE49-F238E27FC236}">
                    <a16:creationId xmlns:a16="http://schemas.microsoft.com/office/drawing/2014/main" id="{44082A1A-355F-F508-E540-05422A58DBFC}"/>
                  </a:ext>
                </a:extLst>
              </p:cNvPr>
              <p:cNvSpPr>
                <a:spLocks/>
              </p:cNvSpPr>
              <p:nvPr/>
            </p:nvSpPr>
            <p:spPr bwMode="auto">
              <a:xfrm>
                <a:off x="1941" y="1816"/>
                <a:ext cx="48" cy="19"/>
              </a:xfrm>
              <a:custGeom>
                <a:avLst/>
                <a:gdLst>
                  <a:gd name="T0" fmla="*/ 0 w 48"/>
                  <a:gd name="T1" fmla="*/ 19 h 19"/>
                  <a:gd name="T2" fmla="*/ 27 w 48"/>
                  <a:gd name="T3" fmla="*/ 9 h 19"/>
                  <a:gd name="T4" fmla="*/ 48 w 48"/>
                  <a:gd name="T5" fmla="*/ 0 h 19"/>
                </a:gdLst>
                <a:ahLst/>
                <a:cxnLst>
                  <a:cxn ang="0">
                    <a:pos x="T0" y="T1"/>
                  </a:cxn>
                  <a:cxn ang="0">
                    <a:pos x="T2" y="T3"/>
                  </a:cxn>
                  <a:cxn ang="0">
                    <a:pos x="T4" y="T5"/>
                  </a:cxn>
                </a:cxnLst>
                <a:rect l="0" t="0" r="r" b="b"/>
                <a:pathLst>
                  <a:path w="48" h="19">
                    <a:moveTo>
                      <a:pt x="0" y="19"/>
                    </a:moveTo>
                    <a:lnTo>
                      <a:pt x="27" y="9"/>
                    </a:lnTo>
                    <a:lnTo>
                      <a:pt x="48"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4" name="Freeform 947">
                <a:extLst>
                  <a:ext uri="{FF2B5EF4-FFF2-40B4-BE49-F238E27FC236}">
                    <a16:creationId xmlns:a16="http://schemas.microsoft.com/office/drawing/2014/main" id="{39AFF32D-A8C9-73F4-1EDE-522BB84C17B6}"/>
                  </a:ext>
                </a:extLst>
              </p:cNvPr>
              <p:cNvSpPr>
                <a:spLocks/>
              </p:cNvSpPr>
              <p:nvPr/>
            </p:nvSpPr>
            <p:spPr bwMode="auto">
              <a:xfrm>
                <a:off x="3978" y="1816"/>
                <a:ext cx="48" cy="19"/>
              </a:xfrm>
              <a:custGeom>
                <a:avLst/>
                <a:gdLst>
                  <a:gd name="T0" fmla="*/ 0 w 48"/>
                  <a:gd name="T1" fmla="*/ 0 h 19"/>
                  <a:gd name="T2" fmla="*/ 21 w 48"/>
                  <a:gd name="T3" fmla="*/ 9 h 19"/>
                  <a:gd name="T4" fmla="*/ 48 w 48"/>
                  <a:gd name="T5" fmla="*/ 19 h 19"/>
                </a:gdLst>
                <a:ahLst/>
                <a:cxnLst>
                  <a:cxn ang="0">
                    <a:pos x="T0" y="T1"/>
                  </a:cxn>
                  <a:cxn ang="0">
                    <a:pos x="T2" y="T3"/>
                  </a:cxn>
                  <a:cxn ang="0">
                    <a:pos x="T4" y="T5"/>
                  </a:cxn>
                </a:cxnLst>
                <a:rect l="0" t="0" r="r" b="b"/>
                <a:pathLst>
                  <a:path w="48" h="19">
                    <a:moveTo>
                      <a:pt x="0" y="0"/>
                    </a:moveTo>
                    <a:lnTo>
                      <a:pt x="21" y="9"/>
                    </a:lnTo>
                    <a:lnTo>
                      <a:pt x="48"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5" name="Freeform 948">
                <a:extLst>
                  <a:ext uri="{FF2B5EF4-FFF2-40B4-BE49-F238E27FC236}">
                    <a16:creationId xmlns:a16="http://schemas.microsoft.com/office/drawing/2014/main" id="{018887F9-063D-7C6C-7085-285F8F6A1F56}"/>
                  </a:ext>
                </a:extLst>
              </p:cNvPr>
              <p:cNvSpPr>
                <a:spLocks/>
              </p:cNvSpPr>
              <p:nvPr/>
            </p:nvSpPr>
            <p:spPr bwMode="auto">
              <a:xfrm>
                <a:off x="1989" y="1798"/>
                <a:ext cx="55" cy="18"/>
              </a:xfrm>
              <a:custGeom>
                <a:avLst/>
                <a:gdLst>
                  <a:gd name="T0" fmla="*/ 0 w 55"/>
                  <a:gd name="T1" fmla="*/ 18 h 18"/>
                  <a:gd name="T2" fmla="*/ 24 w 55"/>
                  <a:gd name="T3" fmla="*/ 10 h 18"/>
                  <a:gd name="T4" fmla="*/ 55 w 55"/>
                  <a:gd name="T5" fmla="*/ 0 h 18"/>
                </a:gdLst>
                <a:ahLst/>
                <a:cxnLst>
                  <a:cxn ang="0">
                    <a:pos x="T0" y="T1"/>
                  </a:cxn>
                  <a:cxn ang="0">
                    <a:pos x="T2" y="T3"/>
                  </a:cxn>
                  <a:cxn ang="0">
                    <a:pos x="T4" y="T5"/>
                  </a:cxn>
                </a:cxnLst>
                <a:rect l="0" t="0" r="r" b="b"/>
                <a:pathLst>
                  <a:path w="55" h="18">
                    <a:moveTo>
                      <a:pt x="0" y="18"/>
                    </a:moveTo>
                    <a:lnTo>
                      <a:pt x="24" y="10"/>
                    </a:lnTo>
                    <a:lnTo>
                      <a:pt x="55"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6" name="Freeform 949">
                <a:extLst>
                  <a:ext uri="{FF2B5EF4-FFF2-40B4-BE49-F238E27FC236}">
                    <a16:creationId xmlns:a16="http://schemas.microsoft.com/office/drawing/2014/main" id="{76F90A38-3112-0422-1F61-4CB75C87960D}"/>
                  </a:ext>
                </a:extLst>
              </p:cNvPr>
              <p:cNvSpPr>
                <a:spLocks/>
              </p:cNvSpPr>
              <p:nvPr/>
            </p:nvSpPr>
            <p:spPr bwMode="auto">
              <a:xfrm>
                <a:off x="3923" y="1798"/>
                <a:ext cx="55" cy="18"/>
              </a:xfrm>
              <a:custGeom>
                <a:avLst/>
                <a:gdLst>
                  <a:gd name="T0" fmla="*/ 0 w 55"/>
                  <a:gd name="T1" fmla="*/ 0 h 18"/>
                  <a:gd name="T2" fmla="*/ 31 w 55"/>
                  <a:gd name="T3" fmla="*/ 10 h 18"/>
                  <a:gd name="T4" fmla="*/ 55 w 55"/>
                  <a:gd name="T5" fmla="*/ 18 h 18"/>
                </a:gdLst>
                <a:ahLst/>
                <a:cxnLst>
                  <a:cxn ang="0">
                    <a:pos x="T0" y="T1"/>
                  </a:cxn>
                  <a:cxn ang="0">
                    <a:pos x="T2" y="T3"/>
                  </a:cxn>
                  <a:cxn ang="0">
                    <a:pos x="T4" y="T5"/>
                  </a:cxn>
                </a:cxnLst>
                <a:rect l="0" t="0" r="r" b="b"/>
                <a:pathLst>
                  <a:path w="55" h="18">
                    <a:moveTo>
                      <a:pt x="0" y="0"/>
                    </a:moveTo>
                    <a:lnTo>
                      <a:pt x="31" y="10"/>
                    </a:lnTo>
                    <a:lnTo>
                      <a:pt x="55"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7" name="Freeform 950">
                <a:extLst>
                  <a:ext uri="{FF2B5EF4-FFF2-40B4-BE49-F238E27FC236}">
                    <a16:creationId xmlns:a16="http://schemas.microsoft.com/office/drawing/2014/main" id="{BBC871E5-2CC1-9E79-AFA7-FE1EB827C9C6}"/>
                  </a:ext>
                </a:extLst>
              </p:cNvPr>
              <p:cNvSpPr>
                <a:spLocks/>
              </p:cNvSpPr>
              <p:nvPr/>
            </p:nvSpPr>
            <p:spPr bwMode="auto">
              <a:xfrm>
                <a:off x="2044" y="1779"/>
                <a:ext cx="62" cy="19"/>
              </a:xfrm>
              <a:custGeom>
                <a:avLst/>
                <a:gdLst>
                  <a:gd name="T0" fmla="*/ 0 w 62"/>
                  <a:gd name="T1" fmla="*/ 19 h 19"/>
                  <a:gd name="T2" fmla="*/ 14 w 62"/>
                  <a:gd name="T3" fmla="*/ 14 h 19"/>
                  <a:gd name="T4" fmla="*/ 60 w 62"/>
                  <a:gd name="T5" fmla="*/ 1 h 19"/>
                  <a:gd name="T6" fmla="*/ 62 w 62"/>
                  <a:gd name="T7" fmla="*/ 0 h 19"/>
                </a:gdLst>
                <a:ahLst/>
                <a:cxnLst>
                  <a:cxn ang="0">
                    <a:pos x="T0" y="T1"/>
                  </a:cxn>
                  <a:cxn ang="0">
                    <a:pos x="T2" y="T3"/>
                  </a:cxn>
                  <a:cxn ang="0">
                    <a:pos x="T4" y="T5"/>
                  </a:cxn>
                  <a:cxn ang="0">
                    <a:pos x="T6" y="T7"/>
                  </a:cxn>
                </a:cxnLst>
                <a:rect l="0" t="0" r="r" b="b"/>
                <a:pathLst>
                  <a:path w="62" h="19">
                    <a:moveTo>
                      <a:pt x="0" y="19"/>
                    </a:moveTo>
                    <a:lnTo>
                      <a:pt x="14" y="14"/>
                    </a:lnTo>
                    <a:lnTo>
                      <a:pt x="60" y="1"/>
                    </a:lnTo>
                    <a:lnTo>
                      <a:pt x="62"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8" name="Freeform 951">
                <a:extLst>
                  <a:ext uri="{FF2B5EF4-FFF2-40B4-BE49-F238E27FC236}">
                    <a16:creationId xmlns:a16="http://schemas.microsoft.com/office/drawing/2014/main" id="{4B7DABE3-AC43-342E-C25B-A9E4C8F92FB5}"/>
                  </a:ext>
                </a:extLst>
              </p:cNvPr>
              <p:cNvSpPr>
                <a:spLocks/>
              </p:cNvSpPr>
              <p:nvPr/>
            </p:nvSpPr>
            <p:spPr bwMode="auto">
              <a:xfrm>
                <a:off x="3861" y="1779"/>
                <a:ext cx="62" cy="19"/>
              </a:xfrm>
              <a:custGeom>
                <a:avLst/>
                <a:gdLst>
                  <a:gd name="T0" fmla="*/ 0 w 62"/>
                  <a:gd name="T1" fmla="*/ 0 h 19"/>
                  <a:gd name="T2" fmla="*/ 2 w 62"/>
                  <a:gd name="T3" fmla="*/ 1 h 19"/>
                  <a:gd name="T4" fmla="*/ 48 w 62"/>
                  <a:gd name="T5" fmla="*/ 14 h 19"/>
                  <a:gd name="T6" fmla="*/ 62 w 62"/>
                  <a:gd name="T7" fmla="*/ 19 h 19"/>
                </a:gdLst>
                <a:ahLst/>
                <a:cxnLst>
                  <a:cxn ang="0">
                    <a:pos x="T0" y="T1"/>
                  </a:cxn>
                  <a:cxn ang="0">
                    <a:pos x="T2" y="T3"/>
                  </a:cxn>
                  <a:cxn ang="0">
                    <a:pos x="T4" y="T5"/>
                  </a:cxn>
                  <a:cxn ang="0">
                    <a:pos x="T6" y="T7"/>
                  </a:cxn>
                </a:cxnLst>
                <a:rect l="0" t="0" r="r" b="b"/>
                <a:pathLst>
                  <a:path w="62" h="19">
                    <a:moveTo>
                      <a:pt x="0" y="0"/>
                    </a:moveTo>
                    <a:lnTo>
                      <a:pt x="2" y="1"/>
                    </a:lnTo>
                    <a:lnTo>
                      <a:pt x="48" y="14"/>
                    </a:lnTo>
                    <a:lnTo>
                      <a:pt x="62"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49" name="Freeform 952">
                <a:extLst>
                  <a:ext uri="{FF2B5EF4-FFF2-40B4-BE49-F238E27FC236}">
                    <a16:creationId xmlns:a16="http://schemas.microsoft.com/office/drawing/2014/main" id="{362EED83-0674-3AAB-20C1-4AEE92FC3E25}"/>
                  </a:ext>
                </a:extLst>
              </p:cNvPr>
              <p:cNvSpPr>
                <a:spLocks/>
              </p:cNvSpPr>
              <p:nvPr/>
            </p:nvSpPr>
            <p:spPr bwMode="auto">
              <a:xfrm>
                <a:off x="2106" y="1760"/>
                <a:ext cx="72" cy="19"/>
              </a:xfrm>
              <a:custGeom>
                <a:avLst/>
                <a:gdLst>
                  <a:gd name="T0" fmla="*/ 0 w 72"/>
                  <a:gd name="T1" fmla="*/ 19 h 19"/>
                  <a:gd name="T2" fmla="*/ 43 w 72"/>
                  <a:gd name="T3" fmla="*/ 7 h 19"/>
                  <a:gd name="T4" fmla="*/ 72 w 72"/>
                  <a:gd name="T5" fmla="*/ 0 h 19"/>
                </a:gdLst>
                <a:ahLst/>
                <a:cxnLst>
                  <a:cxn ang="0">
                    <a:pos x="T0" y="T1"/>
                  </a:cxn>
                  <a:cxn ang="0">
                    <a:pos x="T2" y="T3"/>
                  </a:cxn>
                  <a:cxn ang="0">
                    <a:pos x="T4" y="T5"/>
                  </a:cxn>
                </a:cxnLst>
                <a:rect l="0" t="0" r="r" b="b"/>
                <a:pathLst>
                  <a:path w="72" h="19">
                    <a:moveTo>
                      <a:pt x="0" y="19"/>
                    </a:moveTo>
                    <a:lnTo>
                      <a:pt x="43" y="7"/>
                    </a:lnTo>
                    <a:lnTo>
                      <a:pt x="72"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0" name="Freeform 953">
                <a:extLst>
                  <a:ext uri="{FF2B5EF4-FFF2-40B4-BE49-F238E27FC236}">
                    <a16:creationId xmlns:a16="http://schemas.microsoft.com/office/drawing/2014/main" id="{C1AAD6D8-86DD-D7F2-26D3-95AF03C0A154}"/>
                  </a:ext>
                </a:extLst>
              </p:cNvPr>
              <p:cNvSpPr>
                <a:spLocks/>
              </p:cNvSpPr>
              <p:nvPr/>
            </p:nvSpPr>
            <p:spPr bwMode="auto">
              <a:xfrm>
                <a:off x="3789" y="1760"/>
                <a:ext cx="72" cy="19"/>
              </a:xfrm>
              <a:custGeom>
                <a:avLst/>
                <a:gdLst>
                  <a:gd name="T0" fmla="*/ 0 w 72"/>
                  <a:gd name="T1" fmla="*/ 0 h 19"/>
                  <a:gd name="T2" fmla="*/ 29 w 72"/>
                  <a:gd name="T3" fmla="*/ 7 h 19"/>
                  <a:gd name="T4" fmla="*/ 72 w 72"/>
                  <a:gd name="T5" fmla="*/ 19 h 19"/>
                </a:gdLst>
                <a:ahLst/>
                <a:cxnLst>
                  <a:cxn ang="0">
                    <a:pos x="T0" y="T1"/>
                  </a:cxn>
                  <a:cxn ang="0">
                    <a:pos x="T2" y="T3"/>
                  </a:cxn>
                  <a:cxn ang="0">
                    <a:pos x="T4" y="T5"/>
                  </a:cxn>
                </a:cxnLst>
                <a:rect l="0" t="0" r="r" b="b"/>
                <a:pathLst>
                  <a:path w="72" h="19">
                    <a:moveTo>
                      <a:pt x="0" y="0"/>
                    </a:moveTo>
                    <a:lnTo>
                      <a:pt x="29" y="7"/>
                    </a:lnTo>
                    <a:lnTo>
                      <a:pt x="72"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1" name="Freeform 954">
                <a:extLst>
                  <a:ext uri="{FF2B5EF4-FFF2-40B4-BE49-F238E27FC236}">
                    <a16:creationId xmlns:a16="http://schemas.microsoft.com/office/drawing/2014/main" id="{39ABF615-939E-355E-9468-EFFFD08E06EF}"/>
                  </a:ext>
                </a:extLst>
              </p:cNvPr>
              <p:cNvSpPr>
                <a:spLocks/>
              </p:cNvSpPr>
              <p:nvPr/>
            </p:nvSpPr>
            <p:spPr bwMode="auto">
              <a:xfrm>
                <a:off x="2178" y="1741"/>
                <a:ext cx="83" cy="19"/>
              </a:xfrm>
              <a:custGeom>
                <a:avLst/>
                <a:gdLst>
                  <a:gd name="T0" fmla="*/ 0 w 83"/>
                  <a:gd name="T1" fmla="*/ 19 h 19"/>
                  <a:gd name="T2" fmla="*/ 16 w 83"/>
                  <a:gd name="T3" fmla="*/ 15 h 19"/>
                  <a:gd name="T4" fmla="*/ 61 w 83"/>
                  <a:gd name="T5" fmla="*/ 5 h 19"/>
                  <a:gd name="T6" fmla="*/ 83 w 83"/>
                  <a:gd name="T7" fmla="*/ 0 h 19"/>
                </a:gdLst>
                <a:ahLst/>
                <a:cxnLst>
                  <a:cxn ang="0">
                    <a:pos x="T0" y="T1"/>
                  </a:cxn>
                  <a:cxn ang="0">
                    <a:pos x="T2" y="T3"/>
                  </a:cxn>
                  <a:cxn ang="0">
                    <a:pos x="T4" y="T5"/>
                  </a:cxn>
                  <a:cxn ang="0">
                    <a:pos x="T6" y="T7"/>
                  </a:cxn>
                </a:cxnLst>
                <a:rect l="0" t="0" r="r" b="b"/>
                <a:pathLst>
                  <a:path w="83" h="19">
                    <a:moveTo>
                      <a:pt x="0" y="19"/>
                    </a:moveTo>
                    <a:lnTo>
                      <a:pt x="16" y="15"/>
                    </a:lnTo>
                    <a:lnTo>
                      <a:pt x="61" y="5"/>
                    </a:lnTo>
                    <a:lnTo>
                      <a:pt x="83"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2" name="Freeform 955">
                <a:extLst>
                  <a:ext uri="{FF2B5EF4-FFF2-40B4-BE49-F238E27FC236}">
                    <a16:creationId xmlns:a16="http://schemas.microsoft.com/office/drawing/2014/main" id="{9AE4C61A-3B85-0EA4-B209-7745C77B1954}"/>
                  </a:ext>
                </a:extLst>
              </p:cNvPr>
              <p:cNvSpPr>
                <a:spLocks/>
              </p:cNvSpPr>
              <p:nvPr/>
            </p:nvSpPr>
            <p:spPr bwMode="auto">
              <a:xfrm>
                <a:off x="3706" y="1741"/>
                <a:ext cx="83" cy="19"/>
              </a:xfrm>
              <a:custGeom>
                <a:avLst/>
                <a:gdLst>
                  <a:gd name="T0" fmla="*/ 0 w 83"/>
                  <a:gd name="T1" fmla="*/ 0 h 19"/>
                  <a:gd name="T2" fmla="*/ 22 w 83"/>
                  <a:gd name="T3" fmla="*/ 5 h 19"/>
                  <a:gd name="T4" fmla="*/ 67 w 83"/>
                  <a:gd name="T5" fmla="*/ 15 h 19"/>
                  <a:gd name="T6" fmla="*/ 83 w 83"/>
                  <a:gd name="T7" fmla="*/ 19 h 19"/>
                </a:gdLst>
                <a:ahLst/>
                <a:cxnLst>
                  <a:cxn ang="0">
                    <a:pos x="T0" y="T1"/>
                  </a:cxn>
                  <a:cxn ang="0">
                    <a:pos x="T2" y="T3"/>
                  </a:cxn>
                  <a:cxn ang="0">
                    <a:pos x="T4" y="T5"/>
                  </a:cxn>
                  <a:cxn ang="0">
                    <a:pos x="T6" y="T7"/>
                  </a:cxn>
                </a:cxnLst>
                <a:rect l="0" t="0" r="r" b="b"/>
                <a:pathLst>
                  <a:path w="83" h="19">
                    <a:moveTo>
                      <a:pt x="0" y="0"/>
                    </a:moveTo>
                    <a:lnTo>
                      <a:pt x="22" y="5"/>
                    </a:lnTo>
                    <a:lnTo>
                      <a:pt x="67" y="15"/>
                    </a:lnTo>
                    <a:lnTo>
                      <a:pt x="83"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3" name="Freeform 956">
                <a:extLst>
                  <a:ext uri="{FF2B5EF4-FFF2-40B4-BE49-F238E27FC236}">
                    <a16:creationId xmlns:a16="http://schemas.microsoft.com/office/drawing/2014/main" id="{56BC5BD9-35FA-A563-B25F-2FAA5A324F13}"/>
                  </a:ext>
                </a:extLst>
              </p:cNvPr>
              <p:cNvSpPr>
                <a:spLocks/>
              </p:cNvSpPr>
              <p:nvPr/>
            </p:nvSpPr>
            <p:spPr bwMode="auto">
              <a:xfrm>
                <a:off x="2261" y="1722"/>
                <a:ext cx="100" cy="19"/>
              </a:xfrm>
              <a:custGeom>
                <a:avLst/>
                <a:gdLst>
                  <a:gd name="T0" fmla="*/ 0 w 100"/>
                  <a:gd name="T1" fmla="*/ 19 h 19"/>
                  <a:gd name="T2" fmla="*/ 23 w 100"/>
                  <a:gd name="T3" fmla="*/ 15 h 19"/>
                  <a:gd name="T4" fmla="*/ 68 w 100"/>
                  <a:gd name="T5" fmla="*/ 6 h 19"/>
                  <a:gd name="T6" fmla="*/ 100 w 100"/>
                  <a:gd name="T7" fmla="*/ 0 h 19"/>
                </a:gdLst>
                <a:ahLst/>
                <a:cxnLst>
                  <a:cxn ang="0">
                    <a:pos x="T0" y="T1"/>
                  </a:cxn>
                  <a:cxn ang="0">
                    <a:pos x="T2" y="T3"/>
                  </a:cxn>
                  <a:cxn ang="0">
                    <a:pos x="T4" y="T5"/>
                  </a:cxn>
                  <a:cxn ang="0">
                    <a:pos x="T6" y="T7"/>
                  </a:cxn>
                </a:cxnLst>
                <a:rect l="0" t="0" r="r" b="b"/>
                <a:pathLst>
                  <a:path w="100" h="19">
                    <a:moveTo>
                      <a:pt x="0" y="19"/>
                    </a:moveTo>
                    <a:lnTo>
                      <a:pt x="23" y="15"/>
                    </a:lnTo>
                    <a:lnTo>
                      <a:pt x="68" y="6"/>
                    </a:lnTo>
                    <a:lnTo>
                      <a:pt x="100"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4" name="Freeform 957">
                <a:extLst>
                  <a:ext uri="{FF2B5EF4-FFF2-40B4-BE49-F238E27FC236}">
                    <a16:creationId xmlns:a16="http://schemas.microsoft.com/office/drawing/2014/main" id="{99EC5390-CB77-23D5-C34A-7D1676BAE22A}"/>
                  </a:ext>
                </a:extLst>
              </p:cNvPr>
              <p:cNvSpPr>
                <a:spLocks/>
              </p:cNvSpPr>
              <p:nvPr/>
            </p:nvSpPr>
            <p:spPr bwMode="auto">
              <a:xfrm>
                <a:off x="3606" y="1722"/>
                <a:ext cx="100" cy="19"/>
              </a:xfrm>
              <a:custGeom>
                <a:avLst/>
                <a:gdLst>
                  <a:gd name="T0" fmla="*/ 0 w 100"/>
                  <a:gd name="T1" fmla="*/ 0 h 19"/>
                  <a:gd name="T2" fmla="*/ 32 w 100"/>
                  <a:gd name="T3" fmla="*/ 6 h 19"/>
                  <a:gd name="T4" fmla="*/ 77 w 100"/>
                  <a:gd name="T5" fmla="*/ 15 h 19"/>
                  <a:gd name="T6" fmla="*/ 100 w 100"/>
                  <a:gd name="T7" fmla="*/ 19 h 19"/>
                </a:gdLst>
                <a:ahLst/>
                <a:cxnLst>
                  <a:cxn ang="0">
                    <a:pos x="T0" y="T1"/>
                  </a:cxn>
                  <a:cxn ang="0">
                    <a:pos x="T2" y="T3"/>
                  </a:cxn>
                  <a:cxn ang="0">
                    <a:pos x="T4" y="T5"/>
                  </a:cxn>
                  <a:cxn ang="0">
                    <a:pos x="T6" y="T7"/>
                  </a:cxn>
                </a:cxnLst>
                <a:rect l="0" t="0" r="r" b="b"/>
                <a:pathLst>
                  <a:path w="100" h="19">
                    <a:moveTo>
                      <a:pt x="0" y="0"/>
                    </a:moveTo>
                    <a:lnTo>
                      <a:pt x="32" y="6"/>
                    </a:lnTo>
                    <a:lnTo>
                      <a:pt x="77" y="15"/>
                    </a:lnTo>
                    <a:lnTo>
                      <a:pt x="100"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5" name="Freeform 958">
                <a:extLst>
                  <a:ext uri="{FF2B5EF4-FFF2-40B4-BE49-F238E27FC236}">
                    <a16:creationId xmlns:a16="http://schemas.microsoft.com/office/drawing/2014/main" id="{7CF034DE-60C4-2F60-7313-D25FEB59BDED}"/>
                  </a:ext>
                </a:extLst>
              </p:cNvPr>
              <p:cNvSpPr>
                <a:spLocks/>
              </p:cNvSpPr>
              <p:nvPr/>
            </p:nvSpPr>
            <p:spPr bwMode="auto">
              <a:xfrm>
                <a:off x="2361" y="1703"/>
                <a:ext cx="126" cy="19"/>
              </a:xfrm>
              <a:custGeom>
                <a:avLst/>
                <a:gdLst>
                  <a:gd name="T0" fmla="*/ 0 w 126"/>
                  <a:gd name="T1" fmla="*/ 19 h 19"/>
                  <a:gd name="T2" fmla="*/ 13 w 126"/>
                  <a:gd name="T3" fmla="*/ 17 h 19"/>
                  <a:gd name="T4" fmla="*/ 58 w 126"/>
                  <a:gd name="T5" fmla="*/ 10 h 19"/>
                  <a:gd name="T6" fmla="*/ 104 w 126"/>
                  <a:gd name="T7" fmla="*/ 4 h 19"/>
                  <a:gd name="T8" fmla="*/ 126 w 126"/>
                  <a:gd name="T9" fmla="*/ 0 h 19"/>
                </a:gdLst>
                <a:ahLst/>
                <a:cxnLst>
                  <a:cxn ang="0">
                    <a:pos x="T0" y="T1"/>
                  </a:cxn>
                  <a:cxn ang="0">
                    <a:pos x="T2" y="T3"/>
                  </a:cxn>
                  <a:cxn ang="0">
                    <a:pos x="T4" y="T5"/>
                  </a:cxn>
                  <a:cxn ang="0">
                    <a:pos x="T6" y="T7"/>
                  </a:cxn>
                  <a:cxn ang="0">
                    <a:pos x="T8" y="T9"/>
                  </a:cxn>
                </a:cxnLst>
                <a:rect l="0" t="0" r="r" b="b"/>
                <a:pathLst>
                  <a:path w="126" h="19">
                    <a:moveTo>
                      <a:pt x="0" y="19"/>
                    </a:moveTo>
                    <a:lnTo>
                      <a:pt x="13" y="17"/>
                    </a:lnTo>
                    <a:lnTo>
                      <a:pt x="58" y="10"/>
                    </a:lnTo>
                    <a:lnTo>
                      <a:pt x="104" y="4"/>
                    </a:lnTo>
                    <a:lnTo>
                      <a:pt x="126"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6" name="Freeform 959">
                <a:extLst>
                  <a:ext uri="{FF2B5EF4-FFF2-40B4-BE49-F238E27FC236}">
                    <a16:creationId xmlns:a16="http://schemas.microsoft.com/office/drawing/2014/main" id="{CF1B7F8A-CA97-718D-B858-4EC492642E21}"/>
                  </a:ext>
                </a:extLst>
              </p:cNvPr>
              <p:cNvSpPr>
                <a:spLocks/>
              </p:cNvSpPr>
              <p:nvPr/>
            </p:nvSpPr>
            <p:spPr bwMode="auto">
              <a:xfrm>
                <a:off x="3480" y="1703"/>
                <a:ext cx="126" cy="19"/>
              </a:xfrm>
              <a:custGeom>
                <a:avLst/>
                <a:gdLst>
                  <a:gd name="T0" fmla="*/ 0 w 126"/>
                  <a:gd name="T1" fmla="*/ 0 h 19"/>
                  <a:gd name="T2" fmla="*/ 22 w 126"/>
                  <a:gd name="T3" fmla="*/ 4 h 19"/>
                  <a:gd name="T4" fmla="*/ 68 w 126"/>
                  <a:gd name="T5" fmla="*/ 10 h 19"/>
                  <a:gd name="T6" fmla="*/ 113 w 126"/>
                  <a:gd name="T7" fmla="*/ 17 h 19"/>
                  <a:gd name="T8" fmla="*/ 126 w 126"/>
                  <a:gd name="T9" fmla="*/ 19 h 19"/>
                </a:gdLst>
                <a:ahLst/>
                <a:cxnLst>
                  <a:cxn ang="0">
                    <a:pos x="T0" y="T1"/>
                  </a:cxn>
                  <a:cxn ang="0">
                    <a:pos x="T2" y="T3"/>
                  </a:cxn>
                  <a:cxn ang="0">
                    <a:pos x="T4" y="T5"/>
                  </a:cxn>
                  <a:cxn ang="0">
                    <a:pos x="T6" y="T7"/>
                  </a:cxn>
                  <a:cxn ang="0">
                    <a:pos x="T8" y="T9"/>
                  </a:cxn>
                </a:cxnLst>
                <a:rect l="0" t="0" r="r" b="b"/>
                <a:pathLst>
                  <a:path w="126" h="19">
                    <a:moveTo>
                      <a:pt x="0" y="0"/>
                    </a:moveTo>
                    <a:lnTo>
                      <a:pt x="22" y="4"/>
                    </a:lnTo>
                    <a:lnTo>
                      <a:pt x="68" y="10"/>
                    </a:lnTo>
                    <a:lnTo>
                      <a:pt x="113" y="17"/>
                    </a:lnTo>
                    <a:lnTo>
                      <a:pt x="126" y="19"/>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7" name="Freeform 960">
                <a:extLst>
                  <a:ext uri="{FF2B5EF4-FFF2-40B4-BE49-F238E27FC236}">
                    <a16:creationId xmlns:a16="http://schemas.microsoft.com/office/drawing/2014/main" id="{478C81B2-E6F8-B972-A8C7-F6A886FD64A9}"/>
                  </a:ext>
                </a:extLst>
              </p:cNvPr>
              <p:cNvSpPr>
                <a:spLocks/>
              </p:cNvSpPr>
              <p:nvPr/>
            </p:nvSpPr>
            <p:spPr bwMode="auto">
              <a:xfrm>
                <a:off x="2487" y="1685"/>
                <a:ext cx="184" cy="18"/>
              </a:xfrm>
              <a:custGeom>
                <a:avLst/>
                <a:gdLst>
                  <a:gd name="T0" fmla="*/ 0 w 184"/>
                  <a:gd name="T1" fmla="*/ 18 h 18"/>
                  <a:gd name="T2" fmla="*/ 23 w 184"/>
                  <a:gd name="T3" fmla="*/ 16 h 18"/>
                  <a:gd name="T4" fmla="*/ 68 w 184"/>
                  <a:gd name="T5" fmla="*/ 11 h 18"/>
                  <a:gd name="T6" fmla="*/ 113 w 184"/>
                  <a:gd name="T7" fmla="*/ 6 h 18"/>
                  <a:gd name="T8" fmla="*/ 158 w 184"/>
                  <a:gd name="T9" fmla="*/ 2 h 18"/>
                  <a:gd name="T10" fmla="*/ 184 w 184"/>
                  <a:gd name="T11" fmla="*/ 0 h 18"/>
                </a:gdLst>
                <a:ahLst/>
                <a:cxnLst>
                  <a:cxn ang="0">
                    <a:pos x="T0" y="T1"/>
                  </a:cxn>
                  <a:cxn ang="0">
                    <a:pos x="T2" y="T3"/>
                  </a:cxn>
                  <a:cxn ang="0">
                    <a:pos x="T4" y="T5"/>
                  </a:cxn>
                  <a:cxn ang="0">
                    <a:pos x="T6" y="T7"/>
                  </a:cxn>
                  <a:cxn ang="0">
                    <a:pos x="T8" y="T9"/>
                  </a:cxn>
                  <a:cxn ang="0">
                    <a:pos x="T10" y="T11"/>
                  </a:cxn>
                </a:cxnLst>
                <a:rect l="0" t="0" r="r" b="b"/>
                <a:pathLst>
                  <a:path w="184" h="18">
                    <a:moveTo>
                      <a:pt x="0" y="18"/>
                    </a:moveTo>
                    <a:lnTo>
                      <a:pt x="23" y="16"/>
                    </a:lnTo>
                    <a:lnTo>
                      <a:pt x="68" y="11"/>
                    </a:lnTo>
                    <a:lnTo>
                      <a:pt x="113" y="6"/>
                    </a:lnTo>
                    <a:lnTo>
                      <a:pt x="158" y="2"/>
                    </a:lnTo>
                    <a:lnTo>
                      <a:pt x="18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8" name="Freeform 961">
                <a:extLst>
                  <a:ext uri="{FF2B5EF4-FFF2-40B4-BE49-F238E27FC236}">
                    <a16:creationId xmlns:a16="http://schemas.microsoft.com/office/drawing/2014/main" id="{425A0A25-2974-3E39-D914-B36246049EE8}"/>
                  </a:ext>
                </a:extLst>
              </p:cNvPr>
              <p:cNvSpPr>
                <a:spLocks/>
              </p:cNvSpPr>
              <p:nvPr/>
            </p:nvSpPr>
            <p:spPr bwMode="auto">
              <a:xfrm>
                <a:off x="3296" y="1685"/>
                <a:ext cx="184" cy="18"/>
              </a:xfrm>
              <a:custGeom>
                <a:avLst/>
                <a:gdLst>
                  <a:gd name="T0" fmla="*/ 0 w 184"/>
                  <a:gd name="T1" fmla="*/ 0 h 18"/>
                  <a:gd name="T2" fmla="*/ 26 w 184"/>
                  <a:gd name="T3" fmla="*/ 2 h 18"/>
                  <a:gd name="T4" fmla="*/ 71 w 184"/>
                  <a:gd name="T5" fmla="*/ 6 h 18"/>
                  <a:gd name="T6" fmla="*/ 116 w 184"/>
                  <a:gd name="T7" fmla="*/ 11 h 18"/>
                  <a:gd name="T8" fmla="*/ 161 w 184"/>
                  <a:gd name="T9" fmla="*/ 16 h 18"/>
                  <a:gd name="T10" fmla="*/ 184 w 184"/>
                  <a:gd name="T11" fmla="*/ 18 h 18"/>
                </a:gdLst>
                <a:ahLst/>
                <a:cxnLst>
                  <a:cxn ang="0">
                    <a:pos x="T0" y="T1"/>
                  </a:cxn>
                  <a:cxn ang="0">
                    <a:pos x="T2" y="T3"/>
                  </a:cxn>
                  <a:cxn ang="0">
                    <a:pos x="T4" y="T5"/>
                  </a:cxn>
                  <a:cxn ang="0">
                    <a:pos x="T6" y="T7"/>
                  </a:cxn>
                  <a:cxn ang="0">
                    <a:pos x="T8" y="T9"/>
                  </a:cxn>
                  <a:cxn ang="0">
                    <a:pos x="T10" y="T11"/>
                  </a:cxn>
                </a:cxnLst>
                <a:rect l="0" t="0" r="r" b="b"/>
                <a:pathLst>
                  <a:path w="184" h="18">
                    <a:moveTo>
                      <a:pt x="0" y="0"/>
                    </a:moveTo>
                    <a:lnTo>
                      <a:pt x="26" y="2"/>
                    </a:lnTo>
                    <a:lnTo>
                      <a:pt x="71" y="6"/>
                    </a:lnTo>
                    <a:lnTo>
                      <a:pt x="116" y="11"/>
                    </a:lnTo>
                    <a:lnTo>
                      <a:pt x="161" y="16"/>
                    </a:lnTo>
                    <a:lnTo>
                      <a:pt x="184" y="1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59" name="Freeform 962">
                <a:extLst>
                  <a:ext uri="{FF2B5EF4-FFF2-40B4-BE49-F238E27FC236}">
                    <a16:creationId xmlns:a16="http://schemas.microsoft.com/office/drawing/2014/main" id="{DE138291-C29E-F697-F697-45C5CF309DBB}"/>
                  </a:ext>
                </a:extLst>
              </p:cNvPr>
              <p:cNvSpPr>
                <a:spLocks/>
              </p:cNvSpPr>
              <p:nvPr/>
            </p:nvSpPr>
            <p:spPr bwMode="auto">
              <a:xfrm>
                <a:off x="2671" y="1673"/>
                <a:ext cx="625" cy="12"/>
              </a:xfrm>
              <a:custGeom>
                <a:avLst/>
                <a:gdLst>
                  <a:gd name="T0" fmla="*/ 0 w 625"/>
                  <a:gd name="T1" fmla="*/ 12 h 12"/>
                  <a:gd name="T2" fmla="*/ 19 w 625"/>
                  <a:gd name="T3" fmla="*/ 10 h 12"/>
                  <a:gd name="T4" fmla="*/ 64 w 625"/>
                  <a:gd name="T5" fmla="*/ 7 h 12"/>
                  <a:gd name="T6" fmla="*/ 109 w 625"/>
                  <a:gd name="T7" fmla="*/ 5 h 12"/>
                  <a:gd name="T8" fmla="*/ 154 w 625"/>
                  <a:gd name="T9" fmla="*/ 3 h 12"/>
                  <a:gd name="T10" fmla="*/ 200 w 625"/>
                  <a:gd name="T11" fmla="*/ 1 h 12"/>
                  <a:gd name="T12" fmla="*/ 245 w 625"/>
                  <a:gd name="T13" fmla="*/ 1 h 12"/>
                  <a:gd name="T14" fmla="*/ 290 w 625"/>
                  <a:gd name="T15" fmla="*/ 0 h 12"/>
                  <a:gd name="T16" fmla="*/ 335 w 625"/>
                  <a:gd name="T17" fmla="*/ 0 h 12"/>
                  <a:gd name="T18" fmla="*/ 380 w 625"/>
                  <a:gd name="T19" fmla="*/ 1 h 12"/>
                  <a:gd name="T20" fmla="*/ 425 w 625"/>
                  <a:gd name="T21" fmla="*/ 1 h 12"/>
                  <a:gd name="T22" fmla="*/ 471 w 625"/>
                  <a:gd name="T23" fmla="*/ 3 h 12"/>
                  <a:gd name="T24" fmla="*/ 516 w 625"/>
                  <a:gd name="T25" fmla="*/ 5 h 12"/>
                  <a:gd name="T26" fmla="*/ 561 w 625"/>
                  <a:gd name="T27" fmla="*/ 7 h 12"/>
                  <a:gd name="T28" fmla="*/ 606 w 625"/>
                  <a:gd name="T29" fmla="*/ 10 h 12"/>
                  <a:gd name="T30" fmla="*/ 625 w 62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5" h="12">
                    <a:moveTo>
                      <a:pt x="0" y="12"/>
                    </a:moveTo>
                    <a:lnTo>
                      <a:pt x="19" y="10"/>
                    </a:lnTo>
                    <a:lnTo>
                      <a:pt x="64" y="7"/>
                    </a:lnTo>
                    <a:lnTo>
                      <a:pt x="109" y="5"/>
                    </a:lnTo>
                    <a:lnTo>
                      <a:pt x="154" y="3"/>
                    </a:lnTo>
                    <a:lnTo>
                      <a:pt x="200" y="1"/>
                    </a:lnTo>
                    <a:lnTo>
                      <a:pt x="245" y="1"/>
                    </a:lnTo>
                    <a:lnTo>
                      <a:pt x="290" y="0"/>
                    </a:lnTo>
                    <a:lnTo>
                      <a:pt x="335" y="0"/>
                    </a:lnTo>
                    <a:lnTo>
                      <a:pt x="380" y="1"/>
                    </a:lnTo>
                    <a:lnTo>
                      <a:pt x="425" y="1"/>
                    </a:lnTo>
                    <a:lnTo>
                      <a:pt x="471" y="3"/>
                    </a:lnTo>
                    <a:lnTo>
                      <a:pt x="516" y="5"/>
                    </a:lnTo>
                    <a:lnTo>
                      <a:pt x="561" y="7"/>
                    </a:lnTo>
                    <a:lnTo>
                      <a:pt x="606" y="10"/>
                    </a:lnTo>
                    <a:lnTo>
                      <a:pt x="625" y="12"/>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0" name="Freeform 963">
                <a:extLst>
                  <a:ext uri="{FF2B5EF4-FFF2-40B4-BE49-F238E27FC236}">
                    <a16:creationId xmlns:a16="http://schemas.microsoft.com/office/drawing/2014/main" id="{FB1BC21C-4956-977C-1A20-6AE4B7416A9D}"/>
                  </a:ext>
                </a:extLst>
              </p:cNvPr>
              <p:cNvSpPr>
                <a:spLocks/>
              </p:cNvSpPr>
              <p:nvPr/>
            </p:nvSpPr>
            <p:spPr bwMode="auto">
              <a:xfrm>
                <a:off x="2628" y="2569"/>
                <a:ext cx="711" cy="13"/>
              </a:xfrm>
              <a:custGeom>
                <a:avLst/>
                <a:gdLst>
                  <a:gd name="T0" fmla="*/ 711 w 711"/>
                  <a:gd name="T1" fmla="*/ 0 h 13"/>
                  <a:gd name="T2" fmla="*/ 694 w 711"/>
                  <a:gd name="T3" fmla="*/ 1 h 13"/>
                  <a:gd name="T4" fmla="*/ 649 w 711"/>
                  <a:gd name="T5" fmla="*/ 4 h 13"/>
                  <a:gd name="T6" fmla="*/ 604 w 711"/>
                  <a:gd name="T7" fmla="*/ 7 h 13"/>
                  <a:gd name="T8" fmla="*/ 559 w 711"/>
                  <a:gd name="T9" fmla="*/ 9 h 13"/>
                  <a:gd name="T10" fmla="*/ 514 w 711"/>
                  <a:gd name="T11" fmla="*/ 11 h 13"/>
                  <a:gd name="T12" fmla="*/ 468 w 711"/>
                  <a:gd name="T13" fmla="*/ 12 h 13"/>
                  <a:gd name="T14" fmla="*/ 423 w 711"/>
                  <a:gd name="T15" fmla="*/ 13 h 13"/>
                  <a:gd name="T16" fmla="*/ 378 w 711"/>
                  <a:gd name="T17" fmla="*/ 13 h 13"/>
                  <a:gd name="T18" fmla="*/ 333 w 711"/>
                  <a:gd name="T19" fmla="*/ 13 h 13"/>
                  <a:gd name="T20" fmla="*/ 288 w 711"/>
                  <a:gd name="T21" fmla="*/ 13 h 13"/>
                  <a:gd name="T22" fmla="*/ 243 w 711"/>
                  <a:gd name="T23" fmla="*/ 12 h 13"/>
                  <a:gd name="T24" fmla="*/ 197 w 711"/>
                  <a:gd name="T25" fmla="*/ 11 h 13"/>
                  <a:gd name="T26" fmla="*/ 152 w 711"/>
                  <a:gd name="T27" fmla="*/ 9 h 13"/>
                  <a:gd name="T28" fmla="*/ 107 w 711"/>
                  <a:gd name="T29" fmla="*/ 7 h 13"/>
                  <a:gd name="T30" fmla="*/ 62 w 711"/>
                  <a:gd name="T31" fmla="*/ 4 h 13"/>
                  <a:gd name="T32" fmla="*/ 17 w 711"/>
                  <a:gd name="T33" fmla="*/ 1 h 13"/>
                  <a:gd name="T34" fmla="*/ 0 w 711"/>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1" h="13">
                    <a:moveTo>
                      <a:pt x="711" y="0"/>
                    </a:moveTo>
                    <a:lnTo>
                      <a:pt x="694" y="1"/>
                    </a:lnTo>
                    <a:lnTo>
                      <a:pt x="649" y="4"/>
                    </a:lnTo>
                    <a:lnTo>
                      <a:pt x="604" y="7"/>
                    </a:lnTo>
                    <a:lnTo>
                      <a:pt x="559" y="9"/>
                    </a:lnTo>
                    <a:lnTo>
                      <a:pt x="514" y="11"/>
                    </a:lnTo>
                    <a:lnTo>
                      <a:pt x="468" y="12"/>
                    </a:lnTo>
                    <a:lnTo>
                      <a:pt x="423" y="13"/>
                    </a:lnTo>
                    <a:lnTo>
                      <a:pt x="378" y="13"/>
                    </a:lnTo>
                    <a:lnTo>
                      <a:pt x="333" y="13"/>
                    </a:lnTo>
                    <a:lnTo>
                      <a:pt x="288" y="13"/>
                    </a:lnTo>
                    <a:lnTo>
                      <a:pt x="243" y="12"/>
                    </a:lnTo>
                    <a:lnTo>
                      <a:pt x="197" y="11"/>
                    </a:lnTo>
                    <a:lnTo>
                      <a:pt x="152" y="9"/>
                    </a:lnTo>
                    <a:lnTo>
                      <a:pt x="107" y="7"/>
                    </a:lnTo>
                    <a:lnTo>
                      <a:pt x="62" y="4"/>
                    </a:lnTo>
                    <a:lnTo>
                      <a:pt x="17" y="1"/>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1" name="Freeform 964">
                <a:extLst>
                  <a:ext uri="{FF2B5EF4-FFF2-40B4-BE49-F238E27FC236}">
                    <a16:creationId xmlns:a16="http://schemas.microsoft.com/office/drawing/2014/main" id="{3D7B5E67-9087-A30B-C458-BD67B5339BD8}"/>
                  </a:ext>
                </a:extLst>
              </p:cNvPr>
              <p:cNvSpPr>
                <a:spLocks/>
              </p:cNvSpPr>
              <p:nvPr/>
            </p:nvSpPr>
            <p:spPr bwMode="auto">
              <a:xfrm>
                <a:off x="2433" y="2550"/>
                <a:ext cx="195" cy="19"/>
              </a:xfrm>
              <a:custGeom>
                <a:avLst/>
                <a:gdLst>
                  <a:gd name="T0" fmla="*/ 195 w 195"/>
                  <a:gd name="T1" fmla="*/ 19 h 19"/>
                  <a:gd name="T2" fmla="*/ 167 w 195"/>
                  <a:gd name="T3" fmla="*/ 17 h 19"/>
                  <a:gd name="T4" fmla="*/ 122 w 195"/>
                  <a:gd name="T5" fmla="*/ 13 h 19"/>
                  <a:gd name="T6" fmla="*/ 77 w 195"/>
                  <a:gd name="T7" fmla="*/ 9 h 19"/>
                  <a:gd name="T8" fmla="*/ 32 w 195"/>
                  <a:gd name="T9" fmla="*/ 4 h 19"/>
                  <a:gd name="T10" fmla="*/ 0 w 195"/>
                  <a:gd name="T11" fmla="*/ 0 h 19"/>
                </a:gdLst>
                <a:ahLst/>
                <a:cxnLst>
                  <a:cxn ang="0">
                    <a:pos x="T0" y="T1"/>
                  </a:cxn>
                  <a:cxn ang="0">
                    <a:pos x="T2" y="T3"/>
                  </a:cxn>
                  <a:cxn ang="0">
                    <a:pos x="T4" y="T5"/>
                  </a:cxn>
                  <a:cxn ang="0">
                    <a:pos x="T6" y="T7"/>
                  </a:cxn>
                  <a:cxn ang="0">
                    <a:pos x="T8" y="T9"/>
                  </a:cxn>
                  <a:cxn ang="0">
                    <a:pos x="T10" y="T11"/>
                  </a:cxn>
                </a:cxnLst>
                <a:rect l="0" t="0" r="r" b="b"/>
                <a:pathLst>
                  <a:path w="195" h="19">
                    <a:moveTo>
                      <a:pt x="195" y="19"/>
                    </a:moveTo>
                    <a:lnTo>
                      <a:pt x="167" y="17"/>
                    </a:lnTo>
                    <a:lnTo>
                      <a:pt x="122" y="13"/>
                    </a:lnTo>
                    <a:lnTo>
                      <a:pt x="77" y="9"/>
                    </a:lnTo>
                    <a:lnTo>
                      <a:pt x="32" y="4"/>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2" name="Freeform 965">
                <a:extLst>
                  <a:ext uri="{FF2B5EF4-FFF2-40B4-BE49-F238E27FC236}">
                    <a16:creationId xmlns:a16="http://schemas.microsoft.com/office/drawing/2014/main" id="{EBC80177-6E54-718D-38B2-831E11DA44C8}"/>
                  </a:ext>
                </a:extLst>
              </p:cNvPr>
              <p:cNvSpPr>
                <a:spLocks/>
              </p:cNvSpPr>
              <p:nvPr/>
            </p:nvSpPr>
            <p:spPr bwMode="auto">
              <a:xfrm>
                <a:off x="3339" y="2550"/>
                <a:ext cx="195" cy="19"/>
              </a:xfrm>
              <a:custGeom>
                <a:avLst/>
                <a:gdLst>
                  <a:gd name="T0" fmla="*/ 195 w 195"/>
                  <a:gd name="T1" fmla="*/ 0 h 19"/>
                  <a:gd name="T2" fmla="*/ 163 w 195"/>
                  <a:gd name="T3" fmla="*/ 4 h 19"/>
                  <a:gd name="T4" fmla="*/ 118 w 195"/>
                  <a:gd name="T5" fmla="*/ 9 h 19"/>
                  <a:gd name="T6" fmla="*/ 73 w 195"/>
                  <a:gd name="T7" fmla="*/ 13 h 19"/>
                  <a:gd name="T8" fmla="*/ 28 w 195"/>
                  <a:gd name="T9" fmla="*/ 17 h 19"/>
                  <a:gd name="T10" fmla="*/ 0 w 195"/>
                  <a:gd name="T11" fmla="*/ 19 h 19"/>
                </a:gdLst>
                <a:ahLst/>
                <a:cxnLst>
                  <a:cxn ang="0">
                    <a:pos x="T0" y="T1"/>
                  </a:cxn>
                  <a:cxn ang="0">
                    <a:pos x="T2" y="T3"/>
                  </a:cxn>
                  <a:cxn ang="0">
                    <a:pos x="T4" y="T5"/>
                  </a:cxn>
                  <a:cxn ang="0">
                    <a:pos x="T6" y="T7"/>
                  </a:cxn>
                  <a:cxn ang="0">
                    <a:pos x="T8" y="T9"/>
                  </a:cxn>
                  <a:cxn ang="0">
                    <a:pos x="T10" y="T11"/>
                  </a:cxn>
                </a:cxnLst>
                <a:rect l="0" t="0" r="r" b="b"/>
                <a:pathLst>
                  <a:path w="195" h="19">
                    <a:moveTo>
                      <a:pt x="195" y="0"/>
                    </a:moveTo>
                    <a:lnTo>
                      <a:pt x="163" y="4"/>
                    </a:lnTo>
                    <a:lnTo>
                      <a:pt x="118" y="9"/>
                    </a:lnTo>
                    <a:lnTo>
                      <a:pt x="73" y="13"/>
                    </a:lnTo>
                    <a:lnTo>
                      <a:pt x="28" y="17"/>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3" name="Freeform 966">
                <a:extLst>
                  <a:ext uri="{FF2B5EF4-FFF2-40B4-BE49-F238E27FC236}">
                    <a16:creationId xmlns:a16="http://schemas.microsoft.com/office/drawing/2014/main" id="{45C7F0FE-4457-2743-90E0-6C41B5D6E329}"/>
                  </a:ext>
                </a:extLst>
              </p:cNvPr>
              <p:cNvSpPr>
                <a:spLocks/>
              </p:cNvSpPr>
              <p:nvPr/>
            </p:nvSpPr>
            <p:spPr bwMode="auto">
              <a:xfrm>
                <a:off x="2296" y="2531"/>
                <a:ext cx="137" cy="19"/>
              </a:xfrm>
              <a:custGeom>
                <a:avLst/>
                <a:gdLst>
                  <a:gd name="T0" fmla="*/ 137 w 137"/>
                  <a:gd name="T1" fmla="*/ 19 h 19"/>
                  <a:gd name="T2" fmla="*/ 123 w 137"/>
                  <a:gd name="T3" fmla="*/ 18 h 19"/>
                  <a:gd name="T4" fmla="*/ 78 w 137"/>
                  <a:gd name="T5" fmla="*/ 12 h 19"/>
                  <a:gd name="T6" fmla="*/ 33 w 137"/>
                  <a:gd name="T7" fmla="*/ 5 h 19"/>
                  <a:gd name="T8" fmla="*/ 0 w 137"/>
                  <a:gd name="T9" fmla="*/ 0 h 19"/>
                </a:gdLst>
                <a:ahLst/>
                <a:cxnLst>
                  <a:cxn ang="0">
                    <a:pos x="T0" y="T1"/>
                  </a:cxn>
                  <a:cxn ang="0">
                    <a:pos x="T2" y="T3"/>
                  </a:cxn>
                  <a:cxn ang="0">
                    <a:pos x="T4" y="T5"/>
                  </a:cxn>
                  <a:cxn ang="0">
                    <a:pos x="T6" y="T7"/>
                  </a:cxn>
                  <a:cxn ang="0">
                    <a:pos x="T8" y="T9"/>
                  </a:cxn>
                </a:cxnLst>
                <a:rect l="0" t="0" r="r" b="b"/>
                <a:pathLst>
                  <a:path w="137" h="19">
                    <a:moveTo>
                      <a:pt x="137" y="19"/>
                    </a:moveTo>
                    <a:lnTo>
                      <a:pt x="123" y="18"/>
                    </a:lnTo>
                    <a:lnTo>
                      <a:pt x="78" y="12"/>
                    </a:lnTo>
                    <a:lnTo>
                      <a:pt x="33" y="5"/>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4" name="Freeform 967">
                <a:extLst>
                  <a:ext uri="{FF2B5EF4-FFF2-40B4-BE49-F238E27FC236}">
                    <a16:creationId xmlns:a16="http://schemas.microsoft.com/office/drawing/2014/main" id="{2FD5FF40-502A-5DEB-1F7A-9047B3C3AE8C}"/>
                  </a:ext>
                </a:extLst>
              </p:cNvPr>
              <p:cNvSpPr>
                <a:spLocks/>
              </p:cNvSpPr>
              <p:nvPr/>
            </p:nvSpPr>
            <p:spPr bwMode="auto">
              <a:xfrm>
                <a:off x="3534" y="2531"/>
                <a:ext cx="137" cy="19"/>
              </a:xfrm>
              <a:custGeom>
                <a:avLst/>
                <a:gdLst>
                  <a:gd name="T0" fmla="*/ 137 w 137"/>
                  <a:gd name="T1" fmla="*/ 0 h 19"/>
                  <a:gd name="T2" fmla="*/ 104 w 137"/>
                  <a:gd name="T3" fmla="*/ 5 h 19"/>
                  <a:gd name="T4" fmla="*/ 59 w 137"/>
                  <a:gd name="T5" fmla="*/ 12 h 19"/>
                  <a:gd name="T6" fmla="*/ 14 w 137"/>
                  <a:gd name="T7" fmla="*/ 18 h 19"/>
                  <a:gd name="T8" fmla="*/ 0 w 137"/>
                  <a:gd name="T9" fmla="*/ 19 h 19"/>
                </a:gdLst>
                <a:ahLst/>
                <a:cxnLst>
                  <a:cxn ang="0">
                    <a:pos x="T0" y="T1"/>
                  </a:cxn>
                  <a:cxn ang="0">
                    <a:pos x="T2" y="T3"/>
                  </a:cxn>
                  <a:cxn ang="0">
                    <a:pos x="T4" y="T5"/>
                  </a:cxn>
                  <a:cxn ang="0">
                    <a:pos x="T6" y="T7"/>
                  </a:cxn>
                  <a:cxn ang="0">
                    <a:pos x="T8" y="T9"/>
                  </a:cxn>
                </a:cxnLst>
                <a:rect l="0" t="0" r="r" b="b"/>
                <a:pathLst>
                  <a:path w="137" h="19">
                    <a:moveTo>
                      <a:pt x="137" y="0"/>
                    </a:moveTo>
                    <a:lnTo>
                      <a:pt x="104" y="5"/>
                    </a:lnTo>
                    <a:lnTo>
                      <a:pt x="59" y="12"/>
                    </a:lnTo>
                    <a:lnTo>
                      <a:pt x="14" y="18"/>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5" name="Freeform 968">
                <a:extLst>
                  <a:ext uri="{FF2B5EF4-FFF2-40B4-BE49-F238E27FC236}">
                    <a16:creationId xmlns:a16="http://schemas.microsoft.com/office/drawing/2014/main" id="{D63CDA74-C98F-5F2F-1C66-350D92200E20}"/>
                  </a:ext>
                </a:extLst>
              </p:cNvPr>
              <p:cNvSpPr>
                <a:spLocks/>
              </p:cNvSpPr>
              <p:nvPr/>
            </p:nvSpPr>
            <p:spPr bwMode="auto">
              <a:xfrm>
                <a:off x="2186" y="2512"/>
                <a:ext cx="110" cy="19"/>
              </a:xfrm>
              <a:custGeom>
                <a:avLst/>
                <a:gdLst>
                  <a:gd name="T0" fmla="*/ 110 w 110"/>
                  <a:gd name="T1" fmla="*/ 19 h 19"/>
                  <a:gd name="T2" fmla="*/ 98 w 110"/>
                  <a:gd name="T3" fmla="*/ 17 h 19"/>
                  <a:gd name="T4" fmla="*/ 53 w 110"/>
                  <a:gd name="T5" fmla="*/ 10 h 19"/>
                  <a:gd name="T6" fmla="*/ 8 w 110"/>
                  <a:gd name="T7" fmla="*/ 2 h 19"/>
                  <a:gd name="T8" fmla="*/ 0 w 110"/>
                  <a:gd name="T9" fmla="*/ 0 h 19"/>
                </a:gdLst>
                <a:ahLst/>
                <a:cxnLst>
                  <a:cxn ang="0">
                    <a:pos x="T0" y="T1"/>
                  </a:cxn>
                  <a:cxn ang="0">
                    <a:pos x="T2" y="T3"/>
                  </a:cxn>
                  <a:cxn ang="0">
                    <a:pos x="T4" y="T5"/>
                  </a:cxn>
                  <a:cxn ang="0">
                    <a:pos x="T6" y="T7"/>
                  </a:cxn>
                  <a:cxn ang="0">
                    <a:pos x="T8" y="T9"/>
                  </a:cxn>
                </a:cxnLst>
                <a:rect l="0" t="0" r="r" b="b"/>
                <a:pathLst>
                  <a:path w="110" h="19">
                    <a:moveTo>
                      <a:pt x="110" y="19"/>
                    </a:moveTo>
                    <a:lnTo>
                      <a:pt x="98" y="17"/>
                    </a:lnTo>
                    <a:lnTo>
                      <a:pt x="53" y="10"/>
                    </a:lnTo>
                    <a:lnTo>
                      <a:pt x="8"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6" name="Freeform 969">
                <a:extLst>
                  <a:ext uri="{FF2B5EF4-FFF2-40B4-BE49-F238E27FC236}">
                    <a16:creationId xmlns:a16="http://schemas.microsoft.com/office/drawing/2014/main" id="{3AE9B05D-DB97-5FC0-D50E-4152B0FD970F}"/>
                  </a:ext>
                </a:extLst>
              </p:cNvPr>
              <p:cNvSpPr>
                <a:spLocks/>
              </p:cNvSpPr>
              <p:nvPr/>
            </p:nvSpPr>
            <p:spPr bwMode="auto">
              <a:xfrm>
                <a:off x="3671" y="2512"/>
                <a:ext cx="110" cy="19"/>
              </a:xfrm>
              <a:custGeom>
                <a:avLst/>
                <a:gdLst>
                  <a:gd name="T0" fmla="*/ 110 w 110"/>
                  <a:gd name="T1" fmla="*/ 0 h 19"/>
                  <a:gd name="T2" fmla="*/ 102 w 110"/>
                  <a:gd name="T3" fmla="*/ 2 h 19"/>
                  <a:gd name="T4" fmla="*/ 57 w 110"/>
                  <a:gd name="T5" fmla="*/ 10 h 19"/>
                  <a:gd name="T6" fmla="*/ 12 w 110"/>
                  <a:gd name="T7" fmla="*/ 17 h 19"/>
                  <a:gd name="T8" fmla="*/ 0 w 110"/>
                  <a:gd name="T9" fmla="*/ 19 h 19"/>
                </a:gdLst>
                <a:ahLst/>
                <a:cxnLst>
                  <a:cxn ang="0">
                    <a:pos x="T0" y="T1"/>
                  </a:cxn>
                  <a:cxn ang="0">
                    <a:pos x="T2" y="T3"/>
                  </a:cxn>
                  <a:cxn ang="0">
                    <a:pos x="T4" y="T5"/>
                  </a:cxn>
                  <a:cxn ang="0">
                    <a:pos x="T6" y="T7"/>
                  </a:cxn>
                  <a:cxn ang="0">
                    <a:pos x="T8" y="T9"/>
                  </a:cxn>
                </a:cxnLst>
                <a:rect l="0" t="0" r="r" b="b"/>
                <a:pathLst>
                  <a:path w="110" h="19">
                    <a:moveTo>
                      <a:pt x="110" y="0"/>
                    </a:moveTo>
                    <a:lnTo>
                      <a:pt x="102" y="2"/>
                    </a:lnTo>
                    <a:lnTo>
                      <a:pt x="57" y="10"/>
                    </a:lnTo>
                    <a:lnTo>
                      <a:pt x="12" y="17"/>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7" name="Freeform 970">
                <a:extLst>
                  <a:ext uri="{FF2B5EF4-FFF2-40B4-BE49-F238E27FC236}">
                    <a16:creationId xmlns:a16="http://schemas.microsoft.com/office/drawing/2014/main" id="{1DFDABAA-9EB8-D7CA-44BA-44A449D41C71}"/>
                  </a:ext>
                </a:extLst>
              </p:cNvPr>
              <p:cNvSpPr>
                <a:spLocks/>
              </p:cNvSpPr>
              <p:nvPr/>
            </p:nvSpPr>
            <p:spPr bwMode="auto">
              <a:xfrm>
                <a:off x="2094" y="2494"/>
                <a:ext cx="92" cy="18"/>
              </a:xfrm>
              <a:custGeom>
                <a:avLst/>
                <a:gdLst>
                  <a:gd name="T0" fmla="*/ 92 w 92"/>
                  <a:gd name="T1" fmla="*/ 18 h 18"/>
                  <a:gd name="T2" fmla="*/ 55 w 92"/>
                  <a:gd name="T3" fmla="*/ 11 h 18"/>
                  <a:gd name="T4" fmla="*/ 10 w 92"/>
                  <a:gd name="T5" fmla="*/ 2 h 18"/>
                  <a:gd name="T6" fmla="*/ 0 w 92"/>
                  <a:gd name="T7" fmla="*/ 0 h 18"/>
                </a:gdLst>
                <a:ahLst/>
                <a:cxnLst>
                  <a:cxn ang="0">
                    <a:pos x="T0" y="T1"/>
                  </a:cxn>
                  <a:cxn ang="0">
                    <a:pos x="T2" y="T3"/>
                  </a:cxn>
                  <a:cxn ang="0">
                    <a:pos x="T4" y="T5"/>
                  </a:cxn>
                  <a:cxn ang="0">
                    <a:pos x="T6" y="T7"/>
                  </a:cxn>
                </a:cxnLst>
                <a:rect l="0" t="0" r="r" b="b"/>
                <a:pathLst>
                  <a:path w="92" h="18">
                    <a:moveTo>
                      <a:pt x="92" y="18"/>
                    </a:moveTo>
                    <a:lnTo>
                      <a:pt x="55" y="11"/>
                    </a:lnTo>
                    <a:lnTo>
                      <a:pt x="10"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8" name="Freeform 971">
                <a:extLst>
                  <a:ext uri="{FF2B5EF4-FFF2-40B4-BE49-F238E27FC236}">
                    <a16:creationId xmlns:a16="http://schemas.microsoft.com/office/drawing/2014/main" id="{50F007A4-B532-8ED5-010F-333BDE5F55E9}"/>
                  </a:ext>
                </a:extLst>
              </p:cNvPr>
              <p:cNvSpPr>
                <a:spLocks/>
              </p:cNvSpPr>
              <p:nvPr/>
            </p:nvSpPr>
            <p:spPr bwMode="auto">
              <a:xfrm>
                <a:off x="3781" y="2494"/>
                <a:ext cx="92" cy="18"/>
              </a:xfrm>
              <a:custGeom>
                <a:avLst/>
                <a:gdLst>
                  <a:gd name="T0" fmla="*/ 92 w 92"/>
                  <a:gd name="T1" fmla="*/ 0 h 18"/>
                  <a:gd name="T2" fmla="*/ 82 w 92"/>
                  <a:gd name="T3" fmla="*/ 2 h 18"/>
                  <a:gd name="T4" fmla="*/ 37 w 92"/>
                  <a:gd name="T5" fmla="*/ 11 h 18"/>
                  <a:gd name="T6" fmla="*/ 0 w 92"/>
                  <a:gd name="T7" fmla="*/ 18 h 18"/>
                </a:gdLst>
                <a:ahLst/>
                <a:cxnLst>
                  <a:cxn ang="0">
                    <a:pos x="T0" y="T1"/>
                  </a:cxn>
                  <a:cxn ang="0">
                    <a:pos x="T2" y="T3"/>
                  </a:cxn>
                  <a:cxn ang="0">
                    <a:pos x="T4" y="T5"/>
                  </a:cxn>
                  <a:cxn ang="0">
                    <a:pos x="T6" y="T7"/>
                  </a:cxn>
                </a:cxnLst>
                <a:rect l="0" t="0" r="r" b="b"/>
                <a:pathLst>
                  <a:path w="92" h="18">
                    <a:moveTo>
                      <a:pt x="92" y="0"/>
                    </a:moveTo>
                    <a:lnTo>
                      <a:pt x="82" y="2"/>
                    </a:lnTo>
                    <a:lnTo>
                      <a:pt x="37" y="11"/>
                    </a:lnTo>
                    <a:lnTo>
                      <a:pt x="0"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69" name="Freeform 972">
                <a:extLst>
                  <a:ext uri="{FF2B5EF4-FFF2-40B4-BE49-F238E27FC236}">
                    <a16:creationId xmlns:a16="http://schemas.microsoft.com/office/drawing/2014/main" id="{58564B8E-F89D-AA64-4E68-CE300EA03CCA}"/>
                  </a:ext>
                </a:extLst>
              </p:cNvPr>
              <p:cNvSpPr>
                <a:spLocks/>
              </p:cNvSpPr>
              <p:nvPr/>
            </p:nvSpPr>
            <p:spPr bwMode="auto">
              <a:xfrm>
                <a:off x="2014" y="2475"/>
                <a:ext cx="80" cy="19"/>
              </a:xfrm>
              <a:custGeom>
                <a:avLst/>
                <a:gdLst>
                  <a:gd name="T0" fmla="*/ 80 w 80"/>
                  <a:gd name="T1" fmla="*/ 19 h 19"/>
                  <a:gd name="T2" fmla="*/ 44 w 80"/>
                  <a:gd name="T3" fmla="*/ 11 h 19"/>
                  <a:gd name="T4" fmla="*/ 0 w 80"/>
                  <a:gd name="T5" fmla="*/ 0 h 19"/>
                </a:gdLst>
                <a:ahLst/>
                <a:cxnLst>
                  <a:cxn ang="0">
                    <a:pos x="T0" y="T1"/>
                  </a:cxn>
                  <a:cxn ang="0">
                    <a:pos x="T2" y="T3"/>
                  </a:cxn>
                  <a:cxn ang="0">
                    <a:pos x="T4" y="T5"/>
                  </a:cxn>
                </a:cxnLst>
                <a:rect l="0" t="0" r="r" b="b"/>
                <a:pathLst>
                  <a:path w="80" h="19">
                    <a:moveTo>
                      <a:pt x="80" y="19"/>
                    </a:moveTo>
                    <a:lnTo>
                      <a:pt x="44" y="11"/>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0" name="Freeform 973">
                <a:extLst>
                  <a:ext uri="{FF2B5EF4-FFF2-40B4-BE49-F238E27FC236}">
                    <a16:creationId xmlns:a16="http://schemas.microsoft.com/office/drawing/2014/main" id="{65709411-47D2-8B61-9D47-B36FA623CC99}"/>
                  </a:ext>
                </a:extLst>
              </p:cNvPr>
              <p:cNvSpPr>
                <a:spLocks/>
              </p:cNvSpPr>
              <p:nvPr/>
            </p:nvSpPr>
            <p:spPr bwMode="auto">
              <a:xfrm>
                <a:off x="3873" y="2475"/>
                <a:ext cx="80" cy="19"/>
              </a:xfrm>
              <a:custGeom>
                <a:avLst/>
                <a:gdLst>
                  <a:gd name="T0" fmla="*/ 80 w 80"/>
                  <a:gd name="T1" fmla="*/ 0 h 19"/>
                  <a:gd name="T2" fmla="*/ 36 w 80"/>
                  <a:gd name="T3" fmla="*/ 11 h 19"/>
                  <a:gd name="T4" fmla="*/ 0 w 80"/>
                  <a:gd name="T5" fmla="*/ 19 h 19"/>
                </a:gdLst>
                <a:ahLst/>
                <a:cxnLst>
                  <a:cxn ang="0">
                    <a:pos x="T0" y="T1"/>
                  </a:cxn>
                  <a:cxn ang="0">
                    <a:pos x="T2" y="T3"/>
                  </a:cxn>
                  <a:cxn ang="0">
                    <a:pos x="T4" y="T5"/>
                  </a:cxn>
                </a:cxnLst>
                <a:rect l="0" t="0" r="r" b="b"/>
                <a:pathLst>
                  <a:path w="80" h="19">
                    <a:moveTo>
                      <a:pt x="80" y="0"/>
                    </a:moveTo>
                    <a:lnTo>
                      <a:pt x="36" y="11"/>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1" name="Freeform 974">
                <a:extLst>
                  <a:ext uri="{FF2B5EF4-FFF2-40B4-BE49-F238E27FC236}">
                    <a16:creationId xmlns:a16="http://schemas.microsoft.com/office/drawing/2014/main" id="{370E54F0-0187-DEDB-FC26-D289B4913DD3}"/>
                  </a:ext>
                </a:extLst>
              </p:cNvPr>
              <p:cNvSpPr>
                <a:spLocks/>
              </p:cNvSpPr>
              <p:nvPr/>
            </p:nvSpPr>
            <p:spPr bwMode="auto">
              <a:xfrm>
                <a:off x="1944" y="2456"/>
                <a:ext cx="70" cy="19"/>
              </a:xfrm>
              <a:custGeom>
                <a:avLst/>
                <a:gdLst>
                  <a:gd name="T0" fmla="*/ 70 w 70"/>
                  <a:gd name="T1" fmla="*/ 19 h 19"/>
                  <a:gd name="T2" fmla="*/ 69 w 70"/>
                  <a:gd name="T3" fmla="*/ 19 h 19"/>
                  <a:gd name="T4" fmla="*/ 24 w 70"/>
                  <a:gd name="T5" fmla="*/ 7 h 19"/>
                  <a:gd name="T6" fmla="*/ 0 w 70"/>
                  <a:gd name="T7" fmla="*/ 0 h 19"/>
                </a:gdLst>
                <a:ahLst/>
                <a:cxnLst>
                  <a:cxn ang="0">
                    <a:pos x="T0" y="T1"/>
                  </a:cxn>
                  <a:cxn ang="0">
                    <a:pos x="T2" y="T3"/>
                  </a:cxn>
                  <a:cxn ang="0">
                    <a:pos x="T4" y="T5"/>
                  </a:cxn>
                  <a:cxn ang="0">
                    <a:pos x="T6" y="T7"/>
                  </a:cxn>
                </a:cxnLst>
                <a:rect l="0" t="0" r="r" b="b"/>
                <a:pathLst>
                  <a:path w="70" h="19">
                    <a:moveTo>
                      <a:pt x="70" y="19"/>
                    </a:moveTo>
                    <a:lnTo>
                      <a:pt x="69" y="19"/>
                    </a:lnTo>
                    <a:lnTo>
                      <a:pt x="24" y="7"/>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2" name="Freeform 975">
                <a:extLst>
                  <a:ext uri="{FF2B5EF4-FFF2-40B4-BE49-F238E27FC236}">
                    <a16:creationId xmlns:a16="http://schemas.microsoft.com/office/drawing/2014/main" id="{079C4899-0221-CFB6-9DE7-208FA5E9FAEE}"/>
                  </a:ext>
                </a:extLst>
              </p:cNvPr>
              <p:cNvSpPr>
                <a:spLocks/>
              </p:cNvSpPr>
              <p:nvPr/>
            </p:nvSpPr>
            <p:spPr bwMode="auto">
              <a:xfrm>
                <a:off x="3953" y="2456"/>
                <a:ext cx="70" cy="19"/>
              </a:xfrm>
              <a:custGeom>
                <a:avLst/>
                <a:gdLst>
                  <a:gd name="T0" fmla="*/ 70 w 70"/>
                  <a:gd name="T1" fmla="*/ 0 h 19"/>
                  <a:gd name="T2" fmla="*/ 46 w 70"/>
                  <a:gd name="T3" fmla="*/ 7 h 19"/>
                  <a:gd name="T4" fmla="*/ 1 w 70"/>
                  <a:gd name="T5" fmla="*/ 19 h 19"/>
                  <a:gd name="T6" fmla="*/ 0 w 70"/>
                  <a:gd name="T7" fmla="*/ 19 h 19"/>
                </a:gdLst>
                <a:ahLst/>
                <a:cxnLst>
                  <a:cxn ang="0">
                    <a:pos x="T0" y="T1"/>
                  </a:cxn>
                  <a:cxn ang="0">
                    <a:pos x="T2" y="T3"/>
                  </a:cxn>
                  <a:cxn ang="0">
                    <a:pos x="T4" y="T5"/>
                  </a:cxn>
                  <a:cxn ang="0">
                    <a:pos x="T6" y="T7"/>
                  </a:cxn>
                </a:cxnLst>
                <a:rect l="0" t="0" r="r" b="b"/>
                <a:pathLst>
                  <a:path w="70" h="19">
                    <a:moveTo>
                      <a:pt x="70" y="0"/>
                    </a:moveTo>
                    <a:lnTo>
                      <a:pt x="46" y="7"/>
                    </a:lnTo>
                    <a:lnTo>
                      <a:pt x="1" y="19"/>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3" name="Freeform 976">
                <a:extLst>
                  <a:ext uri="{FF2B5EF4-FFF2-40B4-BE49-F238E27FC236}">
                    <a16:creationId xmlns:a16="http://schemas.microsoft.com/office/drawing/2014/main" id="{34597892-F48E-0CD8-5A0A-073A0F4B7C7B}"/>
                  </a:ext>
                </a:extLst>
              </p:cNvPr>
              <p:cNvSpPr>
                <a:spLocks/>
              </p:cNvSpPr>
              <p:nvPr/>
            </p:nvSpPr>
            <p:spPr bwMode="auto">
              <a:xfrm>
                <a:off x="1881" y="2438"/>
                <a:ext cx="63" cy="18"/>
              </a:xfrm>
              <a:custGeom>
                <a:avLst/>
                <a:gdLst>
                  <a:gd name="T0" fmla="*/ 63 w 63"/>
                  <a:gd name="T1" fmla="*/ 18 h 18"/>
                  <a:gd name="T2" fmla="*/ 42 w 63"/>
                  <a:gd name="T3" fmla="*/ 12 h 18"/>
                  <a:gd name="T4" fmla="*/ 0 w 63"/>
                  <a:gd name="T5" fmla="*/ 0 h 18"/>
                </a:gdLst>
                <a:ahLst/>
                <a:cxnLst>
                  <a:cxn ang="0">
                    <a:pos x="T0" y="T1"/>
                  </a:cxn>
                  <a:cxn ang="0">
                    <a:pos x="T2" y="T3"/>
                  </a:cxn>
                  <a:cxn ang="0">
                    <a:pos x="T4" y="T5"/>
                  </a:cxn>
                </a:cxnLst>
                <a:rect l="0" t="0" r="r" b="b"/>
                <a:pathLst>
                  <a:path w="63" h="18">
                    <a:moveTo>
                      <a:pt x="63" y="18"/>
                    </a:moveTo>
                    <a:lnTo>
                      <a:pt x="42" y="1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4" name="Freeform 977">
                <a:extLst>
                  <a:ext uri="{FF2B5EF4-FFF2-40B4-BE49-F238E27FC236}">
                    <a16:creationId xmlns:a16="http://schemas.microsoft.com/office/drawing/2014/main" id="{5FE23A53-41FD-D3B9-254D-1DE54AC8BA66}"/>
                  </a:ext>
                </a:extLst>
              </p:cNvPr>
              <p:cNvSpPr>
                <a:spLocks/>
              </p:cNvSpPr>
              <p:nvPr/>
            </p:nvSpPr>
            <p:spPr bwMode="auto">
              <a:xfrm>
                <a:off x="4023" y="2438"/>
                <a:ext cx="63" cy="18"/>
              </a:xfrm>
              <a:custGeom>
                <a:avLst/>
                <a:gdLst>
                  <a:gd name="T0" fmla="*/ 63 w 63"/>
                  <a:gd name="T1" fmla="*/ 0 h 18"/>
                  <a:gd name="T2" fmla="*/ 21 w 63"/>
                  <a:gd name="T3" fmla="*/ 12 h 18"/>
                  <a:gd name="T4" fmla="*/ 0 w 63"/>
                  <a:gd name="T5" fmla="*/ 18 h 18"/>
                </a:gdLst>
                <a:ahLst/>
                <a:cxnLst>
                  <a:cxn ang="0">
                    <a:pos x="T0" y="T1"/>
                  </a:cxn>
                  <a:cxn ang="0">
                    <a:pos x="T2" y="T3"/>
                  </a:cxn>
                  <a:cxn ang="0">
                    <a:pos x="T4" y="T5"/>
                  </a:cxn>
                </a:cxnLst>
                <a:rect l="0" t="0" r="r" b="b"/>
                <a:pathLst>
                  <a:path w="63" h="18">
                    <a:moveTo>
                      <a:pt x="63" y="0"/>
                    </a:moveTo>
                    <a:lnTo>
                      <a:pt x="21" y="12"/>
                    </a:lnTo>
                    <a:lnTo>
                      <a:pt x="0"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5" name="Freeform 978">
                <a:extLst>
                  <a:ext uri="{FF2B5EF4-FFF2-40B4-BE49-F238E27FC236}">
                    <a16:creationId xmlns:a16="http://schemas.microsoft.com/office/drawing/2014/main" id="{1E01C954-F079-07F0-33AA-48DCCD5C0902}"/>
                  </a:ext>
                </a:extLst>
              </p:cNvPr>
              <p:cNvSpPr>
                <a:spLocks/>
              </p:cNvSpPr>
              <p:nvPr/>
            </p:nvSpPr>
            <p:spPr bwMode="auto">
              <a:xfrm>
                <a:off x="1825" y="2419"/>
                <a:ext cx="56" cy="19"/>
              </a:xfrm>
              <a:custGeom>
                <a:avLst/>
                <a:gdLst>
                  <a:gd name="T0" fmla="*/ 56 w 56"/>
                  <a:gd name="T1" fmla="*/ 19 h 19"/>
                  <a:gd name="T2" fmla="*/ 53 w 56"/>
                  <a:gd name="T3" fmla="*/ 17 h 19"/>
                  <a:gd name="T4" fmla="*/ 8 w 56"/>
                  <a:gd name="T5" fmla="*/ 2 h 19"/>
                  <a:gd name="T6" fmla="*/ 0 w 56"/>
                  <a:gd name="T7" fmla="*/ 0 h 19"/>
                </a:gdLst>
                <a:ahLst/>
                <a:cxnLst>
                  <a:cxn ang="0">
                    <a:pos x="T0" y="T1"/>
                  </a:cxn>
                  <a:cxn ang="0">
                    <a:pos x="T2" y="T3"/>
                  </a:cxn>
                  <a:cxn ang="0">
                    <a:pos x="T4" y="T5"/>
                  </a:cxn>
                  <a:cxn ang="0">
                    <a:pos x="T6" y="T7"/>
                  </a:cxn>
                </a:cxnLst>
                <a:rect l="0" t="0" r="r" b="b"/>
                <a:pathLst>
                  <a:path w="56" h="19">
                    <a:moveTo>
                      <a:pt x="56" y="19"/>
                    </a:moveTo>
                    <a:lnTo>
                      <a:pt x="53" y="17"/>
                    </a:lnTo>
                    <a:lnTo>
                      <a:pt x="8"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6" name="Freeform 979">
                <a:extLst>
                  <a:ext uri="{FF2B5EF4-FFF2-40B4-BE49-F238E27FC236}">
                    <a16:creationId xmlns:a16="http://schemas.microsoft.com/office/drawing/2014/main" id="{CA284D92-9445-D57B-820D-CF3500CC2B90}"/>
                  </a:ext>
                </a:extLst>
              </p:cNvPr>
              <p:cNvSpPr>
                <a:spLocks/>
              </p:cNvSpPr>
              <p:nvPr/>
            </p:nvSpPr>
            <p:spPr bwMode="auto">
              <a:xfrm>
                <a:off x="4086" y="2419"/>
                <a:ext cx="56" cy="19"/>
              </a:xfrm>
              <a:custGeom>
                <a:avLst/>
                <a:gdLst>
                  <a:gd name="T0" fmla="*/ 56 w 56"/>
                  <a:gd name="T1" fmla="*/ 0 h 19"/>
                  <a:gd name="T2" fmla="*/ 48 w 56"/>
                  <a:gd name="T3" fmla="*/ 2 h 19"/>
                  <a:gd name="T4" fmla="*/ 3 w 56"/>
                  <a:gd name="T5" fmla="*/ 17 h 19"/>
                  <a:gd name="T6" fmla="*/ 0 w 56"/>
                  <a:gd name="T7" fmla="*/ 19 h 19"/>
                </a:gdLst>
                <a:ahLst/>
                <a:cxnLst>
                  <a:cxn ang="0">
                    <a:pos x="T0" y="T1"/>
                  </a:cxn>
                  <a:cxn ang="0">
                    <a:pos x="T2" y="T3"/>
                  </a:cxn>
                  <a:cxn ang="0">
                    <a:pos x="T4" y="T5"/>
                  </a:cxn>
                  <a:cxn ang="0">
                    <a:pos x="T6" y="T7"/>
                  </a:cxn>
                </a:cxnLst>
                <a:rect l="0" t="0" r="r" b="b"/>
                <a:pathLst>
                  <a:path w="56" h="19">
                    <a:moveTo>
                      <a:pt x="56" y="0"/>
                    </a:moveTo>
                    <a:lnTo>
                      <a:pt x="48" y="2"/>
                    </a:lnTo>
                    <a:lnTo>
                      <a:pt x="3" y="17"/>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7" name="Freeform 980">
                <a:extLst>
                  <a:ext uri="{FF2B5EF4-FFF2-40B4-BE49-F238E27FC236}">
                    <a16:creationId xmlns:a16="http://schemas.microsoft.com/office/drawing/2014/main" id="{56FCF395-282D-1EB0-97F6-A6ACF0DD6F1B}"/>
                  </a:ext>
                </a:extLst>
              </p:cNvPr>
              <p:cNvSpPr>
                <a:spLocks/>
              </p:cNvSpPr>
              <p:nvPr/>
            </p:nvSpPr>
            <p:spPr bwMode="auto">
              <a:xfrm>
                <a:off x="1774" y="2400"/>
                <a:ext cx="51" cy="19"/>
              </a:xfrm>
              <a:custGeom>
                <a:avLst/>
                <a:gdLst>
                  <a:gd name="T0" fmla="*/ 51 w 51"/>
                  <a:gd name="T1" fmla="*/ 19 h 19"/>
                  <a:gd name="T2" fmla="*/ 14 w 51"/>
                  <a:gd name="T3" fmla="*/ 5 h 19"/>
                  <a:gd name="T4" fmla="*/ 0 w 51"/>
                  <a:gd name="T5" fmla="*/ 0 h 19"/>
                </a:gdLst>
                <a:ahLst/>
                <a:cxnLst>
                  <a:cxn ang="0">
                    <a:pos x="T0" y="T1"/>
                  </a:cxn>
                  <a:cxn ang="0">
                    <a:pos x="T2" y="T3"/>
                  </a:cxn>
                  <a:cxn ang="0">
                    <a:pos x="T4" y="T5"/>
                  </a:cxn>
                </a:cxnLst>
                <a:rect l="0" t="0" r="r" b="b"/>
                <a:pathLst>
                  <a:path w="51" h="19">
                    <a:moveTo>
                      <a:pt x="51" y="19"/>
                    </a:moveTo>
                    <a:lnTo>
                      <a:pt x="14" y="5"/>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8" name="Freeform 981">
                <a:extLst>
                  <a:ext uri="{FF2B5EF4-FFF2-40B4-BE49-F238E27FC236}">
                    <a16:creationId xmlns:a16="http://schemas.microsoft.com/office/drawing/2014/main" id="{7A6B204B-F24A-1E3D-5C2F-29B5C71DA357}"/>
                  </a:ext>
                </a:extLst>
              </p:cNvPr>
              <p:cNvSpPr>
                <a:spLocks/>
              </p:cNvSpPr>
              <p:nvPr/>
            </p:nvSpPr>
            <p:spPr bwMode="auto">
              <a:xfrm>
                <a:off x="4142" y="2400"/>
                <a:ext cx="51" cy="19"/>
              </a:xfrm>
              <a:custGeom>
                <a:avLst/>
                <a:gdLst>
                  <a:gd name="T0" fmla="*/ 51 w 51"/>
                  <a:gd name="T1" fmla="*/ 0 h 19"/>
                  <a:gd name="T2" fmla="*/ 38 w 51"/>
                  <a:gd name="T3" fmla="*/ 5 h 19"/>
                  <a:gd name="T4" fmla="*/ 0 w 51"/>
                  <a:gd name="T5" fmla="*/ 19 h 19"/>
                </a:gdLst>
                <a:ahLst/>
                <a:cxnLst>
                  <a:cxn ang="0">
                    <a:pos x="T0" y="T1"/>
                  </a:cxn>
                  <a:cxn ang="0">
                    <a:pos x="T2" y="T3"/>
                  </a:cxn>
                  <a:cxn ang="0">
                    <a:pos x="T4" y="T5"/>
                  </a:cxn>
                </a:cxnLst>
                <a:rect l="0" t="0" r="r" b="b"/>
                <a:pathLst>
                  <a:path w="51" h="19">
                    <a:moveTo>
                      <a:pt x="51" y="0"/>
                    </a:moveTo>
                    <a:lnTo>
                      <a:pt x="38" y="5"/>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79" name="Freeform 982">
                <a:extLst>
                  <a:ext uri="{FF2B5EF4-FFF2-40B4-BE49-F238E27FC236}">
                    <a16:creationId xmlns:a16="http://schemas.microsoft.com/office/drawing/2014/main" id="{B8C5A464-DE7F-7136-ABC2-CEA4DBCA47B9}"/>
                  </a:ext>
                </a:extLst>
              </p:cNvPr>
              <p:cNvSpPr>
                <a:spLocks/>
              </p:cNvSpPr>
              <p:nvPr/>
            </p:nvSpPr>
            <p:spPr bwMode="auto">
              <a:xfrm>
                <a:off x="1728" y="2381"/>
                <a:ext cx="46" cy="19"/>
              </a:xfrm>
              <a:custGeom>
                <a:avLst/>
                <a:gdLst>
                  <a:gd name="T0" fmla="*/ 46 w 46"/>
                  <a:gd name="T1" fmla="*/ 19 h 19"/>
                  <a:gd name="T2" fmla="*/ 15 w 46"/>
                  <a:gd name="T3" fmla="*/ 6 h 19"/>
                  <a:gd name="T4" fmla="*/ 0 w 46"/>
                  <a:gd name="T5" fmla="*/ 0 h 19"/>
                </a:gdLst>
                <a:ahLst/>
                <a:cxnLst>
                  <a:cxn ang="0">
                    <a:pos x="T0" y="T1"/>
                  </a:cxn>
                  <a:cxn ang="0">
                    <a:pos x="T2" y="T3"/>
                  </a:cxn>
                  <a:cxn ang="0">
                    <a:pos x="T4" y="T5"/>
                  </a:cxn>
                </a:cxnLst>
                <a:rect l="0" t="0" r="r" b="b"/>
                <a:pathLst>
                  <a:path w="46" h="19">
                    <a:moveTo>
                      <a:pt x="46" y="19"/>
                    </a:moveTo>
                    <a:lnTo>
                      <a:pt x="15" y="6"/>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0" name="Freeform 983">
                <a:extLst>
                  <a:ext uri="{FF2B5EF4-FFF2-40B4-BE49-F238E27FC236}">
                    <a16:creationId xmlns:a16="http://schemas.microsoft.com/office/drawing/2014/main" id="{FDA8452A-6C12-378B-BC31-724308400174}"/>
                  </a:ext>
                </a:extLst>
              </p:cNvPr>
              <p:cNvSpPr>
                <a:spLocks/>
              </p:cNvSpPr>
              <p:nvPr/>
            </p:nvSpPr>
            <p:spPr bwMode="auto">
              <a:xfrm>
                <a:off x="4193" y="2381"/>
                <a:ext cx="46" cy="19"/>
              </a:xfrm>
              <a:custGeom>
                <a:avLst/>
                <a:gdLst>
                  <a:gd name="T0" fmla="*/ 46 w 46"/>
                  <a:gd name="T1" fmla="*/ 0 h 19"/>
                  <a:gd name="T2" fmla="*/ 32 w 46"/>
                  <a:gd name="T3" fmla="*/ 6 h 19"/>
                  <a:gd name="T4" fmla="*/ 0 w 46"/>
                  <a:gd name="T5" fmla="*/ 19 h 19"/>
                </a:gdLst>
                <a:ahLst/>
                <a:cxnLst>
                  <a:cxn ang="0">
                    <a:pos x="T0" y="T1"/>
                  </a:cxn>
                  <a:cxn ang="0">
                    <a:pos x="T2" y="T3"/>
                  </a:cxn>
                  <a:cxn ang="0">
                    <a:pos x="T4" y="T5"/>
                  </a:cxn>
                </a:cxnLst>
                <a:rect l="0" t="0" r="r" b="b"/>
                <a:pathLst>
                  <a:path w="46" h="19">
                    <a:moveTo>
                      <a:pt x="46" y="0"/>
                    </a:moveTo>
                    <a:lnTo>
                      <a:pt x="32" y="6"/>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1" name="Freeform 984">
                <a:extLst>
                  <a:ext uri="{FF2B5EF4-FFF2-40B4-BE49-F238E27FC236}">
                    <a16:creationId xmlns:a16="http://schemas.microsoft.com/office/drawing/2014/main" id="{933BE53B-76F0-AFCF-10E3-1A922A1F7F70}"/>
                  </a:ext>
                </a:extLst>
              </p:cNvPr>
              <p:cNvSpPr>
                <a:spLocks/>
              </p:cNvSpPr>
              <p:nvPr/>
            </p:nvSpPr>
            <p:spPr bwMode="auto">
              <a:xfrm>
                <a:off x="1687" y="2362"/>
                <a:ext cx="41" cy="19"/>
              </a:xfrm>
              <a:custGeom>
                <a:avLst/>
                <a:gdLst>
                  <a:gd name="T0" fmla="*/ 41 w 41"/>
                  <a:gd name="T1" fmla="*/ 19 h 19"/>
                  <a:gd name="T2" fmla="*/ 11 w 41"/>
                  <a:gd name="T3" fmla="*/ 5 h 19"/>
                  <a:gd name="T4" fmla="*/ 0 w 41"/>
                  <a:gd name="T5" fmla="*/ 0 h 19"/>
                </a:gdLst>
                <a:ahLst/>
                <a:cxnLst>
                  <a:cxn ang="0">
                    <a:pos x="T0" y="T1"/>
                  </a:cxn>
                  <a:cxn ang="0">
                    <a:pos x="T2" y="T3"/>
                  </a:cxn>
                  <a:cxn ang="0">
                    <a:pos x="T4" y="T5"/>
                  </a:cxn>
                </a:cxnLst>
                <a:rect l="0" t="0" r="r" b="b"/>
                <a:pathLst>
                  <a:path w="41" h="19">
                    <a:moveTo>
                      <a:pt x="41" y="19"/>
                    </a:moveTo>
                    <a:lnTo>
                      <a:pt x="11" y="5"/>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2" name="Freeform 985">
                <a:extLst>
                  <a:ext uri="{FF2B5EF4-FFF2-40B4-BE49-F238E27FC236}">
                    <a16:creationId xmlns:a16="http://schemas.microsoft.com/office/drawing/2014/main" id="{064E01D1-13BC-2CCE-EFCC-6FB50914413A}"/>
                  </a:ext>
                </a:extLst>
              </p:cNvPr>
              <p:cNvSpPr>
                <a:spLocks/>
              </p:cNvSpPr>
              <p:nvPr/>
            </p:nvSpPr>
            <p:spPr bwMode="auto">
              <a:xfrm>
                <a:off x="4239" y="2362"/>
                <a:ext cx="41" cy="19"/>
              </a:xfrm>
              <a:custGeom>
                <a:avLst/>
                <a:gdLst>
                  <a:gd name="T0" fmla="*/ 41 w 41"/>
                  <a:gd name="T1" fmla="*/ 0 h 19"/>
                  <a:gd name="T2" fmla="*/ 31 w 41"/>
                  <a:gd name="T3" fmla="*/ 5 h 19"/>
                  <a:gd name="T4" fmla="*/ 0 w 41"/>
                  <a:gd name="T5" fmla="*/ 19 h 19"/>
                </a:gdLst>
                <a:ahLst/>
                <a:cxnLst>
                  <a:cxn ang="0">
                    <a:pos x="T0" y="T1"/>
                  </a:cxn>
                  <a:cxn ang="0">
                    <a:pos x="T2" y="T3"/>
                  </a:cxn>
                  <a:cxn ang="0">
                    <a:pos x="T4" y="T5"/>
                  </a:cxn>
                </a:cxnLst>
                <a:rect l="0" t="0" r="r" b="b"/>
                <a:pathLst>
                  <a:path w="41" h="19">
                    <a:moveTo>
                      <a:pt x="41" y="0"/>
                    </a:moveTo>
                    <a:lnTo>
                      <a:pt x="31" y="5"/>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3" name="Freeform 986">
                <a:extLst>
                  <a:ext uri="{FF2B5EF4-FFF2-40B4-BE49-F238E27FC236}">
                    <a16:creationId xmlns:a16="http://schemas.microsoft.com/office/drawing/2014/main" id="{32BE3E23-9D26-1BB3-55F1-8039C76013BE}"/>
                  </a:ext>
                </a:extLst>
              </p:cNvPr>
              <p:cNvSpPr>
                <a:spLocks/>
              </p:cNvSpPr>
              <p:nvPr/>
            </p:nvSpPr>
            <p:spPr bwMode="auto">
              <a:xfrm>
                <a:off x="1649" y="2343"/>
                <a:ext cx="38" cy="19"/>
              </a:xfrm>
              <a:custGeom>
                <a:avLst/>
                <a:gdLst>
                  <a:gd name="T0" fmla="*/ 38 w 38"/>
                  <a:gd name="T1" fmla="*/ 19 h 19"/>
                  <a:gd name="T2" fmla="*/ 3 w 38"/>
                  <a:gd name="T3" fmla="*/ 2 h 19"/>
                  <a:gd name="T4" fmla="*/ 0 w 38"/>
                  <a:gd name="T5" fmla="*/ 0 h 19"/>
                </a:gdLst>
                <a:ahLst/>
                <a:cxnLst>
                  <a:cxn ang="0">
                    <a:pos x="T0" y="T1"/>
                  </a:cxn>
                  <a:cxn ang="0">
                    <a:pos x="T2" y="T3"/>
                  </a:cxn>
                  <a:cxn ang="0">
                    <a:pos x="T4" y="T5"/>
                  </a:cxn>
                </a:cxnLst>
                <a:rect l="0" t="0" r="r" b="b"/>
                <a:pathLst>
                  <a:path w="38" h="19">
                    <a:moveTo>
                      <a:pt x="38" y="19"/>
                    </a:moveTo>
                    <a:lnTo>
                      <a:pt x="3"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4" name="Freeform 987">
                <a:extLst>
                  <a:ext uri="{FF2B5EF4-FFF2-40B4-BE49-F238E27FC236}">
                    <a16:creationId xmlns:a16="http://schemas.microsoft.com/office/drawing/2014/main" id="{C08179F6-9647-669B-3C6D-90FD2BC339A0}"/>
                  </a:ext>
                </a:extLst>
              </p:cNvPr>
              <p:cNvSpPr>
                <a:spLocks/>
              </p:cNvSpPr>
              <p:nvPr/>
            </p:nvSpPr>
            <p:spPr bwMode="auto">
              <a:xfrm>
                <a:off x="4280" y="2343"/>
                <a:ext cx="38" cy="19"/>
              </a:xfrm>
              <a:custGeom>
                <a:avLst/>
                <a:gdLst>
                  <a:gd name="T0" fmla="*/ 38 w 38"/>
                  <a:gd name="T1" fmla="*/ 0 h 19"/>
                  <a:gd name="T2" fmla="*/ 35 w 38"/>
                  <a:gd name="T3" fmla="*/ 2 h 19"/>
                  <a:gd name="T4" fmla="*/ 0 w 38"/>
                  <a:gd name="T5" fmla="*/ 19 h 19"/>
                </a:gdLst>
                <a:ahLst/>
                <a:cxnLst>
                  <a:cxn ang="0">
                    <a:pos x="T0" y="T1"/>
                  </a:cxn>
                  <a:cxn ang="0">
                    <a:pos x="T2" y="T3"/>
                  </a:cxn>
                  <a:cxn ang="0">
                    <a:pos x="T4" y="T5"/>
                  </a:cxn>
                </a:cxnLst>
                <a:rect l="0" t="0" r="r" b="b"/>
                <a:pathLst>
                  <a:path w="38" h="19">
                    <a:moveTo>
                      <a:pt x="38" y="0"/>
                    </a:moveTo>
                    <a:lnTo>
                      <a:pt x="35" y="2"/>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5" name="Line 988">
                <a:extLst>
                  <a:ext uri="{FF2B5EF4-FFF2-40B4-BE49-F238E27FC236}">
                    <a16:creationId xmlns:a16="http://schemas.microsoft.com/office/drawing/2014/main" id="{AFEF03C0-BB4D-78A5-BF48-5A0A80D92CD4}"/>
                  </a:ext>
                </a:extLst>
              </p:cNvPr>
              <p:cNvSpPr>
                <a:spLocks noChangeShapeType="1"/>
              </p:cNvSpPr>
              <p:nvPr/>
            </p:nvSpPr>
            <p:spPr bwMode="auto">
              <a:xfrm flipH="1" flipV="1">
                <a:off x="1615" y="2325"/>
                <a:ext cx="34" cy="18"/>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6" name="Line 989">
                <a:extLst>
                  <a:ext uri="{FF2B5EF4-FFF2-40B4-BE49-F238E27FC236}">
                    <a16:creationId xmlns:a16="http://schemas.microsoft.com/office/drawing/2014/main" id="{FD453DBA-37CD-DEFA-A7F9-28C51D2A6997}"/>
                  </a:ext>
                </a:extLst>
              </p:cNvPr>
              <p:cNvSpPr>
                <a:spLocks noChangeShapeType="1"/>
              </p:cNvSpPr>
              <p:nvPr/>
            </p:nvSpPr>
            <p:spPr bwMode="auto">
              <a:xfrm flipH="1">
                <a:off x="4318" y="2325"/>
                <a:ext cx="34" cy="18"/>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7" name="Freeform 990">
                <a:extLst>
                  <a:ext uri="{FF2B5EF4-FFF2-40B4-BE49-F238E27FC236}">
                    <a16:creationId xmlns:a16="http://schemas.microsoft.com/office/drawing/2014/main" id="{AB39D181-0431-3DFC-5923-8F90A6A99C36}"/>
                  </a:ext>
                </a:extLst>
              </p:cNvPr>
              <p:cNvSpPr>
                <a:spLocks/>
              </p:cNvSpPr>
              <p:nvPr/>
            </p:nvSpPr>
            <p:spPr bwMode="auto">
              <a:xfrm>
                <a:off x="1584" y="2306"/>
                <a:ext cx="31" cy="19"/>
              </a:xfrm>
              <a:custGeom>
                <a:avLst/>
                <a:gdLst>
                  <a:gd name="T0" fmla="*/ 31 w 31"/>
                  <a:gd name="T1" fmla="*/ 19 h 19"/>
                  <a:gd name="T2" fmla="*/ 23 w 31"/>
                  <a:gd name="T3" fmla="*/ 14 h 19"/>
                  <a:gd name="T4" fmla="*/ 0 w 31"/>
                  <a:gd name="T5" fmla="*/ 0 h 19"/>
                </a:gdLst>
                <a:ahLst/>
                <a:cxnLst>
                  <a:cxn ang="0">
                    <a:pos x="T0" y="T1"/>
                  </a:cxn>
                  <a:cxn ang="0">
                    <a:pos x="T2" y="T3"/>
                  </a:cxn>
                  <a:cxn ang="0">
                    <a:pos x="T4" y="T5"/>
                  </a:cxn>
                </a:cxnLst>
                <a:rect l="0" t="0" r="r" b="b"/>
                <a:pathLst>
                  <a:path w="31" h="19">
                    <a:moveTo>
                      <a:pt x="31" y="19"/>
                    </a:moveTo>
                    <a:lnTo>
                      <a:pt x="23" y="14"/>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8" name="Freeform 991">
                <a:extLst>
                  <a:ext uri="{FF2B5EF4-FFF2-40B4-BE49-F238E27FC236}">
                    <a16:creationId xmlns:a16="http://schemas.microsoft.com/office/drawing/2014/main" id="{4BC6C699-7E0F-CD8D-1F10-C214E763CB0B}"/>
                  </a:ext>
                </a:extLst>
              </p:cNvPr>
              <p:cNvSpPr>
                <a:spLocks/>
              </p:cNvSpPr>
              <p:nvPr/>
            </p:nvSpPr>
            <p:spPr bwMode="auto">
              <a:xfrm>
                <a:off x="4352" y="2306"/>
                <a:ext cx="31" cy="19"/>
              </a:xfrm>
              <a:custGeom>
                <a:avLst/>
                <a:gdLst>
                  <a:gd name="T0" fmla="*/ 31 w 31"/>
                  <a:gd name="T1" fmla="*/ 0 h 19"/>
                  <a:gd name="T2" fmla="*/ 8 w 31"/>
                  <a:gd name="T3" fmla="*/ 14 h 19"/>
                  <a:gd name="T4" fmla="*/ 0 w 31"/>
                  <a:gd name="T5" fmla="*/ 19 h 19"/>
                </a:gdLst>
                <a:ahLst/>
                <a:cxnLst>
                  <a:cxn ang="0">
                    <a:pos x="T0" y="T1"/>
                  </a:cxn>
                  <a:cxn ang="0">
                    <a:pos x="T2" y="T3"/>
                  </a:cxn>
                  <a:cxn ang="0">
                    <a:pos x="T4" y="T5"/>
                  </a:cxn>
                </a:cxnLst>
                <a:rect l="0" t="0" r="r" b="b"/>
                <a:pathLst>
                  <a:path w="31" h="19">
                    <a:moveTo>
                      <a:pt x="31" y="0"/>
                    </a:moveTo>
                    <a:lnTo>
                      <a:pt x="8" y="14"/>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89" name="Freeform 992">
                <a:extLst>
                  <a:ext uri="{FF2B5EF4-FFF2-40B4-BE49-F238E27FC236}">
                    <a16:creationId xmlns:a16="http://schemas.microsoft.com/office/drawing/2014/main" id="{D3EB8821-EDF7-8ED9-97A1-2DF2478C6BD0}"/>
                  </a:ext>
                </a:extLst>
              </p:cNvPr>
              <p:cNvSpPr>
                <a:spLocks/>
              </p:cNvSpPr>
              <p:nvPr/>
            </p:nvSpPr>
            <p:spPr bwMode="auto">
              <a:xfrm>
                <a:off x="1557" y="2287"/>
                <a:ext cx="27" cy="19"/>
              </a:xfrm>
              <a:custGeom>
                <a:avLst/>
                <a:gdLst>
                  <a:gd name="T0" fmla="*/ 27 w 27"/>
                  <a:gd name="T1" fmla="*/ 19 h 19"/>
                  <a:gd name="T2" fmla="*/ 5 w 27"/>
                  <a:gd name="T3" fmla="*/ 4 h 19"/>
                  <a:gd name="T4" fmla="*/ 0 w 27"/>
                  <a:gd name="T5" fmla="*/ 0 h 19"/>
                </a:gdLst>
                <a:ahLst/>
                <a:cxnLst>
                  <a:cxn ang="0">
                    <a:pos x="T0" y="T1"/>
                  </a:cxn>
                  <a:cxn ang="0">
                    <a:pos x="T2" y="T3"/>
                  </a:cxn>
                  <a:cxn ang="0">
                    <a:pos x="T4" y="T5"/>
                  </a:cxn>
                </a:cxnLst>
                <a:rect l="0" t="0" r="r" b="b"/>
                <a:pathLst>
                  <a:path w="27" h="19">
                    <a:moveTo>
                      <a:pt x="27" y="19"/>
                    </a:moveTo>
                    <a:lnTo>
                      <a:pt x="5" y="4"/>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0" name="Freeform 993">
                <a:extLst>
                  <a:ext uri="{FF2B5EF4-FFF2-40B4-BE49-F238E27FC236}">
                    <a16:creationId xmlns:a16="http://schemas.microsoft.com/office/drawing/2014/main" id="{723C81B5-2A68-71B2-919D-3E6C191FFB8E}"/>
                  </a:ext>
                </a:extLst>
              </p:cNvPr>
              <p:cNvSpPr>
                <a:spLocks/>
              </p:cNvSpPr>
              <p:nvPr/>
            </p:nvSpPr>
            <p:spPr bwMode="auto">
              <a:xfrm>
                <a:off x="4383" y="2287"/>
                <a:ext cx="27" cy="19"/>
              </a:xfrm>
              <a:custGeom>
                <a:avLst/>
                <a:gdLst>
                  <a:gd name="T0" fmla="*/ 27 w 27"/>
                  <a:gd name="T1" fmla="*/ 0 h 19"/>
                  <a:gd name="T2" fmla="*/ 22 w 27"/>
                  <a:gd name="T3" fmla="*/ 4 h 19"/>
                  <a:gd name="T4" fmla="*/ 0 w 27"/>
                  <a:gd name="T5" fmla="*/ 19 h 19"/>
                </a:gdLst>
                <a:ahLst/>
                <a:cxnLst>
                  <a:cxn ang="0">
                    <a:pos x="T0" y="T1"/>
                  </a:cxn>
                  <a:cxn ang="0">
                    <a:pos x="T2" y="T3"/>
                  </a:cxn>
                  <a:cxn ang="0">
                    <a:pos x="T4" y="T5"/>
                  </a:cxn>
                </a:cxnLst>
                <a:rect l="0" t="0" r="r" b="b"/>
                <a:pathLst>
                  <a:path w="27" h="19">
                    <a:moveTo>
                      <a:pt x="27" y="0"/>
                    </a:moveTo>
                    <a:lnTo>
                      <a:pt x="22" y="4"/>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1" name="Line 994">
                <a:extLst>
                  <a:ext uri="{FF2B5EF4-FFF2-40B4-BE49-F238E27FC236}">
                    <a16:creationId xmlns:a16="http://schemas.microsoft.com/office/drawing/2014/main" id="{7A943325-A4BA-2AE4-BEA4-7B790C06244F}"/>
                  </a:ext>
                </a:extLst>
              </p:cNvPr>
              <p:cNvSpPr>
                <a:spLocks noChangeShapeType="1"/>
              </p:cNvSpPr>
              <p:nvPr/>
            </p:nvSpPr>
            <p:spPr bwMode="auto">
              <a:xfrm flipH="1" flipV="1">
                <a:off x="1532" y="2268"/>
                <a:ext cx="25" cy="19"/>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92" name="Line 995">
                <a:extLst>
                  <a:ext uri="{FF2B5EF4-FFF2-40B4-BE49-F238E27FC236}">
                    <a16:creationId xmlns:a16="http://schemas.microsoft.com/office/drawing/2014/main" id="{3A4FCA0C-0003-4CF3-192E-8C3602DA5080}"/>
                  </a:ext>
                </a:extLst>
              </p:cNvPr>
              <p:cNvSpPr>
                <a:spLocks noChangeShapeType="1"/>
              </p:cNvSpPr>
              <p:nvPr/>
            </p:nvSpPr>
            <p:spPr bwMode="auto">
              <a:xfrm flipH="1">
                <a:off x="4410" y="2268"/>
                <a:ext cx="25" cy="19"/>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grpSp>
        <p:sp>
          <p:nvSpPr>
            <p:cNvPr id="194" name="Freeform 997">
              <a:extLst>
                <a:ext uri="{FF2B5EF4-FFF2-40B4-BE49-F238E27FC236}">
                  <a16:creationId xmlns:a16="http://schemas.microsoft.com/office/drawing/2014/main" id="{7CB44D39-9AAD-EC26-5D46-C93BDAEE3F2F}"/>
                </a:ext>
              </a:extLst>
            </p:cNvPr>
            <p:cNvSpPr>
              <a:spLocks/>
            </p:cNvSpPr>
            <p:nvPr/>
          </p:nvSpPr>
          <p:spPr bwMode="auto">
            <a:xfrm>
              <a:off x="2397126" y="3570288"/>
              <a:ext cx="34925" cy="30163"/>
            </a:xfrm>
            <a:custGeom>
              <a:avLst/>
              <a:gdLst>
                <a:gd name="T0" fmla="*/ 22 w 22"/>
                <a:gd name="T1" fmla="*/ 19 h 19"/>
                <a:gd name="T2" fmla="*/ 7 w 22"/>
                <a:gd name="T3" fmla="*/ 6 h 19"/>
                <a:gd name="T4" fmla="*/ 0 w 22"/>
                <a:gd name="T5" fmla="*/ 0 h 19"/>
              </a:gdLst>
              <a:ahLst/>
              <a:cxnLst>
                <a:cxn ang="0">
                  <a:pos x="T0" y="T1"/>
                </a:cxn>
                <a:cxn ang="0">
                  <a:pos x="T2" y="T3"/>
                </a:cxn>
                <a:cxn ang="0">
                  <a:pos x="T4" y="T5"/>
                </a:cxn>
              </a:cxnLst>
              <a:rect l="0" t="0" r="r" b="b"/>
              <a:pathLst>
                <a:path w="22" h="19">
                  <a:moveTo>
                    <a:pt x="22" y="19"/>
                  </a:moveTo>
                  <a:lnTo>
                    <a:pt x="7" y="6"/>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5" name="Freeform 998">
              <a:extLst>
                <a:ext uri="{FF2B5EF4-FFF2-40B4-BE49-F238E27FC236}">
                  <a16:creationId xmlns:a16="http://schemas.microsoft.com/office/drawing/2014/main" id="{B10C43FA-4779-5B04-7A5D-2A196CC7B4CB}"/>
                </a:ext>
              </a:extLst>
            </p:cNvPr>
            <p:cNvSpPr>
              <a:spLocks/>
            </p:cNvSpPr>
            <p:nvPr/>
          </p:nvSpPr>
          <p:spPr bwMode="auto">
            <a:xfrm>
              <a:off x="7040563" y="3570288"/>
              <a:ext cx="34925" cy="30163"/>
            </a:xfrm>
            <a:custGeom>
              <a:avLst/>
              <a:gdLst>
                <a:gd name="T0" fmla="*/ 22 w 22"/>
                <a:gd name="T1" fmla="*/ 0 h 19"/>
                <a:gd name="T2" fmla="*/ 15 w 22"/>
                <a:gd name="T3" fmla="*/ 6 h 19"/>
                <a:gd name="T4" fmla="*/ 0 w 22"/>
                <a:gd name="T5" fmla="*/ 19 h 19"/>
              </a:gdLst>
              <a:ahLst/>
              <a:cxnLst>
                <a:cxn ang="0">
                  <a:pos x="T0" y="T1"/>
                </a:cxn>
                <a:cxn ang="0">
                  <a:pos x="T2" y="T3"/>
                </a:cxn>
                <a:cxn ang="0">
                  <a:pos x="T4" y="T5"/>
                </a:cxn>
              </a:cxnLst>
              <a:rect l="0" t="0" r="r" b="b"/>
              <a:pathLst>
                <a:path w="22" h="19">
                  <a:moveTo>
                    <a:pt x="22" y="0"/>
                  </a:moveTo>
                  <a:lnTo>
                    <a:pt x="15" y="6"/>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6" name="Line 999">
              <a:extLst>
                <a:ext uri="{FF2B5EF4-FFF2-40B4-BE49-F238E27FC236}">
                  <a16:creationId xmlns:a16="http://schemas.microsoft.com/office/drawing/2014/main" id="{931B8D76-1C36-CD45-F52C-BA08DD100B0C}"/>
                </a:ext>
              </a:extLst>
            </p:cNvPr>
            <p:cNvSpPr>
              <a:spLocks noChangeShapeType="1"/>
            </p:cNvSpPr>
            <p:nvPr/>
          </p:nvSpPr>
          <p:spPr bwMode="auto">
            <a:xfrm flipH="1" flipV="1">
              <a:off x="2366963" y="3541713"/>
              <a:ext cx="30163"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7" name="Line 1000">
              <a:extLst>
                <a:ext uri="{FF2B5EF4-FFF2-40B4-BE49-F238E27FC236}">
                  <a16:creationId xmlns:a16="http://schemas.microsoft.com/office/drawing/2014/main" id="{A7F8025D-751E-E8E6-6CA0-E0A8234232A1}"/>
                </a:ext>
              </a:extLst>
            </p:cNvPr>
            <p:cNvSpPr>
              <a:spLocks noChangeShapeType="1"/>
            </p:cNvSpPr>
            <p:nvPr/>
          </p:nvSpPr>
          <p:spPr bwMode="auto">
            <a:xfrm flipH="1">
              <a:off x="7075488" y="3541713"/>
              <a:ext cx="30163"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8" name="Line 1001">
              <a:extLst>
                <a:ext uri="{FF2B5EF4-FFF2-40B4-BE49-F238E27FC236}">
                  <a16:creationId xmlns:a16="http://schemas.microsoft.com/office/drawing/2014/main" id="{38E28021-CBF6-75F9-A48E-1C62B0FC2D0F}"/>
                </a:ext>
              </a:extLst>
            </p:cNvPr>
            <p:cNvSpPr>
              <a:spLocks noChangeShapeType="1"/>
            </p:cNvSpPr>
            <p:nvPr/>
          </p:nvSpPr>
          <p:spPr bwMode="auto">
            <a:xfrm flipH="1" flipV="1">
              <a:off x="2341563" y="3511550"/>
              <a:ext cx="2540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99" name="Line 1002">
              <a:extLst>
                <a:ext uri="{FF2B5EF4-FFF2-40B4-BE49-F238E27FC236}">
                  <a16:creationId xmlns:a16="http://schemas.microsoft.com/office/drawing/2014/main" id="{1FEA9905-248C-33F9-0176-D271A43F9175}"/>
                </a:ext>
              </a:extLst>
            </p:cNvPr>
            <p:cNvSpPr>
              <a:spLocks noChangeShapeType="1"/>
            </p:cNvSpPr>
            <p:nvPr/>
          </p:nvSpPr>
          <p:spPr bwMode="auto">
            <a:xfrm flipH="1">
              <a:off x="7105651" y="3511550"/>
              <a:ext cx="2540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0" name="Freeform 1003">
              <a:extLst>
                <a:ext uri="{FF2B5EF4-FFF2-40B4-BE49-F238E27FC236}">
                  <a16:creationId xmlns:a16="http://schemas.microsoft.com/office/drawing/2014/main" id="{D3E2E1D7-171B-750A-804C-EEE1ECB3876C}"/>
                </a:ext>
              </a:extLst>
            </p:cNvPr>
            <p:cNvSpPr>
              <a:spLocks/>
            </p:cNvSpPr>
            <p:nvPr/>
          </p:nvSpPr>
          <p:spPr bwMode="auto">
            <a:xfrm>
              <a:off x="2319338" y="3481388"/>
              <a:ext cx="22225" cy="30163"/>
            </a:xfrm>
            <a:custGeom>
              <a:avLst/>
              <a:gdLst>
                <a:gd name="T0" fmla="*/ 14 w 14"/>
                <a:gd name="T1" fmla="*/ 19 h 19"/>
                <a:gd name="T2" fmla="*/ 11 w 14"/>
                <a:gd name="T3" fmla="*/ 15 h 19"/>
                <a:gd name="T4" fmla="*/ 0 w 14"/>
                <a:gd name="T5" fmla="*/ 0 h 19"/>
              </a:gdLst>
              <a:ahLst/>
              <a:cxnLst>
                <a:cxn ang="0">
                  <a:pos x="T0" y="T1"/>
                </a:cxn>
                <a:cxn ang="0">
                  <a:pos x="T2" y="T3"/>
                </a:cxn>
                <a:cxn ang="0">
                  <a:pos x="T4" y="T5"/>
                </a:cxn>
              </a:cxnLst>
              <a:rect l="0" t="0" r="r" b="b"/>
              <a:pathLst>
                <a:path w="14" h="19">
                  <a:moveTo>
                    <a:pt x="14" y="19"/>
                  </a:moveTo>
                  <a:lnTo>
                    <a:pt x="11" y="15"/>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1" name="Freeform 1004">
              <a:extLst>
                <a:ext uri="{FF2B5EF4-FFF2-40B4-BE49-F238E27FC236}">
                  <a16:creationId xmlns:a16="http://schemas.microsoft.com/office/drawing/2014/main" id="{2D6AE50D-5419-FF3E-FF9A-BE84EB0B2437}"/>
                </a:ext>
              </a:extLst>
            </p:cNvPr>
            <p:cNvSpPr>
              <a:spLocks/>
            </p:cNvSpPr>
            <p:nvPr/>
          </p:nvSpPr>
          <p:spPr bwMode="auto">
            <a:xfrm>
              <a:off x="7131051" y="3481388"/>
              <a:ext cx="22225" cy="30163"/>
            </a:xfrm>
            <a:custGeom>
              <a:avLst/>
              <a:gdLst>
                <a:gd name="T0" fmla="*/ 14 w 14"/>
                <a:gd name="T1" fmla="*/ 0 h 19"/>
                <a:gd name="T2" fmla="*/ 3 w 14"/>
                <a:gd name="T3" fmla="*/ 15 h 19"/>
                <a:gd name="T4" fmla="*/ 0 w 14"/>
                <a:gd name="T5" fmla="*/ 19 h 19"/>
              </a:gdLst>
              <a:ahLst/>
              <a:cxnLst>
                <a:cxn ang="0">
                  <a:pos x="T0" y="T1"/>
                </a:cxn>
                <a:cxn ang="0">
                  <a:pos x="T2" y="T3"/>
                </a:cxn>
                <a:cxn ang="0">
                  <a:pos x="T4" y="T5"/>
                </a:cxn>
              </a:cxnLst>
              <a:rect l="0" t="0" r="r" b="b"/>
              <a:pathLst>
                <a:path w="14" h="19">
                  <a:moveTo>
                    <a:pt x="14" y="0"/>
                  </a:moveTo>
                  <a:lnTo>
                    <a:pt x="3" y="15"/>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2" name="Line 1005">
              <a:extLst>
                <a:ext uri="{FF2B5EF4-FFF2-40B4-BE49-F238E27FC236}">
                  <a16:creationId xmlns:a16="http://schemas.microsoft.com/office/drawing/2014/main" id="{1C9C4600-B9D5-DDA6-0664-2064FD4B29AF}"/>
                </a:ext>
              </a:extLst>
            </p:cNvPr>
            <p:cNvSpPr>
              <a:spLocks noChangeShapeType="1"/>
            </p:cNvSpPr>
            <p:nvPr/>
          </p:nvSpPr>
          <p:spPr bwMode="auto">
            <a:xfrm flipH="1" flipV="1">
              <a:off x="2300288" y="3451225"/>
              <a:ext cx="190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3" name="Line 1006">
              <a:extLst>
                <a:ext uri="{FF2B5EF4-FFF2-40B4-BE49-F238E27FC236}">
                  <a16:creationId xmlns:a16="http://schemas.microsoft.com/office/drawing/2014/main" id="{9887F495-C3D9-B951-C2C2-89501820C207}"/>
                </a:ext>
              </a:extLst>
            </p:cNvPr>
            <p:cNvSpPr>
              <a:spLocks noChangeShapeType="1"/>
            </p:cNvSpPr>
            <p:nvPr/>
          </p:nvSpPr>
          <p:spPr bwMode="auto">
            <a:xfrm flipH="1">
              <a:off x="7153276" y="3451225"/>
              <a:ext cx="190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4" name="Line 1007">
              <a:extLst>
                <a:ext uri="{FF2B5EF4-FFF2-40B4-BE49-F238E27FC236}">
                  <a16:creationId xmlns:a16="http://schemas.microsoft.com/office/drawing/2014/main" id="{ED4437B0-319E-8321-D98E-31C6344BCCAB}"/>
                </a:ext>
              </a:extLst>
            </p:cNvPr>
            <p:cNvSpPr>
              <a:spLocks noChangeShapeType="1"/>
            </p:cNvSpPr>
            <p:nvPr/>
          </p:nvSpPr>
          <p:spPr bwMode="auto">
            <a:xfrm flipH="1" flipV="1">
              <a:off x="2286001" y="3421063"/>
              <a:ext cx="14288"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5" name="Line 1008">
              <a:extLst>
                <a:ext uri="{FF2B5EF4-FFF2-40B4-BE49-F238E27FC236}">
                  <a16:creationId xmlns:a16="http://schemas.microsoft.com/office/drawing/2014/main" id="{502026B4-69D0-295C-E7D2-59FC6491698E}"/>
                </a:ext>
              </a:extLst>
            </p:cNvPr>
            <p:cNvSpPr>
              <a:spLocks noChangeShapeType="1"/>
            </p:cNvSpPr>
            <p:nvPr/>
          </p:nvSpPr>
          <p:spPr bwMode="auto">
            <a:xfrm flipH="1">
              <a:off x="7172326" y="3421063"/>
              <a:ext cx="14288"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6" name="Line 1009">
              <a:extLst>
                <a:ext uri="{FF2B5EF4-FFF2-40B4-BE49-F238E27FC236}">
                  <a16:creationId xmlns:a16="http://schemas.microsoft.com/office/drawing/2014/main" id="{F796994A-6ECE-3B39-47E3-74161561D336}"/>
                </a:ext>
              </a:extLst>
            </p:cNvPr>
            <p:cNvSpPr>
              <a:spLocks noChangeShapeType="1"/>
            </p:cNvSpPr>
            <p:nvPr/>
          </p:nvSpPr>
          <p:spPr bwMode="auto">
            <a:xfrm flipH="1" flipV="1">
              <a:off x="2274888" y="3390900"/>
              <a:ext cx="1111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7" name="Line 1010">
              <a:extLst>
                <a:ext uri="{FF2B5EF4-FFF2-40B4-BE49-F238E27FC236}">
                  <a16:creationId xmlns:a16="http://schemas.microsoft.com/office/drawing/2014/main" id="{D3173354-83CF-C37D-2569-314BA93A5A7F}"/>
                </a:ext>
              </a:extLst>
            </p:cNvPr>
            <p:cNvSpPr>
              <a:spLocks noChangeShapeType="1"/>
            </p:cNvSpPr>
            <p:nvPr/>
          </p:nvSpPr>
          <p:spPr bwMode="auto">
            <a:xfrm flipH="1">
              <a:off x="7186613" y="3390900"/>
              <a:ext cx="1111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8" name="Line 1011">
              <a:extLst>
                <a:ext uri="{FF2B5EF4-FFF2-40B4-BE49-F238E27FC236}">
                  <a16:creationId xmlns:a16="http://schemas.microsoft.com/office/drawing/2014/main" id="{E4E03C4A-45B1-76D0-33CB-6505808B35D5}"/>
                </a:ext>
              </a:extLst>
            </p:cNvPr>
            <p:cNvSpPr>
              <a:spLocks noChangeShapeType="1"/>
            </p:cNvSpPr>
            <p:nvPr/>
          </p:nvSpPr>
          <p:spPr bwMode="auto">
            <a:xfrm flipH="1" flipV="1">
              <a:off x="2268538" y="3362325"/>
              <a:ext cx="6350"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09" name="Line 1012">
              <a:extLst>
                <a:ext uri="{FF2B5EF4-FFF2-40B4-BE49-F238E27FC236}">
                  <a16:creationId xmlns:a16="http://schemas.microsoft.com/office/drawing/2014/main" id="{6C979E1E-C84A-EF4F-7342-54597ADBF6C7}"/>
                </a:ext>
              </a:extLst>
            </p:cNvPr>
            <p:cNvSpPr>
              <a:spLocks noChangeShapeType="1"/>
            </p:cNvSpPr>
            <p:nvPr/>
          </p:nvSpPr>
          <p:spPr bwMode="auto">
            <a:xfrm flipH="1">
              <a:off x="7197726" y="3362325"/>
              <a:ext cx="6350"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0" name="Freeform 1013">
              <a:extLst>
                <a:ext uri="{FF2B5EF4-FFF2-40B4-BE49-F238E27FC236}">
                  <a16:creationId xmlns:a16="http://schemas.microsoft.com/office/drawing/2014/main" id="{817E7558-F575-59F7-E58D-085DDEBF9B66}"/>
                </a:ext>
              </a:extLst>
            </p:cNvPr>
            <p:cNvSpPr>
              <a:spLocks/>
            </p:cNvSpPr>
            <p:nvPr/>
          </p:nvSpPr>
          <p:spPr bwMode="auto">
            <a:xfrm>
              <a:off x="2263776" y="3332163"/>
              <a:ext cx="4763" cy="30163"/>
            </a:xfrm>
            <a:custGeom>
              <a:avLst/>
              <a:gdLst>
                <a:gd name="T0" fmla="*/ 3 w 3"/>
                <a:gd name="T1" fmla="*/ 19 h 19"/>
                <a:gd name="T2" fmla="*/ 1 w 3"/>
                <a:gd name="T3" fmla="*/ 2 h 19"/>
                <a:gd name="T4" fmla="*/ 0 w 3"/>
                <a:gd name="T5" fmla="*/ 0 h 19"/>
              </a:gdLst>
              <a:ahLst/>
              <a:cxnLst>
                <a:cxn ang="0">
                  <a:pos x="T0" y="T1"/>
                </a:cxn>
                <a:cxn ang="0">
                  <a:pos x="T2" y="T3"/>
                </a:cxn>
                <a:cxn ang="0">
                  <a:pos x="T4" y="T5"/>
                </a:cxn>
              </a:cxnLst>
              <a:rect l="0" t="0" r="r" b="b"/>
              <a:pathLst>
                <a:path w="3" h="19">
                  <a:moveTo>
                    <a:pt x="3" y="19"/>
                  </a:moveTo>
                  <a:lnTo>
                    <a:pt x="1" y="2"/>
                  </a:lnTo>
                  <a:lnTo>
                    <a:pt x="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1" name="Freeform 1014">
              <a:extLst>
                <a:ext uri="{FF2B5EF4-FFF2-40B4-BE49-F238E27FC236}">
                  <a16:creationId xmlns:a16="http://schemas.microsoft.com/office/drawing/2014/main" id="{ED779197-6EC5-32A9-6A5F-CED873ECA3B8}"/>
                </a:ext>
              </a:extLst>
            </p:cNvPr>
            <p:cNvSpPr>
              <a:spLocks/>
            </p:cNvSpPr>
            <p:nvPr/>
          </p:nvSpPr>
          <p:spPr bwMode="auto">
            <a:xfrm>
              <a:off x="7204076" y="3332163"/>
              <a:ext cx="4763" cy="30163"/>
            </a:xfrm>
            <a:custGeom>
              <a:avLst/>
              <a:gdLst>
                <a:gd name="T0" fmla="*/ 3 w 3"/>
                <a:gd name="T1" fmla="*/ 0 h 19"/>
                <a:gd name="T2" fmla="*/ 2 w 3"/>
                <a:gd name="T3" fmla="*/ 2 h 19"/>
                <a:gd name="T4" fmla="*/ 0 w 3"/>
                <a:gd name="T5" fmla="*/ 19 h 19"/>
              </a:gdLst>
              <a:ahLst/>
              <a:cxnLst>
                <a:cxn ang="0">
                  <a:pos x="T0" y="T1"/>
                </a:cxn>
                <a:cxn ang="0">
                  <a:pos x="T2" y="T3"/>
                </a:cxn>
                <a:cxn ang="0">
                  <a:pos x="T4" y="T5"/>
                </a:cxn>
              </a:cxnLst>
              <a:rect l="0" t="0" r="r" b="b"/>
              <a:pathLst>
                <a:path w="3" h="19">
                  <a:moveTo>
                    <a:pt x="3" y="0"/>
                  </a:moveTo>
                  <a:lnTo>
                    <a:pt x="2" y="2"/>
                  </a:lnTo>
                  <a:lnTo>
                    <a:pt x="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2" name="Line 1015">
              <a:extLst>
                <a:ext uri="{FF2B5EF4-FFF2-40B4-BE49-F238E27FC236}">
                  <a16:creationId xmlns:a16="http://schemas.microsoft.com/office/drawing/2014/main" id="{84B9D44F-EA8A-92DA-F6BB-4642083E7BD4}"/>
                </a:ext>
              </a:extLst>
            </p:cNvPr>
            <p:cNvSpPr>
              <a:spLocks noChangeShapeType="1"/>
            </p:cNvSpPr>
            <p:nvPr/>
          </p:nvSpPr>
          <p:spPr bwMode="auto">
            <a:xfrm flipV="1">
              <a:off x="2263776" y="3302000"/>
              <a:ext cx="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3" name="Line 1016">
              <a:extLst>
                <a:ext uri="{FF2B5EF4-FFF2-40B4-BE49-F238E27FC236}">
                  <a16:creationId xmlns:a16="http://schemas.microsoft.com/office/drawing/2014/main" id="{C93C680B-8FC3-E700-DAB2-B65BBAB6434C}"/>
                </a:ext>
              </a:extLst>
            </p:cNvPr>
            <p:cNvSpPr>
              <a:spLocks noChangeShapeType="1"/>
            </p:cNvSpPr>
            <p:nvPr/>
          </p:nvSpPr>
          <p:spPr bwMode="auto">
            <a:xfrm>
              <a:off x="7208838" y="3302000"/>
              <a:ext cx="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4" name="Freeform 1017">
              <a:extLst>
                <a:ext uri="{FF2B5EF4-FFF2-40B4-BE49-F238E27FC236}">
                  <a16:creationId xmlns:a16="http://schemas.microsoft.com/office/drawing/2014/main" id="{77206D4A-975D-958B-5999-C7F5626161A7}"/>
                </a:ext>
              </a:extLst>
            </p:cNvPr>
            <p:cNvSpPr>
              <a:spLocks/>
            </p:cNvSpPr>
            <p:nvPr/>
          </p:nvSpPr>
          <p:spPr bwMode="auto">
            <a:xfrm>
              <a:off x="2263776" y="3271838"/>
              <a:ext cx="4763" cy="30163"/>
            </a:xfrm>
            <a:custGeom>
              <a:avLst/>
              <a:gdLst>
                <a:gd name="T0" fmla="*/ 0 w 3"/>
                <a:gd name="T1" fmla="*/ 19 h 19"/>
                <a:gd name="T2" fmla="*/ 1 w 3"/>
                <a:gd name="T3" fmla="*/ 17 h 19"/>
                <a:gd name="T4" fmla="*/ 3 w 3"/>
                <a:gd name="T5" fmla="*/ 0 h 19"/>
              </a:gdLst>
              <a:ahLst/>
              <a:cxnLst>
                <a:cxn ang="0">
                  <a:pos x="T0" y="T1"/>
                </a:cxn>
                <a:cxn ang="0">
                  <a:pos x="T2" y="T3"/>
                </a:cxn>
                <a:cxn ang="0">
                  <a:pos x="T4" y="T5"/>
                </a:cxn>
              </a:cxnLst>
              <a:rect l="0" t="0" r="r" b="b"/>
              <a:pathLst>
                <a:path w="3" h="19">
                  <a:moveTo>
                    <a:pt x="0" y="19"/>
                  </a:moveTo>
                  <a:lnTo>
                    <a:pt x="1" y="17"/>
                  </a:lnTo>
                  <a:lnTo>
                    <a:pt x="3"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5" name="Freeform 1018">
              <a:extLst>
                <a:ext uri="{FF2B5EF4-FFF2-40B4-BE49-F238E27FC236}">
                  <a16:creationId xmlns:a16="http://schemas.microsoft.com/office/drawing/2014/main" id="{FEB4989E-A329-FF58-3BE7-B05B093615E6}"/>
                </a:ext>
              </a:extLst>
            </p:cNvPr>
            <p:cNvSpPr>
              <a:spLocks/>
            </p:cNvSpPr>
            <p:nvPr/>
          </p:nvSpPr>
          <p:spPr bwMode="auto">
            <a:xfrm>
              <a:off x="7204076" y="3271838"/>
              <a:ext cx="4763" cy="30163"/>
            </a:xfrm>
            <a:custGeom>
              <a:avLst/>
              <a:gdLst>
                <a:gd name="T0" fmla="*/ 0 w 3"/>
                <a:gd name="T1" fmla="*/ 0 h 19"/>
                <a:gd name="T2" fmla="*/ 2 w 3"/>
                <a:gd name="T3" fmla="*/ 17 h 19"/>
                <a:gd name="T4" fmla="*/ 3 w 3"/>
                <a:gd name="T5" fmla="*/ 19 h 19"/>
              </a:gdLst>
              <a:ahLst/>
              <a:cxnLst>
                <a:cxn ang="0">
                  <a:pos x="T0" y="T1"/>
                </a:cxn>
                <a:cxn ang="0">
                  <a:pos x="T2" y="T3"/>
                </a:cxn>
                <a:cxn ang="0">
                  <a:pos x="T4" y="T5"/>
                </a:cxn>
              </a:cxnLst>
              <a:rect l="0" t="0" r="r" b="b"/>
              <a:pathLst>
                <a:path w="3" h="19">
                  <a:moveTo>
                    <a:pt x="0" y="0"/>
                  </a:moveTo>
                  <a:lnTo>
                    <a:pt x="2" y="17"/>
                  </a:lnTo>
                  <a:lnTo>
                    <a:pt x="3"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6" name="Line 1019">
              <a:extLst>
                <a:ext uri="{FF2B5EF4-FFF2-40B4-BE49-F238E27FC236}">
                  <a16:creationId xmlns:a16="http://schemas.microsoft.com/office/drawing/2014/main" id="{E5A0F45A-3243-E1C5-AF3C-AD973A3ADCC6}"/>
                </a:ext>
              </a:extLst>
            </p:cNvPr>
            <p:cNvSpPr>
              <a:spLocks noChangeShapeType="1"/>
            </p:cNvSpPr>
            <p:nvPr/>
          </p:nvSpPr>
          <p:spPr bwMode="auto">
            <a:xfrm flipV="1">
              <a:off x="2268538" y="3241675"/>
              <a:ext cx="63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7" name="Line 1020">
              <a:extLst>
                <a:ext uri="{FF2B5EF4-FFF2-40B4-BE49-F238E27FC236}">
                  <a16:creationId xmlns:a16="http://schemas.microsoft.com/office/drawing/2014/main" id="{BA3AD6E7-D9EE-6178-0482-FB7B81842AF6}"/>
                </a:ext>
              </a:extLst>
            </p:cNvPr>
            <p:cNvSpPr>
              <a:spLocks noChangeShapeType="1"/>
            </p:cNvSpPr>
            <p:nvPr/>
          </p:nvSpPr>
          <p:spPr bwMode="auto">
            <a:xfrm>
              <a:off x="7197726" y="3241675"/>
              <a:ext cx="63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8" name="Line 1021">
              <a:extLst>
                <a:ext uri="{FF2B5EF4-FFF2-40B4-BE49-F238E27FC236}">
                  <a16:creationId xmlns:a16="http://schemas.microsoft.com/office/drawing/2014/main" id="{E8654F40-2458-2E1E-BABA-8CF25ECC6C6F}"/>
                </a:ext>
              </a:extLst>
            </p:cNvPr>
            <p:cNvSpPr>
              <a:spLocks noChangeShapeType="1"/>
            </p:cNvSpPr>
            <p:nvPr/>
          </p:nvSpPr>
          <p:spPr bwMode="auto">
            <a:xfrm flipV="1">
              <a:off x="2274888" y="3211513"/>
              <a:ext cx="1111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19" name="Line 1022">
              <a:extLst>
                <a:ext uri="{FF2B5EF4-FFF2-40B4-BE49-F238E27FC236}">
                  <a16:creationId xmlns:a16="http://schemas.microsoft.com/office/drawing/2014/main" id="{8D01C409-0891-3A4E-F010-272B67ACA535}"/>
                </a:ext>
              </a:extLst>
            </p:cNvPr>
            <p:cNvSpPr>
              <a:spLocks noChangeShapeType="1"/>
            </p:cNvSpPr>
            <p:nvPr/>
          </p:nvSpPr>
          <p:spPr bwMode="auto">
            <a:xfrm>
              <a:off x="7186613" y="3211513"/>
              <a:ext cx="1111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0" name="Line 1023">
              <a:extLst>
                <a:ext uri="{FF2B5EF4-FFF2-40B4-BE49-F238E27FC236}">
                  <a16:creationId xmlns:a16="http://schemas.microsoft.com/office/drawing/2014/main" id="{E7D152A1-9259-249F-E677-E6EDBAD4B2C1}"/>
                </a:ext>
              </a:extLst>
            </p:cNvPr>
            <p:cNvSpPr>
              <a:spLocks noChangeShapeType="1"/>
            </p:cNvSpPr>
            <p:nvPr/>
          </p:nvSpPr>
          <p:spPr bwMode="auto">
            <a:xfrm flipV="1">
              <a:off x="2286001" y="3182938"/>
              <a:ext cx="14288"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1" name="Line 1024">
              <a:extLst>
                <a:ext uri="{FF2B5EF4-FFF2-40B4-BE49-F238E27FC236}">
                  <a16:creationId xmlns:a16="http://schemas.microsoft.com/office/drawing/2014/main" id="{501D9828-138C-B851-F6DF-DCE32FFBFD0C}"/>
                </a:ext>
              </a:extLst>
            </p:cNvPr>
            <p:cNvSpPr>
              <a:spLocks noChangeShapeType="1"/>
            </p:cNvSpPr>
            <p:nvPr/>
          </p:nvSpPr>
          <p:spPr bwMode="auto">
            <a:xfrm>
              <a:off x="7172326" y="3182938"/>
              <a:ext cx="14288" cy="28575"/>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2" name="Line 1025">
              <a:extLst>
                <a:ext uri="{FF2B5EF4-FFF2-40B4-BE49-F238E27FC236}">
                  <a16:creationId xmlns:a16="http://schemas.microsoft.com/office/drawing/2014/main" id="{B4535FF0-CA73-2B31-0961-06A6DAF3B596}"/>
                </a:ext>
              </a:extLst>
            </p:cNvPr>
            <p:cNvSpPr>
              <a:spLocks noChangeShapeType="1"/>
            </p:cNvSpPr>
            <p:nvPr/>
          </p:nvSpPr>
          <p:spPr bwMode="auto">
            <a:xfrm flipV="1">
              <a:off x="2300288" y="3152775"/>
              <a:ext cx="190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3" name="Line 1026">
              <a:extLst>
                <a:ext uri="{FF2B5EF4-FFF2-40B4-BE49-F238E27FC236}">
                  <a16:creationId xmlns:a16="http://schemas.microsoft.com/office/drawing/2014/main" id="{F3DA95A5-EC85-9386-B022-9935DEDFE6DA}"/>
                </a:ext>
              </a:extLst>
            </p:cNvPr>
            <p:cNvSpPr>
              <a:spLocks noChangeShapeType="1"/>
            </p:cNvSpPr>
            <p:nvPr/>
          </p:nvSpPr>
          <p:spPr bwMode="auto">
            <a:xfrm>
              <a:off x="7153276" y="3152775"/>
              <a:ext cx="1905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4" name="Freeform 1027">
              <a:extLst>
                <a:ext uri="{FF2B5EF4-FFF2-40B4-BE49-F238E27FC236}">
                  <a16:creationId xmlns:a16="http://schemas.microsoft.com/office/drawing/2014/main" id="{5EB71FAA-243D-6F58-6FD4-ADB68F70571B}"/>
                </a:ext>
              </a:extLst>
            </p:cNvPr>
            <p:cNvSpPr>
              <a:spLocks/>
            </p:cNvSpPr>
            <p:nvPr/>
          </p:nvSpPr>
          <p:spPr bwMode="auto">
            <a:xfrm>
              <a:off x="2319338" y="3122613"/>
              <a:ext cx="22225" cy="30163"/>
            </a:xfrm>
            <a:custGeom>
              <a:avLst/>
              <a:gdLst>
                <a:gd name="T0" fmla="*/ 0 w 14"/>
                <a:gd name="T1" fmla="*/ 19 h 19"/>
                <a:gd name="T2" fmla="*/ 11 w 14"/>
                <a:gd name="T3" fmla="*/ 4 h 19"/>
                <a:gd name="T4" fmla="*/ 14 w 14"/>
                <a:gd name="T5" fmla="*/ 0 h 19"/>
              </a:gdLst>
              <a:ahLst/>
              <a:cxnLst>
                <a:cxn ang="0">
                  <a:pos x="T0" y="T1"/>
                </a:cxn>
                <a:cxn ang="0">
                  <a:pos x="T2" y="T3"/>
                </a:cxn>
                <a:cxn ang="0">
                  <a:pos x="T4" y="T5"/>
                </a:cxn>
              </a:cxnLst>
              <a:rect l="0" t="0" r="r" b="b"/>
              <a:pathLst>
                <a:path w="14" h="19">
                  <a:moveTo>
                    <a:pt x="0" y="19"/>
                  </a:moveTo>
                  <a:lnTo>
                    <a:pt x="11" y="4"/>
                  </a:lnTo>
                  <a:lnTo>
                    <a:pt x="14"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5" name="Freeform 1028">
              <a:extLst>
                <a:ext uri="{FF2B5EF4-FFF2-40B4-BE49-F238E27FC236}">
                  <a16:creationId xmlns:a16="http://schemas.microsoft.com/office/drawing/2014/main" id="{093A011D-C4D6-58E5-4E78-ED27E0B0BC6D}"/>
                </a:ext>
              </a:extLst>
            </p:cNvPr>
            <p:cNvSpPr>
              <a:spLocks/>
            </p:cNvSpPr>
            <p:nvPr/>
          </p:nvSpPr>
          <p:spPr bwMode="auto">
            <a:xfrm>
              <a:off x="7131051" y="3122613"/>
              <a:ext cx="22225" cy="30163"/>
            </a:xfrm>
            <a:custGeom>
              <a:avLst/>
              <a:gdLst>
                <a:gd name="T0" fmla="*/ 0 w 14"/>
                <a:gd name="T1" fmla="*/ 0 h 19"/>
                <a:gd name="T2" fmla="*/ 3 w 14"/>
                <a:gd name="T3" fmla="*/ 4 h 19"/>
                <a:gd name="T4" fmla="*/ 14 w 14"/>
                <a:gd name="T5" fmla="*/ 19 h 19"/>
              </a:gdLst>
              <a:ahLst/>
              <a:cxnLst>
                <a:cxn ang="0">
                  <a:pos x="T0" y="T1"/>
                </a:cxn>
                <a:cxn ang="0">
                  <a:pos x="T2" y="T3"/>
                </a:cxn>
                <a:cxn ang="0">
                  <a:pos x="T4" y="T5"/>
                </a:cxn>
              </a:cxnLst>
              <a:rect l="0" t="0" r="r" b="b"/>
              <a:pathLst>
                <a:path w="14" h="19">
                  <a:moveTo>
                    <a:pt x="0" y="0"/>
                  </a:moveTo>
                  <a:lnTo>
                    <a:pt x="3" y="4"/>
                  </a:lnTo>
                  <a:lnTo>
                    <a:pt x="14"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6" name="Line 1029">
              <a:extLst>
                <a:ext uri="{FF2B5EF4-FFF2-40B4-BE49-F238E27FC236}">
                  <a16:creationId xmlns:a16="http://schemas.microsoft.com/office/drawing/2014/main" id="{FC55FB33-39ED-6EF2-D0AD-79074ACD8056}"/>
                </a:ext>
              </a:extLst>
            </p:cNvPr>
            <p:cNvSpPr>
              <a:spLocks noChangeShapeType="1"/>
            </p:cNvSpPr>
            <p:nvPr/>
          </p:nvSpPr>
          <p:spPr bwMode="auto">
            <a:xfrm flipV="1">
              <a:off x="2341563" y="3092450"/>
              <a:ext cx="2540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7" name="Line 1030">
              <a:extLst>
                <a:ext uri="{FF2B5EF4-FFF2-40B4-BE49-F238E27FC236}">
                  <a16:creationId xmlns:a16="http://schemas.microsoft.com/office/drawing/2014/main" id="{3AF11C98-A09C-3DCE-FC4B-B162B9EAFC00}"/>
                </a:ext>
              </a:extLst>
            </p:cNvPr>
            <p:cNvSpPr>
              <a:spLocks noChangeShapeType="1"/>
            </p:cNvSpPr>
            <p:nvPr/>
          </p:nvSpPr>
          <p:spPr bwMode="auto">
            <a:xfrm>
              <a:off x="7105651" y="3092450"/>
              <a:ext cx="25400"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8" name="Line 1031">
              <a:extLst>
                <a:ext uri="{FF2B5EF4-FFF2-40B4-BE49-F238E27FC236}">
                  <a16:creationId xmlns:a16="http://schemas.microsoft.com/office/drawing/2014/main" id="{2F196F47-7EE5-2693-CB93-785FED7542A6}"/>
                </a:ext>
              </a:extLst>
            </p:cNvPr>
            <p:cNvSpPr>
              <a:spLocks noChangeShapeType="1"/>
            </p:cNvSpPr>
            <p:nvPr/>
          </p:nvSpPr>
          <p:spPr bwMode="auto">
            <a:xfrm flipV="1">
              <a:off x="2366963" y="3062288"/>
              <a:ext cx="3016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29" name="Line 1032">
              <a:extLst>
                <a:ext uri="{FF2B5EF4-FFF2-40B4-BE49-F238E27FC236}">
                  <a16:creationId xmlns:a16="http://schemas.microsoft.com/office/drawing/2014/main" id="{0CED625D-6B19-1E43-A424-F1C09F4EFEE6}"/>
                </a:ext>
              </a:extLst>
            </p:cNvPr>
            <p:cNvSpPr>
              <a:spLocks noChangeShapeType="1"/>
            </p:cNvSpPr>
            <p:nvPr/>
          </p:nvSpPr>
          <p:spPr bwMode="auto">
            <a:xfrm>
              <a:off x="7075488" y="3062288"/>
              <a:ext cx="30163"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0" name="Freeform 1033">
              <a:extLst>
                <a:ext uri="{FF2B5EF4-FFF2-40B4-BE49-F238E27FC236}">
                  <a16:creationId xmlns:a16="http://schemas.microsoft.com/office/drawing/2014/main" id="{6736AC23-591E-E3A4-3F05-2112EF78D664}"/>
                </a:ext>
              </a:extLst>
            </p:cNvPr>
            <p:cNvSpPr>
              <a:spLocks/>
            </p:cNvSpPr>
            <p:nvPr/>
          </p:nvSpPr>
          <p:spPr bwMode="auto">
            <a:xfrm>
              <a:off x="2397126" y="3033713"/>
              <a:ext cx="34925" cy="28575"/>
            </a:xfrm>
            <a:custGeom>
              <a:avLst/>
              <a:gdLst>
                <a:gd name="T0" fmla="*/ 0 w 22"/>
                <a:gd name="T1" fmla="*/ 18 h 18"/>
                <a:gd name="T2" fmla="*/ 7 w 22"/>
                <a:gd name="T3" fmla="*/ 13 h 18"/>
                <a:gd name="T4" fmla="*/ 22 w 22"/>
                <a:gd name="T5" fmla="*/ 0 h 18"/>
              </a:gdLst>
              <a:ahLst/>
              <a:cxnLst>
                <a:cxn ang="0">
                  <a:pos x="T0" y="T1"/>
                </a:cxn>
                <a:cxn ang="0">
                  <a:pos x="T2" y="T3"/>
                </a:cxn>
                <a:cxn ang="0">
                  <a:pos x="T4" y="T5"/>
                </a:cxn>
              </a:cxnLst>
              <a:rect l="0" t="0" r="r" b="b"/>
              <a:pathLst>
                <a:path w="22" h="18">
                  <a:moveTo>
                    <a:pt x="0" y="18"/>
                  </a:moveTo>
                  <a:lnTo>
                    <a:pt x="7" y="13"/>
                  </a:lnTo>
                  <a:lnTo>
                    <a:pt x="22"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1" name="Freeform 1034">
              <a:extLst>
                <a:ext uri="{FF2B5EF4-FFF2-40B4-BE49-F238E27FC236}">
                  <a16:creationId xmlns:a16="http://schemas.microsoft.com/office/drawing/2014/main" id="{47B54A9C-EC08-1CC4-1E9F-D33CA580086D}"/>
                </a:ext>
              </a:extLst>
            </p:cNvPr>
            <p:cNvSpPr>
              <a:spLocks/>
            </p:cNvSpPr>
            <p:nvPr/>
          </p:nvSpPr>
          <p:spPr bwMode="auto">
            <a:xfrm>
              <a:off x="7040563" y="3033713"/>
              <a:ext cx="34925" cy="28575"/>
            </a:xfrm>
            <a:custGeom>
              <a:avLst/>
              <a:gdLst>
                <a:gd name="T0" fmla="*/ 0 w 22"/>
                <a:gd name="T1" fmla="*/ 0 h 18"/>
                <a:gd name="T2" fmla="*/ 15 w 22"/>
                <a:gd name="T3" fmla="*/ 13 h 18"/>
                <a:gd name="T4" fmla="*/ 22 w 22"/>
                <a:gd name="T5" fmla="*/ 18 h 18"/>
              </a:gdLst>
              <a:ahLst/>
              <a:cxnLst>
                <a:cxn ang="0">
                  <a:pos x="T0" y="T1"/>
                </a:cxn>
                <a:cxn ang="0">
                  <a:pos x="T2" y="T3"/>
                </a:cxn>
                <a:cxn ang="0">
                  <a:pos x="T4" y="T5"/>
                </a:cxn>
              </a:cxnLst>
              <a:rect l="0" t="0" r="r" b="b"/>
              <a:pathLst>
                <a:path w="22" h="18">
                  <a:moveTo>
                    <a:pt x="0" y="0"/>
                  </a:moveTo>
                  <a:lnTo>
                    <a:pt x="15" y="13"/>
                  </a:lnTo>
                  <a:lnTo>
                    <a:pt x="22"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2" name="Line 1035">
              <a:extLst>
                <a:ext uri="{FF2B5EF4-FFF2-40B4-BE49-F238E27FC236}">
                  <a16:creationId xmlns:a16="http://schemas.microsoft.com/office/drawing/2014/main" id="{69785F47-7A62-5476-9150-60757620A708}"/>
                </a:ext>
              </a:extLst>
            </p:cNvPr>
            <p:cNvSpPr>
              <a:spLocks noChangeShapeType="1"/>
            </p:cNvSpPr>
            <p:nvPr/>
          </p:nvSpPr>
          <p:spPr bwMode="auto">
            <a:xfrm flipV="1">
              <a:off x="2432051" y="3003550"/>
              <a:ext cx="39688"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3" name="Line 1036">
              <a:extLst>
                <a:ext uri="{FF2B5EF4-FFF2-40B4-BE49-F238E27FC236}">
                  <a16:creationId xmlns:a16="http://schemas.microsoft.com/office/drawing/2014/main" id="{9E075587-2121-27A3-299E-C0BF13751DAE}"/>
                </a:ext>
              </a:extLst>
            </p:cNvPr>
            <p:cNvSpPr>
              <a:spLocks noChangeShapeType="1"/>
            </p:cNvSpPr>
            <p:nvPr/>
          </p:nvSpPr>
          <p:spPr bwMode="auto">
            <a:xfrm>
              <a:off x="7000876" y="3003550"/>
              <a:ext cx="39688"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4" name="Freeform 1037">
              <a:extLst>
                <a:ext uri="{FF2B5EF4-FFF2-40B4-BE49-F238E27FC236}">
                  <a16:creationId xmlns:a16="http://schemas.microsoft.com/office/drawing/2014/main" id="{76DDF51A-26BA-2BC4-603B-DD1032BF3AB7}"/>
                </a:ext>
              </a:extLst>
            </p:cNvPr>
            <p:cNvSpPr>
              <a:spLocks/>
            </p:cNvSpPr>
            <p:nvPr/>
          </p:nvSpPr>
          <p:spPr bwMode="auto">
            <a:xfrm>
              <a:off x="2471738" y="2973388"/>
              <a:ext cx="42863" cy="30163"/>
            </a:xfrm>
            <a:custGeom>
              <a:avLst/>
              <a:gdLst>
                <a:gd name="T0" fmla="*/ 0 w 27"/>
                <a:gd name="T1" fmla="*/ 19 h 19"/>
                <a:gd name="T2" fmla="*/ 5 w 27"/>
                <a:gd name="T3" fmla="*/ 15 h 19"/>
                <a:gd name="T4" fmla="*/ 27 w 27"/>
                <a:gd name="T5" fmla="*/ 0 h 19"/>
              </a:gdLst>
              <a:ahLst/>
              <a:cxnLst>
                <a:cxn ang="0">
                  <a:pos x="T0" y="T1"/>
                </a:cxn>
                <a:cxn ang="0">
                  <a:pos x="T2" y="T3"/>
                </a:cxn>
                <a:cxn ang="0">
                  <a:pos x="T4" y="T5"/>
                </a:cxn>
              </a:cxnLst>
              <a:rect l="0" t="0" r="r" b="b"/>
              <a:pathLst>
                <a:path w="27" h="19">
                  <a:moveTo>
                    <a:pt x="0" y="19"/>
                  </a:moveTo>
                  <a:lnTo>
                    <a:pt x="5" y="15"/>
                  </a:lnTo>
                  <a:lnTo>
                    <a:pt x="27"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5" name="Freeform 1038">
              <a:extLst>
                <a:ext uri="{FF2B5EF4-FFF2-40B4-BE49-F238E27FC236}">
                  <a16:creationId xmlns:a16="http://schemas.microsoft.com/office/drawing/2014/main" id="{7E791E21-D2C0-27D1-5AA4-BEAD87AB6A6D}"/>
                </a:ext>
              </a:extLst>
            </p:cNvPr>
            <p:cNvSpPr>
              <a:spLocks/>
            </p:cNvSpPr>
            <p:nvPr/>
          </p:nvSpPr>
          <p:spPr bwMode="auto">
            <a:xfrm>
              <a:off x="6958013" y="2973388"/>
              <a:ext cx="42863" cy="30163"/>
            </a:xfrm>
            <a:custGeom>
              <a:avLst/>
              <a:gdLst>
                <a:gd name="T0" fmla="*/ 0 w 27"/>
                <a:gd name="T1" fmla="*/ 0 h 19"/>
                <a:gd name="T2" fmla="*/ 22 w 27"/>
                <a:gd name="T3" fmla="*/ 15 h 19"/>
                <a:gd name="T4" fmla="*/ 27 w 27"/>
                <a:gd name="T5" fmla="*/ 19 h 19"/>
              </a:gdLst>
              <a:ahLst/>
              <a:cxnLst>
                <a:cxn ang="0">
                  <a:pos x="T0" y="T1"/>
                </a:cxn>
                <a:cxn ang="0">
                  <a:pos x="T2" y="T3"/>
                </a:cxn>
                <a:cxn ang="0">
                  <a:pos x="T4" y="T5"/>
                </a:cxn>
              </a:cxnLst>
              <a:rect l="0" t="0" r="r" b="b"/>
              <a:pathLst>
                <a:path w="27" h="19">
                  <a:moveTo>
                    <a:pt x="0" y="0"/>
                  </a:moveTo>
                  <a:lnTo>
                    <a:pt x="22" y="15"/>
                  </a:lnTo>
                  <a:lnTo>
                    <a:pt x="27"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6" name="Freeform 1039">
              <a:extLst>
                <a:ext uri="{FF2B5EF4-FFF2-40B4-BE49-F238E27FC236}">
                  <a16:creationId xmlns:a16="http://schemas.microsoft.com/office/drawing/2014/main" id="{69650D78-3102-EF3C-CBD4-BB2AF947D1BD}"/>
                </a:ext>
              </a:extLst>
            </p:cNvPr>
            <p:cNvSpPr>
              <a:spLocks/>
            </p:cNvSpPr>
            <p:nvPr/>
          </p:nvSpPr>
          <p:spPr bwMode="auto">
            <a:xfrm>
              <a:off x="2514601" y="2943225"/>
              <a:ext cx="49213" cy="30163"/>
            </a:xfrm>
            <a:custGeom>
              <a:avLst/>
              <a:gdLst>
                <a:gd name="T0" fmla="*/ 0 w 31"/>
                <a:gd name="T1" fmla="*/ 19 h 19"/>
                <a:gd name="T2" fmla="*/ 23 w 31"/>
                <a:gd name="T3" fmla="*/ 5 h 19"/>
                <a:gd name="T4" fmla="*/ 31 w 31"/>
                <a:gd name="T5" fmla="*/ 0 h 19"/>
              </a:gdLst>
              <a:ahLst/>
              <a:cxnLst>
                <a:cxn ang="0">
                  <a:pos x="T0" y="T1"/>
                </a:cxn>
                <a:cxn ang="0">
                  <a:pos x="T2" y="T3"/>
                </a:cxn>
                <a:cxn ang="0">
                  <a:pos x="T4" y="T5"/>
                </a:cxn>
              </a:cxnLst>
              <a:rect l="0" t="0" r="r" b="b"/>
              <a:pathLst>
                <a:path w="31" h="19">
                  <a:moveTo>
                    <a:pt x="0" y="19"/>
                  </a:moveTo>
                  <a:lnTo>
                    <a:pt x="23" y="5"/>
                  </a:lnTo>
                  <a:lnTo>
                    <a:pt x="31"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7" name="Freeform 1040">
              <a:extLst>
                <a:ext uri="{FF2B5EF4-FFF2-40B4-BE49-F238E27FC236}">
                  <a16:creationId xmlns:a16="http://schemas.microsoft.com/office/drawing/2014/main" id="{AC3DC00C-EE5E-9096-981E-42B5FC36C8E7}"/>
                </a:ext>
              </a:extLst>
            </p:cNvPr>
            <p:cNvSpPr>
              <a:spLocks/>
            </p:cNvSpPr>
            <p:nvPr/>
          </p:nvSpPr>
          <p:spPr bwMode="auto">
            <a:xfrm>
              <a:off x="6908801" y="2943225"/>
              <a:ext cx="49213" cy="30163"/>
            </a:xfrm>
            <a:custGeom>
              <a:avLst/>
              <a:gdLst>
                <a:gd name="T0" fmla="*/ 0 w 31"/>
                <a:gd name="T1" fmla="*/ 0 h 19"/>
                <a:gd name="T2" fmla="*/ 8 w 31"/>
                <a:gd name="T3" fmla="*/ 5 h 19"/>
                <a:gd name="T4" fmla="*/ 31 w 31"/>
                <a:gd name="T5" fmla="*/ 19 h 19"/>
              </a:gdLst>
              <a:ahLst/>
              <a:cxnLst>
                <a:cxn ang="0">
                  <a:pos x="T0" y="T1"/>
                </a:cxn>
                <a:cxn ang="0">
                  <a:pos x="T2" y="T3"/>
                </a:cxn>
                <a:cxn ang="0">
                  <a:pos x="T4" y="T5"/>
                </a:cxn>
              </a:cxnLst>
              <a:rect l="0" t="0" r="r" b="b"/>
              <a:pathLst>
                <a:path w="31" h="19">
                  <a:moveTo>
                    <a:pt x="0" y="0"/>
                  </a:moveTo>
                  <a:lnTo>
                    <a:pt x="8" y="5"/>
                  </a:lnTo>
                  <a:lnTo>
                    <a:pt x="31"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8" name="Line 1041">
              <a:extLst>
                <a:ext uri="{FF2B5EF4-FFF2-40B4-BE49-F238E27FC236}">
                  <a16:creationId xmlns:a16="http://schemas.microsoft.com/office/drawing/2014/main" id="{6A9DF4C6-C491-E781-4462-84367DEC318A}"/>
                </a:ext>
              </a:extLst>
            </p:cNvPr>
            <p:cNvSpPr>
              <a:spLocks noChangeShapeType="1"/>
            </p:cNvSpPr>
            <p:nvPr/>
          </p:nvSpPr>
          <p:spPr bwMode="auto">
            <a:xfrm flipV="1">
              <a:off x="2563813" y="2913063"/>
              <a:ext cx="53975"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39" name="Line 1042">
              <a:extLst>
                <a:ext uri="{FF2B5EF4-FFF2-40B4-BE49-F238E27FC236}">
                  <a16:creationId xmlns:a16="http://schemas.microsoft.com/office/drawing/2014/main" id="{40800037-880F-C8E1-6519-A8324650926E}"/>
                </a:ext>
              </a:extLst>
            </p:cNvPr>
            <p:cNvSpPr>
              <a:spLocks noChangeShapeType="1"/>
            </p:cNvSpPr>
            <p:nvPr/>
          </p:nvSpPr>
          <p:spPr bwMode="auto">
            <a:xfrm>
              <a:off x="6854826" y="2913063"/>
              <a:ext cx="53975" cy="30163"/>
            </a:xfrm>
            <a:prstGeom prst="line">
              <a:avLst/>
            </a:prstGeom>
            <a:noFill/>
            <a:ln w="6350" cap="flat">
              <a:solidFill>
                <a:srgbClr val="A0C8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0" name="Freeform 1043">
              <a:extLst>
                <a:ext uri="{FF2B5EF4-FFF2-40B4-BE49-F238E27FC236}">
                  <a16:creationId xmlns:a16="http://schemas.microsoft.com/office/drawing/2014/main" id="{CF64942E-37E2-057A-DC2E-1D91239B5C1A}"/>
                </a:ext>
              </a:extLst>
            </p:cNvPr>
            <p:cNvSpPr>
              <a:spLocks/>
            </p:cNvSpPr>
            <p:nvPr/>
          </p:nvSpPr>
          <p:spPr bwMode="auto">
            <a:xfrm>
              <a:off x="2617788" y="2882900"/>
              <a:ext cx="60325" cy="30163"/>
            </a:xfrm>
            <a:custGeom>
              <a:avLst/>
              <a:gdLst>
                <a:gd name="T0" fmla="*/ 0 w 38"/>
                <a:gd name="T1" fmla="*/ 19 h 19"/>
                <a:gd name="T2" fmla="*/ 3 w 38"/>
                <a:gd name="T3" fmla="*/ 18 h 19"/>
                <a:gd name="T4" fmla="*/ 38 w 38"/>
                <a:gd name="T5" fmla="*/ 0 h 19"/>
              </a:gdLst>
              <a:ahLst/>
              <a:cxnLst>
                <a:cxn ang="0">
                  <a:pos x="T0" y="T1"/>
                </a:cxn>
                <a:cxn ang="0">
                  <a:pos x="T2" y="T3"/>
                </a:cxn>
                <a:cxn ang="0">
                  <a:pos x="T4" y="T5"/>
                </a:cxn>
              </a:cxnLst>
              <a:rect l="0" t="0" r="r" b="b"/>
              <a:pathLst>
                <a:path w="38" h="19">
                  <a:moveTo>
                    <a:pt x="0" y="19"/>
                  </a:moveTo>
                  <a:lnTo>
                    <a:pt x="3" y="18"/>
                  </a:lnTo>
                  <a:lnTo>
                    <a:pt x="38"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1" name="Freeform 1044">
              <a:extLst>
                <a:ext uri="{FF2B5EF4-FFF2-40B4-BE49-F238E27FC236}">
                  <a16:creationId xmlns:a16="http://schemas.microsoft.com/office/drawing/2014/main" id="{551123E0-633B-BA5B-8738-E71FFD51230D}"/>
                </a:ext>
              </a:extLst>
            </p:cNvPr>
            <p:cNvSpPr>
              <a:spLocks/>
            </p:cNvSpPr>
            <p:nvPr/>
          </p:nvSpPr>
          <p:spPr bwMode="auto">
            <a:xfrm>
              <a:off x="6794501" y="2882900"/>
              <a:ext cx="60325" cy="30163"/>
            </a:xfrm>
            <a:custGeom>
              <a:avLst/>
              <a:gdLst>
                <a:gd name="T0" fmla="*/ 0 w 38"/>
                <a:gd name="T1" fmla="*/ 0 h 19"/>
                <a:gd name="T2" fmla="*/ 35 w 38"/>
                <a:gd name="T3" fmla="*/ 18 h 19"/>
                <a:gd name="T4" fmla="*/ 38 w 38"/>
                <a:gd name="T5" fmla="*/ 19 h 19"/>
              </a:gdLst>
              <a:ahLst/>
              <a:cxnLst>
                <a:cxn ang="0">
                  <a:pos x="T0" y="T1"/>
                </a:cxn>
                <a:cxn ang="0">
                  <a:pos x="T2" y="T3"/>
                </a:cxn>
                <a:cxn ang="0">
                  <a:pos x="T4" y="T5"/>
                </a:cxn>
              </a:cxnLst>
              <a:rect l="0" t="0" r="r" b="b"/>
              <a:pathLst>
                <a:path w="38" h="19">
                  <a:moveTo>
                    <a:pt x="0" y="0"/>
                  </a:moveTo>
                  <a:lnTo>
                    <a:pt x="35" y="18"/>
                  </a:lnTo>
                  <a:lnTo>
                    <a:pt x="38"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2" name="Freeform 1045">
              <a:extLst>
                <a:ext uri="{FF2B5EF4-FFF2-40B4-BE49-F238E27FC236}">
                  <a16:creationId xmlns:a16="http://schemas.microsoft.com/office/drawing/2014/main" id="{441A4969-B92E-C237-7A44-BD04B889DBD9}"/>
                </a:ext>
              </a:extLst>
            </p:cNvPr>
            <p:cNvSpPr>
              <a:spLocks/>
            </p:cNvSpPr>
            <p:nvPr/>
          </p:nvSpPr>
          <p:spPr bwMode="auto">
            <a:xfrm>
              <a:off x="2678113" y="2854325"/>
              <a:ext cx="65088" cy="28575"/>
            </a:xfrm>
            <a:custGeom>
              <a:avLst/>
              <a:gdLst>
                <a:gd name="T0" fmla="*/ 0 w 41"/>
                <a:gd name="T1" fmla="*/ 18 h 18"/>
                <a:gd name="T2" fmla="*/ 11 w 41"/>
                <a:gd name="T3" fmla="*/ 14 h 18"/>
                <a:gd name="T4" fmla="*/ 41 w 41"/>
                <a:gd name="T5" fmla="*/ 0 h 18"/>
              </a:gdLst>
              <a:ahLst/>
              <a:cxnLst>
                <a:cxn ang="0">
                  <a:pos x="T0" y="T1"/>
                </a:cxn>
                <a:cxn ang="0">
                  <a:pos x="T2" y="T3"/>
                </a:cxn>
                <a:cxn ang="0">
                  <a:pos x="T4" y="T5"/>
                </a:cxn>
              </a:cxnLst>
              <a:rect l="0" t="0" r="r" b="b"/>
              <a:pathLst>
                <a:path w="41" h="18">
                  <a:moveTo>
                    <a:pt x="0" y="18"/>
                  </a:moveTo>
                  <a:lnTo>
                    <a:pt x="11" y="14"/>
                  </a:lnTo>
                  <a:lnTo>
                    <a:pt x="41"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3" name="Freeform 1046">
              <a:extLst>
                <a:ext uri="{FF2B5EF4-FFF2-40B4-BE49-F238E27FC236}">
                  <a16:creationId xmlns:a16="http://schemas.microsoft.com/office/drawing/2014/main" id="{C9DE73AB-A810-7A2C-AA0B-14E315550739}"/>
                </a:ext>
              </a:extLst>
            </p:cNvPr>
            <p:cNvSpPr>
              <a:spLocks/>
            </p:cNvSpPr>
            <p:nvPr/>
          </p:nvSpPr>
          <p:spPr bwMode="auto">
            <a:xfrm>
              <a:off x="6729413" y="2854325"/>
              <a:ext cx="65088" cy="28575"/>
            </a:xfrm>
            <a:custGeom>
              <a:avLst/>
              <a:gdLst>
                <a:gd name="T0" fmla="*/ 0 w 41"/>
                <a:gd name="T1" fmla="*/ 0 h 18"/>
                <a:gd name="T2" fmla="*/ 31 w 41"/>
                <a:gd name="T3" fmla="*/ 14 h 18"/>
                <a:gd name="T4" fmla="*/ 41 w 41"/>
                <a:gd name="T5" fmla="*/ 18 h 18"/>
              </a:gdLst>
              <a:ahLst/>
              <a:cxnLst>
                <a:cxn ang="0">
                  <a:pos x="T0" y="T1"/>
                </a:cxn>
                <a:cxn ang="0">
                  <a:pos x="T2" y="T3"/>
                </a:cxn>
                <a:cxn ang="0">
                  <a:pos x="T4" y="T5"/>
                </a:cxn>
              </a:cxnLst>
              <a:rect l="0" t="0" r="r" b="b"/>
              <a:pathLst>
                <a:path w="41" h="18">
                  <a:moveTo>
                    <a:pt x="0" y="0"/>
                  </a:moveTo>
                  <a:lnTo>
                    <a:pt x="31" y="14"/>
                  </a:lnTo>
                  <a:lnTo>
                    <a:pt x="41"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4" name="Freeform 1047">
              <a:extLst>
                <a:ext uri="{FF2B5EF4-FFF2-40B4-BE49-F238E27FC236}">
                  <a16:creationId xmlns:a16="http://schemas.microsoft.com/office/drawing/2014/main" id="{BF278218-F266-A537-9BF7-A78EF491D09C}"/>
                </a:ext>
              </a:extLst>
            </p:cNvPr>
            <p:cNvSpPr>
              <a:spLocks/>
            </p:cNvSpPr>
            <p:nvPr/>
          </p:nvSpPr>
          <p:spPr bwMode="auto">
            <a:xfrm>
              <a:off x="2743201" y="2824163"/>
              <a:ext cx="73025" cy="30163"/>
            </a:xfrm>
            <a:custGeom>
              <a:avLst/>
              <a:gdLst>
                <a:gd name="T0" fmla="*/ 0 w 46"/>
                <a:gd name="T1" fmla="*/ 19 h 19"/>
                <a:gd name="T2" fmla="*/ 15 w 46"/>
                <a:gd name="T3" fmla="*/ 13 h 19"/>
                <a:gd name="T4" fmla="*/ 46 w 46"/>
                <a:gd name="T5" fmla="*/ 0 h 19"/>
              </a:gdLst>
              <a:ahLst/>
              <a:cxnLst>
                <a:cxn ang="0">
                  <a:pos x="T0" y="T1"/>
                </a:cxn>
                <a:cxn ang="0">
                  <a:pos x="T2" y="T3"/>
                </a:cxn>
                <a:cxn ang="0">
                  <a:pos x="T4" y="T5"/>
                </a:cxn>
              </a:cxnLst>
              <a:rect l="0" t="0" r="r" b="b"/>
              <a:pathLst>
                <a:path w="46" h="19">
                  <a:moveTo>
                    <a:pt x="0" y="19"/>
                  </a:moveTo>
                  <a:lnTo>
                    <a:pt x="15" y="13"/>
                  </a:lnTo>
                  <a:lnTo>
                    <a:pt x="46"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5" name="Freeform 1048">
              <a:extLst>
                <a:ext uri="{FF2B5EF4-FFF2-40B4-BE49-F238E27FC236}">
                  <a16:creationId xmlns:a16="http://schemas.microsoft.com/office/drawing/2014/main" id="{0155AB80-9295-4B18-A868-2786CAA17BE2}"/>
                </a:ext>
              </a:extLst>
            </p:cNvPr>
            <p:cNvSpPr>
              <a:spLocks/>
            </p:cNvSpPr>
            <p:nvPr/>
          </p:nvSpPr>
          <p:spPr bwMode="auto">
            <a:xfrm>
              <a:off x="6656388" y="2824163"/>
              <a:ext cx="73025" cy="30163"/>
            </a:xfrm>
            <a:custGeom>
              <a:avLst/>
              <a:gdLst>
                <a:gd name="T0" fmla="*/ 0 w 46"/>
                <a:gd name="T1" fmla="*/ 0 h 19"/>
                <a:gd name="T2" fmla="*/ 32 w 46"/>
                <a:gd name="T3" fmla="*/ 13 h 19"/>
                <a:gd name="T4" fmla="*/ 46 w 46"/>
                <a:gd name="T5" fmla="*/ 19 h 19"/>
              </a:gdLst>
              <a:ahLst/>
              <a:cxnLst>
                <a:cxn ang="0">
                  <a:pos x="T0" y="T1"/>
                </a:cxn>
                <a:cxn ang="0">
                  <a:pos x="T2" y="T3"/>
                </a:cxn>
                <a:cxn ang="0">
                  <a:pos x="T4" y="T5"/>
                </a:cxn>
              </a:cxnLst>
              <a:rect l="0" t="0" r="r" b="b"/>
              <a:pathLst>
                <a:path w="46" h="19">
                  <a:moveTo>
                    <a:pt x="0" y="0"/>
                  </a:moveTo>
                  <a:lnTo>
                    <a:pt x="32" y="13"/>
                  </a:lnTo>
                  <a:lnTo>
                    <a:pt x="46"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6" name="Freeform 1049">
              <a:extLst>
                <a:ext uri="{FF2B5EF4-FFF2-40B4-BE49-F238E27FC236}">
                  <a16:creationId xmlns:a16="http://schemas.microsoft.com/office/drawing/2014/main" id="{535ABA0B-52E1-B2F2-1615-61DEEDCAD069}"/>
                </a:ext>
              </a:extLst>
            </p:cNvPr>
            <p:cNvSpPr>
              <a:spLocks/>
            </p:cNvSpPr>
            <p:nvPr/>
          </p:nvSpPr>
          <p:spPr bwMode="auto">
            <a:xfrm>
              <a:off x="2816226" y="2794000"/>
              <a:ext cx="80963" cy="30163"/>
            </a:xfrm>
            <a:custGeom>
              <a:avLst/>
              <a:gdLst>
                <a:gd name="T0" fmla="*/ 0 w 51"/>
                <a:gd name="T1" fmla="*/ 19 h 19"/>
                <a:gd name="T2" fmla="*/ 14 w 51"/>
                <a:gd name="T3" fmla="*/ 14 h 19"/>
                <a:gd name="T4" fmla="*/ 51 w 51"/>
                <a:gd name="T5" fmla="*/ 0 h 19"/>
              </a:gdLst>
              <a:ahLst/>
              <a:cxnLst>
                <a:cxn ang="0">
                  <a:pos x="T0" y="T1"/>
                </a:cxn>
                <a:cxn ang="0">
                  <a:pos x="T2" y="T3"/>
                </a:cxn>
                <a:cxn ang="0">
                  <a:pos x="T4" y="T5"/>
                </a:cxn>
              </a:cxnLst>
              <a:rect l="0" t="0" r="r" b="b"/>
              <a:pathLst>
                <a:path w="51" h="19">
                  <a:moveTo>
                    <a:pt x="0" y="19"/>
                  </a:moveTo>
                  <a:lnTo>
                    <a:pt x="14" y="14"/>
                  </a:lnTo>
                  <a:lnTo>
                    <a:pt x="51"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7" name="Freeform 1050">
              <a:extLst>
                <a:ext uri="{FF2B5EF4-FFF2-40B4-BE49-F238E27FC236}">
                  <a16:creationId xmlns:a16="http://schemas.microsoft.com/office/drawing/2014/main" id="{832FAE3E-1646-5F3D-F00A-6BB5380832A5}"/>
                </a:ext>
              </a:extLst>
            </p:cNvPr>
            <p:cNvSpPr>
              <a:spLocks/>
            </p:cNvSpPr>
            <p:nvPr/>
          </p:nvSpPr>
          <p:spPr bwMode="auto">
            <a:xfrm>
              <a:off x="6575426" y="2794000"/>
              <a:ext cx="80963" cy="30163"/>
            </a:xfrm>
            <a:custGeom>
              <a:avLst/>
              <a:gdLst>
                <a:gd name="T0" fmla="*/ 0 w 51"/>
                <a:gd name="T1" fmla="*/ 0 h 19"/>
                <a:gd name="T2" fmla="*/ 38 w 51"/>
                <a:gd name="T3" fmla="*/ 14 h 19"/>
                <a:gd name="T4" fmla="*/ 51 w 51"/>
                <a:gd name="T5" fmla="*/ 19 h 19"/>
              </a:gdLst>
              <a:ahLst/>
              <a:cxnLst>
                <a:cxn ang="0">
                  <a:pos x="T0" y="T1"/>
                </a:cxn>
                <a:cxn ang="0">
                  <a:pos x="T2" y="T3"/>
                </a:cxn>
                <a:cxn ang="0">
                  <a:pos x="T4" y="T5"/>
                </a:cxn>
              </a:cxnLst>
              <a:rect l="0" t="0" r="r" b="b"/>
              <a:pathLst>
                <a:path w="51" h="19">
                  <a:moveTo>
                    <a:pt x="0" y="0"/>
                  </a:moveTo>
                  <a:lnTo>
                    <a:pt x="38" y="14"/>
                  </a:lnTo>
                  <a:lnTo>
                    <a:pt x="51"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8" name="Freeform 1051">
              <a:extLst>
                <a:ext uri="{FF2B5EF4-FFF2-40B4-BE49-F238E27FC236}">
                  <a16:creationId xmlns:a16="http://schemas.microsoft.com/office/drawing/2014/main" id="{6B041CD7-F0FB-3BB1-77BC-0F0E10953993}"/>
                </a:ext>
              </a:extLst>
            </p:cNvPr>
            <p:cNvSpPr>
              <a:spLocks/>
            </p:cNvSpPr>
            <p:nvPr/>
          </p:nvSpPr>
          <p:spPr bwMode="auto">
            <a:xfrm>
              <a:off x="2897188" y="2763838"/>
              <a:ext cx="88900" cy="30163"/>
            </a:xfrm>
            <a:custGeom>
              <a:avLst/>
              <a:gdLst>
                <a:gd name="T0" fmla="*/ 0 w 56"/>
                <a:gd name="T1" fmla="*/ 19 h 19"/>
                <a:gd name="T2" fmla="*/ 8 w 56"/>
                <a:gd name="T3" fmla="*/ 16 h 19"/>
                <a:gd name="T4" fmla="*/ 53 w 56"/>
                <a:gd name="T5" fmla="*/ 1 h 19"/>
                <a:gd name="T6" fmla="*/ 56 w 56"/>
                <a:gd name="T7" fmla="*/ 0 h 19"/>
              </a:gdLst>
              <a:ahLst/>
              <a:cxnLst>
                <a:cxn ang="0">
                  <a:pos x="T0" y="T1"/>
                </a:cxn>
                <a:cxn ang="0">
                  <a:pos x="T2" y="T3"/>
                </a:cxn>
                <a:cxn ang="0">
                  <a:pos x="T4" y="T5"/>
                </a:cxn>
                <a:cxn ang="0">
                  <a:pos x="T6" y="T7"/>
                </a:cxn>
              </a:cxnLst>
              <a:rect l="0" t="0" r="r" b="b"/>
              <a:pathLst>
                <a:path w="56" h="19">
                  <a:moveTo>
                    <a:pt x="0" y="19"/>
                  </a:moveTo>
                  <a:lnTo>
                    <a:pt x="8" y="16"/>
                  </a:lnTo>
                  <a:lnTo>
                    <a:pt x="53" y="1"/>
                  </a:lnTo>
                  <a:lnTo>
                    <a:pt x="56"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49" name="Freeform 1052">
              <a:extLst>
                <a:ext uri="{FF2B5EF4-FFF2-40B4-BE49-F238E27FC236}">
                  <a16:creationId xmlns:a16="http://schemas.microsoft.com/office/drawing/2014/main" id="{D398E0EE-FC03-3AB9-7C08-BD35A38B321C}"/>
                </a:ext>
              </a:extLst>
            </p:cNvPr>
            <p:cNvSpPr>
              <a:spLocks/>
            </p:cNvSpPr>
            <p:nvPr/>
          </p:nvSpPr>
          <p:spPr bwMode="auto">
            <a:xfrm>
              <a:off x="6486526" y="2763838"/>
              <a:ext cx="88900" cy="30163"/>
            </a:xfrm>
            <a:custGeom>
              <a:avLst/>
              <a:gdLst>
                <a:gd name="T0" fmla="*/ 0 w 56"/>
                <a:gd name="T1" fmla="*/ 0 h 19"/>
                <a:gd name="T2" fmla="*/ 3 w 56"/>
                <a:gd name="T3" fmla="*/ 1 h 19"/>
                <a:gd name="T4" fmla="*/ 48 w 56"/>
                <a:gd name="T5" fmla="*/ 16 h 19"/>
                <a:gd name="T6" fmla="*/ 56 w 56"/>
                <a:gd name="T7" fmla="*/ 19 h 19"/>
              </a:gdLst>
              <a:ahLst/>
              <a:cxnLst>
                <a:cxn ang="0">
                  <a:pos x="T0" y="T1"/>
                </a:cxn>
                <a:cxn ang="0">
                  <a:pos x="T2" y="T3"/>
                </a:cxn>
                <a:cxn ang="0">
                  <a:pos x="T4" y="T5"/>
                </a:cxn>
                <a:cxn ang="0">
                  <a:pos x="T6" y="T7"/>
                </a:cxn>
              </a:cxnLst>
              <a:rect l="0" t="0" r="r" b="b"/>
              <a:pathLst>
                <a:path w="56" h="19">
                  <a:moveTo>
                    <a:pt x="0" y="0"/>
                  </a:moveTo>
                  <a:lnTo>
                    <a:pt x="3" y="1"/>
                  </a:lnTo>
                  <a:lnTo>
                    <a:pt x="48" y="16"/>
                  </a:lnTo>
                  <a:lnTo>
                    <a:pt x="56"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0" name="Freeform 1053">
              <a:extLst>
                <a:ext uri="{FF2B5EF4-FFF2-40B4-BE49-F238E27FC236}">
                  <a16:creationId xmlns:a16="http://schemas.microsoft.com/office/drawing/2014/main" id="{38007F54-FD33-2DD6-853F-604DD40C7481}"/>
                </a:ext>
              </a:extLst>
            </p:cNvPr>
            <p:cNvSpPr>
              <a:spLocks/>
            </p:cNvSpPr>
            <p:nvPr/>
          </p:nvSpPr>
          <p:spPr bwMode="auto">
            <a:xfrm>
              <a:off x="2986088" y="2733675"/>
              <a:ext cx="100013" cy="30163"/>
            </a:xfrm>
            <a:custGeom>
              <a:avLst/>
              <a:gdLst>
                <a:gd name="T0" fmla="*/ 0 w 63"/>
                <a:gd name="T1" fmla="*/ 19 h 19"/>
                <a:gd name="T2" fmla="*/ 42 w 63"/>
                <a:gd name="T3" fmla="*/ 7 h 19"/>
                <a:gd name="T4" fmla="*/ 63 w 63"/>
                <a:gd name="T5" fmla="*/ 0 h 19"/>
              </a:gdLst>
              <a:ahLst/>
              <a:cxnLst>
                <a:cxn ang="0">
                  <a:pos x="T0" y="T1"/>
                </a:cxn>
                <a:cxn ang="0">
                  <a:pos x="T2" y="T3"/>
                </a:cxn>
                <a:cxn ang="0">
                  <a:pos x="T4" y="T5"/>
                </a:cxn>
              </a:cxnLst>
              <a:rect l="0" t="0" r="r" b="b"/>
              <a:pathLst>
                <a:path w="63" h="19">
                  <a:moveTo>
                    <a:pt x="0" y="19"/>
                  </a:moveTo>
                  <a:lnTo>
                    <a:pt x="42" y="7"/>
                  </a:lnTo>
                  <a:lnTo>
                    <a:pt x="63"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1" name="Freeform 1054">
              <a:extLst>
                <a:ext uri="{FF2B5EF4-FFF2-40B4-BE49-F238E27FC236}">
                  <a16:creationId xmlns:a16="http://schemas.microsoft.com/office/drawing/2014/main" id="{92DCBA55-F312-34ED-707A-5C579BD56811}"/>
                </a:ext>
              </a:extLst>
            </p:cNvPr>
            <p:cNvSpPr>
              <a:spLocks/>
            </p:cNvSpPr>
            <p:nvPr/>
          </p:nvSpPr>
          <p:spPr bwMode="auto">
            <a:xfrm>
              <a:off x="6386513" y="2733675"/>
              <a:ext cx="100013" cy="30163"/>
            </a:xfrm>
            <a:custGeom>
              <a:avLst/>
              <a:gdLst>
                <a:gd name="T0" fmla="*/ 0 w 63"/>
                <a:gd name="T1" fmla="*/ 0 h 19"/>
                <a:gd name="T2" fmla="*/ 21 w 63"/>
                <a:gd name="T3" fmla="*/ 7 h 19"/>
                <a:gd name="T4" fmla="*/ 63 w 63"/>
                <a:gd name="T5" fmla="*/ 19 h 19"/>
              </a:gdLst>
              <a:ahLst/>
              <a:cxnLst>
                <a:cxn ang="0">
                  <a:pos x="T0" y="T1"/>
                </a:cxn>
                <a:cxn ang="0">
                  <a:pos x="T2" y="T3"/>
                </a:cxn>
                <a:cxn ang="0">
                  <a:pos x="T4" y="T5"/>
                </a:cxn>
              </a:cxnLst>
              <a:rect l="0" t="0" r="r" b="b"/>
              <a:pathLst>
                <a:path w="63" h="19">
                  <a:moveTo>
                    <a:pt x="0" y="0"/>
                  </a:moveTo>
                  <a:lnTo>
                    <a:pt x="21" y="7"/>
                  </a:lnTo>
                  <a:lnTo>
                    <a:pt x="63"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2" name="Freeform 1055">
              <a:extLst>
                <a:ext uri="{FF2B5EF4-FFF2-40B4-BE49-F238E27FC236}">
                  <a16:creationId xmlns:a16="http://schemas.microsoft.com/office/drawing/2014/main" id="{192F7009-0C04-7854-7E83-9D7516D74D17}"/>
                </a:ext>
              </a:extLst>
            </p:cNvPr>
            <p:cNvSpPr>
              <a:spLocks/>
            </p:cNvSpPr>
            <p:nvPr/>
          </p:nvSpPr>
          <p:spPr bwMode="auto">
            <a:xfrm>
              <a:off x="3086101" y="2703513"/>
              <a:ext cx="111125" cy="30163"/>
            </a:xfrm>
            <a:custGeom>
              <a:avLst/>
              <a:gdLst>
                <a:gd name="T0" fmla="*/ 0 w 70"/>
                <a:gd name="T1" fmla="*/ 19 h 19"/>
                <a:gd name="T2" fmla="*/ 24 w 70"/>
                <a:gd name="T3" fmla="*/ 13 h 19"/>
                <a:gd name="T4" fmla="*/ 69 w 70"/>
                <a:gd name="T5" fmla="*/ 1 h 19"/>
                <a:gd name="T6" fmla="*/ 70 w 70"/>
                <a:gd name="T7" fmla="*/ 0 h 19"/>
              </a:gdLst>
              <a:ahLst/>
              <a:cxnLst>
                <a:cxn ang="0">
                  <a:pos x="T0" y="T1"/>
                </a:cxn>
                <a:cxn ang="0">
                  <a:pos x="T2" y="T3"/>
                </a:cxn>
                <a:cxn ang="0">
                  <a:pos x="T4" y="T5"/>
                </a:cxn>
                <a:cxn ang="0">
                  <a:pos x="T6" y="T7"/>
                </a:cxn>
              </a:cxnLst>
              <a:rect l="0" t="0" r="r" b="b"/>
              <a:pathLst>
                <a:path w="70" h="19">
                  <a:moveTo>
                    <a:pt x="0" y="19"/>
                  </a:moveTo>
                  <a:lnTo>
                    <a:pt x="24" y="13"/>
                  </a:lnTo>
                  <a:lnTo>
                    <a:pt x="69" y="1"/>
                  </a:lnTo>
                  <a:lnTo>
                    <a:pt x="7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3" name="Freeform 1056">
              <a:extLst>
                <a:ext uri="{FF2B5EF4-FFF2-40B4-BE49-F238E27FC236}">
                  <a16:creationId xmlns:a16="http://schemas.microsoft.com/office/drawing/2014/main" id="{92396D02-1FD3-F821-A169-BE87D68EFB76}"/>
                </a:ext>
              </a:extLst>
            </p:cNvPr>
            <p:cNvSpPr>
              <a:spLocks/>
            </p:cNvSpPr>
            <p:nvPr/>
          </p:nvSpPr>
          <p:spPr bwMode="auto">
            <a:xfrm>
              <a:off x="6275388" y="2703513"/>
              <a:ext cx="111125" cy="30163"/>
            </a:xfrm>
            <a:custGeom>
              <a:avLst/>
              <a:gdLst>
                <a:gd name="T0" fmla="*/ 0 w 70"/>
                <a:gd name="T1" fmla="*/ 0 h 19"/>
                <a:gd name="T2" fmla="*/ 1 w 70"/>
                <a:gd name="T3" fmla="*/ 1 h 19"/>
                <a:gd name="T4" fmla="*/ 46 w 70"/>
                <a:gd name="T5" fmla="*/ 13 h 19"/>
                <a:gd name="T6" fmla="*/ 70 w 70"/>
                <a:gd name="T7" fmla="*/ 19 h 19"/>
              </a:gdLst>
              <a:ahLst/>
              <a:cxnLst>
                <a:cxn ang="0">
                  <a:pos x="T0" y="T1"/>
                </a:cxn>
                <a:cxn ang="0">
                  <a:pos x="T2" y="T3"/>
                </a:cxn>
                <a:cxn ang="0">
                  <a:pos x="T4" y="T5"/>
                </a:cxn>
                <a:cxn ang="0">
                  <a:pos x="T6" y="T7"/>
                </a:cxn>
              </a:cxnLst>
              <a:rect l="0" t="0" r="r" b="b"/>
              <a:pathLst>
                <a:path w="70" h="19">
                  <a:moveTo>
                    <a:pt x="0" y="0"/>
                  </a:moveTo>
                  <a:lnTo>
                    <a:pt x="1" y="1"/>
                  </a:lnTo>
                  <a:lnTo>
                    <a:pt x="46" y="13"/>
                  </a:lnTo>
                  <a:lnTo>
                    <a:pt x="7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4" name="Freeform 1057">
              <a:extLst>
                <a:ext uri="{FF2B5EF4-FFF2-40B4-BE49-F238E27FC236}">
                  <a16:creationId xmlns:a16="http://schemas.microsoft.com/office/drawing/2014/main" id="{1B3D400C-0A1B-F43F-0A13-1D364E2E1949}"/>
                </a:ext>
              </a:extLst>
            </p:cNvPr>
            <p:cNvSpPr>
              <a:spLocks/>
            </p:cNvSpPr>
            <p:nvPr/>
          </p:nvSpPr>
          <p:spPr bwMode="auto">
            <a:xfrm>
              <a:off x="3197226" y="2674938"/>
              <a:ext cx="127000" cy="28575"/>
            </a:xfrm>
            <a:custGeom>
              <a:avLst/>
              <a:gdLst>
                <a:gd name="T0" fmla="*/ 0 w 80"/>
                <a:gd name="T1" fmla="*/ 18 h 18"/>
                <a:gd name="T2" fmla="*/ 44 w 80"/>
                <a:gd name="T3" fmla="*/ 8 h 18"/>
                <a:gd name="T4" fmla="*/ 80 w 80"/>
                <a:gd name="T5" fmla="*/ 0 h 18"/>
              </a:gdLst>
              <a:ahLst/>
              <a:cxnLst>
                <a:cxn ang="0">
                  <a:pos x="T0" y="T1"/>
                </a:cxn>
                <a:cxn ang="0">
                  <a:pos x="T2" y="T3"/>
                </a:cxn>
                <a:cxn ang="0">
                  <a:pos x="T4" y="T5"/>
                </a:cxn>
              </a:cxnLst>
              <a:rect l="0" t="0" r="r" b="b"/>
              <a:pathLst>
                <a:path w="80" h="18">
                  <a:moveTo>
                    <a:pt x="0" y="18"/>
                  </a:moveTo>
                  <a:lnTo>
                    <a:pt x="44" y="8"/>
                  </a:lnTo>
                  <a:lnTo>
                    <a:pt x="8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5" name="Freeform 1058">
              <a:extLst>
                <a:ext uri="{FF2B5EF4-FFF2-40B4-BE49-F238E27FC236}">
                  <a16:creationId xmlns:a16="http://schemas.microsoft.com/office/drawing/2014/main" id="{0E23D9B2-49F0-8B34-7EBA-B6075EDF374B}"/>
                </a:ext>
              </a:extLst>
            </p:cNvPr>
            <p:cNvSpPr>
              <a:spLocks/>
            </p:cNvSpPr>
            <p:nvPr/>
          </p:nvSpPr>
          <p:spPr bwMode="auto">
            <a:xfrm>
              <a:off x="6148388" y="2674938"/>
              <a:ext cx="127000" cy="28575"/>
            </a:xfrm>
            <a:custGeom>
              <a:avLst/>
              <a:gdLst>
                <a:gd name="T0" fmla="*/ 0 w 80"/>
                <a:gd name="T1" fmla="*/ 0 h 18"/>
                <a:gd name="T2" fmla="*/ 36 w 80"/>
                <a:gd name="T3" fmla="*/ 8 h 18"/>
                <a:gd name="T4" fmla="*/ 80 w 80"/>
                <a:gd name="T5" fmla="*/ 18 h 18"/>
              </a:gdLst>
              <a:ahLst/>
              <a:cxnLst>
                <a:cxn ang="0">
                  <a:pos x="T0" y="T1"/>
                </a:cxn>
                <a:cxn ang="0">
                  <a:pos x="T2" y="T3"/>
                </a:cxn>
                <a:cxn ang="0">
                  <a:pos x="T4" y="T5"/>
                </a:cxn>
              </a:cxnLst>
              <a:rect l="0" t="0" r="r" b="b"/>
              <a:pathLst>
                <a:path w="80" h="18">
                  <a:moveTo>
                    <a:pt x="0" y="0"/>
                  </a:moveTo>
                  <a:lnTo>
                    <a:pt x="36" y="8"/>
                  </a:lnTo>
                  <a:lnTo>
                    <a:pt x="80"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6" name="Freeform 1059">
              <a:extLst>
                <a:ext uri="{FF2B5EF4-FFF2-40B4-BE49-F238E27FC236}">
                  <a16:creationId xmlns:a16="http://schemas.microsoft.com/office/drawing/2014/main" id="{F6977D27-E28B-A460-FAA0-B0C2629D4A0F}"/>
                </a:ext>
              </a:extLst>
            </p:cNvPr>
            <p:cNvSpPr>
              <a:spLocks/>
            </p:cNvSpPr>
            <p:nvPr/>
          </p:nvSpPr>
          <p:spPr bwMode="auto">
            <a:xfrm>
              <a:off x="3324226" y="2644775"/>
              <a:ext cx="146050" cy="30163"/>
            </a:xfrm>
            <a:custGeom>
              <a:avLst/>
              <a:gdLst>
                <a:gd name="T0" fmla="*/ 0 w 92"/>
                <a:gd name="T1" fmla="*/ 19 h 19"/>
                <a:gd name="T2" fmla="*/ 10 w 92"/>
                <a:gd name="T3" fmla="*/ 17 h 19"/>
                <a:gd name="T4" fmla="*/ 55 w 92"/>
                <a:gd name="T5" fmla="*/ 8 h 19"/>
                <a:gd name="T6" fmla="*/ 92 w 92"/>
                <a:gd name="T7" fmla="*/ 0 h 19"/>
              </a:gdLst>
              <a:ahLst/>
              <a:cxnLst>
                <a:cxn ang="0">
                  <a:pos x="T0" y="T1"/>
                </a:cxn>
                <a:cxn ang="0">
                  <a:pos x="T2" y="T3"/>
                </a:cxn>
                <a:cxn ang="0">
                  <a:pos x="T4" y="T5"/>
                </a:cxn>
                <a:cxn ang="0">
                  <a:pos x="T6" y="T7"/>
                </a:cxn>
              </a:cxnLst>
              <a:rect l="0" t="0" r="r" b="b"/>
              <a:pathLst>
                <a:path w="92" h="19">
                  <a:moveTo>
                    <a:pt x="0" y="19"/>
                  </a:moveTo>
                  <a:lnTo>
                    <a:pt x="10" y="17"/>
                  </a:lnTo>
                  <a:lnTo>
                    <a:pt x="55" y="8"/>
                  </a:lnTo>
                  <a:lnTo>
                    <a:pt x="92"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7" name="Freeform 1060">
              <a:extLst>
                <a:ext uri="{FF2B5EF4-FFF2-40B4-BE49-F238E27FC236}">
                  <a16:creationId xmlns:a16="http://schemas.microsoft.com/office/drawing/2014/main" id="{2D6BE53B-A2A1-6F7B-40F1-A91188D19DD5}"/>
                </a:ext>
              </a:extLst>
            </p:cNvPr>
            <p:cNvSpPr>
              <a:spLocks/>
            </p:cNvSpPr>
            <p:nvPr/>
          </p:nvSpPr>
          <p:spPr bwMode="auto">
            <a:xfrm>
              <a:off x="6002338" y="2644775"/>
              <a:ext cx="146050" cy="30163"/>
            </a:xfrm>
            <a:custGeom>
              <a:avLst/>
              <a:gdLst>
                <a:gd name="T0" fmla="*/ 0 w 92"/>
                <a:gd name="T1" fmla="*/ 0 h 19"/>
                <a:gd name="T2" fmla="*/ 37 w 92"/>
                <a:gd name="T3" fmla="*/ 8 h 19"/>
                <a:gd name="T4" fmla="*/ 82 w 92"/>
                <a:gd name="T5" fmla="*/ 17 h 19"/>
                <a:gd name="T6" fmla="*/ 92 w 92"/>
                <a:gd name="T7" fmla="*/ 19 h 19"/>
              </a:gdLst>
              <a:ahLst/>
              <a:cxnLst>
                <a:cxn ang="0">
                  <a:pos x="T0" y="T1"/>
                </a:cxn>
                <a:cxn ang="0">
                  <a:pos x="T2" y="T3"/>
                </a:cxn>
                <a:cxn ang="0">
                  <a:pos x="T4" y="T5"/>
                </a:cxn>
                <a:cxn ang="0">
                  <a:pos x="T6" y="T7"/>
                </a:cxn>
              </a:cxnLst>
              <a:rect l="0" t="0" r="r" b="b"/>
              <a:pathLst>
                <a:path w="92" h="19">
                  <a:moveTo>
                    <a:pt x="0" y="0"/>
                  </a:moveTo>
                  <a:lnTo>
                    <a:pt x="37" y="8"/>
                  </a:lnTo>
                  <a:lnTo>
                    <a:pt x="82" y="17"/>
                  </a:lnTo>
                  <a:lnTo>
                    <a:pt x="92"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8" name="Freeform 1061">
              <a:extLst>
                <a:ext uri="{FF2B5EF4-FFF2-40B4-BE49-F238E27FC236}">
                  <a16:creationId xmlns:a16="http://schemas.microsoft.com/office/drawing/2014/main" id="{A701686D-6F4C-EC9A-92C6-7DAFE3CE0770}"/>
                </a:ext>
              </a:extLst>
            </p:cNvPr>
            <p:cNvSpPr>
              <a:spLocks/>
            </p:cNvSpPr>
            <p:nvPr/>
          </p:nvSpPr>
          <p:spPr bwMode="auto">
            <a:xfrm>
              <a:off x="3470276" y="2614613"/>
              <a:ext cx="174625" cy="30163"/>
            </a:xfrm>
            <a:custGeom>
              <a:avLst/>
              <a:gdLst>
                <a:gd name="T0" fmla="*/ 0 w 110"/>
                <a:gd name="T1" fmla="*/ 19 h 19"/>
                <a:gd name="T2" fmla="*/ 8 w 110"/>
                <a:gd name="T3" fmla="*/ 18 h 19"/>
                <a:gd name="T4" fmla="*/ 53 w 110"/>
                <a:gd name="T5" fmla="*/ 10 h 19"/>
                <a:gd name="T6" fmla="*/ 98 w 110"/>
                <a:gd name="T7" fmla="*/ 2 h 19"/>
                <a:gd name="T8" fmla="*/ 110 w 110"/>
                <a:gd name="T9" fmla="*/ 0 h 19"/>
              </a:gdLst>
              <a:ahLst/>
              <a:cxnLst>
                <a:cxn ang="0">
                  <a:pos x="T0" y="T1"/>
                </a:cxn>
                <a:cxn ang="0">
                  <a:pos x="T2" y="T3"/>
                </a:cxn>
                <a:cxn ang="0">
                  <a:pos x="T4" y="T5"/>
                </a:cxn>
                <a:cxn ang="0">
                  <a:pos x="T6" y="T7"/>
                </a:cxn>
                <a:cxn ang="0">
                  <a:pos x="T8" y="T9"/>
                </a:cxn>
              </a:cxnLst>
              <a:rect l="0" t="0" r="r" b="b"/>
              <a:pathLst>
                <a:path w="110" h="19">
                  <a:moveTo>
                    <a:pt x="0" y="19"/>
                  </a:moveTo>
                  <a:lnTo>
                    <a:pt x="8" y="18"/>
                  </a:lnTo>
                  <a:lnTo>
                    <a:pt x="53" y="10"/>
                  </a:lnTo>
                  <a:lnTo>
                    <a:pt x="98" y="2"/>
                  </a:lnTo>
                  <a:lnTo>
                    <a:pt x="110"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59" name="Freeform 1062">
              <a:extLst>
                <a:ext uri="{FF2B5EF4-FFF2-40B4-BE49-F238E27FC236}">
                  <a16:creationId xmlns:a16="http://schemas.microsoft.com/office/drawing/2014/main" id="{367DE75C-8E88-6FFF-DE4F-157A113B270E}"/>
                </a:ext>
              </a:extLst>
            </p:cNvPr>
            <p:cNvSpPr>
              <a:spLocks/>
            </p:cNvSpPr>
            <p:nvPr/>
          </p:nvSpPr>
          <p:spPr bwMode="auto">
            <a:xfrm>
              <a:off x="5827713" y="2614613"/>
              <a:ext cx="174625" cy="30163"/>
            </a:xfrm>
            <a:custGeom>
              <a:avLst/>
              <a:gdLst>
                <a:gd name="T0" fmla="*/ 0 w 110"/>
                <a:gd name="T1" fmla="*/ 0 h 19"/>
                <a:gd name="T2" fmla="*/ 12 w 110"/>
                <a:gd name="T3" fmla="*/ 2 h 19"/>
                <a:gd name="T4" fmla="*/ 57 w 110"/>
                <a:gd name="T5" fmla="*/ 10 h 19"/>
                <a:gd name="T6" fmla="*/ 102 w 110"/>
                <a:gd name="T7" fmla="*/ 18 h 19"/>
                <a:gd name="T8" fmla="*/ 110 w 110"/>
                <a:gd name="T9" fmla="*/ 19 h 19"/>
              </a:gdLst>
              <a:ahLst/>
              <a:cxnLst>
                <a:cxn ang="0">
                  <a:pos x="T0" y="T1"/>
                </a:cxn>
                <a:cxn ang="0">
                  <a:pos x="T2" y="T3"/>
                </a:cxn>
                <a:cxn ang="0">
                  <a:pos x="T4" y="T5"/>
                </a:cxn>
                <a:cxn ang="0">
                  <a:pos x="T6" y="T7"/>
                </a:cxn>
                <a:cxn ang="0">
                  <a:pos x="T8" y="T9"/>
                </a:cxn>
              </a:cxnLst>
              <a:rect l="0" t="0" r="r" b="b"/>
              <a:pathLst>
                <a:path w="110" h="19">
                  <a:moveTo>
                    <a:pt x="0" y="0"/>
                  </a:moveTo>
                  <a:lnTo>
                    <a:pt x="12" y="2"/>
                  </a:lnTo>
                  <a:lnTo>
                    <a:pt x="57" y="10"/>
                  </a:lnTo>
                  <a:lnTo>
                    <a:pt x="102" y="18"/>
                  </a:lnTo>
                  <a:lnTo>
                    <a:pt x="110"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0" name="Freeform 1063">
              <a:extLst>
                <a:ext uri="{FF2B5EF4-FFF2-40B4-BE49-F238E27FC236}">
                  <a16:creationId xmlns:a16="http://schemas.microsoft.com/office/drawing/2014/main" id="{F63807E5-A2C2-927F-7768-1BC3CC77D408}"/>
                </a:ext>
              </a:extLst>
            </p:cNvPr>
            <p:cNvSpPr>
              <a:spLocks/>
            </p:cNvSpPr>
            <p:nvPr/>
          </p:nvSpPr>
          <p:spPr bwMode="auto">
            <a:xfrm>
              <a:off x="3644901" y="2586038"/>
              <a:ext cx="217488" cy="28575"/>
            </a:xfrm>
            <a:custGeom>
              <a:avLst/>
              <a:gdLst>
                <a:gd name="T0" fmla="*/ 0 w 137"/>
                <a:gd name="T1" fmla="*/ 18 h 18"/>
                <a:gd name="T2" fmla="*/ 33 w 137"/>
                <a:gd name="T3" fmla="*/ 13 h 18"/>
                <a:gd name="T4" fmla="*/ 78 w 137"/>
                <a:gd name="T5" fmla="*/ 7 h 18"/>
                <a:gd name="T6" fmla="*/ 123 w 137"/>
                <a:gd name="T7" fmla="*/ 1 h 18"/>
                <a:gd name="T8" fmla="*/ 137 w 137"/>
                <a:gd name="T9" fmla="*/ 0 h 18"/>
              </a:gdLst>
              <a:ahLst/>
              <a:cxnLst>
                <a:cxn ang="0">
                  <a:pos x="T0" y="T1"/>
                </a:cxn>
                <a:cxn ang="0">
                  <a:pos x="T2" y="T3"/>
                </a:cxn>
                <a:cxn ang="0">
                  <a:pos x="T4" y="T5"/>
                </a:cxn>
                <a:cxn ang="0">
                  <a:pos x="T6" y="T7"/>
                </a:cxn>
                <a:cxn ang="0">
                  <a:pos x="T8" y="T9"/>
                </a:cxn>
              </a:cxnLst>
              <a:rect l="0" t="0" r="r" b="b"/>
              <a:pathLst>
                <a:path w="137" h="18">
                  <a:moveTo>
                    <a:pt x="0" y="18"/>
                  </a:moveTo>
                  <a:lnTo>
                    <a:pt x="33" y="13"/>
                  </a:lnTo>
                  <a:lnTo>
                    <a:pt x="78" y="7"/>
                  </a:lnTo>
                  <a:lnTo>
                    <a:pt x="123" y="1"/>
                  </a:lnTo>
                  <a:lnTo>
                    <a:pt x="137"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1" name="Freeform 1064">
              <a:extLst>
                <a:ext uri="{FF2B5EF4-FFF2-40B4-BE49-F238E27FC236}">
                  <a16:creationId xmlns:a16="http://schemas.microsoft.com/office/drawing/2014/main" id="{E8816986-80BE-4AB5-BBC9-02D83CEE2C10}"/>
                </a:ext>
              </a:extLst>
            </p:cNvPr>
            <p:cNvSpPr>
              <a:spLocks/>
            </p:cNvSpPr>
            <p:nvPr/>
          </p:nvSpPr>
          <p:spPr bwMode="auto">
            <a:xfrm>
              <a:off x="5610226" y="2586038"/>
              <a:ext cx="217488" cy="28575"/>
            </a:xfrm>
            <a:custGeom>
              <a:avLst/>
              <a:gdLst>
                <a:gd name="T0" fmla="*/ 0 w 137"/>
                <a:gd name="T1" fmla="*/ 0 h 18"/>
                <a:gd name="T2" fmla="*/ 14 w 137"/>
                <a:gd name="T3" fmla="*/ 1 h 18"/>
                <a:gd name="T4" fmla="*/ 59 w 137"/>
                <a:gd name="T5" fmla="*/ 7 h 18"/>
                <a:gd name="T6" fmla="*/ 104 w 137"/>
                <a:gd name="T7" fmla="*/ 13 h 18"/>
                <a:gd name="T8" fmla="*/ 137 w 137"/>
                <a:gd name="T9" fmla="*/ 18 h 18"/>
              </a:gdLst>
              <a:ahLst/>
              <a:cxnLst>
                <a:cxn ang="0">
                  <a:pos x="T0" y="T1"/>
                </a:cxn>
                <a:cxn ang="0">
                  <a:pos x="T2" y="T3"/>
                </a:cxn>
                <a:cxn ang="0">
                  <a:pos x="T4" y="T5"/>
                </a:cxn>
                <a:cxn ang="0">
                  <a:pos x="T6" y="T7"/>
                </a:cxn>
                <a:cxn ang="0">
                  <a:pos x="T8" y="T9"/>
                </a:cxn>
              </a:cxnLst>
              <a:rect l="0" t="0" r="r" b="b"/>
              <a:pathLst>
                <a:path w="137" h="18">
                  <a:moveTo>
                    <a:pt x="0" y="0"/>
                  </a:moveTo>
                  <a:lnTo>
                    <a:pt x="14" y="1"/>
                  </a:lnTo>
                  <a:lnTo>
                    <a:pt x="59" y="7"/>
                  </a:lnTo>
                  <a:lnTo>
                    <a:pt x="104" y="13"/>
                  </a:lnTo>
                  <a:lnTo>
                    <a:pt x="137" y="18"/>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2" name="Freeform 1065">
              <a:extLst>
                <a:ext uri="{FF2B5EF4-FFF2-40B4-BE49-F238E27FC236}">
                  <a16:creationId xmlns:a16="http://schemas.microsoft.com/office/drawing/2014/main" id="{390D68E2-A5AC-CFF7-B237-D75E48E97683}"/>
                </a:ext>
              </a:extLst>
            </p:cNvPr>
            <p:cNvSpPr>
              <a:spLocks/>
            </p:cNvSpPr>
            <p:nvPr/>
          </p:nvSpPr>
          <p:spPr bwMode="auto">
            <a:xfrm>
              <a:off x="3862388" y="2555875"/>
              <a:ext cx="309563" cy="30163"/>
            </a:xfrm>
            <a:custGeom>
              <a:avLst/>
              <a:gdLst>
                <a:gd name="T0" fmla="*/ 0 w 195"/>
                <a:gd name="T1" fmla="*/ 19 h 19"/>
                <a:gd name="T2" fmla="*/ 32 w 195"/>
                <a:gd name="T3" fmla="*/ 15 h 19"/>
                <a:gd name="T4" fmla="*/ 77 w 195"/>
                <a:gd name="T5" fmla="*/ 10 h 19"/>
                <a:gd name="T6" fmla="*/ 122 w 195"/>
                <a:gd name="T7" fmla="*/ 6 h 19"/>
                <a:gd name="T8" fmla="*/ 167 w 195"/>
                <a:gd name="T9" fmla="*/ 2 h 19"/>
                <a:gd name="T10" fmla="*/ 195 w 195"/>
                <a:gd name="T11" fmla="*/ 0 h 19"/>
              </a:gdLst>
              <a:ahLst/>
              <a:cxnLst>
                <a:cxn ang="0">
                  <a:pos x="T0" y="T1"/>
                </a:cxn>
                <a:cxn ang="0">
                  <a:pos x="T2" y="T3"/>
                </a:cxn>
                <a:cxn ang="0">
                  <a:pos x="T4" y="T5"/>
                </a:cxn>
                <a:cxn ang="0">
                  <a:pos x="T6" y="T7"/>
                </a:cxn>
                <a:cxn ang="0">
                  <a:pos x="T8" y="T9"/>
                </a:cxn>
                <a:cxn ang="0">
                  <a:pos x="T10" y="T11"/>
                </a:cxn>
              </a:cxnLst>
              <a:rect l="0" t="0" r="r" b="b"/>
              <a:pathLst>
                <a:path w="195" h="19">
                  <a:moveTo>
                    <a:pt x="0" y="19"/>
                  </a:moveTo>
                  <a:lnTo>
                    <a:pt x="32" y="15"/>
                  </a:lnTo>
                  <a:lnTo>
                    <a:pt x="77" y="10"/>
                  </a:lnTo>
                  <a:lnTo>
                    <a:pt x="122" y="6"/>
                  </a:lnTo>
                  <a:lnTo>
                    <a:pt x="167" y="2"/>
                  </a:lnTo>
                  <a:lnTo>
                    <a:pt x="195" y="0"/>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3" name="Freeform 1066">
              <a:extLst>
                <a:ext uri="{FF2B5EF4-FFF2-40B4-BE49-F238E27FC236}">
                  <a16:creationId xmlns:a16="http://schemas.microsoft.com/office/drawing/2014/main" id="{BCE2554B-D4D1-0F1D-9967-055766577E3A}"/>
                </a:ext>
              </a:extLst>
            </p:cNvPr>
            <p:cNvSpPr>
              <a:spLocks/>
            </p:cNvSpPr>
            <p:nvPr/>
          </p:nvSpPr>
          <p:spPr bwMode="auto">
            <a:xfrm>
              <a:off x="5300663" y="2555875"/>
              <a:ext cx="309563" cy="30163"/>
            </a:xfrm>
            <a:custGeom>
              <a:avLst/>
              <a:gdLst>
                <a:gd name="T0" fmla="*/ 0 w 195"/>
                <a:gd name="T1" fmla="*/ 0 h 19"/>
                <a:gd name="T2" fmla="*/ 28 w 195"/>
                <a:gd name="T3" fmla="*/ 2 h 19"/>
                <a:gd name="T4" fmla="*/ 73 w 195"/>
                <a:gd name="T5" fmla="*/ 6 h 19"/>
                <a:gd name="T6" fmla="*/ 118 w 195"/>
                <a:gd name="T7" fmla="*/ 10 h 19"/>
                <a:gd name="T8" fmla="*/ 163 w 195"/>
                <a:gd name="T9" fmla="*/ 15 h 19"/>
                <a:gd name="T10" fmla="*/ 195 w 195"/>
                <a:gd name="T11" fmla="*/ 19 h 19"/>
              </a:gdLst>
              <a:ahLst/>
              <a:cxnLst>
                <a:cxn ang="0">
                  <a:pos x="T0" y="T1"/>
                </a:cxn>
                <a:cxn ang="0">
                  <a:pos x="T2" y="T3"/>
                </a:cxn>
                <a:cxn ang="0">
                  <a:pos x="T4" y="T5"/>
                </a:cxn>
                <a:cxn ang="0">
                  <a:pos x="T6" y="T7"/>
                </a:cxn>
                <a:cxn ang="0">
                  <a:pos x="T8" y="T9"/>
                </a:cxn>
                <a:cxn ang="0">
                  <a:pos x="T10" y="T11"/>
                </a:cxn>
              </a:cxnLst>
              <a:rect l="0" t="0" r="r" b="b"/>
              <a:pathLst>
                <a:path w="195" h="19">
                  <a:moveTo>
                    <a:pt x="0" y="0"/>
                  </a:moveTo>
                  <a:lnTo>
                    <a:pt x="28" y="2"/>
                  </a:lnTo>
                  <a:lnTo>
                    <a:pt x="73" y="6"/>
                  </a:lnTo>
                  <a:lnTo>
                    <a:pt x="118" y="10"/>
                  </a:lnTo>
                  <a:lnTo>
                    <a:pt x="163" y="15"/>
                  </a:lnTo>
                  <a:lnTo>
                    <a:pt x="195" y="19"/>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4" name="Freeform 1067">
              <a:extLst>
                <a:ext uri="{FF2B5EF4-FFF2-40B4-BE49-F238E27FC236}">
                  <a16:creationId xmlns:a16="http://schemas.microsoft.com/office/drawing/2014/main" id="{2A4CBE4B-78EC-2914-D08D-AC9437EB0E7A}"/>
                </a:ext>
              </a:extLst>
            </p:cNvPr>
            <p:cNvSpPr>
              <a:spLocks/>
            </p:cNvSpPr>
            <p:nvPr/>
          </p:nvSpPr>
          <p:spPr bwMode="auto">
            <a:xfrm>
              <a:off x="4171951" y="2535238"/>
              <a:ext cx="1128713" cy="20638"/>
            </a:xfrm>
            <a:custGeom>
              <a:avLst/>
              <a:gdLst>
                <a:gd name="T0" fmla="*/ 0 w 711"/>
                <a:gd name="T1" fmla="*/ 13 h 13"/>
                <a:gd name="T2" fmla="*/ 17 w 711"/>
                <a:gd name="T3" fmla="*/ 11 h 13"/>
                <a:gd name="T4" fmla="*/ 62 w 711"/>
                <a:gd name="T5" fmla="*/ 8 h 13"/>
                <a:gd name="T6" fmla="*/ 107 w 711"/>
                <a:gd name="T7" fmla="*/ 6 h 13"/>
                <a:gd name="T8" fmla="*/ 152 w 711"/>
                <a:gd name="T9" fmla="*/ 4 h 13"/>
                <a:gd name="T10" fmla="*/ 197 w 711"/>
                <a:gd name="T11" fmla="*/ 2 h 13"/>
                <a:gd name="T12" fmla="*/ 243 w 711"/>
                <a:gd name="T13" fmla="*/ 1 h 13"/>
                <a:gd name="T14" fmla="*/ 288 w 711"/>
                <a:gd name="T15" fmla="*/ 0 h 13"/>
                <a:gd name="T16" fmla="*/ 333 w 711"/>
                <a:gd name="T17" fmla="*/ 0 h 13"/>
                <a:gd name="T18" fmla="*/ 378 w 711"/>
                <a:gd name="T19" fmla="*/ 0 h 13"/>
                <a:gd name="T20" fmla="*/ 423 w 711"/>
                <a:gd name="T21" fmla="*/ 0 h 13"/>
                <a:gd name="T22" fmla="*/ 468 w 711"/>
                <a:gd name="T23" fmla="*/ 1 h 13"/>
                <a:gd name="T24" fmla="*/ 514 w 711"/>
                <a:gd name="T25" fmla="*/ 2 h 13"/>
                <a:gd name="T26" fmla="*/ 559 w 711"/>
                <a:gd name="T27" fmla="*/ 4 h 13"/>
                <a:gd name="T28" fmla="*/ 604 w 711"/>
                <a:gd name="T29" fmla="*/ 6 h 13"/>
                <a:gd name="T30" fmla="*/ 649 w 711"/>
                <a:gd name="T31" fmla="*/ 8 h 13"/>
                <a:gd name="T32" fmla="*/ 694 w 711"/>
                <a:gd name="T33" fmla="*/ 11 h 13"/>
                <a:gd name="T34" fmla="*/ 711 w 711"/>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1" h="13">
                  <a:moveTo>
                    <a:pt x="0" y="13"/>
                  </a:moveTo>
                  <a:lnTo>
                    <a:pt x="17" y="11"/>
                  </a:lnTo>
                  <a:lnTo>
                    <a:pt x="62" y="8"/>
                  </a:lnTo>
                  <a:lnTo>
                    <a:pt x="107" y="6"/>
                  </a:lnTo>
                  <a:lnTo>
                    <a:pt x="152" y="4"/>
                  </a:lnTo>
                  <a:lnTo>
                    <a:pt x="197" y="2"/>
                  </a:lnTo>
                  <a:lnTo>
                    <a:pt x="243" y="1"/>
                  </a:lnTo>
                  <a:lnTo>
                    <a:pt x="288" y="0"/>
                  </a:lnTo>
                  <a:lnTo>
                    <a:pt x="333" y="0"/>
                  </a:lnTo>
                  <a:lnTo>
                    <a:pt x="378" y="0"/>
                  </a:lnTo>
                  <a:lnTo>
                    <a:pt x="423" y="0"/>
                  </a:lnTo>
                  <a:lnTo>
                    <a:pt x="468" y="1"/>
                  </a:lnTo>
                  <a:lnTo>
                    <a:pt x="514" y="2"/>
                  </a:lnTo>
                  <a:lnTo>
                    <a:pt x="559" y="4"/>
                  </a:lnTo>
                  <a:lnTo>
                    <a:pt x="604" y="6"/>
                  </a:lnTo>
                  <a:lnTo>
                    <a:pt x="649" y="8"/>
                  </a:lnTo>
                  <a:lnTo>
                    <a:pt x="694" y="11"/>
                  </a:lnTo>
                  <a:lnTo>
                    <a:pt x="711" y="13"/>
                  </a:lnTo>
                </a:path>
              </a:pathLst>
            </a:custGeom>
            <a:noFill/>
            <a:ln w="6350" cap="flat">
              <a:solidFill>
                <a:srgbClr val="A0C8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5" name="Freeform 1068">
              <a:extLst>
                <a:ext uri="{FF2B5EF4-FFF2-40B4-BE49-F238E27FC236}">
                  <a16:creationId xmlns:a16="http://schemas.microsoft.com/office/drawing/2014/main" id="{F55530D4-AE86-0AC4-BDC8-DD664A0C15D8}"/>
                </a:ext>
              </a:extLst>
            </p:cNvPr>
            <p:cNvSpPr>
              <a:spLocks/>
            </p:cNvSpPr>
            <p:nvPr/>
          </p:nvSpPr>
          <p:spPr bwMode="auto">
            <a:xfrm>
              <a:off x="4070351" y="4227513"/>
              <a:ext cx="1331913" cy="23813"/>
            </a:xfrm>
            <a:custGeom>
              <a:avLst/>
              <a:gdLst>
                <a:gd name="T0" fmla="*/ 839 w 839"/>
                <a:gd name="T1" fmla="*/ 0 h 15"/>
                <a:gd name="T2" fmla="*/ 803 w 839"/>
                <a:gd name="T3" fmla="*/ 3 h 15"/>
                <a:gd name="T4" fmla="*/ 758 w 839"/>
                <a:gd name="T5" fmla="*/ 6 h 15"/>
                <a:gd name="T6" fmla="*/ 713 w 839"/>
                <a:gd name="T7" fmla="*/ 8 h 15"/>
                <a:gd name="T8" fmla="*/ 668 w 839"/>
                <a:gd name="T9" fmla="*/ 10 h 15"/>
                <a:gd name="T10" fmla="*/ 623 w 839"/>
                <a:gd name="T11" fmla="*/ 12 h 15"/>
                <a:gd name="T12" fmla="*/ 578 w 839"/>
                <a:gd name="T13" fmla="*/ 13 h 15"/>
                <a:gd name="T14" fmla="*/ 532 w 839"/>
                <a:gd name="T15" fmla="*/ 14 h 15"/>
                <a:gd name="T16" fmla="*/ 487 w 839"/>
                <a:gd name="T17" fmla="*/ 15 h 15"/>
                <a:gd name="T18" fmla="*/ 442 w 839"/>
                <a:gd name="T19" fmla="*/ 15 h 15"/>
                <a:gd name="T20" fmla="*/ 397 w 839"/>
                <a:gd name="T21" fmla="*/ 15 h 15"/>
                <a:gd name="T22" fmla="*/ 352 w 839"/>
                <a:gd name="T23" fmla="*/ 15 h 15"/>
                <a:gd name="T24" fmla="*/ 307 w 839"/>
                <a:gd name="T25" fmla="*/ 14 h 15"/>
                <a:gd name="T26" fmla="*/ 261 w 839"/>
                <a:gd name="T27" fmla="*/ 13 h 15"/>
                <a:gd name="T28" fmla="*/ 216 w 839"/>
                <a:gd name="T29" fmla="*/ 12 h 15"/>
                <a:gd name="T30" fmla="*/ 171 w 839"/>
                <a:gd name="T31" fmla="*/ 10 h 15"/>
                <a:gd name="T32" fmla="*/ 126 w 839"/>
                <a:gd name="T33" fmla="*/ 8 h 15"/>
                <a:gd name="T34" fmla="*/ 81 w 839"/>
                <a:gd name="T35" fmla="*/ 6 h 15"/>
                <a:gd name="T36" fmla="*/ 36 w 839"/>
                <a:gd name="T37" fmla="*/ 3 h 15"/>
                <a:gd name="T38" fmla="*/ 0 w 839"/>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15">
                  <a:moveTo>
                    <a:pt x="839" y="0"/>
                  </a:moveTo>
                  <a:lnTo>
                    <a:pt x="803" y="3"/>
                  </a:lnTo>
                  <a:lnTo>
                    <a:pt x="758" y="6"/>
                  </a:lnTo>
                  <a:lnTo>
                    <a:pt x="713" y="8"/>
                  </a:lnTo>
                  <a:lnTo>
                    <a:pt x="668" y="10"/>
                  </a:lnTo>
                  <a:lnTo>
                    <a:pt x="623" y="12"/>
                  </a:lnTo>
                  <a:lnTo>
                    <a:pt x="578" y="13"/>
                  </a:lnTo>
                  <a:lnTo>
                    <a:pt x="532" y="14"/>
                  </a:lnTo>
                  <a:lnTo>
                    <a:pt x="487" y="15"/>
                  </a:lnTo>
                  <a:lnTo>
                    <a:pt x="442" y="15"/>
                  </a:lnTo>
                  <a:lnTo>
                    <a:pt x="397" y="15"/>
                  </a:lnTo>
                  <a:lnTo>
                    <a:pt x="352" y="15"/>
                  </a:lnTo>
                  <a:lnTo>
                    <a:pt x="307" y="14"/>
                  </a:lnTo>
                  <a:lnTo>
                    <a:pt x="261" y="13"/>
                  </a:lnTo>
                  <a:lnTo>
                    <a:pt x="216" y="12"/>
                  </a:lnTo>
                  <a:lnTo>
                    <a:pt x="171" y="10"/>
                  </a:lnTo>
                  <a:lnTo>
                    <a:pt x="126" y="8"/>
                  </a:lnTo>
                  <a:lnTo>
                    <a:pt x="81" y="6"/>
                  </a:lnTo>
                  <a:lnTo>
                    <a:pt x="36" y="3"/>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6" name="Freeform 1069">
              <a:extLst>
                <a:ext uri="{FF2B5EF4-FFF2-40B4-BE49-F238E27FC236}">
                  <a16:creationId xmlns:a16="http://schemas.microsoft.com/office/drawing/2014/main" id="{95D67EFB-E6DC-C67C-7779-FF41193C7886}"/>
                </a:ext>
              </a:extLst>
            </p:cNvPr>
            <p:cNvSpPr>
              <a:spLocks/>
            </p:cNvSpPr>
            <p:nvPr/>
          </p:nvSpPr>
          <p:spPr bwMode="auto">
            <a:xfrm>
              <a:off x="3748088" y="4197350"/>
              <a:ext cx="322263" cy="30163"/>
            </a:xfrm>
            <a:custGeom>
              <a:avLst/>
              <a:gdLst>
                <a:gd name="T0" fmla="*/ 203 w 203"/>
                <a:gd name="T1" fmla="*/ 19 h 19"/>
                <a:gd name="T2" fmla="*/ 194 w 203"/>
                <a:gd name="T3" fmla="*/ 18 h 19"/>
                <a:gd name="T4" fmla="*/ 149 w 203"/>
                <a:gd name="T5" fmla="*/ 15 h 19"/>
                <a:gd name="T6" fmla="*/ 104 w 203"/>
                <a:gd name="T7" fmla="*/ 11 h 19"/>
                <a:gd name="T8" fmla="*/ 58 w 203"/>
                <a:gd name="T9" fmla="*/ 7 h 19"/>
                <a:gd name="T10" fmla="*/ 13 w 203"/>
                <a:gd name="T11" fmla="*/ 2 h 19"/>
                <a:gd name="T12" fmla="*/ 0 w 20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03" h="19">
                  <a:moveTo>
                    <a:pt x="203" y="19"/>
                  </a:moveTo>
                  <a:lnTo>
                    <a:pt x="194" y="18"/>
                  </a:lnTo>
                  <a:lnTo>
                    <a:pt x="149" y="15"/>
                  </a:lnTo>
                  <a:lnTo>
                    <a:pt x="104" y="11"/>
                  </a:lnTo>
                  <a:lnTo>
                    <a:pt x="58" y="7"/>
                  </a:lnTo>
                  <a:lnTo>
                    <a:pt x="13" y="2"/>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7" name="Freeform 1070">
              <a:extLst>
                <a:ext uri="{FF2B5EF4-FFF2-40B4-BE49-F238E27FC236}">
                  <a16:creationId xmlns:a16="http://schemas.microsoft.com/office/drawing/2014/main" id="{88B62BB1-BDD5-678F-31A8-E3C13EE9891A}"/>
                </a:ext>
              </a:extLst>
            </p:cNvPr>
            <p:cNvSpPr>
              <a:spLocks/>
            </p:cNvSpPr>
            <p:nvPr/>
          </p:nvSpPr>
          <p:spPr bwMode="auto">
            <a:xfrm>
              <a:off x="5402263" y="4197350"/>
              <a:ext cx="322263" cy="30163"/>
            </a:xfrm>
            <a:custGeom>
              <a:avLst/>
              <a:gdLst>
                <a:gd name="T0" fmla="*/ 203 w 203"/>
                <a:gd name="T1" fmla="*/ 0 h 19"/>
                <a:gd name="T2" fmla="*/ 190 w 203"/>
                <a:gd name="T3" fmla="*/ 2 h 19"/>
                <a:gd name="T4" fmla="*/ 145 w 203"/>
                <a:gd name="T5" fmla="*/ 7 h 19"/>
                <a:gd name="T6" fmla="*/ 99 w 203"/>
                <a:gd name="T7" fmla="*/ 11 h 19"/>
                <a:gd name="T8" fmla="*/ 54 w 203"/>
                <a:gd name="T9" fmla="*/ 15 h 19"/>
                <a:gd name="T10" fmla="*/ 9 w 203"/>
                <a:gd name="T11" fmla="*/ 18 h 19"/>
                <a:gd name="T12" fmla="*/ 0 w 20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03" h="19">
                  <a:moveTo>
                    <a:pt x="203" y="0"/>
                  </a:moveTo>
                  <a:lnTo>
                    <a:pt x="190" y="2"/>
                  </a:lnTo>
                  <a:lnTo>
                    <a:pt x="145" y="7"/>
                  </a:lnTo>
                  <a:lnTo>
                    <a:pt x="99" y="11"/>
                  </a:lnTo>
                  <a:lnTo>
                    <a:pt x="54" y="15"/>
                  </a:lnTo>
                  <a:lnTo>
                    <a:pt x="9" y="18"/>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8" name="Freeform 1071">
              <a:extLst>
                <a:ext uri="{FF2B5EF4-FFF2-40B4-BE49-F238E27FC236}">
                  <a16:creationId xmlns:a16="http://schemas.microsoft.com/office/drawing/2014/main" id="{6BE04418-BA22-452D-CF34-D72413AFBABF}"/>
                </a:ext>
              </a:extLst>
            </p:cNvPr>
            <p:cNvSpPr>
              <a:spLocks/>
            </p:cNvSpPr>
            <p:nvPr/>
          </p:nvSpPr>
          <p:spPr bwMode="auto">
            <a:xfrm>
              <a:off x="3514726" y="4167188"/>
              <a:ext cx="233363" cy="30163"/>
            </a:xfrm>
            <a:custGeom>
              <a:avLst/>
              <a:gdLst>
                <a:gd name="T0" fmla="*/ 147 w 147"/>
                <a:gd name="T1" fmla="*/ 19 h 19"/>
                <a:gd name="T2" fmla="*/ 115 w 147"/>
                <a:gd name="T3" fmla="*/ 16 h 19"/>
                <a:gd name="T4" fmla="*/ 70 w 147"/>
                <a:gd name="T5" fmla="*/ 10 h 19"/>
                <a:gd name="T6" fmla="*/ 25 w 147"/>
                <a:gd name="T7" fmla="*/ 4 h 19"/>
                <a:gd name="T8" fmla="*/ 0 w 147"/>
                <a:gd name="T9" fmla="*/ 0 h 19"/>
              </a:gdLst>
              <a:ahLst/>
              <a:cxnLst>
                <a:cxn ang="0">
                  <a:pos x="T0" y="T1"/>
                </a:cxn>
                <a:cxn ang="0">
                  <a:pos x="T2" y="T3"/>
                </a:cxn>
                <a:cxn ang="0">
                  <a:pos x="T4" y="T5"/>
                </a:cxn>
                <a:cxn ang="0">
                  <a:pos x="T6" y="T7"/>
                </a:cxn>
                <a:cxn ang="0">
                  <a:pos x="T8" y="T9"/>
                </a:cxn>
              </a:cxnLst>
              <a:rect l="0" t="0" r="r" b="b"/>
              <a:pathLst>
                <a:path w="147" h="19">
                  <a:moveTo>
                    <a:pt x="147" y="19"/>
                  </a:moveTo>
                  <a:lnTo>
                    <a:pt x="115" y="16"/>
                  </a:lnTo>
                  <a:lnTo>
                    <a:pt x="70" y="10"/>
                  </a:lnTo>
                  <a:lnTo>
                    <a:pt x="25" y="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69" name="Freeform 1072">
              <a:extLst>
                <a:ext uri="{FF2B5EF4-FFF2-40B4-BE49-F238E27FC236}">
                  <a16:creationId xmlns:a16="http://schemas.microsoft.com/office/drawing/2014/main" id="{136150F7-3B95-64C7-DD65-B8542B0EBC39}"/>
                </a:ext>
              </a:extLst>
            </p:cNvPr>
            <p:cNvSpPr>
              <a:spLocks/>
            </p:cNvSpPr>
            <p:nvPr/>
          </p:nvSpPr>
          <p:spPr bwMode="auto">
            <a:xfrm>
              <a:off x="5724526" y="4167188"/>
              <a:ext cx="233363" cy="30163"/>
            </a:xfrm>
            <a:custGeom>
              <a:avLst/>
              <a:gdLst>
                <a:gd name="T0" fmla="*/ 147 w 147"/>
                <a:gd name="T1" fmla="*/ 0 h 19"/>
                <a:gd name="T2" fmla="*/ 122 w 147"/>
                <a:gd name="T3" fmla="*/ 4 h 19"/>
                <a:gd name="T4" fmla="*/ 77 w 147"/>
                <a:gd name="T5" fmla="*/ 10 h 19"/>
                <a:gd name="T6" fmla="*/ 32 w 147"/>
                <a:gd name="T7" fmla="*/ 16 h 19"/>
                <a:gd name="T8" fmla="*/ 0 w 147"/>
                <a:gd name="T9" fmla="*/ 19 h 19"/>
              </a:gdLst>
              <a:ahLst/>
              <a:cxnLst>
                <a:cxn ang="0">
                  <a:pos x="T0" y="T1"/>
                </a:cxn>
                <a:cxn ang="0">
                  <a:pos x="T2" y="T3"/>
                </a:cxn>
                <a:cxn ang="0">
                  <a:pos x="T4" y="T5"/>
                </a:cxn>
                <a:cxn ang="0">
                  <a:pos x="T6" y="T7"/>
                </a:cxn>
                <a:cxn ang="0">
                  <a:pos x="T8" y="T9"/>
                </a:cxn>
              </a:cxnLst>
              <a:rect l="0" t="0" r="r" b="b"/>
              <a:pathLst>
                <a:path w="147" h="19">
                  <a:moveTo>
                    <a:pt x="147" y="0"/>
                  </a:moveTo>
                  <a:lnTo>
                    <a:pt x="122" y="4"/>
                  </a:lnTo>
                  <a:lnTo>
                    <a:pt x="77" y="10"/>
                  </a:lnTo>
                  <a:lnTo>
                    <a:pt x="32" y="16"/>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0" name="Freeform 1073">
              <a:extLst>
                <a:ext uri="{FF2B5EF4-FFF2-40B4-BE49-F238E27FC236}">
                  <a16:creationId xmlns:a16="http://schemas.microsoft.com/office/drawing/2014/main" id="{EFB8CC05-7E49-B891-98FA-C8970ADA6908}"/>
                </a:ext>
              </a:extLst>
            </p:cNvPr>
            <p:cNvSpPr>
              <a:spLocks/>
            </p:cNvSpPr>
            <p:nvPr/>
          </p:nvSpPr>
          <p:spPr bwMode="auto">
            <a:xfrm>
              <a:off x="3324226" y="4138613"/>
              <a:ext cx="190500" cy="28575"/>
            </a:xfrm>
            <a:custGeom>
              <a:avLst/>
              <a:gdLst>
                <a:gd name="T0" fmla="*/ 120 w 120"/>
                <a:gd name="T1" fmla="*/ 18 h 18"/>
                <a:gd name="T2" fmla="*/ 100 w 120"/>
                <a:gd name="T3" fmla="*/ 16 h 18"/>
                <a:gd name="T4" fmla="*/ 55 w 120"/>
                <a:gd name="T5" fmla="*/ 9 h 18"/>
                <a:gd name="T6" fmla="*/ 10 w 120"/>
                <a:gd name="T7" fmla="*/ 1 h 18"/>
                <a:gd name="T8" fmla="*/ 0 w 120"/>
                <a:gd name="T9" fmla="*/ 0 h 18"/>
              </a:gdLst>
              <a:ahLst/>
              <a:cxnLst>
                <a:cxn ang="0">
                  <a:pos x="T0" y="T1"/>
                </a:cxn>
                <a:cxn ang="0">
                  <a:pos x="T2" y="T3"/>
                </a:cxn>
                <a:cxn ang="0">
                  <a:pos x="T4" y="T5"/>
                </a:cxn>
                <a:cxn ang="0">
                  <a:pos x="T6" y="T7"/>
                </a:cxn>
                <a:cxn ang="0">
                  <a:pos x="T8" y="T9"/>
                </a:cxn>
              </a:cxnLst>
              <a:rect l="0" t="0" r="r" b="b"/>
              <a:pathLst>
                <a:path w="120" h="18">
                  <a:moveTo>
                    <a:pt x="120" y="18"/>
                  </a:moveTo>
                  <a:lnTo>
                    <a:pt x="100" y="16"/>
                  </a:lnTo>
                  <a:lnTo>
                    <a:pt x="55" y="9"/>
                  </a:lnTo>
                  <a:lnTo>
                    <a:pt x="10" y="1"/>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1" name="Freeform 1074">
              <a:extLst>
                <a:ext uri="{FF2B5EF4-FFF2-40B4-BE49-F238E27FC236}">
                  <a16:creationId xmlns:a16="http://schemas.microsoft.com/office/drawing/2014/main" id="{7907FAB0-C5A4-CACB-DCBF-8C2C07A104B1}"/>
                </a:ext>
              </a:extLst>
            </p:cNvPr>
            <p:cNvSpPr>
              <a:spLocks/>
            </p:cNvSpPr>
            <p:nvPr/>
          </p:nvSpPr>
          <p:spPr bwMode="auto">
            <a:xfrm>
              <a:off x="5957888" y="4138613"/>
              <a:ext cx="190500" cy="28575"/>
            </a:xfrm>
            <a:custGeom>
              <a:avLst/>
              <a:gdLst>
                <a:gd name="T0" fmla="*/ 120 w 120"/>
                <a:gd name="T1" fmla="*/ 0 h 18"/>
                <a:gd name="T2" fmla="*/ 110 w 120"/>
                <a:gd name="T3" fmla="*/ 1 h 18"/>
                <a:gd name="T4" fmla="*/ 65 w 120"/>
                <a:gd name="T5" fmla="*/ 9 h 18"/>
                <a:gd name="T6" fmla="*/ 20 w 120"/>
                <a:gd name="T7" fmla="*/ 16 h 18"/>
                <a:gd name="T8" fmla="*/ 0 w 120"/>
                <a:gd name="T9" fmla="*/ 18 h 18"/>
              </a:gdLst>
              <a:ahLst/>
              <a:cxnLst>
                <a:cxn ang="0">
                  <a:pos x="T0" y="T1"/>
                </a:cxn>
                <a:cxn ang="0">
                  <a:pos x="T2" y="T3"/>
                </a:cxn>
                <a:cxn ang="0">
                  <a:pos x="T4" y="T5"/>
                </a:cxn>
                <a:cxn ang="0">
                  <a:pos x="T6" y="T7"/>
                </a:cxn>
                <a:cxn ang="0">
                  <a:pos x="T8" y="T9"/>
                </a:cxn>
              </a:cxnLst>
              <a:rect l="0" t="0" r="r" b="b"/>
              <a:pathLst>
                <a:path w="120" h="18">
                  <a:moveTo>
                    <a:pt x="120" y="0"/>
                  </a:moveTo>
                  <a:lnTo>
                    <a:pt x="110" y="1"/>
                  </a:lnTo>
                  <a:lnTo>
                    <a:pt x="65" y="9"/>
                  </a:lnTo>
                  <a:lnTo>
                    <a:pt x="20" y="16"/>
                  </a:lnTo>
                  <a:lnTo>
                    <a:pt x="0"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2" name="Freeform 1075">
              <a:extLst>
                <a:ext uri="{FF2B5EF4-FFF2-40B4-BE49-F238E27FC236}">
                  <a16:creationId xmlns:a16="http://schemas.microsoft.com/office/drawing/2014/main" id="{6EBC4293-EDF4-64C2-EBD2-0DB5D555AD05}"/>
                </a:ext>
              </a:extLst>
            </p:cNvPr>
            <p:cNvSpPr>
              <a:spLocks/>
            </p:cNvSpPr>
            <p:nvPr/>
          </p:nvSpPr>
          <p:spPr bwMode="auto">
            <a:xfrm>
              <a:off x="3163888" y="4108450"/>
              <a:ext cx="160338" cy="30163"/>
            </a:xfrm>
            <a:custGeom>
              <a:avLst/>
              <a:gdLst>
                <a:gd name="T0" fmla="*/ 101 w 101"/>
                <a:gd name="T1" fmla="*/ 19 h 19"/>
                <a:gd name="T2" fmla="*/ 65 w 101"/>
                <a:gd name="T3" fmla="*/ 12 h 19"/>
                <a:gd name="T4" fmla="*/ 20 w 101"/>
                <a:gd name="T5" fmla="*/ 4 h 19"/>
                <a:gd name="T6" fmla="*/ 0 w 101"/>
                <a:gd name="T7" fmla="*/ 0 h 19"/>
              </a:gdLst>
              <a:ahLst/>
              <a:cxnLst>
                <a:cxn ang="0">
                  <a:pos x="T0" y="T1"/>
                </a:cxn>
                <a:cxn ang="0">
                  <a:pos x="T2" y="T3"/>
                </a:cxn>
                <a:cxn ang="0">
                  <a:pos x="T4" y="T5"/>
                </a:cxn>
                <a:cxn ang="0">
                  <a:pos x="T6" y="T7"/>
                </a:cxn>
              </a:cxnLst>
              <a:rect l="0" t="0" r="r" b="b"/>
              <a:pathLst>
                <a:path w="101" h="19">
                  <a:moveTo>
                    <a:pt x="101" y="19"/>
                  </a:moveTo>
                  <a:lnTo>
                    <a:pt x="65" y="12"/>
                  </a:lnTo>
                  <a:lnTo>
                    <a:pt x="20" y="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3" name="Freeform 1076">
              <a:extLst>
                <a:ext uri="{FF2B5EF4-FFF2-40B4-BE49-F238E27FC236}">
                  <a16:creationId xmlns:a16="http://schemas.microsoft.com/office/drawing/2014/main" id="{11001953-C098-0515-FAD5-7AEF7C3A2B41}"/>
                </a:ext>
              </a:extLst>
            </p:cNvPr>
            <p:cNvSpPr>
              <a:spLocks/>
            </p:cNvSpPr>
            <p:nvPr/>
          </p:nvSpPr>
          <p:spPr bwMode="auto">
            <a:xfrm>
              <a:off x="6148388" y="4108450"/>
              <a:ext cx="160338" cy="30163"/>
            </a:xfrm>
            <a:custGeom>
              <a:avLst/>
              <a:gdLst>
                <a:gd name="T0" fmla="*/ 101 w 101"/>
                <a:gd name="T1" fmla="*/ 0 h 19"/>
                <a:gd name="T2" fmla="*/ 81 w 101"/>
                <a:gd name="T3" fmla="*/ 4 h 19"/>
                <a:gd name="T4" fmla="*/ 36 w 101"/>
                <a:gd name="T5" fmla="*/ 12 h 19"/>
                <a:gd name="T6" fmla="*/ 0 w 101"/>
                <a:gd name="T7" fmla="*/ 19 h 19"/>
              </a:gdLst>
              <a:ahLst/>
              <a:cxnLst>
                <a:cxn ang="0">
                  <a:pos x="T0" y="T1"/>
                </a:cxn>
                <a:cxn ang="0">
                  <a:pos x="T2" y="T3"/>
                </a:cxn>
                <a:cxn ang="0">
                  <a:pos x="T4" y="T5"/>
                </a:cxn>
                <a:cxn ang="0">
                  <a:pos x="T6" y="T7"/>
                </a:cxn>
              </a:cxnLst>
              <a:rect l="0" t="0" r="r" b="b"/>
              <a:pathLst>
                <a:path w="101" h="19">
                  <a:moveTo>
                    <a:pt x="101" y="0"/>
                  </a:moveTo>
                  <a:lnTo>
                    <a:pt x="81" y="4"/>
                  </a:lnTo>
                  <a:lnTo>
                    <a:pt x="36" y="12"/>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4" name="Freeform 1077">
              <a:extLst>
                <a:ext uri="{FF2B5EF4-FFF2-40B4-BE49-F238E27FC236}">
                  <a16:creationId xmlns:a16="http://schemas.microsoft.com/office/drawing/2014/main" id="{8B61A477-A9C4-359E-2231-565806AFC3C2}"/>
                </a:ext>
              </a:extLst>
            </p:cNvPr>
            <p:cNvSpPr>
              <a:spLocks/>
            </p:cNvSpPr>
            <p:nvPr/>
          </p:nvSpPr>
          <p:spPr bwMode="auto">
            <a:xfrm>
              <a:off x="3022601" y="4078288"/>
              <a:ext cx="141288" cy="30163"/>
            </a:xfrm>
            <a:custGeom>
              <a:avLst/>
              <a:gdLst>
                <a:gd name="T0" fmla="*/ 89 w 89"/>
                <a:gd name="T1" fmla="*/ 19 h 19"/>
                <a:gd name="T2" fmla="*/ 64 w 89"/>
                <a:gd name="T3" fmla="*/ 14 h 19"/>
                <a:gd name="T4" fmla="*/ 19 w 89"/>
                <a:gd name="T5" fmla="*/ 4 h 19"/>
                <a:gd name="T6" fmla="*/ 0 w 89"/>
                <a:gd name="T7" fmla="*/ 0 h 19"/>
              </a:gdLst>
              <a:ahLst/>
              <a:cxnLst>
                <a:cxn ang="0">
                  <a:pos x="T0" y="T1"/>
                </a:cxn>
                <a:cxn ang="0">
                  <a:pos x="T2" y="T3"/>
                </a:cxn>
                <a:cxn ang="0">
                  <a:pos x="T4" y="T5"/>
                </a:cxn>
                <a:cxn ang="0">
                  <a:pos x="T6" y="T7"/>
                </a:cxn>
              </a:cxnLst>
              <a:rect l="0" t="0" r="r" b="b"/>
              <a:pathLst>
                <a:path w="89" h="19">
                  <a:moveTo>
                    <a:pt x="89" y="19"/>
                  </a:moveTo>
                  <a:lnTo>
                    <a:pt x="64" y="14"/>
                  </a:lnTo>
                  <a:lnTo>
                    <a:pt x="19" y="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5" name="Freeform 1078">
              <a:extLst>
                <a:ext uri="{FF2B5EF4-FFF2-40B4-BE49-F238E27FC236}">
                  <a16:creationId xmlns:a16="http://schemas.microsoft.com/office/drawing/2014/main" id="{7760BBD1-5BD7-417F-6BFE-1EB3A9F9348E}"/>
                </a:ext>
              </a:extLst>
            </p:cNvPr>
            <p:cNvSpPr>
              <a:spLocks/>
            </p:cNvSpPr>
            <p:nvPr/>
          </p:nvSpPr>
          <p:spPr bwMode="auto">
            <a:xfrm>
              <a:off x="6308726" y="4078288"/>
              <a:ext cx="141288" cy="30163"/>
            </a:xfrm>
            <a:custGeom>
              <a:avLst/>
              <a:gdLst>
                <a:gd name="T0" fmla="*/ 89 w 89"/>
                <a:gd name="T1" fmla="*/ 0 h 19"/>
                <a:gd name="T2" fmla="*/ 70 w 89"/>
                <a:gd name="T3" fmla="*/ 4 h 19"/>
                <a:gd name="T4" fmla="*/ 25 w 89"/>
                <a:gd name="T5" fmla="*/ 14 h 19"/>
                <a:gd name="T6" fmla="*/ 0 w 89"/>
                <a:gd name="T7" fmla="*/ 19 h 19"/>
              </a:gdLst>
              <a:ahLst/>
              <a:cxnLst>
                <a:cxn ang="0">
                  <a:pos x="T0" y="T1"/>
                </a:cxn>
                <a:cxn ang="0">
                  <a:pos x="T2" y="T3"/>
                </a:cxn>
                <a:cxn ang="0">
                  <a:pos x="T4" y="T5"/>
                </a:cxn>
                <a:cxn ang="0">
                  <a:pos x="T6" y="T7"/>
                </a:cxn>
              </a:cxnLst>
              <a:rect l="0" t="0" r="r" b="b"/>
              <a:pathLst>
                <a:path w="89" h="19">
                  <a:moveTo>
                    <a:pt x="89" y="0"/>
                  </a:moveTo>
                  <a:lnTo>
                    <a:pt x="70" y="4"/>
                  </a:lnTo>
                  <a:lnTo>
                    <a:pt x="25" y="14"/>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6" name="Freeform 1079">
              <a:extLst>
                <a:ext uri="{FF2B5EF4-FFF2-40B4-BE49-F238E27FC236}">
                  <a16:creationId xmlns:a16="http://schemas.microsoft.com/office/drawing/2014/main" id="{774E080E-AB9C-10D9-4685-328EC3A23F47}"/>
                </a:ext>
              </a:extLst>
            </p:cNvPr>
            <p:cNvSpPr>
              <a:spLocks/>
            </p:cNvSpPr>
            <p:nvPr/>
          </p:nvSpPr>
          <p:spPr bwMode="auto">
            <a:xfrm>
              <a:off x="2897188" y="4048125"/>
              <a:ext cx="125413" cy="30163"/>
            </a:xfrm>
            <a:custGeom>
              <a:avLst/>
              <a:gdLst>
                <a:gd name="T0" fmla="*/ 79 w 79"/>
                <a:gd name="T1" fmla="*/ 19 h 19"/>
                <a:gd name="T2" fmla="*/ 53 w 79"/>
                <a:gd name="T3" fmla="*/ 13 h 19"/>
                <a:gd name="T4" fmla="*/ 8 w 79"/>
                <a:gd name="T5" fmla="*/ 2 h 19"/>
                <a:gd name="T6" fmla="*/ 0 w 79"/>
                <a:gd name="T7" fmla="*/ 0 h 19"/>
              </a:gdLst>
              <a:ahLst/>
              <a:cxnLst>
                <a:cxn ang="0">
                  <a:pos x="T0" y="T1"/>
                </a:cxn>
                <a:cxn ang="0">
                  <a:pos x="T2" y="T3"/>
                </a:cxn>
                <a:cxn ang="0">
                  <a:pos x="T4" y="T5"/>
                </a:cxn>
                <a:cxn ang="0">
                  <a:pos x="T6" y="T7"/>
                </a:cxn>
              </a:cxnLst>
              <a:rect l="0" t="0" r="r" b="b"/>
              <a:pathLst>
                <a:path w="79" h="19">
                  <a:moveTo>
                    <a:pt x="79" y="19"/>
                  </a:moveTo>
                  <a:lnTo>
                    <a:pt x="53" y="13"/>
                  </a:lnTo>
                  <a:lnTo>
                    <a:pt x="8" y="2"/>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7" name="Freeform 1080">
              <a:extLst>
                <a:ext uri="{FF2B5EF4-FFF2-40B4-BE49-F238E27FC236}">
                  <a16:creationId xmlns:a16="http://schemas.microsoft.com/office/drawing/2014/main" id="{D2739A68-142C-6562-FF16-FF1158F8EF99}"/>
                </a:ext>
              </a:extLst>
            </p:cNvPr>
            <p:cNvSpPr>
              <a:spLocks/>
            </p:cNvSpPr>
            <p:nvPr/>
          </p:nvSpPr>
          <p:spPr bwMode="auto">
            <a:xfrm>
              <a:off x="6450013" y="4048125"/>
              <a:ext cx="125413" cy="30163"/>
            </a:xfrm>
            <a:custGeom>
              <a:avLst/>
              <a:gdLst>
                <a:gd name="T0" fmla="*/ 79 w 79"/>
                <a:gd name="T1" fmla="*/ 0 h 19"/>
                <a:gd name="T2" fmla="*/ 71 w 79"/>
                <a:gd name="T3" fmla="*/ 2 h 19"/>
                <a:gd name="T4" fmla="*/ 26 w 79"/>
                <a:gd name="T5" fmla="*/ 13 h 19"/>
                <a:gd name="T6" fmla="*/ 0 w 79"/>
                <a:gd name="T7" fmla="*/ 19 h 19"/>
              </a:gdLst>
              <a:ahLst/>
              <a:cxnLst>
                <a:cxn ang="0">
                  <a:pos x="T0" y="T1"/>
                </a:cxn>
                <a:cxn ang="0">
                  <a:pos x="T2" y="T3"/>
                </a:cxn>
                <a:cxn ang="0">
                  <a:pos x="T4" y="T5"/>
                </a:cxn>
                <a:cxn ang="0">
                  <a:pos x="T6" y="T7"/>
                </a:cxn>
              </a:cxnLst>
              <a:rect l="0" t="0" r="r" b="b"/>
              <a:pathLst>
                <a:path w="79" h="19">
                  <a:moveTo>
                    <a:pt x="79" y="0"/>
                  </a:moveTo>
                  <a:lnTo>
                    <a:pt x="71" y="2"/>
                  </a:lnTo>
                  <a:lnTo>
                    <a:pt x="26" y="13"/>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8" name="Freeform 1081">
              <a:extLst>
                <a:ext uri="{FF2B5EF4-FFF2-40B4-BE49-F238E27FC236}">
                  <a16:creationId xmlns:a16="http://schemas.microsoft.com/office/drawing/2014/main" id="{9F1A2064-F594-ACAE-BB30-AB2394E47816}"/>
                </a:ext>
              </a:extLst>
            </p:cNvPr>
            <p:cNvSpPr>
              <a:spLocks/>
            </p:cNvSpPr>
            <p:nvPr/>
          </p:nvSpPr>
          <p:spPr bwMode="auto">
            <a:xfrm>
              <a:off x="2784476" y="4017963"/>
              <a:ext cx="112713" cy="30163"/>
            </a:xfrm>
            <a:custGeom>
              <a:avLst/>
              <a:gdLst>
                <a:gd name="T0" fmla="*/ 71 w 71"/>
                <a:gd name="T1" fmla="*/ 19 h 19"/>
                <a:gd name="T2" fmla="*/ 34 w 71"/>
                <a:gd name="T3" fmla="*/ 10 h 19"/>
                <a:gd name="T4" fmla="*/ 0 w 71"/>
                <a:gd name="T5" fmla="*/ 0 h 19"/>
              </a:gdLst>
              <a:ahLst/>
              <a:cxnLst>
                <a:cxn ang="0">
                  <a:pos x="T0" y="T1"/>
                </a:cxn>
                <a:cxn ang="0">
                  <a:pos x="T2" y="T3"/>
                </a:cxn>
                <a:cxn ang="0">
                  <a:pos x="T4" y="T5"/>
                </a:cxn>
              </a:cxnLst>
              <a:rect l="0" t="0" r="r" b="b"/>
              <a:pathLst>
                <a:path w="71" h="19">
                  <a:moveTo>
                    <a:pt x="71" y="19"/>
                  </a:moveTo>
                  <a:lnTo>
                    <a:pt x="34" y="10"/>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79" name="Freeform 1082">
              <a:extLst>
                <a:ext uri="{FF2B5EF4-FFF2-40B4-BE49-F238E27FC236}">
                  <a16:creationId xmlns:a16="http://schemas.microsoft.com/office/drawing/2014/main" id="{F9BFAC77-BB5B-6924-560B-A693CFFB3204}"/>
                </a:ext>
              </a:extLst>
            </p:cNvPr>
            <p:cNvSpPr>
              <a:spLocks/>
            </p:cNvSpPr>
            <p:nvPr/>
          </p:nvSpPr>
          <p:spPr bwMode="auto">
            <a:xfrm>
              <a:off x="6575426" y="4017963"/>
              <a:ext cx="112713" cy="30163"/>
            </a:xfrm>
            <a:custGeom>
              <a:avLst/>
              <a:gdLst>
                <a:gd name="T0" fmla="*/ 71 w 71"/>
                <a:gd name="T1" fmla="*/ 0 h 19"/>
                <a:gd name="T2" fmla="*/ 38 w 71"/>
                <a:gd name="T3" fmla="*/ 10 h 19"/>
                <a:gd name="T4" fmla="*/ 0 w 71"/>
                <a:gd name="T5" fmla="*/ 19 h 19"/>
              </a:gdLst>
              <a:ahLst/>
              <a:cxnLst>
                <a:cxn ang="0">
                  <a:pos x="T0" y="T1"/>
                </a:cxn>
                <a:cxn ang="0">
                  <a:pos x="T2" y="T3"/>
                </a:cxn>
                <a:cxn ang="0">
                  <a:pos x="T4" y="T5"/>
                </a:cxn>
              </a:cxnLst>
              <a:rect l="0" t="0" r="r" b="b"/>
              <a:pathLst>
                <a:path w="71" h="19">
                  <a:moveTo>
                    <a:pt x="71" y="0"/>
                  </a:moveTo>
                  <a:lnTo>
                    <a:pt x="38" y="10"/>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0" name="Freeform 1083">
              <a:extLst>
                <a:ext uri="{FF2B5EF4-FFF2-40B4-BE49-F238E27FC236}">
                  <a16:creationId xmlns:a16="http://schemas.microsoft.com/office/drawing/2014/main" id="{3D02A440-78C1-ED28-46A8-84038FCFEF32}"/>
                </a:ext>
              </a:extLst>
            </p:cNvPr>
            <p:cNvSpPr>
              <a:spLocks/>
            </p:cNvSpPr>
            <p:nvPr/>
          </p:nvSpPr>
          <p:spPr bwMode="auto">
            <a:xfrm>
              <a:off x="2681288" y="3987800"/>
              <a:ext cx="103188" cy="30163"/>
            </a:xfrm>
            <a:custGeom>
              <a:avLst/>
              <a:gdLst>
                <a:gd name="T0" fmla="*/ 65 w 65"/>
                <a:gd name="T1" fmla="*/ 19 h 19"/>
                <a:gd name="T2" fmla="*/ 54 w 65"/>
                <a:gd name="T3" fmla="*/ 16 h 19"/>
                <a:gd name="T4" fmla="*/ 9 w 65"/>
                <a:gd name="T5" fmla="*/ 3 h 19"/>
                <a:gd name="T6" fmla="*/ 0 w 65"/>
                <a:gd name="T7" fmla="*/ 0 h 19"/>
              </a:gdLst>
              <a:ahLst/>
              <a:cxnLst>
                <a:cxn ang="0">
                  <a:pos x="T0" y="T1"/>
                </a:cxn>
                <a:cxn ang="0">
                  <a:pos x="T2" y="T3"/>
                </a:cxn>
                <a:cxn ang="0">
                  <a:pos x="T4" y="T5"/>
                </a:cxn>
                <a:cxn ang="0">
                  <a:pos x="T6" y="T7"/>
                </a:cxn>
              </a:cxnLst>
              <a:rect l="0" t="0" r="r" b="b"/>
              <a:pathLst>
                <a:path w="65" h="19">
                  <a:moveTo>
                    <a:pt x="65" y="19"/>
                  </a:moveTo>
                  <a:lnTo>
                    <a:pt x="54" y="16"/>
                  </a:lnTo>
                  <a:lnTo>
                    <a:pt x="9" y="3"/>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1" name="Freeform 1084">
              <a:extLst>
                <a:ext uri="{FF2B5EF4-FFF2-40B4-BE49-F238E27FC236}">
                  <a16:creationId xmlns:a16="http://schemas.microsoft.com/office/drawing/2014/main" id="{8E82319C-B500-1C63-4D7E-9036F7AD046E}"/>
                </a:ext>
              </a:extLst>
            </p:cNvPr>
            <p:cNvSpPr>
              <a:spLocks/>
            </p:cNvSpPr>
            <p:nvPr/>
          </p:nvSpPr>
          <p:spPr bwMode="auto">
            <a:xfrm>
              <a:off x="6688138" y="3987800"/>
              <a:ext cx="103188" cy="30163"/>
            </a:xfrm>
            <a:custGeom>
              <a:avLst/>
              <a:gdLst>
                <a:gd name="T0" fmla="*/ 65 w 65"/>
                <a:gd name="T1" fmla="*/ 0 h 19"/>
                <a:gd name="T2" fmla="*/ 57 w 65"/>
                <a:gd name="T3" fmla="*/ 3 h 19"/>
                <a:gd name="T4" fmla="*/ 12 w 65"/>
                <a:gd name="T5" fmla="*/ 16 h 19"/>
                <a:gd name="T6" fmla="*/ 0 w 65"/>
                <a:gd name="T7" fmla="*/ 19 h 19"/>
              </a:gdLst>
              <a:ahLst/>
              <a:cxnLst>
                <a:cxn ang="0">
                  <a:pos x="T0" y="T1"/>
                </a:cxn>
                <a:cxn ang="0">
                  <a:pos x="T2" y="T3"/>
                </a:cxn>
                <a:cxn ang="0">
                  <a:pos x="T4" y="T5"/>
                </a:cxn>
                <a:cxn ang="0">
                  <a:pos x="T6" y="T7"/>
                </a:cxn>
              </a:cxnLst>
              <a:rect l="0" t="0" r="r" b="b"/>
              <a:pathLst>
                <a:path w="65" h="19">
                  <a:moveTo>
                    <a:pt x="65" y="0"/>
                  </a:moveTo>
                  <a:lnTo>
                    <a:pt x="57" y="3"/>
                  </a:lnTo>
                  <a:lnTo>
                    <a:pt x="12" y="16"/>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2" name="Freeform 1085">
              <a:extLst>
                <a:ext uri="{FF2B5EF4-FFF2-40B4-BE49-F238E27FC236}">
                  <a16:creationId xmlns:a16="http://schemas.microsoft.com/office/drawing/2014/main" id="{A4C1CE56-4B15-DB47-6441-294BBCA248B0}"/>
                </a:ext>
              </a:extLst>
            </p:cNvPr>
            <p:cNvSpPr>
              <a:spLocks/>
            </p:cNvSpPr>
            <p:nvPr/>
          </p:nvSpPr>
          <p:spPr bwMode="auto">
            <a:xfrm>
              <a:off x="2589213" y="3959225"/>
              <a:ext cx="92075" cy="28575"/>
            </a:xfrm>
            <a:custGeom>
              <a:avLst/>
              <a:gdLst>
                <a:gd name="T0" fmla="*/ 58 w 58"/>
                <a:gd name="T1" fmla="*/ 18 h 18"/>
                <a:gd name="T2" fmla="*/ 21 w 58"/>
                <a:gd name="T3" fmla="*/ 7 h 18"/>
                <a:gd name="T4" fmla="*/ 0 w 58"/>
                <a:gd name="T5" fmla="*/ 0 h 18"/>
              </a:gdLst>
              <a:ahLst/>
              <a:cxnLst>
                <a:cxn ang="0">
                  <a:pos x="T0" y="T1"/>
                </a:cxn>
                <a:cxn ang="0">
                  <a:pos x="T2" y="T3"/>
                </a:cxn>
                <a:cxn ang="0">
                  <a:pos x="T4" y="T5"/>
                </a:cxn>
              </a:cxnLst>
              <a:rect l="0" t="0" r="r" b="b"/>
              <a:pathLst>
                <a:path w="58" h="18">
                  <a:moveTo>
                    <a:pt x="58" y="18"/>
                  </a:moveTo>
                  <a:lnTo>
                    <a:pt x="21" y="7"/>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3" name="Freeform 1086">
              <a:extLst>
                <a:ext uri="{FF2B5EF4-FFF2-40B4-BE49-F238E27FC236}">
                  <a16:creationId xmlns:a16="http://schemas.microsoft.com/office/drawing/2014/main" id="{C68B97CF-A737-88EF-AB97-46ECE0F2393B}"/>
                </a:ext>
              </a:extLst>
            </p:cNvPr>
            <p:cNvSpPr>
              <a:spLocks/>
            </p:cNvSpPr>
            <p:nvPr/>
          </p:nvSpPr>
          <p:spPr bwMode="auto">
            <a:xfrm>
              <a:off x="6791326" y="3959225"/>
              <a:ext cx="92075" cy="28575"/>
            </a:xfrm>
            <a:custGeom>
              <a:avLst/>
              <a:gdLst>
                <a:gd name="T0" fmla="*/ 58 w 58"/>
                <a:gd name="T1" fmla="*/ 0 h 18"/>
                <a:gd name="T2" fmla="*/ 37 w 58"/>
                <a:gd name="T3" fmla="*/ 7 h 18"/>
                <a:gd name="T4" fmla="*/ 0 w 58"/>
                <a:gd name="T5" fmla="*/ 18 h 18"/>
              </a:gdLst>
              <a:ahLst/>
              <a:cxnLst>
                <a:cxn ang="0">
                  <a:pos x="T0" y="T1"/>
                </a:cxn>
                <a:cxn ang="0">
                  <a:pos x="T2" y="T3"/>
                </a:cxn>
                <a:cxn ang="0">
                  <a:pos x="T4" y="T5"/>
                </a:cxn>
              </a:cxnLst>
              <a:rect l="0" t="0" r="r" b="b"/>
              <a:pathLst>
                <a:path w="58" h="18">
                  <a:moveTo>
                    <a:pt x="58" y="0"/>
                  </a:moveTo>
                  <a:lnTo>
                    <a:pt x="37" y="7"/>
                  </a:lnTo>
                  <a:lnTo>
                    <a:pt x="0"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4" name="Freeform 1087">
              <a:extLst>
                <a:ext uri="{FF2B5EF4-FFF2-40B4-BE49-F238E27FC236}">
                  <a16:creationId xmlns:a16="http://schemas.microsoft.com/office/drawing/2014/main" id="{C51BEC89-FA80-D9CD-8344-BA94FE0049D4}"/>
                </a:ext>
              </a:extLst>
            </p:cNvPr>
            <p:cNvSpPr>
              <a:spLocks/>
            </p:cNvSpPr>
            <p:nvPr/>
          </p:nvSpPr>
          <p:spPr bwMode="auto">
            <a:xfrm>
              <a:off x="2503488" y="3929063"/>
              <a:ext cx="85725" cy="30163"/>
            </a:xfrm>
            <a:custGeom>
              <a:avLst/>
              <a:gdLst>
                <a:gd name="T0" fmla="*/ 54 w 54"/>
                <a:gd name="T1" fmla="*/ 19 h 19"/>
                <a:gd name="T2" fmla="*/ 30 w 54"/>
                <a:gd name="T3" fmla="*/ 11 h 19"/>
                <a:gd name="T4" fmla="*/ 0 w 54"/>
                <a:gd name="T5" fmla="*/ 0 h 19"/>
              </a:gdLst>
              <a:ahLst/>
              <a:cxnLst>
                <a:cxn ang="0">
                  <a:pos x="T0" y="T1"/>
                </a:cxn>
                <a:cxn ang="0">
                  <a:pos x="T2" y="T3"/>
                </a:cxn>
                <a:cxn ang="0">
                  <a:pos x="T4" y="T5"/>
                </a:cxn>
              </a:cxnLst>
              <a:rect l="0" t="0" r="r" b="b"/>
              <a:pathLst>
                <a:path w="54" h="19">
                  <a:moveTo>
                    <a:pt x="54" y="19"/>
                  </a:moveTo>
                  <a:lnTo>
                    <a:pt x="30" y="11"/>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5" name="Freeform 1088">
              <a:extLst>
                <a:ext uri="{FF2B5EF4-FFF2-40B4-BE49-F238E27FC236}">
                  <a16:creationId xmlns:a16="http://schemas.microsoft.com/office/drawing/2014/main" id="{24707302-661D-8644-9130-395E97E93626}"/>
                </a:ext>
              </a:extLst>
            </p:cNvPr>
            <p:cNvSpPr>
              <a:spLocks/>
            </p:cNvSpPr>
            <p:nvPr/>
          </p:nvSpPr>
          <p:spPr bwMode="auto">
            <a:xfrm>
              <a:off x="6883401" y="3929063"/>
              <a:ext cx="85725" cy="30163"/>
            </a:xfrm>
            <a:custGeom>
              <a:avLst/>
              <a:gdLst>
                <a:gd name="T0" fmla="*/ 54 w 54"/>
                <a:gd name="T1" fmla="*/ 0 h 19"/>
                <a:gd name="T2" fmla="*/ 24 w 54"/>
                <a:gd name="T3" fmla="*/ 11 h 19"/>
                <a:gd name="T4" fmla="*/ 0 w 54"/>
                <a:gd name="T5" fmla="*/ 19 h 19"/>
              </a:gdLst>
              <a:ahLst/>
              <a:cxnLst>
                <a:cxn ang="0">
                  <a:pos x="T0" y="T1"/>
                </a:cxn>
                <a:cxn ang="0">
                  <a:pos x="T2" y="T3"/>
                </a:cxn>
                <a:cxn ang="0">
                  <a:pos x="T4" y="T5"/>
                </a:cxn>
              </a:cxnLst>
              <a:rect l="0" t="0" r="r" b="b"/>
              <a:pathLst>
                <a:path w="54" h="19">
                  <a:moveTo>
                    <a:pt x="54" y="0"/>
                  </a:moveTo>
                  <a:lnTo>
                    <a:pt x="24" y="11"/>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6" name="Freeform 1089">
              <a:extLst>
                <a:ext uri="{FF2B5EF4-FFF2-40B4-BE49-F238E27FC236}">
                  <a16:creationId xmlns:a16="http://schemas.microsoft.com/office/drawing/2014/main" id="{5BBCBDB0-994B-2FC4-311B-B169547DEEA2}"/>
                </a:ext>
              </a:extLst>
            </p:cNvPr>
            <p:cNvSpPr>
              <a:spLocks/>
            </p:cNvSpPr>
            <p:nvPr/>
          </p:nvSpPr>
          <p:spPr bwMode="auto">
            <a:xfrm>
              <a:off x="2424113" y="3898900"/>
              <a:ext cx="79375" cy="30163"/>
            </a:xfrm>
            <a:custGeom>
              <a:avLst/>
              <a:gdLst>
                <a:gd name="T0" fmla="*/ 50 w 50"/>
                <a:gd name="T1" fmla="*/ 19 h 19"/>
                <a:gd name="T2" fmla="*/ 35 w 50"/>
                <a:gd name="T3" fmla="*/ 14 h 19"/>
                <a:gd name="T4" fmla="*/ 0 w 50"/>
                <a:gd name="T5" fmla="*/ 0 h 19"/>
              </a:gdLst>
              <a:ahLst/>
              <a:cxnLst>
                <a:cxn ang="0">
                  <a:pos x="T0" y="T1"/>
                </a:cxn>
                <a:cxn ang="0">
                  <a:pos x="T2" y="T3"/>
                </a:cxn>
                <a:cxn ang="0">
                  <a:pos x="T4" y="T5"/>
                </a:cxn>
              </a:cxnLst>
              <a:rect l="0" t="0" r="r" b="b"/>
              <a:pathLst>
                <a:path w="50" h="19">
                  <a:moveTo>
                    <a:pt x="50" y="19"/>
                  </a:moveTo>
                  <a:lnTo>
                    <a:pt x="35" y="1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7" name="Freeform 1090">
              <a:extLst>
                <a:ext uri="{FF2B5EF4-FFF2-40B4-BE49-F238E27FC236}">
                  <a16:creationId xmlns:a16="http://schemas.microsoft.com/office/drawing/2014/main" id="{4C58C6E7-6769-413D-DD51-2EF6300D8E59}"/>
                </a:ext>
              </a:extLst>
            </p:cNvPr>
            <p:cNvSpPr>
              <a:spLocks/>
            </p:cNvSpPr>
            <p:nvPr/>
          </p:nvSpPr>
          <p:spPr bwMode="auto">
            <a:xfrm>
              <a:off x="6969126" y="3898900"/>
              <a:ext cx="79375" cy="30163"/>
            </a:xfrm>
            <a:custGeom>
              <a:avLst/>
              <a:gdLst>
                <a:gd name="T0" fmla="*/ 50 w 50"/>
                <a:gd name="T1" fmla="*/ 0 h 19"/>
                <a:gd name="T2" fmla="*/ 15 w 50"/>
                <a:gd name="T3" fmla="*/ 14 h 19"/>
                <a:gd name="T4" fmla="*/ 0 w 50"/>
                <a:gd name="T5" fmla="*/ 19 h 19"/>
              </a:gdLst>
              <a:ahLst/>
              <a:cxnLst>
                <a:cxn ang="0">
                  <a:pos x="T0" y="T1"/>
                </a:cxn>
                <a:cxn ang="0">
                  <a:pos x="T2" y="T3"/>
                </a:cxn>
                <a:cxn ang="0">
                  <a:pos x="T4" y="T5"/>
                </a:cxn>
              </a:cxnLst>
              <a:rect l="0" t="0" r="r" b="b"/>
              <a:pathLst>
                <a:path w="50" h="19">
                  <a:moveTo>
                    <a:pt x="50" y="0"/>
                  </a:moveTo>
                  <a:lnTo>
                    <a:pt x="15" y="14"/>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8" name="Freeform 1091">
              <a:extLst>
                <a:ext uri="{FF2B5EF4-FFF2-40B4-BE49-F238E27FC236}">
                  <a16:creationId xmlns:a16="http://schemas.microsoft.com/office/drawing/2014/main" id="{A64BB63C-5836-012E-E73C-D581F8B3A7FC}"/>
                </a:ext>
              </a:extLst>
            </p:cNvPr>
            <p:cNvSpPr>
              <a:spLocks/>
            </p:cNvSpPr>
            <p:nvPr/>
          </p:nvSpPr>
          <p:spPr bwMode="auto">
            <a:xfrm>
              <a:off x="2352676" y="3870325"/>
              <a:ext cx="71438" cy="28575"/>
            </a:xfrm>
            <a:custGeom>
              <a:avLst/>
              <a:gdLst>
                <a:gd name="T0" fmla="*/ 45 w 45"/>
                <a:gd name="T1" fmla="*/ 18 h 18"/>
                <a:gd name="T2" fmla="*/ 35 w 45"/>
                <a:gd name="T3" fmla="*/ 14 h 18"/>
                <a:gd name="T4" fmla="*/ 0 w 45"/>
                <a:gd name="T5" fmla="*/ 0 h 18"/>
              </a:gdLst>
              <a:ahLst/>
              <a:cxnLst>
                <a:cxn ang="0">
                  <a:pos x="T0" y="T1"/>
                </a:cxn>
                <a:cxn ang="0">
                  <a:pos x="T2" y="T3"/>
                </a:cxn>
                <a:cxn ang="0">
                  <a:pos x="T4" y="T5"/>
                </a:cxn>
              </a:cxnLst>
              <a:rect l="0" t="0" r="r" b="b"/>
              <a:pathLst>
                <a:path w="45" h="18">
                  <a:moveTo>
                    <a:pt x="45" y="18"/>
                  </a:moveTo>
                  <a:lnTo>
                    <a:pt x="35" y="1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89" name="Freeform 1092">
              <a:extLst>
                <a:ext uri="{FF2B5EF4-FFF2-40B4-BE49-F238E27FC236}">
                  <a16:creationId xmlns:a16="http://schemas.microsoft.com/office/drawing/2014/main" id="{2EA1F1DF-12D6-2807-EBF0-B0294EFFDFC5}"/>
                </a:ext>
              </a:extLst>
            </p:cNvPr>
            <p:cNvSpPr>
              <a:spLocks/>
            </p:cNvSpPr>
            <p:nvPr/>
          </p:nvSpPr>
          <p:spPr bwMode="auto">
            <a:xfrm>
              <a:off x="7048501" y="3870325"/>
              <a:ext cx="71438" cy="28575"/>
            </a:xfrm>
            <a:custGeom>
              <a:avLst/>
              <a:gdLst>
                <a:gd name="T0" fmla="*/ 45 w 45"/>
                <a:gd name="T1" fmla="*/ 0 h 18"/>
                <a:gd name="T2" fmla="*/ 10 w 45"/>
                <a:gd name="T3" fmla="*/ 14 h 18"/>
                <a:gd name="T4" fmla="*/ 0 w 45"/>
                <a:gd name="T5" fmla="*/ 18 h 18"/>
              </a:gdLst>
              <a:ahLst/>
              <a:cxnLst>
                <a:cxn ang="0">
                  <a:pos x="T0" y="T1"/>
                </a:cxn>
                <a:cxn ang="0">
                  <a:pos x="T2" y="T3"/>
                </a:cxn>
                <a:cxn ang="0">
                  <a:pos x="T4" y="T5"/>
                </a:cxn>
              </a:cxnLst>
              <a:rect l="0" t="0" r="r" b="b"/>
              <a:pathLst>
                <a:path w="45" h="18">
                  <a:moveTo>
                    <a:pt x="45" y="0"/>
                  </a:moveTo>
                  <a:lnTo>
                    <a:pt x="10" y="14"/>
                  </a:lnTo>
                  <a:lnTo>
                    <a:pt x="0"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0" name="Freeform 1093">
              <a:extLst>
                <a:ext uri="{FF2B5EF4-FFF2-40B4-BE49-F238E27FC236}">
                  <a16:creationId xmlns:a16="http://schemas.microsoft.com/office/drawing/2014/main" id="{AF8F0694-B7A1-C9D0-8461-4452AF701EFE}"/>
                </a:ext>
              </a:extLst>
            </p:cNvPr>
            <p:cNvSpPr>
              <a:spLocks/>
            </p:cNvSpPr>
            <p:nvPr/>
          </p:nvSpPr>
          <p:spPr bwMode="auto">
            <a:xfrm>
              <a:off x="2286001" y="3840163"/>
              <a:ext cx="66675" cy="30163"/>
            </a:xfrm>
            <a:custGeom>
              <a:avLst/>
              <a:gdLst>
                <a:gd name="T0" fmla="*/ 42 w 42"/>
                <a:gd name="T1" fmla="*/ 19 h 19"/>
                <a:gd name="T2" fmla="*/ 32 w 42"/>
                <a:gd name="T3" fmla="*/ 14 h 19"/>
                <a:gd name="T4" fmla="*/ 0 w 42"/>
                <a:gd name="T5" fmla="*/ 0 h 19"/>
              </a:gdLst>
              <a:ahLst/>
              <a:cxnLst>
                <a:cxn ang="0">
                  <a:pos x="T0" y="T1"/>
                </a:cxn>
                <a:cxn ang="0">
                  <a:pos x="T2" y="T3"/>
                </a:cxn>
                <a:cxn ang="0">
                  <a:pos x="T4" y="T5"/>
                </a:cxn>
              </a:cxnLst>
              <a:rect l="0" t="0" r="r" b="b"/>
              <a:pathLst>
                <a:path w="42" h="19">
                  <a:moveTo>
                    <a:pt x="42" y="19"/>
                  </a:moveTo>
                  <a:lnTo>
                    <a:pt x="32" y="1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1" name="Freeform 1094">
              <a:extLst>
                <a:ext uri="{FF2B5EF4-FFF2-40B4-BE49-F238E27FC236}">
                  <a16:creationId xmlns:a16="http://schemas.microsoft.com/office/drawing/2014/main" id="{9FDE16EC-81B4-D5D7-B8A8-9324389D6815}"/>
                </a:ext>
              </a:extLst>
            </p:cNvPr>
            <p:cNvSpPr>
              <a:spLocks/>
            </p:cNvSpPr>
            <p:nvPr/>
          </p:nvSpPr>
          <p:spPr bwMode="auto">
            <a:xfrm>
              <a:off x="7119938" y="3840163"/>
              <a:ext cx="66675" cy="30163"/>
            </a:xfrm>
            <a:custGeom>
              <a:avLst/>
              <a:gdLst>
                <a:gd name="T0" fmla="*/ 42 w 42"/>
                <a:gd name="T1" fmla="*/ 0 h 19"/>
                <a:gd name="T2" fmla="*/ 10 w 42"/>
                <a:gd name="T3" fmla="*/ 14 h 19"/>
                <a:gd name="T4" fmla="*/ 0 w 42"/>
                <a:gd name="T5" fmla="*/ 19 h 19"/>
              </a:gdLst>
              <a:ahLst/>
              <a:cxnLst>
                <a:cxn ang="0">
                  <a:pos x="T0" y="T1"/>
                </a:cxn>
                <a:cxn ang="0">
                  <a:pos x="T2" y="T3"/>
                </a:cxn>
                <a:cxn ang="0">
                  <a:pos x="T4" y="T5"/>
                </a:cxn>
              </a:cxnLst>
              <a:rect l="0" t="0" r="r" b="b"/>
              <a:pathLst>
                <a:path w="42" h="19">
                  <a:moveTo>
                    <a:pt x="42" y="0"/>
                  </a:moveTo>
                  <a:lnTo>
                    <a:pt x="10" y="14"/>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2" name="Freeform 1095">
              <a:extLst>
                <a:ext uri="{FF2B5EF4-FFF2-40B4-BE49-F238E27FC236}">
                  <a16:creationId xmlns:a16="http://schemas.microsoft.com/office/drawing/2014/main" id="{C51478E8-0CF5-88CA-C9AE-5C9C6C19979A}"/>
                </a:ext>
              </a:extLst>
            </p:cNvPr>
            <p:cNvSpPr>
              <a:spLocks/>
            </p:cNvSpPr>
            <p:nvPr/>
          </p:nvSpPr>
          <p:spPr bwMode="auto">
            <a:xfrm>
              <a:off x="2225676" y="3810000"/>
              <a:ext cx="60325" cy="30163"/>
            </a:xfrm>
            <a:custGeom>
              <a:avLst/>
              <a:gdLst>
                <a:gd name="T0" fmla="*/ 38 w 38"/>
                <a:gd name="T1" fmla="*/ 19 h 19"/>
                <a:gd name="T2" fmla="*/ 25 w 38"/>
                <a:gd name="T3" fmla="*/ 12 h 19"/>
                <a:gd name="T4" fmla="*/ 0 w 38"/>
                <a:gd name="T5" fmla="*/ 0 h 19"/>
              </a:gdLst>
              <a:ahLst/>
              <a:cxnLst>
                <a:cxn ang="0">
                  <a:pos x="T0" y="T1"/>
                </a:cxn>
                <a:cxn ang="0">
                  <a:pos x="T2" y="T3"/>
                </a:cxn>
                <a:cxn ang="0">
                  <a:pos x="T4" y="T5"/>
                </a:cxn>
              </a:cxnLst>
              <a:rect l="0" t="0" r="r" b="b"/>
              <a:pathLst>
                <a:path w="38" h="19">
                  <a:moveTo>
                    <a:pt x="38" y="19"/>
                  </a:moveTo>
                  <a:lnTo>
                    <a:pt x="25" y="12"/>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3" name="Freeform 1096">
              <a:extLst>
                <a:ext uri="{FF2B5EF4-FFF2-40B4-BE49-F238E27FC236}">
                  <a16:creationId xmlns:a16="http://schemas.microsoft.com/office/drawing/2014/main" id="{31C964A9-EDA7-8D35-877D-C5CB627B20FB}"/>
                </a:ext>
              </a:extLst>
            </p:cNvPr>
            <p:cNvSpPr>
              <a:spLocks/>
            </p:cNvSpPr>
            <p:nvPr/>
          </p:nvSpPr>
          <p:spPr bwMode="auto">
            <a:xfrm>
              <a:off x="7186613" y="3810000"/>
              <a:ext cx="60325" cy="30163"/>
            </a:xfrm>
            <a:custGeom>
              <a:avLst/>
              <a:gdLst>
                <a:gd name="T0" fmla="*/ 38 w 38"/>
                <a:gd name="T1" fmla="*/ 0 h 19"/>
                <a:gd name="T2" fmla="*/ 13 w 38"/>
                <a:gd name="T3" fmla="*/ 12 h 19"/>
                <a:gd name="T4" fmla="*/ 0 w 38"/>
                <a:gd name="T5" fmla="*/ 19 h 19"/>
              </a:gdLst>
              <a:ahLst/>
              <a:cxnLst>
                <a:cxn ang="0">
                  <a:pos x="T0" y="T1"/>
                </a:cxn>
                <a:cxn ang="0">
                  <a:pos x="T2" y="T3"/>
                </a:cxn>
                <a:cxn ang="0">
                  <a:pos x="T4" y="T5"/>
                </a:cxn>
              </a:cxnLst>
              <a:rect l="0" t="0" r="r" b="b"/>
              <a:pathLst>
                <a:path w="38" h="19">
                  <a:moveTo>
                    <a:pt x="38" y="0"/>
                  </a:moveTo>
                  <a:lnTo>
                    <a:pt x="13" y="12"/>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4" name="Freeform 1097">
              <a:extLst>
                <a:ext uri="{FF2B5EF4-FFF2-40B4-BE49-F238E27FC236}">
                  <a16:creationId xmlns:a16="http://schemas.microsoft.com/office/drawing/2014/main" id="{CEEECFA4-F6EE-93B7-FD01-EB4C2D8F8E93}"/>
                </a:ext>
              </a:extLst>
            </p:cNvPr>
            <p:cNvSpPr>
              <a:spLocks/>
            </p:cNvSpPr>
            <p:nvPr/>
          </p:nvSpPr>
          <p:spPr bwMode="auto">
            <a:xfrm>
              <a:off x="2168526" y="3779838"/>
              <a:ext cx="57150" cy="30163"/>
            </a:xfrm>
            <a:custGeom>
              <a:avLst/>
              <a:gdLst>
                <a:gd name="T0" fmla="*/ 36 w 36"/>
                <a:gd name="T1" fmla="*/ 19 h 19"/>
                <a:gd name="T2" fmla="*/ 15 w 36"/>
                <a:gd name="T3" fmla="*/ 8 h 19"/>
                <a:gd name="T4" fmla="*/ 0 w 36"/>
                <a:gd name="T5" fmla="*/ 0 h 19"/>
              </a:gdLst>
              <a:ahLst/>
              <a:cxnLst>
                <a:cxn ang="0">
                  <a:pos x="T0" y="T1"/>
                </a:cxn>
                <a:cxn ang="0">
                  <a:pos x="T2" y="T3"/>
                </a:cxn>
                <a:cxn ang="0">
                  <a:pos x="T4" y="T5"/>
                </a:cxn>
              </a:cxnLst>
              <a:rect l="0" t="0" r="r" b="b"/>
              <a:pathLst>
                <a:path w="36" h="19">
                  <a:moveTo>
                    <a:pt x="36" y="19"/>
                  </a:moveTo>
                  <a:lnTo>
                    <a:pt x="15" y="8"/>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5" name="Freeform 1098">
              <a:extLst>
                <a:ext uri="{FF2B5EF4-FFF2-40B4-BE49-F238E27FC236}">
                  <a16:creationId xmlns:a16="http://schemas.microsoft.com/office/drawing/2014/main" id="{AFE340AD-4056-E2A1-1113-EE7D230092F4}"/>
                </a:ext>
              </a:extLst>
            </p:cNvPr>
            <p:cNvSpPr>
              <a:spLocks/>
            </p:cNvSpPr>
            <p:nvPr/>
          </p:nvSpPr>
          <p:spPr bwMode="auto">
            <a:xfrm>
              <a:off x="7246938" y="3779838"/>
              <a:ext cx="57150" cy="30163"/>
            </a:xfrm>
            <a:custGeom>
              <a:avLst/>
              <a:gdLst>
                <a:gd name="T0" fmla="*/ 36 w 36"/>
                <a:gd name="T1" fmla="*/ 0 h 19"/>
                <a:gd name="T2" fmla="*/ 21 w 36"/>
                <a:gd name="T3" fmla="*/ 8 h 19"/>
                <a:gd name="T4" fmla="*/ 0 w 36"/>
                <a:gd name="T5" fmla="*/ 19 h 19"/>
              </a:gdLst>
              <a:ahLst/>
              <a:cxnLst>
                <a:cxn ang="0">
                  <a:pos x="T0" y="T1"/>
                </a:cxn>
                <a:cxn ang="0">
                  <a:pos x="T2" y="T3"/>
                </a:cxn>
                <a:cxn ang="0">
                  <a:pos x="T4" y="T5"/>
                </a:cxn>
              </a:cxnLst>
              <a:rect l="0" t="0" r="r" b="b"/>
              <a:pathLst>
                <a:path w="36" h="19">
                  <a:moveTo>
                    <a:pt x="36" y="0"/>
                  </a:moveTo>
                  <a:lnTo>
                    <a:pt x="21" y="8"/>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6" name="Freeform 1099">
              <a:extLst>
                <a:ext uri="{FF2B5EF4-FFF2-40B4-BE49-F238E27FC236}">
                  <a16:creationId xmlns:a16="http://schemas.microsoft.com/office/drawing/2014/main" id="{E73E1170-B0A4-FBFD-FDD1-7C13CFE9C1B7}"/>
                </a:ext>
              </a:extLst>
            </p:cNvPr>
            <p:cNvSpPr>
              <a:spLocks/>
            </p:cNvSpPr>
            <p:nvPr/>
          </p:nvSpPr>
          <p:spPr bwMode="auto">
            <a:xfrm>
              <a:off x="2117726" y="3749675"/>
              <a:ext cx="50800" cy="30163"/>
            </a:xfrm>
            <a:custGeom>
              <a:avLst/>
              <a:gdLst>
                <a:gd name="T0" fmla="*/ 32 w 32"/>
                <a:gd name="T1" fmla="*/ 19 h 19"/>
                <a:gd name="T2" fmla="*/ 2 w 32"/>
                <a:gd name="T3" fmla="*/ 2 h 19"/>
                <a:gd name="T4" fmla="*/ 0 w 32"/>
                <a:gd name="T5" fmla="*/ 0 h 19"/>
              </a:gdLst>
              <a:ahLst/>
              <a:cxnLst>
                <a:cxn ang="0">
                  <a:pos x="T0" y="T1"/>
                </a:cxn>
                <a:cxn ang="0">
                  <a:pos x="T2" y="T3"/>
                </a:cxn>
                <a:cxn ang="0">
                  <a:pos x="T4" y="T5"/>
                </a:cxn>
              </a:cxnLst>
              <a:rect l="0" t="0" r="r" b="b"/>
              <a:pathLst>
                <a:path w="32" h="19">
                  <a:moveTo>
                    <a:pt x="32" y="19"/>
                  </a:moveTo>
                  <a:lnTo>
                    <a:pt x="2" y="2"/>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7" name="Freeform 1100">
              <a:extLst>
                <a:ext uri="{FF2B5EF4-FFF2-40B4-BE49-F238E27FC236}">
                  <a16:creationId xmlns:a16="http://schemas.microsoft.com/office/drawing/2014/main" id="{66E87EA0-E645-013A-3C01-0F91C21392A4}"/>
                </a:ext>
              </a:extLst>
            </p:cNvPr>
            <p:cNvSpPr>
              <a:spLocks/>
            </p:cNvSpPr>
            <p:nvPr/>
          </p:nvSpPr>
          <p:spPr bwMode="auto">
            <a:xfrm>
              <a:off x="7304088" y="3749675"/>
              <a:ext cx="50800" cy="30163"/>
            </a:xfrm>
            <a:custGeom>
              <a:avLst/>
              <a:gdLst>
                <a:gd name="T0" fmla="*/ 32 w 32"/>
                <a:gd name="T1" fmla="*/ 0 h 19"/>
                <a:gd name="T2" fmla="*/ 30 w 32"/>
                <a:gd name="T3" fmla="*/ 2 h 19"/>
                <a:gd name="T4" fmla="*/ 0 w 32"/>
                <a:gd name="T5" fmla="*/ 19 h 19"/>
              </a:gdLst>
              <a:ahLst/>
              <a:cxnLst>
                <a:cxn ang="0">
                  <a:pos x="T0" y="T1"/>
                </a:cxn>
                <a:cxn ang="0">
                  <a:pos x="T2" y="T3"/>
                </a:cxn>
                <a:cxn ang="0">
                  <a:pos x="T4" y="T5"/>
                </a:cxn>
              </a:cxnLst>
              <a:rect l="0" t="0" r="r" b="b"/>
              <a:pathLst>
                <a:path w="32" h="19">
                  <a:moveTo>
                    <a:pt x="32" y="0"/>
                  </a:moveTo>
                  <a:lnTo>
                    <a:pt x="30" y="2"/>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8" name="Line 1101">
              <a:extLst>
                <a:ext uri="{FF2B5EF4-FFF2-40B4-BE49-F238E27FC236}">
                  <a16:creationId xmlns:a16="http://schemas.microsoft.com/office/drawing/2014/main" id="{6B601987-19B3-9BCA-98CC-9E4B22FD330E}"/>
                </a:ext>
              </a:extLst>
            </p:cNvPr>
            <p:cNvSpPr>
              <a:spLocks noChangeShapeType="1"/>
            </p:cNvSpPr>
            <p:nvPr/>
          </p:nvSpPr>
          <p:spPr bwMode="auto">
            <a:xfrm flipH="1" flipV="1">
              <a:off x="2070101" y="3719513"/>
              <a:ext cx="476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299" name="Line 1102">
              <a:extLst>
                <a:ext uri="{FF2B5EF4-FFF2-40B4-BE49-F238E27FC236}">
                  <a16:creationId xmlns:a16="http://schemas.microsoft.com/office/drawing/2014/main" id="{F54F2820-27A4-9A7B-684A-F014AC622104}"/>
                </a:ext>
              </a:extLst>
            </p:cNvPr>
            <p:cNvSpPr>
              <a:spLocks noChangeShapeType="1"/>
            </p:cNvSpPr>
            <p:nvPr/>
          </p:nvSpPr>
          <p:spPr bwMode="auto">
            <a:xfrm flipH="1">
              <a:off x="7354888" y="3719513"/>
              <a:ext cx="476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0" name="Freeform 1103">
              <a:extLst>
                <a:ext uri="{FF2B5EF4-FFF2-40B4-BE49-F238E27FC236}">
                  <a16:creationId xmlns:a16="http://schemas.microsoft.com/office/drawing/2014/main" id="{735BB1F1-01FA-7960-6143-234E4BF025E2}"/>
                </a:ext>
              </a:extLst>
            </p:cNvPr>
            <p:cNvSpPr>
              <a:spLocks/>
            </p:cNvSpPr>
            <p:nvPr/>
          </p:nvSpPr>
          <p:spPr bwMode="auto">
            <a:xfrm>
              <a:off x="2027238" y="3690938"/>
              <a:ext cx="42863" cy="28575"/>
            </a:xfrm>
            <a:custGeom>
              <a:avLst/>
              <a:gdLst>
                <a:gd name="T0" fmla="*/ 27 w 27"/>
                <a:gd name="T1" fmla="*/ 18 h 18"/>
                <a:gd name="T2" fmla="*/ 14 w 27"/>
                <a:gd name="T3" fmla="*/ 10 h 18"/>
                <a:gd name="T4" fmla="*/ 0 w 27"/>
                <a:gd name="T5" fmla="*/ 0 h 18"/>
              </a:gdLst>
              <a:ahLst/>
              <a:cxnLst>
                <a:cxn ang="0">
                  <a:pos x="T0" y="T1"/>
                </a:cxn>
                <a:cxn ang="0">
                  <a:pos x="T2" y="T3"/>
                </a:cxn>
                <a:cxn ang="0">
                  <a:pos x="T4" y="T5"/>
                </a:cxn>
              </a:cxnLst>
              <a:rect l="0" t="0" r="r" b="b"/>
              <a:pathLst>
                <a:path w="27" h="18">
                  <a:moveTo>
                    <a:pt x="27" y="18"/>
                  </a:moveTo>
                  <a:lnTo>
                    <a:pt x="14" y="10"/>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1" name="Freeform 1104">
              <a:extLst>
                <a:ext uri="{FF2B5EF4-FFF2-40B4-BE49-F238E27FC236}">
                  <a16:creationId xmlns:a16="http://schemas.microsoft.com/office/drawing/2014/main" id="{11A4984A-BFC8-E216-D995-9847FA1A2AC7}"/>
                </a:ext>
              </a:extLst>
            </p:cNvPr>
            <p:cNvSpPr>
              <a:spLocks/>
            </p:cNvSpPr>
            <p:nvPr/>
          </p:nvSpPr>
          <p:spPr bwMode="auto">
            <a:xfrm>
              <a:off x="7402513" y="3690938"/>
              <a:ext cx="42863" cy="28575"/>
            </a:xfrm>
            <a:custGeom>
              <a:avLst/>
              <a:gdLst>
                <a:gd name="T0" fmla="*/ 27 w 27"/>
                <a:gd name="T1" fmla="*/ 0 h 18"/>
                <a:gd name="T2" fmla="*/ 13 w 27"/>
                <a:gd name="T3" fmla="*/ 10 h 18"/>
                <a:gd name="T4" fmla="*/ 0 w 27"/>
                <a:gd name="T5" fmla="*/ 18 h 18"/>
              </a:gdLst>
              <a:ahLst/>
              <a:cxnLst>
                <a:cxn ang="0">
                  <a:pos x="T0" y="T1"/>
                </a:cxn>
                <a:cxn ang="0">
                  <a:pos x="T2" y="T3"/>
                </a:cxn>
                <a:cxn ang="0">
                  <a:pos x="T4" y="T5"/>
                </a:cxn>
              </a:cxnLst>
              <a:rect l="0" t="0" r="r" b="b"/>
              <a:pathLst>
                <a:path w="27" h="18">
                  <a:moveTo>
                    <a:pt x="27" y="0"/>
                  </a:moveTo>
                  <a:lnTo>
                    <a:pt x="13" y="10"/>
                  </a:lnTo>
                  <a:lnTo>
                    <a:pt x="0"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2" name="Line 1105">
              <a:extLst>
                <a:ext uri="{FF2B5EF4-FFF2-40B4-BE49-F238E27FC236}">
                  <a16:creationId xmlns:a16="http://schemas.microsoft.com/office/drawing/2014/main" id="{86416971-FF01-0DEF-5BFF-663EB5FAEFCB}"/>
                </a:ext>
              </a:extLst>
            </p:cNvPr>
            <p:cNvSpPr>
              <a:spLocks noChangeShapeType="1"/>
            </p:cNvSpPr>
            <p:nvPr/>
          </p:nvSpPr>
          <p:spPr bwMode="auto">
            <a:xfrm flipH="1" flipV="1">
              <a:off x="1987551" y="3660775"/>
              <a:ext cx="396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3" name="Line 1106">
              <a:extLst>
                <a:ext uri="{FF2B5EF4-FFF2-40B4-BE49-F238E27FC236}">
                  <a16:creationId xmlns:a16="http://schemas.microsoft.com/office/drawing/2014/main" id="{A74F95ED-D46D-C32A-10BE-691AA06373B0}"/>
                </a:ext>
              </a:extLst>
            </p:cNvPr>
            <p:cNvSpPr>
              <a:spLocks noChangeShapeType="1"/>
            </p:cNvSpPr>
            <p:nvPr/>
          </p:nvSpPr>
          <p:spPr bwMode="auto">
            <a:xfrm flipH="1">
              <a:off x="7445376" y="3660775"/>
              <a:ext cx="396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4" name="Freeform 1107">
              <a:extLst>
                <a:ext uri="{FF2B5EF4-FFF2-40B4-BE49-F238E27FC236}">
                  <a16:creationId xmlns:a16="http://schemas.microsoft.com/office/drawing/2014/main" id="{C83B6DE3-B08D-2336-7284-B9AE77B9E5A9}"/>
                </a:ext>
              </a:extLst>
            </p:cNvPr>
            <p:cNvSpPr>
              <a:spLocks/>
            </p:cNvSpPr>
            <p:nvPr/>
          </p:nvSpPr>
          <p:spPr bwMode="auto">
            <a:xfrm>
              <a:off x="1952626" y="3630613"/>
              <a:ext cx="34925" cy="30163"/>
            </a:xfrm>
            <a:custGeom>
              <a:avLst/>
              <a:gdLst>
                <a:gd name="T0" fmla="*/ 22 w 22"/>
                <a:gd name="T1" fmla="*/ 19 h 19"/>
                <a:gd name="T2" fmla="*/ 16 w 22"/>
                <a:gd name="T3" fmla="*/ 14 h 19"/>
                <a:gd name="T4" fmla="*/ 0 w 22"/>
                <a:gd name="T5" fmla="*/ 0 h 19"/>
              </a:gdLst>
              <a:ahLst/>
              <a:cxnLst>
                <a:cxn ang="0">
                  <a:pos x="T0" y="T1"/>
                </a:cxn>
                <a:cxn ang="0">
                  <a:pos x="T2" y="T3"/>
                </a:cxn>
                <a:cxn ang="0">
                  <a:pos x="T4" y="T5"/>
                </a:cxn>
              </a:cxnLst>
              <a:rect l="0" t="0" r="r" b="b"/>
              <a:pathLst>
                <a:path w="22" h="19">
                  <a:moveTo>
                    <a:pt x="22" y="19"/>
                  </a:moveTo>
                  <a:lnTo>
                    <a:pt x="16" y="14"/>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5" name="Freeform 1108">
              <a:extLst>
                <a:ext uri="{FF2B5EF4-FFF2-40B4-BE49-F238E27FC236}">
                  <a16:creationId xmlns:a16="http://schemas.microsoft.com/office/drawing/2014/main" id="{1C0CF28D-4CDF-6B13-4A70-1700C67E7727}"/>
                </a:ext>
              </a:extLst>
            </p:cNvPr>
            <p:cNvSpPr>
              <a:spLocks/>
            </p:cNvSpPr>
            <p:nvPr/>
          </p:nvSpPr>
          <p:spPr bwMode="auto">
            <a:xfrm>
              <a:off x="7485063" y="3630613"/>
              <a:ext cx="34925" cy="30163"/>
            </a:xfrm>
            <a:custGeom>
              <a:avLst/>
              <a:gdLst>
                <a:gd name="T0" fmla="*/ 22 w 22"/>
                <a:gd name="T1" fmla="*/ 0 h 19"/>
                <a:gd name="T2" fmla="*/ 6 w 22"/>
                <a:gd name="T3" fmla="*/ 14 h 19"/>
                <a:gd name="T4" fmla="*/ 0 w 22"/>
                <a:gd name="T5" fmla="*/ 19 h 19"/>
              </a:gdLst>
              <a:ahLst/>
              <a:cxnLst>
                <a:cxn ang="0">
                  <a:pos x="T0" y="T1"/>
                </a:cxn>
                <a:cxn ang="0">
                  <a:pos x="T2" y="T3"/>
                </a:cxn>
                <a:cxn ang="0">
                  <a:pos x="T4" y="T5"/>
                </a:cxn>
              </a:cxnLst>
              <a:rect l="0" t="0" r="r" b="b"/>
              <a:pathLst>
                <a:path w="22" h="19">
                  <a:moveTo>
                    <a:pt x="22" y="0"/>
                  </a:moveTo>
                  <a:lnTo>
                    <a:pt x="6" y="14"/>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6" name="Line 1109">
              <a:extLst>
                <a:ext uri="{FF2B5EF4-FFF2-40B4-BE49-F238E27FC236}">
                  <a16:creationId xmlns:a16="http://schemas.microsoft.com/office/drawing/2014/main" id="{9C918B74-DD55-5A89-125E-CFE0DD5CD587}"/>
                </a:ext>
              </a:extLst>
            </p:cNvPr>
            <p:cNvSpPr>
              <a:spLocks noChangeShapeType="1"/>
            </p:cNvSpPr>
            <p:nvPr/>
          </p:nvSpPr>
          <p:spPr bwMode="auto">
            <a:xfrm flipH="1" flipV="1">
              <a:off x="1920876" y="3600450"/>
              <a:ext cx="317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7" name="Line 1110">
              <a:extLst>
                <a:ext uri="{FF2B5EF4-FFF2-40B4-BE49-F238E27FC236}">
                  <a16:creationId xmlns:a16="http://schemas.microsoft.com/office/drawing/2014/main" id="{CCE0FD73-A97F-34B8-BB64-525090D056E2}"/>
                </a:ext>
              </a:extLst>
            </p:cNvPr>
            <p:cNvSpPr>
              <a:spLocks noChangeShapeType="1"/>
            </p:cNvSpPr>
            <p:nvPr/>
          </p:nvSpPr>
          <p:spPr bwMode="auto">
            <a:xfrm flipH="1">
              <a:off x="7519988" y="3600450"/>
              <a:ext cx="317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8" name="Freeform 1111">
              <a:extLst>
                <a:ext uri="{FF2B5EF4-FFF2-40B4-BE49-F238E27FC236}">
                  <a16:creationId xmlns:a16="http://schemas.microsoft.com/office/drawing/2014/main" id="{4B29EB39-4828-512B-3D84-F1D2A9CADB86}"/>
                </a:ext>
              </a:extLst>
            </p:cNvPr>
            <p:cNvSpPr>
              <a:spLocks/>
            </p:cNvSpPr>
            <p:nvPr/>
          </p:nvSpPr>
          <p:spPr bwMode="auto">
            <a:xfrm>
              <a:off x="1892301" y="3570288"/>
              <a:ext cx="28575" cy="30163"/>
            </a:xfrm>
            <a:custGeom>
              <a:avLst/>
              <a:gdLst>
                <a:gd name="T0" fmla="*/ 18 w 18"/>
                <a:gd name="T1" fmla="*/ 19 h 19"/>
                <a:gd name="T2" fmla="*/ 9 w 18"/>
                <a:gd name="T3" fmla="*/ 10 h 19"/>
                <a:gd name="T4" fmla="*/ 0 w 18"/>
                <a:gd name="T5" fmla="*/ 0 h 19"/>
              </a:gdLst>
              <a:ahLst/>
              <a:cxnLst>
                <a:cxn ang="0">
                  <a:pos x="T0" y="T1"/>
                </a:cxn>
                <a:cxn ang="0">
                  <a:pos x="T2" y="T3"/>
                </a:cxn>
                <a:cxn ang="0">
                  <a:pos x="T4" y="T5"/>
                </a:cxn>
              </a:cxnLst>
              <a:rect l="0" t="0" r="r" b="b"/>
              <a:pathLst>
                <a:path w="18" h="19">
                  <a:moveTo>
                    <a:pt x="18" y="19"/>
                  </a:moveTo>
                  <a:lnTo>
                    <a:pt x="9" y="10"/>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09" name="Freeform 1112">
              <a:extLst>
                <a:ext uri="{FF2B5EF4-FFF2-40B4-BE49-F238E27FC236}">
                  <a16:creationId xmlns:a16="http://schemas.microsoft.com/office/drawing/2014/main" id="{5BEF09A7-5E4A-A780-FEA7-805596B54C25}"/>
                </a:ext>
              </a:extLst>
            </p:cNvPr>
            <p:cNvSpPr>
              <a:spLocks/>
            </p:cNvSpPr>
            <p:nvPr/>
          </p:nvSpPr>
          <p:spPr bwMode="auto">
            <a:xfrm>
              <a:off x="7551738" y="3570288"/>
              <a:ext cx="28575" cy="30163"/>
            </a:xfrm>
            <a:custGeom>
              <a:avLst/>
              <a:gdLst>
                <a:gd name="T0" fmla="*/ 18 w 18"/>
                <a:gd name="T1" fmla="*/ 0 h 19"/>
                <a:gd name="T2" fmla="*/ 9 w 18"/>
                <a:gd name="T3" fmla="*/ 10 h 19"/>
                <a:gd name="T4" fmla="*/ 0 w 18"/>
                <a:gd name="T5" fmla="*/ 19 h 19"/>
              </a:gdLst>
              <a:ahLst/>
              <a:cxnLst>
                <a:cxn ang="0">
                  <a:pos x="T0" y="T1"/>
                </a:cxn>
                <a:cxn ang="0">
                  <a:pos x="T2" y="T3"/>
                </a:cxn>
                <a:cxn ang="0">
                  <a:pos x="T4" y="T5"/>
                </a:cxn>
              </a:cxnLst>
              <a:rect l="0" t="0" r="r" b="b"/>
              <a:pathLst>
                <a:path w="18" h="19">
                  <a:moveTo>
                    <a:pt x="18" y="0"/>
                  </a:moveTo>
                  <a:lnTo>
                    <a:pt x="9" y="10"/>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0" name="Line 1113">
              <a:extLst>
                <a:ext uri="{FF2B5EF4-FFF2-40B4-BE49-F238E27FC236}">
                  <a16:creationId xmlns:a16="http://schemas.microsoft.com/office/drawing/2014/main" id="{B6F27134-BDC5-B0E1-4384-F4B5C37BCC2C}"/>
                </a:ext>
              </a:extLst>
            </p:cNvPr>
            <p:cNvSpPr>
              <a:spLocks noChangeShapeType="1"/>
            </p:cNvSpPr>
            <p:nvPr/>
          </p:nvSpPr>
          <p:spPr bwMode="auto">
            <a:xfrm flipH="1" flipV="1">
              <a:off x="1850425" y="3541713"/>
              <a:ext cx="2540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1" name="Line 1114">
              <a:extLst>
                <a:ext uri="{FF2B5EF4-FFF2-40B4-BE49-F238E27FC236}">
                  <a16:creationId xmlns:a16="http://schemas.microsoft.com/office/drawing/2014/main" id="{E09F9B37-9164-1586-ED37-DF33C0E718F6}"/>
                </a:ext>
              </a:extLst>
            </p:cNvPr>
            <p:cNvSpPr>
              <a:spLocks noChangeShapeType="1"/>
            </p:cNvSpPr>
            <p:nvPr/>
          </p:nvSpPr>
          <p:spPr bwMode="auto">
            <a:xfrm flipH="1">
              <a:off x="7580313" y="3541713"/>
              <a:ext cx="2540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2" name="Line 1115">
              <a:extLst>
                <a:ext uri="{FF2B5EF4-FFF2-40B4-BE49-F238E27FC236}">
                  <a16:creationId xmlns:a16="http://schemas.microsoft.com/office/drawing/2014/main" id="{304BB43A-4787-20A4-DBB3-C78828643857}"/>
                </a:ext>
              </a:extLst>
            </p:cNvPr>
            <p:cNvSpPr>
              <a:spLocks noChangeShapeType="1"/>
            </p:cNvSpPr>
            <p:nvPr/>
          </p:nvSpPr>
          <p:spPr bwMode="auto">
            <a:xfrm flipH="1" flipV="1">
              <a:off x="1829787" y="3511550"/>
              <a:ext cx="2063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3" name="Line 1116">
              <a:extLst>
                <a:ext uri="{FF2B5EF4-FFF2-40B4-BE49-F238E27FC236}">
                  <a16:creationId xmlns:a16="http://schemas.microsoft.com/office/drawing/2014/main" id="{4674CEC8-7944-9412-1740-A8939F95FB27}"/>
                </a:ext>
              </a:extLst>
            </p:cNvPr>
            <p:cNvSpPr>
              <a:spLocks noChangeShapeType="1"/>
            </p:cNvSpPr>
            <p:nvPr/>
          </p:nvSpPr>
          <p:spPr bwMode="auto">
            <a:xfrm flipH="1">
              <a:off x="7605713" y="3511550"/>
              <a:ext cx="2063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4" name="Freeform 1117">
              <a:extLst>
                <a:ext uri="{FF2B5EF4-FFF2-40B4-BE49-F238E27FC236}">
                  <a16:creationId xmlns:a16="http://schemas.microsoft.com/office/drawing/2014/main" id="{EF233DD9-BA58-F9CF-5E0C-5905CD949757}"/>
                </a:ext>
              </a:extLst>
            </p:cNvPr>
            <p:cNvSpPr>
              <a:spLocks/>
            </p:cNvSpPr>
            <p:nvPr/>
          </p:nvSpPr>
          <p:spPr bwMode="auto">
            <a:xfrm>
              <a:off x="1810737" y="3481388"/>
              <a:ext cx="19050" cy="30163"/>
            </a:xfrm>
            <a:custGeom>
              <a:avLst/>
              <a:gdLst>
                <a:gd name="T0" fmla="*/ 12 w 12"/>
                <a:gd name="T1" fmla="*/ 19 h 19"/>
                <a:gd name="T2" fmla="*/ 5 w 12"/>
                <a:gd name="T3" fmla="*/ 8 h 19"/>
                <a:gd name="T4" fmla="*/ 0 w 12"/>
                <a:gd name="T5" fmla="*/ 0 h 19"/>
              </a:gdLst>
              <a:ahLst/>
              <a:cxnLst>
                <a:cxn ang="0">
                  <a:pos x="T0" y="T1"/>
                </a:cxn>
                <a:cxn ang="0">
                  <a:pos x="T2" y="T3"/>
                </a:cxn>
                <a:cxn ang="0">
                  <a:pos x="T4" y="T5"/>
                </a:cxn>
              </a:cxnLst>
              <a:rect l="0" t="0" r="r" b="b"/>
              <a:pathLst>
                <a:path w="12" h="19">
                  <a:moveTo>
                    <a:pt x="12" y="19"/>
                  </a:moveTo>
                  <a:lnTo>
                    <a:pt x="5" y="8"/>
                  </a:lnTo>
                  <a:lnTo>
                    <a:pt x="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5" name="Freeform 1118">
              <a:extLst>
                <a:ext uri="{FF2B5EF4-FFF2-40B4-BE49-F238E27FC236}">
                  <a16:creationId xmlns:a16="http://schemas.microsoft.com/office/drawing/2014/main" id="{9718842B-05CB-5BD0-23CB-BF151F66B1DE}"/>
                </a:ext>
              </a:extLst>
            </p:cNvPr>
            <p:cNvSpPr>
              <a:spLocks/>
            </p:cNvSpPr>
            <p:nvPr/>
          </p:nvSpPr>
          <p:spPr bwMode="auto">
            <a:xfrm>
              <a:off x="7626351" y="3481388"/>
              <a:ext cx="19050" cy="30163"/>
            </a:xfrm>
            <a:custGeom>
              <a:avLst/>
              <a:gdLst>
                <a:gd name="T0" fmla="*/ 12 w 12"/>
                <a:gd name="T1" fmla="*/ 0 h 19"/>
                <a:gd name="T2" fmla="*/ 7 w 12"/>
                <a:gd name="T3" fmla="*/ 8 h 19"/>
                <a:gd name="T4" fmla="*/ 0 w 12"/>
                <a:gd name="T5" fmla="*/ 19 h 19"/>
              </a:gdLst>
              <a:ahLst/>
              <a:cxnLst>
                <a:cxn ang="0">
                  <a:pos x="T0" y="T1"/>
                </a:cxn>
                <a:cxn ang="0">
                  <a:pos x="T2" y="T3"/>
                </a:cxn>
                <a:cxn ang="0">
                  <a:pos x="T4" y="T5"/>
                </a:cxn>
              </a:cxnLst>
              <a:rect l="0" t="0" r="r" b="b"/>
              <a:pathLst>
                <a:path w="12" h="19">
                  <a:moveTo>
                    <a:pt x="12" y="0"/>
                  </a:moveTo>
                  <a:lnTo>
                    <a:pt x="7" y="8"/>
                  </a:lnTo>
                  <a:lnTo>
                    <a:pt x="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6" name="Line 1119">
              <a:extLst>
                <a:ext uri="{FF2B5EF4-FFF2-40B4-BE49-F238E27FC236}">
                  <a16:creationId xmlns:a16="http://schemas.microsoft.com/office/drawing/2014/main" id="{FB27BC06-33FA-E0CF-F9DD-7105DAC7EBCF}"/>
                </a:ext>
              </a:extLst>
            </p:cNvPr>
            <p:cNvSpPr>
              <a:spLocks noChangeShapeType="1"/>
            </p:cNvSpPr>
            <p:nvPr/>
          </p:nvSpPr>
          <p:spPr bwMode="auto">
            <a:xfrm flipH="1" flipV="1">
              <a:off x="1796450" y="3451225"/>
              <a:ext cx="142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7" name="Line 1120">
              <a:extLst>
                <a:ext uri="{FF2B5EF4-FFF2-40B4-BE49-F238E27FC236}">
                  <a16:creationId xmlns:a16="http://schemas.microsoft.com/office/drawing/2014/main" id="{807B2DBA-432A-A88A-D863-9294FCA19D68}"/>
                </a:ext>
              </a:extLst>
            </p:cNvPr>
            <p:cNvSpPr>
              <a:spLocks noChangeShapeType="1"/>
            </p:cNvSpPr>
            <p:nvPr/>
          </p:nvSpPr>
          <p:spPr bwMode="auto">
            <a:xfrm flipH="1">
              <a:off x="7645401" y="3451225"/>
              <a:ext cx="142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8" name="Line 1121">
              <a:extLst>
                <a:ext uri="{FF2B5EF4-FFF2-40B4-BE49-F238E27FC236}">
                  <a16:creationId xmlns:a16="http://schemas.microsoft.com/office/drawing/2014/main" id="{3F047024-78D3-DE6C-A874-A74654F6FDCF}"/>
                </a:ext>
              </a:extLst>
            </p:cNvPr>
            <p:cNvSpPr>
              <a:spLocks noChangeShapeType="1"/>
            </p:cNvSpPr>
            <p:nvPr/>
          </p:nvSpPr>
          <p:spPr bwMode="auto">
            <a:xfrm flipH="1" flipV="1">
              <a:off x="1783750" y="3421063"/>
              <a:ext cx="1270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19" name="Line 1122">
              <a:extLst>
                <a:ext uri="{FF2B5EF4-FFF2-40B4-BE49-F238E27FC236}">
                  <a16:creationId xmlns:a16="http://schemas.microsoft.com/office/drawing/2014/main" id="{A00556C9-E96F-D96A-93C7-FEE9863A0188}"/>
                </a:ext>
              </a:extLst>
            </p:cNvPr>
            <p:cNvSpPr>
              <a:spLocks noChangeShapeType="1"/>
            </p:cNvSpPr>
            <p:nvPr/>
          </p:nvSpPr>
          <p:spPr bwMode="auto">
            <a:xfrm flipH="1">
              <a:off x="7659688" y="3421063"/>
              <a:ext cx="1270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0" name="Line 1123">
              <a:extLst>
                <a:ext uri="{FF2B5EF4-FFF2-40B4-BE49-F238E27FC236}">
                  <a16:creationId xmlns:a16="http://schemas.microsoft.com/office/drawing/2014/main" id="{EF109FE8-0A19-62B1-5895-42CFBCF2BD48}"/>
                </a:ext>
              </a:extLst>
            </p:cNvPr>
            <p:cNvSpPr>
              <a:spLocks noChangeShapeType="1"/>
            </p:cNvSpPr>
            <p:nvPr/>
          </p:nvSpPr>
          <p:spPr bwMode="auto">
            <a:xfrm flipH="1" flipV="1">
              <a:off x="1774225" y="3390900"/>
              <a:ext cx="95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1" name="Line 1124">
              <a:extLst>
                <a:ext uri="{FF2B5EF4-FFF2-40B4-BE49-F238E27FC236}">
                  <a16:creationId xmlns:a16="http://schemas.microsoft.com/office/drawing/2014/main" id="{DB0A3BE9-3D7B-BA92-F4CD-C4C78704268B}"/>
                </a:ext>
              </a:extLst>
            </p:cNvPr>
            <p:cNvSpPr>
              <a:spLocks noChangeShapeType="1"/>
            </p:cNvSpPr>
            <p:nvPr/>
          </p:nvSpPr>
          <p:spPr bwMode="auto">
            <a:xfrm flipH="1">
              <a:off x="7672388" y="3390900"/>
              <a:ext cx="95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2" name="Line 1125">
              <a:extLst>
                <a:ext uri="{FF2B5EF4-FFF2-40B4-BE49-F238E27FC236}">
                  <a16:creationId xmlns:a16="http://schemas.microsoft.com/office/drawing/2014/main" id="{7A781016-C8D0-C8E7-2067-A5220CFEF64E}"/>
                </a:ext>
              </a:extLst>
            </p:cNvPr>
            <p:cNvSpPr>
              <a:spLocks noChangeShapeType="1"/>
            </p:cNvSpPr>
            <p:nvPr/>
          </p:nvSpPr>
          <p:spPr bwMode="auto">
            <a:xfrm flipH="1" flipV="1">
              <a:off x="1767875" y="3362325"/>
              <a:ext cx="635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3" name="Line 1126">
              <a:extLst>
                <a:ext uri="{FF2B5EF4-FFF2-40B4-BE49-F238E27FC236}">
                  <a16:creationId xmlns:a16="http://schemas.microsoft.com/office/drawing/2014/main" id="{32642F83-3222-5095-F3D8-4A101BD4B5A0}"/>
                </a:ext>
              </a:extLst>
            </p:cNvPr>
            <p:cNvSpPr>
              <a:spLocks noChangeShapeType="1"/>
            </p:cNvSpPr>
            <p:nvPr/>
          </p:nvSpPr>
          <p:spPr bwMode="auto">
            <a:xfrm flipH="1">
              <a:off x="7681913" y="3362325"/>
              <a:ext cx="635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4" name="Line 1127">
              <a:extLst>
                <a:ext uri="{FF2B5EF4-FFF2-40B4-BE49-F238E27FC236}">
                  <a16:creationId xmlns:a16="http://schemas.microsoft.com/office/drawing/2014/main" id="{028A8ACA-660E-7200-E2D8-104849B6F89F}"/>
                </a:ext>
              </a:extLst>
            </p:cNvPr>
            <p:cNvSpPr>
              <a:spLocks noChangeShapeType="1"/>
            </p:cNvSpPr>
            <p:nvPr/>
          </p:nvSpPr>
          <p:spPr bwMode="auto">
            <a:xfrm flipH="1" flipV="1">
              <a:off x="1764700" y="3332163"/>
              <a:ext cx="317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5" name="Line 1128">
              <a:extLst>
                <a:ext uri="{FF2B5EF4-FFF2-40B4-BE49-F238E27FC236}">
                  <a16:creationId xmlns:a16="http://schemas.microsoft.com/office/drawing/2014/main" id="{CD7D3480-1582-ADFE-6A16-2232E25AED42}"/>
                </a:ext>
              </a:extLst>
            </p:cNvPr>
            <p:cNvSpPr>
              <a:spLocks noChangeShapeType="1"/>
            </p:cNvSpPr>
            <p:nvPr/>
          </p:nvSpPr>
          <p:spPr bwMode="auto">
            <a:xfrm flipH="1">
              <a:off x="7688263" y="3332163"/>
              <a:ext cx="317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6" name="Line 1129">
              <a:extLst>
                <a:ext uri="{FF2B5EF4-FFF2-40B4-BE49-F238E27FC236}">
                  <a16:creationId xmlns:a16="http://schemas.microsoft.com/office/drawing/2014/main" id="{F71A4278-9A98-381B-5ACD-636D7E0539BB}"/>
                </a:ext>
              </a:extLst>
            </p:cNvPr>
            <p:cNvSpPr>
              <a:spLocks noChangeShapeType="1"/>
            </p:cNvSpPr>
            <p:nvPr/>
          </p:nvSpPr>
          <p:spPr bwMode="auto">
            <a:xfrm flipV="1">
              <a:off x="1764700" y="3302000"/>
              <a:ext cx="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7" name="Line 1130">
              <a:extLst>
                <a:ext uri="{FF2B5EF4-FFF2-40B4-BE49-F238E27FC236}">
                  <a16:creationId xmlns:a16="http://schemas.microsoft.com/office/drawing/2014/main" id="{E6D158C0-1DA6-1B9C-C7E0-6C386352E63C}"/>
                </a:ext>
              </a:extLst>
            </p:cNvPr>
            <p:cNvSpPr>
              <a:spLocks noChangeShapeType="1"/>
            </p:cNvSpPr>
            <p:nvPr/>
          </p:nvSpPr>
          <p:spPr bwMode="auto">
            <a:xfrm>
              <a:off x="7691438" y="3302000"/>
              <a:ext cx="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8" name="Line 1131">
              <a:extLst>
                <a:ext uri="{FF2B5EF4-FFF2-40B4-BE49-F238E27FC236}">
                  <a16:creationId xmlns:a16="http://schemas.microsoft.com/office/drawing/2014/main" id="{3DFF712C-CDD2-E595-711D-38AB666750D3}"/>
                </a:ext>
              </a:extLst>
            </p:cNvPr>
            <p:cNvSpPr>
              <a:spLocks noChangeShapeType="1"/>
            </p:cNvSpPr>
            <p:nvPr/>
          </p:nvSpPr>
          <p:spPr bwMode="auto">
            <a:xfrm flipV="1">
              <a:off x="1764700" y="3271838"/>
              <a:ext cx="317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29" name="Line 1132">
              <a:extLst>
                <a:ext uri="{FF2B5EF4-FFF2-40B4-BE49-F238E27FC236}">
                  <a16:creationId xmlns:a16="http://schemas.microsoft.com/office/drawing/2014/main" id="{8334EEC4-821F-CBC9-A2B6-9EBFCE560AD1}"/>
                </a:ext>
              </a:extLst>
            </p:cNvPr>
            <p:cNvSpPr>
              <a:spLocks noChangeShapeType="1"/>
            </p:cNvSpPr>
            <p:nvPr/>
          </p:nvSpPr>
          <p:spPr bwMode="auto">
            <a:xfrm>
              <a:off x="7688263" y="3271838"/>
              <a:ext cx="317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0" name="Line 1133">
              <a:extLst>
                <a:ext uri="{FF2B5EF4-FFF2-40B4-BE49-F238E27FC236}">
                  <a16:creationId xmlns:a16="http://schemas.microsoft.com/office/drawing/2014/main" id="{B8C18BA7-24DB-4EF7-4596-01FA9BE58603}"/>
                </a:ext>
              </a:extLst>
            </p:cNvPr>
            <p:cNvSpPr>
              <a:spLocks noChangeShapeType="1"/>
            </p:cNvSpPr>
            <p:nvPr/>
          </p:nvSpPr>
          <p:spPr bwMode="auto">
            <a:xfrm flipV="1">
              <a:off x="1767875" y="3241675"/>
              <a:ext cx="63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1" name="Line 1134">
              <a:extLst>
                <a:ext uri="{FF2B5EF4-FFF2-40B4-BE49-F238E27FC236}">
                  <a16:creationId xmlns:a16="http://schemas.microsoft.com/office/drawing/2014/main" id="{415326BC-2A88-222F-269E-D67D9C9D72E9}"/>
                </a:ext>
              </a:extLst>
            </p:cNvPr>
            <p:cNvSpPr>
              <a:spLocks noChangeShapeType="1"/>
            </p:cNvSpPr>
            <p:nvPr/>
          </p:nvSpPr>
          <p:spPr bwMode="auto">
            <a:xfrm>
              <a:off x="7681913" y="3241675"/>
              <a:ext cx="63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2" name="Line 1135">
              <a:extLst>
                <a:ext uri="{FF2B5EF4-FFF2-40B4-BE49-F238E27FC236}">
                  <a16:creationId xmlns:a16="http://schemas.microsoft.com/office/drawing/2014/main" id="{45AA064E-6F52-1671-937D-447A9BD46AE5}"/>
                </a:ext>
              </a:extLst>
            </p:cNvPr>
            <p:cNvSpPr>
              <a:spLocks noChangeShapeType="1"/>
            </p:cNvSpPr>
            <p:nvPr/>
          </p:nvSpPr>
          <p:spPr bwMode="auto">
            <a:xfrm flipV="1">
              <a:off x="1774225" y="3211513"/>
              <a:ext cx="95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3" name="Line 1136">
              <a:extLst>
                <a:ext uri="{FF2B5EF4-FFF2-40B4-BE49-F238E27FC236}">
                  <a16:creationId xmlns:a16="http://schemas.microsoft.com/office/drawing/2014/main" id="{825D5B0E-0254-9F51-59B5-2ABDA1972A91}"/>
                </a:ext>
              </a:extLst>
            </p:cNvPr>
            <p:cNvSpPr>
              <a:spLocks noChangeShapeType="1"/>
            </p:cNvSpPr>
            <p:nvPr/>
          </p:nvSpPr>
          <p:spPr bwMode="auto">
            <a:xfrm>
              <a:off x="7672388" y="3211513"/>
              <a:ext cx="95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4" name="Line 1137">
              <a:extLst>
                <a:ext uri="{FF2B5EF4-FFF2-40B4-BE49-F238E27FC236}">
                  <a16:creationId xmlns:a16="http://schemas.microsoft.com/office/drawing/2014/main" id="{06C38DB8-773E-9C80-BDD4-F5AC1740045C}"/>
                </a:ext>
              </a:extLst>
            </p:cNvPr>
            <p:cNvSpPr>
              <a:spLocks noChangeShapeType="1"/>
            </p:cNvSpPr>
            <p:nvPr/>
          </p:nvSpPr>
          <p:spPr bwMode="auto">
            <a:xfrm flipV="1">
              <a:off x="1783750" y="3182938"/>
              <a:ext cx="1270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5" name="Line 1138">
              <a:extLst>
                <a:ext uri="{FF2B5EF4-FFF2-40B4-BE49-F238E27FC236}">
                  <a16:creationId xmlns:a16="http://schemas.microsoft.com/office/drawing/2014/main" id="{B446AD6C-7BCE-1698-EA02-C992C7E410D7}"/>
                </a:ext>
              </a:extLst>
            </p:cNvPr>
            <p:cNvSpPr>
              <a:spLocks noChangeShapeType="1"/>
            </p:cNvSpPr>
            <p:nvPr/>
          </p:nvSpPr>
          <p:spPr bwMode="auto">
            <a:xfrm>
              <a:off x="7659688" y="3182938"/>
              <a:ext cx="12700" cy="28575"/>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6" name="Line 1139">
              <a:extLst>
                <a:ext uri="{FF2B5EF4-FFF2-40B4-BE49-F238E27FC236}">
                  <a16:creationId xmlns:a16="http://schemas.microsoft.com/office/drawing/2014/main" id="{BC0CB626-9308-C1D9-3BD4-38CD69FBBC15}"/>
                </a:ext>
              </a:extLst>
            </p:cNvPr>
            <p:cNvSpPr>
              <a:spLocks noChangeShapeType="1"/>
            </p:cNvSpPr>
            <p:nvPr/>
          </p:nvSpPr>
          <p:spPr bwMode="auto">
            <a:xfrm flipV="1">
              <a:off x="1796450" y="3152775"/>
              <a:ext cx="142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7" name="Line 1140">
              <a:extLst>
                <a:ext uri="{FF2B5EF4-FFF2-40B4-BE49-F238E27FC236}">
                  <a16:creationId xmlns:a16="http://schemas.microsoft.com/office/drawing/2014/main" id="{A3DAF9E4-66FD-F113-031C-CF70120E5B12}"/>
                </a:ext>
              </a:extLst>
            </p:cNvPr>
            <p:cNvSpPr>
              <a:spLocks noChangeShapeType="1"/>
            </p:cNvSpPr>
            <p:nvPr/>
          </p:nvSpPr>
          <p:spPr bwMode="auto">
            <a:xfrm>
              <a:off x="7645401" y="3152775"/>
              <a:ext cx="142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8" name="Freeform 1141">
              <a:extLst>
                <a:ext uri="{FF2B5EF4-FFF2-40B4-BE49-F238E27FC236}">
                  <a16:creationId xmlns:a16="http://schemas.microsoft.com/office/drawing/2014/main" id="{694A9338-4088-AF8A-3BD0-8D717E13B264}"/>
                </a:ext>
              </a:extLst>
            </p:cNvPr>
            <p:cNvSpPr>
              <a:spLocks/>
            </p:cNvSpPr>
            <p:nvPr/>
          </p:nvSpPr>
          <p:spPr bwMode="auto">
            <a:xfrm>
              <a:off x="1810737" y="3122613"/>
              <a:ext cx="19050" cy="30163"/>
            </a:xfrm>
            <a:custGeom>
              <a:avLst/>
              <a:gdLst>
                <a:gd name="T0" fmla="*/ 0 w 12"/>
                <a:gd name="T1" fmla="*/ 19 h 19"/>
                <a:gd name="T2" fmla="*/ 5 w 12"/>
                <a:gd name="T3" fmla="*/ 11 h 19"/>
                <a:gd name="T4" fmla="*/ 12 w 12"/>
                <a:gd name="T5" fmla="*/ 0 h 19"/>
              </a:gdLst>
              <a:ahLst/>
              <a:cxnLst>
                <a:cxn ang="0">
                  <a:pos x="T0" y="T1"/>
                </a:cxn>
                <a:cxn ang="0">
                  <a:pos x="T2" y="T3"/>
                </a:cxn>
                <a:cxn ang="0">
                  <a:pos x="T4" y="T5"/>
                </a:cxn>
              </a:cxnLst>
              <a:rect l="0" t="0" r="r" b="b"/>
              <a:pathLst>
                <a:path w="12" h="19">
                  <a:moveTo>
                    <a:pt x="0" y="19"/>
                  </a:moveTo>
                  <a:lnTo>
                    <a:pt x="5" y="11"/>
                  </a:lnTo>
                  <a:lnTo>
                    <a:pt x="12"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39" name="Freeform 1142">
              <a:extLst>
                <a:ext uri="{FF2B5EF4-FFF2-40B4-BE49-F238E27FC236}">
                  <a16:creationId xmlns:a16="http://schemas.microsoft.com/office/drawing/2014/main" id="{CB65BA79-0723-4E83-CF0F-9585DE7C1630}"/>
                </a:ext>
              </a:extLst>
            </p:cNvPr>
            <p:cNvSpPr>
              <a:spLocks/>
            </p:cNvSpPr>
            <p:nvPr/>
          </p:nvSpPr>
          <p:spPr bwMode="auto">
            <a:xfrm>
              <a:off x="7626351" y="3122613"/>
              <a:ext cx="19050" cy="30163"/>
            </a:xfrm>
            <a:custGeom>
              <a:avLst/>
              <a:gdLst>
                <a:gd name="T0" fmla="*/ 0 w 12"/>
                <a:gd name="T1" fmla="*/ 0 h 19"/>
                <a:gd name="T2" fmla="*/ 7 w 12"/>
                <a:gd name="T3" fmla="*/ 11 h 19"/>
                <a:gd name="T4" fmla="*/ 12 w 12"/>
                <a:gd name="T5" fmla="*/ 19 h 19"/>
              </a:gdLst>
              <a:ahLst/>
              <a:cxnLst>
                <a:cxn ang="0">
                  <a:pos x="T0" y="T1"/>
                </a:cxn>
                <a:cxn ang="0">
                  <a:pos x="T2" y="T3"/>
                </a:cxn>
                <a:cxn ang="0">
                  <a:pos x="T4" y="T5"/>
                </a:cxn>
              </a:cxnLst>
              <a:rect l="0" t="0" r="r" b="b"/>
              <a:pathLst>
                <a:path w="12" h="19">
                  <a:moveTo>
                    <a:pt x="0" y="0"/>
                  </a:moveTo>
                  <a:lnTo>
                    <a:pt x="7" y="11"/>
                  </a:lnTo>
                  <a:lnTo>
                    <a:pt x="12"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0" name="Line 1143">
              <a:extLst>
                <a:ext uri="{FF2B5EF4-FFF2-40B4-BE49-F238E27FC236}">
                  <a16:creationId xmlns:a16="http://schemas.microsoft.com/office/drawing/2014/main" id="{0F82242C-A392-723A-BFD5-272093B12FF3}"/>
                </a:ext>
              </a:extLst>
            </p:cNvPr>
            <p:cNvSpPr>
              <a:spLocks noChangeShapeType="1"/>
            </p:cNvSpPr>
            <p:nvPr/>
          </p:nvSpPr>
          <p:spPr bwMode="auto">
            <a:xfrm flipV="1">
              <a:off x="1829787" y="3092450"/>
              <a:ext cx="2063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1" name="Line 1144">
              <a:extLst>
                <a:ext uri="{FF2B5EF4-FFF2-40B4-BE49-F238E27FC236}">
                  <a16:creationId xmlns:a16="http://schemas.microsoft.com/office/drawing/2014/main" id="{830C0139-70E4-77E4-6F66-45F1734D7765}"/>
                </a:ext>
              </a:extLst>
            </p:cNvPr>
            <p:cNvSpPr>
              <a:spLocks noChangeShapeType="1"/>
            </p:cNvSpPr>
            <p:nvPr/>
          </p:nvSpPr>
          <p:spPr bwMode="auto">
            <a:xfrm>
              <a:off x="7605713" y="3092450"/>
              <a:ext cx="2063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2" name="Line 1145">
              <a:extLst>
                <a:ext uri="{FF2B5EF4-FFF2-40B4-BE49-F238E27FC236}">
                  <a16:creationId xmlns:a16="http://schemas.microsoft.com/office/drawing/2014/main" id="{CBDDA261-6012-4B20-EE55-403D609B99DF}"/>
                </a:ext>
              </a:extLst>
            </p:cNvPr>
            <p:cNvSpPr>
              <a:spLocks noChangeShapeType="1"/>
            </p:cNvSpPr>
            <p:nvPr/>
          </p:nvSpPr>
          <p:spPr bwMode="auto">
            <a:xfrm flipV="1">
              <a:off x="1850425" y="3062288"/>
              <a:ext cx="2540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3" name="Line 1146">
              <a:extLst>
                <a:ext uri="{FF2B5EF4-FFF2-40B4-BE49-F238E27FC236}">
                  <a16:creationId xmlns:a16="http://schemas.microsoft.com/office/drawing/2014/main" id="{AED11A03-8E0F-54DA-3D5F-6B4223A4E001}"/>
                </a:ext>
              </a:extLst>
            </p:cNvPr>
            <p:cNvSpPr>
              <a:spLocks noChangeShapeType="1"/>
            </p:cNvSpPr>
            <p:nvPr/>
          </p:nvSpPr>
          <p:spPr bwMode="auto">
            <a:xfrm>
              <a:off x="7580313" y="3062288"/>
              <a:ext cx="2540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4" name="Freeform 1147">
              <a:extLst>
                <a:ext uri="{FF2B5EF4-FFF2-40B4-BE49-F238E27FC236}">
                  <a16:creationId xmlns:a16="http://schemas.microsoft.com/office/drawing/2014/main" id="{EF30F747-DBB8-CC3F-E6DE-95B33C76E73F}"/>
                </a:ext>
              </a:extLst>
            </p:cNvPr>
            <p:cNvSpPr>
              <a:spLocks/>
            </p:cNvSpPr>
            <p:nvPr/>
          </p:nvSpPr>
          <p:spPr bwMode="auto">
            <a:xfrm>
              <a:off x="1892301" y="3033713"/>
              <a:ext cx="28575" cy="28575"/>
            </a:xfrm>
            <a:custGeom>
              <a:avLst/>
              <a:gdLst>
                <a:gd name="T0" fmla="*/ 0 w 18"/>
                <a:gd name="T1" fmla="*/ 18 h 18"/>
                <a:gd name="T2" fmla="*/ 9 w 18"/>
                <a:gd name="T3" fmla="*/ 9 h 18"/>
                <a:gd name="T4" fmla="*/ 18 w 18"/>
                <a:gd name="T5" fmla="*/ 0 h 18"/>
              </a:gdLst>
              <a:ahLst/>
              <a:cxnLst>
                <a:cxn ang="0">
                  <a:pos x="T0" y="T1"/>
                </a:cxn>
                <a:cxn ang="0">
                  <a:pos x="T2" y="T3"/>
                </a:cxn>
                <a:cxn ang="0">
                  <a:pos x="T4" y="T5"/>
                </a:cxn>
              </a:cxnLst>
              <a:rect l="0" t="0" r="r" b="b"/>
              <a:pathLst>
                <a:path w="18" h="18">
                  <a:moveTo>
                    <a:pt x="0" y="18"/>
                  </a:moveTo>
                  <a:lnTo>
                    <a:pt x="9" y="9"/>
                  </a:lnTo>
                  <a:lnTo>
                    <a:pt x="18"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5" name="Freeform 1148">
              <a:extLst>
                <a:ext uri="{FF2B5EF4-FFF2-40B4-BE49-F238E27FC236}">
                  <a16:creationId xmlns:a16="http://schemas.microsoft.com/office/drawing/2014/main" id="{DC7F790A-94AE-C4F9-0B9D-D8D7FF9A7AF2}"/>
                </a:ext>
              </a:extLst>
            </p:cNvPr>
            <p:cNvSpPr>
              <a:spLocks/>
            </p:cNvSpPr>
            <p:nvPr/>
          </p:nvSpPr>
          <p:spPr bwMode="auto">
            <a:xfrm>
              <a:off x="7551738" y="3033713"/>
              <a:ext cx="28575" cy="28575"/>
            </a:xfrm>
            <a:custGeom>
              <a:avLst/>
              <a:gdLst>
                <a:gd name="T0" fmla="*/ 0 w 18"/>
                <a:gd name="T1" fmla="*/ 0 h 18"/>
                <a:gd name="T2" fmla="*/ 9 w 18"/>
                <a:gd name="T3" fmla="*/ 9 h 18"/>
                <a:gd name="T4" fmla="*/ 18 w 18"/>
                <a:gd name="T5" fmla="*/ 18 h 18"/>
              </a:gdLst>
              <a:ahLst/>
              <a:cxnLst>
                <a:cxn ang="0">
                  <a:pos x="T0" y="T1"/>
                </a:cxn>
                <a:cxn ang="0">
                  <a:pos x="T2" y="T3"/>
                </a:cxn>
                <a:cxn ang="0">
                  <a:pos x="T4" y="T5"/>
                </a:cxn>
              </a:cxnLst>
              <a:rect l="0" t="0" r="r" b="b"/>
              <a:pathLst>
                <a:path w="18" h="18">
                  <a:moveTo>
                    <a:pt x="0" y="0"/>
                  </a:moveTo>
                  <a:lnTo>
                    <a:pt x="9" y="9"/>
                  </a:lnTo>
                  <a:lnTo>
                    <a:pt x="18"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6" name="Line 1149">
              <a:extLst>
                <a:ext uri="{FF2B5EF4-FFF2-40B4-BE49-F238E27FC236}">
                  <a16:creationId xmlns:a16="http://schemas.microsoft.com/office/drawing/2014/main" id="{B2306F40-7D62-F00B-3510-B6219501626F}"/>
                </a:ext>
              </a:extLst>
            </p:cNvPr>
            <p:cNvSpPr>
              <a:spLocks noChangeShapeType="1"/>
            </p:cNvSpPr>
            <p:nvPr/>
          </p:nvSpPr>
          <p:spPr bwMode="auto">
            <a:xfrm flipV="1">
              <a:off x="1920876" y="3003550"/>
              <a:ext cx="317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7" name="Line 1150">
              <a:extLst>
                <a:ext uri="{FF2B5EF4-FFF2-40B4-BE49-F238E27FC236}">
                  <a16:creationId xmlns:a16="http://schemas.microsoft.com/office/drawing/2014/main" id="{B9ADBFF6-7C84-FBDC-022D-D732709E2CB2}"/>
                </a:ext>
              </a:extLst>
            </p:cNvPr>
            <p:cNvSpPr>
              <a:spLocks noChangeShapeType="1"/>
            </p:cNvSpPr>
            <p:nvPr/>
          </p:nvSpPr>
          <p:spPr bwMode="auto">
            <a:xfrm>
              <a:off x="7519988" y="3003550"/>
              <a:ext cx="31750"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8" name="Freeform 1151">
              <a:extLst>
                <a:ext uri="{FF2B5EF4-FFF2-40B4-BE49-F238E27FC236}">
                  <a16:creationId xmlns:a16="http://schemas.microsoft.com/office/drawing/2014/main" id="{91326778-72F2-89B0-A1B5-366FE1F0350B}"/>
                </a:ext>
              </a:extLst>
            </p:cNvPr>
            <p:cNvSpPr>
              <a:spLocks/>
            </p:cNvSpPr>
            <p:nvPr/>
          </p:nvSpPr>
          <p:spPr bwMode="auto">
            <a:xfrm>
              <a:off x="1952626" y="2973388"/>
              <a:ext cx="34925" cy="30163"/>
            </a:xfrm>
            <a:custGeom>
              <a:avLst/>
              <a:gdLst>
                <a:gd name="T0" fmla="*/ 0 w 22"/>
                <a:gd name="T1" fmla="*/ 19 h 19"/>
                <a:gd name="T2" fmla="*/ 16 w 22"/>
                <a:gd name="T3" fmla="*/ 5 h 19"/>
                <a:gd name="T4" fmla="*/ 22 w 22"/>
                <a:gd name="T5" fmla="*/ 0 h 19"/>
              </a:gdLst>
              <a:ahLst/>
              <a:cxnLst>
                <a:cxn ang="0">
                  <a:pos x="T0" y="T1"/>
                </a:cxn>
                <a:cxn ang="0">
                  <a:pos x="T2" y="T3"/>
                </a:cxn>
                <a:cxn ang="0">
                  <a:pos x="T4" y="T5"/>
                </a:cxn>
              </a:cxnLst>
              <a:rect l="0" t="0" r="r" b="b"/>
              <a:pathLst>
                <a:path w="22" h="19">
                  <a:moveTo>
                    <a:pt x="0" y="19"/>
                  </a:moveTo>
                  <a:lnTo>
                    <a:pt x="16" y="5"/>
                  </a:lnTo>
                  <a:lnTo>
                    <a:pt x="22"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49" name="Freeform 1152">
              <a:extLst>
                <a:ext uri="{FF2B5EF4-FFF2-40B4-BE49-F238E27FC236}">
                  <a16:creationId xmlns:a16="http://schemas.microsoft.com/office/drawing/2014/main" id="{4FF5E8F3-D9E7-F56C-F572-23566D48B476}"/>
                </a:ext>
              </a:extLst>
            </p:cNvPr>
            <p:cNvSpPr>
              <a:spLocks/>
            </p:cNvSpPr>
            <p:nvPr/>
          </p:nvSpPr>
          <p:spPr bwMode="auto">
            <a:xfrm>
              <a:off x="7485063" y="2973388"/>
              <a:ext cx="34925" cy="30163"/>
            </a:xfrm>
            <a:custGeom>
              <a:avLst/>
              <a:gdLst>
                <a:gd name="T0" fmla="*/ 0 w 22"/>
                <a:gd name="T1" fmla="*/ 0 h 19"/>
                <a:gd name="T2" fmla="*/ 6 w 22"/>
                <a:gd name="T3" fmla="*/ 5 h 19"/>
                <a:gd name="T4" fmla="*/ 22 w 22"/>
                <a:gd name="T5" fmla="*/ 19 h 19"/>
              </a:gdLst>
              <a:ahLst/>
              <a:cxnLst>
                <a:cxn ang="0">
                  <a:pos x="T0" y="T1"/>
                </a:cxn>
                <a:cxn ang="0">
                  <a:pos x="T2" y="T3"/>
                </a:cxn>
                <a:cxn ang="0">
                  <a:pos x="T4" y="T5"/>
                </a:cxn>
              </a:cxnLst>
              <a:rect l="0" t="0" r="r" b="b"/>
              <a:pathLst>
                <a:path w="22" h="19">
                  <a:moveTo>
                    <a:pt x="0" y="0"/>
                  </a:moveTo>
                  <a:lnTo>
                    <a:pt x="6" y="5"/>
                  </a:lnTo>
                  <a:lnTo>
                    <a:pt x="22"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0" name="Line 1153">
              <a:extLst>
                <a:ext uri="{FF2B5EF4-FFF2-40B4-BE49-F238E27FC236}">
                  <a16:creationId xmlns:a16="http://schemas.microsoft.com/office/drawing/2014/main" id="{DF0C08FF-0511-7775-E41D-9E671AB23740}"/>
                </a:ext>
              </a:extLst>
            </p:cNvPr>
            <p:cNvSpPr>
              <a:spLocks noChangeShapeType="1"/>
            </p:cNvSpPr>
            <p:nvPr/>
          </p:nvSpPr>
          <p:spPr bwMode="auto">
            <a:xfrm flipV="1">
              <a:off x="1987551" y="2943225"/>
              <a:ext cx="396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1" name="Line 1154">
              <a:extLst>
                <a:ext uri="{FF2B5EF4-FFF2-40B4-BE49-F238E27FC236}">
                  <a16:creationId xmlns:a16="http://schemas.microsoft.com/office/drawing/2014/main" id="{9EB69FCB-49A4-15F7-15A9-042F03EF6B68}"/>
                </a:ext>
              </a:extLst>
            </p:cNvPr>
            <p:cNvSpPr>
              <a:spLocks noChangeShapeType="1"/>
            </p:cNvSpPr>
            <p:nvPr/>
          </p:nvSpPr>
          <p:spPr bwMode="auto">
            <a:xfrm>
              <a:off x="7445376" y="2943225"/>
              <a:ext cx="39688"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2" name="Freeform 1155">
              <a:extLst>
                <a:ext uri="{FF2B5EF4-FFF2-40B4-BE49-F238E27FC236}">
                  <a16:creationId xmlns:a16="http://schemas.microsoft.com/office/drawing/2014/main" id="{7FB95CCC-F089-DB37-1067-35E9C7B0D96A}"/>
                </a:ext>
              </a:extLst>
            </p:cNvPr>
            <p:cNvSpPr>
              <a:spLocks/>
            </p:cNvSpPr>
            <p:nvPr/>
          </p:nvSpPr>
          <p:spPr bwMode="auto">
            <a:xfrm>
              <a:off x="2027238" y="2913063"/>
              <a:ext cx="42863" cy="30163"/>
            </a:xfrm>
            <a:custGeom>
              <a:avLst/>
              <a:gdLst>
                <a:gd name="T0" fmla="*/ 0 w 27"/>
                <a:gd name="T1" fmla="*/ 19 h 19"/>
                <a:gd name="T2" fmla="*/ 14 w 27"/>
                <a:gd name="T3" fmla="*/ 9 h 19"/>
                <a:gd name="T4" fmla="*/ 27 w 27"/>
                <a:gd name="T5" fmla="*/ 0 h 19"/>
              </a:gdLst>
              <a:ahLst/>
              <a:cxnLst>
                <a:cxn ang="0">
                  <a:pos x="T0" y="T1"/>
                </a:cxn>
                <a:cxn ang="0">
                  <a:pos x="T2" y="T3"/>
                </a:cxn>
                <a:cxn ang="0">
                  <a:pos x="T4" y="T5"/>
                </a:cxn>
              </a:cxnLst>
              <a:rect l="0" t="0" r="r" b="b"/>
              <a:pathLst>
                <a:path w="27" h="19">
                  <a:moveTo>
                    <a:pt x="0" y="19"/>
                  </a:moveTo>
                  <a:lnTo>
                    <a:pt x="14" y="9"/>
                  </a:lnTo>
                  <a:lnTo>
                    <a:pt x="27"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3" name="Freeform 1156">
              <a:extLst>
                <a:ext uri="{FF2B5EF4-FFF2-40B4-BE49-F238E27FC236}">
                  <a16:creationId xmlns:a16="http://schemas.microsoft.com/office/drawing/2014/main" id="{B708B441-9504-98DA-67C3-35644FF552A5}"/>
                </a:ext>
              </a:extLst>
            </p:cNvPr>
            <p:cNvSpPr>
              <a:spLocks/>
            </p:cNvSpPr>
            <p:nvPr/>
          </p:nvSpPr>
          <p:spPr bwMode="auto">
            <a:xfrm>
              <a:off x="7402513" y="2913063"/>
              <a:ext cx="42863" cy="30163"/>
            </a:xfrm>
            <a:custGeom>
              <a:avLst/>
              <a:gdLst>
                <a:gd name="T0" fmla="*/ 0 w 27"/>
                <a:gd name="T1" fmla="*/ 0 h 19"/>
                <a:gd name="T2" fmla="*/ 13 w 27"/>
                <a:gd name="T3" fmla="*/ 9 h 19"/>
                <a:gd name="T4" fmla="*/ 27 w 27"/>
                <a:gd name="T5" fmla="*/ 19 h 19"/>
              </a:gdLst>
              <a:ahLst/>
              <a:cxnLst>
                <a:cxn ang="0">
                  <a:pos x="T0" y="T1"/>
                </a:cxn>
                <a:cxn ang="0">
                  <a:pos x="T2" y="T3"/>
                </a:cxn>
                <a:cxn ang="0">
                  <a:pos x="T4" y="T5"/>
                </a:cxn>
              </a:cxnLst>
              <a:rect l="0" t="0" r="r" b="b"/>
              <a:pathLst>
                <a:path w="27" h="19">
                  <a:moveTo>
                    <a:pt x="0" y="0"/>
                  </a:moveTo>
                  <a:lnTo>
                    <a:pt x="13" y="9"/>
                  </a:lnTo>
                  <a:lnTo>
                    <a:pt x="27"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4" name="Line 1157">
              <a:extLst>
                <a:ext uri="{FF2B5EF4-FFF2-40B4-BE49-F238E27FC236}">
                  <a16:creationId xmlns:a16="http://schemas.microsoft.com/office/drawing/2014/main" id="{36032C5D-DAB0-FCF6-52B2-2B6E8FCF530F}"/>
                </a:ext>
              </a:extLst>
            </p:cNvPr>
            <p:cNvSpPr>
              <a:spLocks noChangeShapeType="1"/>
            </p:cNvSpPr>
            <p:nvPr/>
          </p:nvSpPr>
          <p:spPr bwMode="auto">
            <a:xfrm flipV="1">
              <a:off x="2070101" y="2882900"/>
              <a:ext cx="476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5" name="Line 1158">
              <a:extLst>
                <a:ext uri="{FF2B5EF4-FFF2-40B4-BE49-F238E27FC236}">
                  <a16:creationId xmlns:a16="http://schemas.microsoft.com/office/drawing/2014/main" id="{1E579EEA-00F0-3C2E-F470-39279AEE8013}"/>
                </a:ext>
              </a:extLst>
            </p:cNvPr>
            <p:cNvSpPr>
              <a:spLocks noChangeShapeType="1"/>
            </p:cNvSpPr>
            <p:nvPr/>
          </p:nvSpPr>
          <p:spPr bwMode="auto">
            <a:xfrm>
              <a:off x="7354888" y="2882900"/>
              <a:ext cx="47625" cy="30163"/>
            </a:xfrm>
            <a:prstGeom prst="line">
              <a:avLst/>
            </a:prstGeom>
            <a:noFill/>
            <a:ln w="6350" cap="flat">
              <a:solidFill>
                <a:srgbClr val="F9FA1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6" name="Freeform 1159">
              <a:extLst>
                <a:ext uri="{FF2B5EF4-FFF2-40B4-BE49-F238E27FC236}">
                  <a16:creationId xmlns:a16="http://schemas.microsoft.com/office/drawing/2014/main" id="{EC5B9AF4-F62E-975C-13CF-9F444BCDEB6D}"/>
                </a:ext>
              </a:extLst>
            </p:cNvPr>
            <p:cNvSpPr>
              <a:spLocks/>
            </p:cNvSpPr>
            <p:nvPr/>
          </p:nvSpPr>
          <p:spPr bwMode="auto">
            <a:xfrm>
              <a:off x="2117726" y="2854325"/>
              <a:ext cx="50800" cy="28575"/>
            </a:xfrm>
            <a:custGeom>
              <a:avLst/>
              <a:gdLst>
                <a:gd name="T0" fmla="*/ 0 w 32"/>
                <a:gd name="T1" fmla="*/ 18 h 18"/>
                <a:gd name="T2" fmla="*/ 2 w 32"/>
                <a:gd name="T3" fmla="*/ 17 h 18"/>
                <a:gd name="T4" fmla="*/ 32 w 32"/>
                <a:gd name="T5" fmla="*/ 0 h 18"/>
              </a:gdLst>
              <a:ahLst/>
              <a:cxnLst>
                <a:cxn ang="0">
                  <a:pos x="T0" y="T1"/>
                </a:cxn>
                <a:cxn ang="0">
                  <a:pos x="T2" y="T3"/>
                </a:cxn>
                <a:cxn ang="0">
                  <a:pos x="T4" y="T5"/>
                </a:cxn>
              </a:cxnLst>
              <a:rect l="0" t="0" r="r" b="b"/>
              <a:pathLst>
                <a:path w="32" h="18">
                  <a:moveTo>
                    <a:pt x="0" y="18"/>
                  </a:moveTo>
                  <a:lnTo>
                    <a:pt x="2" y="17"/>
                  </a:lnTo>
                  <a:lnTo>
                    <a:pt x="32"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7" name="Freeform 1160">
              <a:extLst>
                <a:ext uri="{FF2B5EF4-FFF2-40B4-BE49-F238E27FC236}">
                  <a16:creationId xmlns:a16="http://schemas.microsoft.com/office/drawing/2014/main" id="{A020F1A0-58F9-18E9-1DE6-226688EBD165}"/>
                </a:ext>
              </a:extLst>
            </p:cNvPr>
            <p:cNvSpPr>
              <a:spLocks/>
            </p:cNvSpPr>
            <p:nvPr/>
          </p:nvSpPr>
          <p:spPr bwMode="auto">
            <a:xfrm>
              <a:off x="7304088" y="2854325"/>
              <a:ext cx="50800" cy="28575"/>
            </a:xfrm>
            <a:custGeom>
              <a:avLst/>
              <a:gdLst>
                <a:gd name="T0" fmla="*/ 0 w 32"/>
                <a:gd name="T1" fmla="*/ 0 h 18"/>
                <a:gd name="T2" fmla="*/ 30 w 32"/>
                <a:gd name="T3" fmla="*/ 17 h 18"/>
                <a:gd name="T4" fmla="*/ 32 w 32"/>
                <a:gd name="T5" fmla="*/ 18 h 18"/>
              </a:gdLst>
              <a:ahLst/>
              <a:cxnLst>
                <a:cxn ang="0">
                  <a:pos x="T0" y="T1"/>
                </a:cxn>
                <a:cxn ang="0">
                  <a:pos x="T2" y="T3"/>
                </a:cxn>
                <a:cxn ang="0">
                  <a:pos x="T4" y="T5"/>
                </a:cxn>
              </a:cxnLst>
              <a:rect l="0" t="0" r="r" b="b"/>
              <a:pathLst>
                <a:path w="32" h="18">
                  <a:moveTo>
                    <a:pt x="0" y="0"/>
                  </a:moveTo>
                  <a:lnTo>
                    <a:pt x="30" y="17"/>
                  </a:lnTo>
                  <a:lnTo>
                    <a:pt x="32"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8" name="Freeform 1161">
              <a:extLst>
                <a:ext uri="{FF2B5EF4-FFF2-40B4-BE49-F238E27FC236}">
                  <a16:creationId xmlns:a16="http://schemas.microsoft.com/office/drawing/2014/main" id="{0A9ABE84-F96B-F961-356B-AF6D8698CFEE}"/>
                </a:ext>
              </a:extLst>
            </p:cNvPr>
            <p:cNvSpPr>
              <a:spLocks/>
            </p:cNvSpPr>
            <p:nvPr/>
          </p:nvSpPr>
          <p:spPr bwMode="auto">
            <a:xfrm>
              <a:off x="2168526" y="2824163"/>
              <a:ext cx="57150" cy="30163"/>
            </a:xfrm>
            <a:custGeom>
              <a:avLst/>
              <a:gdLst>
                <a:gd name="T0" fmla="*/ 0 w 36"/>
                <a:gd name="T1" fmla="*/ 19 h 19"/>
                <a:gd name="T2" fmla="*/ 15 w 36"/>
                <a:gd name="T3" fmla="*/ 10 h 19"/>
                <a:gd name="T4" fmla="*/ 36 w 36"/>
                <a:gd name="T5" fmla="*/ 0 h 19"/>
              </a:gdLst>
              <a:ahLst/>
              <a:cxnLst>
                <a:cxn ang="0">
                  <a:pos x="T0" y="T1"/>
                </a:cxn>
                <a:cxn ang="0">
                  <a:pos x="T2" y="T3"/>
                </a:cxn>
                <a:cxn ang="0">
                  <a:pos x="T4" y="T5"/>
                </a:cxn>
              </a:cxnLst>
              <a:rect l="0" t="0" r="r" b="b"/>
              <a:pathLst>
                <a:path w="36" h="19">
                  <a:moveTo>
                    <a:pt x="0" y="19"/>
                  </a:moveTo>
                  <a:lnTo>
                    <a:pt x="15" y="10"/>
                  </a:lnTo>
                  <a:lnTo>
                    <a:pt x="36"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59" name="Freeform 1162">
              <a:extLst>
                <a:ext uri="{FF2B5EF4-FFF2-40B4-BE49-F238E27FC236}">
                  <a16:creationId xmlns:a16="http://schemas.microsoft.com/office/drawing/2014/main" id="{D56850B5-E04E-E6F2-0E7C-6B08C0A397A2}"/>
                </a:ext>
              </a:extLst>
            </p:cNvPr>
            <p:cNvSpPr>
              <a:spLocks/>
            </p:cNvSpPr>
            <p:nvPr/>
          </p:nvSpPr>
          <p:spPr bwMode="auto">
            <a:xfrm>
              <a:off x="7246938" y="2824163"/>
              <a:ext cx="57150" cy="30163"/>
            </a:xfrm>
            <a:custGeom>
              <a:avLst/>
              <a:gdLst>
                <a:gd name="T0" fmla="*/ 0 w 36"/>
                <a:gd name="T1" fmla="*/ 0 h 19"/>
                <a:gd name="T2" fmla="*/ 21 w 36"/>
                <a:gd name="T3" fmla="*/ 10 h 19"/>
                <a:gd name="T4" fmla="*/ 36 w 36"/>
                <a:gd name="T5" fmla="*/ 19 h 19"/>
              </a:gdLst>
              <a:ahLst/>
              <a:cxnLst>
                <a:cxn ang="0">
                  <a:pos x="T0" y="T1"/>
                </a:cxn>
                <a:cxn ang="0">
                  <a:pos x="T2" y="T3"/>
                </a:cxn>
                <a:cxn ang="0">
                  <a:pos x="T4" y="T5"/>
                </a:cxn>
              </a:cxnLst>
              <a:rect l="0" t="0" r="r" b="b"/>
              <a:pathLst>
                <a:path w="36" h="19">
                  <a:moveTo>
                    <a:pt x="0" y="0"/>
                  </a:moveTo>
                  <a:lnTo>
                    <a:pt x="21" y="10"/>
                  </a:lnTo>
                  <a:lnTo>
                    <a:pt x="36"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0" name="Freeform 1163">
              <a:extLst>
                <a:ext uri="{FF2B5EF4-FFF2-40B4-BE49-F238E27FC236}">
                  <a16:creationId xmlns:a16="http://schemas.microsoft.com/office/drawing/2014/main" id="{448DD657-0C75-9941-1F7F-6C58403209EB}"/>
                </a:ext>
              </a:extLst>
            </p:cNvPr>
            <p:cNvSpPr>
              <a:spLocks/>
            </p:cNvSpPr>
            <p:nvPr/>
          </p:nvSpPr>
          <p:spPr bwMode="auto">
            <a:xfrm>
              <a:off x="2225676" y="2794000"/>
              <a:ext cx="60325" cy="30163"/>
            </a:xfrm>
            <a:custGeom>
              <a:avLst/>
              <a:gdLst>
                <a:gd name="T0" fmla="*/ 0 w 38"/>
                <a:gd name="T1" fmla="*/ 19 h 19"/>
                <a:gd name="T2" fmla="*/ 25 w 38"/>
                <a:gd name="T3" fmla="*/ 7 h 19"/>
                <a:gd name="T4" fmla="*/ 38 w 38"/>
                <a:gd name="T5" fmla="*/ 0 h 19"/>
              </a:gdLst>
              <a:ahLst/>
              <a:cxnLst>
                <a:cxn ang="0">
                  <a:pos x="T0" y="T1"/>
                </a:cxn>
                <a:cxn ang="0">
                  <a:pos x="T2" y="T3"/>
                </a:cxn>
                <a:cxn ang="0">
                  <a:pos x="T4" y="T5"/>
                </a:cxn>
              </a:cxnLst>
              <a:rect l="0" t="0" r="r" b="b"/>
              <a:pathLst>
                <a:path w="38" h="19">
                  <a:moveTo>
                    <a:pt x="0" y="19"/>
                  </a:moveTo>
                  <a:lnTo>
                    <a:pt x="25" y="7"/>
                  </a:lnTo>
                  <a:lnTo>
                    <a:pt x="38"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1" name="Freeform 1164">
              <a:extLst>
                <a:ext uri="{FF2B5EF4-FFF2-40B4-BE49-F238E27FC236}">
                  <a16:creationId xmlns:a16="http://schemas.microsoft.com/office/drawing/2014/main" id="{5DE9BE50-4A75-AD96-68EC-725E23D4D972}"/>
                </a:ext>
              </a:extLst>
            </p:cNvPr>
            <p:cNvSpPr>
              <a:spLocks/>
            </p:cNvSpPr>
            <p:nvPr/>
          </p:nvSpPr>
          <p:spPr bwMode="auto">
            <a:xfrm>
              <a:off x="7186613" y="2794000"/>
              <a:ext cx="60325" cy="30163"/>
            </a:xfrm>
            <a:custGeom>
              <a:avLst/>
              <a:gdLst>
                <a:gd name="T0" fmla="*/ 0 w 38"/>
                <a:gd name="T1" fmla="*/ 0 h 19"/>
                <a:gd name="T2" fmla="*/ 13 w 38"/>
                <a:gd name="T3" fmla="*/ 7 h 19"/>
                <a:gd name="T4" fmla="*/ 38 w 38"/>
                <a:gd name="T5" fmla="*/ 19 h 19"/>
              </a:gdLst>
              <a:ahLst/>
              <a:cxnLst>
                <a:cxn ang="0">
                  <a:pos x="T0" y="T1"/>
                </a:cxn>
                <a:cxn ang="0">
                  <a:pos x="T2" y="T3"/>
                </a:cxn>
                <a:cxn ang="0">
                  <a:pos x="T4" y="T5"/>
                </a:cxn>
              </a:cxnLst>
              <a:rect l="0" t="0" r="r" b="b"/>
              <a:pathLst>
                <a:path w="38" h="19">
                  <a:moveTo>
                    <a:pt x="0" y="0"/>
                  </a:moveTo>
                  <a:lnTo>
                    <a:pt x="13" y="7"/>
                  </a:lnTo>
                  <a:lnTo>
                    <a:pt x="38"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2" name="Freeform 1165">
              <a:extLst>
                <a:ext uri="{FF2B5EF4-FFF2-40B4-BE49-F238E27FC236}">
                  <a16:creationId xmlns:a16="http://schemas.microsoft.com/office/drawing/2014/main" id="{09A13408-1967-E568-0FFC-4298480EAF95}"/>
                </a:ext>
              </a:extLst>
            </p:cNvPr>
            <p:cNvSpPr>
              <a:spLocks/>
            </p:cNvSpPr>
            <p:nvPr/>
          </p:nvSpPr>
          <p:spPr bwMode="auto">
            <a:xfrm>
              <a:off x="2286001" y="2763838"/>
              <a:ext cx="66675" cy="30163"/>
            </a:xfrm>
            <a:custGeom>
              <a:avLst/>
              <a:gdLst>
                <a:gd name="T0" fmla="*/ 0 w 42"/>
                <a:gd name="T1" fmla="*/ 19 h 19"/>
                <a:gd name="T2" fmla="*/ 32 w 42"/>
                <a:gd name="T3" fmla="*/ 5 h 19"/>
                <a:gd name="T4" fmla="*/ 42 w 42"/>
                <a:gd name="T5" fmla="*/ 0 h 19"/>
              </a:gdLst>
              <a:ahLst/>
              <a:cxnLst>
                <a:cxn ang="0">
                  <a:pos x="T0" y="T1"/>
                </a:cxn>
                <a:cxn ang="0">
                  <a:pos x="T2" y="T3"/>
                </a:cxn>
                <a:cxn ang="0">
                  <a:pos x="T4" y="T5"/>
                </a:cxn>
              </a:cxnLst>
              <a:rect l="0" t="0" r="r" b="b"/>
              <a:pathLst>
                <a:path w="42" h="19">
                  <a:moveTo>
                    <a:pt x="0" y="19"/>
                  </a:moveTo>
                  <a:lnTo>
                    <a:pt x="32" y="5"/>
                  </a:lnTo>
                  <a:lnTo>
                    <a:pt x="42"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3" name="Freeform 1166">
              <a:extLst>
                <a:ext uri="{FF2B5EF4-FFF2-40B4-BE49-F238E27FC236}">
                  <a16:creationId xmlns:a16="http://schemas.microsoft.com/office/drawing/2014/main" id="{FBA2CE03-BD15-E022-E7B2-D9C5133AF359}"/>
                </a:ext>
              </a:extLst>
            </p:cNvPr>
            <p:cNvSpPr>
              <a:spLocks/>
            </p:cNvSpPr>
            <p:nvPr/>
          </p:nvSpPr>
          <p:spPr bwMode="auto">
            <a:xfrm>
              <a:off x="7119938" y="2763838"/>
              <a:ext cx="66675" cy="30163"/>
            </a:xfrm>
            <a:custGeom>
              <a:avLst/>
              <a:gdLst>
                <a:gd name="T0" fmla="*/ 0 w 42"/>
                <a:gd name="T1" fmla="*/ 0 h 19"/>
                <a:gd name="T2" fmla="*/ 10 w 42"/>
                <a:gd name="T3" fmla="*/ 5 h 19"/>
                <a:gd name="T4" fmla="*/ 42 w 42"/>
                <a:gd name="T5" fmla="*/ 19 h 19"/>
              </a:gdLst>
              <a:ahLst/>
              <a:cxnLst>
                <a:cxn ang="0">
                  <a:pos x="T0" y="T1"/>
                </a:cxn>
                <a:cxn ang="0">
                  <a:pos x="T2" y="T3"/>
                </a:cxn>
                <a:cxn ang="0">
                  <a:pos x="T4" y="T5"/>
                </a:cxn>
              </a:cxnLst>
              <a:rect l="0" t="0" r="r" b="b"/>
              <a:pathLst>
                <a:path w="42" h="19">
                  <a:moveTo>
                    <a:pt x="0" y="0"/>
                  </a:moveTo>
                  <a:lnTo>
                    <a:pt x="10" y="5"/>
                  </a:lnTo>
                  <a:lnTo>
                    <a:pt x="42"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4" name="Freeform 1167">
              <a:extLst>
                <a:ext uri="{FF2B5EF4-FFF2-40B4-BE49-F238E27FC236}">
                  <a16:creationId xmlns:a16="http://schemas.microsoft.com/office/drawing/2014/main" id="{E6855D7B-7A4D-77B4-60D1-3D7A3D40A427}"/>
                </a:ext>
              </a:extLst>
            </p:cNvPr>
            <p:cNvSpPr>
              <a:spLocks/>
            </p:cNvSpPr>
            <p:nvPr/>
          </p:nvSpPr>
          <p:spPr bwMode="auto">
            <a:xfrm>
              <a:off x="2352676" y="2733675"/>
              <a:ext cx="71438" cy="30163"/>
            </a:xfrm>
            <a:custGeom>
              <a:avLst/>
              <a:gdLst>
                <a:gd name="T0" fmla="*/ 0 w 45"/>
                <a:gd name="T1" fmla="*/ 19 h 19"/>
                <a:gd name="T2" fmla="*/ 35 w 45"/>
                <a:gd name="T3" fmla="*/ 5 h 19"/>
                <a:gd name="T4" fmla="*/ 45 w 45"/>
                <a:gd name="T5" fmla="*/ 0 h 19"/>
              </a:gdLst>
              <a:ahLst/>
              <a:cxnLst>
                <a:cxn ang="0">
                  <a:pos x="T0" y="T1"/>
                </a:cxn>
                <a:cxn ang="0">
                  <a:pos x="T2" y="T3"/>
                </a:cxn>
                <a:cxn ang="0">
                  <a:pos x="T4" y="T5"/>
                </a:cxn>
              </a:cxnLst>
              <a:rect l="0" t="0" r="r" b="b"/>
              <a:pathLst>
                <a:path w="45" h="19">
                  <a:moveTo>
                    <a:pt x="0" y="19"/>
                  </a:moveTo>
                  <a:lnTo>
                    <a:pt x="35" y="5"/>
                  </a:lnTo>
                  <a:lnTo>
                    <a:pt x="45"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5" name="Freeform 1168">
              <a:extLst>
                <a:ext uri="{FF2B5EF4-FFF2-40B4-BE49-F238E27FC236}">
                  <a16:creationId xmlns:a16="http://schemas.microsoft.com/office/drawing/2014/main" id="{DE32525B-BB3E-9239-3FD3-482165AEDDE0}"/>
                </a:ext>
              </a:extLst>
            </p:cNvPr>
            <p:cNvSpPr>
              <a:spLocks/>
            </p:cNvSpPr>
            <p:nvPr/>
          </p:nvSpPr>
          <p:spPr bwMode="auto">
            <a:xfrm>
              <a:off x="7048501" y="2733675"/>
              <a:ext cx="71438" cy="30163"/>
            </a:xfrm>
            <a:custGeom>
              <a:avLst/>
              <a:gdLst>
                <a:gd name="T0" fmla="*/ 0 w 45"/>
                <a:gd name="T1" fmla="*/ 0 h 19"/>
                <a:gd name="T2" fmla="*/ 10 w 45"/>
                <a:gd name="T3" fmla="*/ 5 h 19"/>
                <a:gd name="T4" fmla="*/ 45 w 45"/>
                <a:gd name="T5" fmla="*/ 19 h 19"/>
              </a:gdLst>
              <a:ahLst/>
              <a:cxnLst>
                <a:cxn ang="0">
                  <a:pos x="T0" y="T1"/>
                </a:cxn>
                <a:cxn ang="0">
                  <a:pos x="T2" y="T3"/>
                </a:cxn>
                <a:cxn ang="0">
                  <a:pos x="T4" y="T5"/>
                </a:cxn>
              </a:cxnLst>
              <a:rect l="0" t="0" r="r" b="b"/>
              <a:pathLst>
                <a:path w="45" h="19">
                  <a:moveTo>
                    <a:pt x="0" y="0"/>
                  </a:moveTo>
                  <a:lnTo>
                    <a:pt x="10" y="5"/>
                  </a:lnTo>
                  <a:lnTo>
                    <a:pt x="45"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6" name="Freeform 1169">
              <a:extLst>
                <a:ext uri="{FF2B5EF4-FFF2-40B4-BE49-F238E27FC236}">
                  <a16:creationId xmlns:a16="http://schemas.microsoft.com/office/drawing/2014/main" id="{14974DCF-601A-5234-5E8B-2233157973F7}"/>
                </a:ext>
              </a:extLst>
            </p:cNvPr>
            <p:cNvSpPr>
              <a:spLocks/>
            </p:cNvSpPr>
            <p:nvPr/>
          </p:nvSpPr>
          <p:spPr bwMode="auto">
            <a:xfrm>
              <a:off x="2424113" y="2703513"/>
              <a:ext cx="79375" cy="30163"/>
            </a:xfrm>
            <a:custGeom>
              <a:avLst/>
              <a:gdLst>
                <a:gd name="T0" fmla="*/ 0 w 50"/>
                <a:gd name="T1" fmla="*/ 19 h 19"/>
                <a:gd name="T2" fmla="*/ 35 w 50"/>
                <a:gd name="T3" fmla="*/ 6 h 19"/>
                <a:gd name="T4" fmla="*/ 50 w 50"/>
                <a:gd name="T5" fmla="*/ 0 h 19"/>
              </a:gdLst>
              <a:ahLst/>
              <a:cxnLst>
                <a:cxn ang="0">
                  <a:pos x="T0" y="T1"/>
                </a:cxn>
                <a:cxn ang="0">
                  <a:pos x="T2" y="T3"/>
                </a:cxn>
                <a:cxn ang="0">
                  <a:pos x="T4" y="T5"/>
                </a:cxn>
              </a:cxnLst>
              <a:rect l="0" t="0" r="r" b="b"/>
              <a:pathLst>
                <a:path w="50" h="19">
                  <a:moveTo>
                    <a:pt x="0" y="19"/>
                  </a:moveTo>
                  <a:lnTo>
                    <a:pt x="35" y="6"/>
                  </a:lnTo>
                  <a:lnTo>
                    <a:pt x="5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7" name="Freeform 1170">
              <a:extLst>
                <a:ext uri="{FF2B5EF4-FFF2-40B4-BE49-F238E27FC236}">
                  <a16:creationId xmlns:a16="http://schemas.microsoft.com/office/drawing/2014/main" id="{921D1F32-0A2D-DCBB-182D-ACE1674C6A6E}"/>
                </a:ext>
              </a:extLst>
            </p:cNvPr>
            <p:cNvSpPr>
              <a:spLocks/>
            </p:cNvSpPr>
            <p:nvPr/>
          </p:nvSpPr>
          <p:spPr bwMode="auto">
            <a:xfrm>
              <a:off x="6969126" y="2703513"/>
              <a:ext cx="79375" cy="30163"/>
            </a:xfrm>
            <a:custGeom>
              <a:avLst/>
              <a:gdLst>
                <a:gd name="T0" fmla="*/ 0 w 50"/>
                <a:gd name="T1" fmla="*/ 0 h 19"/>
                <a:gd name="T2" fmla="*/ 15 w 50"/>
                <a:gd name="T3" fmla="*/ 6 h 19"/>
                <a:gd name="T4" fmla="*/ 50 w 50"/>
                <a:gd name="T5" fmla="*/ 19 h 19"/>
              </a:gdLst>
              <a:ahLst/>
              <a:cxnLst>
                <a:cxn ang="0">
                  <a:pos x="T0" y="T1"/>
                </a:cxn>
                <a:cxn ang="0">
                  <a:pos x="T2" y="T3"/>
                </a:cxn>
                <a:cxn ang="0">
                  <a:pos x="T4" y="T5"/>
                </a:cxn>
              </a:cxnLst>
              <a:rect l="0" t="0" r="r" b="b"/>
              <a:pathLst>
                <a:path w="50" h="19">
                  <a:moveTo>
                    <a:pt x="0" y="0"/>
                  </a:moveTo>
                  <a:lnTo>
                    <a:pt x="15" y="6"/>
                  </a:lnTo>
                  <a:lnTo>
                    <a:pt x="5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8" name="Freeform 1171">
              <a:extLst>
                <a:ext uri="{FF2B5EF4-FFF2-40B4-BE49-F238E27FC236}">
                  <a16:creationId xmlns:a16="http://schemas.microsoft.com/office/drawing/2014/main" id="{95BFB47D-AE42-46D8-1A61-E0871CE64EF1}"/>
                </a:ext>
              </a:extLst>
            </p:cNvPr>
            <p:cNvSpPr>
              <a:spLocks/>
            </p:cNvSpPr>
            <p:nvPr/>
          </p:nvSpPr>
          <p:spPr bwMode="auto">
            <a:xfrm>
              <a:off x="2503488" y="2674938"/>
              <a:ext cx="85725" cy="28575"/>
            </a:xfrm>
            <a:custGeom>
              <a:avLst/>
              <a:gdLst>
                <a:gd name="T0" fmla="*/ 0 w 54"/>
                <a:gd name="T1" fmla="*/ 18 h 18"/>
                <a:gd name="T2" fmla="*/ 30 w 54"/>
                <a:gd name="T3" fmla="*/ 8 h 18"/>
                <a:gd name="T4" fmla="*/ 54 w 54"/>
                <a:gd name="T5" fmla="*/ 0 h 18"/>
              </a:gdLst>
              <a:ahLst/>
              <a:cxnLst>
                <a:cxn ang="0">
                  <a:pos x="T0" y="T1"/>
                </a:cxn>
                <a:cxn ang="0">
                  <a:pos x="T2" y="T3"/>
                </a:cxn>
                <a:cxn ang="0">
                  <a:pos x="T4" y="T5"/>
                </a:cxn>
              </a:cxnLst>
              <a:rect l="0" t="0" r="r" b="b"/>
              <a:pathLst>
                <a:path w="54" h="18">
                  <a:moveTo>
                    <a:pt x="0" y="18"/>
                  </a:moveTo>
                  <a:lnTo>
                    <a:pt x="30" y="8"/>
                  </a:lnTo>
                  <a:lnTo>
                    <a:pt x="54"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69" name="Freeform 1172">
              <a:extLst>
                <a:ext uri="{FF2B5EF4-FFF2-40B4-BE49-F238E27FC236}">
                  <a16:creationId xmlns:a16="http://schemas.microsoft.com/office/drawing/2014/main" id="{041B051F-EFE3-FF0A-14CC-A7B6B46FE27B}"/>
                </a:ext>
              </a:extLst>
            </p:cNvPr>
            <p:cNvSpPr>
              <a:spLocks/>
            </p:cNvSpPr>
            <p:nvPr/>
          </p:nvSpPr>
          <p:spPr bwMode="auto">
            <a:xfrm>
              <a:off x="6883401" y="2674938"/>
              <a:ext cx="85725" cy="28575"/>
            </a:xfrm>
            <a:custGeom>
              <a:avLst/>
              <a:gdLst>
                <a:gd name="T0" fmla="*/ 0 w 54"/>
                <a:gd name="T1" fmla="*/ 0 h 18"/>
                <a:gd name="T2" fmla="*/ 24 w 54"/>
                <a:gd name="T3" fmla="*/ 8 h 18"/>
                <a:gd name="T4" fmla="*/ 54 w 54"/>
                <a:gd name="T5" fmla="*/ 18 h 18"/>
              </a:gdLst>
              <a:ahLst/>
              <a:cxnLst>
                <a:cxn ang="0">
                  <a:pos x="T0" y="T1"/>
                </a:cxn>
                <a:cxn ang="0">
                  <a:pos x="T2" y="T3"/>
                </a:cxn>
                <a:cxn ang="0">
                  <a:pos x="T4" y="T5"/>
                </a:cxn>
              </a:cxnLst>
              <a:rect l="0" t="0" r="r" b="b"/>
              <a:pathLst>
                <a:path w="54" h="18">
                  <a:moveTo>
                    <a:pt x="0" y="0"/>
                  </a:moveTo>
                  <a:lnTo>
                    <a:pt x="24" y="8"/>
                  </a:lnTo>
                  <a:lnTo>
                    <a:pt x="54"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0" name="Freeform 1173">
              <a:extLst>
                <a:ext uri="{FF2B5EF4-FFF2-40B4-BE49-F238E27FC236}">
                  <a16:creationId xmlns:a16="http://schemas.microsoft.com/office/drawing/2014/main" id="{E139D945-C2F7-FB2F-1F5C-9B14793F8AC3}"/>
                </a:ext>
              </a:extLst>
            </p:cNvPr>
            <p:cNvSpPr>
              <a:spLocks/>
            </p:cNvSpPr>
            <p:nvPr/>
          </p:nvSpPr>
          <p:spPr bwMode="auto">
            <a:xfrm>
              <a:off x="2589213" y="2644775"/>
              <a:ext cx="92075" cy="30163"/>
            </a:xfrm>
            <a:custGeom>
              <a:avLst/>
              <a:gdLst>
                <a:gd name="T0" fmla="*/ 0 w 58"/>
                <a:gd name="T1" fmla="*/ 19 h 19"/>
                <a:gd name="T2" fmla="*/ 21 w 58"/>
                <a:gd name="T3" fmla="*/ 12 h 19"/>
                <a:gd name="T4" fmla="*/ 58 w 58"/>
                <a:gd name="T5" fmla="*/ 0 h 19"/>
              </a:gdLst>
              <a:ahLst/>
              <a:cxnLst>
                <a:cxn ang="0">
                  <a:pos x="T0" y="T1"/>
                </a:cxn>
                <a:cxn ang="0">
                  <a:pos x="T2" y="T3"/>
                </a:cxn>
                <a:cxn ang="0">
                  <a:pos x="T4" y="T5"/>
                </a:cxn>
              </a:cxnLst>
              <a:rect l="0" t="0" r="r" b="b"/>
              <a:pathLst>
                <a:path w="58" h="19">
                  <a:moveTo>
                    <a:pt x="0" y="19"/>
                  </a:moveTo>
                  <a:lnTo>
                    <a:pt x="21" y="12"/>
                  </a:lnTo>
                  <a:lnTo>
                    <a:pt x="58"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1" name="Freeform 1174">
              <a:extLst>
                <a:ext uri="{FF2B5EF4-FFF2-40B4-BE49-F238E27FC236}">
                  <a16:creationId xmlns:a16="http://schemas.microsoft.com/office/drawing/2014/main" id="{85980784-FD8C-81DB-7894-8678DC6836B4}"/>
                </a:ext>
              </a:extLst>
            </p:cNvPr>
            <p:cNvSpPr>
              <a:spLocks/>
            </p:cNvSpPr>
            <p:nvPr/>
          </p:nvSpPr>
          <p:spPr bwMode="auto">
            <a:xfrm>
              <a:off x="6791326" y="2644775"/>
              <a:ext cx="92075" cy="30163"/>
            </a:xfrm>
            <a:custGeom>
              <a:avLst/>
              <a:gdLst>
                <a:gd name="T0" fmla="*/ 0 w 58"/>
                <a:gd name="T1" fmla="*/ 0 h 19"/>
                <a:gd name="T2" fmla="*/ 37 w 58"/>
                <a:gd name="T3" fmla="*/ 12 h 19"/>
                <a:gd name="T4" fmla="*/ 58 w 58"/>
                <a:gd name="T5" fmla="*/ 19 h 19"/>
              </a:gdLst>
              <a:ahLst/>
              <a:cxnLst>
                <a:cxn ang="0">
                  <a:pos x="T0" y="T1"/>
                </a:cxn>
                <a:cxn ang="0">
                  <a:pos x="T2" y="T3"/>
                </a:cxn>
                <a:cxn ang="0">
                  <a:pos x="T4" y="T5"/>
                </a:cxn>
              </a:cxnLst>
              <a:rect l="0" t="0" r="r" b="b"/>
              <a:pathLst>
                <a:path w="58" h="19">
                  <a:moveTo>
                    <a:pt x="0" y="0"/>
                  </a:moveTo>
                  <a:lnTo>
                    <a:pt x="37" y="12"/>
                  </a:lnTo>
                  <a:lnTo>
                    <a:pt x="58"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2" name="Freeform 1175">
              <a:extLst>
                <a:ext uri="{FF2B5EF4-FFF2-40B4-BE49-F238E27FC236}">
                  <a16:creationId xmlns:a16="http://schemas.microsoft.com/office/drawing/2014/main" id="{1964B539-3700-7DDF-6585-E466D30BA5A2}"/>
                </a:ext>
              </a:extLst>
            </p:cNvPr>
            <p:cNvSpPr>
              <a:spLocks/>
            </p:cNvSpPr>
            <p:nvPr/>
          </p:nvSpPr>
          <p:spPr bwMode="auto">
            <a:xfrm>
              <a:off x="2681288" y="2614613"/>
              <a:ext cx="103188" cy="30163"/>
            </a:xfrm>
            <a:custGeom>
              <a:avLst/>
              <a:gdLst>
                <a:gd name="T0" fmla="*/ 0 w 65"/>
                <a:gd name="T1" fmla="*/ 19 h 19"/>
                <a:gd name="T2" fmla="*/ 9 w 65"/>
                <a:gd name="T3" fmla="*/ 17 h 19"/>
                <a:gd name="T4" fmla="*/ 54 w 65"/>
                <a:gd name="T5" fmla="*/ 3 h 19"/>
                <a:gd name="T6" fmla="*/ 65 w 65"/>
                <a:gd name="T7" fmla="*/ 0 h 19"/>
              </a:gdLst>
              <a:ahLst/>
              <a:cxnLst>
                <a:cxn ang="0">
                  <a:pos x="T0" y="T1"/>
                </a:cxn>
                <a:cxn ang="0">
                  <a:pos x="T2" y="T3"/>
                </a:cxn>
                <a:cxn ang="0">
                  <a:pos x="T4" y="T5"/>
                </a:cxn>
                <a:cxn ang="0">
                  <a:pos x="T6" y="T7"/>
                </a:cxn>
              </a:cxnLst>
              <a:rect l="0" t="0" r="r" b="b"/>
              <a:pathLst>
                <a:path w="65" h="19">
                  <a:moveTo>
                    <a:pt x="0" y="19"/>
                  </a:moveTo>
                  <a:lnTo>
                    <a:pt x="9" y="17"/>
                  </a:lnTo>
                  <a:lnTo>
                    <a:pt x="54" y="3"/>
                  </a:lnTo>
                  <a:lnTo>
                    <a:pt x="65"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3" name="Freeform 1176">
              <a:extLst>
                <a:ext uri="{FF2B5EF4-FFF2-40B4-BE49-F238E27FC236}">
                  <a16:creationId xmlns:a16="http://schemas.microsoft.com/office/drawing/2014/main" id="{7C91EAA3-3FFC-E0B6-E66A-C3BCC67084F7}"/>
                </a:ext>
              </a:extLst>
            </p:cNvPr>
            <p:cNvSpPr>
              <a:spLocks/>
            </p:cNvSpPr>
            <p:nvPr/>
          </p:nvSpPr>
          <p:spPr bwMode="auto">
            <a:xfrm>
              <a:off x="6688138" y="2614613"/>
              <a:ext cx="103188" cy="30163"/>
            </a:xfrm>
            <a:custGeom>
              <a:avLst/>
              <a:gdLst>
                <a:gd name="T0" fmla="*/ 0 w 65"/>
                <a:gd name="T1" fmla="*/ 0 h 19"/>
                <a:gd name="T2" fmla="*/ 12 w 65"/>
                <a:gd name="T3" fmla="*/ 3 h 19"/>
                <a:gd name="T4" fmla="*/ 57 w 65"/>
                <a:gd name="T5" fmla="*/ 17 h 19"/>
                <a:gd name="T6" fmla="*/ 65 w 65"/>
                <a:gd name="T7" fmla="*/ 19 h 19"/>
              </a:gdLst>
              <a:ahLst/>
              <a:cxnLst>
                <a:cxn ang="0">
                  <a:pos x="T0" y="T1"/>
                </a:cxn>
                <a:cxn ang="0">
                  <a:pos x="T2" y="T3"/>
                </a:cxn>
                <a:cxn ang="0">
                  <a:pos x="T4" y="T5"/>
                </a:cxn>
                <a:cxn ang="0">
                  <a:pos x="T6" y="T7"/>
                </a:cxn>
              </a:cxnLst>
              <a:rect l="0" t="0" r="r" b="b"/>
              <a:pathLst>
                <a:path w="65" h="19">
                  <a:moveTo>
                    <a:pt x="0" y="0"/>
                  </a:moveTo>
                  <a:lnTo>
                    <a:pt x="12" y="3"/>
                  </a:lnTo>
                  <a:lnTo>
                    <a:pt x="57" y="17"/>
                  </a:lnTo>
                  <a:lnTo>
                    <a:pt x="65"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4" name="Freeform 1177">
              <a:extLst>
                <a:ext uri="{FF2B5EF4-FFF2-40B4-BE49-F238E27FC236}">
                  <a16:creationId xmlns:a16="http://schemas.microsoft.com/office/drawing/2014/main" id="{492E4126-9CB4-79BB-520A-7FBB794FF8C0}"/>
                </a:ext>
              </a:extLst>
            </p:cNvPr>
            <p:cNvSpPr>
              <a:spLocks/>
            </p:cNvSpPr>
            <p:nvPr/>
          </p:nvSpPr>
          <p:spPr bwMode="auto">
            <a:xfrm>
              <a:off x="2784476" y="2586038"/>
              <a:ext cx="112713" cy="28575"/>
            </a:xfrm>
            <a:custGeom>
              <a:avLst/>
              <a:gdLst>
                <a:gd name="T0" fmla="*/ 0 w 71"/>
                <a:gd name="T1" fmla="*/ 18 h 18"/>
                <a:gd name="T2" fmla="*/ 34 w 71"/>
                <a:gd name="T3" fmla="*/ 9 h 18"/>
                <a:gd name="T4" fmla="*/ 71 w 71"/>
                <a:gd name="T5" fmla="*/ 0 h 18"/>
              </a:gdLst>
              <a:ahLst/>
              <a:cxnLst>
                <a:cxn ang="0">
                  <a:pos x="T0" y="T1"/>
                </a:cxn>
                <a:cxn ang="0">
                  <a:pos x="T2" y="T3"/>
                </a:cxn>
                <a:cxn ang="0">
                  <a:pos x="T4" y="T5"/>
                </a:cxn>
              </a:cxnLst>
              <a:rect l="0" t="0" r="r" b="b"/>
              <a:pathLst>
                <a:path w="71" h="18">
                  <a:moveTo>
                    <a:pt x="0" y="18"/>
                  </a:moveTo>
                  <a:lnTo>
                    <a:pt x="34" y="9"/>
                  </a:lnTo>
                  <a:lnTo>
                    <a:pt x="71"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5" name="Freeform 1178">
              <a:extLst>
                <a:ext uri="{FF2B5EF4-FFF2-40B4-BE49-F238E27FC236}">
                  <a16:creationId xmlns:a16="http://schemas.microsoft.com/office/drawing/2014/main" id="{AC981FFC-CAF6-85B7-BEA0-C678DFD1529D}"/>
                </a:ext>
              </a:extLst>
            </p:cNvPr>
            <p:cNvSpPr>
              <a:spLocks/>
            </p:cNvSpPr>
            <p:nvPr/>
          </p:nvSpPr>
          <p:spPr bwMode="auto">
            <a:xfrm>
              <a:off x="6575426" y="2586038"/>
              <a:ext cx="112713" cy="28575"/>
            </a:xfrm>
            <a:custGeom>
              <a:avLst/>
              <a:gdLst>
                <a:gd name="T0" fmla="*/ 0 w 71"/>
                <a:gd name="T1" fmla="*/ 0 h 18"/>
                <a:gd name="T2" fmla="*/ 38 w 71"/>
                <a:gd name="T3" fmla="*/ 9 h 18"/>
                <a:gd name="T4" fmla="*/ 71 w 71"/>
                <a:gd name="T5" fmla="*/ 18 h 18"/>
              </a:gdLst>
              <a:ahLst/>
              <a:cxnLst>
                <a:cxn ang="0">
                  <a:pos x="T0" y="T1"/>
                </a:cxn>
                <a:cxn ang="0">
                  <a:pos x="T2" y="T3"/>
                </a:cxn>
                <a:cxn ang="0">
                  <a:pos x="T4" y="T5"/>
                </a:cxn>
              </a:cxnLst>
              <a:rect l="0" t="0" r="r" b="b"/>
              <a:pathLst>
                <a:path w="71" h="18">
                  <a:moveTo>
                    <a:pt x="0" y="0"/>
                  </a:moveTo>
                  <a:lnTo>
                    <a:pt x="38" y="9"/>
                  </a:lnTo>
                  <a:lnTo>
                    <a:pt x="71"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6" name="Freeform 1179">
              <a:extLst>
                <a:ext uri="{FF2B5EF4-FFF2-40B4-BE49-F238E27FC236}">
                  <a16:creationId xmlns:a16="http://schemas.microsoft.com/office/drawing/2014/main" id="{C41CD1EC-3C11-E284-7F2D-F181DC5E80E3}"/>
                </a:ext>
              </a:extLst>
            </p:cNvPr>
            <p:cNvSpPr>
              <a:spLocks/>
            </p:cNvSpPr>
            <p:nvPr/>
          </p:nvSpPr>
          <p:spPr bwMode="auto">
            <a:xfrm>
              <a:off x="2897188" y="2555875"/>
              <a:ext cx="125413" cy="30163"/>
            </a:xfrm>
            <a:custGeom>
              <a:avLst/>
              <a:gdLst>
                <a:gd name="T0" fmla="*/ 0 w 79"/>
                <a:gd name="T1" fmla="*/ 19 h 19"/>
                <a:gd name="T2" fmla="*/ 8 w 79"/>
                <a:gd name="T3" fmla="*/ 16 h 19"/>
                <a:gd name="T4" fmla="*/ 53 w 79"/>
                <a:gd name="T5" fmla="*/ 6 h 19"/>
                <a:gd name="T6" fmla="*/ 79 w 79"/>
                <a:gd name="T7" fmla="*/ 0 h 19"/>
              </a:gdLst>
              <a:ahLst/>
              <a:cxnLst>
                <a:cxn ang="0">
                  <a:pos x="T0" y="T1"/>
                </a:cxn>
                <a:cxn ang="0">
                  <a:pos x="T2" y="T3"/>
                </a:cxn>
                <a:cxn ang="0">
                  <a:pos x="T4" y="T5"/>
                </a:cxn>
                <a:cxn ang="0">
                  <a:pos x="T6" y="T7"/>
                </a:cxn>
              </a:cxnLst>
              <a:rect l="0" t="0" r="r" b="b"/>
              <a:pathLst>
                <a:path w="79" h="19">
                  <a:moveTo>
                    <a:pt x="0" y="19"/>
                  </a:moveTo>
                  <a:lnTo>
                    <a:pt x="8" y="16"/>
                  </a:lnTo>
                  <a:lnTo>
                    <a:pt x="53" y="6"/>
                  </a:lnTo>
                  <a:lnTo>
                    <a:pt x="79"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7" name="Freeform 1180">
              <a:extLst>
                <a:ext uri="{FF2B5EF4-FFF2-40B4-BE49-F238E27FC236}">
                  <a16:creationId xmlns:a16="http://schemas.microsoft.com/office/drawing/2014/main" id="{B6BE4FCA-7D14-3646-40A7-1DC3C98E7CEA}"/>
                </a:ext>
              </a:extLst>
            </p:cNvPr>
            <p:cNvSpPr>
              <a:spLocks/>
            </p:cNvSpPr>
            <p:nvPr/>
          </p:nvSpPr>
          <p:spPr bwMode="auto">
            <a:xfrm>
              <a:off x="6450013" y="2555875"/>
              <a:ext cx="125413" cy="30163"/>
            </a:xfrm>
            <a:custGeom>
              <a:avLst/>
              <a:gdLst>
                <a:gd name="T0" fmla="*/ 0 w 79"/>
                <a:gd name="T1" fmla="*/ 0 h 19"/>
                <a:gd name="T2" fmla="*/ 26 w 79"/>
                <a:gd name="T3" fmla="*/ 6 h 19"/>
                <a:gd name="T4" fmla="*/ 71 w 79"/>
                <a:gd name="T5" fmla="*/ 16 h 19"/>
                <a:gd name="T6" fmla="*/ 79 w 79"/>
                <a:gd name="T7" fmla="*/ 19 h 19"/>
              </a:gdLst>
              <a:ahLst/>
              <a:cxnLst>
                <a:cxn ang="0">
                  <a:pos x="T0" y="T1"/>
                </a:cxn>
                <a:cxn ang="0">
                  <a:pos x="T2" y="T3"/>
                </a:cxn>
                <a:cxn ang="0">
                  <a:pos x="T4" y="T5"/>
                </a:cxn>
                <a:cxn ang="0">
                  <a:pos x="T6" y="T7"/>
                </a:cxn>
              </a:cxnLst>
              <a:rect l="0" t="0" r="r" b="b"/>
              <a:pathLst>
                <a:path w="79" h="19">
                  <a:moveTo>
                    <a:pt x="0" y="0"/>
                  </a:moveTo>
                  <a:lnTo>
                    <a:pt x="26" y="6"/>
                  </a:lnTo>
                  <a:lnTo>
                    <a:pt x="71" y="16"/>
                  </a:lnTo>
                  <a:lnTo>
                    <a:pt x="79"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8" name="Freeform 1181">
              <a:extLst>
                <a:ext uri="{FF2B5EF4-FFF2-40B4-BE49-F238E27FC236}">
                  <a16:creationId xmlns:a16="http://schemas.microsoft.com/office/drawing/2014/main" id="{59EC5F43-49F4-17A3-5E8E-7BBC344207CC}"/>
                </a:ext>
              </a:extLst>
            </p:cNvPr>
            <p:cNvSpPr>
              <a:spLocks/>
            </p:cNvSpPr>
            <p:nvPr/>
          </p:nvSpPr>
          <p:spPr bwMode="auto">
            <a:xfrm>
              <a:off x="3022601" y="2525713"/>
              <a:ext cx="141288" cy="30163"/>
            </a:xfrm>
            <a:custGeom>
              <a:avLst/>
              <a:gdLst>
                <a:gd name="T0" fmla="*/ 0 w 89"/>
                <a:gd name="T1" fmla="*/ 19 h 19"/>
                <a:gd name="T2" fmla="*/ 19 w 89"/>
                <a:gd name="T3" fmla="*/ 14 h 19"/>
                <a:gd name="T4" fmla="*/ 64 w 89"/>
                <a:gd name="T5" fmla="*/ 5 h 19"/>
                <a:gd name="T6" fmla="*/ 89 w 89"/>
                <a:gd name="T7" fmla="*/ 0 h 19"/>
              </a:gdLst>
              <a:ahLst/>
              <a:cxnLst>
                <a:cxn ang="0">
                  <a:pos x="T0" y="T1"/>
                </a:cxn>
                <a:cxn ang="0">
                  <a:pos x="T2" y="T3"/>
                </a:cxn>
                <a:cxn ang="0">
                  <a:pos x="T4" y="T5"/>
                </a:cxn>
                <a:cxn ang="0">
                  <a:pos x="T6" y="T7"/>
                </a:cxn>
              </a:cxnLst>
              <a:rect l="0" t="0" r="r" b="b"/>
              <a:pathLst>
                <a:path w="89" h="19">
                  <a:moveTo>
                    <a:pt x="0" y="19"/>
                  </a:moveTo>
                  <a:lnTo>
                    <a:pt x="19" y="14"/>
                  </a:lnTo>
                  <a:lnTo>
                    <a:pt x="64" y="5"/>
                  </a:lnTo>
                  <a:lnTo>
                    <a:pt x="89"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79" name="Freeform 1182">
              <a:extLst>
                <a:ext uri="{FF2B5EF4-FFF2-40B4-BE49-F238E27FC236}">
                  <a16:creationId xmlns:a16="http://schemas.microsoft.com/office/drawing/2014/main" id="{9F7045C8-00BB-F51F-E209-7CD4E17129B2}"/>
                </a:ext>
              </a:extLst>
            </p:cNvPr>
            <p:cNvSpPr>
              <a:spLocks/>
            </p:cNvSpPr>
            <p:nvPr/>
          </p:nvSpPr>
          <p:spPr bwMode="auto">
            <a:xfrm>
              <a:off x="6308726" y="2525713"/>
              <a:ext cx="141288" cy="30163"/>
            </a:xfrm>
            <a:custGeom>
              <a:avLst/>
              <a:gdLst>
                <a:gd name="T0" fmla="*/ 0 w 89"/>
                <a:gd name="T1" fmla="*/ 0 h 19"/>
                <a:gd name="T2" fmla="*/ 25 w 89"/>
                <a:gd name="T3" fmla="*/ 5 h 19"/>
                <a:gd name="T4" fmla="*/ 70 w 89"/>
                <a:gd name="T5" fmla="*/ 14 h 19"/>
                <a:gd name="T6" fmla="*/ 89 w 89"/>
                <a:gd name="T7" fmla="*/ 19 h 19"/>
              </a:gdLst>
              <a:ahLst/>
              <a:cxnLst>
                <a:cxn ang="0">
                  <a:pos x="T0" y="T1"/>
                </a:cxn>
                <a:cxn ang="0">
                  <a:pos x="T2" y="T3"/>
                </a:cxn>
                <a:cxn ang="0">
                  <a:pos x="T4" y="T5"/>
                </a:cxn>
                <a:cxn ang="0">
                  <a:pos x="T6" y="T7"/>
                </a:cxn>
              </a:cxnLst>
              <a:rect l="0" t="0" r="r" b="b"/>
              <a:pathLst>
                <a:path w="89" h="19">
                  <a:moveTo>
                    <a:pt x="0" y="0"/>
                  </a:moveTo>
                  <a:lnTo>
                    <a:pt x="25" y="5"/>
                  </a:lnTo>
                  <a:lnTo>
                    <a:pt x="70" y="14"/>
                  </a:lnTo>
                  <a:lnTo>
                    <a:pt x="89"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0" name="Freeform 1183">
              <a:extLst>
                <a:ext uri="{FF2B5EF4-FFF2-40B4-BE49-F238E27FC236}">
                  <a16:creationId xmlns:a16="http://schemas.microsoft.com/office/drawing/2014/main" id="{99C790DF-4BAB-1AE8-A91D-106218E002FB}"/>
                </a:ext>
              </a:extLst>
            </p:cNvPr>
            <p:cNvSpPr>
              <a:spLocks/>
            </p:cNvSpPr>
            <p:nvPr/>
          </p:nvSpPr>
          <p:spPr bwMode="auto">
            <a:xfrm>
              <a:off x="3163888" y="2495550"/>
              <a:ext cx="160338" cy="30163"/>
            </a:xfrm>
            <a:custGeom>
              <a:avLst/>
              <a:gdLst>
                <a:gd name="T0" fmla="*/ 0 w 101"/>
                <a:gd name="T1" fmla="*/ 19 h 19"/>
                <a:gd name="T2" fmla="*/ 20 w 101"/>
                <a:gd name="T3" fmla="*/ 15 h 19"/>
                <a:gd name="T4" fmla="*/ 65 w 101"/>
                <a:gd name="T5" fmla="*/ 6 h 19"/>
                <a:gd name="T6" fmla="*/ 101 w 101"/>
                <a:gd name="T7" fmla="*/ 0 h 19"/>
              </a:gdLst>
              <a:ahLst/>
              <a:cxnLst>
                <a:cxn ang="0">
                  <a:pos x="T0" y="T1"/>
                </a:cxn>
                <a:cxn ang="0">
                  <a:pos x="T2" y="T3"/>
                </a:cxn>
                <a:cxn ang="0">
                  <a:pos x="T4" y="T5"/>
                </a:cxn>
                <a:cxn ang="0">
                  <a:pos x="T6" y="T7"/>
                </a:cxn>
              </a:cxnLst>
              <a:rect l="0" t="0" r="r" b="b"/>
              <a:pathLst>
                <a:path w="101" h="19">
                  <a:moveTo>
                    <a:pt x="0" y="19"/>
                  </a:moveTo>
                  <a:lnTo>
                    <a:pt x="20" y="15"/>
                  </a:lnTo>
                  <a:lnTo>
                    <a:pt x="65" y="6"/>
                  </a:lnTo>
                  <a:lnTo>
                    <a:pt x="101"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1" name="Freeform 1184">
              <a:extLst>
                <a:ext uri="{FF2B5EF4-FFF2-40B4-BE49-F238E27FC236}">
                  <a16:creationId xmlns:a16="http://schemas.microsoft.com/office/drawing/2014/main" id="{E6BD1951-8A21-D03D-60DE-ABD19AE620A9}"/>
                </a:ext>
              </a:extLst>
            </p:cNvPr>
            <p:cNvSpPr>
              <a:spLocks/>
            </p:cNvSpPr>
            <p:nvPr/>
          </p:nvSpPr>
          <p:spPr bwMode="auto">
            <a:xfrm>
              <a:off x="6148388" y="2495550"/>
              <a:ext cx="160338" cy="30163"/>
            </a:xfrm>
            <a:custGeom>
              <a:avLst/>
              <a:gdLst>
                <a:gd name="T0" fmla="*/ 0 w 101"/>
                <a:gd name="T1" fmla="*/ 0 h 19"/>
                <a:gd name="T2" fmla="*/ 36 w 101"/>
                <a:gd name="T3" fmla="*/ 6 h 19"/>
                <a:gd name="T4" fmla="*/ 81 w 101"/>
                <a:gd name="T5" fmla="*/ 15 h 19"/>
                <a:gd name="T6" fmla="*/ 101 w 101"/>
                <a:gd name="T7" fmla="*/ 19 h 19"/>
              </a:gdLst>
              <a:ahLst/>
              <a:cxnLst>
                <a:cxn ang="0">
                  <a:pos x="T0" y="T1"/>
                </a:cxn>
                <a:cxn ang="0">
                  <a:pos x="T2" y="T3"/>
                </a:cxn>
                <a:cxn ang="0">
                  <a:pos x="T4" y="T5"/>
                </a:cxn>
                <a:cxn ang="0">
                  <a:pos x="T6" y="T7"/>
                </a:cxn>
              </a:cxnLst>
              <a:rect l="0" t="0" r="r" b="b"/>
              <a:pathLst>
                <a:path w="101" h="19">
                  <a:moveTo>
                    <a:pt x="0" y="0"/>
                  </a:moveTo>
                  <a:lnTo>
                    <a:pt x="36" y="6"/>
                  </a:lnTo>
                  <a:lnTo>
                    <a:pt x="81" y="15"/>
                  </a:lnTo>
                  <a:lnTo>
                    <a:pt x="101"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2" name="Freeform 1185">
              <a:extLst>
                <a:ext uri="{FF2B5EF4-FFF2-40B4-BE49-F238E27FC236}">
                  <a16:creationId xmlns:a16="http://schemas.microsoft.com/office/drawing/2014/main" id="{27040C66-5A09-2E23-FC98-40B2B94CF982}"/>
                </a:ext>
              </a:extLst>
            </p:cNvPr>
            <p:cNvSpPr>
              <a:spLocks/>
            </p:cNvSpPr>
            <p:nvPr/>
          </p:nvSpPr>
          <p:spPr bwMode="auto">
            <a:xfrm>
              <a:off x="3324226" y="2465388"/>
              <a:ext cx="190500" cy="30163"/>
            </a:xfrm>
            <a:custGeom>
              <a:avLst/>
              <a:gdLst>
                <a:gd name="T0" fmla="*/ 0 w 120"/>
                <a:gd name="T1" fmla="*/ 19 h 19"/>
                <a:gd name="T2" fmla="*/ 10 w 120"/>
                <a:gd name="T3" fmla="*/ 17 h 19"/>
                <a:gd name="T4" fmla="*/ 55 w 120"/>
                <a:gd name="T5" fmla="*/ 10 h 19"/>
                <a:gd name="T6" fmla="*/ 100 w 120"/>
                <a:gd name="T7" fmla="*/ 3 h 19"/>
                <a:gd name="T8" fmla="*/ 120 w 120"/>
                <a:gd name="T9" fmla="*/ 0 h 19"/>
              </a:gdLst>
              <a:ahLst/>
              <a:cxnLst>
                <a:cxn ang="0">
                  <a:pos x="T0" y="T1"/>
                </a:cxn>
                <a:cxn ang="0">
                  <a:pos x="T2" y="T3"/>
                </a:cxn>
                <a:cxn ang="0">
                  <a:pos x="T4" y="T5"/>
                </a:cxn>
                <a:cxn ang="0">
                  <a:pos x="T6" y="T7"/>
                </a:cxn>
                <a:cxn ang="0">
                  <a:pos x="T8" y="T9"/>
                </a:cxn>
              </a:cxnLst>
              <a:rect l="0" t="0" r="r" b="b"/>
              <a:pathLst>
                <a:path w="120" h="19">
                  <a:moveTo>
                    <a:pt x="0" y="19"/>
                  </a:moveTo>
                  <a:lnTo>
                    <a:pt x="10" y="17"/>
                  </a:lnTo>
                  <a:lnTo>
                    <a:pt x="55" y="10"/>
                  </a:lnTo>
                  <a:lnTo>
                    <a:pt x="100" y="3"/>
                  </a:lnTo>
                  <a:lnTo>
                    <a:pt x="120"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3" name="Freeform 1186">
              <a:extLst>
                <a:ext uri="{FF2B5EF4-FFF2-40B4-BE49-F238E27FC236}">
                  <a16:creationId xmlns:a16="http://schemas.microsoft.com/office/drawing/2014/main" id="{85FE342C-D2B7-7D21-C4DD-B6F7BF4D2986}"/>
                </a:ext>
              </a:extLst>
            </p:cNvPr>
            <p:cNvSpPr>
              <a:spLocks/>
            </p:cNvSpPr>
            <p:nvPr/>
          </p:nvSpPr>
          <p:spPr bwMode="auto">
            <a:xfrm>
              <a:off x="5957888" y="2465388"/>
              <a:ext cx="190500" cy="30163"/>
            </a:xfrm>
            <a:custGeom>
              <a:avLst/>
              <a:gdLst>
                <a:gd name="T0" fmla="*/ 0 w 120"/>
                <a:gd name="T1" fmla="*/ 0 h 19"/>
                <a:gd name="T2" fmla="*/ 20 w 120"/>
                <a:gd name="T3" fmla="*/ 3 h 19"/>
                <a:gd name="T4" fmla="*/ 65 w 120"/>
                <a:gd name="T5" fmla="*/ 10 h 19"/>
                <a:gd name="T6" fmla="*/ 110 w 120"/>
                <a:gd name="T7" fmla="*/ 17 h 19"/>
                <a:gd name="T8" fmla="*/ 120 w 120"/>
                <a:gd name="T9" fmla="*/ 19 h 19"/>
              </a:gdLst>
              <a:ahLst/>
              <a:cxnLst>
                <a:cxn ang="0">
                  <a:pos x="T0" y="T1"/>
                </a:cxn>
                <a:cxn ang="0">
                  <a:pos x="T2" y="T3"/>
                </a:cxn>
                <a:cxn ang="0">
                  <a:pos x="T4" y="T5"/>
                </a:cxn>
                <a:cxn ang="0">
                  <a:pos x="T6" y="T7"/>
                </a:cxn>
                <a:cxn ang="0">
                  <a:pos x="T8" y="T9"/>
                </a:cxn>
              </a:cxnLst>
              <a:rect l="0" t="0" r="r" b="b"/>
              <a:pathLst>
                <a:path w="120" h="19">
                  <a:moveTo>
                    <a:pt x="0" y="0"/>
                  </a:moveTo>
                  <a:lnTo>
                    <a:pt x="20" y="3"/>
                  </a:lnTo>
                  <a:lnTo>
                    <a:pt x="65" y="10"/>
                  </a:lnTo>
                  <a:lnTo>
                    <a:pt x="110" y="17"/>
                  </a:lnTo>
                  <a:lnTo>
                    <a:pt x="120"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4" name="Freeform 1187">
              <a:extLst>
                <a:ext uri="{FF2B5EF4-FFF2-40B4-BE49-F238E27FC236}">
                  <a16:creationId xmlns:a16="http://schemas.microsoft.com/office/drawing/2014/main" id="{57BFCA5A-FF7F-2F81-9855-271B712FBC79}"/>
                </a:ext>
              </a:extLst>
            </p:cNvPr>
            <p:cNvSpPr>
              <a:spLocks/>
            </p:cNvSpPr>
            <p:nvPr/>
          </p:nvSpPr>
          <p:spPr bwMode="auto">
            <a:xfrm>
              <a:off x="3514726" y="2435225"/>
              <a:ext cx="233363" cy="30163"/>
            </a:xfrm>
            <a:custGeom>
              <a:avLst/>
              <a:gdLst>
                <a:gd name="T0" fmla="*/ 0 w 147"/>
                <a:gd name="T1" fmla="*/ 19 h 19"/>
                <a:gd name="T2" fmla="*/ 25 w 147"/>
                <a:gd name="T3" fmla="*/ 16 h 19"/>
                <a:gd name="T4" fmla="*/ 70 w 147"/>
                <a:gd name="T5" fmla="*/ 10 h 19"/>
                <a:gd name="T6" fmla="*/ 115 w 147"/>
                <a:gd name="T7" fmla="*/ 4 h 19"/>
                <a:gd name="T8" fmla="*/ 147 w 147"/>
                <a:gd name="T9" fmla="*/ 0 h 19"/>
              </a:gdLst>
              <a:ahLst/>
              <a:cxnLst>
                <a:cxn ang="0">
                  <a:pos x="T0" y="T1"/>
                </a:cxn>
                <a:cxn ang="0">
                  <a:pos x="T2" y="T3"/>
                </a:cxn>
                <a:cxn ang="0">
                  <a:pos x="T4" y="T5"/>
                </a:cxn>
                <a:cxn ang="0">
                  <a:pos x="T6" y="T7"/>
                </a:cxn>
                <a:cxn ang="0">
                  <a:pos x="T8" y="T9"/>
                </a:cxn>
              </a:cxnLst>
              <a:rect l="0" t="0" r="r" b="b"/>
              <a:pathLst>
                <a:path w="147" h="19">
                  <a:moveTo>
                    <a:pt x="0" y="19"/>
                  </a:moveTo>
                  <a:lnTo>
                    <a:pt x="25" y="16"/>
                  </a:lnTo>
                  <a:lnTo>
                    <a:pt x="70" y="10"/>
                  </a:lnTo>
                  <a:lnTo>
                    <a:pt x="115" y="4"/>
                  </a:lnTo>
                  <a:lnTo>
                    <a:pt x="147"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5" name="Freeform 1188">
              <a:extLst>
                <a:ext uri="{FF2B5EF4-FFF2-40B4-BE49-F238E27FC236}">
                  <a16:creationId xmlns:a16="http://schemas.microsoft.com/office/drawing/2014/main" id="{1A0B02C9-C898-915F-BD38-F74E6EDCACA1}"/>
                </a:ext>
              </a:extLst>
            </p:cNvPr>
            <p:cNvSpPr>
              <a:spLocks/>
            </p:cNvSpPr>
            <p:nvPr/>
          </p:nvSpPr>
          <p:spPr bwMode="auto">
            <a:xfrm>
              <a:off x="5724526" y="2435225"/>
              <a:ext cx="233363" cy="30163"/>
            </a:xfrm>
            <a:custGeom>
              <a:avLst/>
              <a:gdLst>
                <a:gd name="T0" fmla="*/ 0 w 147"/>
                <a:gd name="T1" fmla="*/ 0 h 19"/>
                <a:gd name="T2" fmla="*/ 32 w 147"/>
                <a:gd name="T3" fmla="*/ 4 h 19"/>
                <a:gd name="T4" fmla="*/ 77 w 147"/>
                <a:gd name="T5" fmla="*/ 10 h 19"/>
                <a:gd name="T6" fmla="*/ 122 w 147"/>
                <a:gd name="T7" fmla="*/ 16 h 19"/>
                <a:gd name="T8" fmla="*/ 147 w 147"/>
                <a:gd name="T9" fmla="*/ 19 h 19"/>
              </a:gdLst>
              <a:ahLst/>
              <a:cxnLst>
                <a:cxn ang="0">
                  <a:pos x="T0" y="T1"/>
                </a:cxn>
                <a:cxn ang="0">
                  <a:pos x="T2" y="T3"/>
                </a:cxn>
                <a:cxn ang="0">
                  <a:pos x="T4" y="T5"/>
                </a:cxn>
                <a:cxn ang="0">
                  <a:pos x="T6" y="T7"/>
                </a:cxn>
                <a:cxn ang="0">
                  <a:pos x="T8" y="T9"/>
                </a:cxn>
              </a:cxnLst>
              <a:rect l="0" t="0" r="r" b="b"/>
              <a:pathLst>
                <a:path w="147" h="19">
                  <a:moveTo>
                    <a:pt x="0" y="0"/>
                  </a:moveTo>
                  <a:lnTo>
                    <a:pt x="32" y="4"/>
                  </a:lnTo>
                  <a:lnTo>
                    <a:pt x="77" y="10"/>
                  </a:lnTo>
                  <a:lnTo>
                    <a:pt x="122" y="16"/>
                  </a:lnTo>
                  <a:lnTo>
                    <a:pt x="147" y="19"/>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6" name="Freeform 1189">
              <a:extLst>
                <a:ext uri="{FF2B5EF4-FFF2-40B4-BE49-F238E27FC236}">
                  <a16:creationId xmlns:a16="http://schemas.microsoft.com/office/drawing/2014/main" id="{3C8AF55D-159E-73B9-861A-D68D14288162}"/>
                </a:ext>
              </a:extLst>
            </p:cNvPr>
            <p:cNvSpPr>
              <a:spLocks/>
            </p:cNvSpPr>
            <p:nvPr/>
          </p:nvSpPr>
          <p:spPr bwMode="auto">
            <a:xfrm>
              <a:off x="3748088" y="2406650"/>
              <a:ext cx="322263" cy="28575"/>
            </a:xfrm>
            <a:custGeom>
              <a:avLst/>
              <a:gdLst>
                <a:gd name="T0" fmla="*/ 0 w 203"/>
                <a:gd name="T1" fmla="*/ 18 h 18"/>
                <a:gd name="T2" fmla="*/ 13 w 203"/>
                <a:gd name="T3" fmla="*/ 17 h 18"/>
                <a:gd name="T4" fmla="*/ 58 w 203"/>
                <a:gd name="T5" fmla="*/ 12 h 18"/>
                <a:gd name="T6" fmla="*/ 104 w 203"/>
                <a:gd name="T7" fmla="*/ 8 h 18"/>
                <a:gd name="T8" fmla="*/ 149 w 203"/>
                <a:gd name="T9" fmla="*/ 4 h 18"/>
                <a:gd name="T10" fmla="*/ 194 w 203"/>
                <a:gd name="T11" fmla="*/ 0 h 18"/>
                <a:gd name="T12" fmla="*/ 203 w 20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03" h="18">
                  <a:moveTo>
                    <a:pt x="0" y="18"/>
                  </a:moveTo>
                  <a:lnTo>
                    <a:pt x="13" y="17"/>
                  </a:lnTo>
                  <a:lnTo>
                    <a:pt x="58" y="12"/>
                  </a:lnTo>
                  <a:lnTo>
                    <a:pt x="104" y="8"/>
                  </a:lnTo>
                  <a:lnTo>
                    <a:pt x="149" y="4"/>
                  </a:lnTo>
                  <a:lnTo>
                    <a:pt x="194" y="0"/>
                  </a:lnTo>
                  <a:lnTo>
                    <a:pt x="203"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7" name="Freeform 1190">
              <a:extLst>
                <a:ext uri="{FF2B5EF4-FFF2-40B4-BE49-F238E27FC236}">
                  <a16:creationId xmlns:a16="http://schemas.microsoft.com/office/drawing/2014/main" id="{8EF7A752-6C4B-79A5-DC67-4C0C76DFC619}"/>
                </a:ext>
              </a:extLst>
            </p:cNvPr>
            <p:cNvSpPr>
              <a:spLocks/>
            </p:cNvSpPr>
            <p:nvPr/>
          </p:nvSpPr>
          <p:spPr bwMode="auto">
            <a:xfrm>
              <a:off x="5402263" y="2406650"/>
              <a:ext cx="322263" cy="28575"/>
            </a:xfrm>
            <a:custGeom>
              <a:avLst/>
              <a:gdLst>
                <a:gd name="T0" fmla="*/ 0 w 203"/>
                <a:gd name="T1" fmla="*/ 0 h 18"/>
                <a:gd name="T2" fmla="*/ 9 w 203"/>
                <a:gd name="T3" fmla="*/ 0 h 18"/>
                <a:gd name="T4" fmla="*/ 54 w 203"/>
                <a:gd name="T5" fmla="*/ 4 h 18"/>
                <a:gd name="T6" fmla="*/ 99 w 203"/>
                <a:gd name="T7" fmla="*/ 8 h 18"/>
                <a:gd name="T8" fmla="*/ 145 w 203"/>
                <a:gd name="T9" fmla="*/ 12 h 18"/>
                <a:gd name="T10" fmla="*/ 190 w 203"/>
                <a:gd name="T11" fmla="*/ 17 h 18"/>
                <a:gd name="T12" fmla="*/ 203 w 203"/>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03" h="18">
                  <a:moveTo>
                    <a:pt x="0" y="0"/>
                  </a:moveTo>
                  <a:lnTo>
                    <a:pt x="9" y="0"/>
                  </a:lnTo>
                  <a:lnTo>
                    <a:pt x="54" y="4"/>
                  </a:lnTo>
                  <a:lnTo>
                    <a:pt x="99" y="8"/>
                  </a:lnTo>
                  <a:lnTo>
                    <a:pt x="145" y="12"/>
                  </a:lnTo>
                  <a:lnTo>
                    <a:pt x="190" y="17"/>
                  </a:lnTo>
                  <a:lnTo>
                    <a:pt x="203" y="18"/>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8" name="Freeform 1191">
              <a:extLst>
                <a:ext uri="{FF2B5EF4-FFF2-40B4-BE49-F238E27FC236}">
                  <a16:creationId xmlns:a16="http://schemas.microsoft.com/office/drawing/2014/main" id="{BA0B122D-2ACD-D97D-8A2C-6D0F1A65E35C}"/>
                </a:ext>
              </a:extLst>
            </p:cNvPr>
            <p:cNvSpPr>
              <a:spLocks/>
            </p:cNvSpPr>
            <p:nvPr/>
          </p:nvSpPr>
          <p:spPr bwMode="auto">
            <a:xfrm>
              <a:off x="4070351" y="2381250"/>
              <a:ext cx="1331913" cy="25400"/>
            </a:xfrm>
            <a:custGeom>
              <a:avLst/>
              <a:gdLst>
                <a:gd name="T0" fmla="*/ 0 w 839"/>
                <a:gd name="T1" fmla="*/ 16 h 16"/>
                <a:gd name="T2" fmla="*/ 36 w 839"/>
                <a:gd name="T3" fmla="*/ 13 h 16"/>
                <a:gd name="T4" fmla="*/ 81 w 839"/>
                <a:gd name="T5" fmla="*/ 10 h 16"/>
                <a:gd name="T6" fmla="*/ 126 w 839"/>
                <a:gd name="T7" fmla="*/ 8 h 16"/>
                <a:gd name="T8" fmla="*/ 171 w 839"/>
                <a:gd name="T9" fmla="*/ 6 h 16"/>
                <a:gd name="T10" fmla="*/ 216 w 839"/>
                <a:gd name="T11" fmla="*/ 4 h 16"/>
                <a:gd name="T12" fmla="*/ 261 w 839"/>
                <a:gd name="T13" fmla="*/ 3 h 16"/>
                <a:gd name="T14" fmla="*/ 307 w 839"/>
                <a:gd name="T15" fmla="*/ 2 h 16"/>
                <a:gd name="T16" fmla="*/ 352 w 839"/>
                <a:gd name="T17" fmla="*/ 1 h 16"/>
                <a:gd name="T18" fmla="*/ 397 w 839"/>
                <a:gd name="T19" fmla="*/ 0 h 16"/>
                <a:gd name="T20" fmla="*/ 442 w 839"/>
                <a:gd name="T21" fmla="*/ 0 h 16"/>
                <a:gd name="T22" fmla="*/ 487 w 839"/>
                <a:gd name="T23" fmla="*/ 1 h 16"/>
                <a:gd name="T24" fmla="*/ 532 w 839"/>
                <a:gd name="T25" fmla="*/ 2 h 16"/>
                <a:gd name="T26" fmla="*/ 578 w 839"/>
                <a:gd name="T27" fmla="*/ 3 h 16"/>
                <a:gd name="T28" fmla="*/ 623 w 839"/>
                <a:gd name="T29" fmla="*/ 4 h 16"/>
                <a:gd name="T30" fmla="*/ 668 w 839"/>
                <a:gd name="T31" fmla="*/ 6 h 16"/>
                <a:gd name="T32" fmla="*/ 713 w 839"/>
                <a:gd name="T33" fmla="*/ 8 h 16"/>
                <a:gd name="T34" fmla="*/ 758 w 839"/>
                <a:gd name="T35" fmla="*/ 10 h 16"/>
                <a:gd name="T36" fmla="*/ 803 w 839"/>
                <a:gd name="T37" fmla="*/ 13 h 16"/>
                <a:gd name="T38" fmla="*/ 839 w 839"/>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16">
                  <a:moveTo>
                    <a:pt x="0" y="16"/>
                  </a:moveTo>
                  <a:lnTo>
                    <a:pt x="36" y="13"/>
                  </a:lnTo>
                  <a:lnTo>
                    <a:pt x="81" y="10"/>
                  </a:lnTo>
                  <a:lnTo>
                    <a:pt x="126" y="8"/>
                  </a:lnTo>
                  <a:lnTo>
                    <a:pt x="171" y="6"/>
                  </a:lnTo>
                  <a:lnTo>
                    <a:pt x="216" y="4"/>
                  </a:lnTo>
                  <a:lnTo>
                    <a:pt x="261" y="3"/>
                  </a:lnTo>
                  <a:lnTo>
                    <a:pt x="307" y="2"/>
                  </a:lnTo>
                  <a:lnTo>
                    <a:pt x="352" y="1"/>
                  </a:lnTo>
                  <a:lnTo>
                    <a:pt x="397" y="0"/>
                  </a:lnTo>
                  <a:lnTo>
                    <a:pt x="442" y="0"/>
                  </a:lnTo>
                  <a:lnTo>
                    <a:pt x="487" y="1"/>
                  </a:lnTo>
                  <a:lnTo>
                    <a:pt x="532" y="2"/>
                  </a:lnTo>
                  <a:lnTo>
                    <a:pt x="578" y="3"/>
                  </a:lnTo>
                  <a:lnTo>
                    <a:pt x="623" y="4"/>
                  </a:lnTo>
                  <a:lnTo>
                    <a:pt x="668" y="6"/>
                  </a:lnTo>
                  <a:lnTo>
                    <a:pt x="713" y="8"/>
                  </a:lnTo>
                  <a:lnTo>
                    <a:pt x="758" y="10"/>
                  </a:lnTo>
                  <a:lnTo>
                    <a:pt x="803" y="13"/>
                  </a:lnTo>
                  <a:lnTo>
                    <a:pt x="839" y="16"/>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89" name="Rectangle 388">
              <a:extLst>
                <a:ext uri="{FF2B5EF4-FFF2-40B4-BE49-F238E27FC236}">
                  <a16:creationId xmlns:a16="http://schemas.microsoft.com/office/drawing/2014/main" id="{83E9301B-813C-4AF0-AB11-FC19F34FC96E}"/>
                </a:ext>
              </a:extLst>
            </p:cNvPr>
            <p:cNvSpPr/>
            <p:nvPr/>
          </p:nvSpPr>
          <p:spPr>
            <a:xfrm>
              <a:off x="1598140" y="2183028"/>
              <a:ext cx="6268995" cy="22736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390" name="Straight Connector 389">
              <a:extLst>
                <a:ext uri="{FF2B5EF4-FFF2-40B4-BE49-F238E27FC236}">
                  <a16:creationId xmlns:a16="http://schemas.microsoft.com/office/drawing/2014/main" id="{6AC06CE6-2690-806B-8BA7-054349D9F132}"/>
                </a:ext>
              </a:extLst>
            </p:cNvPr>
            <p:cNvCxnSpPr>
              <a:stCxn id="389" idx="2"/>
              <a:endCxn id="389" idx="0"/>
            </p:cNvCxnSpPr>
            <p:nvPr/>
          </p:nvCxnSpPr>
          <p:spPr>
            <a:xfrm flipV="1">
              <a:off x="4732638" y="2183028"/>
              <a:ext cx="0" cy="2273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C9AA4B7-5FF9-0C8E-23E7-39B3F075A95A}"/>
                </a:ext>
              </a:extLst>
            </p:cNvPr>
            <p:cNvCxnSpPr>
              <a:stCxn id="389" idx="1"/>
              <a:endCxn id="389" idx="3"/>
            </p:cNvCxnSpPr>
            <p:nvPr/>
          </p:nvCxnSpPr>
          <p:spPr>
            <a:xfrm>
              <a:off x="1598140" y="3319850"/>
              <a:ext cx="626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2" name="Freeform 630">
              <a:extLst>
                <a:ext uri="{FF2B5EF4-FFF2-40B4-BE49-F238E27FC236}">
                  <a16:creationId xmlns:a16="http://schemas.microsoft.com/office/drawing/2014/main" id="{F0615792-2EFC-0A6A-5C05-B6B0FC1D3278}"/>
                </a:ext>
              </a:extLst>
            </p:cNvPr>
            <p:cNvSpPr>
              <a:spLocks/>
            </p:cNvSpPr>
            <p:nvPr/>
          </p:nvSpPr>
          <p:spPr bwMode="auto">
            <a:xfrm>
              <a:off x="5133976" y="3021013"/>
              <a:ext cx="2557463" cy="538163"/>
            </a:xfrm>
            <a:custGeom>
              <a:avLst/>
              <a:gdLst>
                <a:gd name="T0" fmla="*/ 1611 w 1611"/>
                <a:gd name="T1" fmla="*/ 0 h 339"/>
                <a:gd name="T2" fmla="*/ 1273 w 1611"/>
                <a:gd name="T3" fmla="*/ 339 h 339"/>
                <a:gd name="T4" fmla="*/ 996 w 1611"/>
                <a:gd name="T5" fmla="*/ 62 h 339"/>
                <a:gd name="T6" fmla="*/ 769 w 1611"/>
                <a:gd name="T7" fmla="*/ 288 h 339"/>
                <a:gd name="T8" fmla="*/ 584 w 1611"/>
                <a:gd name="T9" fmla="*/ 103 h 339"/>
                <a:gd name="T10" fmla="*/ 432 w 1611"/>
                <a:gd name="T11" fmla="*/ 255 h 339"/>
                <a:gd name="T12" fmla="*/ 308 w 1611"/>
                <a:gd name="T13" fmla="*/ 130 h 339"/>
                <a:gd name="T14" fmla="*/ 206 w 1611"/>
                <a:gd name="T15" fmla="*/ 232 h 339"/>
                <a:gd name="T16" fmla="*/ 123 w 1611"/>
                <a:gd name="T17" fmla="*/ 149 h 339"/>
                <a:gd name="T18" fmla="*/ 55 w 1611"/>
                <a:gd name="T19" fmla="*/ 217 h 339"/>
                <a:gd name="T20" fmla="*/ 0 w 1611"/>
                <a:gd name="T21" fmla="*/ 16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1" h="339">
                  <a:moveTo>
                    <a:pt x="1611" y="0"/>
                  </a:moveTo>
                  <a:lnTo>
                    <a:pt x="1273" y="339"/>
                  </a:lnTo>
                  <a:lnTo>
                    <a:pt x="996" y="62"/>
                  </a:lnTo>
                  <a:lnTo>
                    <a:pt x="769" y="288"/>
                  </a:lnTo>
                  <a:lnTo>
                    <a:pt x="584" y="103"/>
                  </a:lnTo>
                  <a:lnTo>
                    <a:pt x="432" y="255"/>
                  </a:lnTo>
                  <a:lnTo>
                    <a:pt x="308" y="130"/>
                  </a:lnTo>
                  <a:lnTo>
                    <a:pt x="206" y="232"/>
                  </a:lnTo>
                  <a:lnTo>
                    <a:pt x="123" y="149"/>
                  </a:lnTo>
                  <a:lnTo>
                    <a:pt x="55" y="217"/>
                  </a:lnTo>
                  <a:lnTo>
                    <a:pt x="0" y="161"/>
                  </a:lnTo>
                </a:path>
              </a:pathLst>
            </a:custGeom>
            <a:noFill/>
            <a:ln w="285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grpSp>
      <p:sp>
        <p:nvSpPr>
          <p:cNvPr id="593" name="Freeform: Shape 592">
            <a:extLst>
              <a:ext uri="{FF2B5EF4-FFF2-40B4-BE49-F238E27FC236}">
                <a16:creationId xmlns:a16="http://schemas.microsoft.com/office/drawing/2014/main" id="{59D65677-16F6-38D4-9359-895FA67D0F04}"/>
              </a:ext>
            </a:extLst>
          </p:cNvPr>
          <p:cNvSpPr/>
          <p:nvPr/>
        </p:nvSpPr>
        <p:spPr>
          <a:xfrm>
            <a:off x="4439226" y="4781120"/>
            <a:ext cx="2944368" cy="530352"/>
          </a:xfrm>
          <a:custGeom>
            <a:avLst/>
            <a:gdLst>
              <a:gd name="connsiteX0" fmla="*/ 2944368 w 2944368"/>
              <a:gd name="connsiteY0" fmla="*/ 0 h 530352"/>
              <a:gd name="connsiteX1" fmla="*/ 2414016 w 2944368"/>
              <a:gd name="connsiteY1" fmla="*/ 530352 h 530352"/>
              <a:gd name="connsiteX2" fmla="*/ 0 w 2944368"/>
              <a:gd name="connsiteY2" fmla="*/ 292608 h 530352"/>
            </a:gdLst>
            <a:ahLst/>
            <a:cxnLst>
              <a:cxn ang="0">
                <a:pos x="connsiteX0" y="connsiteY0"/>
              </a:cxn>
              <a:cxn ang="0">
                <a:pos x="connsiteX1" y="connsiteY1"/>
              </a:cxn>
              <a:cxn ang="0">
                <a:pos x="connsiteX2" y="connsiteY2"/>
              </a:cxn>
            </a:cxnLst>
            <a:rect l="l" t="t" r="r" b="b"/>
            <a:pathLst>
              <a:path w="2944368" h="530352">
                <a:moveTo>
                  <a:pt x="2944368" y="0"/>
                </a:moveTo>
                <a:lnTo>
                  <a:pt x="2414016" y="530352"/>
                </a:lnTo>
                <a:lnTo>
                  <a:pt x="0" y="292608"/>
                </a:lnTo>
              </a:path>
            </a:pathLst>
          </a:custGeom>
          <a:noFill/>
          <a:ln w="25400">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892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055A372-E712-8D43-19DE-AE5006215492}"/>
                  </a:ext>
                </a:extLst>
              </p:cNvPr>
              <p:cNvSpPr>
                <a:spLocks noGrp="1"/>
              </p:cNvSpPr>
              <p:nvPr>
                <p:ph type="body" sz="quarter" idx="10"/>
              </p:nvPr>
            </p:nvSpPr>
            <p:spPr/>
            <p:txBody>
              <a:bodyPr/>
              <a:lstStyle/>
              <a:p>
                <a:r>
                  <a:rPr lang="en-US" dirty="0"/>
                  <a:t>First-order methods (SDM, CGM) converge slowly</a:t>
                </a:r>
              </a:p>
              <a:p>
                <a:r>
                  <a:rPr lang="en-US" dirty="0"/>
                  <a:t>Second-order methods use Hessian information (quadratic approximation)</a:t>
                </a:r>
              </a:p>
              <a:p>
                <a:pPr lvl="1"/>
                <a:r>
                  <a:rPr lang="en-US" dirty="0"/>
                  <a:t>KKT condition can be found by solving linear system of equations</a:t>
                </a:r>
              </a:p>
              <a:p>
                <a:pPr lvl="1"/>
                <a:r>
                  <a:rPr lang="en-US" dirty="0"/>
                  <a:t>if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is a quadratic function, it can find the optimum in one iteration</a:t>
                </a:r>
              </a:p>
              <a:p>
                <a:pPr lvl="1"/>
                <a:r>
                  <a:rPr lang="en-US" dirty="0"/>
                  <a:t>general nonlinear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b="1">
                        <a:latin typeface="Cambria Math" panose="02040503050406030204" pitchFamily="18" charset="0"/>
                      </a:rPr>
                      <m:t>𝐱</m:t>
                    </m:r>
                    <m:r>
                      <a:rPr lang="en-US" i="1">
                        <a:latin typeface="Cambria Math" panose="02040503050406030204" pitchFamily="18" charset="0"/>
                      </a:rPr>
                      <m:t>)</m:t>
                    </m:r>
                  </m:oMath>
                </a14:m>
                <a:r>
                  <a:rPr lang="en-US" dirty="0"/>
                  <a:t>, this method shows a quadratic convergence</a:t>
                </a:r>
              </a:p>
              <a:p>
                <a:r>
                  <a:rPr lang="en-US" dirty="0"/>
                  <a:t>Taylor series expansion</a:t>
                </a:r>
              </a:p>
              <a:p>
                <a:endParaRPr lang="en-US" dirty="0"/>
              </a:p>
              <a:p>
                <a:r>
                  <a:rPr lang="en-US" dirty="0"/>
                  <a:t>KKT condition </a:t>
                </a:r>
              </a:p>
            </p:txBody>
          </p:sp>
        </mc:Choice>
        <mc:Fallback xmlns="">
          <p:sp>
            <p:nvSpPr>
              <p:cNvPr id="2" name="Text Placeholder 1">
                <a:extLst>
                  <a:ext uri="{FF2B5EF4-FFF2-40B4-BE49-F238E27FC236}">
                    <a16:creationId xmlns:a16="http://schemas.microsoft.com/office/drawing/2014/main" id="{6055A372-E712-8D43-19DE-AE500621549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5459E10-3BA5-384C-5215-8DD2B3697569}"/>
              </a:ext>
            </a:extLst>
          </p:cNvPr>
          <p:cNvSpPr>
            <a:spLocks noGrp="1"/>
          </p:cNvSpPr>
          <p:nvPr>
            <p:ph type="title"/>
          </p:nvPr>
        </p:nvSpPr>
        <p:spPr/>
        <p:txBody>
          <a:bodyPr/>
          <a:lstStyle/>
          <a:p>
            <a:r>
              <a:rPr lang="en-US" dirty="0"/>
              <a:t>Newton’s Method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E4F037-E5E8-64E5-71BF-30F4E134509E}"/>
                  </a:ext>
                </a:extLst>
              </p:cNvPr>
              <p:cNvSpPr txBox="1"/>
              <p:nvPr/>
            </p:nvSpPr>
            <p:spPr>
              <a:xfrm>
                <a:off x="572539" y="4118516"/>
                <a:ext cx="7998921"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𝜙</m:t>
                      </m:r>
                      <m:d>
                        <m:dPr>
                          <m:ctrlPr>
                            <a:rPr lang="en-US" sz="2000" i="1">
                              <a:latin typeface="Cambria Math" panose="02040503050406030204" pitchFamily="18" charset="0"/>
                            </a:rPr>
                          </m:ctrlPr>
                        </m:dPr>
                        <m:e>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a:rPr lang="en-US" sz="2000" i="1">
                              <a:latin typeface="Cambria Math" panose="02040503050406030204" pitchFamily="18" charset="0"/>
                            </a:rPr>
                            <m:t>+</m:t>
                          </m:r>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r>
                        <a:rPr lang="en-US" sz="2000" i="1">
                          <a:latin typeface="Cambria Math" panose="02040503050406030204" pitchFamily="18" charset="0"/>
                        </a:rPr>
                        <m:t>+</m:t>
                      </m:r>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oMath>
                  </m:oMathPara>
                </a14:m>
                <a:endParaRPr lang="en-US" sz="2000" dirty="0"/>
              </a:p>
            </p:txBody>
          </p:sp>
        </mc:Choice>
        <mc:Fallback xmlns="">
          <p:sp>
            <p:nvSpPr>
              <p:cNvPr id="6" name="TextBox 5">
                <a:extLst>
                  <a:ext uri="{FF2B5EF4-FFF2-40B4-BE49-F238E27FC236}">
                    <a16:creationId xmlns:a16="http://schemas.microsoft.com/office/drawing/2014/main" id="{50E4F037-E5E8-64E5-71BF-30F4E134509E}"/>
                  </a:ext>
                </a:extLst>
              </p:cNvPr>
              <p:cNvSpPr txBox="1">
                <a:spLocks noRot="1" noChangeAspect="1" noMove="1" noResize="1" noEditPoints="1" noAdjustHandles="1" noChangeArrowheads="1" noChangeShapeType="1" noTextEdit="1"/>
              </p:cNvSpPr>
              <p:nvPr/>
            </p:nvSpPr>
            <p:spPr>
              <a:xfrm>
                <a:off x="572539" y="4118516"/>
                <a:ext cx="7998921"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D145C5-2E95-FA37-2BDA-1F380B190A6F}"/>
                  </a:ext>
                </a:extLst>
              </p:cNvPr>
              <p:cNvSpPr txBox="1"/>
              <p:nvPr/>
            </p:nvSpPr>
            <p:spPr>
              <a:xfrm>
                <a:off x="689547" y="5393033"/>
                <a:ext cx="3518719" cy="6907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𝜕𝜙</m:t>
                          </m:r>
                        </m:num>
                        <m:den>
                          <m:r>
                            <a:rPr lang="en-US" sz="2000" i="1">
                              <a:latin typeface="Cambria Math" panose="02040503050406030204" pitchFamily="18" charset="0"/>
                            </a:rPr>
                            <m:t>𝜕</m:t>
                          </m:r>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=0</m:t>
                      </m:r>
                    </m:oMath>
                  </m:oMathPara>
                </a14:m>
                <a:endParaRPr lang="en-US" sz="2000" dirty="0"/>
              </a:p>
            </p:txBody>
          </p:sp>
        </mc:Choice>
        <mc:Fallback xmlns="">
          <p:sp>
            <p:nvSpPr>
              <p:cNvPr id="8" name="TextBox 7">
                <a:extLst>
                  <a:ext uri="{FF2B5EF4-FFF2-40B4-BE49-F238E27FC236}">
                    <a16:creationId xmlns:a16="http://schemas.microsoft.com/office/drawing/2014/main" id="{A5D145C5-2E95-FA37-2BDA-1F380B190A6F}"/>
                  </a:ext>
                </a:extLst>
              </p:cNvPr>
              <p:cNvSpPr txBox="1">
                <a:spLocks noRot="1" noChangeAspect="1" noMove="1" noResize="1" noEditPoints="1" noAdjustHandles="1" noChangeArrowheads="1" noChangeShapeType="1" noTextEdit="1"/>
              </p:cNvSpPr>
              <p:nvPr/>
            </p:nvSpPr>
            <p:spPr>
              <a:xfrm>
                <a:off x="689547" y="5393033"/>
                <a:ext cx="3518719" cy="690767"/>
              </a:xfrm>
              <a:prstGeom prst="rect">
                <a:avLst/>
              </a:prstGeom>
              <a:blipFill>
                <a:blip r:embed="rId4"/>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BCA1B4D7-DC5E-6BFC-E1BD-77A2BFA1F476}"/>
              </a:ext>
            </a:extLst>
          </p:cNvPr>
          <p:cNvSpPr/>
          <p:nvPr/>
        </p:nvSpPr>
        <p:spPr>
          <a:xfrm>
            <a:off x="4393245" y="5672030"/>
            <a:ext cx="542491" cy="2131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1C6EE1-88D0-BAF7-4746-BA0949F2EC97}"/>
                  </a:ext>
                </a:extLst>
              </p:cNvPr>
              <p:cNvSpPr txBox="1"/>
              <p:nvPr/>
            </p:nvSpPr>
            <p:spPr>
              <a:xfrm>
                <a:off x="5120715" y="5512628"/>
                <a:ext cx="2467727" cy="481607"/>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e>
                        <m:sup>
                          <m:r>
                            <a:rPr lang="en-US" sz="2000" i="1">
                              <a:latin typeface="Cambria Math" panose="02040503050406030204" pitchFamily="18" charset="0"/>
                            </a:rPr>
                            <m:t>−1</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oMath>
                  </m:oMathPara>
                </a14:m>
                <a:endParaRPr lang="en-US" sz="2000" dirty="0"/>
              </a:p>
            </p:txBody>
          </p:sp>
        </mc:Choice>
        <mc:Fallback xmlns="">
          <p:sp>
            <p:nvSpPr>
              <p:cNvPr id="5" name="TextBox 4">
                <a:extLst>
                  <a:ext uri="{FF2B5EF4-FFF2-40B4-BE49-F238E27FC236}">
                    <a16:creationId xmlns:a16="http://schemas.microsoft.com/office/drawing/2014/main" id="{091C6EE1-88D0-BAF7-4746-BA0949F2EC97}"/>
                  </a:ext>
                </a:extLst>
              </p:cNvPr>
              <p:cNvSpPr txBox="1">
                <a:spLocks noRot="1" noChangeAspect="1" noMove="1" noResize="1" noEditPoints="1" noAdjustHandles="1" noChangeArrowheads="1" noChangeShapeType="1" noTextEdit="1"/>
              </p:cNvSpPr>
              <p:nvPr/>
            </p:nvSpPr>
            <p:spPr>
              <a:xfrm>
                <a:off x="5120715" y="5512628"/>
                <a:ext cx="2467727" cy="481607"/>
              </a:xfrm>
              <a:prstGeom prst="rect">
                <a:avLst/>
              </a:prstGeom>
              <a:blipFill>
                <a:blip r:embed="rId5"/>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967487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D75EAAE-A3E2-7288-F2BC-374D7D3DAA16}"/>
                  </a:ext>
                </a:extLst>
              </p:cNvPr>
              <p:cNvSpPr>
                <a:spLocks noGrp="1"/>
              </p:cNvSpPr>
              <p:nvPr>
                <p:ph type="body" sz="quarter" idx="10"/>
              </p:nvPr>
            </p:nvSpPr>
            <p:spPr/>
            <p:txBody>
              <a:bodyPr>
                <a:normAutofit/>
              </a:bodyPr>
              <a:lstStyle/>
              <a:p>
                <a:r>
                  <a:rPr lang="en-US" dirty="0"/>
                  <a:t>Newton’s method shows quadratic convergence when the current design is close to the optimum design</a:t>
                </a:r>
              </a:p>
              <a:p>
                <a:r>
                  <a:rPr lang="en-US" dirty="0"/>
                  <a:t>major concern is how to calculate the Hessian matrix</a:t>
                </a:r>
              </a:p>
              <a:p>
                <a:r>
                  <a:rPr lang="en-US" dirty="0"/>
                  <a:t>Hessian matrix needs to be positive definite</a:t>
                </a:r>
              </a:p>
              <a:p>
                <a14:m>
                  <m:oMath xmlns:m="http://schemas.openxmlformats.org/officeDocument/2006/math">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r>
                  <a:rPr lang="en-US" dirty="0"/>
                  <a:t>is a descent direction when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r>
                  <a:rPr lang="en-US" b="1" dirty="0"/>
                  <a:t> </a:t>
                </a:r>
                <a:r>
                  <a:rPr lang="en-US" dirty="0"/>
                  <a:t>is positive definite</a:t>
                </a:r>
              </a:p>
              <a:p>
                <a:endParaRPr lang="en-US" dirty="0"/>
              </a:p>
              <a:p>
                <a:r>
                  <a:rPr lang="en-US" dirty="0"/>
                  <a:t>Newton’s method does not guarantee convergence</a:t>
                </a:r>
              </a:p>
              <a:p>
                <a:pPr lvl="1"/>
                <a:r>
                  <a:rPr lang="en-US" dirty="0"/>
                  <a:t>Guaranteed only when initial design is close to optimum design</a:t>
                </a:r>
              </a:p>
              <a:p>
                <a:pPr lvl="1"/>
                <a:r>
                  <a:rPr lang="en-US" dirty="0"/>
                  <a:t>Add line search (only use search direction) </a:t>
                </a:r>
              </a:p>
            </p:txBody>
          </p:sp>
        </mc:Choice>
        <mc:Fallback xmlns="">
          <p:sp>
            <p:nvSpPr>
              <p:cNvPr id="2" name="Text Placeholder 1">
                <a:extLst>
                  <a:ext uri="{FF2B5EF4-FFF2-40B4-BE49-F238E27FC236}">
                    <a16:creationId xmlns:a16="http://schemas.microsoft.com/office/drawing/2014/main" id="{5D75EAAE-A3E2-7288-F2BC-374D7D3DAA1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D3EB994-7EEA-B6A6-02D5-03FD9E2440C2}"/>
              </a:ext>
            </a:extLst>
          </p:cNvPr>
          <p:cNvSpPr>
            <a:spLocks noGrp="1"/>
          </p:cNvSpPr>
          <p:nvPr>
            <p:ph type="title"/>
          </p:nvPr>
        </p:nvSpPr>
        <p:spPr/>
        <p:txBody>
          <a:bodyPr/>
          <a:lstStyle/>
          <a:p>
            <a:r>
              <a:rPr lang="en-US" dirty="0"/>
              <a:t>Newton’s Method </a:t>
            </a:r>
            <a:r>
              <a:rPr lang="en-US" i="1" dirty="0"/>
              <a:t>cont</a:t>
            </a:r>
            <a:r>
              <a:rPr lang="en-US"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113146-D443-E591-952C-B234B9871A20}"/>
                  </a:ext>
                </a:extLst>
              </p:cNvPr>
              <p:cNvSpPr txBox="1"/>
              <p:nvPr/>
            </p:nvSpPr>
            <p:spPr>
              <a:xfrm>
                <a:off x="2151933" y="3343394"/>
                <a:ext cx="3634649" cy="4882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&lt;0</m:t>
                      </m:r>
                    </m:oMath>
                  </m:oMathPara>
                </a14:m>
                <a:endParaRPr lang="en-US" sz="2000" dirty="0"/>
              </a:p>
            </p:txBody>
          </p:sp>
        </mc:Choice>
        <mc:Fallback xmlns="">
          <p:sp>
            <p:nvSpPr>
              <p:cNvPr id="6" name="TextBox 5">
                <a:extLst>
                  <a:ext uri="{FF2B5EF4-FFF2-40B4-BE49-F238E27FC236}">
                    <a16:creationId xmlns:a16="http://schemas.microsoft.com/office/drawing/2014/main" id="{B2113146-D443-E591-952C-B234B9871A20}"/>
                  </a:ext>
                </a:extLst>
              </p:cNvPr>
              <p:cNvSpPr txBox="1">
                <a:spLocks noRot="1" noChangeAspect="1" noMove="1" noResize="1" noEditPoints="1" noAdjustHandles="1" noChangeArrowheads="1" noChangeShapeType="1" noTextEdit="1"/>
              </p:cNvSpPr>
              <p:nvPr/>
            </p:nvSpPr>
            <p:spPr>
              <a:xfrm>
                <a:off x="2151933" y="3343394"/>
                <a:ext cx="3634649" cy="4882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7CD74F-503E-2E6A-A63F-BCE32D8B0E49}"/>
                  </a:ext>
                </a:extLst>
              </p:cNvPr>
              <p:cNvSpPr txBox="1"/>
              <p:nvPr/>
            </p:nvSpPr>
            <p:spPr>
              <a:xfrm>
                <a:off x="1498792" y="5513900"/>
                <a:ext cx="5254900" cy="4816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e>
                        <m:sup>
                          <m:r>
                            <a:rPr lang="en-US" sz="2000" i="1">
                              <a:latin typeface="Cambria Math" panose="02040503050406030204" pitchFamily="18" charset="0"/>
                            </a:rPr>
                            <m:t>−1</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b="1" i="1">
                              <a:latin typeface="Cambria Math" panose="02040503050406030204" pitchFamily="18" charset="0"/>
                            </a:rPr>
                            <m:t>𝐝</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m:oMathPara>
                </a14:m>
                <a:endParaRPr lang="en-US" sz="2000" dirty="0"/>
              </a:p>
            </p:txBody>
          </p:sp>
        </mc:Choice>
        <mc:Fallback xmlns="">
          <p:sp>
            <p:nvSpPr>
              <p:cNvPr id="9" name="TextBox 8">
                <a:extLst>
                  <a:ext uri="{FF2B5EF4-FFF2-40B4-BE49-F238E27FC236}">
                    <a16:creationId xmlns:a16="http://schemas.microsoft.com/office/drawing/2014/main" id="{697CD74F-503E-2E6A-A63F-BCE32D8B0E49}"/>
                  </a:ext>
                </a:extLst>
              </p:cNvPr>
              <p:cNvSpPr txBox="1">
                <a:spLocks noRot="1" noChangeAspect="1" noMove="1" noResize="1" noEditPoints="1" noAdjustHandles="1" noChangeArrowheads="1" noChangeShapeType="1" noTextEdit="1"/>
              </p:cNvSpPr>
              <p:nvPr/>
            </p:nvSpPr>
            <p:spPr>
              <a:xfrm>
                <a:off x="1498792" y="5513900"/>
                <a:ext cx="5254900" cy="48160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6650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F03CD39-B479-D451-EFFA-AB1132DD19D8}"/>
                  </a:ext>
                </a:extLst>
              </p:cNvPr>
              <p:cNvSpPr>
                <a:spLocks noGrp="1"/>
              </p:cNvSpPr>
              <p:nvPr>
                <p:ph type="body" sz="quarter" idx="10"/>
              </p:nvPr>
            </p:nvSpPr>
            <p:spPr/>
            <p:txBody>
              <a:bodyPr/>
              <a:lstStyle/>
              <a:p>
                <a:r>
                  <a:rPr lang="en-US" dirty="0"/>
                  <a:t>Solve Ex5.4) using Newton’s method with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(0)</m:t>
                        </m:r>
                      </m:sup>
                    </m:sSup>
                    <m:r>
                      <a:rPr lang="en-US" i="1">
                        <a:latin typeface="Cambria Math" panose="02040503050406030204" pitchFamily="18" charset="0"/>
                      </a:rPr>
                      <m:t>={10,1}</m:t>
                    </m:r>
                  </m:oMath>
                </a14:m>
                <a:endParaRPr lang="en-US" dirty="0"/>
              </a:p>
              <a:p>
                <a:r>
                  <a:rPr lang="en-US" dirty="0"/>
                  <a:t>KKT condition</a:t>
                </a:r>
              </a:p>
              <a:p>
                <a:endParaRPr lang="en-US" dirty="0"/>
              </a:p>
              <a:p>
                <a:endParaRPr lang="en-US" dirty="0"/>
              </a:p>
              <a:p>
                <a14:m>
                  <m:oMath xmlns:m="http://schemas.openxmlformats.org/officeDocument/2006/math">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(0)</m:t>
                        </m:r>
                      </m:sup>
                    </m:sSup>
                    <m:r>
                      <a:rPr lang="en-US" i="1">
                        <a:latin typeface="Cambria Math" panose="02040503050406030204" pitchFamily="18" charset="0"/>
                      </a:rPr>
                      <m:t>={−10, −1}</m:t>
                    </m:r>
                    <m:r>
                      <a:rPr lang="en-US"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(0)</m:t>
                        </m:r>
                      </m:sup>
                    </m:sSup>
                    <m:r>
                      <a:rPr lang="en-US" i="1">
                        <a:latin typeface="Cambria Math" panose="02040503050406030204" pitchFamily="18" charset="0"/>
                      </a:rPr>
                      <m:t>+</m:t>
                    </m:r>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(0)</m:t>
                        </m:r>
                      </m:sup>
                    </m:sSup>
                    <m:r>
                      <a:rPr lang="en-US" i="1">
                        <a:latin typeface="Cambria Math" panose="02040503050406030204" pitchFamily="18" charset="0"/>
                      </a:rPr>
                      <m:t>={0, 0}</m:t>
                    </m:r>
                  </m:oMath>
                </a14:m>
                <a:endParaRPr lang="en-US" dirty="0"/>
              </a:p>
              <a:p>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𝐜</m:t>
                        </m:r>
                      </m:e>
                      <m:sup>
                        <m:d>
                          <m:dPr>
                            <m:ctrlPr>
                              <a:rPr lang="en-US" i="1">
                                <a:latin typeface="Cambria Math" panose="02040503050406030204" pitchFamily="18" charset="0"/>
                              </a:rPr>
                            </m:ctrlPr>
                          </m:dPr>
                          <m:e>
                            <m:r>
                              <a:rPr lang="en-US" i="1">
                                <a:latin typeface="Cambria Math" panose="02040503050406030204" pitchFamily="18" charset="0"/>
                              </a:rPr>
                              <m:t>1</m:t>
                            </m:r>
                          </m:e>
                        </m:d>
                      </m:sup>
                    </m:sSup>
                    <m:r>
                      <a:rPr lang="en-US" i="1">
                        <a:latin typeface="Cambria Math" panose="02040503050406030204" pitchFamily="18" charset="0"/>
                      </a:rPr>
                      <m:t>={0,0}</m:t>
                    </m:r>
                  </m:oMath>
                </a14:m>
                <a:r>
                  <a:rPr lang="en-US" dirty="0"/>
                  <a:t>: Converged</a:t>
                </a:r>
              </a:p>
              <a:p>
                <a:r>
                  <a:rPr lang="en-US" dirty="0"/>
                  <a:t>Newton’s method converges in one iteration for quadratic objective function</a:t>
                </a:r>
              </a:p>
            </p:txBody>
          </p:sp>
        </mc:Choice>
        <mc:Fallback xmlns="">
          <p:sp>
            <p:nvSpPr>
              <p:cNvPr id="2" name="Text Placeholder 1">
                <a:extLst>
                  <a:ext uri="{FF2B5EF4-FFF2-40B4-BE49-F238E27FC236}">
                    <a16:creationId xmlns:a16="http://schemas.microsoft.com/office/drawing/2014/main" id="{5F03CD39-B479-D451-EFFA-AB1132DD19D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19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5A6DD41-2166-8BC3-5B45-FFBE0DFDC5D6}"/>
              </a:ext>
            </a:extLst>
          </p:cNvPr>
          <p:cNvSpPr>
            <a:spLocks noGrp="1"/>
          </p:cNvSpPr>
          <p:nvPr>
            <p:ph type="title"/>
          </p:nvPr>
        </p:nvSpPr>
        <p:spPr/>
        <p:txBody>
          <a:bodyPr/>
          <a:lstStyle/>
          <a:p>
            <a:r>
              <a:rPr lang="en-US" dirty="0"/>
              <a:t>Ex) Newton’s Method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20528A-B245-5577-CD93-A163EAB71401}"/>
                  </a:ext>
                </a:extLst>
              </p:cNvPr>
              <p:cNvSpPr txBox="1"/>
              <p:nvPr/>
            </p:nvSpPr>
            <p:spPr>
              <a:xfrm>
                <a:off x="1326912" y="1773798"/>
                <a:ext cx="5922647" cy="1078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𝐇</m:t>
                      </m:r>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(0)</m:t>
                          </m:r>
                        </m:sup>
                      </m:sSup>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m:t>
                                </m:r>
                              </m:e>
                              <m:e>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20</m:t>
                                </m:r>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sty m:val="p"/>
                                  </m:rPr>
                                  <a:rPr lang="en-US" sz="2400">
                                    <a:latin typeface="Cambria Math" panose="02040503050406030204" pitchFamily="18" charset="0"/>
                                  </a:rPr>
                                  <m:t>Δ</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(0)</m:t>
                                    </m:r>
                                  </m:sup>
                                </m:sSubSup>
                              </m:e>
                            </m:mr>
                            <m:mr>
                              <m:e>
                                <m:r>
                                  <m:rPr>
                                    <m:sty m:val="p"/>
                                  </m:rPr>
                                  <a:rPr lang="en-US" sz="2400">
                                    <a:latin typeface="Cambria Math" panose="02040503050406030204" pitchFamily="18" charset="0"/>
                                  </a:rPr>
                                  <m:t>Δ</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(0)</m:t>
                                    </m:r>
                                  </m:sup>
                                </m:sSubSup>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−20</m:t>
                                </m:r>
                              </m:e>
                            </m:mr>
                            <m:mr>
                              <m:e>
                                <m:r>
                                  <a:rPr lang="en-US" sz="2400" i="1">
                                    <a:latin typeface="Cambria Math" panose="02040503050406030204" pitchFamily="18" charset="0"/>
                                  </a:rPr>
                                  <m:t>−20</m:t>
                                </m:r>
                              </m:e>
                            </m:mr>
                          </m:m>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(0)</m:t>
                          </m:r>
                        </m:sup>
                      </m:sSup>
                    </m:oMath>
                  </m:oMathPara>
                </a14:m>
                <a:endParaRPr lang="en-US" sz="2400" dirty="0"/>
              </a:p>
            </p:txBody>
          </p:sp>
        </mc:Choice>
        <mc:Fallback xmlns="">
          <p:sp>
            <p:nvSpPr>
              <p:cNvPr id="5" name="TextBox 4">
                <a:extLst>
                  <a:ext uri="{FF2B5EF4-FFF2-40B4-BE49-F238E27FC236}">
                    <a16:creationId xmlns:a16="http://schemas.microsoft.com/office/drawing/2014/main" id="{2020528A-B245-5577-CD93-A163EAB71401}"/>
                  </a:ext>
                </a:extLst>
              </p:cNvPr>
              <p:cNvSpPr txBox="1">
                <a:spLocks noRot="1" noChangeAspect="1" noMove="1" noResize="1" noEditPoints="1" noAdjustHandles="1" noChangeArrowheads="1" noChangeShapeType="1" noTextEdit="1"/>
              </p:cNvSpPr>
              <p:nvPr/>
            </p:nvSpPr>
            <p:spPr>
              <a:xfrm>
                <a:off x="1326912" y="1773798"/>
                <a:ext cx="5922647" cy="107805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4374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43FF157-95BC-3E10-5BDE-6774AB1BF27D}"/>
                  </a:ext>
                </a:extLst>
              </p:cNvPr>
              <p:cNvSpPr>
                <a:spLocks noGrp="1"/>
              </p:cNvSpPr>
              <p:nvPr>
                <p:ph type="body" sz="quarter" idx="10"/>
              </p:nvPr>
            </p:nvSpPr>
            <p:spPr/>
            <p:txBody>
              <a:bodyPr/>
              <a:lstStyle/>
              <a:p>
                <a:r>
                  <a:rPr lang="en-US" dirty="0"/>
                  <a:t>Newton’s Method: fast converges, but expensive to calculate the Hessian matrix</a:t>
                </a:r>
              </a:p>
              <a:p>
                <a:r>
                  <a:rPr lang="en-US" dirty="0" err="1"/>
                  <a:t>SDM</a:t>
                </a:r>
                <a:r>
                  <a:rPr lang="en-US" dirty="0"/>
                  <a:t>: only need gradient, but low convergence</a:t>
                </a:r>
              </a:p>
              <a:p>
                <a:r>
                  <a:rPr lang="en-US" dirty="0"/>
                  <a:t>Quasi-Newton methods: approximate Hessian</a:t>
                </a:r>
              </a:p>
              <a:p>
                <a:pPr lvl="1"/>
                <a:r>
                  <a:rPr lang="en-US" dirty="0"/>
                  <a:t>Update Hessian using gradient information</a:t>
                </a:r>
              </a:p>
              <a:p>
                <a:pPr lvl="1"/>
                <a:r>
                  <a:rPr lang="en-US" dirty="0"/>
                  <a:t>If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is quadratic, they guarantee to converge in </a:t>
                </a:r>
                <a14:m>
                  <m:oMath xmlns:m="http://schemas.openxmlformats.org/officeDocument/2006/math">
                    <m:r>
                      <a:rPr lang="en-US" b="0" i="1" smtClean="0">
                        <a:latin typeface="Cambria Math" panose="02040503050406030204" pitchFamily="18" charset="0"/>
                      </a:rPr>
                      <m:t>𝑛</m:t>
                    </m:r>
                  </m:oMath>
                </a14:m>
                <a:r>
                  <a:rPr lang="en-US" dirty="0"/>
                  <a:t> iterations</a:t>
                </a:r>
              </a:p>
              <a:p>
                <a:pPr lvl="1"/>
                <a:r>
                  <a:rPr lang="en-US" dirty="0"/>
                  <a:t>Slower convergence than Newton’s method, faster than </a:t>
                </a:r>
                <a:r>
                  <a:rPr lang="en-US" dirty="0" err="1"/>
                  <a:t>SDM</a:t>
                </a:r>
                <a:endParaRPr lang="en-US" dirty="0"/>
              </a:p>
              <a:p>
                <a:r>
                  <a:rPr lang="en-US" dirty="0"/>
                  <a:t>Update Hessian starting from identity matrix</a:t>
                </a:r>
              </a:p>
              <a:p>
                <a:pPr lvl="1"/>
                <a:r>
                  <a:rPr lang="en-US" dirty="0"/>
                  <a:t>Need to maintain positive definite</a:t>
                </a:r>
              </a:p>
              <a:p>
                <a:pPr lvl="1"/>
                <a:r>
                  <a:rPr lang="en-US" dirty="0"/>
                  <a:t>It is possible to update the inverse of Hessian directly</a:t>
                </a:r>
              </a:p>
              <a:p>
                <a:pPr lvl="1"/>
                <a:r>
                  <a:rPr lang="en-US" dirty="0"/>
                  <a:t>After updating Hessian, determine search direction and step size</a:t>
                </a:r>
              </a:p>
            </p:txBody>
          </p:sp>
        </mc:Choice>
        <mc:Fallback xmlns="">
          <p:sp>
            <p:nvSpPr>
              <p:cNvPr id="2" name="Text Placeholder 1">
                <a:extLst>
                  <a:ext uri="{FF2B5EF4-FFF2-40B4-BE49-F238E27FC236}">
                    <a16:creationId xmlns:a16="http://schemas.microsoft.com/office/drawing/2014/main" id="{943FF157-95BC-3E10-5BDE-6774AB1BF27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E8AB555-2F24-21F6-5DC3-6868926F169A}"/>
              </a:ext>
            </a:extLst>
          </p:cNvPr>
          <p:cNvSpPr>
            <a:spLocks noGrp="1"/>
          </p:cNvSpPr>
          <p:nvPr>
            <p:ph type="title"/>
          </p:nvPr>
        </p:nvSpPr>
        <p:spPr/>
        <p:txBody>
          <a:bodyPr/>
          <a:lstStyle/>
          <a:p>
            <a:r>
              <a:rPr lang="en-US" dirty="0"/>
              <a:t>Quasi-Newton Method</a:t>
            </a:r>
          </a:p>
        </p:txBody>
      </p:sp>
    </p:spTree>
    <p:extLst>
      <p:ext uri="{BB962C8B-B14F-4D97-AF65-F5344CB8AC3E}">
        <p14:creationId xmlns:p14="http://schemas.microsoft.com/office/powerpoint/2010/main" val="120110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solidFill>
                  <a:srgbClr val="0000FF"/>
                </a:solidFill>
              </a:rPr>
              <a:t>Optimality criteria </a:t>
            </a:r>
            <a:r>
              <a:rPr lang="en-US"/>
              <a:t>are only applicable for limited cases</a:t>
            </a:r>
          </a:p>
          <a:p>
            <a:pPr lvl="1"/>
            <a:r>
              <a:rPr lang="en-US"/>
              <a:t>When the expressions of obj and constraints are known</a:t>
            </a:r>
          </a:p>
          <a:p>
            <a:pPr lvl="1"/>
            <a:r>
              <a:rPr lang="en-US"/>
              <a:t>Compliance objective in topology optimization</a:t>
            </a:r>
          </a:p>
          <a:p>
            <a:r>
              <a:rPr lang="en-US"/>
              <a:t>Most other cases, numerical methods are used to find optimum design</a:t>
            </a:r>
          </a:p>
          <a:p>
            <a:r>
              <a:rPr lang="en-US"/>
              <a:t>Some numerical algorithms start from a design and find a new design that can improve the objective function</a:t>
            </a:r>
          </a:p>
          <a:p>
            <a:r>
              <a:rPr lang="en-US"/>
              <a:t>Other algorithms populate designs until they cannot find a design that can improve the objective function</a:t>
            </a:r>
            <a:endParaRPr lang="en-US" dirty="0"/>
          </a:p>
        </p:txBody>
      </p:sp>
      <p:sp>
        <p:nvSpPr>
          <p:cNvPr id="2" name="Title 1"/>
          <p:cNvSpPr>
            <a:spLocks noGrp="1"/>
          </p:cNvSpPr>
          <p:nvPr>
            <p:ph type="title"/>
          </p:nvPr>
        </p:nvSpPr>
        <p:spPr/>
        <p:txBody>
          <a:bodyPr/>
          <a:lstStyle/>
          <a:p>
            <a:r>
              <a:rPr lang="en-US" dirty="0"/>
              <a:t>Numerical Optimization Algorithms</a:t>
            </a:r>
          </a:p>
        </p:txBody>
      </p:sp>
    </p:spTree>
    <p:extLst>
      <p:ext uri="{BB962C8B-B14F-4D97-AF65-F5344CB8AC3E}">
        <p14:creationId xmlns:p14="http://schemas.microsoft.com/office/powerpoint/2010/main" val="351662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706E8AC-FCF3-9CFF-B7FD-EEA63AB86BFD}"/>
                  </a:ext>
                </a:extLst>
              </p:cNvPr>
              <p:cNvSpPr>
                <a:spLocks noGrp="1"/>
              </p:cNvSpPr>
              <p:nvPr>
                <p:ph type="body" sz="quarter" idx="10"/>
              </p:nvPr>
            </p:nvSpPr>
            <p:spPr/>
            <p:txBody>
              <a:bodyPr/>
              <a:lstStyle/>
              <a:p>
                <a:r>
                  <a:rPr lang="en-US" dirty="0"/>
                  <a:t>Search direction</a:t>
                </a:r>
              </a:p>
              <a:p>
                <a:endParaRPr lang="en-US" dirty="0"/>
              </a:p>
              <a:p>
                <a:pPr lvl="1"/>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r>
                  <a:rPr lang="en-US" dirty="0"/>
                  <a:t>: Hessian approx.,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𝐀</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r>
                  <a:rPr lang="en-US" dirty="0"/>
                  <a:t>: Hessian inverse approx.</a:t>
                </a:r>
              </a:p>
              <a:p>
                <a:r>
                  <a:rPr lang="en-US" dirty="0"/>
                  <a:t>Hessian update</a:t>
                </a:r>
              </a:p>
              <a:p>
                <a:pPr lvl="1"/>
                <a:r>
                  <a:rPr lang="en-US" dirty="0"/>
                  <a:t>Change in design: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b="1" i="1">
                            <a:latin typeface="Cambria Math" panose="02040503050406030204" pitchFamily="18" charset="0"/>
                          </a:rPr>
                          <m:t>𝐝</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endParaRPr lang="en-US" dirty="0"/>
              </a:p>
              <a:p>
                <a:pPr lvl="1"/>
                <a:r>
                  <a:rPr lang="en-US" dirty="0"/>
                  <a:t>Change in gradient: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𝐜</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𝐜</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endParaRPr lang="en-US" dirty="0"/>
              </a:p>
              <a:p>
                <a:r>
                  <a:rPr lang="en-US" dirty="0"/>
                  <a:t>quasi-Newton condition: curvature remains constant between two consecutive iterations</a:t>
                </a:r>
              </a:p>
              <a:p>
                <a:pPr>
                  <a:spcBef>
                    <a:spcPts val="2400"/>
                  </a:spcBef>
                  <a:spcAft>
                    <a:spcPts val="2400"/>
                  </a:spcAft>
                </a:pPr>
                <a:endParaRPr lang="en-US" dirty="0"/>
              </a:p>
              <a:p>
                <a:r>
                  <a:rPr lang="en-US" dirty="0"/>
                  <a:t>Curvature</a:t>
                </a:r>
              </a:p>
            </p:txBody>
          </p:sp>
        </mc:Choice>
        <mc:Fallback xmlns="">
          <p:sp>
            <p:nvSpPr>
              <p:cNvPr id="2" name="Text Placeholder 1">
                <a:extLst>
                  <a:ext uri="{FF2B5EF4-FFF2-40B4-BE49-F238E27FC236}">
                    <a16:creationId xmlns:a16="http://schemas.microsoft.com/office/drawing/2014/main" id="{1706E8AC-FCF3-9CFF-B7FD-EEA63AB86BF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D370DDD-675E-BA46-25DF-5124501F0F93}"/>
              </a:ext>
            </a:extLst>
          </p:cNvPr>
          <p:cNvSpPr>
            <a:spLocks noGrp="1"/>
          </p:cNvSpPr>
          <p:nvPr>
            <p:ph type="title"/>
          </p:nvPr>
        </p:nvSpPr>
        <p:spPr/>
        <p:txBody>
          <a:bodyPr/>
          <a:lstStyle/>
          <a:p>
            <a:r>
              <a:rPr lang="en-US" dirty="0"/>
              <a:t>Quasi-Newton Method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1F05FB-9978-2647-9D01-98ACAE4F61EB}"/>
                  </a:ext>
                </a:extLst>
              </p:cNvPr>
              <p:cNvSpPr txBox="1"/>
              <p:nvPr/>
            </p:nvSpPr>
            <p:spPr>
              <a:xfrm>
                <a:off x="1058778" y="1189408"/>
                <a:ext cx="5757923" cy="5690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1" i="1">
                              <a:latin typeface="Cambria Math" panose="02040503050406030204" pitchFamily="18" charset="0"/>
                            </a:rPr>
                            <m:t>𝐝</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sSup>
                        <m:sSupPr>
                          <m:ctrlPr>
                            <a:rPr lang="en-US" sz="2400" i="1">
                              <a:latin typeface="Cambria Math" panose="02040503050406030204" pitchFamily="18" charset="0"/>
                            </a:rPr>
                          </m:ctrlPr>
                        </m:sSupPr>
                        <m:e>
                          <m:sSup>
                            <m:sSupPr>
                              <m:ctrlPr>
                                <a:rPr lang="en-US" sz="2400" b="1" i="1">
                                  <a:latin typeface="Cambria Math" panose="02040503050406030204" pitchFamily="18" charset="0"/>
                                </a:rPr>
                              </m:ctrlPr>
                            </m:sSupPr>
                            <m:e>
                              <m:r>
                                <a:rPr lang="en-US" sz="2400" b="1" i="1">
                                  <a:latin typeface="Cambria Math" panose="02040503050406030204" pitchFamily="18" charset="0"/>
                                </a:rPr>
                                <m:t>𝐇</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sup>
                          <m:r>
                            <a:rPr lang="en-US" sz="2400" i="1">
                              <a:latin typeface="Cambria Math" panose="02040503050406030204" pitchFamily="18" charset="0"/>
                            </a:rPr>
                            <m:t>−1</m:t>
                          </m:r>
                        </m:sup>
                      </m:sSup>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b="0" i="1" smtClean="0">
                          <a:latin typeface="Cambria Math" panose="02040503050406030204" pitchFamily="18" charset="0"/>
                        </a:rPr>
                        <m:t>    </m:t>
                      </m:r>
                      <m:r>
                        <m:rPr>
                          <m:sty m:val="p"/>
                        </m:rPr>
                        <a:rPr lang="en-US" sz="2400" b="0" i="0" smtClean="0">
                          <a:latin typeface="Cambria Math" panose="02040503050406030204" pitchFamily="18" charset="0"/>
                        </a:rPr>
                        <m:t>or</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rPr>
                            <m:t>𝐀</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oMath>
                  </m:oMathPara>
                </a14:m>
                <a:endParaRPr lang="en-US" sz="2400" dirty="0"/>
              </a:p>
            </p:txBody>
          </p:sp>
        </mc:Choice>
        <mc:Fallback xmlns="">
          <p:sp>
            <p:nvSpPr>
              <p:cNvPr id="4" name="TextBox 3">
                <a:extLst>
                  <a:ext uri="{FF2B5EF4-FFF2-40B4-BE49-F238E27FC236}">
                    <a16:creationId xmlns:a16="http://schemas.microsoft.com/office/drawing/2014/main" id="{7F1F05FB-9978-2647-9D01-98ACAE4F61EB}"/>
                  </a:ext>
                </a:extLst>
              </p:cNvPr>
              <p:cNvSpPr txBox="1">
                <a:spLocks noRot="1" noChangeAspect="1" noMove="1" noResize="1" noEditPoints="1" noAdjustHandles="1" noChangeArrowheads="1" noChangeShapeType="1" noTextEdit="1"/>
              </p:cNvSpPr>
              <p:nvPr/>
            </p:nvSpPr>
            <p:spPr>
              <a:xfrm>
                <a:off x="1058778" y="1189408"/>
                <a:ext cx="5757923" cy="5690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E416BBE-3683-9D3B-B6A2-C83C89A8E444}"/>
                  </a:ext>
                </a:extLst>
              </p:cNvPr>
              <p:cNvSpPr txBox="1"/>
              <p:nvPr/>
            </p:nvSpPr>
            <p:spPr>
              <a:xfrm>
                <a:off x="1113780" y="4771380"/>
                <a:ext cx="5712718" cy="445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i="1">
                          <a:latin typeface="Cambria Math" panose="02040503050406030204" pitchFamily="18" charset="0"/>
                        </a:rPr>
                        <m:t>=</m:t>
                      </m:r>
                      <m:r>
                        <a:rPr lang="en-US" sz="2000" b="1" i="1">
                          <a:latin typeface="Cambria Math" panose="02040503050406030204" pitchFamily="18" charset="0"/>
                        </a:rPr>
                        <m:t>𝐜</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r>
                        <a:rPr lang="en-US" sz="2000" i="1">
                          <a:latin typeface="Cambria Math" panose="02040503050406030204" pitchFamily="18" charset="0"/>
                        </a:rPr>
                        <m:t>𝐻</m:t>
                      </m:r>
                      <m:r>
                        <a:rPr lang="en-US" sz="2000" i="1">
                          <a:latin typeface="Cambria Math" panose="02040503050406030204" pitchFamily="18" charset="0"/>
                        </a:rPr>
                        <m:t>.</m:t>
                      </m:r>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𝑇</m:t>
                      </m:r>
                      <m:r>
                        <a:rPr lang="en-US" sz="2000" i="1">
                          <a:latin typeface="Cambria Math" panose="02040503050406030204" pitchFamily="18" charset="0"/>
                        </a:rPr>
                        <m:t>.</m:t>
                      </m:r>
                    </m:oMath>
                  </m:oMathPara>
                </a14:m>
                <a:endParaRPr lang="en-US" sz="2000" dirty="0"/>
              </a:p>
            </p:txBody>
          </p:sp>
        </mc:Choice>
        <mc:Fallback xmlns="">
          <p:sp>
            <p:nvSpPr>
              <p:cNvPr id="9" name="TextBox 8">
                <a:extLst>
                  <a:ext uri="{FF2B5EF4-FFF2-40B4-BE49-F238E27FC236}">
                    <a16:creationId xmlns:a16="http://schemas.microsoft.com/office/drawing/2014/main" id="{3E416BBE-3683-9D3B-B6A2-C83C89A8E444}"/>
                  </a:ext>
                </a:extLst>
              </p:cNvPr>
              <p:cNvSpPr txBox="1">
                <a:spLocks noRot="1" noChangeAspect="1" noMove="1" noResize="1" noEditPoints="1" noAdjustHandles="1" noChangeArrowheads="1" noChangeShapeType="1" noTextEdit="1"/>
              </p:cNvSpPr>
              <p:nvPr/>
            </p:nvSpPr>
            <p:spPr>
              <a:xfrm>
                <a:off x="1113780" y="4771380"/>
                <a:ext cx="5712718" cy="4456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E2DB7F9-182D-CA90-B550-A10F12C3C0FB}"/>
                  </a:ext>
                </a:extLst>
              </p:cNvPr>
              <p:cNvSpPr txBox="1"/>
              <p:nvPr/>
            </p:nvSpPr>
            <p:spPr>
              <a:xfrm>
                <a:off x="1113780" y="5204520"/>
                <a:ext cx="3566939" cy="421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oMath>
                  </m:oMathPara>
                </a14:m>
                <a:endParaRPr lang="en-US" sz="2000" dirty="0"/>
              </a:p>
            </p:txBody>
          </p:sp>
        </mc:Choice>
        <mc:Fallback xmlns="">
          <p:sp>
            <p:nvSpPr>
              <p:cNvPr id="11" name="TextBox 10">
                <a:extLst>
                  <a:ext uri="{FF2B5EF4-FFF2-40B4-BE49-F238E27FC236}">
                    <a16:creationId xmlns:a16="http://schemas.microsoft.com/office/drawing/2014/main" id="{8E2DB7F9-182D-CA90-B550-A10F12C3C0FB}"/>
                  </a:ext>
                </a:extLst>
              </p:cNvPr>
              <p:cNvSpPr txBox="1">
                <a:spLocks noRot="1" noChangeAspect="1" noMove="1" noResize="1" noEditPoints="1" noAdjustHandles="1" noChangeArrowheads="1" noChangeShapeType="1" noTextEdit="1"/>
              </p:cNvSpPr>
              <p:nvPr/>
            </p:nvSpPr>
            <p:spPr>
              <a:xfrm>
                <a:off x="1113780" y="5204520"/>
                <a:ext cx="3566939" cy="421013"/>
              </a:xfrm>
              <a:prstGeom prst="rect">
                <a:avLst/>
              </a:prstGeom>
              <a:blipFill>
                <a:blip r:embed="rId5"/>
                <a:stretch>
                  <a:fillRect b="-7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6476E5A-3F4B-7687-4C89-C37E3A0655F3}"/>
                  </a:ext>
                </a:extLst>
              </p:cNvPr>
              <p:cNvSpPr txBox="1"/>
              <p:nvPr/>
            </p:nvSpPr>
            <p:spPr>
              <a:xfrm>
                <a:off x="2128929" y="5769061"/>
                <a:ext cx="2988382" cy="488211"/>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r>
                        <a:rPr lang="en-US" sz="2000">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oMath>
                  </m:oMathPara>
                </a14:m>
                <a:endParaRPr lang="en-US" sz="2000" dirty="0"/>
              </a:p>
            </p:txBody>
          </p:sp>
        </mc:Choice>
        <mc:Fallback xmlns="">
          <p:sp>
            <p:nvSpPr>
              <p:cNvPr id="14" name="TextBox 13">
                <a:extLst>
                  <a:ext uri="{FF2B5EF4-FFF2-40B4-BE49-F238E27FC236}">
                    <a16:creationId xmlns:a16="http://schemas.microsoft.com/office/drawing/2014/main" id="{C6476E5A-3F4B-7687-4C89-C37E3A0655F3}"/>
                  </a:ext>
                </a:extLst>
              </p:cNvPr>
              <p:cNvSpPr txBox="1">
                <a:spLocks noRot="1" noChangeAspect="1" noMove="1" noResize="1" noEditPoints="1" noAdjustHandles="1" noChangeArrowheads="1" noChangeShapeType="1" noTextEdit="1"/>
              </p:cNvSpPr>
              <p:nvPr/>
            </p:nvSpPr>
            <p:spPr>
              <a:xfrm>
                <a:off x="2128929" y="5769061"/>
                <a:ext cx="2988382" cy="488211"/>
              </a:xfrm>
              <a:prstGeom prst="rect">
                <a:avLst/>
              </a:prstGeom>
              <a:blipFill>
                <a:blip r:embed="rId6"/>
                <a:stretch>
                  <a:fillRect/>
                </a:stretch>
              </a:blipFill>
              <a:ln w="19050">
                <a:solidFill>
                  <a:srgbClr val="0000FF"/>
                </a:solidFill>
              </a:ln>
            </p:spPr>
            <p:txBody>
              <a:bodyPr/>
              <a:lstStyle/>
              <a:p>
                <a:r>
                  <a:rPr lang="en-US">
                    <a:noFill/>
                  </a:rPr>
                  <a:t> </a:t>
                </a:r>
              </a:p>
            </p:txBody>
          </p:sp>
        </mc:Fallback>
      </mc:AlternateContent>
      <p:sp>
        <p:nvSpPr>
          <p:cNvPr id="16" name="TextBox 15">
            <a:extLst>
              <a:ext uri="{FF2B5EF4-FFF2-40B4-BE49-F238E27FC236}">
                <a16:creationId xmlns:a16="http://schemas.microsoft.com/office/drawing/2014/main" id="{E67794D8-6C29-B74D-0958-D92AF8E1768F}"/>
              </a:ext>
            </a:extLst>
          </p:cNvPr>
          <p:cNvSpPr txBox="1"/>
          <p:nvPr/>
        </p:nvSpPr>
        <p:spPr>
          <a:xfrm>
            <a:off x="6899245" y="1302112"/>
            <a:ext cx="193995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line search</a:t>
            </a:r>
          </a:p>
        </p:txBody>
      </p:sp>
    </p:spTree>
    <p:extLst>
      <p:ext uri="{BB962C8B-B14F-4D97-AF65-F5344CB8AC3E}">
        <p14:creationId xmlns:p14="http://schemas.microsoft.com/office/powerpoint/2010/main" val="874935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4C96400-22C2-BC9D-B86E-650668A42739}"/>
                  </a:ext>
                </a:extLst>
              </p:cNvPr>
              <p:cNvSpPr>
                <a:spLocks noGrp="1"/>
              </p:cNvSpPr>
              <p:nvPr>
                <p:ph type="body" sz="quarter" idx="10"/>
              </p:nvPr>
            </p:nvSpPr>
            <p:spPr/>
            <p:txBody>
              <a:bodyPr/>
              <a:lstStyle/>
              <a:p>
                <a:r>
                  <a:rPr lang="en-US" dirty="0"/>
                  <a:t>quasi-Newton condition: keeping the curvature constant</a:t>
                </a:r>
              </a:p>
              <a:p>
                <a:endParaRPr lang="en-US" dirty="0"/>
              </a:p>
              <a:p>
                <a:endParaRPr lang="en-US" dirty="0"/>
              </a:p>
              <a:p>
                <a:pPr lvl="1"/>
                <a:r>
                  <a:rPr lang="en-US" dirty="0"/>
                  <a:t>infinite ways of updating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oMath>
                </a14:m>
                <a:r>
                  <a:rPr lang="en-US" dirty="0"/>
                  <a:t> while satisfying the quasi-Newton condition</a:t>
                </a:r>
              </a:p>
              <a:p>
                <a:r>
                  <a:rPr lang="en-US" dirty="0"/>
                  <a:t>Hessian (or its inverse) is updated using a vector at each iteration</a:t>
                </a:r>
              </a:p>
              <a:p>
                <a:pPr lvl="1"/>
                <a:r>
                  <a:rPr lang="en-US" dirty="0"/>
                  <a:t>Rank-1 update: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r>
                      <a:rPr lang="en-US" b="1" i="1">
                        <a:latin typeface="Cambria Math" panose="02040503050406030204" pitchFamily="18" charset="0"/>
                      </a:rPr>
                      <m:t>𝐮</m:t>
                    </m:r>
                    <m:sSup>
                      <m:sSupPr>
                        <m:ctrlPr>
                          <a:rPr lang="en-US" i="1">
                            <a:latin typeface="Cambria Math" panose="02040503050406030204" pitchFamily="18" charset="0"/>
                          </a:rPr>
                        </m:ctrlPr>
                      </m:sSupPr>
                      <m:e>
                        <m:r>
                          <a:rPr lang="en-US" b="1" i="1">
                            <a:latin typeface="Cambria Math" panose="02040503050406030204" pitchFamily="18" charset="0"/>
                          </a:rPr>
                          <m:t>𝐮</m:t>
                        </m:r>
                      </m:e>
                      <m:sup>
                        <m:r>
                          <a:rPr lang="en-US" i="1">
                            <a:latin typeface="Cambria Math" panose="02040503050406030204" pitchFamily="18" charset="0"/>
                          </a:rPr>
                          <m:t>𝑇</m:t>
                        </m:r>
                      </m:sup>
                    </m:sSup>
                  </m:oMath>
                </a14:m>
                <a:endParaRPr lang="en-US" dirty="0"/>
              </a:p>
              <a:p>
                <a:pPr lvl="1"/>
                <a:r>
                  <a:rPr lang="en-US" dirty="0"/>
                  <a:t>Rank-2 update: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r>
                      <a:rPr lang="en-US" b="1" i="1">
                        <a:latin typeface="Cambria Math" panose="02040503050406030204" pitchFamily="18" charset="0"/>
                      </a:rPr>
                      <m:t>𝐮</m:t>
                    </m:r>
                    <m:sSup>
                      <m:sSupPr>
                        <m:ctrlPr>
                          <a:rPr lang="en-US" i="1">
                            <a:latin typeface="Cambria Math" panose="02040503050406030204" pitchFamily="18" charset="0"/>
                          </a:rPr>
                        </m:ctrlPr>
                      </m:sSupPr>
                      <m:e>
                        <m:r>
                          <a:rPr lang="en-US" b="1" i="1">
                            <a:latin typeface="Cambria Math" panose="02040503050406030204" pitchFamily="18" charset="0"/>
                          </a:rPr>
                          <m:t>𝐮</m:t>
                        </m:r>
                      </m:e>
                      <m:sup>
                        <m:r>
                          <a:rPr lang="en-US" i="1">
                            <a:latin typeface="Cambria Math" panose="02040503050406030204" pitchFamily="18" charset="0"/>
                          </a:rPr>
                          <m:t>𝑇</m:t>
                        </m:r>
                      </m:sup>
                    </m:sSup>
                    <m:r>
                      <a:rPr lang="en-US" b="1"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𝑘</m:t>
                        </m:r>
                      </m:sub>
                    </m:sSub>
                    <m:r>
                      <a:rPr lang="en-US" b="1" i="0" smtClean="0">
                        <a:latin typeface="Cambria Math" panose="02040503050406030204" pitchFamily="18" charset="0"/>
                      </a:rPr>
                      <m:t>𝐯</m:t>
                    </m:r>
                    <m:sSup>
                      <m:sSupPr>
                        <m:ctrlPr>
                          <a:rPr lang="en-US" i="1">
                            <a:latin typeface="Cambria Math" panose="02040503050406030204" pitchFamily="18" charset="0"/>
                          </a:rPr>
                        </m:ctrlPr>
                      </m:sSupPr>
                      <m:e>
                        <m:r>
                          <a:rPr lang="en-US" b="1" i="0" smtClean="0">
                            <a:latin typeface="Cambria Math" panose="02040503050406030204" pitchFamily="18" charset="0"/>
                          </a:rPr>
                          <m:t>𝐯</m:t>
                        </m:r>
                      </m:e>
                      <m:sup>
                        <m:r>
                          <a:rPr lang="en-US" i="1">
                            <a:latin typeface="Cambria Math" panose="02040503050406030204" pitchFamily="18" charset="0"/>
                          </a:rPr>
                          <m:t>𝑇</m:t>
                        </m:r>
                      </m:sup>
                    </m:sSup>
                  </m:oMath>
                </a14:m>
                <a:endParaRPr lang="en-US" dirty="0"/>
              </a:p>
              <a:p>
                <a:pPr lvl="1"/>
                <a:r>
                  <a:rPr lang="en-US" dirty="0"/>
                  <a:t>Choose </a:t>
                </a:r>
                <a14:m>
                  <m:oMath xmlns:m="http://schemas.openxmlformats.org/officeDocument/2006/math">
                    <m:r>
                      <a:rPr lang="en-US" b="1" i="0" smtClean="0">
                        <a:latin typeface="Cambria Math" panose="02040503050406030204" pitchFamily="18" charset="0"/>
                      </a:rPr>
                      <m:t>𝐮</m:t>
                    </m:r>
                  </m:oMath>
                </a14:m>
                <a:r>
                  <a:rPr lang="en-US" dirty="0"/>
                  <a:t> and </a:t>
                </a:r>
                <a14:m>
                  <m:oMath xmlns:m="http://schemas.openxmlformats.org/officeDocument/2006/math">
                    <m:r>
                      <a:rPr lang="en-US" b="1" i="0" smtClean="0">
                        <a:latin typeface="Cambria Math" panose="02040503050406030204" pitchFamily="18" charset="0"/>
                      </a:rPr>
                      <m:t>𝐯</m:t>
                    </m:r>
                  </m:oMath>
                </a14:m>
                <a:r>
                  <a:rPr lang="en-US" dirty="0"/>
                  <a:t> to satisfy quasi-Newton condition and keep the Hessian positive definite</a:t>
                </a:r>
              </a:p>
            </p:txBody>
          </p:sp>
        </mc:Choice>
        <mc:Fallback xmlns="">
          <p:sp>
            <p:nvSpPr>
              <p:cNvPr id="2" name="Text Placeholder 1">
                <a:extLst>
                  <a:ext uri="{FF2B5EF4-FFF2-40B4-BE49-F238E27FC236}">
                    <a16:creationId xmlns:a16="http://schemas.microsoft.com/office/drawing/2014/main" id="{84C96400-22C2-BC9D-B86E-650668A4273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A84966B-C264-12ED-E79B-5BE00D6B1606}"/>
              </a:ext>
            </a:extLst>
          </p:cNvPr>
          <p:cNvSpPr>
            <a:spLocks noGrp="1"/>
          </p:cNvSpPr>
          <p:nvPr>
            <p:ph type="title"/>
          </p:nvPr>
        </p:nvSpPr>
        <p:spPr/>
        <p:txBody>
          <a:bodyPr/>
          <a:lstStyle/>
          <a:p>
            <a:r>
              <a:rPr lang="en-US" dirty="0"/>
              <a:t>Quasi-Newton Method </a:t>
            </a:r>
            <a:r>
              <a:rPr lang="en-US" i="1" dirty="0"/>
              <a:t>cont</a:t>
            </a:r>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1FB1C1E-754F-DC6B-73B8-73F57E74F4EC}"/>
                  </a:ext>
                </a:extLst>
              </p:cNvPr>
              <p:cNvSpPr txBox="1"/>
              <p:nvPr/>
            </p:nvSpPr>
            <p:spPr>
              <a:xfrm>
                <a:off x="1347537" y="1175658"/>
                <a:ext cx="5922903" cy="5672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b="1" i="1">
                                  <a:latin typeface="Cambria Math" panose="02040503050406030204" pitchFamily="18" charset="0"/>
                                </a:rPr>
                                <m:t>𝐬</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sup>
                          <m:r>
                            <a:rPr lang="en-US" sz="2400" i="1">
                              <a:latin typeface="Cambria Math" panose="02040503050406030204" pitchFamily="18" charset="0"/>
                            </a:rPr>
                            <m:t>𝑇</m:t>
                          </m:r>
                        </m:sup>
                      </m:sSup>
                      <m:sSup>
                        <m:sSupPr>
                          <m:ctrlPr>
                            <a:rPr lang="en-US" sz="2400" b="1" i="1">
                              <a:latin typeface="Cambria Math" panose="02040503050406030204" pitchFamily="18" charset="0"/>
                            </a:rPr>
                          </m:ctrlPr>
                        </m:sSupPr>
                        <m:e>
                          <m:r>
                            <a:rPr lang="en-US" sz="2400" b="1" i="1">
                              <a:latin typeface="Cambria Math" panose="02040503050406030204" pitchFamily="18" charset="0"/>
                            </a:rPr>
                            <m:t>𝐇</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sSup>
                        <m:sSupPr>
                          <m:ctrlPr>
                            <a:rPr lang="en-US" sz="2400" i="1">
                              <a:latin typeface="Cambria Math" panose="02040503050406030204" pitchFamily="18" charset="0"/>
                            </a:rPr>
                          </m:ctrlPr>
                        </m:sSupPr>
                        <m:e>
                          <m:r>
                            <a:rPr lang="en-US" sz="2400" b="1" i="1">
                              <a:latin typeface="Cambria Math" panose="02040503050406030204" pitchFamily="18" charset="0"/>
                            </a:rPr>
                            <m:t>𝐬</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b="1" i="1">
                                  <a:latin typeface="Cambria Math" panose="02040503050406030204" pitchFamily="18" charset="0"/>
                                </a:rPr>
                                <m:t>𝐬</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sup>
                          <m:r>
                            <a:rPr lang="en-US" sz="2400" i="1">
                              <a:latin typeface="Cambria Math" panose="02040503050406030204" pitchFamily="18" charset="0"/>
                            </a:rPr>
                            <m:t>𝑇</m:t>
                          </m:r>
                        </m:sup>
                      </m:sSup>
                      <m:sSup>
                        <m:sSupPr>
                          <m:ctrlPr>
                            <a:rPr lang="en-US" sz="2400" b="1" i="1">
                              <a:latin typeface="Cambria Math" panose="02040503050406030204" pitchFamily="18" charset="0"/>
                            </a:rPr>
                          </m:ctrlPr>
                        </m:sSupPr>
                        <m:e>
                          <m:r>
                            <a:rPr lang="en-US" sz="2400" b="1" i="1">
                              <a:latin typeface="Cambria Math" panose="02040503050406030204" pitchFamily="18" charset="0"/>
                            </a:rPr>
                            <m:t>𝐇</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sSup>
                        <m:sSupPr>
                          <m:ctrlPr>
                            <a:rPr lang="en-US" sz="2400" i="1">
                              <a:latin typeface="Cambria Math" panose="02040503050406030204" pitchFamily="18" charset="0"/>
                            </a:rPr>
                          </m:ctrlPr>
                        </m:sSupPr>
                        <m:e>
                          <m:r>
                            <a:rPr lang="en-US" sz="2400" b="1" i="1">
                              <a:latin typeface="Cambria Math" panose="02040503050406030204" pitchFamily="18" charset="0"/>
                            </a:rPr>
                            <m:t>𝐬</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b="1" i="1">
                                  <a:latin typeface="Cambria Math" panose="02040503050406030204" pitchFamily="18" charset="0"/>
                                </a:rPr>
                                <m:t>𝐬</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sup>
                          <m:r>
                            <a:rPr lang="en-US" sz="2400" i="1">
                              <a:latin typeface="Cambria Math" panose="02040503050406030204" pitchFamily="18" charset="0"/>
                            </a:rPr>
                            <m:t>𝑇</m:t>
                          </m:r>
                        </m:sup>
                      </m:sSup>
                      <m:r>
                        <a:rPr lang="en-US" sz="2400">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𝐲</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oMath>
                  </m:oMathPara>
                </a14:m>
                <a:endParaRPr lang="en-US" sz="2400" dirty="0"/>
              </a:p>
            </p:txBody>
          </p:sp>
        </mc:Choice>
        <mc:Fallback xmlns="">
          <p:sp>
            <p:nvSpPr>
              <p:cNvPr id="5" name="TextBox 4">
                <a:extLst>
                  <a:ext uri="{FF2B5EF4-FFF2-40B4-BE49-F238E27FC236}">
                    <a16:creationId xmlns:a16="http://schemas.microsoft.com/office/drawing/2014/main" id="{C1FB1C1E-754F-DC6B-73B8-73F57E74F4EC}"/>
                  </a:ext>
                </a:extLst>
              </p:cNvPr>
              <p:cNvSpPr txBox="1">
                <a:spLocks noRot="1" noChangeAspect="1" noMove="1" noResize="1" noEditPoints="1" noAdjustHandles="1" noChangeArrowheads="1" noChangeShapeType="1" noTextEdit="1"/>
              </p:cNvSpPr>
              <p:nvPr/>
            </p:nvSpPr>
            <p:spPr>
              <a:xfrm>
                <a:off x="1347537" y="1175658"/>
                <a:ext cx="5922903" cy="567271"/>
              </a:xfrm>
              <a:prstGeom prst="rect">
                <a:avLst/>
              </a:prstGeom>
              <a:blipFill>
                <a:blip r:embed="rId3"/>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18EB07C6-9F2B-8839-0403-EB8FAFCDCCB6}"/>
              </a:ext>
            </a:extLst>
          </p:cNvPr>
          <p:cNvSpPr/>
          <p:nvPr/>
        </p:nvSpPr>
        <p:spPr>
          <a:xfrm>
            <a:off x="1106905" y="2021305"/>
            <a:ext cx="240632" cy="1787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D3E9AD-6AAE-02AE-F910-C02FC3CFF3AC}"/>
                  </a:ext>
                </a:extLst>
              </p:cNvPr>
              <p:cNvSpPr txBox="1"/>
              <p:nvPr/>
            </p:nvSpPr>
            <p:spPr>
              <a:xfrm>
                <a:off x="1471289" y="1864160"/>
                <a:ext cx="5307800" cy="486672"/>
              </a:xfrm>
              <a:prstGeom prst="rect">
                <a:avLst/>
              </a:prstGeom>
              <a:solidFill>
                <a:srgbClr val="FFFF00"/>
              </a:solidFill>
              <a:ln w="19050">
                <a:solidFill>
                  <a:srgbClr val="0000FF"/>
                </a:solidFill>
              </a:ln>
            </p:spPr>
            <p:txBody>
              <a:bodyPr wrap="none" rtlCol="0">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𝐇</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sSup>
                      <m:sSupPr>
                        <m:ctrlPr>
                          <a:rPr lang="en-US" sz="2400" i="1">
                            <a:latin typeface="Cambria Math" panose="02040503050406030204" pitchFamily="18" charset="0"/>
                          </a:rPr>
                        </m:ctrlPr>
                      </m:sSupPr>
                      <m:e>
                        <m:r>
                          <a:rPr lang="en-US" sz="2400" b="1" i="1">
                            <a:latin typeface="Cambria Math" panose="02040503050406030204" pitchFamily="18" charset="0"/>
                          </a:rPr>
                          <m:t>𝐬</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𝐲</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oMath>
                </a14:m>
                <a:r>
                  <a:rPr lang="en-US" sz="2400" dirty="0"/>
                  <a:t>   or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𝐀</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sSup>
                      <m:sSupPr>
                        <m:ctrlPr>
                          <a:rPr lang="en-US" sz="2400" i="1">
                            <a:latin typeface="Cambria Math" panose="02040503050406030204" pitchFamily="18" charset="0"/>
                          </a:rPr>
                        </m:ctrlPr>
                      </m:sSupPr>
                      <m:e>
                        <m:r>
                          <a:rPr lang="en-US" sz="2400" b="1" i="1">
                            <a:latin typeface="Cambria Math" panose="02040503050406030204" pitchFamily="18" charset="0"/>
                          </a:rPr>
                          <m:t>𝐲</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𝐬</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oMath>
                </a14:m>
                <a:endParaRPr lang="en-US" sz="2400" dirty="0"/>
              </a:p>
            </p:txBody>
          </p:sp>
        </mc:Choice>
        <mc:Fallback xmlns="">
          <p:sp>
            <p:nvSpPr>
              <p:cNvPr id="8" name="TextBox 7">
                <a:extLst>
                  <a:ext uri="{FF2B5EF4-FFF2-40B4-BE49-F238E27FC236}">
                    <a16:creationId xmlns:a16="http://schemas.microsoft.com/office/drawing/2014/main" id="{38D3E9AD-6AAE-02AE-F910-C02FC3CFF3AC}"/>
                  </a:ext>
                </a:extLst>
              </p:cNvPr>
              <p:cNvSpPr txBox="1">
                <a:spLocks noRot="1" noChangeAspect="1" noMove="1" noResize="1" noEditPoints="1" noAdjustHandles="1" noChangeArrowheads="1" noChangeShapeType="1" noTextEdit="1"/>
              </p:cNvSpPr>
              <p:nvPr/>
            </p:nvSpPr>
            <p:spPr>
              <a:xfrm>
                <a:off x="1471289" y="1864160"/>
                <a:ext cx="5307800" cy="486672"/>
              </a:xfrm>
              <a:prstGeom prst="rect">
                <a:avLst/>
              </a:prstGeom>
              <a:blipFill>
                <a:blip r:embed="rId4"/>
                <a:stretch>
                  <a:fillRect t="-2410" b="-25301"/>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787587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C655E47-555C-C766-1C38-29A9D7DB9376}"/>
                  </a:ext>
                </a:extLst>
              </p:cNvPr>
              <p:cNvSpPr>
                <a:spLocks noGrp="1"/>
              </p:cNvSpPr>
              <p:nvPr>
                <p:ph type="body" sz="quarter" idx="10"/>
              </p:nvPr>
            </p:nvSpPr>
            <p:spPr>
              <a:xfrm>
                <a:off x="304800" y="774200"/>
                <a:ext cx="8534400" cy="4818765"/>
              </a:xfrm>
            </p:spPr>
            <p:txBody>
              <a:bodyPr/>
              <a:lstStyle/>
              <a:p>
                <a:r>
                  <a:rPr lang="en-US" dirty="0"/>
                  <a:t>Broyden-Fletcher-Goldfarb-Shanno algorithm</a:t>
                </a:r>
              </a:p>
              <a:p>
                <a:endParaRPr lang="en-US" dirty="0"/>
              </a:p>
              <a:p>
                <a:r>
                  <a:rPr lang="en-US" dirty="0"/>
                  <a:t>Quasi-Newton condition</a:t>
                </a:r>
              </a:p>
              <a:p>
                <a:pPr lvl="1"/>
                <a:r>
                  <a:rPr lang="en-US" dirty="0"/>
                  <a:t>Choose </a:t>
                </a:r>
                <a14:m>
                  <m:oMath xmlns:m="http://schemas.openxmlformats.org/officeDocument/2006/math">
                    <m:r>
                      <a:rPr lang="en-US" b="1" i="1">
                        <a:latin typeface="Cambria Math" panose="02040503050406030204" pitchFamily="18" charset="0"/>
                      </a:rPr>
                      <m:t>𝐮</m:t>
                    </m:r>
                    <m:r>
                      <a:rPr lang="en-US">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endParaRPr lang="en-US" dirty="0"/>
              </a:p>
              <a:p>
                <a:pPr lvl="1"/>
                <a:endParaRPr lang="en-US" dirty="0"/>
              </a:p>
              <a:p>
                <a:pPr lvl="1"/>
                <a:r>
                  <a:rPr lang="en-US" dirty="0"/>
                  <a:t>Normalizing coefficients: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r>
                      <a:rPr lang="en-US" i="1">
                        <a:latin typeface="Cambria Math" panose="02040503050406030204" pitchFamily="18" charset="0"/>
                      </a:rPr>
                      <m:t>=1/</m:t>
                    </m:r>
                    <m:sSup>
                      <m:sSupPr>
                        <m:ctrlPr>
                          <a:rPr lang="en-US" b="1" i="1">
                            <a:latin typeface="Cambria Math" panose="02040503050406030204" pitchFamily="18" charset="0"/>
                          </a:rPr>
                        </m:ctrlPr>
                      </m:sSupPr>
                      <m:e>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𝑘</m:t>
                                </m:r>
                              </m:e>
                            </m:d>
                          </m:sup>
                        </m:sSup>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m:t>
                        </m:r>
                      </m:sub>
                    </m:sSub>
                    <m:r>
                      <a:rPr lang="en-US" i="1">
                        <a:latin typeface="Cambria Math" panose="02040503050406030204" pitchFamily="18" charset="0"/>
                      </a:rPr>
                      <m:t>=−1/</m:t>
                    </m:r>
                    <m:sSup>
                      <m:sSupPr>
                        <m:ctrlPr>
                          <a:rPr lang="en-US" i="1">
                            <a:latin typeface="Cambria Math" panose="02040503050406030204" pitchFamily="18" charset="0"/>
                          </a:rPr>
                        </m:ctrlPr>
                      </m:sSupPr>
                      <m:e>
                        <m:r>
                          <a:rPr lang="en-US" b="1" i="1">
                            <a:latin typeface="Cambria Math" panose="02040503050406030204" pitchFamily="18" charset="0"/>
                          </a:rPr>
                          <m:t>𝐯</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endParaRPr lang="en-US" dirty="0"/>
              </a:p>
              <a:p>
                <a:pPr lvl="1"/>
                <a:endParaRPr lang="en-US" dirty="0"/>
              </a:p>
              <a:p>
                <a:pPr lvl="1"/>
                <a:r>
                  <a:rPr lang="en-US" dirty="0"/>
                  <a:t>This condition yields </a:t>
                </a:r>
                <a14:m>
                  <m:oMath xmlns:m="http://schemas.openxmlformats.org/officeDocument/2006/math">
                    <m:r>
                      <a:rPr lang="en-US" b="1" i="1">
                        <a:latin typeface="Cambria Math" panose="02040503050406030204" pitchFamily="18" charset="0"/>
                      </a:rPr>
                      <m:t>𝐯</m:t>
                    </m:r>
                    <m:r>
                      <a:rPr lang="en-US">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𝑘</m:t>
                            </m:r>
                          </m:e>
                        </m:d>
                      </m:sup>
                    </m:sSup>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endParaRPr lang="en-US" dirty="0"/>
              </a:p>
              <a:p>
                <a:r>
                  <a:rPr lang="en-US" dirty="0"/>
                  <a:t>BFGS Hessian update</a:t>
                </a:r>
              </a:p>
            </p:txBody>
          </p:sp>
        </mc:Choice>
        <mc:Fallback xmlns="">
          <p:sp>
            <p:nvSpPr>
              <p:cNvPr id="2" name="Text Placeholder 1">
                <a:extLst>
                  <a:ext uri="{FF2B5EF4-FFF2-40B4-BE49-F238E27FC236}">
                    <a16:creationId xmlns:a16="http://schemas.microsoft.com/office/drawing/2014/main" id="{0C655E47-555C-C766-1C38-29A9D7DB9376}"/>
                  </a:ext>
                </a:extLst>
              </p:cNvPr>
              <p:cNvSpPr>
                <a:spLocks noGrp="1" noRot="1" noChangeAspect="1" noMove="1" noResize="1" noEditPoints="1" noAdjustHandles="1" noChangeArrowheads="1" noChangeShapeType="1" noTextEdit="1"/>
              </p:cNvSpPr>
              <p:nvPr>
                <p:ph type="body" sz="quarter" idx="10"/>
              </p:nvPr>
            </p:nvSpPr>
            <p:spPr>
              <a:xfrm>
                <a:off x="304800" y="774200"/>
                <a:ext cx="8534400" cy="4818765"/>
              </a:xfrm>
              <a:blipFill>
                <a:blip r:embed="rId2"/>
                <a:stretch>
                  <a:fillRect l="-929" t="-1646" b="-113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82B7F31-C16E-F560-6E78-5A8CEEBF02DA}"/>
              </a:ext>
            </a:extLst>
          </p:cNvPr>
          <p:cNvSpPr>
            <a:spLocks noGrp="1"/>
          </p:cNvSpPr>
          <p:nvPr>
            <p:ph type="title"/>
          </p:nvPr>
        </p:nvSpPr>
        <p:spPr/>
        <p:txBody>
          <a:bodyPr/>
          <a:lstStyle/>
          <a:p>
            <a:r>
              <a:rPr lang="en-US" dirty="0"/>
              <a:t>Rank-2 Update (BFGS)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32AE06-66DE-E6D9-592E-AD758C119D0C}"/>
                  </a:ext>
                </a:extLst>
              </p:cNvPr>
              <p:cNvSpPr txBox="1"/>
              <p:nvPr/>
            </p:nvSpPr>
            <p:spPr>
              <a:xfrm>
                <a:off x="2048807" y="1265035"/>
                <a:ext cx="3735446" cy="421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𝑘</m:t>
                          </m:r>
                        </m:sub>
                      </m:sSub>
                      <m:r>
                        <a:rPr lang="en-US" sz="2000" b="1" i="1">
                          <a:latin typeface="Cambria Math" panose="02040503050406030204" pitchFamily="18" charset="0"/>
                        </a:rPr>
                        <m:t>𝐮</m:t>
                      </m:r>
                      <m:sSup>
                        <m:sSupPr>
                          <m:ctrlPr>
                            <a:rPr lang="en-US" sz="2000" i="1">
                              <a:latin typeface="Cambria Math" panose="02040503050406030204" pitchFamily="18" charset="0"/>
                            </a:rPr>
                          </m:ctrlPr>
                        </m:sSupPr>
                        <m:e>
                          <m:r>
                            <a:rPr lang="en-US" sz="2000" b="1" i="1">
                              <a:latin typeface="Cambria Math" panose="02040503050406030204" pitchFamily="18" charset="0"/>
                            </a:rPr>
                            <m:t>𝐮</m:t>
                          </m:r>
                        </m:e>
                        <m:sup>
                          <m:r>
                            <a:rPr lang="en-US" sz="2000" i="1">
                              <a:latin typeface="Cambria Math" panose="02040503050406030204" pitchFamily="18" charset="0"/>
                            </a:rPr>
                            <m:t>𝑇</m:t>
                          </m:r>
                        </m:sup>
                      </m:sSup>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𝑘</m:t>
                          </m:r>
                        </m:sub>
                      </m:sSub>
                      <m:r>
                        <a:rPr lang="en-US" sz="2000" b="1" i="1">
                          <a:latin typeface="Cambria Math" panose="02040503050406030204" pitchFamily="18" charset="0"/>
                        </a:rPr>
                        <m:t>𝐯</m:t>
                      </m:r>
                      <m:sSup>
                        <m:sSupPr>
                          <m:ctrlPr>
                            <a:rPr lang="en-US" sz="2000" i="1">
                              <a:latin typeface="Cambria Math" panose="02040503050406030204" pitchFamily="18" charset="0"/>
                            </a:rPr>
                          </m:ctrlPr>
                        </m:sSupPr>
                        <m:e>
                          <m:r>
                            <a:rPr lang="en-US" sz="2000" b="1" i="1">
                              <a:latin typeface="Cambria Math" panose="02040503050406030204" pitchFamily="18" charset="0"/>
                            </a:rPr>
                            <m:t>𝐯</m:t>
                          </m:r>
                        </m:e>
                        <m:sup>
                          <m:r>
                            <a:rPr lang="en-US" sz="2000" i="1">
                              <a:latin typeface="Cambria Math" panose="02040503050406030204" pitchFamily="18" charset="0"/>
                            </a:rPr>
                            <m:t>𝑇</m:t>
                          </m:r>
                        </m:sup>
                      </m:sSup>
                    </m:oMath>
                  </m:oMathPara>
                </a14:m>
                <a:endParaRPr lang="en-US" sz="2000" dirty="0"/>
              </a:p>
            </p:txBody>
          </p:sp>
        </mc:Choice>
        <mc:Fallback xmlns="">
          <p:sp>
            <p:nvSpPr>
              <p:cNvPr id="4" name="TextBox 3">
                <a:extLst>
                  <a:ext uri="{FF2B5EF4-FFF2-40B4-BE49-F238E27FC236}">
                    <a16:creationId xmlns:a16="http://schemas.microsoft.com/office/drawing/2014/main" id="{D032AE06-66DE-E6D9-592E-AD758C119D0C}"/>
                  </a:ext>
                </a:extLst>
              </p:cNvPr>
              <p:cNvSpPr txBox="1">
                <a:spLocks noRot="1" noChangeAspect="1" noMove="1" noResize="1" noEditPoints="1" noAdjustHandles="1" noChangeArrowheads="1" noChangeShapeType="1" noTextEdit="1"/>
              </p:cNvSpPr>
              <p:nvPr/>
            </p:nvSpPr>
            <p:spPr>
              <a:xfrm>
                <a:off x="2048807" y="1265035"/>
                <a:ext cx="3735446" cy="4210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E3B3CF-850B-2F1C-D806-4B89D6201D77}"/>
                  </a:ext>
                </a:extLst>
              </p:cNvPr>
              <p:cNvSpPr txBox="1"/>
              <p:nvPr/>
            </p:nvSpPr>
            <p:spPr>
              <a:xfrm>
                <a:off x="819232" y="2859549"/>
                <a:ext cx="7163499" cy="569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𝑘</m:t>
                          </m:r>
                        </m:sub>
                      </m:sSub>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d>
                        <m:dPr>
                          <m:ctrlPr>
                            <a:rPr lang="en-US" sz="2000" b="1" i="1">
                              <a:latin typeface="Cambria Math" panose="02040503050406030204" pitchFamily="18" charset="0"/>
                            </a:rPr>
                          </m:ctrlPr>
                        </m:dPr>
                        <m:e>
                          <m:sSup>
                            <m:sSupPr>
                              <m:ctrlPr>
                                <a:rPr lang="en-US" sz="2000" b="1"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𝑘</m:t>
                          </m:r>
                        </m:sub>
                      </m:sSub>
                      <m:r>
                        <a:rPr lang="en-US" sz="2000" b="1" i="1">
                          <a:latin typeface="Cambria Math" panose="02040503050406030204" pitchFamily="18" charset="0"/>
                        </a:rPr>
                        <m:t>𝐯</m:t>
                      </m:r>
                      <m:d>
                        <m:dPr>
                          <m:ctrlPr>
                            <a:rPr lang="en-US" sz="2000" b="1"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panose="02040503050406030204" pitchFamily="18" charset="0"/>
                                </a:rPr>
                                <m:t>𝐯</m:t>
                              </m:r>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oMath>
                  </m:oMathPara>
                </a14:m>
                <a:endParaRPr lang="en-US" sz="2000" dirty="0"/>
              </a:p>
            </p:txBody>
          </p:sp>
        </mc:Choice>
        <mc:Fallback xmlns="">
          <p:sp>
            <p:nvSpPr>
              <p:cNvPr id="7" name="TextBox 6">
                <a:extLst>
                  <a:ext uri="{FF2B5EF4-FFF2-40B4-BE49-F238E27FC236}">
                    <a16:creationId xmlns:a16="http://schemas.microsoft.com/office/drawing/2014/main" id="{4AE3B3CF-850B-2F1C-D806-4B89D6201D77}"/>
                  </a:ext>
                </a:extLst>
              </p:cNvPr>
              <p:cNvSpPr txBox="1">
                <a:spLocks noRot="1" noChangeAspect="1" noMove="1" noResize="1" noEditPoints="1" noAdjustHandles="1" noChangeArrowheads="1" noChangeShapeType="1" noTextEdit="1"/>
              </p:cNvSpPr>
              <p:nvPr/>
            </p:nvSpPr>
            <p:spPr>
              <a:xfrm>
                <a:off x="819232" y="2859549"/>
                <a:ext cx="7163499" cy="5694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C24C052-6872-C779-1B83-B8ECF87D8BEA}"/>
                  </a:ext>
                </a:extLst>
              </p:cNvPr>
              <p:cNvSpPr txBox="1"/>
              <p:nvPr/>
            </p:nvSpPr>
            <p:spPr>
              <a:xfrm>
                <a:off x="832983" y="4035736"/>
                <a:ext cx="4496808" cy="421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r>
                        <a:rPr lang="en-US" sz="2000" b="1" i="1">
                          <a:latin typeface="Cambria Math" panose="02040503050406030204" pitchFamily="18" charset="0"/>
                        </a:rPr>
                        <m:t>𝐯</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oMath>
                  </m:oMathPara>
                </a14:m>
                <a:endParaRPr lang="en-US" sz="2000" dirty="0"/>
              </a:p>
            </p:txBody>
          </p:sp>
        </mc:Choice>
        <mc:Fallback xmlns="">
          <p:sp>
            <p:nvSpPr>
              <p:cNvPr id="11" name="TextBox 10">
                <a:extLst>
                  <a:ext uri="{FF2B5EF4-FFF2-40B4-BE49-F238E27FC236}">
                    <a16:creationId xmlns:a16="http://schemas.microsoft.com/office/drawing/2014/main" id="{5C24C052-6872-C779-1B83-B8ECF87D8BEA}"/>
                  </a:ext>
                </a:extLst>
              </p:cNvPr>
              <p:cNvSpPr txBox="1">
                <a:spLocks noRot="1" noChangeAspect="1" noMove="1" noResize="1" noEditPoints="1" noAdjustHandles="1" noChangeArrowheads="1" noChangeShapeType="1" noTextEdit="1"/>
              </p:cNvSpPr>
              <p:nvPr/>
            </p:nvSpPr>
            <p:spPr>
              <a:xfrm>
                <a:off x="832983" y="4035736"/>
                <a:ext cx="4496808" cy="421013"/>
              </a:xfrm>
              <a:prstGeom prst="rect">
                <a:avLst/>
              </a:prstGeom>
              <a:blipFill>
                <a:blip r:embed="rId5"/>
                <a:stretch>
                  <a:fillRect b="-7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06B0CDA-63F9-AC31-867F-B1D3EBEB14C2}"/>
                  </a:ext>
                </a:extLst>
              </p:cNvPr>
              <p:cNvSpPr txBox="1"/>
              <p:nvPr/>
            </p:nvSpPr>
            <p:spPr>
              <a:xfrm>
                <a:off x="1182532" y="5480917"/>
                <a:ext cx="5681876" cy="933717"/>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f>
                        <m:fPr>
                          <m:ctrlPr>
                            <a:rPr lang="en-US" sz="2000" b="1" i="1">
                              <a:latin typeface="Cambria Math" panose="02040503050406030204" pitchFamily="18" charset="0"/>
                            </a:rPr>
                          </m:ctrlPr>
                        </m:fPr>
                        <m:num>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num>
                        <m:den>
                          <m:sSup>
                            <m:sSupPr>
                              <m:ctrlPr>
                                <a:rPr lang="en-US" sz="2000" b="1"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den>
                      </m:f>
                      <m:r>
                        <a:rPr lang="en-US" sz="2000" b="1" i="1">
                          <a:latin typeface="Cambria Math" panose="02040503050406030204" pitchFamily="18" charset="0"/>
                        </a:rPr>
                        <m:t>−</m:t>
                      </m:r>
                      <m:f>
                        <m:fPr>
                          <m:ctrlPr>
                            <a:rPr lang="en-US" sz="2000" b="1" i="1">
                              <a:latin typeface="Cambria Math" panose="02040503050406030204" pitchFamily="18" charset="0"/>
                            </a:rPr>
                          </m:ctrlPr>
                        </m:fPr>
                        <m:num>
                          <m:d>
                            <m:dPr>
                              <m:ctrlPr>
                                <a:rPr lang="en-US" sz="2000" b="1"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e>
                            <m:sup>
                              <m:r>
                                <a:rPr lang="en-US" sz="2000" i="1">
                                  <a:latin typeface="Cambria Math" panose="02040503050406030204" pitchFamily="18" charset="0"/>
                                </a:rPr>
                                <m:t>𝑇</m:t>
                              </m:r>
                            </m:sup>
                          </m:sSup>
                        </m:num>
                        <m:den>
                          <m:sSup>
                            <m:sSupPr>
                              <m:ctrlPr>
                                <a:rPr lang="en-US" sz="2000" b="1" i="1">
                                  <a:latin typeface="Cambria Math" panose="02040503050406030204" pitchFamily="18" charset="0"/>
                                </a:rPr>
                              </m:ctrlPr>
                            </m:sSupPr>
                            <m:e>
                              <m:sSup>
                                <m:sSupPr>
                                  <m:ctrlPr>
                                    <a:rPr lang="en-US" sz="2000" b="1"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den>
                      </m:f>
                    </m:oMath>
                  </m:oMathPara>
                </a14:m>
                <a:endParaRPr lang="en-US" sz="2000" dirty="0"/>
              </a:p>
            </p:txBody>
          </p:sp>
        </mc:Choice>
        <mc:Fallback xmlns="">
          <p:sp>
            <p:nvSpPr>
              <p:cNvPr id="14" name="TextBox 13">
                <a:extLst>
                  <a:ext uri="{FF2B5EF4-FFF2-40B4-BE49-F238E27FC236}">
                    <a16:creationId xmlns:a16="http://schemas.microsoft.com/office/drawing/2014/main" id="{E06B0CDA-63F9-AC31-867F-B1D3EBEB14C2}"/>
                  </a:ext>
                </a:extLst>
              </p:cNvPr>
              <p:cNvSpPr txBox="1">
                <a:spLocks noRot="1" noChangeAspect="1" noMove="1" noResize="1" noEditPoints="1" noAdjustHandles="1" noChangeArrowheads="1" noChangeShapeType="1" noTextEdit="1"/>
              </p:cNvSpPr>
              <p:nvPr/>
            </p:nvSpPr>
            <p:spPr>
              <a:xfrm>
                <a:off x="1182532" y="5480917"/>
                <a:ext cx="5681876" cy="933717"/>
              </a:xfrm>
              <a:prstGeom prst="rect">
                <a:avLst/>
              </a:prstGeom>
              <a:blipFill>
                <a:blip r:embed="rId6"/>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037680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31712C5-9770-9925-5D08-DB4812DBA982}"/>
                  </a:ext>
                </a:extLst>
              </p:cNvPr>
              <p:cNvSpPr>
                <a:spLocks noGrp="1"/>
              </p:cNvSpPr>
              <p:nvPr>
                <p:ph type="body" sz="quarter" idx="10"/>
              </p:nvPr>
            </p:nvSpPr>
            <p:spPr/>
            <p:txBody>
              <a:bodyPr/>
              <a:lstStyle/>
              <a:p>
                <a:r>
                  <a:rPr lang="en-US" dirty="0"/>
                  <a:t>Davidon-Fletcher-Powell algorithm</a:t>
                </a:r>
              </a:p>
              <a:p>
                <a:pPr lvl="1"/>
                <a:r>
                  <a:rPr lang="en-US" dirty="0"/>
                  <a:t>Updating the inverse of Hessian matrix</a:t>
                </a:r>
              </a:p>
              <a:p>
                <a:pPr lvl="1"/>
                <a:endParaRPr lang="en-US" dirty="0"/>
              </a:p>
              <a:p>
                <a:pPr lvl="1"/>
                <a:r>
                  <a:rPr lang="en-US" dirty="0"/>
                  <a:t>Choose </a:t>
                </a:r>
                <a14:m>
                  <m:oMath xmlns:m="http://schemas.openxmlformats.org/officeDocument/2006/math">
                    <m:r>
                      <a:rPr lang="en-US" b="1" i="1">
                        <a:latin typeface="Cambria Math" panose="02040503050406030204" pitchFamily="18" charset="0"/>
                      </a:rPr>
                      <m:t>𝐮</m:t>
                    </m:r>
                    <m:r>
                      <a:rPr lang="en-US">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r>
                  <a:rPr lang="en-US" dirty="0"/>
                  <a:t> and </a:t>
                </a:r>
                <a14:m>
                  <m:oMath xmlns:m="http://schemas.openxmlformats.org/officeDocument/2006/math">
                    <m:r>
                      <a:rPr lang="en-US" b="1" i="1">
                        <a:latin typeface="Cambria Math" panose="02040503050406030204" pitchFamily="18" charset="0"/>
                      </a:rPr>
                      <m:t>𝐯</m:t>
                    </m:r>
                    <m:r>
                      <a:rPr lang="en-US">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𝐀</m:t>
                        </m:r>
                      </m:e>
                      <m:sup>
                        <m:d>
                          <m:dPr>
                            <m:ctrlPr>
                              <a:rPr lang="en-US" i="1">
                                <a:latin typeface="Cambria Math" panose="02040503050406030204" pitchFamily="18" charset="0"/>
                              </a:rPr>
                            </m:ctrlPr>
                          </m:dPr>
                          <m:e>
                            <m:r>
                              <a:rPr lang="en-US" i="1">
                                <a:latin typeface="Cambria Math" panose="02040503050406030204" pitchFamily="18" charset="0"/>
                              </a:rPr>
                              <m:t>𝑘</m:t>
                            </m:r>
                          </m:e>
                        </m:d>
                      </m:sup>
                    </m:sSup>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𝑘</m:t>
                            </m:r>
                          </m:e>
                        </m:d>
                      </m:sup>
                    </m:sSup>
                  </m:oMath>
                </a14:m>
                <a:endParaRPr lang="en-US" dirty="0"/>
              </a:p>
            </p:txBody>
          </p:sp>
        </mc:Choice>
        <mc:Fallback xmlns="">
          <p:sp>
            <p:nvSpPr>
              <p:cNvPr id="2" name="Text Placeholder 1">
                <a:extLst>
                  <a:ext uri="{FF2B5EF4-FFF2-40B4-BE49-F238E27FC236}">
                    <a16:creationId xmlns:a16="http://schemas.microsoft.com/office/drawing/2014/main" id="{831712C5-9770-9925-5D08-DB4812DBA98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FB3DBC-DD14-7B92-7CE1-CCBA2BBFE072}"/>
              </a:ext>
            </a:extLst>
          </p:cNvPr>
          <p:cNvSpPr>
            <a:spLocks noGrp="1"/>
          </p:cNvSpPr>
          <p:nvPr>
            <p:ph type="title"/>
          </p:nvPr>
        </p:nvSpPr>
        <p:spPr/>
        <p:txBody>
          <a:bodyPr/>
          <a:lstStyle/>
          <a:p>
            <a:r>
              <a:rPr lang="en-US" dirty="0"/>
              <a:t>Rank-2 Update (DFP)</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90A5C8-5C78-449A-0796-98ABF0AC50B6}"/>
                  </a:ext>
                </a:extLst>
              </p:cNvPr>
              <p:cNvSpPr txBox="1"/>
              <p:nvPr/>
            </p:nvSpPr>
            <p:spPr>
              <a:xfrm>
                <a:off x="880025" y="1801297"/>
                <a:ext cx="3690305" cy="421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𝐀</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𝐀</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𝑘</m:t>
                          </m:r>
                        </m:sub>
                      </m:sSub>
                      <m:r>
                        <a:rPr lang="en-US" sz="2000" b="1" i="1">
                          <a:latin typeface="Cambria Math" panose="02040503050406030204" pitchFamily="18" charset="0"/>
                        </a:rPr>
                        <m:t>𝐮</m:t>
                      </m:r>
                      <m:sSup>
                        <m:sSupPr>
                          <m:ctrlPr>
                            <a:rPr lang="en-US" sz="2000" i="1">
                              <a:latin typeface="Cambria Math" panose="02040503050406030204" pitchFamily="18" charset="0"/>
                            </a:rPr>
                          </m:ctrlPr>
                        </m:sSupPr>
                        <m:e>
                          <m:r>
                            <a:rPr lang="en-US" sz="2000" b="1" i="1">
                              <a:latin typeface="Cambria Math" panose="02040503050406030204" pitchFamily="18" charset="0"/>
                            </a:rPr>
                            <m:t>𝐮</m:t>
                          </m:r>
                        </m:e>
                        <m:sup>
                          <m:r>
                            <a:rPr lang="en-US" sz="2000" i="1">
                              <a:latin typeface="Cambria Math" panose="02040503050406030204" pitchFamily="18" charset="0"/>
                            </a:rPr>
                            <m:t>𝑇</m:t>
                          </m:r>
                        </m:sup>
                      </m:sSup>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𝑘</m:t>
                          </m:r>
                        </m:sub>
                      </m:sSub>
                      <m:r>
                        <a:rPr lang="en-US" sz="2000" b="1" i="1">
                          <a:latin typeface="Cambria Math" panose="02040503050406030204" pitchFamily="18" charset="0"/>
                        </a:rPr>
                        <m:t>𝐯</m:t>
                      </m:r>
                      <m:sSup>
                        <m:sSupPr>
                          <m:ctrlPr>
                            <a:rPr lang="en-US" sz="2000" i="1">
                              <a:latin typeface="Cambria Math" panose="02040503050406030204" pitchFamily="18" charset="0"/>
                            </a:rPr>
                          </m:ctrlPr>
                        </m:sSupPr>
                        <m:e>
                          <m:r>
                            <a:rPr lang="en-US" sz="2000" b="1" i="1">
                              <a:latin typeface="Cambria Math" panose="02040503050406030204" pitchFamily="18" charset="0"/>
                            </a:rPr>
                            <m:t>𝐯</m:t>
                          </m:r>
                        </m:e>
                        <m:sup>
                          <m:r>
                            <a:rPr lang="en-US" sz="2000" i="1">
                              <a:latin typeface="Cambria Math" panose="02040503050406030204" pitchFamily="18" charset="0"/>
                            </a:rPr>
                            <m:t>𝑇</m:t>
                          </m:r>
                        </m:sup>
                      </m:sSup>
                    </m:oMath>
                  </m:oMathPara>
                </a14:m>
                <a:endParaRPr lang="en-US" sz="2000" dirty="0"/>
              </a:p>
            </p:txBody>
          </p:sp>
        </mc:Choice>
        <mc:Fallback xmlns="">
          <p:sp>
            <p:nvSpPr>
              <p:cNvPr id="4" name="TextBox 3">
                <a:extLst>
                  <a:ext uri="{FF2B5EF4-FFF2-40B4-BE49-F238E27FC236}">
                    <a16:creationId xmlns:a16="http://schemas.microsoft.com/office/drawing/2014/main" id="{3190A5C8-5C78-449A-0796-98ABF0AC50B6}"/>
                  </a:ext>
                </a:extLst>
              </p:cNvPr>
              <p:cNvSpPr txBox="1">
                <a:spLocks noRot="1" noChangeAspect="1" noMove="1" noResize="1" noEditPoints="1" noAdjustHandles="1" noChangeArrowheads="1" noChangeShapeType="1" noTextEdit="1"/>
              </p:cNvSpPr>
              <p:nvPr/>
            </p:nvSpPr>
            <p:spPr>
              <a:xfrm>
                <a:off x="880025" y="1801297"/>
                <a:ext cx="3690305" cy="4210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A62651-62FB-BADF-1019-C234222032B9}"/>
                  </a:ext>
                </a:extLst>
              </p:cNvPr>
              <p:cNvSpPr txBox="1"/>
              <p:nvPr/>
            </p:nvSpPr>
            <p:spPr>
              <a:xfrm>
                <a:off x="921275" y="2736325"/>
                <a:ext cx="5609484" cy="933717"/>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𝐀</m:t>
                          </m:r>
                        </m:e>
                        <m:sup>
                          <m:d>
                            <m:dPr>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+1</m:t>
                              </m:r>
                            </m:e>
                          </m:d>
                        </m:sup>
                      </m:sSup>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𝐀</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b="1" i="1">
                          <a:latin typeface="Cambria Math" panose="02040503050406030204" pitchFamily="18" charset="0"/>
                        </a:rPr>
                        <m:t>+</m:t>
                      </m:r>
                      <m:f>
                        <m:fPr>
                          <m:ctrlPr>
                            <a:rPr lang="en-US" sz="2000" b="1" i="1">
                              <a:latin typeface="Cambria Math" panose="02040503050406030204" pitchFamily="18" charset="0"/>
                            </a:rPr>
                          </m:ctrlPr>
                        </m:fPr>
                        <m:num>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num>
                        <m:den>
                          <m:sSup>
                            <m:sSupPr>
                              <m:ctrlPr>
                                <a:rPr lang="en-US" sz="2000" b="1"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den>
                      </m:f>
                      <m:r>
                        <a:rPr lang="en-US" sz="2000" b="1" i="1">
                          <a:latin typeface="Cambria Math" panose="02040503050406030204" pitchFamily="18" charset="0"/>
                        </a:rPr>
                        <m:t>−</m:t>
                      </m:r>
                      <m:f>
                        <m:fPr>
                          <m:ctrlPr>
                            <a:rPr lang="en-US" sz="2000" b="1" i="1">
                              <a:latin typeface="Cambria Math" panose="02040503050406030204" pitchFamily="18" charset="0"/>
                            </a:rPr>
                          </m:ctrlPr>
                        </m:fPr>
                        <m:num>
                          <m:d>
                            <m:dPr>
                              <m:ctrlPr>
                                <a:rPr lang="en-US" sz="2000" b="1"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𝐀</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𝐀</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d>
                            </m:e>
                            <m:sup>
                              <m:r>
                                <a:rPr lang="en-US" sz="2000" i="1">
                                  <a:latin typeface="Cambria Math" panose="02040503050406030204" pitchFamily="18" charset="0"/>
                                </a:rPr>
                                <m:t>𝑇</m:t>
                              </m:r>
                            </m:sup>
                          </m:sSup>
                        </m:num>
                        <m:den>
                          <m:sSup>
                            <m:sSupPr>
                              <m:ctrlPr>
                                <a:rPr lang="en-US" sz="2000" b="1" i="1">
                                  <a:latin typeface="Cambria Math" panose="02040503050406030204" pitchFamily="18" charset="0"/>
                                </a:rPr>
                              </m:ctrlPr>
                            </m:sSupPr>
                            <m:e>
                              <m:sSup>
                                <m:sSupPr>
                                  <m:ctrlPr>
                                    <a:rPr lang="en-US" sz="2000" b="1" i="1">
                                      <a:latin typeface="Cambria Math" panose="02040503050406030204" pitchFamily="18" charset="0"/>
                                    </a:rPr>
                                  </m:ctrlPr>
                                </m:sSupPr>
                                <m:e>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𝑇</m:t>
                                  </m:r>
                                </m:sup>
                              </m:sSup>
                              <m:r>
                                <a:rPr lang="en-US" sz="2000" b="1" i="1">
                                  <a:latin typeface="Cambria Math" panose="02040503050406030204" pitchFamily="18" charset="0"/>
                                </a:rPr>
                                <m:t>𝐀</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den>
                      </m:f>
                    </m:oMath>
                  </m:oMathPara>
                </a14:m>
                <a:endParaRPr lang="en-US" sz="2000" dirty="0"/>
              </a:p>
            </p:txBody>
          </p:sp>
        </mc:Choice>
        <mc:Fallback xmlns="">
          <p:sp>
            <p:nvSpPr>
              <p:cNvPr id="8" name="TextBox 7">
                <a:extLst>
                  <a:ext uri="{FF2B5EF4-FFF2-40B4-BE49-F238E27FC236}">
                    <a16:creationId xmlns:a16="http://schemas.microsoft.com/office/drawing/2014/main" id="{A1A62651-62FB-BADF-1019-C234222032B9}"/>
                  </a:ext>
                </a:extLst>
              </p:cNvPr>
              <p:cNvSpPr txBox="1">
                <a:spLocks noRot="1" noChangeAspect="1" noMove="1" noResize="1" noEditPoints="1" noAdjustHandles="1" noChangeArrowheads="1" noChangeShapeType="1" noTextEdit="1"/>
              </p:cNvSpPr>
              <p:nvPr/>
            </p:nvSpPr>
            <p:spPr>
              <a:xfrm>
                <a:off x="921275" y="2736325"/>
                <a:ext cx="5609484" cy="933717"/>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837067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CDE60CE-E0C8-CDCC-B305-D7CBDBA8AC57}"/>
                  </a:ext>
                </a:extLst>
              </p:cNvPr>
              <p:cNvSpPr>
                <a:spLocks noGrp="1"/>
              </p:cNvSpPr>
              <p:nvPr>
                <p:ph type="body" sz="quarter" idx="10"/>
              </p:nvPr>
            </p:nvSpPr>
            <p:spPr/>
            <p:txBody>
              <a:bodyPr/>
              <a:lstStyle/>
              <a:p>
                <a:r>
                  <a:rPr lang="en-US" dirty="0"/>
                  <a:t>Minimize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=12</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−12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using BFGS with the exact line search and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(0)</m:t>
                        </m:r>
                      </m:sup>
                    </m:sSup>
                    <m:r>
                      <a:rPr lang="en-US" i="1">
                        <a:latin typeface="Cambria Math" panose="02040503050406030204" pitchFamily="18" charset="0"/>
                      </a:rPr>
                      <m:t>={−1,−2}</m:t>
                    </m:r>
                  </m:oMath>
                </a14:m>
                <a:endParaRPr lang="en-US" dirty="0"/>
              </a:p>
              <a:p>
                <a:r>
                  <a:rPr lang="en-US" dirty="0"/>
                  <a:t>Initial step: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𝐇</m:t>
                        </m:r>
                      </m:e>
                      <m:sup>
                        <m:r>
                          <a:rPr lang="en-US" i="1">
                            <a:latin typeface="Cambria Math" panose="02040503050406030204" pitchFamily="18" charset="0"/>
                          </a:rPr>
                          <m:t>(0)</m:t>
                        </m:r>
                      </m:sup>
                    </m:sSup>
                    <m:r>
                      <a:rPr lang="en-US" i="1">
                        <a:latin typeface="Cambria Math" panose="02040503050406030204" pitchFamily="18" charset="0"/>
                      </a:rPr>
                      <m:t>=</m:t>
                    </m:r>
                    <m:r>
                      <a:rPr lang="en-US" b="1" i="1">
                        <a:latin typeface="Cambria Math" panose="02040503050406030204" pitchFamily="18" charset="0"/>
                      </a:rPr>
                      <m:t>𝐈</m:t>
                    </m:r>
                  </m:oMath>
                </a14:m>
                <a:endParaRPr lang="en-US" dirty="0"/>
              </a:p>
              <a:p>
                <a:endParaRPr lang="en-US" dirty="0"/>
              </a:p>
              <a:p>
                <a:pPr lvl="1"/>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e>
                    </m:d>
                    <m:r>
                      <a:rPr lang="en-US" i="1">
                        <a:latin typeface="Cambria Math" panose="02040503050406030204" pitchFamily="18" charset="0"/>
                      </a:rPr>
                      <m:t>=12</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−1−2</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e>
                        </m:d>
                      </m:e>
                      <m:sup>
                        <m:r>
                          <a:rPr lang="en-US" i="1">
                            <a:latin typeface="Cambria Math" panose="02040503050406030204" pitchFamily="18" charset="0"/>
                          </a:rPr>
                          <m:t>2</m:t>
                        </m:r>
                      </m:sup>
                    </m:sSup>
                    <m:r>
                      <a:rPr lang="en-US" i="1">
                        <a:latin typeface="Cambria Math" panose="02040503050406030204" pitchFamily="18" charset="0"/>
                      </a:rPr>
                      <m:t>+4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−2+4</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e>
                        </m:d>
                      </m:e>
                      <m:sup>
                        <m:r>
                          <a:rPr lang="en-US" i="1">
                            <a:latin typeface="Cambria Math" panose="02040503050406030204" pitchFamily="18" charset="0"/>
                          </a:rPr>
                          <m:t>2</m:t>
                        </m:r>
                      </m:sup>
                    </m:sSup>
                    <m:r>
                      <a:rPr lang="en-US" i="1">
                        <a:latin typeface="Cambria Math" panose="02040503050406030204" pitchFamily="18" charset="0"/>
                      </a:rPr>
                      <m:t>−12</m:t>
                    </m:r>
                    <m:d>
                      <m:dPr>
                        <m:ctrlPr>
                          <a:rPr lang="en-US" i="1">
                            <a:latin typeface="Cambria Math" panose="02040503050406030204" pitchFamily="18" charset="0"/>
                          </a:rPr>
                        </m:ctrlPr>
                      </m:dPr>
                      <m:e>
                        <m:r>
                          <a:rPr lang="en-US" i="1">
                            <a:latin typeface="Cambria Math" panose="02040503050406030204" pitchFamily="18" charset="0"/>
                          </a:rPr>
                          <m:t>−1−2</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e>
                    </m:d>
                    <m:d>
                      <m:dPr>
                        <m:ctrlPr>
                          <a:rPr lang="en-US" i="1">
                            <a:latin typeface="Cambria Math" panose="02040503050406030204" pitchFamily="18" charset="0"/>
                          </a:rPr>
                        </m:ctrlPr>
                      </m:dPr>
                      <m:e>
                        <m:r>
                          <a:rPr lang="en-US" i="1">
                            <a:latin typeface="Cambria Math" panose="02040503050406030204" pitchFamily="18" charset="0"/>
                          </a:rPr>
                          <m:t>−2+4</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e>
                    </m:d>
                    <m:r>
                      <a:rPr lang="en-US" i="1">
                        <a:latin typeface="Cambria Math" panose="02040503050406030204" pitchFamily="18" charset="0"/>
                      </a:rPr>
                      <m:t>+2(−1−2</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m:t>
                    </m:r>
                  </m:oMath>
                </a14:m>
                <a:endParaRPr lang="en-US" dirty="0"/>
              </a:p>
              <a:p>
                <a:pPr lvl="1"/>
                <a:r>
                  <a:rPr lang="en-US" dirty="0"/>
                  <a:t>From </a:t>
                </a:r>
                <a14:m>
                  <m:oMath xmlns:m="http://schemas.openxmlformats.org/officeDocument/2006/math">
                    <m:r>
                      <a:rPr lang="en-US" i="1">
                        <a:latin typeface="Cambria Math" panose="02040503050406030204" pitchFamily="18" charset="0"/>
                      </a:rPr>
                      <m:t>𝑑𝑓</m:t>
                    </m:r>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=0.048077</m:t>
                    </m:r>
                  </m:oMath>
                </a14:m>
                <a:endParaRPr lang="en-US" dirty="0"/>
              </a:p>
              <a:p>
                <a:pPr lvl="1"/>
                <a:endParaRPr lang="en-US" dirty="0"/>
              </a:p>
              <a:p>
                <a:pPr lvl="1"/>
                <a:r>
                  <a:rPr lang="en-US" dirty="0"/>
                  <a:t>vectors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𝐬</m:t>
                        </m:r>
                      </m:e>
                      <m:sup>
                        <m:r>
                          <a:rPr lang="en-US" i="1">
                            <a:latin typeface="Cambria Math" panose="02040503050406030204" pitchFamily="18" charset="0"/>
                          </a:rPr>
                          <m:t>(0)</m:t>
                        </m:r>
                      </m:sup>
                    </m:sSup>
                  </m:oMath>
                </a14:m>
                <a:r>
                  <a:rPr lang="en-US" dirty="0"/>
                  <a:t> and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𝐲</m:t>
                        </m:r>
                      </m:e>
                      <m:sup>
                        <m:r>
                          <a:rPr lang="en-US" i="1">
                            <a:latin typeface="Cambria Math" panose="02040503050406030204" pitchFamily="18" charset="0"/>
                          </a:rPr>
                          <m:t>(0)</m:t>
                        </m:r>
                      </m:sup>
                    </m:sSup>
                  </m:oMath>
                </a14:m>
                <a:endParaRPr lang="en-US" dirty="0"/>
              </a:p>
              <a:p>
                <a:pPr lvl="1"/>
                <a:endParaRPr lang="en-US" dirty="0"/>
              </a:p>
            </p:txBody>
          </p:sp>
        </mc:Choice>
        <mc:Fallback xmlns="">
          <p:sp>
            <p:nvSpPr>
              <p:cNvPr id="2" name="Text Placeholder 1">
                <a:extLst>
                  <a:ext uri="{FF2B5EF4-FFF2-40B4-BE49-F238E27FC236}">
                    <a16:creationId xmlns:a16="http://schemas.microsoft.com/office/drawing/2014/main" id="{6CDE60CE-E0C8-CDCC-B305-D7CBDBA8AC5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08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8DF4D39-12F1-8507-0644-680A8C5AE9BA}"/>
              </a:ext>
            </a:extLst>
          </p:cNvPr>
          <p:cNvSpPr>
            <a:spLocks noGrp="1"/>
          </p:cNvSpPr>
          <p:nvPr>
            <p:ph type="title"/>
          </p:nvPr>
        </p:nvSpPr>
        <p:spPr/>
        <p:txBody>
          <a:bodyPr/>
          <a:lstStyle/>
          <a:p>
            <a:r>
              <a:rPr lang="en-US" dirty="0"/>
              <a:t>Ex5.7) BFGS Algorithm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07C743-93E7-5910-3CDA-8C6469E14C89}"/>
                  </a:ext>
                </a:extLst>
              </p:cNvPr>
              <p:cNvSpPr txBox="1"/>
              <p:nvPr/>
            </p:nvSpPr>
            <p:spPr>
              <a:xfrm>
                <a:off x="543139" y="2158810"/>
                <a:ext cx="5277534" cy="6621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a:latin typeface="Cambria Math" panose="02040503050406030204" pitchFamily="18" charset="0"/>
                                  </a:rPr>
                                  <m:t>24</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sub>
                                </m:sSub>
                                <m:r>
                                  <a:rPr lang="en-US" sz="2000" i="1">
                                    <a:latin typeface="Cambria Math" panose="02040503050406030204" pitchFamily="18" charset="0"/>
                                  </a:rPr>
                                  <m:t>−12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+2</m:t>
                                </m:r>
                              </m:e>
                            </m:mr>
                            <m:mr>
                              <m:e>
                                <m:r>
                                  <a:rPr lang="en-US" sz="2000">
                                    <a:latin typeface="Cambria Math" panose="02040503050406030204" pitchFamily="18" charset="0"/>
                                  </a:rPr>
                                  <m:t>8</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2</m:t>
                                    </m:r>
                                  </m:sub>
                                </m:sSub>
                                <m:r>
                                  <a:rPr lang="en-US" sz="2000" i="1">
                                    <a:latin typeface="Cambria Math" panose="02040503050406030204" pitchFamily="18" charset="0"/>
                                  </a:rPr>
                                  <m:t>−12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e>
                            </m:mr>
                          </m:m>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(0)</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0</m:t>
                              </m:r>
                            </m:e>
                          </m:d>
                        </m:sup>
                      </m:sSup>
                      <m:r>
                        <a:rPr lang="en-US" sz="2000" b="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2</m:t>
                                </m:r>
                              </m:e>
                            </m:mr>
                            <m:mr>
                              <m:e>
                                <m:r>
                                  <a:rPr lang="en-US" sz="2000">
                                    <a:latin typeface="Cambria Math" panose="02040503050406030204" pitchFamily="18" charset="0"/>
                                  </a:rPr>
                                  <m:t>4</m:t>
                                </m:r>
                              </m:e>
                            </m:mr>
                          </m:m>
                        </m:e>
                      </m:d>
                    </m:oMath>
                  </m:oMathPara>
                </a14:m>
                <a:endParaRPr lang="en-US" sz="2000" dirty="0"/>
              </a:p>
            </p:txBody>
          </p:sp>
        </mc:Choice>
        <mc:Fallback xmlns="">
          <p:sp>
            <p:nvSpPr>
              <p:cNvPr id="6" name="TextBox 5">
                <a:extLst>
                  <a:ext uri="{FF2B5EF4-FFF2-40B4-BE49-F238E27FC236}">
                    <a16:creationId xmlns:a16="http://schemas.microsoft.com/office/drawing/2014/main" id="{9307C743-93E7-5910-3CDA-8C6469E14C89}"/>
                  </a:ext>
                </a:extLst>
              </p:cNvPr>
              <p:cNvSpPr txBox="1">
                <a:spLocks noRot="1" noChangeAspect="1" noMove="1" noResize="1" noEditPoints="1" noAdjustHandles="1" noChangeArrowheads="1" noChangeShapeType="1" noTextEdit="1"/>
              </p:cNvSpPr>
              <p:nvPr/>
            </p:nvSpPr>
            <p:spPr>
              <a:xfrm>
                <a:off x="543139" y="2158810"/>
                <a:ext cx="5277534" cy="6621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64A93AE-3841-603D-B917-DC72890624AD}"/>
                  </a:ext>
                </a:extLst>
              </p:cNvPr>
              <p:cNvSpPr txBox="1"/>
              <p:nvPr/>
            </p:nvSpPr>
            <p:spPr>
              <a:xfrm>
                <a:off x="6194544" y="2188144"/>
                <a:ext cx="2708434" cy="603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(1)</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1</m:t>
                                </m:r>
                              </m:e>
                            </m:mr>
                            <m:mr>
                              <m:e>
                                <m:r>
                                  <a:rPr lang="en-US" sz="2000" i="1">
                                    <a:latin typeface="Cambria Math" panose="02040503050406030204" pitchFamily="18" charset="0"/>
                                  </a:rPr>
                                  <m:t>−</m:t>
                                </m:r>
                                <m:r>
                                  <a:rPr lang="en-US" sz="2000">
                                    <a:latin typeface="Cambria Math" panose="02040503050406030204" pitchFamily="18" charset="0"/>
                                  </a:rPr>
                                  <m:t>2</m:t>
                                </m:r>
                              </m:e>
                            </m:mr>
                          </m:m>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0</m:t>
                          </m:r>
                        </m:sub>
                      </m:sSub>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2</m:t>
                                </m:r>
                              </m:e>
                            </m:mr>
                            <m:mr>
                              <m:e>
                                <m:r>
                                  <a:rPr lang="en-US" sz="2000">
                                    <a:latin typeface="Cambria Math" panose="02040503050406030204" pitchFamily="18" charset="0"/>
                                  </a:rPr>
                                  <m:t>4</m:t>
                                </m:r>
                              </m:e>
                            </m:mr>
                          </m:m>
                        </m:e>
                      </m:d>
                    </m:oMath>
                  </m:oMathPara>
                </a14:m>
                <a:endParaRPr lang="en-US" sz="2000" dirty="0"/>
              </a:p>
            </p:txBody>
          </p:sp>
        </mc:Choice>
        <mc:Fallback xmlns="">
          <p:sp>
            <p:nvSpPr>
              <p:cNvPr id="8" name="TextBox 7">
                <a:extLst>
                  <a:ext uri="{FF2B5EF4-FFF2-40B4-BE49-F238E27FC236}">
                    <a16:creationId xmlns:a16="http://schemas.microsoft.com/office/drawing/2014/main" id="{A64A93AE-3841-603D-B917-DC72890624AD}"/>
                  </a:ext>
                </a:extLst>
              </p:cNvPr>
              <p:cNvSpPr txBox="1">
                <a:spLocks noRot="1" noChangeAspect="1" noMove="1" noResize="1" noEditPoints="1" noAdjustHandles="1" noChangeArrowheads="1" noChangeShapeType="1" noTextEdit="1"/>
              </p:cNvSpPr>
              <p:nvPr/>
            </p:nvSpPr>
            <p:spPr>
              <a:xfrm>
                <a:off x="6194544" y="2188144"/>
                <a:ext cx="2708434" cy="603499"/>
              </a:xfrm>
              <a:prstGeom prst="rect">
                <a:avLst/>
              </a:prstGeom>
              <a:blipFill>
                <a:blip r:embed="rId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57A64955-A4C5-D926-88DF-FE1126B5B28F}"/>
              </a:ext>
            </a:extLst>
          </p:cNvPr>
          <p:cNvSpPr/>
          <p:nvPr/>
        </p:nvSpPr>
        <p:spPr>
          <a:xfrm>
            <a:off x="5809533" y="2433816"/>
            <a:ext cx="297604" cy="1306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571719C-8E4F-2E1D-25A3-97F7CC05B1B0}"/>
              </a:ext>
            </a:extLst>
          </p:cNvPr>
          <p:cNvSpPr/>
          <p:nvPr/>
        </p:nvSpPr>
        <p:spPr>
          <a:xfrm>
            <a:off x="1554326" y="4194181"/>
            <a:ext cx="336885" cy="1650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D3FF9F-4239-DB7F-4684-DB05449FE378}"/>
                  </a:ext>
                </a:extLst>
              </p:cNvPr>
              <p:cNvSpPr txBox="1"/>
              <p:nvPr/>
            </p:nvSpPr>
            <p:spPr>
              <a:xfrm>
                <a:off x="1891211" y="3972023"/>
                <a:ext cx="5943999" cy="6118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(1)</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1.0961</m:t>
                                </m:r>
                              </m:e>
                            </m:mr>
                            <m:mr>
                              <m:e>
                                <m:r>
                                  <a:rPr lang="en-US" sz="2000" i="1">
                                    <a:latin typeface="Cambria Math" panose="02040503050406030204" pitchFamily="18" charset="0"/>
                                  </a:rPr>
                                  <m:t>−</m:t>
                                </m:r>
                                <m:r>
                                  <a:rPr lang="en-US" sz="2000">
                                    <a:latin typeface="Cambria Math" panose="02040503050406030204" pitchFamily="18" charset="0"/>
                                  </a:rPr>
                                  <m:t>1.8077</m:t>
                                </m:r>
                              </m:e>
                            </m:mr>
                          </m:m>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r>
                            <a:rPr lang="en-US" sz="2000" i="1">
                              <a:latin typeface="Cambria Math" panose="02040503050406030204" pitchFamily="18" charset="0"/>
                            </a:rPr>
                            <m:t>(1)</m:t>
                          </m:r>
                        </m:sup>
                      </m:sSup>
                      <m:r>
                        <a:rPr lang="en-US" sz="2000">
                          <a:latin typeface="Cambria Math" panose="02040503050406030204" pitchFamily="18" charset="0"/>
                        </a:rPr>
                        <m:t>=</m:t>
                      </m:r>
                      <m:r>
                        <m:rPr>
                          <m:sty m:val="p"/>
                        </m:rPr>
                        <a:rPr lang="en-US" sz="2000">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(1)</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2.6154</m:t>
                                </m:r>
                              </m:e>
                            </m:mr>
                            <m:mr>
                              <m:e>
                                <m:r>
                                  <a:rPr lang="en-US" sz="2000" i="1">
                                    <a:latin typeface="Cambria Math" panose="02040503050406030204" pitchFamily="18" charset="0"/>
                                  </a:rPr>
                                  <m:t>−</m:t>
                                </m:r>
                                <m:r>
                                  <a:rPr lang="en-US" sz="2000">
                                    <a:latin typeface="Cambria Math" panose="02040503050406030204" pitchFamily="18" charset="0"/>
                                  </a:rPr>
                                  <m:t>1.3077</m:t>
                                </m:r>
                              </m:e>
                            </m:mr>
                          </m:m>
                        </m:e>
                      </m:d>
                    </m:oMath>
                  </m:oMathPara>
                </a14:m>
                <a:endParaRPr lang="en-US" sz="2000" dirty="0"/>
              </a:p>
            </p:txBody>
          </p:sp>
        </mc:Choice>
        <mc:Fallback xmlns="">
          <p:sp>
            <p:nvSpPr>
              <p:cNvPr id="15" name="TextBox 14">
                <a:extLst>
                  <a:ext uri="{FF2B5EF4-FFF2-40B4-BE49-F238E27FC236}">
                    <a16:creationId xmlns:a16="http://schemas.microsoft.com/office/drawing/2014/main" id="{B2D3FF9F-4239-DB7F-4684-DB05449FE378}"/>
                  </a:ext>
                </a:extLst>
              </p:cNvPr>
              <p:cNvSpPr txBox="1">
                <a:spLocks noRot="1" noChangeAspect="1" noMove="1" noResize="1" noEditPoints="1" noAdjustHandles="1" noChangeArrowheads="1" noChangeShapeType="1" noTextEdit="1"/>
              </p:cNvSpPr>
              <p:nvPr/>
            </p:nvSpPr>
            <p:spPr>
              <a:xfrm>
                <a:off x="1891211" y="3972023"/>
                <a:ext cx="5943999" cy="61183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306EE4-8B5F-E371-74CF-8196E1648562}"/>
                  </a:ext>
                </a:extLst>
              </p:cNvPr>
              <p:cNvSpPr txBox="1"/>
              <p:nvPr/>
            </p:nvSpPr>
            <p:spPr>
              <a:xfrm>
                <a:off x="1147129" y="4978046"/>
                <a:ext cx="7601183" cy="6118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𝐬</m:t>
                          </m:r>
                        </m:e>
                        <m:sup>
                          <m:r>
                            <a:rPr lang="en-US" sz="2000" i="1">
                              <a:latin typeface="Cambria Math" panose="02040503050406030204" pitchFamily="18" charset="0"/>
                            </a:rPr>
                            <m:t>(0)</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(1)</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d>
                            <m:dPr>
                              <m:ctrlPr>
                                <a:rPr lang="en-US" sz="2000" i="1">
                                  <a:latin typeface="Cambria Math" panose="02040503050406030204" pitchFamily="18" charset="0"/>
                                </a:rPr>
                              </m:ctrlPr>
                            </m:dPr>
                            <m:e>
                              <m:r>
                                <a:rPr lang="en-US" sz="2000" i="1">
                                  <a:latin typeface="Cambria Math" panose="02040503050406030204" pitchFamily="18" charset="0"/>
                                </a:rPr>
                                <m:t>0</m:t>
                              </m:r>
                            </m:e>
                          </m:d>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0.0961</m:t>
                                </m:r>
                              </m:e>
                            </m:mr>
                            <m:mr>
                              <m:e>
                                <m:r>
                                  <a:rPr lang="en-US" sz="2000">
                                    <a:latin typeface="Cambria Math" panose="02040503050406030204" pitchFamily="18" charset="0"/>
                                  </a:rPr>
                                  <m:t>0.1923</m:t>
                                </m:r>
                              </m:e>
                            </m:mr>
                          </m:m>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𝐲</m:t>
                          </m:r>
                        </m:e>
                        <m:sup>
                          <m:d>
                            <m:dPr>
                              <m:ctrlPr>
                                <a:rPr lang="en-US" sz="2000" i="1">
                                  <a:latin typeface="Cambria Math" panose="02040503050406030204" pitchFamily="18" charset="0"/>
                                </a:rPr>
                              </m:ctrlPr>
                            </m:dPr>
                            <m:e>
                              <m:r>
                                <a:rPr lang="en-US" sz="2000" i="1">
                                  <a:latin typeface="Cambria Math" panose="02040503050406030204" pitchFamily="18" charset="0"/>
                                </a:rPr>
                                <m:t>0</m:t>
                              </m:r>
                            </m:e>
                          </m:d>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1</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r>
                            <a:rPr lang="en-US" sz="2000" i="1">
                              <a:latin typeface="Cambria Math" panose="02040503050406030204" pitchFamily="18" charset="0"/>
                            </a:rPr>
                            <m:t>(0)</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4.6154</m:t>
                                </m:r>
                              </m:e>
                            </m:mr>
                            <m:mr>
                              <m:e>
                                <m:r>
                                  <a:rPr lang="en-US" sz="2000">
                                    <a:latin typeface="Cambria Math" panose="02040503050406030204" pitchFamily="18" charset="0"/>
                                  </a:rPr>
                                  <m:t>2.6923</m:t>
                                </m:r>
                              </m:e>
                            </m:mr>
                          </m:m>
                        </m:e>
                      </m:d>
                    </m:oMath>
                  </m:oMathPara>
                </a14:m>
                <a:endParaRPr lang="en-US" sz="2000" dirty="0"/>
              </a:p>
            </p:txBody>
          </p:sp>
        </mc:Choice>
        <mc:Fallback xmlns="">
          <p:sp>
            <p:nvSpPr>
              <p:cNvPr id="17" name="TextBox 16">
                <a:extLst>
                  <a:ext uri="{FF2B5EF4-FFF2-40B4-BE49-F238E27FC236}">
                    <a16:creationId xmlns:a16="http://schemas.microsoft.com/office/drawing/2014/main" id="{3A306EE4-8B5F-E371-74CF-8196E1648562}"/>
                  </a:ext>
                </a:extLst>
              </p:cNvPr>
              <p:cNvSpPr txBox="1">
                <a:spLocks noRot="1" noChangeAspect="1" noMove="1" noResize="1" noEditPoints="1" noAdjustHandles="1" noChangeArrowheads="1" noChangeShapeType="1" noTextEdit="1"/>
              </p:cNvSpPr>
              <p:nvPr/>
            </p:nvSpPr>
            <p:spPr>
              <a:xfrm>
                <a:off x="1147129" y="4978046"/>
                <a:ext cx="7601183" cy="61183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83750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E5367D4-8362-51CE-D6A3-BAD8553A47D5}"/>
                  </a:ext>
                </a:extLst>
              </p:cNvPr>
              <p:cNvSpPr>
                <a:spLocks noGrp="1"/>
              </p:cNvSpPr>
              <p:nvPr>
                <p:ph type="body" sz="quarter" idx="10"/>
              </p:nvPr>
            </p:nvSpPr>
            <p:spPr/>
            <p:txBody>
              <a:bodyPr/>
              <a:lstStyle/>
              <a:p>
                <a:r>
                  <a:rPr lang="en-US" dirty="0"/>
                  <a:t>Update Hessian</a:t>
                </a:r>
              </a:p>
              <a:p>
                <a:pPr>
                  <a:spcAft>
                    <a:spcPts val="1800"/>
                  </a:spcAft>
                </a:pPr>
                <a:endParaRPr lang="en-US" dirty="0"/>
              </a:p>
              <a:p>
                <a:r>
                  <a:rPr lang="en-US" dirty="0"/>
                  <a:t>Search direction</a:t>
                </a:r>
              </a:p>
              <a:p>
                <a:r>
                  <a:rPr lang="en-US" dirty="0"/>
                  <a:t>Design at next iteration</a:t>
                </a:r>
              </a:p>
              <a:p>
                <a:endParaRPr lang="en-US" dirty="0"/>
              </a:p>
              <a:p>
                <a:r>
                  <a:rPr lang="en-US" dirty="0"/>
                  <a:t>from </a:t>
                </a:r>
                <a14:m>
                  <m:oMath xmlns:m="http://schemas.openxmlformats.org/officeDocument/2006/math">
                    <m:r>
                      <a:rPr lang="en-US" i="1">
                        <a:latin typeface="Cambria Math" panose="02040503050406030204" pitchFamily="18" charset="0"/>
                      </a:rPr>
                      <m:t>𝑑𝑓</m:t>
                    </m:r>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=0.4332</m:t>
                    </m:r>
                  </m:oMath>
                </a14:m>
                <a:endParaRPr lang="en-US" dirty="0"/>
              </a:p>
            </p:txBody>
          </p:sp>
        </mc:Choice>
        <mc:Fallback xmlns="">
          <p:sp>
            <p:nvSpPr>
              <p:cNvPr id="2" name="Text Placeholder 1">
                <a:extLst>
                  <a:ext uri="{FF2B5EF4-FFF2-40B4-BE49-F238E27FC236}">
                    <a16:creationId xmlns:a16="http://schemas.microsoft.com/office/drawing/2014/main" id="{AE5367D4-8362-51CE-D6A3-BAD8553A47D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8A73885-65EF-E9CC-2D27-9C38DF71549F}"/>
              </a:ext>
            </a:extLst>
          </p:cNvPr>
          <p:cNvSpPr>
            <a:spLocks noGrp="1"/>
          </p:cNvSpPr>
          <p:nvPr>
            <p:ph type="title"/>
          </p:nvPr>
        </p:nvSpPr>
        <p:spPr/>
        <p:txBody>
          <a:bodyPr/>
          <a:lstStyle/>
          <a:p>
            <a:r>
              <a:rPr lang="en-US" dirty="0"/>
              <a:t>Ex5.7) BFGS Algorithm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3AEB3E-84F6-20E2-69A7-E03DDAC76F6A}"/>
                  </a:ext>
                </a:extLst>
              </p:cNvPr>
              <p:cNvSpPr txBox="1"/>
              <p:nvPr/>
            </p:nvSpPr>
            <p:spPr>
              <a:xfrm>
                <a:off x="852523" y="1216907"/>
                <a:ext cx="7558544" cy="8492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1</m:t>
                              </m:r>
                            </m:e>
                          </m:d>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0</m:t>
                              </m:r>
                            </m:e>
                          </m:d>
                        </m:sup>
                      </m:sSup>
                      <m:r>
                        <a:rPr lang="en-US" b="1" i="1">
                          <a:latin typeface="Cambria Math" panose="02040503050406030204" pitchFamily="18" charset="0"/>
                        </a:rPr>
                        <m:t>+</m:t>
                      </m:r>
                      <m:f>
                        <m:fPr>
                          <m:ctrlPr>
                            <a:rPr lang="en-US" b="1" i="1">
                              <a:latin typeface="Cambria Math" panose="02040503050406030204" pitchFamily="18" charset="0"/>
                            </a:rPr>
                          </m:ctrlPr>
                        </m:fPr>
                        <m:num>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0</m:t>
                                  </m:r>
                                </m:e>
                              </m:d>
                            </m:sup>
                          </m:sSup>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0</m:t>
                                      </m:r>
                                    </m:e>
                                  </m:d>
                                </m:sup>
                              </m:sSup>
                            </m:e>
                            <m:sup>
                              <m:r>
                                <a:rPr lang="en-US" i="1">
                                  <a:latin typeface="Cambria Math" panose="02040503050406030204" pitchFamily="18" charset="0"/>
                                </a:rPr>
                                <m:t>𝑇</m:t>
                              </m:r>
                            </m:sup>
                          </m:sSup>
                        </m:num>
                        <m:den>
                          <m:sSup>
                            <m:sSupPr>
                              <m:ctrlPr>
                                <a:rPr lang="en-US" b="1" i="1">
                                  <a:latin typeface="Cambria Math" panose="02040503050406030204" pitchFamily="18" charset="0"/>
                                </a:rPr>
                              </m:ctrlPr>
                            </m:sSupPr>
                            <m:e>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0</m:t>
                                      </m:r>
                                    </m:e>
                                  </m:d>
                                </m:sup>
                              </m:sSup>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0</m:t>
                                  </m:r>
                                </m:e>
                              </m:d>
                            </m:sup>
                          </m:sSup>
                        </m:den>
                      </m:f>
                      <m:r>
                        <a:rPr lang="en-US" b="1" i="1">
                          <a:latin typeface="Cambria Math" panose="02040503050406030204" pitchFamily="18" charset="0"/>
                        </a:rPr>
                        <m:t>−</m:t>
                      </m:r>
                      <m:f>
                        <m:fPr>
                          <m:ctrlPr>
                            <a:rPr lang="en-US" b="1" i="1">
                              <a:latin typeface="Cambria Math" panose="02040503050406030204" pitchFamily="18" charset="0"/>
                            </a:rPr>
                          </m:ctrlPr>
                        </m:fPr>
                        <m:num>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0</m:t>
                                      </m:r>
                                    </m:e>
                                  </m:d>
                                </m:sup>
                              </m:sSup>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0</m:t>
                                      </m:r>
                                    </m:e>
                                  </m:d>
                                </m:sup>
                              </m:sSup>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0</m:t>
                                          </m:r>
                                        </m:e>
                                      </m:d>
                                    </m:sup>
                                  </m:sSup>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0</m:t>
                                          </m:r>
                                        </m:e>
                                      </m:d>
                                    </m:sup>
                                  </m:sSup>
                                </m:e>
                              </m:d>
                            </m:e>
                            <m:sup>
                              <m:r>
                                <a:rPr lang="en-US" i="1">
                                  <a:latin typeface="Cambria Math" panose="02040503050406030204" pitchFamily="18" charset="0"/>
                                </a:rPr>
                                <m:t>𝑇</m:t>
                              </m:r>
                            </m:sup>
                          </m:sSup>
                        </m:num>
                        <m:den>
                          <m:sSup>
                            <m:sSupPr>
                              <m:ctrlPr>
                                <a:rPr lang="en-US" b="1" i="1">
                                  <a:latin typeface="Cambria Math" panose="02040503050406030204" pitchFamily="18" charset="0"/>
                                </a:rPr>
                              </m:ctrlPr>
                            </m:sSupPr>
                            <m:e>
                              <m:sSup>
                                <m:sSupPr>
                                  <m:ctrlPr>
                                    <a:rPr lang="en-US" b="1" i="1">
                                      <a:latin typeface="Cambria Math" panose="02040503050406030204" pitchFamily="18" charset="0"/>
                                    </a:rPr>
                                  </m:ctrlPr>
                                </m:sSupPr>
                                <m:e>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0</m:t>
                                          </m:r>
                                        </m:e>
                                      </m:d>
                                    </m:sup>
                                  </m:sSup>
                                </m:e>
                                <m:sup>
                                  <m:r>
                                    <a:rPr lang="en-US" i="1">
                                      <a:latin typeface="Cambria Math" panose="02040503050406030204" pitchFamily="18" charset="0"/>
                                    </a:rPr>
                                    <m:t>𝑇</m:t>
                                  </m:r>
                                </m:sup>
                              </m:sSup>
                              <m:r>
                                <a:rPr lang="en-US" b="1" i="1">
                                  <a:latin typeface="Cambria Math" panose="02040503050406030204" pitchFamily="18" charset="0"/>
                                </a:rPr>
                                <m:t>𝐇</m:t>
                              </m:r>
                            </m:e>
                            <m:sup>
                              <m:d>
                                <m:dPr>
                                  <m:ctrlPr>
                                    <a:rPr lang="en-US" i="1">
                                      <a:latin typeface="Cambria Math" panose="02040503050406030204" pitchFamily="18" charset="0"/>
                                    </a:rPr>
                                  </m:ctrlPr>
                                </m:dPr>
                                <m:e>
                                  <m:r>
                                    <a:rPr lang="en-US" i="1">
                                      <a:latin typeface="Cambria Math" panose="02040503050406030204" pitchFamily="18" charset="0"/>
                                    </a:rPr>
                                    <m:t>0</m:t>
                                  </m:r>
                                </m:e>
                              </m:d>
                            </m:sup>
                          </m:sSup>
                          <m:sSup>
                            <m:sSupPr>
                              <m:ctrlPr>
                                <a:rPr lang="en-US" i="1">
                                  <a:latin typeface="Cambria Math" panose="02040503050406030204" pitchFamily="18" charset="0"/>
                                </a:rPr>
                              </m:ctrlPr>
                            </m:sSupPr>
                            <m:e>
                              <m:r>
                                <a:rPr lang="en-US" b="1" i="1">
                                  <a:latin typeface="Cambria Math" panose="02040503050406030204" pitchFamily="18" charset="0"/>
                                </a:rPr>
                                <m:t>𝐬</m:t>
                              </m:r>
                            </m:e>
                            <m:sup>
                              <m:d>
                                <m:dPr>
                                  <m:ctrlPr>
                                    <a:rPr lang="en-US" i="1">
                                      <a:latin typeface="Cambria Math" panose="02040503050406030204" pitchFamily="18" charset="0"/>
                                    </a:rPr>
                                  </m:ctrlPr>
                                </m:dPr>
                                <m:e>
                                  <m:r>
                                    <a:rPr lang="en-US" i="1">
                                      <a:latin typeface="Cambria Math" panose="02040503050406030204" pitchFamily="18" charset="0"/>
                                    </a:rPr>
                                    <m:t>0</m:t>
                                  </m:r>
                                </m:e>
                              </m:d>
                            </m:sup>
                          </m:sSup>
                        </m:den>
                      </m:f>
                      <m:r>
                        <a:rPr lang="en-US" b="1"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22.9538</m:t>
                                </m:r>
                              </m:e>
                              <m:e>
                                <m:r>
                                  <a:rPr lang="en-US" i="1">
                                    <a:latin typeface="Cambria Math" panose="02040503050406030204" pitchFamily="18" charset="0"/>
                                  </a:rPr>
                                  <m:t>−12.5231</m:t>
                                </m:r>
                              </m:e>
                            </m:mr>
                            <m:mr>
                              <m:e>
                                <m:r>
                                  <a:rPr lang="en-US" i="1">
                                    <a:latin typeface="Cambria Math" panose="02040503050406030204" pitchFamily="18" charset="0"/>
                                  </a:rPr>
                                  <m:t>−12.5231</m:t>
                                </m:r>
                              </m:e>
                              <m:e>
                                <m:r>
                                  <a:rPr lang="en-US" i="1">
                                    <a:latin typeface="Cambria Math" panose="02040503050406030204" pitchFamily="18" charset="0"/>
                                  </a:rPr>
                                  <m:t>7.7385</m:t>
                                </m:r>
                              </m:e>
                            </m:mr>
                          </m:m>
                        </m:e>
                      </m:d>
                    </m:oMath>
                  </m:oMathPara>
                </a14:m>
                <a:endParaRPr lang="en-US" dirty="0"/>
              </a:p>
            </p:txBody>
          </p:sp>
        </mc:Choice>
        <mc:Fallback xmlns="">
          <p:sp>
            <p:nvSpPr>
              <p:cNvPr id="4" name="TextBox 3">
                <a:extLst>
                  <a:ext uri="{FF2B5EF4-FFF2-40B4-BE49-F238E27FC236}">
                    <a16:creationId xmlns:a16="http://schemas.microsoft.com/office/drawing/2014/main" id="{673AEB3E-84F6-20E2-69A7-E03DDAC76F6A}"/>
                  </a:ext>
                </a:extLst>
              </p:cNvPr>
              <p:cNvSpPr txBox="1">
                <a:spLocks noRot="1" noChangeAspect="1" noMove="1" noResize="1" noEditPoints="1" noAdjustHandles="1" noChangeArrowheads="1" noChangeShapeType="1" noTextEdit="1"/>
              </p:cNvSpPr>
              <p:nvPr/>
            </p:nvSpPr>
            <p:spPr>
              <a:xfrm>
                <a:off x="852523" y="1216907"/>
                <a:ext cx="7558544" cy="8492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81C71E3-E5B9-2E6B-E10D-081554F4C669}"/>
                  </a:ext>
                </a:extLst>
              </p:cNvPr>
              <p:cNvSpPr txBox="1"/>
              <p:nvPr/>
            </p:nvSpPr>
            <p:spPr>
              <a:xfrm>
                <a:off x="2980381" y="2135571"/>
                <a:ext cx="3647858"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sSup>
                            <m:sSupPr>
                              <m:ctrlPr>
                                <a:rPr lang="en-US" sz="2000" b="1" i="1">
                                  <a:latin typeface="Cambria Math" panose="02040503050406030204" pitchFamily="18" charset="0"/>
                                </a:rPr>
                              </m:ctrlPr>
                            </m:sSupPr>
                            <m:e>
                              <m:r>
                                <a:rPr lang="en-US" sz="2000" b="1" i="1">
                                  <a:latin typeface="Cambria Math" panose="02040503050406030204" pitchFamily="18" charset="0"/>
                                </a:rPr>
                                <m:t>𝐇</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e>
                        <m:sup>
                          <m:r>
                            <a:rPr lang="en-US" sz="2000" i="1">
                              <a:latin typeface="Cambria Math" panose="02040503050406030204" pitchFamily="18" charset="0"/>
                            </a:rPr>
                            <m:t>−1</m:t>
                          </m:r>
                        </m:sup>
                      </m:sSup>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1.7608</m:t>
                                </m:r>
                              </m:e>
                            </m:mr>
                            <m:mr>
                              <m:e>
                                <m:r>
                                  <a:rPr lang="en-US" sz="2000" i="1">
                                    <a:latin typeface="Cambria Math" panose="02040503050406030204" pitchFamily="18" charset="0"/>
                                  </a:rPr>
                                  <m:t>3.0186</m:t>
                                </m:r>
                              </m:e>
                            </m:mr>
                          </m:m>
                        </m:e>
                      </m:d>
                    </m:oMath>
                  </m:oMathPara>
                </a14:m>
                <a:endParaRPr lang="en-US" sz="2000" dirty="0"/>
              </a:p>
            </p:txBody>
          </p:sp>
        </mc:Choice>
        <mc:Fallback xmlns="">
          <p:sp>
            <p:nvSpPr>
              <p:cNvPr id="6" name="TextBox 5">
                <a:extLst>
                  <a:ext uri="{FF2B5EF4-FFF2-40B4-BE49-F238E27FC236}">
                    <a16:creationId xmlns:a16="http://schemas.microsoft.com/office/drawing/2014/main" id="{781C71E3-E5B9-2E6B-E10D-081554F4C669}"/>
                  </a:ext>
                </a:extLst>
              </p:cNvPr>
              <p:cNvSpPr txBox="1">
                <a:spLocks noRot="1" noChangeAspect="1" noMove="1" noResize="1" noEditPoints="1" noAdjustHandles="1" noChangeArrowheads="1" noChangeShapeType="1" noTextEdit="1"/>
              </p:cNvSpPr>
              <p:nvPr/>
            </p:nvSpPr>
            <p:spPr>
              <a:xfrm>
                <a:off x="2980381" y="2135571"/>
                <a:ext cx="3647858" cy="6055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793B5DF-7B43-2E0B-3012-B346F7B49336}"/>
                  </a:ext>
                </a:extLst>
              </p:cNvPr>
              <p:cNvSpPr txBox="1"/>
              <p:nvPr/>
            </p:nvSpPr>
            <p:spPr>
              <a:xfrm>
                <a:off x="2922705" y="3126225"/>
                <a:ext cx="3763210"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1.0961</m:t>
                                </m:r>
                              </m:e>
                            </m:mr>
                            <m:mr>
                              <m:e>
                                <m:r>
                                  <a:rPr lang="en-US" sz="2000" i="1">
                                    <a:latin typeface="Cambria Math" panose="02040503050406030204" pitchFamily="18" charset="0"/>
                                  </a:rPr>
                                  <m:t>−</m:t>
                                </m:r>
                                <m:r>
                                  <a:rPr lang="en-US" sz="2000">
                                    <a:latin typeface="Cambria Math" panose="02040503050406030204" pitchFamily="18" charset="0"/>
                                  </a:rPr>
                                  <m:t>1.8077</m:t>
                                </m:r>
                              </m:e>
                            </m:mr>
                          </m:m>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1</m:t>
                          </m:r>
                        </m:sub>
                      </m:sSub>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a:latin typeface="Cambria Math" panose="02040503050406030204" pitchFamily="18" charset="0"/>
                                  </a:rPr>
                                  <m:t>1.7608</m:t>
                                </m:r>
                              </m:e>
                            </m:mr>
                            <m:mr>
                              <m:e>
                                <m:r>
                                  <a:rPr lang="en-US" sz="2000">
                                    <a:latin typeface="Cambria Math" panose="02040503050406030204" pitchFamily="18" charset="0"/>
                                  </a:rPr>
                                  <m:t>3.0186</m:t>
                                </m:r>
                              </m:e>
                            </m:mr>
                          </m:m>
                        </m:e>
                      </m:d>
                    </m:oMath>
                  </m:oMathPara>
                </a14:m>
                <a:endParaRPr lang="en-US" sz="2000" dirty="0"/>
              </a:p>
            </p:txBody>
          </p:sp>
        </mc:Choice>
        <mc:Fallback xmlns="">
          <p:sp>
            <p:nvSpPr>
              <p:cNvPr id="10" name="TextBox 9">
                <a:extLst>
                  <a:ext uri="{FF2B5EF4-FFF2-40B4-BE49-F238E27FC236}">
                    <a16:creationId xmlns:a16="http://schemas.microsoft.com/office/drawing/2014/main" id="{1793B5DF-7B43-2E0B-3012-B346F7B49336}"/>
                  </a:ext>
                </a:extLst>
              </p:cNvPr>
              <p:cNvSpPr txBox="1">
                <a:spLocks noRot="1" noChangeAspect="1" noMove="1" noResize="1" noEditPoints="1" noAdjustHandles="1" noChangeArrowheads="1" noChangeShapeType="1" noTextEdit="1"/>
              </p:cNvSpPr>
              <p:nvPr/>
            </p:nvSpPr>
            <p:spPr>
              <a:xfrm>
                <a:off x="2922705" y="3126225"/>
                <a:ext cx="3763210" cy="6055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BA9BC75-2CC0-C3DB-1F96-7F7FA73A987E}"/>
                  </a:ext>
                </a:extLst>
              </p:cNvPr>
              <p:cNvSpPr txBox="1"/>
              <p:nvPr/>
            </p:nvSpPr>
            <p:spPr>
              <a:xfrm>
                <a:off x="852523" y="4276366"/>
                <a:ext cx="5124864"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m:t>
                                </m:r>
                                <m:r>
                                  <a:rPr lang="en-US" sz="2000">
                                    <a:latin typeface="Cambria Math" panose="02040503050406030204" pitchFamily="18" charset="0"/>
                                  </a:rPr>
                                  <m:t>0.3333</m:t>
                                </m:r>
                              </m:e>
                            </m:mr>
                            <m:mr>
                              <m:e>
                                <m:r>
                                  <a:rPr lang="en-US" sz="2000" i="1">
                                    <a:latin typeface="Cambria Math" panose="02040503050406030204" pitchFamily="18" charset="0"/>
                                  </a:rPr>
                                  <m:t>−</m:t>
                                </m:r>
                                <m:r>
                                  <a:rPr lang="en-US" sz="2000">
                                    <a:latin typeface="Cambria Math" panose="02040503050406030204" pitchFamily="18" charset="0"/>
                                  </a:rPr>
                                  <m:t>0.500</m:t>
                                </m:r>
                              </m:e>
                            </m:mr>
                          </m:m>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r>
                            <a:rPr lang="en-US" sz="2000" i="1">
                              <a:latin typeface="Cambria Math" panose="02040503050406030204" pitchFamily="18" charset="0"/>
                            </a:rPr>
                            <m:t>(2)</m:t>
                          </m:r>
                        </m:sup>
                      </m:sSup>
                      <m:r>
                        <a:rPr lang="en-US" sz="2000">
                          <a:latin typeface="Cambria Math" panose="02040503050406030204" pitchFamily="18" charset="0"/>
                        </a:rPr>
                        <m:t>=</m:t>
                      </m:r>
                      <m:r>
                        <m:rPr>
                          <m:sty m:val="p"/>
                        </m:rPr>
                        <a:rPr lang="en-US" sz="2000">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a:latin typeface="Cambria Math" panose="02040503050406030204" pitchFamily="18" charset="0"/>
                                  </a:rPr>
                                  <m:t>0</m:t>
                                </m:r>
                              </m:e>
                            </m:mr>
                            <m:mr>
                              <m:e>
                                <m:r>
                                  <a:rPr lang="en-US" sz="2000">
                                    <a:latin typeface="Cambria Math" panose="02040503050406030204" pitchFamily="18" charset="0"/>
                                  </a:rPr>
                                  <m:t>0</m:t>
                                </m:r>
                              </m:e>
                            </m:mr>
                          </m:m>
                        </m:e>
                      </m:d>
                    </m:oMath>
                  </m:oMathPara>
                </a14:m>
                <a:endParaRPr lang="en-US" sz="2000" dirty="0"/>
              </a:p>
            </p:txBody>
          </p:sp>
        </mc:Choice>
        <mc:Fallback xmlns="">
          <p:sp>
            <p:nvSpPr>
              <p:cNvPr id="13" name="TextBox 12">
                <a:extLst>
                  <a:ext uri="{FF2B5EF4-FFF2-40B4-BE49-F238E27FC236}">
                    <a16:creationId xmlns:a16="http://schemas.microsoft.com/office/drawing/2014/main" id="{6BA9BC75-2CC0-C3DB-1F96-7F7FA73A987E}"/>
                  </a:ext>
                </a:extLst>
              </p:cNvPr>
              <p:cNvSpPr txBox="1">
                <a:spLocks noRot="1" noChangeAspect="1" noMove="1" noResize="1" noEditPoints="1" noAdjustHandles="1" noChangeArrowheads="1" noChangeShapeType="1" noTextEdit="1"/>
              </p:cNvSpPr>
              <p:nvPr/>
            </p:nvSpPr>
            <p:spPr>
              <a:xfrm>
                <a:off x="852523" y="4276366"/>
                <a:ext cx="5124864" cy="605550"/>
              </a:xfrm>
              <a:prstGeom prst="rect">
                <a:avLst/>
              </a:prstGeom>
              <a:blipFill>
                <a:blip r:embed="rId6"/>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0F53A8F4-BC2B-9AF8-E828-FBE84DF8363A}"/>
              </a:ext>
            </a:extLst>
          </p:cNvPr>
          <p:cNvSpPr txBox="1"/>
          <p:nvPr/>
        </p:nvSpPr>
        <p:spPr>
          <a:xfrm>
            <a:off x="3320716" y="4881621"/>
            <a:ext cx="2828980" cy="369332"/>
          </a:xfrm>
          <a:prstGeom prst="rect">
            <a:avLst/>
          </a:prstGeom>
          <a:noFill/>
        </p:spPr>
        <p:txBody>
          <a:bodyPr wrap="none" rtlCol="0">
            <a:spAutoFit/>
          </a:bodyPr>
          <a:lstStyle/>
          <a:p>
            <a:r>
              <a:rPr lang="en-US" dirty="0">
                <a:solidFill>
                  <a:srgbClr val="0000FF"/>
                </a:solidFill>
              </a:rPr>
              <a:t>Converged to the optimum</a:t>
            </a:r>
          </a:p>
        </p:txBody>
      </p:sp>
    </p:spTree>
    <p:extLst>
      <p:ext uri="{BB962C8B-B14F-4D97-AF65-F5344CB8AC3E}">
        <p14:creationId xmlns:p14="http://schemas.microsoft.com/office/powerpoint/2010/main" val="1557122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963087C-7458-4F22-BEE1-64F20399AB5A}"/>
                  </a:ext>
                </a:extLst>
              </p:cNvPr>
              <p:cNvSpPr>
                <a:spLocks noGrp="1"/>
              </p:cNvSpPr>
              <p:nvPr>
                <p:ph type="body" sz="quarter" idx="10"/>
              </p:nvPr>
            </p:nvSpPr>
            <p:spPr/>
            <p:txBody>
              <a:bodyPr/>
              <a:lstStyle/>
              <a:p>
                <a:r>
                  <a:rPr lang="en-US" dirty="0"/>
                  <a:t>Convergence ratio, </a:t>
                </a:r>
                <a14:m>
                  <m:oMath xmlns:m="http://schemas.openxmlformats.org/officeDocument/2006/math">
                    <m:r>
                      <a:rPr lang="en-US" b="0" i="1" smtClean="0">
                        <a:latin typeface="Cambria Math" panose="02040503050406030204" pitchFamily="18" charset="0"/>
                      </a:rPr>
                      <m:t>𝛽</m:t>
                    </m:r>
                  </m:oMath>
                </a14:m>
                <a:r>
                  <a:rPr lang="en-US" dirty="0"/>
                  <a:t>, indicates how fast the algorithm converges to the optimum solution</a:t>
                </a:r>
              </a:p>
              <a:p>
                <a:r>
                  <a:rPr lang="en-US" dirty="0"/>
                  <a:t>Sequence of solution </a:t>
                </a:r>
                <a14:m>
                  <m:oMath xmlns:m="http://schemas.openxmlformats.org/officeDocument/2006/math">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oMath>
                </a14:m>
                <a:endParaRPr lang="en-US" dirty="0"/>
              </a:p>
              <a:p>
                <a:r>
                  <a:rPr lang="en-US" dirty="0"/>
                  <a:t>Order of convergence</a:t>
                </a:r>
              </a:p>
              <a:p>
                <a:pPr lvl="1"/>
                <a:r>
                  <a:rPr lang="en-US" dirty="0"/>
                  <a:t>A sequence </a:t>
                </a:r>
                <a14:m>
                  <m:oMath xmlns:m="http://schemas.openxmlformats.org/officeDocument/2006/math">
                    <m:r>
                      <a:rPr lang="en-US" b="0" i="0"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b="0" i="0" smtClean="0">
                        <a:latin typeface="Cambria Math" panose="02040503050406030204" pitchFamily="18" charset="0"/>
                      </a:rPr>
                      <m:t>}</m:t>
                    </m:r>
                  </m:oMath>
                </a14:m>
                <a:r>
                  <a:rPr lang="en-US" dirty="0"/>
                  <a:t> is said to converge to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oMath>
                </a14:m>
                <a:r>
                  <a:rPr lang="en-US" dirty="0"/>
                  <a:t> with order </a:t>
                </a:r>
                <a14:m>
                  <m:oMath xmlns:m="http://schemas.openxmlformats.org/officeDocument/2006/math">
                    <m:r>
                      <a:rPr lang="en-US" b="0" i="1" smtClean="0">
                        <a:latin typeface="Cambria Math" panose="02040503050406030204" pitchFamily="18" charset="0"/>
                      </a:rPr>
                      <m:t>𝑝</m:t>
                    </m:r>
                  </m:oMath>
                </a14:m>
                <a:r>
                  <a:rPr lang="en-US" dirty="0"/>
                  <a:t> where </a:t>
                </a:r>
                <a14:m>
                  <m:oMath xmlns:m="http://schemas.openxmlformats.org/officeDocument/2006/math">
                    <m:r>
                      <a:rPr lang="en-US" b="0" i="1" smtClean="0">
                        <a:latin typeface="Cambria Math" panose="02040503050406030204" pitchFamily="18" charset="0"/>
                      </a:rPr>
                      <m:t>𝑝</m:t>
                    </m:r>
                  </m:oMath>
                </a14:m>
                <a:r>
                  <a:rPr lang="en-US" dirty="0"/>
                  <a:t> is the largest number such that</a:t>
                </a:r>
              </a:p>
              <a:p>
                <a:pPr lvl="1"/>
                <a:endParaRPr lang="en-US" dirty="0"/>
              </a:p>
              <a:p>
                <a:pPr lvl="1"/>
                <a:endParaRPr lang="en-US" dirty="0"/>
              </a:p>
              <a:p>
                <a:r>
                  <a:rPr lang="en-US" dirty="0"/>
                  <a:t>Convergence ratio</a:t>
                </a:r>
              </a:p>
            </p:txBody>
          </p:sp>
        </mc:Choice>
        <mc:Fallback xmlns="">
          <p:sp>
            <p:nvSpPr>
              <p:cNvPr id="2" name="Text Placeholder 1">
                <a:extLst>
                  <a:ext uri="{FF2B5EF4-FFF2-40B4-BE49-F238E27FC236}">
                    <a16:creationId xmlns:a16="http://schemas.microsoft.com/office/drawing/2014/main" id="{F963087C-7458-4F22-BEE1-64F20399AB5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1A458B9-8853-4874-9F21-8CA94E87CBD5}"/>
              </a:ext>
            </a:extLst>
          </p:cNvPr>
          <p:cNvSpPr>
            <a:spLocks noGrp="1"/>
          </p:cNvSpPr>
          <p:nvPr>
            <p:ph type="title"/>
          </p:nvPr>
        </p:nvSpPr>
        <p:spPr/>
        <p:txBody>
          <a:bodyPr/>
          <a:lstStyle/>
          <a:p>
            <a:r>
              <a:rPr lang="en-US" dirty="0"/>
              <a:t>Rate of Convergence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C3B3AAA-AEC3-4F85-92BC-D1A5613B01E3}"/>
                  </a:ext>
                </a:extLst>
              </p:cNvPr>
              <p:cNvSpPr txBox="1"/>
              <p:nvPr/>
            </p:nvSpPr>
            <p:spPr>
              <a:xfrm>
                <a:off x="2752078" y="3622990"/>
                <a:ext cx="3088089" cy="7748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limLow>
                            <m:limLowPr>
                              <m:ctrlPr>
                                <a:rPr lang="en-US" sz="2000" b="0" i="1" smtClean="0">
                                  <a:latin typeface="Cambria Math" panose="02040503050406030204" pitchFamily="18" charset="0"/>
                                  <a:ea typeface="Cambria Math" panose="02040503050406030204" pitchFamily="18" charset="0"/>
                                </a:rPr>
                              </m:ctrlPr>
                            </m:limLowPr>
                            <m:e>
                              <m:r>
                                <m:rPr>
                                  <m:sty m:val="p"/>
                                </m:rPr>
                                <a:rPr lang="en-US" sz="2000" b="0" i="0" smtClean="0">
                                  <a:latin typeface="Cambria Math" panose="02040503050406030204" pitchFamily="18" charset="0"/>
                                  <a:ea typeface="Cambria Math" panose="02040503050406030204" pitchFamily="18" charset="0"/>
                                </a:rPr>
                                <m:t>lim</m:t>
                              </m:r>
                            </m:e>
                            <m:lim>
                              <m:r>
                                <a:rPr lang="en-US" sz="2000" b="0" i="1" smtClean="0">
                                  <a:latin typeface="Cambria Math" panose="02040503050406030204" pitchFamily="18" charset="0"/>
                                  <a:ea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m:t>
                              </m:r>
                            </m:lim>
                          </m:limLow>
                        </m:fName>
                        <m:e>
                          <m:f>
                            <m:fPr>
                              <m:ctrlPr>
                                <a:rPr lang="en-US" sz="2000" i="1">
                                  <a:latin typeface="Cambria Math" panose="02040503050406030204" pitchFamily="18" charset="0"/>
                                  <a:ea typeface="Cambria Math" panose="02040503050406030204" pitchFamily="18" charset="0"/>
                                </a:rPr>
                              </m:ctrlPr>
                            </m:fPr>
                            <m:num>
                              <m:d>
                                <m:dPr>
                                  <m:begChr m:val="‖"/>
                                  <m:endChr m:val="‖"/>
                                  <m:ctrlPr>
                                    <a:rPr lang="en-US" sz="2000" i="1" smtClean="0">
                                      <a:latin typeface="Cambria Math" panose="02040503050406030204" pitchFamily="18" charset="0"/>
                                      <a:ea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r>
                                        <a:rPr lang="en-US" sz="2000" i="1">
                                          <a:latin typeface="Cambria Math" panose="02040503050406030204" pitchFamily="18" charset="0"/>
                                        </a:rPr>
                                        <m:t>𝑘</m:t>
                                      </m:r>
                                      <m:r>
                                        <a:rPr lang="en-US" sz="2000" b="0" i="1" smtClean="0">
                                          <a:latin typeface="Cambria Math" panose="02040503050406030204" pitchFamily="18" charset="0"/>
                                        </a:rPr>
                                        <m:t>+1</m:t>
                                      </m:r>
                                      <m:r>
                                        <a:rPr lang="en-US" sz="2000" i="1">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m:t>
                                      </m:r>
                                    </m:sup>
                                  </m:sSup>
                                </m:e>
                              </m:d>
                            </m:num>
                            <m:den>
                              <m:sSup>
                                <m:sSupPr>
                                  <m:ctrlPr>
                                    <a:rPr lang="en-US" sz="2000" b="0" i="1" smtClean="0">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e>
                                <m:sup>
                                  <m:r>
                                    <a:rPr lang="en-US" sz="2000" b="0" i="1" smtClean="0">
                                      <a:latin typeface="Cambria Math" panose="02040503050406030204" pitchFamily="18" charset="0"/>
                                    </a:rPr>
                                    <m:t>𝑝</m:t>
                                  </m:r>
                                </m:sup>
                              </m:sSup>
                            </m:den>
                          </m:f>
                        </m:e>
                      </m:func>
                      <m:r>
                        <a:rPr lang="en-US" sz="2000" b="0" i="1" smtClean="0">
                          <a:latin typeface="Cambria Math" panose="02040503050406030204" pitchFamily="18" charset="0"/>
                          <a:ea typeface="Cambria Math" panose="02040503050406030204" pitchFamily="18" charset="0"/>
                        </a:rPr>
                        <m:t>&lt;∞</m:t>
                      </m:r>
                    </m:oMath>
                  </m:oMathPara>
                </a14:m>
                <a:endParaRPr lang="en-US" sz="2000" dirty="0"/>
              </a:p>
            </p:txBody>
          </p:sp>
        </mc:Choice>
        <mc:Fallback xmlns="">
          <p:sp>
            <p:nvSpPr>
              <p:cNvPr id="4" name="TextBox 3">
                <a:extLst>
                  <a:ext uri="{FF2B5EF4-FFF2-40B4-BE49-F238E27FC236}">
                    <a16:creationId xmlns:a16="http://schemas.microsoft.com/office/drawing/2014/main" id="{4C3B3AAA-AEC3-4F85-92BC-D1A5613B01E3}"/>
                  </a:ext>
                </a:extLst>
              </p:cNvPr>
              <p:cNvSpPr txBox="1">
                <a:spLocks noRot="1" noChangeAspect="1" noMove="1" noResize="1" noEditPoints="1" noAdjustHandles="1" noChangeArrowheads="1" noChangeShapeType="1" noTextEdit="1"/>
              </p:cNvSpPr>
              <p:nvPr/>
            </p:nvSpPr>
            <p:spPr>
              <a:xfrm>
                <a:off x="2752078" y="3622990"/>
                <a:ext cx="3088089" cy="77482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A25B4D-CE19-4F2F-BBEC-7181E287328A}"/>
                  </a:ext>
                </a:extLst>
              </p:cNvPr>
              <p:cNvSpPr txBox="1"/>
              <p:nvPr/>
            </p:nvSpPr>
            <p:spPr>
              <a:xfrm>
                <a:off x="2655903" y="5025672"/>
                <a:ext cx="2555828" cy="7748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𝛽</m:t>
                      </m:r>
                      <m:r>
                        <a:rPr lang="en-US" sz="2000" b="0" i="1" smtClean="0">
                          <a:latin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limLow>
                            <m:limLowPr>
                              <m:ctrlPr>
                                <a:rPr lang="en-US" sz="2000" b="0" i="1" smtClean="0">
                                  <a:latin typeface="Cambria Math" panose="02040503050406030204" pitchFamily="18" charset="0"/>
                                  <a:ea typeface="Cambria Math" panose="02040503050406030204" pitchFamily="18" charset="0"/>
                                </a:rPr>
                              </m:ctrlPr>
                            </m:limLowPr>
                            <m:e>
                              <m:r>
                                <m:rPr>
                                  <m:sty m:val="p"/>
                                </m:rPr>
                                <a:rPr lang="en-US" sz="2000" b="0" i="0" smtClean="0">
                                  <a:latin typeface="Cambria Math" panose="02040503050406030204" pitchFamily="18" charset="0"/>
                                  <a:ea typeface="Cambria Math" panose="02040503050406030204" pitchFamily="18" charset="0"/>
                                </a:rPr>
                                <m:t>lim</m:t>
                              </m:r>
                            </m:e>
                            <m:lim>
                              <m:r>
                                <a:rPr lang="en-US" sz="2000" b="0" i="1" smtClean="0">
                                  <a:latin typeface="Cambria Math" panose="02040503050406030204" pitchFamily="18" charset="0"/>
                                  <a:ea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m:t>
                              </m:r>
                            </m:lim>
                          </m:limLow>
                        </m:fName>
                        <m:e>
                          <m:f>
                            <m:fPr>
                              <m:ctrlPr>
                                <a:rPr lang="en-US" sz="2000" i="1">
                                  <a:latin typeface="Cambria Math" panose="02040503050406030204" pitchFamily="18" charset="0"/>
                                  <a:ea typeface="Cambria Math" panose="02040503050406030204" pitchFamily="18" charset="0"/>
                                </a:rPr>
                              </m:ctrlPr>
                            </m:fPr>
                            <m:num>
                              <m:d>
                                <m:dPr>
                                  <m:begChr m:val="‖"/>
                                  <m:endChr m:val="‖"/>
                                  <m:ctrlPr>
                                    <a:rPr lang="en-US" sz="2000" i="1" smtClean="0">
                                      <a:latin typeface="Cambria Math" panose="02040503050406030204" pitchFamily="18" charset="0"/>
                                      <a:ea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r>
                                        <a:rPr lang="en-US" sz="2000" i="1">
                                          <a:latin typeface="Cambria Math" panose="02040503050406030204" pitchFamily="18" charset="0"/>
                                        </a:rPr>
                                        <m:t>𝑘</m:t>
                                      </m:r>
                                      <m:r>
                                        <a:rPr lang="en-US" sz="2000" b="0" i="1" smtClean="0">
                                          <a:latin typeface="Cambria Math" panose="02040503050406030204" pitchFamily="18" charset="0"/>
                                        </a:rPr>
                                        <m:t>+1</m:t>
                                      </m:r>
                                      <m:r>
                                        <a:rPr lang="en-US" sz="2000" i="1">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m:t>
                                      </m:r>
                                    </m:sup>
                                  </m:sSup>
                                </m:e>
                              </m:d>
                            </m:num>
                            <m:den>
                              <m:sSup>
                                <m:sSupPr>
                                  <m:ctrlPr>
                                    <a:rPr lang="en-US" sz="2000" b="0" i="1" smtClean="0">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𝑘</m:t>
                                              </m:r>
                                            </m:e>
                                          </m:d>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e>
                                <m:sup>
                                  <m:r>
                                    <a:rPr lang="en-US" sz="2000" b="0" i="1" smtClean="0">
                                      <a:latin typeface="Cambria Math" panose="02040503050406030204" pitchFamily="18" charset="0"/>
                                    </a:rPr>
                                    <m:t>𝑝</m:t>
                                  </m:r>
                                </m:sup>
                              </m:sSup>
                            </m:den>
                          </m:f>
                        </m:e>
                      </m:func>
                    </m:oMath>
                  </m:oMathPara>
                </a14:m>
                <a:endParaRPr lang="en-US" sz="2000" dirty="0"/>
              </a:p>
            </p:txBody>
          </p:sp>
        </mc:Choice>
        <mc:Fallback xmlns="">
          <p:sp>
            <p:nvSpPr>
              <p:cNvPr id="5" name="TextBox 4">
                <a:extLst>
                  <a:ext uri="{FF2B5EF4-FFF2-40B4-BE49-F238E27FC236}">
                    <a16:creationId xmlns:a16="http://schemas.microsoft.com/office/drawing/2014/main" id="{A1A25B4D-CE19-4F2F-BBEC-7181E287328A}"/>
                  </a:ext>
                </a:extLst>
              </p:cNvPr>
              <p:cNvSpPr txBox="1">
                <a:spLocks noRot="1" noChangeAspect="1" noMove="1" noResize="1" noEditPoints="1" noAdjustHandles="1" noChangeArrowheads="1" noChangeShapeType="1" noTextEdit="1"/>
              </p:cNvSpPr>
              <p:nvPr/>
            </p:nvSpPr>
            <p:spPr>
              <a:xfrm>
                <a:off x="2655903" y="5025672"/>
                <a:ext cx="2555828" cy="7748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959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6E379B8-6E36-4B27-B057-71CA351C3AE1}"/>
                  </a:ext>
                </a:extLst>
              </p:cNvPr>
              <p:cNvSpPr>
                <a:spLocks noGrp="1"/>
              </p:cNvSpPr>
              <p:nvPr>
                <p:ph type="body" sz="quarter" idx="10"/>
              </p:nvPr>
            </p:nvSpPr>
            <p:spPr/>
            <p:txBody>
              <a:bodyPr>
                <a:normAutofit/>
              </a:bodyPr>
              <a:lstStyle/>
              <a:p>
                <a:r>
                  <a:rPr lang="en-US" dirty="0"/>
                  <a:t>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dirty="0"/>
                  <a:t>, the sequence displays linear convergence, and </a:t>
                </a:r>
                <a14:m>
                  <m:oMath xmlns:m="http://schemas.openxmlformats.org/officeDocument/2006/math">
                    <m:r>
                      <a:rPr lang="en-US" b="0" i="1" smtClean="0">
                        <a:latin typeface="Cambria Math" panose="02040503050406030204" pitchFamily="18" charset="0"/>
                      </a:rPr>
                      <m:t>𝛽</m:t>
                    </m:r>
                  </m:oMath>
                </a14:m>
                <a:r>
                  <a:rPr lang="en-US" dirty="0"/>
                  <a:t> must be </a:t>
                </a:r>
                <a14:m>
                  <m:oMath xmlns:m="http://schemas.openxmlformats.org/officeDocument/2006/math">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1</m:t>
                    </m:r>
                  </m:oMath>
                </a14:m>
                <a:r>
                  <a:rPr lang="en-US" dirty="0"/>
                  <a:t> for the sequence to converge</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m:t>
                    </m:r>
                  </m:oMath>
                </a14:m>
                <a:r>
                  <a:rPr lang="en-US" dirty="0"/>
                  <a:t>: quadratic convergence</a:t>
                </a:r>
              </a:p>
              <a:p>
                <a:r>
                  <a:rPr lang="en-US" dirty="0"/>
                  <a:t>If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=0</m:t>
                    </m:r>
                  </m:oMath>
                </a14:m>
                <a:r>
                  <a:rPr lang="en-US" dirty="0"/>
                  <a:t> when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dirty="0"/>
                  <a:t>, then the convergence is </a:t>
                </a:r>
                <a:r>
                  <a:rPr lang="en-US" dirty="0">
                    <a:solidFill>
                      <a:srgbClr val="FF0000"/>
                    </a:solidFill>
                  </a:rPr>
                  <a:t>super-linear</a:t>
                </a:r>
              </a:p>
              <a:p>
                <a:r>
                  <a:rPr lang="en-US" dirty="0"/>
                  <a:t>Ex)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&lt;1,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=0</m:t>
                    </m:r>
                  </m:oMath>
                </a14:m>
                <a:endParaRPr lang="en-US" dirty="0"/>
              </a:p>
              <a:p>
                <a:pPr lvl="1"/>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dirty="0"/>
                  <a:t>: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num>
                      <m:den>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e>
                          <m:sup>
                            <m:r>
                              <a:rPr lang="en-US" b="0" i="1" smtClean="0">
                                <a:latin typeface="Cambria Math" panose="02040503050406030204" pitchFamily="18" charset="0"/>
                              </a:rPr>
                              <m:t>1</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r>
                              <a:rPr lang="en-US" b="0" i="1" smtClean="0">
                                <a:latin typeface="Cambria Math" panose="02040503050406030204" pitchFamily="18" charset="0"/>
                              </a:rPr>
                              <m:t>+1</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den>
                    </m:f>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&lt;∞</m:t>
                    </m:r>
                  </m:oMath>
                </a14:m>
                <a:endParaRPr lang="en-US" dirty="0"/>
              </a:p>
              <a:p>
                <a:pPr lvl="1"/>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m:t>
                    </m:r>
                  </m:oMath>
                </a14:m>
                <a:r>
                  <a:rPr lang="en-US" dirty="0"/>
                  <a:t>: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num>
                      <m:den>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e>
                          <m:sup>
                            <m:r>
                              <a:rPr lang="en-US" b="0" i="1" smtClean="0">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𝑘</m:t>
                            </m:r>
                            <m:r>
                              <a:rPr lang="en-US" i="1">
                                <a:latin typeface="Cambria Math" panose="02040503050406030204" pitchFamily="18" charset="0"/>
                              </a:rPr>
                              <m:t>+1</m:t>
                            </m:r>
                          </m:sup>
                        </m:sSup>
                      </m:num>
                      <m:den>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2</m:t>
                            </m:r>
                            <m:r>
                              <a:rPr lang="en-US" i="1">
                                <a:latin typeface="Cambria Math" panose="02040503050406030204" pitchFamily="18" charset="0"/>
                              </a:rPr>
                              <m:t>𝑘</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𝑘</m:t>
                            </m:r>
                            <m:r>
                              <a:rPr lang="en-US" b="0" i="1" smtClean="0">
                                <a:latin typeface="Cambria Math" panose="02040503050406030204" pitchFamily="18" charset="0"/>
                              </a:rPr>
                              <m:t>−1</m:t>
                            </m:r>
                          </m:sup>
                        </m:sSup>
                      </m:den>
                    </m:f>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oMath>
                </a14:m>
                <a:endParaRPr lang="en-US" dirty="0"/>
              </a:p>
              <a:p>
                <a:pPr lvl="1"/>
                <a:r>
                  <a:rPr lang="en-US" dirty="0"/>
                  <a:t>With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dirty="0"/>
                  <a:t>,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𝑘</m:t>
                            </m:r>
                            <m:r>
                              <a:rPr lang="en-US" i="1">
                                <a:latin typeface="Cambria Math" panose="02040503050406030204" pitchFamily="18" charset="0"/>
                              </a:rPr>
                              <m:t>+1</m:t>
                            </m:r>
                          </m:sup>
                        </m:sSup>
                      </m:num>
                      <m:den>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𝑘</m:t>
                            </m:r>
                          </m:sup>
                        </m:sSup>
                      </m:den>
                    </m:f>
                    <m:r>
                      <a:rPr lang="en-US" i="1">
                        <a:latin typeface="Cambria Math" panose="02040503050406030204" pitchFamily="18" charset="0"/>
                      </a:rPr>
                      <m:t>=</m:t>
                    </m:r>
                    <m:r>
                      <a:rPr lang="en-US" i="1">
                        <a:latin typeface="Cambria Math" panose="02040503050406030204" pitchFamily="18" charset="0"/>
                      </a:rPr>
                      <m:t>𝑎</m:t>
                    </m:r>
                  </m:oMath>
                </a14:m>
                <a:endParaRPr lang="en-US" dirty="0"/>
              </a:p>
              <a:p>
                <a:pPr lvl="1"/>
                <a:r>
                  <a:rPr lang="en-US" dirty="0"/>
                  <a:t>Therefore, linear convergence with convergence ratio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𝑎</m:t>
                    </m:r>
                  </m:oMath>
                </a14:m>
                <a:endParaRPr lang="en-US" dirty="0"/>
              </a:p>
            </p:txBody>
          </p:sp>
        </mc:Choice>
        <mc:Fallback xmlns="">
          <p:sp>
            <p:nvSpPr>
              <p:cNvPr id="2" name="Text Placeholder 1">
                <a:extLst>
                  <a:ext uri="{FF2B5EF4-FFF2-40B4-BE49-F238E27FC236}">
                    <a16:creationId xmlns:a16="http://schemas.microsoft.com/office/drawing/2014/main" id="{E6E379B8-6E36-4B27-B057-71CA351C3AE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b="-3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46ED56F-CD47-4D96-84F2-3CA89F3049E3}"/>
              </a:ext>
            </a:extLst>
          </p:cNvPr>
          <p:cNvSpPr>
            <a:spLocks noGrp="1"/>
          </p:cNvSpPr>
          <p:nvPr>
            <p:ph type="title"/>
          </p:nvPr>
        </p:nvSpPr>
        <p:spPr/>
        <p:txBody>
          <a:bodyPr/>
          <a:lstStyle/>
          <a:p>
            <a:r>
              <a:rPr lang="en-US" dirty="0"/>
              <a:t>Rate of Convergence </a:t>
            </a:r>
            <a:r>
              <a:rPr lang="en-US" i="1" dirty="0"/>
              <a:t>cont</a:t>
            </a:r>
            <a:r>
              <a:rPr lang="en-US" dirty="0"/>
              <a:t>.</a:t>
            </a:r>
          </a:p>
        </p:txBody>
      </p:sp>
      <p:sp>
        <p:nvSpPr>
          <p:cNvPr id="4" name="TextBox 3">
            <a:extLst>
              <a:ext uri="{FF2B5EF4-FFF2-40B4-BE49-F238E27FC236}">
                <a16:creationId xmlns:a16="http://schemas.microsoft.com/office/drawing/2014/main" id="{3E40880C-7325-4EF4-ACCD-9DFEE6881E47}"/>
              </a:ext>
            </a:extLst>
          </p:cNvPr>
          <p:cNvSpPr txBox="1"/>
          <p:nvPr/>
        </p:nvSpPr>
        <p:spPr>
          <a:xfrm>
            <a:off x="5486400" y="4065973"/>
            <a:ext cx="2555315" cy="369332"/>
          </a:xfrm>
          <a:prstGeom prst="rect">
            <a:avLst/>
          </a:prstGeom>
          <a:noFill/>
        </p:spPr>
        <p:txBody>
          <a:bodyPr wrap="none" rtlCol="0">
            <a:spAutoFit/>
          </a:bodyPr>
          <a:lstStyle/>
          <a:p>
            <a:r>
              <a:rPr lang="en-US" dirty="0"/>
              <a:t>Order of convergence = 1</a:t>
            </a:r>
          </a:p>
        </p:txBody>
      </p:sp>
    </p:spTree>
    <p:extLst>
      <p:ext uri="{BB962C8B-B14F-4D97-AF65-F5344CB8AC3E}">
        <p14:creationId xmlns:p14="http://schemas.microsoft.com/office/powerpoint/2010/main" val="128299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7FBCBE5-8AC8-4307-925D-7E10877A2F1A}"/>
                  </a:ext>
                </a:extLst>
              </p:cNvPr>
              <p:cNvSpPr>
                <a:spLocks noGrp="1"/>
              </p:cNvSpPr>
              <p:nvPr>
                <p:ph type="body" sz="quarter" idx="10"/>
              </p:nvPr>
            </p:nvSpPr>
            <p:spPr/>
            <p:txBody>
              <a:bodyPr/>
              <a:lstStyle/>
              <a:p>
                <a:r>
                  <a:rPr lang="en-US" dirty="0"/>
                  <a:t>Ex)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𝑘</m:t>
                        </m:r>
                      </m:den>
                    </m:f>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=0</m:t>
                    </m:r>
                  </m:oMath>
                </a14:m>
                <a:endParaRPr lang="en-US" dirty="0"/>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=1</m:t>
                    </m:r>
                  </m:oMath>
                </a14:m>
                <a:r>
                  <a:rPr lang="en-US" dirty="0"/>
                  <a:t>: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num>
                      <m:den>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e>
                          <m:sup>
                            <m:r>
                              <a:rPr lang="en-US" i="1">
                                <a:latin typeface="Cambria Math" panose="02040503050406030204" pitchFamily="18" charset="0"/>
                              </a:rPr>
                              <m:t>1</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𝑘</m:t>
                        </m:r>
                        <m:r>
                          <a:rPr lang="en-US" b="0" i="1" smtClean="0">
                            <a:latin typeface="Cambria Math" panose="02040503050406030204" pitchFamily="18" charset="0"/>
                          </a:rPr>
                          <m:t>+1</m:t>
                        </m:r>
                      </m:den>
                    </m:f>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𝑘</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=2</m:t>
                    </m:r>
                  </m:oMath>
                </a14:m>
                <a:r>
                  <a:rPr lang="en-US" dirty="0"/>
                  <a:t>: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num>
                      <m:den>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𝑘</m:t>
                        </m:r>
                        <m:r>
                          <a:rPr lang="en-US" b="0" i="1" smtClean="0">
                            <a:latin typeface="Cambria Math" panose="02040503050406030204" pitchFamily="18" charset="0"/>
                          </a:rPr>
                          <m:t>+1</m:t>
                        </m:r>
                      </m:den>
                    </m:f>
                    <m:r>
                      <a:rPr lang="en-US" i="1">
                        <a:latin typeface="Cambria Math" panose="02040503050406030204" pitchFamily="18" charset="0"/>
                        <a:ea typeface="Cambria Math" panose="02040503050406030204" pitchFamily="18" charset="0"/>
                      </a:rPr>
                      <m:t>→∞</m:t>
                    </m:r>
                  </m:oMath>
                </a14:m>
                <a:endParaRPr lang="en-US" dirty="0"/>
              </a:p>
              <a:p>
                <a:pPr lvl="1"/>
                <a:r>
                  <a:rPr lang="en-US" dirty="0"/>
                  <a:t>Therefore, the order of convergence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endParaRPr lang="en-US" dirty="0"/>
              </a:p>
              <a:p>
                <a:pPr lvl="1"/>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𝑘</m:t>
                        </m:r>
                        <m:r>
                          <a:rPr lang="en-US" i="1">
                            <a:latin typeface="Cambria Math" panose="02040503050406030204" pitchFamily="18" charset="0"/>
                          </a:rPr>
                          <m:t>+1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1+1/</m:t>
                        </m:r>
                        <m:r>
                          <a:rPr lang="en-US" i="1">
                            <a:latin typeface="Cambria Math" panose="02040503050406030204" pitchFamily="18" charset="0"/>
                          </a:rPr>
                          <m:t>𝑘</m:t>
                        </m:r>
                      </m:den>
                    </m:f>
                    <m:r>
                      <a:rPr lang="en-US" i="1">
                        <a:latin typeface="Cambria Math" panose="02040503050406030204" pitchFamily="18" charset="0"/>
                        <a:ea typeface="Cambria Math" panose="02040503050406030204" pitchFamily="18" charset="0"/>
                      </a:rPr>
                      <m:t>→1</m:t>
                    </m:r>
                  </m:oMath>
                </a14:m>
                <a:endParaRPr lang="en-US" dirty="0"/>
              </a:p>
              <a:p>
                <a:pPr lvl="1"/>
                <a:r>
                  <a:rPr lang="en-US" dirty="0"/>
                  <a:t>Therefore, linear convergence with convergence ratio=1</a:t>
                </a:r>
              </a:p>
              <a:p>
                <a:endParaRPr lang="en-US" dirty="0"/>
              </a:p>
              <a:p>
                <a:endParaRPr lang="en-US" dirty="0"/>
              </a:p>
            </p:txBody>
          </p:sp>
        </mc:Choice>
        <mc:Fallback xmlns="">
          <p:sp>
            <p:nvSpPr>
              <p:cNvPr id="2" name="Text Placeholder 1">
                <a:extLst>
                  <a:ext uri="{FF2B5EF4-FFF2-40B4-BE49-F238E27FC236}">
                    <a16:creationId xmlns:a16="http://schemas.microsoft.com/office/drawing/2014/main" id="{37FBCBE5-8AC8-4307-925D-7E10877A2F1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A7BEA69-8912-4F4A-8FBA-4E0EABEF302F}"/>
              </a:ext>
            </a:extLst>
          </p:cNvPr>
          <p:cNvSpPr>
            <a:spLocks noGrp="1"/>
          </p:cNvSpPr>
          <p:nvPr>
            <p:ph type="title"/>
          </p:nvPr>
        </p:nvSpPr>
        <p:spPr/>
        <p:txBody>
          <a:bodyPr/>
          <a:lstStyle/>
          <a:p>
            <a:r>
              <a:rPr lang="en-US" dirty="0"/>
              <a:t>Rate of Convergence </a:t>
            </a:r>
            <a:r>
              <a:rPr lang="en-US" i="1" dirty="0"/>
              <a:t>cont</a:t>
            </a:r>
            <a:r>
              <a:rPr lang="en-US" dirty="0"/>
              <a:t>.</a:t>
            </a:r>
          </a:p>
        </p:txBody>
      </p:sp>
    </p:spTree>
    <p:extLst>
      <p:ext uri="{BB962C8B-B14F-4D97-AF65-F5344CB8AC3E}">
        <p14:creationId xmlns:p14="http://schemas.microsoft.com/office/powerpoint/2010/main" val="3226238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CDB80-F22D-1660-651E-CC8690A666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D813CD-D36D-48C7-5171-AEB5A35F0B63}"/>
              </a:ext>
            </a:extLst>
          </p:cNvPr>
          <p:cNvSpPr>
            <a:spLocks noGrp="1"/>
          </p:cNvSpPr>
          <p:nvPr>
            <p:ph type="ctrTitle"/>
          </p:nvPr>
        </p:nvSpPr>
        <p:spPr>
          <a:xfrm>
            <a:off x="685800" y="1219201"/>
            <a:ext cx="7772400" cy="2381250"/>
          </a:xfrm>
        </p:spPr>
        <p:txBody>
          <a:bodyPr>
            <a:normAutofit/>
          </a:bodyPr>
          <a:lstStyle/>
          <a:p>
            <a:r>
              <a:rPr lang="en-US" dirty="0"/>
              <a:t>5.5</a:t>
            </a:r>
            <a:br>
              <a:rPr lang="en-US" dirty="0"/>
            </a:br>
            <a:br>
              <a:rPr lang="en-US" dirty="0"/>
            </a:br>
            <a:r>
              <a:rPr lang="en-US" dirty="0"/>
              <a:t>Constrained Optimization Using Unconstrained Algorithms</a:t>
            </a:r>
          </a:p>
        </p:txBody>
      </p:sp>
      <p:sp>
        <p:nvSpPr>
          <p:cNvPr id="2" name="Subtitle 1">
            <a:extLst>
              <a:ext uri="{FF2B5EF4-FFF2-40B4-BE49-F238E27FC236}">
                <a16:creationId xmlns:a16="http://schemas.microsoft.com/office/drawing/2014/main" id="{28F04F3F-52F0-A087-01FE-424DEDBF4079}"/>
              </a:ext>
            </a:extLst>
          </p:cNvPr>
          <p:cNvSpPr>
            <a:spLocks noGrp="1"/>
          </p:cNvSpPr>
          <p:nvPr>
            <p:ph type="subTitle" idx="1"/>
          </p:nvPr>
        </p:nvSpPr>
        <p:spPr/>
        <p:txBody>
          <a:bodyPr/>
          <a:lstStyle/>
          <a:p>
            <a:r>
              <a:rPr lang="en-US" dirty="0"/>
              <a:t>Constrained optimization problem can be converted into unconstrained one</a:t>
            </a:r>
          </a:p>
        </p:txBody>
      </p:sp>
    </p:spTree>
    <p:extLst>
      <p:ext uri="{BB962C8B-B14F-4D97-AF65-F5344CB8AC3E}">
        <p14:creationId xmlns:p14="http://schemas.microsoft.com/office/powerpoint/2010/main" val="210340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6707" name="Rectangle 3"/>
              <p:cNvSpPr>
                <a:spLocks noGrp="1" noChangeArrowheads="1"/>
              </p:cNvSpPr>
              <p:nvPr>
                <p:ph type="body" sz="quarter" idx="10"/>
              </p:nvPr>
            </p:nvSpPr>
            <p:spPr/>
            <p:txBody>
              <a:bodyPr>
                <a:normAutofit/>
              </a:bodyPr>
              <a:lstStyle/>
              <a:p>
                <a:r>
                  <a:rPr lang="en-US" dirty="0"/>
                  <a:t>In FEA, we don’t know the explicit relationship,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0" dirty="0" smtClean="0">
                        <a:latin typeface="Cambria Math" panose="02040503050406030204" pitchFamily="18" charset="0"/>
                      </a:rPr>
                      <m:t>𝐱</m:t>
                    </m:r>
                    <m:r>
                      <a:rPr lang="en-US" i="1" dirty="0">
                        <a:latin typeface="Cambria Math" panose="02040503050406030204" pitchFamily="18" charset="0"/>
                      </a:rPr>
                      <m:t>)</m:t>
                    </m:r>
                  </m:oMath>
                </a14:m>
                <a:r>
                  <a:rPr lang="en-US" dirty="0"/>
                  <a:t>, between design parameters and objective (or constraint) function.</a:t>
                </a:r>
              </a:p>
              <a:p>
                <a:r>
                  <a:rPr lang="en-US" dirty="0"/>
                  <a:t>But, we can calculate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b="1" dirty="0">
                        <a:latin typeface="Cambria Math" panose="02040503050406030204" pitchFamily="18" charset="0"/>
                      </a:rPr>
                      <m:t>𝐱</m:t>
                    </m:r>
                    <m:r>
                      <a:rPr lang="en-US" i="1" dirty="0">
                        <a:latin typeface="Cambria Math" panose="02040503050406030204" pitchFamily="18" charset="0"/>
                      </a:rPr>
                      <m:t>)</m:t>
                    </m:r>
                  </m:oMath>
                </a14:m>
                <a:r>
                  <a:rPr lang="en-US" dirty="0"/>
                  <a:t> for a given </a:t>
                </a:r>
                <a14:m>
                  <m:oMath xmlns:m="http://schemas.openxmlformats.org/officeDocument/2006/math">
                    <m:r>
                      <a:rPr lang="en-US" b="1" i="0" dirty="0" smtClean="0">
                        <a:latin typeface="Cambria Math" panose="02040503050406030204" pitchFamily="18" charset="0"/>
                      </a:rPr>
                      <m:t>𝐱</m:t>
                    </m:r>
                  </m:oMath>
                </a14:m>
                <a:r>
                  <a:rPr lang="en-US" dirty="0"/>
                  <a:t> by solving the finite element equation.</a:t>
                </a:r>
              </a:p>
              <a:p>
                <a:r>
                  <a:rPr lang="en-US" dirty="0"/>
                  <a:t>Then, how can we find the optimum design?</a:t>
                </a:r>
              </a:p>
              <a:p>
                <a:pPr marL="0" indent="0">
                  <a:buNone/>
                </a:pPr>
                <a:r>
                  <a:rPr lang="en-US" dirty="0"/>
                  <a:t>				Use Numerical Methods</a:t>
                </a:r>
              </a:p>
              <a:p>
                <a:r>
                  <a:rPr lang="en-US" dirty="0">
                    <a:solidFill>
                      <a:srgbClr val="0000FF"/>
                    </a:solidFill>
                  </a:rPr>
                  <a:t>Numerical Method</a:t>
                </a:r>
              </a:p>
              <a:p>
                <a:pPr lvl="1"/>
                <a:r>
                  <a:rPr lang="en-US" dirty="0"/>
                  <a:t>From the current design, find the next design that can reduce the objective function and satisfy constraints</a:t>
                </a:r>
              </a:p>
              <a:p>
                <a:pPr lvl="1"/>
                <a:r>
                  <a:rPr lang="en-US" dirty="0"/>
                  <a:t>Repeat the search until there is no way to improve the objective function further</a:t>
                </a:r>
              </a:p>
            </p:txBody>
          </p:sp>
        </mc:Choice>
        <mc:Fallback xmlns="">
          <p:sp>
            <p:nvSpPr>
              <p:cNvPr id="456707" name="Rectangle 3"/>
              <p:cNvSpPr>
                <a:spLocks noGrp="1" noRot="1" noChangeAspect="1" noMove="1" noResize="1" noEditPoints="1" noAdjustHandles="1" noChangeArrowheads="1" noChangeShapeType="1" noTextEdit="1"/>
              </p:cNvSpPr>
              <p:nvPr>
                <p:ph type="body" sz="quarter" idx="10"/>
              </p:nvPr>
            </p:nvSpPr>
            <p:spPr>
              <a:blipFill>
                <a:blip r:embed="rId2"/>
                <a:stretch>
                  <a:fillRect l="-929" t="-1408" r="-1143"/>
                </a:stretch>
              </a:blipFill>
            </p:spPr>
            <p:txBody>
              <a:bodyPr/>
              <a:lstStyle/>
              <a:p>
                <a:r>
                  <a:rPr lang="en-US">
                    <a:noFill/>
                  </a:rPr>
                  <a:t> </a:t>
                </a:r>
              </a:p>
            </p:txBody>
          </p:sp>
        </mc:Fallback>
      </mc:AlternateContent>
      <p:sp>
        <p:nvSpPr>
          <p:cNvPr id="456706" name="Rectangle 2"/>
          <p:cNvSpPr>
            <a:spLocks noGrp="1" noChangeArrowheads="1"/>
          </p:cNvSpPr>
          <p:nvPr>
            <p:ph type="title"/>
          </p:nvPr>
        </p:nvSpPr>
        <p:spPr/>
        <p:txBody>
          <a:bodyPr/>
          <a:lstStyle/>
          <a:p>
            <a:r>
              <a:rPr lang="en-US" dirty="0"/>
              <a:t>Numerical Methods</a:t>
            </a:r>
          </a:p>
        </p:txBody>
      </p:sp>
      <p:sp>
        <p:nvSpPr>
          <p:cNvPr id="456708" name="AutoShape 4"/>
          <p:cNvSpPr>
            <a:spLocks noChangeArrowheads="1"/>
          </p:cNvSpPr>
          <p:nvPr/>
        </p:nvSpPr>
        <p:spPr bwMode="auto">
          <a:xfrm>
            <a:off x="2684669" y="3543491"/>
            <a:ext cx="1090612" cy="219075"/>
          </a:xfrm>
          <a:prstGeom prst="rightArrow">
            <a:avLst>
              <a:gd name="adj1" fmla="val 50000"/>
              <a:gd name="adj2" fmla="val 124456"/>
            </a:avLst>
          </a:prstGeom>
          <a:solidFill>
            <a:schemeClr val="accent1"/>
          </a:solidFill>
          <a:ln w="12700" algn="ctr">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982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6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774200"/>
            <a:ext cx="8534400" cy="1691497"/>
          </a:xfrm>
        </p:spPr>
        <p:txBody>
          <a:bodyPr/>
          <a:lstStyle/>
          <a:p>
            <a:r>
              <a:rPr lang="en-US" dirty="0"/>
              <a:t>Most cases, constraints determine optimal design</a:t>
            </a:r>
          </a:p>
          <a:p>
            <a:r>
              <a:rPr lang="en-US" dirty="0"/>
              <a:t>constraints play a critical role in determining the optimum</a:t>
            </a:r>
          </a:p>
          <a:p>
            <a:r>
              <a:rPr lang="en-US" dirty="0"/>
              <a:t>Only active constraints contribute to the optimum design</a:t>
            </a:r>
          </a:p>
          <a:p>
            <a:endParaRPr lang="en-US" dirty="0"/>
          </a:p>
        </p:txBody>
      </p:sp>
      <p:sp>
        <p:nvSpPr>
          <p:cNvPr id="3" name="Title 2"/>
          <p:cNvSpPr>
            <a:spLocks noGrp="1"/>
          </p:cNvSpPr>
          <p:nvPr>
            <p:ph type="title"/>
          </p:nvPr>
        </p:nvSpPr>
        <p:spPr/>
        <p:txBody>
          <a:bodyPr/>
          <a:lstStyle/>
          <a:p>
            <a:r>
              <a:rPr lang="en-US" dirty="0"/>
              <a:t>How Constraints Play in Optimization?</a:t>
            </a:r>
          </a:p>
        </p:txBody>
      </p:sp>
      <p:grpSp>
        <p:nvGrpSpPr>
          <p:cNvPr id="4" name="Group 3"/>
          <p:cNvGrpSpPr>
            <a:grpSpLocks noChangeAspect="1"/>
          </p:cNvGrpSpPr>
          <p:nvPr/>
        </p:nvGrpSpPr>
        <p:grpSpPr>
          <a:xfrm>
            <a:off x="25566" y="2379124"/>
            <a:ext cx="4152283" cy="3571616"/>
            <a:chOff x="1996067" y="2690708"/>
            <a:chExt cx="6658264" cy="5727151"/>
          </a:xfrm>
        </p:grpSpPr>
        <p:sp>
          <p:nvSpPr>
            <p:cNvPr id="5" name="Rectangle 4"/>
            <p:cNvSpPr/>
            <p:nvPr/>
          </p:nvSpPr>
          <p:spPr>
            <a:xfrm>
              <a:off x="6378252" y="3076328"/>
              <a:ext cx="315503" cy="1018720"/>
            </a:xfrm>
            <a:prstGeom prst="rect">
              <a:avLst/>
            </a:prstGeom>
            <a:pattFill prst="wdUpDiag">
              <a:fgClr>
                <a:schemeClr val="tx1"/>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Freeform 5"/>
            <p:cNvSpPr/>
            <p:nvPr/>
          </p:nvSpPr>
          <p:spPr>
            <a:xfrm>
              <a:off x="3406391" y="2762208"/>
              <a:ext cx="5154679" cy="4702629"/>
            </a:xfrm>
            <a:custGeom>
              <a:avLst/>
              <a:gdLst>
                <a:gd name="connsiteX0" fmla="*/ 0 w 7124282"/>
                <a:gd name="connsiteY0" fmla="*/ 0 h 4702629"/>
                <a:gd name="connsiteX1" fmla="*/ 0 w 7124282"/>
                <a:gd name="connsiteY1" fmla="*/ 4702629 h 4702629"/>
                <a:gd name="connsiteX2" fmla="*/ 7124282 w 7124282"/>
                <a:gd name="connsiteY2" fmla="*/ 4702629 h 4702629"/>
              </a:gdLst>
              <a:ahLst/>
              <a:cxnLst>
                <a:cxn ang="0">
                  <a:pos x="connsiteX0" y="connsiteY0"/>
                </a:cxn>
                <a:cxn ang="0">
                  <a:pos x="connsiteX1" y="connsiteY1"/>
                </a:cxn>
                <a:cxn ang="0">
                  <a:pos x="connsiteX2" y="connsiteY2"/>
                </a:cxn>
              </a:cxnLst>
              <a:rect l="l" t="t" r="r" b="b"/>
              <a:pathLst>
                <a:path w="7124282" h="4702629">
                  <a:moveTo>
                    <a:pt x="0" y="0"/>
                  </a:moveTo>
                  <a:lnTo>
                    <a:pt x="0" y="4702629"/>
                  </a:lnTo>
                  <a:lnTo>
                    <a:pt x="7124282" y="4702629"/>
                  </a:lnTo>
                </a:path>
              </a:pathLst>
            </a:custGeom>
            <a:noFill/>
            <a:ln w="19050">
              <a:solidFill>
                <a:schemeClr val="tx1"/>
              </a:solidFill>
              <a:headEnd type="arrow"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TextBox 6"/>
            <p:cNvSpPr txBox="1"/>
            <p:nvPr/>
          </p:nvSpPr>
          <p:spPr>
            <a:xfrm>
              <a:off x="5464602" y="7495989"/>
              <a:ext cx="1690097" cy="921870"/>
            </a:xfrm>
            <a:prstGeom prst="rect">
              <a:avLst/>
            </a:prstGeom>
            <a:noFill/>
          </p:spPr>
          <p:txBody>
            <a:bodyPr wrap="none" rtlCol="0">
              <a:spAutoFit/>
            </a:bodyPr>
            <a:lstStyle/>
            <a:p>
              <a:pPr algn="ctr"/>
              <a:r>
                <a:rPr lang="en-US" dirty="0">
                  <a:solidFill>
                    <a:srgbClr val="FF0000"/>
                  </a:solidFill>
                </a:rPr>
                <a:t>Optimum </a:t>
              </a:r>
              <a:br>
                <a:rPr lang="en-US" dirty="0">
                  <a:solidFill>
                    <a:srgbClr val="FF0000"/>
                  </a:solidFill>
                </a:rPr>
              </a:br>
              <a:r>
                <a:rPr lang="en-US" dirty="0">
                  <a:solidFill>
                    <a:srgbClr val="FF0000"/>
                  </a:solidFill>
                </a:rPr>
                <a:t>solution</a:t>
              </a:r>
            </a:p>
          </p:txBody>
        </p:sp>
        <p:sp>
          <p:nvSpPr>
            <p:cNvPr id="8" name="TextBox 7"/>
            <p:cNvSpPr txBox="1"/>
            <p:nvPr/>
          </p:nvSpPr>
          <p:spPr>
            <a:xfrm>
              <a:off x="7483244" y="7579246"/>
              <a:ext cx="1171087" cy="482884"/>
            </a:xfrm>
            <a:prstGeom prst="rect">
              <a:avLst/>
            </a:prstGeom>
            <a:noFill/>
          </p:spPr>
          <p:txBody>
            <a:bodyPr wrap="none" rtlCol="0">
              <a:spAutoFit/>
            </a:bodyPr>
            <a:lstStyle/>
            <a:p>
              <a:r>
                <a:rPr lang="en-US" sz="1600" dirty="0"/>
                <a:t>Design</a:t>
              </a:r>
            </a:p>
          </p:txBody>
        </p:sp>
        <p:sp>
          <p:nvSpPr>
            <p:cNvPr id="9" name="TextBox 8"/>
            <p:cNvSpPr txBox="1"/>
            <p:nvPr/>
          </p:nvSpPr>
          <p:spPr>
            <a:xfrm>
              <a:off x="1996067" y="2733158"/>
              <a:ext cx="1482035" cy="482884"/>
            </a:xfrm>
            <a:prstGeom prst="rect">
              <a:avLst/>
            </a:prstGeom>
            <a:noFill/>
          </p:spPr>
          <p:txBody>
            <a:bodyPr wrap="none" rtlCol="0">
              <a:spAutoFit/>
            </a:bodyPr>
            <a:lstStyle/>
            <a:p>
              <a:r>
                <a:rPr lang="en-US" sz="1600" dirty="0"/>
                <a:t>Objective</a:t>
              </a:r>
            </a:p>
          </p:txBody>
        </p:sp>
        <p:sp>
          <p:nvSpPr>
            <p:cNvPr id="10" name="Freeform 9"/>
            <p:cNvSpPr/>
            <p:nvPr/>
          </p:nvSpPr>
          <p:spPr>
            <a:xfrm>
              <a:off x="3769191" y="3732669"/>
              <a:ext cx="4686708" cy="2895056"/>
            </a:xfrm>
            <a:custGeom>
              <a:avLst/>
              <a:gdLst>
                <a:gd name="connsiteX0" fmla="*/ 0 w 6299200"/>
                <a:gd name="connsiteY0" fmla="*/ 0 h 2345957"/>
                <a:gd name="connsiteX1" fmla="*/ 928915 w 6299200"/>
                <a:gd name="connsiteY1" fmla="*/ 1103086 h 2345957"/>
                <a:gd name="connsiteX2" fmla="*/ 1756229 w 6299200"/>
                <a:gd name="connsiteY2" fmla="*/ 58057 h 2345957"/>
                <a:gd name="connsiteX3" fmla="*/ 2554515 w 6299200"/>
                <a:gd name="connsiteY3" fmla="*/ 1727200 h 2345957"/>
                <a:gd name="connsiteX4" fmla="*/ 3164115 w 6299200"/>
                <a:gd name="connsiteY4" fmla="*/ 290286 h 2345957"/>
                <a:gd name="connsiteX5" fmla="*/ 3889829 w 6299200"/>
                <a:gd name="connsiteY5" fmla="*/ 1393372 h 2345957"/>
                <a:gd name="connsiteX6" fmla="*/ 4557486 w 6299200"/>
                <a:gd name="connsiteY6" fmla="*/ 14514 h 2345957"/>
                <a:gd name="connsiteX7" fmla="*/ 5457372 w 6299200"/>
                <a:gd name="connsiteY7" fmla="*/ 2336800 h 2345957"/>
                <a:gd name="connsiteX8" fmla="*/ 6299200 w 6299200"/>
                <a:gd name="connsiteY8" fmla="*/ 856343 h 2345957"/>
                <a:gd name="connsiteX0" fmla="*/ 0 w 6299200"/>
                <a:gd name="connsiteY0" fmla="*/ 0 h 2601923"/>
                <a:gd name="connsiteX1" fmla="*/ 928915 w 6299200"/>
                <a:gd name="connsiteY1" fmla="*/ 1103086 h 2601923"/>
                <a:gd name="connsiteX2" fmla="*/ 1756229 w 6299200"/>
                <a:gd name="connsiteY2" fmla="*/ 58057 h 2601923"/>
                <a:gd name="connsiteX3" fmla="*/ 2544467 w 6299200"/>
                <a:gd name="connsiteY3" fmla="*/ 2601407 h 2601923"/>
                <a:gd name="connsiteX4" fmla="*/ 3164115 w 6299200"/>
                <a:gd name="connsiteY4" fmla="*/ 290286 h 2601923"/>
                <a:gd name="connsiteX5" fmla="*/ 3889829 w 6299200"/>
                <a:gd name="connsiteY5" fmla="*/ 1393372 h 2601923"/>
                <a:gd name="connsiteX6" fmla="*/ 4557486 w 6299200"/>
                <a:gd name="connsiteY6" fmla="*/ 14514 h 2601923"/>
                <a:gd name="connsiteX7" fmla="*/ 5457372 w 6299200"/>
                <a:gd name="connsiteY7" fmla="*/ 2336800 h 2601923"/>
                <a:gd name="connsiteX8" fmla="*/ 6299200 w 6299200"/>
                <a:gd name="connsiteY8" fmla="*/ 856343 h 2601923"/>
                <a:gd name="connsiteX0" fmla="*/ 0 w 6299200"/>
                <a:gd name="connsiteY0" fmla="*/ 0 h 2601923"/>
                <a:gd name="connsiteX1" fmla="*/ 928915 w 6299200"/>
                <a:gd name="connsiteY1" fmla="*/ 1103086 h 2601923"/>
                <a:gd name="connsiteX2" fmla="*/ 1756229 w 6299200"/>
                <a:gd name="connsiteY2" fmla="*/ 58057 h 2601923"/>
                <a:gd name="connsiteX3" fmla="*/ 2544467 w 6299200"/>
                <a:gd name="connsiteY3" fmla="*/ 2601407 h 2601923"/>
                <a:gd name="connsiteX4" fmla="*/ 3164115 w 6299200"/>
                <a:gd name="connsiteY4" fmla="*/ 290286 h 2601923"/>
                <a:gd name="connsiteX5" fmla="*/ 3889829 w 6299200"/>
                <a:gd name="connsiteY5" fmla="*/ 1393372 h 2601923"/>
                <a:gd name="connsiteX6" fmla="*/ 4557486 w 6299200"/>
                <a:gd name="connsiteY6" fmla="*/ 14514 h 2601923"/>
                <a:gd name="connsiteX7" fmla="*/ 5547807 w 6299200"/>
                <a:gd name="connsiteY7" fmla="*/ 1814285 h 2601923"/>
                <a:gd name="connsiteX8" fmla="*/ 6299200 w 6299200"/>
                <a:gd name="connsiteY8" fmla="*/ 856343 h 2601923"/>
                <a:gd name="connsiteX0" fmla="*/ 0 w 5547807"/>
                <a:gd name="connsiteY0" fmla="*/ 0 h 2601923"/>
                <a:gd name="connsiteX1" fmla="*/ 928915 w 5547807"/>
                <a:gd name="connsiteY1" fmla="*/ 1103086 h 2601923"/>
                <a:gd name="connsiteX2" fmla="*/ 1756229 w 5547807"/>
                <a:gd name="connsiteY2" fmla="*/ 58057 h 2601923"/>
                <a:gd name="connsiteX3" fmla="*/ 2544467 w 5547807"/>
                <a:gd name="connsiteY3" fmla="*/ 2601407 h 2601923"/>
                <a:gd name="connsiteX4" fmla="*/ 3164115 w 5547807"/>
                <a:gd name="connsiteY4" fmla="*/ 290286 h 2601923"/>
                <a:gd name="connsiteX5" fmla="*/ 3889829 w 5547807"/>
                <a:gd name="connsiteY5" fmla="*/ 1393372 h 2601923"/>
                <a:gd name="connsiteX6" fmla="*/ 4557486 w 5547807"/>
                <a:gd name="connsiteY6" fmla="*/ 14514 h 2601923"/>
                <a:gd name="connsiteX7" fmla="*/ 5547807 w 5547807"/>
                <a:gd name="connsiteY7" fmla="*/ 1814285 h 2601923"/>
                <a:gd name="connsiteX0" fmla="*/ 0 w 4557486"/>
                <a:gd name="connsiteY0" fmla="*/ 0 h 2601923"/>
                <a:gd name="connsiteX1" fmla="*/ 928915 w 4557486"/>
                <a:gd name="connsiteY1" fmla="*/ 1103086 h 2601923"/>
                <a:gd name="connsiteX2" fmla="*/ 1756229 w 4557486"/>
                <a:gd name="connsiteY2" fmla="*/ 58057 h 2601923"/>
                <a:gd name="connsiteX3" fmla="*/ 2544467 w 4557486"/>
                <a:gd name="connsiteY3" fmla="*/ 2601407 h 2601923"/>
                <a:gd name="connsiteX4" fmla="*/ 3164115 w 4557486"/>
                <a:gd name="connsiteY4" fmla="*/ 290286 h 2601923"/>
                <a:gd name="connsiteX5" fmla="*/ 3889829 w 4557486"/>
                <a:gd name="connsiteY5" fmla="*/ 1393372 h 2601923"/>
                <a:gd name="connsiteX6" fmla="*/ 4557486 w 4557486"/>
                <a:gd name="connsiteY6" fmla="*/ 14514 h 2601923"/>
                <a:gd name="connsiteX0" fmla="*/ 0 w 4557486"/>
                <a:gd name="connsiteY0" fmla="*/ 0 h 2601923"/>
                <a:gd name="connsiteX1" fmla="*/ 579852 w 4557486"/>
                <a:gd name="connsiteY1" fmla="*/ 1093037 h 2601923"/>
                <a:gd name="connsiteX2" fmla="*/ 1756229 w 4557486"/>
                <a:gd name="connsiteY2" fmla="*/ 58057 h 2601923"/>
                <a:gd name="connsiteX3" fmla="*/ 2544467 w 4557486"/>
                <a:gd name="connsiteY3" fmla="*/ 2601407 h 2601923"/>
                <a:gd name="connsiteX4" fmla="*/ 3164115 w 4557486"/>
                <a:gd name="connsiteY4" fmla="*/ 290286 h 2601923"/>
                <a:gd name="connsiteX5" fmla="*/ 3889829 w 4557486"/>
                <a:gd name="connsiteY5" fmla="*/ 1393372 h 2601923"/>
                <a:gd name="connsiteX6" fmla="*/ 4557486 w 4557486"/>
                <a:gd name="connsiteY6" fmla="*/ 14514 h 2601923"/>
                <a:gd name="connsiteX0" fmla="*/ 0 w 4557486"/>
                <a:gd name="connsiteY0" fmla="*/ 290829 h 2895056"/>
                <a:gd name="connsiteX1" fmla="*/ 579852 w 4557486"/>
                <a:gd name="connsiteY1" fmla="*/ 1383866 h 2895056"/>
                <a:gd name="connsiteX2" fmla="*/ 1207701 w 4557486"/>
                <a:gd name="connsiteY2" fmla="*/ 27338 h 2895056"/>
                <a:gd name="connsiteX3" fmla="*/ 2544467 w 4557486"/>
                <a:gd name="connsiteY3" fmla="*/ 2892236 h 2895056"/>
                <a:gd name="connsiteX4" fmla="*/ 3164115 w 4557486"/>
                <a:gd name="connsiteY4" fmla="*/ 581115 h 2895056"/>
                <a:gd name="connsiteX5" fmla="*/ 3889829 w 4557486"/>
                <a:gd name="connsiteY5" fmla="*/ 1684201 h 2895056"/>
                <a:gd name="connsiteX6" fmla="*/ 4557486 w 4557486"/>
                <a:gd name="connsiteY6" fmla="*/ 305343 h 2895056"/>
                <a:gd name="connsiteX0" fmla="*/ 0 w 3977634"/>
                <a:gd name="connsiteY0" fmla="*/ 1383866 h 2895056"/>
                <a:gd name="connsiteX1" fmla="*/ 627849 w 3977634"/>
                <a:gd name="connsiteY1" fmla="*/ 27338 h 2895056"/>
                <a:gd name="connsiteX2" fmla="*/ 1964615 w 3977634"/>
                <a:gd name="connsiteY2" fmla="*/ 2892236 h 2895056"/>
                <a:gd name="connsiteX3" fmla="*/ 2584263 w 3977634"/>
                <a:gd name="connsiteY3" fmla="*/ 581115 h 2895056"/>
                <a:gd name="connsiteX4" fmla="*/ 3309977 w 3977634"/>
                <a:gd name="connsiteY4" fmla="*/ 1684201 h 2895056"/>
                <a:gd name="connsiteX5" fmla="*/ 3977634 w 3977634"/>
                <a:gd name="connsiteY5" fmla="*/ 305343 h 2895056"/>
                <a:gd name="connsiteX0" fmla="*/ 0 w 3309977"/>
                <a:gd name="connsiteY0" fmla="*/ 1383866 h 2895056"/>
                <a:gd name="connsiteX1" fmla="*/ 627849 w 3309977"/>
                <a:gd name="connsiteY1" fmla="*/ 27338 h 2895056"/>
                <a:gd name="connsiteX2" fmla="*/ 1964615 w 3309977"/>
                <a:gd name="connsiteY2" fmla="*/ 2892236 h 2895056"/>
                <a:gd name="connsiteX3" fmla="*/ 2584263 w 3309977"/>
                <a:gd name="connsiteY3" fmla="*/ 581115 h 2895056"/>
                <a:gd name="connsiteX4" fmla="*/ 3309977 w 3309977"/>
                <a:gd name="connsiteY4" fmla="*/ 1684201 h 2895056"/>
                <a:gd name="connsiteX0" fmla="*/ 0 w 2584263"/>
                <a:gd name="connsiteY0" fmla="*/ 1383866 h 2895056"/>
                <a:gd name="connsiteX1" fmla="*/ 627849 w 2584263"/>
                <a:gd name="connsiteY1" fmla="*/ 27338 h 2895056"/>
                <a:gd name="connsiteX2" fmla="*/ 1964615 w 2584263"/>
                <a:gd name="connsiteY2" fmla="*/ 2892236 h 2895056"/>
                <a:gd name="connsiteX3" fmla="*/ 2584263 w 2584263"/>
                <a:gd name="connsiteY3" fmla="*/ 581115 h 2895056"/>
              </a:gdLst>
              <a:ahLst/>
              <a:cxnLst>
                <a:cxn ang="0">
                  <a:pos x="connsiteX0" y="connsiteY0"/>
                </a:cxn>
                <a:cxn ang="0">
                  <a:pos x="connsiteX1" y="connsiteY1"/>
                </a:cxn>
                <a:cxn ang="0">
                  <a:pos x="connsiteX2" y="connsiteY2"/>
                </a:cxn>
                <a:cxn ang="0">
                  <a:pos x="connsiteX3" y="connsiteY3"/>
                </a:cxn>
              </a:cxnLst>
              <a:rect l="l" t="t" r="r" b="b"/>
              <a:pathLst>
                <a:path w="2584263" h="2895056">
                  <a:moveTo>
                    <a:pt x="0" y="1383866"/>
                  </a:moveTo>
                  <a:cubicBezTo>
                    <a:pt x="201283" y="1339951"/>
                    <a:pt x="300413" y="-224057"/>
                    <a:pt x="627849" y="27338"/>
                  </a:cubicBezTo>
                  <a:cubicBezTo>
                    <a:pt x="955285" y="278733"/>
                    <a:pt x="1638546" y="2799940"/>
                    <a:pt x="1964615" y="2892236"/>
                  </a:cubicBezTo>
                  <a:cubicBezTo>
                    <a:pt x="2290684" y="2984532"/>
                    <a:pt x="2360036" y="782454"/>
                    <a:pt x="2584263" y="581115"/>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Oval 10"/>
            <p:cNvSpPr/>
            <p:nvPr/>
          </p:nvSpPr>
          <p:spPr>
            <a:xfrm>
              <a:off x="5042967" y="3852532"/>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Oval 11"/>
            <p:cNvSpPr/>
            <p:nvPr/>
          </p:nvSpPr>
          <p:spPr>
            <a:xfrm>
              <a:off x="5486770" y="4366673"/>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Oval 12"/>
            <p:cNvSpPr/>
            <p:nvPr/>
          </p:nvSpPr>
          <p:spPr>
            <a:xfrm>
              <a:off x="5848510" y="4902179"/>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TextBox 13"/>
            <p:cNvSpPr txBox="1"/>
            <p:nvPr/>
          </p:nvSpPr>
          <p:spPr>
            <a:xfrm>
              <a:off x="5091299" y="3618260"/>
              <a:ext cx="883002" cy="482884"/>
            </a:xfrm>
            <a:prstGeom prst="rect">
              <a:avLst/>
            </a:prstGeom>
            <a:noFill/>
          </p:spPr>
          <p:txBody>
            <a:bodyPr wrap="none" rtlCol="0">
              <a:spAutoFit/>
            </a:bodyPr>
            <a:lstStyle/>
            <a:p>
              <a:r>
                <a:rPr lang="en-US" sz="1600" dirty="0">
                  <a:solidFill>
                    <a:srgbClr val="0033CC"/>
                  </a:solidFill>
                </a:rPr>
                <a:t>Start</a:t>
              </a:r>
            </a:p>
          </p:txBody>
        </p:sp>
        <p:cxnSp>
          <p:nvCxnSpPr>
            <p:cNvPr id="15" name="Straight Arrow Connector 14"/>
            <p:cNvCxnSpPr/>
            <p:nvPr/>
          </p:nvCxnSpPr>
          <p:spPr>
            <a:xfrm>
              <a:off x="5073447" y="4071860"/>
              <a:ext cx="274936" cy="36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426478" y="4559507"/>
              <a:ext cx="274936" cy="36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848510" y="5127159"/>
              <a:ext cx="274936" cy="36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510056" y="4436925"/>
              <a:ext cx="979030" cy="482884"/>
            </a:xfrm>
            <a:prstGeom prst="rect">
              <a:avLst/>
            </a:prstGeom>
            <a:noFill/>
          </p:spPr>
          <p:txBody>
            <a:bodyPr wrap="none" rtlCol="0">
              <a:spAutoFit/>
            </a:bodyPr>
            <a:lstStyle/>
            <a:p>
              <a:r>
                <a:rPr lang="en-US" sz="1600" dirty="0">
                  <a:solidFill>
                    <a:srgbClr val="0033CC"/>
                  </a:solidFill>
                </a:rPr>
                <a:t>Move</a:t>
              </a:r>
            </a:p>
          </p:txBody>
        </p:sp>
        <p:cxnSp>
          <p:nvCxnSpPr>
            <p:cNvPr id="19" name="Straight Connector 18"/>
            <p:cNvCxnSpPr/>
            <p:nvPr/>
          </p:nvCxnSpPr>
          <p:spPr>
            <a:xfrm>
              <a:off x="6365148" y="3044651"/>
              <a:ext cx="0" cy="4420186"/>
            </a:xfrm>
            <a:prstGeom prst="line">
              <a:avLst/>
            </a:prstGeom>
            <a:ln w="28575">
              <a:solidFill>
                <a:srgbClr val="0000FF"/>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559102" y="2690708"/>
              <a:ext cx="1596354" cy="834072"/>
            </a:xfrm>
            <a:prstGeom prst="rect">
              <a:avLst/>
            </a:prstGeom>
            <a:noFill/>
          </p:spPr>
          <p:txBody>
            <a:bodyPr wrap="none" rtlCol="0">
              <a:spAutoFit/>
            </a:bodyPr>
            <a:lstStyle/>
            <a:p>
              <a:r>
                <a:rPr lang="en-US" sz="1600" dirty="0"/>
                <a:t>Constraint</a:t>
              </a:r>
              <a:br>
                <a:rPr lang="en-US" sz="1600" dirty="0"/>
              </a:br>
              <a:r>
                <a:rPr lang="en-US" sz="1600" dirty="0"/>
                <a:t>violated</a:t>
              </a:r>
            </a:p>
          </p:txBody>
        </p:sp>
        <p:sp>
          <p:nvSpPr>
            <p:cNvPr id="21" name="TextBox 20"/>
            <p:cNvSpPr txBox="1"/>
            <p:nvPr/>
          </p:nvSpPr>
          <p:spPr>
            <a:xfrm>
              <a:off x="4550205" y="2690708"/>
              <a:ext cx="1596354" cy="834072"/>
            </a:xfrm>
            <a:prstGeom prst="rect">
              <a:avLst/>
            </a:prstGeom>
            <a:noFill/>
          </p:spPr>
          <p:txBody>
            <a:bodyPr wrap="none" rtlCol="0">
              <a:spAutoFit/>
            </a:bodyPr>
            <a:lstStyle/>
            <a:p>
              <a:r>
                <a:rPr lang="en-US" sz="1600" dirty="0"/>
                <a:t>Constraint</a:t>
              </a:r>
              <a:br>
                <a:rPr lang="en-US" sz="1600" dirty="0"/>
              </a:br>
              <a:r>
                <a:rPr lang="en-US" sz="1600" dirty="0"/>
                <a:t>satisfied</a:t>
              </a:r>
            </a:p>
          </p:txBody>
        </p:sp>
        <p:sp>
          <p:nvSpPr>
            <p:cNvPr id="22" name="Oval 21"/>
            <p:cNvSpPr/>
            <p:nvPr/>
          </p:nvSpPr>
          <p:spPr>
            <a:xfrm>
              <a:off x="6260122" y="5486883"/>
              <a:ext cx="182880" cy="18288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nvGrpSpPr>
          <p:cNvPr id="23" name="Group 22"/>
          <p:cNvGrpSpPr/>
          <p:nvPr/>
        </p:nvGrpSpPr>
        <p:grpSpPr>
          <a:xfrm>
            <a:off x="4667704" y="2313763"/>
            <a:ext cx="3790929" cy="3636972"/>
            <a:chOff x="9315996" y="2344171"/>
            <a:chExt cx="5992087" cy="5748738"/>
          </a:xfrm>
        </p:grpSpPr>
        <p:sp>
          <p:nvSpPr>
            <p:cNvPr id="24" name="Rectangle 23"/>
            <p:cNvSpPr/>
            <p:nvPr/>
          </p:nvSpPr>
          <p:spPr>
            <a:xfrm rot="2091097" flipH="1">
              <a:off x="13982229" y="4514188"/>
              <a:ext cx="315503" cy="1018720"/>
            </a:xfrm>
            <a:prstGeom prst="rect">
              <a:avLst/>
            </a:prstGeom>
            <a:pattFill prst="wdUpDiag">
              <a:fgClr>
                <a:schemeClr val="tx1"/>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5" name="Rectangle 24"/>
            <p:cNvSpPr/>
            <p:nvPr/>
          </p:nvSpPr>
          <p:spPr>
            <a:xfrm rot="19131370">
              <a:off x="10556806" y="4337578"/>
              <a:ext cx="315503" cy="1018720"/>
            </a:xfrm>
            <a:prstGeom prst="rect">
              <a:avLst/>
            </a:prstGeom>
            <a:pattFill prst="wdUpDiag">
              <a:fgClr>
                <a:schemeClr val="tx1"/>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6" name="Freeform 25"/>
            <p:cNvSpPr/>
            <p:nvPr/>
          </p:nvSpPr>
          <p:spPr>
            <a:xfrm>
              <a:off x="9859757" y="2407278"/>
              <a:ext cx="5154679" cy="4702629"/>
            </a:xfrm>
            <a:custGeom>
              <a:avLst/>
              <a:gdLst>
                <a:gd name="connsiteX0" fmla="*/ 0 w 7124282"/>
                <a:gd name="connsiteY0" fmla="*/ 0 h 4702629"/>
                <a:gd name="connsiteX1" fmla="*/ 0 w 7124282"/>
                <a:gd name="connsiteY1" fmla="*/ 4702629 h 4702629"/>
                <a:gd name="connsiteX2" fmla="*/ 7124282 w 7124282"/>
                <a:gd name="connsiteY2" fmla="*/ 4702629 h 4702629"/>
              </a:gdLst>
              <a:ahLst/>
              <a:cxnLst>
                <a:cxn ang="0">
                  <a:pos x="connsiteX0" y="connsiteY0"/>
                </a:cxn>
                <a:cxn ang="0">
                  <a:pos x="connsiteX1" y="connsiteY1"/>
                </a:cxn>
                <a:cxn ang="0">
                  <a:pos x="connsiteX2" y="connsiteY2"/>
                </a:cxn>
              </a:cxnLst>
              <a:rect l="l" t="t" r="r" b="b"/>
              <a:pathLst>
                <a:path w="7124282" h="4702629">
                  <a:moveTo>
                    <a:pt x="0" y="0"/>
                  </a:moveTo>
                  <a:lnTo>
                    <a:pt x="0" y="4702629"/>
                  </a:lnTo>
                  <a:lnTo>
                    <a:pt x="7124282" y="4702629"/>
                  </a:lnTo>
                </a:path>
              </a:pathLst>
            </a:custGeom>
            <a:noFill/>
            <a:ln w="19050">
              <a:solidFill>
                <a:schemeClr val="tx1"/>
              </a:solidFill>
              <a:headEnd type="arrow"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27" name="TextBox 26"/>
                <p:cNvSpPr txBox="1"/>
                <p:nvPr/>
              </p:nvSpPr>
              <p:spPr>
                <a:xfrm>
                  <a:off x="14436725" y="7122266"/>
                  <a:ext cx="677327" cy="5351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oMath>
                    </m:oMathPara>
                  </a14:m>
                  <a:endParaRPr lang="en-US"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4436725" y="7122266"/>
                  <a:ext cx="677327" cy="5351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9315996" y="2344171"/>
                  <a:ext cx="684826" cy="5351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2</m:t>
                            </m:r>
                          </m:sub>
                        </m:sSub>
                      </m:oMath>
                    </m:oMathPara>
                  </a14:m>
                  <a:endParaRPr lang="en-US"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9315996" y="2344171"/>
                  <a:ext cx="684826" cy="535131"/>
                </a:xfrm>
                <a:prstGeom prst="rect">
                  <a:avLst/>
                </a:prstGeom>
                <a:blipFill>
                  <a:blip r:embed="rId3"/>
                  <a:stretch>
                    <a:fillRect/>
                  </a:stretch>
                </a:blipFill>
              </p:spPr>
              <p:txBody>
                <a:bodyPr/>
                <a:lstStyle/>
                <a:p>
                  <a:r>
                    <a:rPr lang="en-US">
                      <a:noFill/>
                    </a:rPr>
                    <a:t> </a:t>
                  </a:r>
                </a:p>
              </p:txBody>
            </p:sp>
          </mc:Fallback>
        </mc:AlternateContent>
        <p:sp>
          <p:nvSpPr>
            <p:cNvPr id="29" name="Freeform 28"/>
            <p:cNvSpPr/>
            <p:nvPr/>
          </p:nvSpPr>
          <p:spPr>
            <a:xfrm>
              <a:off x="10058400" y="3496826"/>
              <a:ext cx="4692580" cy="2934119"/>
            </a:xfrm>
            <a:custGeom>
              <a:avLst/>
              <a:gdLst>
                <a:gd name="connsiteX0" fmla="*/ 0 w 4692580"/>
                <a:gd name="connsiteY0" fmla="*/ 0 h 2934119"/>
                <a:gd name="connsiteX1" fmla="*/ 452176 w 4692580"/>
                <a:gd name="connsiteY1" fmla="*/ 834014 h 2934119"/>
                <a:gd name="connsiteX2" fmla="*/ 1457011 w 4692580"/>
                <a:gd name="connsiteY2" fmla="*/ 1848897 h 2934119"/>
                <a:gd name="connsiteX3" fmla="*/ 2924070 w 4692580"/>
                <a:gd name="connsiteY3" fmla="*/ 2481943 h 2934119"/>
                <a:gd name="connsiteX4" fmla="*/ 4692580 w 4692580"/>
                <a:gd name="connsiteY4" fmla="*/ 2934119 h 293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580" h="2934119">
                  <a:moveTo>
                    <a:pt x="0" y="0"/>
                  </a:moveTo>
                  <a:cubicBezTo>
                    <a:pt x="104670" y="262932"/>
                    <a:pt x="209341" y="525865"/>
                    <a:pt x="452176" y="834014"/>
                  </a:cubicBezTo>
                  <a:cubicBezTo>
                    <a:pt x="695011" y="1142163"/>
                    <a:pt x="1045029" y="1574242"/>
                    <a:pt x="1457011" y="1848897"/>
                  </a:cubicBezTo>
                  <a:cubicBezTo>
                    <a:pt x="1868993" y="2123552"/>
                    <a:pt x="2384808" y="2301073"/>
                    <a:pt x="2924070" y="2481943"/>
                  </a:cubicBezTo>
                  <a:cubicBezTo>
                    <a:pt x="3463332" y="2662813"/>
                    <a:pt x="4077956" y="2798466"/>
                    <a:pt x="4692580" y="2934119"/>
                  </a:cubicBezTo>
                </a:path>
              </a:pathLst>
            </a:cu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0" name="Freeform 29"/>
            <p:cNvSpPr/>
            <p:nvPr/>
          </p:nvSpPr>
          <p:spPr>
            <a:xfrm flipH="1">
              <a:off x="9880544" y="3934352"/>
              <a:ext cx="4692580" cy="2934119"/>
            </a:xfrm>
            <a:custGeom>
              <a:avLst/>
              <a:gdLst>
                <a:gd name="connsiteX0" fmla="*/ 0 w 4692580"/>
                <a:gd name="connsiteY0" fmla="*/ 0 h 2934119"/>
                <a:gd name="connsiteX1" fmla="*/ 452176 w 4692580"/>
                <a:gd name="connsiteY1" fmla="*/ 834014 h 2934119"/>
                <a:gd name="connsiteX2" fmla="*/ 1457011 w 4692580"/>
                <a:gd name="connsiteY2" fmla="*/ 1848897 h 2934119"/>
                <a:gd name="connsiteX3" fmla="*/ 2924070 w 4692580"/>
                <a:gd name="connsiteY3" fmla="*/ 2481943 h 2934119"/>
                <a:gd name="connsiteX4" fmla="*/ 4692580 w 4692580"/>
                <a:gd name="connsiteY4" fmla="*/ 2934119 h 293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580" h="2934119">
                  <a:moveTo>
                    <a:pt x="0" y="0"/>
                  </a:moveTo>
                  <a:cubicBezTo>
                    <a:pt x="104670" y="262932"/>
                    <a:pt x="209341" y="525865"/>
                    <a:pt x="452176" y="834014"/>
                  </a:cubicBezTo>
                  <a:cubicBezTo>
                    <a:pt x="695011" y="1142163"/>
                    <a:pt x="1045029" y="1574242"/>
                    <a:pt x="1457011" y="1848897"/>
                  </a:cubicBezTo>
                  <a:cubicBezTo>
                    <a:pt x="1868993" y="2123552"/>
                    <a:pt x="2384808" y="2301073"/>
                    <a:pt x="2924070" y="2481943"/>
                  </a:cubicBezTo>
                  <a:cubicBezTo>
                    <a:pt x="3463332" y="2662813"/>
                    <a:pt x="4077956" y="2798466"/>
                    <a:pt x="4692580" y="2934119"/>
                  </a:cubicBezTo>
                </a:path>
              </a:pathLst>
            </a:cu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1" name="Freeform 30"/>
            <p:cNvSpPr/>
            <p:nvPr/>
          </p:nvSpPr>
          <p:spPr>
            <a:xfrm>
              <a:off x="10882365" y="3044651"/>
              <a:ext cx="3145134" cy="401977"/>
            </a:xfrm>
            <a:custGeom>
              <a:avLst/>
              <a:gdLst>
                <a:gd name="connsiteX0" fmla="*/ 0 w 3145134"/>
                <a:gd name="connsiteY0" fmla="*/ 20096 h 401977"/>
                <a:gd name="connsiteX1" fmla="*/ 1547446 w 3145134"/>
                <a:gd name="connsiteY1" fmla="*/ 401934 h 401977"/>
                <a:gd name="connsiteX2" fmla="*/ 3145134 w 3145134"/>
                <a:gd name="connsiteY2" fmla="*/ 0 h 401977"/>
              </a:gdLst>
              <a:ahLst/>
              <a:cxnLst>
                <a:cxn ang="0">
                  <a:pos x="connsiteX0" y="connsiteY0"/>
                </a:cxn>
                <a:cxn ang="0">
                  <a:pos x="connsiteX1" y="connsiteY1"/>
                </a:cxn>
                <a:cxn ang="0">
                  <a:pos x="connsiteX2" y="connsiteY2"/>
                </a:cxn>
              </a:cxnLst>
              <a:rect l="l" t="t" r="r" b="b"/>
              <a:pathLst>
                <a:path w="3145134" h="401977">
                  <a:moveTo>
                    <a:pt x="0" y="20096"/>
                  </a:moveTo>
                  <a:cubicBezTo>
                    <a:pt x="511628" y="212689"/>
                    <a:pt x="1023257" y="405283"/>
                    <a:pt x="1547446" y="401934"/>
                  </a:cubicBezTo>
                  <a:cubicBezTo>
                    <a:pt x="2071635" y="398585"/>
                    <a:pt x="2608384" y="199292"/>
                    <a:pt x="3145134" y="0"/>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2" name="Freeform 31"/>
            <p:cNvSpPr/>
            <p:nvPr/>
          </p:nvSpPr>
          <p:spPr>
            <a:xfrm>
              <a:off x="10882365" y="3618854"/>
              <a:ext cx="3145134" cy="401977"/>
            </a:xfrm>
            <a:custGeom>
              <a:avLst/>
              <a:gdLst>
                <a:gd name="connsiteX0" fmla="*/ 0 w 3145134"/>
                <a:gd name="connsiteY0" fmla="*/ 20096 h 401977"/>
                <a:gd name="connsiteX1" fmla="*/ 1547446 w 3145134"/>
                <a:gd name="connsiteY1" fmla="*/ 401934 h 401977"/>
                <a:gd name="connsiteX2" fmla="*/ 3145134 w 3145134"/>
                <a:gd name="connsiteY2" fmla="*/ 0 h 401977"/>
              </a:gdLst>
              <a:ahLst/>
              <a:cxnLst>
                <a:cxn ang="0">
                  <a:pos x="connsiteX0" y="connsiteY0"/>
                </a:cxn>
                <a:cxn ang="0">
                  <a:pos x="connsiteX1" y="connsiteY1"/>
                </a:cxn>
                <a:cxn ang="0">
                  <a:pos x="connsiteX2" y="connsiteY2"/>
                </a:cxn>
              </a:cxnLst>
              <a:rect l="l" t="t" r="r" b="b"/>
              <a:pathLst>
                <a:path w="3145134" h="401977">
                  <a:moveTo>
                    <a:pt x="0" y="20096"/>
                  </a:moveTo>
                  <a:cubicBezTo>
                    <a:pt x="511628" y="212689"/>
                    <a:pt x="1023257" y="405283"/>
                    <a:pt x="1547446" y="401934"/>
                  </a:cubicBezTo>
                  <a:cubicBezTo>
                    <a:pt x="2071635" y="398585"/>
                    <a:pt x="2608384" y="199292"/>
                    <a:pt x="3145134" y="0"/>
                  </a:cubicBezTo>
                </a:path>
              </a:pathLst>
            </a:custGeom>
            <a:noFill/>
            <a:ln w="190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3" name="Freeform 32"/>
            <p:cNvSpPr/>
            <p:nvPr/>
          </p:nvSpPr>
          <p:spPr>
            <a:xfrm>
              <a:off x="10882365" y="4193057"/>
              <a:ext cx="3145134" cy="401977"/>
            </a:xfrm>
            <a:custGeom>
              <a:avLst/>
              <a:gdLst>
                <a:gd name="connsiteX0" fmla="*/ 0 w 3145134"/>
                <a:gd name="connsiteY0" fmla="*/ 20096 h 401977"/>
                <a:gd name="connsiteX1" fmla="*/ 1547446 w 3145134"/>
                <a:gd name="connsiteY1" fmla="*/ 401934 h 401977"/>
                <a:gd name="connsiteX2" fmla="*/ 3145134 w 3145134"/>
                <a:gd name="connsiteY2" fmla="*/ 0 h 401977"/>
              </a:gdLst>
              <a:ahLst/>
              <a:cxnLst>
                <a:cxn ang="0">
                  <a:pos x="connsiteX0" y="connsiteY0"/>
                </a:cxn>
                <a:cxn ang="0">
                  <a:pos x="connsiteX1" y="connsiteY1"/>
                </a:cxn>
                <a:cxn ang="0">
                  <a:pos x="connsiteX2" y="connsiteY2"/>
                </a:cxn>
              </a:cxnLst>
              <a:rect l="l" t="t" r="r" b="b"/>
              <a:pathLst>
                <a:path w="3145134" h="401977">
                  <a:moveTo>
                    <a:pt x="0" y="20096"/>
                  </a:moveTo>
                  <a:cubicBezTo>
                    <a:pt x="511628" y="212689"/>
                    <a:pt x="1023257" y="405283"/>
                    <a:pt x="1547446" y="401934"/>
                  </a:cubicBezTo>
                  <a:cubicBezTo>
                    <a:pt x="2071635" y="398585"/>
                    <a:pt x="2608384" y="199292"/>
                    <a:pt x="3145134" y="0"/>
                  </a:cubicBezTo>
                </a:path>
              </a:pathLst>
            </a:custGeom>
            <a:noFill/>
            <a:ln w="190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4" name="Freeform 33"/>
            <p:cNvSpPr/>
            <p:nvPr/>
          </p:nvSpPr>
          <p:spPr>
            <a:xfrm>
              <a:off x="10882365" y="4767259"/>
              <a:ext cx="3145134" cy="401977"/>
            </a:xfrm>
            <a:custGeom>
              <a:avLst/>
              <a:gdLst>
                <a:gd name="connsiteX0" fmla="*/ 0 w 3145134"/>
                <a:gd name="connsiteY0" fmla="*/ 20096 h 401977"/>
                <a:gd name="connsiteX1" fmla="*/ 1547446 w 3145134"/>
                <a:gd name="connsiteY1" fmla="*/ 401934 h 401977"/>
                <a:gd name="connsiteX2" fmla="*/ 3145134 w 3145134"/>
                <a:gd name="connsiteY2" fmla="*/ 0 h 401977"/>
              </a:gdLst>
              <a:ahLst/>
              <a:cxnLst>
                <a:cxn ang="0">
                  <a:pos x="connsiteX0" y="connsiteY0"/>
                </a:cxn>
                <a:cxn ang="0">
                  <a:pos x="connsiteX1" y="connsiteY1"/>
                </a:cxn>
                <a:cxn ang="0">
                  <a:pos x="connsiteX2" y="connsiteY2"/>
                </a:cxn>
              </a:cxnLst>
              <a:rect l="l" t="t" r="r" b="b"/>
              <a:pathLst>
                <a:path w="3145134" h="401977">
                  <a:moveTo>
                    <a:pt x="0" y="20096"/>
                  </a:moveTo>
                  <a:cubicBezTo>
                    <a:pt x="511628" y="212689"/>
                    <a:pt x="1023257" y="405283"/>
                    <a:pt x="1547446" y="401934"/>
                  </a:cubicBezTo>
                  <a:cubicBezTo>
                    <a:pt x="2071635" y="398585"/>
                    <a:pt x="2608384" y="199292"/>
                    <a:pt x="3145134" y="0"/>
                  </a:cubicBezTo>
                </a:path>
              </a:pathLst>
            </a:custGeom>
            <a:noFill/>
            <a:ln w="190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5" name="Oval 34"/>
            <p:cNvSpPr/>
            <p:nvPr/>
          </p:nvSpPr>
          <p:spPr>
            <a:xfrm>
              <a:off x="12762047" y="5851804"/>
              <a:ext cx="182880" cy="18288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6" name="TextBox 35"/>
            <p:cNvSpPr txBox="1"/>
            <p:nvPr/>
          </p:nvSpPr>
          <p:spPr>
            <a:xfrm>
              <a:off x="10512219" y="5680741"/>
              <a:ext cx="1615288" cy="843965"/>
            </a:xfrm>
            <a:prstGeom prst="rect">
              <a:avLst/>
            </a:prstGeom>
            <a:noFill/>
          </p:spPr>
          <p:txBody>
            <a:bodyPr wrap="none" rtlCol="0">
              <a:spAutoFit/>
            </a:bodyPr>
            <a:lstStyle/>
            <a:p>
              <a:r>
                <a:rPr lang="en-US" sz="1600" dirty="0"/>
                <a:t>Constraint</a:t>
              </a:r>
              <a:br>
                <a:rPr lang="en-US" sz="1600" dirty="0"/>
              </a:br>
              <a:r>
                <a:rPr lang="en-US" sz="1600" dirty="0"/>
                <a:t>violated</a:t>
              </a:r>
            </a:p>
          </p:txBody>
        </p:sp>
        <p:sp>
          <p:nvSpPr>
            <p:cNvPr id="37" name="TextBox 36"/>
            <p:cNvSpPr txBox="1"/>
            <p:nvPr/>
          </p:nvSpPr>
          <p:spPr>
            <a:xfrm>
              <a:off x="13579467" y="5541745"/>
              <a:ext cx="1615288" cy="843965"/>
            </a:xfrm>
            <a:prstGeom prst="rect">
              <a:avLst/>
            </a:prstGeom>
            <a:noFill/>
          </p:spPr>
          <p:txBody>
            <a:bodyPr wrap="none" rtlCol="0">
              <a:spAutoFit/>
            </a:bodyPr>
            <a:lstStyle/>
            <a:p>
              <a:r>
                <a:rPr lang="en-US" sz="1600" dirty="0"/>
                <a:t>Constraint</a:t>
              </a:r>
              <a:br>
                <a:rPr lang="en-US" sz="1600" dirty="0"/>
              </a:br>
              <a:r>
                <a:rPr lang="en-US" sz="1600" dirty="0"/>
                <a:t>violated</a:t>
              </a:r>
            </a:p>
          </p:txBody>
        </p:sp>
        <p:cxnSp>
          <p:nvCxnSpPr>
            <p:cNvPr id="38" name="Straight Arrow Connector 37"/>
            <p:cNvCxnSpPr>
              <a:endCxn id="33" idx="1"/>
            </p:cNvCxnSpPr>
            <p:nvPr/>
          </p:nvCxnSpPr>
          <p:spPr>
            <a:xfrm flipH="1">
              <a:off x="12429811" y="3496826"/>
              <a:ext cx="110532" cy="1098165"/>
            </a:xfrm>
            <a:prstGeom prst="straightConnector1">
              <a:avLst/>
            </a:prstGeom>
            <a:ln w="285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2479352" y="3545818"/>
              <a:ext cx="1647677" cy="843965"/>
            </a:xfrm>
            <a:prstGeom prst="rect">
              <a:avLst/>
            </a:prstGeom>
            <a:noFill/>
          </p:spPr>
          <p:txBody>
            <a:bodyPr wrap="none" rtlCol="0">
              <a:spAutoFit/>
            </a:bodyPr>
            <a:lstStyle/>
            <a:p>
              <a:r>
                <a:rPr lang="en-US" sz="1600" dirty="0"/>
                <a:t>Objective</a:t>
              </a:r>
              <a:br>
                <a:rPr lang="en-US" sz="1600" dirty="0"/>
              </a:br>
              <a:r>
                <a:rPr lang="en-US" sz="1600" dirty="0"/>
                <a:t>decreased</a:t>
              </a:r>
            </a:p>
          </p:txBody>
        </p:sp>
        <mc:AlternateContent xmlns:mc="http://schemas.openxmlformats.org/markup-compatibility/2006" xmlns:a14="http://schemas.microsoft.com/office/drawing/2010/main">
          <mc:Choice Requires="a14">
            <p:sp>
              <p:nvSpPr>
                <p:cNvPr id="40" name="TextBox 39"/>
                <p:cNvSpPr txBox="1"/>
                <p:nvPr/>
              </p:nvSpPr>
              <p:spPr>
                <a:xfrm>
                  <a:off x="14009984" y="3509143"/>
                  <a:ext cx="1298099" cy="535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=0</m:t>
                        </m:r>
                      </m:oMath>
                    </m:oMathPara>
                  </a14:m>
                  <a:endParaRPr lang="en-US"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4009984" y="3509143"/>
                  <a:ext cx="1298099" cy="535132"/>
                </a:xfrm>
                <a:prstGeom prst="rect">
                  <a:avLst/>
                </a:prstGeom>
                <a:blipFill>
                  <a:blip r:embed="rId4"/>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9717680" y="3104589"/>
                  <a:ext cx="1305599" cy="535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=0</m:t>
                        </m:r>
                      </m:oMath>
                    </m:oMathPara>
                  </a14:m>
                  <a:endParaRPr lang="en-US"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9717680" y="3104589"/>
                  <a:ext cx="1305599" cy="535132"/>
                </a:xfrm>
                <a:prstGeom prst="rect">
                  <a:avLst/>
                </a:prstGeom>
                <a:blipFill>
                  <a:blip r:embed="rId5"/>
                  <a:stretch>
                    <a:fillRect b="-3571"/>
                  </a:stretch>
                </a:blipFill>
              </p:spPr>
              <p:txBody>
                <a:bodyPr/>
                <a:lstStyle/>
                <a:p>
                  <a:r>
                    <a:rPr lang="en-US">
                      <a:noFill/>
                    </a:rPr>
                    <a:t> </a:t>
                  </a:r>
                </a:p>
              </p:txBody>
            </p:sp>
          </mc:Fallback>
        </mc:AlternateContent>
        <p:sp>
          <p:nvSpPr>
            <p:cNvPr id="42" name="TextBox 41"/>
            <p:cNvSpPr txBox="1"/>
            <p:nvPr/>
          </p:nvSpPr>
          <p:spPr>
            <a:xfrm>
              <a:off x="12130945" y="7160104"/>
              <a:ext cx="1710141" cy="932805"/>
            </a:xfrm>
            <a:prstGeom prst="rect">
              <a:avLst/>
            </a:prstGeom>
            <a:noFill/>
          </p:spPr>
          <p:txBody>
            <a:bodyPr wrap="none" rtlCol="0">
              <a:spAutoFit/>
            </a:bodyPr>
            <a:lstStyle/>
            <a:p>
              <a:pPr algn="ctr"/>
              <a:r>
                <a:rPr lang="en-US" dirty="0">
                  <a:solidFill>
                    <a:srgbClr val="FF0000"/>
                  </a:solidFill>
                </a:rPr>
                <a:t>Optimum </a:t>
              </a:r>
              <a:br>
                <a:rPr lang="en-US" dirty="0">
                  <a:solidFill>
                    <a:srgbClr val="FF0000"/>
                  </a:solidFill>
                </a:rPr>
              </a:br>
              <a:r>
                <a:rPr lang="en-US" dirty="0">
                  <a:solidFill>
                    <a:srgbClr val="FF0000"/>
                  </a:solidFill>
                </a:rPr>
                <a:t>solution</a:t>
              </a:r>
            </a:p>
          </p:txBody>
        </p:sp>
        <p:cxnSp>
          <p:nvCxnSpPr>
            <p:cNvPr id="43" name="Straight Arrow Connector 42"/>
            <p:cNvCxnSpPr/>
            <p:nvPr/>
          </p:nvCxnSpPr>
          <p:spPr>
            <a:xfrm flipV="1">
              <a:off x="12855698" y="5942532"/>
              <a:ext cx="12362" cy="1167375"/>
            </a:xfrm>
            <a:prstGeom prst="straightConnector1">
              <a:avLst/>
            </a:prstGeom>
            <a:ln w="28575">
              <a:solidFill>
                <a:srgbClr val="FF0000"/>
              </a:solidFill>
              <a:prstDash val="dash"/>
              <a:tailEnd type="triangle" w="lg" len="lg"/>
            </a:ln>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131337" y="5919632"/>
            <a:ext cx="2826415" cy="369332"/>
          </a:xfrm>
          <a:prstGeom prst="rect">
            <a:avLst/>
          </a:prstGeom>
          <a:noFill/>
        </p:spPr>
        <p:txBody>
          <a:bodyPr wrap="none" rtlCol="0">
            <a:spAutoFit/>
          </a:bodyPr>
          <a:lstStyle/>
          <a:p>
            <a:r>
              <a:rPr lang="en-US" dirty="0"/>
              <a:t>Single constraint example</a:t>
            </a:r>
          </a:p>
        </p:txBody>
      </p:sp>
      <p:sp>
        <p:nvSpPr>
          <p:cNvPr id="45" name="TextBox 44"/>
          <p:cNvSpPr txBox="1"/>
          <p:nvPr/>
        </p:nvSpPr>
        <p:spPr>
          <a:xfrm>
            <a:off x="5610705" y="5919632"/>
            <a:ext cx="2499082" cy="369332"/>
          </a:xfrm>
          <a:prstGeom prst="rect">
            <a:avLst/>
          </a:prstGeom>
          <a:noFill/>
        </p:spPr>
        <p:txBody>
          <a:bodyPr wrap="none" rtlCol="0">
            <a:spAutoFit/>
          </a:bodyPr>
          <a:lstStyle/>
          <a:p>
            <a:r>
              <a:rPr lang="en-US"/>
              <a:t>Two constraints </a:t>
            </a:r>
            <a:r>
              <a:rPr lang="en-US" dirty="0"/>
              <a:t>example</a:t>
            </a:r>
          </a:p>
        </p:txBody>
      </p:sp>
    </p:spTree>
    <p:extLst>
      <p:ext uri="{BB962C8B-B14F-4D97-AF65-F5344CB8AC3E}">
        <p14:creationId xmlns:p14="http://schemas.microsoft.com/office/powerpoint/2010/main" val="339923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B901576-2B9A-6C40-3171-FB35094E5094}"/>
                  </a:ext>
                </a:extLst>
              </p:cNvPr>
              <p:cNvSpPr>
                <a:spLocks noGrp="1"/>
              </p:cNvSpPr>
              <p:nvPr>
                <p:ph type="body" sz="quarter" idx="10"/>
              </p:nvPr>
            </p:nvSpPr>
            <p:spPr/>
            <p:txBody>
              <a:bodyPr/>
              <a:lstStyle/>
              <a:p>
                <a:r>
                  <a:rPr lang="en-US" dirty="0"/>
                  <a:t>Transform constrained optimization into unconstrained one</a:t>
                </a:r>
              </a:p>
              <a:p>
                <a:endParaRPr lang="en-US" dirty="0"/>
              </a:p>
              <a:p>
                <a:endParaRPr lang="en-US" dirty="0"/>
              </a:p>
              <a:p>
                <a:endParaRPr lang="en-US" dirty="0"/>
              </a:p>
              <a:p>
                <a:pPr lvl="1"/>
                <a14:m>
                  <m:oMath xmlns:m="http://schemas.openxmlformats.org/officeDocument/2006/math">
                    <m:r>
                      <a:rPr lang="en-US" b="0" i="1" smtClean="0">
                        <a:latin typeface="Cambria Math" panose="02040503050406030204" pitchFamily="18" charset="0"/>
                      </a:rPr>
                      <m:t>𝐿</m:t>
                    </m:r>
                  </m:oMath>
                </a14:m>
                <a:r>
                  <a:rPr lang="en-US" dirty="0"/>
                  <a:t>: No. of active inequality constraint</a:t>
                </a:r>
              </a:p>
              <a:p>
                <a:r>
                  <a:rPr lang="en-US" dirty="0"/>
                  <a:t>Lagrange multiplier method</a:t>
                </a:r>
              </a:p>
              <a:p>
                <a:endParaRPr lang="en-US" dirty="0"/>
              </a:p>
              <a:p>
                <a:endParaRPr lang="en-US" dirty="0"/>
              </a:p>
              <a:p>
                <a:pPr lvl="1"/>
                <a:r>
                  <a:rPr lang="en-US" dirty="0"/>
                  <a:t>Unknown variables: </a:t>
                </a:r>
                <a14:m>
                  <m:oMath xmlns:m="http://schemas.openxmlformats.org/officeDocument/2006/math">
                    <m:r>
                      <a:rPr lang="en-US" b="0" i="1" smtClean="0">
                        <a:latin typeface="Cambria Math" panose="02040503050406030204" pitchFamily="18" charset="0"/>
                      </a:rPr>
                      <m:t>𝑛</m:t>
                    </m:r>
                  </m:oMath>
                </a14:m>
                <a:r>
                  <a:rPr lang="en-US" dirty="0"/>
                  <a:t> design variables +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𝐿</m:t>
                    </m:r>
                  </m:oMath>
                </a14:m>
                <a:r>
                  <a:rPr lang="en-US" dirty="0"/>
                  <a:t> Lagrange multipliers</a:t>
                </a:r>
              </a:p>
              <a:p>
                <a:pPr lvl="1"/>
                <a:r>
                  <a:rPr lang="en-US" dirty="0"/>
                  <a:t>Unconstrained optimization algorithms can be used</a:t>
                </a:r>
              </a:p>
            </p:txBody>
          </p:sp>
        </mc:Choice>
        <mc:Fallback xmlns="">
          <p:sp>
            <p:nvSpPr>
              <p:cNvPr id="2" name="Text Placeholder 1">
                <a:extLst>
                  <a:ext uri="{FF2B5EF4-FFF2-40B4-BE49-F238E27FC236}">
                    <a16:creationId xmlns:a16="http://schemas.microsoft.com/office/drawing/2014/main" id="{2B901576-2B9A-6C40-3171-FB35094E509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D99BF68-8392-9BBA-9284-EDE93E8BDB73}"/>
              </a:ext>
            </a:extLst>
          </p:cNvPr>
          <p:cNvSpPr>
            <a:spLocks noGrp="1"/>
          </p:cNvSpPr>
          <p:nvPr>
            <p:ph type="title"/>
          </p:nvPr>
        </p:nvSpPr>
        <p:spPr/>
        <p:txBody>
          <a:bodyPr/>
          <a:lstStyle/>
          <a:p>
            <a:r>
              <a:rPr lang="en-US" dirty="0"/>
              <a:t>Lagrange Multiplier Method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F4CA6C2-3DED-5B42-BD1E-98EC4A592EC5}"/>
                  </a:ext>
                </a:extLst>
              </p:cNvPr>
              <p:cNvSpPr txBox="1"/>
              <p:nvPr/>
            </p:nvSpPr>
            <p:spPr>
              <a:xfrm>
                <a:off x="2055681" y="1313160"/>
                <a:ext cx="4265655" cy="13783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minimize</m:t>
                      </m:r>
                      <m:r>
                        <a:rPr lang="en-US" sz="2000" i="1">
                          <a:latin typeface="Cambria Math" panose="02040503050406030204" pitchFamily="18" charset="0"/>
                        </a:rPr>
                        <m:t>  </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oMath>
                    <m:oMath xmlns:m="http://schemas.openxmlformats.org/officeDocument/2006/math">
                      <m:r>
                        <m:rPr>
                          <m:sty m:val="p"/>
                        </m:rPr>
                        <a:rPr lang="en-US" sz="2000" i="0">
                          <a:latin typeface="Cambria Math" panose="02040503050406030204" pitchFamily="18" charset="0"/>
                        </a:rPr>
                        <m:t>subject</m:t>
                      </m:r>
                      <m:r>
                        <a:rPr lang="en-US" sz="2000" i="0">
                          <a:latin typeface="Cambria Math" panose="02040503050406030204" pitchFamily="18" charset="0"/>
                        </a:rPr>
                        <m:t> </m:t>
                      </m:r>
                      <m:r>
                        <m:rPr>
                          <m:sty m:val="p"/>
                        </m:rPr>
                        <a:rPr lang="en-US" sz="2000" i="0">
                          <a:latin typeface="Cambria Math" panose="02040503050406030204" pitchFamily="18" charset="0"/>
                        </a:rPr>
                        <m:t>to</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  </m:t>
                      </m:r>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𝐾</m:t>
                      </m:r>
                    </m:oMath>
                    <m:oMath xmlns:m="http://schemas.openxmlformats.org/officeDocument/2006/math">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  </m:t>
                      </m:r>
                      <m:r>
                        <a:rPr lang="en-US" sz="2000" i="1">
                          <a:latin typeface="Cambria Math" panose="02040503050406030204" pitchFamily="18" charset="0"/>
                        </a:rPr>
                        <m:t>𝑗</m:t>
                      </m:r>
                      <m:r>
                        <a:rPr lang="en-US" sz="2000" i="1">
                          <a:latin typeface="Cambria Math" panose="02040503050406030204" pitchFamily="18" charset="0"/>
                        </a:rPr>
                        <m:t>=1,⋯,</m:t>
                      </m:r>
                      <m:r>
                        <a:rPr lang="en-US" sz="2000" i="1">
                          <a:latin typeface="Cambria Math" panose="02040503050406030204" pitchFamily="18" charset="0"/>
                        </a:rPr>
                        <m:t>𝑀</m:t>
                      </m:r>
                    </m:oMath>
                    <m:oMath xmlns:m="http://schemas.openxmlformats.org/officeDocument/2006/math">
                      <m:r>
                        <a:rPr lang="en-US" sz="2000" i="1">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𝑙</m:t>
                          </m:r>
                        </m:sub>
                        <m:sup>
                          <m:r>
                            <a:rPr lang="en-US" sz="2000" i="1">
                              <a:latin typeface="Cambria Math" panose="02040503050406030204" pitchFamily="18" charset="0"/>
                            </a:rPr>
                            <m:t>𝐿</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𝑙</m:t>
                          </m:r>
                        </m:sub>
                      </m:sSub>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𝑙</m:t>
                          </m:r>
                        </m:sub>
                        <m:sup>
                          <m:r>
                            <a:rPr lang="en-US" sz="2000" i="1">
                              <a:latin typeface="Cambria Math" panose="02040503050406030204" pitchFamily="18" charset="0"/>
                            </a:rPr>
                            <m:t>𝑈</m:t>
                          </m:r>
                        </m:sup>
                      </m:sSubSup>
                      <m:r>
                        <a:rPr lang="en-US" sz="2000" i="1">
                          <a:latin typeface="Cambria Math" panose="02040503050406030204" pitchFamily="18" charset="0"/>
                        </a:rPr>
                        <m:t>,  </m:t>
                      </m:r>
                      <m:r>
                        <a:rPr lang="en-US" sz="2000" i="1">
                          <a:latin typeface="Cambria Math" panose="02040503050406030204" pitchFamily="18" charset="0"/>
                        </a:rPr>
                        <m:t>𝑙</m:t>
                      </m:r>
                      <m:r>
                        <a:rPr lang="en-US" sz="2000" i="1">
                          <a:latin typeface="Cambria Math" panose="02040503050406030204" pitchFamily="18" charset="0"/>
                        </a:rPr>
                        <m:t>=1,⋯,</m:t>
                      </m:r>
                      <m:r>
                        <a:rPr lang="en-US" sz="2000" i="1">
                          <a:latin typeface="Cambria Math" panose="02040503050406030204" pitchFamily="18" charset="0"/>
                        </a:rPr>
                        <m:t>𝑛</m:t>
                      </m:r>
                    </m:oMath>
                  </m:oMathPara>
                </a14:m>
                <a:endParaRPr lang="en-US" sz="2000" dirty="0"/>
              </a:p>
            </p:txBody>
          </p:sp>
        </mc:Choice>
        <mc:Fallback xmlns="">
          <p:sp>
            <p:nvSpPr>
              <p:cNvPr id="4" name="TextBox 3">
                <a:extLst>
                  <a:ext uri="{FF2B5EF4-FFF2-40B4-BE49-F238E27FC236}">
                    <a16:creationId xmlns:a16="http://schemas.microsoft.com/office/drawing/2014/main" id="{FF4CA6C2-3DED-5B42-BD1E-98EC4A592EC5}"/>
                  </a:ext>
                </a:extLst>
              </p:cNvPr>
              <p:cNvSpPr txBox="1">
                <a:spLocks noRot="1" noChangeAspect="1" noMove="1" noResize="1" noEditPoints="1" noAdjustHandles="1" noChangeArrowheads="1" noChangeShapeType="1" noTextEdit="1"/>
              </p:cNvSpPr>
              <p:nvPr/>
            </p:nvSpPr>
            <p:spPr>
              <a:xfrm>
                <a:off x="2055681" y="1313160"/>
                <a:ext cx="4265655" cy="1378391"/>
              </a:xfrm>
              <a:prstGeom prst="rect">
                <a:avLst/>
              </a:prstGeom>
              <a:blipFill>
                <a:blip r:embed="rId3"/>
                <a:stretch>
                  <a:fillRect b="-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C5D644-3226-FA6F-95EF-770F634E1FE9}"/>
                  </a:ext>
                </a:extLst>
              </p:cNvPr>
              <p:cNvSpPr txBox="1"/>
              <p:nvPr/>
            </p:nvSpPr>
            <p:spPr>
              <a:xfrm>
                <a:off x="845648" y="3973858"/>
                <a:ext cx="6142644" cy="1003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minimize</m:t>
                      </m:r>
                      <m:r>
                        <a:rPr lang="en-US" sz="2000" i="1">
                          <a:latin typeface="Cambria Math" panose="02040503050406030204" pitchFamily="18" charset="0"/>
                        </a:rPr>
                        <m:t>  </m:t>
                      </m:r>
                      <m:r>
                        <a:rPr lang="en-US" sz="2000" i="1">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m:t>
                          </m:r>
                          <m:r>
                            <a:rPr lang="en-US" sz="2000" b="1" i="1">
                              <a:latin typeface="Cambria Math" panose="02040503050406030204" pitchFamily="18" charset="0"/>
                            </a:rPr>
                            <m:t>𝛍</m:t>
                          </m:r>
                          <m:r>
                            <a:rPr lang="en-US" sz="2000" i="1">
                              <a:latin typeface="Cambria Math" panose="02040503050406030204" pitchFamily="18" charset="0"/>
                            </a:rPr>
                            <m:t>,</m:t>
                          </m:r>
                          <m:r>
                            <a:rPr lang="en-US" sz="2000" b="1" i="1">
                              <a:latin typeface="Cambria Math" panose="02040503050406030204" pitchFamily="18" charset="0"/>
                            </a:rPr>
                            <m:t>𝛌</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𝑀</m:t>
                          </m:r>
                        </m:sup>
                        <m:e>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e>
                      </m:nary>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𝐿</m:t>
                          </m:r>
                        </m:sup>
                        <m:e>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e>
                      </m:nary>
                    </m:oMath>
                  </m:oMathPara>
                </a14:m>
                <a:endParaRPr lang="en-US" sz="2000" dirty="0"/>
              </a:p>
            </p:txBody>
          </p:sp>
        </mc:Choice>
        <mc:Fallback xmlns="">
          <p:sp>
            <p:nvSpPr>
              <p:cNvPr id="5" name="TextBox 4">
                <a:extLst>
                  <a:ext uri="{FF2B5EF4-FFF2-40B4-BE49-F238E27FC236}">
                    <a16:creationId xmlns:a16="http://schemas.microsoft.com/office/drawing/2014/main" id="{82C5D644-3226-FA6F-95EF-770F634E1FE9}"/>
                  </a:ext>
                </a:extLst>
              </p:cNvPr>
              <p:cNvSpPr txBox="1">
                <a:spLocks noRot="1" noChangeAspect="1" noMove="1" noResize="1" noEditPoints="1" noAdjustHandles="1" noChangeArrowheads="1" noChangeShapeType="1" noTextEdit="1"/>
              </p:cNvSpPr>
              <p:nvPr/>
            </p:nvSpPr>
            <p:spPr>
              <a:xfrm>
                <a:off x="845648" y="3973858"/>
                <a:ext cx="6142644" cy="100322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98794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F0A3D-B819-706A-BB0A-E282A3559404}"/>
              </a:ext>
            </a:extLst>
          </p:cNvPr>
          <p:cNvSpPr>
            <a:spLocks noGrp="1"/>
          </p:cNvSpPr>
          <p:nvPr>
            <p:ph type="body" sz="quarter" idx="10"/>
          </p:nvPr>
        </p:nvSpPr>
        <p:spPr/>
        <p:txBody>
          <a:bodyPr/>
          <a:lstStyle/>
          <a:p>
            <a:r>
              <a:rPr lang="en-US" dirty="0"/>
              <a:t>the number of active constraints varies during design iterations</a:t>
            </a:r>
          </a:p>
          <a:p>
            <a:pPr lvl="1"/>
            <a:r>
              <a:rPr lang="en-US" dirty="0"/>
              <a:t>some Lagrange multipliers may disappear while others are introduced in the middle of design iterations, which causes difficulty in initializing and updating them</a:t>
            </a:r>
          </a:p>
          <a:p>
            <a:pPr lvl="1"/>
            <a:r>
              <a:rPr lang="en-US" dirty="0"/>
              <a:t>can cause a problem especially when some constraints oscillate between active and inactive states</a:t>
            </a:r>
          </a:p>
          <a:p>
            <a:r>
              <a:rPr lang="en-US" dirty="0"/>
              <a:t>positive definite property of the Hessian matrix</a:t>
            </a:r>
          </a:p>
          <a:p>
            <a:pPr lvl="1"/>
            <a:r>
              <a:rPr lang="en-US" dirty="0"/>
              <a:t>second-order derivatives of the Lagrange multiplier are zero</a:t>
            </a:r>
          </a:p>
          <a:p>
            <a:pPr lvl="1"/>
            <a:r>
              <a:rPr lang="en-US" dirty="0"/>
              <a:t>the diagonal terms of the Hessian matrix are zero</a:t>
            </a:r>
          </a:p>
          <a:p>
            <a:pPr lvl="1"/>
            <a:r>
              <a:rPr lang="en-US" dirty="0"/>
              <a:t>Hessian matrix positive semi-definite</a:t>
            </a:r>
          </a:p>
          <a:p>
            <a:r>
              <a:rPr lang="en-US" dirty="0"/>
              <a:t>Because of these two difficulties, Lagrange multiplier method is not popular in practice</a:t>
            </a:r>
          </a:p>
        </p:txBody>
      </p:sp>
      <p:sp>
        <p:nvSpPr>
          <p:cNvPr id="3" name="Title 2">
            <a:extLst>
              <a:ext uri="{FF2B5EF4-FFF2-40B4-BE49-F238E27FC236}">
                <a16:creationId xmlns:a16="http://schemas.microsoft.com/office/drawing/2014/main" id="{E9A4B821-524A-FC3D-8D98-1CF29DE79720}"/>
              </a:ext>
            </a:extLst>
          </p:cNvPr>
          <p:cNvSpPr>
            <a:spLocks noGrp="1"/>
          </p:cNvSpPr>
          <p:nvPr>
            <p:ph type="title"/>
          </p:nvPr>
        </p:nvSpPr>
        <p:spPr/>
        <p:txBody>
          <a:bodyPr/>
          <a:lstStyle/>
          <a:p>
            <a:r>
              <a:rPr lang="en-US" dirty="0"/>
              <a:t>Challenges in Lagrange Multiplier Method</a:t>
            </a:r>
          </a:p>
        </p:txBody>
      </p:sp>
    </p:spTree>
    <p:extLst>
      <p:ext uri="{BB962C8B-B14F-4D97-AF65-F5344CB8AC3E}">
        <p14:creationId xmlns:p14="http://schemas.microsoft.com/office/powerpoint/2010/main" val="1537585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B9878E4-0084-13B2-C697-F02EC02ED96E}"/>
                  </a:ext>
                </a:extLst>
              </p:cNvPr>
              <p:cNvSpPr>
                <a:spLocks noGrp="1"/>
              </p:cNvSpPr>
              <p:nvPr>
                <p:ph type="body" sz="quarter" idx="10"/>
              </p:nvPr>
            </p:nvSpPr>
            <p:spPr/>
            <p:txBody>
              <a:bodyPr/>
              <a:lstStyle/>
              <a:p>
                <a:r>
                  <a:rPr lang="en-US" dirty="0"/>
                  <a:t>Add a quadratic penalty for violated constraints</a:t>
                </a:r>
              </a:p>
              <a:p>
                <a:r>
                  <a:rPr lang="en-US" dirty="0"/>
                  <a:t>Loss function</a:t>
                </a:r>
              </a:p>
              <a:p>
                <a:endParaRPr lang="en-US" dirty="0"/>
              </a:p>
              <a:p>
                <a:pPr lvl="1"/>
                <a14:m>
                  <m:oMath xmlns:m="http://schemas.openxmlformats.org/officeDocument/2006/math">
                    <m:r>
                      <a:rPr lang="en-US" i="1">
                        <a:latin typeface="Cambria Math" panose="02040503050406030204" pitchFamily="18" charset="0"/>
                      </a:rPr>
                      <m:t>𝜔</m:t>
                    </m:r>
                  </m:oMath>
                </a14:m>
                <a:r>
                  <a:rPr lang="en-US" dirty="0"/>
                  <a:t>: penalty parameter,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𝑖</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e>
                    </m:func>
                  </m:oMath>
                </a14:m>
                <a:endParaRPr lang="en-US" dirty="0"/>
              </a:p>
              <a:p>
                <a:r>
                  <a:rPr lang="en-US" dirty="0"/>
                  <a:t>Quadratic penalty</a:t>
                </a:r>
              </a:p>
              <a:p>
                <a:pPr lvl="1"/>
                <a:r>
                  <a:rPr lang="en-US" dirty="0"/>
                  <a:t>Very small for small violation; tends to violate some constraints</a:t>
                </a:r>
              </a:p>
              <a:p>
                <a:pPr lvl="1"/>
                <a:r>
                  <a:rPr lang="en-US" dirty="0"/>
                  <a:t>large parameter </a:t>
                </a:r>
                <a14:m>
                  <m:oMath xmlns:m="http://schemas.openxmlformats.org/officeDocument/2006/math">
                    <m:r>
                      <a:rPr lang="en-US" i="1">
                        <a:latin typeface="Cambria Math" panose="02040503050406030204" pitchFamily="18" charset="0"/>
                      </a:rPr>
                      <m:t>𝜔</m:t>
                    </m:r>
                  </m:oMath>
                </a14:m>
                <a:r>
                  <a:rPr lang="en-US" dirty="0"/>
                  <a:t> makes the problem numerically ill-conditioned</a:t>
                </a:r>
              </a:p>
              <a:p>
                <a:r>
                  <a:rPr lang="en-US" dirty="0"/>
                  <a:t>Sequential unconstrained minimization technique (</a:t>
                </a:r>
                <a:r>
                  <a:rPr lang="en-US" dirty="0" err="1"/>
                  <a:t>SUMT</a:t>
                </a:r>
                <a:r>
                  <a:rPr lang="en-US" dirty="0"/>
                  <a:t>): gradually increase </a:t>
                </a:r>
                <a14:m>
                  <m:oMath xmlns:m="http://schemas.openxmlformats.org/officeDocument/2006/math">
                    <m:r>
                      <a:rPr lang="en-US" i="1">
                        <a:latin typeface="Cambria Math" panose="02040503050406030204" pitchFamily="18" charset="0"/>
                      </a:rPr>
                      <m:t>𝜔</m:t>
                    </m:r>
                  </m:oMath>
                </a14:m>
                <a:r>
                  <a:rPr lang="en-US" dirty="0"/>
                  <a:t> as one gets closer to the solution</a:t>
                </a:r>
              </a:p>
              <a:p>
                <a:r>
                  <a:rPr lang="en-US" dirty="0"/>
                  <a:t>No additional variables, but ill-conditioning of the Hessian matrix</a:t>
                </a:r>
              </a:p>
            </p:txBody>
          </p:sp>
        </mc:Choice>
        <mc:Fallback xmlns="">
          <p:sp>
            <p:nvSpPr>
              <p:cNvPr id="2" name="Text Placeholder 1">
                <a:extLst>
                  <a:ext uri="{FF2B5EF4-FFF2-40B4-BE49-F238E27FC236}">
                    <a16:creationId xmlns:a16="http://schemas.microsoft.com/office/drawing/2014/main" id="{4B9878E4-0084-13B2-C697-F02EC02ED96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4405DCF-B623-9833-0DF5-681A43420CBF}"/>
              </a:ext>
            </a:extLst>
          </p:cNvPr>
          <p:cNvSpPr>
            <a:spLocks noGrp="1"/>
          </p:cNvSpPr>
          <p:nvPr>
            <p:ph type="title"/>
          </p:nvPr>
        </p:nvSpPr>
        <p:spPr/>
        <p:txBody>
          <a:bodyPr/>
          <a:lstStyle/>
          <a:p>
            <a:r>
              <a:rPr lang="en-US" dirty="0"/>
              <a:t>Penalty Method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56859B-2751-48E7-D16F-DA809205C99D}"/>
                  </a:ext>
                </a:extLst>
              </p:cNvPr>
              <p:cNvSpPr txBox="1"/>
              <p:nvPr/>
            </p:nvSpPr>
            <p:spPr>
              <a:xfrm>
                <a:off x="582414" y="1423166"/>
                <a:ext cx="7979172" cy="1074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Φ</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i="1">
                              <a:latin typeface="Cambria Math" panose="02040503050406030204" pitchFamily="18" charset="0"/>
                            </a:rPr>
                            <m:t>,</m:t>
                          </m:r>
                          <m:r>
                            <a:rPr lang="en-US" sz="2000" i="1">
                              <a:latin typeface="Cambria Math" panose="02040503050406030204" pitchFamily="18" charset="0"/>
                            </a:rPr>
                            <m:t>𝜔</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b="1" i="1">
                              <a:latin typeface="Cambria Math" panose="02040503050406030204" pitchFamily="18" charset="0"/>
                            </a:rPr>
                            <m:t>𝐡</m:t>
                          </m:r>
                          <m:r>
                            <a:rPr lang="en-US" sz="2000" i="1">
                              <a:latin typeface="Cambria Math" panose="02040503050406030204" pitchFamily="18" charset="0"/>
                            </a:rPr>
                            <m:t>,</m:t>
                          </m:r>
                          <m:r>
                            <a:rPr lang="en-US" sz="2000" b="1" i="1">
                              <a:latin typeface="Cambria Math" panose="02040503050406030204" pitchFamily="18" charset="0"/>
                            </a:rPr>
                            <m:t>𝐠</m:t>
                          </m:r>
                          <m:r>
                            <a:rPr lang="en-US" sz="2000" i="1">
                              <a:latin typeface="Cambria Math" panose="02040503050406030204" pitchFamily="18" charset="0"/>
                            </a:rPr>
                            <m:t>,</m:t>
                          </m:r>
                          <m:r>
                            <a:rPr lang="en-US" sz="2000" i="1">
                              <a:latin typeface="Cambria Math" panose="02040503050406030204" pitchFamily="18" charset="0"/>
                            </a:rPr>
                            <m:t>𝜔</m:t>
                          </m:r>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𝜔</m:t>
                      </m:r>
                      <m:d>
                        <m:dPr>
                          <m:begChr m:val="{"/>
                          <m:endChr m:val="}"/>
                          <m:ctrlPr>
                            <a:rPr lang="en-US" sz="2000" i="1">
                              <a:latin typeface="Cambria Math" panose="02040503050406030204" pitchFamily="18" charset="0"/>
                            </a:rPr>
                          </m:ctrlPr>
                        </m:dPr>
                        <m:e>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𝑀</m:t>
                              </m:r>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e>
                                  </m:d>
                                </m:e>
                                <m:sup>
                                  <m:r>
                                    <a:rPr lang="en-US" sz="2000" i="1">
                                      <a:latin typeface="Cambria Math" panose="02040503050406030204" pitchFamily="18" charset="0"/>
                                    </a:rPr>
                                    <m:t>2</m:t>
                                  </m:r>
                                </m:sup>
                              </m:sSup>
                            </m:e>
                          </m:nary>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𝐿</m:t>
                              </m:r>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m:t>
                                          </m:r>
                                        </m:sup>
                                      </m:sSubSup>
                                      <m:d>
                                        <m:dPr>
                                          <m:ctrlPr>
                                            <a:rPr lang="en-US" sz="2000" i="1">
                                              <a:latin typeface="Cambria Math" panose="02040503050406030204" pitchFamily="18" charset="0"/>
                                            </a:rPr>
                                          </m:ctrlPr>
                                        </m:dPr>
                                        <m:e>
                                          <m:r>
                                            <a:rPr lang="en-US" sz="2000" b="1" i="1">
                                              <a:latin typeface="Cambria Math" panose="02040503050406030204" pitchFamily="18" charset="0"/>
                                            </a:rPr>
                                            <m:t>𝐱</m:t>
                                          </m:r>
                                        </m:e>
                                      </m:d>
                                    </m:e>
                                  </m:d>
                                </m:e>
                                <m:sup>
                                  <m:r>
                                    <a:rPr lang="en-US" sz="2000" i="1">
                                      <a:latin typeface="Cambria Math" panose="02040503050406030204" pitchFamily="18" charset="0"/>
                                    </a:rPr>
                                    <m:t>2</m:t>
                                  </m:r>
                                </m:sup>
                              </m:sSup>
                            </m:e>
                          </m:nary>
                        </m:e>
                      </m:d>
                    </m:oMath>
                  </m:oMathPara>
                </a14:m>
                <a:endParaRPr lang="en-US" sz="2000" dirty="0"/>
              </a:p>
            </p:txBody>
          </p:sp>
        </mc:Choice>
        <mc:Fallback xmlns="">
          <p:sp>
            <p:nvSpPr>
              <p:cNvPr id="4" name="TextBox 3">
                <a:extLst>
                  <a:ext uri="{FF2B5EF4-FFF2-40B4-BE49-F238E27FC236}">
                    <a16:creationId xmlns:a16="http://schemas.microsoft.com/office/drawing/2014/main" id="{5D56859B-2751-48E7-D16F-DA809205C99D}"/>
                  </a:ext>
                </a:extLst>
              </p:cNvPr>
              <p:cNvSpPr txBox="1">
                <a:spLocks noRot="1" noChangeAspect="1" noMove="1" noResize="1" noEditPoints="1" noAdjustHandles="1" noChangeArrowheads="1" noChangeShapeType="1" noTextEdit="1"/>
              </p:cNvSpPr>
              <p:nvPr/>
            </p:nvSpPr>
            <p:spPr>
              <a:xfrm>
                <a:off x="582414" y="1423166"/>
                <a:ext cx="7979172" cy="10749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9119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7B47F-6E00-B696-E66B-D45BCAA61B3D}"/>
              </a:ext>
            </a:extLst>
          </p:cNvPr>
          <p:cNvSpPr>
            <a:spLocks noGrp="1"/>
          </p:cNvSpPr>
          <p:nvPr>
            <p:ph type="body" sz="quarter" idx="10"/>
          </p:nvPr>
        </p:nvSpPr>
        <p:spPr/>
        <p:txBody>
          <a:bodyPr/>
          <a:lstStyle/>
          <a:p>
            <a:pPr>
              <a:spcAft>
                <a:spcPts val="1800"/>
              </a:spcAft>
            </a:pPr>
            <a:r>
              <a:rPr lang="en-US" dirty="0" err="1"/>
              <a:t>Opt</a:t>
            </a:r>
            <a:r>
              <a:rPr lang="en-US" dirty="0"/>
              <a:t> problem:</a:t>
            </a:r>
          </a:p>
          <a:p>
            <a:r>
              <a:rPr lang="en-US" dirty="0"/>
              <a:t>Loss function</a:t>
            </a:r>
          </a:p>
          <a:p>
            <a:r>
              <a:rPr lang="en-US" dirty="0"/>
              <a:t>KKT condition</a:t>
            </a:r>
          </a:p>
        </p:txBody>
      </p:sp>
      <p:sp>
        <p:nvSpPr>
          <p:cNvPr id="3" name="Title 2">
            <a:extLst>
              <a:ext uri="{FF2B5EF4-FFF2-40B4-BE49-F238E27FC236}">
                <a16:creationId xmlns:a16="http://schemas.microsoft.com/office/drawing/2014/main" id="{214C1D39-DF3E-0D49-A0C9-C8C46FCD4DC4}"/>
              </a:ext>
            </a:extLst>
          </p:cNvPr>
          <p:cNvSpPr>
            <a:spLocks noGrp="1"/>
          </p:cNvSpPr>
          <p:nvPr>
            <p:ph type="title"/>
          </p:nvPr>
        </p:nvSpPr>
        <p:spPr/>
        <p:txBody>
          <a:bodyPr/>
          <a:lstStyle/>
          <a:p>
            <a:r>
              <a:rPr lang="en-US" dirty="0"/>
              <a:t>Ex5.9) Penalty Method </a:t>
            </a:r>
            <a:r>
              <a:rPr lang="en-US" dirty="0" err="1"/>
              <a:t>SUMT</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B5180B0-A358-BADC-0148-B6167E2F8818}"/>
                  </a:ext>
                </a:extLst>
              </p:cNvPr>
              <p:cNvSpPr txBox="1"/>
              <p:nvPr/>
            </p:nvSpPr>
            <p:spPr>
              <a:xfrm>
                <a:off x="2454443" y="701269"/>
                <a:ext cx="4656724" cy="8548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a:latin typeface="Cambria Math" panose="02040503050406030204" pitchFamily="18" charset="0"/>
                        </a:rPr>
                        <m:t>+10</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r>
                        <a:rPr lang="en-US" sz="2400" i="1">
                          <a:latin typeface="Cambria Math" panose="02040503050406030204" pitchFamily="18" charset="0"/>
                        </a:rPr>
                        <m:t>h</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4−</m:t>
                          </m:r>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=0</m:t>
                      </m:r>
                    </m:oMath>
                  </m:oMathPara>
                </a14:m>
                <a:endParaRPr lang="en-US" sz="2400" dirty="0"/>
              </a:p>
            </p:txBody>
          </p:sp>
        </mc:Choice>
        <mc:Fallback xmlns="">
          <p:sp>
            <p:nvSpPr>
              <p:cNvPr id="4" name="TextBox 3">
                <a:extLst>
                  <a:ext uri="{FF2B5EF4-FFF2-40B4-BE49-F238E27FC236}">
                    <a16:creationId xmlns:a16="http://schemas.microsoft.com/office/drawing/2014/main" id="{1B5180B0-A358-BADC-0148-B6167E2F8818}"/>
                  </a:ext>
                </a:extLst>
              </p:cNvPr>
              <p:cNvSpPr txBox="1">
                <a:spLocks noRot="1" noChangeAspect="1" noMove="1" noResize="1" noEditPoints="1" noAdjustHandles="1" noChangeArrowheads="1" noChangeShapeType="1" noTextEdit="1"/>
              </p:cNvSpPr>
              <p:nvPr/>
            </p:nvSpPr>
            <p:spPr>
              <a:xfrm>
                <a:off x="2454443" y="701269"/>
                <a:ext cx="4656724" cy="854849"/>
              </a:xfrm>
              <a:prstGeom prst="rect">
                <a:avLst/>
              </a:prstGeom>
              <a:blipFill>
                <a:blip r:embed="rId2"/>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177AE20-B26F-5E08-90AA-4DA7AD5E52B2}"/>
                  </a:ext>
                </a:extLst>
              </p:cNvPr>
              <p:cNvSpPr txBox="1"/>
              <p:nvPr/>
            </p:nvSpPr>
            <p:spPr>
              <a:xfrm>
                <a:off x="2454443" y="1528618"/>
                <a:ext cx="5341912" cy="485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Φ</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i="1">
                              <a:latin typeface="Cambria Math" panose="02040503050406030204" pitchFamily="18" charset="0"/>
                            </a:rPr>
                            <m:t>,</m:t>
                          </m:r>
                          <m:r>
                            <a:rPr lang="en-US" sz="2400" i="1">
                              <a:latin typeface="Cambria Math" panose="02040503050406030204" pitchFamily="18" charset="0"/>
                            </a:rPr>
                            <m:t>𝜔</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a:latin typeface="Cambria Math" panose="02040503050406030204" pitchFamily="18" charset="0"/>
                        </a:rPr>
                        <m:t>+10</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i="1">
                          <a:latin typeface="Cambria Math" panose="02040503050406030204" pitchFamily="18" charset="0"/>
                        </a:rPr>
                        <m:t>+</m:t>
                      </m:r>
                      <m:r>
                        <a:rPr lang="en-US" sz="2400" i="1">
                          <a:latin typeface="Cambria Math" panose="02040503050406030204" pitchFamily="18" charset="0"/>
                        </a:rPr>
                        <m:t>𝜔</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4−</m:t>
                              </m:r>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e>
                      </m:d>
                    </m:oMath>
                  </m:oMathPara>
                </a14:m>
                <a:endParaRPr lang="en-US" sz="2400" dirty="0"/>
              </a:p>
            </p:txBody>
          </p:sp>
        </mc:Choice>
        <mc:Fallback xmlns="">
          <p:sp>
            <p:nvSpPr>
              <p:cNvPr id="6" name="TextBox 5">
                <a:extLst>
                  <a:ext uri="{FF2B5EF4-FFF2-40B4-BE49-F238E27FC236}">
                    <a16:creationId xmlns:a16="http://schemas.microsoft.com/office/drawing/2014/main" id="{7177AE20-B26F-5E08-90AA-4DA7AD5E52B2}"/>
                  </a:ext>
                </a:extLst>
              </p:cNvPr>
              <p:cNvSpPr txBox="1">
                <a:spLocks noRot="1" noChangeAspect="1" noMove="1" noResize="1" noEditPoints="1" noAdjustHandles="1" noChangeArrowheads="1" noChangeShapeType="1" noTextEdit="1"/>
              </p:cNvSpPr>
              <p:nvPr/>
            </p:nvSpPr>
            <p:spPr>
              <a:xfrm>
                <a:off x="2454443" y="1528618"/>
                <a:ext cx="5341912" cy="485518"/>
              </a:xfrm>
              <a:prstGeom prst="rect">
                <a:avLst/>
              </a:prstGeom>
              <a:blipFill>
                <a:blip r:embed="rId3"/>
                <a:stretch>
                  <a:fillRect b="-3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31D146-483B-D77F-0D7E-27CC7C298513}"/>
                  </a:ext>
                </a:extLst>
              </p:cNvPr>
              <p:cNvSpPr txBox="1"/>
              <p:nvPr/>
            </p:nvSpPr>
            <p:spPr>
              <a:xfrm>
                <a:off x="2663379" y="2087067"/>
                <a:ext cx="4924040" cy="7923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40</m:t>
                          </m:r>
                          <m:r>
                            <a:rPr lang="en-US" sz="2400" i="1">
                              <a:latin typeface="Cambria Math" panose="02040503050406030204" pitchFamily="18" charset="0"/>
                            </a:rPr>
                            <m:t>𝜔</m:t>
                          </m:r>
                        </m:num>
                        <m:den>
                          <m:r>
                            <a:rPr lang="en-US" sz="2400" i="1">
                              <a:latin typeface="Cambria Math" panose="02040503050406030204" pitchFamily="18" charset="0"/>
                            </a:rPr>
                            <m:t>10+11</m:t>
                          </m:r>
                          <m:r>
                            <a:rPr lang="en-US" sz="2400" i="1">
                              <a:latin typeface="Cambria Math" panose="02040503050406030204" pitchFamily="18" charset="0"/>
                            </a:rPr>
                            <m:t>𝜔</m:t>
                          </m:r>
                        </m:den>
                      </m:f>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4</m:t>
                          </m:r>
                          <m:r>
                            <a:rPr lang="en-US" sz="2400" i="1">
                              <a:latin typeface="Cambria Math" panose="02040503050406030204" pitchFamily="18" charset="0"/>
                            </a:rPr>
                            <m:t>𝜔</m:t>
                          </m:r>
                        </m:num>
                        <m:den>
                          <m:r>
                            <a:rPr lang="en-US" sz="2400" i="1">
                              <a:latin typeface="Cambria Math" panose="02040503050406030204" pitchFamily="18" charset="0"/>
                            </a:rPr>
                            <m:t>10+11</m:t>
                          </m:r>
                          <m:r>
                            <a:rPr lang="en-US" sz="2400" i="1">
                              <a:latin typeface="Cambria Math" panose="02040503050406030204" pitchFamily="18" charset="0"/>
                            </a:rPr>
                            <m:t>𝜔</m:t>
                          </m:r>
                        </m:den>
                      </m:f>
                    </m:oMath>
                  </m:oMathPara>
                </a14:m>
                <a:endParaRPr lang="en-US" sz="2400" dirty="0"/>
              </a:p>
            </p:txBody>
          </p:sp>
        </mc:Choice>
        <mc:Fallback xmlns="">
          <p:sp>
            <p:nvSpPr>
              <p:cNvPr id="8" name="TextBox 7">
                <a:extLst>
                  <a:ext uri="{FF2B5EF4-FFF2-40B4-BE49-F238E27FC236}">
                    <a16:creationId xmlns:a16="http://schemas.microsoft.com/office/drawing/2014/main" id="{ED31D146-483B-D77F-0D7E-27CC7C298513}"/>
                  </a:ext>
                </a:extLst>
              </p:cNvPr>
              <p:cNvSpPr txBox="1">
                <a:spLocks noRot="1" noChangeAspect="1" noMove="1" noResize="1" noEditPoints="1" noAdjustHandles="1" noChangeArrowheads="1" noChangeShapeType="1" noTextEdit="1"/>
              </p:cNvSpPr>
              <p:nvPr/>
            </p:nvSpPr>
            <p:spPr>
              <a:xfrm>
                <a:off x="2663379" y="2087067"/>
                <a:ext cx="4924040" cy="7923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FAFF758A-2D4B-CF82-13A6-1E5E51516A42}"/>
                  </a:ext>
                </a:extLst>
              </p:cNvPr>
              <p:cNvGraphicFramePr>
                <a:graphicFrameLocks noGrp="1"/>
              </p:cNvGraphicFramePr>
              <p:nvPr>
                <p:extLst>
                  <p:ext uri="{D42A27DB-BD31-4B8C-83A1-F6EECF244321}">
                    <p14:modId xmlns:p14="http://schemas.microsoft.com/office/powerpoint/2010/main" val="1103381409"/>
                  </p:ext>
                </p:extLst>
              </p:nvPr>
            </p:nvGraphicFramePr>
            <p:xfrm>
              <a:off x="368872" y="3232005"/>
              <a:ext cx="8406256" cy="1670005"/>
            </p:xfrm>
            <a:graphic>
              <a:graphicData uri="http://schemas.openxmlformats.org/drawingml/2006/table">
                <a:tbl>
                  <a:tblPr firstRow="1" firstCol="1" bandRow="1">
                    <a:tableStyleId>{5C22544A-7EE6-4342-B048-85BDC9FD1C3A}</a:tableStyleId>
                  </a:tblPr>
                  <a:tblGrid>
                    <a:gridCol w="1680892">
                      <a:extLst>
                        <a:ext uri="{9D8B030D-6E8A-4147-A177-3AD203B41FA5}">
                          <a16:colId xmlns:a16="http://schemas.microsoft.com/office/drawing/2014/main" val="288450526"/>
                        </a:ext>
                      </a:extLst>
                    </a:gridCol>
                    <a:gridCol w="1680892">
                      <a:extLst>
                        <a:ext uri="{9D8B030D-6E8A-4147-A177-3AD203B41FA5}">
                          <a16:colId xmlns:a16="http://schemas.microsoft.com/office/drawing/2014/main" val="19978669"/>
                        </a:ext>
                      </a:extLst>
                    </a:gridCol>
                    <a:gridCol w="1680892">
                      <a:extLst>
                        <a:ext uri="{9D8B030D-6E8A-4147-A177-3AD203B41FA5}">
                          <a16:colId xmlns:a16="http://schemas.microsoft.com/office/drawing/2014/main" val="3306904916"/>
                        </a:ext>
                      </a:extLst>
                    </a:gridCol>
                    <a:gridCol w="1681790">
                      <a:extLst>
                        <a:ext uri="{9D8B030D-6E8A-4147-A177-3AD203B41FA5}">
                          <a16:colId xmlns:a16="http://schemas.microsoft.com/office/drawing/2014/main" val="1490570335"/>
                        </a:ext>
                      </a:extLst>
                    </a:gridCol>
                    <a:gridCol w="1681790">
                      <a:extLst>
                        <a:ext uri="{9D8B030D-6E8A-4147-A177-3AD203B41FA5}">
                          <a16:colId xmlns:a16="http://schemas.microsoft.com/office/drawing/2014/main" val="3852062770"/>
                        </a:ext>
                      </a:extLst>
                    </a:gridCol>
                  </a:tblGrid>
                  <a:tr h="334001">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𝜔</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a:rPr lang="en-US" sz="1600">
                                        <a:effectLst/>
                                        <a:latin typeface="Cambria Math" panose="02040503050406030204" pitchFamily="18" charset="0"/>
                                      </a:rPr>
                                      <m:t>1</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a:rPr lang="en-US" sz="1600">
                                        <a:effectLst/>
                                        <a:latin typeface="Cambria Math" panose="02040503050406030204" pitchFamily="18" charset="0"/>
                                      </a:rPr>
                                      <m:t>2</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𝑓</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m:rPr>
                                    <m:sty m:val="p"/>
                                  </m:rPr>
                                  <a:rPr lang="en-US" sz="1600">
                                    <a:effectLst/>
                                    <a:latin typeface="Cambria Math" panose="02040503050406030204" pitchFamily="18" charset="0"/>
                                  </a:rPr>
                                  <m:t>Φ</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extLst>
                      <a:ext uri="{0D108BD9-81ED-4DB2-BD59-A6C34878D82A}">
                        <a16:rowId xmlns:a16="http://schemas.microsoft.com/office/drawing/2014/main" val="2411507373"/>
                      </a:ext>
                    </a:extLst>
                  </a:tr>
                  <a:tr h="334001">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m:t>
                                </m:r>
                              </m:oMath>
                            </m:oMathPara>
                          </a14:m>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1.905</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0.1905</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3.992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7.619</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extLst>
                      <a:ext uri="{0D108BD9-81ED-4DB2-BD59-A6C34878D82A}">
                        <a16:rowId xmlns:a16="http://schemas.microsoft.com/office/drawing/2014/main" val="1921154398"/>
                      </a:ext>
                    </a:extLst>
                  </a:tr>
                  <a:tr h="334001">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10</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3.333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0.3333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12.220</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13.333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extLst>
                      <a:ext uri="{0D108BD9-81ED-4DB2-BD59-A6C34878D82A}">
                        <a16:rowId xmlns:a16="http://schemas.microsoft.com/office/drawing/2014/main" val="4125184738"/>
                      </a:ext>
                    </a:extLst>
                  </a:tr>
                  <a:tr h="334001">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100</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3.604</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0.3604</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14.288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14.144</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extLst>
                      <a:ext uri="{0D108BD9-81ED-4DB2-BD59-A6C34878D82A}">
                        <a16:rowId xmlns:a16="http://schemas.microsoft.com/office/drawing/2014/main" val="2626967384"/>
                      </a:ext>
                    </a:extLst>
                  </a:tr>
                  <a:tr h="334001">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1,000</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3.633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0.3633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14.518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14.532</m:t>
                                </m:r>
                              </m:oMath>
                            </m:oMathPara>
                          </a14:m>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975" marR="96975" marT="0" marB="0" anchor="ctr"/>
                    </a:tc>
                    <a:extLst>
                      <a:ext uri="{0D108BD9-81ED-4DB2-BD59-A6C34878D82A}">
                        <a16:rowId xmlns:a16="http://schemas.microsoft.com/office/drawing/2014/main" val="817011869"/>
                      </a:ext>
                    </a:extLst>
                  </a:tr>
                </a:tbl>
              </a:graphicData>
            </a:graphic>
          </p:graphicFrame>
        </mc:Choice>
        <mc:Fallback xmlns="">
          <p:graphicFrame>
            <p:nvGraphicFramePr>
              <p:cNvPr id="12" name="Table 11">
                <a:extLst>
                  <a:ext uri="{FF2B5EF4-FFF2-40B4-BE49-F238E27FC236}">
                    <a16:creationId xmlns:a16="http://schemas.microsoft.com/office/drawing/2014/main" id="{FAFF758A-2D4B-CF82-13A6-1E5E51516A42}"/>
                  </a:ext>
                </a:extLst>
              </p:cNvPr>
              <p:cNvGraphicFramePr>
                <a:graphicFrameLocks noGrp="1"/>
              </p:cNvGraphicFramePr>
              <p:nvPr>
                <p:extLst>
                  <p:ext uri="{D42A27DB-BD31-4B8C-83A1-F6EECF244321}">
                    <p14:modId xmlns:p14="http://schemas.microsoft.com/office/powerpoint/2010/main" val="1103381409"/>
                  </p:ext>
                </p:extLst>
              </p:nvPr>
            </p:nvGraphicFramePr>
            <p:xfrm>
              <a:off x="368872" y="3232005"/>
              <a:ext cx="8406256" cy="1670005"/>
            </p:xfrm>
            <a:graphic>
              <a:graphicData uri="http://schemas.openxmlformats.org/drawingml/2006/table">
                <a:tbl>
                  <a:tblPr firstRow="1" firstCol="1" bandRow="1">
                    <a:tableStyleId>{5C22544A-7EE6-4342-B048-85BDC9FD1C3A}</a:tableStyleId>
                  </a:tblPr>
                  <a:tblGrid>
                    <a:gridCol w="1680892">
                      <a:extLst>
                        <a:ext uri="{9D8B030D-6E8A-4147-A177-3AD203B41FA5}">
                          <a16:colId xmlns:a16="http://schemas.microsoft.com/office/drawing/2014/main" val="288450526"/>
                        </a:ext>
                      </a:extLst>
                    </a:gridCol>
                    <a:gridCol w="1680892">
                      <a:extLst>
                        <a:ext uri="{9D8B030D-6E8A-4147-A177-3AD203B41FA5}">
                          <a16:colId xmlns:a16="http://schemas.microsoft.com/office/drawing/2014/main" val="19978669"/>
                        </a:ext>
                      </a:extLst>
                    </a:gridCol>
                    <a:gridCol w="1680892">
                      <a:extLst>
                        <a:ext uri="{9D8B030D-6E8A-4147-A177-3AD203B41FA5}">
                          <a16:colId xmlns:a16="http://schemas.microsoft.com/office/drawing/2014/main" val="3306904916"/>
                        </a:ext>
                      </a:extLst>
                    </a:gridCol>
                    <a:gridCol w="1681790">
                      <a:extLst>
                        <a:ext uri="{9D8B030D-6E8A-4147-A177-3AD203B41FA5}">
                          <a16:colId xmlns:a16="http://schemas.microsoft.com/office/drawing/2014/main" val="1490570335"/>
                        </a:ext>
                      </a:extLst>
                    </a:gridCol>
                    <a:gridCol w="1681790">
                      <a:extLst>
                        <a:ext uri="{9D8B030D-6E8A-4147-A177-3AD203B41FA5}">
                          <a16:colId xmlns:a16="http://schemas.microsoft.com/office/drawing/2014/main" val="3852062770"/>
                        </a:ext>
                      </a:extLst>
                    </a:gridCol>
                  </a:tblGrid>
                  <a:tr h="334001">
                    <a:tc>
                      <a:txBody>
                        <a:bodyPr/>
                        <a:lstStyle/>
                        <a:p>
                          <a:endParaRPr lang="en-US"/>
                        </a:p>
                      </a:txBody>
                      <a:tcPr marL="96975" marR="96975" marT="0" marB="0" anchor="ctr">
                        <a:blipFill>
                          <a:blip r:embed="rId5"/>
                          <a:stretch>
                            <a:fillRect l="-362" t="-1818" r="-401449" b="-403636"/>
                          </a:stretch>
                        </a:blipFill>
                      </a:tcPr>
                    </a:tc>
                    <a:tc>
                      <a:txBody>
                        <a:bodyPr/>
                        <a:lstStyle/>
                        <a:p>
                          <a:endParaRPr lang="en-US"/>
                        </a:p>
                      </a:txBody>
                      <a:tcPr marL="96975" marR="96975" marT="0" marB="0" anchor="ctr">
                        <a:blipFill>
                          <a:blip r:embed="rId5"/>
                          <a:stretch>
                            <a:fillRect l="-100362" t="-1818" r="-301449" b="-403636"/>
                          </a:stretch>
                        </a:blipFill>
                      </a:tcPr>
                    </a:tc>
                    <a:tc>
                      <a:txBody>
                        <a:bodyPr/>
                        <a:lstStyle/>
                        <a:p>
                          <a:endParaRPr lang="en-US"/>
                        </a:p>
                      </a:txBody>
                      <a:tcPr marL="96975" marR="96975" marT="0" marB="0" anchor="ctr">
                        <a:blipFill>
                          <a:blip r:embed="rId5"/>
                          <a:stretch>
                            <a:fillRect l="-200362" t="-1818" r="-201449" b="-403636"/>
                          </a:stretch>
                        </a:blipFill>
                      </a:tcPr>
                    </a:tc>
                    <a:tc>
                      <a:txBody>
                        <a:bodyPr/>
                        <a:lstStyle/>
                        <a:p>
                          <a:endParaRPr lang="en-US"/>
                        </a:p>
                      </a:txBody>
                      <a:tcPr marL="96975" marR="96975" marT="0" marB="0" anchor="ctr">
                        <a:blipFill>
                          <a:blip r:embed="rId5"/>
                          <a:stretch>
                            <a:fillRect l="-300362" t="-1818" r="-101449" b="-403636"/>
                          </a:stretch>
                        </a:blipFill>
                      </a:tcPr>
                    </a:tc>
                    <a:tc>
                      <a:txBody>
                        <a:bodyPr/>
                        <a:lstStyle/>
                        <a:p>
                          <a:endParaRPr lang="en-US"/>
                        </a:p>
                      </a:txBody>
                      <a:tcPr marL="96975" marR="96975" marT="0" marB="0" anchor="ctr">
                        <a:blipFill>
                          <a:blip r:embed="rId5"/>
                          <a:stretch>
                            <a:fillRect l="-400362" t="-1818" r="-1449" b="-403636"/>
                          </a:stretch>
                        </a:blipFill>
                      </a:tcPr>
                    </a:tc>
                    <a:extLst>
                      <a:ext uri="{0D108BD9-81ED-4DB2-BD59-A6C34878D82A}">
                        <a16:rowId xmlns:a16="http://schemas.microsoft.com/office/drawing/2014/main" val="2411507373"/>
                      </a:ext>
                    </a:extLst>
                  </a:tr>
                  <a:tr h="334001">
                    <a:tc>
                      <a:txBody>
                        <a:bodyPr/>
                        <a:lstStyle/>
                        <a:p>
                          <a:endParaRPr lang="en-US"/>
                        </a:p>
                      </a:txBody>
                      <a:tcPr marL="96975" marR="96975" marT="0" marB="0" anchor="ctr">
                        <a:blipFill>
                          <a:blip r:embed="rId5"/>
                          <a:stretch>
                            <a:fillRect l="-362" t="-101818" r="-401449" b="-303636"/>
                          </a:stretch>
                        </a:blipFill>
                      </a:tcPr>
                    </a:tc>
                    <a:tc>
                      <a:txBody>
                        <a:bodyPr/>
                        <a:lstStyle/>
                        <a:p>
                          <a:endParaRPr lang="en-US"/>
                        </a:p>
                      </a:txBody>
                      <a:tcPr marL="96975" marR="96975" marT="0" marB="0" anchor="ctr">
                        <a:blipFill>
                          <a:blip r:embed="rId5"/>
                          <a:stretch>
                            <a:fillRect l="-100362" t="-101818" r="-301449" b="-303636"/>
                          </a:stretch>
                        </a:blipFill>
                      </a:tcPr>
                    </a:tc>
                    <a:tc>
                      <a:txBody>
                        <a:bodyPr/>
                        <a:lstStyle/>
                        <a:p>
                          <a:endParaRPr lang="en-US"/>
                        </a:p>
                      </a:txBody>
                      <a:tcPr marL="96975" marR="96975" marT="0" marB="0" anchor="ctr">
                        <a:blipFill>
                          <a:blip r:embed="rId5"/>
                          <a:stretch>
                            <a:fillRect l="-200362" t="-101818" r="-201449" b="-303636"/>
                          </a:stretch>
                        </a:blipFill>
                      </a:tcPr>
                    </a:tc>
                    <a:tc>
                      <a:txBody>
                        <a:bodyPr/>
                        <a:lstStyle/>
                        <a:p>
                          <a:endParaRPr lang="en-US"/>
                        </a:p>
                      </a:txBody>
                      <a:tcPr marL="96975" marR="96975" marT="0" marB="0" anchor="ctr">
                        <a:blipFill>
                          <a:blip r:embed="rId5"/>
                          <a:stretch>
                            <a:fillRect l="-300362" t="-101818" r="-101449" b="-303636"/>
                          </a:stretch>
                        </a:blipFill>
                      </a:tcPr>
                    </a:tc>
                    <a:tc>
                      <a:txBody>
                        <a:bodyPr/>
                        <a:lstStyle/>
                        <a:p>
                          <a:endParaRPr lang="en-US"/>
                        </a:p>
                      </a:txBody>
                      <a:tcPr marL="96975" marR="96975" marT="0" marB="0" anchor="ctr">
                        <a:blipFill>
                          <a:blip r:embed="rId5"/>
                          <a:stretch>
                            <a:fillRect l="-400362" t="-101818" r="-1449" b="-303636"/>
                          </a:stretch>
                        </a:blipFill>
                      </a:tcPr>
                    </a:tc>
                    <a:extLst>
                      <a:ext uri="{0D108BD9-81ED-4DB2-BD59-A6C34878D82A}">
                        <a16:rowId xmlns:a16="http://schemas.microsoft.com/office/drawing/2014/main" val="1921154398"/>
                      </a:ext>
                    </a:extLst>
                  </a:tr>
                  <a:tr h="334001">
                    <a:tc>
                      <a:txBody>
                        <a:bodyPr/>
                        <a:lstStyle/>
                        <a:p>
                          <a:endParaRPr lang="en-US"/>
                        </a:p>
                      </a:txBody>
                      <a:tcPr marL="96975" marR="96975" marT="0" marB="0" anchor="ctr">
                        <a:blipFill>
                          <a:blip r:embed="rId5"/>
                          <a:stretch>
                            <a:fillRect l="-362" t="-201818" r="-401449" b="-203636"/>
                          </a:stretch>
                        </a:blipFill>
                      </a:tcPr>
                    </a:tc>
                    <a:tc>
                      <a:txBody>
                        <a:bodyPr/>
                        <a:lstStyle/>
                        <a:p>
                          <a:endParaRPr lang="en-US"/>
                        </a:p>
                      </a:txBody>
                      <a:tcPr marL="96975" marR="96975" marT="0" marB="0" anchor="ctr">
                        <a:blipFill>
                          <a:blip r:embed="rId5"/>
                          <a:stretch>
                            <a:fillRect l="-100362" t="-201818" r="-301449" b="-203636"/>
                          </a:stretch>
                        </a:blipFill>
                      </a:tcPr>
                    </a:tc>
                    <a:tc>
                      <a:txBody>
                        <a:bodyPr/>
                        <a:lstStyle/>
                        <a:p>
                          <a:endParaRPr lang="en-US"/>
                        </a:p>
                      </a:txBody>
                      <a:tcPr marL="96975" marR="96975" marT="0" marB="0" anchor="ctr">
                        <a:blipFill>
                          <a:blip r:embed="rId5"/>
                          <a:stretch>
                            <a:fillRect l="-200362" t="-201818" r="-201449" b="-203636"/>
                          </a:stretch>
                        </a:blipFill>
                      </a:tcPr>
                    </a:tc>
                    <a:tc>
                      <a:txBody>
                        <a:bodyPr/>
                        <a:lstStyle/>
                        <a:p>
                          <a:endParaRPr lang="en-US"/>
                        </a:p>
                      </a:txBody>
                      <a:tcPr marL="96975" marR="96975" marT="0" marB="0" anchor="ctr">
                        <a:blipFill>
                          <a:blip r:embed="rId5"/>
                          <a:stretch>
                            <a:fillRect l="-300362" t="-201818" r="-101449" b="-203636"/>
                          </a:stretch>
                        </a:blipFill>
                      </a:tcPr>
                    </a:tc>
                    <a:tc>
                      <a:txBody>
                        <a:bodyPr/>
                        <a:lstStyle/>
                        <a:p>
                          <a:endParaRPr lang="en-US"/>
                        </a:p>
                      </a:txBody>
                      <a:tcPr marL="96975" marR="96975" marT="0" marB="0" anchor="ctr">
                        <a:blipFill>
                          <a:blip r:embed="rId5"/>
                          <a:stretch>
                            <a:fillRect l="-400362" t="-201818" r="-1449" b="-203636"/>
                          </a:stretch>
                        </a:blipFill>
                      </a:tcPr>
                    </a:tc>
                    <a:extLst>
                      <a:ext uri="{0D108BD9-81ED-4DB2-BD59-A6C34878D82A}">
                        <a16:rowId xmlns:a16="http://schemas.microsoft.com/office/drawing/2014/main" val="4125184738"/>
                      </a:ext>
                    </a:extLst>
                  </a:tr>
                  <a:tr h="334001">
                    <a:tc>
                      <a:txBody>
                        <a:bodyPr/>
                        <a:lstStyle/>
                        <a:p>
                          <a:endParaRPr lang="en-US"/>
                        </a:p>
                      </a:txBody>
                      <a:tcPr marL="96975" marR="96975" marT="0" marB="0" anchor="ctr">
                        <a:blipFill>
                          <a:blip r:embed="rId5"/>
                          <a:stretch>
                            <a:fillRect l="-362" t="-301818" r="-401449" b="-103636"/>
                          </a:stretch>
                        </a:blipFill>
                      </a:tcPr>
                    </a:tc>
                    <a:tc>
                      <a:txBody>
                        <a:bodyPr/>
                        <a:lstStyle/>
                        <a:p>
                          <a:endParaRPr lang="en-US"/>
                        </a:p>
                      </a:txBody>
                      <a:tcPr marL="96975" marR="96975" marT="0" marB="0" anchor="ctr">
                        <a:blipFill>
                          <a:blip r:embed="rId5"/>
                          <a:stretch>
                            <a:fillRect l="-100362" t="-301818" r="-301449" b="-103636"/>
                          </a:stretch>
                        </a:blipFill>
                      </a:tcPr>
                    </a:tc>
                    <a:tc>
                      <a:txBody>
                        <a:bodyPr/>
                        <a:lstStyle/>
                        <a:p>
                          <a:endParaRPr lang="en-US"/>
                        </a:p>
                      </a:txBody>
                      <a:tcPr marL="96975" marR="96975" marT="0" marB="0" anchor="ctr">
                        <a:blipFill>
                          <a:blip r:embed="rId5"/>
                          <a:stretch>
                            <a:fillRect l="-200362" t="-301818" r="-201449" b="-103636"/>
                          </a:stretch>
                        </a:blipFill>
                      </a:tcPr>
                    </a:tc>
                    <a:tc>
                      <a:txBody>
                        <a:bodyPr/>
                        <a:lstStyle/>
                        <a:p>
                          <a:endParaRPr lang="en-US"/>
                        </a:p>
                      </a:txBody>
                      <a:tcPr marL="96975" marR="96975" marT="0" marB="0" anchor="ctr">
                        <a:blipFill>
                          <a:blip r:embed="rId5"/>
                          <a:stretch>
                            <a:fillRect l="-300362" t="-301818" r="-101449" b="-103636"/>
                          </a:stretch>
                        </a:blipFill>
                      </a:tcPr>
                    </a:tc>
                    <a:tc>
                      <a:txBody>
                        <a:bodyPr/>
                        <a:lstStyle/>
                        <a:p>
                          <a:endParaRPr lang="en-US"/>
                        </a:p>
                      </a:txBody>
                      <a:tcPr marL="96975" marR="96975" marT="0" marB="0" anchor="ctr">
                        <a:blipFill>
                          <a:blip r:embed="rId5"/>
                          <a:stretch>
                            <a:fillRect l="-400362" t="-301818" r="-1449" b="-103636"/>
                          </a:stretch>
                        </a:blipFill>
                      </a:tcPr>
                    </a:tc>
                    <a:extLst>
                      <a:ext uri="{0D108BD9-81ED-4DB2-BD59-A6C34878D82A}">
                        <a16:rowId xmlns:a16="http://schemas.microsoft.com/office/drawing/2014/main" val="2626967384"/>
                      </a:ext>
                    </a:extLst>
                  </a:tr>
                  <a:tr h="334001">
                    <a:tc>
                      <a:txBody>
                        <a:bodyPr/>
                        <a:lstStyle/>
                        <a:p>
                          <a:endParaRPr lang="en-US"/>
                        </a:p>
                      </a:txBody>
                      <a:tcPr marL="96975" marR="96975" marT="0" marB="0" anchor="ctr">
                        <a:blipFill>
                          <a:blip r:embed="rId5"/>
                          <a:stretch>
                            <a:fillRect l="-362" t="-401818" r="-401449" b="-3636"/>
                          </a:stretch>
                        </a:blipFill>
                      </a:tcPr>
                    </a:tc>
                    <a:tc>
                      <a:txBody>
                        <a:bodyPr/>
                        <a:lstStyle/>
                        <a:p>
                          <a:endParaRPr lang="en-US"/>
                        </a:p>
                      </a:txBody>
                      <a:tcPr marL="96975" marR="96975" marT="0" marB="0" anchor="ctr">
                        <a:blipFill>
                          <a:blip r:embed="rId5"/>
                          <a:stretch>
                            <a:fillRect l="-100362" t="-401818" r="-301449" b="-3636"/>
                          </a:stretch>
                        </a:blipFill>
                      </a:tcPr>
                    </a:tc>
                    <a:tc>
                      <a:txBody>
                        <a:bodyPr/>
                        <a:lstStyle/>
                        <a:p>
                          <a:endParaRPr lang="en-US"/>
                        </a:p>
                      </a:txBody>
                      <a:tcPr marL="96975" marR="96975" marT="0" marB="0" anchor="ctr">
                        <a:blipFill>
                          <a:blip r:embed="rId5"/>
                          <a:stretch>
                            <a:fillRect l="-200362" t="-401818" r="-201449" b="-3636"/>
                          </a:stretch>
                        </a:blipFill>
                      </a:tcPr>
                    </a:tc>
                    <a:tc>
                      <a:txBody>
                        <a:bodyPr/>
                        <a:lstStyle/>
                        <a:p>
                          <a:endParaRPr lang="en-US"/>
                        </a:p>
                      </a:txBody>
                      <a:tcPr marL="96975" marR="96975" marT="0" marB="0" anchor="ctr">
                        <a:blipFill>
                          <a:blip r:embed="rId5"/>
                          <a:stretch>
                            <a:fillRect l="-300362" t="-401818" r="-101449" b="-3636"/>
                          </a:stretch>
                        </a:blipFill>
                      </a:tcPr>
                    </a:tc>
                    <a:tc>
                      <a:txBody>
                        <a:bodyPr/>
                        <a:lstStyle/>
                        <a:p>
                          <a:endParaRPr lang="en-US"/>
                        </a:p>
                      </a:txBody>
                      <a:tcPr marL="96975" marR="96975" marT="0" marB="0" anchor="ctr">
                        <a:blipFill>
                          <a:blip r:embed="rId5"/>
                          <a:stretch>
                            <a:fillRect l="-400362" t="-401818" r="-1449" b="-3636"/>
                          </a:stretch>
                        </a:blipFill>
                      </a:tcPr>
                    </a:tc>
                    <a:extLst>
                      <a:ext uri="{0D108BD9-81ED-4DB2-BD59-A6C34878D82A}">
                        <a16:rowId xmlns:a16="http://schemas.microsoft.com/office/drawing/2014/main" val="817011869"/>
                      </a:ext>
                    </a:extLst>
                  </a:tr>
                </a:tbl>
              </a:graphicData>
            </a:graphic>
          </p:graphicFrame>
        </mc:Fallback>
      </mc:AlternateContent>
    </p:spTree>
    <p:extLst>
      <p:ext uri="{BB962C8B-B14F-4D97-AF65-F5344CB8AC3E}">
        <p14:creationId xmlns:p14="http://schemas.microsoft.com/office/powerpoint/2010/main" val="2358041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3" name="Text Placeholder 12542">
            <a:extLst>
              <a:ext uri="{FF2B5EF4-FFF2-40B4-BE49-F238E27FC236}">
                <a16:creationId xmlns:a16="http://schemas.microsoft.com/office/drawing/2014/main" id="{42CD44B1-34E4-98A1-4B28-CBAFF875E233}"/>
              </a:ext>
            </a:extLst>
          </p:cNvPr>
          <p:cNvSpPr>
            <a:spLocks noGrp="1"/>
          </p:cNvSpPr>
          <p:nvPr>
            <p:ph type="body" sz="quarter" idx="10"/>
          </p:nvPr>
        </p:nvSpPr>
        <p:spPr/>
        <p:txBody>
          <a:bodyPr/>
          <a:lstStyle/>
          <a:p>
            <a:r>
              <a:rPr lang="en-US" dirty="0"/>
              <a:t>numerical optimization with a large value of the penalty parameter may experience difficulty in convergence</a:t>
            </a:r>
          </a:p>
          <a:p>
            <a:r>
              <a:rPr lang="en-US" dirty="0"/>
              <a:t>For non-derivative methods can avoid this by having penalty proportional to absolute value of violation instead of its square!</a:t>
            </a:r>
          </a:p>
        </p:txBody>
      </p:sp>
      <p:sp>
        <p:nvSpPr>
          <p:cNvPr id="11266" name="Rectangle 2"/>
          <p:cNvSpPr>
            <a:spLocks noGrp="1" noChangeArrowheads="1"/>
          </p:cNvSpPr>
          <p:nvPr>
            <p:ph type="title"/>
          </p:nvPr>
        </p:nvSpPr>
        <p:spPr/>
        <p:txBody>
          <a:bodyPr/>
          <a:lstStyle/>
          <a:p>
            <a:r>
              <a:rPr lang="en-US" dirty="0"/>
              <a:t>Ex5.9) Penalty Method </a:t>
            </a:r>
            <a:r>
              <a:rPr lang="en-US" dirty="0" err="1"/>
              <a:t>SUMT</a:t>
            </a:r>
            <a:r>
              <a:rPr lang="en-US" dirty="0"/>
              <a:t> </a:t>
            </a:r>
            <a:r>
              <a:rPr lang="en-US" i="1" dirty="0"/>
              <a:t>cont</a:t>
            </a:r>
            <a:r>
              <a:rPr lang="en-US" dirty="0"/>
              <a:t>.</a:t>
            </a:r>
          </a:p>
        </p:txBody>
      </p:sp>
      <p:grpSp>
        <p:nvGrpSpPr>
          <p:cNvPr id="2" name="Group 1">
            <a:extLst>
              <a:ext uri="{FF2B5EF4-FFF2-40B4-BE49-F238E27FC236}">
                <a16:creationId xmlns:a16="http://schemas.microsoft.com/office/drawing/2014/main" id="{A374F3C5-EAC6-832B-99DD-B5567A2F4BE4}"/>
              </a:ext>
            </a:extLst>
          </p:cNvPr>
          <p:cNvGrpSpPr/>
          <p:nvPr/>
        </p:nvGrpSpPr>
        <p:grpSpPr>
          <a:xfrm>
            <a:off x="779522" y="2885605"/>
            <a:ext cx="7584956" cy="3515195"/>
            <a:chOff x="994399" y="1326835"/>
            <a:chExt cx="7584956" cy="3515195"/>
          </a:xfrm>
        </p:grpSpPr>
        <p:sp>
          <p:nvSpPr>
            <p:cNvPr id="4" name="Rectangle 1101">
              <a:extLst>
                <a:ext uri="{FF2B5EF4-FFF2-40B4-BE49-F238E27FC236}">
                  <a16:creationId xmlns:a16="http://schemas.microsoft.com/office/drawing/2014/main" id="{27ED21D6-31FE-23E2-9FCE-9D322D0EB44B}"/>
                </a:ext>
              </a:extLst>
            </p:cNvPr>
            <p:cNvSpPr>
              <a:spLocks noChangeArrowheads="1"/>
            </p:cNvSpPr>
            <p:nvPr/>
          </p:nvSpPr>
          <p:spPr bwMode="auto">
            <a:xfrm>
              <a:off x="4344151" y="348748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9789FF4-8EA0-0524-88FC-40113A14B439}"/>
                </a:ext>
              </a:extLst>
            </p:cNvPr>
            <p:cNvSpPr txBox="1"/>
            <p:nvPr/>
          </p:nvSpPr>
          <p:spPr>
            <a:xfrm>
              <a:off x="2276007" y="4534253"/>
              <a:ext cx="86754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 </a:t>
              </a:r>
              <a:r>
                <a:rPr lang="en-US" sz="1400" i="1" dirty="0">
                  <a:latin typeface="Euclid Symbol" panose="05050102010706020507" pitchFamily="18" charset="2"/>
                  <a:cs typeface="Arial" panose="020B0604020202020204" pitchFamily="34" charset="0"/>
                </a:rPr>
                <a:t>w</a:t>
              </a:r>
              <a:r>
                <a:rPr lang="en-US" sz="1400" dirty="0">
                  <a:latin typeface="Arial" panose="020B0604020202020204" pitchFamily="34" charset="0"/>
                  <a:cs typeface="Arial" panose="020B0604020202020204" pitchFamily="34" charset="0"/>
                </a:rPr>
                <a:t> = 1</a:t>
              </a:r>
            </a:p>
          </p:txBody>
        </p:sp>
        <p:grpSp>
          <p:nvGrpSpPr>
            <p:cNvPr id="8" name="Group 791">
              <a:extLst>
                <a:ext uri="{FF2B5EF4-FFF2-40B4-BE49-F238E27FC236}">
                  <a16:creationId xmlns:a16="http://schemas.microsoft.com/office/drawing/2014/main" id="{9D0A71DC-4E88-0A76-22D3-2D5F19889FB9}"/>
                </a:ext>
              </a:extLst>
            </p:cNvPr>
            <p:cNvGrpSpPr>
              <a:grpSpLocks/>
            </p:cNvGrpSpPr>
            <p:nvPr/>
          </p:nvGrpSpPr>
          <p:grpSpPr bwMode="auto">
            <a:xfrm>
              <a:off x="1235826" y="1423736"/>
              <a:ext cx="3298825" cy="2603500"/>
              <a:chOff x="462" y="898"/>
              <a:chExt cx="2078" cy="1640"/>
            </a:xfrm>
          </p:grpSpPr>
          <p:sp>
            <p:nvSpPr>
              <p:cNvPr id="12344" name="Rectangle 592">
                <a:extLst>
                  <a:ext uri="{FF2B5EF4-FFF2-40B4-BE49-F238E27FC236}">
                    <a16:creationId xmlns:a16="http://schemas.microsoft.com/office/drawing/2014/main" id="{92426492-D9FF-6540-06AC-22828F20F711}"/>
                  </a:ext>
                </a:extLst>
              </p:cNvPr>
              <p:cNvSpPr>
                <a:spLocks noChangeArrowheads="1"/>
              </p:cNvSpPr>
              <p:nvPr/>
            </p:nvSpPr>
            <p:spPr bwMode="auto">
              <a:xfrm>
                <a:off x="462" y="898"/>
                <a:ext cx="2078" cy="1640"/>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5" name="Line 593">
                <a:extLst>
                  <a:ext uri="{FF2B5EF4-FFF2-40B4-BE49-F238E27FC236}">
                    <a16:creationId xmlns:a16="http://schemas.microsoft.com/office/drawing/2014/main" id="{F616B4CE-C429-96BA-C48E-4E00B504AF95}"/>
                  </a:ext>
                </a:extLst>
              </p:cNvPr>
              <p:cNvSpPr>
                <a:spLocks noChangeShapeType="1"/>
              </p:cNvSpPr>
              <p:nvPr/>
            </p:nvSpPr>
            <p:spPr bwMode="auto">
              <a:xfrm flipH="1" flipV="1">
                <a:off x="744" y="2495"/>
                <a:ext cx="1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6" name="Line 594">
                <a:extLst>
                  <a:ext uri="{FF2B5EF4-FFF2-40B4-BE49-F238E27FC236}">
                    <a16:creationId xmlns:a16="http://schemas.microsoft.com/office/drawing/2014/main" id="{0432418D-2CFF-0BE6-09EC-7B4E0E65F629}"/>
                  </a:ext>
                </a:extLst>
              </p:cNvPr>
              <p:cNvSpPr>
                <a:spLocks noChangeShapeType="1"/>
              </p:cNvSpPr>
              <p:nvPr/>
            </p:nvSpPr>
            <p:spPr bwMode="auto">
              <a:xfrm flipH="1" flipV="1">
                <a:off x="739" y="2452"/>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7" name="Line 595">
                <a:extLst>
                  <a:ext uri="{FF2B5EF4-FFF2-40B4-BE49-F238E27FC236}">
                    <a16:creationId xmlns:a16="http://schemas.microsoft.com/office/drawing/2014/main" id="{13EDF875-A641-09E0-F721-317CD94C2EBB}"/>
                  </a:ext>
                </a:extLst>
              </p:cNvPr>
              <p:cNvSpPr>
                <a:spLocks noChangeShapeType="1"/>
              </p:cNvSpPr>
              <p:nvPr/>
            </p:nvSpPr>
            <p:spPr bwMode="auto">
              <a:xfrm flipH="1" flipV="1">
                <a:off x="730" y="2414"/>
                <a:ext cx="9"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8" name="Line 596">
                <a:extLst>
                  <a:ext uri="{FF2B5EF4-FFF2-40B4-BE49-F238E27FC236}">
                    <a16:creationId xmlns:a16="http://schemas.microsoft.com/office/drawing/2014/main" id="{40798F75-E8E8-8C1B-E4D8-A6B93679861C}"/>
                  </a:ext>
                </a:extLst>
              </p:cNvPr>
              <p:cNvSpPr>
                <a:spLocks noChangeShapeType="1"/>
              </p:cNvSpPr>
              <p:nvPr/>
            </p:nvSpPr>
            <p:spPr bwMode="auto">
              <a:xfrm flipH="1" flipV="1">
                <a:off x="725" y="2371"/>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9" name="Line 597">
                <a:extLst>
                  <a:ext uri="{FF2B5EF4-FFF2-40B4-BE49-F238E27FC236}">
                    <a16:creationId xmlns:a16="http://schemas.microsoft.com/office/drawing/2014/main" id="{D803C73A-7406-DFC5-6CD2-AB2FE2728AF9}"/>
                  </a:ext>
                </a:extLst>
              </p:cNvPr>
              <p:cNvSpPr>
                <a:spLocks noChangeShapeType="1"/>
              </p:cNvSpPr>
              <p:nvPr/>
            </p:nvSpPr>
            <p:spPr bwMode="auto">
              <a:xfrm flipH="1" flipV="1">
                <a:off x="720" y="2337"/>
                <a:ext cx="5" cy="3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0" name="Line 598">
                <a:extLst>
                  <a:ext uri="{FF2B5EF4-FFF2-40B4-BE49-F238E27FC236}">
                    <a16:creationId xmlns:a16="http://schemas.microsoft.com/office/drawing/2014/main" id="{3E876F65-0320-86B0-0C06-3A77568D5C5D}"/>
                  </a:ext>
                </a:extLst>
              </p:cNvPr>
              <p:cNvSpPr>
                <a:spLocks noChangeShapeType="1"/>
              </p:cNvSpPr>
              <p:nvPr/>
            </p:nvSpPr>
            <p:spPr bwMode="auto">
              <a:xfrm flipV="1">
                <a:off x="720" y="2332"/>
                <a:ext cx="0"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1" name="Line 599">
                <a:extLst>
                  <a:ext uri="{FF2B5EF4-FFF2-40B4-BE49-F238E27FC236}">
                    <a16:creationId xmlns:a16="http://schemas.microsoft.com/office/drawing/2014/main" id="{8141290D-1853-B97A-FA69-CAD59D4A8821}"/>
                  </a:ext>
                </a:extLst>
              </p:cNvPr>
              <p:cNvSpPr>
                <a:spLocks noChangeShapeType="1"/>
              </p:cNvSpPr>
              <p:nvPr/>
            </p:nvSpPr>
            <p:spPr bwMode="auto">
              <a:xfrm flipH="1" flipV="1">
                <a:off x="715" y="2289"/>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2" name="Line 600">
                <a:extLst>
                  <a:ext uri="{FF2B5EF4-FFF2-40B4-BE49-F238E27FC236}">
                    <a16:creationId xmlns:a16="http://schemas.microsoft.com/office/drawing/2014/main" id="{E9B3F17B-1F44-E3D9-E787-A3C2D3B192EC}"/>
                  </a:ext>
                </a:extLst>
              </p:cNvPr>
              <p:cNvSpPr>
                <a:spLocks noChangeShapeType="1"/>
              </p:cNvSpPr>
              <p:nvPr/>
            </p:nvSpPr>
            <p:spPr bwMode="auto">
              <a:xfrm flipH="1" flipV="1">
                <a:off x="711" y="2251"/>
                <a:ext cx="4"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3" name="Line 601">
                <a:extLst>
                  <a:ext uri="{FF2B5EF4-FFF2-40B4-BE49-F238E27FC236}">
                    <a16:creationId xmlns:a16="http://schemas.microsoft.com/office/drawing/2014/main" id="{9B967285-1B7B-6115-EF4C-29765B339234}"/>
                  </a:ext>
                </a:extLst>
              </p:cNvPr>
              <p:cNvSpPr>
                <a:spLocks noChangeShapeType="1"/>
              </p:cNvSpPr>
              <p:nvPr/>
            </p:nvSpPr>
            <p:spPr bwMode="auto">
              <a:xfrm flipH="1" flipV="1">
                <a:off x="706" y="2208"/>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4" name="Line 602">
                <a:extLst>
                  <a:ext uri="{FF2B5EF4-FFF2-40B4-BE49-F238E27FC236}">
                    <a16:creationId xmlns:a16="http://schemas.microsoft.com/office/drawing/2014/main" id="{7FC37A0D-B878-6B0D-0082-D39268764682}"/>
                  </a:ext>
                </a:extLst>
              </p:cNvPr>
              <p:cNvSpPr>
                <a:spLocks noChangeShapeType="1"/>
              </p:cNvSpPr>
              <p:nvPr/>
            </p:nvSpPr>
            <p:spPr bwMode="auto">
              <a:xfrm flipV="1">
                <a:off x="706" y="2169"/>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5" name="Line 603">
                <a:extLst>
                  <a:ext uri="{FF2B5EF4-FFF2-40B4-BE49-F238E27FC236}">
                    <a16:creationId xmlns:a16="http://schemas.microsoft.com/office/drawing/2014/main" id="{08BDD4BB-5B00-0354-B93C-13872AF6C012}"/>
                  </a:ext>
                </a:extLst>
              </p:cNvPr>
              <p:cNvSpPr>
                <a:spLocks noChangeShapeType="1"/>
              </p:cNvSpPr>
              <p:nvPr/>
            </p:nvSpPr>
            <p:spPr bwMode="auto">
              <a:xfrm flipH="1" flipV="1">
                <a:off x="701" y="2126"/>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6" name="Line 604">
                <a:extLst>
                  <a:ext uri="{FF2B5EF4-FFF2-40B4-BE49-F238E27FC236}">
                    <a16:creationId xmlns:a16="http://schemas.microsoft.com/office/drawing/2014/main" id="{0BB02B77-FF50-4771-FEB3-D80FF90D9039}"/>
                  </a:ext>
                </a:extLst>
              </p:cNvPr>
              <p:cNvSpPr>
                <a:spLocks noChangeShapeType="1"/>
              </p:cNvSpPr>
              <p:nvPr/>
            </p:nvSpPr>
            <p:spPr bwMode="auto">
              <a:xfrm flipV="1">
                <a:off x="701" y="2083"/>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7" name="Line 605">
                <a:extLst>
                  <a:ext uri="{FF2B5EF4-FFF2-40B4-BE49-F238E27FC236}">
                    <a16:creationId xmlns:a16="http://schemas.microsoft.com/office/drawing/2014/main" id="{F7E3205E-C26B-C8F3-22FE-158B43BDABA7}"/>
                  </a:ext>
                </a:extLst>
              </p:cNvPr>
              <p:cNvSpPr>
                <a:spLocks noChangeShapeType="1"/>
              </p:cNvSpPr>
              <p:nvPr/>
            </p:nvSpPr>
            <p:spPr bwMode="auto">
              <a:xfrm flipV="1">
                <a:off x="701" y="2045"/>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8" name="Line 606">
                <a:extLst>
                  <a:ext uri="{FF2B5EF4-FFF2-40B4-BE49-F238E27FC236}">
                    <a16:creationId xmlns:a16="http://schemas.microsoft.com/office/drawing/2014/main" id="{59B58932-6E7B-82FD-9226-07AA081F38EF}"/>
                  </a:ext>
                </a:extLst>
              </p:cNvPr>
              <p:cNvSpPr>
                <a:spLocks noChangeShapeType="1"/>
              </p:cNvSpPr>
              <p:nvPr/>
            </p:nvSpPr>
            <p:spPr bwMode="auto">
              <a:xfrm flipV="1">
                <a:off x="701" y="2001"/>
                <a:ext cx="0" cy="4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59" name="Line 607">
                <a:extLst>
                  <a:ext uri="{FF2B5EF4-FFF2-40B4-BE49-F238E27FC236}">
                    <a16:creationId xmlns:a16="http://schemas.microsoft.com/office/drawing/2014/main" id="{B203AFA7-4428-CD5B-6506-0F35D9A87D09}"/>
                  </a:ext>
                </a:extLst>
              </p:cNvPr>
              <p:cNvSpPr>
                <a:spLocks noChangeShapeType="1"/>
              </p:cNvSpPr>
              <p:nvPr/>
            </p:nvSpPr>
            <p:spPr bwMode="auto">
              <a:xfrm flipV="1">
                <a:off x="701" y="1963"/>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0" name="Line 608">
                <a:extLst>
                  <a:ext uri="{FF2B5EF4-FFF2-40B4-BE49-F238E27FC236}">
                    <a16:creationId xmlns:a16="http://schemas.microsoft.com/office/drawing/2014/main" id="{55F9515C-74E1-6AB0-EE89-25F4F19431B1}"/>
                  </a:ext>
                </a:extLst>
              </p:cNvPr>
              <p:cNvSpPr>
                <a:spLocks noChangeShapeType="1"/>
              </p:cNvSpPr>
              <p:nvPr/>
            </p:nvSpPr>
            <p:spPr bwMode="auto">
              <a:xfrm flipV="1">
                <a:off x="701" y="1920"/>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1" name="Line 609">
                <a:extLst>
                  <a:ext uri="{FF2B5EF4-FFF2-40B4-BE49-F238E27FC236}">
                    <a16:creationId xmlns:a16="http://schemas.microsoft.com/office/drawing/2014/main" id="{11C43982-B681-5862-07A8-EFFC971CA1BB}"/>
                  </a:ext>
                </a:extLst>
              </p:cNvPr>
              <p:cNvSpPr>
                <a:spLocks noChangeShapeType="1"/>
              </p:cNvSpPr>
              <p:nvPr/>
            </p:nvSpPr>
            <p:spPr bwMode="auto">
              <a:xfrm flipV="1">
                <a:off x="701" y="1881"/>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2" name="Line 610">
                <a:extLst>
                  <a:ext uri="{FF2B5EF4-FFF2-40B4-BE49-F238E27FC236}">
                    <a16:creationId xmlns:a16="http://schemas.microsoft.com/office/drawing/2014/main" id="{EA2B222D-D6E8-F929-7077-DE82C68A2A5E}"/>
                  </a:ext>
                </a:extLst>
              </p:cNvPr>
              <p:cNvSpPr>
                <a:spLocks noChangeShapeType="1"/>
              </p:cNvSpPr>
              <p:nvPr/>
            </p:nvSpPr>
            <p:spPr bwMode="auto">
              <a:xfrm flipV="1">
                <a:off x="701" y="1838"/>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3" name="Line 611">
                <a:extLst>
                  <a:ext uri="{FF2B5EF4-FFF2-40B4-BE49-F238E27FC236}">
                    <a16:creationId xmlns:a16="http://schemas.microsoft.com/office/drawing/2014/main" id="{D00A1398-42E6-A8F0-0833-1C431D843662}"/>
                  </a:ext>
                </a:extLst>
              </p:cNvPr>
              <p:cNvSpPr>
                <a:spLocks noChangeShapeType="1"/>
              </p:cNvSpPr>
              <p:nvPr/>
            </p:nvSpPr>
            <p:spPr bwMode="auto">
              <a:xfrm flipV="1">
                <a:off x="706" y="1800"/>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4" name="Line 612">
                <a:extLst>
                  <a:ext uri="{FF2B5EF4-FFF2-40B4-BE49-F238E27FC236}">
                    <a16:creationId xmlns:a16="http://schemas.microsoft.com/office/drawing/2014/main" id="{DB4488AF-27D0-8560-B59F-9AFCDF472485}"/>
                  </a:ext>
                </a:extLst>
              </p:cNvPr>
              <p:cNvSpPr>
                <a:spLocks noChangeShapeType="1"/>
              </p:cNvSpPr>
              <p:nvPr/>
            </p:nvSpPr>
            <p:spPr bwMode="auto">
              <a:xfrm flipV="1">
                <a:off x="706" y="1757"/>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5" name="Line 613">
                <a:extLst>
                  <a:ext uri="{FF2B5EF4-FFF2-40B4-BE49-F238E27FC236}">
                    <a16:creationId xmlns:a16="http://schemas.microsoft.com/office/drawing/2014/main" id="{39D4F21E-17EA-5CA7-CEE4-0C1AA11C8273}"/>
                  </a:ext>
                </a:extLst>
              </p:cNvPr>
              <p:cNvSpPr>
                <a:spLocks noChangeShapeType="1"/>
              </p:cNvSpPr>
              <p:nvPr/>
            </p:nvSpPr>
            <p:spPr bwMode="auto">
              <a:xfrm flipV="1">
                <a:off x="711" y="1714"/>
                <a:ext cx="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6" name="Line 614">
                <a:extLst>
                  <a:ext uri="{FF2B5EF4-FFF2-40B4-BE49-F238E27FC236}">
                    <a16:creationId xmlns:a16="http://schemas.microsoft.com/office/drawing/2014/main" id="{7EFBDC95-FE53-0D17-F16C-8545EF4A9506}"/>
                  </a:ext>
                </a:extLst>
              </p:cNvPr>
              <p:cNvSpPr>
                <a:spLocks noChangeShapeType="1"/>
              </p:cNvSpPr>
              <p:nvPr/>
            </p:nvSpPr>
            <p:spPr bwMode="auto">
              <a:xfrm flipV="1">
                <a:off x="715" y="1694"/>
                <a:ext cx="5" cy="20"/>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7" name="Line 615">
                <a:extLst>
                  <a:ext uri="{FF2B5EF4-FFF2-40B4-BE49-F238E27FC236}">
                    <a16:creationId xmlns:a16="http://schemas.microsoft.com/office/drawing/2014/main" id="{CC646DEC-348C-35AD-0434-36D0B948616A}"/>
                  </a:ext>
                </a:extLst>
              </p:cNvPr>
              <p:cNvSpPr>
                <a:spLocks noChangeShapeType="1"/>
              </p:cNvSpPr>
              <p:nvPr/>
            </p:nvSpPr>
            <p:spPr bwMode="auto">
              <a:xfrm flipV="1">
                <a:off x="720" y="1675"/>
                <a:ext cx="0" cy="1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8" name="Line 616">
                <a:extLst>
                  <a:ext uri="{FF2B5EF4-FFF2-40B4-BE49-F238E27FC236}">
                    <a16:creationId xmlns:a16="http://schemas.microsoft.com/office/drawing/2014/main" id="{A2FD2109-D5BE-3F4A-432D-0CD82FED9675}"/>
                  </a:ext>
                </a:extLst>
              </p:cNvPr>
              <p:cNvSpPr>
                <a:spLocks noChangeShapeType="1"/>
              </p:cNvSpPr>
              <p:nvPr/>
            </p:nvSpPr>
            <p:spPr bwMode="auto">
              <a:xfrm flipV="1">
                <a:off x="720" y="1632"/>
                <a:ext cx="1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69" name="Line 617">
                <a:extLst>
                  <a:ext uri="{FF2B5EF4-FFF2-40B4-BE49-F238E27FC236}">
                    <a16:creationId xmlns:a16="http://schemas.microsoft.com/office/drawing/2014/main" id="{77D1C074-6829-D283-194C-6C4CC0B1B224}"/>
                  </a:ext>
                </a:extLst>
              </p:cNvPr>
              <p:cNvSpPr>
                <a:spLocks noChangeShapeType="1"/>
              </p:cNvSpPr>
              <p:nvPr/>
            </p:nvSpPr>
            <p:spPr bwMode="auto">
              <a:xfrm flipV="1">
                <a:off x="730" y="1594"/>
                <a:ext cx="9"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0" name="Line 618">
                <a:extLst>
                  <a:ext uri="{FF2B5EF4-FFF2-40B4-BE49-F238E27FC236}">
                    <a16:creationId xmlns:a16="http://schemas.microsoft.com/office/drawing/2014/main" id="{B55BF5A6-3488-21F8-1A2F-809C8C9AB231}"/>
                  </a:ext>
                </a:extLst>
              </p:cNvPr>
              <p:cNvSpPr>
                <a:spLocks noChangeShapeType="1"/>
              </p:cNvSpPr>
              <p:nvPr/>
            </p:nvSpPr>
            <p:spPr bwMode="auto">
              <a:xfrm flipV="1">
                <a:off x="739" y="1551"/>
                <a:ext cx="1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1" name="Line 619">
                <a:extLst>
                  <a:ext uri="{FF2B5EF4-FFF2-40B4-BE49-F238E27FC236}">
                    <a16:creationId xmlns:a16="http://schemas.microsoft.com/office/drawing/2014/main" id="{24D559DB-321C-8AF0-A79C-ED2BDB84DB6C}"/>
                  </a:ext>
                </a:extLst>
              </p:cNvPr>
              <p:cNvSpPr>
                <a:spLocks noChangeShapeType="1"/>
              </p:cNvSpPr>
              <p:nvPr/>
            </p:nvSpPr>
            <p:spPr bwMode="auto">
              <a:xfrm flipV="1">
                <a:off x="754" y="1512"/>
                <a:ext cx="9"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2" name="Line 620">
                <a:extLst>
                  <a:ext uri="{FF2B5EF4-FFF2-40B4-BE49-F238E27FC236}">
                    <a16:creationId xmlns:a16="http://schemas.microsoft.com/office/drawing/2014/main" id="{C6B25FE2-4B85-A6EE-EF05-96B0C802A9F8}"/>
                  </a:ext>
                </a:extLst>
              </p:cNvPr>
              <p:cNvSpPr>
                <a:spLocks noChangeShapeType="1"/>
              </p:cNvSpPr>
              <p:nvPr/>
            </p:nvSpPr>
            <p:spPr bwMode="auto">
              <a:xfrm flipV="1">
                <a:off x="763" y="1493"/>
                <a:ext cx="10" cy="1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3" name="Line 621">
                <a:extLst>
                  <a:ext uri="{FF2B5EF4-FFF2-40B4-BE49-F238E27FC236}">
                    <a16:creationId xmlns:a16="http://schemas.microsoft.com/office/drawing/2014/main" id="{8745E3C9-842C-4C42-0794-9711A689F0E1}"/>
                  </a:ext>
                </a:extLst>
              </p:cNvPr>
              <p:cNvSpPr>
                <a:spLocks noChangeShapeType="1"/>
              </p:cNvSpPr>
              <p:nvPr/>
            </p:nvSpPr>
            <p:spPr bwMode="auto">
              <a:xfrm flipV="1">
                <a:off x="773" y="1469"/>
                <a:ext cx="10" cy="2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4" name="Line 622">
                <a:extLst>
                  <a:ext uri="{FF2B5EF4-FFF2-40B4-BE49-F238E27FC236}">
                    <a16:creationId xmlns:a16="http://schemas.microsoft.com/office/drawing/2014/main" id="{924C7ED9-DEB0-1B0A-CE26-1247696679F8}"/>
                  </a:ext>
                </a:extLst>
              </p:cNvPr>
              <p:cNvSpPr>
                <a:spLocks noChangeShapeType="1"/>
              </p:cNvSpPr>
              <p:nvPr/>
            </p:nvSpPr>
            <p:spPr bwMode="auto">
              <a:xfrm flipV="1">
                <a:off x="783" y="1431"/>
                <a:ext cx="28"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5" name="Line 623">
                <a:extLst>
                  <a:ext uri="{FF2B5EF4-FFF2-40B4-BE49-F238E27FC236}">
                    <a16:creationId xmlns:a16="http://schemas.microsoft.com/office/drawing/2014/main" id="{7AC288C2-394E-3296-3F35-33C5A0538E41}"/>
                  </a:ext>
                </a:extLst>
              </p:cNvPr>
              <p:cNvSpPr>
                <a:spLocks noChangeShapeType="1"/>
              </p:cNvSpPr>
              <p:nvPr/>
            </p:nvSpPr>
            <p:spPr bwMode="auto">
              <a:xfrm flipV="1">
                <a:off x="811" y="1412"/>
                <a:ext cx="10" cy="1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6" name="Line 624">
                <a:extLst>
                  <a:ext uri="{FF2B5EF4-FFF2-40B4-BE49-F238E27FC236}">
                    <a16:creationId xmlns:a16="http://schemas.microsoft.com/office/drawing/2014/main" id="{3ABF8EFB-FACD-AA29-BB11-F44A54D5BB79}"/>
                  </a:ext>
                </a:extLst>
              </p:cNvPr>
              <p:cNvSpPr>
                <a:spLocks noChangeShapeType="1"/>
              </p:cNvSpPr>
              <p:nvPr/>
            </p:nvSpPr>
            <p:spPr bwMode="auto">
              <a:xfrm flipV="1">
                <a:off x="821" y="1388"/>
                <a:ext cx="48" cy="2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7" name="Line 625">
                <a:extLst>
                  <a:ext uri="{FF2B5EF4-FFF2-40B4-BE49-F238E27FC236}">
                    <a16:creationId xmlns:a16="http://schemas.microsoft.com/office/drawing/2014/main" id="{059A7659-AC2D-3986-1921-EFB5FE9DB9FA}"/>
                  </a:ext>
                </a:extLst>
              </p:cNvPr>
              <p:cNvSpPr>
                <a:spLocks noChangeShapeType="1"/>
              </p:cNvSpPr>
              <p:nvPr/>
            </p:nvSpPr>
            <p:spPr bwMode="auto">
              <a:xfrm flipV="1">
                <a:off x="869" y="1383"/>
                <a:ext cx="5"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8" name="Line 626">
                <a:extLst>
                  <a:ext uri="{FF2B5EF4-FFF2-40B4-BE49-F238E27FC236}">
                    <a16:creationId xmlns:a16="http://schemas.microsoft.com/office/drawing/2014/main" id="{15A54C01-F1DD-ED8E-4730-8B56936F2664}"/>
                  </a:ext>
                </a:extLst>
              </p:cNvPr>
              <p:cNvSpPr>
                <a:spLocks noChangeShapeType="1"/>
              </p:cNvSpPr>
              <p:nvPr/>
            </p:nvSpPr>
            <p:spPr bwMode="auto">
              <a:xfrm>
                <a:off x="874" y="1383"/>
                <a:ext cx="14"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79" name="Line 627">
                <a:extLst>
                  <a:ext uri="{FF2B5EF4-FFF2-40B4-BE49-F238E27FC236}">
                    <a16:creationId xmlns:a16="http://schemas.microsoft.com/office/drawing/2014/main" id="{0BC19733-2531-EAE5-F83A-67FD52992CD0}"/>
                  </a:ext>
                </a:extLst>
              </p:cNvPr>
              <p:cNvSpPr>
                <a:spLocks noChangeShapeType="1"/>
              </p:cNvSpPr>
              <p:nvPr/>
            </p:nvSpPr>
            <p:spPr bwMode="auto">
              <a:xfrm>
                <a:off x="888" y="1388"/>
                <a:ext cx="38" cy="1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0" name="Line 628">
                <a:extLst>
                  <a:ext uri="{FF2B5EF4-FFF2-40B4-BE49-F238E27FC236}">
                    <a16:creationId xmlns:a16="http://schemas.microsoft.com/office/drawing/2014/main" id="{D93FF1C2-B4D8-6B93-B256-CFEEC877AD1D}"/>
                  </a:ext>
                </a:extLst>
              </p:cNvPr>
              <p:cNvSpPr>
                <a:spLocks noChangeShapeType="1"/>
              </p:cNvSpPr>
              <p:nvPr/>
            </p:nvSpPr>
            <p:spPr bwMode="auto">
              <a:xfrm>
                <a:off x="926" y="1402"/>
                <a:ext cx="29" cy="2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1" name="Line 629">
                <a:extLst>
                  <a:ext uri="{FF2B5EF4-FFF2-40B4-BE49-F238E27FC236}">
                    <a16:creationId xmlns:a16="http://schemas.microsoft.com/office/drawing/2014/main" id="{278E7ABF-B2FE-F45E-8C1E-120B59622E6B}"/>
                  </a:ext>
                </a:extLst>
              </p:cNvPr>
              <p:cNvSpPr>
                <a:spLocks noChangeShapeType="1"/>
              </p:cNvSpPr>
              <p:nvPr/>
            </p:nvSpPr>
            <p:spPr bwMode="auto">
              <a:xfrm>
                <a:off x="955" y="1431"/>
                <a:ext cx="24" cy="2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2" name="Line 630">
                <a:extLst>
                  <a:ext uri="{FF2B5EF4-FFF2-40B4-BE49-F238E27FC236}">
                    <a16:creationId xmlns:a16="http://schemas.microsoft.com/office/drawing/2014/main" id="{46373BA3-84B4-FF2F-1A43-CE45D8264387}"/>
                  </a:ext>
                </a:extLst>
              </p:cNvPr>
              <p:cNvSpPr>
                <a:spLocks noChangeShapeType="1"/>
              </p:cNvSpPr>
              <p:nvPr/>
            </p:nvSpPr>
            <p:spPr bwMode="auto">
              <a:xfrm>
                <a:off x="979" y="1455"/>
                <a:ext cx="9" cy="1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3" name="Line 631">
                <a:extLst>
                  <a:ext uri="{FF2B5EF4-FFF2-40B4-BE49-F238E27FC236}">
                    <a16:creationId xmlns:a16="http://schemas.microsoft.com/office/drawing/2014/main" id="{2DEAC545-CC2F-88DB-F12D-A427C028D616}"/>
                  </a:ext>
                </a:extLst>
              </p:cNvPr>
              <p:cNvSpPr>
                <a:spLocks noChangeShapeType="1"/>
              </p:cNvSpPr>
              <p:nvPr/>
            </p:nvSpPr>
            <p:spPr bwMode="auto">
              <a:xfrm>
                <a:off x="988" y="1469"/>
                <a:ext cx="2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4" name="Line 632">
                <a:extLst>
                  <a:ext uri="{FF2B5EF4-FFF2-40B4-BE49-F238E27FC236}">
                    <a16:creationId xmlns:a16="http://schemas.microsoft.com/office/drawing/2014/main" id="{76D5D100-7F30-0857-6DE4-E06F7E49F160}"/>
                  </a:ext>
                </a:extLst>
              </p:cNvPr>
              <p:cNvSpPr>
                <a:spLocks noChangeShapeType="1"/>
              </p:cNvSpPr>
              <p:nvPr/>
            </p:nvSpPr>
            <p:spPr bwMode="auto">
              <a:xfrm>
                <a:off x="1008" y="1512"/>
                <a:ext cx="24"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5" name="Line 633">
                <a:extLst>
                  <a:ext uri="{FF2B5EF4-FFF2-40B4-BE49-F238E27FC236}">
                    <a16:creationId xmlns:a16="http://schemas.microsoft.com/office/drawing/2014/main" id="{965176A3-7849-971E-63DA-ADE262A154EC}"/>
                  </a:ext>
                </a:extLst>
              </p:cNvPr>
              <p:cNvSpPr>
                <a:spLocks noChangeShapeType="1"/>
              </p:cNvSpPr>
              <p:nvPr/>
            </p:nvSpPr>
            <p:spPr bwMode="auto">
              <a:xfrm>
                <a:off x="1032" y="1551"/>
                <a:ext cx="1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6" name="Line 634">
                <a:extLst>
                  <a:ext uri="{FF2B5EF4-FFF2-40B4-BE49-F238E27FC236}">
                    <a16:creationId xmlns:a16="http://schemas.microsoft.com/office/drawing/2014/main" id="{B8083A2E-A98F-1BB0-DDF5-6BDB8AE25B6C}"/>
                  </a:ext>
                </a:extLst>
              </p:cNvPr>
              <p:cNvSpPr>
                <a:spLocks noChangeShapeType="1"/>
              </p:cNvSpPr>
              <p:nvPr/>
            </p:nvSpPr>
            <p:spPr bwMode="auto">
              <a:xfrm>
                <a:off x="1046" y="1594"/>
                <a:ext cx="14"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7" name="Line 635">
                <a:extLst>
                  <a:ext uri="{FF2B5EF4-FFF2-40B4-BE49-F238E27FC236}">
                    <a16:creationId xmlns:a16="http://schemas.microsoft.com/office/drawing/2014/main" id="{900775FB-EB61-85A0-2F8B-A676878469EF}"/>
                  </a:ext>
                </a:extLst>
              </p:cNvPr>
              <p:cNvSpPr>
                <a:spLocks noChangeShapeType="1"/>
              </p:cNvSpPr>
              <p:nvPr/>
            </p:nvSpPr>
            <p:spPr bwMode="auto">
              <a:xfrm>
                <a:off x="1060" y="1632"/>
                <a:ext cx="1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8" name="Line 636">
                <a:extLst>
                  <a:ext uri="{FF2B5EF4-FFF2-40B4-BE49-F238E27FC236}">
                    <a16:creationId xmlns:a16="http://schemas.microsoft.com/office/drawing/2014/main" id="{03DD0C32-0021-1016-51C9-BEC2770CE791}"/>
                  </a:ext>
                </a:extLst>
              </p:cNvPr>
              <p:cNvSpPr>
                <a:spLocks noChangeShapeType="1"/>
              </p:cNvSpPr>
              <p:nvPr/>
            </p:nvSpPr>
            <p:spPr bwMode="auto">
              <a:xfrm>
                <a:off x="1075" y="1675"/>
                <a:ext cx="9" cy="2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89" name="Line 637">
                <a:extLst>
                  <a:ext uri="{FF2B5EF4-FFF2-40B4-BE49-F238E27FC236}">
                    <a16:creationId xmlns:a16="http://schemas.microsoft.com/office/drawing/2014/main" id="{A525C24F-AAD9-A1F9-AC7F-14317B225898}"/>
                  </a:ext>
                </a:extLst>
              </p:cNvPr>
              <p:cNvSpPr>
                <a:spLocks noChangeShapeType="1"/>
              </p:cNvSpPr>
              <p:nvPr/>
            </p:nvSpPr>
            <p:spPr bwMode="auto">
              <a:xfrm>
                <a:off x="1084" y="1704"/>
                <a:ext cx="0" cy="10"/>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0" name="Line 638">
                <a:extLst>
                  <a:ext uri="{FF2B5EF4-FFF2-40B4-BE49-F238E27FC236}">
                    <a16:creationId xmlns:a16="http://schemas.microsoft.com/office/drawing/2014/main" id="{8FB38F63-A204-3C1D-3EAA-3C58933277DD}"/>
                  </a:ext>
                </a:extLst>
              </p:cNvPr>
              <p:cNvSpPr>
                <a:spLocks noChangeShapeType="1"/>
              </p:cNvSpPr>
              <p:nvPr/>
            </p:nvSpPr>
            <p:spPr bwMode="auto">
              <a:xfrm>
                <a:off x="1084" y="1714"/>
                <a:ext cx="1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1" name="Line 639">
                <a:extLst>
                  <a:ext uri="{FF2B5EF4-FFF2-40B4-BE49-F238E27FC236}">
                    <a16:creationId xmlns:a16="http://schemas.microsoft.com/office/drawing/2014/main" id="{4FB2E0E6-2540-116F-E1B3-2271B2EE3262}"/>
                  </a:ext>
                </a:extLst>
              </p:cNvPr>
              <p:cNvSpPr>
                <a:spLocks noChangeShapeType="1"/>
              </p:cNvSpPr>
              <p:nvPr/>
            </p:nvSpPr>
            <p:spPr bwMode="auto">
              <a:xfrm>
                <a:off x="1094" y="1757"/>
                <a:ext cx="9"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2" name="Line 640">
                <a:extLst>
                  <a:ext uri="{FF2B5EF4-FFF2-40B4-BE49-F238E27FC236}">
                    <a16:creationId xmlns:a16="http://schemas.microsoft.com/office/drawing/2014/main" id="{1236968F-E41D-4F12-5CA4-BFE9B6FD2FBF}"/>
                  </a:ext>
                </a:extLst>
              </p:cNvPr>
              <p:cNvSpPr>
                <a:spLocks noChangeShapeType="1"/>
              </p:cNvSpPr>
              <p:nvPr/>
            </p:nvSpPr>
            <p:spPr bwMode="auto">
              <a:xfrm>
                <a:off x="1103" y="1800"/>
                <a:ext cx="1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3" name="Line 641">
                <a:extLst>
                  <a:ext uri="{FF2B5EF4-FFF2-40B4-BE49-F238E27FC236}">
                    <a16:creationId xmlns:a16="http://schemas.microsoft.com/office/drawing/2014/main" id="{BEDA368A-50A1-EBD4-0436-5A5926CFADF2}"/>
                  </a:ext>
                </a:extLst>
              </p:cNvPr>
              <p:cNvSpPr>
                <a:spLocks noChangeShapeType="1"/>
              </p:cNvSpPr>
              <p:nvPr/>
            </p:nvSpPr>
            <p:spPr bwMode="auto">
              <a:xfrm>
                <a:off x="1113" y="1838"/>
                <a:ext cx="1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4" name="Line 642">
                <a:extLst>
                  <a:ext uri="{FF2B5EF4-FFF2-40B4-BE49-F238E27FC236}">
                    <a16:creationId xmlns:a16="http://schemas.microsoft.com/office/drawing/2014/main" id="{31D84824-03C2-E227-F411-8F12FC9CA737}"/>
                  </a:ext>
                </a:extLst>
              </p:cNvPr>
              <p:cNvSpPr>
                <a:spLocks noChangeShapeType="1"/>
              </p:cNvSpPr>
              <p:nvPr/>
            </p:nvSpPr>
            <p:spPr bwMode="auto">
              <a:xfrm>
                <a:off x="1123" y="1881"/>
                <a:ext cx="4"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5" name="Line 643">
                <a:extLst>
                  <a:ext uri="{FF2B5EF4-FFF2-40B4-BE49-F238E27FC236}">
                    <a16:creationId xmlns:a16="http://schemas.microsoft.com/office/drawing/2014/main" id="{EF0B69B5-C1E0-E0EC-BDF7-F4A2AC22D1B5}"/>
                  </a:ext>
                </a:extLst>
              </p:cNvPr>
              <p:cNvSpPr>
                <a:spLocks noChangeShapeType="1"/>
              </p:cNvSpPr>
              <p:nvPr/>
            </p:nvSpPr>
            <p:spPr bwMode="auto">
              <a:xfrm>
                <a:off x="1127" y="1920"/>
                <a:ext cx="1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6" name="Line 644">
                <a:extLst>
                  <a:ext uri="{FF2B5EF4-FFF2-40B4-BE49-F238E27FC236}">
                    <a16:creationId xmlns:a16="http://schemas.microsoft.com/office/drawing/2014/main" id="{C0A8E8DE-B0BB-620A-A625-B3339FA07599}"/>
                  </a:ext>
                </a:extLst>
              </p:cNvPr>
              <p:cNvSpPr>
                <a:spLocks noChangeShapeType="1"/>
              </p:cNvSpPr>
              <p:nvPr/>
            </p:nvSpPr>
            <p:spPr bwMode="auto">
              <a:xfrm>
                <a:off x="1137" y="1958"/>
                <a:ext cx="0"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7" name="Line 645">
                <a:extLst>
                  <a:ext uri="{FF2B5EF4-FFF2-40B4-BE49-F238E27FC236}">
                    <a16:creationId xmlns:a16="http://schemas.microsoft.com/office/drawing/2014/main" id="{AA5770EE-A3F1-41FF-C0AC-29B90C5FBA7B}"/>
                  </a:ext>
                </a:extLst>
              </p:cNvPr>
              <p:cNvSpPr>
                <a:spLocks noChangeShapeType="1"/>
              </p:cNvSpPr>
              <p:nvPr/>
            </p:nvSpPr>
            <p:spPr bwMode="auto">
              <a:xfrm>
                <a:off x="1137" y="1963"/>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8" name="Line 646">
                <a:extLst>
                  <a:ext uri="{FF2B5EF4-FFF2-40B4-BE49-F238E27FC236}">
                    <a16:creationId xmlns:a16="http://schemas.microsoft.com/office/drawing/2014/main" id="{00D309F9-0FA0-4F9A-CE1D-736247217FAD}"/>
                  </a:ext>
                </a:extLst>
              </p:cNvPr>
              <p:cNvSpPr>
                <a:spLocks noChangeShapeType="1"/>
              </p:cNvSpPr>
              <p:nvPr/>
            </p:nvSpPr>
            <p:spPr bwMode="auto">
              <a:xfrm>
                <a:off x="1142" y="2001"/>
                <a:ext cx="4" cy="4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99" name="Line 647">
                <a:extLst>
                  <a:ext uri="{FF2B5EF4-FFF2-40B4-BE49-F238E27FC236}">
                    <a16:creationId xmlns:a16="http://schemas.microsoft.com/office/drawing/2014/main" id="{905401B4-3CA9-96FD-6E3A-A2D1CEC23447}"/>
                  </a:ext>
                </a:extLst>
              </p:cNvPr>
              <p:cNvSpPr>
                <a:spLocks noChangeShapeType="1"/>
              </p:cNvSpPr>
              <p:nvPr/>
            </p:nvSpPr>
            <p:spPr bwMode="auto">
              <a:xfrm>
                <a:off x="1146" y="2045"/>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0" name="Line 648">
                <a:extLst>
                  <a:ext uri="{FF2B5EF4-FFF2-40B4-BE49-F238E27FC236}">
                    <a16:creationId xmlns:a16="http://schemas.microsoft.com/office/drawing/2014/main" id="{575C4098-BD3D-AA21-5AB0-19B7E981E9DB}"/>
                  </a:ext>
                </a:extLst>
              </p:cNvPr>
              <p:cNvSpPr>
                <a:spLocks noChangeShapeType="1"/>
              </p:cNvSpPr>
              <p:nvPr/>
            </p:nvSpPr>
            <p:spPr bwMode="auto">
              <a:xfrm>
                <a:off x="1146" y="2083"/>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1" name="Line 649">
                <a:extLst>
                  <a:ext uri="{FF2B5EF4-FFF2-40B4-BE49-F238E27FC236}">
                    <a16:creationId xmlns:a16="http://schemas.microsoft.com/office/drawing/2014/main" id="{C7B9EE3E-4325-DFEF-4D4D-4B1158DDB90E}"/>
                  </a:ext>
                </a:extLst>
              </p:cNvPr>
              <p:cNvSpPr>
                <a:spLocks noChangeShapeType="1"/>
              </p:cNvSpPr>
              <p:nvPr/>
            </p:nvSpPr>
            <p:spPr bwMode="auto">
              <a:xfrm>
                <a:off x="1151" y="2126"/>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2" name="Line 650">
                <a:extLst>
                  <a:ext uri="{FF2B5EF4-FFF2-40B4-BE49-F238E27FC236}">
                    <a16:creationId xmlns:a16="http://schemas.microsoft.com/office/drawing/2014/main" id="{A8368650-9512-520E-0409-FB3C5C0CA14B}"/>
                  </a:ext>
                </a:extLst>
              </p:cNvPr>
              <p:cNvSpPr>
                <a:spLocks noChangeShapeType="1"/>
              </p:cNvSpPr>
              <p:nvPr/>
            </p:nvSpPr>
            <p:spPr bwMode="auto">
              <a:xfrm>
                <a:off x="1156" y="2169"/>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3" name="Line 651">
                <a:extLst>
                  <a:ext uri="{FF2B5EF4-FFF2-40B4-BE49-F238E27FC236}">
                    <a16:creationId xmlns:a16="http://schemas.microsoft.com/office/drawing/2014/main" id="{F03F7EB5-47B3-5FB8-34A6-EAAC8249635C}"/>
                  </a:ext>
                </a:extLst>
              </p:cNvPr>
              <p:cNvSpPr>
                <a:spLocks noChangeShapeType="1"/>
              </p:cNvSpPr>
              <p:nvPr/>
            </p:nvSpPr>
            <p:spPr bwMode="auto">
              <a:xfrm>
                <a:off x="1156" y="2208"/>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4" name="Line 652">
                <a:extLst>
                  <a:ext uri="{FF2B5EF4-FFF2-40B4-BE49-F238E27FC236}">
                    <a16:creationId xmlns:a16="http://schemas.microsoft.com/office/drawing/2014/main" id="{41663856-05BC-12FB-2293-17759B077F1F}"/>
                  </a:ext>
                </a:extLst>
              </p:cNvPr>
              <p:cNvSpPr>
                <a:spLocks noChangeShapeType="1"/>
              </p:cNvSpPr>
              <p:nvPr/>
            </p:nvSpPr>
            <p:spPr bwMode="auto">
              <a:xfrm>
                <a:off x="1161" y="2251"/>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5" name="Line 653">
                <a:extLst>
                  <a:ext uri="{FF2B5EF4-FFF2-40B4-BE49-F238E27FC236}">
                    <a16:creationId xmlns:a16="http://schemas.microsoft.com/office/drawing/2014/main" id="{093136BE-60DC-4702-A771-2637860DAD63}"/>
                  </a:ext>
                </a:extLst>
              </p:cNvPr>
              <p:cNvSpPr>
                <a:spLocks noChangeShapeType="1"/>
              </p:cNvSpPr>
              <p:nvPr/>
            </p:nvSpPr>
            <p:spPr bwMode="auto">
              <a:xfrm>
                <a:off x="1161" y="2289"/>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6" name="Line 654">
                <a:extLst>
                  <a:ext uri="{FF2B5EF4-FFF2-40B4-BE49-F238E27FC236}">
                    <a16:creationId xmlns:a16="http://schemas.microsoft.com/office/drawing/2014/main" id="{4E2F9903-3924-A1D6-E903-AFFAD3D87EBD}"/>
                  </a:ext>
                </a:extLst>
              </p:cNvPr>
              <p:cNvSpPr>
                <a:spLocks noChangeShapeType="1"/>
              </p:cNvSpPr>
              <p:nvPr/>
            </p:nvSpPr>
            <p:spPr bwMode="auto">
              <a:xfrm>
                <a:off x="1161" y="2332"/>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7" name="Line 655">
                <a:extLst>
                  <a:ext uri="{FF2B5EF4-FFF2-40B4-BE49-F238E27FC236}">
                    <a16:creationId xmlns:a16="http://schemas.microsoft.com/office/drawing/2014/main" id="{B59C3412-B4E0-6520-0461-EC74AC247131}"/>
                  </a:ext>
                </a:extLst>
              </p:cNvPr>
              <p:cNvSpPr>
                <a:spLocks noChangeShapeType="1"/>
              </p:cNvSpPr>
              <p:nvPr/>
            </p:nvSpPr>
            <p:spPr bwMode="auto">
              <a:xfrm>
                <a:off x="1161" y="2371"/>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8" name="Line 656">
                <a:extLst>
                  <a:ext uri="{FF2B5EF4-FFF2-40B4-BE49-F238E27FC236}">
                    <a16:creationId xmlns:a16="http://schemas.microsoft.com/office/drawing/2014/main" id="{02954716-5156-60CC-27A9-E0C4E7C5C1E1}"/>
                  </a:ext>
                </a:extLst>
              </p:cNvPr>
              <p:cNvSpPr>
                <a:spLocks noChangeShapeType="1"/>
              </p:cNvSpPr>
              <p:nvPr/>
            </p:nvSpPr>
            <p:spPr bwMode="auto">
              <a:xfrm flipH="1">
                <a:off x="1156" y="2414"/>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09" name="Line 657">
                <a:extLst>
                  <a:ext uri="{FF2B5EF4-FFF2-40B4-BE49-F238E27FC236}">
                    <a16:creationId xmlns:a16="http://schemas.microsoft.com/office/drawing/2014/main" id="{157E30D0-46A5-AE02-AC17-9A5EAD4E8C50}"/>
                  </a:ext>
                </a:extLst>
              </p:cNvPr>
              <p:cNvSpPr>
                <a:spLocks noChangeShapeType="1"/>
              </p:cNvSpPr>
              <p:nvPr/>
            </p:nvSpPr>
            <p:spPr bwMode="auto">
              <a:xfrm>
                <a:off x="1156" y="2452"/>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0" name="Line 658">
                <a:extLst>
                  <a:ext uri="{FF2B5EF4-FFF2-40B4-BE49-F238E27FC236}">
                    <a16:creationId xmlns:a16="http://schemas.microsoft.com/office/drawing/2014/main" id="{263CB37A-19DB-0D2D-2E88-2E35BCADCC24}"/>
                  </a:ext>
                </a:extLst>
              </p:cNvPr>
              <p:cNvSpPr>
                <a:spLocks noChangeShapeType="1"/>
              </p:cNvSpPr>
              <p:nvPr/>
            </p:nvSpPr>
            <p:spPr bwMode="auto">
              <a:xfrm flipH="1">
                <a:off x="1151" y="2495"/>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1" name="Line 659">
                <a:extLst>
                  <a:ext uri="{FF2B5EF4-FFF2-40B4-BE49-F238E27FC236}">
                    <a16:creationId xmlns:a16="http://schemas.microsoft.com/office/drawing/2014/main" id="{3E9F3696-DA28-F3CF-42BA-AC774B238B8B}"/>
                  </a:ext>
                </a:extLst>
              </p:cNvPr>
              <p:cNvSpPr>
                <a:spLocks noChangeShapeType="1"/>
              </p:cNvSpPr>
              <p:nvPr/>
            </p:nvSpPr>
            <p:spPr bwMode="auto">
              <a:xfrm>
                <a:off x="1281" y="898"/>
                <a:ext cx="9" cy="34"/>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2" name="Line 660">
                <a:extLst>
                  <a:ext uri="{FF2B5EF4-FFF2-40B4-BE49-F238E27FC236}">
                    <a16:creationId xmlns:a16="http://schemas.microsoft.com/office/drawing/2014/main" id="{8259DEF3-780A-70DE-9950-702B63040D70}"/>
                  </a:ext>
                </a:extLst>
              </p:cNvPr>
              <p:cNvSpPr>
                <a:spLocks noChangeShapeType="1"/>
              </p:cNvSpPr>
              <p:nvPr/>
            </p:nvSpPr>
            <p:spPr bwMode="auto">
              <a:xfrm>
                <a:off x="1290" y="932"/>
                <a:ext cx="0" cy="5"/>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3" name="Line 661">
                <a:extLst>
                  <a:ext uri="{FF2B5EF4-FFF2-40B4-BE49-F238E27FC236}">
                    <a16:creationId xmlns:a16="http://schemas.microsoft.com/office/drawing/2014/main" id="{0842F2F3-09E2-4D73-5721-53049437E8B4}"/>
                  </a:ext>
                </a:extLst>
              </p:cNvPr>
              <p:cNvSpPr>
                <a:spLocks noChangeShapeType="1"/>
              </p:cNvSpPr>
              <p:nvPr/>
            </p:nvSpPr>
            <p:spPr bwMode="auto">
              <a:xfrm>
                <a:off x="1290" y="937"/>
                <a:ext cx="1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4" name="Line 662">
                <a:extLst>
                  <a:ext uri="{FF2B5EF4-FFF2-40B4-BE49-F238E27FC236}">
                    <a16:creationId xmlns:a16="http://schemas.microsoft.com/office/drawing/2014/main" id="{71D4445F-0DFB-D1EC-159B-7FEA6D192D01}"/>
                  </a:ext>
                </a:extLst>
              </p:cNvPr>
              <p:cNvSpPr>
                <a:spLocks noChangeShapeType="1"/>
              </p:cNvSpPr>
              <p:nvPr/>
            </p:nvSpPr>
            <p:spPr bwMode="auto">
              <a:xfrm>
                <a:off x="1305" y="980"/>
                <a:ext cx="9"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5" name="Line 663">
                <a:extLst>
                  <a:ext uri="{FF2B5EF4-FFF2-40B4-BE49-F238E27FC236}">
                    <a16:creationId xmlns:a16="http://schemas.microsoft.com/office/drawing/2014/main" id="{C7E8EABE-1EF6-A705-B168-C53723C09D36}"/>
                  </a:ext>
                </a:extLst>
              </p:cNvPr>
              <p:cNvSpPr>
                <a:spLocks noChangeShapeType="1"/>
              </p:cNvSpPr>
              <p:nvPr/>
            </p:nvSpPr>
            <p:spPr bwMode="auto">
              <a:xfrm>
                <a:off x="1314" y="1018"/>
                <a:ext cx="14" cy="44"/>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6" name="Line 664">
                <a:extLst>
                  <a:ext uri="{FF2B5EF4-FFF2-40B4-BE49-F238E27FC236}">
                    <a16:creationId xmlns:a16="http://schemas.microsoft.com/office/drawing/2014/main" id="{5D4C4E8E-CF97-90D4-48C9-DC16B096CA87}"/>
                  </a:ext>
                </a:extLst>
              </p:cNvPr>
              <p:cNvSpPr>
                <a:spLocks noChangeShapeType="1"/>
              </p:cNvSpPr>
              <p:nvPr/>
            </p:nvSpPr>
            <p:spPr bwMode="auto">
              <a:xfrm>
                <a:off x="1328" y="1062"/>
                <a:ext cx="10"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7" name="Line 665">
                <a:extLst>
                  <a:ext uri="{FF2B5EF4-FFF2-40B4-BE49-F238E27FC236}">
                    <a16:creationId xmlns:a16="http://schemas.microsoft.com/office/drawing/2014/main" id="{70C2F5AC-E456-C157-90E2-8DEDE672C480}"/>
                  </a:ext>
                </a:extLst>
              </p:cNvPr>
              <p:cNvSpPr>
                <a:spLocks noChangeShapeType="1"/>
              </p:cNvSpPr>
              <p:nvPr/>
            </p:nvSpPr>
            <p:spPr bwMode="auto">
              <a:xfrm>
                <a:off x="1338" y="1100"/>
                <a:ext cx="5" cy="24"/>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8" name="Line 666">
                <a:extLst>
                  <a:ext uri="{FF2B5EF4-FFF2-40B4-BE49-F238E27FC236}">
                    <a16:creationId xmlns:a16="http://schemas.microsoft.com/office/drawing/2014/main" id="{0C7757D1-125E-586C-9E1D-C435EFCDB26A}"/>
                  </a:ext>
                </a:extLst>
              </p:cNvPr>
              <p:cNvSpPr>
                <a:spLocks noChangeShapeType="1"/>
              </p:cNvSpPr>
              <p:nvPr/>
            </p:nvSpPr>
            <p:spPr bwMode="auto">
              <a:xfrm>
                <a:off x="1343" y="1124"/>
                <a:ext cx="5" cy="19"/>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19" name="Line 667">
                <a:extLst>
                  <a:ext uri="{FF2B5EF4-FFF2-40B4-BE49-F238E27FC236}">
                    <a16:creationId xmlns:a16="http://schemas.microsoft.com/office/drawing/2014/main" id="{558A0237-8C27-0F9D-2CFE-12E5B03167FF}"/>
                  </a:ext>
                </a:extLst>
              </p:cNvPr>
              <p:cNvSpPr>
                <a:spLocks noChangeShapeType="1"/>
              </p:cNvSpPr>
              <p:nvPr/>
            </p:nvSpPr>
            <p:spPr bwMode="auto">
              <a:xfrm>
                <a:off x="1348" y="1143"/>
                <a:ext cx="9"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0" name="Line 668">
                <a:extLst>
                  <a:ext uri="{FF2B5EF4-FFF2-40B4-BE49-F238E27FC236}">
                    <a16:creationId xmlns:a16="http://schemas.microsoft.com/office/drawing/2014/main" id="{38FA6F88-195A-8D80-955B-8EF5F776F0FB}"/>
                  </a:ext>
                </a:extLst>
              </p:cNvPr>
              <p:cNvSpPr>
                <a:spLocks noChangeShapeType="1"/>
              </p:cNvSpPr>
              <p:nvPr/>
            </p:nvSpPr>
            <p:spPr bwMode="auto">
              <a:xfrm>
                <a:off x="1357" y="1181"/>
                <a:ext cx="10" cy="44"/>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1" name="Line 669">
                <a:extLst>
                  <a:ext uri="{FF2B5EF4-FFF2-40B4-BE49-F238E27FC236}">
                    <a16:creationId xmlns:a16="http://schemas.microsoft.com/office/drawing/2014/main" id="{AA34B2C8-98DE-4E64-67D5-97FED62F5CA5}"/>
                  </a:ext>
                </a:extLst>
              </p:cNvPr>
              <p:cNvSpPr>
                <a:spLocks noChangeShapeType="1"/>
              </p:cNvSpPr>
              <p:nvPr/>
            </p:nvSpPr>
            <p:spPr bwMode="auto">
              <a:xfrm>
                <a:off x="1367" y="1225"/>
                <a:ext cx="9"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2" name="Line 670">
                <a:extLst>
                  <a:ext uri="{FF2B5EF4-FFF2-40B4-BE49-F238E27FC236}">
                    <a16:creationId xmlns:a16="http://schemas.microsoft.com/office/drawing/2014/main" id="{CBB31CB2-6BF5-E93A-D86D-CDA4C5E4B3B6}"/>
                  </a:ext>
                </a:extLst>
              </p:cNvPr>
              <p:cNvSpPr>
                <a:spLocks noChangeShapeType="1"/>
              </p:cNvSpPr>
              <p:nvPr/>
            </p:nvSpPr>
            <p:spPr bwMode="auto">
              <a:xfrm>
                <a:off x="1376" y="1263"/>
                <a:ext cx="10"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3" name="Line 671">
                <a:extLst>
                  <a:ext uri="{FF2B5EF4-FFF2-40B4-BE49-F238E27FC236}">
                    <a16:creationId xmlns:a16="http://schemas.microsoft.com/office/drawing/2014/main" id="{5C43E227-0B3D-8B0C-96D6-D903EB418D1C}"/>
                  </a:ext>
                </a:extLst>
              </p:cNvPr>
              <p:cNvSpPr>
                <a:spLocks noChangeShapeType="1"/>
              </p:cNvSpPr>
              <p:nvPr/>
            </p:nvSpPr>
            <p:spPr bwMode="auto">
              <a:xfrm>
                <a:off x="1386" y="1306"/>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4" name="Line 672">
                <a:extLst>
                  <a:ext uri="{FF2B5EF4-FFF2-40B4-BE49-F238E27FC236}">
                    <a16:creationId xmlns:a16="http://schemas.microsoft.com/office/drawing/2014/main" id="{32C3081B-514B-3298-C59E-D024D307BD83}"/>
                  </a:ext>
                </a:extLst>
              </p:cNvPr>
              <p:cNvSpPr>
                <a:spLocks noChangeShapeType="1"/>
              </p:cNvSpPr>
              <p:nvPr/>
            </p:nvSpPr>
            <p:spPr bwMode="auto">
              <a:xfrm>
                <a:off x="1391" y="1349"/>
                <a:ext cx="5" cy="10"/>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5" name="Line 673">
                <a:extLst>
                  <a:ext uri="{FF2B5EF4-FFF2-40B4-BE49-F238E27FC236}">
                    <a16:creationId xmlns:a16="http://schemas.microsoft.com/office/drawing/2014/main" id="{05E47B20-B472-31AD-258C-6DAFFF021024}"/>
                  </a:ext>
                </a:extLst>
              </p:cNvPr>
              <p:cNvSpPr>
                <a:spLocks noChangeShapeType="1"/>
              </p:cNvSpPr>
              <p:nvPr/>
            </p:nvSpPr>
            <p:spPr bwMode="auto">
              <a:xfrm>
                <a:off x="1396" y="1359"/>
                <a:ext cx="4" cy="29"/>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6" name="Line 674">
                <a:extLst>
                  <a:ext uri="{FF2B5EF4-FFF2-40B4-BE49-F238E27FC236}">
                    <a16:creationId xmlns:a16="http://schemas.microsoft.com/office/drawing/2014/main" id="{32ABE5E6-37C2-BB9B-CA63-3D011E9462B5}"/>
                  </a:ext>
                </a:extLst>
              </p:cNvPr>
              <p:cNvSpPr>
                <a:spLocks noChangeShapeType="1"/>
              </p:cNvSpPr>
              <p:nvPr/>
            </p:nvSpPr>
            <p:spPr bwMode="auto">
              <a:xfrm>
                <a:off x="1400" y="1388"/>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7" name="Line 675">
                <a:extLst>
                  <a:ext uri="{FF2B5EF4-FFF2-40B4-BE49-F238E27FC236}">
                    <a16:creationId xmlns:a16="http://schemas.microsoft.com/office/drawing/2014/main" id="{E9274394-6535-7CC5-8AFC-F0FA3919D149}"/>
                  </a:ext>
                </a:extLst>
              </p:cNvPr>
              <p:cNvSpPr>
                <a:spLocks noChangeShapeType="1"/>
              </p:cNvSpPr>
              <p:nvPr/>
            </p:nvSpPr>
            <p:spPr bwMode="auto">
              <a:xfrm>
                <a:off x="1405" y="1431"/>
                <a:ext cx="10"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8" name="Line 676">
                <a:extLst>
                  <a:ext uri="{FF2B5EF4-FFF2-40B4-BE49-F238E27FC236}">
                    <a16:creationId xmlns:a16="http://schemas.microsoft.com/office/drawing/2014/main" id="{E2DC3A69-5EE5-F303-AE96-F385A06EEB56}"/>
                  </a:ext>
                </a:extLst>
              </p:cNvPr>
              <p:cNvSpPr>
                <a:spLocks noChangeShapeType="1"/>
              </p:cNvSpPr>
              <p:nvPr/>
            </p:nvSpPr>
            <p:spPr bwMode="auto">
              <a:xfrm>
                <a:off x="1415" y="1469"/>
                <a:ext cx="4"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29" name="Line 677">
                <a:extLst>
                  <a:ext uri="{FF2B5EF4-FFF2-40B4-BE49-F238E27FC236}">
                    <a16:creationId xmlns:a16="http://schemas.microsoft.com/office/drawing/2014/main" id="{2A64895D-E06E-DE0E-97E4-2B9C2E23A7C0}"/>
                  </a:ext>
                </a:extLst>
              </p:cNvPr>
              <p:cNvSpPr>
                <a:spLocks noChangeShapeType="1"/>
              </p:cNvSpPr>
              <p:nvPr/>
            </p:nvSpPr>
            <p:spPr bwMode="auto">
              <a:xfrm>
                <a:off x="1419" y="1512"/>
                <a:ext cx="10" cy="39"/>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0" name="Line 678">
                <a:extLst>
                  <a:ext uri="{FF2B5EF4-FFF2-40B4-BE49-F238E27FC236}">
                    <a16:creationId xmlns:a16="http://schemas.microsoft.com/office/drawing/2014/main" id="{C7D7E165-5A7A-238C-B5F1-1F1CCB7685CD}"/>
                  </a:ext>
                </a:extLst>
              </p:cNvPr>
              <p:cNvSpPr>
                <a:spLocks noChangeShapeType="1"/>
              </p:cNvSpPr>
              <p:nvPr/>
            </p:nvSpPr>
            <p:spPr bwMode="auto">
              <a:xfrm>
                <a:off x="1429" y="1551"/>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1" name="Line 679">
                <a:extLst>
                  <a:ext uri="{FF2B5EF4-FFF2-40B4-BE49-F238E27FC236}">
                    <a16:creationId xmlns:a16="http://schemas.microsoft.com/office/drawing/2014/main" id="{ED563C5F-9203-DF79-524F-9612BAAE38FA}"/>
                  </a:ext>
                </a:extLst>
              </p:cNvPr>
              <p:cNvSpPr>
                <a:spLocks noChangeShapeType="1"/>
              </p:cNvSpPr>
              <p:nvPr/>
            </p:nvSpPr>
            <p:spPr bwMode="auto">
              <a:xfrm>
                <a:off x="1434" y="1594"/>
                <a:ext cx="9"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2" name="Line 680">
                <a:extLst>
                  <a:ext uri="{FF2B5EF4-FFF2-40B4-BE49-F238E27FC236}">
                    <a16:creationId xmlns:a16="http://schemas.microsoft.com/office/drawing/2014/main" id="{017403A0-82ED-17B0-9A1B-6F5D4C1A454B}"/>
                  </a:ext>
                </a:extLst>
              </p:cNvPr>
              <p:cNvSpPr>
                <a:spLocks noChangeShapeType="1"/>
              </p:cNvSpPr>
              <p:nvPr/>
            </p:nvSpPr>
            <p:spPr bwMode="auto">
              <a:xfrm>
                <a:off x="1443" y="1632"/>
                <a:ext cx="5"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3" name="Line 681">
                <a:extLst>
                  <a:ext uri="{FF2B5EF4-FFF2-40B4-BE49-F238E27FC236}">
                    <a16:creationId xmlns:a16="http://schemas.microsoft.com/office/drawing/2014/main" id="{D58B5178-53E0-9AB7-5820-A3CBE277822C}"/>
                  </a:ext>
                </a:extLst>
              </p:cNvPr>
              <p:cNvSpPr>
                <a:spLocks noChangeShapeType="1"/>
              </p:cNvSpPr>
              <p:nvPr/>
            </p:nvSpPr>
            <p:spPr bwMode="auto">
              <a:xfrm>
                <a:off x="1448" y="1670"/>
                <a:ext cx="0" cy="5"/>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4" name="Line 682">
                <a:extLst>
                  <a:ext uri="{FF2B5EF4-FFF2-40B4-BE49-F238E27FC236}">
                    <a16:creationId xmlns:a16="http://schemas.microsoft.com/office/drawing/2014/main" id="{97789AD6-14BA-4271-35E1-4BAFC6947761}"/>
                  </a:ext>
                </a:extLst>
              </p:cNvPr>
              <p:cNvSpPr>
                <a:spLocks noChangeShapeType="1"/>
              </p:cNvSpPr>
              <p:nvPr/>
            </p:nvSpPr>
            <p:spPr bwMode="auto">
              <a:xfrm>
                <a:off x="1448" y="1675"/>
                <a:ext cx="5" cy="39"/>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5" name="Line 683">
                <a:extLst>
                  <a:ext uri="{FF2B5EF4-FFF2-40B4-BE49-F238E27FC236}">
                    <a16:creationId xmlns:a16="http://schemas.microsoft.com/office/drawing/2014/main" id="{B344626C-7032-DCBE-D18A-FDB42D14C547}"/>
                  </a:ext>
                </a:extLst>
              </p:cNvPr>
              <p:cNvSpPr>
                <a:spLocks noChangeShapeType="1"/>
              </p:cNvSpPr>
              <p:nvPr/>
            </p:nvSpPr>
            <p:spPr bwMode="auto">
              <a:xfrm>
                <a:off x="1453" y="1714"/>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6" name="Line 684">
                <a:extLst>
                  <a:ext uri="{FF2B5EF4-FFF2-40B4-BE49-F238E27FC236}">
                    <a16:creationId xmlns:a16="http://schemas.microsoft.com/office/drawing/2014/main" id="{AAB565FE-1ED9-AB62-DCE0-D22C8C691B86}"/>
                  </a:ext>
                </a:extLst>
              </p:cNvPr>
              <p:cNvSpPr>
                <a:spLocks noChangeShapeType="1"/>
              </p:cNvSpPr>
              <p:nvPr/>
            </p:nvSpPr>
            <p:spPr bwMode="auto">
              <a:xfrm>
                <a:off x="1458" y="1757"/>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7" name="Line 685">
                <a:extLst>
                  <a:ext uri="{FF2B5EF4-FFF2-40B4-BE49-F238E27FC236}">
                    <a16:creationId xmlns:a16="http://schemas.microsoft.com/office/drawing/2014/main" id="{E9A2A5C7-9267-5605-1D58-7047C2DA876B}"/>
                  </a:ext>
                </a:extLst>
              </p:cNvPr>
              <p:cNvSpPr>
                <a:spLocks noChangeShapeType="1"/>
              </p:cNvSpPr>
              <p:nvPr/>
            </p:nvSpPr>
            <p:spPr bwMode="auto">
              <a:xfrm>
                <a:off x="1463" y="1800"/>
                <a:ext cx="4"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8" name="Line 686">
                <a:extLst>
                  <a:ext uri="{FF2B5EF4-FFF2-40B4-BE49-F238E27FC236}">
                    <a16:creationId xmlns:a16="http://schemas.microsoft.com/office/drawing/2014/main" id="{12269FC6-B586-FDA5-6BAB-8BCFFB964546}"/>
                  </a:ext>
                </a:extLst>
              </p:cNvPr>
              <p:cNvSpPr>
                <a:spLocks noChangeShapeType="1"/>
              </p:cNvSpPr>
              <p:nvPr/>
            </p:nvSpPr>
            <p:spPr bwMode="auto">
              <a:xfrm>
                <a:off x="1467" y="1838"/>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39" name="Line 687">
                <a:extLst>
                  <a:ext uri="{FF2B5EF4-FFF2-40B4-BE49-F238E27FC236}">
                    <a16:creationId xmlns:a16="http://schemas.microsoft.com/office/drawing/2014/main" id="{4CE4E9E8-1EC3-E6C9-94EF-B4A39603C394}"/>
                  </a:ext>
                </a:extLst>
              </p:cNvPr>
              <p:cNvSpPr>
                <a:spLocks noChangeShapeType="1"/>
              </p:cNvSpPr>
              <p:nvPr/>
            </p:nvSpPr>
            <p:spPr bwMode="auto">
              <a:xfrm>
                <a:off x="1472" y="1881"/>
                <a:ext cx="5" cy="39"/>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0" name="Line 688">
                <a:extLst>
                  <a:ext uri="{FF2B5EF4-FFF2-40B4-BE49-F238E27FC236}">
                    <a16:creationId xmlns:a16="http://schemas.microsoft.com/office/drawing/2014/main" id="{8829BF96-C059-DBC1-E95C-F62E08186CE6}"/>
                  </a:ext>
                </a:extLst>
              </p:cNvPr>
              <p:cNvSpPr>
                <a:spLocks noChangeShapeType="1"/>
              </p:cNvSpPr>
              <p:nvPr/>
            </p:nvSpPr>
            <p:spPr bwMode="auto">
              <a:xfrm>
                <a:off x="1477" y="1920"/>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1" name="Line 689">
                <a:extLst>
                  <a:ext uri="{FF2B5EF4-FFF2-40B4-BE49-F238E27FC236}">
                    <a16:creationId xmlns:a16="http://schemas.microsoft.com/office/drawing/2014/main" id="{D405CE4B-2A37-6CAA-394A-CB9C31EC9A87}"/>
                  </a:ext>
                </a:extLst>
              </p:cNvPr>
              <p:cNvSpPr>
                <a:spLocks noChangeShapeType="1"/>
              </p:cNvSpPr>
              <p:nvPr/>
            </p:nvSpPr>
            <p:spPr bwMode="auto">
              <a:xfrm>
                <a:off x="1482" y="1963"/>
                <a:ext cx="0"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2" name="Line 690">
                <a:extLst>
                  <a:ext uri="{FF2B5EF4-FFF2-40B4-BE49-F238E27FC236}">
                    <a16:creationId xmlns:a16="http://schemas.microsoft.com/office/drawing/2014/main" id="{698EE95B-D1E6-E4A7-279C-E380384E247E}"/>
                  </a:ext>
                </a:extLst>
              </p:cNvPr>
              <p:cNvSpPr>
                <a:spLocks noChangeShapeType="1"/>
              </p:cNvSpPr>
              <p:nvPr/>
            </p:nvSpPr>
            <p:spPr bwMode="auto">
              <a:xfrm>
                <a:off x="1482" y="2001"/>
                <a:ext cx="5" cy="44"/>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3" name="Line 691">
                <a:extLst>
                  <a:ext uri="{FF2B5EF4-FFF2-40B4-BE49-F238E27FC236}">
                    <a16:creationId xmlns:a16="http://schemas.microsoft.com/office/drawing/2014/main" id="{D4C0909D-0D36-2199-DEC3-F874E5A29CD6}"/>
                  </a:ext>
                </a:extLst>
              </p:cNvPr>
              <p:cNvSpPr>
                <a:spLocks noChangeShapeType="1"/>
              </p:cNvSpPr>
              <p:nvPr/>
            </p:nvSpPr>
            <p:spPr bwMode="auto">
              <a:xfrm>
                <a:off x="1487" y="2045"/>
                <a:ext cx="4"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4" name="Line 692">
                <a:extLst>
                  <a:ext uri="{FF2B5EF4-FFF2-40B4-BE49-F238E27FC236}">
                    <a16:creationId xmlns:a16="http://schemas.microsoft.com/office/drawing/2014/main" id="{13B2DB6D-2AA8-19A3-AA83-A12C06F0E56F}"/>
                  </a:ext>
                </a:extLst>
              </p:cNvPr>
              <p:cNvSpPr>
                <a:spLocks noChangeShapeType="1"/>
              </p:cNvSpPr>
              <p:nvPr/>
            </p:nvSpPr>
            <p:spPr bwMode="auto">
              <a:xfrm>
                <a:off x="1491" y="2083"/>
                <a:ext cx="0"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5" name="Line 693">
                <a:extLst>
                  <a:ext uri="{FF2B5EF4-FFF2-40B4-BE49-F238E27FC236}">
                    <a16:creationId xmlns:a16="http://schemas.microsoft.com/office/drawing/2014/main" id="{79007F66-A462-8389-0990-8B8E71CFE99B}"/>
                  </a:ext>
                </a:extLst>
              </p:cNvPr>
              <p:cNvSpPr>
                <a:spLocks noChangeShapeType="1"/>
              </p:cNvSpPr>
              <p:nvPr/>
            </p:nvSpPr>
            <p:spPr bwMode="auto">
              <a:xfrm>
                <a:off x="1491" y="2126"/>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6" name="Line 694">
                <a:extLst>
                  <a:ext uri="{FF2B5EF4-FFF2-40B4-BE49-F238E27FC236}">
                    <a16:creationId xmlns:a16="http://schemas.microsoft.com/office/drawing/2014/main" id="{02870C65-B0B7-170E-591D-9C164B42549D}"/>
                  </a:ext>
                </a:extLst>
              </p:cNvPr>
              <p:cNvSpPr>
                <a:spLocks noChangeShapeType="1"/>
              </p:cNvSpPr>
              <p:nvPr/>
            </p:nvSpPr>
            <p:spPr bwMode="auto">
              <a:xfrm>
                <a:off x="1496" y="2169"/>
                <a:ext cx="5" cy="34"/>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7" name="Line 695">
                <a:extLst>
                  <a:ext uri="{FF2B5EF4-FFF2-40B4-BE49-F238E27FC236}">
                    <a16:creationId xmlns:a16="http://schemas.microsoft.com/office/drawing/2014/main" id="{13975784-ED80-91FD-5038-5ECFFC1AC631}"/>
                  </a:ext>
                </a:extLst>
              </p:cNvPr>
              <p:cNvSpPr>
                <a:spLocks noChangeShapeType="1"/>
              </p:cNvSpPr>
              <p:nvPr/>
            </p:nvSpPr>
            <p:spPr bwMode="auto">
              <a:xfrm>
                <a:off x="1501" y="2203"/>
                <a:ext cx="0" cy="5"/>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8" name="Line 696">
                <a:extLst>
                  <a:ext uri="{FF2B5EF4-FFF2-40B4-BE49-F238E27FC236}">
                    <a16:creationId xmlns:a16="http://schemas.microsoft.com/office/drawing/2014/main" id="{E8BBB132-59D9-E73A-5A18-F2809238F454}"/>
                  </a:ext>
                </a:extLst>
              </p:cNvPr>
              <p:cNvSpPr>
                <a:spLocks noChangeShapeType="1"/>
              </p:cNvSpPr>
              <p:nvPr/>
            </p:nvSpPr>
            <p:spPr bwMode="auto">
              <a:xfrm>
                <a:off x="1501" y="2208"/>
                <a:ext cx="0"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49" name="Line 697">
                <a:extLst>
                  <a:ext uri="{FF2B5EF4-FFF2-40B4-BE49-F238E27FC236}">
                    <a16:creationId xmlns:a16="http://schemas.microsoft.com/office/drawing/2014/main" id="{BBBCDC87-2A12-7F20-642B-66EDDFD9ED3B}"/>
                  </a:ext>
                </a:extLst>
              </p:cNvPr>
              <p:cNvSpPr>
                <a:spLocks noChangeShapeType="1"/>
              </p:cNvSpPr>
              <p:nvPr/>
            </p:nvSpPr>
            <p:spPr bwMode="auto">
              <a:xfrm>
                <a:off x="1501" y="2251"/>
                <a:ext cx="0"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0" name="Line 698">
                <a:extLst>
                  <a:ext uri="{FF2B5EF4-FFF2-40B4-BE49-F238E27FC236}">
                    <a16:creationId xmlns:a16="http://schemas.microsoft.com/office/drawing/2014/main" id="{29941D8E-C462-1390-B698-73BAFD629DBF}"/>
                  </a:ext>
                </a:extLst>
              </p:cNvPr>
              <p:cNvSpPr>
                <a:spLocks noChangeShapeType="1"/>
              </p:cNvSpPr>
              <p:nvPr/>
            </p:nvSpPr>
            <p:spPr bwMode="auto">
              <a:xfrm>
                <a:off x="1501" y="2289"/>
                <a:ext cx="5"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1" name="Line 699">
                <a:extLst>
                  <a:ext uri="{FF2B5EF4-FFF2-40B4-BE49-F238E27FC236}">
                    <a16:creationId xmlns:a16="http://schemas.microsoft.com/office/drawing/2014/main" id="{F45D2C58-F9C4-05D1-F771-15A29ABA6BAE}"/>
                  </a:ext>
                </a:extLst>
              </p:cNvPr>
              <p:cNvSpPr>
                <a:spLocks noChangeShapeType="1"/>
              </p:cNvSpPr>
              <p:nvPr/>
            </p:nvSpPr>
            <p:spPr bwMode="auto">
              <a:xfrm>
                <a:off x="1506" y="2332"/>
                <a:ext cx="0" cy="39"/>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2" name="Line 700">
                <a:extLst>
                  <a:ext uri="{FF2B5EF4-FFF2-40B4-BE49-F238E27FC236}">
                    <a16:creationId xmlns:a16="http://schemas.microsoft.com/office/drawing/2014/main" id="{D1F02185-4372-C830-A491-83B9748E624E}"/>
                  </a:ext>
                </a:extLst>
              </p:cNvPr>
              <p:cNvSpPr>
                <a:spLocks noChangeShapeType="1"/>
              </p:cNvSpPr>
              <p:nvPr/>
            </p:nvSpPr>
            <p:spPr bwMode="auto">
              <a:xfrm>
                <a:off x="1506" y="2371"/>
                <a:ext cx="0"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3" name="Line 701">
                <a:extLst>
                  <a:ext uri="{FF2B5EF4-FFF2-40B4-BE49-F238E27FC236}">
                    <a16:creationId xmlns:a16="http://schemas.microsoft.com/office/drawing/2014/main" id="{5E516778-E3B3-E16E-E577-336D81505FB3}"/>
                  </a:ext>
                </a:extLst>
              </p:cNvPr>
              <p:cNvSpPr>
                <a:spLocks noChangeShapeType="1"/>
              </p:cNvSpPr>
              <p:nvPr/>
            </p:nvSpPr>
            <p:spPr bwMode="auto">
              <a:xfrm>
                <a:off x="1506" y="2414"/>
                <a:ext cx="0" cy="38"/>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4" name="Line 702">
                <a:extLst>
                  <a:ext uri="{FF2B5EF4-FFF2-40B4-BE49-F238E27FC236}">
                    <a16:creationId xmlns:a16="http://schemas.microsoft.com/office/drawing/2014/main" id="{46F84A1D-7EBC-A415-E312-7C4333057D59}"/>
                  </a:ext>
                </a:extLst>
              </p:cNvPr>
              <p:cNvSpPr>
                <a:spLocks noChangeShapeType="1"/>
              </p:cNvSpPr>
              <p:nvPr/>
            </p:nvSpPr>
            <p:spPr bwMode="auto">
              <a:xfrm>
                <a:off x="1506" y="2452"/>
                <a:ext cx="4"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5" name="Line 703">
                <a:extLst>
                  <a:ext uri="{FF2B5EF4-FFF2-40B4-BE49-F238E27FC236}">
                    <a16:creationId xmlns:a16="http://schemas.microsoft.com/office/drawing/2014/main" id="{5B32F261-F491-A982-4CFC-75B46A6D692F}"/>
                  </a:ext>
                </a:extLst>
              </p:cNvPr>
              <p:cNvSpPr>
                <a:spLocks noChangeShapeType="1"/>
              </p:cNvSpPr>
              <p:nvPr/>
            </p:nvSpPr>
            <p:spPr bwMode="auto">
              <a:xfrm>
                <a:off x="1510" y="2495"/>
                <a:ext cx="0" cy="43"/>
              </a:xfrm>
              <a:prstGeom prst="line">
                <a:avLst/>
              </a:prstGeom>
              <a:noFill/>
              <a:ln w="12700">
                <a:solidFill>
                  <a:srgbClr val="0000E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6" name="Line 704">
                <a:extLst>
                  <a:ext uri="{FF2B5EF4-FFF2-40B4-BE49-F238E27FC236}">
                    <a16:creationId xmlns:a16="http://schemas.microsoft.com/office/drawing/2014/main" id="{30675015-A90D-960F-85B6-5D653DE307F6}"/>
                  </a:ext>
                </a:extLst>
              </p:cNvPr>
              <p:cNvSpPr>
                <a:spLocks noChangeShapeType="1"/>
              </p:cNvSpPr>
              <p:nvPr/>
            </p:nvSpPr>
            <p:spPr bwMode="auto">
              <a:xfrm>
                <a:off x="1525" y="898"/>
                <a:ext cx="9" cy="3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7" name="Line 705">
                <a:extLst>
                  <a:ext uri="{FF2B5EF4-FFF2-40B4-BE49-F238E27FC236}">
                    <a16:creationId xmlns:a16="http://schemas.microsoft.com/office/drawing/2014/main" id="{53DB4079-1C6B-4A95-A686-39E9CBF15B90}"/>
                  </a:ext>
                </a:extLst>
              </p:cNvPr>
              <p:cNvSpPr>
                <a:spLocks noChangeShapeType="1"/>
              </p:cNvSpPr>
              <p:nvPr/>
            </p:nvSpPr>
            <p:spPr bwMode="auto">
              <a:xfrm>
                <a:off x="1534" y="937"/>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8" name="Line 706">
                <a:extLst>
                  <a:ext uri="{FF2B5EF4-FFF2-40B4-BE49-F238E27FC236}">
                    <a16:creationId xmlns:a16="http://schemas.microsoft.com/office/drawing/2014/main" id="{77436FE5-CDE5-B31B-9C73-7B088FA6A331}"/>
                  </a:ext>
                </a:extLst>
              </p:cNvPr>
              <p:cNvSpPr>
                <a:spLocks noChangeShapeType="1"/>
              </p:cNvSpPr>
              <p:nvPr/>
            </p:nvSpPr>
            <p:spPr bwMode="auto">
              <a:xfrm>
                <a:off x="1539" y="980"/>
                <a:ext cx="10"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59" name="Line 707">
                <a:extLst>
                  <a:ext uri="{FF2B5EF4-FFF2-40B4-BE49-F238E27FC236}">
                    <a16:creationId xmlns:a16="http://schemas.microsoft.com/office/drawing/2014/main" id="{E47823A8-FBC9-64F6-F665-0CFC48F1073A}"/>
                  </a:ext>
                </a:extLst>
              </p:cNvPr>
              <p:cNvSpPr>
                <a:spLocks noChangeShapeType="1"/>
              </p:cNvSpPr>
              <p:nvPr/>
            </p:nvSpPr>
            <p:spPr bwMode="auto">
              <a:xfrm>
                <a:off x="1549" y="1018"/>
                <a:ext cx="0" cy="5"/>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0" name="Line 708">
                <a:extLst>
                  <a:ext uri="{FF2B5EF4-FFF2-40B4-BE49-F238E27FC236}">
                    <a16:creationId xmlns:a16="http://schemas.microsoft.com/office/drawing/2014/main" id="{E6258B21-A994-443A-F6B5-47668B43D699}"/>
                  </a:ext>
                </a:extLst>
              </p:cNvPr>
              <p:cNvSpPr>
                <a:spLocks noChangeShapeType="1"/>
              </p:cNvSpPr>
              <p:nvPr/>
            </p:nvSpPr>
            <p:spPr bwMode="auto">
              <a:xfrm>
                <a:off x="1549" y="1023"/>
                <a:ext cx="9" cy="3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1" name="Line 709">
                <a:extLst>
                  <a:ext uri="{FF2B5EF4-FFF2-40B4-BE49-F238E27FC236}">
                    <a16:creationId xmlns:a16="http://schemas.microsoft.com/office/drawing/2014/main" id="{312DAEE1-F480-6D18-A937-DBDBBBD2A974}"/>
                  </a:ext>
                </a:extLst>
              </p:cNvPr>
              <p:cNvSpPr>
                <a:spLocks noChangeShapeType="1"/>
              </p:cNvSpPr>
              <p:nvPr/>
            </p:nvSpPr>
            <p:spPr bwMode="auto">
              <a:xfrm>
                <a:off x="1558" y="1062"/>
                <a:ext cx="10"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2" name="Line 710">
                <a:extLst>
                  <a:ext uri="{FF2B5EF4-FFF2-40B4-BE49-F238E27FC236}">
                    <a16:creationId xmlns:a16="http://schemas.microsoft.com/office/drawing/2014/main" id="{558CFA50-54AA-DE97-0C90-A98A33540D3D}"/>
                  </a:ext>
                </a:extLst>
              </p:cNvPr>
              <p:cNvSpPr>
                <a:spLocks noChangeShapeType="1"/>
              </p:cNvSpPr>
              <p:nvPr/>
            </p:nvSpPr>
            <p:spPr bwMode="auto">
              <a:xfrm>
                <a:off x="1568" y="1100"/>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3" name="Line 711">
                <a:extLst>
                  <a:ext uri="{FF2B5EF4-FFF2-40B4-BE49-F238E27FC236}">
                    <a16:creationId xmlns:a16="http://schemas.microsoft.com/office/drawing/2014/main" id="{0DD3CA68-BA2E-629F-7300-70BBA1B686E3}"/>
                  </a:ext>
                </a:extLst>
              </p:cNvPr>
              <p:cNvSpPr>
                <a:spLocks noChangeShapeType="1"/>
              </p:cNvSpPr>
              <p:nvPr/>
            </p:nvSpPr>
            <p:spPr bwMode="auto">
              <a:xfrm>
                <a:off x="1573" y="1143"/>
                <a:ext cx="9"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4" name="Line 712">
                <a:extLst>
                  <a:ext uri="{FF2B5EF4-FFF2-40B4-BE49-F238E27FC236}">
                    <a16:creationId xmlns:a16="http://schemas.microsoft.com/office/drawing/2014/main" id="{0DAD0AD1-7A55-B7AE-B5E7-D46753FEB2C3}"/>
                  </a:ext>
                </a:extLst>
              </p:cNvPr>
              <p:cNvSpPr>
                <a:spLocks noChangeShapeType="1"/>
              </p:cNvSpPr>
              <p:nvPr/>
            </p:nvSpPr>
            <p:spPr bwMode="auto">
              <a:xfrm>
                <a:off x="1582" y="1181"/>
                <a:ext cx="5" cy="44"/>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5" name="Line 713">
                <a:extLst>
                  <a:ext uri="{FF2B5EF4-FFF2-40B4-BE49-F238E27FC236}">
                    <a16:creationId xmlns:a16="http://schemas.microsoft.com/office/drawing/2014/main" id="{3EEC8157-51D8-7CED-7C1B-78161D284196}"/>
                  </a:ext>
                </a:extLst>
              </p:cNvPr>
              <p:cNvSpPr>
                <a:spLocks noChangeShapeType="1"/>
              </p:cNvSpPr>
              <p:nvPr/>
            </p:nvSpPr>
            <p:spPr bwMode="auto">
              <a:xfrm>
                <a:off x="1587" y="1225"/>
                <a:ext cx="10"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6" name="Line 714">
                <a:extLst>
                  <a:ext uri="{FF2B5EF4-FFF2-40B4-BE49-F238E27FC236}">
                    <a16:creationId xmlns:a16="http://schemas.microsoft.com/office/drawing/2014/main" id="{23817B55-18A9-E9F4-0CFD-BF6F47AE4BB1}"/>
                  </a:ext>
                </a:extLst>
              </p:cNvPr>
              <p:cNvSpPr>
                <a:spLocks noChangeShapeType="1"/>
              </p:cNvSpPr>
              <p:nvPr/>
            </p:nvSpPr>
            <p:spPr bwMode="auto">
              <a:xfrm>
                <a:off x="1597" y="1263"/>
                <a:ext cx="4"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7" name="Line 715">
                <a:extLst>
                  <a:ext uri="{FF2B5EF4-FFF2-40B4-BE49-F238E27FC236}">
                    <a16:creationId xmlns:a16="http://schemas.microsoft.com/office/drawing/2014/main" id="{86D00955-F143-79BC-62C1-70EC0043D743}"/>
                  </a:ext>
                </a:extLst>
              </p:cNvPr>
              <p:cNvSpPr>
                <a:spLocks noChangeShapeType="1"/>
              </p:cNvSpPr>
              <p:nvPr/>
            </p:nvSpPr>
            <p:spPr bwMode="auto">
              <a:xfrm>
                <a:off x="1601" y="1306"/>
                <a:ext cx="10"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8" name="Line 716">
                <a:extLst>
                  <a:ext uri="{FF2B5EF4-FFF2-40B4-BE49-F238E27FC236}">
                    <a16:creationId xmlns:a16="http://schemas.microsoft.com/office/drawing/2014/main" id="{A46AA707-13EA-79F6-B725-7EE296C714B8}"/>
                  </a:ext>
                </a:extLst>
              </p:cNvPr>
              <p:cNvSpPr>
                <a:spLocks noChangeShapeType="1"/>
              </p:cNvSpPr>
              <p:nvPr/>
            </p:nvSpPr>
            <p:spPr bwMode="auto">
              <a:xfrm>
                <a:off x="1611" y="1349"/>
                <a:ext cx="5" cy="3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69" name="Line 717">
                <a:extLst>
                  <a:ext uri="{FF2B5EF4-FFF2-40B4-BE49-F238E27FC236}">
                    <a16:creationId xmlns:a16="http://schemas.microsoft.com/office/drawing/2014/main" id="{3EEC5E25-9F00-58A2-8CB9-394BB946AA8B}"/>
                  </a:ext>
                </a:extLst>
              </p:cNvPr>
              <p:cNvSpPr>
                <a:spLocks noChangeShapeType="1"/>
              </p:cNvSpPr>
              <p:nvPr/>
            </p:nvSpPr>
            <p:spPr bwMode="auto">
              <a:xfrm>
                <a:off x="1616" y="1388"/>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0" name="Line 718">
                <a:extLst>
                  <a:ext uri="{FF2B5EF4-FFF2-40B4-BE49-F238E27FC236}">
                    <a16:creationId xmlns:a16="http://schemas.microsoft.com/office/drawing/2014/main" id="{3CEE27D1-930C-70EB-4E66-85E13D19298C}"/>
                  </a:ext>
                </a:extLst>
              </p:cNvPr>
              <p:cNvSpPr>
                <a:spLocks noChangeShapeType="1"/>
              </p:cNvSpPr>
              <p:nvPr/>
            </p:nvSpPr>
            <p:spPr bwMode="auto">
              <a:xfrm>
                <a:off x="1621" y="1431"/>
                <a:ext cx="4"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1" name="Line 719">
                <a:extLst>
                  <a:ext uri="{FF2B5EF4-FFF2-40B4-BE49-F238E27FC236}">
                    <a16:creationId xmlns:a16="http://schemas.microsoft.com/office/drawing/2014/main" id="{67841EDA-5D00-3559-0B65-9649608CFD6E}"/>
                  </a:ext>
                </a:extLst>
              </p:cNvPr>
              <p:cNvSpPr>
                <a:spLocks noChangeShapeType="1"/>
              </p:cNvSpPr>
              <p:nvPr/>
            </p:nvSpPr>
            <p:spPr bwMode="auto">
              <a:xfrm>
                <a:off x="1625" y="1469"/>
                <a:ext cx="10"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2" name="Line 720">
                <a:extLst>
                  <a:ext uri="{FF2B5EF4-FFF2-40B4-BE49-F238E27FC236}">
                    <a16:creationId xmlns:a16="http://schemas.microsoft.com/office/drawing/2014/main" id="{F623C578-3852-3619-C300-2397C9821FFB}"/>
                  </a:ext>
                </a:extLst>
              </p:cNvPr>
              <p:cNvSpPr>
                <a:spLocks noChangeShapeType="1"/>
              </p:cNvSpPr>
              <p:nvPr/>
            </p:nvSpPr>
            <p:spPr bwMode="auto">
              <a:xfrm>
                <a:off x="1635" y="1512"/>
                <a:ext cx="5" cy="3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3" name="Line 721">
                <a:extLst>
                  <a:ext uri="{FF2B5EF4-FFF2-40B4-BE49-F238E27FC236}">
                    <a16:creationId xmlns:a16="http://schemas.microsoft.com/office/drawing/2014/main" id="{98F775B2-7626-172F-BA20-7124789526B5}"/>
                  </a:ext>
                </a:extLst>
              </p:cNvPr>
              <p:cNvSpPr>
                <a:spLocks noChangeShapeType="1"/>
              </p:cNvSpPr>
              <p:nvPr/>
            </p:nvSpPr>
            <p:spPr bwMode="auto">
              <a:xfrm>
                <a:off x="1640" y="1551"/>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4" name="Line 722">
                <a:extLst>
                  <a:ext uri="{FF2B5EF4-FFF2-40B4-BE49-F238E27FC236}">
                    <a16:creationId xmlns:a16="http://schemas.microsoft.com/office/drawing/2014/main" id="{033A4B2A-2E99-87F3-1C54-B77FA42C53F5}"/>
                  </a:ext>
                </a:extLst>
              </p:cNvPr>
              <p:cNvSpPr>
                <a:spLocks noChangeShapeType="1"/>
              </p:cNvSpPr>
              <p:nvPr/>
            </p:nvSpPr>
            <p:spPr bwMode="auto">
              <a:xfrm>
                <a:off x="1645" y="1594"/>
                <a:ext cx="4"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5" name="Line 723">
                <a:extLst>
                  <a:ext uri="{FF2B5EF4-FFF2-40B4-BE49-F238E27FC236}">
                    <a16:creationId xmlns:a16="http://schemas.microsoft.com/office/drawing/2014/main" id="{6B0644DE-24CD-AFF2-C206-A1326EBA15B5}"/>
                  </a:ext>
                </a:extLst>
              </p:cNvPr>
              <p:cNvSpPr>
                <a:spLocks noChangeShapeType="1"/>
              </p:cNvSpPr>
              <p:nvPr/>
            </p:nvSpPr>
            <p:spPr bwMode="auto">
              <a:xfrm>
                <a:off x="1649" y="1632"/>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6" name="Line 724">
                <a:extLst>
                  <a:ext uri="{FF2B5EF4-FFF2-40B4-BE49-F238E27FC236}">
                    <a16:creationId xmlns:a16="http://schemas.microsoft.com/office/drawing/2014/main" id="{9EE20385-A257-9E7E-90DE-FFEAE4E05C4D}"/>
                  </a:ext>
                </a:extLst>
              </p:cNvPr>
              <p:cNvSpPr>
                <a:spLocks noChangeShapeType="1"/>
              </p:cNvSpPr>
              <p:nvPr/>
            </p:nvSpPr>
            <p:spPr bwMode="auto">
              <a:xfrm>
                <a:off x="1654" y="1675"/>
                <a:ext cx="5" cy="3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7" name="Line 725">
                <a:extLst>
                  <a:ext uri="{FF2B5EF4-FFF2-40B4-BE49-F238E27FC236}">
                    <a16:creationId xmlns:a16="http://schemas.microsoft.com/office/drawing/2014/main" id="{E3D38FE6-74C4-EE26-92D3-AE210443C73B}"/>
                  </a:ext>
                </a:extLst>
              </p:cNvPr>
              <p:cNvSpPr>
                <a:spLocks noChangeShapeType="1"/>
              </p:cNvSpPr>
              <p:nvPr/>
            </p:nvSpPr>
            <p:spPr bwMode="auto">
              <a:xfrm>
                <a:off x="1659" y="1714"/>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8" name="Line 726">
                <a:extLst>
                  <a:ext uri="{FF2B5EF4-FFF2-40B4-BE49-F238E27FC236}">
                    <a16:creationId xmlns:a16="http://schemas.microsoft.com/office/drawing/2014/main" id="{73F2A52D-E689-4391-2CA2-A7A413735BAA}"/>
                  </a:ext>
                </a:extLst>
              </p:cNvPr>
              <p:cNvSpPr>
                <a:spLocks noChangeShapeType="1"/>
              </p:cNvSpPr>
              <p:nvPr/>
            </p:nvSpPr>
            <p:spPr bwMode="auto">
              <a:xfrm>
                <a:off x="1664" y="1757"/>
                <a:ext cx="4"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79" name="Line 727">
                <a:extLst>
                  <a:ext uri="{FF2B5EF4-FFF2-40B4-BE49-F238E27FC236}">
                    <a16:creationId xmlns:a16="http://schemas.microsoft.com/office/drawing/2014/main" id="{663FE93D-CE18-ECBA-1275-ABDB4273336B}"/>
                  </a:ext>
                </a:extLst>
              </p:cNvPr>
              <p:cNvSpPr>
                <a:spLocks noChangeShapeType="1"/>
              </p:cNvSpPr>
              <p:nvPr/>
            </p:nvSpPr>
            <p:spPr bwMode="auto">
              <a:xfrm>
                <a:off x="1668" y="1800"/>
                <a:ext cx="5"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0" name="Line 728">
                <a:extLst>
                  <a:ext uri="{FF2B5EF4-FFF2-40B4-BE49-F238E27FC236}">
                    <a16:creationId xmlns:a16="http://schemas.microsoft.com/office/drawing/2014/main" id="{206BB11A-A075-EE5C-6EAE-88C351C19D8B}"/>
                  </a:ext>
                </a:extLst>
              </p:cNvPr>
              <p:cNvSpPr>
                <a:spLocks noChangeShapeType="1"/>
              </p:cNvSpPr>
              <p:nvPr/>
            </p:nvSpPr>
            <p:spPr bwMode="auto">
              <a:xfrm>
                <a:off x="1673" y="1838"/>
                <a:ext cx="0"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1" name="Line 729">
                <a:extLst>
                  <a:ext uri="{FF2B5EF4-FFF2-40B4-BE49-F238E27FC236}">
                    <a16:creationId xmlns:a16="http://schemas.microsoft.com/office/drawing/2014/main" id="{A8130255-4F48-E793-39E1-F115999D852F}"/>
                  </a:ext>
                </a:extLst>
              </p:cNvPr>
              <p:cNvSpPr>
                <a:spLocks noChangeShapeType="1"/>
              </p:cNvSpPr>
              <p:nvPr/>
            </p:nvSpPr>
            <p:spPr bwMode="auto">
              <a:xfrm>
                <a:off x="1673" y="1881"/>
                <a:ext cx="5" cy="3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2" name="Line 730">
                <a:extLst>
                  <a:ext uri="{FF2B5EF4-FFF2-40B4-BE49-F238E27FC236}">
                    <a16:creationId xmlns:a16="http://schemas.microsoft.com/office/drawing/2014/main" id="{4BBCF121-6E17-EC01-6723-379BCFCB40FC}"/>
                  </a:ext>
                </a:extLst>
              </p:cNvPr>
              <p:cNvSpPr>
                <a:spLocks noChangeShapeType="1"/>
              </p:cNvSpPr>
              <p:nvPr/>
            </p:nvSpPr>
            <p:spPr bwMode="auto">
              <a:xfrm>
                <a:off x="1678" y="1920"/>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3" name="Line 731">
                <a:extLst>
                  <a:ext uri="{FF2B5EF4-FFF2-40B4-BE49-F238E27FC236}">
                    <a16:creationId xmlns:a16="http://schemas.microsoft.com/office/drawing/2014/main" id="{227B18AB-8173-C90A-0DCF-B9AD4DF719E6}"/>
                  </a:ext>
                </a:extLst>
              </p:cNvPr>
              <p:cNvSpPr>
                <a:spLocks noChangeShapeType="1"/>
              </p:cNvSpPr>
              <p:nvPr/>
            </p:nvSpPr>
            <p:spPr bwMode="auto">
              <a:xfrm>
                <a:off x="1683" y="1963"/>
                <a:ext cx="5"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4" name="Line 732">
                <a:extLst>
                  <a:ext uri="{FF2B5EF4-FFF2-40B4-BE49-F238E27FC236}">
                    <a16:creationId xmlns:a16="http://schemas.microsoft.com/office/drawing/2014/main" id="{DAB6F838-A1A3-E24C-D159-A4A4C6B0CB15}"/>
                  </a:ext>
                </a:extLst>
              </p:cNvPr>
              <p:cNvSpPr>
                <a:spLocks noChangeShapeType="1"/>
              </p:cNvSpPr>
              <p:nvPr/>
            </p:nvSpPr>
            <p:spPr bwMode="auto">
              <a:xfrm>
                <a:off x="1688" y="2001"/>
                <a:ext cx="0" cy="44"/>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5" name="Line 733">
                <a:extLst>
                  <a:ext uri="{FF2B5EF4-FFF2-40B4-BE49-F238E27FC236}">
                    <a16:creationId xmlns:a16="http://schemas.microsoft.com/office/drawing/2014/main" id="{0964D55F-7A2E-12EE-31C5-81E9D371CA48}"/>
                  </a:ext>
                </a:extLst>
              </p:cNvPr>
              <p:cNvSpPr>
                <a:spLocks noChangeShapeType="1"/>
              </p:cNvSpPr>
              <p:nvPr/>
            </p:nvSpPr>
            <p:spPr bwMode="auto">
              <a:xfrm>
                <a:off x="1688" y="2045"/>
                <a:ext cx="4"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6" name="Line 734">
                <a:extLst>
                  <a:ext uri="{FF2B5EF4-FFF2-40B4-BE49-F238E27FC236}">
                    <a16:creationId xmlns:a16="http://schemas.microsoft.com/office/drawing/2014/main" id="{3541C0A6-770D-E590-5759-7E6391B4626F}"/>
                  </a:ext>
                </a:extLst>
              </p:cNvPr>
              <p:cNvSpPr>
                <a:spLocks noChangeShapeType="1"/>
              </p:cNvSpPr>
              <p:nvPr/>
            </p:nvSpPr>
            <p:spPr bwMode="auto">
              <a:xfrm>
                <a:off x="1692" y="2083"/>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7" name="Line 735">
                <a:extLst>
                  <a:ext uri="{FF2B5EF4-FFF2-40B4-BE49-F238E27FC236}">
                    <a16:creationId xmlns:a16="http://schemas.microsoft.com/office/drawing/2014/main" id="{042FCB7B-29BD-59F8-3362-C61B3D6AD7A9}"/>
                  </a:ext>
                </a:extLst>
              </p:cNvPr>
              <p:cNvSpPr>
                <a:spLocks noChangeShapeType="1"/>
              </p:cNvSpPr>
              <p:nvPr/>
            </p:nvSpPr>
            <p:spPr bwMode="auto">
              <a:xfrm>
                <a:off x="1697" y="2126"/>
                <a:ext cx="0"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8" name="Line 736">
                <a:extLst>
                  <a:ext uri="{FF2B5EF4-FFF2-40B4-BE49-F238E27FC236}">
                    <a16:creationId xmlns:a16="http://schemas.microsoft.com/office/drawing/2014/main" id="{B3BE09C4-BCFB-18BA-B4C4-33326830FE47}"/>
                  </a:ext>
                </a:extLst>
              </p:cNvPr>
              <p:cNvSpPr>
                <a:spLocks noChangeShapeType="1"/>
              </p:cNvSpPr>
              <p:nvPr/>
            </p:nvSpPr>
            <p:spPr bwMode="auto">
              <a:xfrm>
                <a:off x="1697" y="2169"/>
                <a:ext cx="5" cy="3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89" name="Line 737">
                <a:extLst>
                  <a:ext uri="{FF2B5EF4-FFF2-40B4-BE49-F238E27FC236}">
                    <a16:creationId xmlns:a16="http://schemas.microsoft.com/office/drawing/2014/main" id="{13A5E572-BDCA-3A30-23D6-180ED885E499}"/>
                  </a:ext>
                </a:extLst>
              </p:cNvPr>
              <p:cNvSpPr>
                <a:spLocks noChangeShapeType="1"/>
              </p:cNvSpPr>
              <p:nvPr/>
            </p:nvSpPr>
            <p:spPr bwMode="auto">
              <a:xfrm>
                <a:off x="1702" y="2208"/>
                <a:ext cx="0"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0" name="Line 738">
                <a:extLst>
                  <a:ext uri="{FF2B5EF4-FFF2-40B4-BE49-F238E27FC236}">
                    <a16:creationId xmlns:a16="http://schemas.microsoft.com/office/drawing/2014/main" id="{CA20CF08-1BF8-C354-CACE-F60847238ADC}"/>
                  </a:ext>
                </a:extLst>
              </p:cNvPr>
              <p:cNvSpPr>
                <a:spLocks noChangeShapeType="1"/>
              </p:cNvSpPr>
              <p:nvPr/>
            </p:nvSpPr>
            <p:spPr bwMode="auto">
              <a:xfrm>
                <a:off x="1702" y="2251"/>
                <a:ext cx="5"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1" name="Line 739">
                <a:extLst>
                  <a:ext uri="{FF2B5EF4-FFF2-40B4-BE49-F238E27FC236}">
                    <a16:creationId xmlns:a16="http://schemas.microsoft.com/office/drawing/2014/main" id="{04C989C1-4FB9-3883-F3BE-D58545106A2B}"/>
                  </a:ext>
                </a:extLst>
              </p:cNvPr>
              <p:cNvSpPr>
                <a:spLocks noChangeShapeType="1"/>
              </p:cNvSpPr>
              <p:nvPr/>
            </p:nvSpPr>
            <p:spPr bwMode="auto">
              <a:xfrm>
                <a:off x="1707" y="2289"/>
                <a:ext cx="0" cy="1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2" name="Line 740">
                <a:extLst>
                  <a:ext uri="{FF2B5EF4-FFF2-40B4-BE49-F238E27FC236}">
                    <a16:creationId xmlns:a16="http://schemas.microsoft.com/office/drawing/2014/main" id="{CBCC05C4-ADA5-DA72-2E00-859811DF4B80}"/>
                  </a:ext>
                </a:extLst>
              </p:cNvPr>
              <p:cNvSpPr>
                <a:spLocks noChangeShapeType="1"/>
              </p:cNvSpPr>
              <p:nvPr/>
            </p:nvSpPr>
            <p:spPr bwMode="auto">
              <a:xfrm>
                <a:off x="1707" y="2308"/>
                <a:ext cx="0" cy="24"/>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3" name="Line 741">
                <a:extLst>
                  <a:ext uri="{FF2B5EF4-FFF2-40B4-BE49-F238E27FC236}">
                    <a16:creationId xmlns:a16="http://schemas.microsoft.com/office/drawing/2014/main" id="{538521E0-CBA3-4AA7-AA7D-7D069B1FD710}"/>
                  </a:ext>
                </a:extLst>
              </p:cNvPr>
              <p:cNvSpPr>
                <a:spLocks noChangeShapeType="1"/>
              </p:cNvSpPr>
              <p:nvPr/>
            </p:nvSpPr>
            <p:spPr bwMode="auto">
              <a:xfrm>
                <a:off x="1707" y="2332"/>
                <a:ext cx="0" cy="39"/>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4" name="Line 742">
                <a:extLst>
                  <a:ext uri="{FF2B5EF4-FFF2-40B4-BE49-F238E27FC236}">
                    <a16:creationId xmlns:a16="http://schemas.microsoft.com/office/drawing/2014/main" id="{D245E311-7E6F-F161-78E8-C7C1136283DF}"/>
                  </a:ext>
                </a:extLst>
              </p:cNvPr>
              <p:cNvSpPr>
                <a:spLocks noChangeShapeType="1"/>
              </p:cNvSpPr>
              <p:nvPr/>
            </p:nvSpPr>
            <p:spPr bwMode="auto">
              <a:xfrm>
                <a:off x="1707" y="2371"/>
                <a:ext cx="5"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5" name="Line 743">
                <a:extLst>
                  <a:ext uri="{FF2B5EF4-FFF2-40B4-BE49-F238E27FC236}">
                    <a16:creationId xmlns:a16="http://schemas.microsoft.com/office/drawing/2014/main" id="{6D48B367-ADB9-AB4F-0143-0AEB7E2EF5DC}"/>
                  </a:ext>
                </a:extLst>
              </p:cNvPr>
              <p:cNvSpPr>
                <a:spLocks noChangeShapeType="1"/>
              </p:cNvSpPr>
              <p:nvPr/>
            </p:nvSpPr>
            <p:spPr bwMode="auto">
              <a:xfrm>
                <a:off x="1712" y="2414"/>
                <a:ext cx="0" cy="38"/>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6" name="Line 744">
                <a:extLst>
                  <a:ext uri="{FF2B5EF4-FFF2-40B4-BE49-F238E27FC236}">
                    <a16:creationId xmlns:a16="http://schemas.microsoft.com/office/drawing/2014/main" id="{A2792900-BC6F-2D3B-A9B4-3EB42D460FB0}"/>
                  </a:ext>
                </a:extLst>
              </p:cNvPr>
              <p:cNvSpPr>
                <a:spLocks noChangeShapeType="1"/>
              </p:cNvSpPr>
              <p:nvPr/>
            </p:nvSpPr>
            <p:spPr bwMode="auto">
              <a:xfrm>
                <a:off x="1712" y="2452"/>
                <a:ext cx="0"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7" name="Line 745">
                <a:extLst>
                  <a:ext uri="{FF2B5EF4-FFF2-40B4-BE49-F238E27FC236}">
                    <a16:creationId xmlns:a16="http://schemas.microsoft.com/office/drawing/2014/main" id="{C2C49788-4469-E7EA-256C-F6558A73761B}"/>
                  </a:ext>
                </a:extLst>
              </p:cNvPr>
              <p:cNvSpPr>
                <a:spLocks noChangeShapeType="1"/>
              </p:cNvSpPr>
              <p:nvPr/>
            </p:nvSpPr>
            <p:spPr bwMode="auto">
              <a:xfrm>
                <a:off x="1712" y="2495"/>
                <a:ext cx="4" cy="43"/>
              </a:xfrm>
              <a:prstGeom prst="line">
                <a:avLst/>
              </a:prstGeom>
              <a:noFill/>
              <a:ln w="12700">
                <a:solidFill>
                  <a:srgbClr val="004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8" name="Line 746">
                <a:extLst>
                  <a:ext uri="{FF2B5EF4-FFF2-40B4-BE49-F238E27FC236}">
                    <a16:creationId xmlns:a16="http://schemas.microsoft.com/office/drawing/2014/main" id="{B76A0380-5231-1225-D2BD-958B4111C442}"/>
                  </a:ext>
                </a:extLst>
              </p:cNvPr>
              <p:cNvSpPr>
                <a:spLocks noChangeShapeType="1"/>
              </p:cNvSpPr>
              <p:nvPr/>
            </p:nvSpPr>
            <p:spPr bwMode="auto">
              <a:xfrm>
                <a:off x="1702" y="898"/>
                <a:ext cx="5" cy="2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99" name="Line 747">
                <a:extLst>
                  <a:ext uri="{FF2B5EF4-FFF2-40B4-BE49-F238E27FC236}">
                    <a16:creationId xmlns:a16="http://schemas.microsoft.com/office/drawing/2014/main" id="{E303488A-15A3-BC43-D8C2-B6BD306FD0CB}"/>
                  </a:ext>
                </a:extLst>
              </p:cNvPr>
              <p:cNvSpPr>
                <a:spLocks noChangeShapeType="1"/>
              </p:cNvSpPr>
              <p:nvPr/>
            </p:nvSpPr>
            <p:spPr bwMode="auto">
              <a:xfrm>
                <a:off x="1707" y="927"/>
                <a:ext cx="0" cy="10"/>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0" name="Line 748">
                <a:extLst>
                  <a:ext uri="{FF2B5EF4-FFF2-40B4-BE49-F238E27FC236}">
                    <a16:creationId xmlns:a16="http://schemas.microsoft.com/office/drawing/2014/main" id="{190C9FC4-D5FC-3100-F5FC-D27211EF24A0}"/>
                  </a:ext>
                </a:extLst>
              </p:cNvPr>
              <p:cNvSpPr>
                <a:spLocks noChangeShapeType="1"/>
              </p:cNvSpPr>
              <p:nvPr/>
            </p:nvSpPr>
            <p:spPr bwMode="auto">
              <a:xfrm>
                <a:off x="1707" y="937"/>
                <a:ext cx="9"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1" name="Line 749">
                <a:extLst>
                  <a:ext uri="{FF2B5EF4-FFF2-40B4-BE49-F238E27FC236}">
                    <a16:creationId xmlns:a16="http://schemas.microsoft.com/office/drawing/2014/main" id="{05906929-7C55-AB33-8A1D-92891606609C}"/>
                  </a:ext>
                </a:extLst>
              </p:cNvPr>
              <p:cNvSpPr>
                <a:spLocks noChangeShapeType="1"/>
              </p:cNvSpPr>
              <p:nvPr/>
            </p:nvSpPr>
            <p:spPr bwMode="auto">
              <a:xfrm>
                <a:off x="1716" y="980"/>
                <a:ext cx="5"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2" name="Line 750">
                <a:extLst>
                  <a:ext uri="{FF2B5EF4-FFF2-40B4-BE49-F238E27FC236}">
                    <a16:creationId xmlns:a16="http://schemas.microsoft.com/office/drawing/2014/main" id="{7243E831-05D7-F825-5DE0-57DC222C34FF}"/>
                  </a:ext>
                </a:extLst>
              </p:cNvPr>
              <p:cNvSpPr>
                <a:spLocks noChangeShapeType="1"/>
              </p:cNvSpPr>
              <p:nvPr/>
            </p:nvSpPr>
            <p:spPr bwMode="auto">
              <a:xfrm>
                <a:off x="1721" y="1018"/>
                <a:ext cx="10" cy="44"/>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3" name="Line 751">
                <a:extLst>
                  <a:ext uri="{FF2B5EF4-FFF2-40B4-BE49-F238E27FC236}">
                    <a16:creationId xmlns:a16="http://schemas.microsoft.com/office/drawing/2014/main" id="{6368BC9F-229F-12C6-49B3-B1E7C9AD0DA0}"/>
                  </a:ext>
                </a:extLst>
              </p:cNvPr>
              <p:cNvSpPr>
                <a:spLocks noChangeShapeType="1"/>
              </p:cNvSpPr>
              <p:nvPr/>
            </p:nvSpPr>
            <p:spPr bwMode="auto">
              <a:xfrm>
                <a:off x="1731" y="1062"/>
                <a:ext cx="5"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4" name="Line 752">
                <a:extLst>
                  <a:ext uri="{FF2B5EF4-FFF2-40B4-BE49-F238E27FC236}">
                    <a16:creationId xmlns:a16="http://schemas.microsoft.com/office/drawing/2014/main" id="{EE6CC82C-DAE6-D41A-3954-15D71752AB57}"/>
                  </a:ext>
                </a:extLst>
              </p:cNvPr>
              <p:cNvSpPr>
                <a:spLocks noChangeShapeType="1"/>
              </p:cNvSpPr>
              <p:nvPr/>
            </p:nvSpPr>
            <p:spPr bwMode="auto">
              <a:xfrm>
                <a:off x="1736" y="1100"/>
                <a:ext cx="9"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5" name="Line 753">
                <a:extLst>
                  <a:ext uri="{FF2B5EF4-FFF2-40B4-BE49-F238E27FC236}">
                    <a16:creationId xmlns:a16="http://schemas.microsoft.com/office/drawing/2014/main" id="{459218B0-213A-7B3B-643C-C491BC949930}"/>
                  </a:ext>
                </a:extLst>
              </p:cNvPr>
              <p:cNvSpPr>
                <a:spLocks noChangeShapeType="1"/>
              </p:cNvSpPr>
              <p:nvPr/>
            </p:nvSpPr>
            <p:spPr bwMode="auto">
              <a:xfrm>
                <a:off x="1745" y="1143"/>
                <a:ext cx="5"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6" name="Line 754">
                <a:extLst>
                  <a:ext uri="{FF2B5EF4-FFF2-40B4-BE49-F238E27FC236}">
                    <a16:creationId xmlns:a16="http://schemas.microsoft.com/office/drawing/2014/main" id="{FAC9E193-A281-14D0-1FAB-F3033202841D}"/>
                  </a:ext>
                </a:extLst>
              </p:cNvPr>
              <p:cNvSpPr>
                <a:spLocks noChangeShapeType="1"/>
              </p:cNvSpPr>
              <p:nvPr/>
            </p:nvSpPr>
            <p:spPr bwMode="auto">
              <a:xfrm>
                <a:off x="1750" y="1181"/>
                <a:ext cx="5" cy="44"/>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7" name="Line 755">
                <a:extLst>
                  <a:ext uri="{FF2B5EF4-FFF2-40B4-BE49-F238E27FC236}">
                    <a16:creationId xmlns:a16="http://schemas.microsoft.com/office/drawing/2014/main" id="{4BE69EB0-2E6E-A42B-F966-4874DDD378C0}"/>
                  </a:ext>
                </a:extLst>
              </p:cNvPr>
              <p:cNvSpPr>
                <a:spLocks noChangeShapeType="1"/>
              </p:cNvSpPr>
              <p:nvPr/>
            </p:nvSpPr>
            <p:spPr bwMode="auto">
              <a:xfrm>
                <a:off x="1755" y="1225"/>
                <a:ext cx="4" cy="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8" name="Line 756">
                <a:extLst>
                  <a:ext uri="{FF2B5EF4-FFF2-40B4-BE49-F238E27FC236}">
                    <a16:creationId xmlns:a16="http://schemas.microsoft.com/office/drawing/2014/main" id="{8F99F0D7-56D4-AD40-29D9-2320E7BCAA7D}"/>
                  </a:ext>
                </a:extLst>
              </p:cNvPr>
              <p:cNvSpPr>
                <a:spLocks noChangeShapeType="1"/>
              </p:cNvSpPr>
              <p:nvPr/>
            </p:nvSpPr>
            <p:spPr bwMode="auto">
              <a:xfrm>
                <a:off x="1759" y="1234"/>
                <a:ext cx="5" cy="2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09" name="Line 757">
                <a:extLst>
                  <a:ext uri="{FF2B5EF4-FFF2-40B4-BE49-F238E27FC236}">
                    <a16:creationId xmlns:a16="http://schemas.microsoft.com/office/drawing/2014/main" id="{488AE824-6453-E4F2-9003-B4D510E6524C}"/>
                  </a:ext>
                </a:extLst>
              </p:cNvPr>
              <p:cNvSpPr>
                <a:spLocks noChangeShapeType="1"/>
              </p:cNvSpPr>
              <p:nvPr/>
            </p:nvSpPr>
            <p:spPr bwMode="auto">
              <a:xfrm>
                <a:off x="1764" y="1263"/>
                <a:ext cx="5"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0" name="Line 758">
                <a:extLst>
                  <a:ext uri="{FF2B5EF4-FFF2-40B4-BE49-F238E27FC236}">
                    <a16:creationId xmlns:a16="http://schemas.microsoft.com/office/drawing/2014/main" id="{CACEE86C-05CC-93CD-7E61-7D7E5ACE3ED1}"/>
                  </a:ext>
                </a:extLst>
              </p:cNvPr>
              <p:cNvSpPr>
                <a:spLocks noChangeShapeType="1"/>
              </p:cNvSpPr>
              <p:nvPr/>
            </p:nvSpPr>
            <p:spPr bwMode="auto">
              <a:xfrm>
                <a:off x="1769" y="1306"/>
                <a:ext cx="5"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1" name="Line 759">
                <a:extLst>
                  <a:ext uri="{FF2B5EF4-FFF2-40B4-BE49-F238E27FC236}">
                    <a16:creationId xmlns:a16="http://schemas.microsoft.com/office/drawing/2014/main" id="{74CE3850-A385-F7E7-78B5-E4793F00E96D}"/>
                  </a:ext>
                </a:extLst>
              </p:cNvPr>
              <p:cNvSpPr>
                <a:spLocks noChangeShapeType="1"/>
              </p:cNvSpPr>
              <p:nvPr/>
            </p:nvSpPr>
            <p:spPr bwMode="auto">
              <a:xfrm>
                <a:off x="1774" y="1349"/>
                <a:ext cx="5" cy="3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2" name="Line 760">
                <a:extLst>
                  <a:ext uri="{FF2B5EF4-FFF2-40B4-BE49-F238E27FC236}">
                    <a16:creationId xmlns:a16="http://schemas.microsoft.com/office/drawing/2014/main" id="{4592FDD2-1917-B127-CD08-B8DF3EB11D20}"/>
                  </a:ext>
                </a:extLst>
              </p:cNvPr>
              <p:cNvSpPr>
                <a:spLocks noChangeShapeType="1"/>
              </p:cNvSpPr>
              <p:nvPr/>
            </p:nvSpPr>
            <p:spPr bwMode="auto">
              <a:xfrm>
                <a:off x="1779" y="1388"/>
                <a:ext cx="4"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3" name="Line 761">
                <a:extLst>
                  <a:ext uri="{FF2B5EF4-FFF2-40B4-BE49-F238E27FC236}">
                    <a16:creationId xmlns:a16="http://schemas.microsoft.com/office/drawing/2014/main" id="{4B9B2E16-05C5-4755-34E0-600566E42438}"/>
                  </a:ext>
                </a:extLst>
              </p:cNvPr>
              <p:cNvSpPr>
                <a:spLocks noChangeShapeType="1"/>
              </p:cNvSpPr>
              <p:nvPr/>
            </p:nvSpPr>
            <p:spPr bwMode="auto">
              <a:xfrm>
                <a:off x="1783" y="1431"/>
                <a:ext cx="10"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4" name="Line 762">
                <a:extLst>
                  <a:ext uri="{FF2B5EF4-FFF2-40B4-BE49-F238E27FC236}">
                    <a16:creationId xmlns:a16="http://schemas.microsoft.com/office/drawing/2014/main" id="{BF7DB67B-88F9-4AC4-41CC-56526350F078}"/>
                  </a:ext>
                </a:extLst>
              </p:cNvPr>
              <p:cNvSpPr>
                <a:spLocks noChangeShapeType="1"/>
              </p:cNvSpPr>
              <p:nvPr/>
            </p:nvSpPr>
            <p:spPr bwMode="auto">
              <a:xfrm>
                <a:off x="1793" y="1469"/>
                <a:ext cx="5"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5" name="Line 763">
                <a:extLst>
                  <a:ext uri="{FF2B5EF4-FFF2-40B4-BE49-F238E27FC236}">
                    <a16:creationId xmlns:a16="http://schemas.microsoft.com/office/drawing/2014/main" id="{CEF6FCB7-76F5-5E9D-3C84-6F6E54220C90}"/>
                  </a:ext>
                </a:extLst>
              </p:cNvPr>
              <p:cNvSpPr>
                <a:spLocks noChangeShapeType="1"/>
              </p:cNvSpPr>
              <p:nvPr/>
            </p:nvSpPr>
            <p:spPr bwMode="auto">
              <a:xfrm>
                <a:off x="1798" y="1512"/>
                <a:ext cx="5" cy="3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6" name="Line 764">
                <a:extLst>
                  <a:ext uri="{FF2B5EF4-FFF2-40B4-BE49-F238E27FC236}">
                    <a16:creationId xmlns:a16="http://schemas.microsoft.com/office/drawing/2014/main" id="{25327EC8-76D6-EC30-BD78-8F6ABC49ACE3}"/>
                  </a:ext>
                </a:extLst>
              </p:cNvPr>
              <p:cNvSpPr>
                <a:spLocks noChangeShapeType="1"/>
              </p:cNvSpPr>
              <p:nvPr/>
            </p:nvSpPr>
            <p:spPr bwMode="auto">
              <a:xfrm>
                <a:off x="1803" y="1551"/>
                <a:ext cx="4"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7" name="Line 765">
                <a:extLst>
                  <a:ext uri="{FF2B5EF4-FFF2-40B4-BE49-F238E27FC236}">
                    <a16:creationId xmlns:a16="http://schemas.microsoft.com/office/drawing/2014/main" id="{FBC484DA-D9DA-24B7-397C-58D431521BFE}"/>
                  </a:ext>
                </a:extLst>
              </p:cNvPr>
              <p:cNvSpPr>
                <a:spLocks noChangeShapeType="1"/>
              </p:cNvSpPr>
              <p:nvPr/>
            </p:nvSpPr>
            <p:spPr bwMode="auto">
              <a:xfrm>
                <a:off x="1807" y="1594"/>
                <a:ext cx="5" cy="3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8" name="Line 766">
                <a:extLst>
                  <a:ext uri="{FF2B5EF4-FFF2-40B4-BE49-F238E27FC236}">
                    <a16:creationId xmlns:a16="http://schemas.microsoft.com/office/drawing/2014/main" id="{AC2E302E-4E40-03B6-955F-017CD9581BB1}"/>
                  </a:ext>
                </a:extLst>
              </p:cNvPr>
              <p:cNvSpPr>
                <a:spLocks noChangeShapeType="1"/>
              </p:cNvSpPr>
              <p:nvPr/>
            </p:nvSpPr>
            <p:spPr bwMode="auto">
              <a:xfrm>
                <a:off x="1812" y="1627"/>
                <a:ext cx="0" cy="5"/>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19" name="Line 767">
                <a:extLst>
                  <a:ext uri="{FF2B5EF4-FFF2-40B4-BE49-F238E27FC236}">
                    <a16:creationId xmlns:a16="http://schemas.microsoft.com/office/drawing/2014/main" id="{E7FA7192-3762-B69B-8385-A69D06ADFC26}"/>
                  </a:ext>
                </a:extLst>
              </p:cNvPr>
              <p:cNvSpPr>
                <a:spLocks noChangeShapeType="1"/>
              </p:cNvSpPr>
              <p:nvPr/>
            </p:nvSpPr>
            <p:spPr bwMode="auto">
              <a:xfrm>
                <a:off x="1812" y="1632"/>
                <a:ext cx="5"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0" name="Line 768">
                <a:extLst>
                  <a:ext uri="{FF2B5EF4-FFF2-40B4-BE49-F238E27FC236}">
                    <a16:creationId xmlns:a16="http://schemas.microsoft.com/office/drawing/2014/main" id="{D81ADFF8-982B-A74C-FD4A-1CD4BA74DBD6}"/>
                  </a:ext>
                </a:extLst>
              </p:cNvPr>
              <p:cNvSpPr>
                <a:spLocks noChangeShapeType="1"/>
              </p:cNvSpPr>
              <p:nvPr/>
            </p:nvSpPr>
            <p:spPr bwMode="auto">
              <a:xfrm>
                <a:off x="1817" y="1675"/>
                <a:ext cx="5" cy="3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1" name="Line 769">
                <a:extLst>
                  <a:ext uri="{FF2B5EF4-FFF2-40B4-BE49-F238E27FC236}">
                    <a16:creationId xmlns:a16="http://schemas.microsoft.com/office/drawing/2014/main" id="{730DC181-B9BB-E6E2-FD22-03A8169B97BF}"/>
                  </a:ext>
                </a:extLst>
              </p:cNvPr>
              <p:cNvSpPr>
                <a:spLocks noChangeShapeType="1"/>
              </p:cNvSpPr>
              <p:nvPr/>
            </p:nvSpPr>
            <p:spPr bwMode="auto">
              <a:xfrm>
                <a:off x="1822" y="1714"/>
                <a:ext cx="0"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2" name="Line 770">
                <a:extLst>
                  <a:ext uri="{FF2B5EF4-FFF2-40B4-BE49-F238E27FC236}">
                    <a16:creationId xmlns:a16="http://schemas.microsoft.com/office/drawing/2014/main" id="{C7CDFC00-E734-9406-80CC-C345EE39CC66}"/>
                  </a:ext>
                </a:extLst>
              </p:cNvPr>
              <p:cNvSpPr>
                <a:spLocks noChangeShapeType="1"/>
              </p:cNvSpPr>
              <p:nvPr/>
            </p:nvSpPr>
            <p:spPr bwMode="auto">
              <a:xfrm>
                <a:off x="1822" y="1757"/>
                <a:ext cx="5"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3" name="Line 771">
                <a:extLst>
                  <a:ext uri="{FF2B5EF4-FFF2-40B4-BE49-F238E27FC236}">
                    <a16:creationId xmlns:a16="http://schemas.microsoft.com/office/drawing/2014/main" id="{98EE260B-4B0C-5B63-7D50-B9196A093345}"/>
                  </a:ext>
                </a:extLst>
              </p:cNvPr>
              <p:cNvSpPr>
                <a:spLocks noChangeShapeType="1"/>
              </p:cNvSpPr>
              <p:nvPr/>
            </p:nvSpPr>
            <p:spPr bwMode="auto">
              <a:xfrm>
                <a:off x="1827" y="1800"/>
                <a:ext cx="4"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4" name="Line 772">
                <a:extLst>
                  <a:ext uri="{FF2B5EF4-FFF2-40B4-BE49-F238E27FC236}">
                    <a16:creationId xmlns:a16="http://schemas.microsoft.com/office/drawing/2014/main" id="{E506E519-E0A6-5E4A-95AA-BEC6DB915E10}"/>
                  </a:ext>
                </a:extLst>
              </p:cNvPr>
              <p:cNvSpPr>
                <a:spLocks noChangeShapeType="1"/>
              </p:cNvSpPr>
              <p:nvPr/>
            </p:nvSpPr>
            <p:spPr bwMode="auto">
              <a:xfrm>
                <a:off x="1831" y="1838"/>
                <a:ext cx="5"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5" name="Line 773">
                <a:extLst>
                  <a:ext uri="{FF2B5EF4-FFF2-40B4-BE49-F238E27FC236}">
                    <a16:creationId xmlns:a16="http://schemas.microsoft.com/office/drawing/2014/main" id="{CB72D82B-3392-D613-58D4-6FD25011725D}"/>
                  </a:ext>
                </a:extLst>
              </p:cNvPr>
              <p:cNvSpPr>
                <a:spLocks noChangeShapeType="1"/>
              </p:cNvSpPr>
              <p:nvPr/>
            </p:nvSpPr>
            <p:spPr bwMode="auto">
              <a:xfrm>
                <a:off x="1836" y="1881"/>
                <a:ext cx="5" cy="3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6" name="Line 774">
                <a:extLst>
                  <a:ext uri="{FF2B5EF4-FFF2-40B4-BE49-F238E27FC236}">
                    <a16:creationId xmlns:a16="http://schemas.microsoft.com/office/drawing/2014/main" id="{C83ADF5F-B404-3D01-3D7F-F2A4D7192D1E}"/>
                  </a:ext>
                </a:extLst>
              </p:cNvPr>
              <p:cNvSpPr>
                <a:spLocks noChangeShapeType="1"/>
              </p:cNvSpPr>
              <p:nvPr/>
            </p:nvSpPr>
            <p:spPr bwMode="auto">
              <a:xfrm>
                <a:off x="1841" y="1920"/>
                <a:ext cx="0"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7" name="Line 775">
                <a:extLst>
                  <a:ext uri="{FF2B5EF4-FFF2-40B4-BE49-F238E27FC236}">
                    <a16:creationId xmlns:a16="http://schemas.microsoft.com/office/drawing/2014/main" id="{00E3B9BB-269D-146D-AC0B-1A2F6EB25CDA}"/>
                  </a:ext>
                </a:extLst>
              </p:cNvPr>
              <p:cNvSpPr>
                <a:spLocks noChangeShapeType="1"/>
              </p:cNvSpPr>
              <p:nvPr/>
            </p:nvSpPr>
            <p:spPr bwMode="auto">
              <a:xfrm>
                <a:off x="1841" y="1963"/>
                <a:ext cx="5"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8" name="Line 776">
                <a:extLst>
                  <a:ext uri="{FF2B5EF4-FFF2-40B4-BE49-F238E27FC236}">
                    <a16:creationId xmlns:a16="http://schemas.microsoft.com/office/drawing/2014/main" id="{082B5015-D449-D77D-E91B-7161EBA0D1C5}"/>
                  </a:ext>
                </a:extLst>
              </p:cNvPr>
              <p:cNvSpPr>
                <a:spLocks noChangeShapeType="1"/>
              </p:cNvSpPr>
              <p:nvPr/>
            </p:nvSpPr>
            <p:spPr bwMode="auto">
              <a:xfrm>
                <a:off x="1846" y="2001"/>
                <a:ext cx="4" cy="44"/>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29" name="Line 777">
                <a:extLst>
                  <a:ext uri="{FF2B5EF4-FFF2-40B4-BE49-F238E27FC236}">
                    <a16:creationId xmlns:a16="http://schemas.microsoft.com/office/drawing/2014/main" id="{01ED2712-6F9B-54BF-874B-9324B9038E0E}"/>
                  </a:ext>
                </a:extLst>
              </p:cNvPr>
              <p:cNvSpPr>
                <a:spLocks noChangeShapeType="1"/>
              </p:cNvSpPr>
              <p:nvPr/>
            </p:nvSpPr>
            <p:spPr bwMode="auto">
              <a:xfrm>
                <a:off x="1850" y="2045"/>
                <a:ext cx="0"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0" name="Line 778">
                <a:extLst>
                  <a:ext uri="{FF2B5EF4-FFF2-40B4-BE49-F238E27FC236}">
                    <a16:creationId xmlns:a16="http://schemas.microsoft.com/office/drawing/2014/main" id="{6AAA48B6-4F94-F4DB-3E13-5B72843E7647}"/>
                  </a:ext>
                </a:extLst>
              </p:cNvPr>
              <p:cNvSpPr>
                <a:spLocks noChangeShapeType="1"/>
              </p:cNvSpPr>
              <p:nvPr/>
            </p:nvSpPr>
            <p:spPr bwMode="auto">
              <a:xfrm>
                <a:off x="1850" y="2083"/>
                <a:ext cx="5"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1" name="Line 779">
                <a:extLst>
                  <a:ext uri="{FF2B5EF4-FFF2-40B4-BE49-F238E27FC236}">
                    <a16:creationId xmlns:a16="http://schemas.microsoft.com/office/drawing/2014/main" id="{0569BE46-67E2-FCD7-C649-FC9B01E5FC3C}"/>
                  </a:ext>
                </a:extLst>
              </p:cNvPr>
              <p:cNvSpPr>
                <a:spLocks noChangeShapeType="1"/>
              </p:cNvSpPr>
              <p:nvPr/>
            </p:nvSpPr>
            <p:spPr bwMode="auto">
              <a:xfrm>
                <a:off x="1855" y="2126"/>
                <a:ext cx="0"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2" name="Line 780">
                <a:extLst>
                  <a:ext uri="{FF2B5EF4-FFF2-40B4-BE49-F238E27FC236}">
                    <a16:creationId xmlns:a16="http://schemas.microsoft.com/office/drawing/2014/main" id="{6A5E3306-782D-B08F-28E9-992672595BF3}"/>
                  </a:ext>
                </a:extLst>
              </p:cNvPr>
              <p:cNvSpPr>
                <a:spLocks noChangeShapeType="1"/>
              </p:cNvSpPr>
              <p:nvPr/>
            </p:nvSpPr>
            <p:spPr bwMode="auto">
              <a:xfrm>
                <a:off x="1855" y="2169"/>
                <a:ext cx="5" cy="3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3" name="Line 781">
                <a:extLst>
                  <a:ext uri="{FF2B5EF4-FFF2-40B4-BE49-F238E27FC236}">
                    <a16:creationId xmlns:a16="http://schemas.microsoft.com/office/drawing/2014/main" id="{4797B694-2670-97B6-D2BC-EE7B2827D9B2}"/>
                  </a:ext>
                </a:extLst>
              </p:cNvPr>
              <p:cNvSpPr>
                <a:spLocks noChangeShapeType="1"/>
              </p:cNvSpPr>
              <p:nvPr/>
            </p:nvSpPr>
            <p:spPr bwMode="auto">
              <a:xfrm>
                <a:off x="1860" y="2208"/>
                <a:ext cx="0"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4" name="Line 782">
                <a:extLst>
                  <a:ext uri="{FF2B5EF4-FFF2-40B4-BE49-F238E27FC236}">
                    <a16:creationId xmlns:a16="http://schemas.microsoft.com/office/drawing/2014/main" id="{AB9C945E-D5F0-A218-3CF0-8669934EE244}"/>
                  </a:ext>
                </a:extLst>
              </p:cNvPr>
              <p:cNvSpPr>
                <a:spLocks noChangeShapeType="1"/>
              </p:cNvSpPr>
              <p:nvPr/>
            </p:nvSpPr>
            <p:spPr bwMode="auto">
              <a:xfrm>
                <a:off x="1860" y="2246"/>
                <a:ext cx="5" cy="5"/>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5" name="Line 783">
                <a:extLst>
                  <a:ext uri="{FF2B5EF4-FFF2-40B4-BE49-F238E27FC236}">
                    <a16:creationId xmlns:a16="http://schemas.microsoft.com/office/drawing/2014/main" id="{48FE7F01-8EF8-C934-79BA-FFDFA39A7CD2}"/>
                  </a:ext>
                </a:extLst>
              </p:cNvPr>
              <p:cNvSpPr>
                <a:spLocks noChangeShapeType="1"/>
              </p:cNvSpPr>
              <p:nvPr/>
            </p:nvSpPr>
            <p:spPr bwMode="auto">
              <a:xfrm>
                <a:off x="1865" y="2251"/>
                <a:ext cx="0"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6" name="Line 784">
                <a:extLst>
                  <a:ext uri="{FF2B5EF4-FFF2-40B4-BE49-F238E27FC236}">
                    <a16:creationId xmlns:a16="http://schemas.microsoft.com/office/drawing/2014/main" id="{744C02F2-B4E9-EB06-039D-170758241016}"/>
                  </a:ext>
                </a:extLst>
              </p:cNvPr>
              <p:cNvSpPr>
                <a:spLocks noChangeShapeType="1"/>
              </p:cNvSpPr>
              <p:nvPr/>
            </p:nvSpPr>
            <p:spPr bwMode="auto">
              <a:xfrm>
                <a:off x="1865" y="2289"/>
                <a:ext cx="0"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7" name="Line 785">
                <a:extLst>
                  <a:ext uri="{FF2B5EF4-FFF2-40B4-BE49-F238E27FC236}">
                    <a16:creationId xmlns:a16="http://schemas.microsoft.com/office/drawing/2014/main" id="{FDA2C536-A610-4283-6AA3-C4FAEEC0855B}"/>
                  </a:ext>
                </a:extLst>
              </p:cNvPr>
              <p:cNvSpPr>
                <a:spLocks noChangeShapeType="1"/>
              </p:cNvSpPr>
              <p:nvPr/>
            </p:nvSpPr>
            <p:spPr bwMode="auto">
              <a:xfrm>
                <a:off x="1865" y="2332"/>
                <a:ext cx="5" cy="39"/>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8" name="Line 786">
                <a:extLst>
                  <a:ext uri="{FF2B5EF4-FFF2-40B4-BE49-F238E27FC236}">
                    <a16:creationId xmlns:a16="http://schemas.microsoft.com/office/drawing/2014/main" id="{90E416C8-617F-F10B-6CD6-187540AAFF05}"/>
                  </a:ext>
                </a:extLst>
              </p:cNvPr>
              <p:cNvSpPr>
                <a:spLocks noChangeShapeType="1"/>
              </p:cNvSpPr>
              <p:nvPr/>
            </p:nvSpPr>
            <p:spPr bwMode="auto">
              <a:xfrm>
                <a:off x="1870" y="2371"/>
                <a:ext cx="0"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39" name="Line 787">
                <a:extLst>
                  <a:ext uri="{FF2B5EF4-FFF2-40B4-BE49-F238E27FC236}">
                    <a16:creationId xmlns:a16="http://schemas.microsoft.com/office/drawing/2014/main" id="{C113601E-718B-E446-213A-26E09ED614BD}"/>
                  </a:ext>
                </a:extLst>
              </p:cNvPr>
              <p:cNvSpPr>
                <a:spLocks noChangeShapeType="1"/>
              </p:cNvSpPr>
              <p:nvPr/>
            </p:nvSpPr>
            <p:spPr bwMode="auto">
              <a:xfrm>
                <a:off x="1870" y="2414"/>
                <a:ext cx="0" cy="38"/>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40" name="Line 788">
                <a:extLst>
                  <a:ext uri="{FF2B5EF4-FFF2-40B4-BE49-F238E27FC236}">
                    <a16:creationId xmlns:a16="http://schemas.microsoft.com/office/drawing/2014/main" id="{884A0751-D688-70AF-50A0-42C4DFCCCD7B}"/>
                  </a:ext>
                </a:extLst>
              </p:cNvPr>
              <p:cNvSpPr>
                <a:spLocks noChangeShapeType="1"/>
              </p:cNvSpPr>
              <p:nvPr/>
            </p:nvSpPr>
            <p:spPr bwMode="auto">
              <a:xfrm>
                <a:off x="1870" y="2452"/>
                <a:ext cx="4"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41" name="Line 789">
                <a:extLst>
                  <a:ext uri="{FF2B5EF4-FFF2-40B4-BE49-F238E27FC236}">
                    <a16:creationId xmlns:a16="http://schemas.microsoft.com/office/drawing/2014/main" id="{DA50146B-1B9A-8476-FDE5-934E301D99CF}"/>
                  </a:ext>
                </a:extLst>
              </p:cNvPr>
              <p:cNvSpPr>
                <a:spLocks noChangeShapeType="1"/>
              </p:cNvSpPr>
              <p:nvPr/>
            </p:nvSpPr>
            <p:spPr bwMode="auto">
              <a:xfrm>
                <a:off x="1874" y="2495"/>
                <a:ext cx="0" cy="43"/>
              </a:xfrm>
              <a:prstGeom prst="line">
                <a:avLst/>
              </a:prstGeom>
              <a:noFill/>
              <a:ln w="12700">
                <a:solidFill>
                  <a:srgbClr val="00B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542" name="Line 790">
                <a:extLst>
                  <a:ext uri="{FF2B5EF4-FFF2-40B4-BE49-F238E27FC236}">
                    <a16:creationId xmlns:a16="http://schemas.microsoft.com/office/drawing/2014/main" id="{FB426850-FEC5-E859-7C35-6DA127EE954D}"/>
                  </a:ext>
                </a:extLst>
              </p:cNvPr>
              <p:cNvSpPr>
                <a:spLocks noChangeShapeType="1"/>
              </p:cNvSpPr>
              <p:nvPr/>
            </p:nvSpPr>
            <p:spPr bwMode="auto">
              <a:xfrm>
                <a:off x="1846" y="898"/>
                <a:ext cx="9" cy="39"/>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grpSp>
        <p:grpSp>
          <p:nvGrpSpPr>
            <p:cNvPr id="10" name="Group 992">
              <a:extLst>
                <a:ext uri="{FF2B5EF4-FFF2-40B4-BE49-F238E27FC236}">
                  <a16:creationId xmlns:a16="http://schemas.microsoft.com/office/drawing/2014/main" id="{A42C3969-678B-5342-47A1-65A45A848ACB}"/>
                </a:ext>
              </a:extLst>
            </p:cNvPr>
            <p:cNvGrpSpPr>
              <a:grpSpLocks/>
            </p:cNvGrpSpPr>
            <p:nvPr/>
          </p:nvGrpSpPr>
          <p:grpSpPr bwMode="auto">
            <a:xfrm>
              <a:off x="3447213" y="1423736"/>
              <a:ext cx="874713" cy="2603500"/>
              <a:chOff x="1855" y="898"/>
              <a:chExt cx="551" cy="1640"/>
            </a:xfrm>
          </p:grpSpPr>
          <p:sp>
            <p:nvSpPr>
              <p:cNvPr id="12144" name="Line 792">
                <a:extLst>
                  <a:ext uri="{FF2B5EF4-FFF2-40B4-BE49-F238E27FC236}">
                    <a16:creationId xmlns:a16="http://schemas.microsoft.com/office/drawing/2014/main" id="{8C8632AA-69A9-3B1B-F528-7A981E529E04}"/>
                  </a:ext>
                </a:extLst>
              </p:cNvPr>
              <p:cNvSpPr>
                <a:spLocks noChangeShapeType="1"/>
              </p:cNvSpPr>
              <p:nvPr/>
            </p:nvSpPr>
            <p:spPr bwMode="auto">
              <a:xfrm>
                <a:off x="1855" y="937"/>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5" name="Line 793">
                <a:extLst>
                  <a:ext uri="{FF2B5EF4-FFF2-40B4-BE49-F238E27FC236}">
                    <a16:creationId xmlns:a16="http://schemas.microsoft.com/office/drawing/2014/main" id="{F1240D3B-D8D7-63B3-35FD-36F7502DE07B}"/>
                  </a:ext>
                </a:extLst>
              </p:cNvPr>
              <p:cNvSpPr>
                <a:spLocks noChangeShapeType="1"/>
              </p:cNvSpPr>
              <p:nvPr/>
            </p:nvSpPr>
            <p:spPr bwMode="auto">
              <a:xfrm>
                <a:off x="1860" y="980"/>
                <a:ext cx="0" cy="10"/>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6" name="Line 794">
                <a:extLst>
                  <a:ext uri="{FF2B5EF4-FFF2-40B4-BE49-F238E27FC236}">
                    <a16:creationId xmlns:a16="http://schemas.microsoft.com/office/drawing/2014/main" id="{FB2FB5C2-4D4C-51CA-AAFF-F6AA43C0B46B}"/>
                  </a:ext>
                </a:extLst>
              </p:cNvPr>
              <p:cNvSpPr>
                <a:spLocks noChangeShapeType="1"/>
              </p:cNvSpPr>
              <p:nvPr/>
            </p:nvSpPr>
            <p:spPr bwMode="auto">
              <a:xfrm>
                <a:off x="1860" y="990"/>
                <a:ext cx="5" cy="2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7" name="Line 795">
                <a:extLst>
                  <a:ext uri="{FF2B5EF4-FFF2-40B4-BE49-F238E27FC236}">
                    <a16:creationId xmlns:a16="http://schemas.microsoft.com/office/drawing/2014/main" id="{4E617F23-F85A-8A96-D2B0-D5FBA85A7FA3}"/>
                  </a:ext>
                </a:extLst>
              </p:cNvPr>
              <p:cNvSpPr>
                <a:spLocks noChangeShapeType="1"/>
              </p:cNvSpPr>
              <p:nvPr/>
            </p:nvSpPr>
            <p:spPr bwMode="auto">
              <a:xfrm>
                <a:off x="1865" y="1018"/>
                <a:ext cx="9" cy="44"/>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8" name="Line 796">
                <a:extLst>
                  <a:ext uri="{FF2B5EF4-FFF2-40B4-BE49-F238E27FC236}">
                    <a16:creationId xmlns:a16="http://schemas.microsoft.com/office/drawing/2014/main" id="{109A3DB2-DD71-816E-303E-CBA99452C018}"/>
                  </a:ext>
                </a:extLst>
              </p:cNvPr>
              <p:cNvSpPr>
                <a:spLocks noChangeShapeType="1"/>
              </p:cNvSpPr>
              <p:nvPr/>
            </p:nvSpPr>
            <p:spPr bwMode="auto">
              <a:xfrm>
                <a:off x="1874" y="1062"/>
                <a:ext cx="5"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9" name="Line 797">
                <a:extLst>
                  <a:ext uri="{FF2B5EF4-FFF2-40B4-BE49-F238E27FC236}">
                    <a16:creationId xmlns:a16="http://schemas.microsoft.com/office/drawing/2014/main" id="{F5BAEAA9-E8A6-3EFB-EAF0-5217E3A45CDB}"/>
                  </a:ext>
                </a:extLst>
              </p:cNvPr>
              <p:cNvSpPr>
                <a:spLocks noChangeShapeType="1"/>
              </p:cNvSpPr>
              <p:nvPr/>
            </p:nvSpPr>
            <p:spPr bwMode="auto">
              <a:xfrm>
                <a:off x="1879" y="1100"/>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0" name="Line 798">
                <a:extLst>
                  <a:ext uri="{FF2B5EF4-FFF2-40B4-BE49-F238E27FC236}">
                    <a16:creationId xmlns:a16="http://schemas.microsoft.com/office/drawing/2014/main" id="{C2C1AAC5-7A6E-AD13-33B8-B43D29318B34}"/>
                  </a:ext>
                </a:extLst>
              </p:cNvPr>
              <p:cNvSpPr>
                <a:spLocks noChangeShapeType="1"/>
              </p:cNvSpPr>
              <p:nvPr/>
            </p:nvSpPr>
            <p:spPr bwMode="auto">
              <a:xfrm>
                <a:off x="1884" y="1143"/>
                <a:ext cx="10"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1" name="Line 799">
                <a:extLst>
                  <a:ext uri="{FF2B5EF4-FFF2-40B4-BE49-F238E27FC236}">
                    <a16:creationId xmlns:a16="http://schemas.microsoft.com/office/drawing/2014/main" id="{B726F080-EDBC-CB66-8335-65F6DFC30EF2}"/>
                  </a:ext>
                </a:extLst>
              </p:cNvPr>
              <p:cNvSpPr>
                <a:spLocks noChangeShapeType="1"/>
              </p:cNvSpPr>
              <p:nvPr/>
            </p:nvSpPr>
            <p:spPr bwMode="auto">
              <a:xfrm>
                <a:off x="1894" y="1181"/>
                <a:ext cx="4" cy="44"/>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2" name="Line 800">
                <a:extLst>
                  <a:ext uri="{FF2B5EF4-FFF2-40B4-BE49-F238E27FC236}">
                    <a16:creationId xmlns:a16="http://schemas.microsoft.com/office/drawing/2014/main" id="{05E998A7-9ACE-F66C-1863-FE7B83CD78C4}"/>
                  </a:ext>
                </a:extLst>
              </p:cNvPr>
              <p:cNvSpPr>
                <a:spLocks noChangeShapeType="1"/>
              </p:cNvSpPr>
              <p:nvPr/>
            </p:nvSpPr>
            <p:spPr bwMode="auto">
              <a:xfrm>
                <a:off x="1898" y="1225"/>
                <a:ext cx="5"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3" name="Line 801">
                <a:extLst>
                  <a:ext uri="{FF2B5EF4-FFF2-40B4-BE49-F238E27FC236}">
                    <a16:creationId xmlns:a16="http://schemas.microsoft.com/office/drawing/2014/main" id="{A7C099AC-B4BB-7A4F-4E19-669067FB3A1F}"/>
                  </a:ext>
                </a:extLst>
              </p:cNvPr>
              <p:cNvSpPr>
                <a:spLocks noChangeShapeType="1"/>
              </p:cNvSpPr>
              <p:nvPr/>
            </p:nvSpPr>
            <p:spPr bwMode="auto">
              <a:xfrm>
                <a:off x="1903" y="1263"/>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4" name="Line 802">
                <a:extLst>
                  <a:ext uri="{FF2B5EF4-FFF2-40B4-BE49-F238E27FC236}">
                    <a16:creationId xmlns:a16="http://schemas.microsoft.com/office/drawing/2014/main" id="{FCDAA07B-DB04-9D6E-82D2-A10D2DA45BD7}"/>
                  </a:ext>
                </a:extLst>
              </p:cNvPr>
              <p:cNvSpPr>
                <a:spLocks noChangeShapeType="1"/>
              </p:cNvSpPr>
              <p:nvPr/>
            </p:nvSpPr>
            <p:spPr bwMode="auto">
              <a:xfrm>
                <a:off x="1908" y="1306"/>
                <a:ext cx="5"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5" name="Line 803">
                <a:extLst>
                  <a:ext uri="{FF2B5EF4-FFF2-40B4-BE49-F238E27FC236}">
                    <a16:creationId xmlns:a16="http://schemas.microsoft.com/office/drawing/2014/main" id="{940191E4-2394-309C-5B06-442EFB2C666E}"/>
                  </a:ext>
                </a:extLst>
              </p:cNvPr>
              <p:cNvSpPr>
                <a:spLocks noChangeShapeType="1"/>
              </p:cNvSpPr>
              <p:nvPr/>
            </p:nvSpPr>
            <p:spPr bwMode="auto">
              <a:xfrm>
                <a:off x="1913" y="1344"/>
                <a:ext cx="0" cy="5"/>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6" name="Line 804">
                <a:extLst>
                  <a:ext uri="{FF2B5EF4-FFF2-40B4-BE49-F238E27FC236}">
                    <a16:creationId xmlns:a16="http://schemas.microsoft.com/office/drawing/2014/main" id="{077B6EA5-6E91-1A5E-1A4B-3BAB65AA1376}"/>
                  </a:ext>
                </a:extLst>
              </p:cNvPr>
              <p:cNvSpPr>
                <a:spLocks noChangeShapeType="1"/>
              </p:cNvSpPr>
              <p:nvPr/>
            </p:nvSpPr>
            <p:spPr bwMode="auto">
              <a:xfrm>
                <a:off x="1913" y="1349"/>
                <a:ext cx="5" cy="39"/>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7" name="Line 805">
                <a:extLst>
                  <a:ext uri="{FF2B5EF4-FFF2-40B4-BE49-F238E27FC236}">
                    <a16:creationId xmlns:a16="http://schemas.microsoft.com/office/drawing/2014/main" id="{596F8700-56FD-5D8D-2674-CD36AEA9F54C}"/>
                  </a:ext>
                </a:extLst>
              </p:cNvPr>
              <p:cNvSpPr>
                <a:spLocks noChangeShapeType="1"/>
              </p:cNvSpPr>
              <p:nvPr/>
            </p:nvSpPr>
            <p:spPr bwMode="auto">
              <a:xfrm>
                <a:off x="1918" y="1388"/>
                <a:ext cx="4"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8" name="Line 806">
                <a:extLst>
                  <a:ext uri="{FF2B5EF4-FFF2-40B4-BE49-F238E27FC236}">
                    <a16:creationId xmlns:a16="http://schemas.microsoft.com/office/drawing/2014/main" id="{0DE22DCE-5945-78CB-04C0-5F99A15F5FDB}"/>
                  </a:ext>
                </a:extLst>
              </p:cNvPr>
              <p:cNvSpPr>
                <a:spLocks noChangeShapeType="1"/>
              </p:cNvSpPr>
              <p:nvPr/>
            </p:nvSpPr>
            <p:spPr bwMode="auto">
              <a:xfrm>
                <a:off x="1922" y="1431"/>
                <a:ext cx="5"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59" name="Line 807">
                <a:extLst>
                  <a:ext uri="{FF2B5EF4-FFF2-40B4-BE49-F238E27FC236}">
                    <a16:creationId xmlns:a16="http://schemas.microsoft.com/office/drawing/2014/main" id="{0FFBD57F-B953-449A-ACF4-E7129C8F5287}"/>
                  </a:ext>
                </a:extLst>
              </p:cNvPr>
              <p:cNvSpPr>
                <a:spLocks noChangeShapeType="1"/>
              </p:cNvSpPr>
              <p:nvPr/>
            </p:nvSpPr>
            <p:spPr bwMode="auto">
              <a:xfrm>
                <a:off x="1927" y="1469"/>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0" name="Line 808">
                <a:extLst>
                  <a:ext uri="{FF2B5EF4-FFF2-40B4-BE49-F238E27FC236}">
                    <a16:creationId xmlns:a16="http://schemas.microsoft.com/office/drawing/2014/main" id="{F9B234CF-978C-8686-26D5-863CBF9555BB}"/>
                  </a:ext>
                </a:extLst>
              </p:cNvPr>
              <p:cNvSpPr>
                <a:spLocks noChangeShapeType="1"/>
              </p:cNvSpPr>
              <p:nvPr/>
            </p:nvSpPr>
            <p:spPr bwMode="auto">
              <a:xfrm>
                <a:off x="1932" y="1512"/>
                <a:ext cx="5" cy="39"/>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1" name="Line 809">
                <a:extLst>
                  <a:ext uri="{FF2B5EF4-FFF2-40B4-BE49-F238E27FC236}">
                    <a16:creationId xmlns:a16="http://schemas.microsoft.com/office/drawing/2014/main" id="{F2668D19-D0D4-1E16-951D-B46544485C7D}"/>
                  </a:ext>
                </a:extLst>
              </p:cNvPr>
              <p:cNvSpPr>
                <a:spLocks noChangeShapeType="1"/>
              </p:cNvSpPr>
              <p:nvPr/>
            </p:nvSpPr>
            <p:spPr bwMode="auto">
              <a:xfrm>
                <a:off x="1937" y="1551"/>
                <a:ext cx="4"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2" name="Line 810">
                <a:extLst>
                  <a:ext uri="{FF2B5EF4-FFF2-40B4-BE49-F238E27FC236}">
                    <a16:creationId xmlns:a16="http://schemas.microsoft.com/office/drawing/2014/main" id="{57C6E2B3-BC96-8D65-2326-798EF66C2EBB}"/>
                  </a:ext>
                </a:extLst>
              </p:cNvPr>
              <p:cNvSpPr>
                <a:spLocks noChangeShapeType="1"/>
              </p:cNvSpPr>
              <p:nvPr/>
            </p:nvSpPr>
            <p:spPr bwMode="auto">
              <a:xfrm>
                <a:off x="1941" y="1594"/>
                <a:ext cx="5"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3" name="Line 811">
                <a:extLst>
                  <a:ext uri="{FF2B5EF4-FFF2-40B4-BE49-F238E27FC236}">
                    <a16:creationId xmlns:a16="http://schemas.microsoft.com/office/drawing/2014/main" id="{34DA1F74-B62A-BD24-59A9-32597CE4D777}"/>
                  </a:ext>
                </a:extLst>
              </p:cNvPr>
              <p:cNvSpPr>
                <a:spLocks noChangeShapeType="1"/>
              </p:cNvSpPr>
              <p:nvPr/>
            </p:nvSpPr>
            <p:spPr bwMode="auto">
              <a:xfrm>
                <a:off x="1946" y="1632"/>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4" name="Line 812">
                <a:extLst>
                  <a:ext uri="{FF2B5EF4-FFF2-40B4-BE49-F238E27FC236}">
                    <a16:creationId xmlns:a16="http://schemas.microsoft.com/office/drawing/2014/main" id="{C970A450-4CCA-045F-D6EF-408EA4206E0E}"/>
                  </a:ext>
                </a:extLst>
              </p:cNvPr>
              <p:cNvSpPr>
                <a:spLocks noChangeShapeType="1"/>
              </p:cNvSpPr>
              <p:nvPr/>
            </p:nvSpPr>
            <p:spPr bwMode="auto">
              <a:xfrm>
                <a:off x="1951" y="1675"/>
                <a:ext cx="5" cy="39"/>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5" name="Line 813">
                <a:extLst>
                  <a:ext uri="{FF2B5EF4-FFF2-40B4-BE49-F238E27FC236}">
                    <a16:creationId xmlns:a16="http://schemas.microsoft.com/office/drawing/2014/main" id="{48B4BCF2-2A87-8875-B46B-9205E9907829}"/>
                  </a:ext>
                </a:extLst>
              </p:cNvPr>
              <p:cNvSpPr>
                <a:spLocks noChangeShapeType="1"/>
              </p:cNvSpPr>
              <p:nvPr/>
            </p:nvSpPr>
            <p:spPr bwMode="auto">
              <a:xfrm>
                <a:off x="1956" y="1714"/>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6" name="Line 814">
                <a:extLst>
                  <a:ext uri="{FF2B5EF4-FFF2-40B4-BE49-F238E27FC236}">
                    <a16:creationId xmlns:a16="http://schemas.microsoft.com/office/drawing/2014/main" id="{AF7770F4-A0CE-E680-82FA-CB7780C99884}"/>
                  </a:ext>
                </a:extLst>
              </p:cNvPr>
              <p:cNvSpPr>
                <a:spLocks noChangeShapeType="1"/>
              </p:cNvSpPr>
              <p:nvPr/>
            </p:nvSpPr>
            <p:spPr bwMode="auto">
              <a:xfrm>
                <a:off x="1961" y="1757"/>
                <a:ext cx="4"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7" name="Line 815">
                <a:extLst>
                  <a:ext uri="{FF2B5EF4-FFF2-40B4-BE49-F238E27FC236}">
                    <a16:creationId xmlns:a16="http://schemas.microsoft.com/office/drawing/2014/main" id="{2EE44D57-8D68-8153-0AD4-EB29BE4BB767}"/>
                  </a:ext>
                </a:extLst>
              </p:cNvPr>
              <p:cNvSpPr>
                <a:spLocks noChangeShapeType="1"/>
              </p:cNvSpPr>
              <p:nvPr/>
            </p:nvSpPr>
            <p:spPr bwMode="auto">
              <a:xfrm>
                <a:off x="1965" y="1800"/>
                <a:ext cx="0" cy="14"/>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8" name="Line 816">
                <a:extLst>
                  <a:ext uri="{FF2B5EF4-FFF2-40B4-BE49-F238E27FC236}">
                    <a16:creationId xmlns:a16="http://schemas.microsoft.com/office/drawing/2014/main" id="{EDEED0CB-E85B-48E4-F386-494BCC3E9B4F}"/>
                  </a:ext>
                </a:extLst>
              </p:cNvPr>
              <p:cNvSpPr>
                <a:spLocks noChangeShapeType="1"/>
              </p:cNvSpPr>
              <p:nvPr/>
            </p:nvSpPr>
            <p:spPr bwMode="auto">
              <a:xfrm>
                <a:off x="1965" y="1814"/>
                <a:ext cx="5" cy="24"/>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69" name="Line 817">
                <a:extLst>
                  <a:ext uri="{FF2B5EF4-FFF2-40B4-BE49-F238E27FC236}">
                    <a16:creationId xmlns:a16="http://schemas.microsoft.com/office/drawing/2014/main" id="{2D1E1F68-B08F-1363-B45D-3338FCA8E921}"/>
                  </a:ext>
                </a:extLst>
              </p:cNvPr>
              <p:cNvSpPr>
                <a:spLocks noChangeShapeType="1"/>
              </p:cNvSpPr>
              <p:nvPr/>
            </p:nvSpPr>
            <p:spPr bwMode="auto">
              <a:xfrm>
                <a:off x="1970" y="1838"/>
                <a:ext cx="0"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0" name="Line 818">
                <a:extLst>
                  <a:ext uri="{FF2B5EF4-FFF2-40B4-BE49-F238E27FC236}">
                    <a16:creationId xmlns:a16="http://schemas.microsoft.com/office/drawing/2014/main" id="{905C8128-DE68-FF50-F499-FEE43D9A87D7}"/>
                  </a:ext>
                </a:extLst>
              </p:cNvPr>
              <p:cNvSpPr>
                <a:spLocks noChangeShapeType="1"/>
              </p:cNvSpPr>
              <p:nvPr/>
            </p:nvSpPr>
            <p:spPr bwMode="auto">
              <a:xfrm>
                <a:off x="1970" y="1881"/>
                <a:ext cx="5" cy="39"/>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1" name="Line 819">
                <a:extLst>
                  <a:ext uri="{FF2B5EF4-FFF2-40B4-BE49-F238E27FC236}">
                    <a16:creationId xmlns:a16="http://schemas.microsoft.com/office/drawing/2014/main" id="{DE12A713-7320-8996-01E6-BB42F0EB1B38}"/>
                  </a:ext>
                </a:extLst>
              </p:cNvPr>
              <p:cNvSpPr>
                <a:spLocks noChangeShapeType="1"/>
              </p:cNvSpPr>
              <p:nvPr/>
            </p:nvSpPr>
            <p:spPr bwMode="auto">
              <a:xfrm>
                <a:off x="1975" y="1920"/>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2" name="Line 820">
                <a:extLst>
                  <a:ext uri="{FF2B5EF4-FFF2-40B4-BE49-F238E27FC236}">
                    <a16:creationId xmlns:a16="http://schemas.microsoft.com/office/drawing/2014/main" id="{C10D508B-53E7-8EA0-7464-D29089B5AAC6}"/>
                  </a:ext>
                </a:extLst>
              </p:cNvPr>
              <p:cNvSpPr>
                <a:spLocks noChangeShapeType="1"/>
              </p:cNvSpPr>
              <p:nvPr/>
            </p:nvSpPr>
            <p:spPr bwMode="auto">
              <a:xfrm>
                <a:off x="1980" y="1963"/>
                <a:ext cx="0"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3" name="Line 821">
                <a:extLst>
                  <a:ext uri="{FF2B5EF4-FFF2-40B4-BE49-F238E27FC236}">
                    <a16:creationId xmlns:a16="http://schemas.microsoft.com/office/drawing/2014/main" id="{F033391F-4FAB-4D06-BEC4-F6A59CC13BE8}"/>
                  </a:ext>
                </a:extLst>
              </p:cNvPr>
              <p:cNvSpPr>
                <a:spLocks noChangeShapeType="1"/>
              </p:cNvSpPr>
              <p:nvPr/>
            </p:nvSpPr>
            <p:spPr bwMode="auto">
              <a:xfrm>
                <a:off x="1980" y="2001"/>
                <a:ext cx="5" cy="44"/>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4" name="Line 822">
                <a:extLst>
                  <a:ext uri="{FF2B5EF4-FFF2-40B4-BE49-F238E27FC236}">
                    <a16:creationId xmlns:a16="http://schemas.microsoft.com/office/drawing/2014/main" id="{D761EA2D-44D7-A5D7-B30B-75D3ED678E94}"/>
                  </a:ext>
                </a:extLst>
              </p:cNvPr>
              <p:cNvSpPr>
                <a:spLocks noChangeShapeType="1"/>
              </p:cNvSpPr>
              <p:nvPr/>
            </p:nvSpPr>
            <p:spPr bwMode="auto">
              <a:xfrm>
                <a:off x="1985" y="2045"/>
                <a:ext cx="4"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5" name="Line 823">
                <a:extLst>
                  <a:ext uri="{FF2B5EF4-FFF2-40B4-BE49-F238E27FC236}">
                    <a16:creationId xmlns:a16="http://schemas.microsoft.com/office/drawing/2014/main" id="{B0A7E305-C718-EA4C-E945-672F50962BCE}"/>
                  </a:ext>
                </a:extLst>
              </p:cNvPr>
              <p:cNvSpPr>
                <a:spLocks noChangeShapeType="1"/>
              </p:cNvSpPr>
              <p:nvPr/>
            </p:nvSpPr>
            <p:spPr bwMode="auto">
              <a:xfrm>
                <a:off x="1989" y="2083"/>
                <a:ext cx="0"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6" name="Line 824">
                <a:extLst>
                  <a:ext uri="{FF2B5EF4-FFF2-40B4-BE49-F238E27FC236}">
                    <a16:creationId xmlns:a16="http://schemas.microsoft.com/office/drawing/2014/main" id="{C99E0DCC-DED8-49F2-ACDD-8D545ABE2542}"/>
                  </a:ext>
                </a:extLst>
              </p:cNvPr>
              <p:cNvSpPr>
                <a:spLocks noChangeShapeType="1"/>
              </p:cNvSpPr>
              <p:nvPr/>
            </p:nvSpPr>
            <p:spPr bwMode="auto">
              <a:xfrm>
                <a:off x="1989" y="2126"/>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7" name="Line 825">
                <a:extLst>
                  <a:ext uri="{FF2B5EF4-FFF2-40B4-BE49-F238E27FC236}">
                    <a16:creationId xmlns:a16="http://schemas.microsoft.com/office/drawing/2014/main" id="{12D78CEF-B1F0-A268-9E89-59012B9BACC1}"/>
                  </a:ext>
                </a:extLst>
              </p:cNvPr>
              <p:cNvSpPr>
                <a:spLocks noChangeShapeType="1"/>
              </p:cNvSpPr>
              <p:nvPr/>
            </p:nvSpPr>
            <p:spPr bwMode="auto">
              <a:xfrm>
                <a:off x="1994" y="2169"/>
                <a:ext cx="0" cy="39"/>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8" name="Line 826">
                <a:extLst>
                  <a:ext uri="{FF2B5EF4-FFF2-40B4-BE49-F238E27FC236}">
                    <a16:creationId xmlns:a16="http://schemas.microsoft.com/office/drawing/2014/main" id="{410A8C66-7709-A89F-9AE9-25425209B025}"/>
                  </a:ext>
                </a:extLst>
              </p:cNvPr>
              <p:cNvSpPr>
                <a:spLocks noChangeShapeType="1"/>
              </p:cNvSpPr>
              <p:nvPr/>
            </p:nvSpPr>
            <p:spPr bwMode="auto">
              <a:xfrm>
                <a:off x="1994" y="2208"/>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79" name="Line 827">
                <a:extLst>
                  <a:ext uri="{FF2B5EF4-FFF2-40B4-BE49-F238E27FC236}">
                    <a16:creationId xmlns:a16="http://schemas.microsoft.com/office/drawing/2014/main" id="{E53D00A9-02AC-8F92-0ED9-DDF37E69CFC4}"/>
                  </a:ext>
                </a:extLst>
              </p:cNvPr>
              <p:cNvSpPr>
                <a:spLocks noChangeShapeType="1"/>
              </p:cNvSpPr>
              <p:nvPr/>
            </p:nvSpPr>
            <p:spPr bwMode="auto">
              <a:xfrm>
                <a:off x="1999" y="2251"/>
                <a:ext cx="0"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0" name="Line 828">
                <a:extLst>
                  <a:ext uri="{FF2B5EF4-FFF2-40B4-BE49-F238E27FC236}">
                    <a16:creationId xmlns:a16="http://schemas.microsoft.com/office/drawing/2014/main" id="{B5B82FF4-09A1-DCD7-B836-60B2614988FC}"/>
                  </a:ext>
                </a:extLst>
              </p:cNvPr>
              <p:cNvSpPr>
                <a:spLocks noChangeShapeType="1"/>
              </p:cNvSpPr>
              <p:nvPr/>
            </p:nvSpPr>
            <p:spPr bwMode="auto">
              <a:xfrm>
                <a:off x="1999" y="2289"/>
                <a:ext cx="5"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1" name="Line 829">
                <a:extLst>
                  <a:ext uri="{FF2B5EF4-FFF2-40B4-BE49-F238E27FC236}">
                    <a16:creationId xmlns:a16="http://schemas.microsoft.com/office/drawing/2014/main" id="{83C21CD2-1F79-E9E6-6A6F-938A58399C5F}"/>
                  </a:ext>
                </a:extLst>
              </p:cNvPr>
              <p:cNvSpPr>
                <a:spLocks noChangeShapeType="1"/>
              </p:cNvSpPr>
              <p:nvPr/>
            </p:nvSpPr>
            <p:spPr bwMode="auto">
              <a:xfrm>
                <a:off x="2004" y="2332"/>
                <a:ext cx="0" cy="39"/>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2" name="Line 830">
                <a:extLst>
                  <a:ext uri="{FF2B5EF4-FFF2-40B4-BE49-F238E27FC236}">
                    <a16:creationId xmlns:a16="http://schemas.microsoft.com/office/drawing/2014/main" id="{926E7DC9-EC51-84D8-37F2-3617E47F19AC}"/>
                  </a:ext>
                </a:extLst>
              </p:cNvPr>
              <p:cNvSpPr>
                <a:spLocks noChangeShapeType="1"/>
              </p:cNvSpPr>
              <p:nvPr/>
            </p:nvSpPr>
            <p:spPr bwMode="auto">
              <a:xfrm>
                <a:off x="2004" y="2371"/>
                <a:ext cx="0"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3" name="Line 831">
                <a:extLst>
                  <a:ext uri="{FF2B5EF4-FFF2-40B4-BE49-F238E27FC236}">
                    <a16:creationId xmlns:a16="http://schemas.microsoft.com/office/drawing/2014/main" id="{8D67DC43-3C90-8709-E834-204D441166D9}"/>
                  </a:ext>
                </a:extLst>
              </p:cNvPr>
              <p:cNvSpPr>
                <a:spLocks noChangeShapeType="1"/>
              </p:cNvSpPr>
              <p:nvPr/>
            </p:nvSpPr>
            <p:spPr bwMode="auto">
              <a:xfrm>
                <a:off x="2004" y="2414"/>
                <a:ext cx="5" cy="38"/>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4" name="Line 832">
                <a:extLst>
                  <a:ext uri="{FF2B5EF4-FFF2-40B4-BE49-F238E27FC236}">
                    <a16:creationId xmlns:a16="http://schemas.microsoft.com/office/drawing/2014/main" id="{368B7FC6-FD47-4E6A-E87D-550C6CC946EC}"/>
                  </a:ext>
                </a:extLst>
              </p:cNvPr>
              <p:cNvSpPr>
                <a:spLocks noChangeShapeType="1"/>
              </p:cNvSpPr>
              <p:nvPr/>
            </p:nvSpPr>
            <p:spPr bwMode="auto">
              <a:xfrm>
                <a:off x="2009" y="2452"/>
                <a:ext cx="0"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5" name="Line 833">
                <a:extLst>
                  <a:ext uri="{FF2B5EF4-FFF2-40B4-BE49-F238E27FC236}">
                    <a16:creationId xmlns:a16="http://schemas.microsoft.com/office/drawing/2014/main" id="{DAF5B8AA-5AE8-6466-E7FB-B2F456DF6E88}"/>
                  </a:ext>
                </a:extLst>
              </p:cNvPr>
              <p:cNvSpPr>
                <a:spLocks noChangeShapeType="1"/>
              </p:cNvSpPr>
              <p:nvPr/>
            </p:nvSpPr>
            <p:spPr bwMode="auto">
              <a:xfrm>
                <a:off x="2009" y="2495"/>
                <a:ext cx="4" cy="43"/>
              </a:xfrm>
              <a:prstGeom prst="line">
                <a:avLst/>
              </a:prstGeom>
              <a:noFill/>
              <a:ln w="12700">
                <a:solidFill>
                  <a:srgbClr val="1FFFD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6" name="Line 834">
                <a:extLst>
                  <a:ext uri="{FF2B5EF4-FFF2-40B4-BE49-F238E27FC236}">
                    <a16:creationId xmlns:a16="http://schemas.microsoft.com/office/drawing/2014/main" id="{011F1454-F9BD-2698-B6B5-C015632A0C34}"/>
                  </a:ext>
                </a:extLst>
              </p:cNvPr>
              <p:cNvSpPr>
                <a:spLocks noChangeShapeType="1"/>
              </p:cNvSpPr>
              <p:nvPr/>
            </p:nvSpPr>
            <p:spPr bwMode="auto">
              <a:xfrm>
                <a:off x="1975" y="898"/>
                <a:ext cx="5" cy="3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7" name="Line 835">
                <a:extLst>
                  <a:ext uri="{FF2B5EF4-FFF2-40B4-BE49-F238E27FC236}">
                    <a16:creationId xmlns:a16="http://schemas.microsoft.com/office/drawing/2014/main" id="{AE3A9083-C911-13AD-44E0-6254FD43D82D}"/>
                  </a:ext>
                </a:extLst>
              </p:cNvPr>
              <p:cNvSpPr>
                <a:spLocks noChangeShapeType="1"/>
              </p:cNvSpPr>
              <p:nvPr/>
            </p:nvSpPr>
            <p:spPr bwMode="auto">
              <a:xfrm>
                <a:off x="1980" y="937"/>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8" name="Line 836">
                <a:extLst>
                  <a:ext uri="{FF2B5EF4-FFF2-40B4-BE49-F238E27FC236}">
                    <a16:creationId xmlns:a16="http://schemas.microsoft.com/office/drawing/2014/main" id="{90B1375C-FB22-FC7A-1E51-C0751DB6B1A4}"/>
                  </a:ext>
                </a:extLst>
              </p:cNvPr>
              <p:cNvSpPr>
                <a:spLocks noChangeShapeType="1"/>
              </p:cNvSpPr>
              <p:nvPr/>
            </p:nvSpPr>
            <p:spPr bwMode="auto">
              <a:xfrm>
                <a:off x="1985" y="980"/>
                <a:ext cx="9"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89" name="Line 837">
                <a:extLst>
                  <a:ext uri="{FF2B5EF4-FFF2-40B4-BE49-F238E27FC236}">
                    <a16:creationId xmlns:a16="http://schemas.microsoft.com/office/drawing/2014/main" id="{011EFF0E-EC7B-7872-CBB4-6EBDD4F7E8B1}"/>
                  </a:ext>
                </a:extLst>
              </p:cNvPr>
              <p:cNvSpPr>
                <a:spLocks noChangeShapeType="1"/>
              </p:cNvSpPr>
              <p:nvPr/>
            </p:nvSpPr>
            <p:spPr bwMode="auto">
              <a:xfrm>
                <a:off x="1994" y="1018"/>
                <a:ext cx="5" cy="44"/>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0" name="Line 838">
                <a:extLst>
                  <a:ext uri="{FF2B5EF4-FFF2-40B4-BE49-F238E27FC236}">
                    <a16:creationId xmlns:a16="http://schemas.microsoft.com/office/drawing/2014/main" id="{27EF9032-CED6-13DE-D911-0E7A9E38DA1A}"/>
                  </a:ext>
                </a:extLst>
              </p:cNvPr>
              <p:cNvSpPr>
                <a:spLocks noChangeShapeType="1"/>
              </p:cNvSpPr>
              <p:nvPr/>
            </p:nvSpPr>
            <p:spPr bwMode="auto">
              <a:xfrm>
                <a:off x="1999" y="1062"/>
                <a:ext cx="5"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1" name="Line 839">
                <a:extLst>
                  <a:ext uri="{FF2B5EF4-FFF2-40B4-BE49-F238E27FC236}">
                    <a16:creationId xmlns:a16="http://schemas.microsoft.com/office/drawing/2014/main" id="{7A24FE66-059B-F317-F59D-16180D83FAD3}"/>
                  </a:ext>
                </a:extLst>
              </p:cNvPr>
              <p:cNvSpPr>
                <a:spLocks noChangeShapeType="1"/>
              </p:cNvSpPr>
              <p:nvPr/>
            </p:nvSpPr>
            <p:spPr bwMode="auto">
              <a:xfrm>
                <a:off x="2004" y="1100"/>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2" name="Line 840">
                <a:extLst>
                  <a:ext uri="{FF2B5EF4-FFF2-40B4-BE49-F238E27FC236}">
                    <a16:creationId xmlns:a16="http://schemas.microsoft.com/office/drawing/2014/main" id="{EEF56547-F374-F8E3-606E-E3ECAD10F790}"/>
                  </a:ext>
                </a:extLst>
              </p:cNvPr>
              <p:cNvSpPr>
                <a:spLocks noChangeShapeType="1"/>
              </p:cNvSpPr>
              <p:nvPr/>
            </p:nvSpPr>
            <p:spPr bwMode="auto">
              <a:xfrm>
                <a:off x="2009" y="1143"/>
                <a:ext cx="9"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3" name="Line 841">
                <a:extLst>
                  <a:ext uri="{FF2B5EF4-FFF2-40B4-BE49-F238E27FC236}">
                    <a16:creationId xmlns:a16="http://schemas.microsoft.com/office/drawing/2014/main" id="{18022AFE-216E-5140-318C-2F22CD52A801}"/>
                  </a:ext>
                </a:extLst>
              </p:cNvPr>
              <p:cNvSpPr>
                <a:spLocks noChangeShapeType="1"/>
              </p:cNvSpPr>
              <p:nvPr/>
            </p:nvSpPr>
            <p:spPr bwMode="auto">
              <a:xfrm>
                <a:off x="2018" y="1181"/>
                <a:ext cx="0" cy="15"/>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4" name="Line 842">
                <a:extLst>
                  <a:ext uri="{FF2B5EF4-FFF2-40B4-BE49-F238E27FC236}">
                    <a16:creationId xmlns:a16="http://schemas.microsoft.com/office/drawing/2014/main" id="{B0F266C5-BF88-5721-50C2-931E477137B7}"/>
                  </a:ext>
                </a:extLst>
              </p:cNvPr>
              <p:cNvSpPr>
                <a:spLocks noChangeShapeType="1"/>
              </p:cNvSpPr>
              <p:nvPr/>
            </p:nvSpPr>
            <p:spPr bwMode="auto">
              <a:xfrm>
                <a:off x="2018" y="1196"/>
                <a:ext cx="5" cy="2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5" name="Line 843">
                <a:extLst>
                  <a:ext uri="{FF2B5EF4-FFF2-40B4-BE49-F238E27FC236}">
                    <a16:creationId xmlns:a16="http://schemas.microsoft.com/office/drawing/2014/main" id="{596846B0-FA55-FE06-BDB8-452858EC66D8}"/>
                  </a:ext>
                </a:extLst>
              </p:cNvPr>
              <p:cNvSpPr>
                <a:spLocks noChangeShapeType="1"/>
              </p:cNvSpPr>
              <p:nvPr/>
            </p:nvSpPr>
            <p:spPr bwMode="auto">
              <a:xfrm>
                <a:off x="2023" y="1225"/>
                <a:ext cx="5"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6" name="Line 844">
                <a:extLst>
                  <a:ext uri="{FF2B5EF4-FFF2-40B4-BE49-F238E27FC236}">
                    <a16:creationId xmlns:a16="http://schemas.microsoft.com/office/drawing/2014/main" id="{72CF3692-30E7-5455-173D-B856C70F6529}"/>
                  </a:ext>
                </a:extLst>
              </p:cNvPr>
              <p:cNvSpPr>
                <a:spLocks noChangeShapeType="1"/>
              </p:cNvSpPr>
              <p:nvPr/>
            </p:nvSpPr>
            <p:spPr bwMode="auto">
              <a:xfrm>
                <a:off x="2028" y="1263"/>
                <a:ext cx="4"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7" name="Line 845">
                <a:extLst>
                  <a:ext uri="{FF2B5EF4-FFF2-40B4-BE49-F238E27FC236}">
                    <a16:creationId xmlns:a16="http://schemas.microsoft.com/office/drawing/2014/main" id="{32AFFEC2-41B1-5BD7-30B0-9D0C389836D8}"/>
                  </a:ext>
                </a:extLst>
              </p:cNvPr>
              <p:cNvSpPr>
                <a:spLocks noChangeShapeType="1"/>
              </p:cNvSpPr>
              <p:nvPr/>
            </p:nvSpPr>
            <p:spPr bwMode="auto">
              <a:xfrm>
                <a:off x="2032" y="1306"/>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8" name="Line 846">
                <a:extLst>
                  <a:ext uri="{FF2B5EF4-FFF2-40B4-BE49-F238E27FC236}">
                    <a16:creationId xmlns:a16="http://schemas.microsoft.com/office/drawing/2014/main" id="{51060339-5ACD-3D9C-27BF-028642D7DED9}"/>
                  </a:ext>
                </a:extLst>
              </p:cNvPr>
              <p:cNvSpPr>
                <a:spLocks noChangeShapeType="1"/>
              </p:cNvSpPr>
              <p:nvPr/>
            </p:nvSpPr>
            <p:spPr bwMode="auto">
              <a:xfrm>
                <a:off x="2037" y="1349"/>
                <a:ext cx="5" cy="3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99" name="Line 847">
                <a:extLst>
                  <a:ext uri="{FF2B5EF4-FFF2-40B4-BE49-F238E27FC236}">
                    <a16:creationId xmlns:a16="http://schemas.microsoft.com/office/drawing/2014/main" id="{B236423B-1AD0-ECB8-BE98-BC67DE91388E}"/>
                  </a:ext>
                </a:extLst>
              </p:cNvPr>
              <p:cNvSpPr>
                <a:spLocks noChangeShapeType="1"/>
              </p:cNvSpPr>
              <p:nvPr/>
            </p:nvSpPr>
            <p:spPr bwMode="auto">
              <a:xfrm>
                <a:off x="2042" y="1388"/>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0" name="Line 848">
                <a:extLst>
                  <a:ext uri="{FF2B5EF4-FFF2-40B4-BE49-F238E27FC236}">
                    <a16:creationId xmlns:a16="http://schemas.microsoft.com/office/drawing/2014/main" id="{57457217-3B84-2CCE-2A1B-8D7231F5EAE3}"/>
                  </a:ext>
                </a:extLst>
              </p:cNvPr>
              <p:cNvSpPr>
                <a:spLocks noChangeShapeType="1"/>
              </p:cNvSpPr>
              <p:nvPr/>
            </p:nvSpPr>
            <p:spPr bwMode="auto">
              <a:xfrm>
                <a:off x="2047" y="1431"/>
                <a:ext cx="5"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1" name="Line 849">
                <a:extLst>
                  <a:ext uri="{FF2B5EF4-FFF2-40B4-BE49-F238E27FC236}">
                    <a16:creationId xmlns:a16="http://schemas.microsoft.com/office/drawing/2014/main" id="{2E7AD67E-1196-337F-4565-71EB623BF42B}"/>
                  </a:ext>
                </a:extLst>
              </p:cNvPr>
              <p:cNvSpPr>
                <a:spLocks noChangeShapeType="1"/>
              </p:cNvSpPr>
              <p:nvPr/>
            </p:nvSpPr>
            <p:spPr bwMode="auto">
              <a:xfrm>
                <a:off x="2052" y="1469"/>
                <a:ext cx="4"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2" name="Line 850">
                <a:extLst>
                  <a:ext uri="{FF2B5EF4-FFF2-40B4-BE49-F238E27FC236}">
                    <a16:creationId xmlns:a16="http://schemas.microsoft.com/office/drawing/2014/main" id="{EA3293F0-213D-52A7-2901-A1A34928D3F1}"/>
                  </a:ext>
                </a:extLst>
              </p:cNvPr>
              <p:cNvSpPr>
                <a:spLocks noChangeShapeType="1"/>
              </p:cNvSpPr>
              <p:nvPr/>
            </p:nvSpPr>
            <p:spPr bwMode="auto">
              <a:xfrm>
                <a:off x="2056" y="1512"/>
                <a:ext cx="5" cy="3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3" name="Line 851">
                <a:extLst>
                  <a:ext uri="{FF2B5EF4-FFF2-40B4-BE49-F238E27FC236}">
                    <a16:creationId xmlns:a16="http://schemas.microsoft.com/office/drawing/2014/main" id="{C01A0E18-3017-6FEE-CEFD-604D1D5D85EF}"/>
                  </a:ext>
                </a:extLst>
              </p:cNvPr>
              <p:cNvSpPr>
                <a:spLocks noChangeShapeType="1"/>
              </p:cNvSpPr>
              <p:nvPr/>
            </p:nvSpPr>
            <p:spPr bwMode="auto">
              <a:xfrm>
                <a:off x="2061" y="1551"/>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4" name="Line 852">
                <a:extLst>
                  <a:ext uri="{FF2B5EF4-FFF2-40B4-BE49-F238E27FC236}">
                    <a16:creationId xmlns:a16="http://schemas.microsoft.com/office/drawing/2014/main" id="{0B95C647-FA8E-5641-5372-20271F21C93B}"/>
                  </a:ext>
                </a:extLst>
              </p:cNvPr>
              <p:cNvSpPr>
                <a:spLocks noChangeShapeType="1"/>
              </p:cNvSpPr>
              <p:nvPr/>
            </p:nvSpPr>
            <p:spPr bwMode="auto">
              <a:xfrm>
                <a:off x="2066" y="1594"/>
                <a:ext cx="5"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5" name="Line 853">
                <a:extLst>
                  <a:ext uri="{FF2B5EF4-FFF2-40B4-BE49-F238E27FC236}">
                    <a16:creationId xmlns:a16="http://schemas.microsoft.com/office/drawing/2014/main" id="{30A531A0-AF0F-98B9-1D08-CBC03B51E3A5}"/>
                  </a:ext>
                </a:extLst>
              </p:cNvPr>
              <p:cNvSpPr>
                <a:spLocks noChangeShapeType="1"/>
              </p:cNvSpPr>
              <p:nvPr/>
            </p:nvSpPr>
            <p:spPr bwMode="auto">
              <a:xfrm>
                <a:off x="2071" y="1632"/>
                <a:ext cx="0" cy="10"/>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6" name="Line 854">
                <a:extLst>
                  <a:ext uri="{FF2B5EF4-FFF2-40B4-BE49-F238E27FC236}">
                    <a16:creationId xmlns:a16="http://schemas.microsoft.com/office/drawing/2014/main" id="{9752D184-3E16-45D9-E29E-A5221163EBD1}"/>
                  </a:ext>
                </a:extLst>
              </p:cNvPr>
              <p:cNvSpPr>
                <a:spLocks noChangeShapeType="1"/>
              </p:cNvSpPr>
              <p:nvPr/>
            </p:nvSpPr>
            <p:spPr bwMode="auto">
              <a:xfrm>
                <a:off x="2071" y="1642"/>
                <a:ext cx="5" cy="3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7" name="Line 855">
                <a:extLst>
                  <a:ext uri="{FF2B5EF4-FFF2-40B4-BE49-F238E27FC236}">
                    <a16:creationId xmlns:a16="http://schemas.microsoft.com/office/drawing/2014/main" id="{631595A8-89F8-4419-E694-A380F28C88F5}"/>
                  </a:ext>
                </a:extLst>
              </p:cNvPr>
              <p:cNvSpPr>
                <a:spLocks noChangeShapeType="1"/>
              </p:cNvSpPr>
              <p:nvPr/>
            </p:nvSpPr>
            <p:spPr bwMode="auto">
              <a:xfrm>
                <a:off x="2076" y="1675"/>
                <a:ext cx="0" cy="3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8" name="Line 856">
                <a:extLst>
                  <a:ext uri="{FF2B5EF4-FFF2-40B4-BE49-F238E27FC236}">
                    <a16:creationId xmlns:a16="http://schemas.microsoft.com/office/drawing/2014/main" id="{4D21E508-E2BF-A4A0-1677-A3BB0CAEBA09}"/>
                  </a:ext>
                </a:extLst>
              </p:cNvPr>
              <p:cNvSpPr>
                <a:spLocks noChangeShapeType="1"/>
              </p:cNvSpPr>
              <p:nvPr/>
            </p:nvSpPr>
            <p:spPr bwMode="auto">
              <a:xfrm>
                <a:off x="2076" y="1714"/>
                <a:ext cx="4"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09" name="Line 857">
                <a:extLst>
                  <a:ext uri="{FF2B5EF4-FFF2-40B4-BE49-F238E27FC236}">
                    <a16:creationId xmlns:a16="http://schemas.microsoft.com/office/drawing/2014/main" id="{8CE79972-ED06-7FF1-177D-4BD34701683D}"/>
                  </a:ext>
                </a:extLst>
              </p:cNvPr>
              <p:cNvSpPr>
                <a:spLocks noChangeShapeType="1"/>
              </p:cNvSpPr>
              <p:nvPr/>
            </p:nvSpPr>
            <p:spPr bwMode="auto">
              <a:xfrm>
                <a:off x="2080" y="1757"/>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0" name="Line 858">
                <a:extLst>
                  <a:ext uri="{FF2B5EF4-FFF2-40B4-BE49-F238E27FC236}">
                    <a16:creationId xmlns:a16="http://schemas.microsoft.com/office/drawing/2014/main" id="{0011F156-5844-A1BE-372F-F9B9619BDAEB}"/>
                  </a:ext>
                </a:extLst>
              </p:cNvPr>
              <p:cNvSpPr>
                <a:spLocks noChangeShapeType="1"/>
              </p:cNvSpPr>
              <p:nvPr/>
            </p:nvSpPr>
            <p:spPr bwMode="auto">
              <a:xfrm>
                <a:off x="2085" y="1800"/>
                <a:ext cx="5"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1" name="Line 859">
                <a:extLst>
                  <a:ext uri="{FF2B5EF4-FFF2-40B4-BE49-F238E27FC236}">
                    <a16:creationId xmlns:a16="http://schemas.microsoft.com/office/drawing/2014/main" id="{6C815E42-DED6-EC27-70CF-0B5E1505B207}"/>
                  </a:ext>
                </a:extLst>
              </p:cNvPr>
              <p:cNvSpPr>
                <a:spLocks noChangeShapeType="1"/>
              </p:cNvSpPr>
              <p:nvPr/>
            </p:nvSpPr>
            <p:spPr bwMode="auto">
              <a:xfrm>
                <a:off x="2090" y="1838"/>
                <a:ext cx="0"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2" name="Line 860">
                <a:extLst>
                  <a:ext uri="{FF2B5EF4-FFF2-40B4-BE49-F238E27FC236}">
                    <a16:creationId xmlns:a16="http://schemas.microsoft.com/office/drawing/2014/main" id="{F42CC976-CDF4-08B0-B033-F06E82AECC03}"/>
                  </a:ext>
                </a:extLst>
              </p:cNvPr>
              <p:cNvSpPr>
                <a:spLocks noChangeShapeType="1"/>
              </p:cNvSpPr>
              <p:nvPr/>
            </p:nvSpPr>
            <p:spPr bwMode="auto">
              <a:xfrm>
                <a:off x="2090" y="1881"/>
                <a:ext cx="5" cy="3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3" name="Line 861">
                <a:extLst>
                  <a:ext uri="{FF2B5EF4-FFF2-40B4-BE49-F238E27FC236}">
                    <a16:creationId xmlns:a16="http://schemas.microsoft.com/office/drawing/2014/main" id="{A1C429DD-98AA-F5E9-D08E-9A1D4547D357}"/>
                  </a:ext>
                </a:extLst>
              </p:cNvPr>
              <p:cNvSpPr>
                <a:spLocks noChangeShapeType="1"/>
              </p:cNvSpPr>
              <p:nvPr/>
            </p:nvSpPr>
            <p:spPr bwMode="auto">
              <a:xfrm>
                <a:off x="2095" y="1920"/>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4" name="Line 862">
                <a:extLst>
                  <a:ext uri="{FF2B5EF4-FFF2-40B4-BE49-F238E27FC236}">
                    <a16:creationId xmlns:a16="http://schemas.microsoft.com/office/drawing/2014/main" id="{6AD5AAE1-3C62-6117-BC50-22090C668483}"/>
                  </a:ext>
                </a:extLst>
              </p:cNvPr>
              <p:cNvSpPr>
                <a:spLocks noChangeShapeType="1"/>
              </p:cNvSpPr>
              <p:nvPr/>
            </p:nvSpPr>
            <p:spPr bwMode="auto">
              <a:xfrm>
                <a:off x="2100" y="1963"/>
                <a:ext cx="0"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5" name="Line 863">
                <a:extLst>
                  <a:ext uri="{FF2B5EF4-FFF2-40B4-BE49-F238E27FC236}">
                    <a16:creationId xmlns:a16="http://schemas.microsoft.com/office/drawing/2014/main" id="{817D4512-22D8-87B0-0AF7-88B85F562A9C}"/>
                  </a:ext>
                </a:extLst>
              </p:cNvPr>
              <p:cNvSpPr>
                <a:spLocks noChangeShapeType="1"/>
              </p:cNvSpPr>
              <p:nvPr/>
            </p:nvSpPr>
            <p:spPr bwMode="auto">
              <a:xfrm>
                <a:off x="2100" y="2001"/>
                <a:ext cx="4" cy="44"/>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6" name="Line 864">
                <a:extLst>
                  <a:ext uri="{FF2B5EF4-FFF2-40B4-BE49-F238E27FC236}">
                    <a16:creationId xmlns:a16="http://schemas.microsoft.com/office/drawing/2014/main" id="{5A7B829C-23B3-0337-A64F-7DC7955A2645}"/>
                  </a:ext>
                </a:extLst>
              </p:cNvPr>
              <p:cNvSpPr>
                <a:spLocks noChangeShapeType="1"/>
              </p:cNvSpPr>
              <p:nvPr/>
            </p:nvSpPr>
            <p:spPr bwMode="auto">
              <a:xfrm>
                <a:off x="2104" y="2045"/>
                <a:ext cx="5"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7" name="Line 865">
                <a:extLst>
                  <a:ext uri="{FF2B5EF4-FFF2-40B4-BE49-F238E27FC236}">
                    <a16:creationId xmlns:a16="http://schemas.microsoft.com/office/drawing/2014/main" id="{D5E9F4B5-08B4-E142-1226-A25CC6AA6460}"/>
                  </a:ext>
                </a:extLst>
              </p:cNvPr>
              <p:cNvSpPr>
                <a:spLocks noChangeShapeType="1"/>
              </p:cNvSpPr>
              <p:nvPr/>
            </p:nvSpPr>
            <p:spPr bwMode="auto">
              <a:xfrm>
                <a:off x="2109" y="2083"/>
                <a:ext cx="0"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8" name="Line 866">
                <a:extLst>
                  <a:ext uri="{FF2B5EF4-FFF2-40B4-BE49-F238E27FC236}">
                    <a16:creationId xmlns:a16="http://schemas.microsoft.com/office/drawing/2014/main" id="{FE97AD31-00E0-A857-4974-7B35C7ED024D}"/>
                  </a:ext>
                </a:extLst>
              </p:cNvPr>
              <p:cNvSpPr>
                <a:spLocks noChangeShapeType="1"/>
              </p:cNvSpPr>
              <p:nvPr/>
            </p:nvSpPr>
            <p:spPr bwMode="auto">
              <a:xfrm>
                <a:off x="2109" y="2126"/>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19" name="Line 867">
                <a:extLst>
                  <a:ext uri="{FF2B5EF4-FFF2-40B4-BE49-F238E27FC236}">
                    <a16:creationId xmlns:a16="http://schemas.microsoft.com/office/drawing/2014/main" id="{BCB3C43E-BFEA-75C3-39A1-04720B433868}"/>
                  </a:ext>
                </a:extLst>
              </p:cNvPr>
              <p:cNvSpPr>
                <a:spLocks noChangeShapeType="1"/>
              </p:cNvSpPr>
              <p:nvPr/>
            </p:nvSpPr>
            <p:spPr bwMode="auto">
              <a:xfrm>
                <a:off x="2114" y="2169"/>
                <a:ext cx="0" cy="3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0" name="Line 868">
                <a:extLst>
                  <a:ext uri="{FF2B5EF4-FFF2-40B4-BE49-F238E27FC236}">
                    <a16:creationId xmlns:a16="http://schemas.microsoft.com/office/drawing/2014/main" id="{A405E4DE-61AF-323A-70C6-6E45C2C56B19}"/>
                  </a:ext>
                </a:extLst>
              </p:cNvPr>
              <p:cNvSpPr>
                <a:spLocks noChangeShapeType="1"/>
              </p:cNvSpPr>
              <p:nvPr/>
            </p:nvSpPr>
            <p:spPr bwMode="auto">
              <a:xfrm>
                <a:off x="2114" y="2208"/>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1" name="Line 869">
                <a:extLst>
                  <a:ext uri="{FF2B5EF4-FFF2-40B4-BE49-F238E27FC236}">
                    <a16:creationId xmlns:a16="http://schemas.microsoft.com/office/drawing/2014/main" id="{FDCF1A34-E97F-55A5-8883-A9CFE5DAA67B}"/>
                  </a:ext>
                </a:extLst>
              </p:cNvPr>
              <p:cNvSpPr>
                <a:spLocks noChangeShapeType="1"/>
              </p:cNvSpPr>
              <p:nvPr/>
            </p:nvSpPr>
            <p:spPr bwMode="auto">
              <a:xfrm>
                <a:off x="2119" y="2251"/>
                <a:ext cx="0"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2" name="Line 870">
                <a:extLst>
                  <a:ext uri="{FF2B5EF4-FFF2-40B4-BE49-F238E27FC236}">
                    <a16:creationId xmlns:a16="http://schemas.microsoft.com/office/drawing/2014/main" id="{212BA599-7BBD-0A4A-3535-B9BE2D4F8BA1}"/>
                  </a:ext>
                </a:extLst>
              </p:cNvPr>
              <p:cNvSpPr>
                <a:spLocks noChangeShapeType="1"/>
              </p:cNvSpPr>
              <p:nvPr/>
            </p:nvSpPr>
            <p:spPr bwMode="auto">
              <a:xfrm>
                <a:off x="2119" y="2289"/>
                <a:ext cx="4" cy="2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3" name="Line 871">
                <a:extLst>
                  <a:ext uri="{FF2B5EF4-FFF2-40B4-BE49-F238E27FC236}">
                    <a16:creationId xmlns:a16="http://schemas.microsoft.com/office/drawing/2014/main" id="{395EA8E6-9FE0-BEC0-E496-B6924A8E5D1F}"/>
                  </a:ext>
                </a:extLst>
              </p:cNvPr>
              <p:cNvSpPr>
                <a:spLocks noChangeShapeType="1"/>
              </p:cNvSpPr>
              <p:nvPr/>
            </p:nvSpPr>
            <p:spPr bwMode="auto">
              <a:xfrm>
                <a:off x="2123" y="2318"/>
                <a:ext cx="0" cy="14"/>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4" name="Line 872">
                <a:extLst>
                  <a:ext uri="{FF2B5EF4-FFF2-40B4-BE49-F238E27FC236}">
                    <a16:creationId xmlns:a16="http://schemas.microsoft.com/office/drawing/2014/main" id="{02D0FA31-161A-269E-2788-75921FFAC094}"/>
                  </a:ext>
                </a:extLst>
              </p:cNvPr>
              <p:cNvSpPr>
                <a:spLocks noChangeShapeType="1"/>
              </p:cNvSpPr>
              <p:nvPr/>
            </p:nvSpPr>
            <p:spPr bwMode="auto">
              <a:xfrm>
                <a:off x="2123" y="2332"/>
                <a:ext cx="0" cy="39"/>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5" name="Line 873">
                <a:extLst>
                  <a:ext uri="{FF2B5EF4-FFF2-40B4-BE49-F238E27FC236}">
                    <a16:creationId xmlns:a16="http://schemas.microsoft.com/office/drawing/2014/main" id="{31870B06-D860-3871-CE06-DDD7B6A9E5F5}"/>
                  </a:ext>
                </a:extLst>
              </p:cNvPr>
              <p:cNvSpPr>
                <a:spLocks noChangeShapeType="1"/>
              </p:cNvSpPr>
              <p:nvPr/>
            </p:nvSpPr>
            <p:spPr bwMode="auto">
              <a:xfrm>
                <a:off x="2123" y="2371"/>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6" name="Line 874">
                <a:extLst>
                  <a:ext uri="{FF2B5EF4-FFF2-40B4-BE49-F238E27FC236}">
                    <a16:creationId xmlns:a16="http://schemas.microsoft.com/office/drawing/2014/main" id="{589F87C1-4448-8D7C-395A-13D6029F69D1}"/>
                  </a:ext>
                </a:extLst>
              </p:cNvPr>
              <p:cNvSpPr>
                <a:spLocks noChangeShapeType="1"/>
              </p:cNvSpPr>
              <p:nvPr/>
            </p:nvSpPr>
            <p:spPr bwMode="auto">
              <a:xfrm>
                <a:off x="2128" y="2414"/>
                <a:ext cx="0" cy="38"/>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7" name="Line 875">
                <a:extLst>
                  <a:ext uri="{FF2B5EF4-FFF2-40B4-BE49-F238E27FC236}">
                    <a16:creationId xmlns:a16="http://schemas.microsoft.com/office/drawing/2014/main" id="{C77CC2E0-D849-89EE-D291-56AA1EEFBDD6}"/>
                  </a:ext>
                </a:extLst>
              </p:cNvPr>
              <p:cNvSpPr>
                <a:spLocks noChangeShapeType="1"/>
              </p:cNvSpPr>
              <p:nvPr/>
            </p:nvSpPr>
            <p:spPr bwMode="auto">
              <a:xfrm>
                <a:off x="2128" y="2452"/>
                <a:ext cx="0"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8" name="Line 876">
                <a:extLst>
                  <a:ext uri="{FF2B5EF4-FFF2-40B4-BE49-F238E27FC236}">
                    <a16:creationId xmlns:a16="http://schemas.microsoft.com/office/drawing/2014/main" id="{A9B23296-0A1D-74EF-C94F-F200DCAFF8E0}"/>
                  </a:ext>
                </a:extLst>
              </p:cNvPr>
              <p:cNvSpPr>
                <a:spLocks noChangeShapeType="1"/>
              </p:cNvSpPr>
              <p:nvPr/>
            </p:nvSpPr>
            <p:spPr bwMode="auto">
              <a:xfrm>
                <a:off x="2128" y="2495"/>
                <a:ext cx="5" cy="43"/>
              </a:xfrm>
              <a:prstGeom prst="line">
                <a:avLst/>
              </a:prstGeom>
              <a:noFill/>
              <a:ln w="12700">
                <a:solidFill>
                  <a:srgbClr val="8FFF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29" name="Line 877">
                <a:extLst>
                  <a:ext uri="{FF2B5EF4-FFF2-40B4-BE49-F238E27FC236}">
                    <a16:creationId xmlns:a16="http://schemas.microsoft.com/office/drawing/2014/main" id="{7833655C-6F01-FFCB-004F-5571CC2450DB}"/>
                  </a:ext>
                </a:extLst>
              </p:cNvPr>
              <p:cNvSpPr>
                <a:spLocks noChangeShapeType="1"/>
              </p:cNvSpPr>
              <p:nvPr/>
            </p:nvSpPr>
            <p:spPr bwMode="auto">
              <a:xfrm>
                <a:off x="2090" y="898"/>
                <a:ext cx="5" cy="39"/>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0" name="Line 878">
                <a:extLst>
                  <a:ext uri="{FF2B5EF4-FFF2-40B4-BE49-F238E27FC236}">
                    <a16:creationId xmlns:a16="http://schemas.microsoft.com/office/drawing/2014/main" id="{AF8D3C13-B3C7-87ED-E0D4-8943AEC5D240}"/>
                  </a:ext>
                </a:extLst>
              </p:cNvPr>
              <p:cNvSpPr>
                <a:spLocks noChangeShapeType="1"/>
              </p:cNvSpPr>
              <p:nvPr/>
            </p:nvSpPr>
            <p:spPr bwMode="auto">
              <a:xfrm>
                <a:off x="2095" y="937"/>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1" name="Line 879">
                <a:extLst>
                  <a:ext uri="{FF2B5EF4-FFF2-40B4-BE49-F238E27FC236}">
                    <a16:creationId xmlns:a16="http://schemas.microsoft.com/office/drawing/2014/main" id="{384C94A2-1EA2-CFC8-33E7-0D934415875B}"/>
                  </a:ext>
                </a:extLst>
              </p:cNvPr>
              <p:cNvSpPr>
                <a:spLocks noChangeShapeType="1"/>
              </p:cNvSpPr>
              <p:nvPr/>
            </p:nvSpPr>
            <p:spPr bwMode="auto">
              <a:xfrm>
                <a:off x="2100" y="980"/>
                <a:ext cx="4"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2" name="Line 880">
                <a:extLst>
                  <a:ext uri="{FF2B5EF4-FFF2-40B4-BE49-F238E27FC236}">
                    <a16:creationId xmlns:a16="http://schemas.microsoft.com/office/drawing/2014/main" id="{96C8C7D9-E7CC-77D3-8474-71553C3E17F2}"/>
                  </a:ext>
                </a:extLst>
              </p:cNvPr>
              <p:cNvSpPr>
                <a:spLocks noChangeShapeType="1"/>
              </p:cNvSpPr>
              <p:nvPr/>
            </p:nvSpPr>
            <p:spPr bwMode="auto">
              <a:xfrm>
                <a:off x="2104" y="1018"/>
                <a:ext cx="10" cy="44"/>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3" name="Line 881">
                <a:extLst>
                  <a:ext uri="{FF2B5EF4-FFF2-40B4-BE49-F238E27FC236}">
                    <a16:creationId xmlns:a16="http://schemas.microsoft.com/office/drawing/2014/main" id="{5FD4CF60-4237-5BCE-12EF-B8227379B200}"/>
                  </a:ext>
                </a:extLst>
              </p:cNvPr>
              <p:cNvSpPr>
                <a:spLocks noChangeShapeType="1"/>
              </p:cNvSpPr>
              <p:nvPr/>
            </p:nvSpPr>
            <p:spPr bwMode="auto">
              <a:xfrm>
                <a:off x="2114" y="1062"/>
                <a:ext cx="5"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4" name="Line 882">
                <a:extLst>
                  <a:ext uri="{FF2B5EF4-FFF2-40B4-BE49-F238E27FC236}">
                    <a16:creationId xmlns:a16="http://schemas.microsoft.com/office/drawing/2014/main" id="{AAE2E435-9027-FFEC-9E0E-0A2561124E84}"/>
                  </a:ext>
                </a:extLst>
              </p:cNvPr>
              <p:cNvSpPr>
                <a:spLocks noChangeShapeType="1"/>
              </p:cNvSpPr>
              <p:nvPr/>
            </p:nvSpPr>
            <p:spPr bwMode="auto">
              <a:xfrm>
                <a:off x="2119" y="1100"/>
                <a:ext cx="4"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5" name="Line 883">
                <a:extLst>
                  <a:ext uri="{FF2B5EF4-FFF2-40B4-BE49-F238E27FC236}">
                    <a16:creationId xmlns:a16="http://schemas.microsoft.com/office/drawing/2014/main" id="{F6F69BCC-31F0-6E0A-03E5-3B5E6D6E0060}"/>
                  </a:ext>
                </a:extLst>
              </p:cNvPr>
              <p:cNvSpPr>
                <a:spLocks noChangeShapeType="1"/>
              </p:cNvSpPr>
              <p:nvPr/>
            </p:nvSpPr>
            <p:spPr bwMode="auto">
              <a:xfrm>
                <a:off x="2123" y="1138"/>
                <a:ext cx="0" cy="5"/>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6" name="Line 884">
                <a:extLst>
                  <a:ext uri="{FF2B5EF4-FFF2-40B4-BE49-F238E27FC236}">
                    <a16:creationId xmlns:a16="http://schemas.microsoft.com/office/drawing/2014/main" id="{3BD18069-C49C-5020-8572-344768454B89}"/>
                  </a:ext>
                </a:extLst>
              </p:cNvPr>
              <p:cNvSpPr>
                <a:spLocks noChangeShapeType="1"/>
              </p:cNvSpPr>
              <p:nvPr/>
            </p:nvSpPr>
            <p:spPr bwMode="auto">
              <a:xfrm>
                <a:off x="2123" y="1143"/>
                <a:ext cx="5"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7" name="Line 885">
                <a:extLst>
                  <a:ext uri="{FF2B5EF4-FFF2-40B4-BE49-F238E27FC236}">
                    <a16:creationId xmlns:a16="http://schemas.microsoft.com/office/drawing/2014/main" id="{F82F69E7-6530-03CD-9762-C76FC58E733E}"/>
                  </a:ext>
                </a:extLst>
              </p:cNvPr>
              <p:cNvSpPr>
                <a:spLocks noChangeShapeType="1"/>
              </p:cNvSpPr>
              <p:nvPr/>
            </p:nvSpPr>
            <p:spPr bwMode="auto">
              <a:xfrm>
                <a:off x="2128" y="1181"/>
                <a:ext cx="5" cy="44"/>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8" name="Line 886">
                <a:extLst>
                  <a:ext uri="{FF2B5EF4-FFF2-40B4-BE49-F238E27FC236}">
                    <a16:creationId xmlns:a16="http://schemas.microsoft.com/office/drawing/2014/main" id="{0C5FC0B3-8D79-2FDA-7ACD-249847C7C055}"/>
                  </a:ext>
                </a:extLst>
              </p:cNvPr>
              <p:cNvSpPr>
                <a:spLocks noChangeShapeType="1"/>
              </p:cNvSpPr>
              <p:nvPr/>
            </p:nvSpPr>
            <p:spPr bwMode="auto">
              <a:xfrm>
                <a:off x="2133" y="1225"/>
                <a:ext cx="5"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39" name="Line 887">
                <a:extLst>
                  <a:ext uri="{FF2B5EF4-FFF2-40B4-BE49-F238E27FC236}">
                    <a16:creationId xmlns:a16="http://schemas.microsoft.com/office/drawing/2014/main" id="{675FA363-B5C4-8216-6C6F-E66B1FD6003D}"/>
                  </a:ext>
                </a:extLst>
              </p:cNvPr>
              <p:cNvSpPr>
                <a:spLocks noChangeShapeType="1"/>
              </p:cNvSpPr>
              <p:nvPr/>
            </p:nvSpPr>
            <p:spPr bwMode="auto">
              <a:xfrm>
                <a:off x="2138" y="1263"/>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0" name="Line 888">
                <a:extLst>
                  <a:ext uri="{FF2B5EF4-FFF2-40B4-BE49-F238E27FC236}">
                    <a16:creationId xmlns:a16="http://schemas.microsoft.com/office/drawing/2014/main" id="{50C17871-C3A4-1B8D-B0F3-4A0E82924D45}"/>
                  </a:ext>
                </a:extLst>
              </p:cNvPr>
              <p:cNvSpPr>
                <a:spLocks noChangeShapeType="1"/>
              </p:cNvSpPr>
              <p:nvPr/>
            </p:nvSpPr>
            <p:spPr bwMode="auto">
              <a:xfrm>
                <a:off x="2143" y="1306"/>
                <a:ext cx="4"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1" name="Line 889">
                <a:extLst>
                  <a:ext uri="{FF2B5EF4-FFF2-40B4-BE49-F238E27FC236}">
                    <a16:creationId xmlns:a16="http://schemas.microsoft.com/office/drawing/2014/main" id="{7DAF027F-1C41-A84E-DADB-EABCA6481906}"/>
                  </a:ext>
                </a:extLst>
              </p:cNvPr>
              <p:cNvSpPr>
                <a:spLocks noChangeShapeType="1"/>
              </p:cNvSpPr>
              <p:nvPr/>
            </p:nvSpPr>
            <p:spPr bwMode="auto">
              <a:xfrm>
                <a:off x="2147" y="1349"/>
                <a:ext cx="5" cy="39"/>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2" name="Line 890">
                <a:extLst>
                  <a:ext uri="{FF2B5EF4-FFF2-40B4-BE49-F238E27FC236}">
                    <a16:creationId xmlns:a16="http://schemas.microsoft.com/office/drawing/2014/main" id="{6AC051D5-000A-0DBF-648B-7664AB1E6921}"/>
                  </a:ext>
                </a:extLst>
              </p:cNvPr>
              <p:cNvSpPr>
                <a:spLocks noChangeShapeType="1"/>
              </p:cNvSpPr>
              <p:nvPr/>
            </p:nvSpPr>
            <p:spPr bwMode="auto">
              <a:xfrm>
                <a:off x="2152" y="1388"/>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3" name="Line 891">
                <a:extLst>
                  <a:ext uri="{FF2B5EF4-FFF2-40B4-BE49-F238E27FC236}">
                    <a16:creationId xmlns:a16="http://schemas.microsoft.com/office/drawing/2014/main" id="{FC605989-08A7-047D-41A1-67A408FC84EC}"/>
                  </a:ext>
                </a:extLst>
              </p:cNvPr>
              <p:cNvSpPr>
                <a:spLocks noChangeShapeType="1"/>
              </p:cNvSpPr>
              <p:nvPr/>
            </p:nvSpPr>
            <p:spPr bwMode="auto">
              <a:xfrm>
                <a:off x="2157" y="1431"/>
                <a:ext cx="5"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4" name="Line 892">
                <a:extLst>
                  <a:ext uri="{FF2B5EF4-FFF2-40B4-BE49-F238E27FC236}">
                    <a16:creationId xmlns:a16="http://schemas.microsoft.com/office/drawing/2014/main" id="{41A85162-BFE9-68CE-8D12-E38F784286B1}"/>
                  </a:ext>
                </a:extLst>
              </p:cNvPr>
              <p:cNvSpPr>
                <a:spLocks noChangeShapeType="1"/>
              </p:cNvSpPr>
              <p:nvPr/>
            </p:nvSpPr>
            <p:spPr bwMode="auto">
              <a:xfrm>
                <a:off x="2162" y="1469"/>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5" name="Line 893">
                <a:extLst>
                  <a:ext uri="{FF2B5EF4-FFF2-40B4-BE49-F238E27FC236}">
                    <a16:creationId xmlns:a16="http://schemas.microsoft.com/office/drawing/2014/main" id="{A060CDF3-96CF-C8C2-5090-52A13D8A20E9}"/>
                  </a:ext>
                </a:extLst>
              </p:cNvPr>
              <p:cNvSpPr>
                <a:spLocks noChangeShapeType="1"/>
              </p:cNvSpPr>
              <p:nvPr/>
            </p:nvSpPr>
            <p:spPr bwMode="auto">
              <a:xfrm>
                <a:off x="2167" y="1512"/>
                <a:ext cx="4" cy="39"/>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6" name="Line 894">
                <a:extLst>
                  <a:ext uri="{FF2B5EF4-FFF2-40B4-BE49-F238E27FC236}">
                    <a16:creationId xmlns:a16="http://schemas.microsoft.com/office/drawing/2014/main" id="{4F443BFA-7996-B5CE-ED09-6F426CA58CEE}"/>
                  </a:ext>
                </a:extLst>
              </p:cNvPr>
              <p:cNvSpPr>
                <a:spLocks noChangeShapeType="1"/>
              </p:cNvSpPr>
              <p:nvPr/>
            </p:nvSpPr>
            <p:spPr bwMode="auto">
              <a:xfrm>
                <a:off x="2171" y="1551"/>
                <a:ext cx="5" cy="2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7" name="Line 895">
                <a:extLst>
                  <a:ext uri="{FF2B5EF4-FFF2-40B4-BE49-F238E27FC236}">
                    <a16:creationId xmlns:a16="http://schemas.microsoft.com/office/drawing/2014/main" id="{4EF4F3E2-DE45-435C-FA3B-9035B498B48D}"/>
                  </a:ext>
                </a:extLst>
              </p:cNvPr>
              <p:cNvSpPr>
                <a:spLocks noChangeShapeType="1"/>
              </p:cNvSpPr>
              <p:nvPr/>
            </p:nvSpPr>
            <p:spPr bwMode="auto">
              <a:xfrm>
                <a:off x="2176" y="1579"/>
                <a:ext cx="0" cy="15"/>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8" name="Line 896">
                <a:extLst>
                  <a:ext uri="{FF2B5EF4-FFF2-40B4-BE49-F238E27FC236}">
                    <a16:creationId xmlns:a16="http://schemas.microsoft.com/office/drawing/2014/main" id="{F434AAD7-C1DF-E431-39A9-3F4F4C1A504F}"/>
                  </a:ext>
                </a:extLst>
              </p:cNvPr>
              <p:cNvSpPr>
                <a:spLocks noChangeShapeType="1"/>
              </p:cNvSpPr>
              <p:nvPr/>
            </p:nvSpPr>
            <p:spPr bwMode="auto">
              <a:xfrm>
                <a:off x="2176" y="1594"/>
                <a:ext cx="5"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49" name="Line 897">
                <a:extLst>
                  <a:ext uri="{FF2B5EF4-FFF2-40B4-BE49-F238E27FC236}">
                    <a16:creationId xmlns:a16="http://schemas.microsoft.com/office/drawing/2014/main" id="{FF70A9D0-EB9B-D353-0D3A-C7F5E7D3EF70}"/>
                  </a:ext>
                </a:extLst>
              </p:cNvPr>
              <p:cNvSpPr>
                <a:spLocks noChangeShapeType="1"/>
              </p:cNvSpPr>
              <p:nvPr/>
            </p:nvSpPr>
            <p:spPr bwMode="auto">
              <a:xfrm>
                <a:off x="2181" y="1632"/>
                <a:ext cx="0"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0" name="Line 898">
                <a:extLst>
                  <a:ext uri="{FF2B5EF4-FFF2-40B4-BE49-F238E27FC236}">
                    <a16:creationId xmlns:a16="http://schemas.microsoft.com/office/drawing/2014/main" id="{9447C758-BBA3-4955-A4D8-3829B0B6E5C5}"/>
                  </a:ext>
                </a:extLst>
              </p:cNvPr>
              <p:cNvSpPr>
                <a:spLocks noChangeShapeType="1"/>
              </p:cNvSpPr>
              <p:nvPr/>
            </p:nvSpPr>
            <p:spPr bwMode="auto">
              <a:xfrm>
                <a:off x="2181" y="1675"/>
                <a:ext cx="5" cy="39"/>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1" name="Line 899">
                <a:extLst>
                  <a:ext uri="{FF2B5EF4-FFF2-40B4-BE49-F238E27FC236}">
                    <a16:creationId xmlns:a16="http://schemas.microsoft.com/office/drawing/2014/main" id="{F4B7ED80-BE4E-9F9E-A776-74B7629BAE24}"/>
                  </a:ext>
                </a:extLst>
              </p:cNvPr>
              <p:cNvSpPr>
                <a:spLocks noChangeShapeType="1"/>
              </p:cNvSpPr>
              <p:nvPr/>
            </p:nvSpPr>
            <p:spPr bwMode="auto">
              <a:xfrm>
                <a:off x="2186" y="1714"/>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2" name="Line 900">
                <a:extLst>
                  <a:ext uri="{FF2B5EF4-FFF2-40B4-BE49-F238E27FC236}">
                    <a16:creationId xmlns:a16="http://schemas.microsoft.com/office/drawing/2014/main" id="{671457EC-A3CE-5ABA-DA04-8ED058A34606}"/>
                  </a:ext>
                </a:extLst>
              </p:cNvPr>
              <p:cNvSpPr>
                <a:spLocks noChangeShapeType="1"/>
              </p:cNvSpPr>
              <p:nvPr/>
            </p:nvSpPr>
            <p:spPr bwMode="auto">
              <a:xfrm>
                <a:off x="2191" y="1757"/>
                <a:ext cx="4"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3" name="Line 901">
                <a:extLst>
                  <a:ext uri="{FF2B5EF4-FFF2-40B4-BE49-F238E27FC236}">
                    <a16:creationId xmlns:a16="http://schemas.microsoft.com/office/drawing/2014/main" id="{54FD667B-71BF-4F35-0B5B-194CFDC6A1D0}"/>
                  </a:ext>
                </a:extLst>
              </p:cNvPr>
              <p:cNvSpPr>
                <a:spLocks noChangeShapeType="1"/>
              </p:cNvSpPr>
              <p:nvPr/>
            </p:nvSpPr>
            <p:spPr bwMode="auto">
              <a:xfrm>
                <a:off x="2195" y="1800"/>
                <a:ext cx="5"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4" name="Line 902">
                <a:extLst>
                  <a:ext uri="{FF2B5EF4-FFF2-40B4-BE49-F238E27FC236}">
                    <a16:creationId xmlns:a16="http://schemas.microsoft.com/office/drawing/2014/main" id="{0FB10E76-FB0E-9F9F-23E4-D5DA13E7C769}"/>
                  </a:ext>
                </a:extLst>
              </p:cNvPr>
              <p:cNvSpPr>
                <a:spLocks noChangeShapeType="1"/>
              </p:cNvSpPr>
              <p:nvPr/>
            </p:nvSpPr>
            <p:spPr bwMode="auto">
              <a:xfrm>
                <a:off x="2200" y="1838"/>
                <a:ext cx="0"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5" name="Line 903">
                <a:extLst>
                  <a:ext uri="{FF2B5EF4-FFF2-40B4-BE49-F238E27FC236}">
                    <a16:creationId xmlns:a16="http://schemas.microsoft.com/office/drawing/2014/main" id="{5F21DDD2-D80E-B4EA-5456-90A41563F641}"/>
                  </a:ext>
                </a:extLst>
              </p:cNvPr>
              <p:cNvSpPr>
                <a:spLocks noChangeShapeType="1"/>
              </p:cNvSpPr>
              <p:nvPr/>
            </p:nvSpPr>
            <p:spPr bwMode="auto">
              <a:xfrm>
                <a:off x="2200" y="1881"/>
                <a:ext cx="5" cy="39"/>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6" name="Line 904">
                <a:extLst>
                  <a:ext uri="{FF2B5EF4-FFF2-40B4-BE49-F238E27FC236}">
                    <a16:creationId xmlns:a16="http://schemas.microsoft.com/office/drawing/2014/main" id="{E5E36F88-F46E-7758-2634-2195AB5A2C69}"/>
                  </a:ext>
                </a:extLst>
              </p:cNvPr>
              <p:cNvSpPr>
                <a:spLocks noChangeShapeType="1"/>
              </p:cNvSpPr>
              <p:nvPr/>
            </p:nvSpPr>
            <p:spPr bwMode="auto">
              <a:xfrm>
                <a:off x="2205" y="1920"/>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7" name="Line 905">
                <a:extLst>
                  <a:ext uri="{FF2B5EF4-FFF2-40B4-BE49-F238E27FC236}">
                    <a16:creationId xmlns:a16="http://schemas.microsoft.com/office/drawing/2014/main" id="{2F694559-1B96-4E12-299F-C39F01E6A353}"/>
                  </a:ext>
                </a:extLst>
              </p:cNvPr>
              <p:cNvSpPr>
                <a:spLocks noChangeShapeType="1"/>
              </p:cNvSpPr>
              <p:nvPr/>
            </p:nvSpPr>
            <p:spPr bwMode="auto">
              <a:xfrm>
                <a:off x="2210" y="1963"/>
                <a:ext cx="0"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8" name="Line 906">
                <a:extLst>
                  <a:ext uri="{FF2B5EF4-FFF2-40B4-BE49-F238E27FC236}">
                    <a16:creationId xmlns:a16="http://schemas.microsoft.com/office/drawing/2014/main" id="{9BEE3FCE-0515-6B72-74CB-5DCE1016C3B4}"/>
                  </a:ext>
                </a:extLst>
              </p:cNvPr>
              <p:cNvSpPr>
                <a:spLocks noChangeShapeType="1"/>
              </p:cNvSpPr>
              <p:nvPr/>
            </p:nvSpPr>
            <p:spPr bwMode="auto">
              <a:xfrm>
                <a:off x="2210" y="2001"/>
                <a:ext cx="4" cy="44"/>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59" name="Line 907">
                <a:extLst>
                  <a:ext uri="{FF2B5EF4-FFF2-40B4-BE49-F238E27FC236}">
                    <a16:creationId xmlns:a16="http://schemas.microsoft.com/office/drawing/2014/main" id="{0A2E88BF-9532-8C9D-B13C-82344BA87ACF}"/>
                  </a:ext>
                </a:extLst>
              </p:cNvPr>
              <p:cNvSpPr>
                <a:spLocks noChangeShapeType="1"/>
              </p:cNvSpPr>
              <p:nvPr/>
            </p:nvSpPr>
            <p:spPr bwMode="auto">
              <a:xfrm>
                <a:off x="2214" y="2045"/>
                <a:ext cx="0"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0" name="Line 908">
                <a:extLst>
                  <a:ext uri="{FF2B5EF4-FFF2-40B4-BE49-F238E27FC236}">
                    <a16:creationId xmlns:a16="http://schemas.microsoft.com/office/drawing/2014/main" id="{34CFBB09-05E8-1302-E73F-9001FC65E2C3}"/>
                  </a:ext>
                </a:extLst>
              </p:cNvPr>
              <p:cNvSpPr>
                <a:spLocks noChangeShapeType="1"/>
              </p:cNvSpPr>
              <p:nvPr/>
            </p:nvSpPr>
            <p:spPr bwMode="auto">
              <a:xfrm>
                <a:off x="2214" y="2083"/>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1" name="Line 909">
                <a:extLst>
                  <a:ext uri="{FF2B5EF4-FFF2-40B4-BE49-F238E27FC236}">
                    <a16:creationId xmlns:a16="http://schemas.microsoft.com/office/drawing/2014/main" id="{F5A3A6E9-42B1-C4EA-4AC3-E7284D75183D}"/>
                  </a:ext>
                </a:extLst>
              </p:cNvPr>
              <p:cNvSpPr>
                <a:spLocks noChangeShapeType="1"/>
              </p:cNvSpPr>
              <p:nvPr/>
            </p:nvSpPr>
            <p:spPr bwMode="auto">
              <a:xfrm>
                <a:off x="2219" y="2126"/>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2" name="Line 910">
                <a:extLst>
                  <a:ext uri="{FF2B5EF4-FFF2-40B4-BE49-F238E27FC236}">
                    <a16:creationId xmlns:a16="http://schemas.microsoft.com/office/drawing/2014/main" id="{F3A4569C-643C-9124-DF8D-71356B490815}"/>
                  </a:ext>
                </a:extLst>
              </p:cNvPr>
              <p:cNvSpPr>
                <a:spLocks noChangeShapeType="1"/>
              </p:cNvSpPr>
              <p:nvPr/>
            </p:nvSpPr>
            <p:spPr bwMode="auto">
              <a:xfrm>
                <a:off x="2224" y="2169"/>
                <a:ext cx="0" cy="39"/>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3" name="Line 911">
                <a:extLst>
                  <a:ext uri="{FF2B5EF4-FFF2-40B4-BE49-F238E27FC236}">
                    <a16:creationId xmlns:a16="http://schemas.microsoft.com/office/drawing/2014/main" id="{6B7227C6-E33C-AFBA-7321-07F810B9B57D}"/>
                  </a:ext>
                </a:extLst>
              </p:cNvPr>
              <p:cNvSpPr>
                <a:spLocks noChangeShapeType="1"/>
              </p:cNvSpPr>
              <p:nvPr/>
            </p:nvSpPr>
            <p:spPr bwMode="auto">
              <a:xfrm>
                <a:off x="2224" y="2208"/>
                <a:ext cx="0" cy="19"/>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4" name="Line 912">
                <a:extLst>
                  <a:ext uri="{FF2B5EF4-FFF2-40B4-BE49-F238E27FC236}">
                    <a16:creationId xmlns:a16="http://schemas.microsoft.com/office/drawing/2014/main" id="{E31714BD-35F5-A458-61AF-8BE2BD724919}"/>
                  </a:ext>
                </a:extLst>
              </p:cNvPr>
              <p:cNvSpPr>
                <a:spLocks noChangeShapeType="1"/>
              </p:cNvSpPr>
              <p:nvPr/>
            </p:nvSpPr>
            <p:spPr bwMode="auto">
              <a:xfrm>
                <a:off x="2224" y="2227"/>
                <a:ext cx="5" cy="24"/>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5" name="Line 913">
                <a:extLst>
                  <a:ext uri="{FF2B5EF4-FFF2-40B4-BE49-F238E27FC236}">
                    <a16:creationId xmlns:a16="http://schemas.microsoft.com/office/drawing/2014/main" id="{66DDEDF6-005F-5A7E-0838-FFDDC35A3028}"/>
                  </a:ext>
                </a:extLst>
              </p:cNvPr>
              <p:cNvSpPr>
                <a:spLocks noChangeShapeType="1"/>
              </p:cNvSpPr>
              <p:nvPr/>
            </p:nvSpPr>
            <p:spPr bwMode="auto">
              <a:xfrm>
                <a:off x="2229" y="2251"/>
                <a:ext cx="0"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6" name="Line 914">
                <a:extLst>
                  <a:ext uri="{FF2B5EF4-FFF2-40B4-BE49-F238E27FC236}">
                    <a16:creationId xmlns:a16="http://schemas.microsoft.com/office/drawing/2014/main" id="{C6B6FC8A-761D-2A8A-DC2D-829C3B2A60B5}"/>
                  </a:ext>
                </a:extLst>
              </p:cNvPr>
              <p:cNvSpPr>
                <a:spLocks noChangeShapeType="1"/>
              </p:cNvSpPr>
              <p:nvPr/>
            </p:nvSpPr>
            <p:spPr bwMode="auto">
              <a:xfrm>
                <a:off x="2229" y="2289"/>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7" name="Line 915">
                <a:extLst>
                  <a:ext uri="{FF2B5EF4-FFF2-40B4-BE49-F238E27FC236}">
                    <a16:creationId xmlns:a16="http://schemas.microsoft.com/office/drawing/2014/main" id="{50313300-E012-65EC-6B02-CB5A7F5360CA}"/>
                  </a:ext>
                </a:extLst>
              </p:cNvPr>
              <p:cNvSpPr>
                <a:spLocks noChangeShapeType="1"/>
              </p:cNvSpPr>
              <p:nvPr/>
            </p:nvSpPr>
            <p:spPr bwMode="auto">
              <a:xfrm>
                <a:off x="2234" y="2332"/>
                <a:ext cx="0" cy="39"/>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8" name="Line 916">
                <a:extLst>
                  <a:ext uri="{FF2B5EF4-FFF2-40B4-BE49-F238E27FC236}">
                    <a16:creationId xmlns:a16="http://schemas.microsoft.com/office/drawing/2014/main" id="{4E9C8260-77E1-DE97-6D49-6D5FB9DDBD5E}"/>
                  </a:ext>
                </a:extLst>
              </p:cNvPr>
              <p:cNvSpPr>
                <a:spLocks noChangeShapeType="1"/>
              </p:cNvSpPr>
              <p:nvPr/>
            </p:nvSpPr>
            <p:spPr bwMode="auto">
              <a:xfrm>
                <a:off x="2234" y="2371"/>
                <a:ext cx="0"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69" name="Line 917">
                <a:extLst>
                  <a:ext uri="{FF2B5EF4-FFF2-40B4-BE49-F238E27FC236}">
                    <a16:creationId xmlns:a16="http://schemas.microsoft.com/office/drawing/2014/main" id="{F839F0E1-BD5D-9E23-8D30-9D28C4250189}"/>
                  </a:ext>
                </a:extLst>
              </p:cNvPr>
              <p:cNvSpPr>
                <a:spLocks noChangeShapeType="1"/>
              </p:cNvSpPr>
              <p:nvPr/>
            </p:nvSpPr>
            <p:spPr bwMode="auto">
              <a:xfrm>
                <a:off x="2234" y="2414"/>
                <a:ext cx="4" cy="38"/>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0" name="Line 918">
                <a:extLst>
                  <a:ext uri="{FF2B5EF4-FFF2-40B4-BE49-F238E27FC236}">
                    <a16:creationId xmlns:a16="http://schemas.microsoft.com/office/drawing/2014/main" id="{D8F6FE93-AA43-D541-A86A-BC7D4DD3B57C}"/>
                  </a:ext>
                </a:extLst>
              </p:cNvPr>
              <p:cNvSpPr>
                <a:spLocks noChangeShapeType="1"/>
              </p:cNvSpPr>
              <p:nvPr/>
            </p:nvSpPr>
            <p:spPr bwMode="auto">
              <a:xfrm>
                <a:off x="2238" y="2452"/>
                <a:ext cx="0"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1" name="Line 919">
                <a:extLst>
                  <a:ext uri="{FF2B5EF4-FFF2-40B4-BE49-F238E27FC236}">
                    <a16:creationId xmlns:a16="http://schemas.microsoft.com/office/drawing/2014/main" id="{A9686845-F8E1-C900-52C3-3AC3CCCF6DCC}"/>
                  </a:ext>
                </a:extLst>
              </p:cNvPr>
              <p:cNvSpPr>
                <a:spLocks noChangeShapeType="1"/>
              </p:cNvSpPr>
              <p:nvPr/>
            </p:nvSpPr>
            <p:spPr bwMode="auto">
              <a:xfrm>
                <a:off x="2238" y="2495"/>
                <a:ext cx="5" cy="43"/>
              </a:xfrm>
              <a:prstGeom prst="line">
                <a:avLst/>
              </a:prstGeom>
              <a:noFill/>
              <a:ln w="12700">
                <a:solidFill>
                  <a:srgbClr val="EFFF0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2" name="Line 920">
                <a:extLst>
                  <a:ext uri="{FF2B5EF4-FFF2-40B4-BE49-F238E27FC236}">
                    <a16:creationId xmlns:a16="http://schemas.microsoft.com/office/drawing/2014/main" id="{4DDAEAA8-D82C-8CDA-5197-A5BFA6A858BA}"/>
                  </a:ext>
                </a:extLst>
              </p:cNvPr>
              <p:cNvSpPr>
                <a:spLocks noChangeShapeType="1"/>
              </p:cNvSpPr>
              <p:nvPr/>
            </p:nvSpPr>
            <p:spPr bwMode="auto">
              <a:xfrm>
                <a:off x="2191" y="898"/>
                <a:ext cx="9" cy="39"/>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3" name="Line 921">
                <a:extLst>
                  <a:ext uri="{FF2B5EF4-FFF2-40B4-BE49-F238E27FC236}">
                    <a16:creationId xmlns:a16="http://schemas.microsoft.com/office/drawing/2014/main" id="{804BB565-646B-5FF8-DBD8-3E62113B10E4}"/>
                  </a:ext>
                </a:extLst>
              </p:cNvPr>
              <p:cNvSpPr>
                <a:spLocks noChangeShapeType="1"/>
              </p:cNvSpPr>
              <p:nvPr/>
            </p:nvSpPr>
            <p:spPr bwMode="auto">
              <a:xfrm>
                <a:off x="2200" y="937"/>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4" name="Line 922">
                <a:extLst>
                  <a:ext uri="{FF2B5EF4-FFF2-40B4-BE49-F238E27FC236}">
                    <a16:creationId xmlns:a16="http://schemas.microsoft.com/office/drawing/2014/main" id="{1CF8061D-2138-66E0-77B1-F4E09F9C088B}"/>
                  </a:ext>
                </a:extLst>
              </p:cNvPr>
              <p:cNvSpPr>
                <a:spLocks noChangeShapeType="1"/>
              </p:cNvSpPr>
              <p:nvPr/>
            </p:nvSpPr>
            <p:spPr bwMode="auto">
              <a:xfrm>
                <a:off x="2205" y="980"/>
                <a:ext cx="5"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5" name="Line 923">
                <a:extLst>
                  <a:ext uri="{FF2B5EF4-FFF2-40B4-BE49-F238E27FC236}">
                    <a16:creationId xmlns:a16="http://schemas.microsoft.com/office/drawing/2014/main" id="{A6331A9B-43F2-42AE-68BB-594851D7066B}"/>
                  </a:ext>
                </a:extLst>
              </p:cNvPr>
              <p:cNvSpPr>
                <a:spLocks noChangeShapeType="1"/>
              </p:cNvSpPr>
              <p:nvPr/>
            </p:nvSpPr>
            <p:spPr bwMode="auto">
              <a:xfrm>
                <a:off x="2210" y="1018"/>
                <a:ext cx="4" cy="44"/>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6" name="Line 924">
                <a:extLst>
                  <a:ext uri="{FF2B5EF4-FFF2-40B4-BE49-F238E27FC236}">
                    <a16:creationId xmlns:a16="http://schemas.microsoft.com/office/drawing/2014/main" id="{8108961A-CD5A-856E-7265-34F97AEAED26}"/>
                  </a:ext>
                </a:extLst>
              </p:cNvPr>
              <p:cNvSpPr>
                <a:spLocks noChangeShapeType="1"/>
              </p:cNvSpPr>
              <p:nvPr/>
            </p:nvSpPr>
            <p:spPr bwMode="auto">
              <a:xfrm>
                <a:off x="2214" y="1062"/>
                <a:ext cx="5"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7" name="Line 925">
                <a:extLst>
                  <a:ext uri="{FF2B5EF4-FFF2-40B4-BE49-F238E27FC236}">
                    <a16:creationId xmlns:a16="http://schemas.microsoft.com/office/drawing/2014/main" id="{2F76A10C-1F0C-63AB-A752-3F656D65BAE5}"/>
                  </a:ext>
                </a:extLst>
              </p:cNvPr>
              <p:cNvSpPr>
                <a:spLocks noChangeShapeType="1"/>
              </p:cNvSpPr>
              <p:nvPr/>
            </p:nvSpPr>
            <p:spPr bwMode="auto">
              <a:xfrm>
                <a:off x="2219" y="1100"/>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8" name="Line 926">
                <a:extLst>
                  <a:ext uri="{FF2B5EF4-FFF2-40B4-BE49-F238E27FC236}">
                    <a16:creationId xmlns:a16="http://schemas.microsoft.com/office/drawing/2014/main" id="{A2F47554-BA9C-1766-A8F6-8D4B438FEC0C}"/>
                  </a:ext>
                </a:extLst>
              </p:cNvPr>
              <p:cNvSpPr>
                <a:spLocks noChangeShapeType="1"/>
              </p:cNvSpPr>
              <p:nvPr/>
            </p:nvSpPr>
            <p:spPr bwMode="auto">
              <a:xfrm>
                <a:off x="2224" y="1143"/>
                <a:ext cx="5"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79" name="Line 927">
                <a:extLst>
                  <a:ext uri="{FF2B5EF4-FFF2-40B4-BE49-F238E27FC236}">
                    <a16:creationId xmlns:a16="http://schemas.microsoft.com/office/drawing/2014/main" id="{B611687D-49FD-5261-9960-E4058E28063B}"/>
                  </a:ext>
                </a:extLst>
              </p:cNvPr>
              <p:cNvSpPr>
                <a:spLocks noChangeShapeType="1"/>
              </p:cNvSpPr>
              <p:nvPr/>
            </p:nvSpPr>
            <p:spPr bwMode="auto">
              <a:xfrm>
                <a:off x="2229" y="1181"/>
                <a:ext cx="5" cy="44"/>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0" name="Line 928">
                <a:extLst>
                  <a:ext uri="{FF2B5EF4-FFF2-40B4-BE49-F238E27FC236}">
                    <a16:creationId xmlns:a16="http://schemas.microsoft.com/office/drawing/2014/main" id="{F453E538-8756-4ACC-6FAF-166716BC170F}"/>
                  </a:ext>
                </a:extLst>
              </p:cNvPr>
              <p:cNvSpPr>
                <a:spLocks noChangeShapeType="1"/>
              </p:cNvSpPr>
              <p:nvPr/>
            </p:nvSpPr>
            <p:spPr bwMode="auto">
              <a:xfrm>
                <a:off x="2234" y="1225"/>
                <a:ext cx="4"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1" name="Line 929">
                <a:extLst>
                  <a:ext uri="{FF2B5EF4-FFF2-40B4-BE49-F238E27FC236}">
                    <a16:creationId xmlns:a16="http://schemas.microsoft.com/office/drawing/2014/main" id="{11342EE2-BFCB-09BE-9EBE-ED5F6413469C}"/>
                  </a:ext>
                </a:extLst>
              </p:cNvPr>
              <p:cNvSpPr>
                <a:spLocks noChangeShapeType="1"/>
              </p:cNvSpPr>
              <p:nvPr/>
            </p:nvSpPr>
            <p:spPr bwMode="auto">
              <a:xfrm>
                <a:off x="2238" y="1263"/>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2" name="Line 930">
                <a:extLst>
                  <a:ext uri="{FF2B5EF4-FFF2-40B4-BE49-F238E27FC236}">
                    <a16:creationId xmlns:a16="http://schemas.microsoft.com/office/drawing/2014/main" id="{5819E653-9C2B-C070-3913-E7B2FCC73BA9}"/>
                  </a:ext>
                </a:extLst>
              </p:cNvPr>
              <p:cNvSpPr>
                <a:spLocks noChangeShapeType="1"/>
              </p:cNvSpPr>
              <p:nvPr/>
            </p:nvSpPr>
            <p:spPr bwMode="auto">
              <a:xfrm>
                <a:off x="2243" y="1306"/>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3" name="Line 931">
                <a:extLst>
                  <a:ext uri="{FF2B5EF4-FFF2-40B4-BE49-F238E27FC236}">
                    <a16:creationId xmlns:a16="http://schemas.microsoft.com/office/drawing/2014/main" id="{F03BA8CD-BD41-1F63-FE1E-5109A446A0A3}"/>
                  </a:ext>
                </a:extLst>
              </p:cNvPr>
              <p:cNvSpPr>
                <a:spLocks noChangeShapeType="1"/>
              </p:cNvSpPr>
              <p:nvPr/>
            </p:nvSpPr>
            <p:spPr bwMode="auto">
              <a:xfrm>
                <a:off x="2248" y="1349"/>
                <a:ext cx="5" cy="39"/>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4" name="Line 932">
                <a:extLst>
                  <a:ext uri="{FF2B5EF4-FFF2-40B4-BE49-F238E27FC236}">
                    <a16:creationId xmlns:a16="http://schemas.microsoft.com/office/drawing/2014/main" id="{E42A253E-1D29-CF81-4177-D6A6F49BAAD4}"/>
                  </a:ext>
                </a:extLst>
              </p:cNvPr>
              <p:cNvSpPr>
                <a:spLocks noChangeShapeType="1"/>
              </p:cNvSpPr>
              <p:nvPr/>
            </p:nvSpPr>
            <p:spPr bwMode="auto">
              <a:xfrm>
                <a:off x="2253" y="1388"/>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5" name="Line 933">
                <a:extLst>
                  <a:ext uri="{FF2B5EF4-FFF2-40B4-BE49-F238E27FC236}">
                    <a16:creationId xmlns:a16="http://schemas.microsoft.com/office/drawing/2014/main" id="{C216CBEE-8946-797C-9B2F-68EF30FD2B35}"/>
                  </a:ext>
                </a:extLst>
              </p:cNvPr>
              <p:cNvSpPr>
                <a:spLocks noChangeShapeType="1"/>
              </p:cNvSpPr>
              <p:nvPr/>
            </p:nvSpPr>
            <p:spPr bwMode="auto">
              <a:xfrm>
                <a:off x="2258" y="1431"/>
                <a:ext cx="4"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6" name="Line 934">
                <a:extLst>
                  <a:ext uri="{FF2B5EF4-FFF2-40B4-BE49-F238E27FC236}">
                    <a16:creationId xmlns:a16="http://schemas.microsoft.com/office/drawing/2014/main" id="{713B7E75-1932-562F-1379-4B03CA654582}"/>
                  </a:ext>
                </a:extLst>
              </p:cNvPr>
              <p:cNvSpPr>
                <a:spLocks noChangeShapeType="1"/>
              </p:cNvSpPr>
              <p:nvPr/>
            </p:nvSpPr>
            <p:spPr bwMode="auto">
              <a:xfrm>
                <a:off x="2262" y="1469"/>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7" name="Line 935">
                <a:extLst>
                  <a:ext uri="{FF2B5EF4-FFF2-40B4-BE49-F238E27FC236}">
                    <a16:creationId xmlns:a16="http://schemas.microsoft.com/office/drawing/2014/main" id="{B55088A3-CB0E-E1E8-7436-55976C4B046A}"/>
                  </a:ext>
                </a:extLst>
              </p:cNvPr>
              <p:cNvSpPr>
                <a:spLocks noChangeShapeType="1"/>
              </p:cNvSpPr>
              <p:nvPr/>
            </p:nvSpPr>
            <p:spPr bwMode="auto">
              <a:xfrm>
                <a:off x="2267" y="1512"/>
                <a:ext cx="5" cy="39"/>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8" name="Line 936">
                <a:extLst>
                  <a:ext uri="{FF2B5EF4-FFF2-40B4-BE49-F238E27FC236}">
                    <a16:creationId xmlns:a16="http://schemas.microsoft.com/office/drawing/2014/main" id="{07E2AD4E-CE3F-58B0-656C-C4A6D8D0687D}"/>
                  </a:ext>
                </a:extLst>
              </p:cNvPr>
              <p:cNvSpPr>
                <a:spLocks noChangeShapeType="1"/>
              </p:cNvSpPr>
              <p:nvPr/>
            </p:nvSpPr>
            <p:spPr bwMode="auto">
              <a:xfrm>
                <a:off x="2272" y="1551"/>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89" name="Line 937">
                <a:extLst>
                  <a:ext uri="{FF2B5EF4-FFF2-40B4-BE49-F238E27FC236}">
                    <a16:creationId xmlns:a16="http://schemas.microsoft.com/office/drawing/2014/main" id="{B3294388-CB9C-EAE6-4AFA-BD1FC82E613A}"/>
                  </a:ext>
                </a:extLst>
              </p:cNvPr>
              <p:cNvSpPr>
                <a:spLocks noChangeShapeType="1"/>
              </p:cNvSpPr>
              <p:nvPr/>
            </p:nvSpPr>
            <p:spPr bwMode="auto">
              <a:xfrm>
                <a:off x="2277" y="1594"/>
                <a:ext cx="0" cy="14"/>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0" name="Line 938">
                <a:extLst>
                  <a:ext uri="{FF2B5EF4-FFF2-40B4-BE49-F238E27FC236}">
                    <a16:creationId xmlns:a16="http://schemas.microsoft.com/office/drawing/2014/main" id="{10E9B34E-456A-19EE-8AE5-7C9678DC9F4D}"/>
                  </a:ext>
                </a:extLst>
              </p:cNvPr>
              <p:cNvSpPr>
                <a:spLocks noChangeShapeType="1"/>
              </p:cNvSpPr>
              <p:nvPr/>
            </p:nvSpPr>
            <p:spPr bwMode="auto">
              <a:xfrm>
                <a:off x="2277" y="1608"/>
                <a:ext cx="5" cy="24"/>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1" name="Line 939">
                <a:extLst>
                  <a:ext uri="{FF2B5EF4-FFF2-40B4-BE49-F238E27FC236}">
                    <a16:creationId xmlns:a16="http://schemas.microsoft.com/office/drawing/2014/main" id="{A7839F86-E4BA-4B1F-DE69-4D8F1E15DAF1}"/>
                  </a:ext>
                </a:extLst>
              </p:cNvPr>
              <p:cNvSpPr>
                <a:spLocks noChangeShapeType="1"/>
              </p:cNvSpPr>
              <p:nvPr/>
            </p:nvSpPr>
            <p:spPr bwMode="auto">
              <a:xfrm>
                <a:off x="2282" y="1632"/>
                <a:ext cx="4"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2" name="Line 940">
                <a:extLst>
                  <a:ext uri="{FF2B5EF4-FFF2-40B4-BE49-F238E27FC236}">
                    <a16:creationId xmlns:a16="http://schemas.microsoft.com/office/drawing/2014/main" id="{5E7E23C7-BEB8-0573-292F-3EB404B9E8D2}"/>
                  </a:ext>
                </a:extLst>
              </p:cNvPr>
              <p:cNvSpPr>
                <a:spLocks noChangeShapeType="1"/>
              </p:cNvSpPr>
              <p:nvPr/>
            </p:nvSpPr>
            <p:spPr bwMode="auto">
              <a:xfrm>
                <a:off x="2286" y="1675"/>
                <a:ext cx="0" cy="39"/>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3" name="Line 941">
                <a:extLst>
                  <a:ext uri="{FF2B5EF4-FFF2-40B4-BE49-F238E27FC236}">
                    <a16:creationId xmlns:a16="http://schemas.microsoft.com/office/drawing/2014/main" id="{D1FAC901-FBEF-3FB5-0722-00D8697C5A6E}"/>
                  </a:ext>
                </a:extLst>
              </p:cNvPr>
              <p:cNvSpPr>
                <a:spLocks noChangeShapeType="1"/>
              </p:cNvSpPr>
              <p:nvPr/>
            </p:nvSpPr>
            <p:spPr bwMode="auto">
              <a:xfrm>
                <a:off x="2286" y="1714"/>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4" name="Line 942">
                <a:extLst>
                  <a:ext uri="{FF2B5EF4-FFF2-40B4-BE49-F238E27FC236}">
                    <a16:creationId xmlns:a16="http://schemas.microsoft.com/office/drawing/2014/main" id="{6E524292-04FE-5922-89CC-F07696A92695}"/>
                  </a:ext>
                </a:extLst>
              </p:cNvPr>
              <p:cNvSpPr>
                <a:spLocks noChangeShapeType="1"/>
              </p:cNvSpPr>
              <p:nvPr/>
            </p:nvSpPr>
            <p:spPr bwMode="auto">
              <a:xfrm>
                <a:off x="2291" y="1757"/>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5" name="Line 943">
                <a:extLst>
                  <a:ext uri="{FF2B5EF4-FFF2-40B4-BE49-F238E27FC236}">
                    <a16:creationId xmlns:a16="http://schemas.microsoft.com/office/drawing/2014/main" id="{1006B173-48D4-8F5C-561F-921A10A6CB09}"/>
                  </a:ext>
                </a:extLst>
              </p:cNvPr>
              <p:cNvSpPr>
                <a:spLocks noChangeShapeType="1"/>
              </p:cNvSpPr>
              <p:nvPr/>
            </p:nvSpPr>
            <p:spPr bwMode="auto">
              <a:xfrm>
                <a:off x="2296" y="1800"/>
                <a:ext cx="5"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6" name="Line 944">
                <a:extLst>
                  <a:ext uri="{FF2B5EF4-FFF2-40B4-BE49-F238E27FC236}">
                    <a16:creationId xmlns:a16="http://schemas.microsoft.com/office/drawing/2014/main" id="{B042656A-BBCF-46A5-4858-780474944B72}"/>
                  </a:ext>
                </a:extLst>
              </p:cNvPr>
              <p:cNvSpPr>
                <a:spLocks noChangeShapeType="1"/>
              </p:cNvSpPr>
              <p:nvPr/>
            </p:nvSpPr>
            <p:spPr bwMode="auto">
              <a:xfrm>
                <a:off x="2301" y="1838"/>
                <a:ext cx="0"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7" name="Line 945">
                <a:extLst>
                  <a:ext uri="{FF2B5EF4-FFF2-40B4-BE49-F238E27FC236}">
                    <a16:creationId xmlns:a16="http://schemas.microsoft.com/office/drawing/2014/main" id="{D56DFCB3-153A-9FF2-F1CD-5F8149446055}"/>
                  </a:ext>
                </a:extLst>
              </p:cNvPr>
              <p:cNvSpPr>
                <a:spLocks noChangeShapeType="1"/>
              </p:cNvSpPr>
              <p:nvPr/>
            </p:nvSpPr>
            <p:spPr bwMode="auto">
              <a:xfrm>
                <a:off x="2301" y="1881"/>
                <a:ext cx="4" cy="39"/>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8" name="Line 946">
                <a:extLst>
                  <a:ext uri="{FF2B5EF4-FFF2-40B4-BE49-F238E27FC236}">
                    <a16:creationId xmlns:a16="http://schemas.microsoft.com/office/drawing/2014/main" id="{D2A04C70-5FAA-5C75-9C9A-AFA3D5321D8D}"/>
                  </a:ext>
                </a:extLst>
              </p:cNvPr>
              <p:cNvSpPr>
                <a:spLocks noChangeShapeType="1"/>
              </p:cNvSpPr>
              <p:nvPr/>
            </p:nvSpPr>
            <p:spPr bwMode="auto">
              <a:xfrm>
                <a:off x="2305" y="1920"/>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299" name="Line 947">
                <a:extLst>
                  <a:ext uri="{FF2B5EF4-FFF2-40B4-BE49-F238E27FC236}">
                    <a16:creationId xmlns:a16="http://schemas.microsoft.com/office/drawing/2014/main" id="{5AF33C0D-53E4-5C88-E1AF-0A07EA6D0F4C}"/>
                  </a:ext>
                </a:extLst>
              </p:cNvPr>
              <p:cNvSpPr>
                <a:spLocks noChangeShapeType="1"/>
              </p:cNvSpPr>
              <p:nvPr/>
            </p:nvSpPr>
            <p:spPr bwMode="auto">
              <a:xfrm>
                <a:off x="2310" y="1963"/>
                <a:ext cx="0"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0" name="Line 948">
                <a:extLst>
                  <a:ext uri="{FF2B5EF4-FFF2-40B4-BE49-F238E27FC236}">
                    <a16:creationId xmlns:a16="http://schemas.microsoft.com/office/drawing/2014/main" id="{2EC8ECFA-03B0-F6E7-4BD0-E398FE353E95}"/>
                  </a:ext>
                </a:extLst>
              </p:cNvPr>
              <p:cNvSpPr>
                <a:spLocks noChangeShapeType="1"/>
              </p:cNvSpPr>
              <p:nvPr/>
            </p:nvSpPr>
            <p:spPr bwMode="auto">
              <a:xfrm>
                <a:off x="2310" y="2001"/>
                <a:ext cx="5" cy="44"/>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1" name="Line 949">
                <a:extLst>
                  <a:ext uri="{FF2B5EF4-FFF2-40B4-BE49-F238E27FC236}">
                    <a16:creationId xmlns:a16="http://schemas.microsoft.com/office/drawing/2014/main" id="{B9F3EE22-5665-B915-76AD-F05F34C6CBED}"/>
                  </a:ext>
                </a:extLst>
              </p:cNvPr>
              <p:cNvSpPr>
                <a:spLocks noChangeShapeType="1"/>
              </p:cNvSpPr>
              <p:nvPr/>
            </p:nvSpPr>
            <p:spPr bwMode="auto">
              <a:xfrm>
                <a:off x="2315" y="2045"/>
                <a:ext cx="0"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2" name="Line 950">
                <a:extLst>
                  <a:ext uri="{FF2B5EF4-FFF2-40B4-BE49-F238E27FC236}">
                    <a16:creationId xmlns:a16="http://schemas.microsoft.com/office/drawing/2014/main" id="{B2851404-E7A2-6A3C-5E95-B3F849D7F9AC}"/>
                  </a:ext>
                </a:extLst>
              </p:cNvPr>
              <p:cNvSpPr>
                <a:spLocks noChangeShapeType="1"/>
              </p:cNvSpPr>
              <p:nvPr/>
            </p:nvSpPr>
            <p:spPr bwMode="auto">
              <a:xfrm>
                <a:off x="2315" y="2083"/>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3" name="Line 951">
                <a:extLst>
                  <a:ext uri="{FF2B5EF4-FFF2-40B4-BE49-F238E27FC236}">
                    <a16:creationId xmlns:a16="http://schemas.microsoft.com/office/drawing/2014/main" id="{A53BD4CF-08AB-1765-CDC1-A250E2F990C4}"/>
                  </a:ext>
                </a:extLst>
              </p:cNvPr>
              <p:cNvSpPr>
                <a:spLocks noChangeShapeType="1"/>
              </p:cNvSpPr>
              <p:nvPr/>
            </p:nvSpPr>
            <p:spPr bwMode="auto">
              <a:xfrm>
                <a:off x="2320" y="2126"/>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4" name="Line 952">
                <a:extLst>
                  <a:ext uri="{FF2B5EF4-FFF2-40B4-BE49-F238E27FC236}">
                    <a16:creationId xmlns:a16="http://schemas.microsoft.com/office/drawing/2014/main" id="{5532EAD2-4E77-383A-0084-D1D806340618}"/>
                  </a:ext>
                </a:extLst>
              </p:cNvPr>
              <p:cNvSpPr>
                <a:spLocks noChangeShapeType="1"/>
              </p:cNvSpPr>
              <p:nvPr/>
            </p:nvSpPr>
            <p:spPr bwMode="auto">
              <a:xfrm>
                <a:off x="2325" y="2169"/>
                <a:ext cx="0" cy="39"/>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5" name="Line 953">
                <a:extLst>
                  <a:ext uri="{FF2B5EF4-FFF2-40B4-BE49-F238E27FC236}">
                    <a16:creationId xmlns:a16="http://schemas.microsoft.com/office/drawing/2014/main" id="{BF3DDEF7-29C2-B585-DAED-E216A963A051}"/>
                  </a:ext>
                </a:extLst>
              </p:cNvPr>
              <p:cNvSpPr>
                <a:spLocks noChangeShapeType="1"/>
              </p:cNvSpPr>
              <p:nvPr/>
            </p:nvSpPr>
            <p:spPr bwMode="auto">
              <a:xfrm>
                <a:off x="2325" y="2208"/>
                <a:ext cx="4"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6" name="Line 954">
                <a:extLst>
                  <a:ext uri="{FF2B5EF4-FFF2-40B4-BE49-F238E27FC236}">
                    <a16:creationId xmlns:a16="http://schemas.microsoft.com/office/drawing/2014/main" id="{D4E07D8B-0683-9670-20A1-33E7B27AEDD9}"/>
                  </a:ext>
                </a:extLst>
              </p:cNvPr>
              <p:cNvSpPr>
                <a:spLocks noChangeShapeType="1"/>
              </p:cNvSpPr>
              <p:nvPr/>
            </p:nvSpPr>
            <p:spPr bwMode="auto">
              <a:xfrm>
                <a:off x="2329" y="2251"/>
                <a:ext cx="0" cy="3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7" name="Line 955">
                <a:extLst>
                  <a:ext uri="{FF2B5EF4-FFF2-40B4-BE49-F238E27FC236}">
                    <a16:creationId xmlns:a16="http://schemas.microsoft.com/office/drawing/2014/main" id="{78977D16-312E-5EEF-4E6F-ACC31CC254BE}"/>
                  </a:ext>
                </a:extLst>
              </p:cNvPr>
              <p:cNvSpPr>
                <a:spLocks noChangeShapeType="1"/>
              </p:cNvSpPr>
              <p:nvPr/>
            </p:nvSpPr>
            <p:spPr bwMode="auto">
              <a:xfrm>
                <a:off x="2329" y="2284"/>
                <a:ext cx="0" cy="5"/>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8" name="Line 956">
                <a:extLst>
                  <a:ext uri="{FF2B5EF4-FFF2-40B4-BE49-F238E27FC236}">
                    <a16:creationId xmlns:a16="http://schemas.microsoft.com/office/drawing/2014/main" id="{F4EF8094-6D85-0CD2-EC76-39F0BD620F0B}"/>
                  </a:ext>
                </a:extLst>
              </p:cNvPr>
              <p:cNvSpPr>
                <a:spLocks noChangeShapeType="1"/>
              </p:cNvSpPr>
              <p:nvPr/>
            </p:nvSpPr>
            <p:spPr bwMode="auto">
              <a:xfrm>
                <a:off x="2329" y="2289"/>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09" name="Line 957">
                <a:extLst>
                  <a:ext uri="{FF2B5EF4-FFF2-40B4-BE49-F238E27FC236}">
                    <a16:creationId xmlns:a16="http://schemas.microsoft.com/office/drawing/2014/main" id="{EA23104A-1CC1-73FB-AB5A-ED55524424F7}"/>
                  </a:ext>
                </a:extLst>
              </p:cNvPr>
              <p:cNvSpPr>
                <a:spLocks noChangeShapeType="1"/>
              </p:cNvSpPr>
              <p:nvPr/>
            </p:nvSpPr>
            <p:spPr bwMode="auto">
              <a:xfrm>
                <a:off x="2334" y="2332"/>
                <a:ext cx="0" cy="39"/>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0" name="Line 958">
                <a:extLst>
                  <a:ext uri="{FF2B5EF4-FFF2-40B4-BE49-F238E27FC236}">
                    <a16:creationId xmlns:a16="http://schemas.microsoft.com/office/drawing/2014/main" id="{A38B8F84-EC76-8C01-C0FD-9852078E1E92}"/>
                  </a:ext>
                </a:extLst>
              </p:cNvPr>
              <p:cNvSpPr>
                <a:spLocks noChangeShapeType="1"/>
              </p:cNvSpPr>
              <p:nvPr/>
            </p:nvSpPr>
            <p:spPr bwMode="auto">
              <a:xfrm>
                <a:off x="2334" y="2371"/>
                <a:ext cx="0"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1" name="Line 959">
                <a:extLst>
                  <a:ext uri="{FF2B5EF4-FFF2-40B4-BE49-F238E27FC236}">
                    <a16:creationId xmlns:a16="http://schemas.microsoft.com/office/drawing/2014/main" id="{FE6C74E9-6E50-DA43-691B-CB29571E7F50}"/>
                  </a:ext>
                </a:extLst>
              </p:cNvPr>
              <p:cNvSpPr>
                <a:spLocks noChangeShapeType="1"/>
              </p:cNvSpPr>
              <p:nvPr/>
            </p:nvSpPr>
            <p:spPr bwMode="auto">
              <a:xfrm>
                <a:off x="2334" y="2414"/>
                <a:ext cx="5" cy="38"/>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2" name="Line 960">
                <a:extLst>
                  <a:ext uri="{FF2B5EF4-FFF2-40B4-BE49-F238E27FC236}">
                    <a16:creationId xmlns:a16="http://schemas.microsoft.com/office/drawing/2014/main" id="{E5EABA2D-7489-9F14-8472-1BEA8753EE35}"/>
                  </a:ext>
                </a:extLst>
              </p:cNvPr>
              <p:cNvSpPr>
                <a:spLocks noChangeShapeType="1"/>
              </p:cNvSpPr>
              <p:nvPr/>
            </p:nvSpPr>
            <p:spPr bwMode="auto">
              <a:xfrm>
                <a:off x="2339" y="2452"/>
                <a:ext cx="0"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3" name="Line 961">
                <a:extLst>
                  <a:ext uri="{FF2B5EF4-FFF2-40B4-BE49-F238E27FC236}">
                    <a16:creationId xmlns:a16="http://schemas.microsoft.com/office/drawing/2014/main" id="{59075AC9-F89F-8BDE-7AD2-3097B8D048D5}"/>
                  </a:ext>
                </a:extLst>
              </p:cNvPr>
              <p:cNvSpPr>
                <a:spLocks noChangeShapeType="1"/>
              </p:cNvSpPr>
              <p:nvPr/>
            </p:nvSpPr>
            <p:spPr bwMode="auto">
              <a:xfrm>
                <a:off x="2339" y="2495"/>
                <a:ext cx="5" cy="43"/>
              </a:xfrm>
              <a:prstGeom prst="line">
                <a:avLst/>
              </a:prstGeom>
              <a:noFill/>
              <a:ln w="12700">
                <a:solidFill>
                  <a:srgbClr val="FFA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4" name="Line 962">
                <a:extLst>
                  <a:ext uri="{FF2B5EF4-FFF2-40B4-BE49-F238E27FC236}">
                    <a16:creationId xmlns:a16="http://schemas.microsoft.com/office/drawing/2014/main" id="{343C333B-9207-B1B3-19DC-44A4F04EBF52}"/>
                  </a:ext>
                </a:extLst>
              </p:cNvPr>
              <p:cNvSpPr>
                <a:spLocks noChangeShapeType="1"/>
              </p:cNvSpPr>
              <p:nvPr/>
            </p:nvSpPr>
            <p:spPr bwMode="auto">
              <a:xfrm>
                <a:off x="2291" y="898"/>
                <a:ext cx="5" cy="39"/>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5" name="Line 963">
                <a:extLst>
                  <a:ext uri="{FF2B5EF4-FFF2-40B4-BE49-F238E27FC236}">
                    <a16:creationId xmlns:a16="http://schemas.microsoft.com/office/drawing/2014/main" id="{F9520874-5421-9DEE-F7D3-ECB4BCB8C071}"/>
                  </a:ext>
                </a:extLst>
              </p:cNvPr>
              <p:cNvSpPr>
                <a:spLocks noChangeShapeType="1"/>
              </p:cNvSpPr>
              <p:nvPr/>
            </p:nvSpPr>
            <p:spPr bwMode="auto">
              <a:xfrm>
                <a:off x="2296" y="937"/>
                <a:ext cx="5"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6" name="Line 964">
                <a:extLst>
                  <a:ext uri="{FF2B5EF4-FFF2-40B4-BE49-F238E27FC236}">
                    <a16:creationId xmlns:a16="http://schemas.microsoft.com/office/drawing/2014/main" id="{9F0BF3AA-3D43-7238-9F11-DF8DCDE4D5C8}"/>
                  </a:ext>
                </a:extLst>
              </p:cNvPr>
              <p:cNvSpPr>
                <a:spLocks noChangeShapeType="1"/>
              </p:cNvSpPr>
              <p:nvPr/>
            </p:nvSpPr>
            <p:spPr bwMode="auto">
              <a:xfrm>
                <a:off x="2301" y="980"/>
                <a:ext cx="4" cy="38"/>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7" name="Line 965">
                <a:extLst>
                  <a:ext uri="{FF2B5EF4-FFF2-40B4-BE49-F238E27FC236}">
                    <a16:creationId xmlns:a16="http://schemas.microsoft.com/office/drawing/2014/main" id="{EA547577-A3B5-F1B0-2356-1989D9C58F4A}"/>
                  </a:ext>
                </a:extLst>
              </p:cNvPr>
              <p:cNvSpPr>
                <a:spLocks noChangeShapeType="1"/>
              </p:cNvSpPr>
              <p:nvPr/>
            </p:nvSpPr>
            <p:spPr bwMode="auto">
              <a:xfrm>
                <a:off x="2305" y="1018"/>
                <a:ext cx="5" cy="44"/>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8" name="Line 966">
                <a:extLst>
                  <a:ext uri="{FF2B5EF4-FFF2-40B4-BE49-F238E27FC236}">
                    <a16:creationId xmlns:a16="http://schemas.microsoft.com/office/drawing/2014/main" id="{CC960F92-EF0E-BCC3-0AA4-E7A13769923C}"/>
                  </a:ext>
                </a:extLst>
              </p:cNvPr>
              <p:cNvSpPr>
                <a:spLocks noChangeShapeType="1"/>
              </p:cNvSpPr>
              <p:nvPr/>
            </p:nvSpPr>
            <p:spPr bwMode="auto">
              <a:xfrm>
                <a:off x="2310" y="1062"/>
                <a:ext cx="5" cy="38"/>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19" name="Line 967">
                <a:extLst>
                  <a:ext uri="{FF2B5EF4-FFF2-40B4-BE49-F238E27FC236}">
                    <a16:creationId xmlns:a16="http://schemas.microsoft.com/office/drawing/2014/main" id="{F449AACC-1BB5-8181-5D21-BF06B7725752}"/>
                  </a:ext>
                </a:extLst>
              </p:cNvPr>
              <p:cNvSpPr>
                <a:spLocks noChangeShapeType="1"/>
              </p:cNvSpPr>
              <p:nvPr/>
            </p:nvSpPr>
            <p:spPr bwMode="auto">
              <a:xfrm>
                <a:off x="2315" y="1100"/>
                <a:ext cx="5"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0" name="Line 968">
                <a:extLst>
                  <a:ext uri="{FF2B5EF4-FFF2-40B4-BE49-F238E27FC236}">
                    <a16:creationId xmlns:a16="http://schemas.microsoft.com/office/drawing/2014/main" id="{559E7706-890C-E15F-B073-4784A38D224B}"/>
                  </a:ext>
                </a:extLst>
              </p:cNvPr>
              <p:cNvSpPr>
                <a:spLocks noChangeShapeType="1"/>
              </p:cNvSpPr>
              <p:nvPr/>
            </p:nvSpPr>
            <p:spPr bwMode="auto">
              <a:xfrm>
                <a:off x="2320" y="1143"/>
                <a:ext cx="5" cy="38"/>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1" name="Line 969">
                <a:extLst>
                  <a:ext uri="{FF2B5EF4-FFF2-40B4-BE49-F238E27FC236}">
                    <a16:creationId xmlns:a16="http://schemas.microsoft.com/office/drawing/2014/main" id="{5E968F4F-8005-1E64-7409-58D4DAD44DCF}"/>
                  </a:ext>
                </a:extLst>
              </p:cNvPr>
              <p:cNvSpPr>
                <a:spLocks noChangeShapeType="1"/>
              </p:cNvSpPr>
              <p:nvPr/>
            </p:nvSpPr>
            <p:spPr bwMode="auto">
              <a:xfrm>
                <a:off x="2325" y="1181"/>
                <a:ext cx="4" cy="29"/>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2" name="Line 970">
                <a:extLst>
                  <a:ext uri="{FF2B5EF4-FFF2-40B4-BE49-F238E27FC236}">
                    <a16:creationId xmlns:a16="http://schemas.microsoft.com/office/drawing/2014/main" id="{9905B11A-31F4-9CC3-2BB7-E5C29A022B49}"/>
                  </a:ext>
                </a:extLst>
              </p:cNvPr>
              <p:cNvSpPr>
                <a:spLocks noChangeShapeType="1"/>
              </p:cNvSpPr>
              <p:nvPr/>
            </p:nvSpPr>
            <p:spPr bwMode="auto">
              <a:xfrm>
                <a:off x="2329" y="1210"/>
                <a:ext cx="0" cy="15"/>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3" name="Line 971">
                <a:extLst>
                  <a:ext uri="{FF2B5EF4-FFF2-40B4-BE49-F238E27FC236}">
                    <a16:creationId xmlns:a16="http://schemas.microsoft.com/office/drawing/2014/main" id="{E678EF41-E5C9-96C9-7F19-7AD7F5F5A8AB}"/>
                  </a:ext>
                </a:extLst>
              </p:cNvPr>
              <p:cNvSpPr>
                <a:spLocks noChangeShapeType="1"/>
              </p:cNvSpPr>
              <p:nvPr/>
            </p:nvSpPr>
            <p:spPr bwMode="auto">
              <a:xfrm>
                <a:off x="2329" y="1225"/>
                <a:ext cx="5" cy="38"/>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4" name="Line 972">
                <a:extLst>
                  <a:ext uri="{FF2B5EF4-FFF2-40B4-BE49-F238E27FC236}">
                    <a16:creationId xmlns:a16="http://schemas.microsoft.com/office/drawing/2014/main" id="{41AB0681-DC9E-59E3-834E-EC75C769101F}"/>
                  </a:ext>
                </a:extLst>
              </p:cNvPr>
              <p:cNvSpPr>
                <a:spLocks noChangeShapeType="1"/>
              </p:cNvSpPr>
              <p:nvPr/>
            </p:nvSpPr>
            <p:spPr bwMode="auto">
              <a:xfrm>
                <a:off x="2334" y="1263"/>
                <a:ext cx="5"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5" name="Line 973">
                <a:extLst>
                  <a:ext uri="{FF2B5EF4-FFF2-40B4-BE49-F238E27FC236}">
                    <a16:creationId xmlns:a16="http://schemas.microsoft.com/office/drawing/2014/main" id="{B285742C-5654-4913-1D99-36B5005EF9BD}"/>
                  </a:ext>
                </a:extLst>
              </p:cNvPr>
              <p:cNvSpPr>
                <a:spLocks noChangeShapeType="1"/>
              </p:cNvSpPr>
              <p:nvPr/>
            </p:nvSpPr>
            <p:spPr bwMode="auto">
              <a:xfrm>
                <a:off x="2339" y="1306"/>
                <a:ext cx="5"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6" name="Line 974">
                <a:extLst>
                  <a:ext uri="{FF2B5EF4-FFF2-40B4-BE49-F238E27FC236}">
                    <a16:creationId xmlns:a16="http://schemas.microsoft.com/office/drawing/2014/main" id="{7D52C272-33AA-D21D-4F67-92507E8D8EA6}"/>
                  </a:ext>
                </a:extLst>
              </p:cNvPr>
              <p:cNvSpPr>
                <a:spLocks noChangeShapeType="1"/>
              </p:cNvSpPr>
              <p:nvPr/>
            </p:nvSpPr>
            <p:spPr bwMode="auto">
              <a:xfrm>
                <a:off x="2344" y="1349"/>
                <a:ext cx="5" cy="39"/>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7" name="Line 975">
                <a:extLst>
                  <a:ext uri="{FF2B5EF4-FFF2-40B4-BE49-F238E27FC236}">
                    <a16:creationId xmlns:a16="http://schemas.microsoft.com/office/drawing/2014/main" id="{45D35475-5FE5-80FE-CFE9-64D5606A475C}"/>
                  </a:ext>
                </a:extLst>
              </p:cNvPr>
              <p:cNvSpPr>
                <a:spLocks noChangeShapeType="1"/>
              </p:cNvSpPr>
              <p:nvPr/>
            </p:nvSpPr>
            <p:spPr bwMode="auto">
              <a:xfrm>
                <a:off x="2349" y="1388"/>
                <a:ext cx="4"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8" name="Line 976">
                <a:extLst>
                  <a:ext uri="{FF2B5EF4-FFF2-40B4-BE49-F238E27FC236}">
                    <a16:creationId xmlns:a16="http://schemas.microsoft.com/office/drawing/2014/main" id="{E0870ECF-47AF-2688-58CF-AA956FA24D83}"/>
                  </a:ext>
                </a:extLst>
              </p:cNvPr>
              <p:cNvSpPr>
                <a:spLocks noChangeShapeType="1"/>
              </p:cNvSpPr>
              <p:nvPr/>
            </p:nvSpPr>
            <p:spPr bwMode="auto">
              <a:xfrm>
                <a:off x="2353" y="1431"/>
                <a:ext cx="5" cy="38"/>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29" name="Line 977">
                <a:extLst>
                  <a:ext uri="{FF2B5EF4-FFF2-40B4-BE49-F238E27FC236}">
                    <a16:creationId xmlns:a16="http://schemas.microsoft.com/office/drawing/2014/main" id="{D70FD9C7-FABA-7806-CE7B-03CD3622FB54}"/>
                  </a:ext>
                </a:extLst>
              </p:cNvPr>
              <p:cNvSpPr>
                <a:spLocks noChangeShapeType="1"/>
              </p:cNvSpPr>
              <p:nvPr/>
            </p:nvSpPr>
            <p:spPr bwMode="auto">
              <a:xfrm>
                <a:off x="2358" y="1469"/>
                <a:ext cx="5"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0" name="Line 978">
                <a:extLst>
                  <a:ext uri="{FF2B5EF4-FFF2-40B4-BE49-F238E27FC236}">
                    <a16:creationId xmlns:a16="http://schemas.microsoft.com/office/drawing/2014/main" id="{CE236603-2770-9C43-D08B-D7C92E4C57A7}"/>
                  </a:ext>
                </a:extLst>
              </p:cNvPr>
              <p:cNvSpPr>
                <a:spLocks noChangeShapeType="1"/>
              </p:cNvSpPr>
              <p:nvPr/>
            </p:nvSpPr>
            <p:spPr bwMode="auto">
              <a:xfrm>
                <a:off x="2363" y="1512"/>
                <a:ext cx="5" cy="39"/>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1" name="Line 979">
                <a:extLst>
                  <a:ext uri="{FF2B5EF4-FFF2-40B4-BE49-F238E27FC236}">
                    <a16:creationId xmlns:a16="http://schemas.microsoft.com/office/drawing/2014/main" id="{022A7114-B515-4FDF-2944-5C40287B1D20}"/>
                  </a:ext>
                </a:extLst>
              </p:cNvPr>
              <p:cNvSpPr>
                <a:spLocks noChangeShapeType="1"/>
              </p:cNvSpPr>
              <p:nvPr/>
            </p:nvSpPr>
            <p:spPr bwMode="auto">
              <a:xfrm>
                <a:off x="2368" y="1551"/>
                <a:ext cx="5"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2" name="Line 980">
                <a:extLst>
                  <a:ext uri="{FF2B5EF4-FFF2-40B4-BE49-F238E27FC236}">
                    <a16:creationId xmlns:a16="http://schemas.microsoft.com/office/drawing/2014/main" id="{13F56787-6639-9E8D-2819-2448D56F14FE}"/>
                  </a:ext>
                </a:extLst>
              </p:cNvPr>
              <p:cNvSpPr>
                <a:spLocks noChangeShapeType="1"/>
              </p:cNvSpPr>
              <p:nvPr/>
            </p:nvSpPr>
            <p:spPr bwMode="auto">
              <a:xfrm>
                <a:off x="2373" y="1594"/>
                <a:ext cx="0" cy="38"/>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3" name="Line 981">
                <a:extLst>
                  <a:ext uri="{FF2B5EF4-FFF2-40B4-BE49-F238E27FC236}">
                    <a16:creationId xmlns:a16="http://schemas.microsoft.com/office/drawing/2014/main" id="{F682DE67-BF25-1273-CE07-73A95086FA3C}"/>
                  </a:ext>
                </a:extLst>
              </p:cNvPr>
              <p:cNvSpPr>
                <a:spLocks noChangeShapeType="1"/>
              </p:cNvSpPr>
              <p:nvPr/>
            </p:nvSpPr>
            <p:spPr bwMode="auto">
              <a:xfrm>
                <a:off x="2373" y="1632"/>
                <a:ext cx="4"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4" name="Line 982">
                <a:extLst>
                  <a:ext uri="{FF2B5EF4-FFF2-40B4-BE49-F238E27FC236}">
                    <a16:creationId xmlns:a16="http://schemas.microsoft.com/office/drawing/2014/main" id="{CFE9237A-8824-4ACF-9502-0D927D1135A6}"/>
                  </a:ext>
                </a:extLst>
              </p:cNvPr>
              <p:cNvSpPr>
                <a:spLocks noChangeShapeType="1"/>
              </p:cNvSpPr>
              <p:nvPr/>
            </p:nvSpPr>
            <p:spPr bwMode="auto">
              <a:xfrm>
                <a:off x="2377" y="1675"/>
                <a:ext cx="5" cy="34"/>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5" name="Line 983">
                <a:extLst>
                  <a:ext uri="{FF2B5EF4-FFF2-40B4-BE49-F238E27FC236}">
                    <a16:creationId xmlns:a16="http://schemas.microsoft.com/office/drawing/2014/main" id="{3BA6D665-2567-9DB8-5D62-F83ABE4E23EB}"/>
                  </a:ext>
                </a:extLst>
              </p:cNvPr>
              <p:cNvSpPr>
                <a:spLocks noChangeShapeType="1"/>
              </p:cNvSpPr>
              <p:nvPr/>
            </p:nvSpPr>
            <p:spPr bwMode="auto">
              <a:xfrm>
                <a:off x="2382" y="1709"/>
                <a:ext cx="0" cy="5"/>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6" name="Line 984">
                <a:extLst>
                  <a:ext uri="{FF2B5EF4-FFF2-40B4-BE49-F238E27FC236}">
                    <a16:creationId xmlns:a16="http://schemas.microsoft.com/office/drawing/2014/main" id="{63156F6E-1B2A-887A-1F6A-86BBBCA1731F}"/>
                  </a:ext>
                </a:extLst>
              </p:cNvPr>
              <p:cNvSpPr>
                <a:spLocks noChangeShapeType="1"/>
              </p:cNvSpPr>
              <p:nvPr/>
            </p:nvSpPr>
            <p:spPr bwMode="auto">
              <a:xfrm>
                <a:off x="2382" y="1714"/>
                <a:ext cx="5"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7" name="Line 985">
                <a:extLst>
                  <a:ext uri="{FF2B5EF4-FFF2-40B4-BE49-F238E27FC236}">
                    <a16:creationId xmlns:a16="http://schemas.microsoft.com/office/drawing/2014/main" id="{CA46110C-FE4F-5C5B-F2E9-F033E40A2A9E}"/>
                  </a:ext>
                </a:extLst>
              </p:cNvPr>
              <p:cNvSpPr>
                <a:spLocks noChangeShapeType="1"/>
              </p:cNvSpPr>
              <p:nvPr/>
            </p:nvSpPr>
            <p:spPr bwMode="auto">
              <a:xfrm>
                <a:off x="2387" y="1757"/>
                <a:ext cx="5"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8" name="Line 986">
                <a:extLst>
                  <a:ext uri="{FF2B5EF4-FFF2-40B4-BE49-F238E27FC236}">
                    <a16:creationId xmlns:a16="http://schemas.microsoft.com/office/drawing/2014/main" id="{56413696-9E1E-9CAC-C4B4-BD23FE914C6E}"/>
                  </a:ext>
                </a:extLst>
              </p:cNvPr>
              <p:cNvSpPr>
                <a:spLocks noChangeShapeType="1"/>
              </p:cNvSpPr>
              <p:nvPr/>
            </p:nvSpPr>
            <p:spPr bwMode="auto">
              <a:xfrm>
                <a:off x="2392" y="1800"/>
                <a:ext cx="0" cy="38"/>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39" name="Line 987">
                <a:extLst>
                  <a:ext uri="{FF2B5EF4-FFF2-40B4-BE49-F238E27FC236}">
                    <a16:creationId xmlns:a16="http://schemas.microsoft.com/office/drawing/2014/main" id="{B767FDCE-0BEF-B5F5-4704-5AE53C87B63C}"/>
                  </a:ext>
                </a:extLst>
              </p:cNvPr>
              <p:cNvSpPr>
                <a:spLocks noChangeShapeType="1"/>
              </p:cNvSpPr>
              <p:nvPr/>
            </p:nvSpPr>
            <p:spPr bwMode="auto">
              <a:xfrm>
                <a:off x="2392" y="1838"/>
                <a:ext cx="4"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0" name="Line 988">
                <a:extLst>
                  <a:ext uri="{FF2B5EF4-FFF2-40B4-BE49-F238E27FC236}">
                    <a16:creationId xmlns:a16="http://schemas.microsoft.com/office/drawing/2014/main" id="{FE066FAB-D736-02B0-F5BF-6A82977BA473}"/>
                  </a:ext>
                </a:extLst>
              </p:cNvPr>
              <p:cNvSpPr>
                <a:spLocks noChangeShapeType="1"/>
              </p:cNvSpPr>
              <p:nvPr/>
            </p:nvSpPr>
            <p:spPr bwMode="auto">
              <a:xfrm>
                <a:off x="2396" y="1881"/>
                <a:ext cx="5" cy="39"/>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1" name="Line 989">
                <a:extLst>
                  <a:ext uri="{FF2B5EF4-FFF2-40B4-BE49-F238E27FC236}">
                    <a16:creationId xmlns:a16="http://schemas.microsoft.com/office/drawing/2014/main" id="{EBF1B009-E9CD-3DBA-A67B-562CF79497F2}"/>
                  </a:ext>
                </a:extLst>
              </p:cNvPr>
              <p:cNvSpPr>
                <a:spLocks noChangeShapeType="1"/>
              </p:cNvSpPr>
              <p:nvPr/>
            </p:nvSpPr>
            <p:spPr bwMode="auto">
              <a:xfrm>
                <a:off x="2401" y="1920"/>
                <a:ext cx="0" cy="4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2" name="Line 990">
                <a:extLst>
                  <a:ext uri="{FF2B5EF4-FFF2-40B4-BE49-F238E27FC236}">
                    <a16:creationId xmlns:a16="http://schemas.microsoft.com/office/drawing/2014/main" id="{7368FDC0-012F-8538-8903-D7B6F7F64AD9}"/>
                  </a:ext>
                </a:extLst>
              </p:cNvPr>
              <p:cNvSpPr>
                <a:spLocks noChangeShapeType="1"/>
              </p:cNvSpPr>
              <p:nvPr/>
            </p:nvSpPr>
            <p:spPr bwMode="auto">
              <a:xfrm>
                <a:off x="2401" y="1963"/>
                <a:ext cx="5" cy="38"/>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343" name="Line 991">
                <a:extLst>
                  <a:ext uri="{FF2B5EF4-FFF2-40B4-BE49-F238E27FC236}">
                    <a16:creationId xmlns:a16="http://schemas.microsoft.com/office/drawing/2014/main" id="{7E15C443-20A6-4C1A-6066-C0E5A17D32F7}"/>
                  </a:ext>
                </a:extLst>
              </p:cNvPr>
              <p:cNvSpPr>
                <a:spLocks noChangeShapeType="1"/>
              </p:cNvSpPr>
              <p:nvPr/>
            </p:nvSpPr>
            <p:spPr bwMode="auto">
              <a:xfrm>
                <a:off x="2406" y="2001"/>
                <a:ext cx="0" cy="44"/>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grpSp>
        <p:sp>
          <p:nvSpPr>
            <p:cNvPr id="11" name="Line 993">
              <a:extLst>
                <a:ext uri="{FF2B5EF4-FFF2-40B4-BE49-F238E27FC236}">
                  <a16:creationId xmlns:a16="http://schemas.microsoft.com/office/drawing/2014/main" id="{02034EDE-00AD-F35D-B1DA-69EB5A4A00BF}"/>
                </a:ext>
              </a:extLst>
            </p:cNvPr>
            <p:cNvSpPr>
              <a:spLocks noChangeShapeType="1"/>
            </p:cNvSpPr>
            <p:nvPr/>
          </p:nvSpPr>
          <p:spPr bwMode="auto">
            <a:xfrm>
              <a:off x="4321926" y="3244599"/>
              <a:ext cx="7938" cy="60325"/>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 name="Line 994">
              <a:extLst>
                <a:ext uri="{FF2B5EF4-FFF2-40B4-BE49-F238E27FC236}">
                  <a16:creationId xmlns:a16="http://schemas.microsoft.com/office/drawing/2014/main" id="{5056E2EF-0866-8B04-8C6E-0F8C3D6821C7}"/>
                </a:ext>
              </a:extLst>
            </p:cNvPr>
            <p:cNvSpPr>
              <a:spLocks noChangeShapeType="1"/>
            </p:cNvSpPr>
            <p:nvPr/>
          </p:nvSpPr>
          <p:spPr bwMode="auto">
            <a:xfrm>
              <a:off x="4329863" y="3304924"/>
              <a:ext cx="7938" cy="6826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3" name="Line 995">
              <a:extLst>
                <a:ext uri="{FF2B5EF4-FFF2-40B4-BE49-F238E27FC236}">
                  <a16:creationId xmlns:a16="http://schemas.microsoft.com/office/drawing/2014/main" id="{0B7478DA-92E6-8BCC-39CA-8FAE7C01CA9D}"/>
                </a:ext>
              </a:extLst>
            </p:cNvPr>
            <p:cNvSpPr>
              <a:spLocks noChangeShapeType="1"/>
            </p:cNvSpPr>
            <p:nvPr/>
          </p:nvSpPr>
          <p:spPr bwMode="auto">
            <a:xfrm>
              <a:off x="4337801" y="3373186"/>
              <a:ext cx="0" cy="6826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 name="Line 996">
              <a:extLst>
                <a:ext uri="{FF2B5EF4-FFF2-40B4-BE49-F238E27FC236}">
                  <a16:creationId xmlns:a16="http://schemas.microsoft.com/office/drawing/2014/main" id="{CF511621-66D2-E259-4F73-BA8C7D51AB7A}"/>
                </a:ext>
              </a:extLst>
            </p:cNvPr>
            <p:cNvSpPr>
              <a:spLocks noChangeShapeType="1"/>
            </p:cNvSpPr>
            <p:nvPr/>
          </p:nvSpPr>
          <p:spPr bwMode="auto">
            <a:xfrm>
              <a:off x="4337801" y="3441449"/>
              <a:ext cx="6350" cy="6191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 name="Line 997">
              <a:extLst>
                <a:ext uri="{FF2B5EF4-FFF2-40B4-BE49-F238E27FC236}">
                  <a16:creationId xmlns:a16="http://schemas.microsoft.com/office/drawing/2014/main" id="{FF1C0296-DE28-9D11-86C7-D8446AA1D1EC}"/>
                </a:ext>
              </a:extLst>
            </p:cNvPr>
            <p:cNvSpPr>
              <a:spLocks noChangeShapeType="1"/>
            </p:cNvSpPr>
            <p:nvPr/>
          </p:nvSpPr>
          <p:spPr bwMode="auto">
            <a:xfrm>
              <a:off x="4344151" y="3503361"/>
              <a:ext cx="0" cy="6826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 name="Line 998">
              <a:extLst>
                <a:ext uri="{FF2B5EF4-FFF2-40B4-BE49-F238E27FC236}">
                  <a16:creationId xmlns:a16="http://schemas.microsoft.com/office/drawing/2014/main" id="{C58F8A6D-D147-0AE7-B1BE-E17F9A759019}"/>
                </a:ext>
              </a:extLst>
            </p:cNvPr>
            <p:cNvSpPr>
              <a:spLocks noChangeShapeType="1"/>
            </p:cNvSpPr>
            <p:nvPr/>
          </p:nvSpPr>
          <p:spPr bwMode="auto">
            <a:xfrm>
              <a:off x="4344151" y="3571624"/>
              <a:ext cx="7938" cy="60325"/>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 name="Line 999">
              <a:extLst>
                <a:ext uri="{FF2B5EF4-FFF2-40B4-BE49-F238E27FC236}">
                  <a16:creationId xmlns:a16="http://schemas.microsoft.com/office/drawing/2014/main" id="{98471E85-04CF-D64A-06F8-85CD52ECD04E}"/>
                </a:ext>
              </a:extLst>
            </p:cNvPr>
            <p:cNvSpPr>
              <a:spLocks noChangeShapeType="1"/>
            </p:cNvSpPr>
            <p:nvPr/>
          </p:nvSpPr>
          <p:spPr bwMode="auto">
            <a:xfrm>
              <a:off x="4352088" y="3631949"/>
              <a:ext cx="0" cy="6826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 name="Line 1000">
              <a:extLst>
                <a:ext uri="{FF2B5EF4-FFF2-40B4-BE49-F238E27FC236}">
                  <a16:creationId xmlns:a16="http://schemas.microsoft.com/office/drawing/2014/main" id="{98FAA620-ABAE-80A9-9CE8-B842A8A571E9}"/>
                </a:ext>
              </a:extLst>
            </p:cNvPr>
            <p:cNvSpPr>
              <a:spLocks noChangeShapeType="1"/>
            </p:cNvSpPr>
            <p:nvPr/>
          </p:nvSpPr>
          <p:spPr bwMode="auto">
            <a:xfrm>
              <a:off x="4352088" y="3700211"/>
              <a:ext cx="7938" cy="6191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9" name="Line 1001">
              <a:extLst>
                <a:ext uri="{FF2B5EF4-FFF2-40B4-BE49-F238E27FC236}">
                  <a16:creationId xmlns:a16="http://schemas.microsoft.com/office/drawing/2014/main" id="{90366D31-9A4F-3AEA-726B-AB1BC0F85036}"/>
                </a:ext>
              </a:extLst>
            </p:cNvPr>
            <p:cNvSpPr>
              <a:spLocks noChangeShapeType="1"/>
            </p:cNvSpPr>
            <p:nvPr/>
          </p:nvSpPr>
          <p:spPr bwMode="auto">
            <a:xfrm>
              <a:off x="4360026" y="3762124"/>
              <a:ext cx="0" cy="6826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0" name="Line 1002">
              <a:extLst>
                <a:ext uri="{FF2B5EF4-FFF2-40B4-BE49-F238E27FC236}">
                  <a16:creationId xmlns:a16="http://schemas.microsoft.com/office/drawing/2014/main" id="{FF63E28B-4956-58F3-26CC-EE976CF5C982}"/>
                </a:ext>
              </a:extLst>
            </p:cNvPr>
            <p:cNvSpPr>
              <a:spLocks noChangeShapeType="1"/>
            </p:cNvSpPr>
            <p:nvPr/>
          </p:nvSpPr>
          <p:spPr bwMode="auto">
            <a:xfrm>
              <a:off x="4360026" y="3830386"/>
              <a:ext cx="7938" cy="60325"/>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1" name="Line 1003">
              <a:extLst>
                <a:ext uri="{FF2B5EF4-FFF2-40B4-BE49-F238E27FC236}">
                  <a16:creationId xmlns:a16="http://schemas.microsoft.com/office/drawing/2014/main" id="{567BF629-6DAA-7746-49D8-F40373279150}"/>
                </a:ext>
              </a:extLst>
            </p:cNvPr>
            <p:cNvSpPr>
              <a:spLocks noChangeShapeType="1"/>
            </p:cNvSpPr>
            <p:nvPr/>
          </p:nvSpPr>
          <p:spPr bwMode="auto">
            <a:xfrm>
              <a:off x="4367963" y="3890711"/>
              <a:ext cx="0" cy="53975"/>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2" name="Line 1004">
              <a:extLst>
                <a:ext uri="{FF2B5EF4-FFF2-40B4-BE49-F238E27FC236}">
                  <a16:creationId xmlns:a16="http://schemas.microsoft.com/office/drawing/2014/main" id="{BA1BC7DD-8F95-9B32-FB69-E1745F75FA35}"/>
                </a:ext>
              </a:extLst>
            </p:cNvPr>
            <p:cNvSpPr>
              <a:spLocks noChangeShapeType="1"/>
            </p:cNvSpPr>
            <p:nvPr/>
          </p:nvSpPr>
          <p:spPr bwMode="auto">
            <a:xfrm>
              <a:off x="4367963" y="3944686"/>
              <a:ext cx="0" cy="14288"/>
            </a:xfrm>
            <a:prstGeom prst="line">
              <a:avLst/>
            </a:prstGeom>
            <a:noFill/>
            <a:ln w="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3" name="Line 1005">
              <a:extLst>
                <a:ext uri="{FF2B5EF4-FFF2-40B4-BE49-F238E27FC236}">
                  <a16:creationId xmlns:a16="http://schemas.microsoft.com/office/drawing/2014/main" id="{2E1CB2A9-F216-63CF-D79E-03C71F1851E6}"/>
                </a:ext>
              </a:extLst>
            </p:cNvPr>
            <p:cNvSpPr>
              <a:spLocks noChangeShapeType="1"/>
            </p:cNvSpPr>
            <p:nvPr/>
          </p:nvSpPr>
          <p:spPr bwMode="auto">
            <a:xfrm>
              <a:off x="4367963" y="3958974"/>
              <a:ext cx="0" cy="68263"/>
            </a:xfrm>
            <a:prstGeom prst="line">
              <a:avLst/>
            </a:prstGeom>
            <a:noFill/>
            <a:ln w="12700">
              <a:solidFill>
                <a:srgbClr val="F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4" name="Line 1006">
              <a:extLst>
                <a:ext uri="{FF2B5EF4-FFF2-40B4-BE49-F238E27FC236}">
                  <a16:creationId xmlns:a16="http://schemas.microsoft.com/office/drawing/2014/main" id="{425ED14C-2F6F-9AB7-52D0-36261C42E70D}"/>
                </a:ext>
              </a:extLst>
            </p:cNvPr>
            <p:cNvSpPr>
              <a:spLocks noChangeShapeType="1"/>
            </p:cNvSpPr>
            <p:nvPr/>
          </p:nvSpPr>
          <p:spPr bwMode="auto">
            <a:xfrm>
              <a:off x="4283826" y="1423736"/>
              <a:ext cx="0" cy="15875"/>
            </a:xfrm>
            <a:prstGeom prst="line">
              <a:avLst/>
            </a:prstGeom>
            <a:noFill/>
            <a:ln w="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5" name="Line 1007">
              <a:extLst>
                <a:ext uri="{FF2B5EF4-FFF2-40B4-BE49-F238E27FC236}">
                  <a16:creationId xmlns:a16="http://schemas.microsoft.com/office/drawing/2014/main" id="{86309A08-9EBC-B056-B03A-2B5B0944A528}"/>
                </a:ext>
              </a:extLst>
            </p:cNvPr>
            <p:cNvSpPr>
              <a:spLocks noChangeShapeType="1"/>
            </p:cNvSpPr>
            <p:nvPr/>
          </p:nvSpPr>
          <p:spPr bwMode="auto">
            <a:xfrm>
              <a:off x="4283826" y="1439611"/>
              <a:ext cx="7938" cy="46038"/>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6" name="Line 1008">
              <a:extLst>
                <a:ext uri="{FF2B5EF4-FFF2-40B4-BE49-F238E27FC236}">
                  <a16:creationId xmlns:a16="http://schemas.microsoft.com/office/drawing/2014/main" id="{24AC62E2-73E9-E2CB-1DA1-701F0F8AA1E7}"/>
                </a:ext>
              </a:extLst>
            </p:cNvPr>
            <p:cNvSpPr>
              <a:spLocks noChangeShapeType="1"/>
            </p:cNvSpPr>
            <p:nvPr/>
          </p:nvSpPr>
          <p:spPr bwMode="auto">
            <a:xfrm>
              <a:off x="4291763" y="1485649"/>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7" name="Line 1009">
              <a:extLst>
                <a:ext uri="{FF2B5EF4-FFF2-40B4-BE49-F238E27FC236}">
                  <a16:creationId xmlns:a16="http://schemas.microsoft.com/office/drawing/2014/main" id="{73EA3CBA-8908-9CB9-668A-6405AFC4290E}"/>
                </a:ext>
              </a:extLst>
            </p:cNvPr>
            <p:cNvSpPr>
              <a:spLocks noChangeShapeType="1"/>
            </p:cNvSpPr>
            <p:nvPr/>
          </p:nvSpPr>
          <p:spPr bwMode="auto">
            <a:xfrm>
              <a:off x="4299701" y="1553911"/>
              <a:ext cx="6350"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8" name="Line 1010">
              <a:extLst>
                <a:ext uri="{FF2B5EF4-FFF2-40B4-BE49-F238E27FC236}">
                  <a16:creationId xmlns:a16="http://schemas.microsoft.com/office/drawing/2014/main" id="{62003F7A-5BE8-FF34-1371-7239C2C3A469}"/>
                </a:ext>
              </a:extLst>
            </p:cNvPr>
            <p:cNvSpPr>
              <a:spLocks noChangeShapeType="1"/>
            </p:cNvSpPr>
            <p:nvPr/>
          </p:nvSpPr>
          <p:spPr bwMode="auto">
            <a:xfrm>
              <a:off x="4306051" y="1614236"/>
              <a:ext cx="7938" cy="69850"/>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29" name="Line 1011">
              <a:extLst>
                <a:ext uri="{FF2B5EF4-FFF2-40B4-BE49-F238E27FC236}">
                  <a16:creationId xmlns:a16="http://schemas.microsoft.com/office/drawing/2014/main" id="{3F8F0EA3-1F64-55C6-BDAE-741834FD7B87}"/>
                </a:ext>
              </a:extLst>
            </p:cNvPr>
            <p:cNvSpPr>
              <a:spLocks noChangeShapeType="1"/>
            </p:cNvSpPr>
            <p:nvPr/>
          </p:nvSpPr>
          <p:spPr bwMode="auto">
            <a:xfrm>
              <a:off x="4313988" y="1684086"/>
              <a:ext cx="7938"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0" name="Line 1012">
              <a:extLst>
                <a:ext uri="{FF2B5EF4-FFF2-40B4-BE49-F238E27FC236}">
                  <a16:creationId xmlns:a16="http://schemas.microsoft.com/office/drawing/2014/main" id="{20783426-C975-AA6A-68FB-86849604C8F4}"/>
                </a:ext>
              </a:extLst>
            </p:cNvPr>
            <p:cNvSpPr>
              <a:spLocks noChangeShapeType="1"/>
            </p:cNvSpPr>
            <p:nvPr/>
          </p:nvSpPr>
          <p:spPr bwMode="auto">
            <a:xfrm>
              <a:off x="4321926" y="1744411"/>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1" name="Line 1013">
              <a:extLst>
                <a:ext uri="{FF2B5EF4-FFF2-40B4-BE49-F238E27FC236}">
                  <a16:creationId xmlns:a16="http://schemas.microsoft.com/office/drawing/2014/main" id="{18C7C87F-C3AC-7966-8CFB-488BE930D6DD}"/>
                </a:ext>
              </a:extLst>
            </p:cNvPr>
            <p:cNvSpPr>
              <a:spLocks noChangeShapeType="1"/>
            </p:cNvSpPr>
            <p:nvPr/>
          </p:nvSpPr>
          <p:spPr bwMode="auto">
            <a:xfrm>
              <a:off x="4329863" y="1812674"/>
              <a:ext cx="7938" cy="60325"/>
            </a:xfrm>
            <a:prstGeom prst="line">
              <a:avLst/>
            </a:prstGeom>
            <a:noFill/>
            <a:ln w="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2" name="Line 1014">
              <a:extLst>
                <a:ext uri="{FF2B5EF4-FFF2-40B4-BE49-F238E27FC236}">
                  <a16:creationId xmlns:a16="http://schemas.microsoft.com/office/drawing/2014/main" id="{38FC2A6C-4C0B-8DCB-A5F3-5BF6F81B59AC}"/>
                </a:ext>
              </a:extLst>
            </p:cNvPr>
            <p:cNvSpPr>
              <a:spLocks noChangeShapeType="1"/>
            </p:cNvSpPr>
            <p:nvPr/>
          </p:nvSpPr>
          <p:spPr bwMode="auto">
            <a:xfrm>
              <a:off x="4337801" y="1872999"/>
              <a:ext cx="6350" cy="69850"/>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3" name="Line 1015">
              <a:extLst>
                <a:ext uri="{FF2B5EF4-FFF2-40B4-BE49-F238E27FC236}">
                  <a16:creationId xmlns:a16="http://schemas.microsoft.com/office/drawing/2014/main" id="{1CB2AF63-A14D-4FAA-61BF-DB8A38F0CAC8}"/>
                </a:ext>
              </a:extLst>
            </p:cNvPr>
            <p:cNvSpPr>
              <a:spLocks noChangeShapeType="1"/>
            </p:cNvSpPr>
            <p:nvPr/>
          </p:nvSpPr>
          <p:spPr bwMode="auto">
            <a:xfrm>
              <a:off x="4344151" y="1942849"/>
              <a:ext cx="7938"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4" name="Line 1016">
              <a:extLst>
                <a:ext uri="{FF2B5EF4-FFF2-40B4-BE49-F238E27FC236}">
                  <a16:creationId xmlns:a16="http://schemas.microsoft.com/office/drawing/2014/main" id="{BBE872F4-15EB-23A4-A896-5BE012D0D0D8}"/>
                </a:ext>
              </a:extLst>
            </p:cNvPr>
            <p:cNvSpPr>
              <a:spLocks noChangeShapeType="1"/>
            </p:cNvSpPr>
            <p:nvPr/>
          </p:nvSpPr>
          <p:spPr bwMode="auto">
            <a:xfrm>
              <a:off x="4352088" y="2003174"/>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5" name="Line 1017">
              <a:extLst>
                <a:ext uri="{FF2B5EF4-FFF2-40B4-BE49-F238E27FC236}">
                  <a16:creationId xmlns:a16="http://schemas.microsoft.com/office/drawing/2014/main" id="{E0268D43-7F66-7C85-AB7F-1C57BD79BE33}"/>
                </a:ext>
              </a:extLst>
            </p:cNvPr>
            <p:cNvSpPr>
              <a:spLocks noChangeShapeType="1"/>
            </p:cNvSpPr>
            <p:nvPr/>
          </p:nvSpPr>
          <p:spPr bwMode="auto">
            <a:xfrm>
              <a:off x="4360026" y="2071436"/>
              <a:ext cx="7938" cy="5397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6" name="Line 1018">
              <a:extLst>
                <a:ext uri="{FF2B5EF4-FFF2-40B4-BE49-F238E27FC236}">
                  <a16:creationId xmlns:a16="http://schemas.microsoft.com/office/drawing/2014/main" id="{5F95433F-C0BF-CC0F-5607-7D682760218F}"/>
                </a:ext>
              </a:extLst>
            </p:cNvPr>
            <p:cNvSpPr>
              <a:spLocks noChangeShapeType="1"/>
            </p:cNvSpPr>
            <p:nvPr/>
          </p:nvSpPr>
          <p:spPr bwMode="auto">
            <a:xfrm>
              <a:off x="4367963" y="2125411"/>
              <a:ext cx="0" cy="14288"/>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7" name="Line 1019">
              <a:extLst>
                <a:ext uri="{FF2B5EF4-FFF2-40B4-BE49-F238E27FC236}">
                  <a16:creationId xmlns:a16="http://schemas.microsoft.com/office/drawing/2014/main" id="{D4EDF689-1693-74FB-653F-DC4FA3D4E58F}"/>
                </a:ext>
              </a:extLst>
            </p:cNvPr>
            <p:cNvSpPr>
              <a:spLocks noChangeShapeType="1"/>
            </p:cNvSpPr>
            <p:nvPr/>
          </p:nvSpPr>
          <p:spPr bwMode="auto">
            <a:xfrm>
              <a:off x="4367963" y="2139699"/>
              <a:ext cx="7938" cy="6191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8" name="Line 1020">
              <a:extLst>
                <a:ext uri="{FF2B5EF4-FFF2-40B4-BE49-F238E27FC236}">
                  <a16:creationId xmlns:a16="http://schemas.microsoft.com/office/drawing/2014/main" id="{118CF49F-BA9B-83EE-5A07-5522494D3471}"/>
                </a:ext>
              </a:extLst>
            </p:cNvPr>
            <p:cNvSpPr>
              <a:spLocks noChangeShapeType="1"/>
            </p:cNvSpPr>
            <p:nvPr/>
          </p:nvSpPr>
          <p:spPr bwMode="auto">
            <a:xfrm>
              <a:off x="4375901" y="2201611"/>
              <a:ext cx="6350"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39" name="Line 1021">
              <a:extLst>
                <a:ext uri="{FF2B5EF4-FFF2-40B4-BE49-F238E27FC236}">
                  <a16:creationId xmlns:a16="http://schemas.microsoft.com/office/drawing/2014/main" id="{5D9F62B7-B646-3261-7D1F-3C83B9338397}"/>
                </a:ext>
              </a:extLst>
            </p:cNvPr>
            <p:cNvSpPr>
              <a:spLocks noChangeShapeType="1"/>
            </p:cNvSpPr>
            <p:nvPr/>
          </p:nvSpPr>
          <p:spPr bwMode="auto">
            <a:xfrm>
              <a:off x="4382251" y="2269874"/>
              <a:ext cx="7938"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0" name="Line 1022">
              <a:extLst>
                <a:ext uri="{FF2B5EF4-FFF2-40B4-BE49-F238E27FC236}">
                  <a16:creationId xmlns:a16="http://schemas.microsoft.com/office/drawing/2014/main" id="{6B0DB570-2B23-3AC5-5FCF-2F89B69526BF}"/>
                </a:ext>
              </a:extLst>
            </p:cNvPr>
            <p:cNvSpPr>
              <a:spLocks noChangeShapeType="1"/>
            </p:cNvSpPr>
            <p:nvPr/>
          </p:nvSpPr>
          <p:spPr bwMode="auto">
            <a:xfrm>
              <a:off x="4390188" y="2330199"/>
              <a:ext cx="0"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1" name="Line 1023">
              <a:extLst>
                <a:ext uri="{FF2B5EF4-FFF2-40B4-BE49-F238E27FC236}">
                  <a16:creationId xmlns:a16="http://schemas.microsoft.com/office/drawing/2014/main" id="{580D908A-C45B-D6BC-4D30-F44258C0DAC7}"/>
                </a:ext>
              </a:extLst>
            </p:cNvPr>
            <p:cNvSpPr>
              <a:spLocks noChangeShapeType="1"/>
            </p:cNvSpPr>
            <p:nvPr/>
          </p:nvSpPr>
          <p:spPr bwMode="auto">
            <a:xfrm>
              <a:off x="4390188" y="2398461"/>
              <a:ext cx="7938" cy="6191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2" name="Line 1024">
              <a:extLst>
                <a:ext uri="{FF2B5EF4-FFF2-40B4-BE49-F238E27FC236}">
                  <a16:creationId xmlns:a16="http://schemas.microsoft.com/office/drawing/2014/main" id="{6AC3F739-F49B-80CF-2EBF-87C964B5EF8B}"/>
                </a:ext>
              </a:extLst>
            </p:cNvPr>
            <p:cNvSpPr>
              <a:spLocks noChangeShapeType="1"/>
            </p:cNvSpPr>
            <p:nvPr/>
          </p:nvSpPr>
          <p:spPr bwMode="auto">
            <a:xfrm>
              <a:off x="4398126" y="2460374"/>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3" name="Line 1025">
              <a:extLst>
                <a:ext uri="{FF2B5EF4-FFF2-40B4-BE49-F238E27FC236}">
                  <a16:creationId xmlns:a16="http://schemas.microsoft.com/office/drawing/2014/main" id="{FBDF0C2D-BC9C-7BF9-24E4-09BE24E1671B}"/>
                </a:ext>
              </a:extLst>
            </p:cNvPr>
            <p:cNvSpPr>
              <a:spLocks noChangeShapeType="1"/>
            </p:cNvSpPr>
            <p:nvPr/>
          </p:nvSpPr>
          <p:spPr bwMode="auto">
            <a:xfrm>
              <a:off x="4406063" y="2528636"/>
              <a:ext cx="6350"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4" name="Line 1026">
              <a:extLst>
                <a:ext uri="{FF2B5EF4-FFF2-40B4-BE49-F238E27FC236}">
                  <a16:creationId xmlns:a16="http://schemas.microsoft.com/office/drawing/2014/main" id="{168DE384-6A74-BC71-3452-717C9757D699}"/>
                </a:ext>
              </a:extLst>
            </p:cNvPr>
            <p:cNvSpPr>
              <a:spLocks noChangeShapeType="1"/>
            </p:cNvSpPr>
            <p:nvPr/>
          </p:nvSpPr>
          <p:spPr bwMode="auto">
            <a:xfrm>
              <a:off x="4412413" y="2588961"/>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5" name="Line 1027">
              <a:extLst>
                <a:ext uri="{FF2B5EF4-FFF2-40B4-BE49-F238E27FC236}">
                  <a16:creationId xmlns:a16="http://schemas.microsoft.com/office/drawing/2014/main" id="{F50CA926-486B-76A2-9BC5-7F95E2B25557}"/>
                </a:ext>
              </a:extLst>
            </p:cNvPr>
            <p:cNvSpPr>
              <a:spLocks noChangeShapeType="1"/>
            </p:cNvSpPr>
            <p:nvPr/>
          </p:nvSpPr>
          <p:spPr bwMode="auto">
            <a:xfrm>
              <a:off x="4420351" y="2657224"/>
              <a:ext cx="0" cy="6191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6" name="Line 1028">
              <a:extLst>
                <a:ext uri="{FF2B5EF4-FFF2-40B4-BE49-F238E27FC236}">
                  <a16:creationId xmlns:a16="http://schemas.microsoft.com/office/drawing/2014/main" id="{312E4EEB-348D-2E3E-80E6-F51B349CA80B}"/>
                </a:ext>
              </a:extLst>
            </p:cNvPr>
            <p:cNvSpPr>
              <a:spLocks noChangeShapeType="1"/>
            </p:cNvSpPr>
            <p:nvPr/>
          </p:nvSpPr>
          <p:spPr bwMode="auto">
            <a:xfrm>
              <a:off x="4420351" y="2719136"/>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7" name="Line 1029">
              <a:extLst>
                <a:ext uri="{FF2B5EF4-FFF2-40B4-BE49-F238E27FC236}">
                  <a16:creationId xmlns:a16="http://schemas.microsoft.com/office/drawing/2014/main" id="{F6041BAC-C5DE-3495-F200-12B76B766770}"/>
                </a:ext>
              </a:extLst>
            </p:cNvPr>
            <p:cNvSpPr>
              <a:spLocks noChangeShapeType="1"/>
            </p:cNvSpPr>
            <p:nvPr/>
          </p:nvSpPr>
          <p:spPr bwMode="auto">
            <a:xfrm>
              <a:off x="4428288" y="2787399"/>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8" name="Line 1030">
              <a:extLst>
                <a:ext uri="{FF2B5EF4-FFF2-40B4-BE49-F238E27FC236}">
                  <a16:creationId xmlns:a16="http://schemas.microsoft.com/office/drawing/2014/main" id="{A65EABB5-58F5-1952-A384-66347DF43E0A}"/>
                </a:ext>
              </a:extLst>
            </p:cNvPr>
            <p:cNvSpPr>
              <a:spLocks noChangeShapeType="1"/>
            </p:cNvSpPr>
            <p:nvPr/>
          </p:nvSpPr>
          <p:spPr bwMode="auto">
            <a:xfrm>
              <a:off x="4436226" y="2855661"/>
              <a:ext cx="7938"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49" name="Line 1031">
              <a:extLst>
                <a:ext uri="{FF2B5EF4-FFF2-40B4-BE49-F238E27FC236}">
                  <a16:creationId xmlns:a16="http://schemas.microsoft.com/office/drawing/2014/main" id="{BFD2EBD2-8321-D962-D451-EA1FE29BD2AC}"/>
                </a:ext>
              </a:extLst>
            </p:cNvPr>
            <p:cNvSpPr>
              <a:spLocks noChangeShapeType="1"/>
            </p:cNvSpPr>
            <p:nvPr/>
          </p:nvSpPr>
          <p:spPr bwMode="auto">
            <a:xfrm>
              <a:off x="4444163" y="2915986"/>
              <a:ext cx="0"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0" name="Line 1032">
              <a:extLst>
                <a:ext uri="{FF2B5EF4-FFF2-40B4-BE49-F238E27FC236}">
                  <a16:creationId xmlns:a16="http://schemas.microsoft.com/office/drawing/2014/main" id="{A5E05DBC-1C07-0CE2-4D8C-0462B751404F}"/>
                </a:ext>
              </a:extLst>
            </p:cNvPr>
            <p:cNvSpPr>
              <a:spLocks noChangeShapeType="1"/>
            </p:cNvSpPr>
            <p:nvPr/>
          </p:nvSpPr>
          <p:spPr bwMode="auto">
            <a:xfrm>
              <a:off x="4444163" y="2984249"/>
              <a:ext cx="6350" cy="2381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1" name="Line 1033">
              <a:extLst>
                <a:ext uri="{FF2B5EF4-FFF2-40B4-BE49-F238E27FC236}">
                  <a16:creationId xmlns:a16="http://schemas.microsoft.com/office/drawing/2014/main" id="{930C0419-8B0C-6F96-8C4F-3FFEBF3648E6}"/>
                </a:ext>
              </a:extLst>
            </p:cNvPr>
            <p:cNvSpPr>
              <a:spLocks noChangeShapeType="1"/>
            </p:cNvSpPr>
            <p:nvPr/>
          </p:nvSpPr>
          <p:spPr bwMode="auto">
            <a:xfrm>
              <a:off x="4450513" y="3008061"/>
              <a:ext cx="0" cy="38100"/>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2" name="Line 1034">
              <a:extLst>
                <a:ext uri="{FF2B5EF4-FFF2-40B4-BE49-F238E27FC236}">
                  <a16:creationId xmlns:a16="http://schemas.microsoft.com/office/drawing/2014/main" id="{EA9B0F02-78D7-D321-4E1D-0B70BEA3E54B}"/>
                </a:ext>
              </a:extLst>
            </p:cNvPr>
            <p:cNvSpPr>
              <a:spLocks noChangeShapeType="1"/>
            </p:cNvSpPr>
            <p:nvPr/>
          </p:nvSpPr>
          <p:spPr bwMode="auto">
            <a:xfrm>
              <a:off x="4450513" y="3046161"/>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3" name="Line 1035">
              <a:extLst>
                <a:ext uri="{FF2B5EF4-FFF2-40B4-BE49-F238E27FC236}">
                  <a16:creationId xmlns:a16="http://schemas.microsoft.com/office/drawing/2014/main" id="{A8A720D2-3B95-F9D3-0D96-2C4C99FD83CC}"/>
                </a:ext>
              </a:extLst>
            </p:cNvPr>
            <p:cNvSpPr>
              <a:spLocks noChangeShapeType="1"/>
            </p:cNvSpPr>
            <p:nvPr/>
          </p:nvSpPr>
          <p:spPr bwMode="auto">
            <a:xfrm>
              <a:off x="4458451" y="3114424"/>
              <a:ext cx="0"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4" name="Line 1036">
              <a:extLst>
                <a:ext uri="{FF2B5EF4-FFF2-40B4-BE49-F238E27FC236}">
                  <a16:creationId xmlns:a16="http://schemas.microsoft.com/office/drawing/2014/main" id="{E06371A7-74A4-E879-5AEA-A822316AF4D5}"/>
                </a:ext>
              </a:extLst>
            </p:cNvPr>
            <p:cNvSpPr>
              <a:spLocks noChangeShapeType="1"/>
            </p:cNvSpPr>
            <p:nvPr/>
          </p:nvSpPr>
          <p:spPr bwMode="auto">
            <a:xfrm>
              <a:off x="4458451" y="3174749"/>
              <a:ext cx="7938" cy="69850"/>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5" name="Line 1037">
              <a:extLst>
                <a:ext uri="{FF2B5EF4-FFF2-40B4-BE49-F238E27FC236}">
                  <a16:creationId xmlns:a16="http://schemas.microsoft.com/office/drawing/2014/main" id="{73C6D078-EF28-02BD-FE58-E4A25F8988DC}"/>
                </a:ext>
              </a:extLst>
            </p:cNvPr>
            <p:cNvSpPr>
              <a:spLocks noChangeShapeType="1"/>
            </p:cNvSpPr>
            <p:nvPr/>
          </p:nvSpPr>
          <p:spPr bwMode="auto">
            <a:xfrm>
              <a:off x="4466388" y="3244599"/>
              <a:ext cx="0"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6" name="Line 1038">
              <a:extLst>
                <a:ext uri="{FF2B5EF4-FFF2-40B4-BE49-F238E27FC236}">
                  <a16:creationId xmlns:a16="http://schemas.microsoft.com/office/drawing/2014/main" id="{1ACCDA0E-2086-8A53-9BDF-D19C5E4DDEF6}"/>
                </a:ext>
              </a:extLst>
            </p:cNvPr>
            <p:cNvSpPr>
              <a:spLocks noChangeShapeType="1"/>
            </p:cNvSpPr>
            <p:nvPr/>
          </p:nvSpPr>
          <p:spPr bwMode="auto">
            <a:xfrm>
              <a:off x="4466388" y="3304924"/>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7" name="Line 1039">
              <a:extLst>
                <a:ext uri="{FF2B5EF4-FFF2-40B4-BE49-F238E27FC236}">
                  <a16:creationId xmlns:a16="http://schemas.microsoft.com/office/drawing/2014/main" id="{BFBA084B-205A-CAE9-4272-16599B805196}"/>
                </a:ext>
              </a:extLst>
            </p:cNvPr>
            <p:cNvSpPr>
              <a:spLocks noChangeShapeType="1"/>
            </p:cNvSpPr>
            <p:nvPr/>
          </p:nvSpPr>
          <p:spPr bwMode="auto">
            <a:xfrm>
              <a:off x="4474326" y="3373186"/>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8" name="Line 1040">
              <a:extLst>
                <a:ext uri="{FF2B5EF4-FFF2-40B4-BE49-F238E27FC236}">
                  <a16:creationId xmlns:a16="http://schemas.microsoft.com/office/drawing/2014/main" id="{87C5DC34-1560-2999-1347-00544B58656D}"/>
                </a:ext>
              </a:extLst>
            </p:cNvPr>
            <p:cNvSpPr>
              <a:spLocks noChangeShapeType="1"/>
            </p:cNvSpPr>
            <p:nvPr/>
          </p:nvSpPr>
          <p:spPr bwMode="auto">
            <a:xfrm>
              <a:off x="4482263" y="3441449"/>
              <a:ext cx="0" cy="6191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59" name="Line 1041">
              <a:extLst>
                <a:ext uri="{FF2B5EF4-FFF2-40B4-BE49-F238E27FC236}">
                  <a16:creationId xmlns:a16="http://schemas.microsoft.com/office/drawing/2014/main" id="{760BF199-E8F0-F177-5349-1E2C25FE3462}"/>
                </a:ext>
              </a:extLst>
            </p:cNvPr>
            <p:cNvSpPr>
              <a:spLocks noChangeShapeType="1"/>
            </p:cNvSpPr>
            <p:nvPr/>
          </p:nvSpPr>
          <p:spPr bwMode="auto">
            <a:xfrm>
              <a:off x="4482263" y="3503361"/>
              <a:ext cx="6350"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60" name="Line 1042">
              <a:extLst>
                <a:ext uri="{FF2B5EF4-FFF2-40B4-BE49-F238E27FC236}">
                  <a16:creationId xmlns:a16="http://schemas.microsoft.com/office/drawing/2014/main" id="{6D568528-6368-E455-64F2-549003471BB4}"/>
                </a:ext>
              </a:extLst>
            </p:cNvPr>
            <p:cNvSpPr>
              <a:spLocks noChangeShapeType="1"/>
            </p:cNvSpPr>
            <p:nvPr/>
          </p:nvSpPr>
          <p:spPr bwMode="auto">
            <a:xfrm>
              <a:off x="4488613" y="3571624"/>
              <a:ext cx="0"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61" name="Line 1043">
              <a:extLst>
                <a:ext uri="{FF2B5EF4-FFF2-40B4-BE49-F238E27FC236}">
                  <a16:creationId xmlns:a16="http://schemas.microsoft.com/office/drawing/2014/main" id="{7F40824A-334E-57F9-42B6-FC15270DC489}"/>
                </a:ext>
              </a:extLst>
            </p:cNvPr>
            <p:cNvSpPr>
              <a:spLocks noChangeShapeType="1"/>
            </p:cNvSpPr>
            <p:nvPr/>
          </p:nvSpPr>
          <p:spPr bwMode="auto">
            <a:xfrm>
              <a:off x="4488613" y="3631949"/>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62" name="Line 1044">
              <a:extLst>
                <a:ext uri="{FF2B5EF4-FFF2-40B4-BE49-F238E27FC236}">
                  <a16:creationId xmlns:a16="http://schemas.microsoft.com/office/drawing/2014/main" id="{816B3B75-5229-B766-C248-40591B3D8116}"/>
                </a:ext>
              </a:extLst>
            </p:cNvPr>
            <p:cNvSpPr>
              <a:spLocks noChangeShapeType="1"/>
            </p:cNvSpPr>
            <p:nvPr/>
          </p:nvSpPr>
          <p:spPr bwMode="auto">
            <a:xfrm>
              <a:off x="4496551" y="3700211"/>
              <a:ext cx="0" cy="6191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63" name="Line 1045">
              <a:extLst>
                <a:ext uri="{FF2B5EF4-FFF2-40B4-BE49-F238E27FC236}">
                  <a16:creationId xmlns:a16="http://schemas.microsoft.com/office/drawing/2014/main" id="{52BC7AF2-FC55-F58C-18DA-69DB0B815975}"/>
                </a:ext>
              </a:extLst>
            </p:cNvPr>
            <p:cNvSpPr>
              <a:spLocks noChangeShapeType="1"/>
            </p:cNvSpPr>
            <p:nvPr/>
          </p:nvSpPr>
          <p:spPr bwMode="auto">
            <a:xfrm>
              <a:off x="4496551" y="3762124"/>
              <a:ext cx="0"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64" name="Line 1046">
              <a:extLst>
                <a:ext uri="{FF2B5EF4-FFF2-40B4-BE49-F238E27FC236}">
                  <a16:creationId xmlns:a16="http://schemas.microsoft.com/office/drawing/2014/main" id="{8EF62F66-3978-4B9D-AE73-8F0D30E6DF6E}"/>
                </a:ext>
              </a:extLst>
            </p:cNvPr>
            <p:cNvSpPr>
              <a:spLocks noChangeShapeType="1"/>
            </p:cNvSpPr>
            <p:nvPr/>
          </p:nvSpPr>
          <p:spPr bwMode="auto">
            <a:xfrm>
              <a:off x="4496551" y="3830386"/>
              <a:ext cx="7938" cy="60325"/>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65" name="Line 1047">
              <a:extLst>
                <a:ext uri="{FF2B5EF4-FFF2-40B4-BE49-F238E27FC236}">
                  <a16:creationId xmlns:a16="http://schemas.microsoft.com/office/drawing/2014/main" id="{35EE9B8A-AB4A-C101-7BF0-FD9D405B7359}"/>
                </a:ext>
              </a:extLst>
            </p:cNvPr>
            <p:cNvSpPr>
              <a:spLocks noChangeShapeType="1"/>
            </p:cNvSpPr>
            <p:nvPr/>
          </p:nvSpPr>
          <p:spPr bwMode="auto">
            <a:xfrm>
              <a:off x="4504488" y="3890711"/>
              <a:ext cx="0"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67" name="Line 1048">
              <a:extLst>
                <a:ext uri="{FF2B5EF4-FFF2-40B4-BE49-F238E27FC236}">
                  <a16:creationId xmlns:a16="http://schemas.microsoft.com/office/drawing/2014/main" id="{4662013F-ABB6-C9D6-AA82-F2401D891400}"/>
                </a:ext>
              </a:extLst>
            </p:cNvPr>
            <p:cNvSpPr>
              <a:spLocks noChangeShapeType="1"/>
            </p:cNvSpPr>
            <p:nvPr/>
          </p:nvSpPr>
          <p:spPr bwMode="auto">
            <a:xfrm>
              <a:off x="4504488" y="3958974"/>
              <a:ext cx="7938" cy="68263"/>
            </a:xfrm>
            <a:prstGeom prst="line">
              <a:avLst/>
            </a:prstGeom>
            <a:noFill/>
            <a:ln w="12700">
              <a:solidFill>
                <a:srgbClr val="D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69" name="Line 1049">
              <a:extLst>
                <a:ext uri="{FF2B5EF4-FFF2-40B4-BE49-F238E27FC236}">
                  <a16:creationId xmlns:a16="http://schemas.microsoft.com/office/drawing/2014/main" id="{FD433E74-2466-8B22-F700-FD24425195A6}"/>
                </a:ext>
              </a:extLst>
            </p:cNvPr>
            <p:cNvSpPr>
              <a:spLocks noChangeShapeType="1"/>
            </p:cNvSpPr>
            <p:nvPr/>
          </p:nvSpPr>
          <p:spPr bwMode="auto">
            <a:xfrm>
              <a:off x="4420351" y="1423736"/>
              <a:ext cx="7938" cy="619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0" name="Line 1050">
              <a:extLst>
                <a:ext uri="{FF2B5EF4-FFF2-40B4-BE49-F238E27FC236}">
                  <a16:creationId xmlns:a16="http://schemas.microsoft.com/office/drawing/2014/main" id="{47543B11-C44C-F5CA-0FC2-099214EA1FAF}"/>
                </a:ext>
              </a:extLst>
            </p:cNvPr>
            <p:cNvSpPr>
              <a:spLocks noChangeShapeType="1"/>
            </p:cNvSpPr>
            <p:nvPr/>
          </p:nvSpPr>
          <p:spPr bwMode="auto">
            <a:xfrm>
              <a:off x="4428288" y="1485649"/>
              <a:ext cx="7938"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1" name="Line 1051">
              <a:extLst>
                <a:ext uri="{FF2B5EF4-FFF2-40B4-BE49-F238E27FC236}">
                  <a16:creationId xmlns:a16="http://schemas.microsoft.com/office/drawing/2014/main" id="{E5C5FA33-E4A5-434A-2A9E-C4DB852A5CE3}"/>
                </a:ext>
              </a:extLst>
            </p:cNvPr>
            <p:cNvSpPr>
              <a:spLocks noChangeShapeType="1"/>
            </p:cNvSpPr>
            <p:nvPr/>
          </p:nvSpPr>
          <p:spPr bwMode="auto">
            <a:xfrm>
              <a:off x="4436226" y="1553911"/>
              <a:ext cx="7938"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2" name="Line 1052">
              <a:extLst>
                <a:ext uri="{FF2B5EF4-FFF2-40B4-BE49-F238E27FC236}">
                  <a16:creationId xmlns:a16="http://schemas.microsoft.com/office/drawing/2014/main" id="{A0302F52-784F-47A7-181E-3AED35F3C608}"/>
                </a:ext>
              </a:extLst>
            </p:cNvPr>
            <p:cNvSpPr>
              <a:spLocks noChangeShapeType="1"/>
            </p:cNvSpPr>
            <p:nvPr/>
          </p:nvSpPr>
          <p:spPr bwMode="auto">
            <a:xfrm>
              <a:off x="4444163" y="1614236"/>
              <a:ext cx="6350" cy="5397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3" name="Line 1053">
              <a:extLst>
                <a:ext uri="{FF2B5EF4-FFF2-40B4-BE49-F238E27FC236}">
                  <a16:creationId xmlns:a16="http://schemas.microsoft.com/office/drawing/2014/main" id="{0CFBBE14-CD90-0D85-A3DF-13B390108CF0}"/>
                </a:ext>
              </a:extLst>
            </p:cNvPr>
            <p:cNvSpPr>
              <a:spLocks noChangeShapeType="1"/>
            </p:cNvSpPr>
            <p:nvPr/>
          </p:nvSpPr>
          <p:spPr bwMode="auto">
            <a:xfrm>
              <a:off x="4450513" y="1668211"/>
              <a:ext cx="0" cy="1587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4" name="Line 1054">
              <a:extLst>
                <a:ext uri="{FF2B5EF4-FFF2-40B4-BE49-F238E27FC236}">
                  <a16:creationId xmlns:a16="http://schemas.microsoft.com/office/drawing/2014/main" id="{8D896D3D-74D8-4D16-CD14-D86B5EC14443}"/>
                </a:ext>
              </a:extLst>
            </p:cNvPr>
            <p:cNvSpPr>
              <a:spLocks noChangeShapeType="1"/>
            </p:cNvSpPr>
            <p:nvPr/>
          </p:nvSpPr>
          <p:spPr bwMode="auto">
            <a:xfrm>
              <a:off x="4450513" y="1684086"/>
              <a:ext cx="7938"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5" name="Line 1055">
              <a:extLst>
                <a:ext uri="{FF2B5EF4-FFF2-40B4-BE49-F238E27FC236}">
                  <a16:creationId xmlns:a16="http://schemas.microsoft.com/office/drawing/2014/main" id="{BD797B1D-96A3-07D5-5935-F50991FE93BF}"/>
                </a:ext>
              </a:extLst>
            </p:cNvPr>
            <p:cNvSpPr>
              <a:spLocks noChangeShapeType="1"/>
            </p:cNvSpPr>
            <p:nvPr/>
          </p:nvSpPr>
          <p:spPr bwMode="auto">
            <a:xfrm>
              <a:off x="4458451" y="1744411"/>
              <a:ext cx="7938" cy="68263"/>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6" name="Line 1056">
              <a:extLst>
                <a:ext uri="{FF2B5EF4-FFF2-40B4-BE49-F238E27FC236}">
                  <a16:creationId xmlns:a16="http://schemas.microsoft.com/office/drawing/2014/main" id="{8523C8CD-58F4-B9B1-1BA3-BE68162FB167}"/>
                </a:ext>
              </a:extLst>
            </p:cNvPr>
            <p:cNvSpPr>
              <a:spLocks noChangeShapeType="1"/>
            </p:cNvSpPr>
            <p:nvPr/>
          </p:nvSpPr>
          <p:spPr bwMode="auto">
            <a:xfrm>
              <a:off x="4466388" y="1812674"/>
              <a:ext cx="7938" cy="60325"/>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7" name="Line 1057">
              <a:extLst>
                <a:ext uri="{FF2B5EF4-FFF2-40B4-BE49-F238E27FC236}">
                  <a16:creationId xmlns:a16="http://schemas.microsoft.com/office/drawing/2014/main" id="{D885A1DD-C488-3E1E-2455-D38F17A4B11B}"/>
                </a:ext>
              </a:extLst>
            </p:cNvPr>
            <p:cNvSpPr>
              <a:spLocks noChangeShapeType="1"/>
            </p:cNvSpPr>
            <p:nvPr/>
          </p:nvSpPr>
          <p:spPr bwMode="auto">
            <a:xfrm>
              <a:off x="4474326" y="1872999"/>
              <a:ext cx="7938" cy="69850"/>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8" name="Line 1058">
              <a:extLst>
                <a:ext uri="{FF2B5EF4-FFF2-40B4-BE49-F238E27FC236}">
                  <a16:creationId xmlns:a16="http://schemas.microsoft.com/office/drawing/2014/main" id="{2CC636B9-8579-71F9-BA2B-20EC78E7A6F7}"/>
                </a:ext>
              </a:extLst>
            </p:cNvPr>
            <p:cNvSpPr>
              <a:spLocks noChangeShapeType="1"/>
            </p:cNvSpPr>
            <p:nvPr/>
          </p:nvSpPr>
          <p:spPr bwMode="auto">
            <a:xfrm>
              <a:off x="4482263" y="1942849"/>
              <a:ext cx="6350"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79" name="Line 1059">
              <a:extLst>
                <a:ext uri="{FF2B5EF4-FFF2-40B4-BE49-F238E27FC236}">
                  <a16:creationId xmlns:a16="http://schemas.microsoft.com/office/drawing/2014/main" id="{07B972DB-CDDF-38AD-4E99-304EF172FECC}"/>
                </a:ext>
              </a:extLst>
            </p:cNvPr>
            <p:cNvSpPr>
              <a:spLocks noChangeShapeType="1"/>
            </p:cNvSpPr>
            <p:nvPr/>
          </p:nvSpPr>
          <p:spPr bwMode="auto">
            <a:xfrm>
              <a:off x="4488613" y="2003174"/>
              <a:ext cx="7938"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0" name="Line 1060">
              <a:extLst>
                <a:ext uri="{FF2B5EF4-FFF2-40B4-BE49-F238E27FC236}">
                  <a16:creationId xmlns:a16="http://schemas.microsoft.com/office/drawing/2014/main" id="{C4996E5F-01A8-3D24-D191-98705E0C00E9}"/>
                </a:ext>
              </a:extLst>
            </p:cNvPr>
            <p:cNvSpPr>
              <a:spLocks noChangeShapeType="1"/>
            </p:cNvSpPr>
            <p:nvPr/>
          </p:nvSpPr>
          <p:spPr bwMode="auto">
            <a:xfrm>
              <a:off x="4496551" y="2071436"/>
              <a:ext cx="7938"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1" name="Line 1061">
              <a:extLst>
                <a:ext uri="{FF2B5EF4-FFF2-40B4-BE49-F238E27FC236}">
                  <a16:creationId xmlns:a16="http://schemas.microsoft.com/office/drawing/2014/main" id="{F524601C-F7B3-F52C-ECFE-B02EF4B76DAA}"/>
                </a:ext>
              </a:extLst>
            </p:cNvPr>
            <p:cNvSpPr>
              <a:spLocks noChangeShapeType="1"/>
            </p:cNvSpPr>
            <p:nvPr/>
          </p:nvSpPr>
          <p:spPr bwMode="auto">
            <a:xfrm>
              <a:off x="4504488" y="2139699"/>
              <a:ext cx="0" cy="619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2" name="Line 1062">
              <a:extLst>
                <a:ext uri="{FF2B5EF4-FFF2-40B4-BE49-F238E27FC236}">
                  <a16:creationId xmlns:a16="http://schemas.microsoft.com/office/drawing/2014/main" id="{7B592A4A-F8CD-CBD5-2BDB-FB0E919CF4C0}"/>
                </a:ext>
              </a:extLst>
            </p:cNvPr>
            <p:cNvSpPr>
              <a:spLocks noChangeShapeType="1"/>
            </p:cNvSpPr>
            <p:nvPr/>
          </p:nvSpPr>
          <p:spPr bwMode="auto">
            <a:xfrm>
              <a:off x="4504488" y="2201611"/>
              <a:ext cx="7938" cy="68263"/>
            </a:xfrm>
            <a:prstGeom prst="line">
              <a:avLst/>
            </a:prstGeom>
            <a:noFill/>
            <a:ln w="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3" name="Line 1063">
              <a:extLst>
                <a:ext uri="{FF2B5EF4-FFF2-40B4-BE49-F238E27FC236}">
                  <a16:creationId xmlns:a16="http://schemas.microsoft.com/office/drawing/2014/main" id="{1F43A9EA-8060-0F1D-A490-EB2B445CAACB}"/>
                </a:ext>
              </a:extLst>
            </p:cNvPr>
            <p:cNvSpPr>
              <a:spLocks noChangeShapeType="1"/>
            </p:cNvSpPr>
            <p:nvPr/>
          </p:nvSpPr>
          <p:spPr bwMode="auto">
            <a:xfrm>
              <a:off x="4512426" y="2269874"/>
              <a:ext cx="7938"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4" name="Line 1064">
              <a:extLst>
                <a:ext uri="{FF2B5EF4-FFF2-40B4-BE49-F238E27FC236}">
                  <a16:creationId xmlns:a16="http://schemas.microsoft.com/office/drawing/2014/main" id="{D55231C6-453A-ACBE-EF74-BE088314AED6}"/>
                </a:ext>
              </a:extLst>
            </p:cNvPr>
            <p:cNvSpPr>
              <a:spLocks noChangeShapeType="1"/>
            </p:cNvSpPr>
            <p:nvPr/>
          </p:nvSpPr>
          <p:spPr bwMode="auto">
            <a:xfrm>
              <a:off x="4520363" y="2330199"/>
              <a:ext cx="6350"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5" name="Line 1065">
              <a:extLst>
                <a:ext uri="{FF2B5EF4-FFF2-40B4-BE49-F238E27FC236}">
                  <a16:creationId xmlns:a16="http://schemas.microsoft.com/office/drawing/2014/main" id="{F876D5BB-FF18-9880-4323-733DCBAE5783}"/>
                </a:ext>
              </a:extLst>
            </p:cNvPr>
            <p:cNvSpPr>
              <a:spLocks noChangeShapeType="1"/>
            </p:cNvSpPr>
            <p:nvPr/>
          </p:nvSpPr>
          <p:spPr bwMode="auto">
            <a:xfrm>
              <a:off x="4526713" y="2398461"/>
              <a:ext cx="7938" cy="301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6" name="Oval 1066">
              <a:extLst>
                <a:ext uri="{FF2B5EF4-FFF2-40B4-BE49-F238E27FC236}">
                  <a16:creationId xmlns:a16="http://schemas.microsoft.com/office/drawing/2014/main" id="{D5810426-B16A-AD59-9692-C9237470A662}"/>
                </a:ext>
              </a:extLst>
            </p:cNvPr>
            <p:cNvSpPr>
              <a:spLocks noChangeArrowheads="1"/>
            </p:cNvSpPr>
            <p:nvPr/>
          </p:nvSpPr>
          <p:spPr bwMode="auto">
            <a:xfrm>
              <a:off x="2307388" y="3206499"/>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287" name="Line 1067">
              <a:extLst>
                <a:ext uri="{FF2B5EF4-FFF2-40B4-BE49-F238E27FC236}">
                  <a16:creationId xmlns:a16="http://schemas.microsoft.com/office/drawing/2014/main" id="{2293FE68-5D28-A354-DB33-42BE29D29593}"/>
                </a:ext>
              </a:extLst>
            </p:cNvPr>
            <p:cNvSpPr>
              <a:spLocks noChangeShapeType="1"/>
            </p:cNvSpPr>
            <p:nvPr/>
          </p:nvSpPr>
          <p:spPr bwMode="auto">
            <a:xfrm>
              <a:off x="2285163" y="3212849"/>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8" name="Line 1068">
              <a:extLst>
                <a:ext uri="{FF2B5EF4-FFF2-40B4-BE49-F238E27FC236}">
                  <a16:creationId xmlns:a16="http://schemas.microsoft.com/office/drawing/2014/main" id="{E6A3BFC4-DCEA-5B95-F8FB-052F45E71EA7}"/>
                </a:ext>
              </a:extLst>
            </p:cNvPr>
            <p:cNvSpPr>
              <a:spLocks noChangeShapeType="1"/>
            </p:cNvSpPr>
            <p:nvPr/>
          </p:nvSpPr>
          <p:spPr bwMode="auto">
            <a:xfrm>
              <a:off x="2315326" y="318268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89" name="Rectangle 1069">
              <a:extLst>
                <a:ext uri="{FF2B5EF4-FFF2-40B4-BE49-F238E27FC236}">
                  <a16:creationId xmlns:a16="http://schemas.microsoft.com/office/drawing/2014/main" id="{567DD16B-74E3-B8E3-0C82-8061A21852CF}"/>
                </a:ext>
              </a:extLst>
            </p:cNvPr>
            <p:cNvSpPr>
              <a:spLocks noChangeArrowheads="1"/>
            </p:cNvSpPr>
            <p:nvPr/>
          </p:nvSpPr>
          <p:spPr bwMode="auto">
            <a:xfrm>
              <a:off x="2315326" y="30985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8</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290" name="Oval 1070">
              <a:extLst>
                <a:ext uri="{FF2B5EF4-FFF2-40B4-BE49-F238E27FC236}">
                  <a16:creationId xmlns:a16="http://schemas.microsoft.com/office/drawing/2014/main" id="{FB5CFA90-9A67-3B92-C762-CC677F9DEF2F}"/>
                </a:ext>
              </a:extLst>
            </p:cNvPr>
            <p:cNvSpPr>
              <a:spLocks noChangeArrowheads="1"/>
            </p:cNvSpPr>
            <p:nvPr/>
          </p:nvSpPr>
          <p:spPr bwMode="auto">
            <a:xfrm>
              <a:off x="2642351" y="1834899"/>
              <a:ext cx="22225"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291" name="Line 1071">
              <a:extLst>
                <a:ext uri="{FF2B5EF4-FFF2-40B4-BE49-F238E27FC236}">
                  <a16:creationId xmlns:a16="http://schemas.microsoft.com/office/drawing/2014/main" id="{30305E63-B5A4-F7D3-98ED-2AFCA5F15ADD}"/>
                </a:ext>
              </a:extLst>
            </p:cNvPr>
            <p:cNvSpPr>
              <a:spLocks noChangeShapeType="1"/>
            </p:cNvSpPr>
            <p:nvPr/>
          </p:nvSpPr>
          <p:spPr bwMode="auto">
            <a:xfrm>
              <a:off x="2618538" y="1842836"/>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92" name="Line 1072">
              <a:extLst>
                <a:ext uri="{FF2B5EF4-FFF2-40B4-BE49-F238E27FC236}">
                  <a16:creationId xmlns:a16="http://schemas.microsoft.com/office/drawing/2014/main" id="{781BBD2B-2C53-0C40-14EF-A681B895CD76}"/>
                </a:ext>
              </a:extLst>
            </p:cNvPr>
            <p:cNvSpPr>
              <a:spLocks noChangeShapeType="1"/>
            </p:cNvSpPr>
            <p:nvPr/>
          </p:nvSpPr>
          <p:spPr bwMode="auto">
            <a:xfrm>
              <a:off x="2648701" y="1812674"/>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93" name="Rectangle 1073">
              <a:extLst>
                <a:ext uri="{FF2B5EF4-FFF2-40B4-BE49-F238E27FC236}">
                  <a16:creationId xmlns:a16="http://schemas.microsoft.com/office/drawing/2014/main" id="{27FBD904-D47D-4BFE-A057-E37DC4237B41}"/>
                </a:ext>
              </a:extLst>
            </p:cNvPr>
            <p:cNvSpPr>
              <a:spLocks noChangeArrowheads="1"/>
            </p:cNvSpPr>
            <p:nvPr/>
          </p:nvSpPr>
          <p:spPr bwMode="auto">
            <a:xfrm>
              <a:off x="2648701" y="172853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294" name="Oval 1074">
              <a:extLst>
                <a:ext uri="{FF2B5EF4-FFF2-40B4-BE49-F238E27FC236}">
                  <a16:creationId xmlns:a16="http://schemas.microsoft.com/office/drawing/2014/main" id="{9833F1C0-D4F3-F567-0798-C5F99CE26186}"/>
                </a:ext>
              </a:extLst>
            </p:cNvPr>
            <p:cNvSpPr>
              <a:spLocks noChangeArrowheads="1"/>
            </p:cNvSpPr>
            <p:nvPr/>
          </p:nvSpPr>
          <p:spPr bwMode="auto">
            <a:xfrm>
              <a:off x="3196388" y="3525586"/>
              <a:ext cx="23813"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295" name="Line 1075">
              <a:extLst>
                <a:ext uri="{FF2B5EF4-FFF2-40B4-BE49-F238E27FC236}">
                  <a16:creationId xmlns:a16="http://schemas.microsoft.com/office/drawing/2014/main" id="{DF4D0367-4239-CFCF-BC6F-360DE48148BE}"/>
                </a:ext>
              </a:extLst>
            </p:cNvPr>
            <p:cNvSpPr>
              <a:spLocks noChangeShapeType="1"/>
            </p:cNvSpPr>
            <p:nvPr/>
          </p:nvSpPr>
          <p:spPr bwMode="auto">
            <a:xfrm>
              <a:off x="3174163" y="3533524"/>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96" name="Line 1076">
              <a:extLst>
                <a:ext uri="{FF2B5EF4-FFF2-40B4-BE49-F238E27FC236}">
                  <a16:creationId xmlns:a16="http://schemas.microsoft.com/office/drawing/2014/main" id="{391DC37D-97CF-F8DE-4EFC-E0F2109B73C3}"/>
                </a:ext>
              </a:extLst>
            </p:cNvPr>
            <p:cNvSpPr>
              <a:spLocks noChangeShapeType="1"/>
            </p:cNvSpPr>
            <p:nvPr/>
          </p:nvSpPr>
          <p:spPr bwMode="auto">
            <a:xfrm>
              <a:off x="3204326" y="3503361"/>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97" name="Rectangle 1077">
              <a:extLst>
                <a:ext uri="{FF2B5EF4-FFF2-40B4-BE49-F238E27FC236}">
                  <a16:creationId xmlns:a16="http://schemas.microsoft.com/office/drawing/2014/main" id="{AEAB3E01-6993-D169-A167-62BA5A273828}"/>
                </a:ext>
              </a:extLst>
            </p:cNvPr>
            <p:cNvSpPr>
              <a:spLocks noChangeArrowheads="1"/>
            </p:cNvSpPr>
            <p:nvPr/>
          </p:nvSpPr>
          <p:spPr bwMode="auto">
            <a:xfrm>
              <a:off x="3204326" y="341922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298" name="Oval 1078">
              <a:extLst>
                <a:ext uri="{FF2B5EF4-FFF2-40B4-BE49-F238E27FC236}">
                  <a16:creationId xmlns:a16="http://schemas.microsoft.com/office/drawing/2014/main" id="{942A7394-35D4-D6D0-9DE1-A2A31BF071A2}"/>
                </a:ext>
              </a:extLst>
            </p:cNvPr>
            <p:cNvSpPr>
              <a:spLocks noChangeArrowheads="1"/>
            </p:cNvSpPr>
            <p:nvPr/>
          </p:nvSpPr>
          <p:spPr bwMode="auto">
            <a:xfrm>
              <a:off x="3280526" y="1904749"/>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299" name="Line 1079">
              <a:extLst>
                <a:ext uri="{FF2B5EF4-FFF2-40B4-BE49-F238E27FC236}">
                  <a16:creationId xmlns:a16="http://schemas.microsoft.com/office/drawing/2014/main" id="{569A4BCF-D25F-63B2-78E7-760B7FCD2A92}"/>
                </a:ext>
              </a:extLst>
            </p:cNvPr>
            <p:cNvSpPr>
              <a:spLocks noChangeShapeType="1"/>
            </p:cNvSpPr>
            <p:nvPr/>
          </p:nvSpPr>
          <p:spPr bwMode="auto">
            <a:xfrm>
              <a:off x="3258301" y="1911099"/>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00" name="Line 1080">
              <a:extLst>
                <a:ext uri="{FF2B5EF4-FFF2-40B4-BE49-F238E27FC236}">
                  <a16:creationId xmlns:a16="http://schemas.microsoft.com/office/drawing/2014/main" id="{C234C256-DCD7-BA9C-8D6B-FA8EC6196256}"/>
                </a:ext>
              </a:extLst>
            </p:cNvPr>
            <p:cNvSpPr>
              <a:spLocks noChangeShapeType="1"/>
            </p:cNvSpPr>
            <p:nvPr/>
          </p:nvSpPr>
          <p:spPr bwMode="auto">
            <a:xfrm>
              <a:off x="3288463" y="188093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01" name="Rectangle 1081">
              <a:extLst>
                <a:ext uri="{FF2B5EF4-FFF2-40B4-BE49-F238E27FC236}">
                  <a16:creationId xmlns:a16="http://schemas.microsoft.com/office/drawing/2014/main" id="{00E94EBC-35F6-613F-C2E1-93F9989E98A4}"/>
                </a:ext>
              </a:extLst>
            </p:cNvPr>
            <p:cNvSpPr>
              <a:spLocks noChangeArrowheads="1"/>
            </p:cNvSpPr>
            <p:nvPr/>
          </p:nvSpPr>
          <p:spPr bwMode="auto">
            <a:xfrm>
              <a:off x="3288463" y="179679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02" name="Oval 1082">
              <a:extLst>
                <a:ext uri="{FF2B5EF4-FFF2-40B4-BE49-F238E27FC236}">
                  <a16:creationId xmlns:a16="http://schemas.microsoft.com/office/drawing/2014/main" id="{AECBC3D5-17E1-9A4D-C4EF-1F74C8B6561E}"/>
                </a:ext>
              </a:extLst>
            </p:cNvPr>
            <p:cNvSpPr>
              <a:spLocks noChangeArrowheads="1"/>
            </p:cNvSpPr>
            <p:nvPr/>
          </p:nvSpPr>
          <p:spPr bwMode="auto">
            <a:xfrm>
              <a:off x="3667876" y="3525586"/>
              <a:ext cx="23813"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303" name="Line 1083">
              <a:extLst>
                <a:ext uri="{FF2B5EF4-FFF2-40B4-BE49-F238E27FC236}">
                  <a16:creationId xmlns:a16="http://schemas.microsoft.com/office/drawing/2014/main" id="{6A41DFEE-BF39-2A50-BC1C-B135D413CA03}"/>
                </a:ext>
              </a:extLst>
            </p:cNvPr>
            <p:cNvSpPr>
              <a:spLocks noChangeShapeType="1"/>
            </p:cNvSpPr>
            <p:nvPr/>
          </p:nvSpPr>
          <p:spPr bwMode="auto">
            <a:xfrm>
              <a:off x="3645651" y="3533524"/>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04" name="Line 1084">
              <a:extLst>
                <a:ext uri="{FF2B5EF4-FFF2-40B4-BE49-F238E27FC236}">
                  <a16:creationId xmlns:a16="http://schemas.microsoft.com/office/drawing/2014/main" id="{A17C504B-EB21-F507-D3B2-6E06353E2075}"/>
                </a:ext>
              </a:extLst>
            </p:cNvPr>
            <p:cNvSpPr>
              <a:spLocks noChangeShapeType="1"/>
            </p:cNvSpPr>
            <p:nvPr/>
          </p:nvSpPr>
          <p:spPr bwMode="auto">
            <a:xfrm>
              <a:off x="3675813" y="3503361"/>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05" name="Rectangle 1085">
              <a:extLst>
                <a:ext uri="{FF2B5EF4-FFF2-40B4-BE49-F238E27FC236}">
                  <a16:creationId xmlns:a16="http://schemas.microsoft.com/office/drawing/2014/main" id="{149CF7D3-7280-2DD9-5B1A-31AEDEDD79DF}"/>
                </a:ext>
              </a:extLst>
            </p:cNvPr>
            <p:cNvSpPr>
              <a:spLocks noChangeArrowheads="1"/>
            </p:cNvSpPr>
            <p:nvPr/>
          </p:nvSpPr>
          <p:spPr bwMode="auto">
            <a:xfrm>
              <a:off x="3675813" y="341922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16</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06" name="Oval 1086">
              <a:extLst>
                <a:ext uri="{FF2B5EF4-FFF2-40B4-BE49-F238E27FC236}">
                  <a16:creationId xmlns:a16="http://schemas.microsoft.com/office/drawing/2014/main" id="{C0CB42AB-C7E4-37C3-27F0-0ED3A2DF2845}"/>
                </a:ext>
              </a:extLst>
            </p:cNvPr>
            <p:cNvSpPr>
              <a:spLocks noChangeArrowheads="1"/>
            </p:cNvSpPr>
            <p:nvPr/>
          </p:nvSpPr>
          <p:spPr bwMode="auto">
            <a:xfrm>
              <a:off x="3698038" y="1880936"/>
              <a:ext cx="2381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307" name="Line 1087">
              <a:extLst>
                <a:ext uri="{FF2B5EF4-FFF2-40B4-BE49-F238E27FC236}">
                  <a16:creationId xmlns:a16="http://schemas.microsoft.com/office/drawing/2014/main" id="{613F79DF-FC03-8658-5058-DE090133D5F7}"/>
                </a:ext>
              </a:extLst>
            </p:cNvPr>
            <p:cNvSpPr>
              <a:spLocks noChangeShapeType="1"/>
            </p:cNvSpPr>
            <p:nvPr/>
          </p:nvSpPr>
          <p:spPr bwMode="auto">
            <a:xfrm>
              <a:off x="3675813" y="1888874"/>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08" name="Line 1088">
              <a:extLst>
                <a:ext uri="{FF2B5EF4-FFF2-40B4-BE49-F238E27FC236}">
                  <a16:creationId xmlns:a16="http://schemas.microsoft.com/office/drawing/2014/main" id="{5EBDCAFA-01FC-3A8A-306E-2DBD0BCEB385}"/>
                </a:ext>
              </a:extLst>
            </p:cNvPr>
            <p:cNvSpPr>
              <a:spLocks noChangeShapeType="1"/>
            </p:cNvSpPr>
            <p:nvPr/>
          </p:nvSpPr>
          <p:spPr bwMode="auto">
            <a:xfrm>
              <a:off x="3705976" y="1858711"/>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09" name="Rectangle 1089">
              <a:extLst>
                <a:ext uri="{FF2B5EF4-FFF2-40B4-BE49-F238E27FC236}">
                  <a16:creationId xmlns:a16="http://schemas.microsoft.com/office/drawing/2014/main" id="{495D1E62-8153-4CAB-E317-09497DEC43BD}"/>
                </a:ext>
              </a:extLst>
            </p:cNvPr>
            <p:cNvSpPr>
              <a:spLocks noChangeArrowheads="1"/>
            </p:cNvSpPr>
            <p:nvPr/>
          </p:nvSpPr>
          <p:spPr bwMode="auto">
            <a:xfrm>
              <a:off x="3705976" y="177457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18</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10" name="Oval 1090">
              <a:extLst>
                <a:ext uri="{FF2B5EF4-FFF2-40B4-BE49-F238E27FC236}">
                  <a16:creationId xmlns:a16="http://schemas.microsoft.com/office/drawing/2014/main" id="{C9273046-131C-55AA-A3A5-CDAA9A174A51}"/>
                </a:ext>
              </a:extLst>
            </p:cNvPr>
            <p:cNvSpPr>
              <a:spLocks noChangeArrowheads="1"/>
            </p:cNvSpPr>
            <p:nvPr/>
          </p:nvSpPr>
          <p:spPr bwMode="auto">
            <a:xfrm>
              <a:off x="4033001" y="3541461"/>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311" name="Line 1091">
              <a:extLst>
                <a:ext uri="{FF2B5EF4-FFF2-40B4-BE49-F238E27FC236}">
                  <a16:creationId xmlns:a16="http://schemas.microsoft.com/office/drawing/2014/main" id="{9C4BA790-5440-EAF7-88BE-9F8555CAA8C0}"/>
                </a:ext>
              </a:extLst>
            </p:cNvPr>
            <p:cNvSpPr>
              <a:spLocks noChangeShapeType="1"/>
            </p:cNvSpPr>
            <p:nvPr/>
          </p:nvSpPr>
          <p:spPr bwMode="auto">
            <a:xfrm>
              <a:off x="4010776" y="3547811"/>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12" name="Line 1092">
              <a:extLst>
                <a:ext uri="{FF2B5EF4-FFF2-40B4-BE49-F238E27FC236}">
                  <a16:creationId xmlns:a16="http://schemas.microsoft.com/office/drawing/2014/main" id="{33F421BF-76A7-8ACE-7539-2EAAF293115D}"/>
                </a:ext>
              </a:extLst>
            </p:cNvPr>
            <p:cNvSpPr>
              <a:spLocks noChangeShapeType="1"/>
            </p:cNvSpPr>
            <p:nvPr/>
          </p:nvSpPr>
          <p:spPr bwMode="auto">
            <a:xfrm>
              <a:off x="4040938" y="3517649"/>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13" name="Rectangle 1093">
              <a:extLst>
                <a:ext uri="{FF2B5EF4-FFF2-40B4-BE49-F238E27FC236}">
                  <a16:creationId xmlns:a16="http://schemas.microsoft.com/office/drawing/2014/main" id="{CD12D2CD-647C-1FEA-94FE-667930C282FF}"/>
                </a:ext>
              </a:extLst>
            </p:cNvPr>
            <p:cNvSpPr>
              <a:spLocks noChangeArrowheads="1"/>
            </p:cNvSpPr>
            <p:nvPr/>
          </p:nvSpPr>
          <p:spPr bwMode="auto">
            <a:xfrm>
              <a:off x="4040938" y="343351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14" name="Oval 1094">
              <a:extLst>
                <a:ext uri="{FF2B5EF4-FFF2-40B4-BE49-F238E27FC236}">
                  <a16:creationId xmlns:a16="http://schemas.microsoft.com/office/drawing/2014/main" id="{0128C3CC-53E6-88B8-213F-ECF8DEC8F493}"/>
                </a:ext>
              </a:extLst>
            </p:cNvPr>
            <p:cNvSpPr>
              <a:spLocks noChangeArrowheads="1"/>
            </p:cNvSpPr>
            <p:nvPr/>
          </p:nvSpPr>
          <p:spPr bwMode="auto">
            <a:xfrm>
              <a:off x="4033001" y="1834899"/>
              <a:ext cx="22225"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315" name="Line 1095">
              <a:extLst>
                <a:ext uri="{FF2B5EF4-FFF2-40B4-BE49-F238E27FC236}">
                  <a16:creationId xmlns:a16="http://schemas.microsoft.com/office/drawing/2014/main" id="{DBFC60E1-1AD5-6D3B-5F92-CA712E6E296C}"/>
                </a:ext>
              </a:extLst>
            </p:cNvPr>
            <p:cNvSpPr>
              <a:spLocks noChangeShapeType="1"/>
            </p:cNvSpPr>
            <p:nvPr/>
          </p:nvSpPr>
          <p:spPr bwMode="auto">
            <a:xfrm>
              <a:off x="4010776" y="1842836"/>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16" name="Line 1096">
              <a:extLst>
                <a:ext uri="{FF2B5EF4-FFF2-40B4-BE49-F238E27FC236}">
                  <a16:creationId xmlns:a16="http://schemas.microsoft.com/office/drawing/2014/main" id="{30C60262-8B86-8DDF-AEC4-D3E4C01C5CFD}"/>
                </a:ext>
              </a:extLst>
            </p:cNvPr>
            <p:cNvSpPr>
              <a:spLocks noChangeShapeType="1"/>
            </p:cNvSpPr>
            <p:nvPr/>
          </p:nvSpPr>
          <p:spPr bwMode="auto">
            <a:xfrm>
              <a:off x="4040938" y="1812674"/>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17" name="Rectangle 1097">
              <a:extLst>
                <a:ext uri="{FF2B5EF4-FFF2-40B4-BE49-F238E27FC236}">
                  <a16:creationId xmlns:a16="http://schemas.microsoft.com/office/drawing/2014/main" id="{3BAAFC8D-AD43-ACD5-1A8B-C4AA84BE6B39}"/>
                </a:ext>
              </a:extLst>
            </p:cNvPr>
            <p:cNvSpPr>
              <a:spLocks noChangeArrowheads="1"/>
            </p:cNvSpPr>
            <p:nvPr/>
          </p:nvSpPr>
          <p:spPr bwMode="auto">
            <a:xfrm>
              <a:off x="4040938" y="172853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18" name="Oval 1098">
              <a:extLst>
                <a:ext uri="{FF2B5EF4-FFF2-40B4-BE49-F238E27FC236}">
                  <a16:creationId xmlns:a16="http://schemas.microsoft.com/office/drawing/2014/main" id="{AB9C4437-9B3D-4F75-82A5-963194526463}"/>
                </a:ext>
              </a:extLst>
            </p:cNvPr>
            <p:cNvSpPr>
              <a:spLocks noChangeArrowheads="1"/>
            </p:cNvSpPr>
            <p:nvPr/>
          </p:nvSpPr>
          <p:spPr bwMode="auto">
            <a:xfrm>
              <a:off x="4337801" y="3593849"/>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319" name="Line 1099">
              <a:extLst>
                <a:ext uri="{FF2B5EF4-FFF2-40B4-BE49-F238E27FC236}">
                  <a16:creationId xmlns:a16="http://schemas.microsoft.com/office/drawing/2014/main" id="{83B2AD77-0E4F-9AEC-E63F-A99A30C1DEDE}"/>
                </a:ext>
              </a:extLst>
            </p:cNvPr>
            <p:cNvSpPr>
              <a:spLocks noChangeShapeType="1"/>
            </p:cNvSpPr>
            <p:nvPr/>
          </p:nvSpPr>
          <p:spPr bwMode="auto">
            <a:xfrm>
              <a:off x="4313988" y="3601786"/>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20" name="Line 1100">
              <a:extLst>
                <a:ext uri="{FF2B5EF4-FFF2-40B4-BE49-F238E27FC236}">
                  <a16:creationId xmlns:a16="http://schemas.microsoft.com/office/drawing/2014/main" id="{94B16D6D-61F8-4034-3F88-0149AAFD9626}"/>
                </a:ext>
              </a:extLst>
            </p:cNvPr>
            <p:cNvSpPr>
              <a:spLocks noChangeShapeType="1"/>
            </p:cNvSpPr>
            <p:nvPr/>
          </p:nvSpPr>
          <p:spPr bwMode="auto">
            <a:xfrm>
              <a:off x="4344151" y="3571624"/>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21" name="Oval 1102">
              <a:extLst>
                <a:ext uri="{FF2B5EF4-FFF2-40B4-BE49-F238E27FC236}">
                  <a16:creationId xmlns:a16="http://schemas.microsoft.com/office/drawing/2014/main" id="{19841F5D-ACF5-12F4-00D2-F358D3E1EDA3}"/>
                </a:ext>
              </a:extLst>
            </p:cNvPr>
            <p:cNvSpPr>
              <a:spLocks noChangeArrowheads="1"/>
            </p:cNvSpPr>
            <p:nvPr/>
          </p:nvSpPr>
          <p:spPr bwMode="auto">
            <a:xfrm>
              <a:off x="4329863" y="1834899"/>
              <a:ext cx="22225"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322" name="Line 1103">
              <a:extLst>
                <a:ext uri="{FF2B5EF4-FFF2-40B4-BE49-F238E27FC236}">
                  <a16:creationId xmlns:a16="http://schemas.microsoft.com/office/drawing/2014/main" id="{429F5757-9FA6-FC41-46CF-53256E0EAF96}"/>
                </a:ext>
              </a:extLst>
            </p:cNvPr>
            <p:cNvSpPr>
              <a:spLocks noChangeShapeType="1"/>
            </p:cNvSpPr>
            <p:nvPr/>
          </p:nvSpPr>
          <p:spPr bwMode="auto">
            <a:xfrm>
              <a:off x="4306051" y="1842836"/>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23" name="Line 1104">
              <a:extLst>
                <a:ext uri="{FF2B5EF4-FFF2-40B4-BE49-F238E27FC236}">
                  <a16:creationId xmlns:a16="http://schemas.microsoft.com/office/drawing/2014/main" id="{715B1FF0-B712-86A1-13FB-16452A7BC45F}"/>
                </a:ext>
              </a:extLst>
            </p:cNvPr>
            <p:cNvSpPr>
              <a:spLocks noChangeShapeType="1"/>
            </p:cNvSpPr>
            <p:nvPr/>
          </p:nvSpPr>
          <p:spPr bwMode="auto">
            <a:xfrm>
              <a:off x="4337801" y="1812674"/>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24" name="Rectangle 1105">
              <a:extLst>
                <a:ext uri="{FF2B5EF4-FFF2-40B4-BE49-F238E27FC236}">
                  <a16:creationId xmlns:a16="http://schemas.microsoft.com/office/drawing/2014/main" id="{F19C5CA9-97A6-DFBF-AE44-D617F7E99657}"/>
                </a:ext>
              </a:extLst>
            </p:cNvPr>
            <p:cNvSpPr>
              <a:spLocks noChangeArrowheads="1"/>
            </p:cNvSpPr>
            <p:nvPr/>
          </p:nvSpPr>
          <p:spPr bwMode="auto">
            <a:xfrm>
              <a:off x="4337801" y="172853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26</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25" name="Oval 1106">
              <a:extLst>
                <a:ext uri="{FF2B5EF4-FFF2-40B4-BE49-F238E27FC236}">
                  <a16:creationId xmlns:a16="http://schemas.microsoft.com/office/drawing/2014/main" id="{CC743390-0249-B7E5-758C-A671A1DDCCC1}"/>
                </a:ext>
              </a:extLst>
            </p:cNvPr>
            <p:cNvSpPr>
              <a:spLocks noChangeArrowheads="1"/>
            </p:cNvSpPr>
            <p:nvPr/>
          </p:nvSpPr>
          <p:spPr bwMode="auto">
            <a:xfrm>
              <a:off x="4504488" y="2223836"/>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326" name="Line 1107">
              <a:extLst>
                <a:ext uri="{FF2B5EF4-FFF2-40B4-BE49-F238E27FC236}">
                  <a16:creationId xmlns:a16="http://schemas.microsoft.com/office/drawing/2014/main" id="{CD4E7074-8044-1965-7350-942F0403A418}"/>
                </a:ext>
              </a:extLst>
            </p:cNvPr>
            <p:cNvSpPr>
              <a:spLocks noChangeShapeType="1"/>
            </p:cNvSpPr>
            <p:nvPr/>
          </p:nvSpPr>
          <p:spPr bwMode="auto">
            <a:xfrm>
              <a:off x="4482263" y="2231774"/>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27" name="Line 1108">
              <a:extLst>
                <a:ext uri="{FF2B5EF4-FFF2-40B4-BE49-F238E27FC236}">
                  <a16:creationId xmlns:a16="http://schemas.microsoft.com/office/drawing/2014/main" id="{56CD0D21-C404-72A5-45B9-94E103B45429}"/>
                </a:ext>
              </a:extLst>
            </p:cNvPr>
            <p:cNvSpPr>
              <a:spLocks noChangeShapeType="1"/>
            </p:cNvSpPr>
            <p:nvPr/>
          </p:nvSpPr>
          <p:spPr bwMode="auto">
            <a:xfrm>
              <a:off x="4512426" y="2201611"/>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28" name="Rectangle 1109">
              <a:extLst>
                <a:ext uri="{FF2B5EF4-FFF2-40B4-BE49-F238E27FC236}">
                  <a16:creationId xmlns:a16="http://schemas.microsoft.com/office/drawing/2014/main" id="{F774D0B5-E148-E619-1DB6-CB90293A4B6B}"/>
                </a:ext>
              </a:extLst>
            </p:cNvPr>
            <p:cNvSpPr>
              <a:spLocks noChangeArrowheads="1"/>
            </p:cNvSpPr>
            <p:nvPr/>
          </p:nvSpPr>
          <p:spPr bwMode="auto">
            <a:xfrm>
              <a:off x="4512426" y="211747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28</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29" name="Line 1110">
              <a:extLst>
                <a:ext uri="{FF2B5EF4-FFF2-40B4-BE49-F238E27FC236}">
                  <a16:creationId xmlns:a16="http://schemas.microsoft.com/office/drawing/2014/main" id="{8A66C1EF-B3AE-BA28-AED0-9A86CC468DDB}"/>
                </a:ext>
              </a:extLst>
            </p:cNvPr>
            <p:cNvSpPr>
              <a:spLocks noChangeShapeType="1"/>
            </p:cNvSpPr>
            <p:nvPr/>
          </p:nvSpPr>
          <p:spPr bwMode="auto">
            <a:xfrm>
              <a:off x="1235826" y="1423736"/>
              <a:ext cx="32988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0" name="Line 1111">
              <a:extLst>
                <a:ext uri="{FF2B5EF4-FFF2-40B4-BE49-F238E27FC236}">
                  <a16:creationId xmlns:a16="http://schemas.microsoft.com/office/drawing/2014/main" id="{B9D679A7-8E9A-11C6-0DBA-EF2D7C033AA9}"/>
                </a:ext>
              </a:extLst>
            </p:cNvPr>
            <p:cNvSpPr>
              <a:spLocks noChangeShapeType="1"/>
            </p:cNvSpPr>
            <p:nvPr/>
          </p:nvSpPr>
          <p:spPr bwMode="auto">
            <a:xfrm>
              <a:off x="1235826" y="4027236"/>
              <a:ext cx="32988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1" name="Line 1112">
              <a:extLst>
                <a:ext uri="{FF2B5EF4-FFF2-40B4-BE49-F238E27FC236}">
                  <a16:creationId xmlns:a16="http://schemas.microsoft.com/office/drawing/2014/main" id="{2CACECB1-EA75-7A75-21DC-EA4A3F94C342}"/>
                </a:ext>
              </a:extLst>
            </p:cNvPr>
            <p:cNvSpPr>
              <a:spLocks noChangeShapeType="1"/>
            </p:cNvSpPr>
            <p:nvPr/>
          </p:nvSpPr>
          <p:spPr bwMode="auto">
            <a:xfrm flipV="1">
              <a:off x="4534651" y="1423736"/>
              <a:ext cx="0" cy="260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2" name="Line 1113">
              <a:extLst>
                <a:ext uri="{FF2B5EF4-FFF2-40B4-BE49-F238E27FC236}">
                  <a16:creationId xmlns:a16="http://schemas.microsoft.com/office/drawing/2014/main" id="{D58B001C-6965-53E0-E3C2-5D491B422C53}"/>
                </a:ext>
              </a:extLst>
            </p:cNvPr>
            <p:cNvSpPr>
              <a:spLocks noChangeShapeType="1"/>
            </p:cNvSpPr>
            <p:nvPr/>
          </p:nvSpPr>
          <p:spPr bwMode="auto">
            <a:xfrm flipV="1">
              <a:off x="1235826" y="1423736"/>
              <a:ext cx="0" cy="260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3" name="Line 1114">
              <a:extLst>
                <a:ext uri="{FF2B5EF4-FFF2-40B4-BE49-F238E27FC236}">
                  <a16:creationId xmlns:a16="http://schemas.microsoft.com/office/drawing/2014/main" id="{78FF0D7B-2ABF-49EA-8F2C-D860081EE5D8}"/>
                </a:ext>
              </a:extLst>
            </p:cNvPr>
            <p:cNvSpPr>
              <a:spLocks noChangeShapeType="1"/>
            </p:cNvSpPr>
            <p:nvPr/>
          </p:nvSpPr>
          <p:spPr bwMode="auto">
            <a:xfrm>
              <a:off x="1235826" y="4027236"/>
              <a:ext cx="32988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4" name="Line 1115">
              <a:extLst>
                <a:ext uri="{FF2B5EF4-FFF2-40B4-BE49-F238E27FC236}">
                  <a16:creationId xmlns:a16="http://schemas.microsoft.com/office/drawing/2014/main" id="{525BCFF9-ADAF-1B63-502F-9C7DC18FEB7E}"/>
                </a:ext>
              </a:extLst>
            </p:cNvPr>
            <p:cNvSpPr>
              <a:spLocks noChangeShapeType="1"/>
            </p:cNvSpPr>
            <p:nvPr/>
          </p:nvSpPr>
          <p:spPr bwMode="auto">
            <a:xfrm flipV="1">
              <a:off x="1235826" y="1423736"/>
              <a:ext cx="0" cy="2603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5" name="Line 1116">
              <a:extLst>
                <a:ext uri="{FF2B5EF4-FFF2-40B4-BE49-F238E27FC236}">
                  <a16:creationId xmlns:a16="http://schemas.microsoft.com/office/drawing/2014/main" id="{42770680-A084-555B-1B2C-D2720C9779F3}"/>
                </a:ext>
              </a:extLst>
            </p:cNvPr>
            <p:cNvSpPr>
              <a:spLocks noChangeShapeType="1"/>
            </p:cNvSpPr>
            <p:nvPr/>
          </p:nvSpPr>
          <p:spPr bwMode="auto">
            <a:xfrm flipV="1">
              <a:off x="1235826"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6" name="Line 1117">
              <a:extLst>
                <a:ext uri="{FF2B5EF4-FFF2-40B4-BE49-F238E27FC236}">
                  <a16:creationId xmlns:a16="http://schemas.microsoft.com/office/drawing/2014/main" id="{3C380AA1-8386-38F4-59F7-04D9496C870A}"/>
                </a:ext>
              </a:extLst>
            </p:cNvPr>
            <p:cNvSpPr>
              <a:spLocks noChangeShapeType="1"/>
            </p:cNvSpPr>
            <p:nvPr/>
          </p:nvSpPr>
          <p:spPr bwMode="auto">
            <a:xfrm>
              <a:off x="1235826"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7" name="Rectangle 1118">
              <a:extLst>
                <a:ext uri="{FF2B5EF4-FFF2-40B4-BE49-F238E27FC236}">
                  <a16:creationId xmlns:a16="http://schemas.microsoft.com/office/drawing/2014/main" id="{03E72CB5-2148-75A7-E48F-F7321E9621D3}"/>
                </a:ext>
              </a:extLst>
            </p:cNvPr>
            <p:cNvSpPr>
              <a:spLocks noChangeArrowheads="1"/>
            </p:cNvSpPr>
            <p:nvPr/>
          </p:nvSpPr>
          <p:spPr bwMode="auto">
            <a:xfrm>
              <a:off x="1212013" y="40510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38" name="Line 1119">
              <a:extLst>
                <a:ext uri="{FF2B5EF4-FFF2-40B4-BE49-F238E27FC236}">
                  <a16:creationId xmlns:a16="http://schemas.microsoft.com/office/drawing/2014/main" id="{B7AD2A77-6257-ED11-45A9-A018EB63ED84}"/>
                </a:ext>
              </a:extLst>
            </p:cNvPr>
            <p:cNvSpPr>
              <a:spLocks noChangeShapeType="1"/>
            </p:cNvSpPr>
            <p:nvPr/>
          </p:nvSpPr>
          <p:spPr bwMode="auto">
            <a:xfrm flipV="1">
              <a:off x="1645401"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39" name="Line 1120">
              <a:extLst>
                <a:ext uri="{FF2B5EF4-FFF2-40B4-BE49-F238E27FC236}">
                  <a16:creationId xmlns:a16="http://schemas.microsoft.com/office/drawing/2014/main" id="{CEAA195A-B0D8-D77D-F2FF-01562B78CAC2}"/>
                </a:ext>
              </a:extLst>
            </p:cNvPr>
            <p:cNvSpPr>
              <a:spLocks noChangeShapeType="1"/>
            </p:cNvSpPr>
            <p:nvPr/>
          </p:nvSpPr>
          <p:spPr bwMode="auto">
            <a:xfrm>
              <a:off x="1645401"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40" name="Rectangle 1121">
              <a:extLst>
                <a:ext uri="{FF2B5EF4-FFF2-40B4-BE49-F238E27FC236}">
                  <a16:creationId xmlns:a16="http://schemas.microsoft.com/office/drawing/2014/main" id="{587AF200-1065-294E-C7FA-2721DBB1797F}"/>
                </a:ext>
              </a:extLst>
            </p:cNvPr>
            <p:cNvSpPr>
              <a:spLocks noChangeArrowheads="1"/>
            </p:cNvSpPr>
            <p:nvPr/>
          </p:nvSpPr>
          <p:spPr bwMode="auto">
            <a:xfrm>
              <a:off x="1577138" y="405104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41" name="Line 1122">
              <a:extLst>
                <a:ext uri="{FF2B5EF4-FFF2-40B4-BE49-F238E27FC236}">
                  <a16:creationId xmlns:a16="http://schemas.microsoft.com/office/drawing/2014/main" id="{93320C3D-BD80-F9DD-66D9-646450F03418}"/>
                </a:ext>
              </a:extLst>
            </p:cNvPr>
            <p:cNvSpPr>
              <a:spLocks noChangeShapeType="1"/>
            </p:cNvSpPr>
            <p:nvPr/>
          </p:nvSpPr>
          <p:spPr bwMode="auto">
            <a:xfrm flipV="1">
              <a:off x="2056563"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42" name="Line 1123">
              <a:extLst>
                <a:ext uri="{FF2B5EF4-FFF2-40B4-BE49-F238E27FC236}">
                  <a16:creationId xmlns:a16="http://schemas.microsoft.com/office/drawing/2014/main" id="{F80225F7-D429-FF59-576D-E3EFE45D1E8C}"/>
                </a:ext>
              </a:extLst>
            </p:cNvPr>
            <p:cNvSpPr>
              <a:spLocks noChangeShapeType="1"/>
            </p:cNvSpPr>
            <p:nvPr/>
          </p:nvSpPr>
          <p:spPr bwMode="auto">
            <a:xfrm>
              <a:off x="2056563"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43" name="Rectangle 1124">
              <a:extLst>
                <a:ext uri="{FF2B5EF4-FFF2-40B4-BE49-F238E27FC236}">
                  <a16:creationId xmlns:a16="http://schemas.microsoft.com/office/drawing/2014/main" id="{8CE06F77-0C95-CE5A-4EE1-91E51B8EC402}"/>
                </a:ext>
              </a:extLst>
            </p:cNvPr>
            <p:cNvSpPr>
              <a:spLocks noChangeArrowheads="1"/>
            </p:cNvSpPr>
            <p:nvPr/>
          </p:nvSpPr>
          <p:spPr bwMode="auto">
            <a:xfrm>
              <a:off x="2032751" y="40510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44" name="Line 1125">
              <a:extLst>
                <a:ext uri="{FF2B5EF4-FFF2-40B4-BE49-F238E27FC236}">
                  <a16:creationId xmlns:a16="http://schemas.microsoft.com/office/drawing/2014/main" id="{F043B97E-E56E-8016-F68B-BB69CA6FD680}"/>
                </a:ext>
              </a:extLst>
            </p:cNvPr>
            <p:cNvSpPr>
              <a:spLocks noChangeShapeType="1"/>
            </p:cNvSpPr>
            <p:nvPr/>
          </p:nvSpPr>
          <p:spPr bwMode="auto">
            <a:xfrm flipV="1">
              <a:off x="2466138"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45" name="Line 1126">
              <a:extLst>
                <a:ext uri="{FF2B5EF4-FFF2-40B4-BE49-F238E27FC236}">
                  <a16:creationId xmlns:a16="http://schemas.microsoft.com/office/drawing/2014/main" id="{7C9685D4-E60A-5A94-EB70-9C584113E5D2}"/>
                </a:ext>
              </a:extLst>
            </p:cNvPr>
            <p:cNvSpPr>
              <a:spLocks noChangeShapeType="1"/>
            </p:cNvSpPr>
            <p:nvPr/>
          </p:nvSpPr>
          <p:spPr bwMode="auto">
            <a:xfrm>
              <a:off x="2466138"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46" name="Rectangle 1127">
              <a:extLst>
                <a:ext uri="{FF2B5EF4-FFF2-40B4-BE49-F238E27FC236}">
                  <a16:creationId xmlns:a16="http://schemas.microsoft.com/office/drawing/2014/main" id="{9ADC0335-D0F4-914F-90EC-0234EADA188D}"/>
                </a:ext>
              </a:extLst>
            </p:cNvPr>
            <p:cNvSpPr>
              <a:spLocks noChangeArrowheads="1"/>
            </p:cNvSpPr>
            <p:nvPr/>
          </p:nvSpPr>
          <p:spPr bwMode="auto">
            <a:xfrm>
              <a:off x="2397876" y="405104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47" name="Line 1128">
              <a:extLst>
                <a:ext uri="{FF2B5EF4-FFF2-40B4-BE49-F238E27FC236}">
                  <a16:creationId xmlns:a16="http://schemas.microsoft.com/office/drawing/2014/main" id="{8B6BA19F-A246-EDF7-9921-0B290178B9D3}"/>
                </a:ext>
              </a:extLst>
            </p:cNvPr>
            <p:cNvSpPr>
              <a:spLocks noChangeShapeType="1"/>
            </p:cNvSpPr>
            <p:nvPr/>
          </p:nvSpPr>
          <p:spPr bwMode="auto">
            <a:xfrm flipV="1">
              <a:off x="2885238"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48" name="Line 1129">
              <a:extLst>
                <a:ext uri="{FF2B5EF4-FFF2-40B4-BE49-F238E27FC236}">
                  <a16:creationId xmlns:a16="http://schemas.microsoft.com/office/drawing/2014/main" id="{45670E8C-F69B-E41B-FE36-8E3F9E9AB92E}"/>
                </a:ext>
              </a:extLst>
            </p:cNvPr>
            <p:cNvSpPr>
              <a:spLocks noChangeShapeType="1"/>
            </p:cNvSpPr>
            <p:nvPr/>
          </p:nvSpPr>
          <p:spPr bwMode="auto">
            <a:xfrm>
              <a:off x="2885238"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49" name="Rectangle 1130">
              <a:extLst>
                <a:ext uri="{FF2B5EF4-FFF2-40B4-BE49-F238E27FC236}">
                  <a16:creationId xmlns:a16="http://schemas.microsoft.com/office/drawing/2014/main" id="{9B2437E3-708A-422F-D7B7-7E912B5BEF94}"/>
                </a:ext>
              </a:extLst>
            </p:cNvPr>
            <p:cNvSpPr>
              <a:spLocks noChangeArrowheads="1"/>
            </p:cNvSpPr>
            <p:nvPr/>
          </p:nvSpPr>
          <p:spPr bwMode="auto">
            <a:xfrm>
              <a:off x="2863013" y="40510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50" name="Line 1131">
              <a:extLst>
                <a:ext uri="{FF2B5EF4-FFF2-40B4-BE49-F238E27FC236}">
                  <a16:creationId xmlns:a16="http://schemas.microsoft.com/office/drawing/2014/main" id="{1734EA19-D599-ABF2-481F-01F9616C199E}"/>
                </a:ext>
              </a:extLst>
            </p:cNvPr>
            <p:cNvSpPr>
              <a:spLocks noChangeShapeType="1"/>
            </p:cNvSpPr>
            <p:nvPr/>
          </p:nvSpPr>
          <p:spPr bwMode="auto">
            <a:xfrm flipV="1">
              <a:off x="3294813"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51" name="Line 1132">
              <a:extLst>
                <a:ext uri="{FF2B5EF4-FFF2-40B4-BE49-F238E27FC236}">
                  <a16:creationId xmlns:a16="http://schemas.microsoft.com/office/drawing/2014/main" id="{A4A7A43F-A5E7-3C85-C3D6-46F28B91A12A}"/>
                </a:ext>
              </a:extLst>
            </p:cNvPr>
            <p:cNvSpPr>
              <a:spLocks noChangeShapeType="1"/>
            </p:cNvSpPr>
            <p:nvPr/>
          </p:nvSpPr>
          <p:spPr bwMode="auto">
            <a:xfrm>
              <a:off x="3294813"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52" name="Rectangle 1133">
              <a:extLst>
                <a:ext uri="{FF2B5EF4-FFF2-40B4-BE49-F238E27FC236}">
                  <a16:creationId xmlns:a16="http://schemas.microsoft.com/office/drawing/2014/main" id="{1134B51A-DB81-D23B-361B-6A62FB323C6E}"/>
                </a:ext>
              </a:extLst>
            </p:cNvPr>
            <p:cNvSpPr>
              <a:spLocks noChangeArrowheads="1"/>
            </p:cNvSpPr>
            <p:nvPr/>
          </p:nvSpPr>
          <p:spPr bwMode="auto">
            <a:xfrm>
              <a:off x="3226551" y="405104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53" name="Line 1134">
              <a:extLst>
                <a:ext uri="{FF2B5EF4-FFF2-40B4-BE49-F238E27FC236}">
                  <a16:creationId xmlns:a16="http://schemas.microsoft.com/office/drawing/2014/main" id="{B138C936-385C-A392-3C3C-6752ECA6ED30}"/>
                </a:ext>
              </a:extLst>
            </p:cNvPr>
            <p:cNvSpPr>
              <a:spLocks noChangeShapeType="1"/>
            </p:cNvSpPr>
            <p:nvPr/>
          </p:nvSpPr>
          <p:spPr bwMode="auto">
            <a:xfrm flipV="1">
              <a:off x="3705976"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54" name="Line 1135">
              <a:extLst>
                <a:ext uri="{FF2B5EF4-FFF2-40B4-BE49-F238E27FC236}">
                  <a16:creationId xmlns:a16="http://schemas.microsoft.com/office/drawing/2014/main" id="{26CE1362-4EB8-C0AD-EE2E-D144419F8CB3}"/>
                </a:ext>
              </a:extLst>
            </p:cNvPr>
            <p:cNvSpPr>
              <a:spLocks noChangeShapeType="1"/>
            </p:cNvSpPr>
            <p:nvPr/>
          </p:nvSpPr>
          <p:spPr bwMode="auto">
            <a:xfrm>
              <a:off x="3705976"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55" name="Rectangle 1136">
              <a:extLst>
                <a:ext uri="{FF2B5EF4-FFF2-40B4-BE49-F238E27FC236}">
                  <a16:creationId xmlns:a16="http://schemas.microsoft.com/office/drawing/2014/main" id="{AC3FA166-D2C9-134D-B0E6-5E0D2D4306FA}"/>
                </a:ext>
              </a:extLst>
            </p:cNvPr>
            <p:cNvSpPr>
              <a:spLocks noChangeArrowheads="1"/>
            </p:cNvSpPr>
            <p:nvPr/>
          </p:nvSpPr>
          <p:spPr bwMode="auto">
            <a:xfrm>
              <a:off x="3683751" y="40510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56" name="Line 1137">
              <a:extLst>
                <a:ext uri="{FF2B5EF4-FFF2-40B4-BE49-F238E27FC236}">
                  <a16:creationId xmlns:a16="http://schemas.microsoft.com/office/drawing/2014/main" id="{D5C8AA57-26EF-1C40-DF79-09E1606A8A00}"/>
                </a:ext>
              </a:extLst>
            </p:cNvPr>
            <p:cNvSpPr>
              <a:spLocks noChangeShapeType="1"/>
            </p:cNvSpPr>
            <p:nvPr/>
          </p:nvSpPr>
          <p:spPr bwMode="auto">
            <a:xfrm flipV="1">
              <a:off x="4117138"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57" name="Line 1138">
              <a:extLst>
                <a:ext uri="{FF2B5EF4-FFF2-40B4-BE49-F238E27FC236}">
                  <a16:creationId xmlns:a16="http://schemas.microsoft.com/office/drawing/2014/main" id="{DC2424B5-EFFA-846B-5609-F99674D58FBD}"/>
                </a:ext>
              </a:extLst>
            </p:cNvPr>
            <p:cNvSpPr>
              <a:spLocks noChangeShapeType="1"/>
            </p:cNvSpPr>
            <p:nvPr/>
          </p:nvSpPr>
          <p:spPr bwMode="auto">
            <a:xfrm>
              <a:off x="4117138"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58" name="Rectangle 1139">
              <a:extLst>
                <a:ext uri="{FF2B5EF4-FFF2-40B4-BE49-F238E27FC236}">
                  <a16:creationId xmlns:a16="http://schemas.microsoft.com/office/drawing/2014/main" id="{5412A54B-21D4-B685-F348-716AC99BE528}"/>
                </a:ext>
              </a:extLst>
            </p:cNvPr>
            <p:cNvSpPr>
              <a:spLocks noChangeArrowheads="1"/>
            </p:cNvSpPr>
            <p:nvPr/>
          </p:nvSpPr>
          <p:spPr bwMode="auto">
            <a:xfrm>
              <a:off x="4048876" y="405104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59" name="Line 1140">
              <a:extLst>
                <a:ext uri="{FF2B5EF4-FFF2-40B4-BE49-F238E27FC236}">
                  <a16:creationId xmlns:a16="http://schemas.microsoft.com/office/drawing/2014/main" id="{C21F75E7-A989-0413-1421-7295E1725D94}"/>
                </a:ext>
              </a:extLst>
            </p:cNvPr>
            <p:cNvSpPr>
              <a:spLocks noChangeShapeType="1"/>
            </p:cNvSpPr>
            <p:nvPr/>
          </p:nvSpPr>
          <p:spPr bwMode="auto">
            <a:xfrm flipV="1">
              <a:off x="4534651" y="398913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60" name="Line 1141">
              <a:extLst>
                <a:ext uri="{FF2B5EF4-FFF2-40B4-BE49-F238E27FC236}">
                  <a16:creationId xmlns:a16="http://schemas.microsoft.com/office/drawing/2014/main" id="{7AA8156C-62CF-2CA3-C7F5-8DA2430E0B97}"/>
                </a:ext>
              </a:extLst>
            </p:cNvPr>
            <p:cNvSpPr>
              <a:spLocks noChangeShapeType="1"/>
            </p:cNvSpPr>
            <p:nvPr/>
          </p:nvSpPr>
          <p:spPr bwMode="auto">
            <a:xfrm>
              <a:off x="4534651" y="142373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61" name="Rectangle 1142">
              <a:extLst>
                <a:ext uri="{FF2B5EF4-FFF2-40B4-BE49-F238E27FC236}">
                  <a16:creationId xmlns:a16="http://schemas.microsoft.com/office/drawing/2014/main" id="{7B18719E-AB61-F577-C8AF-5AD96E0F3C1E}"/>
                </a:ext>
              </a:extLst>
            </p:cNvPr>
            <p:cNvSpPr>
              <a:spLocks noChangeArrowheads="1"/>
            </p:cNvSpPr>
            <p:nvPr/>
          </p:nvSpPr>
          <p:spPr bwMode="auto">
            <a:xfrm>
              <a:off x="4512426" y="405104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62" name="Line 1143">
              <a:extLst>
                <a:ext uri="{FF2B5EF4-FFF2-40B4-BE49-F238E27FC236}">
                  <a16:creationId xmlns:a16="http://schemas.microsoft.com/office/drawing/2014/main" id="{3277E375-E0D9-9219-1113-095428F00C84}"/>
                </a:ext>
              </a:extLst>
            </p:cNvPr>
            <p:cNvSpPr>
              <a:spLocks noChangeShapeType="1"/>
            </p:cNvSpPr>
            <p:nvPr/>
          </p:nvSpPr>
          <p:spPr bwMode="auto">
            <a:xfrm>
              <a:off x="1235826" y="402723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63" name="Line 1144">
              <a:extLst>
                <a:ext uri="{FF2B5EF4-FFF2-40B4-BE49-F238E27FC236}">
                  <a16:creationId xmlns:a16="http://schemas.microsoft.com/office/drawing/2014/main" id="{4DB9EC34-9A10-4A3C-0619-E7F4F4D0D03F}"/>
                </a:ext>
              </a:extLst>
            </p:cNvPr>
            <p:cNvSpPr>
              <a:spLocks noChangeShapeType="1"/>
            </p:cNvSpPr>
            <p:nvPr/>
          </p:nvSpPr>
          <p:spPr bwMode="auto">
            <a:xfrm flipH="1">
              <a:off x="4496551" y="402723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64" name="Rectangle 1145">
              <a:extLst>
                <a:ext uri="{FF2B5EF4-FFF2-40B4-BE49-F238E27FC236}">
                  <a16:creationId xmlns:a16="http://schemas.microsoft.com/office/drawing/2014/main" id="{1C738899-1001-54F7-DE57-CD40C889A128}"/>
                </a:ext>
              </a:extLst>
            </p:cNvPr>
            <p:cNvSpPr>
              <a:spLocks noChangeArrowheads="1"/>
            </p:cNvSpPr>
            <p:nvPr/>
          </p:nvSpPr>
          <p:spPr bwMode="auto">
            <a:xfrm>
              <a:off x="994399" y="393033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0.1</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65" name="Line 1146">
              <a:extLst>
                <a:ext uri="{FF2B5EF4-FFF2-40B4-BE49-F238E27FC236}">
                  <a16:creationId xmlns:a16="http://schemas.microsoft.com/office/drawing/2014/main" id="{90ADE90D-0231-11E3-5EAB-A73B9A7CAE9D}"/>
                </a:ext>
              </a:extLst>
            </p:cNvPr>
            <p:cNvSpPr>
              <a:spLocks noChangeShapeType="1"/>
            </p:cNvSpPr>
            <p:nvPr/>
          </p:nvSpPr>
          <p:spPr bwMode="auto">
            <a:xfrm>
              <a:off x="1235826" y="370021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66" name="Line 1147">
              <a:extLst>
                <a:ext uri="{FF2B5EF4-FFF2-40B4-BE49-F238E27FC236}">
                  <a16:creationId xmlns:a16="http://schemas.microsoft.com/office/drawing/2014/main" id="{085A6DCF-61C4-78F4-5DB1-FDE7614B04F3}"/>
                </a:ext>
              </a:extLst>
            </p:cNvPr>
            <p:cNvSpPr>
              <a:spLocks noChangeShapeType="1"/>
            </p:cNvSpPr>
            <p:nvPr/>
          </p:nvSpPr>
          <p:spPr bwMode="auto">
            <a:xfrm flipH="1">
              <a:off x="4496551" y="370021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67" name="Line 1149">
              <a:extLst>
                <a:ext uri="{FF2B5EF4-FFF2-40B4-BE49-F238E27FC236}">
                  <a16:creationId xmlns:a16="http://schemas.microsoft.com/office/drawing/2014/main" id="{7A96ACF4-0F0E-C41F-A284-39EDFE945108}"/>
                </a:ext>
              </a:extLst>
            </p:cNvPr>
            <p:cNvSpPr>
              <a:spLocks noChangeShapeType="1"/>
            </p:cNvSpPr>
            <p:nvPr/>
          </p:nvSpPr>
          <p:spPr bwMode="auto">
            <a:xfrm>
              <a:off x="1235826" y="337318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68" name="Line 1150">
              <a:extLst>
                <a:ext uri="{FF2B5EF4-FFF2-40B4-BE49-F238E27FC236}">
                  <a16:creationId xmlns:a16="http://schemas.microsoft.com/office/drawing/2014/main" id="{68A3C005-799B-B815-FCCE-EE85CCB4A740}"/>
                </a:ext>
              </a:extLst>
            </p:cNvPr>
            <p:cNvSpPr>
              <a:spLocks noChangeShapeType="1"/>
            </p:cNvSpPr>
            <p:nvPr/>
          </p:nvSpPr>
          <p:spPr bwMode="auto">
            <a:xfrm flipH="1">
              <a:off x="4496551" y="337318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69" name="Rectangle 1151">
              <a:extLst>
                <a:ext uri="{FF2B5EF4-FFF2-40B4-BE49-F238E27FC236}">
                  <a16:creationId xmlns:a16="http://schemas.microsoft.com/office/drawing/2014/main" id="{4F161CE0-0C7C-1F56-35A6-7B583EE137F5}"/>
                </a:ext>
              </a:extLst>
            </p:cNvPr>
            <p:cNvSpPr>
              <a:spLocks noChangeArrowheads="1"/>
            </p:cNvSpPr>
            <p:nvPr/>
          </p:nvSpPr>
          <p:spPr bwMode="auto">
            <a:xfrm>
              <a:off x="994399" y="327628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70" name="Line 1152">
              <a:extLst>
                <a:ext uri="{FF2B5EF4-FFF2-40B4-BE49-F238E27FC236}">
                  <a16:creationId xmlns:a16="http://schemas.microsoft.com/office/drawing/2014/main" id="{F18F3B08-E6D8-EFFD-F690-946CFF0C533A}"/>
                </a:ext>
              </a:extLst>
            </p:cNvPr>
            <p:cNvSpPr>
              <a:spLocks noChangeShapeType="1"/>
            </p:cNvSpPr>
            <p:nvPr/>
          </p:nvSpPr>
          <p:spPr bwMode="auto">
            <a:xfrm>
              <a:off x="1235826" y="304616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71" name="Line 1153">
              <a:extLst>
                <a:ext uri="{FF2B5EF4-FFF2-40B4-BE49-F238E27FC236}">
                  <a16:creationId xmlns:a16="http://schemas.microsoft.com/office/drawing/2014/main" id="{320462B1-3D11-6BB9-429C-B3BA82BE95EB}"/>
                </a:ext>
              </a:extLst>
            </p:cNvPr>
            <p:cNvSpPr>
              <a:spLocks noChangeShapeType="1"/>
            </p:cNvSpPr>
            <p:nvPr/>
          </p:nvSpPr>
          <p:spPr bwMode="auto">
            <a:xfrm flipH="1">
              <a:off x="4496551" y="304616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72" name="Line 1155">
              <a:extLst>
                <a:ext uri="{FF2B5EF4-FFF2-40B4-BE49-F238E27FC236}">
                  <a16:creationId xmlns:a16="http://schemas.microsoft.com/office/drawing/2014/main" id="{88E2DDEE-FC0A-46AD-5601-5CC46027BACF}"/>
                </a:ext>
              </a:extLst>
            </p:cNvPr>
            <p:cNvSpPr>
              <a:spLocks noChangeShapeType="1"/>
            </p:cNvSpPr>
            <p:nvPr/>
          </p:nvSpPr>
          <p:spPr bwMode="auto">
            <a:xfrm>
              <a:off x="1235826" y="271913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73" name="Line 1156">
              <a:extLst>
                <a:ext uri="{FF2B5EF4-FFF2-40B4-BE49-F238E27FC236}">
                  <a16:creationId xmlns:a16="http://schemas.microsoft.com/office/drawing/2014/main" id="{D5D572F1-5300-8DAA-1B2D-A85823B21CF3}"/>
                </a:ext>
              </a:extLst>
            </p:cNvPr>
            <p:cNvSpPr>
              <a:spLocks noChangeShapeType="1"/>
            </p:cNvSpPr>
            <p:nvPr/>
          </p:nvSpPr>
          <p:spPr bwMode="auto">
            <a:xfrm flipH="1">
              <a:off x="4496551" y="271913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74" name="Rectangle 1157">
              <a:extLst>
                <a:ext uri="{FF2B5EF4-FFF2-40B4-BE49-F238E27FC236}">
                  <a16:creationId xmlns:a16="http://schemas.microsoft.com/office/drawing/2014/main" id="{21B06967-D456-285D-7CF0-2319CD096D53}"/>
                </a:ext>
              </a:extLst>
            </p:cNvPr>
            <p:cNvSpPr>
              <a:spLocks noChangeArrowheads="1"/>
            </p:cNvSpPr>
            <p:nvPr/>
          </p:nvSpPr>
          <p:spPr bwMode="auto">
            <a:xfrm>
              <a:off x="994399" y="262064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0.3</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75" name="Line 1158">
              <a:extLst>
                <a:ext uri="{FF2B5EF4-FFF2-40B4-BE49-F238E27FC236}">
                  <a16:creationId xmlns:a16="http://schemas.microsoft.com/office/drawing/2014/main" id="{2DC2D52B-A258-104A-5DE7-7D50463A4F66}"/>
                </a:ext>
              </a:extLst>
            </p:cNvPr>
            <p:cNvSpPr>
              <a:spLocks noChangeShapeType="1"/>
            </p:cNvSpPr>
            <p:nvPr/>
          </p:nvSpPr>
          <p:spPr bwMode="auto">
            <a:xfrm>
              <a:off x="1235826" y="239846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76" name="Line 1159">
              <a:extLst>
                <a:ext uri="{FF2B5EF4-FFF2-40B4-BE49-F238E27FC236}">
                  <a16:creationId xmlns:a16="http://schemas.microsoft.com/office/drawing/2014/main" id="{4018D646-7E5D-41DA-5BA9-D50260C6456E}"/>
                </a:ext>
              </a:extLst>
            </p:cNvPr>
            <p:cNvSpPr>
              <a:spLocks noChangeShapeType="1"/>
            </p:cNvSpPr>
            <p:nvPr/>
          </p:nvSpPr>
          <p:spPr bwMode="auto">
            <a:xfrm flipH="1">
              <a:off x="4496551" y="239846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77" name="Line 1161">
              <a:extLst>
                <a:ext uri="{FF2B5EF4-FFF2-40B4-BE49-F238E27FC236}">
                  <a16:creationId xmlns:a16="http://schemas.microsoft.com/office/drawing/2014/main" id="{C7B7FA04-3158-76AA-EBBC-7A4E8017E65A}"/>
                </a:ext>
              </a:extLst>
            </p:cNvPr>
            <p:cNvSpPr>
              <a:spLocks noChangeShapeType="1"/>
            </p:cNvSpPr>
            <p:nvPr/>
          </p:nvSpPr>
          <p:spPr bwMode="auto">
            <a:xfrm>
              <a:off x="1235826" y="207143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78" name="Line 1162">
              <a:extLst>
                <a:ext uri="{FF2B5EF4-FFF2-40B4-BE49-F238E27FC236}">
                  <a16:creationId xmlns:a16="http://schemas.microsoft.com/office/drawing/2014/main" id="{4FC4D78B-AD21-FECC-D2F6-8CFF215BF856}"/>
                </a:ext>
              </a:extLst>
            </p:cNvPr>
            <p:cNvSpPr>
              <a:spLocks noChangeShapeType="1"/>
            </p:cNvSpPr>
            <p:nvPr/>
          </p:nvSpPr>
          <p:spPr bwMode="auto">
            <a:xfrm flipH="1">
              <a:off x="4496551" y="207143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79" name="Rectangle 1163">
              <a:extLst>
                <a:ext uri="{FF2B5EF4-FFF2-40B4-BE49-F238E27FC236}">
                  <a16:creationId xmlns:a16="http://schemas.microsoft.com/office/drawing/2014/main" id="{451706CD-CCBE-16E8-A0CF-94DFEB2430A1}"/>
                </a:ext>
              </a:extLst>
            </p:cNvPr>
            <p:cNvSpPr>
              <a:spLocks noChangeArrowheads="1"/>
            </p:cNvSpPr>
            <p:nvPr/>
          </p:nvSpPr>
          <p:spPr bwMode="auto">
            <a:xfrm>
              <a:off x="994399" y="197453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380" name="Line 1164">
              <a:extLst>
                <a:ext uri="{FF2B5EF4-FFF2-40B4-BE49-F238E27FC236}">
                  <a16:creationId xmlns:a16="http://schemas.microsoft.com/office/drawing/2014/main" id="{14BCB0DF-D566-2491-DF6B-44B706D9A3F5}"/>
                </a:ext>
              </a:extLst>
            </p:cNvPr>
            <p:cNvSpPr>
              <a:spLocks noChangeShapeType="1"/>
            </p:cNvSpPr>
            <p:nvPr/>
          </p:nvSpPr>
          <p:spPr bwMode="auto">
            <a:xfrm>
              <a:off x="1235826" y="174441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81" name="Line 1165">
              <a:extLst>
                <a:ext uri="{FF2B5EF4-FFF2-40B4-BE49-F238E27FC236}">
                  <a16:creationId xmlns:a16="http://schemas.microsoft.com/office/drawing/2014/main" id="{F0B42589-2478-7EF7-8774-B31A8AE5379C}"/>
                </a:ext>
              </a:extLst>
            </p:cNvPr>
            <p:cNvSpPr>
              <a:spLocks noChangeShapeType="1"/>
            </p:cNvSpPr>
            <p:nvPr/>
          </p:nvSpPr>
          <p:spPr bwMode="auto">
            <a:xfrm flipH="1">
              <a:off x="4496551" y="174441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82" name="Line 1167">
              <a:extLst>
                <a:ext uri="{FF2B5EF4-FFF2-40B4-BE49-F238E27FC236}">
                  <a16:creationId xmlns:a16="http://schemas.microsoft.com/office/drawing/2014/main" id="{D88B9F5C-7A47-AB07-5F24-D4F5727FD90E}"/>
                </a:ext>
              </a:extLst>
            </p:cNvPr>
            <p:cNvSpPr>
              <a:spLocks noChangeShapeType="1"/>
            </p:cNvSpPr>
            <p:nvPr/>
          </p:nvSpPr>
          <p:spPr bwMode="auto">
            <a:xfrm>
              <a:off x="1235826" y="142373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83" name="Line 1168">
              <a:extLst>
                <a:ext uri="{FF2B5EF4-FFF2-40B4-BE49-F238E27FC236}">
                  <a16:creationId xmlns:a16="http://schemas.microsoft.com/office/drawing/2014/main" id="{F41D6DE4-B4AC-7B37-BCC0-8223725B61FA}"/>
                </a:ext>
              </a:extLst>
            </p:cNvPr>
            <p:cNvSpPr>
              <a:spLocks noChangeShapeType="1"/>
            </p:cNvSpPr>
            <p:nvPr/>
          </p:nvSpPr>
          <p:spPr bwMode="auto">
            <a:xfrm flipH="1">
              <a:off x="4496551" y="142373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84" name="Rectangle 1169">
              <a:extLst>
                <a:ext uri="{FF2B5EF4-FFF2-40B4-BE49-F238E27FC236}">
                  <a16:creationId xmlns:a16="http://schemas.microsoft.com/office/drawing/2014/main" id="{78C27F7A-A7F7-5684-4054-F3238EDDF178}"/>
                </a:ext>
              </a:extLst>
            </p:cNvPr>
            <p:cNvSpPr>
              <a:spLocks noChangeArrowheads="1"/>
            </p:cNvSpPr>
            <p:nvPr/>
          </p:nvSpPr>
          <p:spPr bwMode="auto">
            <a:xfrm>
              <a:off x="994399" y="132683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0.5</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385" name="Line 1170">
              <a:extLst>
                <a:ext uri="{FF2B5EF4-FFF2-40B4-BE49-F238E27FC236}">
                  <a16:creationId xmlns:a16="http://schemas.microsoft.com/office/drawing/2014/main" id="{31644921-8CC2-ED7E-528F-07DA6B59DA1F}"/>
                </a:ext>
              </a:extLst>
            </p:cNvPr>
            <p:cNvSpPr>
              <a:spLocks noChangeShapeType="1"/>
            </p:cNvSpPr>
            <p:nvPr/>
          </p:nvSpPr>
          <p:spPr bwMode="auto">
            <a:xfrm>
              <a:off x="1235826" y="1423736"/>
              <a:ext cx="32988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86" name="Line 1171">
              <a:extLst>
                <a:ext uri="{FF2B5EF4-FFF2-40B4-BE49-F238E27FC236}">
                  <a16:creationId xmlns:a16="http://schemas.microsoft.com/office/drawing/2014/main" id="{A3DFE209-21CC-28E4-DE1F-29B7A6F3F601}"/>
                </a:ext>
              </a:extLst>
            </p:cNvPr>
            <p:cNvSpPr>
              <a:spLocks noChangeShapeType="1"/>
            </p:cNvSpPr>
            <p:nvPr/>
          </p:nvSpPr>
          <p:spPr bwMode="auto">
            <a:xfrm>
              <a:off x="1235826" y="4027236"/>
              <a:ext cx="32988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87" name="Line 1172">
              <a:extLst>
                <a:ext uri="{FF2B5EF4-FFF2-40B4-BE49-F238E27FC236}">
                  <a16:creationId xmlns:a16="http://schemas.microsoft.com/office/drawing/2014/main" id="{4664FE97-8F51-A23E-8BD1-A5948D8DC000}"/>
                </a:ext>
              </a:extLst>
            </p:cNvPr>
            <p:cNvSpPr>
              <a:spLocks noChangeShapeType="1"/>
            </p:cNvSpPr>
            <p:nvPr/>
          </p:nvSpPr>
          <p:spPr bwMode="auto">
            <a:xfrm flipV="1">
              <a:off x="4534651" y="1423736"/>
              <a:ext cx="0" cy="26035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88" name="TextBox 11387">
              <a:extLst>
                <a:ext uri="{FF2B5EF4-FFF2-40B4-BE49-F238E27FC236}">
                  <a16:creationId xmlns:a16="http://schemas.microsoft.com/office/drawing/2014/main" id="{C7B81C25-16B3-0EE8-6EB5-80AF79F49AEF}"/>
                </a:ext>
              </a:extLst>
            </p:cNvPr>
            <p:cNvSpPr txBox="1"/>
            <p:nvPr/>
          </p:nvSpPr>
          <p:spPr>
            <a:xfrm>
              <a:off x="5908658" y="4534253"/>
              <a:ext cx="116570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 </a:t>
              </a:r>
              <a:r>
                <a:rPr lang="en-US" sz="1400" i="1" dirty="0">
                  <a:latin typeface="Euclid Symbol" panose="05050102010706020507" pitchFamily="18" charset="2"/>
                  <a:cs typeface="Arial" panose="020B0604020202020204" pitchFamily="34" charset="0"/>
                </a:rPr>
                <a:t>w</a:t>
              </a:r>
              <a:r>
                <a:rPr lang="en-US" sz="1400" dirty="0">
                  <a:latin typeface="Arial" panose="020B0604020202020204" pitchFamily="34" charset="0"/>
                  <a:cs typeface="Arial" panose="020B0604020202020204" pitchFamily="34" charset="0"/>
                </a:rPr>
                <a:t> = 1000</a:t>
              </a:r>
            </a:p>
          </p:txBody>
        </p:sp>
        <p:grpSp>
          <p:nvGrpSpPr>
            <p:cNvPr id="11389" name="Group 2941">
              <a:extLst>
                <a:ext uri="{FF2B5EF4-FFF2-40B4-BE49-F238E27FC236}">
                  <a16:creationId xmlns:a16="http://schemas.microsoft.com/office/drawing/2014/main" id="{5099F507-73DD-4E8A-3FEC-F0439B6CA253}"/>
                </a:ext>
              </a:extLst>
            </p:cNvPr>
            <p:cNvGrpSpPr>
              <a:grpSpLocks/>
            </p:cNvGrpSpPr>
            <p:nvPr/>
          </p:nvGrpSpPr>
          <p:grpSpPr bwMode="auto">
            <a:xfrm>
              <a:off x="5216208" y="1425576"/>
              <a:ext cx="3300412" cy="2603502"/>
              <a:chOff x="3401" y="898"/>
              <a:chExt cx="2079" cy="1640"/>
            </a:xfrm>
          </p:grpSpPr>
          <p:sp>
            <p:nvSpPr>
              <p:cNvPr id="11945" name="Rectangle 2742">
                <a:extLst>
                  <a:ext uri="{FF2B5EF4-FFF2-40B4-BE49-F238E27FC236}">
                    <a16:creationId xmlns:a16="http://schemas.microsoft.com/office/drawing/2014/main" id="{F120F61C-BF6D-1ADC-D659-950DE762D9FD}"/>
                  </a:ext>
                </a:extLst>
              </p:cNvPr>
              <p:cNvSpPr>
                <a:spLocks noChangeArrowheads="1"/>
              </p:cNvSpPr>
              <p:nvPr/>
            </p:nvSpPr>
            <p:spPr bwMode="auto">
              <a:xfrm>
                <a:off x="3401" y="898"/>
                <a:ext cx="2079" cy="1640"/>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6" name="Line 2743">
                <a:extLst>
                  <a:ext uri="{FF2B5EF4-FFF2-40B4-BE49-F238E27FC236}">
                    <a16:creationId xmlns:a16="http://schemas.microsoft.com/office/drawing/2014/main" id="{F8453DD6-C572-DD59-86A4-8432B04801C1}"/>
                  </a:ext>
                </a:extLst>
              </p:cNvPr>
              <p:cNvSpPr>
                <a:spLocks noChangeShapeType="1"/>
              </p:cNvSpPr>
              <p:nvPr/>
            </p:nvSpPr>
            <p:spPr bwMode="auto">
              <a:xfrm>
                <a:off x="4694" y="898"/>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7" name="Line 2744">
                <a:extLst>
                  <a:ext uri="{FF2B5EF4-FFF2-40B4-BE49-F238E27FC236}">
                    <a16:creationId xmlns:a16="http://schemas.microsoft.com/office/drawing/2014/main" id="{82525561-3820-97E3-5DA8-C5946C21A23C}"/>
                  </a:ext>
                </a:extLst>
              </p:cNvPr>
              <p:cNvSpPr>
                <a:spLocks noChangeShapeType="1"/>
              </p:cNvSpPr>
              <p:nvPr/>
            </p:nvSpPr>
            <p:spPr bwMode="auto">
              <a:xfrm>
                <a:off x="4699" y="937"/>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8" name="Line 2745">
                <a:extLst>
                  <a:ext uri="{FF2B5EF4-FFF2-40B4-BE49-F238E27FC236}">
                    <a16:creationId xmlns:a16="http://schemas.microsoft.com/office/drawing/2014/main" id="{A4ABAE54-2625-7B85-5B47-C901ACC84DE8}"/>
                  </a:ext>
                </a:extLst>
              </p:cNvPr>
              <p:cNvSpPr>
                <a:spLocks noChangeShapeType="1"/>
              </p:cNvSpPr>
              <p:nvPr/>
            </p:nvSpPr>
            <p:spPr bwMode="auto">
              <a:xfrm>
                <a:off x="4699" y="980"/>
                <a:ext cx="0"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9" name="Line 2746">
                <a:extLst>
                  <a:ext uri="{FF2B5EF4-FFF2-40B4-BE49-F238E27FC236}">
                    <a16:creationId xmlns:a16="http://schemas.microsoft.com/office/drawing/2014/main" id="{FF13F2C1-69F3-3766-7BF1-6B30F52A1F64}"/>
                  </a:ext>
                </a:extLst>
              </p:cNvPr>
              <p:cNvSpPr>
                <a:spLocks noChangeShapeType="1"/>
              </p:cNvSpPr>
              <p:nvPr/>
            </p:nvSpPr>
            <p:spPr bwMode="auto">
              <a:xfrm flipV="1">
                <a:off x="4699" y="980"/>
                <a:ext cx="0"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0" name="Line 2747">
                <a:extLst>
                  <a:ext uri="{FF2B5EF4-FFF2-40B4-BE49-F238E27FC236}">
                    <a16:creationId xmlns:a16="http://schemas.microsoft.com/office/drawing/2014/main" id="{85849D94-079C-B8B1-EE42-D7324D97EC5E}"/>
                  </a:ext>
                </a:extLst>
              </p:cNvPr>
              <p:cNvSpPr>
                <a:spLocks noChangeShapeType="1"/>
              </p:cNvSpPr>
              <p:nvPr/>
            </p:nvSpPr>
            <p:spPr bwMode="auto">
              <a:xfrm flipV="1">
                <a:off x="4699" y="937"/>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1" name="Line 2748">
                <a:extLst>
                  <a:ext uri="{FF2B5EF4-FFF2-40B4-BE49-F238E27FC236}">
                    <a16:creationId xmlns:a16="http://schemas.microsoft.com/office/drawing/2014/main" id="{A416D494-D012-1362-457C-1098DBFCCF6C}"/>
                  </a:ext>
                </a:extLst>
              </p:cNvPr>
              <p:cNvSpPr>
                <a:spLocks noChangeShapeType="1"/>
              </p:cNvSpPr>
              <p:nvPr/>
            </p:nvSpPr>
            <p:spPr bwMode="auto">
              <a:xfrm flipV="1">
                <a:off x="4699" y="898"/>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2" name="Line 2749">
                <a:extLst>
                  <a:ext uri="{FF2B5EF4-FFF2-40B4-BE49-F238E27FC236}">
                    <a16:creationId xmlns:a16="http://schemas.microsoft.com/office/drawing/2014/main" id="{AAB18D95-D497-0F44-871A-4BB5711F5162}"/>
                  </a:ext>
                </a:extLst>
              </p:cNvPr>
              <p:cNvSpPr>
                <a:spLocks noChangeShapeType="1"/>
              </p:cNvSpPr>
              <p:nvPr/>
            </p:nvSpPr>
            <p:spPr bwMode="auto">
              <a:xfrm>
                <a:off x="4852" y="2083"/>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3" name="Line 2750">
                <a:extLst>
                  <a:ext uri="{FF2B5EF4-FFF2-40B4-BE49-F238E27FC236}">
                    <a16:creationId xmlns:a16="http://schemas.microsoft.com/office/drawing/2014/main" id="{895D6FF6-5687-9A8A-C6F7-44589F2EA2B7}"/>
                  </a:ext>
                </a:extLst>
              </p:cNvPr>
              <p:cNvSpPr>
                <a:spLocks noChangeShapeType="1"/>
              </p:cNvSpPr>
              <p:nvPr/>
            </p:nvSpPr>
            <p:spPr bwMode="auto">
              <a:xfrm>
                <a:off x="4852" y="2126"/>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4" name="Line 2751">
                <a:extLst>
                  <a:ext uri="{FF2B5EF4-FFF2-40B4-BE49-F238E27FC236}">
                    <a16:creationId xmlns:a16="http://schemas.microsoft.com/office/drawing/2014/main" id="{E4B70742-B965-6153-32DE-E40860F65931}"/>
                  </a:ext>
                </a:extLst>
              </p:cNvPr>
              <p:cNvSpPr>
                <a:spLocks noChangeShapeType="1"/>
              </p:cNvSpPr>
              <p:nvPr/>
            </p:nvSpPr>
            <p:spPr bwMode="auto">
              <a:xfrm>
                <a:off x="4852" y="2169"/>
                <a:ext cx="0" cy="1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5" name="Line 2752">
                <a:extLst>
                  <a:ext uri="{FF2B5EF4-FFF2-40B4-BE49-F238E27FC236}">
                    <a16:creationId xmlns:a16="http://schemas.microsoft.com/office/drawing/2014/main" id="{875D9D99-CBE3-E97B-1CE2-E72744BDD8FD}"/>
                  </a:ext>
                </a:extLst>
              </p:cNvPr>
              <p:cNvSpPr>
                <a:spLocks noChangeShapeType="1"/>
              </p:cNvSpPr>
              <p:nvPr/>
            </p:nvSpPr>
            <p:spPr bwMode="auto">
              <a:xfrm flipV="1">
                <a:off x="4852" y="2169"/>
                <a:ext cx="0" cy="1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6" name="Line 2753">
                <a:extLst>
                  <a:ext uri="{FF2B5EF4-FFF2-40B4-BE49-F238E27FC236}">
                    <a16:creationId xmlns:a16="http://schemas.microsoft.com/office/drawing/2014/main" id="{32C70F61-6C57-4700-2571-60EDF7CE4D50}"/>
                  </a:ext>
                </a:extLst>
              </p:cNvPr>
              <p:cNvSpPr>
                <a:spLocks noChangeShapeType="1"/>
              </p:cNvSpPr>
              <p:nvPr/>
            </p:nvSpPr>
            <p:spPr bwMode="auto">
              <a:xfrm flipV="1">
                <a:off x="4852" y="2126"/>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7" name="Line 2754">
                <a:extLst>
                  <a:ext uri="{FF2B5EF4-FFF2-40B4-BE49-F238E27FC236}">
                    <a16:creationId xmlns:a16="http://schemas.microsoft.com/office/drawing/2014/main" id="{E5C14DFE-D1C5-6972-A9DA-EBD3F1836113}"/>
                  </a:ext>
                </a:extLst>
              </p:cNvPr>
              <p:cNvSpPr>
                <a:spLocks noChangeShapeType="1"/>
              </p:cNvSpPr>
              <p:nvPr/>
            </p:nvSpPr>
            <p:spPr bwMode="auto">
              <a:xfrm flipV="1">
                <a:off x="4852" y="2083"/>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8" name="Line 2755">
                <a:extLst>
                  <a:ext uri="{FF2B5EF4-FFF2-40B4-BE49-F238E27FC236}">
                    <a16:creationId xmlns:a16="http://schemas.microsoft.com/office/drawing/2014/main" id="{5D488D01-36CE-23B9-8B68-0CD2C48B7C49}"/>
                  </a:ext>
                </a:extLst>
              </p:cNvPr>
              <p:cNvSpPr>
                <a:spLocks noChangeShapeType="1"/>
              </p:cNvSpPr>
              <p:nvPr/>
            </p:nvSpPr>
            <p:spPr bwMode="auto">
              <a:xfrm>
                <a:off x="4800" y="1647"/>
                <a:ext cx="0" cy="2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59" name="Line 2756">
                <a:extLst>
                  <a:ext uri="{FF2B5EF4-FFF2-40B4-BE49-F238E27FC236}">
                    <a16:creationId xmlns:a16="http://schemas.microsoft.com/office/drawing/2014/main" id="{BF237BAF-EB71-8D99-6554-A644635C2080}"/>
                  </a:ext>
                </a:extLst>
              </p:cNvPr>
              <p:cNvSpPr>
                <a:spLocks noChangeShapeType="1"/>
              </p:cNvSpPr>
              <p:nvPr/>
            </p:nvSpPr>
            <p:spPr bwMode="auto">
              <a:xfrm>
                <a:off x="4800" y="1675"/>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0" name="Line 2757">
                <a:extLst>
                  <a:ext uri="{FF2B5EF4-FFF2-40B4-BE49-F238E27FC236}">
                    <a16:creationId xmlns:a16="http://schemas.microsoft.com/office/drawing/2014/main" id="{F477225D-4DFF-8C5F-3661-598E4ED441F5}"/>
                  </a:ext>
                </a:extLst>
              </p:cNvPr>
              <p:cNvSpPr>
                <a:spLocks noChangeShapeType="1"/>
              </p:cNvSpPr>
              <p:nvPr/>
            </p:nvSpPr>
            <p:spPr bwMode="auto">
              <a:xfrm>
                <a:off x="4800" y="1714"/>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1" name="Line 2758">
                <a:extLst>
                  <a:ext uri="{FF2B5EF4-FFF2-40B4-BE49-F238E27FC236}">
                    <a16:creationId xmlns:a16="http://schemas.microsoft.com/office/drawing/2014/main" id="{81717544-CB27-BED1-5B3F-CF12A476AFAE}"/>
                  </a:ext>
                </a:extLst>
              </p:cNvPr>
              <p:cNvSpPr>
                <a:spLocks noChangeShapeType="1"/>
              </p:cNvSpPr>
              <p:nvPr/>
            </p:nvSpPr>
            <p:spPr bwMode="auto">
              <a:xfrm>
                <a:off x="4800" y="1757"/>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2" name="Line 2759">
                <a:extLst>
                  <a:ext uri="{FF2B5EF4-FFF2-40B4-BE49-F238E27FC236}">
                    <a16:creationId xmlns:a16="http://schemas.microsoft.com/office/drawing/2014/main" id="{F0248C59-AF5D-E65D-7115-3761192EF574}"/>
                  </a:ext>
                </a:extLst>
              </p:cNvPr>
              <p:cNvSpPr>
                <a:spLocks noChangeShapeType="1"/>
              </p:cNvSpPr>
              <p:nvPr/>
            </p:nvSpPr>
            <p:spPr bwMode="auto">
              <a:xfrm>
                <a:off x="4800" y="1800"/>
                <a:ext cx="0" cy="10"/>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3" name="Line 2760">
                <a:extLst>
                  <a:ext uri="{FF2B5EF4-FFF2-40B4-BE49-F238E27FC236}">
                    <a16:creationId xmlns:a16="http://schemas.microsoft.com/office/drawing/2014/main" id="{71CE3F41-7E02-D4A5-5816-29D412AAA6B4}"/>
                  </a:ext>
                </a:extLst>
              </p:cNvPr>
              <p:cNvSpPr>
                <a:spLocks noChangeShapeType="1"/>
              </p:cNvSpPr>
              <p:nvPr/>
            </p:nvSpPr>
            <p:spPr bwMode="auto">
              <a:xfrm flipV="1">
                <a:off x="4800" y="1800"/>
                <a:ext cx="5" cy="10"/>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4" name="Line 2761">
                <a:extLst>
                  <a:ext uri="{FF2B5EF4-FFF2-40B4-BE49-F238E27FC236}">
                    <a16:creationId xmlns:a16="http://schemas.microsoft.com/office/drawing/2014/main" id="{B5D47ACC-8F89-4CC6-E174-4705B12A6B2E}"/>
                  </a:ext>
                </a:extLst>
              </p:cNvPr>
              <p:cNvSpPr>
                <a:spLocks noChangeShapeType="1"/>
              </p:cNvSpPr>
              <p:nvPr/>
            </p:nvSpPr>
            <p:spPr bwMode="auto">
              <a:xfrm flipV="1">
                <a:off x="4805" y="1757"/>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5" name="Line 2762">
                <a:extLst>
                  <a:ext uri="{FF2B5EF4-FFF2-40B4-BE49-F238E27FC236}">
                    <a16:creationId xmlns:a16="http://schemas.microsoft.com/office/drawing/2014/main" id="{7B7F1684-384D-4779-DA1A-BBD8D66745D9}"/>
                  </a:ext>
                </a:extLst>
              </p:cNvPr>
              <p:cNvSpPr>
                <a:spLocks noChangeShapeType="1"/>
              </p:cNvSpPr>
              <p:nvPr/>
            </p:nvSpPr>
            <p:spPr bwMode="auto">
              <a:xfrm flipV="1">
                <a:off x="4805" y="1714"/>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6" name="Line 2763">
                <a:extLst>
                  <a:ext uri="{FF2B5EF4-FFF2-40B4-BE49-F238E27FC236}">
                    <a16:creationId xmlns:a16="http://schemas.microsoft.com/office/drawing/2014/main" id="{ACF541DE-7270-9668-4764-2B448F7D9DD7}"/>
                  </a:ext>
                </a:extLst>
              </p:cNvPr>
              <p:cNvSpPr>
                <a:spLocks noChangeShapeType="1"/>
              </p:cNvSpPr>
              <p:nvPr/>
            </p:nvSpPr>
            <p:spPr bwMode="auto">
              <a:xfrm flipV="1">
                <a:off x="4805" y="1675"/>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7" name="Line 2764">
                <a:extLst>
                  <a:ext uri="{FF2B5EF4-FFF2-40B4-BE49-F238E27FC236}">
                    <a16:creationId xmlns:a16="http://schemas.microsoft.com/office/drawing/2014/main" id="{3C3694DF-0A22-72B3-08E5-1E2F0E306560}"/>
                  </a:ext>
                </a:extLst>
              </p:cNvPr>
              <p:cNvSpPr>
                <a:spLocks noChangeShapeType="1"/>
              </p:cNvSpPr>
              <p:nvPr/>
            </p:nvSpPr>
            <p:spPr bwMode="auto">
              <a:xfrm flipH="1" flipV="1">
                <a:off x="4800" y="1647"/>
                <a:ext cx="5" cy="2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8" name="Line 2765">
                <a:extLst>
                  <a:ext uri="{FF2B5EF4-FFF2-40B4-BE49-F238E27FC236}">
                    <a16:creationId xmlns:a16="http://schemas.microsoft.com/office/drawing/2014/main" id="{B91F6CA5-0888-90C8-F86F-6B201BE17747}"/>
                  </a:ext>
                </a:extLst>
              </p:cNvPr>
              <p:cNvSpPr>
                <a:spLocks noChangeShapeType="1"/>
              </p:cNvSpPr>
              <p:nvPr/>
            </p:nvSpPr>
            <p:spPr bwMode="auto">
              <a:xfrm flipH="1">
                <a:off x="4747" y="1239"/>
                <a:ext cx="5" cy="2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69" name="Line 2766">
                <a:extLst>
                  <a:ext uri="{FF2B5EF4-FFF2-40B4-BE49-F238E27FC236}">
                    <a16:creationId xmlns:a16="http://schemas.microsoft.com/office/drawing/2014/main" id="{A89886F0-37E6-4E3F-8376-7452E55BFEF2}"/>
                  </a:ext>
                </a:extLst>
              </p:cNvPr>
              <p:cNvSpPr>
                <a:spLocks noChangeShapeType="1"/>
              </p:cNvSpPr>
              <p:nvPr/>
            </p:nvSpPr>
            <p:spPr bwMode="auto">
              <a:xfrm>
                <a:off x="4747" y="1263"/>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0" name="Line 2767">
                <a:extLst>
                  <a:ext uri="{FF2B5EF4-FFF2-40B4-BE49-F238E27FC236}">
                    <a16:creationId xmlns:a16="http://schemas.microsoft.com/office/drawing/2014/main" id="{23544400-7738-8C3B-0428-815E710137D1}"/>
                  </a:ext>
                </a:extLst>
              </p:cNvPr>
              <p:cNvSpPr>
                <a:spLocks noChangeShapeType="1"/>
              </p:cNvSpPr>
              <p:nvPr/>
            </p:nvSpPr>
            <p:spPr bwMode="auto">
              <a:xfrm>
                <a:off x="4747" y="1306"/>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1" name="Line 2768">
                <a:extLst>
                  <a:ext uri="{FF2B5EF4-FFF2-40B4-BE49-F238E27FC236}">
                    <a16:creationId xmlns:a16="http://schemas.microsoft.com/office/drawing/2014/main" id="{7F8B6248-2FDF-5D20-A494-C5C5D610404D}"/>
                  </a:ext>
                </a:extLst>
              </p:cNvPr>
              <p:cNvSpPr>
                <a:spLocks noChangeShapeType="1"/>
              </p:cNvSpPr>
              <p:nvPr/>
            </p:nvSpPr>
            <p:spPr bwMode="auto">
              <a:xfrm>
                <a:off x="4747" y="1349"/>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2" name="Line 2769">
                <a:extLst>
                  <a:ext uri="{FF2B5EF4-FFF2-40B4-BE49-F238E27FC236}">
                    <a16:creationId xmlns:a16="http://schemas.microsoft.com/office/drawing/2014/main" id="{802FDBB3-FE2B-4627-B759-169AD2A9E853}"/>
                  </a:ext>
                </a:extLst>
              </p:cNvPr>
              <p:cNvSpPr>
                <a:spLocks noChangeShapeType="1"/>
              </p:cNvSpPr>
              <p:nvPr/>
            </p:nvSpPr>
            <p:spPr bwMode="auto">
              <a:xfrm>
                <a:off x="4747" y="1388"/>
                <a:ext cx="5" cy="1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3" name="Line 2770">
                <a:extLst>
                  <a:ext uri="{FF2B5EF4-FFF2-40B4-BE49-F238E27FC236}">
                    <a16:creationId xmlns:a16="http://schemas.microsoft.com/office/drawing/2014/main" id="{25359A32-6E8D-0EEC-0F83-DD911F79C7E6}"/>
                  </a:ext>
                </a:extLst>
              </p:cNvPr>
              <p:cNvSpPr>
                <a:spLocks noChangeShapeType="1"/>
              </p:cNvSpPr>
              <p:nvPr/>
            </p:nvSpPr>
            <p:spPr bwMode="auto">
              <a:xfrm flipV="1">
                <a:off x="4752" y="1388"/>
                <a:ext cx="0" cy="1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4" name="Line 2771">
                <a:extLst>
                  <a:ext uri="{FF2B5EF4-FFF2-40B4-BE49-F238E27FC236}">
                    <a16:creationId xmlns:a16="http://schemas.microsoft.com/office/drawing/2014/main" id="{14DAF7FE-2E3B-327F-E008-434EEC0446F1}"/>
                  </a:ext>
                </a:extLst>
              </p:cNvPr>
              <p:cNvSpPr>
                <a:spLocks noChangeShapeType="1"/>
              </p:cNvSpPr>
              <p:nvPr/>
            </p:nvSpPr>
            <p:spPr bwMode="auto">
              <a:xfrm flipV="1">
                <a:off x="4752" y="1349"/>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5" name="Line 2772">
                <a:extLst>
                  <a:ext uri="{FF2B5EF4-FFF2-40B4-BE49-F238E27FC236}">
                    <a16:creationId xmlns:a16="http://schemas.microsoft.com/office/drawing/2014/main" id="{EBE35215-06BF-3E9A-C577-5535C782B9C6}"/>
                  </a:ext>
                </a:extLst>
              </p:cNvPr>
              <p:cNvSpPr>
                <a:spLocks noChangeShapeType="1"/>
              </p:cNvSpPr>
              <p:nvPr/>
            </p:nvSpPr>
            <p:spPr bwMode="auto">
              <a:xfrm flipV="1">
                <a:off x="4752" y="1306"/>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6" name="Line 2773">
                <a:extLst>
                  <a:ext uri="{FF2B5EF4-FFF2-40B4-BE49-F238E27FC236}">
                    <a16:creationId xmlns:a16="http://schemas.microsoft.com/office/drawing/2014/main" id="{239F6493-E774-6AD5-A5FC-6A5BDEAD1AA6}"/>
                  </a:ext>
                </a:extLst>
              </p:cNvPr>
              <p:cNvSpPr>
                <a:spLocks noChangeShapeType="1"/>
              </p:cNvSpPr>
              <p:nvPr/>
            </p:nvSpPr>
            <p:spPr bwMode="auto">
              <a:xfrm flipV="1">
                <a:off x="4752" y="1263"/>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7" name="Line 2774">
                <a:extLst>
                  <a:ext uri="{FF2B5EF4-FFF2-40B4-BE49-F238E27FC236}">
                    <a16:creationId xmlns:a16="http://schemas.microsoft.com/office/drawing/2014/main" id="{564D6121-B1AC-B809-ADB5-841003C9C96E}"/>
                  </a:ext>
                </a:extLst>
              </p:cNvPr>
              <p:cNvSpPr>
                <a:spLocks noChangeShapeType="1"/>
              </p:cNvSpPr>
              <p:nvPr/>
            </p:nvSpPr>
            <p:spPr bwMode="auto">
              <a:xfrm flipV="1">
                <a:off x="4752" y="1239"/>
                <a:ext cx="0" cy="2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8" name="Line 2775">
                <a:extLst>
                  <a:ext uri="{FF2B5EF4-FFF2-40B4-BE49-F238E27FC236}">
                    <a16:creationId xmlns:a16="http://schemas.microsoft.com/office/drawing/2014/main" id="{6E996C60-2645-8F05-F64B-7EA457CB3788}"/>
                  </a:ext>
                </a:extLst>
              </p:cNvPr>
              <p:cNvSpPr>
                <a:spLocks noChangeShapeType="1"/>
              </p:cNvSpPr>
              <p:nvPr/>
            </p:nvSpPr>
            <p:spPr bwMode="auto">
              <a:xfrm>
                <a:off x="4670" y="898"/>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79" name="Line 2776">
                <a:extLst>
                  <a:ext uri="{FF2B5EF4-FFF2-40B4-BE49-F238E27FC236}">
                    <a16:creationId xmlns:a16="http://schemas.microsoft.com/office/drawing/2014/main" id="{51BE1101-956E-4E70-9CFA-A8005346CE07}"/>
                  </a:ext>
                </a:extLst>
              </p:cNvPr>
              <p:cNvSpPr>
                <a:spLocks noChangeShapeType="1"/>
              </p:cNvSpPr>
              <p:nvPr/>
            </p:nvSpPr>
            <p:spPr bwMode="auto">
              <a:xfrm>
                <a:off x="4675" y="937"/>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0" name="Line 2777">
                <a:extLst>
                  <a:ext uri="{FF2B5EF4-FFF2-40B4-BE49-F238E27FC236}">
                    <a16:creationId xmlns:a16="http://schemas.microsoft.com/office/drawing/2014/main" id="{DE507335-6922-F698-BA8B-A736A09BC9A4}"/>
                  </a:ext>
                </a:extLst>
              </p:cNvPr>
              <p:cNvSpPr>
                <a:spLocks noChangeShapeType="1"/>
              </p:cNvSpPr>
              <p:nvPr/>
            </p:nvSpPr>
            <p:spPr bwMode="auto">
              <a:xfrm>
                <a:off x="4680" y="980"/>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1" name="Line 2778">
                <a:extLst>
                  <a:ext uri="{FF2B5EF4-FFF2-40B4-BE49-F238E27FC236}">
                    <a16:creationId xmlns:a16="http://schemas.microsoft.com/office/drawing/2014/main" id="{9095FEFE-8BE9-18BE-650F-2ABDCEE782A0}"/>
                  </a:ext>
                </a:extLst>
              </p:cNvPr>
              <p:cNvSpPr>
                <a:spLocks noChangeShapeType="1"/>
              </p:cNvSpPr>
              <p:nvPr/>
            </p:nvSpPr>
            <p:spPr bwMode="auto">
              <a:xfrm>
                <a:off x="4680" y="1018"/>
                <a:ext cx="5" cy="4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2" name="Line 2779">
                <a:extLst>
                  <a:ext uri="{FF2B5EF4-FFF2-40B4-BE49-F238E27FC236}">
                    <a16:creationId xmlns:a16="http://schemas.microsoft.com/office/drawing/2014/main" id="{51B9CB3D-0BE6-F3D4-B342-B158226D7B7E}"/>
                  </a:ext>
                </a:extLst>
              </p:cNvPr>
              <p:cNvSpPr>
                <a:spLocks noChangeShapeType="1"/>
              </p:cNvSpPr>
              <p:nvPr/>
            </p:nvSpPr>
            <p:spPr bwMode="auto">
              <a:xfrm>
                <a:off x="4685" y="1062"/>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3" name="Line 2780">
                <a:extLst>
                  <a:ext uri="{FF2B5EF4-FFF2-40B4-BE49-F238E27FC236}">
                    <a16:creationId xmlns:a16="http://schemas.microsoft.com/office/drawing/2014/main" id="{D9DB692C-54E3-7D18-81B7-0E60B9054510}"/>
                  </a:ext>
                </a:extLst>
              </p:cNvPr>
              <p:cNvSpPr>
                <a:spLocks noChangeShapeType="1"/>
              </p:cNvSpPr>
              <p:nvPr/>
            </p:nvSpPr>
            <p:spPr bwMode="auto">
              <a:xfrm>
                <a:off x="4690" y="1100"/>
                <a:ext cx="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4" name="Line 2781">
                <a:extLst>
                  <a:ext uri="{FF2B5EF4-FFF2-40B4-BE49-F238E27FC236}">
                    <a16:creationId xmlns:a16="http://schemas.microsoft.com/office/drawing/2014/main" id="{72754CE3-9382-A9B5-CE07-879A0125061F}"/>
                  </a:ext>
                </a:extLst>
              </p:cNvPr>
              <p:cNvSpPr>
                <a:spLocks noChangeShapeType="1"/>
              </p:cNvSpPr>
              <p:nvPr/>
            </p:nvSpPr>
            <p:spPr bwMode="auto">
              <a:xfrm>
                <a:off x="4694" y="1143"/>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5" name="Line 2782">
                <a:extLst>
                  <a:ext uri="{FF2B5EF4-FFF2-40B4-BE49-F238E27FC236}">
                    <a16:creationId xmlns:a16="http://schemas.microsoft.com/office/drawing/2014/main" id="{AEA34799-7867-7BBE-D89E-0B2308EB4A46}"/>
                  </a:ext>
                </a:extLst>
              </p:cNvPr>
              <p:cNvSpPr>
                <a:spLocks noChangeShapeType="1"/>
              </p:cNvSpPr>
              <p:nvPr/>
            </p:nvSpPr>
            <p:spPr bwMode="auto">
              <a:xfrm>
                <a:off x="4694" y="1181"/>
                <a:ext cx="5" cy="2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6" name="Line 2783">
                <a:extLst>
                  <a:ext uri="{FF2B5EF4-FFF2-40B4-BE49-F238E27FC236}">
                    <a16:creationId xmlns:a16="http://schemas.microsoft.com/office/drawing/2014/main" id="{80DE17D0-E4D9-58F3-F6AA-4A083A25D386}"/>
                  </a:ext>
                </a:extLst>
              </p:cNvPr>
              <p:cNvSpPr>
                <a:spLocks noChangeShapeType="1"/>
              </p:cNvSpPr>
              <p:nvPr/>
            </p:nvSpPr>
            <p:spPr bwMode="auto">
              <a:xfrm>
                <a:off x="4699" y="1210"/>
                <a:ext cx="5" cy="1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7" name="Line 2784">
                <a:extLst>
                  <a:ext uri="{FF2B5EF4-FFF2-40B4-BE49-F238E27FC236}">
                    <a16:creationId xmlns:a16="http://schemas.microsoft.com/office/drawing/2014/main" id="{82A79A71-C051-C0D3-8C78-452B2550A060}"/>
                  </a:ext>
                </a:extLst>
              </p:cNvPr>
              <p:cNvSpPr>
                <a:spLocks noChangeShapeType="1"/>
              </p:cNvSpPr>
              <p:nvPr/>
            </p:nvSpPr>
            <p:spPr bwMode="auto">
              <a:xfrm>
                <a:off x="4704" y="1225"/>
                <a:ext cx="9"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8" name="Line 2785">
                <a:extLst>
                  <a:ext uri="{FF2B5EF4-FFF2-40B4-BE49-F238E27FC236}">
                    <a16:creationId xmlns:a16="http://schemas.microsoft.com/office/drawing/2014/main" id="{CDE32C40-6712-2B2B-3C21-37D6426FAF68}"/>
                  </a:ext>
                </a:extLst>
              </p:cNvPr>
              <p:cNvSpPr>
                <a:spLocks noChangeShapeType="1"/>
              </p:cNvSpPr>
              <p:nvPr/>
            </p:nvSpPr>
            <p:spPr bwMode="auto">
              <a:xfrm>
                <a:off x="4713" y="1263"/>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89" name="Line 2786">
                <a:extLst>
                  <a:ext uri="{FF2B5EF4-FFF2-40B4-BE49-F238E27FC236}">
                    <a16:creationId xmlns:a16="http://schemas.microsoft.com/office/drawing/2014/main" id="{A0111CDD-BE1F-5A73-ABAC-5C8579E74A9F}"/>
                  </a:ext>
                </a:extLst>
              </p:cNvPr>
              <p:cNvSpPr>
                <a:spLocks noChangeShapeType="1"/>
              </p:cNvSpPr>
              <p:nvPr/>
            </p:nvSpPr>
            <p:spPr bwMode="auto">
              <a:xfrm>
                <a:off x="4718" y="1306"/>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0" name="Line 2787">
                <a:extLst>
                  <a:ext uri="{FF2B5EF4-FFF2-40B4-BE49-F238E27FC236}">
                    <a16:creationId xmlns:a16="http://schemas.microsoft.com/office/drawing/2014/main" id="{B3A35693-E9F6-47A7-CDE5-4C04DA55EFE7}"/>
                  </a:ext>
                </a:extLst>
              </p:cNvPr>
              <p:cNvSpPr>
                <a:spLocks noChangeShapeType="1"/>
              </p:cNvSpPr>
              <p:nvPr/>
            </p:nvSpPr>
            <p:spPr bwMode="auto">
              <a:xfrm>
                <a:off x="4723" y="1349"/>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1" name="Line 2788">
                <a:extLst>
                  <a:ext uri="{FF2B5EF4-FFF2-40B4-BE49-F238E27FC236}">
                    <a16:creationId xmlns:a16="http://schemas.microsoft.com/office/drawing/2014/main" id="{843E425F-E4A4-6A2A-E608-B2E62784A730}"/>
                  </a:ext>
                </a:extLst>
              </p:cNvPr>
              <p:cNvSpPr>
                <a:spLocks noChangeShapeType="1"/>
              </p:cNvSpPr>
              <p:nvPr/>
            </p:nvSpPr>
            <p:spPr bwMode="auto">
              <a:xfrm>
                <a:off x="4728" y="1388"/>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2" name="Line 2789">
                <a:extLst>
                  <a:ext uri="{FF2B5EF4-FFF2-40B4-BE49-F238E27FC236}">
                    <a16:creationId xmlns:a16="http://schemas.microsoft.com/office/drawing/2014/main" id="{EB78F0BA-60EA-212C-1C79-4B07D5F740A8}"/>
                  </a:ext>
                </a:extLst>
              </p:cNvPr>
              <p:cNvSpPr>
                <a:spLocks noChangeShapeType="1"/>
              </p:cNvSpPr>
              <p:nvPr/>
            </p:nvSpPr>
            <p:spPr bwMode="auto">
              <a:xfrm>
                <a:off x="4733" y="1431"/>
                <a:ext cx="4"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3" name="Line 2790">
                <a:extLst>
                  <a:ext uri="{FF2B5EF4-FFF2-40B4-BE49-F238E27FC236}">
                    <a16:creationId xmlns:a16="http://schemas.microsoft.com/office/drawing/2014/main" id="{A8830AC2-569B-2742-7B87-C0094393EA4A}"/>
                  </a:ext>
                </a:extLst>
              </p:cNvPr>
              <p:cNvSpPr>
                <a:spLocks noChangeShapeType="1"/>
              </p:cNvSpPr>
              <p:nvPr/>
            </p:nvSpPr>
            <p:spPr bwMode="auto">
              <a:xfrm>
                <a:off x="4737" y="1469"/>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4" name="Line 2791">
                <a:extLst>
                  <a:ext uri="{FF2B5EF4-FFF2-40B4-BE49-F238E27FC236}">
                    <a16:creationId xmlns:a16="http://schemas.microsoft.com/office/drawing/2014/main" id="{BB97150C-91F0-7EBE-8474-4218A66F5A35}"/>
                  </a:ext>
                </a:extLst>
              </p:cNvPr>
              <p:cNvSpPr>
                <a:spLocks noChangeShapeType="1"/>
              </p:cNvSpPr>
              <p:nvPr/>
            </p:nvSpPr>
            <p:spPr bwMode="auto">
              <a:xfrm>
                <a:off x="4742" y="1512"/>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5" name="Line 2792">
                <a:extLst>
                  <a:ext uri="{FF2B5EF4-FFF2-40B4-BE49-F238E27FC236}">
                    <a16:creationId xmlns:a16="http://schemas.microsoft.com/office/drawing/2014/main" id="{FA9A94D3-F60C-D4EC-ED26-D6454E1F14A9}"/>
                  </a:ext>
                </a:extLst>
              </p:cNvPr>
              <p:cNvSpPr>
                <a:spLocks noChangeShapeType="1"/>
              </p:cNvSpPr>
              <p:nvPr/>
            </p:nvSpPr>
            <p:spPr bwMode="auto">
              <a:xfrm>
                <a:off x="4742" y="1551"/>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6" name="Line 2793">
                <a:extLst>
                  <a:ext uri="{FF2B5EF4-FFF2-40B4-BE49-F238E27FC236}">
                    <a16:creationId xmlns:a16="http://schemas.microsoft.com/office/drawing/2014/main" id="{3A7E1D62-70EC-AFB2-67D4-9E3D36DBF836}"/>
                  </a:ext>
                </a:extLst>
              </p:cNvPr>
              <p:cNvSpPr>
                <a:spLocks noChangeShapeType="1"/>
              </p:cNvSpPr>
              <p:nvPr/>
            </p:nvSpPr>
            <p:spPr bwMode="auto">
              <a:xfrm>
                <a:off x="4747" y="1594"/>
                <a:ext cx="5" cy="2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7" name="Line 2794">
                <a:extLst>
                  <a:ext uri="{FF2B5EF4-FFF2-40B4-BE49-F238E27FC236}">
                    <a16:creationId xmlns:a16="http://schemas.microsoft.com/office/drawing/2014/main" id="{00F94E57-251C-D672-489F-AA220808CBC4}"/>
                  </a:ext>
                </a:extLst>
              </p:cNvPr>
              <p:cNvSpPr>
                <a:spLocks noChangeShapeType="1"/>
              </p:cNvSpPr>
              <p:nvPr/>
            </p:nvSpPr>
            <p:spPr bwMode="auto">
              <a:xfrm>
                <a:off x="4752" y="1623"/>
                <a:ext cx="0" cy="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8" name="Line 2795">
                <a:extLst>
                  <a:ext uri="{FF2B5EF4-FFF2-40B4-BE49-F238E27FC236}">
                    <a16:creationId xmlns:a16="http://schemas.microsoft.com/office/drawing/2014/main" id="{49A8F07F-F9C8-3AF8-52FC-6C2DF09C8DEF}"/>
                  </a:ext>
                </a:extLst>
              </p:cNvPr>
              <p:cNvSpPr>
                <a:spLocks noChangeShapeType="1"/>
              </p:cNvSpPr>
              <p:nvPr/>
            </p:nvSpPr>
            <p:spPr bwMode="auto">
              <a:xfrm>
                <a:off x="4752" y="1632"/>
                <a:ext cx="1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99" name="Line 2796">
                <a:extLst>
                  <a:ext uri="{FF2B5EF4-FFF2-40B4-BE49-F238E27FC236}">
                    <a16:creationId xmlns:a16="http://schemas.microsoft.com/office/drawing/2014/main" id="{AFC101FE-E565-252F-8CD8-2016F26F74AD}"/>
                  </a:ext>
                </a:extLst>
              </p:cNvPr>
              <p:cNvSpPr>
                <a:spLocks noChangeShapeType="1"/>
              </p:cNvSpPr>
              <p:nvPr/>
            </p:nvSpPr>
            <p:spPr bwMode="auto">
              <a:xfrm>
                <a:off x="4766" y="1675"/>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0" name="Line 2797">
                <a:extLst>
                  <a:ext uri="{FF2B5EF4-FFF2-40B4-BE49-F238E27FC236}">
                    <a16:creationId xmlns:a16="http://schemas.microsoft.com/office/drawing/2014/main" id="{3D8B603B-9E2F-8FE0-B1EB-FDF20A82346D}"/>
                  </a:ext>
                </a:extLst>
              </p:cNvPr>
              <p:cNvSpPr>
                <a:spLocks noChangeShapeType="1"/>
              </p:cNvSpPr>
              <p:nvPr/>
            </p:nvSpPr>
            <p:spPr bwMode="auto">
              <a:xfrm>
                <a:off x="4771" y="1714"/>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1" name="Line 2798">
                <a:extLst>
                  <a:ext uri="{FF2B5EF4-FFF2-40B4-BE49-F238E27FC236}">
                    <a16:creationId xmlns:a16="http://schemas.microsoft.com/office/drawing/2014/main" id="{6ADD2481-43F8-9BA8-D3D2-AB6B22A2B77E}"/>
                  </a:ext>
                </a:extLst>
              </p:cNvPr>
              <p:cNvSpPr>
                <a:spLocks noChangeShapeType="1"/>
              </p:cNvSpPr>
              <p:nvPr/>
            </p:nvSpPr>
            <p:spPr bwMode="auto">
              <a:xfrm>
                <a:off x="4776" y="1757"/>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2" name="Line 2799">
                <a:extLst>
                  <a:ext uri="{FF2B5EF4-FFF2-40B4-BE49-F238E27FC236}">
                    <a16:creationId xmlns:a16="http://schemas.microsoft.com/office/drawing/2014/main" id="{6C702911-D2FA-5CD4-E90A-6906D5322BB1}"/>
                  </a:ext>
                </a:extLst>
              </p:cNvPr>
              <p:cNvSpPr>
                <a:spLocks noChangeShapeType="1"/>
              </p:cNvSpPr>
              <p:nvPr/>
            </p:nvSpPr>
            <p:spPr bwMode="auto">
              <a:xfrm>
                <a:off x="4781" y="1800"/>
                <a:ext cx="4"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3" name="Line 2800">
                <a:extLst>
                  <a:ext uri="{FF2B5EF4-FFF2-40B4-BE49-F238E27FC236}">
                    <a16:creationId xmlns:a16="http://schemas.microsoft.com/office/drawing/2014/main" id="{0CDC5F52-8142-0A69-C8CF-33A7CBD58A48}"/>
                  </a:ext>
                </a:extLst>
              </p:cNvPr>
              <p:cNvSpPr>
                <a:spLocks noChangeShapeType="1"/>
              </p:cNvSpPr>
              <p:nvPr/>
            </p:nvSpPr>
            <p:spPr bwMode="auto">
              <a:xfrm>
                <a:off x="4785" y="1838"/>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4" name="Line 2801">
                <a:extLst>
                  <a:ext uri="{FF2B5EF4-FFF2-40B4-BE49-F238E27FC236}">
                    <a16:creationId xmlns:a16="http://schemas.microsoft.com/office/drawing/2014/main" id="{C52B9024-0753-4CD1-6ADB-544E17A2FD70}"/>
                  </a:ext>
                </a:extLst>
              </p:cNvPr>
              <p:cNvSpPr>
                <a:spLocks noChangeShapeType="1"/>
              </p:cNvSpPr>
              <p:nvPr/>
            </p:nvSpPr>
            <p:spPr bwMode="auto">
              <a:xfrm>
                <a:off x="4790" y="1881"/>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5" name="Line 2802">
                <a:extLst>
                  <a:ext uri="{FF2B5EF4-FFF2-40B4-BE49-F238E27FC236}">
                    <a16:creationId xmlns:a16="http://schemas.microsoft.com/office/drawing/2014/main" id="{08B60562-DE9C-5FAB-A792-855E7597C6B4}"/>
                  </a:ext>
                </a:extLst>
              </p:cNvPr>
              <p:cNvSpPr>
                <a:spLocks noChangeShapeType="1"/>
              </p:cNvSpPr>
              <p:nvPr/>
            </p:nvSpPr>
            <p:spPr bwMode="auto">
              <a:xfrm>
                <a:off x="4795" y="1920"/>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6" name="Line 2803">
                <a:extLst>
                  <a:ext uri="{FF2B5EF4-FFF2-40B4-BE49-F238E27FC236}">
                    <a16:creationId xmlns:a16="http://schemas.microsoft.com/office/drawing/2014/main" id="{226C87F1-FC76-DFE9-C466-F847EC46C563}"/>
                  </a:ext>
                </a:extLst>
              </p:cNvPr>
              <p:cNvSpPr>
                <a:spLocks noChangeShapeType="1"/>
              </p:cNvSpPr>
              <p:nvPr/>
            </p:nvSpPr>
            <p:spPr bwMode="auto">
              <a:xfrm>
                <a:off x="4795" y="1963"/>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7" name="Line 2804">
                <a:extLst>
                  <a:ext uri="{FF2B5EF4-FFF2-40B4-BE49-F238E27FC236}">
                    <a16:creationId xmlns:a16="http://schemas.microsoft.com/office/drawing/2014/main" id="{BC23D4D4-DD7D-4309-0019-E64A44D025F7}"/>
                  </a:ext>
                </a:extLst>
              </p:cNvPr>
              <p:cNvSpPr>
                <a:spLocks noChangeShapeType="1"/>
              </p:cNvSpPr>
              <p:nvPr/>
            </p:nvSpPr>
            <p:spPr bwMode="auto">
              <a:xfrm>
                <a:off x="4800" y="2001"/>
                <a:ext cx="0" cy="2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8" name="Line 2805">
                <a:extLst>
                  <a:ext uri="{FF2B5EF4-FFF2-40B4-BE49-F238E27FC236}">
                    <a16:creationId xmlns:a16="http://schemas.microsoft.com/office/drawing/2014/main" id="{C0CEE420-E1D9-518E-92D3-02B9A731D6C5}"/>
                  </a:ext>
                </a:extLst>
              </p:cNvPr>
              <p:cNvSpPr>
                <a:spLocks noChangeShapeType="1"/>
              </p:cNvSpPr>
              <p:nvPr/>
            </p:nvSpPr>
            <p:spPr bwMode="auto">
              <a:xfrm>
                <a:off x="4800" y="2030"/>
                <a:ext cx="9" cy="1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09" name="Line 2806">
                <a:extLst>
                  <a:ext uri="{FF2B5EF4-FFF2-40B4-BE49-F238E27FC236}">
                    <a16:creationId xmlns:a16="http://schemas.microsoft.com/office/drawing/2014/main" id="{1A6BD35A-2677-14DD-2075-269680ECBD93}"/>
                  </a:ext>
                </a:extLst>
              </p:cNvPr>
              <p:cNvSpPr>
                <a:spLocks noChangeShapeType="1"/>
              </p:cNvSpPr>
              <p:nvPr/>
            </p:nvSpPr>
            <p:spPr bwMode="auto">
              <a:xfrm>
                <a:off x="4809" y="2045"/>
                <a:ext cx="1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0" name="Line 2807">
                <a:extLst>
                  <a:ext uri="{FF2B5EF4-FFF2-40B4-BE49-F238E27FC236}">
                    <a16:creationId xmlns:a16="http://schemas.microsoft.com/office/drawing/2014/main" id="{AC7BBEEC-6AFA-FC0F-BD74-BAD0F836ED34}"/>
                  </a:ext>
                </a:extLst>
              </p:cNvPr>
              <p:cNvSpPr>
                <a:spLocks noChangeShapeType="1"/>
              </p:cNvSpPr>
              <p:nvPr/>
            </p:nvSpPr>
            <p:spPr bwMode="auto">
              <a:xfrm>
                <a:off x="4819" y="2083"/>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1" name="Line 2808">
                <a:extLst>
                  <a:ext uri="{FF2B5EF4-FFF2-40B4-BE49-F238E27FC236}">
                    <a16:creationId xmlns:a16="http://schemas.microsoft.com/office/drawing/2014/main" id="{7F7371E2-D5EC-ABCA-99F3-B31016BEDAFF}"/>
                  </a:ext>
                </a:extLst>
              </p:cNvPr>
              <p:cNvSpPr>
                <a:spLocks noChangeShapeType="1"/>
              </p:cNvSpPr>
              <p:nvPr/>
            </p:nvSpPr>
            <p:spPr bwMode="auto">
              <a:xfrm>
                <a:off x="4824" y="2126"/>
                <a:ext cx="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2" name="Line 2809">
                <a:extLst>
                  <a:ext uri="{FF2B5EF4-FFF2-40B4-BE49-F238E27FC236}">
                    <a16:creationId xmlns:a16="http://schemas.microsoft.com/office/drawing/2014/main" id="{9EDE9D07-F744-06CE-F797-EC58263A3804}"/>
                  </a:ext>
                </a:extLst>
              </p:cNvPr>
              <p:cNvSpPr>
                <a:spLocks noChangeShapeType="1"/>
              </p:cNvSpPr>
              <p:nvPr/>
            </p:nvSpPr>
            <p:spPr bwMode="auto">
              <a:xfrm>
                <a:off x="4828" y="2169"/>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3" name="Line 2810">
                <a:extLst>
                  <a:ext uri="{FF2B5EF4-FFF2-40B4-BE49-F238E27FC236}">
                    <a16:creationId xmlns:a16="http://schemas.microsoft.com/office/drawing/2014/main" id="{93BE8073-ED4D-368D-55A2-A7B8E2F2C252}"/>
                  </a:ext>
                </a:extLst>
              </p:cNvPr>
              <p:cNvSpPr>
                <a:spLocks noChangeShapeType="1"/>
              </p:cNvSpPr>
              <p:nvPr/>
            </p:nvSpPr>
            <p:spPr bwMode="auto">
              <a:xfrm>
                <a:off x="4833" y="2208"/>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4" name="Line 2811">
                <a:extLst>
                  <a:ext uri="{FF2B5EF4-FFF2-40B4-BE49-F238E27FC236}">
                    <a16:creationId xmlns:a16="http://schemas.microsoft.com/office/drawing/2014/main" id="{4A594596-F433-0D4E-0566-E5D599F1AEF2}"/>
                  </a:ext>
                </a:extLst>
              </p:cNvPr>
              <p:cNvSpPr>
                <a:spLocks noChangeShapeType="1"/>
              </p:cNvSpPr>
              <p:nvPr/>
            </p:nvSpPr>
            <p:spPr bwMode="auto">
              <a:xfrm>
                <a:off x="4838" y="2251"/>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5" name="Line 2812">
                <a:extLst>
                  <a:ext uri="{FF2B5EF4-FFF2-40B4-BE49-F238E27FC236}">
                    <a16:creationId xmlns:a16="http://schemas.microsoft.com/office/drawing/2014/main" id="{8B68F565-82A5-F83D-7943-CFDD547C5DA0}"/>
                  </a:ext>
                </a:extLst>
              </p:cNvPr>
              <p:cNvSpPr>
                <a:spLocks noChangeShapeType="1"/>
              </p:cNvSpPr>
              <p:nvPr/>
            </p:nvSpPr>
            <p:spPr bwMode="auto">
              <a:xfrm>
                <a:off x="4843" y="2289"/>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6" name="Line 2813">
                <a:extLst>
                  <a:ext uri="{FF2B5EF4-FFF2-40B4-BE49-F238E27FC236}">
                    <a16:creationId xmlns:a16="http://schemas.microsoft.com/office/drawing/2014/main" id="{026813AE-FA48-F991-8C9E-990F6E5D5803}"/>
                  </a:ext>
                </a:extLst>
              </p:cNvPr>
              <p:cNvSpPr>
                <a:spLocks noChangeShapeType="1"/>
              </p:cNvSpPr>
              <p:nvPr/>
            </p:nvSpPr>
            <p:spPr bwMode="auto">
              <a:xfrm>
                <a:off x="4848" y="2332"/>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7" name="Line 2814">
                <a:extLst>
                  <a:ext uri="{FF2B5EF4-FFF2-40B4-BE49-F238E27FC236}">
                    <a16:creationId xmlns:a16="http://schemas.microsoft.com/office/drawing/2014/main" id="{6333369A-20A2-8204-1062-05AF974B7D12}"/>
                  </a:ext>
                </a:extLst>
              </p:cNvPr>
              <p:cNvSpPr>
                <a:spLocks noChangeShapeType="1"/>
              </p:cNvSpPr>
              <p:nvPr/>
            </p:nvSpPr>
            <p:spPr bwMode="auto">
              <a:xfrm>
                <a:off x="4848" y="2371"/>
                <a:ext cx="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8" name="Line 2815">
                <a:extLst>
                  <a:ext uri="{FF2B5EF4-FFF2-40B4-BE49-F238E27FC236}">
                    <a16:creationId xmlns:a16="http://schemas.microsoft.com/office/drawing/2014/main" id="{496E9BAD-61E5-2626-C6FF-A5317B8C0201}"/>
                  </a:ext>
                </a:extLst>
              </p:cNvPr>
              <p:cNvSpPr>
                <a:spLocks noChangeShapeType="1"/>
              </p:cNvSpPr>
              <p:nvPr/>
            </p:nvSpPr>
            <p:spPr bwMode="auto">
              <a:xfrm>
                <a:off x="4852" y="2414"/>
                <a:ext cx="0" cy="1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19" name="Line 2816">
                <a:extLst>
                  <a:ext uri="{FF2B5EF4-FFF2-40B4-BE49-F238E27FC236}">
                    <a16:creationId xmlns:a16="http://schemas.microsoft.com/office/drawing/2014/main" id="{BF3EAD1C-A79D-3813-D23C-6E46F5F070C8}"/>
                  </a:ext>
                </a:extLst>
              </p:cNvPr>
              <p:cNvSpPr>
                <a:spLocks noChangeShapeType="1"/>
              </p:cNvSpPr>
              <p:nvPr/>
            </p:nvSpPr>
            <p:spPr bwMode="auto">
              <a:xfrm>
                <a:off x="4852" y="2428"/>
                <a:ext cx="10" cy="2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0" name="Line 2817">
                <a:extLst>
                  <a:ext uri="{FF2B5EF4-FFF2-40B4-BE49-F238E27FC236}">
                    <a16:creationId xmlns:a16="http://schemas.microsoft.com/office/drawing/2014/main" id="{5057451D-599D-C92E-B28B-4B254CF44F47}"/>
                  </a:ext>
                </a:extLst>
              </p:cNvPr>
              <p:cNvSpPr>
                <a:spLocks noChangeShapeType="1"/>
              </p:cNvSpPr>
              <p:nvPr/>
            </p:nvSpPr>
            <p:spPr bwMode="auto">
              <a:xfrm>
                <a:off x="4862" y="2452"/>
                <a:ext cx="1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1" name="Line 2818">
                <a:extLst>
                  <a:ext uri="{FF2B5EF4-FFF2-40B4-BE49-F238E27FC236}">
                    <a16:creationId xmlns:a16="http://schemas.microsoft.com/office/drawing/2014/main" id="{70C52AE3-2B17-B1BC-BCBD-D215FE9CB25F}"/>
                  </a:ext>
                </a:extLst>
              </p:cNvPr>
              <p:cNvSpPr>
                <a:spLocks noChangeShapeType="1"/>
              </p:cNvSpPr>
              <p:nvPr/>
            </p:nvSpPr>
            <p:spPr bwMode="auto">
              <a:xfrm>
                <a:off x="4872" y="2495"/>
                <a:ext cx="9"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2" name="Line 2819">
                <a:extLst>
                  <a:ext uri="{FF2B5EF4-FFF2-40B4-BE49-F238E27FC236}">
                    <a16:creationId xmlns:a16="http://schemas.microsoft.com/office/drawing/2014/main" id="{21D83A9E-53A1-B4AD-9C71-DB914DC228C7}"/>
                  </a:ext>
                </a:extLst>
              </p:cNvPr>
              <p:cNvSpPr>
                <a:spLocks noChangeShapeType="1"/>
              </p:cNvSpPr>
              <p:nvPr/>
            </p:nvSpPr>
            <p:spPr bwMode="auto">
              <a:xfrm>
                <a:off x="4723" y="898"/>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3" name="Line 2820">
                <a:extLst>
                  <a:ext uri="{FF2B5EF4-FFF2-40B4-BE49-F238E27FC236}">
                    <a16:creationId xmlns:a16="http://schemas.microsoft.com/office/drawing/2014/main" id="{2378817D-DCB1-FC12-A85F-AC0ABED6C9C4}"/>
                  </a:ext>
                </a:extLst>
              </p:cNvPr>
              <p:cNvSpPr>
                <a:spLocks noChangeShapeType="1"/>
              </p:cNvSpPr>
              <p:nvPr/>
            </p:nvSpPr>
            <p:spPr bwMode="auto">
              <a:xfrm>
                <a:off x="4728" y="937"/>
                <a:ext cx="9"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4" name="Line 2821">
                <a:extLst>
                  <a:ext uri="{FF2B5EF4-FFF2-40B4-BE49-F238E27FC236}">
                    <a16:creationId xmlns:a16="http://schemas.microsoft.com/office/drawing/2014/main" id="{E1C91DD0-7CBC-FE7D-5BB8-1F981380916C}"/>
                  </a:ext>
                </a:extLst>
              </p:cNvPr>
              <p:cNvSpPr>
                <a:spLocks noChangeShapeType="1"/>
              </p:cNvSpPr>
              <p:nvPr/>
            </p:nvSpPr>
            <p:spPr bwMode="auto">
              <a:xfrm>
                <a:off x="4737" y="980"/>
                <a:ext cx="1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5" name="Line 2822">
                <a:extLst>
                  <a:ext uri="{FF2B5EF4-FFF2-40B4-BE49-F238E27FC236}">
                    <a16:creationId xmlns:a16="http://schemas.microsoft.com/office/drawing/2014/main" id="{A2D352DA-9C7B-99DF-13F8-00583627F42B}"/>
                  </a:ext>
                </a:extLst>
              </p:cNvPr>
              <p:cNvSpPr>
                <a:spLocks noChangeShapeType="1"/>
              </p:cNvSpPr>
              <p:nvPr/>
            </p:nvSpPr>
            <p:spPr bwMode="auto">
              <a:xfrm>
                <a:off x="4747" y="1018"/>
                <a:ext cx="5"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6" name="Line 2823">
                <a:extLst>
                  <a:ext uri="{FF2B5EF4-FFF2-40B4-BE49-F238E27FC236}">
                    <a16:creationId xmlns:a16="http://schemas.microsoft.com/office/drawing/2014/main" id="{286D70DF-AC0D-A0BE-A122-EB7239C53378}"/>
                  </a:ext>
                </a:extLst>
              </p:cNvPr>
              <p:cNvSpPr>
                <a:spLocks noChangeShapeType="1"/>
              </p:cNvSpPr>
              <p:nvPr/>
            </p:nvSpPr>
            <p:spPr bwMode="auto">
              <a:xfrm>
                <a:off x="4752" y="1023"/>
                <a:ext cx="0"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7" name="Line 2824">
                <a:extLst>
                  <a:ext uri="{FF2B5EF4-FFF2-40B4-BE49-F238E27FC236}">
                    <a16:creationId xmlns:a16="http://schemas.microsoft.com/office/drawing/2014/main" id="{B1A3EDF1-BB15-9B17-02F1-182F95D0D0D6}"/>
                  </a:ext>
                </a:extLst>
              </p:cNvPr>
              <p:cNvSpPr>
                <a:spLocks noChangeShapeType="1"/>
              </p:cNvSpPr>
              <p:nvPr/>
            </p:nvSpPr>
            <p:spPr bwMode="auto">
              <a:xfrm>
                <a:off x="4752" y="1062"/>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8" name="Line 2825">
                <a:extLst>
                  <a:ext uri="{FF2B5EF4-FFF2-40B4-BE49-F238E27FC236}">
                    <a16:creationId xmlns:a16="http://schemas.microsoft.com/office/drawing/2014/main" id="{706C3FA0-93E1-3FA9-44B1-9D3DB7364399}"/>
                  </a:ext>
                </a:extLst>
              </p:cNvPr>
              <p:cNvSpPr>
                <a:spLocks noChangeShapeType="1"/>
              </p:cNvSpPr>
              <p:nvPr/>
            </p:nvSpPr>
            <p:spPr bwMode="auto">
              <a:xfrm>
                <a:off x="4757" y="1100"/>
                <a:ext cx="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29" name="Line 2826">
                <a:extLst>
                  <a:ext uri="{FF2B5EF4-FFF2-40B4-BE49-F238E27FC236}">
                    <a16:creationId xmlns:a16="http://schemas.microsoft.com/office/drawing/2014/main" id="{075FD7CE-0730-231F-F69A-6656DD46E2AF}"/>
                  </a:ext>
                </a:extLst>
              </p:cNvPr>
              <p:cNvSpPr>
                <a:spLocks noChangeShapeType="1"/>
              </p:cNvSpPr>
              <p:nvPr/>
            </p:nvSpPr>
            <p:spPr bwMode="auto">
              <a:xfrm>
                <a:off x="4761" y="1143"/>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0" name="Line 2827">
                <a:extLst>
                  <a:ext uri="{FF2B5EF4-FFF2-40B4-BE49-F238E27FC236}">
                    <a16:creationId xmlns:a16="http://schemas.microsoft.com/office/drawing/2014/main" id="{5488426B-F200-A291-8406-45F4BB4224CF}"/>
                  </a:ext>
                </a:extLst>
              </p:cNvPr>
              <p:cNvSpPr>
                <a:spLocks noChangeShapeType="1"/>
              </p:cNvSpPr>
              <p:nvPr/>
            </p:nvSpPr>
            <p:spPr bwMode="auto">
              <a:xfrm>
                <a:off x="4761" y="1181"/>
                <a:ext cx="5" cy="4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1" name="Line 2828">
                <a:extLst>
                  <a:ext uri="{FF2B5EF4-FFF2-40B4-BE49-F238E27FC236}">
                    <a16:creationId xmlns:a16="http://schemas.microsoft.com/office/drawing/2014/main" id="{1CB9F44A-5639-C746-1B46-71F452635FEB}"/>
                  </a:ext>
                </a:extLst>
              </p:cNvPr>
              <p:cNvSpPr>
                <a:spLocks noChangeShapeType="1"/>
              </p:cNvSpPr>
              <p:nvPr/>
            </p:nvSpPr>
            <p:spPr bwMode="auto">
              <a:xfrm>
                <a:off x="4766" y="1225"/>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2" name="Line 2829">
                <a:extLst>
                  <a:ext uri="{FF2B5EF4-FFF2-40B4-BE49-F238E27FC236}">
                    <a16:creationId xmlns:a16="http://schemas.microsoft.com/office/drawing/2014/main" id="{F51636B8-D493-D5CE-524F-690F217C6C26}"/>
                  </a:ext>
                </a:extLst>
              </p:cNvPr>
              <p:cNvSpPr>
                <a:spLocks noChangeShapeType="1"/>
              </p:cNvSpPr>
              <p:nvPr/>
            </p:nvSpPr>
            <p:spPr bwMode="auto">
              <a:xfrm>
                <a:off x="4771" y="1263"/>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3" name="Line 2830">
                <a:extLst>
                  <a:ext uri="{FF2B5EF4-FFF2-40B4-BE49-F238E27FC236}">
                    <a16:creationId xmlns:a16="http://schemas.microsoft.com/office/drawing/2014/main" id="{67732873-A41A-FBD9-CCCE-91DED32AB838}"/>
                  </a:ext>
                </a:extLst>
              </p:cNvPr>
              <p:cNvSpPr>
                <a:spLocks noChangeShapeType="1"/>
              </p:cNvSpPr>
              <p:nvPr/>
            </p:nvSpPr>
            <p:spPr bwMode="auto">
              <a:xfrm>
                <a:off x="4776" y="1306"/>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4" name="Line 2831">
                <a:extLst>
                  <a:ext uri="{FF2B5EF4-FFF2-40B4-BE49-F238E27FC236}">
                    <a16:creationId xmlns:a16="http://schemas.microsoft.com/office/drawing/2014/main" id="{D2228262-F387-80E8-C5FB-79A5A17F8539}"/>
                  </a:ext>
                </a:extLst>
              </p:cNvPr>
              <p:cNvSpPr>
                <a:spLocks noChangeShapeType="1"/>
              </p:cNvSpPr>
              <p:nvPr/>
            </p:nvSpPr>
            <p:spPr bwMode="auto">
              <a:xfrm>
                <a:off x="4781" y="1349"/>
                <a:ext cx="9"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5" name="Line 2832">
                <a:extLst>
                  <a:ext uri="{FF2B5EF4-FFF2-40B4-BE49-F238E27FC236}">
                    <a16:creationId xmlns:a16="http://schemas.microsoft.com/office/drawing/2014/main" id="{D0769223-17A3-39D2-6E70-A8DB3F106B79}"/>
                  </a:ext>
                </a:extLst>
              </p:cNvPr>
              <p:cNvSpPr>
                <a:spLocks noChangeShapeType="1"/>
              </p:cNvSpPr>
              <p:nvPr/>
            </p:nvSpPr>
            <p:spPr bwMode="auto">
              <a:xfrm>
                <a:off x="4790" y="1388"/>
                <a:ext cx="1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6" name="Line 2833">
                <a:extLst>
                  <a:ext uri="{FF2B5EF4-FFF2-40B4-BE49-F238E27FC236}">
                    <a16:creationId xmlns:a16="http://schemas.microsoft.com/office/drawing/2014/main" id="{6AB69B0A-BB4C-5421-A0FC-A6F3E42C0340}"/>
                  </a:ext>
                </a:extLst>
              </p:cNvPr>
              <p:cNvSpPr>
                <a:spLocks noChangeShapeType="1"/>
              </p:cNvSpPr>
              <p:nvPr/>
            </p:nvSpPr>
            <p:spPr bwMode="auto">
              <a:xfrm>
                <a:off x="4800" y="1426"/>
                <a:ext cx="0"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7" name="Line 2834">
                <a:extLst>
                  <a:ext uri="{FF2B5EF4-FFF2-40B4-BE49-F238E27FC236}">
                    <a16:creationId xmlns:a16="http://schemas.microsoft.com/office/drawing/2014/main" id="{EBE6EB4F-900A-8E4B-B08C-0C5B5ED73805}"/>
                  </a:ext>
                </a:extLst>
              </p:cNvPr>
              <p:cNvSpPr>
                <a:spLocks noChangeShapeType="1"/>
              </p:cNvSpPr>
              <p:nvPr/>
            </p:nvSpPr>
            <p:spPr bwMode="auto">
              <a:xfrm>
                <a:off x="4800" y="1431"/>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8" name="Line 2835">
                <a:extLst>
                  <a:ext uri="{FF2B5EF4-FFF2-40B4-BE49-F238E27FC236}">
                    <a16:creationId xmlns:a16="http://schemas.microsoft.com/office/drawing/2014/main" id="{353FE159-134D-604E-9014-040E88A899DC}"/>
                  </a:ext>
                </a:extLst>
              </p:cNvPr>
              <p:cNvSpPr>
                <a:spLocks noChangeShapeType="1"/>
              </p:cNvSpPr>
              <p:nvPr/>
            </p:nvSpPr>
            <p:spPr bwMode="auto">
              <a:xfrm>
                <a:off x="4805" y="1469"/>
                <a:ext cx="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39" name="Line 2836">
                <a:extLst>
                  <a:ext uri="{FF2B5EF4-FFF2-40B4-BE49-F238E27FC236}">
                    <a16:creationId xmlns:a16="http://schemas.microsoft.com/office/drawing/2014/main" id="{0BEDA250-01B1-3584-FDF2-91C8588D5F70}"/>
                  </a:ext>
                </a:extLst>
              </p:cNvPr>
              <p:cNvSpPr>
                <a:spLocks noChangeShapeType="1"/>
              </p:cNvSpPr>
              <p:nvPr/>
            </p:nvSpPr>
            <p:spPr bwMode="auto">
              <a:xfrm>
                <a:off x="4809" y="1512"/>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0" name="Line 2837">
                <a:extLst>
                  <a:ext uri="{FF2B5EF4-FFF2-40B4-BE49-F238E27FC236}">
                    <a16:creationId xmlns:a16="http://schemas.microsoft.com/office/drawing/2014/main" id="{D7C065C5-6CE9-4864-2080-A0F6F7794010}"/>
                  </a:ext>
                </a:extLst>
              </p:cNvPr>
              <p:cNvSpPr>
                <a:spLocks noChangeShapeType="1"/>
              </p:cNvSpPr>
              <p:nvPr/>
            </p:nvSpPr>
            <p:spPr bwMode="auto">
              <a:xfrm>
                <a:off x="4814" y="1551"/>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1" name="Line 2838">
                <a:extLst>
                  <a:ext uri="{FF2B5EF4-FFF2-40B4-BE49-F238E27FC236}">
                    <a16:creationId xmlns:a16="http://schemas.microsoft.com/office/drawing/2014/main" id="{5E56508D-798D-444B-8290-4B454708200F}"/>
                  </a:ext>
                </a:extLst>
              </p:cNvPr>
              <p:cNvSpPr>
                <a:spLocks noChangeShapeType="1"/>
              </p:cNvSpPr>
              <p:nvPr/>
            </p:nvSpPr>
            <p:spPr bwMode="auto">
              <a:xfrm>
                <a:off x="4814" y="1594"/>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2" name="Line 2839">
                <a:extLst>
                  <a:ext uri="{FF2B5EF4-FFF2-40B4-BE49-F238E27FC236}">
                    <a16:creationId xmlns:a16="http://schemas.microsoft.com/office/drawing/2014/main" id="{C1B42045-E318-DA56-1088-9A6A2DC5F191}"/>
                  </a:ext>
                </a:extLst>
              </p:cNvPr>
              <p:cNvSpPr>
                <a:spLocks noChangeShapeType="1"/>
              </p:cNvSpPr>
              <p:nvPr/>
            </p:nvSpPr>
            <p:spPr bwMode="auto">
              <a:xfrm>
                <a:off x="4819" y="1632"/>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3" name="Line 2840">
                <a:extLst>
                  <a:ext uri="{FF2B5EF4-FFF2-40B4-BE49-F238E27FC236}">
                    <a16:creationId xmlns:a16="http://schemas.microsoft.com/office/drawing/2014/main" id="{A9D6D2C5-2D46-BC14-D384-08721BB25FA3}"/>
                  </a:ext>
                </a:extLst>
              </p:cNvPr>
              <p:cNvSpPr>
                <a:spLocks noChangeShapeType="1"/>
              </p:cNvSpPr>
              <p:nvPr/>
            </p:nvSpPr>
            <p:spPr bwMode="auto">
              <a:xfrm>
                <a:off x="4824" y="1675"/>
                <a:ext cx="4"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4" name="Line 2841">
                <a:extLst>
                  <a:ext uri="{FF2B5EF4-FFF2-40B4-BE49-F238E27FC236}">
                    <a16:creationId xmlns:a16="http://schemas.microsoft.com/office/drawing/2014/main" id="{C7AEFF45-2469-DBD7-BCE4-5A2AFA138CD8}"/>
                  </a:ext>
                </a:extLst>
              </p:cNvPr>
              <p:cNvSpPr>
                <a:spLocks noChangeShapeType="1"/>
              </p:cNvSpPr>
              <p:nvPr/>
            </p:nvSpPr>
            <p:spPr bwMode="auto">
              <a:xfrm>
                <a:off x="4828" y="1714"/>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5" name="Line 2842">
                <a:extLst>
                  <a:ext uri="{FF2B5EF4-FFF2-40B4-BE49-F238E27FC236}">
                    <a16:creationId xmlns:a16="http://schemas.microsoft.com/office/drawing/2014/main" id="{E53C45A4-D2CD-0780-17D6-A869C59455D2}"/>
                  </a:ext>
                </a:extLst>
              </p:cNvPr>
              <p:cNvSpPr>
                <a:spLocks noChangeShapeType="1"/>
              </p:cNvSpPr>
              <p:nvPr/>
            </p:nvSpPr>
            <p:spPr bwMode="auto">
              <a:xfrm>
                <a:off x="4833" y="1757"/>
                <a:ext cx="1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6" name="Line 2843">
                <a:extLst>
                  <a:ext uri="{FF2B5EF4-FFF2-40B4-BE49-F238E27FC236}">
                    <a16:creationId xmlns:a16="http://schemas.microsoft.com/office/drawing/2014/main" id="{B6CD5F31-2A5A-EB7F-D3A2-330E70E3815D}"/>
                  </a:ext>
                </a:extLst>
              </p:cNvPr>
              <p:cNvSpPr>
                <a:spLocks noChangeShapeType="1"/>
              </p:cNvSpPr>
              <p:nvPr/>
            </p:nvSpPr>
            <p:spPr bwMode="auto">
              <a:xfrm>
                <a:off x="4843" y="1800"/>
                <a:ext cx="9"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7" name="Line 2844">
                <a:extLst>
                  <a:ext uri="{FF2B5EF4-FFF2-40B4-BE49-F238E27FC236}">
                    <a16:creationId xmlns:a16="http://schemas.microsoft.com/office/drawing/2014/main" id="{B912D364-6D10-46DA-42A4-A6BFDCA640A9}"/>
                  </a:ext>
                </a:extLst>
              </p:cNvPr>
              <p:cNvSpPr>
                <a:spLocks noChangeShapeType="1"/>
              </p:cNvSpPr>
              <p:nvPr/>
            </p:nvSpPr>
            <p:spPr bwMode="auto">
              <a:xfrm>
                <a:off x="4852" y="1838"/>
                <a:ext cx="0" cy="5"/>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8" name="Line 2845">
                <a:extLst>
                  <a:ext uri="{FF2B5EF4-FFF2-40B4-BE49-F238E27FC236}">
                    <a16:creationId xmlns:a16="http://schemas.microsoft.com/office/drawing/2014/main" id="{77747576-0436-5136-F897-3B05ACB3EC9B}"/>
                  </a:ext>
                </a:extLst>
              </p:cNvPr>
              <p:cNvSpPr>
                <a:spLocks noChangeShapeType="1"/>
              </p:cNvSpPr>
              <p:nvPr/>
            </p:nvSpPr>
            <p:spPr bwMode="auto">
              <a:xfrm>
                <a:off x="4852" y="1843"/>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49" name="Line 2846">
                <a:extLst>
                  <a:ext uri="{FF2B5EF4-FFF2-40B4-BE49-F238E27FC236}">
                    <a16:creationId xmlns:a16="http://schemas.microsoft.com/office/drawing/2014/main" id="{A2B67CBD-AFE4-5851-A4DE-01761F377D07}"/>
                  </a:ext>
                </a:extLst>
              </p:cNvPr>
              <p:cNvSpPr>
                <a:spLocks noChangeShapeType="1"/>
              </p:cNvSpPr>
              <p:nvPr/>
            </p:nvSpPr>
            <p:spPr bwMode="auto">
              <a:xfrm>
                <a:off x="4857" y="1881"/>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0" name="Line 2847">
                <a:extLst>
                  <a:ext uri="{FF2B5EF4-FFF2-40B4-BE49-F238E27FC236}">
                    <a16:creationId xmlns:a16="http://schemas.microsoft.com/office/drawing/2014/main" id="{5B43EAA9-D7DC-B409-C4F7-626D7E8E50D1}"/>
                  </a:ext>
                </a:extLst>
              </p:cNvPr>
              <p:cNvSpPr>
                <a:spLocks noChangeShapeType="1"/>
              </p:cNvSpPr>
              <p:nvPr/>
            </p:nvSpPr>
            <p:spPr bwMode="auto">
              <a:xfrm>
                <a:off x="4862" y="1920"/>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1" name="Line 2848">
                <a:extLst>
                  <a:ext uri="{FF2B5EF4-FFF2-40B4-BE49-F238E27FC236}">
                    <a16:creationId xmlns:a16="http://schemas.microsoft.com/office/drawing/2014/main" id="{7D6F5FA1-E25C-EBFB-371B-255359878215}"/>
                  </a:ext>
                </a:extLst>
              </p:cNvPr>
              <p:cNvSpPr>
                <a:spLocks noChangeShapeType="1"/>
              </p:cNvSpPr>
              <p:nvPr/>
            </p:nvSpPr>
            <p:spPr bwMode="auto">
              <a:xfrm>
                <a:off x="4862" y="1963"/>
                <a:ext cx="5"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2" name="Line 2849">
                <a:extLst>
                  <a:ext uri="{FF2B5EF4-FFF2-40B4-BE49-F238E27FC236}">
                    <a16:creationId xmlns:a16="http://schemas.microsoft.com/office/drawing/2014/main" id="{69E61C5D-AEEF-15DD-91D1-D8711AB43BF8}"/>
                  </a:ext>
                </a:extLst>
              </p:cNvPr>
              <p:cNvSpPr>
                <a:spLocks noChangeShapeType="1"/>
              </p:cNvSpPr>
              <p:nvPr/>
            </p:nvSpPr>
            <p:spPr bwMode="auto">
              <a:xfrm>
                <a:off x="4867" y="2001"/>
                <a:ext cx="5" cy="44"/>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3" name="Line 2850">
                <a:extLst>
                  <a:ext uri="{FF2B5EF4-FFF2-40B4-BE49-F238E27FC236}">
                    <a16:creationId xmlns:a16="http://schemas.microsoft.com/office/drawing/2014/main" id="{47F4D212-0225-74EE-3C31-9413756644C4}"/>
                  </a:ext>
                </a:extLst>
              </p:cNvPr>
              <p:cNvSpPr>
                <a:spLocks noChangeShapeType="1"/>
              </p:cNvSpPr>
              <p:nvPr/>
            </p:nvSpPr>
            <p:spPr bwMode="auto">
              <a:xfrm>
                <a:off x="4872" y="2045"/>
                <a:ext cx="4"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4" name="Line 2851">
                <a:extLst>
                  <a:ext uri="{FF2B5EF4-FFF2-40B4-BE49-F238E27FC236}">
                    <a16:creationId xmlns:a16="http://schemas.microsoft.com/office/drawing/2014/main" id="{F733F6F1-A5E7-E2C1-8611-4E536AA606C8}"/>
                  </a:ext>
                </a:extLst>
              </p:cNvPr>
              <p:cNvSpPr>
                <a:spLocks noChangeShapeType="1"/>
              </p:cNvSpPr>
              <p:nvPr/>
            </p:nvSpPr>
            <p:spPr bwMode="auto">
              <a:xfrm>
                <a:off x="4876" y="2083"/>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5" name="Line 2852">
                <a:extLst>
                  <a:ext uri="{FF2B5EF4-FFF2-40B4-BE49-F238E27FC236}">
                    <a16:creationId xmlns:a16="http://schemas.microsoft.com/office/drawing/2014/main" id="{0536C13F-24F6-E2DB-B544-AFC1F601971E}"/>
                  </a:ext>
                </a:extLst>
              </p:cNvPr>
              <p:cNvSpPr>
                <a:spLocks noChangeShapeType="1"/>
              </p:cNvSpPr>
              <p:nvPr/>
            </p:nvSpPr>
            <p:spPr bwMode="auto">
              <a:xfrm>
                <a:off x="4876" y="2126"/>
                <a:ext cx="1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6" name="Line 2853">
                <a:extLst>
                  <a:ext uri="{FF2B5EF4-FFF2-40B4-BE49-F238E27FC236}">
                    <a16:creationId xmlns:a16="http://schemas.microsoft.com/office/drawing/2014/main" id="{02C87B14-2725-AA04-8819-5AEB2B172E43}"/>
                  </a:ext>
                </a:extLst>
              </p:cNvPr>
              <p:cNvSpPr>
                <a:spLocks noChangeShapeType="1"/>
              </p:cNvSpPr>
              <p:nvPr/>
            </p:nvSpPr>
            <p:spPr bwMode="auto">
              <a:xfrm>
                <a:off x="4886" y="2169"/>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7" name="Line 2854">
                <a:extLst>
                  <a:ext uri="{FF2B5EF4-FFF2-40B4-BE49-F238E27FC236}">
                    <a16:creationId xmlns:a16="http://schemas.microsoft.com/office/drawing/2014/main" id="{12A019F4-0ED1-12AB-97E2-99E20D808482}"/>
                  </a:ext>
                </a:extLst>
              </p:cNvPr>
              <p:cNvSpPr>
                <a:spLocks noChangeShapeType="1"/>
              </p:cNvSpPr>
              <p:nvPr/>
            </p:nvSpPr>
            <p:spPr bwMode="auto">
              <a:xfrm>
                <a:off x="4891" y="2208"/>
                <a:ext cx="9"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8" name="Line 2855">
                <a:extLst>
                  <a:ext uri="{FF2B5EF4-FFF2-40B4-BE49-F238E27FC236}">
                    <a16:creationId xmlns:a16="http://schemas.microsoft.com/office/drawing/2014/main" id="{992BE050-3C8E-415C-FCA1-1EDD905D0FF1}"/>
                  </a:ext>
                </a:extLst>
              </p:cNvPr>
              <p:cNvSpPr>
                <a:spLocks noChangeShapeType="1"/>
              </p:cNvSpPr>
              <p:nvPr/>
            </p:nvSpPr>
            <p:spPr bwMode="auto">
              <a:xfrm>
                <a:off x="4900" y="2251"/>
                <a:ext cx="5" cy="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59" name="Line 2856">
                <a:extLst>
                  <a:ext uri="{FF2B5EF4-FFF2-40B4-BE49-F238E27FC236}">
                    <a16:creationId xmlns:a16="http://schemas.microsoft.com/office/drawing/2014/main" id="{6927D956-6E55-27E4-382E-99BD282A0982}"/>
                  </a:ext>
                </a:extLst>
              </p:cNvPr>
              <p:cNvSpPr>
                <a:spLocks noChangeShapeType="1"/>
              </p:cNvSpPr>
              <p:nvPr/>
            </p:nvSpPr>
            <p:spPr bwMode="auto">
              <a:xfrm>
                <a:off x="4905" y="2260"/>
                <a:ext cx="5" cy="2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0" name="Line 2857">
                <a:extLst>
                  <a:ext uri="{FF2B5EF4-FFF2-40B4-BE49-F238E27FC236}">
                    <a16:creationId xmlns:a16="http://schemas.microsoft.com/office/drawing/2014/main" id="{AB64C440-92B2-DF16-B678-BBDE9F3B9917}"/>
                  </a:ext>
                </a:extLst>
              </p:cNvPr>
              <p:cNvSpPr>
                <a:spLocks noChangeShapeType="1"/>
              </p:cNvSpPr>
              <p:nvPr/>
            </p:nvSpPr>
            <p:spPr bwMode="auto">
              <a:xfrm>
                <a:off x="4910" y="2289"/>
                <a:ext cx="0"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1" name="Line 2858">
                <a:extLst>
                  <a:ext uri="{FF2B5EF4-FFF2-40B4-BE49-F238E27FC236}">
                    <a16:creationId xmlns:a16="http://schemas.microsoft.com/office/drawing/2014/main" id="{348245F1-6CEF-3A16-1515-126A581BFA9C}"/>
                  </a:ext>
                </a:extLst>
              </p:cNvPr>
              <p:cNvSpPr>
                <a:spLocks noChangeShapeType="1"/>
              </p:cNvSpPr>
              <p:nvPr/>
            </p:nvSpPr>
            <p:spPr bwMode="auto">
              <a:xfrm>
                <a:off x="4910" y="2332"/>
                <a:ext cx="5" cy="39"/>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2" name="Line 2859">
                <a:extLst>
                  <a:ext uri="{FF2B5EF4-FFF2-40B4-BE49-F238E27FC236}">
                    <a16:creationId xmlns:a16="http://schemas.microsoft.com/office/drawing/2014/main" id="{E45ED22F-08C0-927E-A0D9-0DFE9C87950A}"/>
                  </a:ext>
                </a:extLst>
              </p:cNvPr>
              <p:cNvSpPr>
                <a:spLocks noChangeShapeType="1"/>
              </p:cNvSpPr>
              <p:nvPr/>
            </p:nvSpPr>
            <p:spPr bwMode="auto">
              <a:xfrm>
                <a:off x="4915" y="2371"/>
                <a:ext cx="4"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3" name="Line 2860">
                <a:extLst>
                  <a:ext uri="{FF2B5EF4-FFF2-40B4-BE49-F238E27FC236}">
                    <a16:creationId xmlns:a16="http://schemas.microsoft.com/office/drawing/2014/main" id="{5B73D6D0-0660-E8E1-2661-48D7F7F714A0}"/>
                  </a:ext>
                </a:extLst>
              </p:cNvPr>
              <p:cNvSpPr>
                <a:spLocks noChangeShapeType="1"/>
              </p:cNvSpPr>
              <p:nvPr/>
            </p:nvSpPr>
            <p:spPr bwMode="auto">
              <a:xfrm>
                <a:off x="4919" y="2414"/>
                <a:ext cx="0" cy="38"/>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4" name="Line 2861">
                <a:extLst>
                  <a:ext uri="{FF2B5EF4-FFF2-40B4-BE49-F238E27FC236}">
                    <a16:creationId xmlns:a16="http://schemas.microsoft.com/office/drawing/2014/main" id="{24A448AC-80F6-B9D1-9226-60731B43DA43}"/>
                  </a:ext>
                </a:extLst>
              </p:cNvPr>
              <p:cNvSpPr>
                <a:spLocks noChangeShapeType="1"/>
              </p:cNvSpPr>
              <p:nvPr/>
            </p:nvSpPr>
            <p:spPr bwMode="auto">
              <a:xfrm>
                <a:off x="4919" y="2452"/>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5" name="Line 2862">
                <a:extLst>
                  <a:ext uri="{FF2B5EF4-FFF2-40B4-BE49-F238E27FC236}">
                    <a16:creationId xmlns:a16="http://schemas.microsoft.com/office/drawing/2014/main" id="{CFD0A30F-7FB8-3430-88B7-EB827B781FD7}"/>
                  </a:ext>
                </a:extLst>
              </p:cNvPr>
              <p:cNvSpPr>
                <a:spLocks noChangeShapeType="1"/>
              </p:cNvSpPr>
              <p:nvPr/>
            </p:nvSpPr>
            <p:spPr bwMode="auto">
              <a:xfrm>
                <a:off x="4924" y="2495"/>
                <a:ext cx="5" cy="43"/>
              </a:xfrm>
              <a:prstGeom prst="line">
                <a:avLst/>
              </a:prstGeom>
              <a:noFill/>
              <a:ln w="12700">
                <a:solidFill>
                  <a:srgbClr val="0000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6" name="Line 2863">
                <a:extLst>
                  <a:ext uri="{FF2B5EF4-FFF2-40B4-BE49-F238E27FC236}">
                    <a16:creationId xmlns:a16="http://schemas.microsoft.com/office/drawing/2014/main" id="{7F9CF64A-4528-E92F-1A59-8CF67A4ABE6A}"/>
                  </a:ext>
                </a:extLst>
              </p:cNvPr>
              <p:cNvSpPr>
                <a:spLocks noChangeShapeType="1"/>
              </p:cNvSpPr>
              <p:nvPr/>
            </p:nvSpPr>
            <p:spPr bwMode="auto">
              <a:xfrm>
                <a:off x="4637" y="898"/>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7" name="Line 2864">
                <a:extLst>
                  <a:ext uri="{FF2B5EF4-FFF2-40B4-BE49-F238E27FC236}">
                    <a16:creationId xmlns:a16="http://schemas.microsoft.com/office/drawing/2014/main" id="{4BF66136-8349-FB8A-E7D2-6F9B952CE3BC}"/>
                  </a:ext>
                </a:extLst>
              </p:cNvPr>
              <p:cNvSpPr>
                <a:spLocks noChangeShapeType="1"/>
              </p:cNvSpPr>
              <p:nvPr/>
            </p:nvSpPr>
            <p:spPr bwMode="auto">
              <a:xfrm>
                <a:off x="4642" y="937"/>
                <a:ext cx="0"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8" name="Line 2865">
                <a:extLst>
                  <a:ext uri="{FF2B5EF4-FFF2-40B4-BE49-F238E27FC236}">
                    <a16:creationId xmlns:a16="http://schemas.microsoft.com/office/drawing/2014/main" id="{F8872642-08E7-C5C6-8864-80F152A9EC4B}"/>
                  </a:ext>
                </a:extLst>
              </p:cNvPr>
              <p:cNvSpPr>
                <a:spLocks noChangeShapeType="1"/>
              </p:cNvSpPr>
              <p:nvPr/>
            </p:nvSpPr>
            <p:spPr bwMode="auto">
              <a:xfrm>
                <a:off x="4642" y="980"/>
                <a:ext cx="4" cy="2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69" name="Line 2866">
                <a:extLst>
                  <a:ext uri="{FF2B5EF4-FFF2-40B4-BE49-F238E27FC236}">
                    <a16:creationId xmlns:a16="http://schemas.microsoft.com/office/drawing/2014/main" id="{7DCE86EF-1261-5508-67E2-C3B497CBCBC2}"/>
                  </a:ext>
                </a:extLst>
              </p:cNvPr>
              <p:cNvSpPr>
                <a:spLocks noChangeShapeType="1"/>
              </p:cNvSpPr>
              <p:nvPr/>
            </p:nvSpPr>
            <p:spPr bwMode="auto">
              <a:xfrm>
                <a:off x="4646" y="1009"/>
                <a:ext cx="0" cy="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0" name="Line 2867">
                <a:extLst>
                  <a:ext uri="{FF2B5EF4-FFF2-40B4-BE49-F238E27FC236}">
                    <a16:creationId xmlns:a16="http://schemas.microsoft.com/office/drawing/2014/main" id="{0516341B-9B2D-21A1-E64D-BE66D4C5A1A2}"/>
                  </a:ext>
                </a:extLst>
              </p:cNvPr>
              <p:cNvSpPr>
                <a:spLocks noChangeShapeType="1"/>
              </p:cNvSpPr>
              <p:nvPr/>
            </p:nvSpPr>
            <p:spPr bwMode="auto">
              <a:xfrm>
                <a:off x="4646" y="1018"/>
                <a:ext cx="10" cy="44"/>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1" name="Line 2868">
                <a:extLst>
                  <a:ext uri="{FF2B5EF4-FFF2-40B4-BE49-F238E27FC236}">
                    <a16:creationId xmlns:a16="http://schemas.microsoft.com/office/drawing/2014/main" id="{DDCE6AF9-CFE1-CA4D-7D9F-32FF3C4F33F2}"/>
                  </a:ext>
                </a:extLst>
              </p:cNvPr>
              <p:cNvSpPr>
                <a:spLocks noChangeShapeType="1"/>
              </p:cNvSpPr>
              <p:nvPr/>
            </p:nvSpPr>
            <p:spPr bwMode="auto">
              <a:xfrm>
                <a:off x="4656" y="1062"/>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2" name="Line 2869">
                <a:extLst>
                  <a:ext uri="{FF2B5EF4-FFF2-40B4-BE49-F238E27FC236}">
                    <a16:creationId xmlns:a16="http://schemas.microsoft.com/office/drawing/2014/main" id="{D46EF79A-DAC8-5DA4-65F6-568492C73C42}"/>
                  </a:ext>
                </a:extLst>
              </p:cNvPr>
              <p:cNvSpPr>
                <a:spLocks noChangeShapeType="1"/>
              </p:cNvSpPr>
              <p:nvPr/>
            </p:nvSpPr>
            <p:spPr bwMode="auto">
              <a:xfrm>
                <a:off x="4661" y="1100"/>
                <a:ext cx="9"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3" name="Line 2870">
                <a:extLst>
                  <a:ext uri="{FF2B5EF4-FFF2-40B4-BE49-F238E27FC236}">
                    <a16:creationId xmlns:a16="http://schemas.microsoft.com/office/drawing/2014/main" id="{7BBD22A6-2F01-93C3-F9AB-B341A6C52261}"/>
                  </a:ext>
                </a:extLst>
              </p:cNvPr>
              <p:cNvSpPr>
                <a:spLocks noChangeShapeType="1"/>
              </p:cNvSpPr>
              <p:nvPr/>
            </p:nvSpPr>
            <p:spPr bwMode="auto">
              <a:xfrm>
                <a:off x="4670" y="1143"/>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4" name="Line 2871">
                <a:extLst>
                  <a:ext uri="{FF2B5EF4-FFF2-40B4-BE49-F238E27FC236}">
                    <a16:creationId xmlns:a16="http://schemas.microsoft.com/office/drawing/2014/main" id="{5F7C83CF-FF69-6146-FB22-DF9623ED29FE}"/>
                  </a:ext>
                </a:extLst>
              </p:cNvPr>
              <p:cNvSpPr>
                <a:spLocks noChangeShapeType="1"/>
              </p:cNvSpPr>
              <p:nvPr/>
            </p:nvSpPr>
            <p:spPr bwMode="auto">
              <a:xfrm>
                <a:off x="4675" y="1181"/>
                <a:ext cx="5" cy="44"/>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5" name="Line 2872">
                <a:extLst>
                  <a:ext uri="{FF2B5EF4-FFF2-40B4-BE49-F238E27FC236}">
                    <a16:creationId xmlns:a16="http://schemas.microsoft.com/office/drawing/2014/main" id="{0CD086BA-9199-FC4D-2392-2178FDE0DA85}"/>
                  </a:ext>
                </a:extLst>
              </p:cNvPr>
              <p:cNvSpPr>
                <a:spLocks noChangeShapeType="1"/>
              </p:cNvSpPr>
              <p:nvPr/>
            </p:nvSpPr>
            <p:spPr bwMode="auto">
              <a:xfrm>
                <a:off x="4680" y="1225"/>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6" name="Line 2873">
                <a:extLst>
                  <a:ext uri="{FF2B5EF4-FFF2-40B4-BE49-F238E27FC236}">
                    <a16:creationId xmlns:a16="http://schemas.microsoft.com/office/drawing/2014/main" id="{B56A9323-E427-C217-79FB-3AB5BA65C97F}"/>
                  </a:ext>
                </a:extLst>
              </p:cNvPr>
              <p:cNvSpPr>
                <a:spLocks noChangeShapeType="1"/>
              </p:cNvSpPr>
              <p:nvPr/>
            </p:nvSpPr>
            <p:spPr bwMode="auto">
              <a:xfrm>
                <a:off x="4685" y="1263"/>
                <a:ext cx="0"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7" name="Line 2874">
                <a:extLst>
                  <a:ext uri="{FF2B5EF4-FFF2-40B4-BE49-F238E27FC236}">
                    <a16:creationId xmlns:a16="http://schemas.microsoft.com/office/drawing/2014/main" id="{4372E692-F047-D7D5-168D-20E3F1D5251A}"/>
                  </a:ext>
                </a:extLst>
              </p:cNvPr>
              <p:cNvSpPr>
                <a:spLocks noChangeShapeType="1"/>
              </p:cNvSpPr>
              <p:nvPr/>
            </p:nvSpPr>
            <p:spPr bwMode="auto">
              <a:xfrm>
                <a:off x="4685" y="1306"/>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8" name="Line 2875">
                <a:extLst>
                  <a:ext uri="{FF2B5EF4-FFF2-40B4-BE49-F238E27FC236}">
                    <a16:creationId xmlns:a16="http://schemas.microsoft.com/office/drawing/2014/main" id="{1EB8C913-7515-A612-9E14-F44EFDCF3A94}"/>
                  </a:ext>
                </a:extLst>
              </p:cNvPr>
              <p:cNvSpPr>
                <a:spLocks noChangeShapeType="1"/>
              </p:cNvSpPr>
              <p:nvPr/>
            </p:nvSpPr>
            <p:spPr bwMode="auto">
              <a:xfrm>
                <a:off x="4690" y="1349"/>
                <a:ext cx="4"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79" name="Line 2876">
                <a:extLst>
                  <a:ext uri="{FF2B5EF4-FFF2-40B4-BE49-F238E27FC236}">
                    <a16:creationId xmlns:a16="http://schemas.microsoft.com/office/drawing/2014/main" id="{EB5FC35C-2E7E-F0EE-51EE-BC180FEB9794}"/>
                  </a:ext>
                </a:extLst>
              </p:cNvPr>
              <p:cNvSpPr>
                <a:spLocks noChangeShapeType="1"/>
              </p:cNvSpPr>
              <p:nvPr/>
            </p:nvSpPr>
            <p:spPr bwMode="auto">
              <a:xfrm>
                <a:off x="4694" y="1388"/>
                <a:ext cx="5" cy="3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0" name="Line 2877">
                <a:extLst>
                  <a:ext uri="{FF2B5EF4-FFF2-40B4-BE49-F238E27FC236}">
                    <a16:creationId xmlns:a16="http://schemas.microsoft.com/office/drawing/2014/main" id="{0884675F-D0B9-F743-3F9F-AAE5AD794ECA}"/>
                  </a:ext>
                </a:extLst>
              </p:cNvPr>
              <p:cNvSpPr>
                <a:spLocks noChangeShapeType="1"/>
              </p:cNvSpPr>
              <p:nvPr/>
            </p:nvSpPr>
            <p:spPr bwMode="auto">
              <a:xfrm>
                <a:off x="4699" y="1421"/>
                <a:ext cx="0" cy="10"/>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1" name="Line 2878">
                <a:extLst>
                  <a:ext uri="{FF2B5EF4-FFF2-40B4-BE49-F238E27FC236}">
                    <a16:creationId xmlns:a16="http://schemas.microsoft.com/office/drawing/2014/main" id="{DB9FAD22-4356-BAE1-7587-82F453051D76}"/>
                  </a:ext>
                </a:extLst>
              </p:cNvPr>
              <p:cNvSpPr>
                <a:spLocks noChangeShapeType="1"/>
              </p:cNvSpPr>
              <p:nvPr/>
            </p:nvSpPr>
            <p:spPr bwMode="auto">
              <a:xfrm>
                <a:off x="4699" y="1431"/>
                <a:ext cx="10"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2" name="Line 2879">
                <a:extLst>
                  <a:ext uri="{FF2B5EF4-FFF2-40B4-BE49-F238E27FC236}">
                    <a16:creationId xmlns:a16="http://schemas.microsoft.com/office/drawing/2014/main" id="{6771FD71-7823-6392-0509-6AA54ECF8F02}"/>
                  </a:ext>
                </a:extLst>
              </p:cNvPr>
              <p:cNvSpPr>
                <a:spLocks noChangeShapeType="1"/>
              </p:cNvSpPr>
              <p:nvPr/>
            </p:nvSpPr>
            <p:spPr bwMode="auto">
              <a:xfrm>
                <a:off x="4709" y="1469"/>
                <a:ext cx="4"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3" name="Line 2880">
                <a:extLst>
                  <a:ext uri="{FF2B5EF4-FFF2-40B4-BE49-F238E27FC236}">
                    <a16:creationId xmlns:a16="http://schemas.microsoft.com/office/drawing/2014/main" id="{B943CDCD-4C55-736A-C732-2238E3C2D348}"/>
                  </a:ext>
                </a:extLst>
              </p:cNvPr>
              <p:cNvSpPr>
                <a:spLocks noChangeShapeType="1"/>
              </p:cNvSpPr>
              <p:nvPr/>
            </p:nvSpPr>
            <p:spPr bwMode="auto">
              <a:xfrm>
                <a:off x="4713" y="1512"/>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4" name="Line 2881">
                <a:extLst>
                  <a:ext uri="{FF2B5EF4-FFF2-40B4-BE49-F238E27FC236}">
                    <a16:creationId xmlns:a16="http://schemas.microsoft.com/office/drawing/2014/main" id="{A3AE4855-F55C-8342-346E-3C5BAD338C24}"/>
                  </a:ext>
                </a:extLst>
              </p:cNvPr>
              <p:cNvSpPr>
                <a:spLocks noChangeShapeType="1"/>
              </p:cNvSpPr>
              <p:nvPr/>
            </p:nvSpPr>
            <p:spPr bwMode="auto">
              <a:xfrm>
                <a:off x="4718" y="1551"/>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5" name="Line 2882">
                <a:extLst>
                  <a:ext uri="{FF2B5EF4-FFF2-40B4-BE49-F238E27FC236}">
                    <a16:creationId xmlns:a16="http://schemas.microsoft.com/office/drawing/2014/main" id="{FD9567BB-7895-4155-584F-3E4762EAEC31}"/>
                  </a:ext>
                </a:extLst>
              </p:cNvPr>
              <p:cNvSpPr>
                <a:spLocks noChangeShapeType="1"/>
              </p:cNvSpPr>
              <p:nvPr/>
            </p:nvSpPr>
            <p:spPr bwMode="auto">
              <a:xfrm>
                <a:off x="4723" y="1594"/>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6" name="Line 2883">
                <a:extLst>
                  <a:ext uri="{FF2B5EF4-FFF2-40B4-BE49-F238E27FC236}">
                    <a16:creationId xmlns:a16="http://schemas.microsoft.com/office/drawing/2014/main" id="{3C08727D-D748-C3A9-B733-9D07177DFC11}"/>
                  </a:ext>
                </a:extLst>
              </p:cNvPr>
              <p:cNvSpPr>
                <a:spLocks noChangeShapeType="1"/>
              </p:cNvSpPr>
              <p:nvPr/>
            </p:nvSpPr>
            <p:spPr bwMode="auto">
              <a:xfrm>
                <a:off x="4728" y="1632"/>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7" name="Line 2884">
                <a:extLst>
                  <a:ext uri="{FF2B5EF4-FFF2-40B4-BE49-F238E27FC236}">
                    <a16:creationId xmlns:a16="http://schemas.microsoft.com/office/drawing/2014/main" id="{C289C77B-A1F2-05A9-31A0-88F84D6E8418}"/>
                  </a:ext>
                </a:extLst>
              </p:cNvPr>
              <p:cNvSpPr>
                <a:spLocks noChangeShapeType="1"/>
              </p:cNvSpPr>
              <p:nvPr/>
            </p:nvSpPr>
            <p:spPr bwMode="auto">
              <a:xfrm>
                <a:off x="4733" y="1675"/>
                <a:ext cx="4"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8" name="Line 2885">
                <a:extLst>
                  <a:ext uri="{FF2B5EF4-FFF2-40B4-BE49-F238E27FC236}">
                    <a16:creationId xmlns:a16="http://schemas.microsoft.com/office/drawing/2014/main" id="{258DD0FD-4069-59ED-6D16-0D2CDDB739BE}"/>
                  </a:ext>
                </a:extLst>
              </p:cNvPr>
              <p:cNvSpPr>
                <a:spLocks noChangeShapeType="1"/>
              </p:cNvSpPr>
              <p:nvPr/>
            </p:nvSpPr>
            <p:spPr bwMode="auto">
              <a:xfrm>
                <a:off x="4737" y="1714"/>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89" name="Line 2886">
                <a:extLst>
                  <a:ext uri="{FF2B5EF4-FFF2-40B4-BE49-F238E27FC236}">
                    <a16:creationId xmlns:a16="http://schemas.microsoft.com/office/drawing/2014/main" id="{FEC20FA3-7E1E-2835-7BA8-287233577499}"/>
                  </a:ext>
                </a:extLst>
              </p:cNvPr>
              <p:cNvSpPr>
                <a:spLocks noChangeShapeType="1"/>
              </p:cNvSpPr>
              <p:nvPr/>
            </p:nvSpPr>
            <p:spPr bwMode="auto">
              <a:xfrm>
                <a:off x="4742" y="1757"/>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0" name="Line 2887">
                <a:extLst>
                  <a:ext uri="{FF2B5EF4-FFF2-40B4-BE49-F238E27FC236}">
                    <a16:creationId xmlns:a16="http://schemas.microsoft.com/office/drawing/2014/main" id="{39D2835F-8462-5B57-95A3-66E6D7C74FD5}"/>
                  </a:ext>
                </a:extLst>
              </p:cNvPr>
              <p:cNvSpPr>
                <a:spLocks noChangeShapeType="1"/>
              </p:cNvSpPr>
              <p:nvPr/>
            </p:nvSpPr>
            <p:spPr bwMode="auto">
              <a:xfrm>
                <a:off x="4747" y="1800"/>
                <a:ext cx="5" cy="2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1" name="Line 2888">
                <a:extLst>
                  <a:ext uri="{FF2B5EF4-FFF2-40B4-BE49-F238E27FC236}">
                    <a16:creationId xmlns:a16="http://schemas.microsoft.com/office/drawing/2014/main" id="{D7271E4C-F9F5-C52B-B896-8ED4234C05AE}"/>
                  </a:ext>
                </a:extLst>
              </p:cNvPr>
              <p:cNvSpPr>
                <a:spLocks noChangeShapeType="1"/>
              </p:cNvSpPr>
              <p:nvPr/>
            </p:nvSpPr>
            <p:spPr bwMode="auto">
              <a:xfrm>
                <a:off x="4752" y="1829"/>
                <a:ext cx="0" cy="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2" name="Line 2889">
                <a:extLst>
                  <a:ext uri="{FF2B5EF4-FFF2-40B4-BE49-F238E27FC236}">
                    <a16:creationId xmlns:a16="http://schemas.microsoft.com/office/drawing/2014/main" id="{2FFE7D6E-7AB9-0A6E-B244-9400877C51E4}"/>
                  </a:ext>
                </a:extLst>
              </p:cNvPr>
              <p:cNvSpPr>
                <a:spLocks noChangeShapeType="1"/>
              </p:cNvSpPr>
              <p:nvPr/>
            </p:nvSpPr>
            <p:spPr bwMode="auto">
              <a:xfrm>
                <a:off x="4752" y="1838"/>
                <a:ext cx="9"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3" name="Line 2890">
                <a:extLst>
                  <a:ext uri="{FF2B5EF4-FFF2-40B4-BE49-F238E27FC236}">
                    <a16:creationId xmlns:a16="http://schemas.microsoft.com/office/drawing/2014/main" id="{8D0450E4-A849-C965-0E81-65A7C4DE53E3}"/>
                  </a:ext>
                </a:extLst>
              </p:cNvPr>
              <p:cNvSpPr>
                <a:spLocks noChangeShapeType="1"/>
              </p:cNvSpPr>
              <p:nvPr/>
            </p:nvSpPr>
            <p:spPr bwMode="auto">
              <a:xfrm>
                <a:off x="4761" y="1881"/>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4" name="Line 2891">
                <a:extLst>
                  <a:ext uri="{FF2B5EF4-FFF2-40B4-BE49-F238E27FC236}">
                    <a16:creationId xmlns:a16="http://schemas.microsoft.com/office/drawing/2014/main" id="{442C6D7B-2F39-40CD-FCAB-ADB147DA4A49}"/>
                  </a:ext>
                </a:extLst>
              </p:cNvPr>
              <p:cNvSpPr>
                <a:spLocks noChangeShapeType="1"/>
              </p:cNvSpPr>
              <p:nvPr/>
            </p:nvSpPr>
            <p:spPr bwMode="auto">
              <a:xfrm>
                <a:off x="4766" y="1920"/>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5" name="Line 2892">
                <a:extLst>
                  <a:ext uri="{FF2B5EF4-FFF2-40B4-BE49-F238E27FC236}">
                    <a16:creationId xmlns:a16="http://schemas.microsoft.com/office/drawing/2014/main" id="{6137415E-3D42-8A0F-E897-1E9378CBAD4B}"/>
                  </a:ext>
                </a:extLst>
              </p:cNvPr>
              <p:cNvSpPr>
                <a:spLocks noChangeShapeType="1"/>
              </p:cNvSpPr>
              <p:nvPr/>
            </p:nvSpPr>
            <p:spPr bwMode="auto">
              <a:xfrm>
                <a:off x="4771" y="1963"/>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6" name="Line 2893">
                <a:extLst>
                  <a:ext uri="{FF2B5EF4-FFF2-40B4-BE49-F238E27FC236}">
                    <a16:creationId xmlns:a16="http://schemas.microsoft.com/office/drawing/2014/main" id="{18C9B243-6C1B-CD8C-963F-9E1E7C70685D}"/>
                  </a:ext>
                </a:extLst>
              </p:cNvPr>
              <p:cNvSpPr>
                <a:spLocks noChangeShapeType="1"/>
              </p:cNvSpPr>
              <p:nvPr/>
            </p:nvSpPr>
            <p:spPr bwMode="auto">
              <a:xfrm>
                <a:off x="4776" y="2001"/>
                <a:ext cx="5" cy="44"/>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7" name="Line 2894">
                <a:extLst>
                  <a:ext uri="{FF2B5EF4-FFF2-40B4-BE49-F238E27FC236}">
                    <a16:creationId xmlns:a16="http://schemas.microsoft.com/office/drawing/2014/main" id="{56AAF889-8CB5-58BE-EEFB-3FE3E63D15F2}"/>
                  </a:ext>
                </a:extLst>
              </p:cNvPr>
              <p:cNvSpPr>
                <a:spLocks noChangeShapeType="1"/>
              </p:cNvSpPr>
              <p:nvPr/>
            </p:nvSpPr>
            <p:spPr bwMode="auto">
              <a:xfrm>
                <a:off x="4781" y="2045"/>
                <a:ext cx="4"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8" name="Line 2895">
                <a:extLst>
                  <a:ext uri="{FF2B5EF4-FFF2-40B4-BE49-F238E27FC236}">
                    <a16:creationId xmlns:a16="http://schemas.microsoft.com/office/drawing/2014/main" id="{ACCBA6AD-7760-82F0-ACC3-EC95F5E76948}"/>
                  </a:ext>
                </a:extLst>
              </p:cNvPr>
              <p:cNvSpPr>
                <a:spLocks noChangeShapeType="1"/>
              </p:cNvSpPr>
              <p:nvPr/>
            </p:nvSpPr>
            <p:spPr bwMode="auto">
              <a:xfrm>
                <a:off x="4785" y="2083"/>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099" name="Line 2896">
                <a:extLst>
                  <a:ext uri="{FF2B5EF4-FFF2-40B4-BE49-F238E27FC236}">
                    <a16:creationId xmlns:a16="http://schemas.microsoft.com/office/drawing/2014/main" id="{C3F55E7E-03DF-282A-3341-F00424B7C86C}"/>
                  </a:ext>
                </a:extLst>
              </p:cNvPr>
              <p:cNvSpPr>
                <a:spLocks noChangeShapeType="1"/>
              </p:cNvSpPr>
              <p:nvPr/>
            </p:nvSpPr>
            <p:spPr bwMode="auto">
              <a:xfrm>
                <a:off x="4790" y="2126"/>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0" name="Line 2897">
                <a:extLst>
                  <a:ext uri="{FF2B5EF4-FFF2-40B4-BE49-F238E27FC236}">
                    <a16:creationId xmlns:a16="http://schemas.microsoft.com/office/drawing/2014/main" id="{5671ED97-7120-221D-63E5-EB4932FA65BA}"/>
                  </a:ext>
                </a:extLst>
              </p:cNvPr>
              <p:cNvSpPr>
                <a:spLocks noChangeShapeType="1"/>
              </p:cNvSpPr>
              <p:nvPr/>
            </p:nvSpPr>
            <p:spPr bwMode="auto">
              <a:xfrm>
                <a:off x="4795" y="2169"/>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1" name="Line 2898">
                <a:extLst>
                  <a:ext uri="{FF2B5EF4-FFF2-40B4-BE49-F238E27FC236}">
                    <a16:creationId xmlns:a16="http://schemas.microsoft.com/office/drawing/2014/main" id="{D3D24B67-9468-BBF2-36F5-F72D3A9D93C2}"/>
                  </a:ext>
                </a:extLst>
              </p:cNvPr>
              <p:cNvSpPr>
                <a:spLocks noChangeShapeType="1"/>
              </p:cNvSpPr>
              <p:nvPr/>
            </p:nvSpPr>
            <p:spPr bwMode="auto">
              <a:xfrm>
                <a:off x="4800" y="2208"/>
                <a:ext cx="0" cy="2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2" name="Line 2899">
                <a:extLst>
                  <a:ext uri="{FF2B5EF4-FFF2-40B4-BE49-F238E27FC236}">
                    <a16:creationId xmlns:a16="http://schemas.microsoft.com/office/drawing/2014/main" id="{33366BFA-2409-557C-33D2-8D2F9F90AD33}"/>
                  </a:ext>
                </a:extLst>
              </p:cNvPr>
              <p:cNvSpPr>
                <a:spLocks noChangeShapeType="1"/>
              </p:cNvSpPr>
              <p:nvPr/>
            </p:nvSpPr>
            <p:spPr bwMode="auto">
              <a:xfrm>
                <a:off x="4800" y="2236"/>
                <a:ext cx="5" cy="15"/>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3" name="Line 2900">
                <a:extLst>
                  <a:ext uri="{FF2B5EF4-FFF2-40B4-BE49-F238E27FC236}">
                    <a16:creationId xmlns:a16="http://schemas.microsoft.com/office/drawing/2014/main" id="{EC5F7136-8A7B-3C02-781F-8720D70CC928}"/>
                  </a:ext>
                </a:extLst>
              </p:cNvPr>
              <p:cNvSpPr>
                <a:spLocks noChangeShapeType="1"/>
              </p:cNvSpPr>
              <p:nvPr/>
            </p:nvSpPr>
            <p:spPr bwMode="auto">
              <a:xfrm>
                <a:off x="4805" y="2251"/>
                <a:ext cx="9"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4" name="Line 2901">
                <a:extLst>
                  <a:ext uri="{FF2B5EF4-FFF2-40B4-BE49-F238E27FC236}">
                    <a16:creationId xmlns:a16="http://schemas.microsoft.com/office/drawing/2014/main" id="{9D6BF945-D500-5477-C54E-EE43E27093AD}"/>
                  </a:ext>
                </a:extLst>
              </p:cNvPr>
              <p:cNvSpPr>
                <a:spLocks noChangeShapeType="1"/>
              </p:cNvSpPr>
              <p:nvPr/>
            </p:nvSpPr>
            <p:spPr bwMode="auto">
              <a:xfrm>
                <a:off x="4814" y="2289"/>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5" name="Line 2902">
                <a:extLst>
                  <a:ext uri="{FF2B5EF4-FFF2-40B4-BE49-F238E27FC236}">
                    <a16:creationId xmlns:a16="http://schemas.microsoft.com/office/drawing/2014/main" id="{99911811-B19B-03FF-EB0D-C0B8B1A3FA6D}"/>
                  </a:ext>
                </a:extLst>
              </p:cNvPr>
              <p:cNvSpPr>
                <a:spLocks noChangeShapeType="1"/>
              </p:cNvSpPr>
              <p:nvPr/>
            </p:nvSpPr>
            <p:spPr bwMode="auto">
              <a:xfrm>
                <a:off x="4819" y="2332"/>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6" name="Line 2903">
                <a:extLst>
                  <a:ext uri="{FF2B5EF4-FFF2-40B4-BE49-F238E27FC236}">
                    <a16:creationId xmlns:a16="http://schemas.microsoft.com/office/drawing/2014/main" id="{797D7EDF-9B91-C99B-A253-9D28D2E703C7}"/>
                  </a:ext>
                </a:extLst>
              </p:cNvPr>
              <p:cNvSpPr>
                <a:spLocks noChangeShapeType="1"/>
              </p:cNvSpPr>
              <p:nvPr/>
            </p:nvSpPr>
            <p:spPr bwMode="auto">
              <a:xfrm>
                <a:off x="4824" y="2371"/>
                <a:ext cx="4"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7" name="Line 2904">
                <a:extLst>
                  <a:ext uri="{FF2B5EF4-FFF2-40B4-BE49-F238E27FC236}">
                    <a16:creationId xmlns:a16="http://schemas.microsoft.com/office/drawing/2014/main" id="{73896C55-EA8F-2647-011A-2C2266857B63}"/>
                  </a:ext>
                </a:extLst>
              </p:cNvPr>
              <p:cNvSpPr>
                <a:spLocks noChangeShapeType="1"/>
              </p:cNvSpPr>
              <p:nvPr/>
            </p:nvSpPr>
            <p:spPr bwMode="auto">
              <a:xfrm>
                <a:off x="4828" y="2414"/>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8" name="Line 2905">
                <a:extLst>
                  <a:ext uri="{FF2B5EF4-FFF2-40B4-BE49-F238E27FC236}">
                    <a16:creationId xmlns:a16="http://schemas.microsoft.com/office/drawing/2014/main" id="{73DB3BA3-4BFF-21A0-1587-75F39B9BFB8D}"/>
                  </a:ext>
                </a:extLst>
              </p:cNvPr>
              <p:cNvSpPr>
                <a:spLocks noChangeShapeType="1"/>
              </p:cNvSpPr>
              <p:nvPr/>
            </p:nvSpPr>
            <p:spPr bwMode="auto">
              <a:xfrm>
                <a:off x="4833" y="2452"/>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09" name="Line 2906">
                <a:extLst>
                  <a:ext uri="{FF2B5EF4-FFF2-40B4-BE49-F238E27FC236}">
                    <a16:creationId xmlns:a16="http://schemas.microsoft.com/office/drawing/2014/main" id="{28D4E43A-9EB8-B551-62AD-9B76F318C908}"/>
                  </a:ext>
                </a:extLst>
              </p:cNvPr>
              <p:cNvSpPr>
                <a:spLocks noChangeShapeType="1"/>
              </p:cNvSpPr>
              <p:nvPr/>
            </p:nvSpPr>
            <p:spPr bwMode="auto">
              <a:xfrm>
                <a:off x="4838" y="2495"/>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0" name="Line 2907">
                <a:extLst>
                  <a:ext uri="{FF2B5EF4-FFF2-40B4-BE49-F238E27FC236}">
                    <a16:creationId xmlns:a16="http://schemas.microsoft.com/office/drawing/2014/main" id="{D0219335-9ED7-D7AC-E037-83EC5886DCE0}"/>
                  </a:ext>
                </a:extLst>
              </p:cNvPr>
              <p:cNvSpPr>
                <a:spLocks noChangeShapeType="1"/>
              </p:cNvSpPr>
              <p:nvPr/>
            </p:nvSpPr>
            <p:spPr bwMode="auto">
              <a:xfrm>
                <a:off x="4757" y="898"/>
                <a:ext cx="4"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1" name="Line 2908">
                <a:extLst>
                  <a:ext uri="{FF2B5EF4-FFF2-40B4-BE49-F238E27FC236}">
                    <a16:creationId xmlns:a16="http://schemas.microsoft.com/office/drawing/2014/main" id="{335D27A2-F53D-CDFA-A716-EEFB7CD1DB6A}"/>
                  </a:ext>
                </a:extLst>
              </p:cNvPr>
              <p:cNvSpPr>
                <a:spLocks noChangeShapeType="1"/>
              </p:cNvSpPr>
              <p:nvPr/>
            </p:nvSpPr>
            <p:spPr bwMode="auto">
              <a:xfrm>
                <a:off x="4761" y="937"/>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2" name="Line 2909">
                <a:extLst>
                  <a:ext uri="{FF2B5EF4-FFF2-40B4-BE49-F238E27FC236}">
                    <a16:creationId xmlns:a16="http://schemas.microsoft.com/office/drawing/2014/main" id="{9B631741-B56E-FAA3-E090-0E63D4BDB167}"/>
                  </a:ext>
                </a:extLst>
              </p:cNvPr>
              <p:cNvSpPr>
                <a:spLocks noChangeShapeType="1"/>
              </p:cNvSpPr>
              <p:nvPr/>
            </p:nvSpPr>
            <p:spPr bwMode="auto">
              <a:xfrm>
                <a:off x="4766" y="980"/>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3" name="Line 2910">
                <a:extLst>
                  <a:ext uri="{FF2B5EF4-FFF2-40B4-BE49-F238E27FC236}">
                    <a16:creationId xmlns:a16="http://schemas.microsoft.com/office/drawing/2014/main" id="{BCF1C71E-8DB4-FA98-D7BD-276BB8CDF328}"/>
                  </a:ext>
                </a:extLst>
              </p:cNvPr>
              <p:cNvSpPr>
                <a:spLocks noChangeShapeType="1"/>
              </p:cNvSpPr>
              <p:nvPr/>
            </p:nvSpPr>
            <p:spPr bwMode="auto">
              <a:xfrm>
                <a:off x="4771" y="1018"/>
                <a:ext cx="5" cy="44"/>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4" name="Line 2911">
                <a:extLst>
                  <a:ext uri="{FF2B5EF4-FFF2-40B4-BE49-F238E27FC236}">
                    <a16:creationId xmlns:a16="http://schemas.microsoft.com/office/drawing/2014/main" id="{1BF34189-B315-F4CF-472A-8B6CCF72A475}"/>
                  </a:ext>
                </a:extLst>
              </p:cNvPr>
              <p:cNvSpPr>
                <a:spLocks noChangeShapeType="1"/>
              </p:cNvSpPr>
              <p:nvPr/>
            </p:nvSpPr>
            <p:spPr bwMode="auto">
              <a:xfrm>
                <a:off x="4776" y="1062"/>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5" name="Line 2912">
                <a:extLst>
                  <a:ext uri="{FF2B5EF4-FFF2-40B4-BE49-F238E27FC236}">
                    <a16:creationId xmlns:a16="http://schemas.microsoft.com/office/drawing/2014/main" id="{E4531115-EFD9-9E43-3BC3-1F98E92B551F}"/>
                  </a:ext>
                </a:extLst>
              </p:cNvPr>
              <p:cNvSpPr>
                <a:spLocks noChangeShapeType="1"/>
              </p:cNvSpPr>
              <p:nvPr/>
            </p:nvSpPr>
            <p:spPr bwMode="auto">
              <a:xfrm>
                <a:off x="4781" y="1100"/>
                <a:ext cx="4"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6" name="Line 2913">
                <a:extLst>
                  <a:ext uri="{FF2B5EF4-FFF2-40B4-BE49-F238E27FC236}">
                    <a16:creationId xmlns:a16="http://schemas.microsoft.com/office/drawing/2014/main" id="{F554D554-A024-92F8-6F09-D569AA801DA8}"/>
                  </a:ext>
                </a:extLst>
              </p:cNvPr>
              <p:cNvSpPr>
                <a:spLocks noChangeShapeType="1"/>
              </p:cNvSpPr>
              <p:nvPr/>
            </p:nvSpPr>
            <p:spPr bwMode="auto">
              <a:xfrm>
                <a:off x="4785" y="1143"/>
                <a:ext cx="10"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7" name="Line 2914">
                <a:extLst>
                  <a:ext uri="{FF2B5EF4-FFF2-40B4-BE49-F238E27FC236}">
                    <a16:creationId xmlns:a16="http://schemas.microsoft.com/office/drawing/2014/main" id="{ECB4A9E4-BAE3-E387-D916-06182674E655}"/>
                  </a:ext>
                </a:extLst>
              </p:cNvPr>
              <p:cNvSpPr>
                <a:spLocks noChangeShapeType="1"/>
              </p:cNvSpPr>
              <p:nvPr/>
            </p:nvSpPr>
            <p:spPr bwMode="auto">
              <a:xfrm>
                <a:off x="4795" y="1181"/>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8" name="Line 2915">
                <a:extLst>
                  <a:ext uri="{FF2B5EF4-FFF2-40B4-BE49-F238E27FC236}">
                    <a16:creationId xmlns:a16="http://schemas.microsoft.com/office/drawing/2014/main" id="{D5BA6068-797A-D24A-A2D8-3EDFA69A55D9}"/>
                  </a:ext>
                </a:extLst>
              </p:cNvPr>
              <p:cNvSpPr>
                <a:spLocks noChangeShapeType="1"/>
              </p:cNvSpPr>
              <p:nvPr/>
            </p:nvSpPr>
            <p:spPr bwMode="auto">
              <a:xfrm>
                <a:off x="4800" y="1220"/>
                <a:ext cx="0" cy="5"/>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19" name="Line 2916">
                <a:extLst>
                  <a:ext uri="{FF2B5EF4-FFF2-40B4-BE49-F238E27FC236}">
                    <a16:creationId xmlns:a16="http://schemas.microsoft.com/office/drawing/2014/main" id="{13FF161B-8B9E-0BFB-03FE-C065B87C3D06}"/>
                  </a:ext>
                </a:extLst>
              </p:cNvPr>
              <p:cNvSpPr>
                <a:spLocks noChangeShapeType="1"/>
              </p:cNvSpPr>
              <p:nvPr/>
            </p:nvSpPr>
            <p:spPr bwMode="auto">
              <a:xfrm>
                <a:off x="4800" y="1225"/>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0" name="Line 2917">
                <a:extLst>
                  <a:ext uri="{FF2B5EF4-FFF2-40B4-BE49-F238E27FC236}">
                    <a16:creationId xmlns:a16="http://schemas.microsoft.com/office/drawing/2014/main" id="{E6358AED-0305-CFF6-5CC2-5703A37E3772}"/>
                  </a:ext>
                </a:extLst>
              </p:cNvPr>
              <p:cNvSpPr>
                <a:spLocks noChangeShapeType="1"/>
              </p:cNvSpPr>
              <p:nvPr/>
            </p:nvSpPr>
            <p:spPr bwMode="auto">
              <a:xfrm>
                <a:off x="4805" y="1263"/>
                <a:ext cx="4"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1" name="Line 2918">
                <a:extLst>
                  <a:ext uri="{FF2B5EF4-FFF2-40B4-BE49-F238E27FC236}">
                    <a16:creationId xmlns:a16="http://schemas.microsoft.com/office/drawing/2014/main" id="{94EB41B2-D794-19C2-1CC7-8328D4B47F1C}"/>
                  </a:ext>
                </a:extLst>
              </p:cNvPr>
              <p:cNvSpPr>
                <a:spLocks noChangeShapeType="1"/>
              </p:cNvSpPr>
              <p:nvPr/>
            </p:nvSpPr>
            <p:spPr bwMode="auto">
              <a:xfrm>
                <a:off x="4809" y="1306"/>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2" name="Line 2919">
                <a:extLst>
                  <a:ext uri="{FF2B5EF4-FFF2-40B4-BE49-F238E27FC236}">
                    <a16:creationId xmlns:a16="http://schemas.microsoft.com/office/drawing/2014/main" id="{124FEE7B-E049-CABA-AEFB-1DBAFDF3C38D}"/>
                  </a:ext>
                </a:extLst>
              </p:cNvPr>
              <p:cNvSpPr>
                <a:spLocks noChangeShapeType="1"/>
              </p:cNvSpPr>
              <p:nvPr/>
            </p:nvSpPr>
            <p:spPr bwMode="auto">
              <a:xfrm>
                <a:off x="4814" y="1349"/>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3" name="Line 2920">
                <a:extLst>
                  <a:ext uri="{FF2B5EF4-FFF2-40B4-BE49-F238E27FC236}">
                    <a16:creationId xmlns:a16="http://schemas.microsoft.com/office/drawing/2014/main" id="{90EB2358-E0F4-8873-B5AB-AE2D254349BC}"/>
                  </a:ext>
                </a:extLst>
              </p:cNvPr>
              <p:cNvSpPr>
                <a:spLocks noChangeShapeType="1"/>
              </p:cNvSpPr>
              <p:nvPr/>
            </p:nvSpPr>
            <p:spPr bwMode="auto">
              <a:xfrm>
                <a:off x="4819" y="1388"/>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4" name="Line 2921">
                <a:extLst>
                  <a:ext uri="{FF2B5EF4-FFF2-40B4-BE49-F238E27FC236}">
                    <a16:creationId xmlns:a16="http://schemas.microsoft.com/office/drawing/2014/main" id="{9479ED10-D7DC-5A54-1C27-DF405FA94E25}"/>
                  </a:ext>
                </a:extLst>
              </p:cNvPr>
              <p:cNvSpPr>
                <a:spLocks noChangeShapeType="1"/>
              </p:cNvSpPr>
              <p:nvPr/>
            </p:nvSpPr>
            <p:spPr bwMode="auto">
              <a:xfrm>
                <a:off x="4824" y="1431"/>
                <a:ext cx="4"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5" name="Line 2922">
                <a:extLst>
                  <a:ext uri="{FF2B5EF4-FFF2-40B4-BE49-F238E27FC236}">
                    <a16:creationId xmlns:a16="http://schemas.microsoft.com/office/drawing/2014/main" id="{3BE3EC12-B722-D9D1-694B-A78A28538DF6}"/>
                  </a:ext>
                </a:extLst>
              </p:cNvPr>
              <p:cNvSpPr>
                <a:spLocks noChangeShapeType="1"/>
              </p:cNvSpPr>
              <p:nvPr/>
            </p:nvSpPr>
            <p:spPr bwMode="auto">
              <a:xfrm>
                <a:off x="4828" y="1469"/>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6" name="Line 2923">
                <a:extLst>
                  <a:ext uri="{FF2B5EF4-FFF2-40B4-BE49-F238E27FC236}">
                    <a16:creationId xmlns:a16="http://schemas.microsoft.com/office/drawing/2014/main" id="{4E5DD5E0-BA5E-942A-3B0F-E9364B0D33B7}"/>
                  </a:ext>
                </a:extLst>
              </p:cNvPr>
              <p:cNvSpPr>
                <a:spLocks noChangeShapeType="1"/>
              </p:cNvSpPr>
              <p:nvPr/>
            </p:nvSpPr>
            <p:spPr bwMode="auto">
              <a:xfrm>
                <a:off x="4833" y="1512"/>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7" name="Line 2924">
                <a:extLst>
                  <a:ext uri="{FF2B5EF4-FFF2-40B4-BE49-F238E27FC236}">
                    <a16:creationId xmlns:a16="http://schemas.microsoft.com/office/drawing/2014/main" id="{E5A9A882-D02E-8296-B050-E18272E515ED}"/>
                  </a:ext>
                </a:extLst>
              </p:cNvPr>
              <p:cNvSpPr>
                <a:spLocks noChangeShapeType="1"/>
              </p:cNvSpPr>
              <p:nvPr/>
            </p:nvSpPr>
            <p:spPr bwMode="auto">
              <a:xfrm>
                <a:off x="4838" y="1551"/>
                <a:ext cx="10"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8" name="Line 2925">
                <a:extLst>
                  <a:ext uri="{FF2B5EF4-FFF2-40B4-BE49-F238E27FC236}">
                    <a16:creationId xmlns:a16="http://schemas.microsoft.com/office/drawing/2014/main" id="{15E1102D-1B6E-14A2-EE59-5CDBEB524108}"/>
                  </a:ext>
                </a:extLst>
              </p:cNvPr>
              <p:cNvSpPr>
                <a:spLocks noChangeShapeType="1"/>
              </p:cNvSpPr>
              <p:nvPr/>
            </p:nvSpPr>
            <p:spPr bwMode="auto">
              <a:xfrm>
                <a:off x="4848" y="1594"/>
                <a:ext cx="4"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29" name="Line 2926">
                <a:extLst>
                  <a:ext uri="{FF2B5EF4-FFF2-40B4-BE49-F238E27FC236}">
                    <a16:creationId xmlns:a16="http://schemas.microsoft.com/office/drawing/2014/main" id="{F3A1CA2A-049E-369C-8A56-72BBE4A3BA4B}"/>
                  </a:ext>
                </a:extLst>
              </p:cNvPr>
              <p:cNvSpPr>
                <a:spLocks noChangeShapeType="1"/>
              </p:cNvSpPr>
              <p:nvPr/>
            </p:nvSpPr>
            <p:spPr bwMode="auto">
              <a:xfrm>
                <a:off x="4852" y="1632"/>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0" name="Line 2927">
                <a:extLst>
                  <a:ext uri="{FF2B5EF4-FFF2-40B4-BE49-F238E27FC236}">
                    <a16:creationId xmlns:a16="http://schemas.microsoft.com/office/drawing/2014/main" id="{050B0820-C9AE-575D-FEE0-3AE3F93DA570}"/>
                  </a:ext>
                </a:extLst>
              </p:cNvPr>
              <p:cNvSpPr>
                <a:spLocks noChangeShapeType="1"/>
              </p:cNvSpPr>
              <p:nvPr/>
            </p:nvSpPr>
            <p:spPr bwMode="auto">
              <a:xfrm>
                <a:off x="4857" y="1675"/>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1" name="Line 2928">
                <a:extLst>
                  <a:ext uri="{FF2B5EF4-FFF2-40B4-BE49-F238E27FC236}">
                    <a16:creationId xmlns:a16="http://schemas.microsoft.com/office/drawing/2014/main" id="{B6DF6006-A1B5-52E9-3CC9-FE639269AE53}"/>
                  </a:ext>
                </a:extLst>
              </p:cNvPr>
              <p:cNvSpPr>
                <a:spLocks noChangeShapeType="1"/>
              </p:cNvSpPr>
              <p:nvPr/>
            </p:nvSpPr>
            <p:spPr bwMode="auto">
              <a:xfrm>
                <a:off x="4862" y="1714"/>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2" name="Line 2929">
                <a:extLst>
                  <a:ext uri="{FF2B5EF4-FFF2-40B4-BE49-F238E27FC236}">
                    <a16:creationId xmlns:a16="http://schemas.microsoft.com/office/drawing/2014/main" id="{1CD078EC-DDFB-63FB-530A-8E6F8130DAF1}"/>
                  </a:ext>
                </a:extLst>
              </p:cNvPr>
              <p:cNvSpPr>
                <a:spLocks noChangeShapeType="1"/>
              </p:cNvSpPr>
              <p:nvPr/>
            </p:nvSpPr>
            <p:spPr bwMode="auto">
              <a:xfrm>
                <a:off x="4867" y="1757"/>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3" name="Line 2930">
                <a:extLst>
                  <a:ext uri="{FF2B5EF4-FFF2-40B4-BE49-F238E27FC236}">
                    <a16:creationId xmlns:a16="http://schemas.microsoft.com/office/drawing/2014/main" id="{0728A0A9-A372-2013-E11C-D0C117CC89F1}"/>
                  </a:ext>
                </a:extLst>
              </p:cNvPr>
              <p:cNvSpPr>
                <a:spLocks noChangeShapeType="1"/>
              </p:cNvSpPr>
              <p:nvPr/>
            </p:nvSpPr>
            <p:spPr bwMode="auto">
              <a:xfrm>
                <a:off x="4872" y="1800"/>
                <a:ext cx="4"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4" name="Line 2931">
                <a:extLst>
                  <a:ext uri="{FF2B5EF4-FFF2-40B4-BE49-F238E27FC236}">
                    <a16:creationId xmlns:a16="http://schemas.microsoft.com/office/drawing/2014/main" id="{E99BF353-B19B-C234-4240-D17472A4A47D}"/>
                  </a:ext>
                </a:extLst>
              </p:cNvPr>
              <p:cNvSpPr>
                <a:spLocks noChangeShapeType="1"/>
              </p:cNvSpPr>
              <p:nvPr/>
            </p:nvSpPr>
            <p:spPr bwMode="auto">
              <a:xfrm>
                <a:off x="4876" y="1838"/>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5" name="Line 2932">
                <a:extLst>
                  <a:ext uri="{FF2B5EF4-FFF2-40B4-BE49-F238E27FC236}">
                    <a16:creationId xmlns:a16="http://schemas.microsoft.com/office/drawing/2014/main" id="{D4913827-73CC-0FBE-5EBA-1DF23CDF775B}"/>
                  </a:ext>
                </a:extLst>
              </p:cNvPr>
              <p:cNvSpPr>
                <a:spLocks noChangeShapeType="1"/>
              </p:cNvSpPr>
              <p:nvPr/>
            </p:nvSpPr>
            <p:spPr bwMode="auto">
              <a:xfrm>
                <a:off x="4881" y="1881"/>
                <a:ext cx="5"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6" name="Line 2933">
                <a:extLst>
                  <a:ext uri="{FF2B5EF4-FFF2-40B4-BE49-F238E27FC236}">
                    <a16:creationId xmlns:a16="http://schemas.microsoft.com/office/drawing/2014/main" id="{A91BCBF4-F4F2-6E4D-76C3-243F36AAE384}"/>
                  </a:ext>
                </a:extLst>
              </p:cNvPr>
              <p:cNvSpPr>
                <a:spLocks noChangeShapeType="1"/>
              </p:cNvSpPr>
              <p:nvPr/>
            </p:nvSpPr>
            <p:spPr bwMode="auto">
              <a:xfrm>
                <a:off x="4886" y="1920"/>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7" name="Line 2934">
                <a:extLst>
                  <a:ext uri="{FF2B5EF4-FFF2-40B4-BE49-F238E27FC236}">
                    <a16:creationId xmlns:a16="http://schemas.microsoft.com/office/drawing/2014/main" id="{973FA546-ED6D-710B-7C41-224FCA9CED83}"/>
                  </a:ext>
                </a:extLst>
              </p:cNvPr>
              <p:cNvSpPr>
                <a:spLocks noChangeShapeType="1"/>
              </p:cNvSpPr>
              <p:nvPr/>
            </p:nvSpPr>
            <p:spPr bwMode="auto">
              <a:xfrm>
                <a:off x="4891" y="1963"/>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8" name="Line 2935">
                <a:extLst>
                  <a:ext uri="{FF2B5EF4-FFF2-40B4-BE49-F238E27FC236}">
                    <a16:creationId xmlns:a16="http://schemas.microsoft.com/office/drawing/2014/main" id="{FC4E1170-F7B0-226E-10A1-DCA586BF569B}"/>
                  </a:ext>
                </a:extLst>
              </p:cNvPr>
              <p:cNvSpPr>
                <a:spLocks noChangeShapeType="1"/>
              </p:cNvSpPr>
              <p:nvPr/>
            </p:nvSpPr>
            <p:spPr bwMode="auto">
              <a:xfrm>
                <a:off x="4896" y="2001"/>
                <a:ext cx="9" cy="44"/>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39" name="Line 2936">
                <a:extLst>
                  <a:ext uri="{FF2B5EF4-FFF2-40B4-BE49-F238E27FC236}">
                    <a16:creationId xmlns:a16="http://schemas.microsoft.com/office/drawing/2014/main" id="{43DDB55E-9871-8979-6C24-0446DC040DC0}"/>
                  </a:ext>
                </a:extLst>
              </p:cNvPr>
              <p:cNvSpPr>
                <a:spLocks noChangeShapeType="1"/>
              </p:cNvSpPr>
              <p:nvPr/>
            </p:nvSpPr>
            <p:spPr bwMode="auto">
              <a:xfrm>
                <a:off x="4905" y="2045"/>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0" name="Line 2937">
                <a:extLst>
                  <a:ext uri="{FF2B5EF4-FFF2-40B4-BE49-F238E27FC236}">
                    <a16:creationId xmlns:a16="http://schemas.microsoft.com/office/drawing/2014/main" id="{88BFE699-3252-2656-58D2-6B9B94F1B70D}"/>
                  </a:ext>
                </a:extLst>
              </p:cNvPr>
              <p:cNvSpPr>
                <a:spLocks noChangeShapeType="1"/>
              </p:cNvSpPr>
              <p:nvPr/>
            </p:nvSpPr>
            <p:spPr bwMode="auto">
              <a:xfrm>
                <a:off x="4910" y="2083"/>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1" name="Line 2938">
                <a:extLst>
                  <a:ext uri="{FF2B5EF4-FFF2-40B4-BE49-F238E27FC236}">
                    <a16:creationId xmlns:a16="http://schemas.microsoft.com/office/drawing/2014/main" id="{2857B636-6929-C272-D204-823776132E0A}"/>
                  </a:ext>
                </a:extLst>
              </p:cNvPr>
              <p:cNvSpPr>
                <a:spLocks noChangeShapeType="1"/>
              </p:cNvSpPr>
              <p:nvPr/>
            </p:nvSpPr>
            <p:spPr bwMode="auto">
              <a:xfrm>
                <a:off x="4915" y="2126"/>
                <a:ext cx="4"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2" name="Line 2939">
                <a:extLst>
                  <a:ext uri="{FF2B5EF4-FFF2-40B4-BE49-F238E27FC236}">
                    <a16:creationId xmlns:a16="http://schemas.microsoft.com/office/drawing/2014/main" id="{87673616-873E-A149-05F2-36207C1A18E2}"/>
                  </a:ext>
                </a:extLst>
              </p:cNvPr>
              <p:cNvSpPr>
                <a:spLocks noChangeShapeType="1"/>
              </p:cNvSpPr>
              <p:nvPr/>
            </p:nvSpPr>
            <p:spPr bwMode="auto">
              <a:xfrm>
                <a:off x="4919" y="2169"/>
                <a:ext cx="0"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43" name="Line 2940">
                <a:extLst>
                  <a:ext uri="{FF2B5EF4-FFF2-40B4-BE49-F238E27FC236}">
                    <a16:creationId xmlns:a16="http://schemas.microsoft.com/office/drawing/2014/main" id="{D9FBFCBD-729B-ED5A-8EBC-BB8EFF7D9DBB}"/>
                  </a:ext>
                </a:extLst>
              </p:cNvPr>
              <p:cNvSpPr>
                <a:spLocks noChangeShapeType="1"/>
              </p:cNvSpPr>
              <p:nvPr/>
            </p:nvSpPr>
            <p:spPr bwMode="auto">
              <a:xfrm>
                <a:off x="4919" y="2208"/>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grpSp>
        <p:grpSp>
          <p:nvGrpSpPr>
            <p:cNvPr id="11390" name="Group 3142">
              <a:extLst>
                <a:ext uri="{FF2B5EF4-FFF2-40B4-BE49-F238E27FC236}">
                  <a16:creationId xmlns:a16="http://schemas.microsoft.com/office/drawing/2014/main" id="{B6021A90-AF97-AA01-C955-188448E4C1C3}"/>
                </a:ext>
              </a:extLst>
            </p:cNvPr>
            <p:cNvGrpSpPr>
              <a:grpSpLocks/>
            </p:cNvGrpSpPr>
            <p:nvPr/>
          </p:nvGrpSpPr>
          <p:grpSpPr bwMode="auto">
            <a:xfrm>
              <a:off x="6949758" y="1425576"/>
              <a:ext cx="874712" cy="2603502"/>
              <a:chOff x="4493" y="898"/>
              <a:chExt cx="551" cy="1640"/>
            </a:xfrm>
          </p:grpSpPr>
          <p:sp>
            <p:nvSpPr>
              <p:cNvPr id="11745" name="Line 2942">
                <a:extLst>
                  <a:ext uri="{FF2B5EF4-FFF2-40B4-BE49-F238E27FC236}">
                    <a16:creationId xmlns:a16="http://schemas.microsoft.com/office/drawing/2014/main" id="{37415CDA-2B25-C4F9-D76C-CAE7BE3D5116}"/>
                  </a:ext>
                </a:extLst>
              </p:cNvPr>
              <p:cNvSpPr>
                <a:spLocks noChangeShapeType="1"/>
              </p:cNvSpPr>
              <p:nvPr/>
            </p:nvSpPr>
            <p:spPr bwMode="auto">
              <a:xfrm>
                <a:off x="4924" y="2251"/>
                <a:ext cx="5"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6" name="Line 2943">
                <a:extLst>
                  <a:ext uri="{FF2B5EF4-FFF2-40B4-BE49-F238E27FC236}">
                    <a16:creationId xmlns:a16="http://schemas.microsoft.com/office/drawing/2014/main" id="{E3909135-4BDA-D366-7238-7C48FAAB201D}"/>
                  </a:ext>
                </a:extLst>
              </p:cNvPr>
              <p:cNvSpPr>
                <a:spLocks noChangeShapeType="1"/>
              </p:cNvSpPr>
              <p:nvPr/>
            </p:nvSpPr>
            <p:spPr bwMode="auto">
              <a:xfrm>
                <a:off x="4929" y="2289"/>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7" name="Line 2944">
                <a:extLst>
                  <a:ext uri="{FF2B5EF4-FFF2-40B4-BE49-F238E27FC236}">
                    <a16:creationId xmlns:a16="http://schemas.microsoft.com/office/drawing/2014/main" id="{87970D04-641C-B9BC-4A9B-4FE540E241B1}"/>
                  </a:ext>
                </a:extLst>
              </p:cNvPr>
              <p:cNvSpPr>
                <a:spLocks noChangeShapeType="1"/>
              </p:cNvSpPr>
              <p:nvPr/>
            </p:nvSpPr>
            <p:spPr bwMode="auto">
              <a:xfrm>
                <a:off x="4934" y="2332"/>
                <a:ext cx="9" cy="39"/>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8" name="Line 2945">
                <a:extLst>
                  <a:ext uri="{FF2B5EF4-FFF2-40B4-BE49-F238E27FC236}">
                    <a16:creationId xmlns:a16="http://schemas.microsoft.com/office/drawing/2014/main" id="{C1C98DC0-50AE-DB55-44C9-56831A9BB26D}"/>
                  </a:ext>
                </a:extLst>
              </p:cNvPr>
              <p:cNvSpPr>
                <a:spLocks noChangeShapeType="1"/>
              </p:cNvSpPr>
              <p:nvPr/>
            </p:nvSpPr>
            <p:spPr bwMode="auto">
              <a:xfrm>
                <a:off x="4943" y="2371"/>
                <a:ext cx="5"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9" name="Line 2946">
                <a:extLst>
                  <a:ext uri="{FF2B5EF4-FFF2-40B4-BE49-F238E27FC236}">
                    <a16:creationId xmlns:a16="http://schemas.microsoft.com/office/drawing/2014/main" id="{ADC25C25-4315-A509-D57E-230C29158246}"/>
                  </a:ext>
                </a:extLst>
              </p:cNvPr>
              <p:cNvSpPr>
                <a:spLocks noChangeShapeType="1"/>
              </p:cNvSpPr>
              <p:nvPr/>
            </p:nvSpPr>
            <p:spPr bwMode="auto">
              <a:xfrm>
                <a:off x="4948" y="2414"/>
                <a:ext cx="10" cy="38"/>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0" name="Line 2947">
                <a:extLst>
                  <a:ext uri="{FF2B5EF4-FFF2-40B4-BE49-F238E27FC236}">
                    <a16:creationId xmlns:a16="http://schemas.microsoft.com/office/drawing/2014/main" id="{96A63131-A605-FE32-3B84-49EB707BBB7A}"/>
                  </a:ext>
                </a:extLst>
              </p:cNvPr>
              <p:cNvSpPr>
                <a:spLocks noChangeShapeType="1"/>
              </p:cNvSpPr>
              <p:nvPr/>
            </p:nvSpPr>
            <p:spPr bwMode="auto">
              <a:xfrm>
                <a:off x="4958" y="2452"/>
                <a:ext cx="0" cy="10"/>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1" name="Line 2948">
                <a:extLst>
                  <a:ext uri="{FF2B5EF4-FFF2-40B4-BE49-F238E27FC236}">
                    <a16:creationId xmlns:a16="http://schemas.microsoft.com/office/drawing/2014/main" id="{AFAE6EF1-5925-9561-5DF9-734274AC3C3F}"/>
                  </a:ext>
                </a:extLst>
              </p:cNvPr>
              <p:cNvSpPr>
                <a:spLocks noChangeShapeType="1"/>
              </p:cNvSpPr>
              <p:nvPr/>
            </p:nvSpPr>
            <p:spPr bwMode="auto">
              <a:xfrm>
                <a:off x="4958" y="2462"/>
                <a:ext cx="5" cy="3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2" name="Line 2949">
                <a:extLst>
                  <a:ext uri="{FF2B5EF4-FFF2-40B4-BE49-F238E27FC236}">
                    <a16:creationId xmlns:a16="http://schemas.microsoft.com/office/drawing/2014/main" id="{CA47C27B-896D-C06F-36FD-0CE3E0ABA937}"/>
                  </a:ext>
                </a:extLst>
              </p:cNvPr>
              <p:cNvSpPr>
                <a:spLocks noChangeShapeType="1"/>
              </p:cNvSpPr>
              <p:nvPr/>
            </p:nvSpPr>
            <p:spPr bwMode="auto">
              <a:xfrm>
                <a:off x="4963" y="2495"/>
                <a:ext cx="0" cy="43"/>
              </a:xfrm>
              <a:prstGeom prst="line">
                <a:avLst/>
              </a:prstGeom>
              <a:noFill/>
              <a:ln w="12700">
                <a:solidFill>
                  <a:srgbClr val="00009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3" name="Line 2950">
                <a:extLst>
                  <a:ext uri="{FF2B5EF4-FFF2-40B4-BE49-F238E27FC236}">
                    <a16:creationId xmlns:a16="http://schemas.microsoft.com/office/drawing/2014/main" id="{B3DC1E3E-5AB6-07B9-C938-D77945798753}"/>
                  </a:ext>
                </a:extLst>
              </p:cNvPr>
              <p:cNvSpPr>
                <a:spLocks noChangeShapeType="1"/>
              </p:cNvSpPr>
              <p:nvPr/>
            </p:nvSpPr>
            <p:spPr bwMode="auto">
              <a:xfrm>
                <a:off x="4598" y="898"/>
                <a:ext cx="10"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4" name="Line 2951">
                <a:extLst>
                  <a:ext uri="{FF2B5EF4-FFF2-40B4-BE49-F238E27FC236}">
                    <a16:creationId xmlns:a16="http://schemas.microsoft.com/office/drawing/2014/main" id="{1A0F7AD0-AC95-3E3A-7900-11FB6249CFCA}"/>
                  </a:ext>
                </a:extLst>
              </p:cNvPr>
              <p:cNvSpPr>
                <a:spLocks noChangeShapeType="1"/>
              </p:cNvSpPr>
              <p:nvPr/>
            </p:nvSpPr>
            <p:spPr bwMode="auto">
              <a:xfrm>
                <a:off x="4608" y="937"/>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5" name="Line 2952">
                <a:extLst>
                  <a:ext uri="{FF2B5EF4-FFF2-40B4-BE49-F238E27FC236}">
                    <a16:creationId xmlns:a16="http://schemas.microsoft.com/office/drawing/2014/main" id="{67959C68-81A6-552B-29F9-314195264979}"/>
                  </a:ext>
                </a:extLst>
              </p:cNvPr>
              <p:cNvSpPr>
                <a:spLocks noChangeShapeType="1"/>
              </p:cNvSpPr>
              <p:nvPr/>
            </p:nvSpPr>
            <p:spPr bwMode="auto">
              <a:xfrm>
                <a:off x="4613" y="980"/>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6" name="Line 2953">
                <a:extLst>
                  <a:ext uri="{FF2B5EF4-FFF2-40B4-BE49-F238E27FC236}">
                    <a16:creationId xmlns:a16="http://schemas.microsoft.com/office/drawing/2014/main" id="{2767BA91-EED9-59BD-9559-6E8481DBFB5E}"/>
                  </a:ext>
                </a:extLst>
              </p:cNvPr>
              <p:cNvSpPr>
                <a:spLocks noChangeShapeType="1"/>
              </p:cNvSpPr>
              <p:nvPr/>
            </p:nvSpPr>
            <p:spPr bwMode="auto">
              <a:xfrm>
                <a:off x="4618" y="1018"/>
                <a:ext cx="4" cy="4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7" name="Line 2954">
                <a:extLst>
                  <a:ext uri="{FF2B5EF4-FFF2-40B4-BE49-F238E27FC236}">
                    <a16:creationId xmlns:a16="http://schemas.microsoft.com/office/drawing/2014/main" id="{84A620CE-BA3F-429B-F22F-D8C5E7BE9991}"/>
                  </a:ext>
                </a:extLst>
              </p:cNvPr>
              <p:cNvSpPr>
                <a:spLocks noChangeShapeType="1"/>
              </p:cNvSpPr>
              <p:nvPr/>
            </p:nvSpPr>
            <p:spPr bwMode="auto">
              <a:xfrm>
                <a:off x="4622" y="1062"/>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8" name="Line 2955">
                <a:extLst>
                  <a:ext uri="{FF2B5EF4-FFF2-40B4-BE49-F238E27FC236}">
                    <a16:creationId xmlns:a16="http://schemas.microsoft.com/office/drawing/2014/main" id="{5A26222D-57AD-DAB4-1381-BC71E52780D2}"/>
                  </a:ext>
                </a:extLst>
              </p:cNvPr>
              <p:cNvSpPr>
                <a:spLocks noChangeShapeType="1"/>
              </p:cNvSpPr>
              <p:nvPr/>
            </p:nvSpPr>
            <p:spPr bwMode="auto">
              <a:xfrm>
                <a:off x="4627" y="1100"/>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59" name="Line 2956">
                <a:extLst>
                  <a:ext uri="{FF2B5EF4-FFF2-40B4-BE49-F238E27FC236}">
                    <a16:creationId xmlns:a16="http://schemas.microsoft.com/office/drawing/2014/main" id="{EC568C84-3849-1A7E-97D2-27D1C80444CE}"/>
                  </a:ext>
                </a:extLst>
              </p:cNvPr>
              <p:cNvSpPr>
                <a:spLocks noChangeShapeType="1"/>
              </p:cNvSpPr>
              <p:nvPr/>
            </p:nvSpPr>
            <p:spPr bwMode="auto">
              <a:xfrm>
                <a:off x="4632" y="1143"/>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0" name="Line 2957">
                <a:extLst>
                  <a:ext uri="{FF2B5EF4-FFF2-40B4-BE49-F238E27FC236}">
                    <a16:creationId xmlns:a16="http://schemas.microsoft.com/office/drawing/2014/main" id="{A9E74828-1D17-9893-DA61-87418E8BD2B5}"/>
                  </a:ext>
                </a:extLst>
              </p:cNvPr>
              <p:cNvSpPr>
                <a:spLocks noChangeShapeType="1"/>
              </p:cNvSpPr>
              <p:nvPr/>
            </p:nvSpPr>
            <p:spPr bwMode="auto">
              <a:xfrm>
                <a:off x="4637" y="1181"/>
                <a:ext cx="5" cy="4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1" name="Line 2958">
                <a:extLst>
                  <a:ext uri="{FF2B5EF4-FFF2-40B4-BE49-F238E27FC236}">
                    <a16:creationId xmlns:a16="http://schemas.microsoft.com/office/drawing/2014/main" id="{118AD26A-BF19-7462-D744-3BDB370ABDA3}"/>
                  </a:ext>
                </a:extLst>
              </p:cNvPr>
              <p:cNvSpPr>
                <a:spLocks noChangeShapeType="1"/>
              </p:cNvSpPr>
              <p:nvPr/>
            </p:nvSpPr>
            <p:spPr bwMode="auto">
              <a:xfrm>
                <a:off x="4642" y="1225"/>
                <a:ext cx="4"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2" name="Line 2959">
                <a:extLst>
                  <a:ext uri="{FF2B5EF4-FFF2-40B4-BE49-F238E27FC236}">
                    <a16:creationId xmlns:a16="http://schemas.microsoft.com/office/drawing/2014/main" id="{8281CE3F-F01B-F99A-B3ED-927EA24AE83F}"/>
                  </a:ext>
                </a:extLst>
              </p:cNvPr>
              <p:cNvSpPr>
                <a:spLocks noChangeShapeType="1"/>
              </p:cNvSpPr>
              <p:nvPr/>
            </p:nvSpPr>
            <p:spPr bwMode="auto">
              <a:xfrm>
                <a:off x="4646" y="1263"/>
                <a:ext cx="0" cy="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3" name="Line 2960">
                <a:extLst>
                  <a:ext uri="{FF2B5EF4-FFF2-40B4-BE49-F238E27FC236}">
                    <a16:creationId xmlns:a16="http://schemas.microsoft.com/office/drawing/2014/main" id="{F7A10E08-149B-CBF9-CB37-2F31FAD9A198}"/>
                  </a:ext>
                </a:extLst>
              </p:cNvPr>
              <p:cNvSpPr>
                <a:spLocks noChangeShapeType="1"/>
              </p:cNvSpPr>
              <p:nvPr/>
            </p:nvSpPr>
            <p:spPr bwMode="auto">
              <a:xfrm>
                <a:off x="4646" y="1272"/>
                <a:ext cx="5" cy="3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4" name="Line 2961">
                <a:extLst>
                  <a:ext uri="{FF2B5EF4-FFF2-40B4-BE49-F238E27FC236}">
                    <a16:creationId xmlns:a16="http://schemas.microsoft.com/office/drawing/2014/main" id="{B688FC9D-F3A2-DEAF-F620-3362F3A66155}"/>
                  </a:ext>
                </a:extLst>
              </p:cNvPr>
              <p:cNvSpPr>
                <a:spLocks noChangeShapeType="1"/>
              </p:cNvSpPr>
              <p:nvPr/>
            </p:nvSpPr>
            <p:spPr bwMode="auto">
              <a:xfrm>
                <a:off x="4651" y="1306"/>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5" name="Line 2962">
                <a:extLst>
                  <a:ext uri="{FF2B5EF4-FFF2-40B4-BE49-F238E27FC236}">
                    <a16:creationId xmlns:a16="http://schemas.microsoft.com/office/drawing/2014/main" id="{4FB58B3D-C721-8763-B20E-C86ACA51057B}"/>
                  </a:ext>
                </a:extLst>
              </p:cNvPr>
              <p:cNvSpPr>
                <a:spLocks noChangeShapeType="1"/>
              </p:cNvSpPr>
              <p:nvPr/>
            </p:nvSpPr>
            <p:spPr bwMode="auto">
              <a:xfrm>
                <a:off x="4656" y="1349"/>
                <a:ext cx="10"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6" name="Line 2963">
                <a:extLst>
                  <a:ext uri="{FF2B5EF4-FFF2-40B4-BE49-F238E27FC236}">
                    <a16:creationId xmlns:a16="http://schemas.microsoft.com/office/drawing/2014/main" id="{620AB55B-D669-37D8-C6CC-9EBBA293A526}"/>
                  </a:ext>
                </a:extLst>
              </p:cNvPr>
              <p:cNvSpPr>
                <a:spLocks noChangeShapeType="1"/>
              </p:cNvSpPr>
              <p:nvPr/>
            </p:nvSpPr>
            <p:spPr bwMode="auto">
              <a:xfrm>
                <a:off x="4666" y="1388"/>
                <a:ext cx="4"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7" name="Line 2964">
                <a:extLst>
                  <a:ext uri="{FF2B5EF4-FFF2-40B4-BE49-F238E27FC236}">
                    <a16:creationId xmlns:a16="http://schemas.microsoft.com/office/drawing/2014/main" id="{99BE4B3B-3CDF-3240-ABDE-3E856337EE7E}"/>
                  </a:ext>
                </a:extLst>
              </p:cNvPr>
              <p:cNvSpPr>
                <a:spLocks noChangeShapeType="1"/>
              </p:cNvSpPr>
              <p:nvPr/>
            </p:nvSpPr>
            <p:spPr bwMode="auto">
              <a:xfrm>
                <a:off x="4670" y="1431"/>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8" name="Line 2965">
                <a:extLst>
                  <a:ext uri="{FF2B5EF4-FFF2-40B4-BE49-F238E27FC236}">
                    <a16:creationId xmlns:a16="http://schemas.microsoft.com/office/drawing/2014/main" id="{3C77BCEA-B842-EAC4-B616-ACD1E2B44E3E}"/>
                  </a:ext>
                </a:extLst>
              </p:cNvPr>
              <p:cNvSpPr>
                <a:spLocks noChangeShapeType="1"/>
              </p:cNvSpPr>
              <p:nvPr/>
            </p:nvSpPr>
            <p:spPr bwMode="auto">
              <a:xfrm>
                <a:off x="4675" y="1469"/>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69" name="Line 2966">
                <a:extLst>
                  <a:ext uri="{FF2B5EF4-FFF2-40B4-BE49-F238E27FC236}">
                    <a16:creationId xmlns:a16="http://schemas.microsoft.com/office/drawing/2014/main" id="{4B9CBEB3-1271-FF12-62BD-E633C6201FCB}"/>
                  </a:ext>
                </a:extLst>
              </p:cNvPr>
              <p:cNvSpPr>
                <a:spLocks noChangeShapeType="1"/>
              </p:cNvSpPr>
              <p:nvPr/>
            </p:nvSpPr>
            <p:spPr bwMode="auto">
              <a:xfrm>
                <a:off x="4680" y="1512"/>
                <a:ext cx="5"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0" name="Line 2967">
                <a:extLst>
                  <a:ext uri="{FF2B5EF4-FFF2-40B4-BE49-F238E27FC236}">
                    <a16:creationId xmlns:a16="http://schemas.microsoft.com/office/drawing/2014/main" id="{C065F70F-3E48-EBF9-60D8-559085069ED1}"/>
                  </a:ext>
                </a:extLst>
              </p:cNvPr>
              <p:cNvSpPr>
                <a:spLocks noChangeShapeType="1"/>
              </p:cNvSpPr>
              <p:nvPr/>
            </p:nvSpPr>
            <p:spPr bwMode="auto">
              <a:xfrm>
                <a:off x="4685" y="1551"/>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1" name="Line 2968">
                <a:extLst>
                  <a:ext uri="{FF2B5EF4-FFF2-40B4-BE49-F238E27FC236}">
                    <a16:creationId xmlns:a16="http://schemas.microsoft.com/office/drawing/2014/main" id="{B9771AB3-A1AD-279B-B7B4-78BA59893203}"/>
                  </a:ext>
                </a:extLst>
              </p:cNvPr>
              <p:cNvSpPr>
                <a:spLocks noChangeShapeType="1"/>
              </p:cNvSpPr>
              <p:nvPr/>
            </p:nvSpPr>
            <p:spPr bwMode="auto">
              <a:xfrm>
                <a:off x="4690" y="1594"/>
                <a:ext cx="4"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2" name="Line 2969">
                <a:extLst>
                  <a:ext uri="{FF2B5EF4-FFF2-40B4-BE49-F238E27FC236}">
                    <a16:creationId xmlns:a16="http://schemas.microsoft.com/office/drawing/2014/main" id="{12F7F3DF-4116-AD40-D9E0-215C24084960}"/>
                  </a:ext>
                </a:extLst>
              </p:cNvPr>
              <p:cNvSpPr>
                <a:spLocks noChangeShapeType="1"/>
              </p:cNvSpPr>
              <p:nvPr/>
            </p:nvSpPr>
            <p:spPr bwMode="auto">
              <a:xfrm>
                <a:off x="4694" y="1632"/>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3" name="Line 2970">
                <a:extLst>
                  <a:ext uri="{FF2B5EF4-FFF2-40B4-BE49-F238E27FC236}">
                    <a16:creationId xmlns:a16="http://schemas.microsoft.com/office/drawing/2014/main" id="{F7AC34D7-47DE-934B-3A50-2956B347AAC8}"/>
                  </a:ext>
                </a:extLst>
              </p:cNvPr>
              <p:cNvSpPr>
                <a:spLocks noChangeShapeType="1"/>
              </p:cNvSpPr>
              <p:nvPr/>
            </p:nvSpPr>
            <p:spPr bwMode="auto">
              <a:xfrm>
                <a:off x="4699" y="1675"/>
                <a:ext cx="0" cy="5"/>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4" name="Line 2971">
                <a:extLst>
                  <a:ext uri="{FF2B5EF4-FFF2-40B4-BE49-F238E27FC236}">
                    <a16:creationId xmlns:a16="http://schemas.microsoft.com/office/drawing/2014/main" id="{0294A6FF-6011-505B-FEED-020FF7251042}"/>
                  </a:ext>
                </a:extLst>
              </p:cNvPr>
              <p:cNvSpPr>
                <a:spLocks noChangeShapeType="1"/>
              </p:cNvSpPr>
              <p:nvPr/>
            </p:nvSpPr>
            <p:spPr bwMode="auto">
              <a:xfrm>
                <a:off x="4699" y="1680"/>
                <a:ext cx="5" cy="3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5" name="Line 2972">
                <a:extLst>
                  <a:ext uri="{FF2B5EF4-FFF2-40B4-BE49-F238E27FC236}">
                    <a16:creationId xmlns:a16="http://schemas.microsoft.com/office/drawing/2014/main" id="{DEED3AD8-6240-81EA-9BDB-52F73BA83D71}"/>
                  </a:ext>
                </a:extLst>
              </p:cNvPr>
              <p:cNvSpPr>
                <a:spLocks noChangeShapeType="1"/>
              </p:cNvSpPr>
              <p:nvPr/>
            </p:nvSpPr>
            <p:spPr bwMode="auto">
              <a:xfrm>
                <a:off x="4704" y="1714"/>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6" name="Line 2973">
                <a:extLst>
                  <a:ext uri="{FF2B5EF4-FFF2-40B4-BE49-F238E27FC236}">
                    <a16:creationId xmlns:a16="http://schemas.microsoft.com/office/drawing/2014/main" id="{E0DED545-E4EF-CDA8-3C57-E614EE76C9D8}"/>
                  </a:ext>
                </a:extLst>
              </p:cNvPr>
              <p:cNvSpPr>
                <a:spLocks noChangeShapeType="1"/>
              </p:cNvSpPr>
              <p:nvPr/>
            </p:nvSpPr>
            <p:spPr bwMode="auto">
              <a:xfrm>
                <a:off x="4709" y="1757"/>
                <a:ext cx="4"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7" name="Line 2974">
                <a:extLst>
                  <a:ext uri="{FF2B5EF4-FFF2-40B4-BE49-F238E27FC236}">
                    <a16:creationId xmlns:a16="http://schemas.microsoft.com/office/drawing/2014/main" id="{D7A7BFDC-6B55-462E-C80D-193BAABCF19C}"/>
                  </a:ext>
                </a:extLst>
              </p:cNvPr>
              <p:cNvSpPr>
                <a:spLocks noChangeShapeType="1"/>
              </p:cNvSpPr>
              <p:nvPr/>
            </p:nvSpPr>
            <p:spPr bwMode="auto">
              <a:xfrm>
                <a:off x="4713" y="1800"/>
                <a:ext cx="10"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8" name="Line 2975">
                <a:extLst>
                  <a:ext uri="{FF2B5EF4-FFF2-40B4-BE49-F238E27FC236}">
                    <a16:creationId xmlns:a16="http://schemas.microsoft.com/office/drawing/2014/main" id="{EB520FFA-BB2F-6DCD-EDD9-283AFC9F6E93}"/>
                  </a:ext>
                </a:extLst>
              </p:cNvPr>
              <p:cNvSpPr>
                <a:spLocks noChangeShapeType="1"/>
              </p:cNvSpPr>
              <p:nvPr/>
            </p:nvSpPr>
            <p:spPr bwMode="auto">
              <a:xfrm>
                <a:off x="4723" y="1838"/>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79" name="Line 2976">
                <a:extLst>
                  <a:ext uri="{FF2B5EF4-FFF2-40B4-BE49-F238E27FC236}">
                    <a16:creationId xmlns:a16="http://schemas.microsoft.com/office/drawing/2014/main" id="{74D94951-73ED-7CCD-EAB5-BBA4995CB55F}"/>
                  </a:ext>
                </a:extLst>
              </p:cNvPr>
              <p:cNvSpPr>
                <a:spLocks noChangeShapeType="1"/>
              </p:cNvSpPr>
              <p:nvPr/>
            </p:nvSpPr>
            <p:spPr bwMode="auto">
              <a:xfrm>
                <a:off x="4728" y="1881"/>
                <a:ext cx="5"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0" name="Line 2977">
                <a:extLst>
                  <a:ext uri="{FF2B5EF4-FFF2-40B4-BE49-F238E27FC236}">
                    <a16:creationId xmlns:a16="http://schemas.microsoft.com/office/drawing/2014/main" id="{AC4D35F4-5EC7-B0F6-9059-2BFCD1A885ED}"/>
                  </a:ext>
                </a:extLst>
              </p:cNvPr>
              <p:cNvSpPr>
                <a:spLocks noChangeShapeType="1"/>
              </p:cNvSpPr>
              <p:nvPr/>
            </p:nvSpPr>
            <p:spPr bwMode="auto">
              <a:xfrm>
                <a:off x="4733" y="1920"/>
                <a:ext cx="4"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1" name="Line 2978">
                <a:extLst>
                  <a:ext uri="{FF2B5EF4-FFF2-40B4-BE49-F238E27FC236}">
                    <a16:creationId xmlns:a16="http://schemas.microsoft.com/office/drawing/2014/main" id="{79E84A88-136D-8505-CE51-84A447355D21}"/>
                  </a:ext>
                </a:extLst>
              </p:cNvPr>
              <p:cNvSpPr>
                <a:spLocks noChangeShapeType="1"/>
              </p:cNvSpPr>
              <p:nvPr/>
            </p:nvSpPr>
            <p:spPr bwMode="auto">
              <a:xfrm>
                <a:off x="4737" y="1963"/>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2" name="Line 2979">
                <a:extLst>
                  <a:ext uri="{FF2B5EF4-FFF2-40B4-BE49-F238E27FC236}">
                    <a16:creationId xmlns:a16="http://schemas.microsoft.com/office/drawing/2014/main" id="{DB04FDB1-5960-A457-EA85-52E4FCFFC9EB}"/>
                  </a:ext>
                </a:extLst>
              </p:cNvPr>
              <p:cNvSpPr>
                <a:spLocks noChangeShapeType="1"/>
              </p:cNvSpPr>
              <p:nvPr/>
            </p:nvSpPr>
            <p:spPr bwMode="auto">
              <a:xfrm>
                <a:off x="4742" y="2001"/>
                <a:ext cx="5" cy="4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3" name="Line 2980">
                <a:extLst>
                  <a:ext uri="{FF2B5EF4-FFF2-40B4-BE49-F238E27FC236}">
                    <a16:creationId xmlns:a16="http://schemas.microsoft.com/office/drawing/2014/main" id="{7F79B750-4019-A1EA-7FF4-DA3CE01B3AB5}"/>
                  </a:ext>
                </a:extLst>
              </p:cNvPr>
              <p:cNvSpPr>
                <a:spLocks noChangeShapeType="1"/>
              </p:cNvSpPr>
              <p:nvPr/>
            </p:nvSpPr>
            <p:spPr bwMode="auto">
              <a:xfrm>
                <a:off x="4747" y="2045"/>
                <a:ext cx="0"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4" name="Line 2981">
                <a:extLst>
                  <a:ext uri="{FF2B5EF4-FFF2-40B4-BE49-F238E27FC236}">
                    <a16:creationId xmlns:a16="http://schemas.microsoft.com/office/drawing/2014/main" id="{E369D51D-19B5-3A66-797D-ECC8F938579B}"/>
                  </a:ext>
                </a:extLst>
              </p:cNvPr>
              <p:cNvSpPr>
                <a:spLocks noChangeShapeType="1"/>
              </p:cNvSpPr>
              <p:nvPr/>
            </p:nvSpPr>
            <p:spPr bwMode="auto">
              <a:xfrm>
                <a:off x="4747" y="2083"/>
                <a:ext cx="5" cy="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5" name="Line 2982">
                <a:extLst>
                  <a:ext uri="{FF2B5EF4-FFF2-40B4-BE49-F238E27FC236}">
                    <a16:creationId xmlns:a16="http://schemas.microsoft.com/office/drawing/2014/main" id="{CF6F9B38-29EC-48D3-075F-470B153B78AF}"/>
                  </a:ext>
                </a:extLst>
              </p:cNvPr>
              <p:cNvSpPr>
                <a:spLocks noChangeShapeType="1"/>
              </p:cNvSpPr>
              <p:nvPr/>
            </p:nvSpPr>
            <p:spPr bwMode="auto">
              <a:xfrm>
                <a:off x="4752" y="2092"/>
                <a:ext cx="5" cy="3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6" name="Line 2983">
                <a:extLst>
                  <a:ext uri="{FF2B5EF4-FFF2-40B4-BE49-F238E27FC236}">
                    <a16:creationId xmlns:a16="http://schemas.microsoft.com/office/drawing/2014/main" id="{530E7D46-1D07-FF9A-8D58-2E150B0D9D27}"/>
                  </a:ext>
                </a:extLst>
              </p:cNvPr>
              <p:cNvSpPr>
                <a:spLocks noChangeShapeType="1"/>
              </p:cNvSpPr>
              <p:nvPr/>
            </p:nvSpPr>
            <p:spPr bwMode="auto">
              <a:xfrm>
                <a:off x="4757" y="2126"/>
                <a:ext cx="4"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7" name="Line 2984">
                <a:extLst>
                  <a:ext uri="{FF2B5EF4-FFF2-40B4-BE49-F238E27FC236}">
                    <a16:creationId xmlns:a16="http://schemas.microsoft.com/office/drawing/2014/main" id="{BA6CEEC6-73CA-19B0-5CE8-1B831169A8CF}"/>
                  </a:ext>
                </a:extLst>
              </p:cNvPr>
              <p:cNvSpPr>
                <a:spLocks noChangeShapeType="1"/>
              </p:cNvSpPr>
              <p:nvPr/>
            </p:nvSpPr>
            <p:spPr bwMode="auto">
              <a:xfrm>
                <a:off x="4761" y="2169"/>
                <a:ext cx="5"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8" name="Line 2985">
                <a:extLst>
                  <a:ext uri="{FF2B5EF4-FFF2-40B4-BE49-F238E27FC236}">
                    <a16:creationId xmlns:a16="http://schemas.microsoft.com/office/drawing/2014/main" id="{52CED539-9E70-36F6-EB75-3274262288B1}"/>
                  </a:ext>
                </a:extLst>
              </p:cNvPr>
              <p:cNvSpPr>
                <a:spLocks noChangeShapeType="1"/>
              </p:cNvSpPr>
              <p:nvPr/>
            </p:nvSpPr>
            <p:spPr bwMode="auto">
              <a:xfrm>
                <a:off x="4766" y="2208"/>
                <a:ext cx="10"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89" name="Line 2986">
                <a:extLst>
                  <a:ext uri="{FF2B5EF4-FFF2-40B4-BE49-F238E27FC236}">
                    <a16:creationId xmlns:a16="http://schemas.microsoft.com/office/drawing/2014/main" id="{12685E73-1D3F-F08A-C0DF-D223E9AD25B4}"/>
                  </a:ext>
                </a:extLst>
              </p:cNvPr>
              <p:cNvSpPr>
                <a:spLocks noChangeShapeType="1"/>
              </p:cNvSpPr>
              <p:nvPr/>
            </p:nvSpPr>
            <p:spPr bwMode="auto">
              <a:xfrm>
                <a:off x="4776" y="2251"/>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0" name="Line 2987">
                <a:extLst>
                  <a:ext uri="{FF2B5EF4-FFF2-40B4-BE49-F238E27FC236}">
                    <a16:creationId xmlns:a16="http://schemas.microsoft.com/office/drawing/2014/main" id="{CBCB5802-3210-0430-0DFB-B872A88044DC}"/>
                  </a:ext>
                </a:extLst>
              </p:cNvPr>
              <p:cNvSpPr>
                <a:spLocks noChangeShapeType="1"/>
              </p:cNvSpPr>
              <p:nvPr/>
            </p:nvSpPr>
            <p:spPr bwMode="auto">
              <a:xfrm>
                <a:off x="4781" y="2289"/>
                <a:ext cx="4"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1" name="Line 2988">
                <a:extLst>
                  <a:ext uri="{FF2B5EF4-FFF2-40B4-BE49-F238E27FC236}">
                    <a16:creationId xmlns:a16="http://schemas.microsoft.com/office/drawing/2014/main" id="{6A2480C9-F105-9CAA-FB5B-3653C6636B28}"/>
                  </a:ext>
                </a:extLst>
              </p:cNvPr>
              <p:cNvSpPr>
                <a:spLocks noChangeShapeType="1"/>
              </p:cNvSpPr>
              <p:nvPr/>
            </p:nvSpPr>
            <p:spPr bwMode="auto">
              <a:xfrm>
                <a:off x="4785" y="2332"/>
                <a:ext cx="5"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2" name="Line 2989">
                <a:extLst>
                  <a:ext uri="{FF2B5EF4-FFF2-40B4-BE49-F238E27FC236}">
                    <a16:creationId xmlns:a16="http://schemas.microsoft.com/office/drawing/2014/main" id="{50C45396-D81D-683A-FF19-73611609C816}"/>
                  </a:ext>
                </a:extLst>
              </p:cNvPr>
              <p:cNvSpPr>
                <a:spLocks noChangeShapeType="1"/>
              </p:cNvSpPr>
              <p:nvPr/>
            </p:nvSpPr>
            <p:spPr bwMode="auto">
              <a:xfrm>
                <a:off x="4790" y="2371"/>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3" name="Line 2990">
                <a:extLst>
                  <a:ext uri="{FF2B5EF4-FFF2-40B4-BE49-F238E27FC236}">
                    <a16:creationId xmlns:a16="http://schemas.microsoft.com/office/drawing/2014/main" id="{DC12ABD6-B155-6F50-A8C2-4498063E593C}"/>
                  </a:ext>
                </a:extLst>
              </p:cNvPr>
              <p:cNvSpPr>
                <a:spLocks noChangeShapeType="1"/>
              </p:cNvSpPr>
              <p:nvPr/>
            </p:nvSpPr>
            <p:spPr bwMode="auto">
              <a:xfrm>
                <a:off x="4795" y="2414"/>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4" name="Line 2991">
                <a:extLst>
                  <a:ext uri="{FF2B5EF4-FFF2-40B4-BE49-F238E27FC236}">
                    <a16:creationId xmlns:a16="http://schemas.microsoft.com/office/drawing/2014/main" id="{28DF301F-A6CD-8553-F8D3-29A264625EDB}"/>
                  </a:ext>
                </a:extLst>
              </p:cNvPr>
              <p:cNvSpPr>
                <a:spLocks noChangeShapeType="1"/>
              </p:cNvSpPr>
              <p:nvPr/>
            </p:nvSpPr>
            <p:spPr bwMode="auto">
              <a:xfrm>
                <a:off x="4800" y="2452"/>
                <a:ext cx="0"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5" name="Line 2992">
                <a:extLst>
                  <a:ext uri="{FF2B5EF4-FFF2-40B4-BE49-F238E27FC236}">
                    <a16:creationId xmlns:a16="http://schemas.microsoft.com/office/drawing/2014/main" id="{F4A187B4-1E77-88EB-6336-FC2BE042850E}"/>
                  </a:ext>
                </a:extLst>
              </p:cNvPr>
              <p:cNvSpPr>
                <a:spLocks noChangeShapeType="1"/>
              </p:cNvSpPr>
              <p:nvPr/>
            </p:nvSpPr>
            <p:spPr bwMode="auto">
              <a:xfrm>
                <a:off x="4800" y="2495"/>
                <a:ext cx="9"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6" name="Line 2993">
                <a:extLst>
                  <a:ext uri="{FF2B5EF4-FFF2-40B4-BE49-F238E27FC236}">
                    <a16:creationId xmlns:a16="http://schemas.microsoft.com/office/drawing/2014/main" id="{71A1265A-3076-5846-2617-CFCB4047DFDC}"/>
                  </a:ext>
                </a:extLst>
              </p:cNvPr>
              <p:cNvSpPr>
                <a:spLocks noChangeShapeType="1"/>
              </p:cNvSpPr>
              <p:nvPr/>
            </p:nvSpPr>
            <p:spPr bwMode="auto">
              <a:xfrm>
                <a:off x="4790" y="898"/>
                <a:ext cx="10"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7" name="Line 2994">
                <a:extLst>
                  <a:ext uri="{FF2B5EF4-FFF2-40B4-BE49-F238E27FC236}">
                    <a16:creationId xmlns:a16="http://schemas.microsoft.com/office/drawing/2014/main" id="{ADF50C33-44EB-401D-3827-31B6D332AF16}"/>
                  </a:ext>
                </a:extLst>
              </p:cNvPr>
              <p:cNvSpPr>
                <a:spLocks noChangeShapeType="1"/>
              </p:cNvSpPr>
              <p:nvPr/>
            </p:nvSpPr>
            <p:spPr bwMode="auto">
              <a:xfrm>
                <a:off x="4800" y="937"/>
                <a:ext cx="0" cy="2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8" name="Line 2995">
                <a:extLst>
                  <a:ext uri="{FF2B5EF4-FFF2-40B4-BE49-F238E27FC236}">
                    <a16:creationId xmlns:a16="http://schemas.microsoft.com/office/drawing/2014/main" id="{8D013402-D6B2-9E78-BF30-BE7E35E15D99}"/>
                  </a:ext>
                </a:extLst>
              </p:cNvPr>
              <p:cNvSpPr>
                <a:spLocks noChangeShapeType="1"/>
              </p:cNvSpPr>
              <p:nvPr/>
            </p:nvSpPr>
            <p:spPr bwMode="auto">
              <a:xfrm>
                <a:off x="4800" y="961"/>
                <a:ext cx="5" cy="1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99" name="Line 2996">
                <a:extLst>
                  <a:ext uri="{FF2B5EF4-FFF2-40B4-BE49-F238E27FC236}">
                    <a16:creationId xmlns:a16="http://schemas.microsoft.com/office/drawing/2014/main" id="{F923052B-6CB0-9A11-4A4D-741F9BE687FE}"/>
                  </a:ext>
                </a:extLst>
              </p:cNvPr>
              <p:cNvSpPr>
                <a:spLocks noChangeShapeType="1"/>
              </p:cNvSpPr>
              <p:nvPr/>
            </p:nvSpPr>
            <p:spPr bwMode="auto">
              <a:xfrm>
                <a:off x="4805" y="980"/>
                <a:ext cx="4"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0" name="Line 2997">
                <a:extLst>
                  <a:ext uri="{FF2B5EF4-FFF2-40B4-BE49-F238E27FC236}">
                    <a16:creationId xmlns:a16="http://schemas.microsoft.com/office/drawing/2014/main" id="{C543464D-CDA3-85FE-0BCE-59FF3ECEBDA7}"/>
                  </a:ext>
                </a:extLst>
              </p:cNvPr>
              <p:cNvSpPr>
                <a:spLocks noChangeShapeType="1"/>
              </p:cNvSpPr>
              <p:nvPr/>
            </p:nvSpPr>
            <p:spPr bwMode="auto">
              <a:xfrm>
                <a:off x="4809" y="1018"/>
                <a:ext cx="5" cy="4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1" name="Line 2998">
                <a:extLst>
                  <a:ext uri="{FF2B5EF4-FFF2-40B4-BE49-F238E27FC236}">
                    <a16:creationId xmlns:a16="http://schemas.microsoft.com/office/drawing/2014/main" id="{55DBB124-F348-CCC0-31EB-D958B439B4B9}"/>
                  </a:ext>
                </a:extLst>
              </p:cNvPr>
              <p:cNvSpPr>
                <a:spLocks noChangeShapeType="1"/>
              </p:cNvSpPr>
              <p:nvPr/>
            </p:nvSpPr>
            <p:spPr bwMode="auto">
              <a:xfrm>
                <a:off x="4814" y="1062"/>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2" name="Line 2999">
                <a:extLst>
                  <a:ext uri="{FF2B5EF4-FFF2-40B4-BE49-F238E27FC236}">
                    <a16:creationId xmlns:a16="http://schemas.microsoft.com/office/drawing/2014/main" id="{6078812F-F4B6-5CA3-3DA2-824B7A9C472D}"/>
                  </a:ext>
                </a:extLst>
              </p:cNvPr>
              <p:cNvSpPr>
                <a:spLocks noChangeShapeType="1"/>
              </p:cNvSpPr>
              <p:nvPr/>
            </p:nvSpPr>
            <p:spPr bwMode="auto">
              <a:xfrm>
                <a:off x="4819" y="1100"/>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3" name="Line 3000">
                <a:extLst>
                  <a:ext uri="{FF2B5EF4-FFF2-40B4-BE49-F238E27FC236}">
                    <a16:creationId xmlns:a16="http://schemas.microsoft.com/office/drawing/2014/main" id="{48856670-301C-0D85-6078-43E4D234F698}"/>
                  </a:ext>
                </a:extLst>
              </p:cNvPr>
              <p:cNvSpPr>
                <a:spLocks noChangeShapeType="1"/>
              </p:cNvSpPr>
              <p:nvPr/>
            </p:nvSpPr>
            <p:spPr bwMode="auto">
              <a:xfrm>
                <a:off x="4824" y="1143"/>
                <a:ext cx="4"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4" name="Line 3001">
                <a:extLst>
                  <a:ext uri="{FF2B5EF4-FFF2-40B4-BE49-F238E27FC236}">
                    <a16:creationId xmlns:a16="http://schemas.microsoft.com/office/drawing/2014/main" id="{F72EB3BB-F5C1-EA20-009E-49BEBF49D6EE}"/>
                  </a:ext>
                </a:extLst>
              </p:cNvPr>
              <p:cNvSpPr>
                <a:spLocks noChangeShapeType="1"/>
              </p:cNvSpPr>
              <p:nvPr/>
            </p:nvSpPr>
            <p:spPr bwMode="auto">
              <a:xfrm>
                <a:off x="4828" y="1181"/>
                <a:ext cx="5" cy="4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5" name="Line 3002">
                <a:extLst>
                  <a:ext uri="{FF2B5EF4-FFF2-40B4-BE49-F238E27FC236}">
                    <a16:creationId xmlns:a16="http://schemas.microsoft.com/office/drawing/2014/main" id="{7ACC5026-1599-CCF2-9096-C285FD6D2A30}"/>
                  </a:ext>
                </a:extLst>
              </p:cNvPr>
              <p:cNvSpPr>
                <a:spLocks noChangeShapeType="1"/>
              </p:cNvSpPr>
              <p:nvPr/>
            </p:nvSpPr>
            <p:spPr bwMode="auto">
              <a:xfrm>
                <a:off x="4833" y="1225"/>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6" name="Line 3003">
                <a:extLst>
                  <a:ext uri="{FF2B5EF4-FFF2-40B4-BE49-F238E27FC236}">
                    <a16:creationId xmlns:a16="http://schemas.microsoft.com/office/drawing/2014/main" id="{753088EF-8737-7FBA-A499-BF75BD59E652}"/>
                  </a:ext>
                </a:extLst>
              </p:cNvPr>
              <p:cNvSpPr>
                <a:spLocks noChangeShapeType="1"/>
              </p:cNvSpPr>
              <p:nvPr/>
            </p:nvSpPr>
            <p:spPr bwMode="auto">
              <a:xfrm>
                <a:off x="4838" y="1263"/>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7" name="Line 3004">
                <a:extLst>
                  <a:ext uri="{FF2B5EF4-FFF2-40B4-BE49-F238E27FC236}">
                    <a16:creationId xmlns:a16="http://schemas.microsoft.com/office/drawing/2014/main" id="{37C49495-94AF-4DDD-1D67-13815EC84C4D}"/>
                  </a:ext>
                </a:extLst>
              </p:cNvPr>
              <p:cNvSpPr>
                <a:spLocks noChangeShapeType="1"/>
              </p:cNvSpPr>
              <p:nvPr/>
            </p:nvSpPr>
            <p:spPr bwMode="auto">
              <a:xfrm>
                <a:off x="4843" y="1306"/>
                <a:ext cx="9"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8" name="Line 3005">
                <a:extLst>
                  <a:ext uri="{FF2B5EF4-FFF2-40B4-BE49-F238E27FC236}">
                    <a16:creationId xmlns:a16="http://schemas.microsoft.com/office/drawing/2014/main" id="{7AD26DAC-943F-8C0E-653D-2570CC6D1255}"/>
                  </a:ext>
                </a:extLst>
              </p:cNvPr>
              <p:cNvSpPr>
                <a:spLocks noChangeShapeType="1"/>
              </p:cNvSpPr>
              <p:nvPr/>
            </p:nvSpPr>
            <p:spPr bwMode="auto">
              <a:xfrm>
                <a:off x="4852" y="1349"/>
                <a:ext cx="0" cy="1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09" name="Line 3006">
                <a:extLst>
                  <a:ext uri="{FF2B5EF4-FFF2-40B4-BE49-F238E27FC236}">
                    <a16:creationId xmlns:a16="http://schemas.microsoft.com/office/drawing/2014/main" id="{5313DC33-5E69-D917-A5AF-36C12F5AD5E0}"/>
                  </a:ext>
                </a:extLst>
              </p:cNvPr>
              <p:cNvSpPr>
                <a:spLocks noChangeShapeType="1"/>
              </p:cNvSpPr>
              <p:nvPr/>
            </p:nvSpPr>
            <p:spPr bwMode="auto">
              <a:xfrm>
                <a:off x="4852" y="1368"/>
                <a:ext cx="5" cy="20"/>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0" name="Line 3007">
                <a:extLst>
                  <a:ext uri="{FF2B5EF4-FFF2-40B4-BE49-F238E27FC236}">
                    <a16:creationId xmlns:a16="http://schemas.microsoft.com/office/drawing/2014/main" id="{CC7C18A8-4A26-BBBC-0135-F1411DBA3068}"/>
                  </a:ext>
                </a:extLst>
              </p:cNvPr>
              <p:cNvSpPr>
                <a:spLocks noChangeShapeType="1"/>
              </p:cNvSpPr>
              <p:nvPr/>
            </p:nvSpPr>
            <p:spPr bwMode="auto">
              <a:xfrm>
                <a:off x="4857" y="1388"/>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1" name="Line 3008">
                <a:extLst>
                  <a:ext uri="{FF2B5EF4-FFF2-40B4-BE49-F238E27FC236}">
                    <a16:creationId xmlns:a16="http://schemas.microsoft.com/office/drawing/2014/main" id="{9831921A-AE8F-AB75-0FE8-09048A7C65B1}"/>
                  </a:ext>
                </a:extLst>
              </p:cNvPr>
              <p:cNvSpPr>
                <a:spLocks noChangeShapeType="1"/>
              </p:cNvSpPr>
              <p:nvPr/>
            </p:nvSpPr>
            <p:spPr bwMode="auto">
              <a:xfrm>
                <a:off x="4862" y="1431"/>
                <a:ext cx="0"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2" name="Line 3009">
                <a:extLst>
                  <a:ext uri="{FF2B5EF4-FFF2-40B4-BE49-F238E27FC236}">
                    <a16:creationId xmlns:a16="http://schemas.microsoft.com/office/drawing/2014/main" id="{9FBA17E8-AB8A-E29C-3EFD-1F6F2F394AF5}"/>
                  </a:ext>
                </a:extLst>
              </p:cNvPr>
              <p:cNvSpPr>
                <a:spLocks noChangeShapeType="1"/>
              </p:cNvSpPr>
              <p:nvPr/>
            </p:nvSpPr>
            <p:spPr bwMode="auto">
              <a:xfrm>
                <a:off x="4862" y="1469"/>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3" name="Line 3010">
                <a:extLst>
                  <a:ext uri="{FF2B5EF4-FFF2-40B4-BE49-F238E27FC236}">
                    <a16:creationId xmlns:a16="http://schemas.microsoft.com/office/drawing/2014/main" id="{25DEF7EA-381A-2606-D3AC-D58FABF05DA3}"/>
                  </a:ext>
                </a:extLst>
              </p:cNvPr>
              <p:cNvSpPr>
                <a:spLocks noChangeShapeType="1"/>
              </p:cNvSpPr>
              <p:nvPr/>
            </p:nvSpPr>
            <p:spPr bwMode="auto">
              <a:xfrm>
                <a:off x="4867" y="1512"/>
                <a:ext cx="5"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4" name="Line 3011">
                <a:extLst>
                  <a:ext uri="{FF2B5EF4-FFF2-40B4-BE49-F238E27FC236}">
                    <a16:creationId xmlns:a16="http://schemas.microsoft.com/office/drawing/2014/main" id="{3EE053AC-89E5-B0EA-1111-1AF1CE6281A5}"/>
                  </a:ext>
                </a:extLst>
              </p:cNvPr>
              <p:cNvSpPr>
                <a:spLocks noChangeShapeType="1"/>
              </p:cNvSpPr>
              <p:nvPr/>
            </p:nvSpPr>
            <p:spPr bwMode="auto">
              <a:xfrm>
                <a:off x="4872" y="1551"/>
                <a:ext cx="4"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5" name="Line 3012">
                <a:extLst>
                  <a:ext uri="{FF2B5EF4-FFF2-40B4-BE49-F238E27FC236}">
                    <a16:creationId xmlns:a16="http://schemas.microsoft.com/office/drawing/2014/main" id="{BC56D5A0-BB40-7F33-02B8-0FAC10CBCEFA}"/>
                  </a:ext>
                </a:extLst>
              </p:cNvPr>
              <p:cNvSpPr>
                <a:spLocks noChangeShapeType="1"/>
              </p:cNvSpPr>
              <p:nvPr/>
            </p:nvSpPr>
            <p:spPr bwMode="auto">
              <a:xfrm>
                <a:off x="4876" y="1594"/>
                <a:ext cx="10"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6" name="Line 3013">
                <a:extLst>
                  <a:ext uri="{FF2B5EF4-FFF2-40B4-BE49-F238E27FC236}">
                    <a16:creationId xmlns:a16="http://schemas.microsoft.com/office/drawing/2014/main" id="{29F57AF5-3303-6949-9DA5-0043381492EA}"/>
                  </a:ext>
                </a:extLst>
              </p:cNvPr>
              <p:cNvSpPr>
                <a:spLocks noChangeShapeType="1"/>
              </p:cNvSpPr>
              <p:nvPr/>
            </p:nvSpPr>
            <p:spPr bwMode="auto">
              <a:xfrm>
                <a:off x="4886" y="1632"/>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7" name="Line 3014">
                <a:extLst>
                  <a:ext uri="{FF2B5EF4-FFF2-40B4-BE49-F238E27FC236}">
                    <a16:creationId xmlns:a16="http://schemas.microsoft.com/office/drawing/2014/main" id="{CAAE4393-7D55-EA1F-AC0D-5064B0BDB269}"/>
                  </a:ext>
                </a:extLst>
              </p:cNvPr>
              <p:cNvSpPr>
                <a:spLocks noChangeShapeType="1"/>
              </p:cNvSpPr>
              <p:nvPr/>
            </p:nvSpPr>
            <p:spPr bwMode="auto">
              <a:xfrm>
                <a:off x="4891" y="1675"/>
                <a:ext cx="5"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8" name="Line 3015">
                <a:extLst>
                  <a:ext uri="{FF2B5EF4-FFF2-40B4-BE49-F238E27FC236}">
                    <a16:creationId xmlns:a16="http://schemas.microsoft.com/office/drawing/2014/main" id="{9DBEE0C0-F51E-CB97-5139-E9BDB764E6B4}"/>
                  </a:ext>
                </a:extLst>
              </p:cNvPr>
              <p:cNvSpPr>
                <a:spLocks noChangeShapeType="1"/>
              </p:cNvSpPr>
              <p:nvPr/>
            </p:nvSpPr>
            <p:spPr bwMode="auto">
              <a:xfrm>
                <a:off x="4896" y="1714"/>
                <a:ext cx="4"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19" name="Line 3016">
                <a:extLst>
                  <a:ext uri="{FF2B5EF4-FFF2-40B4-BE49-F238E27FC236}">
                    <a16:creationId xmlns:a16="http://schemas.microsoft.com/office/drawing/2014/main" id="{1E614683-3DB2-1EFB-7C4A-1C61D42C526B}"/>
                  </a:ext>
                </a:extLst>
              </p:cNvPr>
              <p:cNvSpPr>
                <a:spLocks noChangeShapeType="1"/>
              </p:cNvSpPr>
              <p:nvPr/>
            </p:nvSpPr>
            <p:spPr bwMode="auto">
              <a:xfrm>
                <a:off x="4900" y="1757"/>
                <a:ext cx="5" cy="2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0" name="Line 3017">
                <a:extLst>
                  <a:ext uri="{FF2B5EF4-FFF2-40B4-BE49-F238E27FC236}">
                    <a16:creationId xmlns:a16="http://schemas.microsoft.com/office/drawing/2014/main" id="{8A8F6ECB-DC8F-B2CE-95A9-7E57FA140D9D}"/>
                  </a:ext>
                </a:extLst>
              </p:cNvPr>
              <p:cNvSpPr>
                <a:spLocks noChangeShapeType="1"/>
              </p:cNvSpPr>
              <p:nvPr/>
            </p:nvSpPr>
            <p:spPr bwMode="auto">
              <a:xfrm>
                <a:off x="4905" y="1781"/>
                <a:ext cx="5" cy="1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1" name="Line 3018">
                <a:extLst>
                  <a:ext uri="{FF2B5EF4-FFF2-40B4-BE49-F238E27FC236}">
                    <a16:creationId xmlns:a16="http://schemas.microsoft.com/office/drawing/2014/main" id="{7635963A-5784-9B44-7370-E571ED88629C}"/>
                  </a:ext>
                </a:extLst>
              </p:cNvPr>
              <p:cNvSpPr>
                <a:spLocks noChangeShapeType="1"/>
              </p:cNvSpPr>
              <p:nvPr/>
            </p:nvSpPr>
            <p:spPr bwMode="auto">
              <a:xfrm>
                <a:off x="4910" y="1800"/>
                <a:ext cx="0"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2" name="Line 3019">
                <a:extLst>
                  <a:ext uri="{FF2B5EF4-FFF2-40B4-BE49-F238E27FC236}">
                    <a16:creationId xmlns:a16="http://schemas.microsoft.com/office/drawing/2014/main" id="{4D107B69-045E-988C-314A-B9B47D212368}"/>
                  </a:ext>
                </a:extLst>
              </p:cNvPr>
              <p:cNvSpPr>
                <a:spLocks noChangeShapeType="1"/>
              </p:cNvSpPr>
              <p:nvPr/>
            </p:nvSpPr>
            <p:spPr bwMode="auto">
              <a:xfrm>
                <a:off x="4910" y="1838"/>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3" name="Line 3020">
                <a:extLst>
                  <a:ext uri="{FF2B5EF4-FFF2-40B4-BE49-F238E27FC236}">
                    <a16:creationId xmlns:a16="http://schemas.microsoft.com/office/drawing/2014/main" id="{289B8391-7E91-A994-73DD-109DA6E942E6}"/>
                  </a:ext>
                </a:extLst>
              </p:cNvPr>
              <p:cNvSpPr>
                <a:spLocks noChangeShapeType="1"/>
              </p:cNvSpPr>
              <p:nvPr/>
            </p:nvSpPr>
            <p:spPr bwMode="auto">
              <a:xfrm>
                <a:off x="4915" y="1881"/>
                <a:ext cx="4"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4" name="Line 3021">
                <a:extLst>
                  <a:ext uri="{FF2B5EF4-FFF2-40B4-BE49-F238E27FC236}">
                    <a16:creationId xmlns:a16="http://schemas.microsoft.com/office/drawing/2014/main" id="{8452FDD0-784E-5466-51B2-AEB438A518C2}"/>
                  </a:ext>
                </a:extLst>
              </p:cNvPr>
              <p:cNvSpPr>
                <a:spLocks noChangeShapeType="1"/>
              </p:cNvSpPr>
              <p:nvPr/>
            </p:nvSpPr>
            <p:spPr bwMode="auto">
              <a:xfrm>
                <a:off x="4919" y="1920"/>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5" name="Line 3022">
                <a:extLst>
                  <a:ext uri="{FF2B5EF4-FFF2-40B4-BE49-F238E27FC236}">
                    <a16:creationId xmlns:a16="http://schemas.microsoft.com/office/drawing/2014/main" id="{B0868203-459D-E8FB-BD51-51ABE03391E5}"/>
                  </a:ext>
                </a:extLst>
              </p:cNvPr>
              <p:cNvSpPr>
                <a:spLocks noChangeShapeType="1"/>
              </p:cNvSpPr>
              <p:nvPr/>
            </p:nvSpPr>
            <p:spPr bwMode="auto">
              <a:xfrm>
                <a:off x="4924" y="1963"/>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6" name="Line 3023">
                <a:extLst>
                  <a:ext uri="{FF2B5EF4-FFF2-40B4-BE49-F238E27FC236}">
                    <a16:creationId xmlns:a16="http://schemas.microsoft.com/office/drawing/2014/main" id="{4FD5E5DA-979D-82C5-7697-6F5A61703C18}"/>
                  </a:ext>
                </a:extLst>
              </p:cNvPr>
              <p:cNvSpPr>
                <a:spLocks noChangeShapeType="1"/>
              </p:cNvSpPr>
              <p:nvPr/>
            </p:nvSpPr>
            <p:spPr bwMode="auto">
              <a:xfrm>
                <a:off x="4929" y="2001"/>
                <a:ext cx="5" cy="4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7" name="Line 3024">
                <a:extLst>
                  <a:ext uri="{FF2B5EF4-FFF2-40B4-BE49-F238E27FC236}">
                    <a16:creationId xmlns:a16="http://schemas.microsoft.com/office/drawing/2014/main" id="{E39F1452-389B-98E3-CF37-5551B1A0AF76}"/>
                  </a:ext>
                </a:extLst>
              </p:cNvPr>
              <p:cNvSpPr>
                <a:spLocks noChangeShapeType="1"/>
              </p:cNvSpPr>
              <p:nvPr/>
            </p:nvSpPr>
            <p:spPr bwMode="auto">
              <a:xfrm>
                <a:off x="4934" y="2045"/>
                <a:ext cx="9"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8" name="Line 3025">
                <a:extLst>
                  <a:ext uri="{FF2B5EF4-FFF2-40B4-BE49-F238E27FC236}">
                    <a16:creationId xmlns:a16="http://schemas.microsoft.com/office/drawing/2014/main" id="{3BEEF227-C657-93A7-89D8-218AC40FF9DA}"/>
                  </a:ext>
                </a:extLst>
              </p:cNvPr>
              <p:cNvSpPr>
                <a:spLocks noChangeShapeType="1"/>
              </p:cNvSpPr>
              <p:nvPr/>
            </p:nvSpPr>
            <p:spPr bwMode="auto">
              <a:xfrm>
                <a:off x="4943" y="2083"/>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29" name="Line 3026">
                <a:extLst>
                  <a:ext uri="{FF2B5EF4-FFF2-40B4-BE49-F238E27FC236}">
                    <a16:creationId xmlns:a16="http://schemas.microsoft.com/office/drawing/2014/main" id="{F75038D8-87E9-3A2F-3743-46945E755A07}"/>
                  </a:ext>
                </a:extLst>
              </p:cNvPr>
              <p:cNvSpPr>
                <a:spLocks noChangeShapeType="1"/>
              </p:cNvSpPr>
              <p:nvPr/>
            </p:nvSpPr>
            <p:spPr bwMode="auto">
              <a:xfrm>
                <a:off x="4948" y="2126"/>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0" name="Line 3027">
                <a:extLst>
                  <a:ext uri="{FF2B5EF4-FFF2-40B4-BE49-F238E27FC236}">
                    <a16:creationId xmlns:a16="http://schemas.microsoft.com/office/drawing/2014/main" id="{D2EEA066-0552-0260-3270-69D7B3223750}"/>
                  </a:ext>
                </a:extLst>
              </p:cNvPr>
              <p:cNvSpPr>
                <a:spLocks noChangeShapeType="1"/>
              </p:cNvSpPr>
              <p:nvPr/>
            </p:nvSpPr>
            <p:spPr bwMode="auto">
              <a:xfrm>
                <a:off x="4953" y="2169"/>
                <a:ext cx="5" cy="24"/>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1" name="Line 3028">
                <a:extLst>
                  <a:ext uri="{FF2B5EF4-FFF2-40B4-BE49-F238E27FC236}">
                    <a16:creationId xmlns:a16="http://schemas.microsoft.com/office/drawing/2014/main" id="{7FB2D045-D01E-46D7-7660-12F8CE5D5A4A}"/>
                  </a:ext>
                </a:extLst>
              </p:cNvPr>
              <p:cNvSpPr>
                <a:spLocks noChangeShapeType="1"/>
              </p:cNvSpPr>
              <p:nvPr/>
            </p:nvSpPr>
            <p:spPr bwMode="auto">
              <a:xfrm>
                <a:off x="4958" y="2193"/>
                <a:ext cx="0" cy="15"/>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2" name="Line 3029">
                <a:extLst>
                  <a:ext uri="{FF2B5EF4-FFF2-40B4-BE49-F238E27FC236}">
                    <a16:creationId xmlns:a16="http://schemas.microsoft.com/office/drawing/2014/main" id="{F0205664-7ECC-A158-28E6-FBB54479E4C6}"/>
                  </a:ext>
                </a:extLst>
              </p:cNvPr>
              <p:cNvSpPr>
                <a:spLocks noChangeShapeType="1"/>
              </p:cNvSpPr>
              <p:nvPr/>
            </p:nvSpPr>
            <p:spPr bwMode="auto">
              <a:xfrm>
                <a:off x="4958" y="2208"/>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3" name="Line 3030">
                <a:extLst>
                  <a:ext uri="{FF2B5EF4-FFF2-40B4-BE49-F238E27FC236}">
                    <a16:creationId xmlns:a16="http://schemas.microsoft.com/office/drawing/2014/main" id="{9D80726C-B542-1773-E578-D111A3A2867C}"/>
                  </a:ext>
                </a:extLst>
              </p:cNvPr>
              <p:cNvSpPr>
                <a:spLocks noChangeShapeType="1"/>
              </p:cNvSpPr>
              <p:nvPr/>
            </p:nvSpPr>
            <p:spPr bwMode="auto">
              <a:xfrm>
                <a:off x="4963" y="2251"/>
                <a:ext cx="4"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4" name="Line 3031">
                <a:extLst>
                  <a:ext uri="{FF2B5EF4-FFF2-40B4-BE49-F238E27FC236}">
                    <a16:creationId xmlns:a16="http://schemas.microsoft.com/office/drawing/2014/main" id="{A5200F97-B5A1-8A5D-1AF6-A2115B848B4B}"/>
                  </a:ext>
                </a:extLst>
              </p:cNvPr>
              <p:cNvSpPr>
                <a:spLocks noChangeShapeType="1"/>
              </p:cNvSpPr>
              <p:nvPr/>
            </p:nvSpPr>
            <p:spPr bwMode="auto">
              <a:xfrm>
                <a:off x="4967" y="2289"/>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5" name="Line 3032">
                <a:extLst>
                  <a:ext uri="{FF2B5EF4-FFF2-40B4-BE49-F238E27FC236}">
                    <a16:creationId xmlns:a16="http://schemas.microsoft.com/office/drawing/2014/main" id="{DBC0FA6C-7D7D-664F-C1A2-B2F975A657E6}"/>
                  </a:ext>
                </a:extLst>
              </p:cNvPr>
              <p:cNvSpPr>
                <a:spLocks noChangeShapeType="1"/>
              </p:cNvSpPr>
              <p:nvPr/>
            </p:nvSpPr>
            <p:spPr bwMode="auto">
              <a:xfrm>
                <a:off x="4972" y="2332"/>
                <a:ext cx="5" cy="39"/>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6" name="Line 3033">
                <a:extLst>
                  <a:ext uri="{FF2B5EF4-FFF2-40B4-BE49-F238E27FC236}">
                    <a16:creationId xmlns:a16="http://schemas.microsoft.com/office/drawing/2014/main" id="{34EA4A94-AF88-F983-EA91-1A1DE7458B19}"/>
                  </a:ext>
                </a:extLst>
              </p:cNvPr>
              <p:cNvSpPr>
                <a:spLocks noChangeShapeType="1"/>
              </p:cNvSpPr>
              <p:nvPr/>
            </p:nvSpPr>
            <p:spPr bwMode="auto">
              <a:xfrm>
                <a:off x="4977" y="2371"/>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7" name="Line 3034">
                <a:extLst>
                  <a:ext uri="{FF2B5EF4-FFF2-40B4-BE49-F238E27FC236}">
                    <a16:creationId xmlns:a16="http://schemas.microsoft.com/office/drawing/2014/main" id="{5E7B5B9F-E908-95FA-237D-D496B7AB7AF4}"/>
                  </a:ext>
                </a:extLst>
              </p:cNvPr>
              <p:cNvSpPr>
                <a:spLocks noChangeShapeType="1"/>
              </p:cNvSpPr>
              <p:nvPr/>
            </p:nvSpPr>
            <p:spPr bwMode="auto">
              <a:xfrm>
                <a:off x="4982" y="2414"/>
                <a:ext cx="5" cy="38"/>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8" name="Line 3035">
                <a:extLst>
                  <a:ext uri="{FF2B5EF4-FFF2-40B4-BE49-F238E27FC236}">
                    <a16:creationId xmlns:a16="http://schemas.microsoft.com/office/drawing/2014/main" id="{9FB9DB10-9A73-A404-6D97-81EA475C4019}"/>
                  </a:ext>
                </a:extLst>
              </p:cNvPr>
              <p:cNvSpPr>
                <a:spLocks noChangeShapeType="1"/>
              </p:cNvSpPr>
              <p:nvPr/>
            </p:nvSpPr>
            <p:spPr bwMode="auto">
              <a:xfrm>
                <a:off x="4987" y="2452"/>
                <a:ext cx="4"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39" name="Line 3036">
                <a:extLst>
                  <a:ext uri="{FF2B5EF4-FFF2-40B4-BE49-F238E27FC236}">
                    <a16:creationId xmlns:a16="http://schemas.microsoft.com/office/drawing/2014/main" id="{572CF8E8-A787-FB76-D9A2-35F1C80833FC}"/>
                  </a:ext>
                </a:extLst>
              </p:cNvPr>
              <p:cNvSpPr>
                <a:spLocks noChangeShapeType="1"/>
              </p:cNvSpPr>
              <p:nvPr/>
            </p:nvSpPr>
            <p:spPr bwMode="auto">
              <a:xfrm>
                <a:off x="4991" y="2495"/>
                <a:ext cx="5" cy="43"/>
              </a:xfrm>
              <a:prstGeom prst="line">
                <a:avLst/>
              </a:prstGeom>
              <a:noFill/>
              <a:ln w="12700">
                <a:solidFill>
                  <a:srgbClr val="00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0" name="Line 3037">
                <a:extLst>
                  <a:ext uri="{FF2B5EF4-FFF2-40B4-BE49-F238E27FC236}">
                    <a16:creationId xmlns:a16="http://schemas.microsoft.com/office/drawing/2014/main" id="{F61734E0-9A18-FDE3-55BB-9D7C7A1DB335}"/>
                  </a:ext>
                </a:extLst>
              </p:cNvPr>
              <p:cNvSpPr>
                <a:spLocks noChangeShapeType="1"/>
              </p:cNvSpPr>
              <p:nvPr/>
            </p:nvSpPr>
            <p:spPr bwMode="auto">
              <a:xfrm>
                <a:off x="4555" y="898"/>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1" name="Line 3038">
                <a:extLst>
                  <a:ext uri="{FF2B5EF4-FFF2-40B4-BE49-F238E27FC236}">
                    <a16:creationId xmlns:a16="http://schemas.microsoft.com/office/drawing/2014/main" id="{7BD6DBB5-53FD-EFDD-2783-07D2E3AF66FB}"/>
                  </a:ext>
                </a:extLst>
              </p:cNvPr>
              <p:cNvSpPr>
                <a:spLocks noChangeShapeType="1"/>
              </p:cNvSpPr>
              <p:nvPr/>
            </p:nvSpPr>
            <p:spPr bwMode="auto">
              <a:xfrm>
                <a:off x="4560" y="937"/>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2" name="Line 3039">
                <a:extLst>
                  <a:ext uri="{FF2B5EF4-FFF2-40B4-BE49-F238E27FC236}">
                    <a16:creationId xmlns:a16="http://schemas.microsoft.com/office/drawing/2014/main" id="{8E29754C-53AC-E362-06B3-A881EF811D34}"/>
                  </a:ext>
                </a:extLst>
              </p:cNvPr>
              <p:cNvSpPr>
                <a:spLocks noChangeShapeType="1"/>
              </p:cNvSpPr>
              <p:nvPr/>
            </p:nvSpPr>
            <p:spPr bwMode="auto">
              <a:xfrm>
                <a:off x="4565" y="980"/>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3" name="Line 3040">
                <a:extLst>
                  <a:ext uri="{FF2B5EF4-FFF2-40B4-BE49-F238E27FC236}">
                    <a16:creationId xmlns:a16="http://schemas.microsoft.com/office/drawing/2014/main" id="{49A7044D-68CF-B9C2-CB18-FBEB52C66E34}"/>
                  </a:ext>
                </a:extLst>
              </p:cNvPr>
              <p:cNvSpPr>
                <a:spLocks noChangeShapeType="1"/>
              </p:cNvSpPr>
              <p:nvPr/>
            </p:nvSpPr>
            <p:spPr bwMode="auto">
              <a:xfrm>
                <a:off x="4570" y="1018"/>
                <a:ext cx="5" cy="4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4" name="Line 3041">
                <a:extLst>
                  <a:ext uri="{FF2B5EF4-FFF2-40B4-BE49-F238E27FC236}">
                    <a16:creationId xmlns:a16="http://schemas.microsoft.com/office/drawing/2014/main" id="{1338A439-13F6-DD36-EF2F-1EBB3939F1DF}"/>
                  </a:ext>
                </a:extLst>
              </p:cNvPr>
              <p:cNvSpPr>
                <a:spLocks noChangeShapeType="1"/>
              </p:cNvSpPr>
              <p:nvPr/>
            </p:nvSpPr>
            <p:spPr bwMode="auto">
              <a:xfrm>
                <a:off x="4575" y="1062"/>
                <a:ext cx="4"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5" name="Line 3042">
                <a:extLst>
                  <a:ext uri="{FF2B5EF4-FFF2-40B4-BE49-F238E27FC236}">
                    <a16:creationId xmlns:a16="http://schemas.microsoft.com/office/drawing/2014/main" id="{AA5B89C4-941C-7269-F0CB-D1F61EA73F56}"/>
                  </a:ext>
                </a:extLst>
              </p:cNvPr>
              <p:cNvSpPr>
                <a:spLocks noChangeShapeType="1"/>
              </p:cNvSpPr>
              <p:nvPr/>
            </p:nvSpPr>
            <p:spPr bwMode="auto">
              <a:xfrm>
                <a:off x="4579" y="1100"/>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6" name="Line 3043">
                <a:extLst>
                  <a:ext uri="{FF2B5EF4-FFF2-40B4-BE49-F238E27FC236}">
                    <a16:creationId xmlns:a16="http://schemas.microsoft.com/office/drawing/2014/main" id="{6CCDB0FE-3ED0-04F3-0226-F9539E3E419B}"/>
                  </a:ext>
                </a:extLst>
              </p:cNvPr>
              <p:cNvSpPr>
                <a:spLocks noChangeShapeType="1"/>
              </p:cNvSpPr>
              <p:nvPr/>
            </p:nvSpPr>
            <p:spPr bwMode="auto">
              <a:xfrm>
                <a:off x="4584" y="1143"/>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7" name="Line 3044">
                <a:extLst>
                  <a:ext uri="{FF2B5EF4-FFF2-40B4-BE49-F238E27FC236}">
                    <a16:creationId xmlns:a16="http://schemas.microsoft.com/office/drawing/2014/main" id="{A1D1D118-F0CB-9EDE-C52C-7D47096EB3F8}"/>
                  </a:ext>
                </a:extLst>
              </p:cNvPr>
              <p:cNvSpPr>
                <a:spLocks noChangeShapeType="1"/>
              </p:cNvSpPr>
              <p:nvPr/>
            </p:nvSpPr>
            <p:spPr bwMode="auto">
              <a:xfrm>
                <a:off x="4589" y="1181"/>
                <a:ext cx="5" cy="3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8" name="Line 3045">
                <a:extLst>
                  <a:ext uri="{FF2B5EF4-FFF2-40B4-BE49-F238E27FC236}">
                    <a16:creationId xmlns:a16="http://schemas.microsoft.com/office/drawing/2014/main" id="{7275D7B0-DD0E-3ADC-2C68-F6FD6F1A68A2}"/>
                  </a:ext>
                </a:extLst>
              </p:cNvPr>
              <p:cNvSpPr>
                <a:spLocks noChangeShapeType="1"/>
              </p:cNvSpPr>
              <p:nvPr/>
            </p:nvSpPr>
            <p:spPr bwMode="auto">
              <a:xfrm>
                <a:off x="4594" y="1215"/>
                <a:ext cx="0" cy="1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49" name="Line 3046">
                <a:extLst>
                  <a:ext uri="{FF2B5EF4-FFF2-40B4-BE49-F238E27FC236}">
                    <a16:creationId xmlns:a16="http://schemas.microsoft.com/office/drawing/2014/main" id="{5A18BFCA-1E2C-B923-F6AF-41D88E0A7BFB}"/>
                  </a:ext>
                </a:extLst>
              </p:cNvPr>
              <p:cNvSpPr>
                <a:spLocks noChangeShapeType="1"/>
              </p:cNvSpPr>
              <p:nvPr/>
            </p:nvSpPr>
            <p:spPr bwMode="auto">
              <a:xfrm>
                <a:off x="4594" y="1225"/>
                <a:ext cx="9"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0" name="Line 3047">
                <a:extLst>
                  <a:ext uri="{FF2B5EF4-FFF2-40B4-BE49-F238E27FC236}">
                    <a16:creationId xmlns:a16="http://schemas.microsoft.com/office/drawing/2014/main" id="{B7FBDF01-57E1-96D0-F796-A5DF71E3A497}"/>
                  </a:ext>
                </a:extLst>
              </p:cNvPr>
              <p:cNvSpPr>
                <a:spLocks noChangeShapeType="1"/>
              </p:cNvSpPr>
              <p:nvPr/>
            </p:nvSpPr>
            <p:spPr bwMode="auto">
              <a:xfrm>
                <a:off x="4603" y="1263"/>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1" name="Line 3048">
                <a:extLst>
                  <a:ext uri="{FF2B5EF4-FFF2-40B4-BE49-F238E27FC236}">
                    <a16:creationId xmlns:a16="http://schemas.microsoft.com/office/drawing/2014/main" id="{6811D4E2-E4F7-8757-B226-49038AAF4938}"/>
                  </a:ext>
                </a:extLst>
              </p:cNvPr>
              <p:cNvSpPr>
                <a:spLocks noChangeShapeType="1"/>
              </p:cNvSpPr>
              <p:nvPr/>
            </p:nvSpPr>
            <p:spPr bwMode="auto">
              <a:xfrm>
                <a:off x="4608" y="1306"/>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2" name="Line 3049">
                <a:extLst>
                  <a:ext uri="{FF2B5EF4-FFF2-40B4-BE49-F238E27FC236}">
                    <a16:creationId xmlns:a16="http://schemas.microsoft.com/office/drawing/2014/main" id="{6FEAD200-E436-F8CB-D520-349FC2429700}"/>
                  </a:ext>
                </a:extLst>
              </p:cNvPr>
              <p:cNvSpPr>
                <a:spLocks noChangeShapeType="1"/>
              </p:cNvSpPr>
              <p:nvPr/>
            </p:nvSpPr>
            <p:spPr bwMode="auto">
              <a:xfrm>
                <a:off x="4613" y="1349"/>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3" name="Line 3050">
                <a:extLst>
                  <a:ext uri="{FF2B5EF4-FFF2-40B4-BE49-F238E27FC236}">
                    <a16:creationId xmlns:a16="http://schemas.microsoft.com/office/drawing/2014/main" id="{4BF85600-C58F-09A1-3924-424F360CF63C}"/>
                  </a:ext>
                </a:extLst>
              </p:cNvPr>
              <p:cNvSpPr>
                <a:spLocks noChangeShapeType="1"/>
              </p:cNvSpPr>
              <p:nvPr/>
            </p:nvSpPr>
            <p:spPr bwMode="auto">
              <a:xfrm>
                <a:off x="4618" y="1388"/>
                <a:ext cx="4"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4" name="Line 3051">
                <a:extLst>
                  <a:ext uri="{FF2B5EF4-FFF2-40B4-BE49-F238E27FC236}">
                    <a16:creationId xmlns:a16="http://schemas.microsoft.com/office/drawing/2014/main" id="{E3D6DF2F-EB13-A606-9EF7-B116B0343F04}"/>
                  </a:ext>
                </a:extLst>
              </p:cNvPr>
              <p:cNvSpPr>
                <a:spLocks noChangeShapeType="1"/>
              </p:cNvSpPr>
              <p:nvPr/>
            </p:nvSpPr>
            <p:spPr bwMode="auto">
              <a:xfrm>
                <a:off x="4622" y="1431"/>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5" name="Line 3052">
                <a:extLst>
                  <a:ext uri="{FF2B5EF4-FFF2-40B4-BE49-F238E27FC236}">
                    <a16:creationId xmlns:a16="http://schemas.microsoft.com/office/drawing/2014/main" id="{B830D282-5433-A712-99A6-74990A7CD312}"/>
                  </a:ext>
                </a:extLst>
              </p:cNvPr>
              <p:cNvSpPr>
                <a:spLocks noChangeShapeType="1"/>
              </p:cNvSpPr>
              <p:nvPr/>
            </p:nvSpPr>
            <p:spPr bwMode="auto">
              <a:xfrm>
                <a:off x="4627" y="1469"/>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6" name="Line 3053">
                <a:extLst>
                  <a:ext uri="{FF2B5EF4-FFF2-40B4-BE49-F238E27FC236}">
                    <a16:creationId xmlns:a16="http://schemas.microsoft.com/office/drawing/2014/main" id="{027BB99A-D24A-7DB8-E40C-1D8ED61A26A4}"/>
                  </a:ext>
                </a:extLst>
              </p:cNvPr>
              <p:cNvSpPr>
                <a:spLocks noChangeShapeType="1"/>
              </p:cNvSpPr>
              <p:nvPr/>
            </p:nvSpPr>
            <p:spPr bwMode="auto">
              <a:xfrm>
                <a:off x="4632" y="1512"/>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7" name="Line 3054">
                <a:extLst>
                  <a:ext uri="{FF2B5EF4-FFF2-40B4-BE49-F238E27FC236}">
                    <a16:creationId xmlns:a16="http://schemas.microsoft.com/office/drawing/2014/main" id="{F58CE85F-ADF2-AC7F-4BA3-5DF673959536}"/>
                  </a:ext>
                </a:extLst>
              </p:cNvPr>
              <p:cNvSpPr>
                <a:spLocks noChangeShapeType="1"/>
              </p:cNvSpPr>
              <p:nvPr/>
            </p:nvSpPr>
            <p:spPr bwMode="auto">
              <a:xfrm>
                <a:off x="4637" y="1551"/>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8" name="Line 3055">
                <a:extLst>
                  <a:ext uri="{FF2B5EF4-FFF2-40B4-BE49-F238E27FC236}">
                    <a16:creationId xmlns:a16="http://schemas.microsoft.com/office/drawing/2014/main" id="{95BD41C1-C17E-2778-F932-7177F6577C59}"/>
                  </a:ext>
                </a:extLst>
              </p:cNvPr>
              <p:cNvSpPr>
                <a:spLocks noChangeShapeType="1"/>
              </p:cNvSpPr>
              <p:nvPr/>
            </p:nvSpPr>
            <p:spPr bwMode="auto">
              <a:xfrm>
                <a:off x="4642" y="1594"/>
                <a:ext cx="4" cy="3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59" name="Line 3056">
                <a:extLst>
                  <a:ext uri="{FF2B5EF4-FFF2-40B4-BE49-F238E27FC236}">
                    <a16:creationId xmlns:a16="http://schemas.microsoft.com/office/drawing/2014/main" id="{E96E45F4-9922-BB70-D8E2-42D1456E6591}"/>
                  </a:ext>
                </a:extLst>
              </p:cNvPr>
              <p:cNvSpPr>
                <a:spLocks noChangeShapeType="1"/>
              </p:cNvSpPr>
              <p:nvPr/>
            </p:nvSpPr>
            <p:spPr bwMode="auto">
              <a:xfrm>
                <a:off x="4646" y="1627"/>
                <a:ext cx="0" cy="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0" name="Line 3057">
                <a:extLst>
                  <a:ext uri="{FF2B5EF4-FFF2-40B4-BE49-F238E27FC236}">
                    <a16:creationId xmlns:a16="http://schemas.microsoft.com/office/drawing/2014/main" id="{C4B73076-934E-FB80-BC3C-3BF1D13594AD}"/>
                  </a:ext>
                </a:extLst>
              </p:cNvPr>
              <p:cNvSpPr>
                <a:spLocks noChangeShapeType="1"/>
              </p:cNvSpPr>
              <p:nvPr/>
            </p:nvSpPr>
            <p:spPr bwMode="auto">
              <a:xfrm>
                <a:off x="4646" y="1632"/>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1" name="Line 3058">
                <a:extLst>
                  <a:ext uri="{FF2B5EF4-FFF2-40B4-BE49-F238E27FC236}">
                    <a16:creationId xmlns:a16="http://schemas.microsoft.com/office/drawing/2014/main" id="{E8017FD2-2A69-F0DC-37AD-D0525B81DFCA}"/>
                  </a:ext>
                </a:extLst>
              </p:cNvPr>
              <p:cNvSpPr>
                <a:spLocks noChangeShapeType="1"/>
              </p:cNvSpPr>
              <p:nvPr/>
            </p:nvSpPr>
            <p:spPr bwMode="auto">
              <a:xfrm>
                <a:off x="4651" y="1675"/>
                <a:ext cx="10"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2" name="Line 3059">
                <a:extLst>
                  <a:ext uri="{FF2B5EF4-FFF2-40B4-BE49-F238E27FC236}">
                    <a16:creationId xmlns:a16="http://schemas.microsoft.com/office/drawing/2014/main" id="{29380F66-BC30-0190-C8E9-9734285D753D}"/>
                  </a:ext>
                </a:extLst>
              </p:cNvPr>
              <p:cNvSpPr>
                <a:spLocks noChangeShapeType="1"/>
              </p:cNvSpPr>
              <p:nvPr/>
            </p:nvSpPr>
            <p:spPr bwMode="auto">
              <a:xfrm>
                <a:off x="4661" y="1714"/>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3" name="Line 3060">
                <a:extLst>
                  <a:ext uri="{FF2B5EF4-FFF2-40B4-BE49-F238E27FC236}">
                    <a16:creationId xmlns:a16="http://schemas.microsoft.com/office/drawing/2014/main" id="{329F098B-3C36-8399-FBD2-83135061FD17}"/>
                  </a:ext>
                </a:extLst>
              </p:cNvPr>
              <p:cNvSpPr>
                <a:spLocks noChangeShapeType="1"/>
              </p:cNvSpPr>
              <p:nvPr/>
            </p:nvSpPr>
            <p:spPr bwMode="auto">
              <a:xfrm>
                <a:off x="4666" y="1757"/>
                <a:ext cx="4"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4" name="Line 3061">
                <a:extLst>
                  <a:ext uri="{FF2B5EF4-FFF2-40B4-BE49-F238E27FC236}">
                    <a16:creationId xmlns:a16="http://schemas.microsoft.com/office/drawing/2014/main" id="{FE472983-333B-D82F-BC36-8F65C2B74F38}"/>
                  </a:ext>
                </a:extLst>
              </p:cNvPr>
              <p:cNvSpPr>
                <a:spLocks noChangeShapeType="1"/>
              </p:cNvSpPr>
              <p:nvPr/>
            </p:nvSpPr>
            <p:spPr bwMode="auto">
              <a:xfrm>
                <a:off x="4670" y="1800"/>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5" name="Line 3062">
                <a:extLst>
                  <a:ext uri="{FF2B5EF4-FFF2-40B4-BE49-F238E27FC236}">
                    <a16:creationId xmlns:a16="http://schemas.microsoft.com/office/drawing/2014/main" id="{6AD1DF37-A4A7-F058-D502-D6DFCD243C47}"/>
                  </a:ext>
                </a:extLst>
              </p:cNvPr>
              <p:cNvSpPr>
                <a:spLocks noChangeShapeType="1"/>
              </p:cNvSpPr>
              <p:nvPr/>
            </p:nvSpPr>
            <p:spPr bwMode="auto">
              <a:xfrm>
                <a:off x="4675" y="1838"/>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6" name="Line 3063">
                <a:extLst>
                  <a:ext uri="{FF2B5EF4-FFF2-40B4-BE49-F238E27FC236}">
                    <a16:creationId xmlns:a16="http://schemas.microsoft.com/office/drawing/2014/main" id="{9F67CBEB-80CA-BF3A-E008-3E45ECE7AA6B}"/>
                  </a:ext>
                </a:extLst>
              </p:cNvPr>
              <p:cNvSpPr>
                <a:spLocks noChangeShapeType="1"/>
              </p:cNvSpPr>
              <p:nvPr/>
            </p:nvSpPr>
            <p:spPr bwMode="auto">
              <a:xfrm>
                <a:off x="4680" y="1881"/>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7" name="Line 3064">
                <a:extLst>
                  <a:ext uri="{FF2B5EF4-FFF2-40B4-BE49-F238E27FC236}">
                    <a16:creationId xmlns:a16="http://schemas.microsoft.com/office/drawing/2014/main" id="{CDFA632A-20B8-B0E1-7415-7D07BDCC444A}"/>
                  </a:ext>
                </a:extLst>
              </p:cNvPr>
              <p:cNvSpPr>
                <a:spLocks noChangeShapeType="1"/>
              </p:cNvSpPr>
              <p:nvPr/>
            </p:nvSpPr>
            <p:spPr bwMode="auto">
              <a:xfrm>
                <a:off x="4685" y="1920"/>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8" name="Line 3065">
                <a:extLst>
                  <a:ext uri="{FF2B5EF4-FFF2-40B4-BE49-F238E27FC236}">
                    <a16:creationId xmlns:a16="http://schemas.microsoft.com/office/drawing/2014/main" id="{A99854E6-2AB2-5330-B1C4-740A0E20C23D}"/>
                  </a:ext>
                </a:extLst>
              </p:cNvPr>
              <p:cNvSpPr>
                <a:spLocks noChangeShapeType="1"/>
              </p:cNvSpPr>
              <p:nvPr/>
            </p:nvSpPr>
            <p:spPr bwMode="auto">
              <a:xfrm>
                <a:off x="4690" y="1963"/>
                <a:ext cx="4"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69" name="Line 3066">
                <a:extLst>
                  <a:ext uri="{FF2B5EF4-FFF2-40B4-BE49-F238E27FC236}">
                    <a16:creationId xmlns:a16="http://schemas.microsoft.com/office/drawing/2014/main" id="{A89848EE-7D2A-40A5-5E18-F4819D4BD6E4}"/>
                  </a:ext>
                </a:extLst>
              </p:cNvPr>
              <p:cNvSpPr>
                <a:spLocks noChangeShapeType="1"/>
              </p:cNvSpPr>
              <p:nvPr/>
            </p:nvSpPr>
            <p:spPr bwMode="auto">
              <a:xfrm>
                <a:off x="4694" y="2001"/>
                <a:ext cx="5" cy="3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0" name="Line 3067">
                <a:extLst>
                  <a:ext uri="{FF2B5EF4-FFF2-40B4-BE49-F238E27FC236}">
                    <a16:creationId xmlns:a16="http://schemas.microsoft.com/office/drawing/2014/main" id="{931E4B58-6325-8A9E-FDFD-932F20A9EACC}"/>
                  </a:ext>
                </a:extLst>
              </p:cNvPr>
              <p:cNvSpPr>
                <a:spLocks noChangeShapeType="1"/>
              </p:cNvSpPr>
              <p:nvPr/>
            </p:nvSpPr>
            <p:spPr bwMode="auto">
              <a:xfrm>
                <a:off x="4699" y="2035"/>
                <a:ext cx="0" cy="1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1" name="Line 3068">
                <a:extLst>
                  <a:ext uri="{FF2B5EF4-FFF2-40B4-BE49-F238E27FC236}">
                    <a16:creationId xmlns:a16="http://schemas.microsoft.com/office/drawing/2014/main" id="{1DDED695-9144-F8D2-8493-00004872EAB8}"/>
                  </a:ext>
                </a:extLst>
              </p:cNvPr>
              <p:cNvSpPr>
                <a:spLocks noChangeShapeType="1"/>
              </p:cNvSpPr>
              <p:nvPr/>
            </p:nvSpPr>
            <p:spPr bwMode="auto">
              <a:xfrm>
                <a:off x="4699" y="2045"/>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2" name="Line 3069">
                <a:extLst>
                  <a:ext uri="{FF2B5EF4-FFF2-40B4-BE49-F238E27FC236}">
                    <a16:creationId xmlns:a16="http://schemas.microsoft.com/office/drawing/2014/main" id="{AF007C57-D42E-1FD0-5C04-D2757C5A71C9}"/>
                  </a:ext>
                </a:extLst>
              </p:cNvPr>
              <p:cNvSpPr>
                <a:spLocks noChangeShapeType="1"/>
              </p:cNvSpPr>
              <p:nvPr/>
            </p:nvSpPr>
            <p:spPr bwMode="auto">
              <a:xfrm>
                <a:off x="4704" y="2083"/>
                <a:ext cx="9"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3" name="Line 3070">
                <a:extLst>
                  <a:ext uri="{FF2B5EF4-FFF2-40B4-BE49-F238E27FC236}">
                    <a16:creationId xmlns:a16="http://schemas.microsoft.com/office/drawing/2014/main" id="{BC2797CA-8A18-8C0E-F8FA-49E37FAC681A}"/>
                  </a:ext>
                </a:extLst>
              </p:cNvPr>
              <p:cNvSpPr>
                <a:spLocks noChangeShapeType="1"/>
              </p:cNvSpPr>
              <p:nvPr/>
            </p:nvSpPr>
            <p:spPr bwMode="auto">
              <a:xfrm>
                <a:off x="4713" y="2126"/>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4" name="Line 3071">
                <a:extLst>
                  <a:ext uri="{FF2B5EF4-FFF2-40B4-BE49-F238E27FC236}">
                    <a16:creationId xmlns:a16="http://schemas.microsoft.com/office/drawing/2014/main" id="{AE4E913D-E9D5-6D88-2951-E0C3D54917F5}"/>
                  </a:ext>
                </a:extLst>
              </p:cNvPr>
              <p:cNvSpPr>
                <a:spLocks noChangeShapeType="1"/>
              </p:cNvSpPr>
              <p:nvPr/>
            </p:nvSpPr>
            <p:spPr bwMode="auto">
              <a:xfrm>
                <a:off x="4718" y="2169"/>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5" name="Line 3072">
                <a:extLst>
                  <a:ext uri="{FF2B5EF4-FFF2-40B4-BE49-F238E27FC236}">
                    <a16:creationId xmlns:a16="http://schemas.microsoft.com/office/drawing/2014/main" id="{FA0C6A3C-3CAC-1378-B2EA-ADA5E9C650D7}"/>
                  </a:ext>
                </a:extLst>
              </p:cNvPr>
              <p:cNvSpPr>
                <a:spLocks noChangeShapeType="1"/>
              </p:cNvSpPr>
              <p:nvPr/>
            </p:nvSpPr>
            <p:spPr bwMode="auto">
              <a:xfrm>
                <a:off x="4723" y="2208"/>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6" name="Line 3073">
                <a:extLst>
                  <a:ext uri="{FF2B5EF4-FFF2-40B4-BE49-F238E27FC236}">
                    <a16:creationId xmlns:a16="http://schemas.microsoft.com/office/drawing/2014/main" id="{19C9B79B-2865-6B6A-C3E3-857E92D77D50}"/>
                  </a:ext>
                </a:extLst>
              </p:cNvPr>
              <p:cNvSpPr>
                <a:spLocks noChangeShapeType="1"/>
              </p:cNvSpPr>
              <p:nvPr/>
            </p:nvSpPr>
            <p:spPr bwMode="auto">
              <a:xfrm>
                <a:off x="4728" y="2251"/>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7" name="Line 3074">
                <a:extLst>
                  <a:ext uri="{FF2B5EF4-FFF2-40B4-BE49-F238E27FC236}">
                    <a16:creationId xmlns:a16="http://schemas.microsoft.com/office/drawing/2014/main" id="{1C0DAAFD-06B8-7E8D-8C46-923005B98BEA}"/>
                  </a:ext>
                </a:extLst>
              </p:cNvPr>
              <p:cNvSpPr>
                <a:spLocks noChangeShapeType="1"/>
              </p:cNvSpPr>
              <p:nvPr/>
            </p:nvSpPr>
            <p:spPr bwMode="auto">
              <a:xfrm>
                <a:off x="4733" y="2289"/>
                <a:ext cx="4"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8" name="Line 3075">
                <a:extLst>
                  <a:ext uri="{FF2B5EF4-FFF2-40B4-BE49-F238E27FC236}">
                    <a16:creationId xmlns:a16="http://schemas.microsoft.com/office/drawing/2014/main" id="{CE61D712-FEB2-8E4B-6020-7FD74D1A8240}"/>
                  </a:ext>
                </a:extLst>
              </p:cNvPr>
              <p:cNvSpPr>
                <a:spLocks noChangeShapeType="1"/>
              </p:cNvSpPr>
              <p:nvPr/>
            </p:nvSpPr>
            <p:spPr bwMode="auto">
              <a:xfrm>
                <a:off x="4737" y="2332"/>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79" name="Line 3076">
                <a:extLst>
                  <a:ext uri="{FF2B5EF4-FFF2-40B4-BE49-F238E27FC236}">
                    <a16:creationId xmlns:a16="http://schemas.microsoft.com/office/drawing/2014/main" id="{E0B98A3E-1FBE-26CA-90E3-7E966C3D3721}"/>
                  </a:ext>
                </a:extLst>
              </p:cNvPr>
              <p:cNvSpPr>
                <a:spLocks noChangeShapeType="1"/>
              </p:cNvSpPr>
              <p:nvPr/>
            </p:nvSpPr>
            <p:spPr bwMode="auto">
              <a:xfrm>
                <a:off x="4742" y="2371"/>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0" name="Line 3077">
                <a:extLst>
                  <a:ext uri="{FF2B5EF4-FFF2-40B4-BE49-F238E27FC236}">
                    <a16:creationId xmlns:a16="http://schemas.microsoft.com/office/drawing/2014/main" id="{A21F8A7A-6575-7A91-8BE8-A984627010B1}"/>
                  </a:ext>
                </a:extLst>
              </p:cNvPr>
              <p:cNvSpPr>
                <a:spLocks noChangeShapeType="1"/>
              </p:cNvSpPr>
              <p:nvPr/>
            </p:nvSpPr>
            <p:spPr bwMode="auto">
              <a:xfrm>
                <a:off x="4747" y="2414"/>
                <a:ext cx="5" cy="2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1" name="Line 3078">
                <a:extLst>
                  <a:ext uri="{FF2B5EF4-FFF2-40B4-BE49-F238E27FC236}">
                    <a16:creationId xmlns:a16="http://schemas.microsoft.com/office/drawing/2014/main" id="{2DEEC4B4-FC8F-B51B-9DA3-9D6AD74093B9}"/>
                  </a:ext>
                </a:extLst>
              </p:cNvPr>
              <p:cNvSpPr>
                <a:spLocks noChangeShapeType="1"/>
              </p:cNvSpPr>
              <p:nvPr/>
            </p:nvSpPr>
            <p:spPr bwMode="auto">
              <a:xfrm>
                <a:off x="4752" y="2443"/>
                <a:ext cx="0" cy="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2" name="Line 3079">
                <a:extLst>
                  <a:ext uri="{FF2B5EF4-FFF2-40B4-BE49-F238E27FC236}">
                    <a16:creationId xmlns:a16="http://schemas.microsoft.com/office/drawing/2014/main" id="{EE6335E8-8E42-024E-51F4-32E31E34B91B}"/>
                  </a:ext>
                </a:extLst>
              </p:cNvPr>
              <p:cNvSpPr>
                <a:spLocks noChangeShapeType="1"/>
              </p:cNvSpPr>
              <p:nvPr/>
            </p:nvSpPr>
            <p:spPr bwMode="auto">
              <a:xfrm>
                <a:off x="4752" y="2452"/>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3" name="Line 3080">
                <a:extLst>
                  <a:ext uri="{FF2B5EF4-FFF2-40B4-BE49-F238E27FC236}">
                    <a16:creationId xmlns:a16="http://schemas.microsoft.com/office/drawing/2014/main" id="{03DCAE32-13EB-7E13-9740-E1D8D8E93DB1}"/>
                  </a:ext>
                </a:extLst>
              </p:cNvPr>
              <p:cNvSpPr>
                <a:spLocks noChangeShapeType="1"/>
              </p:cNvSpPr>
              <p:nvPr/>
            </p:nvSpPr>
            <p:spPr bwMode="auto">
              <a:xfrm>
                <a:off x="4757" y="2495"/>
                <a:ext cx="4"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4" name="Line 3081">
                <a:extLst>
                  <a:ext uri="{FF2B5EF4-FFF2-40B4-BE49-F238E27FC236}">
                    <a16:creationId xmlns:a16="http://schemas.microsoft.com/office/drawing/2014/main" id="{16671752-4FA0-6B87-55B0-8A34900B1035}"/>
                  </a:ext>
                </a:extLst>
              </p:cNvPr>
              <p:cNvSpPr>
                <a:spLocks noChangeShapeType="1"/>
              </p:cNvSpPr>
              <p:nvPr/>
            </p:nvSpPr>
            <p:spPr bwMode="auto">
              <a:xfrm>
                <a:off x="4838" y="898"/>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5" name="Line 3082">
                <a:extLst>
                  <a:ext uri="{FF2B5EF4-FFF2-40B4-BE49-F238E27FC236}">
                    <a16:creationId xmlns:a16="http://schemas.microsoft.com/office/drawing/2014/main" id="{0FEE1A25-8F80-3CC8-B568-CF33952D181B}"/>
                  </a:ext>
                </a:extLst>
              </p:cNvPr>
              <p:cNvSpPr>
                <a:spLocks noChangeShapeType="1"/>
              </p:cNvSpPr>
              <p:nvPr/>
            </p:nvSpPr>
            <p:spPr bwMode="auto">
              <a:xfrm>
                <a:off x="4843" y="937"/>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6" name="Line 3083">
                <a:extLst>
                  <a:ext uri="{FF2B5EF4-FFF2-40B4-BE49-F238E27FC236}">
                    <a16:creationId xmlns:a16="http://schemas.microsoft.com/office/drawing/2014/main" id="{C302E40E-548D-77EF-0BF8-33DEAC9CBD0C}"/>
                  </a:ext>
                </a:extLst>
              </p:cNvPr>
              <p:cNvSpPr>
                <a:spLocks noChangeShapeType="1"/>
              </p:cNvSpPr>
              <p:nvPr/>
            </p:nvSpPr>
            <p:spPr bwMode="auto">
              <a:xfrm>
                <a:off x="4848" y="980"/>
                <a:ext cx="4" cy="3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7" name="Line 3084">
                <a:extLst>
                  <a:ext uri="{FF2B5EF4-FFF2-40B4-BE49-F238E27FC236}">
                    <a16:creationId xmlns:a16="http://schemas.microsoft.com/office/drawing/2014/main" id="{82E298A7-71CD-F70A-ACAF-327758F22337}"/>
                  </a:ext>
                </a:extLst>
              </p:cNvPr>
              <p:cNvSpPr>
                <a:spLocks noChangeShapeType="1"/>
              </p:cNvSpPr>
              <p:nvPr/>
            </p:nvSpPr>
            <p:spPr bwMode="auto">
              <a:xfrm>
                <a:off x="4852" y="1014"/>
                <a:ext cx="0" cy="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8" name="Line 3085">
                <a:extLst>
                  <a:ext uri="{FF2B5EF4-FFF2-40B4-BE49-F238E27FC236}">
                    <a16:creationId xmlns:a16="http://schemas.microsoft.com/office/drawing/2014/main" id="{5FD3D05C-C022-CA81-A773-1D2D8DF62DF7}"/>
                  </a:ext>
                </a:extLst>
              </p:cNvPr>
              <p:cNvSpPr>
                <a:spLocks noChangeShapeType="1"/>
              </p:cNvSpPr>
              <p:nvPr/>
            </p:nvSpPr>
            <p:spPr bwMode="auto">
              <a:xfrm>
                <a:off x="4852" y="1018"/>
                <a:ext cx="5" cy="4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89" name="Line 3086">
                <a:extLst>
                  <a:ext uri="{FF2B5EF4-FFF2-40B4-BE49-F238E27FC236}">
                    <a16:creationId xmlns:a16="http://schemas.microsoft.com/office/drawing/2014/main" id="{834CE225-5997-23D7-7636-75EA3CB12377}"/>
                  </a:ext>
                </a:extLst>
              </p:cNvPr>
              <p:cNvSpPr>
                <a:spLocks noChangeShapeType="1"/>
              </p:cNvSpPr>
              <p:nvPr/>
            </p:nvSpPr>
            <p:spPr bwMode="auto">
              <a:xfrm>
                <a:off x="4857" y="1062"/>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0" name="Line 3087">
                <a:extLst>
                  <a:ext uri="{FF2B5EF4-FFF2-40B4-BE49-F238E27FC236}">
                    <a16:creationId xmlns:a16="http://schemas.microsoft.com/office/drawing/2014/main" id="{7A8087DB-A56B-739C-165A-F07D8278C673}"/>
                  </a:ext>
                </a:extLst>
              </p:cNvPr>
              <p:cNvSpPr>
                <a:spLocks noChangeShapeType="1"/>
              </p:cNvSpPr>
              <p:nvPr/>
            </p:nvSpPr>
            <p:spPr bwMode="auto">
              <a:xfrm>
                <a:off x="4862" y="1100"/>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1" name="Line 3088">
                <a:extLst>
                  <a:ext uri="{FF2B5EF4-FFF2-40B4-BE49-F238E27FC236}">
                    <a16:creationId xmlns:a16="http://schemas.microsoft.com/office/drawing/2014/main" id="{ACF30309-66E5-A863-E43E-11159CC5281C}"/>
                  </a:ext>
                </a:extLst>
              </p:cNvPr>
              <p:cNvSpPr>
                <a:spLocks noChangeShapeType="1"/>
              </p:cNvSpPr>
              <p:nvPr/>
            </p:nvSpPr>
            <p:spPr bwMode="auto">
              <a:xfrm>
                <a:off x="4867" y="1143"/>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2" name="Line 3089">
                <a:extLst>
                  <a:ext uri="{FF2B5EF4-FFF2-40B4-BE49-F238E27FC236}">
                    <a16:creationId xmlns:a16="http://schemas.microsoft.com/office/drawing/2014/main" id="{205D4707-CA62-631F-1C86-49782FDECAC5}"/>
                  </a:ext>
                </a:extLst>
              </p:cNvPr>
              <p:cNvSpPr>
                <a:spLocks noChangeShapeType="1"/>
              </p:cNvSpPr>
              <p:nvPr/>
            </p:nvSpPr>
            <p:spPr bwMode="auto">
              <a:xfrm>
                <a:off x="4872" y="1181"/>
                <a:ext cx="4" cy="4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3" name="Line 3090">
                <a:extLst>
                  <a:ext uri="{FF2B5EF4-FFF2-40B4-BE49-F238E27FC236}">
                    <a16:creationId xmlns:a16="http://schemas.microsoft.com/office/drawing/2014/main" id="{4F5BDF19-2F44-4B7D-446D-E0A15C670F12}"/>
                  </a:ext>
                </a:extLst>
              </p:cNvPr>
              <p:cNvSpPr>
                <a:spLocks noChangeShapeType="1"/>
              </p:cNvSpPr>
              <p:nvPr/>
            </p:nvSpPr>
            <p:spPr bwMode="auto">
              <a:xfrm>
                <a:off x="4876" y="1225"/>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4" name="Line 3091">
                <a:extLst>
                  <a:ext uri="{FF2B5EF4-FFF2-40B4-BE49-F238E27FC236}">
                    <a16:creationId xmlns:a16="http://schemas.microsoft.com/office/drawing/2014/main" id="{AAB6D9A0-3C9F-52A9-21BD-9AA6D6FA1F46}"/>
                  </a:ext>
                </a:extLst>
              </p:cNvPr>
              <p:cNvSpPr>
                <a:spLocks noChangeShapeType="1"/>
              </p:cNvSpPr>
              <p:nvPr/>
            </p:nvSpPr>
            <p:spPr bwMode="auto">
              <a:xfrm>
                <a:off x="4881" y="1263"/>
                <a:ext cx="10"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5" name="Line 3092">
                <a:extLst>
                  <a:ext uri="{FF2B5EF4-FFF2-40B4-BE49-F238E27FC236}">
                    <a16:creationId xmlns:a16="http://schemas.microsoft.com/office/drawing/2014/main" id="{1F989B9F-4C92-DF99-33F3-8341009B74D3}"/>
                  </a:ext>
                </a:extLst>
              </p:cNvPr>
              <p:cNvSpPr>
                <a:spLocks noChangeShapeType="1"/>
              </p:cNvSpPr>
              <p:nvPr/>
            </p:nvSpPr>
            <p:spPr bwMode="auto">
              <a:xfrm>
                <a:off x="4891" y="1306"/>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6" name="Line 3093">
                <a:extLst>
                  <a:ext uri="{FF2B5EF4-FFF2-40B4-BE49-F238E27FC236}">
                    <a16:creationId xmlns:a16="http://schemas.microsoft.com/office/drawing/2014/main" id="{1B94ECCF-AFAC-3901-FC0C-71163E1A22BC}"/>
                  </a:ext>
                </a:extLst>
              </p:cNvPr>
              <p:cNvSpPr>
                <a:spLocks noChangeShapeType="1"/>
              </p:cNvSpPr>
              <p:nvPr/>
            </p:nvSpPr>
            <p:spPr bwMode="auto">
              <a:xfrm>
                <a:off x="4896" y="1349"/>
                <a:ext cx="4"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7" name="Line 3094">
                <a:extLst>
                  <a:ext uri="{FF2B5EF4-FFF2-40B4-BE49-F238E27FC236}">
                    <a16:creationId xmlns:a16="http://schemas.microsoft.com/office/drawing/2014/main" id="{DE05B114-A453-742E-6859-084CA72061B3}"/>
                  </a:ext>
                </a:extLst>
              </p:cNvPr>
              <p:cNvSpPr>
                <a:spLocks noChangeShapeType="1"/>
              </p:cNvSpPr>
              <p:nvPr/>
            </p:nvSpPr>
            <p:spPr bwMode="auto">
              <a:xfrm>
                <a:off x="4900" y="1388"/>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8" name="Line 3095">
                <a:extLst>
                  <a:ext uri="{FF2B5EF4-FFF2-40B4-BE49-F238E27FC236}">
                    <a16:creationId xmlns:a16="http://schemas.microsoft.com/office/drawing/2014/main" id="{ECFB703A-9971-9891-D554-4B9292562CBA}"/>
                  </a:ext>
                </a:extLst>
              </p:cNvPr>
              <p:cNvSpPr>
                <a:spLocks noChangeShapeType="1"/>
              </p:cNvSpPr>
              <p:nvPr/>
            </p:nvSpPr>
            <p:spPr bwMode="auto">
              <a:xfrm>
                <a:off x="4905" y="1426"/>
                <a:ext cx="0" cy="5"/>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899" name="Line 3096">
                <a:extLst>
                  <a:ext uri="{FF2B5EF4-FFF2-40B4-BE49-F238E27FC236}">
                    <a16:creationId xmlns:a16="http://schemas.microsoft.com/office/drawing/2014/main" id="{52722EB4-54EF-6050-D062-9D14F2DDD50D}"/>
                  </a:ext>
                </a:extLst>
              </p:cNvPr>
              <p:cNvSpPr>
                <a:spLocks noChangeShapeType="1"/>
              </p:cNvSpPr>
              <p:nvPr/>
            </p:nvSpPr>
            <p:spPr bwMode="auto">
              <a:xfrm>
                <a:off x="4905" y="1431"/>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0" name="Line 3097">
                <a:extLst>
                  <a:ext uri="{FF2B5EF4-FFF2-40B4-BE49-F238E27FC236}">
                    <a16:creationId xmlns:a16="http://schemas.microsoft.com/office/drawing/2014/main" id="{00217274-5893-D4EF-00ED-806CE2B7F2FF}"/>
                  </a:ext>
                </a:extLst>
              </p:cNvPr>
              <p:cNvSpPr>
                <a:spLocks noChangeShapeType="1"/>
              </p:cNvSpPr>
              <p:nvPr/>
            </p:nvSpPr>
            <p:spPr bwMode="auto">
              <a:xfrm>
                <a:off x="4910" y="1469"/>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1" name="Line 3098">
                <a:extLst>
                  <a:ext uri="{FF2B5EF4-FFF2-40B4-BE49-F238E27FC236}">
                    <a16:creationId xmlns:a16="http://schemas.microsoft.com/office/drawing/2014/main" id="{CFB6339C-BED1-14E6-95BD-3E82ED9BA888}"/>
                  </a:ext>
                </a:extLst>
              </p:cNvPr>
              <p:cNvSpPr>
                <a:spLocks noChangeShapeType="1"/>
              </p:cNvSpPr>
              <p:nvPr/>
            </p:nvSpPr>
            <p:spPr bwMode="auto">
              <a:xfrm>
                <a:off x="4915" y="1512"/>
                <a:ext cx="4"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2" name="Line 3099">
                <a:extLst>
                  <a:ext uri="{FF2B5EF4-FFF2-40B4-BE49-F238E27FC236}">
                    <a16:creationId xmlns:a16="http://schemas.microsoft.com/office/drawing/2014/main" id="{680B0768-9820-58A0-34D3-5EE2D537EB6C}"/>
                  </a:ext>
                </a:extLst>
              </p:cNvPr>
              <p:cNvSpPr>
                <a:spLocks noChangeShapeType="1"/>
              </p:cNvSpPr>
              <p:nvPr/>
            </p:nvSpPr>
            <p:spPr bwMode="auto">
              <a:xfrm>
                <a:off x="4919" y="1551"/>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3" name="Line 3100">
                <a:extLst>
                  <a:ext uri="{FF2B5EF4-FFF2-40B4-BE49-F238E27FC236}">
                    <a16:creationId xmlns:a16="http://schemas.microsoft.com/office/drawing/2014/main" id="{2A44189E-BA56-971E-A93F-AC55AC0A95A0}"/>
                  </a:ext>
                </a:extLst>
              </p:cNvPr>
              <p:cNvSpPr>
                <a:spLocks noChangeShapeType="1"/>
              </p:cNvSpPr>
              <p:nvPr/>
            </p:nvSpPr>
            <p:spPr bwMode="auto">
              <a:xfrm>
                <a:off x="4924" y="1594"/>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4" name="Line 3101">
                <a:extLst>
                  <a:ext uri="{FF2B5EF4-FFF2-40B4-BE49-F238E27FC236}">
                    <a16:creationId xmlns:a16="http://schemas.microsoft.com/office/drawing/2014/main" id="{E27B3D19-20D0-C071-AF0E-A5944B388068}"/>
                  </a:ext>
                </a:extLst>
              </p:cNvPr>
              <p:cNvSpPr>
                <a:spLocks noChangeShapeType="1"/>
              </p:cNvSpPr>
              <p:nvPr/>
            </p:nvSpPr>
            <p:spPr bwMode="auto">
              <a:xfrm>
                <a:off x="4929" y="1632"/>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5" name="Line 3102">
                <a:extLst>
                  <a:ext uri="{FF2B5EF4-FFF2-40B4-BE49-F238E27FC236}">
                    <a16:creationId xmlns:a16="http://schemas.microsoft.com/office/drawing/2014/main" id="{17726DC7-646D-E7FA-E3AE-2762B2A76157}"/>
                  </a:ext>
                </a:extLst>
              </p:cNvPr>
              <p:cNvSpPr>
                <a:spLocks noChangeShapeType="1"/>
              </p:cNvSpPr>
              <p:nvPr/>
            </p:nvSpPr>
            <p:spPr bwMode="auto">
              <a:xfrm>
                <a:off x="4934" y="1675"/>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6" name="Line 3103">
                <a:extLst>
                  <a:ext uri="{FF2B5EF4-FFF2-40B4-BE49-F238E27FC236}">
                    <a16:creationId xmlns:a16="http://schemas.microsoft.com/office/drawing/2014/main" id="{F36D909C-C847-38CC-F9FD-53EAF37184E4}"/>
                  </a:ext>
                </a:extLst>
              </p:cNvPr>
              <p:cNvSpPr>
                <a:spLocks noChangeShapeType="1"/>
              </p:cNvSpPr>
              <p:nvPr/>
            </p:nvSpPr>
            <p:spPr bwMode="auto">
              <a:xfrm>
                <a:off x="4939" y="1714"/>
                <a:ext cx="9"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7" name="Line 3104">
                <a:extLst>
                  <a:ext uri="{FF2B5EF4-FFF2-40B4-BE49-F238E27FC236}">
                    <a16:creationId xmlns:a16="http://schemas.microsoft.com/office/drawing/2014/main" id="{A583D293-CCBB-4DAD-3E58-DE90B2E654D0}"/>
                  </a:ext>
                </a:extLst>
              </p:cNvPr>
              <p:cNvSpPr>
                <a:spLocks noChangeShapeType="1"/>
              </p:cNvSpPr>
              <p:nvPr/>
            </p:nvSpPr>
            <p:spPr bwMode="auto">
              <a:xfrm>
                <a:off x="4948" y="1757"/>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8" name="Line 3105">
                <a:extLst>
                  <a:ext uri="{FF2B5EF4-FFF2-40B4-BE49-F238E27FC236}">
                    <a16:creationId xmlns:a16="http://schemas.microsoft.com/office/drawing/2014/main" id="{A51CDC04-07E1-328F-D902-58D51DE476E1}"/>
                  </a:ext>
                </a:extLst>
              </p:cNvPr>
              <p:cNvSpPr>
                <a:spLocks noChangeShapeType="1"/>
              </p:cNvSpPr>
              <p:nvPr/>
            </p:nvSpPr>
            <p:spPr bwMode="auto">
              <a:xfrm>
                <a:off x="4953" y="1800"/>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09" name="Line 3106">
                <a:extLst>
                  <a:ext uri="{FF2B5EF4-FFF2-40B4-BE49-F238E27FC236}">
                    <a16:creationId xmlns:a16="http://schemas.microsoft.com/office/drawing/2014/main" id="{1E2914D5-9571-4D0E-05FC-09A8A8E3FAAD}"/>
                  </a:ext>
                </a:extLst>
              </p:cNvPr>
              <p:cNvSpPr>
                <a:spLocks noChangeShapeType="1"/>
              </p:cNvSpPr>
              <p:nvPr/>
            </p:nvSpPr>
            <p:spPr bwMode="auto">
              <a:xfrm>
                <a:off x="4958" y="1838"/>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0" name="Line 3107">
                <a:extLst>
                  <a:ext uri="{FF2B5EF4-FFF2-40B4-BE49-F238E27FC236}">
                    <a16:creationId xmlns:a16="http://schemas.microsoft.com/office/drawing/2014/main" id="{D668E17D-213D-B9A8-5B08-BC9ABF072B3E}"/>
                  </a:ext>
                </a:extLst>
              </p:cNvPr>
              <p:cNvSpPr>
                <a:spLocks noChangeShapeType="1"/>
              </p:cNvSpPr>
              <p:nvPr/>
            </p:nvSpPr>
            <p:spPr bwMode="auto">
              <a:xfrm>
                <a:off x="4963" y="1881"/>
                <a:ext cx="4"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1" name="Line 3108">
                <a:extLst>
                  <a:ext uri="{FF2B5EF4-FFF2-40B4-BE49-F238E27FC236}">
                    <a16:creationId xmlns:a16="http://schemas.microsoft.com/office/drawing/2014/main" id="{C2627E6A-6839-D79A-C8FD-6F18F45A0CF3}"/>
                  </a:ext>
                </a:extLst>
              </p:cNvPr>
              <p:cNvSpPr>
                <a:spLocks noChangeShapeType="1"/>
              </p:cNvSpPr>
              <p:nvPr/>
            </p:nvSpPr>
            <p:spPr bwMode="auto">
              <a:xfrm>
                <a:off x="4967" y="1920"/>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2" name="Line 3109">
                <a:extLst>
                  <a:ext uri="{FF2B5EF4-FFF2-40B4-BE49-F238E27FC236}">
                    <a16:creationId xmlns:a16="http://schemas.microsoft.com/office/drawing/2014/main" id="{184FB785-0F1C-9C02-0493-998B20D019AF}"/>
                  </a:ext>
                </a:extLst>
              </p:cNvPr>
              <p:cNvSpPr>
                <a:spLocks noChangeShapeType="1"/>
              </p:cNvSpPr>
              <p:nvPr/>
            </p:nvSpPr>
            <p:spPr bwMode="auto">
              <a:xfrm>
                <a:off x="4972" y="1963"/>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3" name="Line 3110">
                <a:extLst>
                  <a:ext uri="{FF2B5EF4-FFF2-40B4-BE49-F238E27FC236}">
                    <a16:creationId xmlns:a16="http://schemas.microsoft.com/office/drawing/2014/main" id="{A6600149-FFBD-C300-7343-4FEFA7AC6457}"/>
                  </a:ext>
                </a:extLst>
              </p:cNvPr>
              <p:cNvSpPr>
                <a:spLocks noChangeShapeType="1"/>
              </p:cNvSpPr>
              <p:nvPr/>
            </p:nvSpPr>
            <p:spPr bwMode="auto">
              <a:xfrm>
                <a:off x="4977" y="2001"/>
                <a:ext cx="5" cy="4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4" name="Line 3111">
                <a:extLst>
                  <a:ext uri="{FF2B5EF4-FFF2-40B4-BE49-F238E27FC236}">
                    <a16:creationId xmlns:a16="http://schemas.microsoft.com/office/drawing/2014/main" id="{936FC3ED-3896-D21A-37FE-B792FA66FCE4}"/>
                  </a:ext>
                </a:extLst>
              </p:cNvPr>
              <p:cNvSpPr>
                <a:spLocks noChangeShapeType="1"/>
              </p:cNvSpPr>
              <p:nvPr/>
            </p:nvSpPr>
            <p:spPr bwMode="auto">
              <a:xfrm>
                <a:off x="4982" y="2045"/>
                <a:ext cx="5"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5" name="Line 3112">
                <a:extLst>
                  <a:ext uri="{FF2B5EF4-FFF2-40B4-BE49-F238E27FC236}">
                    <a16:creationId xmlns:a16="http://schemas.microsoft.com/office/drawing/2014/main" id="{0F668E3C-C86C-9BA5-BDCA-DFD5897EF432}"/>
                  </a:ext>
                </a:extLst>
              </p:cNvPr>
              <p:cNvSpPr>
                <a:spLocks noChangeShapeType="1"/>
              </p:cNvSpPr>
              <p:nvPr/>
            </p:nvSpPr>
            <p:spPr bwMode="auto">
              <a:xfrm>
                <a:off x="4987" y="2083"/>
                <a:ext cx="4"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6" name="Line 3113">
                <a:extLst>
                  <a:ext uri="{FF2B5EF4-FFF2-40B4-BE49-F238E27FC236}">
                    <a16:creationId xmlns:a16="http://schemas.microsoft.com/office/drawing/2014/main" id="{D8F469D0-DD85-B821-12E9-5E43548D5BBE}"/>
                  </a:ext>
                </a:extLst>
              </p:cNvPr>
              <p:cNvSpPr>
                <a:spLocks noChangeShapeType="1"/>
              </p:cNvSpPr>
              <p:nvPr/>
            </p:nvSpPr>
            <p:spPr bwMode="auto">
              <a:xfrm>
                <a:off x="4991" y="2126"/>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7" name="Line 3114">
                <a:extLst>
                  <a:ext uri="{FF2B5EF4-FFF2-40B4-BE49-F238E27FC236}">
                    <a16:creationId xmlns:a16="http://schemas.microsoft.com/office/drawing/2014/main" id="{A9D1A2C0-9CE3-FA2B-FDC6-4072C141EF8C}"/>
                  </a:ext>
                </a:extLst>
              </p:cNvPr>
              <p:cNvSpPr>
                <a:spLocks noChangeShapeType="1"/>
              </p:cNvSpPr>
              <p:nvPr/>
            </p:nvSpPr>
            <p:spPr bwMode="auto">
              <a:xfrm>
                <a:off x="4996" y="2169"/>
                <a:ext cx="10"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8" name="Line 3115">
                <a:extLst>
                  <a:ext uri="{FF2B5EF4-FFF2-40B4-BE49-F238E27FC236}">
                    <a16:creationId xmlns:a16="http://schemas.microsoft.com/office/drawing/2014/main" id="{B2470173-7018-A410-919C-2E99620F1D29}"/>
                  </a:ext>
                </a:extLst>
              </p:cNvPr>
              <p:cNvSpPr>
                <a:spLocks noChangeShapeType="1"/>
              </p:cNvSpPr>
              <p:nvPr/>
            </p:nvSpPr>
            <p:spPr bwMode="auto">
              <a:xfrm>
                <a:off x="5006" y="2208"/>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19" name="Line 3116">
                <a:extLst>
                  <a:ext uri="{FF2B5EF4-FFF2-40B4-BE49-F238E27FC236}">
                    <a16:creationId xmlns:a16="http://schemas.microsoft.com/office/drawing/2014/main" id="{F8F27E81-62C7-4940-9138-C420E703D70F}"/>
                  </a:ext>
                </a:extLst>
              </p:cNvPr>
              <p:cNvSpPr>
                <a:spLocks noChangeShapeType="1"/>
              </p:cNvSpPr>
              <p:nvPr/>
            </p:nvSpPr>
            <p:spPr bwMode="auto">
              <a:xfrm>
                <a:off x="5011" y="2251"/>
                <a:ext cx="4"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0" name="Line 3117">
                <a:extLst>
                  <a:ext uri="{FF2B5EF4-FFF2-40B4-BE49-F238E27FC236}">
                    <a16:creationId xmlns:a16="http://schemas.microsoft.com/office/drawing/2014/main" id="{FAB3A620-3B29-4E63-ECCB-54864F7B3E8E}"/>
                  </a:ext>
                </a:extLst>
              </p:cNvPr>
              <p:cNvSpPr>
                <a:spLocks noChangeShapeType="1"/>
              </p:cNvSpPr>
              <p:nvPr/>
            </p:nvSpPr>
            <p:spPr bwMode="auto">
              <a:xfrm>
                <a:off x="5015" y="2289"/>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1" name="Line 3118">
                <a:extLst>
                  <a:ext uri="{FF2B5EF4-FFF2-40B4-BE49-F238E27FC236}">
                    <a16:creationId xmlns:a16="http://schemas.microsoft.com/office/drawing/2014/main" id="{D2AC032C-2B02-C986-E2AE-31479761687E}"/>
                  </a:ext>
                </a:extLst>
              </p:cNvPr>
              <p:cNvSpPr>
                <a:spLocks noChangeShapeType="1"/>
              </p:cNvSpPr>
              <p:nvPr/>
            </p:nvSpPr>
            <p:spPr bwMode="auto">
              <a:xfrm>
                <a:off x="5020" y="2332"/>
                <a:ext cx="5" cy="39"/>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2" name="Line 3119">
                <a:extLst>
                  <a:ext uri="{FF2B5EF4-FFF2-40B4-BE49-F238E27FC236}">
                    <a16:creationId xmlns:a16="http://schemas.microsoft.com/office/drawing/2014/main" id="{0B3604D8-BC92-1438-147C-3ACE68283606}"/>
                  </a:ext>
                </a:extLst>
              </p:cNvPr>
              <p:cNvSpPr>
                <a:spLocks noChangeShapeType="1"/>
              </p:cNvSpPr>
              <p:nvPr/>
            </p:nvSpPr>
            <p:spPr bwMode="auto">
              <a:xfrm>
                <a:off x="5025" y="2371"/>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3" name="Line 3120">
                <a:extLst>
                  <a:ext uri="{FF2B5EF4-FFF2-40B4-BE49-F238E27FC236}">
                    <a16:creationId xmlns:a16="http://schemas.microsoft.com/office/drawing/2014/main" id="{AFC3434B-CD77-5232-04D5-3E135D160FBF}"/>
                  </a:ext>
                </a:extLst>
              </p:cNvPr>
              <p:cNvSpPr>
                <a:spLocks noChangeShapeType="1"/>
              </p:cNvSpPr>
              <p:nvPr/>
            </p:nvSpPr>
            <p:spPr bwMode="auto">
              <a:xfrm>
                <a:off x="5030" y="2414"/>
                <a:ext cx="4" cy="38"/>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4" name="Line 3121">
                <a:extLst>
                  <a:ext uri="{FF2B5EF4-FFF2-40B4-BE49-F238E27FC236}">
                    <a16:creationId xmlns:a16="http://schemas.microsoft.com/office/drawing/2014/main" id="{A17F90D7-B564-FDA3-CDD0-4283C526B2CB}"/>
                  </a:ext>
                </a:extLst>
              </p:cNvPr>
              <p:cNvSpPr>
                <a:spLocks noChangeShapeType="1"/>
              </p:cNvSpPr>
              <p:nvPr/>
            </p:nvSpPr>
            <p:spPr bwMode="auto">
              <a:xfrm>
                <a:off x="5034" y="2452"/>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5" name="Line 3122">
                <a:extLst>
                  <a:ext uri="{FF2B5EF4-FFF2-40B4-BE49-F238E27FC236}">
                    <a16:creationId xmlns:a16="http://schemas.microsoft.com/office/drawing/2014/main" id="{1C5E3D9D-9549-56DF-0E65-7CD7A534D2A7}"/>
                  </a:ext>
                </a:extLst>
              </p:cNvPr>
              <p:cNvSpPr>
                <a:spLocks noChangeShapeType="1"/>
              </p:cNvSpPr>
              <p:nvPr/>
            </p:nvSpPr>
            <p:spPr bwMode="auto">
              <a:xfrm>
                <a:off x="5039" y="2495"/>
                <a:ext cx="5" cy="43"/>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6" name="Line 3123">
                <a:extLst>
                  <a:ext uri="{FF2B5EF4-FFF2-40B4-BE49-F238E27FC236}">
                    <a16:creationId xmlns:a16="http://schemas.microsoft.com/office/drawing/2014/main" id="{C963C84E-8E79-F325-4F0A-EB96A1535F9B}"/>
                  </a:ext>
                </a:extLst>
              </p:cNvPr>
              <p:cNvSpPr>
                <a:spLocks noChangeShapeType="1"/>
              </p:cNvSpPr>
              <p:nvPr/>
            </p:nvSpPr>
            <p:spPr bwMode="auto">
              <a:xfrm>
                <a:off x="4493" y="898"/>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7" name="Line 3124">
                <a:extLst>
                  <a:ext uri="{FF2B5EF4-FFF2-40B4-BE49-F238E27FC236}">
                    <a16:creationId xmlns:a16="http://schemas.microsoft.com/office/drawing/2014/main" id="{C9CAB035-5641-9734-1981-8A9C728CEA4E}"/>
                  </a:ext>
                </a:extLst>
              </p:cNvPr>
              <p:cNvSpPr>
                <a:spLocks noChangeShapeType="1"/>
              </p:cNvSpPr>
              <p:nvPr/>
            </p:nvSpPr>
            <p:spPr bwMode="auto">
              <a:xfrm>
                <a:off x="4498" y="937"/>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8" name="Line 3125">
                <a:extLst>
                  <a:ext uri="{FF2B5EF4-FFF2-40B4-BE49-F238E27FC236}">
                    <a16:creationId xmlns:a16="http://schemas.microsoft.com/office/drawing/2014/main" id="{A8DD2197-5705-9FB4-C3C2-E1D3F944BC67}"/>
                  </a:ext>
                </a:extLst>
              </p:cNvPr>
              <p:cNvSpPr>
                <a:spLocks noChangeShapeType="1"/>
              </p:cNvSpPr>
              <p:nvPr/>
            </p:nvSpPr>
            <p:spPr bwMode="auto">
              <a:xfrm>
                <a:off x="4503" y="980"/>
                <a:ext cx="4"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29" name="Line 3126">
                <a:extLst>
                  <a:ext uri="{FF2B5EF4-FFF2-40B4-BE49-F238E27FC236}">
                    <a16:creationId xmlns:a16="http://schemas.microsoft.com/office/drawing/2014/main" id="{6423C9C3-9E87-245B-F42C-2C02B8181FCA}"/>
                  </a:ext>
                </a:extLst>
              </p:cNvPr>
              <p:cNvSpPr>
                <a:spLocks noChangeShapeType="1"/>
              </p:cNvSpPr>
              <p:nvPr/>
            </p:nvSpPr>
            <p:spPr bwMode="auto">
              <a:xfrm>
                <a:off x="4507" y="1018"/>
                <a:ext cx="5" cy="44"/>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0" name="Line 3127">
                <a:extLst>
                  <a:ext uri="{FF2B5EF4-FFF2-40B4-BE49-F238E27FC236}">
                    <a16:creationId xmlns:a16="http://schemas.microsoft.com/office/drawing/2014/main" id="{56C739B8-7283-EC24-6323-02A233D06373}"/>
                  </a:ext>
                </a:extLst>
              </p:cNvPr>
              <p:cNvSpPr>
                <a:spLocks noChangeShapeType="1"/>
              </p:cNvSpPr>
              <p:nvPr/>
            </p:nvSpPr>
            <p:spPr bwMode="auto">
              <a:xfrm>
                <a:off x="4512" y="1062"/>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1" name="Line 3128">
                <a:extLst>
                  <a:ext uri="{FF2B5EF4-FFF2-40B4-BE49-F238E27FC236}">
                    <a16:creationId xmlns:a16="http://schemas.microsoft.com/office/drawing/2014/main" id="{983AD0AB-2041-D6D1-2B96-EBF20E1427A3}"/>
                  </a:ext>
                </a:extLst>
              </p:cNvPr>
              <p:cNvSpPr>
                <a:spLocks noChangeShapeType="1"/>
              </p:cNvSpPr>
              <p:nvPr/>
            </p:nvSpPr>
            <p:spPr bwMode="auto">
              <a:xfrm>
                <a:off x="4517" y="1100"/>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2" name="Line 3129">
                <a:extLst>
                  <a:ext uri="{FF2B5EF4-FFF2-40B4-BE49-F238E27FC236}">
                    <a16:creationId xmlns:a16="http://schemas.microsoft.com/office/drawing/2014/main" id="{7727F232-240E-BD17-0ED5-CAE95A845A71}"/>
                  </a:ext>
                </a:extLst>
              </p:cNvPr>
              <p:cNvSpPr>
                <a:spLocks noChangeShapeType="1"/>
              </p:cNvSpPr>
              <p:nvPr/>
            </p:nvSpPr>
            <p:spPr bwMode="auto">
              <a:xfrm>
                <a:off x="4522" y="1143"/>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3" name="Line 3130">
                <a:extLst>
                  <a:ext uri="{FF2B5EF4-FFF2-40B4-BE49-F238E27FC236}">
                    <a16:creationId xmlns:a16="http://schemas.microsoft.com/office/drawing/2014/main" id="{D3E623B0-21F8-BFF0-8C28-FA690AEF3B1A}"/>
                  </a:ext>
                </a:extLst>
              </p:cNvPr>
              <p:cNvSpPr>
                <a:spLocks noChangeShapeType="1"/>
              </p:cNvSpPr>
              <p:nvPr/>
            </p:nvSpPr>
            <p:spPr bwMode="auto">
              <a:xfrm>
                <a:off x="4527" y="1181"/>
                <a:ext cx="4" cy="44"/>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4" name="Line 3131">
                <a:extLst>
                  <a:ext uri="{FF2B5EF4-FFF2-40B4-BE49-F238E27FC236}">
                    <a16:creationId xmlns:a16="http://schemas.microsoft.com/office/drawing/2014/main" id="{CA3B66A2-A82F-BD70-43B3-7369A4C68F7D}"/>
                  </a:ext>
                </a:extLst>
              </p:cNvPr>
              <p:cNvSpPr>
                <a:spLocks noChangeShapeType="1"/>
              </p:cNvSpPr>
              <p:nvPr/>
            </p:nvSpPr>
            <p:spPr bwMode="auto">
              <a:xfrm>
                <a:off x="4531" y="1225"/>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5" name="Line 3132">
                <a:extLst>
                  <a:ext uri="{FF2B5EF4-FFF2-40B4-BE49-F238E27FC236}">
                    <a16:creationId xmlns:a16="http://schemas.microsoft.com/office/drawing/2014/main" id="{3412FF4E-260E-84A8-6AA6-7A46CC9E791C}"/>
                  </a:ext>
                </a:extLst>
              </p:cNvPr>
              <p:cNvSpPr>
                <a:spLocks noChangeShapeType="1"/>
              </p:cNvSpPr>
              <p:nvPr/>
            </p:nvSpPr>
            <p:spPr bwMode="auto">
              <a:xfrm>
                <a:off x="4536" y="1263"/>
                <a:ext cx="5" cy="3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6" name="Line 3133">
                <a:extLst>
                  <a:ext uri="{FF2B5EF4-FFF2-40B4-BE49-F238E27FC236}">
                    <a16:creationId xmlns:a16="http://schemas.microsoft.com/office/drawing/2014/main" id="{AF1C3A2D-CF73-FA67-0B5F-FF31128EE7BE}"/>
                  </a:ext>
                </a:extLst>
              </p:cNvPr>
              <p:cNvSpPr>
                <a:spLocks noChangeShapeType="1"/>
              </p:cNvSpPr>
              <p:nvPr/>
            </p:nvSpPr>
            <p:spPr bwMode="auto">
              <a:xfrm>
                <a:off x="4541" y="1296"/>
                <a:ext cx="0" cy="10"/>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7" name="Line 3134">
                <a:extLst>
                  <a:ext uri="{FF2B5EF4-FFF2-40B4-BE49-F238E27FC236}">
                    <a16:creationId xmlns:a16="http://schemas.microsoft.com/office/drawing/2014/main" id="{8E8C0774-DFC7-1F24-94BD-26833540B628}"/>
                  </a:ext>
                </a:extLst>
              </p:cNvPr>
              <p:cNvSpPr>
                <a:spLocks noChangeShapeType="1"/>
              </p:cNvSpPr>
              <p:nvPr/>
            </p:nvSpPr>
            <p:spPr bwMode="auto">
              <a:xfrm>
                <a:off x="4541" y="1306"/>
                <a:ext cx="10"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8" name="Line 3135">
                <a:extLst>
                  <a:ext uri="{FF2B5EF4-FFF2-40B4-BE49-F238E27FC236}">
                    <a16:creationId xmlns:a16="http://schemas.microsoft.com/office/drawing/2014/main" id="{189384E8-0D98-D40A-ED84-8E59BD25E558}"/>
                  </a:ext>
                </a:extLst>
              </p:cNvPr>
              <p:cNvSpPr>
                <a:spLocks noChangeShapeType="1"/>
              </p:cNvSpPr>
              <p:nvPr/>
            </p:nvSpPr>
            <p:spPr bwMode="auto">
              <a:xfrm>
                <a:off x="4551" y="1349"/>
                <a:ext cx="4"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39" name="Line 3136">
                <a:extLst>
                  <a:ext uri="{FF2B5EF4-FFF2-40B4-BE49-F238E27FC236}">
                    <a16:creationId xmlns:a16="http://schemas.microsoft.com/office/drawing/2014/main" id="{2A84A040-F779-993E-751C-291A08980EEA}"/>
                  </a:ext>
                </a:extLst>
              </p:cNvPr>
              <p:cNvSpPr>
                <a:spLocks noChangeShapeType="1"/>
              </p:cNvSpPr>
              <p:nvPr/>
            </p:nvSpPr>
            <p:spPr bwMode="auto">
              <a:xfrm>
                <a:off x="4555" y="1388"/>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0" name="Line 3137">
                <a:extLst>
                  <a:ext uri="{FF2B5EF4-FFF2-40B4-BE49-F238E27FC236}">
                    <a16:creationId xmlns:a16="http://schemas.microsoft.com/office/drawing/2014/main" id="{D3DC2298-85C9-E2D3-E4A1-2CCAC964ED7F}"/>
                  </a:ext>
                </a:extLst>
              </p:cNvPr>
              <p:cNvSpPr>
                <a:spLocks noChangeShapeType="1"/>
              </p:cNvSpPr>
              <p:nvPr/>
            </p:nvSpPr>
            <p:spPr bwMode="auto">
              <a:xfrm>
                <a:off x="4560" y="1431"/>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1" name="Line 3138">
                <a:extLst>
                  <a:ext uri="{FF2B5EF4-FFF2-40B4-BE49-F238E27FC236}">
                    <a16:creationId xmlns:a16="http://schemas.microsoft.com/office/drawing/2014/main" id="{482A447A-D927-AA38-EAB8-8F2D66EEA9EA}"/>
                  </a:ext>
                </a:extLst>
              </p:cNvPr>
              <p:cNvSpPr>
                <a:spLocks noChangeShapeType="1"/>
              </p:cNvSpPr>
              <p:nvPr/>
            </p:nvSpPr>
            <p:spPr bwMode="auto">
              <a:xfrm>
                <a:off x="4565" y="1469"/>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2" name="Line 3139">
                <a:extLst>
                  <a:ext uri="{FF2B5EF4-FFF2-40B4-BE49-F238E27FC236}">
                    <a16:creationId xmlns:a16="http://schemas.microsoft.com/office/drawing/2014/main" id="{BA3E59F1-A553-4053-BF4C-EF9CFF5491D8}"/>
                  </a:ext>
                </a:extLst>
              </p:cNvPr>
              <p:cNvSpPr>
                <a:spLocks noChangeShapeType="1"/>
              </p:cNvSpPr>
              <p:nvPr/>
            </p:nvSpPr>
            <p:spPr bwMode="auto">
              <a:xfrm>
                <a:off x="4570" y="1512"/>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3" name="Line 3140">
                <a:extLst>
                  <a:ext uri="{FF2B5EF4-FFF2-40B4-BE49-F238E27FC236}">
                    <a16:creationId xmlns:a16="http://schemas.microsoft.com/office/drawing/2014/main" id="{CA783FED-D86C-4A61-3362-54A9B45EABB7}"/>
                  </a:ext>
                </a:extLst>
              </p:cNvPr>
              <p:cNvSpPr>
                <a:spLocks noChangeShapeType="1"/>
              </p:cNvSpPr>
              <p:nvPr/>
            </p:nvSpPr>
            <p:spPr bwMode="auto">
              <a:xfrm>
                <a:off x="4575" y="1551"/>
                <a:ext cx="4"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44" name="Line 3141">
                <a:extLst>
                  <a:ext uri="{FF2B5EF4-FFF2-40B4-BE49-F238E27FC236}">
                    <a16:creationId xmlns:a16="http://schemas.microsoft.com/office/drawing/2014/main" id="{46713609-FF21-B59E-B155-CD735DFB1AF4}"/>
                  </a:ext>
                </a:extLst>
              </p:cNvPr>
              <p:cNvSpPr>
                <a:spLocks noChangeShapeType="1"/>
              </p:cNvSpPr>
              <p:nvPr/>
            </p:nvSpPr>
            <p:spPr bwMode="auto">
              <a:xfrm>
                <a:off x="4579" y="1594"/>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grpSp>
        <p:grpSp>
          <p:nvGrpSpPr>
            <p:cNvPr id="11391" name="Group 3343">
              <a:extLst>
                <a:ext uri="{FF2B5EF4-FFF2-40B4-BE49-F238E27FC236}">
                  <a16:creationId xmlns:a16="http://schemas.microsoft.com/office/drawing/2014/main" id="{223FD6A0-9798-5700-34B6-2C753D70E4B2}"/>
                </a:ext>
              </a:extLst>
            </p:cNvPr>
            <p:cNvGrpSpPr>
              <a:grpSpLocks/>
            </p:cNvGrpSpPr>
            <p:nvPr/>
          </p:nvGrpSpPr>
          <p:grpSpPr bwMode="auto">
            <a:xfrm>
              <a:off x="6614795" y="1425576"/>
              <a:ext cx="1446212" cy="2603502"/>
              <a:chOff x="4282" y="898"/>
              <a:chExt cx="911" cy="1640"/>
            </a:xfrm>
          </p:grpSpPr>
          <p:sp>
            <p:nvSpPr>
              <p:cNvPr id="11545" name="Line 3143">
                <a:extLst>
                  <a:ext uri="{FF2B5EF4-FFF2-40B4-BE49-F238E27FC236}">
                    <a16:creationId xmlns:a16="http://schemas.microsoft.com/office/drawing/2014/main" id="{5D3D6B08-D4AD-CFF1-FA3B-47FB2638C459}"/>
                  </a:ext>
                </a:extLst>
              </p:cNvPr>
              <p:cNvSpPr>
                <a:spLocks noChangeShapeType="1"/>
              </p:cNvSpPr>
              <p:nvPr/>
            </p:nvSpPr>
            <p:spPr bwMode="auto">
              <a:xfrm>
                <a:off x="4584" y="1632"/>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46" name="Line 3144">
                <a:extLst>
                  <a:ext uri="{FF2B5EF4-FFF2-40B4-BE49-F238E27FC236}">
                    <a16:creationId xmlns:a16="http://schemas.microsoft.com/office/drawing/2014/main" id="{A47FCA55-1B6E-F72D-3264-4D022037BEBC}"/>
                  </a:ext>
                </a:extLst>
              </p:cNvPr>
              <p:cNvSpPr>
                <a:spLocks noChangeShapeType="1"/>
              </p:cNvSpPr>
              <p:nvPr/>
            </p:nvSpPr>
            <p:spPr bwMode="auto">
              <a:xfrm>
                <a:off x="4589" y="1675"/>
                <a:ext cx="5" cy="34"/>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47" name="Line 3145">
                <a:extLst>
                  <a:ext uri="{FF2B5EF4-FFF2-40B4-BE49-F238E27FC236}">
                    <a16:creationId xmlns:a16="http://schemas.microsoft.com/office/drawing/2014/main" id="{52D7945C-FBF1-F81A-52F4-5ADB19160114}"/>
                  </a:ext>
                </a:extLst>
              </p:cNvPr>
              <p:cNvSpPr>
                <a:spLocks noChangeShapeType="1"/>
              </p:cNvSpPr>
              <p:nvPr/>
            </p:nvSpPr>
            <p:spPr bwMode="auto">
              <a:xfrm>
                <a:off x="4594" y="1709"/>
                <a:ext cx="0" cy="5"/>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48" name="Line 3146">
                <a:extLst>
                  <a:ext uri="{FF2B5EF4-FFF2-40B4-BE49-F238E27FC236}">
                    <a16:creationId xmlns:a16="http://schemas.microsoft.com/office/drawing/2014/main" id="{0C139169-9099-3BD9-2AC3-0EC663E9E422}"/>
                  </a:ext>
                </a:extLst>
              </p:cNvPr>
              <p:cNvSpPr>
                <a:spLocks noChangeShapeType="1"/>
              </p:cNvSpPr>
              <p:nvPr/>
            </p:nvSpPr>
            <p:spPr bwMode="auto">
              <a:xfrm>
                <a:off x="4594" y="1714"/>
                <a:ext cx="9"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49" name="Line 3147">
                <a:extLst>
                  <a:ext uri="{FF2B5EF4-FFF2-40B4-BE49-F238E27FC236}">
                    <a16:creationId xmlns:a16="http://schemas.microsoft.com/office/drawing/2014/main" id="{2700C75E-07C0-9593-984B-CF644EBC69F0}"/>
                  </a:ext>
                </a:extLst>
              </p:cNvPr>
              <p:cNvSpPr>
                <a:spLocks noChangeShapeType="1"/>
              </p:cNvSpPr>
              <p:nvPr/>
            </p:nvSpPr>
            <p:spPr bwMode="auto">
              <a:xfrm>
                <a:off x="4603" y="1757"/>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0" name="Line 3148">
                <a:extLst>
                  <a:ext uri="{FF2B5EF4-FFF2-40B4-BE49-F238E27FC236}">
                    <a16:creationId xmlns:a16="http://schemas.microsoft.com/office/drawing/2014/main" id="{FB8B21FE-4E1E-93EA-014C-0EF09E7E1804}"/>
                  </a:ext>
                </a:extLst>
              </p:cNvPr>
              <p:cNvSpPr>
                <a:spLocks noChangeShapeType="1"/>
              </p:cNvSpPr>
              <p:nvPr/>
            </p:nvSpPr>
            <p:spPr bwMode="auto">
              <a:xfrm>
                <a:off x="4608" y="1800"/>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1" name="Line 3149">
                <a:extLst>
                  <a:ext uri="{FF2B5EF4-FFF2-40B4-BE49-F238E27FC236}">
                    <a16:creationId xmlns:a16="http://schemas.microsoft.com/office/drawing/2014/main" id="{B677A4A2-7852-0BDF-6E69-2AE9C63F7D2C}"/>
                  </a:ext>
                </a:extLst>
              </p:cNvPr>
              <p:cNvSpPr>
                <a:spLocks noChangeShapeType="1"/>
              </p:cNvSpPr>
              <p:nvPr/>
            </p:nvSpPr>
            <p:spPr bwMode="auto">
              <a:xfrm>
                <a:off x="4613" y="1838"/>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2" name="Line 3150">
                <a:extLst>
                  <a:ext uri="{FF2B5EF4-FFF2-40B4-BE49-F238E27FC236}">
                    <a16:creationId xmlns:a16="http://schemas.microsoft.com/office/drawing/2014/main" id="{E6012036-9195-917F-F77D-909E00E7E9AF}"/>
                  </a:ext>
                </a:extLst>
              </p:cNvPr>
              <p:cNvSpPr>
                <a:spLocks noChangeShapeType="1"/>
              </p:cNvSpPr>
              <p:nvPr/>
            </p:nvSpPr>
            <p:spPr bwMode="auto">
              <a:xfrm>
                <a:off x="4618" y="1881"/>
                <a:ext cx="4"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3" name="Line 3151">
                <a:extLst>
                  <a:ext uri="{FF2B5EF4-FFF2-40B4-BE49-F238E27FC236}">
                    <a16:creationId xmlns:a16="http://schemas.microsoft.com/office/drawing/2014/main" id="{D2EBCA12-C938-10AA-507D-4F1B6E574500}"/>
                  </a:ext>
                </a:extLst>
              </p:cNvPr>
              <p:cNvSpPr>
                <a:spLocks noChangeShapeType="1"/>
              </p:cNvSpPr>
              <p:nvPr/>
            </p:nvSpPr>
            <p:spPr bwMode="auto">
              <a:xfrm>
                <a:off x="4622" y="1920"/>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4" name="Line 3152">
                <a:extLst>
                  <a:ext uri="{FF2B5EF4-FFF2-40B4-BE49-F238E27FC236}">
                    <a16:creationId xmlns:a16="http://schemas.microsoft.com/office/drawing/2014/main" id="{6B414D01-D645-0CF5-1185-8443F499C100}"/>
                  </a:ext>
                </a:extLst>
              </p:cNvPr>
              <p:cNvSpPr>
                <a:spLocks noChangeShapeType="1"/>
              </p:cNvSpPr>
              <p:nvPr/>
            </p:nvSpPr>
            <p:spPr bwMode="auto">
              <a:xfrm>
                <a:off x="4627" y="1963"/>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5" name="Line 3153">
                <a:extLst>
                  <a:ext uri="{FF2B5EF4-FFF2-40B4-BE49-F238E27FC236}">
                    <a16:creationId xmlns:a16="http://schemas.microsoft.com/office/drawing/2014/main" id="{DE92A62E-4D8A-24B5-251A-A4232121AC97}"/>
                  </a:ext>
                </a:extLst>
              </p:cNvPr>
              <p:cNvSpPr>
                <a:spLocks noChangeShapeType="1"/>
              </p:cNvSpPr>
              <p:nvPr/>
            </p:nvSpPr>
            <p:spPr bwMode="auto">
              <a:xfrm>
                <a:off x="4632" y="2001"/>
                <a:ext cx="5" cy="44"/>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6" name="Line 3154">
                <a:extLst>
                  <a:ext uri="{FF2B5EF4-FFF2-40B4-BE49-F238E27FC236}">
                    <a16:creationId xmlns:a16="http://schemas.microsoft.com/office/drawing/2014/main" id="{EC5F196E-43E8-626E-C16B-0DB0E45E0098}"/>
                  </a:ext>
                </a:extLst>
              </p:cNvPr>
              <p:cNvSpPr>
                <a:spLocks noChangeShapeType="1"/>
              </p:cNvSpPr>
              <p:nvPr/>
            </p:nvSpPr>
            <p:spPr bwMode="auto">
              <a:xfrm>
                <a:off x="4637" y="2045"/>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7" name="Line 3155">
                <a:extLst>
                  <a:ext uri="{FF2B5EF4-FFF2-40B4-BE49-F238E27FC236}">
                    <a16:creationId xmlns:a16="http://schemas.microsoft.com/office/drawing/2014/main" id="{0CC6EB30-6746-CAD7-E9CF-0316EF481CC8}"/>
                  </a:ext>
                </a:extLst>
              </p:cNvPr>
              <p:cNvSpPr>
                <a:spLocks noChangeShapeType="1"/>
              </p:cNvSpPr>
              <p:nvPr/>
            </p:nvSpPr>
            <p:spPr bwMode="auto">
              <a:xfrm>
                <a:off x="4642" y="2083"/>
                <a:ext cx="4" cy="3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8" name="Line 3156">
                <a:extLst>
                  <a:ext uri="{FF2B5EF4-FFF2-40B4-BE49-F238E27FC236}">
                    <a16:creationId xmlns:a16="http://schemas.microsoft.com/office/drawing/2014/main" id="{83A0616C-4030-F0FE-D059-D932D1640C80}"/>
                  </a:ext>
                </a:extLst>
              </p:cNvPr>
              <p:cNvSpPr>
                <a:spLocks noChangeShapeType="1"/>
              </p:cNvSpPr>
              <p:nvPr/>
            </p:nvSpPr>
            <p:spPr bwMode="auto">
              <a:xfrm>
                <a:off x="4646" y="2116"/>
                <a:ext cx="0" cy="10"/>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59" name="Line 3157">
                <a:extLst>
                  <a:ext uri="{FF2B5EF4-FFF2-40B4-BE49-F238E27FC236}">
                    <a16:creationId xmlns:a16="http://schemas.microsoft.com/office/drawing/2014/main" id="{A7A34AD0-DE7D-6E6F-19A8-D9E55EE2C096}"/>
                  </a:ext>
                </a:extLst>
              </p:cNvPr>
              <p:cNvSpPr>
                <a:spLocks noChangeShapeType="1"/>
              </p:cNvSpPr>
              <p:nvPr/>
            </p:nvSpPr>
            <p:spPr bwMode="auto">
              <a:xfrm>
                <a:off x="4646" y="2126"/>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0" name="Line 3158">
                <a:extLst>
                  <a:ext uri="{FF2B5EF4-FFF2-40B4-BE49-F238E27FC236}">
                    <a16:creationId xmlns:a16="http://schemas.microsoft.com/office/drawing/2014/main" id="{89CB69D3-968F-CACB-5287-FA2616FF0B02}"/>
                  </a:ext>
                </a:extLst>
              </p:cNvPr>
              <p:cNvSpPr>
                <a:spLocks noChangeShapeType="1"/>
              </p:cNvSpPr>
              <p:nvPr/>
            </p:nvSpPr>
            <p:spPr bwMode="auto">
              <a:xfrm>
                <a:off x="4651" y="2169"/>
                <a:ext cx="10"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1" name="Line 3159">
                <a:extLst>
                  <a:ext uri="{FF2B5EF4-FFF2-40B4-BE49-F238E27FC236}">
                    <a16:creationId xmlns:a16="http://schemas.microsoft.com/office/drawing/2014/main" id="{91315A1A-44F6-E8AF-22A8-E10AB05D8DBE}"/>
                  </a:ext>
                </a:extLst>
              </p:cNvPr>
              <p:cNvSpPr>
                <a:spLocks noChangeShapeType="1"/>
              </p:cNvSpPr>
              <p:nvPr/>
            </p:nvSpPr>
            <p:spPr bwMode="auto">
              <a:xfrm>
                <a:off x="4661" y="2208"/>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2" name="Line 3160">
                <a:extLst>
                  <a:ext uri="{FF2B5EF4-FFF2-40B4-BE49-F238E27FC236}">
                    <a16:creationId xmlns:a16="http://schemas.microsoft.com/office/drawing/2014/main" id="{767C1561-9B54-8BF2-CF8D-D5FF9C29C791}"/>
                  </a:ext>
                </a:extLst>
              </p:cNvPr>
              <p:cNvSpPr>
                <a:spLocks noChangeShapeType="1"/>
              </p:cNvSpPr>
              <p:nvPr/>
            </p:nvSpPr>
            <p:spPr bwMode="auto">
              <a:xfrm>
                <a:off x="4666" y="2251"/>
                <a:ext cx="4"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3" name="Line 3161">
                <a:extLst>
                  <a:ext uri="{FF2B5EF4-FFF2-40B4-BE49-F238E27FC236}">
                    <a16:creationId xmlns:a16="http://schemas.microsoft.com/office/drawing/2014/main" id="{4FE2AEA4-78EC-0BAE-92B9-766476E18784}"/>
                  </a:ext>
                </a:extLst>
              </p:cNvPr>
              <p:cNvSpPr>
                <a:spLocks noChangeShapeType="1"/>
              </p:cNvSpPr>
              <p:nvPr/>
            </p:nvSpPr>
            <p:spPr bwMode="auto">
              <a:xfrm>
                <a:off x="4670" y="2289"/>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4" name="Line 3162">
                <a:extLst>
                  <a:ext uri="{FF2B5EF4-FFF2-40B4-BE49-F238E27FC236}">
                    <a16:creationId xmlns:a16="http://schemas.microsoft.com/office/drawing/2014/main" id="{C0024C19-29BF-475D-CF17-03D549779F5B}"/>
                  </a:ext>
                </a:extLst>
              </p:cNvPr>
              <p:cNvSpPr>
                <a:spLocks noChangeShapeType="1"/>
              </p:cNvSpPr>
              <p:nvPr/>
            </p:nvSpPr>
            <p:spPr bwMode="auto">
              <a:xfrm>
                <a:off x="4675" y="2332"/>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5" name="Line 3163">
                <a:extLst>
                  <a:ext uri="{FF2B5EF4-FFF2-40B4-BE49-F238E27FC236}">
                    <a16:creationId xmlns:a16="http://schemas.microsoft.com/office/drawing/2014/main" id="{02D4E5A5-D73A-D649-51E6-12861301AAE0}"/>
                  </a:ext>
                </a:extLst>
              </p:cNvPr>
              <p:cNvSpPr>
                <a:spLocks noChangeShapeType="1"/>
              </p:cNvSpPr>
              <p:nvPr/>
            </p:nvSpPr>
            <p:spPr bwMode="auto">
              <a:xfrm>
                <a:off x="4680" y="2371"/>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6" name="Line 3164">
                <a:extLst>
                  <a:ext uri="{FF2B5EF4-FFF2-40B4-BE49-F238E27FC236}">
                    <a16:creationId xmlns:a16="http://schemas.microsoft.com/office/drawing/2014/main" id="{1A22CB7E-EDC4-305F-F26C-09104F1016E7}"/>
                  </a:ext>
                </a:extLst>
              </p:cNvPr>
              <p:cNvSpPr>
                <a:spLocks noChangeShapeType="1"/>
              </p:cNvSpPr>
              <p:nvPr/>
            </p:nvSpPr>
            <p:spPr bwMode="auto">
              <a:xfrm>
                <a:off x="4685" y="2414"/>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7" name="Line 3165">
                <a:extLst>
                  <a:ext uri="{FF2B5EF4-FFF2-40B4-BE49-F238E27FC236}">
                    <a16:creationId xmlns:a16="http://schemas.microsoft.com/office/drawing/2014/main" id="{271BCA67-EEB6-5ADC-873C-A2D4AD70745A}"/>
                  </a:ext>
                </a:extLst>
              </p:cNvPr>
              <p:cNvSpPr>
                <a:spLocks noChangeShapeType="1"/>
              </p:cNvSpPr>
              <p:nvPr/>
            </p:nvSpPr>
            <p:spPr bwMode="auto">
              <a:xfrm>
                <a:off x="4690" y="2452"/>
                <a:ext cx="4"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8" name="Line 3166">
                <a:extLst>
                  <a:ext uri="{FF2B5EF4-FFF2-40B4-BE49-F238E27FC236}">
                    <a16:creationId xmlns:a16="http://schemas.microsoft.com/office/drawing/2014/main" id="{291795B5-AF11-E532-2587-8C0CD6FF02B2}"/>
                  </a:ext>
                </a:extLst>
              </p:cNvPr>
              <p:cNvSpPr>
                <a:spLocks noChangeShapeType="1"/>
              </p:cNvSpPr>
              <p:nvPr/>
            </p:nvSpPr>
            <p:spPr bwMode="auto">
              <a:xfrm>
                <a:off x="4694" y="2495"/>
                <a:ext cx="5" cy="2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69" name="Line 3167">
                <a:extLst>
                  <a:ext uri="{FF2B5EF4-FFF2-40B4-BE49-F238E27FC236}">
                    <a16:creationId xmlns:a16="http://schemas.microsoft.com/office/drawing/2014/main" id="{E115F759-EC52-E32B-61D0-96E081EDB808}"/>
                  </a:ext>
                </a:extLst>
              </p:cNvPr>
              <p:cNvSpPr>
                <a:spLocks noChangeShapeType="1"/>
              </p:cNvSpPr>
              <p:nvPr/>
            </p:nvSpPr>
            <p:spPr bwMode="auto">
              <a:xfrm>
                <a:off x="4699" y="2524"/>
                <a:ext cx="0" cy="14"/>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0" name="Line 3168">
                <a:extLst>
                  <a:ext uri="{FF2B5EF4-FFF2-40B4-BE49-F238E27FC236}">
                    <a16:creationId xmlns:a16="http://schemas.microsoft.com/office/drawing/2014/main" id="{162F3A50-85E5-F905-0F31-B4E12271CB95}"/>
                  </a:ext>
                </a:extLst>
              </p:cNvPr>
              <p:cNvSpPr>
                <a:spLocks noChangeShapeType="1"/>
              </p:cNvSpPr>
              <p:nvPr/>
            </p:nvSpPr>
            <p:spPr bwMode="auto">
              <a:xfrm>
                <a:off x="4900" y="898"/>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1" name="Line 3169">
                <a:extLst>
                  <a:ext uri="{FF2B5EF4-FFF2-40B4-BE49-F238E27FC236}">
                    <a16:creationId xmlns:a16="http://schemas.microsoft.com/office/drawing/2014/main" id="{54F6B1E0-9445-C696-59B6-FCEF5000569C}"/>
                  </a:ext>
                </a:extLst>
              </p:cNvPr>
              <p:cNvSpPr>
                <a:spLocks noChangeShapeType="1"/>
              </p:cNvSpPr>
              <p:nvPr/>
            </p:nvSpPr>
            <p:spPr bwMode="auto">
              <a:xfrm>
                <a:off x="4905" y="937"/>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2" name="Line 3170">
                <a:extLst>
                  <a:ext uri="{FF2B5EF4-FFF2-40B4-BE49-F238E27FC236}">
                    <a16:creationId xmlns:a16="http://schemas.microsoft.com/office/drawing/2014/main" id="{2D42705B-65AE-1DA3-6CFC-B8A7E5137A00}"/>
                  </a:ext>
                </a:extLst>
              </p:cNvPr>
              <p:cNvSpPr>
                <a:spLocks noChangeShapeType="1"/>
              </p:cNvSpPr>
              <p:nvPr/>
            </p:nvSpPr>
            <p:spPr bwMode="auto">
              <a:xfrm>
                <a:off x="4910" y="980"/>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3" name="Line 3171">
                <a:extLst>
                  <a:ext uri="{FF2B5EF4-FFF2-40B4-BE49-F238E27FC236}">
                    <a16:creationId xmlns:a16="http://schemas.microsoft.com/office/drawing/2014/main" id="{A666948B-0C74-1835-55AB-780B204DFACB}"/>
                  </a:ext>
                </a:extLst>
              </p:cNvPr>
              <p:cNvSpPr>
                <a:spLocks noChangeShapeType="1"/>
              </p:cNvSpPr>
              <p:nvPr/>
            </p:nvSpPr>
            <p:spPr bwMode="auto">
              <a:xfrm>
                <a:off x="4915" y="1018"/>
                <a:ext cx="4" cy="44"/>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4" name="Line 3172">
                <a:extLst>
                  <a:ext uri="{FF2B5EF4-FFF2-40B4-BE49-F238E27FC236}">
                    <a16:creationId xmlns:a16="http://schemas.microsoft.com/office/drawing/2014/main" id="{7077EA8E-EDE6-986E-C939-454E88B651CC}"/>
                  </a:ext>
                </a:extLst>
              </p:cNvPr>
              <p:cNvSpPr>
                <a:spLocks noChangeShapeType="1"/>
              </p:cNvSpPr>
              <p:nvPr/>
            </p:nvSpPr>
            <p:spPr bwMode="auto">
              <a:xfrm>
                <a:off x="4919" y="1062"/>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5" name="Line 3173">
                <a:extLst>
                  <a:ext uri="{FF2B5EF4-FFF2-40B4-BE49-F238E27FC236}">
                    <a16:creationId xmlns:a16="http://schemas.microsoft.com/office/drawing/2014/main" id="{983C9AF8-5416-C45E-C586-EAD6ADE5C2C1}"/>
                  </a:ext>
                </a:extLst>
              </p:cNvPr>
              <p:cNvSpPr>
                <a:spLocks noChangeShapeType="1"/>
              </p:cNvSpPr>
              <p:nvPr/>
            </p:nvSpPr>
            <p:spPr bwMode="auto">
              <a:xfrm>
                <a:off x="4924" y="1100"/>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6" name="Line 3174">
                <a:extLst>
                  <a:ext uri="{FF2B5EF4-FFF2-40B4-BE49-F238E27FC236}">
                    <a16:creationId xmlns:a16="http://schemas.microsoft.com/office/drawing/2014/main" id="{9FFA770F-C143-6791-88E7-16BA58FED704}"/>
                  </a:ext>
                </a:extLst>
              </p:cNvPr>
              <p:cNvSpPr>
                <a:spLocks noChangeShapeType="1"/>
              </p:cNvSpPr>
              <p:nvPr/>
            </p:nvSpPr>
            <p:spPr bwMode="auto">
              <a:xfrm>
                <a:off x="4929" y="1143"/>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7" name="Line 3175">
                <a:extLst>
                  <a:ext uri="{FF2B5EF4-FFF2-40B4-BE49-F238E27FC236}">
                    <a16:creationId xmlns:a16="http://schemas.microsoft.com/office/drawing/2014/main" id="{895FEB1A-468D-A437-3FDD-234E3853A31D}"/>
                  </a:ext>
                </a:extLst>
              </p:cNvPr>
              <p:cNvSpPr>
                <a:spLocks noChangeShapeType="1"/>
              </p:cNvSpPr>
              <p:nvPr/>
            </p:nvSpPr>
            <p:spPr bwMode="auto">
              <a:xfrm>
                <a:off x="4934" y="1181"/>
                <a:ext cx="5" cy="44"/>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8" name="Line 3176">
                <a:extLst>
                  <a:ext uri="{FF2B5EF4-FFF2-40B4-BE49-F238E27FC236}">
                    <a16:creationId xmlns:a16="http://schemas.microsoft.com/office/drawing/2014/main" id="{37710193-35A7-8165-FB29-3AAA14545332}"/>
                  </a:ext>
                </a:extLst>
              </p:cNvPr>
              <p:cNvSpPr>
                <a:spLocks noChangeShapeType="1"/>
              </p:cNvSpPr>
              <p:nvPr/>
            </p:nvSpPr>
            <p:spPr bwMode="auto">
              <a:xfrm>
                <a:off x="4939" y="1225"/>
                <a:ext cx="9"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79" name="Line 3177">
                <a:extLst>
                  <a:ext uri="{FF2B5EF4-FFF2-40B4-BE49-F238E27FC236}">
                    <a16:creationId xmlns:a16="http://schemas.microsoft.com/office/drawing/2014/main" id="{B9ABF241-CEF5-1503-D5E5-BE184F50322B}"/>
                  </a:ext>
                </a:extLst>
              </p:cNvPr>
              <p:cNvSpPr>
                <a:spLocks noChangeShapeType="1"/>
              </p:cNvSpPr>
              <p:nvPr/>
            </p:nvSpPr>
            <p:spPr bwMode="auto">
              <a:xfrm>
                <a:off x="4948" y="1263"/>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0" name="Line 3178">
                <a:extLst>
                  <a:ext uri="{FF2B5EF4-FFF2-40B4-BE49-F238E27FC236}">
                    <a16:creationId xmlns:a16="http://schemas.microsoft.com/office/drawing/2014/main" id="{573BF726-CC0E-BF4B-9F66-D4025874F062}"/>
                  </a:ext>
                </a:extLst>
              </p:cNvPr>
              <p:cNvSpPr>
                <a:spLocks noChangeShapeType="1"/>
              </p:cNvSpPr>
              <p:nvPr/>
            </p:nvSpPr>
            <p:spPr bwMode="auto">
              <a:xfrm>
                <a:off x="4953" y="1306"/>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1" name="Line 3179">
                <a:extLst>
                  <a:ext uri="{FF2B5EF4-FFF2-40B4-BE49-F238E27FC236}">
                    <a16:creationId xmlns:a16="http://schemas.microsoft.com/office/drawing/2014/main" id="{2BD1679D-D4A8-F90A-E4AC-7F230040A64B}"/>
                  </a:ext>
                </a:extLst>
              </p:cNvPr>
              <p:cNvSpPr>
                <a:spLocks noChangeShapeType="1"/>
              </p:cNvSpPr>
              <p:nvPr/>
            </p:nvSpPr>
            <p:spPr bwMode="auto">
              <a:xfrm>
                <a:off x="4958" y="1344"/>
                <a:ext cx="0" cy="5"/>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2" name="Line 3180">
                <a:extLst>
                  <a:ext uri="{FF2B5EF4-FFF2-40B4-BE49-F238E27FC236}">
                    <a16:creationId xmlns:a16="http://schemas.microsoft.com/office/drawing/2014/main" id="{7379AC55-A252-CFF2-0F7F-F0F362969D76}"/>
                  </a:ext>
                </a:extLst>
              </p:cNvPr>
              <p:cNvSpPr>
                <a:spLocks noChangeShapeType="1"/>
              </p:cNvSpPr>
              <p:nvPr/>
            </p:nvSpPr>
            <p:spPr bwMode="auto">
              <a:xfrm>
                <a:off x="4958" y="1349"/>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3" name="Line 3181">
                <a:extLst>
                  <a:ext uri="{FF2B5EF4-FFF2-40B4-BE49-F238E27FC236}">
                    <a16:creationId xmlns:a16="http://schemas.microsoft.com/office/drawing/2014/main" id="{61542626-C126-6FA7-F3DE-4F23A51A11F0}"/>
                  </a:ext>
                </a:extLst>
              </p:cNvPr>
              <p:cNvSpPr>
                <a:spLocks noChangeShapeType="1"/>
              </p:cNvSpPr>
              <p:nvPr/>
            </p:nvSpPr>
            <p:spPr bwMode="auto">
              <a:xfrm>
                <a:off x="4963" y="1388"/>
                <a:ext cx="4"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4" name="Line 3182">
                <a:extLst>
                  <a:ext uri="{FF2B5EF4-FFF2-40B4-BE49-F238E27FC236}">
                    <a16:creationId xmlns:a16="http://schemas.microsoft.com/office/drawing/2014/main" id="{7218B6E4-82B4-E57F-7378-A272586555B1}"/>
                  </a:ext>
                </a:extLst>
              </p:cNvPr>
              <p:cNvSpPr>
                <a:spLocks noChangeShapeType="1"/>
              </p:cNvSpPr>
              <p:nvPr/>
            </p:nvSpPr>
            <p:spPr bwMode="auto">
              <a:xfrm>
                <a:off x="4967" y="1431"/>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5" name="Line 3183">
                <a:extLst>
                  <a:ext uri="{FF2B5EF4-FFF2-40B4-BE49-F238E27FC236}">
                    <a16:creationId xmlns:a16="http://schemas.microsoft.com/office/drawing/2014/main" id="{3114F3AF-6DDF-9AE8-1FB0-24C36C19F865}"/>
                  </a:ext>
                </a:extLst>
              </p:cNvPr>
              <p:cNvSpPr>
                <a:spLocks noChangeShapeType="1"/>
              </p:cNvSpPr>
              <p:nvPr/>
            </p:nvSpPr>
            <p:spPr bwMode="auto">
              <a:xfrm>
                <a:off x="4972" y="1469"/>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6" name="Line 3184">
                <a:extLst>
                  <a:ext uri="{FF2B5EF4-FFF2-40B4-BE49-F238E27FC236}">
                    <a16:creationId xmlns:a16="http://schemas.microsoft.com/office/drawing/2014/main" id="{487C802B-BB7D-CD72-F9F9-4EB0434E79E4}"/>
                  </a:ext>
                </a:extLst>
              </p:cNvPr>
              <p:cNvSpPr>
                <a:spLocks noChangeShapeType="1"/>
              </p:cNvSpPr>
              <p:nvPr/>
            </p:nvSpPr>
            <p:spPr bwMode="auto">
              <a:xfrm>
                <a:off x="4977" y="1512"/>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7" name="Line 3185">
                <a:extLst>
                  <a:ext uri="{FF2B5EF4-FFF2-40B4-BE49-F238E27FC236}">
                    <a16:creationId xmlns:a16="http://schemas.microsoft.com/office/drawing/2014/main" id="{AD496D43-E5E0-69DB-4AC0-34EB9EB46B87}"/>
                  </a:ext>
                </a:extLst>
              </p:cNvPr>
              <p:cNvSpPr>
                <a:spLocks noChangeShapeType="1"/>
              </p:cNvSpPr>
              <p:nvPr/>
            </p:nvSpPr>
            <p:spPr bwMode="auto">
              <a:xfrm>
                <a:off x="4982" y="1551"/>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8" name="Line 3186">
                <a:extLst>
                  <a:ext uri="{FF2B5EF4-FFF2-40B4-BE49-F238E27FC236}">
                    <a16:creationId xmlns:a16="http://schemas.microsoft.com/office/drawing/2014/main" id="{F56E1FEA-BF78-DC1A-EBDD-16268D7D6288}"/>
                  </a:ext>
                </a:extLst>
              </p:cNvPr>
              <p:cNvSpPr>
                <a:spLocks noChangeShapeType="1"/>
              </p:cNvSpPr>
              <p:nvPr/>
            </p:nvSpPr>
            <p:spPr bwMode="auto">
              <a:xfrm>
                <a:off x="4987" y="1594"/>
                <a:ext cx="4"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89" name="Line 3187">
                <a:extLst>
                  <a:ext uri="{FF2B5EF4-FFF2-40B4-BE49-F238E27FC236}">
                    <a16:creationId xmlns:a16="http://schemas.microsoft.com/office/drawing/2014/main" id="{D6D575D4-76BF-0725-E950-8EF9A70BE460}"/>
                  </a:ext>
                </a:extLst>
              </p:cNvPr>
              <p:cNvSpPr>
                <a:spLocks noChangeShapeType="1"/>
              </p:cNvSpPr>
              <p:nvPr/>
            </p:nvSpPr>
            <p:spPr bwMode="auto">
              <a:xfrm>
                <a:off x="4991" y="1632"/>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0" name="Line 3188">
                <a:extLst>
                  <a:ext uri="{FF2B5EF4-FFF2-40B4-BE49-F238E27FC236}">
                    <a16:creationId xmlns:a16="http://schemas.microsoft.com/office/drawing/2014/main" id="{210D8ABA-F1DA-421F-0384-D1357814C67C}"/>
                  </a:ext>
                </a:extLst>
              </p:cNvPr>
              <p:cNvSpPr>
                <a:spLocks noChangeShapeType="1"/>
              </p:cNvSpPr>
              <p:nvPr/>
            </p:nvSpPr>
            <p:spPr bwMode="auto">
              <a:xfrm>
                <a:off x="4996" y="1675"/>
                <a:ext cx="10"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1" name="Line 3189">
                <a:extLst>
                  <a:ext uri="{FF2B5EF4-FFF2-40B4-BE49-F238E27FC236}">
                    <a16:creationId xmlns:a16="http://schemas.microsoft.com/office/drawing/2014/main" id="{941250A2-9419-1691-69CB-E21DD4C81A8C}"/>
                  </a:ext>
                </a:extLst>
              </p:cNvPr>
              <p:cNvSpPr>
                <a:spLocks noChangeShapeType="1"/>
              </p:cNvSpPr>
              <p:nvPr/>
            </p:nvSpPr>
            <p:spPr bwMode="auto">
              <a:xfrm>
                <a:off x="5006" y="1714"/>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2" name="Line 3190">
                <a:extLst>
                  <a:ext uri="{FF2B5EF4-FFF2-40B4-BE49-F238E27FC236}">
                    <a16:creationId xmlns:a16="http://schemas.microsoft.com/office/drawing/2014/main" id="{41E00DB0-0D45-4BCF-5E55-48F44FF164BF}"/>
                  </a:ext>
                </a:extLst>
              </p:cNvPr>
              <p:cNvSpPr>
                <a:spLocks noChangeShapeType="1"/>
              </p:cNvSpPr>
              <p:nvPr/>
            </p:nvSpPr>
            <p:spPr bwMode="auto">
              <a:xfrm>
                <a:off x="5011" y="1757"/>
                <a:ext cx="4"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3" name="Line 3191">
                <a:extLst>
                  <a:ext uri="{FF2B5EF4-FFF2-40B4-BE49-F238E27FC236}">
                    <a16:creationId xmlns:a16="http://schemas.microsoft.com/office/drawing/2014/main" id="{0232415A-1FE3-6468-65E8-E55320DC9A7D}"/>
                  </a:ext>
                </a:extLst>
              </p:cNvPr>
              <p:cNvSpPr>
                <a:spLocks noChangeShapeType="1"/>
              </p:cNvSpPr>
              <p:nvPr/>
            </p:nvSpPr>
            <p:spPr bwMode="auto">
              <a:xfrm>
                <a:off x="5015" y="1800"/>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4" name="Line 3192">
                <a:extLst>
                  <a:ext uri="{FF2B5EF4-FFF2-40B4-BE49-F238E27FC236}">
                    <a16:creationId xmlns:a16="http://schemas.microsoft.com/office/drawing/2014/main" id="{92715D87-6A98-BE8B-6A25-4894562FFD25}"/>
                  </a:ext>
                </a:extLst>
              </p:cNvPr>
              <p:cNvSpPr>
                <a:spLocks noChangeShapeType="1"/>
              </p:cNvSpPr>
              <p:nvPr/>
            </p:nvSpPr>
            <p:spPr bwMode="auto">
              <a:xfrm>
                <a:off x="5020" y="1838"/>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5" name="Line 3193">
                <a:extLst>
                  <a:ext uri="{FF2B5EF4-FFF2-40B4-BE49-F238E27FC236}">
                    <a16:creationId xmlns:a16="http://schemas.microsoft.com/office/drawing/2014/main" id="{A2972721-36C2-0A6F-8079-8C912A2F2FA0}"/>
                  </a:ext>
                </a:extLst>
              </p:cNvPr>
              <p:cNvSpPr>
                <a:spLocks noChangeShapeType="1"/>
              </p:cNvSpPr>
              <p:nvPr/>
            </p:nvSpPr>
            <p:spPr bwMode="auto">
              <a:xfrm>
                <a:off x="5025" y="1881"/>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6" name="Line 3194">
                <a:extLst>
                  <a:ext uri="{FF2B5EF4-FFF2-40B4-BE49-F238E27FC236}">
                    <a16:creationId xmlns:a16="http://schemas.microsoft.com/office/drawing/2014/main" id="{E9B159B4-7AF0-0942-AA9E-F10E78535AD6}"/>
                  </a:ext>
                </a:extLst>
              </p:cNvPr>
              <p:cNvSpPr>
                <a:spLocks noChangeShapeType="1"/>
              </p:cNvSpPr>
              <p:nvPr/>
            </p:nvSpPr>
            <p:spPr bwMode="auto">
              <a:xfrm>
                <a:off x="5030" y="1920"/>
                <a:ext cx="4"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7" name="Line 3195">
                <a:extLst>
                  <a:ext uri="{FF2B5EF4-FFF2-40B4-BE49-F238E27FC236}">
                    <a16:creationId xmlns:a16="http://schemas.microsoft.com/office/drawing/2014/main" id="{550707CB-BD1E-F7B2-D62D-A37ACB2ED4C2}"/>
                  </a:ext>
                </a:extLst>
              </p:cNvPr>
              <p:cNvSpPr>
                <a:spLocks noChangeShapeType="1"/>
              </p:cNvSpPr>
              <p:nvPr/>
            </p:nvSpPr>
            <p:spPr bwMode="auto">
              <a:xfrm>
                <a:off x="5034" y="1963"/>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8" name="Line 3196">
                <a:extLst>
                  <a:ext uri="{FF2B5EF4-FFF2-40B4-BE49-F238E27FC236}">
                    <a16:creationId xmlns:a16="http://schemas.microsoft.com/office/drawing/2014/main" id="{27B96B44-A1DC-12A9-DB52-0DDB3F747133}"/>
                  </a:ext>
                </a:extLst>
              </p:cNvPr>
              <p:cNvSpPr>
                <a:spLocks noChangeShapeType="1"/>
              </p:cNvSpPr>
              <p:nvPr/>
            </p:nvSpPr>
            <p:spPr bwMode="auto">
              <a:xfrm>
                <a:off x="5039" y="2001"/>
                <a:ext cx="5" cy="44"/>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99" name="Line 3197">
                <a:extLst>
                  <a:ext uri="{FF2B5EF4-FFF2-40B4-BE49-F238E27FC236}">
                    <a16:creationId xmlns:a16="http://schemas.microsoft.com/office/drawing/2014/main" id="{D37F1C3B-B606-8A7C-EB96-FC9F9A0594E2}"/>
                  </a:ext>
                </a:extLst>
              </p:cNvPr>
              <p:cNvSpPr>
                <a:spLocks noChangeShapeType="1"/>
              </p:cNvSpPr>
              <p:nvPr/>
            </p:nvSpPr>
            <p:spPr bwMode="auto">
              <a:xfrm>
                <a:off x="5044" y="2045"/>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0" name="Line 3198">
                <a:extLst>
                  <a:ext uri="{FF2B5EF4-FFF2-40B4-BE49-F238E27FC236}">
                    <a16:creationId xmlns:a16="http://schemas.microsoft.com/office/drawing/2014/main" id="{53614E0D-1CEB-90CB-0C66-588E68B86361}"/>
                  </a:ext>
                </a:extLst>
              </p:cNvPr>
              <p:cNvSpPr>
                <a:spLocks noChangeShapeType="1"/>
              </p:cNvSpPr>
              <p:nvPr/>
            </p:nvSpPr>
            <p:spPr bwMode="auto">
              <a:xfrm>
                <a:off x="5049" y="2083"/>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1" name="Line 3199">
                <a:extLst>
                  <a:ext uri="{FF2B5EF4-FFF2-40B4-BE49-F238E27FC236}">
                    <a16:creationId xmlns:a16="http://schemas.microsoft.com/office/drawing/2014/main" id="{ADCCA9BB-8559-B257-62F3-B00B38111754}"/>
                  </a:ext>
                </a:extLst>
              </p:cNvPr>
              <p:cNvSpPr>
                <a:spLocks noChangeShapeType="1"/>
              </p:cNvSpPr>
              <p:nvPr/>
            </p:nvSpPr>
            <p:spPr bwMode="auto">
              <a:xfrm>
                <a:off x="5054" y="2126"/>
                <a:ext cx="9"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2" name="Line 3200">
                <a:extLst>
                  <a:ext uri="{FF2B5EF4-FFF2-40B4-BE49-F238E27FC236}">
                    <a16:creationId xmlns:a16="http://schemas.microsoft.com/office/drawing/2014/main" id="{EB8300D4-AFD3-CE3F-2E92-93F2DFE852C2}"/>
                  </a:ext>
                </a:extLst>
              </p:cNvPr>
              <p:cNvSpPr>
                <a:spLocks noChangeShapeType="1"/>
              </p:cNvSpPr>
              <p:nvPr/>
            </p:nvSpPr>
            <p:spPr bwMode="auto">
              <a:xfrm>
                <a:off x="5063" y="2169"/>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3" name="Line 3201">
                <a:extLst>
                  <a:ext uri="{FF2B5EF4-FFF2-40B4-BE49-F238E27FC236}">
                    <a16:creationId xmlns:a16="http://schemas.microsoft.com/office/drawing/2014/main" id="{BB8C83BF-5827-729B-D384-FFDA80FE6BEB}"/>
                  </a:ext>
                </a:extLst>
              </p:cNvPr>
              <p:cNvSpPr>
                <a:spLocks noChangeShapeType="1"/>
              </p:cNvSpPr>
              <p:nvPr/>
            </p:nvSpPr>
            <p:spPr bwMode="auto">
              <a:xfrm>
                <a:off x="5068" y="2208"/>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4" name="Line 3202">
                <a:extLst>
                  <a:ext uri="{FF2B5EF4-FFF2-40B4-BE49-F238E27FC236}">
                    <a16:creationId xmlns:a16="http://schemas.microsoft.com/office/drawing/2014/main" id="{36DE2D4B-9409-455E-3C3D-2E93466396D9}"/>
                  </a:ext>
                </a:extLst>
              </p:cNvPr>
              <p:cNvSpPr>
                <a:spLocks noChangeShapeType="1"/>
              </p:cNvSpPr>
              <p:nvPr/>
            </p:nvSpPr>
            <p:spPr bwMode="auto">
              <a:xfrm>
                <a:off x="5073" y="2251"/>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5" name="Line 3203">
                <a:extLst>
                  <a:ext uri="{FF2B5EF4-FFF2-40B4-BE49-F238E27FC236}">
                    <a16:creationId xmlns:a16="http://schemas.microsoft.com/office/drawing/2014/main" id="{9A1930BA-21A3-24CD-3638-0C8C977599A4}"/>
                  </a:ext>
                </a:extLst>
              </p:cNvPr>
              <p:cNvSpPr>
                <a:spLocks noChangeShapeType="1"/>
              </p:cNvSpPr>
              <p:nvPr/>
            </p:nvSpPr>
            <p:spPr bwMode="auto">
              <a:xfrm>
                <a:off x="5078" y="2289"/>
                <a:ext cx="4"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6" name="Line 3204">
                <a:extLst>
                  <a:ext uri="{FF2B5EF4-FFF2-40B4-BE49-F238E27FC236}">
                    <a16:creationId xmlns:a16="http://schemas.microsoft.com/office/drawing/2014/main" id="{FCD6EB54-ADA7-8808-B8CF-30820FD43AD3}"/>
                  </a:ext>
                </a:extLst>
              </p:cNvPr>
              <p:cNvSpPr>
                <a:spLocks noChangeShapeType="1"/>
              </p:cNvSpPr>
              <p:nvPr/>
            </p:nvSpPr>
            <p:spPr bwMode="auto">
              <a:xfrm>
                <a:off x="5082" y="2332"/>
                <a:ext cx="5" cy="39"/>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7" name="Line 3205">
                <a:extLst>
                  <a:ext uri="{FF2B5EF4-FFF2-40B4-BE49-F238E27FC236}">
                    <a16:creationId xmlns:a16="http://schemas.microsoft.com/office/drawing/2014/main" id="{33A320D4-9140-9F5F-DAC1-385630C126BF}"/>
                  </a:ext>
                </a:extLst>
              </p:cNvPr>
              <p:cNvSpPr>
                <a:spLocks noChangeShapeType="1"/>
              </p:cNvSpPr>
              <p:nvPr/>
            </p:nvSpPr>
            <p:spPr bwMode="auto">
              <a:xfrm>
                <a:off x="5087" y="2371"/>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8" name="Line 3206">
                <a:extLst>
                  <a:ext uri="{FF2B5EF4-FFF2-40B4-BE49-F238E27FC236}">
                    <a16:creationId xmlns:a16="http://schemas.microsoft.com/office/drawing/2014/main" id="{BF1F5C9E-C6FB-F0AA-14C0-745B581F8C49}"/>
                  </a:ext>
                </a:extLst>
              </p:cNvPr>
              <p:cNvSpPr>
                <a:spLocks noChangeShapeType="1"/>
              </p:cNvSpPr>
              <p:nvPr/>
            </p:nvSpPr>
            <p:spPr bwMode="auto">
              <a:xfrm>
                <a:off x="5092" y="2414"/>
                <a:ext cx="5" cy="38"/>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09" name="Line 3207">
                <a:extLst>
                  <a:ext uri="{FF2B5EF4-FFF2-40B4-BE49-F238E27FC236}">
                    <a16:creationId xmlns:a16="http://schemas.microsoft.com/office/drawing/2014/main" id="{D2502DEA-FC65-650E-045E-045AB8CC3423}"/>
                  </a:ext>
                </a:extLst>
              </p:cNvPr>
              <p:cNvSpPr>
                <a:spLocks noChangeShapeType="1"/>
              </p:cNvSpPr>
              <p:nvPr/>
            </p:nvSpPr>
            <p:spPr bwMode="auto">
              <a:xfrm>
                <a:off x="5097" y="2452"/>
                <a:ext cx="5"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0" name="Line 3208">
                <a:extLst>
                  <a:ext uri="{FF2B5EF4-FFF2-40B4-BE49-F238E27FC236}">
                    <a16:creationId xmlns:a16="http://schemas.microsoft.com/office/drawing/2014/main" id="{EA546025-4F88-C097-6D49-7BECBF82E2BB}"/>
                  </a:ext>
                </a:extLst>
              </p:cNvPr>
              <p:cNvSpPr>
                <a:spLocks noChangeShapeType="1"/>
              </p:cNvSpPr>
              <p:nvPr/>
            </p:nvSpPr>
            <p:spPr bwMode="auto">
              <a:xfrm>
                <a:off x="5102" y="2495"/>
                <a:ext cx="4" cy="43"/>
              </a:xfrm>
              <a:prstGeom prst="line">
                <a:avLst/>
              </a:prstGeom>
              <a:noFill/>
              <a:ln w="12700">
                <a:solidFill>
                  <a:srgbClr val="007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1" name="Line 3209">
                <a:extLst>
                  <a:ext uri="{FF2B5EF4-FFF2-40B4-BE49-F238E27FC236}">
                    <a16:creationId xmlns:a16="http://schemas.microsoft.com/office/drawing/2014/main" id="{FA960E4F-42CE-79BE-DEB9-7601E91B0807}"/>
                  </a:ext>
                </a:extLst>
              </p:cNvPr>
              <p:cNvSpPr>
                <a:spLocks noChangeShapeType="1"/>
              </p:cNvSpPr>
              <p:nvPr/>
            </p:nvSpPr>
            <p:spPr bwMode="auto">
              <a:xfrm>
                <a:off x="4407" y="898"/>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2" name="Line 3210">
                <a:extLst>
                  <a:ext uri="{FF2B5EF4-FFF2-40B4-BE49-F238E27FC236}">
                    <a16:creationId xmlns:a16="http://schemas.microsoft.com/office/drawing/2014/main" id="{35FEE679-B64B-2C3A-69F9-41712E41E207}"/>
                  </a:ext>
                </a:extLst>
              </p:cNvPr>
              <p:cNvSpPr>
                <a:spLocks noChangeShapeType="1"/>
              </p:cNvSpPr>
              <p:nvPr/>
            </p:nvSpPr>
            <p:spPr bwMode="auto">
              <a:xfrm>
                <a:off x="4412" y="937"/>
                <a:ext cx="4"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3" name="Line 3211">
                <a:extLst>
                  <a:ext uri="{FF2B5EF4-FFF2-40B4-BE49-F238E27FC236}">
                    <a16:creationId xmlns:a16="http://schemas.microsoft.com/office/drawing/2014/main" id="{482DEE49-F073-F530-6FC1-3967696D3F78}"/>
                  </a:ext>
                </a:extLst>
              </p:cNvPr>
              <p:cNvSpPr>
                <a:spLocks noChangeShapeType="1"/>
              </p:cNvSpPr>
              <p:nvPr/>
            </p:nvSpPr>
            <p:spPr bwMode="auto">
              <a:xfrm>
                <a:off x="4416" y="980"/>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4" name="Line 3212">
                <a:extLst>
                  <a:ext uri="{FF2B5EF4-FFF2-40B4-BE49-F238E27FC236}">
                    <a16:creationId xmlns:a16="http://schemas.microsoft.com/office/drawing/2014/main" id="{161FA550-6EA2-DCD5-633C-F1E2D82D82E9}"/>
                  </a:ext>
                </a:extLst>
              </p:cNvPr>
              <p:cNvSpPr>
                <a:spLocks noChangeShapeType="1"/>
              </p:cNvSpPr>
              <p:nvPr/>
            </p:nvSpPr>
            <p:spPr bwMode="auto">
              <a:xfrm>
                <a:off x="4421" y="1018"/>
                <a:ext cx="5" cy="4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5" name="Line 3213">
                <a:extLst>
                  <a:ext uri="{FF2B5EF4-FFF2-40B4-BE49-F238E27FC236}">
                    <a16:creationId xmlns:a16="http://schemas.microsoft.com/office/drawing/2014/main" id="{CC9B8C98-CDAA-46F0-AC42-25284554DDA8}"/>
                  </a:ext>
                </a:extLst>
              </p:cNvPr>
              <p:cNvSpPr>
                <a:spLocks noChangeShapeType="1"/>
              </p:cNvSpPr>
              <p:nvPr/>
            </p:nvSpPr>
            <p:spPr bwMode="auto">
              <a:xfrm>
                <a:off x="4426" y="1062"/>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6" name="Line 3214">
                <a:extLst>
                  <a:ext uri="{FF2B5EF4-FFF2-40B4-BE49-F238E27FC236}">
                    <a16:creationId xmlns:a16="http://schemas.microsoft.com/office/drawing/2014/main" id="{70B3436F-85B0-8F4C-9CEF-65A906D40EA1}"/>
                  </a:ext>
                </a:extLst>
              </p:cNvPr>
              <p:cNvSpPr>
                <a:spLocks noChangeShapeType="1"/>
              </p:cNvSpPr>
              <p:nvPr/>
            </p:nvSpPr>
            <p:spPr bwMode="auto">
              <a:xfrm>
                <a:off x="4431" y="1100"/>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7" name="Line 3215">
                <a:extLst>
                  <a:ext uri="{FF2B5EF4-FFF2-40B4-BE49-F238E27FC236}">
                    <a16:creationId xmlns:a16="http://schemas.microsoft.com/office/drawing/2014/main" id="{605A83DF-34AD-E703-5610-116313A2C901}"/>
                  </a:ext>
                </a:extLst>
              </p:cNvPr>
              <p:cNvSpPr>
                <a:spLocks noChangeShapeType="1"/>
              </p:cNvSpPr>
              <p:nvPr/>
            </p:nvSpPr>
            <p:spPr bwMode="auto">
              <a:xfrm>
                <a:off x="4436" y="1143"/>
                <a:ext cx="4" cy="1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8" name="Line 3216">
                <a:extLst>
                  <a:ext uri="{FF2B5EF4-FFF2-40B4-BE49-F238E27FC236}">
                    <a16:creationId xmlns:a16="http://schemas.microsoft.com/office/drawing/2014/main" id="{06FD1FEA-4207-2495-1A4A-319D3DC7178E}"/>
                  </a:ext>
                </a:extLst>
              </p:cNvPr>
              <p:cNvSpPr>
                <a:spLocks noChangeShapeType="1"/>
              </p:cNvSpPr>
              <p:nvPr/>
            </p:nvSpPr>
            <p:spPr bwMode="auto">
              <a:xfrm>
                <a:off x="4440" y="1162"/>
                <a:ext cx="0" cy="1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19" name="Line 3217">
                <a:extLst>
                  <a:ext uri="{FF2B5EF4-FFF2-40B4-BE49-F238E27FC236}">
                    <a16:creationId xmlns:a16="http://schemas.microsoft.com/office/drawing/2014/main" id="{3AE048A8-8A7C-96DA-1B91-CC0739299CE0}"/>
                  </a:ext>
                </a:extLst>
              </p:cNvPr>
              <p:cNvSpPr>
                <a:spLocks noChangeShapeType="1"/>
              </p:cNvSpPr>
              <p:nvPr/>
            </p:nvSpPr>
            <p:spPr bwMode="auto">
              <a:xfrm>
                <a:off x="4440" y="1181"/>
                <a:ext cx="5" cy="4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0" name="Line 3218">
                <a:extLst>
                  <a:ext uri="{FF2B5EF4-FFF2-40B4-BE49-F238E27FC236}">
                    <a16:creationId xmlns:a16="http://schemas.microsoft.com/office/drawing/2014/main" id="{782D7A1C-CE75-04C7-2C6D-58152AF5DA3E}"/>
                  </a:ext>
                </a:extLst>
              </p:cNvPr>
              <p:cNvSpPr>
                <a:spLocks noChangeShapeType="1"/>
              </p:cNvSpPr>
              <p:nvPr/>
            </p:nvSpPr>
            <p:spPr bwMode="auto">
              <a:xfrm>
                <a:off x="4445" y="1225"/>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1" name="Line 3219">
                <a:extLst>
                  <a:ext uri="{FF2B5EF4-FFF2-40B4-BE49-F238E27FC236}">
                    <a16:creationId xmlns:a16="http://schemas.microsoft.com/office/drawing/2014/main" id="{706DF45A-049A-AB46-C1D8-E79440A574BB}"/>
                  </a:ext>
                </a:extLst>
              </p:cNvPr>
              <p:cNvSpPr>
                <a:spLocks noChangeShapeType="1"/>
              </p:cNvSpPr>
              <p:nvPr/>
            </p:nvSpPr>
            <p:spPr bwMode="auto">
              <a:xfrm>
                <a:off x="4450" y="1263"/>
                <a:ext cx="10"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2" name="Line 3220">
                <a:extLst>
                  <a:ext uri="{FF2B5EF4-FFF2-40B4-BE49-F238E27FC236}">
                    <a16:creationId xmlns:a16="http://schemas.microsoft.com/office/drawing/2014/main" id="{39482358-A91E-5F29-EBE3-673E5A835436}"/>
                  </a:ext>
                </a:extLst>
              </p:cNvPr>
              <p:cNvSpPr>
                <a:spLocks noChangeShapeType="1"/>
              </p:cNvSpPr>
              <p:nvPr/>
            </p:nvSpPr>
            <p:spPr bwMode="auto">
              <a:xfrm>
                <a:off x="4460" y="1306"/>
                <a:ext cx="4"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3" name="Line 3221">
                <a:extLst>
                  <a:ext uri="{FF2B5EF4-FFF2-40B4-BE49-F238E27FC236}">
                    <a16:creationId xmlns:a16="http://schemas.microsoft.com/office/drawing/2014/main" id="{92A490ED-A211-4425-2EC9-1FF1F54AD65A}"/>
                  </a:ext>
                </a:extLst>
              </p:cNvPr>
              <p:cNvSpPr>
                <a:spLocks noChangeShapeType="1"/>
              </p:cNvSpPr>
              <p:nvPr/>
            </p:nvSpPr>
            <p:spPr bwMode="auto">
              <a:xfrm>
                <a:off x="4464" y="1349"/>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4" name="Line 3222">
                <a:extLst>
                  <a:ext uri="{FF2B5EF4-FFF2-40B4-BE49-F238E27FC236}">
                    <a16:creationId xmlns:a16="http://schemas.microsoft.com/office/drawing/2014/main" id="{C963D6B0-961F-50CC-8933-06FFB67EE23D}"/>
                  </a:ext>
                </a:extLst>
              </p:cNvPr>
              <p:cNvSpPr>
                <a:spLocks noChangeShapeType="1"/>
              </p:cNvSpPr>
              <p:nvPr/>
            </p:nvSpPr>
            <p:spPr bwMode="auto">
              <a:xfrm>
                <a:off x="4469" y="1388"/>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5" name="Line 3223">
                <a:extLst>
                  <a:ext uri="{FF2B5EF4-FFF2-40B4-BE49-F238E27FC236}">
                    <a16:creationId xmlns:a16="http://schemas.microsoft.com/office/drawing/2014/main" id="{97C82E14-5F7F-7D5E-DC8E-B368FAE65BA1}"/>
                  </a:ext>
                </a:extLst>
              </p:cNvPr>
              <p:cNvSpPr>
                <a:spLocks noChangeShapeType="1"/>
              </p:cNvSpPr>
              <p:nvPr/>
            </p:nvSpPr>
            <p:spPr bwMode="auto">
              <a:xfrm>
                <a:off x="4474" y="1431"/>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6" name="Line 3224">
                <a:extLst>
                  <a:ext uri="{FF2B5EF4-FFF2-40B4-BE49-F238E27FC236}">
                    <a16:creationId xmlns:a16="http://schemas.microsoft.com/office/drawing/2014/main" id="{ED0A41E3-D043-4614-2DB2-457B3C9B1E57}"/>
                  </a:ext>
                </a:extLst>
              </p:cNvPr>
              <p:cNvSpPr>
                <a:spLocks noChangeShapeType="1"/>
              </p:cNvSpPr>
              <p:nvPr/>
            </p:nvSpPr>
            <p:spPr bwMode="auto">
              <a:xfrm>
                <a:off x="4479" y="1469"/>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7" name="Line 3225">
                <a:extLst>
                  <a:ext uri="{FF2B5EF4-FFF2-40B4-BE49-F238E27FC236}">
                    <a16:creationId xmlns:a16="http://schemas.microsoft.com/office/drawing/2014/main" id="{E5030665-7974-6C38-D9BD-496F132A737B}"/>
                  </a:ext>
                </a:extLst>
              </p:cNvPr>
              <p:cNvSpPr>
                <a:spLocks noChangeShapeType="1"/>
              </p:cNvSpPr>
              <p:nvPr/>
            </p:nvSpPr>
            <p:spPr bwMode="auto">
              <a:xfrm>
                <a:off x="4484" y="1512"/>
                <a:ext cx="4"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8" name="Line 3226">
                <a:extLst>
                  <a:ext uri="{FF2B5EF4-FFF2-40B4-BE49-F238E27FC236}">
                    <a16:creationId xmlns:a16="http://schemas.microsoft.com/office/drawing/2014/main" id="{BEF6B71A-96E1-B022-2862-F70008035E21}"/>
                  </a:ext>
                </a:extLst>
              </p:cNvPr>
              <p:cNvSpPr>
                <a:spLocks noChangeShapeType="1"/>
              </p:cNvSpPr>
              <p:nvPr/>
            </p:nvSpPr>
            <p:spPr bwMode="auto">
              <a:xfrm>
                <a:off x="4488" y="1551"/>
                <a:ext cx="0" cy="2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29" name="Line 3227">
                <a:extLst>
                  <a:ext uri="{FF2B5EF4-FFF2-40B4-BE49-F238E27FC236}">
                    <a16:creationId xmlns:a16="http://schemas.microsoft.com/office/drawing/2014/main" id="{50141B63-3239-FF2B-0369-3F1425C002DC}"/>
                  </a:ext>
                </a:extLst>
              </p:cNvPr>
              <p:cNvSpPr>
                <a:spLocks noChangeShapeType="1"/>
              </p:cNvSpPr>
              <p:nvPr/>
            </p:nvSpPr>
            <p:spPr bwMode="auto">
              <a:xfrm>
                <a:off x="4488" y="1575"/>
                <a:ext cx="5" cy="1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0" name="Line 3228">
                <a:extLst>
                  <a:ext uri="{FF2B5EF4-FFF2-40B4-BE49-F238E27FC236}">
                    <a16:creationId xmlns:a16="http://schemas.microsoft.com/office/drawing/2014/main" id="{881A9164-5147-348E-1518-8C9A112D69E7}"/>
                  </a:ext>
                </a:extLst>
              </p:cNvPr>
              <p:cNvSpPr>
                <a:spLocks noChangeShapeType="1"/>
              </p:cNvSpPr>
              <p:nvPr/>
            </p:nvSpPr>
            <p:spPr bwMode="auto">
              <a:xfrm>
                <a:off x="4493" y="1594"/>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1" name="Line 3229">
                <a:extLst>
                  <a:ext uri="{FF2B5EF4-FFF2-40B4-BE49-F238E27FC236}">
                    <a16:creationId xmlns:a16="http://schemas.microsoft.com/office/drawing/2014/main" id="{62B71D24-F087-E68D-359C-79D9A850D883}"/>
                  </a:ext>
                </a:extLst>
              </p:cNvPr>
              <p:cNvSpPr>
                <a:spLocks noChangeShapeType="1"/>
              </p:cNvSpPr>
              <p:nvPr/>
            </p:nvSpPr>
            <p:spPr bwMode="auto">
              <a:xfrm>
                <a:off x="4498" y="1632"/>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2" name="Line 3230">
                <a:extLst>
                  <a:ext uri="{FF2B5EF4-FFF2-40B4-BE49-F238E27FC236}">
                    <a16:creationId xmlns:a16="http://schemas.microsoft.com/office/drawing/2014/main" id="{F1F4A516-872E-BA24-7175-640063E2DDB1}"/>
                  </a:ext>
                </a:extLst>
              </p:cNvPr>
              <p:cNvSpPr>
                <a:spLocks noChangeShapeType="1"/>
              </p:cNvSpPr>
              <p:nvPr/>
            </p:nvSpPr>
            <p:spPr bwMode="auto">
              <a:xfrm>
                <a:off x="4503" y="1675"/>
                <a:ext cx="4"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3" name="Line 3231">
                <a:extLst>
                  <a:ext uri="{FF2B5EF4-FFF2-40B4-BE49-F238E27FC236}">
                    <a16:creationId xmlns:a16="http://schemas.microsoft.com/office/drawing/2014/main" id="{B2316090-C80D-87E0-EB49-4D1D3CC9A8E2}"/>
                  </a:ext>
                </a:extLst>
              </p:cNvPr>
              <p:cNvSpPr>
                <a:spLocks noChangeShapeType="1"/>
              </p:cNvSpPr>
              <p:nvPr/>
            </p:nvSpPr>
            <p:spPr bwMode="auto">
              <a:xfrm>
                <a:off x="4507" y="1714"/>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4" name="Line 3232">
                <a:extLst>
                  <a:ext uri="{FF2B5EF4-FFF2-40B4-BE49-F238E27FC236}">
                    <a16:creationId xmlns:a16="http://schemas.microsoft.com/office/drawing/2014/main" id="{4CC70579-9080-91A2-23E0-D46C7960B810}"/>
                  </a:ext>
                </a:extLst>
              </p:cNvPr>
              <p:cNvSpPr>
                <a:spLocks noChangeShapeType="1"/>
              </p:cNvSpPr>
              <p:nvPr/>
            </p:nvSpPr>
            <p:spPr bwMode="auto">
              <a:xfrm>
                <a:off x="4512" y="1757"/>
                <a:ext cx="10"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5" name="Line 3233">
                <a:extLst>
                  <a:ext uri="{FF2B5EF4-FFF2-40B4-BE49-F238E27FC236}">
                    <a16:creationId xmlns:a16="http://schemas.microsoft.com/office/drawing/2014/main" id="{1C0DB92E-7B2A-2E77-2E3B-32105D4557D6}"/>
                  </a:ext>
                </a:extLst>
              </p:cNvPr>
              <p:cNvSpPr>
                <a:spLocks noChangeShapeType="1"/>
              </p:cNvSpPr>
              <p:nvPr/>
            </p:nvSpPr>
            <p:spPr bwMode="auto">
              <a:xfrm>
                <a:off x="4522" y="1800"/>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6" name="Line 3234">
                <a:extLst>
                  <a:ext uri="{FF2B5EF4-FFF2-40B4-BE49-F238E27FC236}">
                    <a16:creationId xmlns:a16="http://schemas.microsoft.com/office/drawing/2014/main" id="{662614FA-1DCC-60B6-A6FD-567B008094FA}"/>
                  </a:ext>
                </a:extLst>
              </p:cNvPr>
              <p:cNvSpPr>
                <a:spLocks noChangeShapeType="1"/>
              </p:cNvSpPr>
              <p:nvPr/>
            </p:nvSpPr>
            <p:spPr bwMode="auto">
              <a:xfrm>
                <a:off x="4527" y="1838"/>
                <a:ext cx="4"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7" name="Line 3235">
                <a:extLst>
                  <a:ext uri="{FF2B5EF4-FFF2-40B4-BE49-F238E27FC236}">
                    <a16:creationId xmlns:a16="http://schemas.microsoft.com/office/drawing/2014/main" id="{2DFE2FBD-10FD-031F-AD92-95D6EBDEFEBF}"/>
                  </a:ext>
                </a:extLst>
              </p:cNvPr>
              <p:cNvSpPr>
                <a:spLocks noChangeShapeType="1"/>
              </p:cNvSpPr>
              <p:nvPr/>
            </p:nvSpPr>
            <p:spPr bwMode="auto">
              <a:xfrm>
                <a:off x="4531" y="1881"/>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8" name="Line 3236">
                <a:extLst>
                  <a:ext uri="{FF2B5EF4-FFF2-40B4-BE49-F238E27FC236}">
                    <a16:creationId xmlns:a16="http://schemas.microsoft.com/office/drawing/2014/main" id="{171C2CBA-2B6E-EC43-E3BC-017C813912DA}"/>
                  </a:ext>
                </a:extLst>
              </p:cNvPr>
              <p:cNvSpPr>
                <a:spLocks noChangeShapeType="1"/>
              </p:cNvSpPr>
              <p:nvPr/>
            </p:nvSpPr>
            <p:spPr bwMode="auto">
              <a:xfrm>
                <a:off x="4536" y="1920"/>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39" name="Line 3237">
                <a:extLst>
                  <a:ext uri="{FF2B5EF4-FFF2-40B4-BE49-F238E27FC236}">
                    <a16:creationId xmlns:a16="http://schemas.microsoft.com/office/drawing/2014/main" id="{115B6A1C-D9E6-39A3-B42F-227BB2625DDE}"/>
                  </a:ext>
                </a:extLst>
              </p:cNvPr>
              <p:cNvSpPr>
                <a:spLocks noChangeShapeType="1"/>
              </p:cNvSpPr>
              <p:nvPr/>
            </p:nvSpPr>
            <p:spPr bwMode="auto">
              <a:xfrm>
                <a:off x="4541" y="1963"/>
                <a:ext cx="0" cy="1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0" name="Line 3238">
                <a:extLst>
                  <a:ext uri="{FF2B5EF4-FFF2-40B4-BE49-F238E27FC236}">
                    <a16:creationId xmlns:a16="http://schemas.microsoft.com/office/drawing/2014/main" id="{2DB93753-906F-1797-DDAD-6F87D5CAA84D}"/>
                  </a:ext>
                </a:extLst>
              </p:cNvPr>
              <p:cNvSpPr>
                <a:spLocks noChangeShapeType="1"/>
              </p:cNvSpPr>
              <p:nvPr/>
            </p:nvSpPr>
            <p:spPr bwMode="auto">
              <a:xfrm>
                <a:off x="4541" y="1982"/>
                <a:ext cx="5" cy="1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1" name="Line 3239">
                <a:extLst>
                  <a:ext uri="{FF2B5EF4-FFF2-40B4-BE49-F238E27FC236}">
                    <a16:creationId xmlns:a16="http://schemas.microsoft.com/office/drawing/2014/main" id="{84A43CA8-4D7A-B47A-A930-D438809B7FDC}"/>
                  </a:ext>
                </a:extLst>
              </p:cNvPr>
              <p:cNvSpPr>
                <a:spLocks noChangeShapeType="1"/>
              </p:cNvSpPr>
              <p:nvPr/>
            </p:nvSpPr>
            <p:spPr bwMode="auto">
              <a:xfrm>
                <a:off x="4546" y="2001"/>
                <a:ext cx="5" cy="4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2" name="Line 3240">
                <a:extLst>
                  <a:ext uri="{FF2B5EF4-FFF2-40B4-BE49-F238E27FC236}">
                    <a16:creationId xmlns:a16="http://schemas.microsoft.com/office/drawing/2014/main" id="{7C62A69B-8B98-61C8-B35D-5B587FF790C2}"/>
                  </a:ext>
                </a:extLst>
              </p:cNvPr>
              <p:cNvSpPr>
                <a:spLocks noChangeShapeType="1"/>
              </p:cNvSpPr>
              <p:nvPr/>
            </p:nvSpPr>
            <p:spPr bwMode="auto">
              <a:xfrm>
                <a:off x="4551" y="2045"/>
                <a:ext cx="4"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3" name="Line 3241">
                <a:extLst>
                  <a:ext uri="{FF2B5EF4-FFF2-40B4-BE49-F238E27FC236}">
                    <a16:creationId xmlns:a16="http://schemas.microsoft.com/office/drawing/2014/main" id="{14FC17BB-2A8F-94C3-AE2E-15DCAE58079B}"/>
                  </a:ext>
                </a:extLst>
              </p:cNvPr>
              <p:cNvSpPr>
                <a:spLocks noChangeShapeType="1"/>
              </p:cNvSpPr>
              <p:nvPr/>
            </p:nvSpPr>
            <p:spPr bwMode="auto">
              <a:xfrm>
                <a:off x="4555" y="2083"/>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4" name="Line 3242">
                <a:extLst>
                  <a:ext uri="{FF2B5EF4-FFF2-40B4-BE49-F238E27FC236}">
                    <a16:creationId xmlns:a16="http://schemas.microsoft.com/office/drawing/2014/main" id="{D1DDADCE-528A-E456-8F7A-4FF3A8A47FD1}"/>
                  </a:ext>
                </a:extLst>
              </p:cNvPr>
              <p:cNvSpPr>
                <a:spLocks noChangeShapeType="1"/>
              </p:cNvSpPr>
              <p:nvPr/>
            </p:nvSpPr>
            <p:spPr bwMode="auto">
              <a:xfrm>
                <a:off x="4560" y="2126"/>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5" name="Line 3243">
                <a:extLst>
                  <a:ext uri="{FF2B5EF4-FFF2-40B4-BE49-F238E27FC236}">
                    <a16:creationId xmlns:a16="http://schemas.microsoft.com/office/drawing/2014/main" id="{B893A892-30CA-8398-69CB-7A14FBED07C0}"/>
                  </a:ext>
                </a:extLst>
              </p:cNvPr>
              <p:cNvSpPr>
                <a:spLocks noChangeShapeType="1"/>
              </p:cNvSpPr>
              <p:nvPr/>
            </p:nvSpPr>
            <p:spPr bwMode="auto">
              <a:xfrm>
                <a:off x="4565" y="2169"/>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6" name="Line 3244">
                <a:extLst>
                  <a:ext uri="{FF2B5EF4-FFF2-40B4-BE49-F238E27FC236}">
                    <a16:creationId xmlns:a16="http://schemas.microsoft.com/office/drawing/2014/main" id="{2BB436D0-3E3F-B565-ACCB-7081619E90BD}"/>
                  </a:ext>
                </a:extLst>
              </p:cNvPr>
              <p:cNvSpPr>
                <a:spLocks noChangeShapeType="1"/>
              </p:cNvSpPr>
              <p:nvPr/>
            </p:nvSpPr>
            <p:spPr bwMode="auto">
              <a:xfrm>
                <a:off x="4570" y="2208"/>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7" name="Line 3245">
                <a:extLst>
                  <a:ext uri="{FF2B5EF4-FFF2-40B4-BE49-F238E27FC236}">
                    <a16:creationId xmlns:a16="http://schemas.microsoft.com/office/drawing/2014/main" id="{5010D70D-A524-F6D0-6132-C01967A45B92}"/>
                  </a:ext>
                </a:extLst>
              </p:cNvPr>
              <p:cNvSpPr>
                <a:spLocks noChangeShapeType="1"/>
              </p:cNvSpPr>
              <p:nvPr/>
            </p:nvSpPr>
            <p:spPr bwMode="auto">
              <a:xfrm>
                <a:off x="4575" y="2251"/>
                <a:ext cx="9"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8" name="Line 3246">
                <a:extLst>
                  <a:ext uri="{FF2B5EF4-FFF2-40B4-BE49-F238E27FC236}">
                    <a16:creationId xmlns:a16="http://schemas.microsoft.com/office/drawing/2014/main" id="{DAA713C7-AC91-B73B-E799-42C9B90AEFB5}"/>
                  </a:ext>
                </a:extLst>
              </p:cNvPr>
              <p:cNvSpPr>
                <a:spLocks noChangeShapeType="1"/>
              </p:cNvSpPr>
              <p:nvPr/>
            </p:nvSpPr>
            <p:spPr bwMode="auto">
              <a:xfrm>
                <a:off x="4584" y="2289"/>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49" name="Line 3247">
                <a:extLst>
                  <a:ext uri="{FF2B5EF4-FFF2-40B4-BE49-F238E27FC236}">
                    <a16:creationId xmlns:a16="http://schemas.microsoft.com/office/drawing/2014/main" id="{923FA4B5-21C7-AA3C-4164-C19F556DED03}"/>
                  </a:ext>
                </a:extLst>
              </p:cNvPr>
              <p:cNvSpPr>
                <a:spLocks noChangeShapeType="1"/>
              </p:cNvSpPr>
              <p:nvPr/>
            </p:nvSpPr>
            <p:spPr bwMode="auto">
              <a:xfrm>
                <a:off x="4589" y="2332"/>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0" name="Line 3248">
                <a:extLst>
                  <a:ext uri="{FF2B5EF4-FFF2-40B4-BE49-F238E27FC236}">
                    <a16:creationId xmlns:a16="http://schemas.microsoft.com/office/drawing/2014/main" id="{3D385C1A-D971-50DB-779B-FF853A4B1E7F}"/>
                  </a:ext>
                </a:extLst>
              </p:cNvPr>
              <p:cNvSpPr>
                <a:spLocks noChangeShapeType="1"/>
              </p:cNvSpPr>
              <p:nvPr/>
            </p:nvSpPr>
            <p:spPr bwMode="auto">
              <a:xfrm>
                <a:off x="4594" y="2371"/>
                <a:ext cx="0" cy="1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1" name="Line 3249">
                <a:extLst>
                  <a:ext uri="{FF2B5EF4-FFF2-40B4-BE49-F238E27FC236}">
                    <a16:creationId xmlns:a16="http://schemas.microsoft.com/office/drawing/2014/main" id="{865937DF-F99C-407B-7978-80DDA6FACEE4}"/>
                  </a:ext>
                </a:extLst>
              </p:cNvPr>
              <p:cNvSpPr>
                <a:spLocks noChangeShapeType="1"/>
              </p:cNvSpPr>
              <p:nvPr/>
            </p:nvSpPr>
            <p:spPr bwMode="auto">
              <a:xfrm>
                <a:off x="4594" y="2390"/>
                <a:ext cx="4" cy="2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2" name="Line 3250">
                <a:extLst>
                  <a:ext uri="{FF2B5EF4-FFF2-40B4-BE49-F238E27FC236}">
                    <a16:creationId xmlns:a16="http://schemas.microsoft.com/office/drawing/2014/main" id="{A586176A-7051-FFF0-32A1-60590B344B68}"/>
                  </a:ext>
                </a:extLst>
              </p:cNvPr>
              <p:cNvSpPr>
                <a:spLocks noChangeShapeType="1"/>
              </p:cNvSpPr>
              <p:nvPr/>
            </p:nvSpPr>
            <p:spPr bwMode="auto">
              <a:xfrm>
                <a:off x="4598" y="2414"/>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3" name="Line 3251">
                <a:extLst>
                  <a:ext uri="{FF2B5EF4-FFF2-40B4-BE49-F238E27FC236}">
                    <a16:creationId xmlns:a16="http://schemas.microsoft.com/office/drawing/2014/main" id="{1BA646D3-DEC5-7E9F-B14F-28FB724B2D8F}"/>
                  </a:ext>
                </a:extLst>
              </p:cNvPr>
              <p:cNvSpPr>
                <a:spLocks noChangeShapeType="1"/>
              </p:cNvSpPr>
              <p:nvPr/>
            </p:nvSpPr>
            <p:spPr bwMode="auto">
              <a:xfrm>
                <a:off x="4603" y="2452"/>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4" name="Line 3252">
                <a:extLst>
                  <a:ext uri="{FF2B5EF4-FFF2-40B4-BE49-F238E27FC236}">
                    <a16:creationId xmlns:a16="http://schemas.microsoft.com/office/drawing/2014/main" id="{92239E8C-97B7-DB3F-63EE-4D8D828AF3E3}"/>
                  </a:ext>
                </a:extLst>
              </p:cNvPr>
              <p:cNvSpPr>
                <a:spLocks noChangeShapeType="1"/>
              </p:cNvSpPr>
              <p:nvPr/>
            </p:nvSpPr>
            <p:spPr bwMode="auto">
              <a:xfrm>
                <a:off x="4608" y="2495"/>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5" name="Line 3253">
                <a:extLst>
                  <a:ext uri="{FF2B5EF4-FFF2-40B4-BE49-F238E27FC236}">
                    <a16:creationId xmlns:a16="http://schemas.microsoft.com/office/drawing/2014/main" id="{887AA10D-F4AB-984E-82AA-C497F9515FC5}"/>
                  </a:ext>
                </a:extLst>
              </p:cNvPr>
              <p:cNvSpPr>
                <a:spLocks noChangeShapeType="1"/>
              </p:cNvSpPr>
              <p:nvPr/>
            </p:nvSpPr>
            <p:spPr bwMode="auto">
              <a:xfrm>
                <a:off x="4987" y="898"/>
                <a:ext cx="4"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6" name="Line 3254">
                <a:extLst>
                  <a:ext uri="{FF2B5EF4-FFF2-40B4-BE49-F238E27FC236}">
                    <a16:creationId xmlns:a16="http://schemas.microsoft.com/office/drawing/2014/main" id="{6E754C0A-2547-56E6-D311-D7934A375E21}"/>
                  </a:ext>
                </a:extLst>
              </p:cNvPr>
              <p:cNvSpPr>
                <a:spLocks noChangeShapeType="1"/>
              </p:cNvSpPr>
              <p:nvPr/>
            </p:nvSpPr>
            <p:spPr bwMode="auto">
              <a:xfrm>
                <a:off x="4991" y="937"/>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7" name="Line 3255">
                <a:extLst>
                  <a:ext uri="{FF2B5EF4-FFF2-40B4-BE49-F238E27FC236}">
                    <a16:creationId xmlns:a16="http://schemas.microsoft.com/office/drawing/2014/main" id="{2289C956-B74B-C4B3-A8F7-838DD061616A}"/>
                  </a:ext>
                </a:extLst>
              </p:cNvPr>
              <p:cNvSpPr>
                <a:spLocks noChangeShapeType="1"/>
              </p:cNvSpPr>
              <p:nvPr/>
            </p:nvSpPr>
            <p:spPr bwMode="auto">
              <a:xfrm>
                <a:off x="4996" y="980"/>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8" name="Line 3256">
                <a:extLst>
                  <a:ext uri="{FF2B5EF4-FFF2-40B4-BE49-F238E27FC236}">
                    <a16:creationId xmlns:a16="http://schemas.microsoft.com/office/drawing/2014/main" id="{BE18B510-A0D9-2E3A-4DE8-0034931D6F39}"/>
                  </a:ext>
                </a:extLst>
              </p:cNvPr>
              <p:cNvSpPr>
                <a:spLocks noChangeShapeType="1"/>
              </p:cNvSpPr>
              <p:nvPr/>
            </p:nvSpPr>
            <p:spPr bwMode="auto">
              <a:xfrm>
                <a:off x="5001" y="1018"/>
                <a:ext cx="10" cy="4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59" name="Line 3257">
                <a:extLst>
                  <a:ext uri="{FF2B5EF4-FFF2-40B4-BE49-F238E27FC236}">
                    <a16:creationId xmlns:a16="http://schemas.microsoft.com/office/drawing/2014/main" id="{5C0C1AAA-BBE4-70DE-3330-059A1B988D7E}"/>
                  </a:ext>
                </a:extLst>
              </p:cNvPr>
              <p:cNvSpPr>
                <a:spLocks noChangeShapeType="1"/>
              </p:cNvSpPr>
              <p:nvPr/>
            </p:nvSpPr>
            <p:spPr bwMode="auto">
              <a:xfrm>
                <a:off x="5011" y="1062"/>
                <a:ext cx="0" cy="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0" name="Line 3258">
                <a:extLst>
                  <a:ext uri="{FF2B5EF4-FFF2-40B4-BE49-F238E27FC236}">
                    <a16:creationId xmlns:a16="http://schemas.microsoft.com/office/drawing/2014/main" id="{BF7672AC-E8FF-F420-9B0B-C457A3DD6C2F}"/>
                  </a:ext>
                </a:extLst>
              </p:cNvPr>
              <p:cNvSpPr>
                <a:spLocks noChangeShapeType="1"/>
              </p:cNvSpPr>
              <p:nvPr/>
            </p:nvSpPr>
            <p:spPr bwMode="auto">
              <a:xfrm>
                <a:off x="5011" y="1071"/>
                <a:ext cx="4" cy="2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1" name="Line 3259">
                <a:extLst>
                  <a:ext uri="{FF2B5EF4-FFF2-40B4-BE49-F238E27FC236}">
                    <a16:creationId xmlns:a16="http://schemas.microsoft.com/office/drawing/2014/main" id="{27D1CFAB-B4F3-BA5E-FBAB-C34CB27D8525}"/>
                  </a:ext>
                </a:extLst>
              </p:cNvPr>
              <p:cNvSpPr>
                <a:spLocks noChangeShapeType="1"/>
              </p:cNvSpPr>
              <p:nvPr/>
            </p:nvSpPr>
            <p:spPr bwMode="auto">
              <a:xfrm>
                <a:off x="5015" y="1100"/>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2" name="Line 3260">
                <a:extLst>
                  <a:ext uri="{FF2B5EF4-FFF2-40B4-BE49-F238E27FC236}">
                    <a16:creationId xmlns:a16="http://schemas.microsoft.com/office/drawing/2014/main" id="{12DE3C1A-39DD-CC2A-1A17-67B555D3EDD3}"/>
                  </a:ext>
                </a:extLst>
              </p:cNvPr>
              <p:cNvSpPr>
                <a:spLocks noChangeShapeType="1"/>
              </p:cNvSpPr>
              <p:nvPr/>
            </p:nvSpPr>
            <p:spPr bwMode="auto">
              <a:xfrm>
                <a:off x="5020" y="1143"/>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3" name="Line 3261">
                <a:extLst>
                  <a:ext uri="{FF2B5EF4-FFF2-40B4-BE49-F238E27FC236}">
                    <a16:creationId xmlns:a16="http://schemas.microsoft.com/office/drawing/2014/main" id="{C3EEF9D9-01D9-4674-5167-43A4B84544E5}"/>
                  </a:ext>
                </a:extLst>
              </p:cNvPr>
              <p:cNvSpPr>
                <a:spLocks noChangeShapeType="1"/>
              </p:cNvSpPr>
              <p:nvPr/>
            </p:nvSpPr>
            <p:spPr bwMode="auto">
              <a:xfrm>
                <a:off x="5025" y="1181"/>
                <a:ext cx="5" cy="4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4" name="Line 3262">
                <a:extLst>
                  <a:ext uri="{FF2B5EF4-FFF2-40B4-BE49-F238E27FC236}">
                    <a16:creationId xmlns:a16="http://schemas.microsoft.com/office/drawing/2014/main" id="{E9B57643-E489-7584-74F3-1553877F59B5}"/>
                  </a:ext>
                </a:extLst>
              </p:cNvPr>
              <p:cNvSpPr>
                <a:spLocks noChangeShapeType="1"/>
              </p:cNvSpPr>
              <p:nvPr/>
            </p:nvSpPr>
            <p:spPr bwMode="auto">
              <a:xfrm>
                <a:off x="5030" y="1225"/>
                <a:ext cx="4"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5" name="Line 3263">
                <a:extLst>
                  <a:ext uri="{FF2B5EF4-FFF2-40B4-BE49-F238E27FC236}">
                    <a16:creationId xmlns:a16="http://schemas.microsoft.com/office/drawing/2014/main" id="{896D4924-B13A-E83A-EC87-C0059A57E0C7}"/>
                  </a:ext>
                </a:extLst>
              </p:cNvPr>
              <p:cNvSpPr>
                <a:spLocks noChangeShapeType="1"/>
              </p:cNvSpPr>
              <p:nvPr/>
            </p:nvSpPr>
            <p:spPr bwMode="auto">
              <a:xfrm>
                <a:off x="5034" y="1263"/>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6" name="Line 3264">
                <a:extLst>
                  <a:ext uri="{FF2B5EF4-FFF2-40B4-BE49-F238E27FC236}">
                    <a16:creationId xmlns:a16="http://schemas.microsoft.com/office/drawing/2014/main" id="{B9A705E1-3E0E-E3D6-F9C4-2AB7D2F3A61F}"/>
                  </a:ext>
                </a:extLst>
              </p:cNvPr>
              <p:cNvSpPr>
                <a:spLocks noChangeShapeType="1"/>
              </p:cNvSpPr>
              <p:nvPr/>
            </p:nvSpPr>
            <p:spPr bwMode="auto">
              <a:xfrm>
                <a:off x="5039" y="1306"/>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7" name="Line 3265">
                <a:extLst>
                  <a:ext uri="{FF2B5EF4-FFF2-40B4-BE49-F238E27FC236}">
                    <a16:creationId xmlns:a16="http://schemas.microsoft.com/office/drawing/2014/main" id="{14A4ECB6-097A-0E50-54B8-2C6F526AE47D}"/>
                  </a:ext>
                </a:extLst>
              </p:cNvPr>
              <p:cNvSpPr>
                <a:spLocks noChangeShapeType="1"/>
              </p:cNvSpPr>
              <p:nvPr/>
            </p:nvSpPr>
            <p:spPr bwMode="auto">
              <a:xfrm>
                <a:off x="5044" y="1349"/>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8" name="Line 3266">
                <a:extLst>
                  <a:ext uri="{FF2B5EF4-FFF2-40B4-BE49-F238E27FC236}">
                    <a16:creationId xmlns:a16="http://schemas.microsoft.com/office/drawing/2014/main" id="{B5C1FF18-DD97-013F-E1A3-A609F04E3C84}"/>
                  </a:ext>
                </a:extLst>
              </p:cNvPr>
              <p:cNvSpPr>
                <a:spLocks noChangeShapeType="1"/>
              </p:cNvSpPr>
              <p:nvPr/>
            </p:nvSpPr>
            <p:spPr bwMode="auto">
              <a:xfrm>
                <a:off x="5049" y="1388"/>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69" name="Line 3267">
                <a:extLst>
                  <a:ext uri="{FF2B5EF4-FFF2-40B4-BE49-F238E27FC236}">
                    <a16:creationId xmlns:a16="http://schemas.microsoft.com/office/drawing/2014/main" id="{29585192-34E2-E927-4F55-F87267D2DE70}"/>
                  </a:ext>
                </a:extLst>
              </p:cNvPr>
              <p:cNvSpPr>
                <a:spLocks noChangeShapeType="1"/>
              </p:cNvSpPr>
              <p:nvPr/>
            </p:nvSpPr>
            <p:spPr bwMode="auto">
              <a:xfrm>
                <a:off x="5054" y="1431"/>
                <a:ext cx="4"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0" name="Line 3268">
                <a:extLst>
                  <a:ext uri="{FF2B5EF4-FFF2-40B4-BE49-F238E27FC236}">
                    <a16:creationId xmlns:a16="http://schemas.microsoft.com/office/drawing/2014/main" id="{23143596-035C-ADE7-81D7-DE28B049BDD6}"/>
                  </a:ext>
                </a:extLst>
              </p:cNvPr>
              <p:cNvSpPr>
                <a:spLocks noChangeShapeType="1"/>
              </p:cNvSpPr>
              <p:nvPr/>
            </p:nvSpPr>
            <p:spPr bwMode="auto">
              <a:xfrm>
                <a:off x="5058" y="1469"/>
                <a:ext cx="5" cy="10"/>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1" name="Line 3269">
                <a:extLst>
                  <a:ext uri="{FF2B5EF4-FFF2-40B4-BE49-F238E27FC236}">
                    <a16:creationId xmlns:a16="http://schemas.microsoft.com/office/drawing/2014/main" id="{F2B4E527-F328-CAA0-933F-7FB148EE524F}"/>
                  </a:ext>
                </a:extLst>
              </p:cNvPr>
              <p:cNvSpPr>
                <a:spLocks noChangeShapeType="1"/>
              </p:cNvSpPr>
              <p:nvPr/>
            </p:nvSpPr>
            <p:spPr bwMode="auto">
              <a:xfrm>
                <a:off x="5063" y="1479"/>
                <a:ext cx="0" cy="3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2" name="Line 3270">
                <a:extLst>
                  <a:ext uri="{FF2B5EF4-FFF2-40B4-BE49-F238E27FC236}">
                    <a16:creationId xmlns:a16="http://schemas.microsoft.com/office/drawing/2014/main" id="{FD3EC4C3-2A0B-A4F3-498D-6BD14888A73D}"/>
                  </a:ext>
                </a:extLst>
              </p:cNvPr>
              <p:cNvSpPr>
                <a:spLocks noChangeShapeType="1"/>
              </p:cNvSpPr>
              <p:nvPr/>
            </p:nvSpPr>
            <p:spPr bwMode="auto">
              <a:xfrm>
                <a:off x="5063" y="1512"/>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3" name="Line 3271">
                <a:extLst>
                  <a:ext uri="{FF2B5EF4-FFF2-40B4-BE49-F238E27FC236}">
                    <a16:creationId xmlns:a16="http://schemas.microsoft.com/office/drawing/2014/main" id="{AC3C48BA-375E-3651-FECF-D09F83F905D2}"/>
                  </a:ext>
                </a:extLst>
              </p:cNvPr>
              <p:cNvSpPr>
                <a:spLocks noChangeShapeType="1"/>
              </p:cNvSpPr>
              <p:nvPr/>
            </p:nvSpPr>
            <p:spPr bwMode="auto">
              <a:xfrm>
                <a:off x="5068" y="1551"/>
                <a:ext cx="10"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4" name="Line 3272">
                <a:extLst>
                  <a:ext uri="{FF2B5EF4-FFF2-40B4-BE49-F238E27FC236}">
                    <a16:creationId xmlns:a16="http://schemas.microsoft.com/office/drawing/2014/main" id="{36921CA7-6204-80B2-80F2-82B6F2AC14AA}"/>
                  </a:ext>
                </a:extLst>
              </p:cNvPr>
              <p:cNvSpPr>
                <a:spLocks noChangeShapeType="1"/>
              </p:cNvSpPr>
              <p:nvPr/>
            </p:nvSpPr>
            <p:spPr bwMode="auto">
              <a:xfrm>
                <a:off x="5078" y="1594"/>
                <a:ext cx="4"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5" name="Line 3273">
                <a:extLst>
                  <a:ext uri="{FF2B5EF4-FFF2-40B4-BE49-F238E27FC236}">
                    <a16:creationId xmlns:a16="http://schemas.microsoft.com/office/drawing/2014/main" id="{0A5D78F9-AAE9-97A0-0111-A90B236030F6}"/>
                  </a:ext>
                </a:extLst>
              </p:cNvPr>
              <p:cNvSpPr>
                <a:spLocks noChangeShapeType="1"/>
              </p:cNvSpPr>
              <p:nvPr/>
            </p:nvSpPr>
            <p:spPr bwMode="auto">
              <a:xfrm>
                <a:off x="5082" y="1632"/>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6" name="Line 3274">
                <a:extLst>
                  <a:ext uri="{FF2B5EF4-FFF2-40B4-BE49-F238E27FC236}">
                    <a16:creationId xmlns:a16="http://schemas.microsoft.com/office/drawing/2014/main" id="{C08A3159-E157-714B-79B0-698FED6713E9}"/>
                  </a:ext>
                </a:extLst>
              </p:cNvPr>
              <p:cNvSpPr>
                <a:spLocks noChangeShapeType="1"/>
              </p:cNvSpPr>
              <p:nvPr/>
            </p:nvSpPr>
            <p:spPr bwMode="auto">
              <a:xfrm>
                <a:off x="5087" y="1675"/>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7" name="Line 3275">
                <a:extLst>
                  <a:ext uri="{FF2B5EF4-FFF2-40B4-BE49-F238E27FC236}">
                    <a16:creationId xmlns:a16="http://schemas.microsoft.com/office/drawing/2014/main" id="{905709B8-8FF3-0314-A1D0-77DE38683E8D}"/>
                  </a:ext>
                </a:extLst>
              </p:cNvPr>
              <p:cNvSpPr>
                <a:spLocks noChangeShapeType="1"/>
              </p:cNvSpPr>
              <p:nvPr/>
            </p:nvSpPr>
            <p:spPr bwMode="auto">
              <a:xfrm>
                <a:off x="5092" y="1714"/>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8" name="Line 3276">
                <a:extLst>
                  <a:ext uri="{FF2B5EF4-FFF2-40B4-BE49-F238E27FC236}">
                    <a16:creationId xmlns:a16="http://schemas.microsoft.com/office/drawing/2014/main" id="{791C02AD-6D4A-EAC2-A0D2-D368E40BEE30}"/>
                  </a:ext>
                </a:extLst>
              </p:cNvPr>
              <p:cNvSpPr>
                <a:spLocks noChangeShapeType="1"/>
              </p:cNvSpPr>
              <p:nvPr/>
            </p:nvSpPr>
            <p:spPr bwMode="auto">
              <a:xfrm>
                <a:off x="5097" y="1757"/>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79" name="Line 3277">
                <a:extLst>
                  <a:ext uri="{FF2B5EF4-FFF2-40B4-BE49-F238E27FC236}">
                    <a16:creationId xmlns:a16="http://schemas.microsoft.com/office/drawing/2014/main" id="{4B6F3B28-7E58-43DB-F993-FF5CB5EE3889}"/>
                  </a:ext>
                </a:extLst>
              </p:cNvPr>
              <p:cNvSpPr>
                <a:spLocks noChangeShapeType="1"/>
              </p:cNvSpPr>
              <p:nvPr/>
            </p:nvSpPr>
            <p:spPr bwMode="auto">
              <a:xfrm>
                <a:off x="5102" y="1800"/>
                <a:ext cx="4"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0" name="Line 3278">
                <a:extLst>
                  <a:ext uri="{FF2B5EF4-FFF2-40B4-BE49-F238E27FC236}">
                    <a16:creationId xmlns:a16="http://schemas.microsoft.com/office/drawing/2014/main" id="{14377D34-6076-E8F2-268E-D01F1058B54B}"/>
                  </a:ext>
                </a:extLst>
              </p:cNvPr>
              <p:cNvSpPr>
                <a:spLocks noChangeShapeType="1"/>
              </p:cNvSpPr>
              <p:nvPr/>
            </p:nvSpPr>
            <p:spPr bwMode="auto">
              <a:xfrm>
                <a:off x="5106" y="1838"/>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1" name="Line 3279">
                <a:extLst>
                  <a:ext uri="{FF2B5EF4-FFF2-40B4-BE49-F238E27FC236}">
                    <a16:creationId xmlns:a16="http://schemas.microsoft.com/office/drawing/2014/main" id="{74C09652-2758-38CB-E4F0-920EE59A1635}"/>
                  </a:ext>
                </a:extLst>
              </p:cNvPr>
              <p:cNvSpPr>
                <a:spLocks noChangeShapeType="1"/>
              </p:cNvSpPr>
              <p:nvPr/>
            </p:nvSpPr>
            <p:spPr bwMode="auto">
              <a:xfrm>
                <a:off x="5111" y="1881"/>
                <a:ext cx="5" cy="10"/>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2" name="Line 3280">
                <a:extLst>
                  <a:ext uri="{FF2B5EF4-FFF2-40B4-BE49-F238E27FC236}">
                    <a16:creationId xmlns:a16="http://schemas.microsoft.com/office/drawing/2014/main" id="{4384F73B-CD58-8E63-9C25-CD03168F1C58}"/>
                  </a:ext>
                </a:extLst>
              </p:cNvPr>
              <p:cNvSpPr>
                <a:spLocks noChangeShapeType="1"/>
              </p:cNvSpPr>
              <p:nvPr/>
            </p:nvSpPr>
            <p:spPr bwMode="auto">
              <a:xfrm>
                <a:off x="5116" y="1891"/>
                <a:ext cx="0" cy="2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3" name="Line 3281">
                <a:extLst>
                  <a:ext uri="{FF2B5EF4-FFF2-40B4-BE49-F238E27FC236}">
                    <a16:creationId xmlns:a16="http://schemas.microsoft.com/office/drawing/2014/main" id="{653F6552-AE57-63FD-CEB9-318A3788AE77}"/>
                  </a:ext>
                </a:extLst>
              </p:cNvPr>
              <p:cNvSpPr>
                <a:spLocks noChangeShapeType="1"/>
              </p:cNvSpPr>
              <p:nvPr/>
            </p:nvSpPr>
            <p:spPr bwMode="auto">
              <a:xfrm>
                <a:off x="5116" y="1920"/>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4" name="Line 3282">
                <a:extLst>
                  <a:ext uri="{FF2B5EF4-FFF2-40B4-BE49-F238E27FC236}">
                    <a16:creationId xmlns:a16="http://schemas.microsoft.com/office/drawing/2014/main" id="{D78755E3-DFFC-6674-69DD-996D10AC422D}"/>
                  </a:ext>
                </a:extLst>
              </p:cNvPr>
              <p:cNvSpPr>
                <a:spLocks noChangeShapeType="1"/>
              </p:cNvSpPr>
              <p:nvPr/>
            </p:nvSpPr>
            <p:spPr bwMode="auto">
              <a:xfrm>
                <a:off x="5121" y="1963"/>
                <a:ext cx="4"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5" name="Line 3283">
                <a:extLst>
                  <a:ext uri="{FF2B5EF4-FFF2-40B4-BE49-F238E27FC236}">
                    <a16:creationId xmlns:a16="http://schemas.microsoft.com/office/drawing/2014/main" id="{53A5FD47-7112-6B15-F27A-3CAC4F4FC667}"/>
                  </a:ext>
                </a:extLst>
              </p:cNvPr>
              <p:cNvSpPr>
                <a:spLocks noChangeShapeType="1"/>
              </p:cNvSpPr>
              <p:nvPr/>
            </p:nvSpPr>
            <p:spPr bwMode="auto">
              <a:xfrm>
                <a:off x="5125" y="2001"/>
                <a:ext cx="5" cy="4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6" name="Line 3284">
                <a:extLst>
                  <a:ext uri="{FF2B5EF4-FFF2-40B4-BE49-F238E27FC236}">
                    <a16:creationId xmlns:a16="http://schemas.microsoft.com/office/drawing/2014/main" id="{572F26A4-D59F-3492-E121-4E1CD348F9BA}"/>
                  </a:ext>
                </a:extLst>
              </p:cNvPr>
              <p:cNvSpPr>
                <a:spLocks noChangeShapeType="1"/>
              </p:cNvSpPr>
              <p:nvPr/>
            </p:nvSpPr>
            <p:spPr bwMode="auto">
              <a:xfrm>
                <a:off x="5130" y="2045"/>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7" name="Line 3285">
                <a:extLst>
                  <a:ext uri="{FF2B5EF4-FFF2-40B4-BE49-F238E27FC236}">
                    <a16:creationId xmlns:a16="http://schemas.microsoft.com/office/drawing/2014/main" id="{17200A83-7752-AB97-7D94-013C03A90231}"/>
                  </a:ext>
                </a:extLst>
              </p:cNvPr>
              <p:cNvSpPr>
                <a:spLocks noChangeShapeType="1"/>
              </p:cNvSpPr>
              <p:nvPr/>
            </p:nvSpPr>
            <p:spPr bwMode="auto">
              <a:xfrm>
                <a:off x="5135" y="2083"/>
                <a:ext cx="10"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8" name="Line 3286">
                <a:extLst>
                  <a:ext uri="{FF2B5EF4-FFF2-40B4-BE49-F238E27FC236}">
                    <a16:creationId xmlns:a16="http://schemas.microsoft.com/office/drawing/2014/main" id="{CAF44C0A-2036-5CA0-AD23-93D66F45005C}"/>
                  </a:ext>
                </a:extLst>
              </p:cNvPr>
              <p:cNvSpPr>
                <a:spLocks noChangeShapeType="1"/>
              </p:cNvSpPr>
              <p:nvPr/>
            </p:nvSpPr>
            <p:spPr bwMode="auto">
              <a:xfrm>
                <a:off x="5145" y="2126"/>
                <a:ext cx="4"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89" name="Line 3287">
                <a:extLst>
                  <a:ext uri="{FF2B5EF4-FFF2-40B4-BE49-F238E27FC236}">
                    <a16:creationId xmlns:a16="http://schemas.microsoft.com/office/drawing/2014/main" id="{1111FA02-4479-7AB9-D455-790C0454A71A}"/>
                  </a:ext>
                </a:extLst>
              </p:cNvPr>
              <p:cNvSpPr>
                <a:spLocks noChangeShapeType="1"/>
              </p:cNvSpPr>
              <p:nvPr/>
            </p:nvSpPr>
            <p:spPr bwMode="auto">
              <a:xfrm>
                <a:off x="5149" y="2169"/>
                <a:ext cx="5"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0" name="Line 3288">
                <a:extLst>
                  <a:ext uri="{FF2B5EF4-FFF2-40B4-BE49-F238E27FC236}">
                    <a16:creationId xmlns:a16="http://schemas.microsoft.com/office/drawing/2014/main" id="{0F465F05-C964-4410-848D-122DA5E0DA34}"/>
                  </a:ext>
                </a:extLst>
              </p:cNvPr>
              <p:cNvSpPr>
                <a:spLocks noChangeShapeType="1"/>
              </p:cNvSpPr>
              <p:nvPr/>
            </p:nvSpPr>
            <p:spPr bwMode="auto">
              <a:xfrm>
                <a:off x="5154" y="2208"/>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1" name="Line 3289">
                <a:extLst>
                  <a:ext uri="{FF2B5EF4-FFF2-40B4-BE49-F238E27FC236}">
                    <a16:creationId xmlns:a16="http://schemas.microsoft.com/office/drawing/2014/main" id="{4D5A0EED-745C-2417-480D-4ABBA14927F9}"/>
                  </a:ext>
                </a:extLst>
              </p:cNvPr>
              <p:cNvSpPr>
                <a:spLocks noChangeShapeType="1"/>
              </p:cNvSpPr>
              <p:nvPr/>
            </p:nvSpPr>
            <p:spPr bwMode="auto">
              <a:xfrm>
                <a:off x="5159" y="2251"/>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2" name="Line 3290">
                <a:extLst>
                  <a:ext uri="{FF2B5EF4-FFF2-40B4-BE49-F238E27FC236}">
                    <a16:creationId xmlns:a16="http://schemas.microsoft.com/office/drawing/2014/main" id="{0BA9BA33-83BD-0269-3475-4B6471A033A4}"/>
                  </a:ext>
                </a:extLst>
              </p:cNvPr>
              <p:cNvSpPr>
                <a:spLocks noChangeShapeType="1"/>
              </p:cNvSpPr>
              <p:nvPr/>
            </p:nvSpPr>
            <p:spPr bwMode="auto">
              <a:xfrm>
                <a:off x="5164" y="2289"/>
                <a:ext cx="0" cy="14"/>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3" name="Line 3291">
                <a:extLst>
                  <a:ext uri="{FF2B5EF4-FFF2-40B4-BE49-F238E27FC236}">
                    <a16:creationId xmlns:a16="http://schemas.microsoft.com/office/drawing/2014/main" id="{1DC6B024-E107-B7F3-A399-3A3A58A6BF8B}"/>
                  </a:ext>
                </a:extLst>
              </p:cNvPr>
              <p:cNvSpPr>
                <a:spLocks noChangeShapeType="1"/>
              </p:cNvSpPr>
              <p:nvPr/>
            </p:nvSpPr>
            <p:spPr bwMode="auto">
              <a:xfrm>
                <a:off x="5164" y="2303"/>
                <a:ext cx="5" cy="2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4" name="Line 3292">
                <a:extLst>
                  <a:ext uri="{FF2B5EF4-FFF2-40B4-BE49-F238E27FC236}">
                    <a16:creationId xmlns:a16="http://schemas.microsoft.com/office/drawing/2014/main" id="{57AADDE9-FDD3-AED4-4F17-C6F598DD76C8}"/>
                  </a:ext>
                </a:extLst>
              </p:cNvPr>
              <p:cNvSpPr>
                <a:spLocks noChangeShapeType="1"/>
              </p:cNvSpPr>
              <p:nvPr/>
            </p:nvSpPr>
            <p:spPr bwMode="auto">
              <a:xfrm>
                <a:off x="5169" y="2332"/>
                <a:ext cx="4" cy="39"/>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5" name="Line 3293">
                <a:extLst>
                  <a:ext uri="{FF2B5EF4-FFF2-40B4-BE49-F238E27FC236}">
                    <a16:creationId xmlns:a16="http://schemas.microsoft.com/office/drawing/2014/main" id="{866385EE-626B-701C-E625-64F0EB1EA9E0}"/>
                  </a:ext>
                </a:extLst>
              </p:cNvPr>
              <p:cNvSpPr>
                <a:spLocks noChangeShapeType="1"/>
              </p:cNvSpPr>
              <p:nvPr/>
            </p:nvSpPr>
            <p:spPr bwMode="auto">
              <a:xfrm>
                <a:off x="5173" y="2371"/>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6" name="Line 3294">
                <a:extLst>
                  <a:ext uri="{FF2B5EF4-FFF2-40B4-BE49-F238E27FC236}">
                    <a16:creationId xmlns:a16="http://schemas.microsoft.com/office/drawing/2014/main" id="{B5AE06C7-40F6-D17B-EBF7-8152D304F287}"/>
                  </a:ext>
                </a:extLst>
              </p:cNvPr>
              <p:cNvSpPr>
                <a:spLocks noChangeShapeType="1"/>
              </p:cNvSpPr>
              <p:nvPr/>
            </p:nvSpPr>
            <p:spPr bwMode="auto">
              <a:xfrm>
                <a:off x="5178" y="2414"/>
                <a:ext cx="5" cy="38"/>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7" name="Line 3295">
                <a:extLst>
                  <a:ext uri="{FF2B5EF4-FFF2-40B4-BE49-F238E27FC236}">
                    <a16:creationId xmlns:a16="http://schemas.microsoft.com/office/drawing/2014/main" id="{0AF4B8D1-D27F-2D0B-93C9-3E4D1C224C18}"/>
                  </a:ext>
                </a:extLst>
              </p:cNvPr>
              <p:cNvSpPr>
                <a:spLocks noChangeShapeType="1"/>
              </p:cNvSpPr>
              <p:nvPr/>
            </p:nvSpPr>
            <p:spPr bwMode="auto">
              <a:xfrm>
                <a:off x="5183" y="2452"/>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8" name="Line 3296">
                <a:extLst>
                  <a:ext uri="{FF2B5EF4-FFF2-40B4-BE49-F238E27FC236}">
                    <a16:creationId xmlns:a16="http://schemas.microsoft.com/office/drawing/2014/main" id="{5439CCB7-B90C-CF30-D6C3-5F4B4D3D2ABA}"/>
                  </a:ext>
                </a:extLst>
              </p:cNvPr>
              <p:cNvSpPr>
                <a:spLocks noChangeShapeType="1"/>
              </p:cNvSpPr>
              <p:nvPr/>
            </p:nvSpPr>
            <p:spPr bwMode="auto">
              <a:xfrm>
                <a:off x="5188" y="2495"/>
                <a:ext cx="5" cy="43"/>
              </a:xfrm>
              <a:prstGeom prst="line">
                <a:avLst/>
              </a:prstGeom>
              <a:noFill/>
              <a:ln w="12700">
                <a:solidFill>
                  <a:srgbClr val="7FF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99" name="Line 3297">
                <a:extLst>
                  <a:ext uri="{FF2B5EF4-FFF2-40B4-BE49-F238E27FC236}">
                    <a16:creationId xmlns:a16="http://schemas.microsoft.com/office/drawing/2014/main" id="{10073995-5B8B-812E-E81B-958F98B55A4F}"/>
                  </a:ext>
                </a:extLst>
              </p:cNvPr>
              <p:cNvSpPr>
                <a:spLocks noChangeShapeType="1"/>
              </p:cNvSpPr>
              <p:nvPr/>
            </p:nvSpPr>
            <p:spPr bwMode="auto">
              <a:xfrm>
                <a:off x="4282" y="898"/>
                <a:ext cx="5" cy="39"/>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0" name="Line 3298">
                <a:extLst>
                  <a:ext uri="{FF2B5EF4-FFF2-40B4-BE49-F238E27FC236}">
                    <a16:creationId xmlns:a16="http://schemas.microsoft.com/office/drawing/2014/main" id="{38854B8D-6EFA-7EA3-8F43-1511976AE5CC}"/>
                  </a:ext>
                </a:extLst>
              </p:cNvPr>
              <p:cNvSpPr>
                <a:spLocks noChangeShapeType="1"/>
              </p:cNvSpPr>
              <p:nvPr/>
            </p:nvSpPr>
            <p:spPr bwMode="auto">
              <a:xfrm>
                <a:off x="4287" y="937"/>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1" name="Line 3299">
                <a:extLst>
                  <a:ext uri="{FF2B5EF4-FFF2-40B4-BE49-F238E27FC236}">
                    <a16:creationId xmlns:a16="http://schemas.microsoft.com/office/drawing/2014/main" id="{62B30071-EE22-F2A2-AEE6-4337A1A53F35}"/>
                  </a:ext>
                </a:extLst>
              </p:cNvPr>
              <p:cNvSpPr>
                <a:spLocks noChangeShapeType="1"/>
              </p:cNvSpPr>
              <p:nvPr/>
            </p:nvSpPr>
            <p:spPr bwMode="auto">
              <a:xfrm>
                <a:off x="4292" y="980"/>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2" name="Line 3300">
                <a:extLst>
                  <a:ext uri="{FF2B5EF4-FFF2-40B4-BE49-F238E27FC236}">
                    <a16:creationId xmlns:a16="http://schemas.microsoft.com/office/drawing/2014/main" id="{CAECBF77-A741-E277-C31E-DA68BE31B75B}"/>
                  </a:ext>
                </a:extLst>
              </p:cNvPr>
              <p:cNvSpPr>
                <a:spLocks noChangeShapeType="1"/>
              </p:cNvSpPr>
              <p:nvPr/>
            </p:nvSpPr>
            <p:spPr bwMode="auto">
              <a:xfrm>
                <a:off x="4297" y="1018"/>
                <a:ext cx="4" cy="44"/>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3" name="Line 3301">
                <a:extLst>
                  <a:ext uri="{FF2B5EF4-FFF2-40B4-BE49-F238E27FC236}">
                    <a16:creationId xmlns:a16="http://schemas.microsoft.com/office/drawing/2014/main" id="{84A628BF-666A-C453-02A8-D279D0551264}"/>
                  </a:ext>
                </a:extLst>
              </p:cNvPr>
              <p:cNvSpPr>
                <a:spLocks noChangeShapeType="1"/>
              </p:cNvSpPr>
              <p:nvPr/>
            </p:nvSpPr>
            <p:spPr bwMode="auto">
              <a:xfrm>
                <a:off x="4301" y="1062"/>
                <a:ext cx="10"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4" name="Line 3302">
                <a:extLst>
                  <a:ext uri="{FF2B5EF4-FFF2-40B4-BE49-F238E27FC236}">
                    <a16:creationId xmlns:a16="http://schemas.microsoft.com/office/drawing/2014/main" id="{050DAE20-56CC-B223-F2C5-353012CF853C}"/>
                  </a:ext>
                </a:extLst>
              </p:cNvPr>
              <p:cNvSpPr>
                <a:spLocks noChangeShapeType="1"/>
              </p:cNvSpPr>
              <p:nvPr/>
            </p:nvSpPr>
            <p:spPr bwMode="auto">
              <a:xfrm>
                <a:off x="4311" y="1100"/>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5" name="Line 3303">
                <a:extLst>
                  <a:ext uri="{FF2B5EF4-FFF2-40B4-BE49-F238E27FC236}">
                    <a16:creationId xmlns:a16="http://schemas.microsoft.com/office/drawing/2014/main" id="{8AB151F6-4AA5-8341-F48B-B3215021D8E8}"/>
                  </a:ext>
                </a:extLst>
              </p:cNvPr>
              <p:cNvSpPr>
                <a:spLocks noChangeShapeType="1"/>
              </p:cNvSpPr>
              <p:nvPr/>
            </p:nvSpPr>
            <p:spPr bwMode="auto">
              <a:xfrm>
                <a:off x="4316" y="1143"/>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6" name="Line 3304">
                <a:extLst>
                  <a:ext uri="{FF2B5EF4-FFF2-40B4-BE49-F238E27FC236}">
                    <a16:creationId xmlns:a16="http://schemas.microsoft.com/office/drawing/2014/main" id="{9891B1B0-6D37-EBF2-38F7-C8BF6D5A946F}"/>
                  </a:ext>
                </a:extLst>
              </p:cNvPr>
              <p:cNvSpPr>
                <a:spLocks noChangeShapeType="1"/>
              </p:cNvSpPr>
              <p:nvPr/>
            </p:nvSpPr>
            <p:spPr bwMode="auto">
              <a:xfrm>
                <a:off x="4321" y="1181"/>
                <a:ext cx="4" cy="44"/>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7" name="Line 3305">
                <a:extLst>
                  <a:ext uri="{FF2B5EF4-FFF2-40B4-BE49-F238E27FC236}">
                    <a16:creationId xmlns:a16="http://schemas.microsoft.com/office/drawing/2014/main" id="{2A99D778-BBC4-9608-FBB6-AAC3647EF12A}"/>
                  </a:ext>
                </a:extLst>
              </p:cNvPr>
              <p:cNvSpPr>
                <a:spLocks noChangeShapeType="1"/>
              </p:cNvSpPr>
              <p:nvPr/>
            </p:nvSpPr>
            <p:spPr bwMode="auto">
              <a:xfrm>
                <a:off x="4325" y="1225"/>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8" name="Line 3306">
                <a:extLst>
                  <a:ext uri="{FF2B5EF4-FFF2-40B4-BE49-F238E27FC236}">
                    <a16:creationId xmlns:a16="http://schemas.microsoft.com/office/drawing/2014/main" id="{740C7952-BAC9-EC1B-C6E2-EBC2AE806134}"/>
                  </a:ext>
                </a:extLst>
              </p:cNvPr>
              <p:cNvSpPr>
                <a:spLocks noChangeShapeType="1"/>
              </p:cNvSpPr>
              <p:nvPr/>
            </p:nvSpPr>
            <p:spPr bwMode="auto">
              <a:xfrm>
                <a:off x="4330" y="1263"/>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09" name="Line 3307">
                <a:extLst>
                  <a:ext uri="{FF2B5EF4-FFF2-40B4-BE49-F238E27FC236}">
                    <a16:creationId xmlns:a16="http://schemas.microsoft.com/office/drawing/2014/main" id="{E711EA5E-9AE4-3028-B18F-1A6B75D70BD0}"/>
                  </a:ext>
                </a:extLst>
              </p:cNvPr>
              <p:cNvSpPr>
                <a:spLocks noChangeShapeType="1"/>
              </p:cNvSpPr>
              <p:nvPr/>
            </p:nvSpPr>
            <p:spPr bwMode="auto">
              <a:xfrm>
                <a:off x="4335" y="1306"/>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0" name="Line 3308">
                <a:extLst>
                  <a:ext uri="{FF2B5EF4-FFF2-40B4-BE49-F238E27FC236}">
                    <a16:creationId xmlns:a16="http://schemas.microsoft.com/office/drawing/2014/main" id="{E622F12F-BA8D-2EC5-8777-133F453ACC7C}"/>
                  </a:ext>
                </a:extLst>
              </p:cNvPr>
              <p:cNvSpPr>
                <a:spLocks noChangeShapeType="1"/>
              </p:cNvSpPr>
              <p:nvPr/>
            </p:nvSpPr>
            <p:spPr bwMode="auto">
              <a:xfrm>
                <a:off x="4340" y="1349"/>
                <a:ext cx="5" cy="39"/>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1" name="Line 3309">
                <a:extLst>
                  <a:ext uri="{FF2B5EF4-FFF2-40B4-BE49-F238E27FC236}">
                    <a16:creationId xmlns:a16="http://schemas.microsoft.com/office/drawing/2014/main" id="{71683A79-E963-FF98-1DEA-8CCCE030B645}"/>
                  </a:ext>
                </a:extLst>
              </p:cNvPr>
              <p:cNvSpPr>
                <a:spLocks noChangeShapeType="1"/>
              </p:cNvSpPr>
              <p:nvPr/>
            </p:nvSpPr>
            <p:spPr bwMode="auto">
              <a:xfrm>
                <a:off x="4345" y="1388"/>
                <a:ext cx="4"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2" name="Line 3310">
                <a:extLst>
                  <a:ext uri="{FF2B5EF4-FFF2-40B4-BE49-F238E27FC236}">
                    <a16:creationId xmlns:a16="http://schemas.microsoft.com/office/drawing/2014/main" id="{7BC7CD22-B082-820D-5751-75ABBD041EA3}"/>
                  </a:ext>
                </a:extLst>
              </p:cNvPr>
              <p:cNvSpPr>
                <a:spLocks noChangeShapeType="1"/>
              </p:cNvSpPr>
              <p:nvPr/>
            </p:nvSpPr>
            <p:spPr bwMode="auto">
              <a:xfrm>
                <a:off x="4349" y="1431"/>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3" name="Line 3311">
                <a:extLst>
                  <a:ext uri="{FF2B5EF4-FFF2-40B4-BE49-F238E27FC236}">
                    <a16:creationId xmlns:a16="http://schemas.microsoft.com/office/drawing/2014/main" id="{730A6C85-90AA-4C96-79A4-2193F4FD8A19}"/>
                  </a:ext>
                </a:extLst>
              </p:cNvPr>
              <p:cNvSpPr>
                <a:spLocks noChangeShapeType="1"/>
              </p:cNvSpPr>
              <p:nvPr/>
            </p:nvSpPr>
            <p:spPr bwMode="auto">
              <a:xfrm>
                <a:off x="4354" y="1469"/>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4" name="Line 3312">
                <a:extLst>
                  <a:ext uri="{FF2B5EF4-FFF2-40B4-BE49-F238E27FC236}">
                    <a16:creationId xmlns:a16="http://schemas.microsoft.com/office/drawing/2014/main" id="{ECDF8B78-3FFD-2A0D-F864-DA53757676AF}"/>
                  </a:ext>
                </a:extLst>
              </p:cNvPr>
              <p:cNvSpPr>
                <a:spLocks noChangeShapeType="1"/>
              </p:cNvSpPr>
              <p:nvPr/>
            </p:nvSpPr>
            <p:spPr bwMode="auto">
              <a:xfrm>
                <a:off x="4359" y="1512"/>
                <a:ext cx="5" cy="39"/>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5" name="Line 3313">
                <a:extLst>
                  <a:ext uri="{FF2B5EF4-FFF2-40B4-BE49-F238E27FC236}">
                    <a16:creationId xmlns:a16="http://schemas.microsoft.com/office/drawing/2014/main" id="{4C2BA4DA-9EEE-C738-789E-011397629034}"/>
                  </a:ext>
                </a:extLst>
              </p:cNvPr>
              <p:cNvSpPr>
                <a:spLocks noChangeShapeType="1"/>
              </p:cNvSpPr>
              <p:nvPr/>
            </p:nvSpPr>
            <p:spPr bwMode="auto">
              <a:xfrm>
                <a:off x="4364" y="1551"/>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6" name="Line 3314">
                <a:extLst>
                  <a:ext uri="{FF2B5EF4-FFF2-40B4-BE49-F238E27FC236}">
                    <a16:creationId xmlns:a16="http://schemas.microsoft.com/office/drawing/2014/main" id="{2DA5DF62-3EF9-058A-358E-29CB16781BF1}"/>
                  </a:ext>
                </a:extLst>
              </p:cNvPr>
              <p:cNvSpPr>
                <a:spLocks noChangeShapeType="1"/>
              </p:cNvSpPr>
              <p:nvPr/>
            </p:nvSpPr>
            <p:spPr bwMode="auto">
              <a:xfrm>
                <a:off x="4369" y="1594"/>
                <a:ext cx="9"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7" name="Line 3315">
                <a:extLst>
                  <a:ext uri="{FF2B5EF4-FFF2-40B4-BE49-F238E27FC236}">
                    <a16:creationId xmlns:a16="http://schemas.microsoft.com/office/drawing/2014/main" id="{114B9A09-0378-6689-126E-20BC3F6CA040}"/>
                  </a:ext>
                </a:extLst>
              </p:cNvPr>
              <p:cNvSpPr>
                <a:spLocks noChangeShapeType="1"/>
              </p:cNvSpPr>
              <p:nvPr/>
            </p:nvSpPr>
            <p:spPr bwMode="auto">
              <a:xfrm>
                <a:off x="4378" y="1632"/>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8" name="Line 3316">
                <a:extLst>
                  <a:ext uri="{FF2B5EF4-FFF2-40B4-BE49-F238E27FC236}">
                    <a16:creationId xmlns:a16="http://schemas.microsoft.com/office/drawing/2014/main" id="{8DD0F4C4-55C6-8C0C-B002-1FCFD05B298F}"/>
                  </a:ext>
                </a:extLst>
              </p:cNvPr>
              <p:cNvSpPr>
                <a:spLocks noChangeShapeType="1"/>
              </p:cNvSpPr>
              <p:nvPr/>
            </p:nvSpPr>
            <p:spPr bwMode="auto">
              <a:xfrm>
                <a:off x="4383" y="1675"/>
                <a:ext cx="5" cy="39"/>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19" name="Line 3317">
                <a:extLst>
                  <a:ext uri="{FF2B5EF4-FFF2-40B4-BE49-F238E27FC236}">
                    <a16:creationId xmlns:a16="http://schemas.microsoft.com/office/drawing/2014/main" id="{5FC7C294-3A10-0406-E9F9-F814DED8480A}"/>
                  </a:ext>
                </a:extLst>
              </p:cNvPr>
              <p:cNvSpPr>
                <a:spLocks noChangeShapeType="1"/>
              </p:cNvSpPr>
              <p:nvPr/>
            </p:nvSpPr>
            <p:spPr bwMode="auto">
              <a:xfrm>
                <a:off x="4388" y="1714"/>
                <a:ext cx="0" cy="4"/>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0" name="Line 3318">
                <a:extLst>
                  <a:ext uri="{FF2B5EF4-FFF2-40B4-BE49-F238E27FC236}">
                    <a16:creationId xmlns:a16="http://schemas.microsoft.com/office/drawing/2014/main" id="{840FC99F-CA01-B8F9-AF07-3574AEC5C214}"/>
                  </a:ext>
                </a:extLst>
              </p:cNvPr>
              <p:cNvSpPr>
                <a:spLocks noChangeShapeType="1"/>
              </p:cNvSpPr>
              <p:nvPr/>
            </p:nvSpPr>
            <p:spPr bwMode="auto">
              <a:xfrm>
                <a:off x="4388" y="1718"/>
                <a:ext cx="4" cy="39"/>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1" name="Line 3319">
                <a:extLst>
                  <a:ext uri="{FF2B5EF4-FFF2-40B4-BE49-F238E27FC236}">
                    <a16:creationId xmlns:a16="http://schemas.microsoft.com/office/drawing/2014/main" id="{78CE4EBE-A451-3C1B-9723-97DFFC1AAC4E}"/>
                  </a:ext>
                </a:extLst>
              </p:cNvPr>
              <p:cNvSpPr>
                <a:spLocks noChangeShapeType="1"/>
              </p:cNvSpPr>
              <p:nvPr/>
            </p:nvSpPr>
            <p:spPr bwMode="auto">
              <a:xfrm>
                <a:off x="4392" y="1757"/>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2" name="Line 3320">
                <a:extLst>
                  <a:ext uri="{FF2B5EF4-FFF2-40B4-BE49-F238E27FC236}">
                    <a16:creationId xmlns:a16="http://schemas.microsoft.com/office/drawing/2014/main" id="{D9729695-1D1B-FED5-8D05-460DF56547B8}"/>
                  </a:ext>
                </a:extLst>
              </p:cNvPr>
              <p:cNvSpPr>
                <a:spLocks noChangeShapeType="1"/>
              </p:cNvSpPr>
              <p:nvPr/>
            </p:nvSpPr>
            <p:spPr bwMode="auto">
              <a:xfrm>
                <a:off x="4397" y="1800"/>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3" name="Line 3321">
                <a:extLst>
                  <a:ext uri="{FF2B5EF4-FFF2-40B4-BE49-F238E27FC236}">
                    <a16:creationId xmlns:a16="http://schemas.microsoft.com/office/drawing/2014/main" id="{50DED939-A57B-5164-4C94-C8A1AB4C6D55}"/>
                  </a:ext>
                </a:extLst>
              </p:cNvPr>
              <p:cNvSpPr>
                <a:spLocks noChangeShapeType="1"/>
              </p:cNvSpPr>
              <p:nvPr/>
            </p:nvSpPr>
            <p:spPr bwMode="auto">
              <a:xfrm>
                <a:off x="4402" y="1838"/>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4" name="Line 3322">
                <a:extLst>
                  <a:ext uri="{FF2B5EF4-FFF2-40B4-BE49-F238E27FC236}">
                    <a16:creationId xmlns:a16="http://schemas.microsoft.com/office/drawing/2014/main" id="{417495C6-5057-3277-A5E8-C0440A033975}"/>
                  </a:ext>
                </a:extLst>
              </p:cNvPr>
              <p:cNvSpPr>
                <a:spLocks noChangeShapeType="1"/>
              </p:cNvSpPr>
              <p:nvPr/>
            </p:nvSpPr>
            <p:spPr bwMode="auto">
              <a:xfrm>
                <a:off x="4407" y="1881"/>
                <a:ext cx="5" cy="39"/>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5" name="Line 3323">
                <a:extLst>
                  <a:ext uri="{FF2B5EF4-FFF2-40B4-BE49-F238E27FC236}">
                    <a16:creationId xmlns:a16="http://schemas.microsoft.com/office/drawing/2014/main" id="{EF0EDAE4-DCAF-5654-3C80-E7E1E27A7B39}"/>
                  </a:ext>
                </a:extLst>
              </p:cNvPr>
              <p:cNvSpPr>
                <a:spLocks noChangeShapeType="1"/>
              </p:cNvSpPr>
              <p:nvPr/>
            </p:nvSpPr>
            <p:spPr bwMode="auto">
              <a:xfrm>
                <a:off x="4412" y="1920"/>
                <a:ext cx="4"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6" name="Line 3324">
                <a:extLst>
                  <a:ext uri="{FF2B5EF4-FFF2-40B4-BE49-F238E27FC236}">
                    <a16:creationId xmlns:a16="http://schemas.microsoft.com/office/drawing/2014/main" id="{F027597F-7A21-0FD3-91FC-2734F1535D45}"/>
                  </a:ext>
                </a:extLst>
              </p:cNvPr>
              <p:cNvSpPr>
                <a:spLocks noChangeShapeType="1"/>
              </p:cNvSpPr>
              <p:nvPr/>
            </p:nvSpPr>
            <p:spPr bwMode="auto">
              <a:xfrm>
                <a:off x="4416" y="1963"/>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7" name="Line 3325">
                <a:extLst>
                  <a:ext uri="{FF2B5EF4-FFF2-40B4-BE49-F238E27FC236}">
                    <a16:creationId xmlns:a16="http://schemas.microsoft.com/office/drawing/2014/main" id="{EAABF371-D328-79B6-5C2B-7F887F6E48E5}"/>
                  </a:ext>
                </a:extLst>
              </p:cNvPr>
              <p:cNvSpPr>
                <a:spLocks noChangeShapeType="1"/>
              </p:cNvSpPr>
              <p:nvPr/>
            </p:nvSpPr>
            <p:spPr bwMode="auto">
              <a:xfrm>
                <a:off x="4421" y="2001"/>
                <a:ext cx="5" cy="44"/>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8" name="Line 3326">
                <a:extLst>
                  <a:ext uri="{FF2B5EF4-FFF2-40B4-BE49-F238E27FC236}">
                    <a16:creationId xmlns:a16="http://schemas.microsoft.com/office/drawing/2014/main" id="{DA5F90E2-4961-E002-493F-14DFC577B36A}"/>
                  </a:ext>
                </a:extLst>
              </p:cNvPr>
              <p:cNvSpPr>
                <a:spLocks noChangeShapeType="1"/>
              </p:cNvSpPr>
              <p:nvPr/>
            </p:nvSpPr>
            <p:spPr bwMode="auto">
              <a:xfrm>
                <a:off x="4426" y="2045"/>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29" name="Line 3327">
                <a:extLst>
                  <a:ext uri="{FF2B5EF4-FFF2-40B4-BE49-F238E27FC236}">
                    <a16:creationId xmlns:a16="http://schemas.microsoft.com/office/drawing/2014/main" id="{886BAD2E-9FD1-2255-0B01-B881E943329F}"/>
                  </a:ext>
                </a:extLst>
              </p:cNvPr>
              <p:cNvSpPr>
                <a:spLocks noChangeShapeType="1"/>
              </p:cNvSpPr>
              <p:nvPr/>
            </p:nvSpPr>
            <p:spPr bwMode="auto">
              <a:xfrm>
                <a:off x="4431" y="2083"/>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0" name="Line 3328">
                <a:extLst>
                  <a:ext uri="{FF2B5EF4-FFF2-40B4-BE49-F238E27FC236}">
                    <a16:creationId xmlns:a16="http://schemas.microsoft.com/office/drawing/2014/main" id="{6F2E6DCA-751C-5B5F-B906-C9D93F5B5365}"/>
                  </a:ext>
                </a:extLst>
              </p:cNvPr>
              <p:cNvSpPr>
                <a:spLocks noChangeShapeType="1"/>
              </p:cNvSpPr>
              <p:nvPr/>
            </p:nvSpPr>
            <p:spPr bwMode="auto">
              <a:xfrm>
                <a:off x="4436" y="2126"/>
                <a:ext cx="4" cy="0"/>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1" name="Line 3329">
                <a:extLst>
                  <a:ext uri="{FF2B5EF4-FFF2-40B4-BE49-F238E27FC236}">
                    <a16:creationId xmlns:a16="http://schemas.microsoft.com/office/drawing/2014/main" id="{4547F025-F578-99C0-C66D-F129287A2037}"/>
                  </a:ext>
                </a:extLst>
              </p:cNvPr>
              <p:cNvSpPr>
                <a:spLocks noChangeShapeType="1"/>
              </p:cNvSpPr>
              <p:nvPr/>
            </p:nvSpPr>
            <p:spPr bwMode="auto">
              <a:xfrm>
                <a:off x="4440" y="2126"/>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2" name="Line 3330">
                <a:extLst>
                  <a:ext uri="{FF2B5EF4-FFF2-40B4-BE49-F238E27FC236}">
                    <a16:creationId xmlns:a16="http://schemas.microsoft.com/office/drawing/2014/main" id="{FFF33208-CA97-C167-070D-2CD342F3AA1F}"/>
                  </a:ext>
                </a:extLst>
              </p:cNvPr>
              <p:cNvSpPr>
                <a:spLocks noChangeShapeType="1"/>
              </p:cNvSpPr>
              <p:nvPr/>
            </p:nvSpPr>
            <p:spPr bwMode="auto">
              <a:xfrm>
                <a:off x="4445" y="2169"/>
                <a:ext cx="5" cy="39"/>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3" name="Line 3331">
                <a:extLst>
                  <a:ext uri="{FF2B5EF4-FFF2-40B4-BE49-F238E27FC236}">
                    <a16:creationId xmlns:a16="http://schemas.microsoft.com/office/drawing/2014/main" id="{2DB68C98-E846-435E-62F4-095FCBFBEF99}"/>
                  </a:ext>
                </a:extLst>
              </p:cNvPr>
              <p:cNvSpPr>
                <a:spLocks noChangeShapeType="1"/>
              </p:cNvSpPr>
              <p:nvPr/>
            </p:nvSpPr>
            <p:spPr bwMode="auto">
              <a:xfrm>
                <a:off x="4450" y="2208"/>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4" name="Line 3332">
                <a:extLst>
                  <a:ext uri="{FF2B5EF4-FFF2-40B4-BE49-F238E27FC236}">
                    <a16:creationId xmlns:a16="http://schemas.microsoft.com/office/drawing/2014/main" id="{DEFB19EA-F0C0-447C-5256-28299A8DE48E}"/>
                  </a:ext>
                </a:extLst>
              </p:cNvPr>
              <p:cNvSpPr>
                <a:spLocks noChangeShapeType="1"/>
              </p:cNvSpPr>
              <p:nvPr/>
            </p:nvSpPr>
            <p:spPr bwMode="auto">
              <a:xfrm>
                <a:off x="4455" y="2251"/>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5" name="Line 3333">
                <a:extLst>
                  <a:ext uri="{FF2B5EF4-FFF2-40B4-BE49-F238E27FC236}">
                    <a16:creationId xmlns:a16="http://schemas.microsoft.com/office/drawing/2014/main" id="{2FD75B3F-48C7-223E-ADD3-BB3D8A576435}"/>
                  </a:ext>
                </a:extLst>
              </p:cNvPr>
              <p:cNvSpPr>
                <a:spLocks noChangeShapeType="1"/>
              </p:cNvSpPr>
              <p:nvPr/>
            </p:nvSpPr>
            <p:spPr bwMode="auto">
              <a:xfrm>
                <a:off x="4460" y="2289"/>
                <a:ext cx="4"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6" name="Line 3334">
                <a:extLst>
                  <a:ext uri="{FF2B5EF4-FFF2-40B4-BE49-F238E27FC236}">
                    <a16:creationId xmlns:a16="http://schemas.microsoft.com/office/drawing/2014/main" id="{1A2BBFBE-0DBF-DE57-55F6-DFE8A2AC3916}"/>
                  </a:ext>
                </a:extLst>
              </p:cNvPr>
              <p:cNvSpPr>
                <a:spLocks noChangeShapeType="1"/>
              </p:cNvSpPr>
              <p:nvPr/>
            </p:nvSpPr>
            <p:spPr bwMode="auto">
              <a:xfrm>
                <a:off x="4464" y="2332"/>
                <a:ext cx="5" cy="39"/>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7" name="Line 3335">
                <a:extLst>
                  <a:ext uri="{FF2B5EF4-FFF2-40B4-BE49-F238E27FC236}">
                    <a16:creationId xmlns:a16="http://schemas.microsoft.com/office/drawing/2014/main" id="{C373225F-6C96-FECF-BBD7-DBE34B4D3DA8}"/>
                  </a:ext>
                </a:extLst>
              </p:cNvPr>
              <p:cNvSpPr>
                <a:spLocks noChangeShapeType="1"/>
              </p:cNvSpPr>
              <p:nvPr/>
            </p:nvSpPr>
            <p:spPr bwMode="auto">
              <a:xfrm>
                <a:off x="4469" y="2371"/>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8" name="Line 3336">
                <a:extLst>
                  <a:ext uri="{FF2B5EF4-FFF2-40B4-BE49-F238E27FC236}">
                    <a16:creationId xmlns:a16="http://schemas.microsoft.com/office/drawing/2014/main" id="{8FCDF6A1-BD01-4375-0F00-945C4BDF7761}"/>
                  </a:ext>
                </a:extLst>
              </p:cNvPr>
              <p:cNvSpPr>
                <a:spLocks noChangeShapeType="1"/>
              </p:cNvSpPr>
              <p:nvPr/>
            </p:nvSpPr>
            <p:spPr bwMode="auto">
              <a:xfrm>
                <a:off x="4474" y="2414"/>
                <a:ext cx="5"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39" name="Line 3337">
                <a:extLst>
                  <a:ext uri="{FF2B5EF4-FFF2-40B4-BE49-F238E27FC236}">
                    <a16:creationId xmlns:a16="http://schemas.microsoft.com/office/drawing/2014/main" id="{59B6A404-2971-1BE8-F7DB-F104B06D3D74}"/>
                  </a:ext>
                </a:extLst>
              </p:cNvPr>
              <p:cNvSpPr>
                <a:spLocks noChangeShapeType="1"/>
              </p:cNvSpPr>
              <p:nvPr/>
            </p:nvSpPr>
            <p:spPr bwMode="auto">
              <a:xfrm>
                <a:off x="4479" y="2452"/>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0" name="Line 3338">
                <a:extLst>
                  <a:ext uri="{FF2B5EF4-FFF2-40B4-BE49-F238E27FC236}">
                    <a16:creationId xmlns:a16="http://schemas.microsoft.com/office/drawing/2014/main" id="{608A8316-ADD6-A7AB-731C-8F08BB1EE86B}"/>
                  </a:ext>
                </a:extLst>
              </p:cNvPr>
              <p:cNvSpPr>
                <a:spLocks noChangeShapeType="1"/>
              </p:cNvSpPr>
              <p:nvPr/>
            </p:nvSpPr>
            <p:spPr bwMode="auto">
              <a:xfrm>
                <a:off x="4484" y="2495"/>
                <a:ext cx="4"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1" name="Line 3339">
                <a:extLst>
                  <a:ext uri="{FF2B5EF4-FFF2-40B4-BE49-F238E27FC236}">
                    <a16:creationId xmlns:a16="http://schemas.microsoft.com/office/drawing/2014/main" id="{CC62E7B4-FA0D-F639-6412-1808923943D7}"/>
                  </a:ext>
                </a:extLst>
              </p:cNvPr>
              <p:cNvSpPr>
                <a:spLocks noChangeShapeType="1"/>
              </p:cNvSpPr>
              <p:nvPr/>
            </p:nvSpPr>
            <p:spPr bwMode="auto">
              <a:xfrm>
                <a:off x="5111" y="898"/>
                <a:ext cx="5" cy="24"/>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2" name="Line 3340">
                <a:extLst>
                  <a:ext uri="{FF2B5EF4-FFF2-40B4-BE49-F238E27FC236}">
                    <a16:creationId xmlns:a16="http://schemas.microsoft.com/office/drawing/2014/main" id="{1CAB61AC-B894-11E1-7E00-5D8E58A2DFC2}"/>
                  </a:ext>
                </a:extLst>
              </p:cNvPr>
              <p:cNvSpPr>
                <a:spLocks noChangeShapeType="1"/>
              </p:cNvSpPr>
              <p:nvPr/>
            </p:nvSpPr>
            <p:spPr bwMode="auto">
              <a:xfrm>
                <a:off x="5116" y="922"/>
                <a:ext cx="0" cy="1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3" name="Line 3341">
                <a:extLst>
                  <a:ext uri="{FF2B5EF4-FFF2-40B4-BE49-F238E27FC236}">
                    <a16:creationId xmlns:a16="http://schemas.microsoft.com/office/drawing/2014/main" id="{F9BE5B9C-9062-0D4F-FF1D-2D1CE72E602F}"/>
                  </a:ext>
                </a:extLst>
              </p:cNvPr>
              <p:cNvSpPr>
                <a:spLocks noChangeShapeType="1"/>
              </p:cNvSpPr>
              <p:nvPr/>
            </p:nvSpPr>
            <p:spPr bwMode="auto">
              <a:xfrm>
                <a:off x="5116" y="937"/>
                <a:ext cx="5" cy="4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44" name="Line 3342">
                <a:extLst>
                  <a:ext uri="{FF2B5EF4-FFF2-40B4-BE49-F238E27FC236}">
                    <a16:creationId xmlns:a16="http://schemas.microsoft.com/office/drawing/2014/main" id="{B9AC477B-200A-FD16-4897-EEEF66860333}"/>
                  </a:ext>
                </a:extLst>
              </p:cNvPr>
              <p:cNvSpPr>
                <a:spLocks noChangeShapeType="1"/>
              </p:cNvSpPr>
              <p:nvPr/>
            </p:nvSpPr>
            <p:spPr bwMode="auto">
              <a:xfrm>
                <a:off x="5121" y="980"/>
                <a:ext cx="4" cy="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grpSp>
        <p:sp>
          <p:nvSpPr>
            <p:cNvPr id="11392" name="Line 3344">
              <a:extLst>
                <a:ext uri="{FF2B5EF4-FFF2-40B4-BE49-F238E27FC236}">
                  <a16:creationId xmlns:a16="http://schemas.microsoft.com/office/drawing/2014/main" id="{D3AA1EA9-710D-5A40-01B2-5FC7DD943A45}"/>
                </a:ext>
              </a:extLst>
            </p:cNvPr>
            <p:cNvSpPr>
              <a:spLocks noChangeShapeType="1"/>
            </p:cNvSpPr>
            <p:nvPr/>
          </p:nvSpPr>
          <p:spPr bwMode="auto">
            <a:xfrm>
              <a:off x="7953058" y="1616076"/>
              <a:ext cx="7937" cy="69850"/>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93" name="Line 3345">
              <a:extLst>
                <a:ext uri="{FF2B5EF4-FFF2-40B4-BE49-F238E27FC236}">
                  <a16:creationId xmlns:a16="http://schemas.microsoft.com/office/drawing/2014/main" id="{5C8F09A9-316A-1C9F-1331-49A4DFCA9675}"/>
                </a:ext>
              </a:extLst>
            </p:cNvPr>
            <p:cNvSpPr>
              <a:spLocks noChangeShapeType="1"/>
            </p:cNvSpPr>
            <p:nvPr/>
          </p:nvSpPr>
          <p:spPr bwMode="auto">
            <a:xfrm>
              <a:off x="7960995" y="1685926"/>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94" name="Line 3346">
              <a:extLst>
                <a:ext uri="{FF2B5EF4-FFF2-40B4-BE49-F238E27FC236}">
                  <a16:creationId xmlns:a16="http://schemas.microsoft.com/office/drawing/2014/main" id="{3FCFC49B-09A0-F320-3CBE-3B444E7C3026}"/>
                </a:ext>
              </a:extLst>
            </p:cNvPr>
            <p:cNvSpPr>
              <a:spLocks noChangeShapeType="1"/>
            </p:cNvSpPr>
            <p:nvPr/>
          </p:nvSpPr>
          <p:spPr bwMode="auto">
            <a:xfrm>
              <a:off x="7968933" y="1746251"/>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95" name="Line 3347">
              <a:extLst>
                <a:ext uri="{FF2B5EF4-FFF2-40B4-BE49-F238E27FC236}">
                  <a16:creationId xmlns:a16="http://schemas.microsoft.com/office/drawing/2014/main" id="{3CB3C3DA-09A6-D4AE-45B4-2F2D6EDE5DB2}"/>
                </a:ext>
              </a:extLst>
            </p:cNvPr>
            <p:cNvSpPr>
              <a:spLocks noChangeShapeType="1"/>
            </p:cNvSpPr>
            <p:nvPr/>
          </p:nvSpPr>
          <p:spPr bwMode="auto">
            <a:xfrm>
              <a:off x="7976870" y="1814514"/>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96" name="Line 3348">
              <a:extLst>
                <a:ext uri="{FF2B5EF4-FFF2-40B4-BE49-F238E27FC236}">
                  <a16:creationId xmlns:a16="http://schemas.microsoft.com/office/drawing/2014/main" id="{50053333-25E6-1D70-C54E-870882B74BB5}"/>
                </a:ext>
              </a:extLst>
            </p:cNvPr>
            <p:cNvSpPr>
              <a:spLocks noChangeShapeType="1"/>
            </p:cNvSpPr>
            <p:nvPr/>
          </p:nvSpPr>
          <p:spPr bwMode="auto">
            <a:xfrm>
              <a:off x="7984808" y="1874839"/>
              <a:ext cx="6350" cy="69850"/>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97" name="Line 3349">
              <a:extLst>
                <a:ext uri="{FF2B5EF4-FFF2-40B4-BE49-F238E27FC236}">
                  <a16:creationId xmlns:a16="http://schemas.microsoft.com/office/drawing/2014/main" id="{469C58E5-5662-E29B-D11A-AE86D213EB8A}"/>
                </a:ext>
              </a:extLst>
            </p:cNvPr>
            <p:cNvSpPr>
              <a:spLocks noChangeShapeType="1"/>
            </p:cNvSpPr>
            <p:nvPr/>
          </p:nvSpPr>
          <p:spPr bwMode="auto">
            <a:xfrm>
              <a:off x="7991158" y="1944689"/>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98" name="Line 3350">
              <a:extLst>
                <a:ext uri="{FF2B5EF4-FFF2-40B4-BE49-F238E27FC236}">
                  <a16:creationId xmlns:a16="http://schemas.microsoft.com/office/drawing/2014/main" id="{5DB03DC1-07AE-7975-7896-21966971A8AE}"/>
                </a:ext>
              </a:extLst>
            </p:cNvPr>
            <p:cNvSpPr>
              <a:spLocks noChangeShapeType="1"/>
            </p:cNvSpPr>
            <p:nvPr/>
          </p:nvSpPr>
          <p:spPr bwMode="auto">
            <a:xfrm>
              <a:off x="7999095" y="2005014"/>
              <a:ext cx="15875"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99" name="Line 3351">
              <a:extLst>
                <a:ext uri="{FF2B5EF4-FFF2-40B4-BE49-F238E27FC236}">
                  <a16:creationId xmlns:a16="http://schemas.microsoft.com/office/drawing/2014/main" id="{C731D846-4622-F44A-C3E5-3BEC7C6E4AC9}"/>
                </a:ext>
              </a:extLst>
            </p:cNvPr>
            <p:cNvSpPr>
              <a:spLocks noChangeShapeType="1"/>
            </p:cNvSpPr>
            <p:nvPr/>
          </p:nvSpPr>
          <p:spPr bwMode="auto">
            <a:xfrm>
              <a:off x="8014970" y="2073277"/>
              <a:ext cx="0" cy="460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0" name="Line 3352">
              <a:extLst>
                <a:ext uri="{FF2B5EF4-FFF2-40B4-BE49-F238E27FC236}">
                  <a16:creationId xmlns:a16="http://schemas.microsoft.com/office/drawing/2014/main" id="{87D1415F-8FA3-9EE2-50EB-029BE5597CB4}"/>
                </a:ext>
              </a:extLst>
            </p:cNvPr>
            <p:cNvSpPr>
              <a:spLocks noChangeShapeType="1"/>
            </p:cNvSpPr>
            <p:nvPr/>
          </p:nvSpPr>
          <p:spPr bwMode="auto">
            <a:xfrm>
              <a:off x="8014970" y="2119314"/>
              <a:ext cx="7937" cy="222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1" name="Line 3353">
              <a:extLst>
                <a:ext uri="{FF2B5EF4-FFF2-40B4-BE49-F238E27FC236}">
                  <a16:creationId xmlns:a16="http://schemas.microsoft.com/office/drawing/2014/main" id="{D3A350E3-290E-95EB-3C74-4586766EE9F5}"/>
                </a:ext>
              </a:extLst>
            </p:cNvPr>
            <p:cNvSpPr>
              <a:spLocks noChangeShapeType="1"/>
            </p:cNvSpPr>
            <p:nvPr/>
          </p:nvSpPr>
          <p:spPr bwMode="auto">
            <a:xfrm>
              <a:off x="8022908" y="2141539"/>
              <a:ext cx="6350" cy="619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2" name="Line 3354">
              <a:extLst>
                <a:ext uri="{FF2B5EF4-FFF2-40B4-BE49-F238E27FC236}">
                  <a16:creationId xmlns:a16="http://schemas.microsoft.com/office/drawing/2014/main" id="{48429A6B-4E3E-CC0B-9F6F-0FC391027ADB}"/>
                </a:ext>
              </a:extLst>
            </p:cNvPr>
            <p:cNvSpPr>
              <a:spLocks noChangeShapeType="1"/>
            </p:cNvSpPr>
            <p:nvPr/>
          </p:nvSpPr>
          <p:spPr bwMode="auto">
            <a:xfrm>
              <a:off x="8029258" y="2203452"/>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3" name="Line 3355">
              <a:extLst>
                <a:ext uri="{FF2B5EF4-FFF2-40B4-BE49-F238E27FC236}">
                  <a16:creationId xmlns:a16="http://schemas.microsoft.com/office/drawing/2014/main" id="{7888A830-FA3D-0374-FF97-18B0DB76E442}"/>
                </a:ext>
              </a:extLst>
            </p:cNvPr>
            <p:cNvSpPr>
              <a:spLocks noChangeShapeType="1"/>
            </p:cNvSpPr>
            <p:nvPr/>
          </p:nvSpPr>
          <p:spPr bwMode="auto">
            <a:xfrm>
              <a:off x="8037195" y="2271714"/>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4" name="Line 3356">
              <a:extLst>
                <a:ext uri="{FF2B5EF4-FFF2-40B4-BE49-F238E27FC236}">
                  <a16:creationId xmlns:a16="http://schemas.microsoft.com/office/drawing/2014/main" id="{07C86A36-74A7-2A09-E091-9D10FC01FD85}"/>
                </a:ext>
              </a:extLst>
            </p:cNvPr>
            <p:cNvSpPr>
              <a:spLocks noChangeShapeType="1"/>
            </p:cNvSpPr>
            <p:nvPr/>
          </p:nvSpPr>
          <p:spPr bwMode="auto">
            <a:xfrm>
              <a:off x="8045133" y="2332039"/>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5" name="Line 3357">
              <a:extLst>
                <a:ext uri="{FF2B5EF4-FFF2-40B4-BE49-F238E27FC236}">
                  <a16:creationId xmlns:a16="http://schemas.microsoft.com/office/drawing/2014/main" id="{F990E8FA-BFA8-F04F-A629-4565C7BB1F72}"/>
                </a:ext>
              </a:extLst>
            </p:cNvPr>
            <p:cNvSpPr>
              <a:spLocks noChangeShapeType="1"/>
            </p:cNvSpPr>
            <p:nvPr/>
          </p:nvSpPr>
          <p:spPr bwMode="auto">
            <a:xfrm>
              <a:off x="8053070" y="2400302"/>
              <a:ext cx="7937" cy="619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6" name="Line 3358">
              <a:extLst>
                <a:ext uri="{FF2B5EF4-FFF2-40B4-BE49-F238E27FC236}">
                  <a16:creationId xmlns:a16="http://schemas.microsoft.com/office/drawing/2014/main" id="{34E17DC9-4DFD-5D51-19CD-C0E3ECD4CF52}"/>
                </a:ext>
              </a:extLst>
            </p:cNvPr>
            <p:cNvSpPr>
              <a:spLocks noChangeShapeType="1"/>
            </p:cNvSpPr>
            <p:nvPr/>
          </p:nvSpPr>
          <p:spPr bwMode="auto">
            <a:xfrm>
              <a:off x="8061008" y="2462214"/>
              <a:ext cx="6350"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7" name="Line 3359">
              <a:extLst>
                <a:ext uri="{FF2B5EF4-FFF2-40B4-BE49-F238E27FC236}">
                  <a16:creationId xmlns:a16="http://schemas.microsoft.com/office/drawing/2014/main" id="{C7E9737C-8821-22CA-D144-7B85510F48FC}"/>
                </a:ext>
              </a:extLst>
            </p:cNvPr>
            <p:cNvSpPr>
              <a:spLocks noChangeShapeType="1"/>
            </p:cNvSpPr>
            <p:nvPr/>
          </p:nvSpPr>
          <p:spPr bwMode="auto">
            <a:xfrm>
              <a:off x="8067358" y="2530477"/>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8" name="Line 3360">
              <a:extLst>
                <a:ext uri="{FF2B5EF4-FFF2-40B4-BE49-F238E27FC236}">
                  <a16:creationId xmlns:a16="http://schemas.microsoft.com/office/drawing/2014/main" id="{B2F78162-5183-3393-CF10-189476832CE1}"/>
                </a:ext>
              </a:extLst>
            </p:cNvPr>
            <p:cNvSpPr>
              <a:spLocks noChangeShapeType="1"/>
            </p:cNvSpPr>
            <p:nvPr/>
          </p:nvSpPr>
          <p:spPr bwMode="auto">
            <a:xfrm>
              <a:off x="8075295" y="2590802"/>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09" name="Line 3361">
              <a:extLst>
                <a:ext uri="{FF2B5EF4-FFF2-40B4-BE49-F238E27FC236}">
                  <a16:creationId xmlns:a16="http://schemas.microsoft.com/office/drawing/2014/main" id="{AB2D1C03-C3FD-3F10-5802-3985877758D3}"/>
                </a:ext>
              </a:extLst>
            </p:cNvPr>
            <p:cNvSpPr>
              <a:spLocks noChangeShapeType="1"/>
            </p:cNvSpPr>
            <p:nvPr/>
          </p:nvSpPr>
          <p:spPr bwMode="auto">
            <a:xfrm>
              <a:off x="8083233" y="2659065"/>
              <a:ext cx="7937" cy="619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0" name="Line 3362">
              <a:extLst>
                <a:ext uri="{FF2B5EF4-FFF2-40B4-BE49-F238E27FC236}">
                  <a16:creationId xmlns:a16="http://schemas.microsoft.com/office/drawing/2014/main" id="{8E9F2B3D-62CA-EED4-1E10-9BB32CE1447C}"/>
                </a:ext>
              </a:extLst>
            </p:cNvPr>
            <p:cNvSpPr>
              <a:spLocks noChangeShapeType="1"/>
            </p:cNvSpPr>
            <p:nvPr/>
          </p:nvSpPr>
          <p:spPr bwMode="auto">
            <a:xfrm>
              <a:off x="8091170" y="2720977"/>
              <a:ext cx="7937" cy="44450"/>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1" name="Line 3363">
              <a:extLst>
                <a:ext uri="{FF2B5EF4-FFF2-40B4-BE49-F238E27FC236}">
                  <a16:creationId xmlns:a16="http://schemas.microsoft.com/office/drawing/2014/main" id="{4D1A61F3-EDA6-9969-DE10-AD064D15D254}"/>
                </a:ext>
              </a:extLst>
            </p:cNvPr>
            <p:cNvSpPr>
              <a:spLocks noChangeShapeType="1"/>
            </p:cNvSpPr>
            <p:nvPr/>
          </p:nvSpPr>
          <p:spPr bwMode="auto">
            <a:xfrm>
              <a:off x="8099108" y="2765427"/>
              <a:ext cx="6350" cy="238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2" name="Line 3364">
              <a:extLst>
                <a:ext uri="{FF2B5EF4-FFF2-40B4-BE49-F238E27FC236}">
                  <a16:creationId xmlns:a16="http://schemas.microsoft.com/office/drawing/2014/main" id="{84A1A54D-26F9-0D31-AA1C-C27CD6EDB28E}"/>
                </a:ext>
              </a:extLst>
            </p:cNvPr>
            <p:cNvSpPr>
              <a:spLocks noChangeShapeType="1"/>
            </p:cNvSpPr>
            <p:nvPr/>
          </p:nvSpPr>
          <p:spPr bwMode="auto">
            <a:xfrm>
              <a:off x="8105458" y="2789240"/>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3" name="Line 3365">
              <a:extLst>
                <a:ext uri="{FF2B5EF4-FFF2-40B4-BE49-F238E27FC236}">
                  <a16:creationId xmlns:a16="http://schemas.microsoft.com/office/drawing/2014/main" id="{44362202-BFD2-0F75-37C6-9124F0F29E51}"/>
                </a:ext>
              </a:extLst>
            </p:cNvPr>
            <p:cNvSpPr>
              <a:spLocks noChangeShapeType="1"/>
            </p:cNvSpPr>
            <p:nvPr/>
          </p:nvSpPr>
          <p:spPr bwMode="auto">
            <a:xfrm>
              <a:off x="8113395" y="2857502"/>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4" name="Line 3366">
              <a:extLst>
                <a:ext uri="{FF2B5EF4-FFF2-40B4-BE49-F238E27FC236}">
                  <a16:creationId xmlns:a16="http://schemas.microsoft.com/office/drawing/2014/main" id="{AA34BAB7-C3B4-4412-B8B2-87611A6FA71D}"/>
                </a:ext>
              </a:extLst>
            </p:cNvPr>
            <p:cNvSpPr>
              <a:spLocks noChangeShapeType="1"/>
            </p:cNvSpPr>
            <p:nvPr/>
          </p:nvSpPr>
          <p:spPr bwMode="auto">
            <a:xfrm>
              <a:off x="8121333" y="2917827"/>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5" name="Line 3367">
              <a:extLst>
                <a:ext uri="{FF2B5EF4-FFF2-40B4-BE49-F238E27FC236}">
                  <a16:creationId xmlns:a16="http://schemas.microsoft.com/office/drawing/2014/main" id="{9A2C5E00-7E6D-9B7E-A833-BCF811DA8F15}"/>
                </a:ext>
              </a:extLst>
            </p:cNvPr>
            <p:cNvSpPr>
              <a:spLocks noChangeShapeType="1"/>
            </p:cNvSpPr>
            <p:nvPr/>
          </p:nvSpPr>
          <p:spPr bwMode="auto">
            <a:xfrm>
              <a:off x="8129270" y="2986090"/>
              <a:ext cx="6350" cy="619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6" name="Line 3368">
              <a:extLst>
                <a:ext uri="{FF2B5EF4-FFF2-40B4-BE49-F238E27FC236}">
                  <a16:creationId xmlns:a16="http://schemas.microsoft.com/office/drawing/2014/main" id="{DBCCD767-B4E4-FCDA-FC1C-7C82C126F17F}"/>
                </a:ext>
              </a:extLst>
            </p:cNvPr>
            <p:cNvSpPr>
              <a:spLocks noChangeShapeType="1"/>
            </p:cNvSpPr>
            <p:nvPr/>
          </p:nvSpPr>
          <p:spPr bwMode="auto">
            <a:xfrm>
              <a:off x="8135620" y="3048002"/>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7" name="Line 3369">
              <a:extLst>
                <a:ext uri="{FF2B5EF4-FFF2-40B4-BE49-F238E27FC236}">
                  <a16:creationId xmlns:a16="http://schemas.microsoft.com/office/drawing/2014/main" id="{56A13173-736B-F777-3BE2-E0FBA6204A46}"/>
                </a:ext>
              </a:extLst>
            </p:cNvPr>
            <p:cNvSpPr>
              <a:spLocks noChangeShapeType="1"/>
            </p:cNvSpPr>
            <p:nvPr/>
          </p:nvSpPr>
          <p:spPr bwMode="auto">
            <a:xfrm>
              <a:off x="8143558" y="3116265"/>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8" name="Line 3370">
              <a:extLst>
                <a:ext uri="{FF2B5EF4-FFF2-40B4-BE49-F238E27FC236}">
                  <a16:creationId xmlns:a16="http://schemas.microsoft.com/office/drawing/2014/main" id="{00AA4B62-26B1-6992-FA65-4EE6054D2F78}"/>
                </a:ext>
              </a:extLst>
            </p:cNvPr>
            <p:cNvSpPr>
              <a:spLocks noChangeShapeType="1"/>
            </p:cNvSpPr>
            <p:nvPr/>
          </p:nvSpPr>
          <p:spPr bwMode="auto">
            <a:xfrm>
              <a:off x="8151495" y="3176590"/>
              <a:ext cx="7937" cy="69850"/>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19" name="Line 3371">
              <a:extLst>
                <a:ext uri="{FF2B5EF4-FFF2-40B4-BE49-F238E27FC236}">
                  <a16:creationId xmlns:a16="http://schemas.microsoft.com/office/drawing/2014/main" id="{A6439303-B07C-AD4D-EB89-7A50F621CEE2}"/>
                </a:ext>
              </a:extLst>
            </p:cNvPr>
            <p:cNvSpPr>
              <a:spLocks noChangeShapeType="1"/>
            </p:cNvSpPr>
            <p:nvPr/>
          </p:nvSpPr>
          <p:spPr bwMode="auto">
            <a:xfrm>
              <a:off x="8159433" y="3246440"/>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0" name="Line 3372">
              <a:extLst>
                <a:ext uri="{FF2B5EF4-FFF2-40B4-BE49-F238E27FC236}">
                  <a16:creationId xmlns:a16="http://schemas.microsoft.com/office/drawing/2014/main" id="{8C7A6265-F75A-8EFE-A050-50F9284561F7}"/>
                </a:ext>
              </a:extLst>
            </p:cNvPr>
            <p:cNvSpPr>
              <a:spLocks noChangeShapeType="1"/>
            </p:cNvSpPr>
            <p:nvPr/>
          </p:nvSpPr>
          <p:spPr bwMode="auto">
            <a:xfrm>
              <a:off x="8167370" y="3306765"/>
              <a:ext cx="6350"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1" name="Line 3373">
              <a:extLst>
                <a:ext uri="{FF2B5EF4-FFF2-40B4-BE49-F238E27FC236}">
                  <a16:creationId xmlns:a16="http://schemas.microsoft.com/office/drawing/2014/main" id="{BAE30C82-F1F2-E92F-E07A-EBC3BFCA430A}"/>
                </a:ext>
              </a:extLst>
            </p:cNvPr>
            <p:cNvSpPr>
              <a:spLocks noChangeShapeType="1"/>
            </p:cNvSpPr>
            <p:nvPr/>
          </p:nvSpPr>
          <p:spPr bwMode="auto">
            <a:xfrm>
              <a:off x="8173720" y="3375028"/>
              <a:ext cx="7937" cy="46038"/>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2" name="Line 3374">
              <a:extLst>
                <a:ext uri="{FF2B5EF4-FFF2-40B4-BE49-F238E27FC236}">
                  <a16:creationId xmlns:a16="http://schemas.microsoft.com/office/drawing/2014/main" id="{C0B6C692-D49E-7191-AB15-0E0772BDD5D9}"/>
                </a:ext>
              </a:extLst>
            </p:cNvPr>
            <p:cNvSpPr>
              <a:spLocks noChangeShapeType="1"/>
            </p:cNvSpPr>
            <p:nvPr/>
          </p:nvSpPr>
          <p:spPr bwMode="auto">
            <a:xfrm>
              <a:off x="8181658" y="3421065"/>
              <a:ext cx="0" cy="222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3" name="Line 3375">
              <a:extLst>
                <a:ext uri="{FF2B5EF4-FFF2-40B4-BE49-F238E27FC236}">
                  <a16:creationId xmlns:a16="http://schemas.microsoft.com/office/drawing/2014/main" id="{B56963EF-353F-56E5-DAEA-47F064DB752E}"/>
                </a:ext>
              </a:extLst>
            </p:cNvPr>
            <p:cNvSpPr>
              <a:spLocks noChangeShapeType="1"/>
            </p:cNvSpPr>
            <p:nvPr/>
          </p:nvSpPr>
          <p:spPr bwMode="auto">
            <a:xfrm>
              <a:off x="8181658" y="3443290"/>
              <a:ext cx="7937" cy="619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4" name="Line 3376">
              <a:extLst>
                <a:ext uri="{FF2B5EF4-FFF2-40B4-BE49-F238E27FC236}">
                  <a16:creationId xmlns:a16="http://schemas.microsoft.com/office/drawing/2014/main" id="{A0EE3A02-4754-FEE1-BC96-C60CDE5499F9}"/>
                </a:ext>
              </a:extLst>
            </p:cNvPr>
            <p:cNvSpPr>
              <a:spLocks noChangeShapeType="1"/>
            </p:cNvSpPr>
            <p:nvPr/>
          </p:nvSpPr>
          <p:spPr bwMode="auto">
            <a:xfrm>
              <a:off x="8189595" y="3505203"/>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5" name="Line 3377">
              <a:extLst>
                <a:ext uri="{FF2B5EF4-FFF2-40B4-BE49-F238E27FC236}">
                  <a16:creationId xmlns:a16="http://schemas.microsoft.com/office/drawing/2014/main" id="{2C65F790-EDEF-878A-306F-E25F0BF58272}"/>
                </a:ext>
              </a:extLst>
            </p:cNvPr>
            <p:cNvSpPr>
              <a:spLocks noChangeShapeType="1"/>
            </p:cNvSpPr>
            <p:nvPr/>
          </p:nvSpPr>
          <p:spPr bwMode="auto">
            <a:xfrm>
              <a:off x="8197533" y="3573465"/>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6" name="Line 3378">
              <a:extLst>
                <a:ext uri="{FF2B5EF4-FFF2-40B4-BE49-F238E27FC236}">
                  <a16:creationId xmlns:a16="http://schemas.microsoft.com/office/drawing/2014/main" id="{0D14F4D9-A421-844B-5784-739CFAC0CFE1}"/>
                </a:ext>
              </a:extLst>
            </p:cNvPr>
            <p:cNvSpPr>
              <a:spLocks noChangeShapeType="1"/>
            </p:cNvSpPr>
            <p:nvPr/>
          </p:nvSpPr>
          <p:spPr bwMode="auto">
            <a:xfrm>
              <a:off x="8205470" y="3633790"/>
              <a:ext cx="1428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7" name="Line 3379">
              <a:extLst>
                <a:ext uri="{FF2B5EF4-FFF2-40B4-BE49-F238E27FC236}">
                  <a16:creationId xmlns:a16="http://schemas.microsoft.com/office/drawing/2014/main" id="{FD6837A0-425E-DA03-95BC-104764650A47}"/>
                </a:ext>
              </a:extLst>
            </p:cNvPr>
            <p:cNvSpPr>
              <a:spLocks noChangeShapeType="1"/>
            </p:cNvSpPr>
            <p:nvPr/>
          </p:nvSpPr>
          <p:spPr bwMode="auto">
            <a:xfrm>
              <a:off x="8219758" y="3702053"/>
              <a:ext cx="7937" cy="6191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8" name="Line 3380">
              <a:extLst>
                <a:ext uri="{FF2B5EF4-FFF2-40B4-BE49-F238E27FC236}">
                  <a16:creationId xmlns:a16="http://schemas.microsoft.com/office/drawing/2014/main" id="{99B58FC2-A68C-C0F7-6D07-910FB6A0FC63}"/>
                </a:ext>
              </a:extLst>
            </p:cNvPr>
            <p:cNvSpPr>
              <a:spLocks noChangeShapeType="1"/>
            </p:cNvSpPr>
            <p:nvPr/>
          </p:nvSpPr>
          <p:spPr bwMode="auto">
            <a:xfrm>
              <a:off x="8227695" y="3763966"/>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29" name="Line 3381">
              <a:extLst>
                <a:ext uri="{FF2B5EF4-FFF2-40B4-BE49-F238E27FC236}">
                  <a16:creationId xmlns:a16="http://schemas.microsoft.com/office/drawing/2014/main" id="{A30D5597-E4AB-D9C4-3E53-CE2383F2DF81}"/>
                </a:ext>
              </a:extLst>
            </p:cNvPr>
            <p:cNvSpPr>
              <a:spLocks noChangeShapeType="1"/>
            </p:cNvSpPr>
            <p:nvPr/>
          </p:nvSpPr>
          <p:spPr bwMode="auto">
            <a:xfrm>
              <a:off x="8235633" y="3832228"/>
              <a:ext cx="7937" cy="60325"/>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30" name="Line 3382">
              <a:extLst>
                <a:ext uri="{FF2B5EF4-FFF2-40B4-BE49-F238E27FC236}">
                  <a16:creationId xmlns:a16="http://schemas.microsoft.com/office/drawing/2014/main" id="{85B72CE5-5248-28A3-27E2-82AAEEB38761}"/>
                </a:ext>
              </a:extLst>
            </p:cNvPr>
            <p:cNvSpPr>
              <a:spLocks noChangeShapeType="1"/>
            </p:cNvSpPr>
            <p:nvPr/>
          </p:nvSpPr>
          <p:spPr bwMode="auto">
            <a:xfrm>
              <a:off x="8243570" y="3892553"/>
              <a:ext cx="6350"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31" name="Line 3383">
              <a:extLst>
                <a:ext uri="{FF2B5EF4-FFF2-40B4-BE49-F238E27FC236}">
                  <a16:creationId xmlns:a16="http://schemas.microsoft.com/office/drawing/2014/main" id="{0D2BF710-4BB8-D526-BDE8-E48086957556}"/>
                </a:ext>
              </a:extLst>
            </p:cNvPr>
            <p:cNvSpPr>
              <a:spLocks noChangeShapeType="1"/>
            </p:cNvSpPr>
            <p:nvPr/>
          </p:nvSpPr>
          <p:spPr bwMode="auto">
            <a:xfrm>
              <a:off x="8249920" y="3960816"/>
              <a:ext cx="7937" cy="68263"/>
            </a:xfrm>
            <a:prstGeom prst="line">
              <a:avLst/>
            </a:prstGeom>
            <a:noFill/>
            <a:ln w="12700">
              <a:solidFill>
                <a:srgbClr val="7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32" name="Oval 3384">
              <a:extLst>
                <a:ext uri="{FF2B5EF4-FFF2-40B4-BE49-F238E27FC236}">
                  <a16:creationId xmlns:a16="http://schemas.microsoft.com/office/drawing/2014/main" id="{D58F87E1-4353-BAC8-C432-888E84FAE59F}"/>
                </a:ext>
              </a:extLst>
            </p:cNvPr>
            <p:cNvSpPr>
              <a:spLocks noChangeArrowheads="1"/>
            </p:cNvSpPr>
            <p:nvPr/>
          </p:nvSpPr>
          <p:spPr bwMode="auto">
            <a:xfrm>
              <a:off x="7268845" y="1509714"/>
              <a:ext cx="23812"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33" name="Line 3385">
              <a:extLst>
                <a:ext uri="{FF2B5EF4-FFF2-40B4-BE49-F238E27FC236}">
                  <a16:creationId xmlns:a16="http://schemas.microsoft.com/office/drawing/2014/main" id="{0BC705FD-66BB-8631-D0D3-6B30CEAAE179}"/>
                </a:ext>
              </a:extLst>
            </p:cNvPr>
            <p:cNvSpPr>
              <a:spLocks noChangeShapeType="1"/>
            </p:cNvSpPr>
            <p:nvPr/>
          </p:nvSpPr>
          <p:spPr bwMode="auto">
            <a:xfrm>
              <a:off x="7246620" y="1517651"/>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34" name="Line 3386">
              <a:extLst>
                <a:ext uri="{FF2B5EF4-FFF2-40B4-BE49-F238E27FC236}">
                  <a16:creationId xmlns:a16="http://schemas.microsoft.com/office/drawing/2014/main" id="{4ADC8B3C-7245-9EAC-6F10-BFE299356F38}"/>
                </a:ext>
              </a:extLst>
            </p:cNvPr>
            <p:cNvSpPr>
              <a:spLocks noChangeShapeType="1"/>
            </p:cNvSpPr>
            <p:nvPr/>
          </p:nvSpPr>
          <p:spPr bwMode="auto">
            <a:xfrm>
              <a:off x="7276783" y="1487489"/>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35" name="Oval 3388">
              <a:extLst>
                <a:ext uri="{FF2B5EF4-FFF2-40B4-BE49-F238E27FC236}">
                  <a16:creationId xmlns:a16="http://schemas.microsoft.com/office/drawing/2014/main" id="{25DF0287-B733-B051-C31E-508E09C9E8F8}"/>
                </a:ext>
              </a:extLst>
            </p:cNvPr>
            <p:cNvSpPr>
              <a:spLocks noChangeArrowheads="1"/>
            </p:cNvSpPr>
            <p:nvPr/>
          </p:nvSpPr>
          <p:spPr bwMode="auto">
            <a:xfrm>
              <a:off x="7513320" y="3336928"/>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36" name="Line 3389">
              <a:extLst>
                <a:ext uri="{FF2B5EF4-FFF2-40B4-BE49-F238E27FC236}">
                  <a16:creationId xmlns:a16="http://schemas.microsoft.com/office/drawing/2014/main" id="{D99B54F9-7E50-3EEC-CF6F-4787CB5B7839}"/>
                </a:ext>
              </a:extLst>
            </p:cNvPr>
            <p:cNvSpPr>
              <a:spLocks noChangeShapeType="1"/>
            </p:cNvSpPr>
            <p:nvPr/>
          </p:nvSpPr>
          <p:spPr bwMode="auto">
            <a:xfrm>
              <a:off x="7489508" y="3344865"/>
              <a:ext cx="61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37" name="Line 3390">
              <a:extLst>
                <a:ext uri="{FF2B5EF4-FFF2-40B4-BE49-F238E27FC236}">
                  <a16:creationId xmlns:a16="http://schemas.microsoft.com/office/drawing/2014/main" id="{442DE36B-7C2C-EBD6-52EF-8C4EF4F4C908}"/>
                </a:ext>
              </a:extLst>
            </p:cNvPr>
            <p:cNvSpPr>
              <a:spLocks noChangeShapeType="1"/>
            </p:cNvSpPr>
            <p:nvPr/>
          </p:nvSpPr>
          <p:spPr bwMode="auto">
            <a:xfrm>
              <a:off x="7519670" y="3314703"/>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38" name="Oval 3392">
              <a:extLst>
                <a:ext uri="{FF2B5EF4-FFF2-40B4-BE49-F238E27FC236}">
                  <a16:creationId xmlns:a16="http://schemas.microsoft.com/office/drawing/2014/main" id="{D6579A1A-3B45-88EE-6959-B0088595CA27}"/>
                </a:ext>
              </a:extLst>
            </p:cNvPr>
            <p:cNvSpPr>
              <a:spLocks noChangeArrowheads="1"/>
            </p:cNvSpPr>
            <p:nvPr/>
          </p:nvSpPr>
          <p:spPr bwMode="auto">
            <a:xfrm>
              <a:off x="7437120" y="2682877"/>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39" name="Line 3393">
              <a:extLst>
                <a:ext uri="{FF2B5EF4-FFF2-40B4-BE49-F238E27FC236}">
                  <a16:creationId xmlns:a16="http://schemas.microsoft.com/office/drawing/2014/main" id="{1794929A-0D53-C7C4-B0B4-873FA3CA65FC}"/>
                </a:ext>
              </a:extLst>
            </p:cNvPr>
            <p:cNvSpPr>
              <a:spLocks noChangeShapeType="1"/>
            </p:cNvSpPr>
            <p:nvPr/>
          </p:nvSpPr>
          <p:spPr bwMode="auto">
            <a:xfrm>
              <a:off x="7413308" y="2689227"/>
              <a:ext cx="61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40" name="Line 3394">
              <a:extLst>
                <a:ext uri="{FF2B5EF4-FFF2-40B4-BE49-F238E27FC236}">
                  <a16:creationId xmlns:a16="http://schemas.microsoft.com/office/drawing/2014/main" id="{FBEF2A1F-A898-8DEB-EA86-632B2499F986}"/>
                </a:ext>
              </a:extLst>
            </p:cNvPr>
            <p:cNvSpPr>
              <a:spLocks noChangeShapeType="1"/>
            </p:cNvSpPr>
            <p:nvPr/>
          </p:nvSpPr>
          <p:spPr bwMode="auto">
            <a:xfrm>
              <a:off x="7445058" y="265906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41" name="Oval 3396">
              <a:extLst>
                <a:ext uri="{FF2B5EF4-FFF2-40B4-BE49-F238E27FC236}">
                  <a16:creationId xmlns:a16="http://schemas.microsoft.com/office/drawing/2014/main" id="{BD23FBD2-51B4-2000-D35B-7B0CBE3F6770}"/>
                </a:ext>
              </a:extLst>
            </p:cNvPr>
            <p:cNvSpPr>
              <a:spLocks noChangeArrowheads="1"/>
            </p:cNvSpPr>
            <p:nvPr/>
          </p:nvSpPr>
          <p:spPr bwMode="auto">
            <a:xfrm>
              <a:off x="7345045" y="2035177"/>
              <a:ext cx="23812"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42" name="Line 3397">
              <a:extLst>
                <a:ext uri="{FF2B5EF4-FFF2-40B4-BE49-F238E27FC236}">
                  <a16:creationId xmlns:a16="http://schemas.microsoft.com/office/drawing/2014/main" id="{E32B8260-AE40-BC77-9D15-9C6D4FBC7455}"/>
                </a:ext>
              </a:extLst>
            </p:cNvPr>
            <p:cNvSpPr>
              <a:spLocks noChangeShapeType="1"/>
            </p:cNvSpPr>
            <p:nvPr/>
          </p:nvSpPr>
          <p:spPr bwMode="auto">
            <a:xfrm>
              <a:off x="7322820" y="2043114"/>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43" name="Line 3398">
              <a:extLst>
                <a:ext uri="{FF2B5EF4-FFF2-40B4-BE49-F238E27FC236}">
                  <a16:creationId xmlns:a16="http://schemas.microsoft.com/office/drawing/2014/main" id="{DB07A824-383B-5655-FAC1-81588012807B}"/>
                </a:ext>
              </a:extLst>
            </p:cNvPr>
            <p:cNvSpPr>
              <a:spLocks noChangeShapeType="1"/>
            </p:cNvSpPr>
            <p:nvPr/>
          </p:nvSpPr>
          <p:spPr bwMode="auto">
            <a:xfrm>
              <a:off x="7352983" y="2012952"/>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44" name="Oval 3400">
              <a:extLst>
                <a:ext uri="{FF2B5EF4-FFF2-40B4-BE49-F238E27FC236}">
                  <a16:creationId xmlns:a16="http://schemas.microsoft.com/office/drawing/2014/main" id="{4FAC80F4-AADA-0AB2-F61A-B389704F0C2A}"/>
                </a:ext>
              </a:extLst>
            </p:cNvPr>
            <p:cNvSpPr>
              <a:spLocks noChangeArrowheads="1"/>
            </p:cNvSpPr>
            <p:nvPr/>
          </p:nvSpPr>
          <p:spPr bwMode="auto">
            <a:xfrm>
              <a:off x="7489508" y="3527428"/>
              <a:ext cx="23812"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45" name="Line 3401">
              <a:extLst>
                <a:ext uri="{FF2B5EF4-FFF2-40B4-BE49-F238E27FC236}">
                  <a16:creationId xmlns:a16="http://schemas.microsoft.com/office/drawing/2014/main" id="{9CA09580-89F0-CE07-8F2C-17980A9CAB91}"/>
                </a:ext>
              </a:extLst>
            </p:cNvPr>
            <p:cNvSpPr>
              <a:spLocks noChangeShapeType="1"/>
            </p:cNvSpPr>
            <p:nvPr/>
          </p:nvSpPr>
          <p:spPr bwMode="auto">
            <a:xfrm>
              <a:off x="7467283" y="3535365"/>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46" name="Line 3402">
              <a:extLst>
                <a:ext uri="{FF2B5EF4-FFF2-40B4-BE49-F238E27FC236}">
                  <a16:creationId xmlns:a16="http://schemas.microsoft.com/office/drawing/2014/main" id="{D39F367D-97F2-8DAE-DD41-1419454C2535}"/>
                </a:ext>
              </a:extLst>
            </p:cNvPr>
            <p:cNvSpPr>
              <a:spLocks noChangeShapeType="1"/>
            </p:cNvSpPr>
            <p:nvPr/>
          </p:nvSpPr>
          <p:spPr bwMode="auto">
            <a:xfrm>
              <a:off x="7497445" y="3505203"/>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47" name="Oval 3404">
              <a:extLst>
                <a:ext uri="{FF2B5EF4-FFF2-40B4-BE49-F238E27FC236}">
                  <a16:creationId xmlns:a16="http://schemas.microsoft.com/office/drawing/2014/main" id="{D2FFDD51-7190-3379-50F7-CDC7DA433F04}"/>
                </a:ext>
              </a:extLst>
            </p:cNvPr>
            <p:cNvSpPr>
              <a:spLocks noChangeArrowheads="1"/>
            </p:cNvSpPr>
            <p:nvPr/>
          </p:nvSpPr>
          <p:spPr bwMode="auto">
            <a:xfrm>
              <a:off x="7375208" y="1906589"/>
              <a:ext cx="23812"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48" name="Line 3405">
              <a:extLst>
                <a:ext uri="{FF2B5EF4-FFF2-40B4-BE49-F238E27FC236}">
                  <a16:creationId xmlns:a16="http://schemas.microsoft.com/office/drawing/2014/main" id="{876D2B5B-7201-D261-BDB5-E35D731EED5D}"/>
                </a:ext>
              </a:extLst>
            </p:cNvPr>
            <p:cNvSpPr>
              <a:spLocks noChangeShapeType="1"/>
            </p:cNvSpPr>
            <p:nvPr/>
          </p:nvSpPr>
          <p:spPr bwMode="auto">
            <a:xfrm>
              <a:off x="7352983" y="1912939"/>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49" name="Line 3406">
              <a:extLst>
                <a:ext uri="{FF2B5EF4-FFF2-40B4-BE49-F238E27FC236}">
                  <a16:creationId xmlns:a16="http://schemas.microsoft.com/office/drawing/2014/main" id="{141298B3-86AA-DD5E-4DEE-4E4078345FF0}"/>
                </a:ext>
              </a:extLst>
            </p:cNvPr>
            <p:cNvSpPr>
              <a:spLocks noChangeShapeType="1"/>
            </p:cNvSpPr>
            <p:nvPr/>
          </p:nvSpPr>
          <p:spPr bwMode="auto">
            <a:xfrm>
              <a:off x="7383145" y="188277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50" name="Oval 3408">
              <a:extLst>
                <a:ext uri="{FF2B5EF4-FFF2-40B4-BE49-F238E27FC236}">
                  <a16:creationId xmlns:a16="http://schemas.microsoft.com/office/drawing/2014/main" id="{1110FEA7-04B5-9E4D-2711-56EA360D96E7}"/>
                </a:ext>
              </a:extLst>
            </p:cNvPr>
            <p:cNvSpPr>
              <a:spLocks noChangeArrowheads="1"/>
            </p:cNvSpPr>
            <p:nvPr/>
          </p:nvSpPr>
          <p:spPr bwMode="auto">
            <a:xfrm>
              <a:off x="7429183" y="3519490"/>
              <a:ext cx="22225"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51" name="Line 3409">
              <a:extLst>
                <a:ext uri="{FF2B5EF4-FFF2-40B4-BE49-F238E27FC236}">
                  <a16:creationId xmlns:a16="http://schemas.microsoft.com/office/drawing/2014/main" id="{CA52D08D-4F28-1ABC-B090-3EB0CB7869D7}"/>
                </a:ext>
              </a:extLst>
            </p:cNvPr>
            <p:cNvSpPr>
              <a:spLocks noChangeShapeType="1"/>
            </p:cNvSpPr>
            <p:nvPr/>
          </p:nvSpPr>
          <p:spPr bwMode="auto">
            <a:xfrm>
              <a:off x="7406958" y="3527428"/>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52" name="Line 3410">
              <a:extLst>
                <a:ext uri="{FF2B5EF4-FFF2-40B4-BE49-F238E27FC236}">
                  <a16:creationId xmlns:a16="http://schemas.microsoft.com/office/drawing/2014/main" id="{61B7C1AD-EA94-30C6-340B-DCAB90F04983}"/>
                </a:ext>
              </a:extLst>
            </p:cNvPr>
            <p:cNvSpPr>
              <a:spLocks noChangeShapeType="1"/>
            </p:cNvSpPr>
            <p:nvPr/>
          </p:nvSpPr>
          <p:spPr bwMode="auto">
            <a:xfrm>
              <a:off x="7437120" y="3497265"/>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53" name="Oval 3412">
              <a:extLst>
                <a:ext uri="{FF2B5EF4-FFF2-40B4-BE49-F238E27FC236}">
                  <a16:creationId xmlns:a16="http://schemas.microsoft.com/office/drawing/2014/main" id="{D369BACB-6C36-7C31-6B12-F30E5BF73A16}"/>
                </a:ext>
              </a:extLst>
            </p:cNvPr>
            <p:cNvSpPr>
              <a:spLocks noChangeArrowheads="1"/>
            </p:cNvSpPr>
            <p:nvPr/>
          </p:nvSpPr>
          <p:spPr bwMode="auto">
            <a:xfrm>
              <a:off x="7429183" y="1936752"/>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54" name="Line 3413">
              <a:extLst>
                <a:ext uri="{FF2B5EF4-FFF2-40B4-BE49-F238E27FC236}">
                  <a16:creationId xmlns:a16="http://schemas.microsoft.com/office/drawing/2014/main" id="{CEC30381-64E6-5370-68A6-DE00098A7130}"/>
                </a:ext>
              </a:extLst>
            </p:cNvPr>
            <p:cNvSpPr>
              <a:spLocks noChangeShapeType="1"/>
            </p:cNvSpPr>
            <p:nvPr/>
          </p:nvSpPr>
          <p:spPr bwMode="auto">
            <a:xfrm>
              <a:off x="7406958" y="1944689"/>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55" name="Line 3414">
              <a:extLst>
                <a:ext uri="{FF2B5EF4-FFF2-40B4-BE49-F238E27FC236}">
                  <a16:creationId xmlns:a16="http://schemas.microsoft.com/office/drawing/2014/main" id="{59D2B906-3687-D4A3-1800-B73F2A7278E4}"/>
                </a:ext>
              </a:extLst>
            </p:cNvPr>
            <p:cNvSpPr>
              <a:spLocks noChangeShapeType="1"/>
            </p:cNvSpPr>
            <p:nvPr/>
          </p:nvSpPr>
          <p:spPr bwMode="auto">
            <a:xfrm>
              <a:off x="7437120" y="1912939"/>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56" name="Oval 3416">
              <a:extLst>
                <a:ext uri="{FF2B5EF4-FFF2-40B4-BE49-F238E27FC236}">
                  <a16:creationId xmlns:a16="http://schemas.microsoft.com/office/drawing/2014/main" id="{0798E08A-2E10-CD48-7E9D-54BE0A530F1C}"/>
                </a:ext>
              </a:extLst>
            </p:cNvPr>
            <p:cNvSpPr>
              <a:spLocks noChangeArrowheads="1"/>
            </p:cNvSpPr>
            <p:nvPr/>
          </p:nvSpPr>
          <p:spPr bwMode="auto">
            <a:xfrm>
              <a:off x="7383145" y="3527428"/>
              <a:ext cx="23812"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57" name="Line 3417">
              <a:extLst>
                <a:ext uri="{FF2B5EF4-FFF2-40B4-BE49-F238E27FC236}">
                  <a16:creationId xmlns:a16="http://schemas.microsoft.com/office/drawing/2014/main" id="{F04BF4B9-2784-FCCF-F19D-2C1E631D58D0}"/>
                </a:ext>
              </a:extLst>
            </p:cNvPr>
            <p:cNvSpPr>
              <a:spLocks noChangeShapeType="1"/>
            </p:cNvSpPr>
            <p:nvPr/>
          </p:nvSpPr>
          <p:spPr bwMode="auto">
            <a:xfrm>
              <a:off x="7360920" y="3535365"/>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58" name="Line 3418">
              <a:extLst>
                <a:ext uri="{FF2B5EF4-FFF2-40B4-BE49-F238E27FC236}">
                  <a16:creationId xmlns:a16="http://schemas.microsoft.com/office/drawing/2014/main" id="{A9F42C91-064D-54A0-F8DE-F12D98CECF2C}"/>
                </a:ext>
              </a:extLst>
            </p:cNvPr>
            <p:cNvSpPr>
              <a:spLocks noChangeShapeType="1"/>
            </p:cNvSpPr>
            <p:nvPr/>
          </p:nvSpPr>
          <p:spPr bwMode="auto">
            <a:xfrm>
              <a:off x="7391083" y="3505203"/>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59" name="Oval 3420">
              <a:extLst>
                <a:ext uri="{FF2B5EF4-FFF2-40B4-BE49-F238E27FC236}">
                  <a16:creationId xmlns:a16="http://schemas.microsoft.com/office/drawing/2014/main" id="{69778046-0FE4-F26F-E92E-8DF725AD5B1D}"/>
                </a:ext>
              </a:extLst>
            </p:cNvPr>
            <p:cNvSpPr>
              <a:spLocks noChangeArrowheads="1"/>
            </p:cNvSpPr>
            <p:nvPr/>
          </p:nvSpPr>
          <p:spPr bwMode="auto">
            <a:xfrm>
              <a:off x="7475220" y="1906589"/>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60" name="Line 3421">
              <a:extLst>
                <a:ext uri="{FF2B5EF4-FFF2-40B4-BE49-F238E27FC236}">
                  <a16:creationId xmlns:a16="http://schemas.microsoft.com/office/drawing/2014/main" id="{9E065F55-A37A-FB20-8B1B-4A3EDE24F2C2}"/>
                </a:ext>
              </a:extLst>
            </p:cNvPr>
            <p:cNvSpPr>
              <a:spLocks noChangeShapeType="1"/>
            </p:cNvSpPr>
            <p:nvPr/>
          </p:nvSpPr>
          <p:spPr bwMode="auto">
            <a:xfrm>
              <a:off x="7451408" y="1912939"/>
              <a:ext cx="61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61" name="Line 3422">
              <a:extLst>
                <a:ext uri="{FF2B5EF4-FFF2-40B4-BE49-F238E27FC236}">
                  <a16:creationId xmlns:a16="http://schemas.microsoft.com/office/drawing/2014/main" id="{47048949-5000-C515-F33B-E1176D11F5D3}"/>
                </a:ext>
              </a:extLst>
            </p:cNvPr>
            <p:cNvSpPr>
              <a:spLocks noChangeShapeType="1"/>
            </p:cNvSpPr>
            <p:nvPr/>
          </p:nvSpPr>
          <p:spPr bwMode="auto">
            <a:xfrm>
              <a:off x="7481570" y="188277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62" name="Oval 3424">
              <a:extLst>
                <a:ext uri="{FF2B5EF4-FFF2-40B4-BE49-F238E27FC236}">
                  <a16:creationId xmlns:a16="http://schemas.microsoft.com/office/drawing/2014/main" id="{9E8AB3DD-DD0B-7B17-9B51-45D7AE81DCB2}"/>
                </a:ext>
              </a:extLst>
            </p:cNvPr>
            <p:cNvSpPr>
              <a:spLocks noChangeArrowheads="1"/>
            </p:cNvSpPr>
            <p:nvPr/>
          </p:nvSpPr>
          <p:spPr bwMode="auto">
            <a:xfrm>
              <a:off x="7306945" y="3527428"/>
              <a:ext cx="23812"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63" name="Line 3425">
              <a:extLst>
                <a:ext uri="{FF2B5EF4-FFF2-40B4-BE49-F238E27FC236}">
                  <a16:creationId xmlns:a16="http://schemas.microsoft.com/office/drawing/2014/main" id="{6FDAC538-2F84-8928-722F-DB175027878E}"/>
                </a:ext>
              </a:extLst>
            </p:cNvPr>
            <p:cNvSpPr>
              <a:spLocks noChangeShapeType="1"/>
            </p:cNvSpPr>
            <p:nvPr/>
          </p:nvSpPr>
          <p:spPr bwMode="auto">
            <a:xfrm>
              <a:off x="7284720" y="3535365"/>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64" name="Line 3426">
              <a:extLst>
                <a:ext uri="{FF2B5EF4-FFF2-40B4-BE49-F238E27FC236}">
                  <a16:creationId xmlns:a16="http://schemas.microsoft.com/office/drawing/2014/main" id="{DD83AAFB-13FF-6D9D-A88C-C14FB3DAD010}"/>
                </a:ext>
              </a:extLst>
            </p:cNvPr>
            <p:cNvSpPr>
              <a:spLocks noChangeShapeType="1"/>
            </p:cNvSpPr>
            <p:nvPr/>
          </p:nvSpPr>
          <p:spPr bwMode="auto">
            <a:xfrm>
              <a:off x="7314883" y="3505203"/>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65" name="Oval 3428">
              <a:extLst>
                <a:ext uri="{FF2B5EF4-FFF2-40B4-BE49-F238E27FC236}">
                  <a16:creationId xmlns:a16="http://schemas.microsoft.com/office/drawing/2014/main" id="{CE5B676D-83A9-2461-A3C0-0AC2D5189DBB}"/>
                </a:ext>
              </a:extLst>
            </p:cNvPr>
            <p:cNvSpPr>
              <a:spLocks noChangeArrowheads="1"/>
            </p:cNvSpPr>
            <p:nvPr/>
          </p:nvSpPr>
          <p:spPr bwMode="auto">
            <a:xfrm>
              <a:off x="7551420" y="1906589"/>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66" name="Line 3429">
              <a:extLst>
                <a:ext uri="{FF2B5EF4-FFF2-40B4-BE49-F238E27FC236}">
                  <a16:creationId xmlns:a16="http://schemas.microsoft.com/office/drawing/2014/main" id="{BB113E3D-9C10-A2D9-11DD-AAF751859616}"/>
                </a:ext>
              </a:extLst>
            </p:cNvPr>
            <p:cNvSpPr>
              <a:spLocks noChangeShapeType="1"/>
            </p:cNvSpPr>
            <p:nvPr/>
          </p:nvSpPr>
          <p:spPr bwMode="auto">
            <a:xfrm>
              <a:off x="7527608" y="1912939"/>
              <a:ext cx="61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67" name="Line 3430">
              <a:extLst>
                <a:ext uri="{FF2B5EF4-FFF2-40B4-BE49-F238E27FC236}">
                  <a16:creationId xmlns:a16="http://schemas.microsoft.com/office/drawing/2014/main" id="{B5C1CFE4-76A9-EB8B-A2A3-86BC1A87C19D}"/>
                </a:ext>
              </a:extLst>
            </p:cNvPr>
            <p:cNvSpPr>
              <a:spLocks noChangeShapeType="1"/>
            </p:cNvSpPr>
            <p:nvPr/>
          </p:nvSpPr>
          <p:spPr bwMode="auto">
            <a:xfrm>
              <a:off x="7557770" y="188277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68" name="Oval 3432">
              <a:extLst>
                <a:ext uri="{FF2B5EF4-FFF2-40B4-BE49-F238E27FC236}">
                  <a16:creationId xmlns:a16="http://schemas.microsoft.com/office/drawing/2014/main" id="{0CB62A74-EA63-1019-C65B-483FC1DBAC45}"/>
                </a:ext>
              </a:extLst>
            </p:cNvPr>
            <p:cNvSpPr>
              <a:spLocks noChangeArrowheads="1"/>
            </p:cNvSpPr>
            <p:nvPr/>
          </p:nvSpPr>
          <p:spPr bwMode="auto">
            <a:xfrm>
              <a:off x="7208520" y="3527428"/>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69" name="Line 3433">
              <a:extLst>
                <a:ext uri="{FF2B5EF4-FFF2-40B4-BE49-F238E27FC236}">
                  <a16:creationId xmlns:a16="http://schemas.microsoft.com/office/drawing/2014/main" id="{5629C112-F453-2B00-612A-C225B8D1C026}"/>
                </a:ext>
              </a:extLst>
            </p:cNvPr>
            <p:cNvSpPr>
              <a:spLocks noChangeShapeType="1"/>
            </p:cNvSpPr>
            <p:nvPr/>
          </p:nvSpPr>
          <p:spPr bwMode="auto">
            <a:xfrm>
              <a:off x="7186295" y="3535365"/>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70" name="Line 3434">
              <a:extLst>
                <a:ext uri="{FF2B5EF4-FFF2-40B4-BE49-F238E27FC236}">
                  <a16:creationId xmlns:a16="http://schemas.microsoft.com/office/drawing/2014/main" id="{74BDD3FD-37FC-BE6E-7B86-BAD86B546437}"/>
                </a:ext>
              </a:extLst>
            </p:cNvPr>
            <p:cNvSpPr>
              <a:spLocks noChangeShapeType="1"/>
            </p:cNvSpPr>
            <p:nvPr/>
          </p:nvSpPr>
          <p:spPr bwMode="auto">
            <a:xfrm>
              <a:off x="7216458" y="3505203"/>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71" name="Oval 3436">
              <a:extLst>
                <a:ext uri="{FF2B5EF4-FFF2-40B4-BE49-F238E27FC236}">
                  <a16:creationId xmlns:a16="http://schemas.microsoft.com/office/drawing/2014/main" id="{205F5726-BF7A-9802-E68D-5DF378814BBE}"/>
                </a:ext>
              </a:extLst>
            </p:cNvPr>
            <p:cNvSpPr>
              <a:spLocks noChangeArrowheads="1"/>
            </p:cNvSpPr>
            <p:nvPr/>
          </p:nvSpPr>
          <p:spPr bwMode="auto">
            <a:xfrm>
              <a:off x="7649845" y="1906589"/>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72" name="Line 3437">
              <a:extLst>
                <a:ext uri="{FF2B5EF4-FFF2-40B4-BE49-F238E27FC236}">
                  <a16:creationId xmlns:a16="http://schemas.microsoft.com/office/drawing/2014/main" id="{71B02B68-C671-AEEA-8228-A31781F0F5DC}"/>
                </a:ext>
              </a:extLst>
            </p:cNvPr>
            <p:cNvSpPr>
              <a:spLocks noChangeShapeType="1"/>
            </p:cNvSpPr>
            <p:nvPr/>
          </p:nvSpPr>
          <p:spPr bwMode="auto">
            <a:xfrm>
              <a:off x="7626033" y="1912939"/>
              <a:ext cx="61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73" name="Line 3438">
              <a:extLst>
                <a:ext uri="{FF2B5EF4-FFF2-40B4-BE49-F238E27FC236}">
                  <a16:creationId xmlns:a16="http://schemas.microsoft.com/office/drawing/2014/main" id="{37BCB4B4-1781-0C6A-2E2A-10A2AD6D2973}"/>
                </a:ext>
              </a:extLst>
            </p:cNvPr>
            <p:cNvSpPr>
              <a:spLocks noChangeShapeType="1"/>
            </p:cNvSpPr>
            <p:nvPr/>
          </p:nvSpPr>
          <p:spPr bwMode="auto">
            <a:xfrm>
              <a:off x="7657783" y="188277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74" name="Oval 3440">
              <a:extLst>
                <a:ext uri="{FF2B5EF4-FFF2-40B4-BE49-F238E27FC236}">
                  <a16:creationId xmlns:a16="http://schemas.microsoft.com/office/drawing/2014/main" id="{FE6B95C5-ACA5-039C-D152-E0EC34ED6EEC}"/>
                </a:ext>
              </a:extLst>
            </p:cNvPr>
            <p:cNvSpPr>
              <a:spLocks noChangeArrowheads="1"/>
            </p:cNvSpPr>
            <p:nvPr/>
          </p:nvSpPr>
          <p:spPr bwMode="auto">
            <a:xfrm>
              <a:off x="7071995" y="3527428"/>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75" name="Line 3441">
              <a:extLst>
                <a:ext uri="{FF2B5EF4-FFF2-40B4-BE49-F238E27FC236}">
                  <a16:creationId xmlns:a16="http://schemas.microsoft.com/office/drawing/2014/main" id="{E353872B-3103-07D5-210A-18EEAC975070}"/>
                </a:ext>
              </a:extLst>
            </p:cNvPr>
            <p:cNvSpPr>
              <a:spLocks noChangeShapeType="1"/>
            </p:cNvSpPr>
            <p:nvPr/>
          </p:nvSpPr>
          <p:spPr bwMode="auto">
            <a:xfrm>
              <a:off x="7048183" y="3535365"/>
              <a:ext cx="61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76" name="Line 3442">
              <a:extLst>
                <a:ext uri="{FF2B5EF4-FFF2-40B4-BE49-F238E27FC236}">
                  <a16:creationId xmlns:a16="http://schemas.microsoft.com/office/drawing/2014/main" id="{6EA9FA38-1B4A-9F51-5760-56C2EA826A29}"/>
                </a:ext>
              </a:extLst>
            </p:cNvPr>
            <p:cNvSpPr>
              <a:spLocks noChangeShapeType="1"/>
            </p:cNvSpPr>
            <p:nvPr/>
          </p:nvSpPr>
          <p:spPr bwMode="auto">
            <a:xfrm>
              <a:off x="7079933" y="3505203"/>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77" name="Oval 3444">
              <a:extLst>
                <a:ext uri="{FF2B5EF4-FFF2-40B4-BE49-F238E27FC236}">
                  <a16:creationId xmlns:a16="http://schemas.microsoft.com/office/drawing/2014/main" id="{61233EC3-2A2C-52EA-B735-90A20B77FB23}"/>
                </a:ext>
              </a:extLst>
            </p:cNvPr>
            <p:cNvSpPr>
              <a:spLocks noChangeArrowheads="1"/>
            </p:cNvSpPr>
            <p:nvPr/>
          </p:nvSpPr>
          <p:spPr bwMode="auto">
            <a:xfrm>
              <a:off x="7786370" y="1906589"/>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78" name="Line 3445">
              <a:extLst>
                <a:ext uri="{FF2B5EF4-FFF2-40B4-BE49-F238E27FC236}">
                  <a16:creationId xmlns:a16="http://schemas.microsoft.com/office/drawing/2014/main" id="{7399EF9E-7EF6-25CE-C2E6-C60FEFCD582E}"/>
                </a:ext>
              </a:extLst>
            </p:cNvPr>
            <p:cNvSpPr>
              <a:spLocks noChangeShapeType="1"/>
            </p:cNvSpPr>
            <p:nvPr/>
          </p:nvSpPr>
          <p:spPr bwMode="auto">
            <a:xfrm>
              <a:off x="7764145" y="1912939"/>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79" name="Line 3446">
              <a:extLst>
                <a:ext uri="{FF2B5EF4-FFF2-40B4-BE49-F238E27FC236}">
                  <a16:creationId xmlns:a16="http://schemas.microsoft.com/office/drawing/2014/main" id="{0D344625-B31F-DC9A-C051-1FFF48FB2A36}"/>
                </a:ext>
              </a:extLst>
            </p:cNvPr>
            <p:cNvSpPr>
              <a:spLocks noChangeShapeType="1"/>
            </p:cNvSpPr>
            <p:nvPr/>
          </p:nvSpPr>
          <p:spPr bwMode="auto">
            <a:xfrm>
              <a:off x="7794308" y="188277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80" name="Oval 3448">
              <a:extLst>
                <a:ext uri="{FF2B5EF4-FFF2-40B4-BE49-F238E27FC236}">
                  <a16:creationId xmlns:a16="http://schemas.microsoft.com/office/drawing/2014/main" id="{D3060057-E39D-6556-6234-572E9925FAFC}"/>
                </a:ext>
              </a:extLst>
            </p:cNvPr>
            <p:cNvSpPr>
              <a:spLocks noChangeArrowheads="1"/>
            </p:cNvSpPr>
            <p:nvPr/>
          </p:nvSpPr>
          <p:spPr bwMode="auto">
            <a:xfrm>
              <a:off x="6865620" y="3467103"/>
              <a:ext cx="23812"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81" name="Line 3449">
              <a:extLst>
                <a:ext uri="{FF2B5EF4-FFF2-40B4-BE49-F238E27FC236}">
                  <a16:creationId xmlns:a16="http://schemas.microsoft.com/office/drawing/2014/main" id="{E6C4A7DB-A951-A7E5-3A6A-EAD1C4438E03}"/>
                </a:ext>
              </a:extLst>
            </p:cNvPr>
            <p:cNvSpPr>
              <a:spLocks noChangeShapeType="1"/>
            </p:cNvSpPr>
            <p:nvPr/>
          </p:nvSpPr>
          <p:spPr bwMode="auto">
            <a:xfrm>
              <a:off x="6843395" y="3473453"/>
              <a:ext cx="60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82" name="Line 3450">
              <a:extLst>
                <a:ext uri="{FF2B5EF4-FFF2-40B4-BE49-F238E27FC236}">
                  <a16:creationId xmlns:a16="http://schemas.microsoft.com/office/drawing/2014/main" id="{4F4DA8DA-EA19-1338-6FA4-75ECA47FFC8C}"/>
                </a:ext>
              </a:extLst>
            </p:cNvPr>
            <p:cNvSpPr>
              <a:spLocks noChangeShapeType="1"/>
            </p:cNvSpPr>
            <p:nvPr/>
          </p:nvSpPr>
          <p:spPr bwMode="auto">
            <a:xfrm>
              <a:off x="6873558" y="3443290"/>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83" name="Oval 3452">
              <a:extLst>
                <a:ext uri="{FF2B5EF4-FFF2-40B4-BE49-F238E27FC236}">
                  <a16:creationId xmlns:a16="http://schemas.microsoft.com/office/drawing/2014/main" id="{44663C9E-3769-ABCE-2F90-648C6477FE16}"/>
                </a:ext>
              </a:extLst>
            </p:cNvPr>
            <p:cNvSpPr>
              <a:spLocks noChangeArrowheads="1"/>
            </p:cNvSpPr>
            <p:nvPr/>
          </p:nvSpPr>
          <p:spPr bwMode="auto">
            <a:xfrm>
              <a:off x="7984808" y="1906589"/>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p>
          </p:txBody>
        </p:sp>
        <p:sp>
          <p:nvSpPr>
            <p:cNvPr id="11484" name="Line 3453">
              <a:extLst>
                <a:ext uri="{FF2B5EF4-FFF2-40B4-BE49-F238E27FC236}">
                  <a16:creationId xmlns:a16="http://schemas.microsoft.com/office/drawing/2014/main" id="{F7528287-B7DC-8568-7AF3-23B02C49586F}"/>
                </a:ext>
              </a:extLst>
            </p:cNvPr>
            <p:cNvSpPr>
              <a:spLocks noChangeShapeType="1"/>
            </p:cNvSpPr>
            <p:nvPr/>
          </p:nvSpPr>
          <p:spPr bwMode="auto">
            <a:xfrm>
              <a:off x="7960995" y="1912939"/>
              <a:ext cx="61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85" name="Line 3454">
              <a:extLst>
                <a:ext uri="{FF2B5EF4-FFF2-40B4-BE49-F238E27FC236}">
                  <a16:creationId xmlns:a16="http://schemas.microsoft.com/office/drawing/2014/main" id="{9799F3E1-D6E2-AA57-8A71-8F0E1B364AA4}"/>
                </a:ext>
              </a:extLst>
            </p:cNvPr>
            <p:cNvSpPr>
              <a:spLocks noChangeShapeType="1"/>
            </p:cNvSpPr>
            <p:nvPr/>
          </p:nvSpPr>
          <p:spPr bwMode="auto">
            <a:xfrm>
              <a:off x="7991158" y="1882776"/>
              <a:ext cx="0" cy="619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86" name="Line 3456">
              <a:extLst>
                <a:ext uri="{FF2B5EF4-FFF2-40B4-BE49-F238E27FC236}">
                  <a16:creationId xmlns:a16="http://schemas.microsoft.com/office/drawing/2014/main" id="{C027F95B-DC58-2035-87B3-E55984432A59}"/>
                </a:ext>
              </a:extLst>
            </p:cNvPr>
            <p:cNvSpPr>
              <a:spLocks noChangeShapeType="1"/>
            </p:cNvSpPr>
            <p:nvPr/>
          </p:nvSpPr>
          <p:spPr bwMode="auto">
            <a:xfrm>
              <a:off x="5216208" y="1425576"/>
              <a:ext cx="3300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87" name="Line 3457">
              <a:extLst>
                <a:ext uri="{FF2B5EF4-FFF2-40B4-BE49-F238E27FC236}">
                  <a16:creationId xmlns:a16="http://schemas.microsoft.com/office/drawing/2014/main" id="{5311DE87-450A-34A4-7E66-47A886F6BCA8}"/>
                </a:ext>
              </a:extLst>
            </p:cNvPr>
            <p:cNvSpPr>
              <a:spLocks noChangeShapeType="1"/>
            </p:cNvSpPr>
            <p:nvPr/>
          </p:nvSpPr>
          <p:spPr bwMode="auto">
            <a:xfrm>
              <a:off x="5216208" y="4029078"/>
              <a:ext cx="3300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88" name="Line 3458">
              <a:extLst>
                <a:ext uri="{FF2B5EF4-FFF2-40B4-BE49-F238E27FC236}">
                  <a16:creationId xmlns:a16="http://schemas.microsoft.com/office/drawing/2014/main" id="{0215D53F-A695-A65B-E98A-C01AD444BA6B}"/>
                </a:ext>
              </a:extLst>
            </p:cNvPr>
            <p:cNvSpPr>
              <a:spLocks noChangeShapeType="1"/>
            </p:cNvSpPr>
            <p:nvPr/>
          </p:nvSpPr>
          <p:spPr bwMode="auto">
            <a:xfrm flipV="1">
              <a:off x="8516620" y="1425576"/>
              <a:ext cx="0" cy="26035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89" name="Line 3459">
              <a:extLst>
                <a:ext uri="{FF2B5EF4-FFF2-40B4-BE49-F238E27FC236}">
                  <a16:creationId xmlns:a16="http://schemas.microsoft.com/office/drawing/2014/main" id="{CFC33B4A-7B34-3B8A-292A-4624F1F5B3C0}"/>
                </a:ext>
              </a:extLst>
            </p:cNvPr>
            <p:cNvSpPr>
              <a:spLocks noChangeShapeType="1"/>
            </p:cNvSpPr>
            <p:nvPr/>
          </p:nvSpPr>
          <p:spPr bwMode="auto">
            <a:xfrm flipV="1">
              <a:off x="5216208" y="1425576"/>
              <a:ext cx="0" cy="26035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90" name="Line 3460">
              <a:extLst>
                <a:ext uri="{FF2B5EF4-FFF2-40B4-BE49-F238E27FC236}">
                  <a16:creationId xmlns:a16="http://schemas.microsoft.com/office/drawing/2014/main" id="{5F415455-BA6F-7C3D-A3C7-47797676FB42}"/>
                </a:ext>
              </a:extLst>
            </p:cNvPr>
            <p:cNvSpPr>
              <a:spLocks noChangeShapeType="1"/>
            </p:cNvSpPr>
            <p:nvPr/>
          </p:nvSpPr>
          <p:spPr bwMode="auto">
            <a:xfrm>
              <a:off x="5216208" y="4029078"/>
              <a:ext cx="3300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91" name="Line 3461">
              <a:extLst>
                <a:ext uri="{FF2B5EF4-FFF2-40B4-BE49-F238E27FC236}">
                  <a16:creationId xmlns:a16="http://schemas.microsoft.com/office/drawing/2014/main" id="{17A04CCE-83E4-EA0D-C25C-EE22552743C1}"/>
                </a:ext>
              </a:extLst>
            </p:cNvPr>
            <p:cNvSpPr>
              <a:spLocks noChangeShapeType="1"/>
            </p:cNvSpPr>
            <p:nvPr/>
          </p:nvSpPr>
          <p:spPr bwMode="auto">
            <a:xfrm flipV="1">
              <a:off x="5216208" y="1425576"/>
              <a:ext cx="0" cy="260350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92" name="Line 3462">
              <a:extLst>
                <a:ext uri="{FF2B5EF4-FFF2-40B4-BE49-F238E27FC236}">
                  <a16:creationId xmlns:a16="http://schemas.microsoft.com/office/drawing/2014/main" id="{B88CC49C-6CE9-3075-D901-C3D11BC06665}"/>
                </a:ext>
              </a:extLst>
            </p:cNvPr>
            <p:cNvSpPr>
              <a:spLocks noChangeShapeType="1"/>
            </p:cNvSpPr>
            <p:nvPr/>
          </p:nvSpPr>
          <p:spPr bwMode="auto">
            <a:xfrm flipV="1">
              <a:off x="5216208"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93" name="Line 3463">
              <a:extLst>
                <a:ext uri="{FF2B5EF4-FFF2-40B4-BE49-F238E27FC236}">
                  <a16:creationId xmlns:a16="http://schemas.microsoft.com/office/drawing/2014/main" id="{913B9108-3D53-F2EA-A8DA-C1A1DEC652F9}"/>
                </a:ext>
              </a:extLst>
            </p:cNvPr>
            <p:cNvSpPr>
              <a:spLocks noChangeShapeType="1"/>
            </p:cNvSpPr>
            <p:nvPr/>
          </p:nvSpPr>
          <p:spPr bwMode="auto">
            <a:xfrm>
              <a:off x="5216208"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94" name="Rectangle 3464">
              <a:extLst>
                <a:ext uri="{FF2B5EF4-FFF2-40B4-BE49-F238E27FC236}">
                  <a16:creationId xmlns:a16="http://schemas.microsoft.com/office/drawing/2014/main" id="{340D4DD4-49B5-7EB0-1601-1873847A17A3}"/>
                </a:ext>
              </a:extLst>
            </p:cNvPr>
            <p:cNvSpPr>
              <a:spLocks noChangeArrowheads="1"/>
            </p:cNvSpPr>
            <p:nvPr/>
          </p:nvSpPr>
          <p:spPr bwMode="auto">
            <a:xfrm>
              <a:off x="5192396" y="4052891"/>
              <a:ext cx="8496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495" name="Line 3465">
              <a:extLst>
                <a:ext uri="{FF2B5EF4-FFF2-40B4-BE49-F238E27FC236}">
                  <a16:creationId xmlns:a16="http://schemas.microsoft.com/office/drawing/2014/main" id="{C3A5599A-7FE5-5F28-0192-28C589B70ADC}"/>
                </a:ext>
              </a:extLst>
            </p:cNvPr>
            <p:cNvSpPr>
              <a:spLocks noChangeShapeType="1"/>
            </p:cNvSpPr>
            <p:nvPr/>
          </p:nvSpPr>
          <p:spPr bwMode="auto">
            <a:xfrm flipV="1">
              <a:off x="5625783"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96" name="Line 3466">
              <a:extLst>
                <a:ext uri="{FF2B5EF4-FFF2-40B4-BE49-F238E27FC236}">
                  <a16:creationId xmlns:a16="http://schemas.microsoft.com/office/drawing/2014/main" id="{F9A6013B-4316-9D28-A45D-C6DA6EC15AC5}"/>
                </a:ext>
              </a:extLst>
            </p:cNvPr>
            <p:cNvSpPr>
              <a:spLocks noChangeShapeType="1"/>
            </p:cNvSpPr>
            <p:nvPr/>
          </p:nvSpPr>
          <p:spPr bwMode="auto">
            <a:xfrm>
              <a:off x="5625783"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97" name="Rectangle 3467">
              <a:extLst>
                <a:ext uri="{FF2B5EF4-FFF2-40B4-BE49-F238E27FC236}">
                  <a16:creationId xmlns:a16="http://schemas.microsoft.com/office/drawing/2014/main" id="{47D561D6-A27A-22A8-2FF8-9DD620D0479A}"/>
                </a:ext>
              </a:extLst>
            </p:cNvPr>
            <p:cNvSpPr>
              <a:spLocks noChangeArrowheads="1"/>
            </p:cNvSpPr>
            <p:nvPr/>
          </p:nvSpPr>
          <p:spPr bwMode="auto">
            <a:xfrm>
              <a:off x="5557521" y="4052891"/>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1.5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498" name="Line 3468">
              <a:extLst>
                <a:ext uri="{FF2B5EF4-FFF2-40B4-BE49-F238E27FC236}">
                  <a16:creationId xmlns:a16="http://schemas.microsoft.com/office/drawing/2014/main" id="{818FA66F-DA97-7DAE-A3D9-6D4C2FE77325}"/>
                </a:ext>
              </a:extLst>
            </p:cNvPr>
            <p:cNvSpPr>
              <a:spLocks noChangeShapeType="1"/>
            </p:cNvSpPr>
            <p:nvPr/>
          </p:nvSpPr>
          <p:spPr bwMode="auto">
            <a:xfrm flipV="1">
              <a:off x="6036945"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99" name="Line 3469">
              <a:extLst>
                <a:ext uri="{FF2B5EF4-FFF2-40B4-BE49-F238E27FC236}">
                  <a16:creationId xmlns:a16="http://schemas.microsoft.com/office/drawing/2014/main" id="{7670DB18-3D80-E418-51D5-9A02D607DBF9}"/>
                </a:ext>
              </a:extLst>
            </p:cNvPr>
            <p:cNvSpPr>
              <a:spLocks noChangeShapeType="1"/>
            </p:cNvSpPr>
            <p:nvPr/>
          </p:nvSpPr>
          <p:spPr bwMode="auto">
            <a:xfrm>
              <a:off x="6036945"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00" name="Rectangle 3470">
              <a:extLst>
                <a:ext uri="{FF2B5EF4-FFF2-40B4-BE49-F238E27FC236}">
                  <a16:creationId xmlns:a16="http://schemas.microsoft.com/office/drawing/2014/main" id="{E7963732-E446-9219-B740-569E5F2E906C}"/>
                </a:ext>
              </a:extLst>
            </p:cNvPr>
            <p:cNvSpPr>
              <a:spLocks noChangeArrowheads="1"/>
            </p:cNvSpPr>
            <p:nvPr/>
          </p:nvSpPr>
          <p:spPr bwMode="auto">
            <a:xfrm>
              <a:off x="6014720" y="4052891"/>
              <a:ext cx="8496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01" name="Line 3471">
              <a:extLst>
                <a:ext uri="{FF2B5EF4-FFF2-40B4-BE49-F238E27FC236}">
                  <a16:creationId xmlns:a16="http://schemas.microsoft.com/office/drawing/2014/main" id="{341FD3B1-D8AD-FC86-E74F-9880C9D3D407}"/>
                </a:ext>
              </a:extLst>
            </p:cNvPr>
            <p:cNvSpPr>
              <a:spLocks noChangeShapeType="1"/>
            </p:cNvSpPr>
            <p:nvPr/>
          </p:nvSpPr>
          <p:spPr bwMode="auto">
            <a:xfrm flipV="1">
              <a:off x="6448108"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02" name="Line 3472">
              <a:extLst>
                <a:ext uri="{FF2B5EF4-FFF2-40B4-BE49-F238E27FC236}">
                  <a16:creationId xmlns:a16="http://schemas.microsoft.com/office/drawing/2014/main" id="{A8D4B12F-7E61-E361-1838-B6C09D0FA130}"/>
                </a:ext>
              </a:extLst>
            </p:cNvPr>
            <p:cNvSpPr>
              <a:spLocks noChangeShapeType="1"/>
            </p:cNvSpPr>
            <p:nvPr/>
          </p:nvSpPr>
          <p:spPr bwMode="auto">
            <a:xfrm>
              <a:off x="6448108"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03" name="Rectangle 3473">
              <a:extLst>
                <a:ext uri="{FF2B5EF4-FFF2-40B4-BE49-F238E27FC236}">
                  <a16:creationId xmlns:a16="http://schemas.microsoft.com/office/drawing/2014/main" id="{5D3C44D4-2BB5-4961-6BE5-C7A7FC25AF3D}"/>
                </a:ext>
              </a:extLst>
            </p:cNvPr>
            <p:cNvSpPr>
              <a:spLocks noChangeArrowheads="1"/>
            </p:cNvSpPr>
            <p:nvPr/>
          </p:nvSpPr>
          <p:spPr bwMode="auto">
            <a:xfrm>
              <a:off x="6379845" y="4052891"/>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2.5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04" name="Line 3474">
              <a:extLst>
                <a:ext uri="{FF2B5EF4-FFF2-40B4-BE49-F238E27FC236}">
                  <a16:creationId xmlns:a16="http://schemas.microsoft.com/office/drawing/2014/main" id="{A409DD42-D998-81CF-D83D-3565F14D0491}"/>
                </a:ext>
              </a:extLst>
            </p:cNvPr>
            <p:cNvSpPr>
              <a:spLocks noChangeShapeType="1"/>
            </p:cNvSpPr>
            <p:nvPr/>
          </p:nvSpPr>
          <p:spPr bwMode="auto">
            <a:xfrm flipV="1">
              <a:off x="6865620"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05" name="Line 3475">
              <a:extLst>
                <a:ext uri="{FF2B5EF4-FFF2-40B4-BE49-F238E27FC236}">
                  <a16:creationId xmlns:a16="http://schemas.microsoft.com/office/drawing/2014/main" id="{E83D002F-E580-F2BA-98D7-7D013B30B1AB}"/>
                </a:ext>
              </a:extLst>
            </p:cNvPr>
            <p:cNvSpPr>
              <a:spLocks noChangeShapeType="1"/>
            </p:cNvSpPr>
            <p:nvPr/>
          </p:nvSpPr>
          <p:spPr bwMode="auto">
            <a:xfrm>
              <a:off x="6865620"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06" name="Rectangle 3476">
              <a:extLst>
                <a:ext uri="{FF2B5EF4-FFF2-40B4-BE49-F238E27FC236}">
                  <a16:creationId xmlns:a16="http://schemas.microsoft.com/office/drawing/2014/main" id="{E218C0C5-C280-D70B-8377-0CB994C3E9D9}"/>
                </a:ext>
              </a:extLst>
            </p:cNvPr>
            <p:cNvSpPr>
              <a:spLocks noChangeArrowheads="1"/>
            </p:cNvSpPr>
            <p:nvPr/>
          </p:nvSpPr>
          <p:spPr bwMode="auto">
            <a:xfrm>
              <a:off x="6843395" y="4052891"/>
              <a:ext cx="8496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07" name="Line 3477">
              <a:extLst>
                <a:ext uri="{FF2B5EF4-FFF2-40B4-BE49-F238E27FC236}">
                  <a16:creationId xmlns:a16="http://schemas.microsoft.com/office/drawing/2014/main" id="{F61B6877-7276-C994-2BD0-87C5D1ED0555}"/>
                </a:ext>
              </a:extLst>
            </p:cNvPr>
            <p:cNvSpPr>
              <a:spLocks noChangeShapeType="1"/>
            </p:cNvSpPr>
            <p:nvPr/>
          </p:nvSpPr>
          <p:spPr bwMode="auto">
            <a:xfrm flipV="1">
              <a:off x="7276783"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08" name="Line 3478">
              <a:extLst>
                <a:ext uri="{FF2B5EF4-FFF2-40B4-BE49-F238E27FC236}">
                  <a16:creationId xmlns:a16="http://schemas.microsoft.com/office/drawing/2014/main" id="{16F7AF13-A00B-E8BE-D002-27CA04A900F3}"/>
                </a:ext>
              </a:extLst>
            </p:cNvPr>
            <p:cNvSpPr>
              <a:spLocks noChangeShapeType="1"/>
            </p:cNvSpPr>
            <p:nvPr/>
          </p:nvSpPr>
          <p:spPr bwMode="auto">
            <a:xfrm>
              <a:off x="7276783"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09" name="Rectangle 3479">
              <a:extLst>
                <a:ext uri="{FF2B5EF4-FFF2-40B4-BE49-F238E27FC236}">
                  <a16:creationId xmlns:a16="http://schemas.microsoft.com/office/drawing/2014/main" id="{87B161FF-D6CB-8379-AFFB-698D7BECDE13}"/>
                </a:ext>
              </a:extLst>
            </p:cNvPr>
            <p:cNvSpPr>
              <a:spLocks noChangeArrowheads="1"/>
            </p:cNvSpPr>
            <p:nvPr/>
          </p:nvSpPr>
          <p:spPr bwMode="auto">
            <a:xfrm>
              <a:off x="7208520" y="4052891"/>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3.5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10" name="Line 3480">
              <a:extLst>
                <a:ext uri="{FF2B5EF4-FFF2-40B4-BE49-F238E27FC236}">
                  <a16:creationId xmlns:a16="http://schemas.microsoft.com/office/drawing/2014/main" id="{6DE580D8-98A4-99E4-CE22-867116F6D882}"/>
                </a:ext>
              </a:extLst>
            </p:cNvPr>
            <p:cNvSpPr>
              <a:spLocks noChangeShapeType="1"/>
            </p:cNvSpPr>
            <p:nvPr/>
          </p:nvSpPr>
          <p:spPr bwMode="auto">
            <a:xfrm flipV="1">
              <a:off x="7687945"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11" name="Line 3481">
              <a:extLst>
                <a:ext uri="{FF2B5EF4-FFF2-40B4-BE49-F238E27FC236}">
                  <a16:creationId xmlns:a16="http://schemas.microsoft.com/office/drawing/2014/main" id="{6D3D419B-7E39-8608-0857-9F555B69E204}"/>
                </a:ext>
              </a:extLst>
            </p:cNvPr>
            <p:cNvSpPr>
              <a:spLocks noChangeShapeType="1"/>
            </p:cNvSpPr>
            <p:nvPr/>
          </p:nvSpPr>
          <p:spPr bwMode="auto">
            <a:xfrm>
              <a:off x="7687945"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12" name="Rectangle 3482">
              <a:extLst>
                <a:ext uri="{FF2B5EF4-FFF2-40B4-BE49-F238E27FC236}">
                  <a16:creationId xmlns:a16="http://schemas.microsoft.com/office/drawing/2014/main" id="{912FFC66-3F10-80A3-BA92-EB9783E7C08C}"/>
                </a:ext>
              </a:extLst>
            </p:cNvPr>
            <p:cNvSpPr>
              <a:spLocks noChangeArrowheads="1"/>
            </p:cNvSpPr>
            <p:nvPr/>
          </p:nvSpPr>
          <p:spPr bwMode="auto">
            <a:xfrm>
              <a:off x="7664133" y="4052891"/>
              <a:ext cx="8496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13" name="Line 3483">
              <a:extLst>
                <a:ext uri="{FF2B5EF4-FFF2-40B4-BE49-F238E27FC236}">
                  <a16:creationId xmlns:a16="http://schemas.microsoft.com/office/drawing/2014/main" id="{65A23E53-C590-0E80-2F88-9B81311546C6}"/>
                </a:ext>
              </a:extLst>
            </p:cNvPr>
            <p:cNvSpPr>
              <a:spLocks noChangeShapeType="1"/>
            </p:cNvSpPr>
            <p:nvPr/>
          </p:nvSpPr>
          <p:spPr bwMode="auto">
            <a:xfrm flipV="1">
              <a:off x="8099108"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14" name="Line 3484">
              <a:extLst>
                <a:ext uri="{FF2B5EF4-FFF2-40B4-BE49-F238E27FC236}">
                  <a16:creationId xmlns:a16="http://schemas.microsoft.com/office/drawing/2014/main" id="{AEBC2320-954F-EEC6-0C49-1A78B0953BFF}"/>
                </a:ext>
              </a:extLst>
            </p:cNvPr>
            <p:cNvSpPr>
              <a:spLocks noChangeShapeType="1"/>
            </p:cNvSpPr>
            <p:nvPr/>
          </p:nvSpPr>
          <p:spPr bwMode="auto">
            <a:xfrm>
              <a:off x="8099108"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15" name="Rectangle 3485">
              <a:extLst>
                <a:ext uri="{FF2B5EF4-FFF2-40B4-BE49-F238E27FC236}">
                  <a16:creationId xmlns:a16="http://schemas.microsoft.com/office/drawing/2014/main" id="{D4D9032A-B710-B473-CA62-9872C5C76683}"/>
                </a:ext>
              </a:extLst>
            </p:cNvPr>
            <p:cNvSpPr>
              <a:spLocks noChangeArrowheads="1"/>
            </p:cNvSpPr>
            <p:nvPr/>
          </p:nvSpPr>
          <p:spPr bwMode="auto">
            <a:xfrm>
              <a:off x="8029258" y="4052891"/>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4.5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16" name="Line 3486">
              <a:extLst>
                <a:ext uri="{FF2B5EF4-FFF2-40B4-BE49-F238E27FC236}">
                  <a16:creationId xmlns:a16="http://schemas.microsoft.com/office/drawing/2014/main" id="{B209E002-5363-092D-C0F0-B076D284C673}"/>
                </a:ext>
              </a:extLst>
            </p:cNvPr>
            <p:cNvSpPr>
              <a:spLocks noChangeShapeType="1"/>
            </p:cNvSpPr>
            <p:nvPr/>
          </p:nvSpPr>
          <p:spPr bwMode="auto">
            <a:xfrm flipV="1">
              <a:off x="8516620" y="399097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17" name="Line 3487">
              <a:extLst>
                <a:ext uri="{FF2B5EF4-FFF2-40B4-BE49-F238E27FC236}">
                  <a16:creationId xmlns:a16="http://schemas.microsoft.com/office/drawing/2014/main" id="{680161C8-31F8-4C83-4BB9-4EA289EA04F2}"/>
                </a:ext>
              </a:extLst>
            </p:cNvPr>
            <p:cNvSpPr>
              <a:spLocks noChangeShapeType="1"/>
            </p:cNvSpPr>
            <p:nvPr/>
          </p:nvSpPr>
          <p:spPr bwMode="auto">
            <a:xfrm>
              <a:off x="8516620" y="142557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18" name="Rectangle 3488">
              <a:extLst>
                <a:ext uri="{FF2B5EF4-FFF2-40B4-BE49-F238E27FC236}">
                  <a16:creationId xmlns:a16="http://schemas.microsoft.com/office/drawing/2014/main" id="{577C0A2D-2C5B-171B-EAE4-ACDCFD5F103F}"/>
                </a:ext>
              </a:extLst>
            </p:cNvPr>
            <p:cNvSpPr>
              <a:spLocks noChangeArrowheads="1"/>
            </p:cNvSpPr>
            <p:nvPr/>
          </p:nvSpPr>
          <p:spPr bwMode="auto">
            <a:xfrm>
              <a:off x="8494395" y="4052891"/>
              <a:ext cx="8496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19" name="Line 3489">
              <a:extLst>
                <a:ext uri="{FF2B5EF4-FFF2-40B4-BE49-F238E27FC236}">
                  <a16:creationId xmlns:a16="http://schemas.microsoft.com/office/drawing/2014/main" id="{84B6CF0C-B8A1-970D-94E5-0430AC69CB6D}"/>
                </a:ext>
              </a:extLst>
            </p:cNvPr>
            <p:cNvSpPr>
              <a:spLocks noChangeShapeType="1"/>
            </p:cNvSpPr>
            <p:nvPr/>
          </p:nvSpPr>
          <p:spPr bwMode="auto">
            <a:xfrm>
              <a:off x="5216208" y="4029078"/>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20" name="Line 3490">
              <a:extLst>
                <a:ext uri="{FF2B5EF4-FFF2-40B4-BE49-F238E27FC236}">
                  <a16:creationId xmlns:a16="http://schemas.microsoft.com/office/drawing/2014/main" id="{492978F5-56E4-7163-C7B1-CB22A425F81A}"/>
                </a:ext>
              </a:extLst>
            </p:cNvPr>
            <p:cNvSpPr>
              <a:spLocks noChangeShapeType="1"/>
            </p:cNvSpPr>
            <p:nvPr/>
          </p:nvSpPr>
          <p:spPr bwMode="auto">
            <a:xfrm flipH="1">
              <a:off x="8478520" y="402907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21" name="Rectangle 3491">
              <a:extLst>
                <a:ext uri="{FF2B5EF4-FFF2-40B4-BE49-F238E27FC236}">
                  <a16:creationId xmlns:a16="http://schemas.microsoft.com/office/drawing/2014/main" id="{9A9F3F95-1203-6A79-46B6-9F0C23916D2C}"/>
                </a:ext>
              </a:extLst>
            </p:cNvPr>
            <p:cNvSpPr>
              <a:spLocks noChangeArrowheads="1"/>
            </p:cNvSpPr>
            <p:nvPr/>
          </p:nvSpPr>
          <p:spPr bwMode="auto">
            <a:xfrm>
              <a:off x="4974781" y="3940178"/>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0.1</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522" name="Line 3492">
              <a:extLst>
                <a:ext uri="{FF2B5EF4-FFF2-40B4-BE49-F238E27FC236}">
                  <a16:creationId xmlns:a16="http://schemas.microsoft.com/office/drawing/2014/main" id="{B450058C-B388-6F77-C060-1D8DB3455655}"/>
                </a:ext>
              </a:extLst>
            </p:cNvPr>
            <p:cNvSpPr>
              <a:spLocks noChangeShapeType="1"/>
            </p:cNvSpPr>
            <p:nvPr/>
          </p:nvSpPr>
          <p:spPr bwMode="auto">
            <a:xfrm>
              <a:off x="5216208" y="3702053"/>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23" name="Line 3493">
              <a:extLst>
                <a:ext uri="{FF2B5EF4-FFF2-40B4-BE49-F238E27FC236}">
                  <a16:creationId xmlns:a16="http://schemas.microsoft.com/office/drawing/2014/main" id="{476E616D-6F6B-A6BD-03C6-D624181BAD81}"/>
                </a:ext>
              </a:extLst>
            </p:cNvPr>
            <p:cNvSpPr>
              <a:spLocks noChangeShapeType="1"/>
            </p:cNvSpPr>
            <p:nvPr/>
          </p:nvSpPr>
          <p:spPr bwMode="auto">
            <a:xfrm flipH="1">
              <a:off x="8478520" y="370205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24" name="Line 3495">
              <a:extLst>
                <a:ext uri="{FF2B5EF4-FFF2-40B4-BE49-F238E27FC236}">
                  <a16:creationId xmlns:a16="http://schemas.microsoft.com/office/drawing/2014/main" id="{DCCA36F1-CBEF-6D9B-3180-C7F77379B559}"/>
                </a:ext>
              </a:extLst>
            </p:cNvPr>
            <p:cNvSpPr>
              <a:spLocks noChangeShapeType="1"/>
            </p:cNvSpPr>
            <p:nvPr/>
          </p:nvSpPr>
          <p:spPr bwMode="auto">
            <a:xfrm>
              <a:off x="5216208" y="3375028"/>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25" name="Line 3496">
              <a:extLst>
                <a:ext uri="{FF2B5EF4-FFF2-40B4-BE49-F238E27FC236}">
                  <a16:creationId xmlns:a16="http://schemas.microsoft.com/office/drawing/2014/main" id="{9F9C47FE-EC5C-2759-379A-654866F18A33}"/>
                </a:ext>
              </a:extLst>
            </p:cNvPr>
            <p:cNvSpPr>
              <a:spLocks noChangeShapeType="1"/>
            </p:cNvSpPr>
            <p:nvPr/>
          </p:nvSpPr>
          <p:spPr bwMode="auto">
            <a:xfrm flipH="1">
              <a:off x="8478520" y="337502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26" name="Rectangle 3497">
              <a:extLst>
                <a:ext uri="{FF2B5EF4-FFF2-40B4-BE49-F238E27FC236}">
                  <a16:creationId xmlns:a16="http://schemas.microsoft.com/office/drawing/2014/main" id="{DEF9BD94-95B8-6744-0A35-DA944748FF27}"/>
                </a:ext>
              </a:extLst>
            </p:cNvPr>
            <p:cNvSpPr>
              <a:spLocks noChangeArrowheads="1"/>
            </p:cNvSpPr>
            <p:nvPr/>
          </p:nvSpPr>
          <p:spPr bwMode="auto">
            <a:xfrm>
              <a:off x="4974781" y="3286128"/>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27" name="Line 3498">
              <a:extLst>
                <a:ext uri="{FF2B5EF4-FFF2-40B4-BE49-F238E27FC236}">
                  <a16:creationId xmlns:a16="http://schemas.microsoft.com/office/drawing/2014/main" id="{A30B3B96-08E2-EE9B-AEAD-5604EF53AEB1}"/>
                </a:ext>
              </a:extLst>
            </p:cNvPr>
            <p:cNvSpPr>
              <a:spLocks noChangeShapeType="1"/>
            </p:cNvSpPr>
            <p:nvPr/>
          </p:nvSpPr>
          <p:spPr bwMode="auto">
            <a:xfrm>
              <a:off x="5216208" y="3048002"/>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28" name="Line 3499">
              <a:extLst>
                <a:ext uri="{FF2B5EF4-FFF2-40B4-BE49-F238E27FC236}">
                  <a16:creationId xmlns:a16="http://schemas.microsoft.com/office/drawing/2014/main" id="{C566090F-523A-82A5-D3D3-B9359BEB7843}"/>
                </a:ext>
              </a:extLst>
            </p:cNvPr>
            <p:cNvSpPr>
              <a:spLocks noChangeShapeType="1"/>
            </p:cNvSpPr>
            <p:nvPr/>
          </p:nvSpPr>
          <p:spPr bwMode="auto">
            <a:xfrm flipH="1">
              <a:off x="8478520" y="3048002"/>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29" name="Line 3501">
              <a:extLst>
                <a:ext uri="{FF2B5EF4-FFF2-40B4-BE49-F238E27FC236}">
                  <a16:creationId xmlns:a16="http://schemas.microsoft.com/office/drawing/2014/main" id="{EE4488A0-46AE-72D9-EFCC-EBDDF629C3A6}"/>
                </a:ext>
              </a:extLst>
            </p:cNvPr>
            <p:cNvSpPr>
              <a:spLocks noChangeShapeType="1"/>
            </p:cNvSpPr>
            <p:nvPr/>
          </p:nvSpPr>
          <p:spPr bwMode="auto">
            <a:xfrm>
              <a:off x="5216208" y="2720977"/>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30" name="Line 3502">
              <a:extLst>
                <a:ext uri="{FF2B5EF4-FFF2-40B4-BE49-F238E27FC236}">
                  <a16:creationId xmlns:a16="http://schemas.microsoft.com/office/drawing/2014/main" id="{14E2EF9F-4CF7-3CB5-1472-EAD348035E2D}"/>
                </a:ext>
              </a:extLst>
            </p:cNvPr>
            <p:cNvSpPr>
              <a:spLocks noChangeShapeType="1"/>
            </p:cNvSpPr>
            <p:nvPr/>
          </p:nvSpPr>
          <p:spPr bwMode="auto">
            <a:xfrm flipH="1">
              <a:off x="8478520" y="2720977"/>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31" name="Rectangle 3503">
              <a:extLst>
                <a:ext uri="{FF2B5EF4-FFF2-40B4-BE49-F238E27FC236}">
                  <a16:creationId xmlns:a16="http://schemas.microsoft.com/office/drawing/2014/main" id="{F8CC93B5-BA45-ED23-105F-701C2FB11835}"/>
                </a:ext>
              </a:extLst>
            </p:cNvPr>
            <p:cNvSpPr>
              <a:spLocks noChangeArrowheads="1"/>
            </p:cNvSpPr>
            <p:nvPr/>
          </p:nvSpPr>
          <p:spPr bwMode="auto">
            <a:xfrm>
              <a:off x="4974781" y="2630490"/>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0.3</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32" name="Line 3504">
              <a:extLst>
                <a:ext uri="{FF2B5EF4-FFF2-40B4-BE49-F238E27FC236}">
                  <a16:creationId xmlns:a16="http://schemas.microsoft.com/office/drawing/2014/main" id="{41A4FE09-16EB-0D64-4851-D7B4D7403648}"/>
                </a:ext>
              </a:extLst>
            </p:cNvPr>
            <p:cNvSpPr>
              <a:spLocks noChangeShapeType="1"/>
            </p:cNvSpPr>
            <p:nvPr/>
          </p:nvSpPr>
          <p:spPr bwMode="auto">
            <a:xfrm>
              <a:off x="5216208" y="2400302"/>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33" name="Line 3505">
              <a:extLst>
                <a:ext uri="{FF2B5EF4-FFF2-40B4-BE49-F238E27FC236}">
                  <a16:creationId xmlns:a16="http://schemas.microsoft.com/office/drawing/2014/main" id="{B77ED9D2-2B11-5710-ABD2-05276997022D}"/>
                </a:ext>
              </a:extLst>
            </p:cNvPr>
            <p:cNvSpPr>
              <a:spLocks noChangeShapeType="1"/>
            </p:cNvSpPr>
            <p:nvPr/>
          </p:nvSpPr>
          <p:spPr bwMode="auto">
            <a:xfrm flipH="1">
              <a:off x="8478520" y="2400302"/>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34" name="Line 3507">
              <a:extLst>
                <a:ext uri="{FF2B5EF4-FFF2-40B4-BE49-F238E27FC236}">
                  <a16:creationId xmlns:a16="http://schemas.microsoft.com/office/drawing/2014/main" id="{7867F72B-F5AB-0976-3ECC-C37808E0AED7}"/>
                </a:ext>
              </a:extLst>
            </p:cNvPr>
            <p:cNvSpPr>
              <a:spLocks noChangeShapeType="1"/>
            </p:cNvSpPr>
            <p:nvPr/>
          </p:nvSpPr>
          <p:spPr bwMode="auto">
            <a:xfrm>
              <a:off x="5216208" y="2073277"/>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35" name="Line 3508">
              <a:extLst>
                <a:ext uri="{FF2B5EF4-FFF2-40B4-BE49-F238E27FC236}">
                  <a16:creationId xmlns:a16="http://schemas.microsoft.com/office/drawing/2014/main" id="{F6FACCFA-BFD0-7EB4-064A-E617F8FF095B}"/>
                </a:ext>
              </a:extLst>
            </p:cNvPr>
            <p:cNvSpPr>
              <a:spLocks noChangeShapeType="1"/>
            </p:cNvSpPr>
            <p:nvPr/>
          </p:nvSpPr>
          <p:spPr bwMode="auto">
            <a:xfrm flipH="1">
              <a:off x="8478520" y="2073277"/>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36" name="Rectangle 3509">
              <a:extLst>
                <a:ext uri="{FF2B5EF4-FFF2-40B4-BE49-F238E27FC236}">
                  <a16:creationId xmlns:a16="http://schemas.microsoft.com/office/drawing/2014/main" id="{FB3FA8B4-69B0-4B01-0AC3-825F153AE653}"/>
                </a:ext>
              </a:extLst>
            </p:cNvPr>
            <p:cNvSpPr>
              <a:spLocks noChangeArrowheads="1"/>
            </p:cNvSpPr>
            <p:nvPr/>
          </p:nvSpPr>
          <p:spPr bwMode="auto">
            <a:xfrm>
              <a:off x="4974781" y="1984377"/>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0.4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1537" name="Line 3510">
              <a:extLst>
                <a:ext uri="{FF2B5EF4-FFF2-40B4-BE49-F238E27FC236}">
                  <a16:creationId xmlns:a16="http://schemas.microsoft.com/office/drawing/2014/main" id="{E4FEE52B-F6F6-3ECC-60FD-54F310214F9D}"/>
                </a:ext>
              </a:extLst>
            </p:cNvPr>
            <p:cNvSpPr>
              <a:spLocks noChangeShapeType="1"/>
            </p:cNvSpPr>
            <p:nvPr/>
          </p:nvSpPr>
          <p:spPr bwMode="auto">
            <a:xfrm>
              <a:off x="5216208" y="1746251"/>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38" name="Line 3511">
              <a:extLst>
                <a:ext uri="{FF2B5EF4-FFF2-40B4-BE49-F238E27FC236}">
                  <a16:creationId xmlns:a16="http://schemas.microsoft.com/office/drawing/2014/main" id="{C7AEBCD3-8229-EF2A-BCEE-F81678FA964D}"/>
                </a:ext>
              </a:extLst>
            </p:cNvPr>
            <p:cNvSpPr>
              <a:spLocks noChangeShapeType="1"/>
            </p:cNvSpPr>
            <p:nvPr/>
          </p:nvSpPr>
          <p:spPr bwMode="auto">
            <a:xfrm flipH="1">
              <a:off x="8478520" y="174625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39" name="Line 3513">
              <a:extLst>
                <a:ext uri="{FF2B5EF4-FFF2-40B4-BE49-F238E27FC236}">
                  <a16:creationId xmlns:a16="http://schemas.microsoft.com/office/drawing/2014/main" id="{A95007F4-218C-EA04-B8AA-6A22DBC2638F}"/>
                </a:ext>
              </a:extLst>
            </p:cNvPr>
            <p:cNvSpPr>
              <a:spLocks noChangeShapeType="1"/>
            </p:cNvSpPr>
            <p:nvPr/>
          </p:nvSpPr>
          <p:spPr bwMode="auto">
            <a:xfrm>
              <a:off x="5216208" y="1425576"/>
              <a:ext cx="30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40" name="Line 3514">
              <a:extLst>
                <a:ext uri="{FF2B5EF4-FFF2-40B4-BE49-F238E27FC236}">
                  <a16:creationId xmlns:a16="http://schemas.microsoft.com/office/drawing/2014/main" id="{BE516E32-DCBF-72CB-1045-EDC67D67DA10}"/>
                </a:ext>
              </a:extLst>
            </p:cNvPr>
            <p:cNvSpPr>
              <a:spLocks noChangeShapeType="1"/>
            </p:cNvSpPr>
            <p:nvPr/>
          </p:nvSpPr>
          <p:spPr bwMode="auto">
            <a:xfrm flipH="1">
              <a:off x="8478520" y="142557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41" name="Rectangle 3515">
              <a:extLst>
                <a:ext uri="{FF2B5EF4-FFF2-40B4-BE49-F238E27FC236}">
                  <a16:creationId xmlns:a16="http://schemas.microsoft.com/office/drawing/2014/main" id="{C537DDE5-BE69-1299-F1A1-06FC2DCDF4C3}"/>
                </a:ext>
              </a:extLst>
            </p:cNvPr>
            <p:cNvSpPr>
              <a:spLocks noChangeArrowheads="1"/>
            </p:cNvSpPr>
            <p:nvPr/>
          </p:nvSpPr>
          <p:spPr bwMode="auto">
            <a:xfrm>
              <a:off x="4974781" y="1336676"/>
              <a:ext cx="21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rPr>
                <a:t>0.5</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542" name="Line 3516">
              <a:extLst>
                <a:ext uri="{FF2B5EF4-FFF2-40B4-BE49-F238E27FC236}">
                  <a16:creationId xmlns:a16="http://schemas.microsoft.com/office/drawing/2014/main" id="{AD235DB9-A98A-DC5D-7CF4-751A5C7E32D5}"/>
                </a:ext>
              </a:extLst>
            </p:cNvPr>
            <p:cNvSpPr>
              <a:spLocks noChangeShapeType="1"/>
            </p:cNvSpPr>
            <p:nvPr/>
          </p:nvSpPr>
          <p:spPr bwMode="auto">
            <a:xfrm>
              <a:off x="5216208" y="1425576"/>
              <a:ext cx="33004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43" name="Line 3517">
              <a:extLst>
                <a:ext uri="{FF2B5EF4-FFF2-40B4-BE49-F238E27FC236}">
                  <a16:creationId xmlns:a16="http://schemas.microsoft.com/office/drawing/2014/main" id="{8ED65BB2-8D2B-2822-62E7-4014C8D7FF04}"/>
                </a:ext>
              </a:extLst>
            </p:cNvPr>
            <p:cNvSpPr>
              <a:spLocks noChangeShapeType="1"/>
            </p:cNvSpPr>
            <p:nvPr/>
          </p:nvSpPr>
          <p:spPr bwMode="auto">
            <a:xfrm>
              <a:off x="5216208" y="4029078"/>
              <a:ext cx="33004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44" name="Line 3518">
              <a:extLst>
                <a:ext uri="{FF2B5EF4-FFF2-40B4-BE49-F238E27FC236}">
                  <a16:creationId xmlns:a16="http://schemas.microsoft.com/office/drawing/2014/main" id="{E3824137-59F9-ED60-C848-DFA12F6E4D6C}"/>
                </a:ext>
              </a:extLst>
            </p:cNvPr>
            <p:cNvSpPr>
              <a:spLocks noChangeShapeType="1"/>
            </p:cNvSpPr>
            <p:nvPr/>
          </p:nvSpPr>
          <p:spPr bwMode="auto">
            <a:xfrm flipV="1">
              <a:off x="8516620" y="1425576"/>
              <a:ext cx="0" cy="260350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grpSp>
    </p:spTree>
    <p:extLst>
      <p:ext uri="{BB962C8B-B14F-4D97-AF65-F5344CB8AC3E}">
        <p14:creationId xmlns:p14="http://schemas.microsoft.com/office/powerpoint/2010/main" val="1777614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23DE9-6693-4281-5894-747A610E1A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45F842-74C6-C9E7-F2FD-868CCC181F17}"/>
              </a:ext>
            </a:extLst>
          </p:cNvPr>
          <p:cNvSpPr>
            <a:spLocks noGrp="1"/>
          </p:cNvSpPr>
          <p:nvPr>
            <p:ph type="ctrTitle"/>
          </p:nvPr>
        </p:nvSpPr>
        <p:spPr>
          <a:xfrm>
            <a:off x="685800" y="1219201"/>
            <a:ext cx="7772400" cy="2381250"/>
          </a:xfrm>
        </p:spPr>
        <p:txBody>
          <a:bodyPr>
            <a:normAutofit/>
          </a:bodyPr>
          <a:lstStyle/>
          <a:p>
            <a:r>
              <a:rPr lang="en-US" dirty="0"/>
              <a:t>5.6</a:t>
            </a:r>
            <a:br>
              <a:rPr lang="en-US" dirty="0"/>
            </a:br>
            <a:br>
              <a:rPr lang="en-US" dirty="0"/>
            </a:br>
            <a:r>
              <a:rPr lang="en-US" dirty="0"/>
              <a:t>Constrained Optimization Using Direct Methods</a:t>
            </a:r>
          </a:p>
        </p:txBody>
      </p:sp>
      <p:sp>
        <p:nvSpPr>
          <p:cNvPr id="2" name="Subtitle 1">
            <a:extLst>
              <a:ext uri="{FF2B5EF4-FFF2-40B4-BE49-F238E27FC236}">
                <a16:creationId xmlns:a16="http://schemas.microsoft.com/office/drawing/2014/main" id="{06CEA48B-3338-4261-6BAF-239C357FF27D}"/>
              </a:ext>
            </a:extLst>
          </p:cNvPr>
          <p:cNvSpPr>
            <a:spLocks noGrp="1"/>
          </p:cNvSpPr>
          <p:nvPr>
            <p:ph type="subTitle" idx="1"/>
          </p:nvPr>
        </p:nvSpPr>
        <p:spPr/>
        <p:txBody>
          <a:bodyPr/>
          <a:lstStyle/>
          <a:p>
            <a:r>
              <a:rPr lang="en-US" dirty="0"/>
              <a:t>Constraints play a critical role in locating and finding the optimum design</a:t>
            </a:r>
          </a:p>
        </p:txBody>
      </p:sp>
    </p:spTree>
    <p:extLst>
      <p:ext uri="{BB962C8B-B14F-4D97-AF65-F5344CB8AC3E}">
        <p14:creationId xmlns:p14="http://schemas.microsoft.com/office/powerpoint/2010/main" val="180506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73C004-915E-E3AD-B78E-E3D27BB666C4}"/>
              </a:ext>
            </a:extLst>
          </p:cNvPr>
          <p:cNvSpPr>
            <a:spLocks noGrp="1"/>
          </p:cNvSpPr>
          <p:nvPr>
            <p:ph type="body" sz="quarter" idx="10"/>
          </p:nvPr>
        </p:nvSpPr>
        <p:spPr/>
        <p:txBody>
          <a:bodyPr/>
          <a:lstStyle/>
          <a:p>
            <a:r>
              <a:rPr lang="en-US" dirty="0"/>
              <a:t>Popular to solve constrained optimization directly instead of transforming to unconstrained optimization</a:t>
            </a:r>
          </a:p>
          <a:p>
            <a:r>
              <a:rPr lang="en-US" dirty="0"/>
              <a:t>calculate a search direction based on the gradients of both the objective function and the constraints</a:t>
            </a:r>
          </a:p>
          <a:p>
            <a:pPr lvl="1"/>
            <a:r>
              <a:rPr lang="en-US" dirty="0"/>
              <a:t>Function values and their gradients are </a:t>
            </a:r>
            <a:r>
              <a:rPr lang="en-US" dirty="0">
                <a:solidFill>
                  <a:srgbClr val="FF0000"/>
                </a:solidFill>
              </a:rPr>
              <a:t>local information</a:t>
            </a:r>
          </a:p>
          <a:p>
            <a:pPr lvl="1"/>
            <a:r>
              <a:rPr lang="en-US" dirty="0"/>
              <a:t>All algorithms try to find a local optimum</a:t>
            </a:r>
          </a:p>
          <a:p>
            <a:pPr lvl="1"/>
            <a:r>
              <a:rPr lang="en-US" dirty="0"/>
              <a:t>Can increase the change of finding global optimum by repetition with different initial designs</a:t>
            </a:r>
          </a:p>
          <a:p>
            <a:endParaRPr lang="en-US" dirty="0"/>
          </a:p>
        </p:txBody>
      </p:sp>
      <p:sp>
        <p:nvSpPr>
          <p:cNvPr id="3" name="Title 2">
            <a:extLst>
              <a:ext uri="{FF2B5EF4-FFF2-40B4-BE49-F238E27FC236}">
                <a16:creationId xmlns:a16="http://schemas.microsoft.com/office/drawing/2014/main" id="{E0F5CBFC-A9D1-3F9F-9E84-B008AB8A9DCC}"/>
              </a:ext>
            </a:extLst>
          </p:cNvPr>
          <p:cNvSpPr>
            <a:spLocks noGrp="1"/>
          </p:cNvSpPr>
          <p:nvPr>
            <p:ph type="title"/>
          </p:nvPr>
        </p:nvSpPr>
        <p:spPr/>
        <p:txBody>
          <a:bodyPr/>
          <a:lstStyle/>
          <a:p>
            <a:r>
              <a:rPr lang="en-US" dirty="0"/>
              <a:t>Constrained Optimization Using Direct Methods</a:t>
            </a:r>
          </a:p>
        </p:txBody>
      </p:sp>
    </p:spTree>
    <p:extLst>
      <p:ext uri="{BB962C8B-B14F-4D97-AF65-F5344CB8AC3E}">
        <p14:creationId xmlns:p14="http://schemas.microsoft.com/office/powerpoint/2010/main" val="2827013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a:bodyPr>
              <a:lstStyle/>
              <a:p>
                <a:r>
                  <a:rPr lang="en-US" dirty="0"/>
                  <a:t>Constrained optimization </a:t>
                </a:r>
                <a:br>
                  <a:rPr lang="en-US" dirty="0"/>
                </a:br>
                <a:r>
                  <a:rPr lang="en-US" dirty="0"/>
                  <a:t>(Direct solution method)</a:t>
                </a:r>
              </a:p>
              <a:p>
                <a:endParaRPr lang="en-US" dirty="0"/>
              </a:p>
              <a:p>
                <a:pPr>
                  <a:spcBef>
                    <a:spcPts val="600"/>
                  </a:spcBef>
                </a:pPr>
                <a:r>
                  <a:rPr lang="en-US" dirty="0"/>
                  <a:t>Optimum point is on the boundary of the feasible set</a:t>
                </a:r>
              </a:p>
              <a:p>
                <a:pPr lvl="1"/>
                <a:r>
                  <a:rPr lang="en-US" dirty="0"/>
                  <a:t>Follow the boundary</a:t>
                </a:r>
              </a:p>
              <a:p>
                <a:pPr lvl="1"/>
                <a:r>
                  <a:rPr lang="en-US" dirty="0"/>
                  <a:t>Move into the feasible domain</a:t>
                </a:r>
              </a:p>
              <a:p>
                <a:r>
                  <a:rPr lang="en-US" dirty="0">
                    <a:solidFill>
                      <a:srgbClr val="0000FF"/>
                    </a:solidFill>
                  </a:rPr>
                  <a:t>Descent function</a:t>
                </a:r>
                <a:r>
                  <a:rPr lang="en-US" dirty="0"/>
                  <a:t> (</a:t>
                </a:r>
                <a:r>
                  <a:rPr lang="en-US" dirty="0">
                    <a:solidFill>
                      <a:srgbClr val="0000FF"/>
                    </a:solidFill>
                  </a:rPr>
                  <a:t>merit function</a:t>
                </a:r>
                <a:r>
                  <a:rPr lang="en-US" dirty="0"/>
                  <a:t>)</a:t>
                </a:r>
              </a:p>
              <a:p>
                <a:pPr lvl="1"/>
                <a:r>
                  <a:rPr lang="en-US" dirty="0"/>
                  <a:t>Must be reduced from iteration to iteration</a:t>
                </a:r>
              </a:p>
              <a:p>
                <a:pPr lvl="1"/>
                <a:r>
                  <a:rPr lang="en-US" dirty="0"/>
                  <a:t>Should be the same with </a:t>
                </a:r>
                <a:r>
                  <a:rPr lang="en-US" i="1" dirty="0"/>
                  <a:t>f</a:t>
                </a:r>
                <a:r>
                  <a:rPr lang="en-US" dirty="0"/>
                  <a:t>(</a:t>
                </a:r>
                <a:r>
                  <a:rPr lang="en-US" b="1" dirty="0"/>
                  <a:t>b</a:t>
                </a:r>
                <a:r>
                  <a:rPr lang="en-US" dirty="0"/>
                  <a:t>) at opt</a:t>
                </a:r>
              </a:p>
              <a:p>
                <a:r>
                  <a:rPr lang="en-US" dirty="0">
                    <a:solidFill>
                      <a:srgbClr val="0000FF"/>
                    </a:solidFill>
                  </a:rPr>
                  <a:t> </a:t>
                </a:r>
                <a14:m>
                  <m:oMath xmlns:m="http://schemas.openxmlformats.org/officeDocument/2006/math">
                    <m:r>
                      <a:rPr lang="en-US" i="1" smtClean="0">
                        <a:solidFill>
                          <a:srgbClr val="0000FF"/>
                        </a:solidFill>
                        <a:latin typeface="Cambria Math" panose="02040503050406030204" pitchFamily="18" charset="0"/>
                      </a:rPr>
                      <m:t>𝜀</m:t>
                    </m:r>
                  </m:oMath>
                </a14:m>
                <a:r>
                  <a:rPr lang="en-US" dirty="0">
                    <a:solidFill>
                      <a:srgbClr val="0000FF"/>
                    </a:solidFill>
                  </a:rPr>
                  <a:t>-active constraint set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Direct Methods for Constrained Optimization</a:t>
            </a:r>
          </a:p>
        </p:txBody>
      </p:sp>
      <p:sp>
        <p:nvSpPr>
          <p:cNvPr id="6" name="TextBox 5"/>
          <p:cNvSpPr txBox="1"/>
          <p:nvPr/>
        </p:nvSpPr>
        <p:spPr>
          <a:xfrm>
            <a:off x="4528823" y="5777645"/>
            <a:ext cx="3446777"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Active or violated constraints</a:t>
            </a:r>
          </a:p>
        </p:txBody>
      </p:sp>
      <p:grpSp>
        <p:nvGrpSpPr>
          <p:cNvPr id="4" name="Group 20"/>
          <p:cNvGrpSpPr/>
          <p:nvPr/>
        </p:nvGrpSpPr>
        <p:grpSpPr>
          <a:xfrm>
            <a:off x="6261100" y="2946400"/>
            <a:ext cx="2019300" cy="2070100"/>
            <a:chOff x="6261100" y="2946400"/>
            <a:chExt cx="2019300" cy="2070100"/>
          </a:xfrm>
        </p:grpSpPr>
        <p:sp>
          <p:nvSpPr>
            <p:cNvPr id="7" name="Freeform 6"/>
            <p:cNvSpPr/>
            <p:nvPr/>
          </p:nvSpPr>
          <p:spPr bwMode="auto">
            <a:xfrm>
              <a:off x="6261100" y="3111500"/>
              <a:ext cx="1968500" cy="1905000"/>
            </a:xfrm>
            <a:custGeom>
              <a:avLst/>
              <a:gdLst>
                <a:gd name="connsiteX0" fmla="*/ 0 w 1968500"/>
                <a:gd name="connsiteY0" fmla="*/ 0 h 1905000"/>
                <a:gd name="connsiteX1" fmla="*/ 838200 w 1968500"/>
                <a:gd name="connsiteY1" fmla="*/ 342900 h 1905000"/>
                <a:gd name="connsiteX2" fmla="*/ 1600200 w 1968500"/>
                <a:gd name="connsiteY2" fmla="*/ 990600 h 1905000"/>
                <a:gd name="connsiteX3" fmla="*/ 1968500 w 19685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68500" h="1905000">
                  <a:moveTo>
                    <a:pt x="0" y="0"/>
                  </a:moveTo>
                  <a:cubicBezTo>
                    <a:pt x="285750" y="88900"/>
                    <a:pt x="571500" y="177800"/>
                    <a:pt x="838200" y="342900"/>
                  </a:cubicBezTo>
                  <a:cubicBezTo>
                    <a:pt x="1104900" y="508000"/>
                    <a:pt x="1411817" y="730250"/>
                    <a:pt x="1600200" y="990600"/>
                  </a:cubicBezTo>
                  <a:cubicBezTo>
                    <a:pt x="1788583" y="1250950"/>
                    <a:pt x="1878541" y="1577975"/>
                    <a:pt x="1968500" y="190500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8" name="Freeform 7"/>
            <p:cNvSpPr/>
            <p:nvPr/>
          </p:nvSpPr>
          <p:spPr bwMode="auto">
            <a:xfrm flipH="1">
              <a:off x="6311900" y="3060700"/>
              <a:ext cx="1968500" cy="1905000"/>
            </a:xfrm>
            <a:custGeom>
              <a:avLst/>
              <a:gdLst>
                <a:gd name="connsiteX0" fmla="*/ 0 w 1968500"/>
                <a:gd name="connsiteY0" fmla="*/ 0 h 1905000"/>
                <a:gd name="connsiteX1" fmla="*/ 838200 w 1968500"/>
                <a:gd name="connsiteY1" fmla="*/ 342900 h 1905000"/>
                <a:gd name="connsiteX2" fmla="*/ 1600200 w 1968500"/>
                <a:gd name="connsiteY2" fmla="*/ 990600 h 1905000"/>
                <a:gd name="connsiteX3" fmla="*/ 1968500 w 19685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68500" h="1905000">
                  <a:moveTo>
                    <a:pt x="0" y="0"/>
                  </a:moveTo>
                  <a:cubicBezTo>
                    <a:pt x="285750" y="88900"/>
                    <a:pt x="571500" y="177800"/>
                    <a:pt x="838200" y="342900"/>
                  </a:cubicBezTo>
                  <a:cubicBezTo>
                    <a:pt x="1104900" y="508000"/>
                    <a:pt x="1411817" y="730250"/>
                    <a:pt x="1600200" y="990600"/>
                  </a:cubicBezTo>
                  <a:cubicBezTo>
                    <a:pt x="1788583" y="1250950"/>
                    <a:pt x="1878541" y="1577975"/>
                    <a:pt x="1968500" y="190500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 name="Freeform 8"/>
            <p:cNvSpPr/>
            <p:nvPr/>
          </p:nvSpPr>
          <p:spPr bwMode="auto">
            <a:xfrm>
              <a:off x="7010400" y="3822700"/>
              <a:ext cx="508000" cy="1193800"/>
            </a:xfrm>
            <a:custGeom>
              <a:avLst/>
              <a:gdLst>
                <a:gd name="connsiteX0" fmla="*/ 508000 w 508000"/>
                <a:gd name="connsiteY0" fmla="*/ 1193800 h 1193800"/>
                <a:gd name="connsiteX1" fmla="*/ 0 w 508000"/>
                <a:gd name="connsiteY1" fmla="*/ 711200 h 1193800"/>
                <a:gd name="connsiteX2" fmla="*/ 482600 w 508000"/>
                <a:gd name="connsiteY2" fmla="*/ 419100 h 1193800"/>
                <a:gd name="connsiteX3" fmla="*/ 304800 w 508000"/>
                <a:gd name="connsiteY3" fmla="*/ 0 h 1193800"/>
              </a:gdLst>
              <a:ahLst/>
              <a:cxnLst>
                <a:cxn ang="0">
                  <a:pos x="connsiteX0" y="connsiteY0"/>
                </a:cxn>
                <a:cxn ang="0">
                  <a:pos x="connsiteX1" y="connsiteY1"/>
                </a:cxn>
                <a:cxn ang="0">
                  <a:pos x="connsiteX2" y="connsiteY2"/>
                </a:cxn>
                <a:cxn ang="0">
                  <a:pos x="connsiteX3" y="connsiteY3"/>
                </a:cxn>
              </a:cxnLst>
              <a:rect l="l" t="t" r="r" b="b"/>
              <a:pathLst>
                <a:path w="508000" h="1193800">
                  <a:moveTo>
                    <a:pt x="508000" y="1193800"/>
                  </a:moveTo>
                  <a:lnTo>
                    <a:pt x="0" y="711200"/>
                  </a:lnTo>
                  <a:lnTo>
                    <a:pt x="482600" y="419100"/>
                  </a:lnTo>
                  <a:lnTo>
                    <a:pt x="304800" y="0"/>
                  </a:lnTo>
                </a:path>
              </a:pathLst>
            </a:custGeom>
            <a:noFill/>
            <a:ln w="19050" cap="flat" cmpd="sng" algn="ctr">
              <a:solidFill>
                <a:srgbClr val="0070C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 name="Freeform 9"/>
            <p:cNvSpPr/>
            <p:nvPr/>
          </p:nvSpPr>
          <p:spPr bwMode="auto">
            <a:xfrm>
              <a:off x="6324600" y="3517900"/>
              <a:ext cx="825500" cy="1358900"/>
            </a:xfrm>
            <a:custGeom>
              <a:avLst/>
              <a:gdLst>
                <a:gd name="connsiteX0" fmla="*/ 0 w 825500"/>
                <a:gd name="connsiteY0" fmla="*/ 1358900 h 1358900"/>
                <a:gd name="connsiteX1" fmla="*/ 114300 w 825500"/>
                <a:gd name="connsiteY1" fmla="*/ 863600 h 1358900"/>
                <a:gd name="connsiteX2" fmla="*/ 177800 w 825500"/>
                <a:gd name="connsiteY2" fmla="*/ 863600 h 1358900"/>
                <a:gd name="connsiteX3" fmla="*/ 355600 w 825500"/>
                <a:gd name="connsiteY3" fmla="*/ 381000 h 1358900"/>
                <a:gd name="connsiteX4" fmla="*/ 444500 w 825500"/>
                <a:gd name="connsiteY4" fmla="*/ 444500 h 1358900"/>
                <a:gd name="connsiteX5" fmla="*/ 622300 w 825500"/>
                <a:gd name="connsiteY5" fmla="*/ 127000 h 1358900"/>
                <a:gd name="connsiteX6" fmla="*/ 685800 w 825500"/>
                <a:gd name="connsiteY6" fmla="*/ 203200 h 1358900"/>
                <a:gd name="connsiteX7" fmla="*/ 825500 w 825500"/>
                <a:gd name="connsiteY7" fmla="*/ 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500" h="1358900">
                  <a:moveTo>
                    <a:pt x="0" y="1358900"/>
                  </a:moveTo>
                  <a:lnTo>
                    <a:pt x="114300" y="863600"/>
                  </a:lnTo>
                  <a:lnTo>
                    <a:pt x="177800" y="863600"/>
                  </a:lnTo>
                  <a:lnTo>
                    <a:pt x="355600" y="381000"/>
                  </a:lnTo>
                  <a:lnTo>
                    <a:pt x="444500" y="444500"/>
                  </a:lnTo>
                  <a:lnTo>
                    <a:pt x="622300" y="127000"/>
                  </a:lnTo>
                  <a:lnTo>
                    <a:pt x="685800" y="203200"/>
                  </a:lnTo>
                  <a:lnTo>
                    <a:pt x="825500" y="0"/>
                  </a:ln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2" name="Straight Connector 11"/>
            <p:cNvCxnSpPr/>
            <p:nvPr/>
          </p:nvCxnSpPr>
          <p:spPr bwMode="auto">
            <a:xfrm rot="16200000" flipH="1">
              <a:off x="6267450" y="3028950"/>
              <a:ext cx="203200" cy="381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6200000" flipH="1">
              <a:off x="6419850" y="3092450"/>
              <a:ext cx="203200" cy="381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16200000" flipH="1">
              <a:off x="6534150" y="3130550"/>
              <a:ext cx="203200" cy="381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16200000" flipH="1">
              <a:off x="6661150" y="3168650"/>
              <a:ext cx="203200" cy="381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5400000">
              <a:off x="7867650" y="3041650"/>
              <a:ext cx="215900" cy="25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a:off x="7778750" y="3079750"/>
              <a:ext cx="215900" cy="25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a:off x="7689850" y="3105150"/>
              <a:ext cx="215900" cy="25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7600950" y="3155950"/>
              <a:ext cx="215900" cy="25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1" name="Group 23"/>
          <p:cNvGrpSpPr/>
          <p:nvPr/>
        </p:nvGrpSpPr>
        <p:grpSpPr>
          <a:xfrm>
            <a:off x="6262964" y="3028542"/>
            <a:ext cx="2018368" cy="1947411"/>
            <a:chOff x="6262964" y="3028542"/>
            <a:chExt cx="2018368" cy="1947411"/>
          </a:xfrm>
        </p:grpSpPr>
        <p:sp>
          <p:nvSpPr>
            <p:cNvPr id="22" name="Freeform 21"/>
            <p:cNvSpPr/>
            <p:nvPr/>
          </p:nvSpPr>
          <p:spPr bwMode="auto">
            <a:xfrm flipH="1">
              <a:off x="6262964" y="3028542"/>
              <a:ext cx="1968500" cy="1905000"/>
            </a:xfrm>
            <a:custGeom>
              <a:avLst/>
              <a:gdLst>
                <a:gd name="connsiteX0" fmla="*/ 0 w 1968500"/>
                <a:gd name="connsiteY0" fmla="*/ 0 h 1905000"/>
                <a:gd name="connsiteX1" fmla="*/ 838200 w 1968500"/>
                <a:gd name="connsiteY1" fmla="*/ 342900 h 1905000"/>
                <a:gd name="connsiteX2" fmla="*/ 1600200 w 1968500"/>
                <a:gd name="connsiteY2" fmla="*/ 990600 h 1905000"/>
                <a:gd name="connsiteX3" fmla="*/ 1968500 w 19685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68500" h="1905000">
                  <a:moveTo>
                    <a:pt x="0" y="0"/>
                  </a:moveTo>
                  <a:cubicBezTo>
                    <a:pt x="285750" y="88900"/>
                    <a:pt x="571500" y="177800"/>
                    <a:pt x="838200" y="342900"/>
                  </a:cubicBezTo>
                  <a:cubicBezTo>
                    <a:pt x="1104900" y="508000"/>
                    <a:pt x="1411817" y="730250"/>
                    <a:pt x="1600200" y="990600"/>
                  </a:cubicBezTo>
                  <a:cubicBezTo>
                    <a:pt x="1788583" y="1250950"/>
                    <a:pt x="1878541" y="1577975"/>
                    <a:pt x="1968500" y="1905000"/>
                  </a:cubicBezTo>
                </a:path>
              </a:pathLst>
            </a:cu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3" name="Freeform 22"/>
            <p:cNvSpPr/>
            <p:nvPr/>
          </p:nvSpPr>
          <p:spPr bwMode="auto">
            <a:xfrm>
              <a:off x="6312832" y="3070953"/>
              <a:ext cx="1968500" cy="1905000"/>
            </a:xfrm>
            <a:custGeom>
              <a:avLst/>
              <a:gdLst>
                <a:gd name="connsiteX0" fmla="*/ 0 w 1968500"/>
                <a:gd name="connsiteY0" fmla="*/ 0 h 1905000"/>
                <a:gd name="connsiteX1" fmla="*/ 838200 w 1968500"/>
                <a:gd name="connsiteY1" fmla="*/ 342900 h 1905000"/>
                <a:gd name="connsiteX2" fmla="*/ 1600200 w 1968500"/>
                <a:gd name="connsiteY2" fmla="*/ 990600 h 1905000"/>
                <a:gd name="connsiteX3" fmla="*/ 1968500 w 19685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68500" h="1905000">
                  <a:moveTo>
                    <a:pt x="0" y="0"/>
                  </a:moveTo>
                  <a:cubicBezTo>
                    <a:pt x="285750" y="88900"/>
                    <a:pt x="571500" y="177800"/>
                    <a:pt x="838200" y="342900"/>
                  </a:cubicBezTo>
                  <a:cubicBezTo>
                    <a:pt x="1104900" y="508000"/>
                    <a:pt x="1411817" y="730250"/>
                    <a:pt x="1600200" y="990600"/>
                  </a:cubicBezTo>
                  <a:cubicBezTo>
                    <a:pt x="1788583" y="1250950"/>
                    <a:pt x="1878541" y="1577975"/>
                    <a:pt x="1968500" y="1905000"/>
                  </a:cubicBezTo>
                </a:path>
              </a:pathLst>
            </a:cu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A56D07A-951E-2ED5-84E6-85A8668680F1}"/>
                  </a:ext>
                </a:extLst>
              </p:cNvPr>
              <p:cNvSpPr txBox="1"/>
              <p:nvPr/>
            </p:nvSpPr>
            <p:spPr>
              <a:xfrm>
                <a:off x="4265113" y="716809"/>
                <a:ext cx="2908168" cy="12260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b="0" i="1" smtClean="0">
                              <a:latin typeface="Cambria Math" panose="02040503050406030204" pitchFamily="18" charset="0"/>
                            </a:rPr>
                          </m:ctrlPr>
                        </m:mPr>
                        <m:mr>
                          <m:e>
                            <m:r>
                              <m:rPr>
                                <m:sty m:val="p"/>
                              </m:rPr>
                              <a:rPr lang="en-US" sz="2400" b="0">
                                <a:latin typeface="Cambria Math" panose="02040503050406030204" pitchFamily="18" charset="0"/>
                              </a:rPr>
                              <m:t>Minimize</m:t>
                            </m:r>
                            <m:r>
                              <a:rPr lang="en-US" sz="2400" b="0" i="0" smtClean="0">
                                <a:latin typeface="Cambria Math" panose="02040503050406030204" pitchFamily="18" charset="0"/>
                              </a:rPr>
                              <m:t> </m:t>
                            </m:r>
                            <m:r>
                              <a:rPr lang="en-US" sz="2400" b="0" i="1">
                                <a:latin typeface="Cambria Math" panose="02040503050406030204" pitchFamily="18" charset="0"/>
                              </a:rPr>
                              <m:t>𝑓</m:t>
                            </m:r>
                            <m:d>
                              <m:dPr>
                                <m:ctrlPr>
                                  <a:rPr lang="en-US" sz="2400" b="0" i="1">
                                    <a:latin typeface="Cambria Math" panose="02040503050406030204" pitchFamily="18" charset="0"/>
                                  </a:rPr>
                                </m:ctrlPr>
                              </m:dPr>
                              <m:e>
                                <m:r>
                                  <a:rPr lang="en-US" sz="2400" b="1" i="0">
                                    <a:latin typeface="Cambria Math" panose="02040503050406030204" pitchFamily="18" charset="0"/>
                                  </a:rPr>
                                  <m:t>𝐛</m:t>
                                </m:r>
                              </m:e>
                            </m:d>
                            <m:r>
                              <a:rPr lang="en-US" sz="2400" b="0" i="1" smtClean="0">
                                <a:latin typeface="Cambria Math" panose="02040503050406030204" pitchFamily="18" charset="0"/>
                              </a:rPr>
                              <m:t>          </m:t>
                            </m:r>
                          </m:e>
                        </m:mr>
                        <m:mr>
                          <m:e>
                            <m:r>
                              <m:rPr>
                                <m:sty m:val="p"/>
                              </m:rPr>
                              <a:rPr lang="en-US" sz="2400" b="0" i="1">
                                <a:latin typeface="Cambria Math" panose="02040503050406030204" pitchFamily="18" charset="0"/>
                              </a:rPr>
                              <m:t>subject</m:t>
                            </m:r>
                            <m:r>
                              <a:rPr lang="en-US" sz="2400" b="0" i="1">
                                <a:latin typeface="Cambria Math" panose="02040503050406030204" pitchFamily="18" charset="0"/>
                              </a:rPr>
                              <m:t> </m:t>
                            </m:r>
                            <m:r>
                              <m:rPr>
                                <m:sty m:val="p"/>
                              </m:rPr>
                              <a:rPr lang="en-US" sz="2400" b="0" i="1">
                                <a:latin typeface="Cambria Math" panose="02040503050406030204" pitchFamily="18" charset="0"/>
                              </a:rPr>
                              <m:t>to</m:t>
                            </m:r>
                            <m:r>
                              <a:rPr lang="en-US" sz="2400" b="0" i="1" smtClean="0">
                                <a:latin typeface="Cambria Math" panose="02040503050406030204" pitchFamily="18" charset="0"/>
                              </a:rPr>
                              <m:t>  </m:t>
                            </m:r>
                            <m:r>
                              <a:rPr lang="en-US" sz="2400" b="1" i="0">
                                <a:latin typeface="Cambria Math" panose="02040503050406030204" pitchFamily="18" charset="0"/>
                              </a:rPr>
                              <m:t>𝐡</m:t>
                            </m:r>
                            <m:d>
                              <m:dPr>
                                <m:ctrlPr>
                                  <a:rPr lang="en-US" sz="2400" b="1" i="1">
                                    <a:latin typeface="Cambria Math" panose="02040503050406030204" pitchFamily="18" charset="0"/>
                                  </a:rPr>
                                </m:ctrlPr>
                              </m:dPr>
                              <m:e>
                                <m:r>
                                  <a:rPr lang="en-US" sz="2400" b="1" i="0">
                                    <a:latin typeface="Cambria Math" panose="02040503050406030204" pitchFamily="18" charset="0"/>
                                  </a:rPr>
                                  <m:t>𝐛</m:t>
                                </m:r>
                              </m:e>
                            </m:d>
                            <m:r>
                              <a:rPr lang="en-US" sz="2400" b="0" i="0">
                                <a:latin typeface="Cambria Math" panose="02040503050406030204" pitchFamily="18" charset="0"/>
                              </a:rPr>
                              <m:t>=0</m:t>
                            </m:r>
                          </m:e>
                        </m:mr>
                        <m:mr>
                          <m:e>
                            <m:r>
                              <a:rPr lang="en-US" sz="2400" b="0" i="1" smtClean="0">
                                <a:latin typeface="Cambria Math" panose="02040503050406030204" pitchFamily="18" charset="0"/>
                              </a:rPr>
                              <m:t>                      </m:t>
                            </m:r>
                            <m:r>
                              <a:rPr lang="en-US" sz="2400" b="1" i="0">
                                <a:latin typeface="Cambria Math" panose="02040503050406030204" pitchFamily="18" charset="0"/>
                              </a:rPr>
                              <m:t>𝐠</m:t>
                            </m:r>
                            <m:d>
                              <m:dPr>
                                <m:ctrlPr>
                                  <a:rPr lang="en-US" sz="2400" b="1" i="1">
                                    <a:latin typeface="Cambria Math" panose="02040503050406030204" pitchFamily="18" charset="0"/>
                                  </a:rPr>
                                </m:ctrlPr>
                              </m:dPr>
                              <m:e>
                                <m:r>
                                  <a:rPr lang="en-US" sz="2400" b="1" i="0">
                                    <a:latin typeface="Cambria Math" panose="02040503050406030204" pitchFamily="18" charset="0"/>
                                  </a:rPr>
                                  <m:t>𝐛</m:t>
                                </m:r>
                              </m:e>
                            </m:d>
                            <m:r>
                              <a:rPr lang="en-US" sz="2400" b="0" i="0">
                                <a:latin typeface="Cambria Math" panose="02040503050406030204" pitchFamily="18" charset="0"/>
                              </a:rPr>
                              <m:t>≤0</m:t>
                            </m:r>
                          </m:e>
                        </m:mr>
                      </m:m>
                    </m:oMath>
                  </m:oMathPara>
                </a14:m>
                <a:endParaRPr lang="en-US" sz="2400" dirty="0"/>
              </a:p>
            </p:txBody>
          </p:sp>
        </mc:Choice>
        <mc:Fallback xmlns="">
          <p:sp>
            <p:nvSpPr>
              <p:cNvPr id="16" name="TextBox 15">
                <a:extLst>
                  <a:ext uri="{FF2B5EF4-FFF2-40B4-BE49-F238E27FC236}">
                    <a16:creationId xmlns:a16="http://schemas.microsoft.com/office/drawing/2014/main" id="{6A56D07A-951E-2ED5-84E6-85A8668680F1}"/>
                  </a:ext>
                </a:extLst>
              </p:cNvPr>
              <p:cNvSpPr txBox="1">
                <a:spLocks noRot="1" noChangeAspect="1" noMove="1" noResize="1" noEditPoints="1" noAdjustHandles="1" noChangeArrowheads="1" noChangeShapeType="1" noTextEdit="1"/>
              </p:cNvSpPr>
              <p:nvPr/>
            </p:nvSpPr>
            <p:spPr>
              <a:xfrm>
                <a:off x="4265113" y="716809"/>
                <a:ext cx="2908168" cy="12260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A534263-21C0-8E4D-3225-955A3A1B08D4}"/>
                  </a:ext>
                </a:extLst>
              </p:cNvPr>
              <p:cNvSpPr txBox="1"/>
              <p:nvPr/>
            </p:nvSpPr>
            <p:spPr>
              <a:xfrm>
                <a:off x="990027" y="5852967"/>
                <a:ext cx="27354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𝜀</m:t>
                          </m:r>
                        </m:sub>
                      </m:sSub>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𝑖</m:t>
                              </m:r>
                            </m:e>
                          </m:d>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b="0" i="1" smtClean="0">
                              <a:latin typeface="Cambria Math" panose="02040503050406030204" pitchFamily="18" charset="0"/>
                            </a:rPr>
                            <m:t>𝜀</m:t>
                          </m:r>
                          <m:r>
                            <a:rPr lang="en-US" sz="2400" i="1">
                              <a:latin typeface="Cambria Math" panose="02040503050406030204" pitchFamily="18" charset="0"/>
                            </a:rPr>
                            <m:t>≥0</m:t>
                          </m:r>
                        </m:e>
                      </m:d>
                    </m:oMath>
                  </m:oMathPara>
                </a14:m>
                <a:endParaRPr lang="en-US" sz="2400" dirty="0"/>
              </a:p>
            </p:txBody>
          </p:sp>
        </mc:Choice>
        <mc:Fallback xmlns="">
          <p:sp>
            <p:nvSpPr>
              <p:cNvPr id="21" name="TextBox 20">
                <a:extLst>
                  <a:ext uri="{FF2B5EF4-FFF2-40B4-BE49-F238E27FC236}">
                    <a16:creationId xmlns:a16="http://schemas.microsoft.com/office/drawing/2014/main" id="{2A534263-21C0-8E4D-3225-955A3A1B08D4}"/>
                  </a:ext>
                </a:extLst>
              </p:cNvPr>
              <p:cNvSpPr txBox="1">
                <a:spLocks noRot="1" noChangeAspect="1" noMove="1" noResize="1" noEditPoints="1" noAdjustHandles="1" noChangeArrowheads="1" noChangeShapeType="1" noTextEdit="1"/>
              </p:cNvSpPr>
              <p:nvPr/>
            </p:nvSpPr>
            <p:spPr>
              <a:xfrm>
                <a:off x="990027" y="5852967"/>
                <a:ext cx="2735492" cy="461665"/>
              </a:xfrm>
              <a:prstGeom prst="rect">
                <a:avLst/>
              </a:prstGeom>
              <a:blipFill>
                <a:blip r:embed="rId5"/>
                <a:stretch>
                  <a:fillRect t="-131579" b="-193421"/>
                </a:stretch>
              </a:blipFill>
            </p:spPr>
            <p:txBody>
              <a:bodyPr/>
              <a:lstStyle/>
              <a:p>
                <a:r>
                  <a:rPr lang="en-US">
                    <a:noFill/>
                  </a:rPr>
                  <a:t> </a:t>
                </a:r>
              </a:p>
            </p:txBody>
          </p:sp>
        </mc:Fallback>
      </mc:AlternateContent>
    </p:spTree>
    <p:extLst>
      <p:ext uri="{BB962C8B-B14F-4D97-AF65-F5344CB8AC3E}">
        <p14:creationId xmlns:p14="http://schemas.microsoft.com/office/powerpoint/2010/main" val="17785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218364" y="774200"/>
                <a:ext cx="8816453" cy="5749430"/>
              </a:xfrm>
            </p:spPr>
            <p:txBody>
              <a:bodyPr>
                <a:normAutofit/>
              </a:bodyPr>
              <a:lstStyle/>
              <a:p>
                <a:r>
                  <a:rPr lang="en-US" dirty="0"/>
                  <a:t>Approximate nonlinear problem as a sequence of linear one</a:t>
                </a:r>
              </a:p>
              <a:p>
                <a:r>
                  <a:rPr lang="en-US" dirty="0"/>
                  <a:t>Linearize the problem at the current point using gradient</a:t>
                </a:r>
              </a:p>
              <a:p>
                <a:endParaRPr lang="en-US" dirty="0"/>
              </a:p>
              <a:p>
                <a:endParaRPr lang="en-US" dirty="0"/>
              </a:p>
              <a:p>
                <a:endParaRPr lang="en-US" dirty="0"/>
              </a:p>
              <a:p>
                <a:endParaRPr lang="en-US" dirty="0"/>
              </a:p>
              <a:p>
                <a:endParaRPr lang="en-US" dirty="0"/>
              </a:p>
              <a:p>
                <a:endParaRPr lang="en-US" dirty="0"/>
              </a:p>
              <a:p>
                <a:endParaRPr lang="en-US" dirty="0"/>
              </a:p>
              <a:p>
                <a:r>
                  <a:rPr lang="en-US" dirty="0"/>
                  <a:t>Solve </a:t>
                </a:r>
                <a14:m>
                  <m:oMath xmlns:m="http://schemas.openxmlformats.org/officeDocument/2006/math">
                    <m:r>
                      <m:rPr>
                        <m:sty m:val="p"/>
                      </m:rPr>
                      <a:rPr lang="en-US">
                        <a:latin typeface="Cambria Math" panose="02040503050406030204" pitchFamily="18" charset="0"/>
                      </a:rPr>
                      <m:t>Δ</m:t>
                    </m:r>
                    <m:r>
                      <a:rPr lang="en-US" b="1" i="1">
                        <a:latin typeface="Cambria Math" panose="02040503050406030204" pitchFamily="18" charset="0"/>
                      </a:rPr>
                      <m:t>𝐱</m:t>
                    </m:r>
                  </m:oMath>
                </a14:m>
                <a:r>
                  <a:rPr lang="en-US" dirty="0"/>
                  <a:t> using a simplex method </a:t>
                </a:r>
                <a14:m>
                  <m:oMath xmlns:m="http://schemas.openxmlformats.org/officeDocument/2006/math">
                    <m:sSup>
                      <m:sSupPr>
                        <m:ctrlPr>
                          <a:rPr lang="en-US" i="1">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Δ</m:t>
                    </m:r>
                    <m:r>
                      <a:rPr lang="en-US" b="1" i="1">
                        <a:latin typeface="Cambria Math" panose="02040503050406030204" pitchFamily="18" charset="0"/>
                      </a:rPr>
                      <m:t>𝐱</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218364" y="774200"/>
                <a:ext cx="8816453" cy="5749430"/>
              </a:xfrm>
              <a:blipFill>
                <a:blip r:embed="rId2"/>
                <a:stretch>
                  <a:fillRect l="-968" t="-1379"/>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Sequential Linear Programming (SLP)</a:t>
            </a:r>
          </a:p>
        </p:txBody>
      </p:sp>
      <p:sp>
        <p:nvSpPr>
          <p:cNvPr id="9" name="Down Arrow 8"/>
          <p:cNvSpPr/>
          <p:nvPr/>
        </p:nvSpPr>
        <p:spPr bwMode="auto">
          <a:xfrm>
            <a:off x="2461904" y="3212127"/>
            <a:ext cx="228600" cy="368300"/>
          </a:xfrm>
          <a:prstGeom prst="downArrow">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E30599-ED9C-71D6-D52B-3F80B74726FA}"/>
                  </a:ext>
                </a:extLst>
              </p:cNvPr>
              <p:cNvSpPr txBox="1"/>
              <p:nvPr/>
            </p:nvSpPr>
            <p:spPr>
              <a:xfrm>
                <a:off x="549757" y="1814224"/>
                <a:ext cx="4281493" cy="13868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e>
                      </m:d>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𝑇</m:t>
                          </m:r>
                        </m:sup>
                      </m:sSup>
                      <m:r>
                        <m:rPr>
                          <m:sty m:val="p"/>
                        </m:rPr>
                        <a:rPr lang="en-US" sz="2400">
                          <a:latin typeface="Cambria Math" panose="02040503050406030204" pitchFamily="18" charset="0"/>
                        </a:rPr>
                        <m:t>Δ</m:t>
                      </m:r>
                      <m:r>
                        <a:rPr lang="en-US" sz="2400" b="1" i="1">
                          <a:latin typeface="Cambria Math" panose="02040503050406030204" pitchFamily="18" charset="0"/>
                        </a:rPr>
                        <m:t>𝐱</m:t>
                      </m:r>
                    </m:oMath>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d>
                      <m:r>
                        <a:rPr lang="en-US" sz="2400" i="1">
                          <a:latin typeface="Cambria Math" panose="02040503050406030204" pitchFamily="18" charset="0"/>
                        </a:rPr>
                        <m:t>+</m:t>
                      </m:r>
                      <m:r>
                        <m:rPr>
                          <m:sty m:val="p"/>
                        </m:rPr>
                        <a:rPr lang="en-US" sz="2400">
                          <a:latin typeface="Cambria Math" panose="02040503050406030204" pitchFamily="18" charset="0"/>
                        </a:rPr>
                        <m:t>∇</m:t>
                      </m:r>
                      <m:sSubSup>
                        <m:sSubSupPr>
                          <m:ctrlPr>
                            <a:rPr lang="en-US" sz="2400" b="1"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m:rPr>
                          <m:sty m:val="p"/>
                        </m:rPr>
                        <a:rPr lang="en-US" sz="2400">
                          <a:latin typeface="Cambria Math" panose="02040503050406030204" pitchFamily="18" charset="0"/>
                        </a:rPr>
                        <m:t>Δ</m:t>
                      </m:r>
                      <m:r>
                        <a:rPr lang="en-US" sz="2400" b="1" i="1">
                          <a:latin typeface="Cambria Math" panose="02040503050406030204" pitchFamily="18" charset="0"/>
                        </a:rPr>
                        <m:t>𝐱</m:t>
                      </m:r>
                    </m:oMath>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d>
                      <m:r>
                        <a:rPr lang="en-US" sz="2400" i="1">
                          <a:latin typeface="Cambria Math" panose="02040503050406030204" pitchFamily="18" charset="0"/>
                        </a:rPr>
                        <m:t>+</m:t>
                      </m:r>
                      <m:r>
                        <m:rPr>
                          <m:sty m:val="p"/>
                        </m:rPr>
                        <a:rPr lang="en-US" sz="2400">
                          <a:latin typeface="Cambria Math" panose="02040503050406030204" pitchFamily="18" charset="0"/>
                        </a:rPr>
                        <m:t>∇</m:t>
                      </m:r>
                      <m:sSubSup>
                        <m:sSubSupPr>
                          <m:ctrlPr>
                            <a:rPr lang="en-US" sz="2400" b="1" i="1">
                              <a:latin typeface="Cambria Math" panose="02040503050406030204" pitchFamily="18" charset="0"/>
                            </a:rPr>
                          </m:ctrlPr>
                        </m:sSubSupPr>
                        <m:e>
                          <m:r>
                            <a:rPr lang="en-US" sz="2400" i="1">
                              <a:latin typeface="Cambria Math" panose="02040503050406030204" pitchFamily="18" charset="0"/>
                            </a:rPr>
                            <m:t>𝑔</m:t>
                          </m:r>
                        </m:e>
                        <m:sub>
                          <m:r>
                            <a:rPr lang="en-US" sz="2400" i="1">
                              <a:latin typeface="Cambria Math" panose="02040503050406030204" pitchFamily="18" charset="0"/>
                            </a:rPr>
                            <m:t>𝑗</m:t>
                          </m:r>
                        </m:sub>
                        <m:sup>
                          <m:r>
                            <a:rPr lang="en-US" sz="2400" i="1">
                              <a:latin typeface="Cambria Math" panose="02040503050406030204" pitchFamily="18" charset="0"/>
                            </a:rPr>
                            <m:t>𝑇</m:t>
                          </m:r>
                        </m:sup>
                      </m:sSubSup>
                      <m:r>
                        <m:rPr>
                          <m:sty m:val="p"/>
                        </m:rPr>
                        <a:rPr lang="en-US" sz="2400">
                          <a:latin typeface="Cambria Math" panose="02040503050406030204" pitchFamily="18" charset="0"/>
                        </a:rPr>
                        <m:t>Δ</m:t>
                      </m:r>
                      <m:r>
                        <a:rPr lang="en-US" sz="2400" b="1" i="1">
                          <a:latin typeface="Cambria Math" panose="02040503050406030204" pitchFamily="18" charset="0"/>
                        </a:rPr>
                        <m:t>𝐱</m:t>
                      </m:r>
                    </m:oMath>
                  </m:oMathPara>
                </a14:m>
                <a:endParaRPr lang="en-US" sz="2400" dirty="0"/>
              </a:p>
            </p:txBody>
          </p:sp>
        </mc:Choice>
        <mc:Fallback xmlns="">
          <p:sp>
            <p:nvSpPr>
              <p:cNvPr id="10" name="TextBox 9">
                <a:extLst>
                  <a:ext uri="{FF2B5EF4-FFF2-40B4-BE49-F238E27FC236}">
                    <a16:creationId xmlns:a16="http://schemas.microsoft.com/office/drawing/2014/main" id="{F5E30599-ED9C-71D6-D52B-3F80B74726FA}"/>
                  </a:ext>
                </a:extLst>
              </p:cNvPr>
              <p:cNvSpPr txBox="1">
                <a:spLocks noRot="1" noChangeAspect="1" noMove="1" noResize="1" noEditPoints="1" noAdjustHandles="1" noChangeArrowheads="1" noChangeShapeType="1" noTextEdit="1"/>
              </p:cNvSpPr>
              <p:nvPr/>
            </p:nvSpPr>
            <p:spPr>
              <a:xfrm>
                <a:off x="549757" y="1814224"/>
                <a:ext cx="4281493" cy="138685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CB4C5B4-5F9B-F8A3-16BB-B987337F23A7}"/>
                  </a:ext>
                </a:extLst>
              </p:cNvPr>
              <p:cNvSpPr txBox="1"/>
              <p:nvPr/>
            </p:nvSpPr>
            <p:spPr>
              <a:xfrm>
                <a:off x="442654" y="3655919"/>
                <a:ext cx="5644237" cy="1694951"/>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𝑇</m:t>
                          </m:r>
                        </m:sup>
                      </m:sSup>
                      <m:r>
                        <m:rPr>
                          <m:sty m:val="p"/>
                        </m:rPr>
                        <a:rPr lang="en-US" sz="2400">
                          <a:latin typeface="Cambria Math" panose="02040503050406030204" pitchFamily="18" charset="0"/>
                        </a:rPr>
                        <m:t>Δ</m:t>
                      </m:r>
                      <m:r>
                        <a:rPr lang="en-US" sz="2400" b="1" i="1">
                          <a:latin typeface="Cambria Math" panose="02040503050406030204" pitchFamily="18" charset="0"/>
                        </a:rPr>
                        <m:t>𝐱</m:t>
                      </m:r>
                    </m:oMath>
                    <m:oMath xmlns:m="http://schemas.openxmlformats.org/officeDocument/2006/math">
                      <m:r>
                        <m:rPr>
                          <m:sty m:val="p"/>
                        </m:rPr>
                        <a:rPr lang="en-US" sz="2400" b="0" i="0" smtClean="0">
                          <a:latin typeface="Cambria Math" panose="02040503050406030204" pitchFamily="18" charset="0"/>
                        </a:rPr>
                        <m:t>subject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sSubSup>
                        <m:sSubSupPr>
                          <m:ctrlPr>
                            <a:rPr lang="en-US" sz="2400" b="1" i="1">
                              <a:latin typeface="Cambria Math" panose="02040503050406030204" pitchFamily="18" charset="0"/>
                            </a:rPr>
                          </m:ctrlPr>
                        </m:sSubSupPr>
                        <m:e>
                          <m:r>
                            <a:rPr lang="en-US" sz="2400" b="1" i="1">
                              <a:latin typeface="Cambria Math" panose="02040503050406030204" pitchFamily="18" charset="0"/>
                            </a:rPr>
                            <m:t>𝐧</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m:t>
                          </m:r>
                        </m:sub>
                      </m:sSub>
                      <m:r>
                        <a:rPr lang="en-US" sz="2400" i="1">
                          <a:latin typeface="Cambria Math" panose="02040503050406030204" pitchFamily="18" charset="0"/>
                        </a:rPr>
                        <m:t>=0,  </m:t>
                      </m:r>
                      <m:r>
                        <a:rPr lang="en-US" sz="2400" i="1" smtClean="0">
                          <a:latin typeface="Cambria Math" panose="02040503050406030204" pitchFamily="18" charset="0"/>
                        </a:rPr>
                        <m:t>𝑖</m:t>
                      </m:r>
                      <m:r>
                        <a:rPr lang="en-US" sz="2400" i="1">
                          <a:latin typeface="Cambria Math" panose="02040503050406030204" pitchFamily="18" charset="0"/>
                        </a:rPr>
                        <m:t>=1,⋯,</m:t>
                      </m:r>
                      <m:r>
                        <a:rPr lang="en-US" sz="2400" i="1">
                          <a:latin typeface="Cambria Math" panose="02040503050406030204" pitchFamily="18" charset="0"/>
                        </a:rPr>
                        <m:t>𝑀</m:t>
                      </m:r>
                    </m:oMath>
                    <m:oMath xmlns:m="http://schemas.openxmlformats.org/officeDocument/2006/math">
                      <m:r>
                        <a:rPr lang="en-US" sz="2400" b="1" i="1">
                          <a:latin typeface="Cambria Math" panose="02040503050406030204" pitchFamily="18" charset="0"/>
                        </a:rPr>
                        <m:t>                    </m:t>
                      </m:r>
                      <m:sSubSup>
                        <m:sSubSupPr>
                          <m:ctrlPr>
                            <a:rPr lang="en-US" sz="2400" b="1" i="1">
                              <a:latin typeface="Cambria Math" panose="02040503050406030204" pitchFamily="18" charset="0"/>
                            </a:rPr>
                          </m:ctrlPr>
                        </m:sSubSupPr>
                        <m:e>
                          <m:r>
                            <a:rPr lang="en-US" sz="2400" b="1" i="1">
                              <a:latin typeface="Cambria Math" panose="02040503050406030204" pitchFamily="18" charset="0"/>
                            </a:rPr>
                            <m:t>𝐚</m:t>
                          </m:r>
                        </m:e>
                        <m:sub>
                          <m:r>
                            <a:rPr lang="en-US" sz="2400" i="1">
                              <a:latin typeface="Cambria Math" panose="02040503050406030204" pitchFamily="18" charset="0"/>
                            </a:rPr>
                            <m:t>𝑗</m:t>
                          </m:r>
                        </m:sub>
                        <m:sup>
                          <m:r>
                            <a:rPr lang="en-US" sz="2400" i="1">
                              <a:latin typeface="Cambria Math" panose="02040503050406030204" pitchFamily="18" charset="0"/>
                            </a:rPr>
                            <m:t>𝑇</m:t>
                          </m:r>
                        </m:sup>
                      </m:sSubSup>
                      <m:r>
                        <m:rPr>
                          <m:sty m:val="p"/>
                        </m:rPr>
                        <a:rPr lang="en-US" sz="2400">
                          <a:latin typeface="Cambria Math" panose="02040503050406030204" pitchFamily="18" charset="0"/>
                        </a:rPr>
                        <m:t>Δ</m:t>
                      </m:r>
                      <m:r>
                        <a:rPr lang="en-US" sz="2400" b="1" i="1">
                          <a:latin typeface="Cambria Math" panose="02040503050406030204" pitchFamily="18" charset="0"/>
                        </a:rPr>
                        <m:t>𝐱</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r>
                        <a:rPr lang="en-US" sz="2400" i="1">
                          <a:latin typeface="Cambria Math" panose="02040503050406030204" pitchFamily="18" charset="0"/>
                        </a:rPr>
                        <m:t>≤0,  </m:t>
                      </m:r>
                      <m:r>
                        <a:rPr lang="en-US" sz="2400" i="1">
                          <a:latin typeface="Cambria Math" panose="02040503050406030204" pitchFamily="18" charset="0"/>
                        </a:rPr>
                        <m:t>𝑗</m:t>
                      </m:r>
                      <m:r>
                        <a:rPr lang="en-US" sz="2400" i="1">
                          <a:latin typeface="Cambria Math" panose="02040503050406030204" pitchFamily="18" charset="0"/>
                        </a:rPr>
                        <m:t>=1,⋯,</m:t>
                      </m:r>
                      <m:r>
                        <a:rPr lang="en-US" sz="2400" i="1">
                          <a:latin typeface="Cambria Math" panose="02040503050406030204" pitchFamily="18" charset="0"/>
                        </a:rPr>
                        <m:t>𝐾</m:t>
                      </m:r>
                    </m:oMath>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  </m:t>
                      </m:r>
                      <m:r>
                        <m:rPr>
                          <m:sty m:val="p"/>
                        </m:rPr>
                        <a:rPr lang="en-US" sz="2400">
                          <a:latin typeface="Cambria Math" panose="02040503050406030204" pitchFamily="18" charset="0"/>
                        </a:rPr>
                        <m:t>Δ</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𝑙</m:t>
                          </m:r>
                        </m:sub>
                        <m:sup>
                          <m:r>
                            <a:rPr lang="en-US" sz="2400" i="1">
                              <a:latin typeface="Cambria Math" panose="02040503050406030204" pitchFamily="18" charset="0"/>
                            </a:rPr>
                            <m:t>𝐿</m:t>
                          </m:r>
                        </m:sup>
                      </m:sSubSup>
                      <m:r>
                        <a:rPr lang="en-US" sz="2400" i="1">
                          <a:latin typeface="Cambria Math" panose="02040503050406030204" pitchFamily="18" charset="0"/>
                        </a:rPr>
                        <m:t>≤</m:t>
                      </m:r>
                      <m:r>
                        <m:rPr>
                          <m:sty m:val="p"/>
                        </m:rPr>
                        <a:rPr lang="en-US" sz="2400">
                          <a:latin typeface="Cambria Math" panose="02040503050406030204" pitchFamily="18" charset="0"/>
                        </a:rPr>
                        <m:t>Δ</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𝑙</m:t>
                          </m:r>
                        </m:sub>
                      </m:sSub>
                      <m:r>
                        <a:rPr lang="en-US" sz="2400" i="1">
                          <a:latin typeface="Cambria Math" panose="02040503050406030204" pitchFamily="18" charset="0"/>
                        </a:rPr>
                        <m:t>≤</m:t>
                      </m:r>
                      <m:r>
                        <m:rPr>
                          <m:sty m:val="p"/>
                        </m:rPr>
                        <a:rPr lang="en-US" sz="2400">
                          <a:latin typeface="Cambria Math" panose="02040503050406030204" pitchFamily="18" charset="0"/>
                        </a:rPr>
                        <m:t>Δ</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𝑙</m:t>
                          </m:r>
                        </m:sub>
                        <m:sup>
                          <m:r>
                            <a:rPr lang="en-US" sz="2400" i="1">
                              <a:latin typeface="Cambria Math" panose="02040503050406030204" pitchFamily="18" charset="0"/>
                            </a:rPr>
                            <m:t>𝑈</m:t>
                          </m:r>
                        </m:sup>
                      </m:sSubSup>
                      <m:r>
                        <a:rPr lang="en-US" sz="2400" b="0" i="0" smtClean="0">
                          <a:latin typeface="Cambria Math" panose="02040503050406030204" pitchFamily="18" charset="0"/>
                        </a:rPr>
                        <m:t>   </m:t>
                      </m:r>
                      <m:r>
                        <a:rPr lang="en-US" sz="2400" i="1">
                          <a:latin typeface="Cambria Math" panose="02040503050406030204" pitchFamily="18" charset="0"/>
                        </a:rPr>
                        <m:t>𝑙</m:t>
                      </m:r>
                      <m:r>
                        <a:rPr lang="en-US" sz="2400" i="1">
                          <a:latin typeface="Cambria Math" panose="02040503050406030204" pitchFamily="18" charset="0"/>
                        </a:rPr>
                        <m:t>=1,⋯,</m:t>
                      </m:r>
                      <m:r>
                        <a:rPr lang="en-US" sz="2400" i="1">
                          <a:latin typeface="Cambria Math" panose="02040503050406030204" pitchFamily="18" charset="0"/>
                        </a:rPr>
                        <m:t>𝑛</m:t>
                      </m:r>
                    </m:oMath>
                  </m:oMathPara>
                </a14:m>
                <a:endParaRPr lang="en-US" sz="2400" dirty="0"/>
              </a:p>
            </p:txBody>
          </p:sp>
        </mc:Choice>
        <mc:Fallback xmlns="">
          <p:sp>
            <p:nvSpPr>
              <p:cNvPr id="14" name="TextBox 13">
                <a:extLst>
                  <a:ext uri="{FF2B5EF4-FFF2-40B4-BE49-F238E27FC236}">
                    <a16:creationId xmlns:a16="http://schemas.microsoft.com/office/drawing/2014/main" id="{DCB4C5B4-5F9B-F8A3-16BB-B987337F23A7}"/>
                  </a:ext>
                </a:extLst>
              </p:cNvPr>
              <p:cNvSpPr txBox="1">
                <a:spLocks noRot="1" noChangeAspect="1" noMove="1" noResize="1" noEditPoints="1" noAdjustHandles="1" noChangeArrowheads="1" noChangeShapeType="1" noTextEdit="1"/>
              </p:cNvSpPr>
              <p:nvPr/>
            </p:nvSpPr>
            <p:spPr>
              <a:xfrm>
                <a:off x="442654" y="3655919"/>
                <a:ext cx="5644237" cy="1694951"/>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5222DD3-6708-6D53-555E-DD4F8B7E6998}"/>
                  </a:ext>
                </a:extLst>
              </p:cNvPr>
              <p:cNvSpPr txBox="1"/>
              <p:nvPr/>
            </p:nvSpPr>
            <p:spPr>
              <a:xfrm>
                <a:off x="6033644" y="2051660"/>
                <a:ext cx="2778260" cy="9119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b="1" i="1" smtClean="0">
                              <a:latin typeface="Cambria Math" panose="02040503050406030204" pitchFamily="18" charset="0"/>
                            </a:rPr>
                          </m:ctrlPr>
                        </m:mPr>
                        <m:mr>
                          <m:e>
                            <m:sSub>
                              <m:sSubPr>
                                <m:ctrlPr>
                                  <a:rPr lang="en-US" sz="2400" b="1" i="1">
                                    <a:latin typeface="Cambria Math" panose="02040503050406030204" pitchFamily="18" charset="0"/>
                                  </a:rPr>
                                </m:ctrlPr>
                              </m:sSubPr>
                              <m:e>
                                <m:r>
                                  <a:rPr lang="en-US" sz="2400" b="1">
                                    <a:latin typeface="Cambria Math" panose="02040503050406030204" pitchFamily="18" charset="0"/>
                                  </a:rPr>
                                  <m:t>𝐧</m:t>
                                </m:r>
                              </m:e>
                              <m:sub>
                                <m:r>
                                  <a:rPr lang="en-US" sz="2400" b="0" i="1">
                                    <a:latin typeface="Cambria Math" panose="02040503050406030204" pitchFamily="18" charset="0"/>
                                  </a:rPr>
                                  <m:t>𝑖</m:t>
                                </m:r>
                              </m:sub>
                            </m:sSub>
                            <m:r>
                              <a:rPr lang="en-US" sz="2400" b="0" i="0">
                                <a:latin typeface="Cambria Math" panose="02040503050406030204" pitchFamily="18" charset="0"/>
                              </a:rPr>
                              <m:t>=</m:t>
                            </m:r>
                            <m:r>
                              <m:rPr>
                                <m:sty m:val="p"/>
                              </m:rP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h</m:t>
                                </m:r>
                              </m:e>
                              <m:sub>
                                <m:r>
                                  <a:rPr lang="en-US" sz="2400" b="0" i="1">
                                    <a:latin typeface="Cambria Math" panose="02040503050406030204" pitchFamily="18" charset="0"/>
                                  </a:rPr>
                                  <m:t>𝑖</m:t>
                                </m:r>
                              </m:sub>
                            </m:sSub>
                            <m:r>
                              <a:rPr lang="en-US" sz="2400" b="0" i="1" smtClean="0">
                                <a:latin typeface="Cambria Math" panose="02040503050406030204" pitchFamily="18" charset="0"/>
                              </a:rPr>
                              <m:t>    </m:t>
                            </m:r>
                            <m:r>
                              <a:rPr lang="en-US" sz="2400" b="1" i="0">
                                <a:latin typeface="Cambria Math" panose="02040503050406030204" pitchFamily="18" charset="0"/>
                              </a:rPr>
                              <m:t>𝐍</m:t>
                            </m:r>
                            <m:r>
                              <a:rPr lang="en-US" sz="2400" b="0" i="0">
                                <a:latin typeface="Cambria Math" panose="02040503050406030204" pitchFamily="18" charset="0"/>
                              </a:rPr>
                              <m:t>=</m:t>
                            </m:r>
                            <m:d>
                              <m:dPr>
                                <m:begChr m:val="["/>
                                <m:endChr m:val="]"/>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𝐧</m:t>
                                    </m:r>
                                  </m:e>
                                  <m:sub>
                                    <m:r>
                                      <a:rPr lang="en-US" sz="2400" b="0" i="1">
                                        <a:latin typeface="Cambria Math" panose="02040503050406030204" pitchFamily="18" charset="0"/>
                                      </a:rPr>
                                      <m:t>𝑖</m:t>
                                    </m:r>
                                  </m:sub>
                                </m:sSub>
                              </m:e>
                            </m:d>
                          </m:e>
                        </m:mr>
                        <m:mr>
                          <m:e>
                            <m:sSub>
                              <m:sSubPr>
                                <m:ctrlPr>
                                  <a:rPr lang="en-US" sz="2400" b="0" i="1">
                                    <a:latin typeface="Cambria Math" panose="02040503050406030204" pitchFamily="18" charset="0"/>
                                  </a:rPr>
                                </m:ctrlPr>
                              </m:sSubPr>
                              <m:e>
                                <m:r>
                                  <a:rPr lang="en-US" sz="2400" b="1" i="0">
                                    <a:latin typeface="Cambria Math" panose="02040503050406030204" pitchFamily="18" charset="0"/>
                                  </a:rPr>
                                  <m:t>𝐚</m:t>
                                </m:r>
                              </m:e>
                              <m:sub>
                                <m:r>
                                  <a:rPr lang="en-US" sz="2400" b="0" i="1">
                                    <a:latin typeface="Cambria Math" panose="02040503050406030204" pitchFamily="18" charset="0"/>
                                  </a:rPr>
                                  <m:t>𝑖</m:t>
                                </m:r>
                              </m:sub>
                            </m:sSub>
                            <m:r>
                              <a:rPr lang="en-US" sz="2400" b="0" i="0">
                                <a:latin typeface="Cambria Math" panose="02040503050406030204" pitchFamily="18" charset="0"/>
                              </a:rPr>
                              <m:t>=</m:t>
                            </m:r>
                            <m:r>
                              <m:rPr>
                                <m:sty m:val="p"/>
                              </m:rP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𝑔</m:t>
                                </m:r>
                              </m:e>
                              <m:sub>
                                <m:r>
                                  <a:rPr lang="en-US" sz="2400" b="0" i="1">
                                    <a:latin typeface="Cambria Math" panose="02040503050406030204" pitchFamily="18" charset="0"/>
                                  </a:rPr>
                                  <m:t>𝑗</m:t>
                                </m:r>
                              </m:sub>
                            </m:sSub>
                            <m:r>
                              <a:rPr lang="en-US" sz="2400" b="0" i="1" smtClean="0">
                                <a:latin typeface="Cambria Math" panose="02040503050406030204" pitchFamily="18" charset="0"/>
                              </a:rPr>
                              <m:t>    </m:t>
                            </m:r>
                            <m:r>
                              <a:rPr lang="en-US" sz="2400" b="1" i="0">
                                <a:latin typeface="Cambria Math" panose="02040503050406030204" pitchFamily="18" charset="0"/>
                              </a:rPr>
                              <m:t>𝐀</m:t>
                            </m:r>
                            <m:r>
                              <a:rPr lang="en-US" sz="2400" b="0" i="0">
                                <a:latin typeface="Cambria Math" panose="02040503050406030204" pitchFamily="18" charset="0"/>
                              </a:rPr>
                              <m:t>=</m:t>
                            </m:r>
                            <m:d>
                              <m:dPr>
                                <m:begChr m:val="["/>
                                <m:endChr m:val="]"/>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𝐚</m:t>
                                    </m:r>
                                  </m:e>
                                  <m:sub>
                                    <m:r>
                                      <a:rPr lang="en-US" sz="2400" b="0" i="1">
                                        <a:latin typeface="Cambria Math" panose="02040503050406030204" pitchFamily="18" charset="0"/>
                                      </a:rPr>
                                      <m:t>𝑗</m:t>
                                    </m:r>
                                  </m:sub>
                                </m:sSub>
                              </m:e>
                            </m:d>
                          </m:e>
                        </m:mr>
                      </m:m>
                    </m:oMath>
                  </m:oMathPara>
                </a14:m>
                <a:endParaRPr lang="en-US" sz="2400" dirty="0"/>
              </a:p>
            </p:txBody>
          </p:sp>
        </mc:Choice>
        <mc:Fallback xmlns="">
          <p:sp>
            <p:nvSpPr>
              <p:cNvPr id="16" name="TextBox 15">
                <a:extLst>
                  <a:ext uri="{FF2B5EF4-FFF2-40B4-BE49-F238E27FC236}">
                    <a16:creationId xmlns:a16="http://schemas.microsoft.com/office/drawing/2014/main" id="{15222DD3-6708-6D53-555E-DD4F8B7E6998}"/>
                  </a:ext>
                </a:extLst>
              </p:cNvPr>
              <p:cNvSpPr txBox="1">
                <a:spLocks noRot="1" noChangeAspect="1" noMove="1" noResize="1" noEditPoints="1" noAdjustHandles="1" noChangeArrowheads="1" noChangeShapeType="1" noTextEdit="1"/>
              </p:cNvSpPr>
              <p:nvPr/>
            </p:nvSpPr>
            <p:spPr>
              <a:xfrm>
                <a:off x="6033644" y="2051660"/>
                <a:ext cx="2778260" cy="9119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838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We do not know the function before optimization</a:t>
            </a:r>
          </a:p>
          <a:p>
            <a:r>
              <a:rPr lang="en-US"/>
              <a:t>We can only evaluate the function and gradient at a given design</a:t>
            </a:r>
          </a:p>
          <a:p>
            <a:endParaRPr lang="en-US" dirty="0"/>
          </a:p>
        </p:txBody>
      </p:sp>
      <p:sp>
        <p:nvSpPr>
          <p:cNvPr id="3" name="Title 2"/>
          <p:cNvSpPr>
            <a:spLocks noGrp="1"/>
          </p:cNvSpPr>
          <p:nvPr>
            <p:ph type="title"/>
          </p:nvPr>
        </p:nvSpPr>
        <p:spPr/>
        <p:txBody>
          <a:bodyPr/>
          <a:lstStyle/>
          <a:p>
            <a:r>
              <a:rPr lang="en-US" dirty="0"/>
              <a:t>Gradient-based Methods</a:t>
            </a:r>
          </a:p>
        </p:txBody>
      </p:sp>
      <p:grpSp>
        <p:nvGrpSpPr>
          <p:cNvPr id="4" name="Group 3"/>
          <p:cNvGrpSpPr>
            <a:grpSpLocks noChangeAspect="1"/>
          </p:cNvGrpSpPr>
          <p:nvPr/>
        </p:nvGrpSpPr>
        <p:grpSpPr>
          <a:xfrm>
            <a:off x="861458" y="2612578"/>
            <a:ext cx="6878337" cy="3498397"/>
            <a:chOff x="1871195" y="2733158"/>
            <a:chExt cx="11463896" cy="5830661"/>
          </a:xfrm>
        </p:grpSpPr>
        <p:grpSp>
          <p:nvGrpSpPr>
            <p:cNvPr id="5" name="Group 4"/>
            <p:cNvGrpSpPr/>
            <p:nvPr/>
          </p:nvGrpSpPr>
          <p:grpSpPr>
            <a:xfrm>
              <a:off x="1871195" y="2733158"/>
              <a:ext cx="11463896" cy="5830661"/>
              <a:chOff x="2383661" y="2636169"/>
              <a:chExt cx="11463896" cy="5830661"/>
            </a:xfrm>
          </p:grpSpPr>
          <p:sp>
            <p:nvSpPr>
              <p:cNvPr id="8" name="Oval 7"/>
              <p:cNvSpPr/>
              <p:nvPr/>
            </p:nvSpPr>
            <p:spPr>
              <a:xfrm>
                <a:off x="8999145" y="6425594"/>
                <a:ext cx="182880" cy="18288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Freeform 8"/>
              <p:cNvSpPr/>
              <p:nvPr/>
            </p:nvSpPr>
            <p:spPr>
              <a:xfrm>
                <a:off x="4476050" y="3635680"/>
                <a:ext cx="8265259" cy="2895056"/>
              </a:xfrm>
              <a:custGeom>
                <a:avLst/>
                <a:gdLst>
                  <a:gd name="connsiteX0" fmla="*/ 0 w 6299200"/>
                  <a:gd name="connsiteY0" fmla="*/ 0 h 2345957"/>
                  <a:gd name="connsiteX1" fmla="*/ 928915 w 6299200"/>
                  <a:gd name="connsiteY1" fmla="*/ 1103086 h 2345957"/>
                  <a:gd name="connsiteX2" fmla="*/ 1756229 w 6299200"/>
                  <a:gd name="connsiteY2" fmla="*/ 58057 h 2345957"/>
                  <a:gd name="connsiteX3" fmla="*/ 2554515 w 6299200"/>
                  <a:gd name="connsiteY3" fmla="*/ 1727200 h 2345957"/>
                  <a:gd name="connsiteX4" fmla="*/ 3164115 w 6299200"/>
                  <a:gd name="connsiteY4" fmla="*/ 290286 h 2345957"/>
                  <a:gd name="connsiteX5" fmla="*/ 3889829 w 6299200"/>
                  <a:gd name="connsiteY5" fmla="*/ 1393372 h 2345957"/>
                  <a:gd name="connsiteX6" fmla="*/ 4557486 w 6299200"/>
                  <a:gd name="connsiteY6" fmla="*/ 14514 h 2345957"/>
                  <a:gd name="connsiteX7" fmla="*/ 5457372 w 6299200"/>
                  <a:gd name="connsiteY7" fmla="*/ 2336800 h 2345957"/>
                  <a:gd name="connsiteX8" fmla="*/ 6299200 w 6299200"/>
                  <a:gd name="connsiteY8" fmla="*/ 856343 h 2345957"/>
                  <a:gd name="connsiteX0" fmla="*/ 0 w 6299200"/>
                  <a:gd name="connsiteY0" fmla="*/ 0 h 2601923"/>
                  <a:gd name="connsiteX1" fmla="*/ 928915 w 6299200"/>
                  <a:gd name="connsiteY1" fmla="*/ 1103086 h 2601923"/>
                  <a:gd name="connsiteX2" fmla="*/ 1756229 w 6299200"/>
                  <a:gd name="connsiteY2" fmla="*/ 58057 h 2601923"/>
                  <a:gd name="connsiteX3" fmla="*/ 2544467 w 6299200"/>
                  <a:gd name="connsiteY3" fmla="*/ 2601407 h 2601923"/>
                  <a:gd name="connsiteX4" fmla="*/ 3164115 w 6299200"/>
                  <a:gd name="connsiteY4" fmla="*/ 290286 h 2601923"/>
                  <a:gd name="connsiteX5" fmla="*/ 3889829 w 6299200"/>
                  <a:gd name="connsiteY5" fmla="*/ 1393372 h 2601923"/>
                  <a:gd name="connsiteX6" fmla="*/ 4557486 w 6299200"/>
                  <a:gd name="connsiteY6" fmla="*/ 14514 h 2601923"/>
                  <a:gd name="connsiteX7" fmla="*/ 5457372 w 6299200"/>
                  <a:gd name="connsiteY7" fmla="*/ 2336800 h 2601923"/>
                  <a:gd name="connsiteX8" fmla="*/ 6299200 w 6299200"/>
                  <a:gd name="connsiteY8" fmla="*/ 856343 h 2601923"/>
                  <a:gd name="connsiteX0" fmla="*/ 0 w 6299200"/>
                  <a:gd name="connsiteY0" fmla="*/ 0 h 2601923"/>
                  <a:gd name="connsiteX1" fmla="*/ 928915 w 6299200"/>
                  <a:gd name="connsiteY1" fmla="*/ 1103086 h 2601923"/>
                  <a:gd name="connsiteX2" fmla="*/ 1756229 w 6299200"/>
                  <a:gd name="connsiteY2" fmla="*/ 58057 h 2601923"/>
                  <a:gd name="connsiteX3" fmla="*/ 2544467 w 6299200"/>
                  <a:gd name="connsiteY3" fmla="*/ 2601407 h 2601923"/>
                  <a:gd name="connsiteX4" fmla="*/ 3164115 w 6299200"/>
                  <a:gd name="connsiteY4" fmla="*/ 290286 h 2601923"/>
                  <a:gd name="connsiteX5" fmla="*/ 3889829 w 6299200"/>
                  <a:gd name="connsiteY5" fmla="*/ 1393372 h 2601923"/>
                  <a:gd name="connsiteX6" fmla="*/ 4557486 w 6299200"/>
                  <a:gd name="connsiteY6" fmla="*/ 14514 h 2601923"/>
                  <a:gd name="connsiteX7" fmla="*/ 5547807 w 6299200"/>
                  <a:gd name="connsiteY7" fmla="*/ 1814285 h 2601923"/>
                  <a:gd name="connsiteX8" fmla="*/ 6299200 w 6299200"/>
                  <a:gd name="connsiteY8" fmla="*/ 856343 h 2601923"/>
                  <a:gd name="connsiteX0" fmla="*/ 0 w 5547807"/>
                  <a:gd name="connsiteY0" fmla="*/ 0 h 2601923"/>
                  <a:gd name="connsiteX1" fmla="*/ 928915 w 5547807"/>
                  <a:gd name="connsiteY1" fmla="*/ 1103086 h 2601923"/>
                  <a:gd name="connsiteX2" fmla="*/ 1756229 w 5547807"/>
                  <a:gd name="connsiteY2" fmla="*/ 58057 h 2601923"/>
                  <a:gd name="connsiteX3" fmla="*/ 2544467 w 5547807"/>
                  <a:gd name="connsiteY3" fmla="*/ 2601407 h 2601923"/>
                  <a:gd name="connsiteX4" fmla="*/ 3164115 w 5547807"/>
                  <a:gd name="connsiteY4" fmla="*/ 290286 h 2601923"/>
                  <a:gd name="connsiteX5" fmla="*/ 3889829 w 5547807"/>
                  <a:gd name="connsiteY5" fmla="*/ 1393372 h 2601923"/>
                  <a:gd name="connsiteX6" fmla="*/ 4557486 w 5547807"/>
                  <a:gd name="connsiteY6" fmla="*/ 14514 h 2601923"/>
                  <a:gd name="connsiteX7" fmla="*/ 5547807 w 5547807"/>
                  <a:gd name="connsiteY7" fmla="*/ 1814285 h 2601923"/>
                  <a:gd name="connsiteX0" fmla="*/ 0 w 4557486"/>
                  <a:gd name="connsiteY0" fmla="*/ 0 h 2601923"/>
                  <a:gd name="connsiteX1" fmla="*/ 928915 w 4557486"/>
                  <a:gd name="connsiteY1" fmla="*/ 1103086 h 2601923"/>
                  <a:gd name="connsiteX2" fmla="*/ 1756229 w 4557486"/>
                  <a:gd name="connsiteY2" fmla="*/ 58057 h 2601923"/>
                  <a:gd name="connsiteX3" fmla="*/ 2544467 w 4557486"/>
                  <a:gd name="connsiteY3" fmla="*/ 2601407 h 2601923"/>
                  <a:gd name="connsiteX4" fmla="*/ 3164115 w 4557486"/>
                  <a:gd name="connsiteY4" fmla="*/ 290286 h 2601923"/>
                  <a:gd name="connsiteX5" fmla="*/ 3889829 w 4557486"/>
                  <a:gd name="connsiteY5" fmla="*/ 1393372 h 2601923"/>
                  <a:gd name="connsiteX6" fmla="*/ 4557486 w 4557486"/>
                  <a:gd name="connsiteY6" fmla="*/ 14514 h 2601923"/>
                  <a:gd name="connsiteX0" fmla="*/ 0 w 4557486"/>
                  <a:gd name="connsiteY0" fmla="*/ 0 h 2601923"/>
                  <a:gd name="connsiteX1" fmla="*/ 579852 w 4557486"/>
                  <a:gd name="connsiteY1" fmla="*/ 1093037 h 2601923"/>
                  <a:gd name="connsiteX2" fmla="*/ 1756229 w 4557486"/>
                  <a:gd name="connsiteY2" fmla="*/ 58057 h 2601923"/>
                  <a:gd name="connsiteX3" fmla="*/ 2544467 w 4557486"/>
                  <a:gd name="connsiteY3" fmla="*/ 2601407 h 2601923"/>
                  <a:gd name="connsiteX4" fmla="*/ 3164115 w 4557486"/>
                  <a:gd name="connsiteY4" fmla="*/ 290286 h 2601923"/>
                  <a:gd name="connsiteX5" fmla="*/ 3889829 w 4557486"/>
                  <a:gd name="connsiteY5" fmla="*/ 1393372 h 2601923"/>
                  <a:gd name="connsiteX6" fmla="*/ 4557486 w 4557486"/>
                  <a:gd name="connsiteY6" fmla="*/ 14514 h 2601923"/>
                  <a:gd name="connsiteX0" fmla="*/ 0 w 4557486"/>
                  <a:gd name="connsiteY0" fmla="*/ 290829 h 2895056"/>
                  <a:gd name="connsiteX1" fmla="*/ 579852 w 4557486"/>
                  <a:gd name="connsiteY1" fmla="*/ 1383866 h 2895056"/>
                  <a:gd name="connsiteX2" fmla="*/ 1207701 w 4557486"/>
                  <a:gd name="connsiteY2" fmla="*/ 27338 h 2895056"/>
                  <a:gd name="connsiteX3" fmla="*/ 2544467 w 4557486"/>
                  <a:gd name="connsiteY3" fmla="*/ 2892236 h 2895056"/>
                  <a:gd name="connsiteX4" fmla="*/ 3164115 w 4557486"/>
                  <a:gd name="connsiteY4" fmla="*/ 581115 h 2895056"/>
                  <a:gd name="connsiteX5" fmla="*/ 3889829 w 4557486"/>
                  <a:gd name="connsiteY5" fmla="*/ 1684201 h 2895056"/>
                  <a:gd name="connsiteX6" fmla="*/ 4557486 w 4557486"/>
                  <a:gd name="connsiteY6" fmla="*/ 305343 h 289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7486" h="2895056">
                    <a:moveTo>
                      <a:pt x="0" y="290829"/>
                    </a:moveTo>
                    <a:cubicBezTo>
                      <a:pt x="318105" y="837534"/>
                      <a:pt x="378569" y="1427781"/>
                      <a:pt x="579852" y="1383866"/>
                    </a:cubicBezTo>
                    <a:cubicBezTo>
                      <a:pt x="781135" y="1339951"/>
                      <a:pt x="880265" y="-224057"/>
                      <a:pt x="1207701" y="27338"/>
                    </a:cubicBezTo>
                    <a:cubicBezTo>
                      <a:pt x="1535137" y="278733"/>
                      <a:pt x="2218398" y="2799940"/>
                      <a:pt x="2544467" y="2892236"/>
                    </a:cubicBezTo>
                    <a:cubicBezTo>
                      <a:pt x="2870536" y="2984532"/>
                      <a:pt x="2939888" y="782454"/>
                      <a:pt x="3164115" y="581115"/>
                    </a:cubicBezTo>
                    <a:cubicBezTo>
                      <a:pt x="3388342" y="379776"/>
                      <a:pt x="3657600" y="1730163"/>
                      <a:pt x="3889829" y="1684201"/>
                    </a:cubicBezTo>
                    <a:cubicBezTo>
                      <a:pt x="4122058" y="1638239"/>
                      <a:pt x="4281156" y="235191"/>
                      <a:pt x="4557486" y="305343"/>
                    </a:cubicBezTo>
                  </a:path>
                </a:pathLst>
              </a:cu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Freeform 9"/>
              <p:cNvSpPr/>
              <p:nvPr/>
            </p:nvSpPr>
            <p:spPr>
              <a:xfrm>
                <a:off x="3918857" y="2665219"/>
                <a:ext cx="9244484" cy="4702629"/>
              </a:xfrm>
              <a:custGeom>
                <a:avLst/>
                <a:gdLst>
                  <a:gd name="connsiteX0" fmla="*/ 0 w 7124282"/>
                  <a:gd name="connsiteY0" fmla="*/ 0 h 4702629"/>
                  <a:gd name="connsiteX1" fmla="*/ 0 w 7124282"/>
                  <a:gd name="connsiteY1" fmla="*/ 4702629 h 4702629"/>
                  <a:gd name="connsiteX2" fmla="*/ 7124282 w 7124282"/>
                  <a:gd name="connsiteY2" fmla="*/ 4702629 h 4702629"/>
                </a:gdLst>
                <a:ahLst/>
                <a:cxnLst>
                  <a:cxn ang="0">
                    <a:pos x="connsiteX0" y="connsiteY0"/>
                  </a:cxn>
                  <a:cxn ang="0">
                    <a:pos x="connsiteX1" y="connsiteY1"/>
                  </a:cxn>
                  <a:cxn ang="0">
                    <a:pos x="connsiteX2" y="connsiteY2"/>
                  </a:cxn>
                </a:cxnLst>
                <a:rect l="l" t="t" r="r" b="b"/>
                <a:pathLst>
                  <a:path w="7124282" h="4702629">
                    <a:moveTo>
                      <a:pt x="0" y="0"/>
                    </a:moveTo>
                    <a:lnTo>
                      <a:pt x="0" y="4702629"/>
                    </a:lnTo>
                    <a:lnTo>
                      <a:pt x="7124282" y="4702629"/>
                    </a:lnTo>
                  </a:path>
                </a:pathLst>
              </a:custGeom>
              <a:noFill/>
              <a:ln w="19050">
                <a:solidFill>
                  <a:schemeClr val="tx1"/>
                </a:solidFill>
                <a:headEnd type="arrow"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TextBox 10"/>
              <p:cNvSpPr txBox="1"/>
              <p:nvPr/>
            </p:nvSpPr>
            <p:spPr>
              <a:xfrm>
                <a:off x="8132406" y="7389612"/>
                <a:ext cx="1974900" cy="1077218"/>
              </a:xfrm>
              <a:prstGeom prst="rect">
                <a:avLst/>
              </a:prstGeom>
              <a:noFill/>
            </p:spPr>
            <p:txBody>
              <a:bodyPr wrap="none" rtlCol="0">
                <a:spAutoFit/>
              </a:bodyPr>
              <a:lstStyle/>
              <a:p>
                <a:pPr algn="ctr"/>
                <a:r>
                  <a:rPr lang="en-US" dirty="0">
                    <a:solidFill>
                      <a:srgbClr val="FF0000"/>
                    </a:solidFill>
                  </a:rPr>
                  <a:t>Optimum </a:t>
                </a:r>
                <a:br>
                  <a:rPr lang="en-US" dirty="0">
                    <a:solidFill>
                      <a:srgbClr val="FF0000"/>
                    </a:solidFill>
                  </a:rPr>
                </a:br>
                <a:r>
                  <a:rPr lang="en-US" dirty="0">
                    <a:solidFill>
                      <a:srgbClr val="FF0000"/>
                    </a:solidFill>
                  </a:rPr>
                  <a:t>solution</a:t>
                </a:r>
              </a:p>
            </p:txBody>
          </p:sp>
          <p:cxnSp>
            <p:nvCxnSpPr>
              <p:cNvPr id="12" name="Straight Connector 11"/>
              <p:cNvCxnSpPr>
                <a:stCxn id="9" idx="3"/>
              </p:cNvCxnSpPr>
              <p:nvPr/>
            </p:nvCxnSpPr>
            <p:spPr>
              <a:xfrm>
                <a:off x="9090585" y="6527916"/>
                <a:ext cx="3173" cy="839932"/>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2479125" y="7501197"/>
                <a:ext cx="1368432" cy="564257"/>
              </a:xfrm>
              <a:prstGeom prst="rect">
                <a:avLst/>
              </a:prstGeom>
              <a:noFill/>
            </p:spPr>
            <p:txBody>
              <a:bodyPr wrap="none" rtlCol="0">
                <a:spAutoFit/>
              </a:bodyPr>
              <a:lstStyle/>
              <a:p>
                <a:r>
                  <a:rPr lang="en-US" sz="1600" dirty="0"/>
                  <a:t>Design</a:t>
                </a:r>
              </a:p>
            </p:txBody>
          </p:sp>
          <p:sp>
            <p:nvSpPr>
              <p:cNvPr id="14" name="TextBox 13"/>
              <p:cNvSpPr txBox="1"/>
              <p:nvPr/>
            </p:nvSpPr>
            <p:spPr>
              <a:xfrm>
                <a:off x="2383661" y="2636169"/>
                <a:ext cx="1731779" cy="564257"/>
              </a:xfrm>
              <a:prstGeom prst="rect">
                <a:avLst/>
              </a:prstGeom>
              <a:noFill/>
            </p:spPr>
            <p:txBody>
              <a:bodyPr wrap="none" rtlCol="0">
                <a:spAutoFit/>
              </a:bodyPr>
              <a:lstStyle/>
              <a:p>
                <a:r>
                  <a:rPr lang="en-US" sz="1600" dirty="0"/>
                  <a:t>Objective</a:t>
                </a:r>
              </a:p>
            </p:txBody>
          </p:sp>
          <p:sp>
            <p:nvSpPr>
              <p:cNvPr id="15" name="Oval 14"/>
              <p:cNvSpPr/>
              <p:nvPr/>
            </p:nvSpPr>
            <p:spPr>
              <a:xfrm>
                <a:off x="6801420" y="3755543"/>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 name="Oval 15"/>
              <p:cNvSpPr/>
              <p:nvPr/>
            </p:nvSpPr>
            <p:spPr>
              <a:xfrm>
                <a:off x="7245223" y="4269684"/>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7606963" y="4805190"/>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8001400" y="5353651"/>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 name="Oval 18"/>
              <p:cNvSpPr/>
              <p:nvPr/>
            </p:nvSpPr>
            <p:spPr>
              <a:xfrm>
                <a:off x="8324720" y="5782951"/>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8615184" y="6148725"/>
                <a:ext cx="127394" cy="127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TextBox 20"/>
              <p:cNvSpPr txBox="1"/>
              <p:nvPr/>
            </p:nvSpPr>
            <p:spPr>
              <a:xfrm>
                <a:off x="6775355" y="3521271"/>
                <a:ext cx="1031800" cy="564257"/>
              </a:xfrm>
              <a:prstGeom prst="rect">
                <a:avLst/>
              </a:prstGeom>
              <a:noFill/>
            </p:spPr>
            <p:txBody>
              <a:bodyPr wrap="none" rtlCol="0">
                <a:spAutoFit/>
              </a:bodyPr>
              <a:lstStyle/>
              <a:p>
                <a:r>
                  <a:rPr lang="en-US" sz="1600" dirty="0">
                    <a:solidFill>
                      <a:srgbClr val="0033CC"/>
                    </a:solidFill>
                  </a:rPr>
                  <a:t>Start</a:t>
                </a:r>
              </a:p>
            </p:txBody>
          </p:sp>
          <p:cxnSp>
            <p:nvCxnSpPr>
              <p:cNvPr id="22" name="Straight Arrow Connector 21"/>
              <p:cNvCxnSpPr/>
              <p:nvPr/>
            </p:nvCxnSpPr>
            <p:spPr>
              <a:xfrm>
                <a:off x="6831900" y="3974871"/>
                <a:ext cx="274936" cy="36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184931" y="4462518"/>
                <a:ext cx="274936" cy="36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606963" y="5030170"/>
                <a:ext cx="274936" cy="36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7986133" y="5545280"/>
                <a:ext cx="274936" cy="36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8324694" y="5977787"/>
                <a:ext cx="226453" cy="268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603289" y="6331896"/>
                <a:ext cx="331764" cy="2485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186021" y="4339935"/>
                <a:ext cx="1144008" cy="564257"/>
              </a:xfrm>
              <a:prstGeom prst="rect">
                <a:avLst/>
              </a:prstGeom>
              <a:noFill/>
            </p:spPr>
            <p:txBody>
              <a:bodyPr wrap="none" rtlCol="0">
                <a:spAutoFit/>
              </a:bodyPr>
              <a:lstStyle/>
              <a:p>
                <a:r>
                  <a:rPr lang="en-US" sz="1600" dirty="0">
                    <a:solidFill>
                      <a:srgbClr val="0033CC"/>
                    </a:solidFill>
                  </a:rPr>
                  <a:t>Move</a:t>
                </a:r>
              </a:p>
            </p:txBody>
          </p:sp>
          <p:sp>
            <p:nvSpPr>
              <p:cNvPr id="29" name="TextBox 28"/>
              <p:cNvSpPr txBox="1"/>
              <p:nvPr/>
            </p:nvSpPr>
            <p:spPr>
              <a:xfrm>
                <a:off x="7354503" y="4097580"/>
                <a:ext cx="1619567" cy="564257"/>
              </a:xfrm>
              <a:prstGeom prst="rect">
                <a:avLst/>
              </a:prstGeom>
              <a:noFill/>
            </p:spPr>
            <p:txBody>
              <a:bodyPr wrap="none" rtlCol="0">
                <a:spAutoFit/>
              </a:bodyPr>
              <a:lstStyle/>
              <a:p>
                <a:r>
                  <a:rPr lang="en-US" sz="1600" dirty="0"/>
                  <a:t>Gradient</a:t>
                </a:r>
              </a:p>
            </p:txBody>
          </p:sp>
          <p:sp>
            <p:nvSpPr>
              <p:cNvPr id="30" name="TextBox 29"/>
              <p:cNvSpPr txBox="1"/>
              <p:nvPr/>
            </p:nvSpPr>
            <p:spPr>
              <a:xfrm>
                <a:off x="9068790" y="6291202"/>
                <a:ext cx="2201992" cy="974625"/>
              </a:xfrm>
              <a:prstGeom prst="rect">
                <a:avLst/>
              </a:prstGeom>
              <a:noFill/>
            </p:spPr>
            <p:txBody>
              <a:bodyPr wrap="none" rtlCol="0">
                <a:spAutoFit/>
              </a:bodyPr>
              <a:lstStyle/>
              <a:p>
                <a:pPr algn="ctr"/>
                <a:r>
                  <a:rPr lang="en-US" sz="1600" dirty="0">
                    <a:solidFill>
                      <a:srgbClr val="0033CC"/>
                    </a:solidFill>
                  </a:rPr>
                  <a:t>Check</a:t>
                </a:r>
                <a:br>
                  <a:rPr lang="en-US" sz="1600" dirty="0">
                    <a:solidFill>
                      <a:srgbClr val="0033CC"/>
                    </a:solidFill>
                  </a:rPr>
                </a:br>
                <a:r>
                  <a:rPr lang="en-US" sz="1600" dirty="0">
                    <a:solidFill>
                      <a:srgbClr val="0033CC"/>
                    </a:solidFill>
                  </a:rPr>
                  <a:t>Gradient = 0</a:t>
                </a:r>
              </a:p>
            </p:txBody>
          </p:sp>
          <p:sp>
            <p:nvSpPr>
              <p:cNvPr id="31" name="Right Arrow 30"/>
              <p:cNvSpPr/>
              <p:nvPr/>
            </p:nvSpPr>
            <p:spPr>
              <a:xfrm>
                <a:off x="11002946" y="6490060"/>
                <a:ext cx="552660" cy="2303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2" name="TextBox 31"/>
              <p:cNvSpPr txBox="1"/>
              <p:nvPr/>
            </p:nvSpPr>
            <p:spPr>
              <a:xfrm>
                <a:off x="11599162" y="6369089"/>
                <a:ext cx="1098592" cy="615553"/>
              </a:xfrm>
              <a:prstGeom prst="rect">
                <a:avLst/>
              </a:prstGeom>
              <a:noFill/>
            </p:spPr>
            <p:txBody>
              <a:bodyPr wrap="none" rtlCol="0">
                <a:spAutoFit/>
              </a:bodyPr>
              <a:lstStyle/>
              <a:p>
                <a:pPr algn="ctr"/>
                <a:r>
                  <a:rPr lang="en-US" dirty="0">
                    <a:solidFill>
                      <a:srgbClr val="FF0000"/>
                    </a:solidFill>
                  </a:rPr>
                  <a:t>Stop</a:t>
                </a:r>
              </a:p>
            </p:txBody>
          </p:sp>
        </p:grpSp>
        <p:cxnSp>
          <p:nvCxnSpPr>
            <p:cNvPr id="6" name="Straight Connector 5"/>
            <p:cNvCxnSpPr/>
            <p:nvPr/>
          </p:nvCxnSpPr>
          <p:spPr>
            <a:xfrm>
              <a:off x="8259950" y="6624905"/>
              <a:ext cx="694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636742" y="4199077"/>
              <a:ext cx="374033" cy="475697"/>
            </a:xfrm>
            <a:prstGeom prst="line">
              <a:avLst/>
            </a:prstGeom>
            <a:ln>
              <a:solidFill>
                <a:srgbClr val="00FF99"/>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65085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E9C9018-B4D8-2811-E42C-AF7D4CBD8BEA}"/>
                  </a:ext>
                </a:extLst>
              </p:cNvPr>
              <p:cNvSpPr>
                <a:spLocks noGrp="1"/>
              </p:cNvSpPr>
              <p:nvPr>
                <p:ph type="body" sz="quarter" idx="10"/>
              </p:nvPr>
            </p:nvSpPr>
            <p:spPr/>
            <p:txBody>
              <a:bodyPr/>
              <a:lstStyle/>
              <a:p>
                <a:r>
                  <a:rPr lang="en-US" dirty="0"/>
                  <a:t>In SLP, </a:t>
                </a:r>
                <a14:m>
                  <m:oMath xmlns:m="http://schemas.openxmlformats.org/officeDocument/2006/math">
                    <m:r>
                      <m:rPr>
                        <m:sty m:val="p"/>
                      </m:rPr>
                      <a:rPr lang="en-US" b="0" i="0" smtClean="0">
                        <a:latin typeface="Cambria Math" panose="02040503050406030204" pitchFamily="18" charset="0"/>
                      </a:rPr>
                      <m:t>Δ</m:t>
                    </m:r>
                    <m:r>
                      <a:rPr lang="en-US" b="1" i="0" smtClean="0">
                        <a:latin typeface="Cambria Math" panose="02040503050406030204" pitchFamily="18" charset="0"/>
                      </a:rPr>
                      <m:t>𝐱</m:t>
                    </m:r>
                  </m:oMath>
                </a14:m>
                <a:r>
                  <a:rPr lang="en-US" dirty="0"/>
                  <a:t> tends to move to the corner of move limits</a:t>
                </a:r>
              </a:p>
              <a:p>
                <a:pPr lvl="1"/>
                <a:r>
                  <a:rPr lang="en-US" dirty="0"/>
                  <a:t>The length is large</a:t>
                </a:r>
              </a:p>
              <a:p>
                <a:pPr lvl="1"/>
                <a:r>
                  <a:rPr lang="en-US" dirty="0"/>
                  <a:t>It would be necessary to use spherical</a:t>
                </a:r>
                <a:br>
                  <a:rPr lang="en-US" dirty="0"/>
                </a:br>
                <a:r>
                  <a:rPr lang="en-US" dirty="0"/>
                  <a:t>move limits to prevent bias</a:t>
                </a:r>
              </a:p>
              <a:p>
                <a:r>
                  <a:rPr lang="en-US" dirty="0"/>
                  <a:t>Add move limit constraint</a:t>
                </a:r>
              </a:p>
              <a:p>
                <a:endParaRPr lang="en-US" dirty="0"/>
              </a:p>
              <a:p>
                <a:pPr>
                  <a:spcAft>
                    <a:spcPts val="1200"/>
                  </a:spcAft>
                </a:pPr>
                <a:endParaRPr lang="en-US" dirty="0"/>
              </a:p>
              <a:p>
                <a:pPr lvl="1"/>
                <a:r>
                  <a:rPr lang="en-US" dirty="0"/>
                  <a:t>The last constraint is nonlinear (quadratic)</a:t>
                </a:r>
              </a:p>
              <a:p>
                <a:r>
                  <a:rPr lang="en-US" dirty="0"/>
                  <a:t>Equivalent QP</a:t>
                </a:r>
              </a:p>
            </p:txBody>
          </p:sp>
        </mc:Choice>
        <mc:Fallback xmlns="">
          <p:sp>
            <p:nvSpPr>
              <p:cNvPr id="2" name="Text Placeholder 1">
                <a:extLst>
                  <a:ext uri="{FF2B5EF4-FFF2-40B4-BE49-F238E27FC236}">
                    <a16:creationId xmlns:a16="http://schemas.microsoft.com/office/drawing/2014/main" id="{CE9C9018-B4D8-2811-E42C-AF7D4CBD8BE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DBDDBBA-E409-CAE8-0F0B-F4F8E4DF6DF7}"/>
              </a:ext>
            </a:extLst>
          </p:cNvPr>
          <p:cNvSpPr>
            <a:spLocks noGrp="1"/>
          </p:cNvSpPr>
          <p:nvPr>
            <p:ph type="title"/>
          </p:nvPr>
        </p:nvSpPr>
        <p:spPr/>
        <p:txBody>
          <a:bodyPr/>
          <a:lstStyle/>
          <a:p>
            <a:r>
              <a:rPr lang="en-US" dirty="0"/>
              <a:t>Quadratic Programming (QP) Subproblem</a:t>
            </a:r>
          </a:p>
        </p:txBody>
      </p:sp>
      <p:grpSp>
        <p:nvGrpSpPr>
          <p:cNvPr id="9" name="Group 8"/>
          <p:cNvGrpSpPr/>
          <p:nvPr/>
        </p:nvGrpSpPr>
        <p:grpSpPr>
          <a:xfrm>
            <a:off x="5623361" y="1197212"/>
            <a:ext cx="3087569" cy="2058432"/>
            <a:chOff x="5234400" y="1879600"/>
            <a:chExt cx="3087569" cy="2058432"/>
          </a:xfrm>
        </p:grpSpPr>
        <p:grpSp>
          <p:nvGrpSpPr>
            <p:cNvPr id="4" name="Group 49"/>
            <p:cNvGrpSpPr/>
            <p:nvPr/>
          </p:nvGrpSpPr>
          <p:grpSpPr>
            <a:xfrm>
              <a:off x="5234400" y="1879600"/>
              <a:ext cx="3087569" cy="2058432"/>
              <a:chOff x="4503204" y="1155700"/>
              <a:chExt cx="3087569" cy="2058432"/>
            </a:xfrm>
          </p:grpSpPr>
          <p:sp>
            <p:nvSpPr>
              <p:cNvPr id="5" name="Rectangle 4"/>
              <p:cNvSpPr/>
              <p:nvPr/>
            </p:nvSpPr>
            <p:spPr bwMode="auto">
              <a:xfrm>
                <a:off x="4648200" y="1752600"/>
                <a:ext cx="977900" cy="9779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 name="Oval 5"/>
              <p:cNvSpPr/>
              <p:nvPr/>
            </p:nvSpPr>
            <p:spPr bwMode="auto">
              <a:xfrm>
                <a:off x="6400800" y="1727200"/>
                <a:ext cx="1117600" cy="11176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cxnSp>
            <p:nvCxnSpPr>
              <p:cNvPr id="8" name="Straight Arrow Connector 7"/>
              <p:cNvCxnSpPr/>
              <p:nvPr/>
            </p:nvCxnSpPr>
            <p:spPr bwMode="auto">
              <a:xfrm flipV="1">
                <a:off x="5118100" y="1790700"/>
                <a:ext cx="469900" cy="4191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5400000">
                <a:off x="4673600" y="2247900"/>
                <a:ext cx="444500" cy="4191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16200000" flipV="1">
                <a:off x="4699000" y="1803400"/>
                <a:ext cx="381000" cy="3810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6200000" flipH="1">
                <a:off x="5162550" y="2254250"/>
                <a:ext cx="431800" cy="4191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7" name="Straight Arrow Connector 16"/>
              <p:cNvCxnSpPr>
                <a:endCxn id="5" idx="0"/>
              </p:cNvCxnSpPr>
              <p:nvPr/>
            </p:nvCxnSpPr>
            <p:spPr bwMode="auto">
              <a:xfrm rot="5400000" flipH="1" flipV="1">
                <a:off x="4943475" y="1927225"/>
                <a:ext cx="368300" cy="1905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9" name="Straight Arrow Connector 18"/>
              <p:cNvCxnSpPr>
                <a:endCxn id="5" idx="2"/>
              </p:cNvCxnSpPr>
              <p:nvPr/>
            </p:nvCxnSpPr>
            <p:spPr bwMode="auto">
              <a:xfrm rot="16200000" flipH="1">
                <a:off x="4899025" y="2492375"/>
                <a:ext cx="457200" cy="1905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2" name="Straight Arrow Connector 21"/>
              <p:cNvCxnSpPr>
                <a:endCxn id="5" idx="3"/>
              </p:cNvCxnSpPr>
              <p:nvPr/>
            </p:nvCxnSpPr>
            <p:spPr bwMode="auto">
              <a:xfrm>
                <a:off x="5219700" y="2209800"/>
                <a:ext cx="406400" cy="3175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4" name="Straight Arrow Connector 23"/>
              <p:cNvCxnSpPr>
                <a:endCxn id="5" idx="1"/>
              </p:cNvCxnSpPr>
              <p:nvPr/>
            </p:nvCxnSpPr>
            <p:spPr bwMode="auto">
              <a:xfrm rot="10800000" flipV="1">
                <a:off x="4648200" y="2209800"/>
                <a:ext cx="419100" cy="3175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7" name="Straight Arrow Connector 26"/>
              <p:cNvCxnSpPr>
                <a:endCxn id="6" idx="7"/>
              </p:cNvCxnSpPr>
              <p:nvPr/>
            </p:nvCxnSpPr>
            <p:spPr bwMode="auto">
              <a:xfrm flipV="1">
                <a:off x="6959600" y="1890869"/>
                <a:ext cx="395131" cy="38243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9" name="Straight Arrow Connector 28"/>
              <p:cNvCxnSpPr>
                <a:endCxn id="6" idx="5"/>
              </p:cNvCxnSpPr>
              <p:nvPr/>
            </p:nvCxnSpPr>
            <p:spPr bwMode="auto">
              <a:xfrm>
                <a:off x="6934200" y="2273300"/>
                <a:ext cx="420531" cy="40783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1" name="Straight Arrow Connector 30"/>
              <p:cNvCxnSpPr>
                <a:endCxn id="6" idx="3"/>
              </p:cNvCxnSpPr>
              <p:nvPr/>
            </p:nvCxnSpPr>
            <p:spPr bwMode="auto">
              <a:xfrm rot="10800000" flipV="1">
                <a:off x="6564470" y="2311399"/>
                <a:ext cx="395131" cy="36973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3" name="Straight Arrow Connector 32"/>
              <p:cNvCxnSpPr>
                <a:endCxn id="6" idx="1"/>
              </p:cNvCxnSpPr>
              <p:nvPr/>
            </p:nvCxnSpPr>
            <p:spPr bwMode="auto">
              <a:xfrm rot="16200000" flipV="1">
                <a:off x="6539070" y="1916269"/>
                <a:ext cx="420531" cy="36973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5" name="Straight Arrow Connector 34"/>
              <p:cNvCxnSpPr>
                <a:endCxn id="6" idx="2"/>
              </p:cNvCxnSpPr>
              <p:nvPr/>
            </p:nvCxnSpPr>
            <p:spPr bwMode="auto">
              <a:xfrm rot="10800000">
                <a:off x="6400800" y="2286000"/>
                <a:ext cx="546100" cy="254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7" name="Straight Arrow Connector 36"/>
              <p:cNvCxnSpPr>
                <a:endCxn id="6" idx="0"/>
              </p:cNvCxnSpPr>
              <p:nvPr/>
            </p:nvCxnSpPr>
            <p:spPr bwMode="auto">
              <a:xfrm rot="16200000" flipV="1">
                <a:off x="6673850" y="2012950"/>
                <a:ext cx="596900" cy="254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9" name="Straight Arrow Connector 38"/>
              <p:cNvCxnSpPr>
                <a:endCxn id="6" idx="6"/>
              </p:cNvCxnSpPr>
              <p:nvPr/>
            </p:nvCxnSpPr>
            <p:spPr bwMode="auto">
              <a:xfrm flipV="1">
                <a:off x="6946900" y="2286000"/>
                <a:ext cx="571500" cy="127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41" name="Straight Arrow Connector 40"/>
              <p:cNvCxnSpPr>
                <a:endCxn id="6" idx="4"/>
              </p:cNvCxnSpPr>
              <p:nvPr/>
            </p:nvCxnSpPr>
            <p:spPr bwMode="auto">
              <a:xfrm rot="5400000">
                <a:off x="6680200" y="2565400"/>
                <a:ext cx="558800"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43" name="TextBox 42"/>
              <p:cNvSpPr txBox="1"/>
              <p:nvPr/>
            </p:nvSpPr>
            <p:spPr>
              <a:xfrm>
                <a:off x="6341712" y="1330325"/>
                <a:ext cx="124906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Equal size</a:t>
                </a:r>
              </a:p>
            </p:txBody>
          </p:sp>
          <p:sp>
            <p:nvSpPr>
              <p:cNvPr id="44" name="TextBox 43"/>
              <p:cNvSpPr txBox="1"/>
              <p:nvPr/>
            </p:nvSpPr>
            <p:spPr>
              <a:xfrm>
                <a:off x="4535262" y="2844800"/>
                <a:ext cx="122341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Move limit</a:t>
                </a:r>
              </a:p>
            </p:txBody>
          </p:sp>
          <p:sp>
            <p:nvSpPr>
              <p:cNvPr id="46" name="TextBox 45"/>
              <p:cNvSpPr txBox="1"/>
              <p:nvPr/>
            </p:nvSpPr>
            <p:spPr>
              <a:xfrm>
                <a:off x="4503204" y="1155700"/>
                <a:ext cx="12875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More likely</a:t>
                </a:r>
              </a:p>
            </p:txBody>
          </p:sp>
          <p:cxnSp>
            <p:nvCxnSpPr>
              <p:cNvPr id="48" name="Straight Connector 47"/>
              <p:cNvCxnSpPr>
                <a:stCxn id="46" idx="2"/>
              </p:cNvCxnSpPr>
              <p:nvPr/>
            </p:nvCxnSpPr>
            <p:spPr bwMode="auto">
              <a:xfrm rot="16200000" flipH="1">
                <a:off x="4999701" y="1672301"/>
                <a:ext cx="494268" cy="19973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7" name="Oval 6"/>
            <p:cNvSpPr/>
            <p:nvPr/>
          </p:nvSpPr>
          <p:spPr>
            <a:xfrm>
              <a:off x="5790446" y="2864532"/>
              <a:ext cx="112938" cy="1129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629037" y="2949859"/>
              <a:ext cx="112938" cy="1129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3E74CAB-C4C1-DBC2-92F3-B19FAD6BC8CE}"/>
                  </a:ext>
                </a:extLst>
              </p:cNvPr>
              <p:cNvSpPr txBox="1"/>
              <p:nvPr/>
            </p:nvSpPr>
            <p:spPr>
              <a:xfrm>
                <a:off x="997964" y="3023632"/>
                <a:ext cx="2490618" cy="1399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minimize</m:t>
                      </m:r>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r>
                            <a:rPr lang="en-US" sz="2000" i="1">
                              <a:latin typeface="Cambria Math" panose="02040503050406030204" pitchFamily="18" charset="0"/>
                            </a:rPr>
                            <m:t>𝑇</m:t>
                          </m:r>
                        </m:sup>
                      </m:sSup>
                      <m:r>
                        <a:rPr lang="en-US" sz="2000" b="1" i="1">
                          <a:latin typeface="Cambria Math" panose="02040503050406030204" pitchFamily="18" charset="0"/>
                        </a:rPr>
                        <m:t>𝐝</m:t>
                      </m:r>
                    </m:oMath>
                    <m:oMath xmlns:m="http://schemas.openxmlformats.org/officeDocument/2006/math">
                      <m:r>
                        <m:rPr>
                          <m:sty m:val="p"/>
                        </m:rPr>
                        <a:rPr lang="en-US" sz="2000" b="0" i="0" smtClean="0">
                          <a:latin typeface="Cambria Math" panose="02040503050406030204" pitchFamily="18" charset="0"/>
                        </a:rPr>
                        <m:t>subject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to</m:t>
                      </m:r>
                      <m:r>
                        <a:rPr lang="en-US" sz="2000" b="0" i="0" smtClean="0">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𝐍</m:t>
                          </m:r>
                        </m:e>
                        <m:sup>
                          <m:r>
                            <m:rPr>
                              <m:sty m:val="p"/>
                            </m:rPr>
                            <a:rPr lang="en-US" sz="2000">
                              <a:latin typeface="Cambria Math" panose="02040503050406030204" pitchFamily="18" charset="0"/>
                            </a:rPr>
                            <m:t>T</m:t>
                          </m:r>
                        </m:sup>
                      </m:sSup>
                      <m:r>
                        <a:rPr lang="en-US" sz="2000" b="1" i="1">
                          <a:latin typeface="Cambria Math" panose="02040503050406030204" pitchFamily="18" charset="0"/>
                        </a:rPr>
                        <m:t>𝐝</m:t>
                      </m:r>
                      <m:r>
                        <a:rPr lang="en-US" sz="2000">
                          <a:latin typeface="Cambria Math" panose="02040503050406030204" pitchFamily="18" charset="0"/>
                        </a:rPr>
                        <m:t>=</m:t>
                      </m:r>
                      <m:r>
                        <a:rPr lang="en-US" sz="2000" i="1">
                          <a:latin typeface="Cambria Math" panose="02040503050406030204" pitchFamily="18" charset="0"/>
                        </a:rPr>
                        <m:t>−</m:t>
                      </m:r>
                      <m:r>
                        <a:rPr lang="en-US" sz="2000" b="1" i="1">
                          <a:latin typeface="Cambria Math" panose="02040503050406030204" pitchFamily="18" charset="0"/>
                        </a:rPr>
                        <m:t>𝐡</m:t>
                      </m:r>
                    </m:oMath>
                    <m:oMath xmlns:m="http://schemas.openxmlformats.org/officeDocument/2006/math">
                      <m:r>
                        <a:rPr lang="en-US" sz="2000" b="1" i="1">
                          <a:latin typeface="Cambria Math" panose="02040503050406030204" pitchFamily="18" charset="0"/>
                        </a:rPr>
                        <m:t>                    </m:t>
                      </m:r>
                      <m:sSup>
                        <m:sSupPr>
                          <m:ctrlPr>
                            <a:rPr lang="en-US" sz="2000" b="1" i="1">
                              <a:latin typeface="Cambria Math" panose="02040503050406030204" pitchFamily="18" charset="0"/>
                            </a:rPr>
                          </m:ctrlPr>
                        </m:sSupPr>
                        <m:e>
                          <m:r>
                            <a:rPr lang="en-US" sz="2000" b="1" i="1">
                              <a:latin typeface="Cambria Math" panose="02040503050406030204" pitchFamily="18" charset="0"/>
                            </a:rPr>
                            <m:t>𝐀</m:t>
                          </m:r>
                        </m:e>
                        <m:sup>
                          <m:r>
                            <a:rPr lang="en-US" sz="2000" i="1">
                              <a:latin typeface="Cambria Math" panose="02040503050406030204" pitchFamily="18" charset="0"/>
                            </a:rPr>
                            <m:t>𝑇</m:t>
                          </m:r>
                        </m:sup>
                      </m:sSup>
                      <m:r>
                        <a:rPr lang="en-US" sz="2000" b="1" i="1">
                          <a:latin typeface="Cambria Math" panose="02040503050406030204" pitchFamily="18" charset="0"/>
                        </a:rPr>
                        <m:t>𝐝</m:t>
                      </m:r>
                      <m:r>
                        <a:rPr lang="en-US" sz="2000" i="1">
                          <a:latin typeface="Cambria Math" panose="02040503050406030204" pitchFamily="18" charset="0"/>
                        </a:rPr>
                        <m:t>≤−</m:t>
                      </m:r>
                      <m:r>
                        <a:rPr lang="en-US" sz="2000" b="1" i="1">
                          <a:latin typeface="Cambria Math" panose="02040503050406030204" pitchFamily="18" charset="0"/>
                        </a:rPr>
                        <m:t>𝐠</m:t>
                      </m:r>
                    </m:oMath>
                    <m:oMath xmlns:m="http://schemas.openxmlformats.org/officeDocument/2006/math">
                      <m:r>
                        <a:rPr lang="en-US" sz="2000" i="1">
                          <a:latin typeface="Cambria Math" panose="02040503050406030204" pitchFamily="18" charset="0"/>
                        </a:rPr>
                        <m:t>                    </m:t>
                      </m:r>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box>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𝑇</m:t>
                          </m:r>
                        </m:sup>
                      </m:sSup>
                      <m:r>
                        <a:rPr lang="en-US" sz="2000" b="1" i="1">
                          <a:latin typeface="Cambria Math" panose="02040503050406030204" pitchFamily="18" charset="0"/>
                        </a:rPr>
                        <m:t>𝐝</m:t>
                      </m:r>
                      <m:r>
                        <a:rPr lang="en-US" sz="2000" b="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𝜉</m:t>
                          </m:r>
                        </m:e>
                        <m:sup>
                          <m:r>
                            <a:rPr lang="en-US" sz="2000" i="1">
                              <a:latin typeface="Cambria Math" panose="02040503050406030204" pitchFamily="18" charset="0"/>
                            </a:rPr>
                            <m:t>2</m:t>
                          </m:r>
                        </m:sup>
                      </m:sSup>
                    </m:oMath>
                  </m:oMathPara>
                </a14:m>
                <a:endParaRPr lang="en-US" sz="2000" dirty="0"/>
              </a:p>
            </p:txBody>
          </p:sp>
        </mc:Choice>
        <mc:Fallback xmlns="">
          <p:sp>
            <p:nvSpPr>
              <p:cNvPr id="11" name="TextBox 10">
                <a:extLst>
                  <a:ext uri="{FF2B5EF4-FFF2-40B4-BE49-F238E27FC236}">
                    <a16:creationId xmlns:a16="http://schemas.microsoft.com/office/drawing/2014/main" id="{C3E74CAB-C4C1-DBC2-92F3-B19FAD6BC8CE}"/>
                  </a:ext>
                </a:extLst>
              </p:cNvPr>
              <p:cNvSpPr txBox="1">
                <a:spLocks noRot="1" noChangeAspect="1" noMove="1" noResize="1" noEditPoints="1" noAdjustHandles="1" noChangeArrowheads="1" noChangeShapeType="1" noTextEdit="1"/>
              </p:cNvSpPr>
              <p:nvPr/>
            </p:nvSpPr>
            <p:spPr>
              <a:xfrm>
                <a:off x="997964" y="3023632"/>
                <a:ext cx="2490618" cy="1399935"/>
              </a:xfrm>
              <a:prstGeom prst="rect">
                <a:avLst/>
              </a:prstGeom>
              <a:blipFill>
                <a:blip r:embed="rId3"/>
                <a:stretch>
                  <a:fillRect b="-1304"/>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9BACD21-BB85-98F3-5514-0FC7926EB794}"/>
              </a:ext>
            </a:extLst>
          </p:cNvPr>
          <p:cNvSpPr txBox="1"/>
          <p:nvPr/>
        </p:nvSpPr>
        <p:spPr>
          <a:xfrm>
            <a:off x="304800" y="3587500"/>
            <a:ext cx="442750" cy="369332"/>
          </a:xfrm>
          <a:prstGeom prst="rect">
            <a:avLst/>
          </a:prstGeom>
          <a:noFill/>
        </p:spPr>
        <p:txBody>
          <a:bodyPr wrap="none" rtlCol="0">
            <a:spAutoFit/>
          </a:bodyPr>
          <a:lstStyle/>
          <a:p>
            <a:r>
              <a:rPr lang="en-US" dirty="0"/>
              <a:t>(1)</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CE76A9-BD59-5FC4-F8B4-186D87383CD1}"/>
                  </a:ext>
                </a:extLst>
              </p:cNvPr>
              <p:cNvSpPr txBox="1"/>
              <p:nvPr/>
            </p:nvSpPr>
            <p:spPr>
              <a:xfrm>
                <a:off x="1078173" y="5375571"/>
                <a:ext cx="2641685" cy="10866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minimize</m:t>
                      </m:r>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𝐜</m:t>
                          </m:r>
                        </m:e>
                        <m:sup>
                          <m:r>
                            <a:rPr lang="en-US" sz="2000" i="1">
                              <a:latin typeface="Cambria Math" panose="02040503050406030204" pitchFamily="18" charset="0"/>
                            </a:rPr>
                            <m:t>𝑇</m:t>
                          </m:r>
                        </m:sup>
                      </m:sSup>
                      <m:r>
                        <a:rPr lang="en-US" sz="2000" b="1" i="1">
                          <a:latin typeface="Cambria Math" panose="02040503050406030204" pitchFamily="18" charset="0"/>
                        </a:rPr>
                        <m:t>𝐝</m:t>
                      </m:r>
                      <m:r>
                        <a:rPr lang="en-US" sz="2000" b="1">
                          <a:latin typeface="Cambria Math" panose="02040503050406030204" pitchFamily="18" charset="0"/>
                        </a:rPr>
                        <m:t>+</m:t>
                      </m:r>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box>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𝑇</m:t>
                          </m:r>
                        </m:sup>
                      </m:sSup>
                      <m:r>
                        <a:rPr lang="en-US" sz="2000" b="1" i="1">
                          <a:latin typeface="Cambria Math" panose="02040503050406030204" pitchFamily="18" charset="0"/>
                        </a:rPr>
                        <m:t>𝐝</m:t>
                      </m:r>
                    </m:oMath>
                    <m:oMath xmlns:m="http://schemas.openxmlformats.org/officeDocument/2006/math">
                      <m:r>
                        <m:rPr>
                          <m:sty m:val="p"/>
                        </m:rPr>
                        <a:rPr lang="en-US" sz="2000" b="0" i="0" smtClean="0">
                          <a:latin typeface="Cambria Math" panose="02040503050406030204" pitchFamily="18" charset="0"/>
                        </a:rPr>
                        <m:t>subject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to</m:t>
                      </m:r>
                      <m:r>
                        <a:rPr lang="en-US" sz="2000" b="0" i="0" smtClean="0">
                          <a:latin typeface="Cambria Math" panose="02040503050406030204" pitchFamily="18" charset="0"/>
                        </a:rPr>
                        <m:t> </m:t>
                      </m:r>
                      <m:sSup>
                        <m:sSupPr>
                          <m:ctrlPr>
                            <a:rPr lang="en-US" sz="2000" i="1">
                              <a:latin typeface="Cambria Math" panose="02040503050406030204" pitchFamily="18" charset="0"/>
                            </a:rPr>
                          </m:ctrlPr>
                        </m:sSupPr>
                        <m:e>
                          <m:r>
                            <a:rPr lang="en-US" sz="2000" b="1" i="1">
                              <a:latin typeface="Cambria Math" panose="02040503050406030204" pitchFamily="18" charset="0"/>
                            </a:rPr>
                            <m:t>𝐍</m:t>
                          </m:r>
                        </m:e>
                        <m:sup>
                          <m:r>
                            <m:rPr>
                              <m:sty m:val="p"/>
                            </m:rPr>
                            <a:rPr lang="en-US" sz="2000">
                              <a:latin typeface="Cambria Math" panose="02040503050406030204" pitchFamily="18" charset="0"/>
                            </a:rPr>
                            <m:t>T</m:t>
                          </m:r>
                        </m:sup>
                      </m:sSup>
                      <m:r>
                        <a:rPr lang="en-US" sz="2000" b="1" i="1">
                          <a:latin typeface="Cambria Math" panose="02040503050406030204" pitchFamily="18" charset="0"/>
                        </a:rPr>
                        <m:t>𝐝</m:t>
                      </m:r>
                      <m:r>
                        <a:rPr lang="en-US" sz="2000">
                          <a:latin typeface="Cambria Math" panose="02040503050406030204" pitchFamily="18" charset="0"/>
                        </a:rPr>
                        <m:t>=</m:t>
                      </m:r>
                      <m:r>
                        <a:rPr lang="en-US" sz="2000" i="1">
                          <a:latin typeface="Cambria Math" panose="02040503050406030204" pitchFamily="18" charset="0"/>
                        </a:rPr>
                        <m:t>−</m:t>
                      </m:r>
                      <m:r>
                        <a:rPr lang="en-US" sz="2000" b="1" i="1">
                          <a:latin typeface="Cambria Math" panose="02040503050406030204" pitchFamily="18" charset="0"/>
                        </a:rPr>
                        <m:t>𝐡</m:t>
                      </m:r>
                    </m:oMath>
                    <m:oMath xmlns:m="http://schemas.openxmlformats.org/officeDocument/2006/math">
                      <m:r>
                        <a:rPr lang="en-US" sz="2000" b="1" i="1">
                          <a:latin typeface="Cambria Math" panose="02040503050406030204" pitchFamily="18" charset="0"/>
                        </a:rPr>
                        <m:t>                    </m:t>
                      </m:r>
                      <m:sSup>
                        <m:sSupPr>
                          <m:ctrlPr>
                            <a:rPr lang="en-US" sz="2000" b="1" i="1">
                              <a:latin typeface="Cambria Math" panose="02040503050406030204" pitchFamily="18" charset="0"/>
                            </a:rPr>
                          </m:ctrlPr>
                        </m:sSupPr>
                        <m:e>
                          <m:r>
                            <a:rPr lang="en-US" sz="2000" b="1" i="1">
                              <a:latin typeface="Cambria Math" panose="02040503050406030204" pitchFamily="18" charset="0"/>
                            </a:rPr>
                            <m:t>𝐀</m:t>
                          </m:r>
                        </m:e>
                        <m:sup>
                          <m:r>
                            <a:rPr lang="en-US" sz="2000" i="1">
                              <a:latin typeface="Cambria Math" panose="02040503050406030204" pitchFamily="18" charset="0"/>
                            </a:rPr>
                            <m:t>𝑇</m:t>
                          </m:r>
                        </m:sup>
                      </m:sSup>
                      <m:r>
                        <a:rPr lang="en-US" sz="2000" b="1" i="1">
                          <a:latin typeface="Cambria Math" panose="02040503050406030204" pitchFamily="18" charset="0"/>
                        </a:rPr>
                        <m:t>𝐝</m:t>
                      </m:r>
                      <m:r>
                        <a:rPr lang="en-US" sz="2000" i="1">
                          <a:latin typeface="Cambria Math" panose="02040503050406030204" pitchFamily="18" charset="0"/>
                        </a:rPr>
                        <m:t>≤−</m:t>
                      </m:r>
                      <m:r>
                        <a:rPr lang="en-US" sz="2000" b="1" i="1">
                          <a:latin typeface="Cambria Math" panose="02040503050406030204" pitchFamily="18" charset="0"/>
                        </a:rPr>
                        <m:t>𝐠</m:t>
                      </m:r>
                    </m:oMath>
                  </m:oMathPara>
                </a14:m>
                <a:endParaRPr lang="en-US" sz="2000" dirty="0"/>
              </a:p>
            </p:txBody>
          </p:sp>
        </mc:Choice>
        <mc:Fallback xmlns="">
          <p:sp>
            <p:nvSpPr>
              <p:cNvPr id="16" name="TextBox 15">
                <a:extLst>
                  <a:ext uri="{FF2B5EF4-FFF2-40B4-BE49-F238E27FC236}">
                    <a16:creationId xmlns:a16="http://schemas.microsoft.com/office/drawing/2014/main" id="{B7CE76A9-BD59-5FC4-F8B4-186D87383CD1}"/>
                  </a:ext>
                </a:extLst>
              </p:cNvPr>
              <p:cNvSpPr txBox="1">
                <a:spLocks noRot="1" noChangeAspect="1" noMove="1" noResize="1" noEditPoints="1" noAdjustHandles="1" noChangeArrowheads="1" noChangeShapeType="1" noTextEdit="1"/>
              </p:cNvSpPr>
              <p:nvPr/>
            </p:nvSpPr>
            <p:spPr>
              <a:xfrm>
                <a:off x="1078173" y="5375571"/>
                <a:ext cx="2641685" cy="1086644"/>
              </a:xfrm>
              <a:prstGeom prst="rect">
                <a:avLst/>
              </a:prstGeom>
              <a:blipFill>
                <a:blip r:embed="rId4"/>
                <a:stretch>
                  <a:fillRect b="-224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0E6E3ACD-F17D-1106-4731-A6F4E8810320}"/>
              </a:ext>
            </a:extLst>
          </p:cNvPr>
          <p:cNvSpPr txBox="1"/>
          <p:nvPr/>
        </p:nvSpPr>
        <p:spPr>
          <a:xfrm>
            <a:off x="304800" y="5650586"/>
            <a:ext cx="442750" cy="369332"/>
          </a:xfrm>
          <a:prstGeom prst="rect">
            <a:avLst/>
          </a:prstGeom>
          <a:noFill/>
        </p:spPr>
        <p:txBody>
          <a:bodyPr wrap="none" rtlCol="0">
            <a:spAutoFit/>
          </a:bodyPr>
          <a:lstStyle/>
          <a:p>
            <a:r>
              <a:rPr lang="en-US" dirty="0"/>
              <a:t>(2)</a:t>
            </a:r>
          </a:p>
        </p:txBody>
      </p:sp>
      <p:sp>
        <p:nvSpPr>
          <p:cNvPr id="21" name="TextBox 20">
            <a:extLst>
              <a:ext uri="{FF2B5EF4-FFF2-40B4-BE49-F238E27FC236}">
                <a16:creationId xmlns:a16="http://schemas.microsoft.com/office/drawing/2014/main" id="{3D8266E3-B374-952B-8D62-7C7C1B8D5FF8}"/>
              </a:ext>
            </a:extLst>
          </p:cNvPr>
          <p:cNvSpPr txBox="1"/>
          <p:nvPr/>
        </p:nvSpPr>
        <p:spPr>
          <a:xfrm>
            <a:off x="4312692" y="5375571"/>
            <a:ext cx="3088731" cy="1015663"/>
          </a:xfrm>
          <a:prstGeom prst="rect">
            <a:avLst/>
          </a:prstGeom>
          <a:noFill/>
        </p:spPr>
        <p:txBody>
          <a:bodyPr wrap="none" rtlCol="0">
            <a:spAutoFit/>
          </a:bodyPr>
          <a:lstStyle/>
          <a:p>
            <a:r>
              <a:rPr lang="en-US" sz="2000" dirty="0">
                <a:solidFill>
                  <a:srgbClr val="0000FF"/>
                </a:solidFill>
              </a:rPr>
              <a:t>Convex objective function </a:t>
            </a:r>
          </a:p>
          <a:p>
            <a:r>
              <a:rPr lang="en-US" sz="2000" dirty="0">
                <a:solidFill>
                  <a:srgbClr val="0000FF"/>
                </a:solidFill>
              </a:rPr>
              <a:t>+ convex feasible set </a:t>
            </a:r>
          </a:p>
          <a:p>
            <a:r>
              <a:rPr lang="en-US" sz="2000" dirty="0">
                <a:solidFill>
                  <a:srgbClr val="0000FF"/>
                </a:solidFill>
                <a:sym typeface="Wingdings" pitchFamily="2" charset="2"/>
              </a:rPr>
              <a:t> </a:t>
            </a:r>
            <a:r>
              <a:rPr lang="en-US" sz="2000" dirty="0">
                <a:solidFill>
                  <a:srgbClr val="FF0000"/>
                </a:solidFill>
                <a:sym typeface="Wingdings" pitchFamily="2" charset="2"/>
              </a:rPr>
              <a:t>Global optimum</a:t>
            </a:r>
            <a:endParaRPr lang="en-US" sz="2000" dirty="0">
              <a:solidFill>
                <a:srgbClr val="FF0000"/>
              </a:solidFill>
            </a:endParaRPr>
          </a:p>
        </p:txBody>
      </p:sp>
    </p:spTree>
    <p:extLst>
      <p:ext uri="{BB962C8B-B14F-4D97-AF65-F5344CB8AC3E}">
        <p14:creationId xmlns:p14="http://schemas.microsoft.com/office/powerpoint/2010/main" val="1605977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4800" y="774200"/>
            <a:ext cx="8534400" cy="450508"/>
          </a:xfrm>
        </p:spPr>
        <p:txBody>
          <a:bodyPr>
            <a:normAutofit/>
          </a:bodyPr>
          <a:lstStyle/>
          <a:p>
            <a:r>
              <a:rPr lang="en-US" dirty="0"/>
              <a:t>Descent function with violated constraints</a:t>
            </a:r>
          </a:p>
        </p:txBody>
      </p:sp>
      <p:sp>
        <p:nvSpPr>
          <p:cNvPr id="2" name="Title 1"/>
          <p:cNvSpPr>
            <a:spLocks noGrp="1"/>
          </p:cNvSpPr>
          <p:nvPr>
            <p:ph type="title"/>
          </p:nvPr>
        </p:nvSpPr>
        <p:spPr/>
        <p:txBody>
          <a:bodyPr/>
          <a:lstStyle/>
          <a:p>
            <a:r>
              <a:rPr lang="en-US" dirty="0"/>
              <a:t>Constrained </a:t>
            </a:r>
            <a:r>
              <a:rPr lang="en-US" dirty="0" err="1"/>
              <a:t>SDM</a:t>
            </a:r>
            <a:endParaRPr lang="en-US" dirty="0"/>
          </a:p>
        </p:txBody>
      </p:sp>
      <p:sp>
        <p:nvSpPr>
          <p:cNvPr id="5" name="TextBox 4"/>
          <p:cNvSpPr txBox="1"/>
          <p:nvPr/>
        </p:nvSpPr>
        <p:spPr>
          <a:xfrm>
            <a:off x="5479238" y="1400852"/>
            <a:ext cx="1752403" cy="400110"/>
          </a:xfrm>
          <a:prstGeom prst="rect">
            <a:avLst/>
          </a:prstGeom>
          <a:noFill/>
        </p:spPr>
        <p:txBody>
          <a:bodyPr wrap="none" rtlCol="0">
            <a:spAutoFit/>
          </a:bodyPr>
          <a:lstStyle/>
          <a:p>
            <a:r>
              <a:rPr lang="en-US" sz="2000" dirty="0">
                <a:solidFill>
                  <a:srgbClr val="0000FF"/>
                </a:solidFill>
                <a:latin typeface="Arial" panose="020B0604020202020204" pitchFamily="34" charset="0"/>
                <a:cs typeface="Arial" panose="020B0604020202020204" pitchFamily="34" charset="0"/>
              </a:rPr>
              <a:t>Max. violation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94AD93-CBD3-D762-2CA5-B77E0E85D3FA}"/>
                  </a:ext>
                </a:extLst>
              </p:cNvPr>
              <p:cNvSpPr txBox="1"/>
              <p:nvPr/>
            </p:nvSpPr>
            <p:spPr>
              <a:xfrm>
                <a:off x="547666" y="1261555"/>
                <a:ext cx="44887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Φ</m:t>
                      </m:r>
                      <m:r>
                        <a:rPr lang="en-US" sz="2400">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r>
                        <a:rPr lang="en-US" sz="2400" i="1">
                          <a:latin typeface="Cambria Math" panose="02040503050406030204" pitchFamily="18" charset="0"/>
                        </a:rPr>
                        <m:t>𝜔</m:t>
                      </m:r>
                      <m:r>
                        <a:rPr lang="en-US" sz="2400" i="1">
                          <a:latin typeface="Cambria Math" panose="02040503050406030204" pitchFamily="18" charset="0"/>
                        </a:rPr>
                        <m:t>,</m:t>
                      </m:r>
                      <m:r>
                        <a:rPr lang="en-US" sz="2400" b="1" i="1">
                          <a:latin typeface="Cambria Math" panose="02040503050406030204" pitchFamily="18" charset="0"/>
                        </a:rPr>
                        <m:t>𝐡</m:t>
                      </m:r>
                      <m:r>
                        <a:rPr lang="en-US" sz="2400" i="1">
                          <a:latin typeface="Cambria Math" panose="02040503050406030204" pitchFamily="18" charset="0"/>
                        </a:rPr>
                        <m:t>,</m:t>
                      </m:r>
                      <m:r>
                        <a:rPr lang="en-US" sz="2400" b="1" i="1">
                          <a:latin typeface="Cambria Math" panose="02040503050406030204" pitchFamily="18" charset="0"/>
                        </a:rPr>
                        <m:t>𝐠</m:t>
                      </m:r>
                      <m:r>
                        <a:rPr lang="en-US" sz="2400" i="1">
                          <a:latin typeface="Cambria Math" panose="02040503050406030204" pitchFamily="18" charset="0"/>
                        </a:rPr>
                        <m:t>)=</m:t>
                      </m:r>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𝜔</m:t>
                          </m:r>
                        </m:e>
                        <m:sub>
                          <m:r>
                            <a:rPr lang="en-US" sz="2400" i="1">
                              <a:latin typeface="Cambria Math" panose="02040503050406030204" pitchFamily="18" charset="0"/>
                            </a:rPr>
                            <m:t>𝑘</m:t>
                          </m:r>
                        </m:sub>
                      </m:sSub>
                      <m:r>
                        <a:rPr lang="en-US" sz="2400" i="1">
                          <a:latin typeface="Cambria Math" panose="02040503050406030204" pitchFamily="18" charset="0"/>
                        </a:rPr>
                        <m:t>𝑉</m:t>
                      </m:r>
                      <m:r>
                        <a:rPr lang="en-US" sz="2400" i="1">
                          <a:latin typeface="Cambria Math" panose="02040503050406030204" pitchFamily="18" charset="0"/>
                        </a:rPr>
                        <m:t>(</m:t>
                      </m:r>
                      <m:r>
                        <a:rPr lang="en-US" sz="2400" b="1" i="1">
                          <a:latin typeface="Cambria Math" panose="02040503050406030204" pitchFamily="18" charset="0"/>
                        </a:rPr>
                        <m:t>𝐡</m:t>
                      </m:r>
                      <m:r>
                        <a:rPr lang="en-US" sz="2400" i="1">
                          <a:latin typeface="Cambria Math" panose="02040503050406030204" pitchFamily="18" charset="0"/>
                        </a:rPr>
                        <m:t>,</m:t>
                      </m:r>
                      <m:r>
                        <a:rPr lang="en-US" sz="2400" b="1" i="1">
                          <a:latin typeface="Cambria Math" panose="02040503050406030204" pitchFamily="18" charset="0"/>
                        </a:rPr>
                        <m:t>𝐠</m:t>
                      </m:r>
                      <m:r>
                        <a:rPr lang="en-US" sz="2400" i="1">
                          <a:latin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6594AD93-CBD3-D762-2CA5-B77E0E85D3FA}"/>
                  </a:ext>
                </a:extLst>
              </p:cNvPr>
              <p:cNvSpPr txBox="1">
                <a:spLocks noRot="1" noChangeAspect="1" noMove="1" noResize="1" noEditPoints="1" noAdjustHandles="1" noChangeArrowheads="1" noChangeShapeType="1" noTextEdit="1"/>
              </p:cNvSpPr>
              <p:nvPr/>
            </p:nvSpPr>
            <p:spPr>
              <a:xfrm>
                <a:off x="547666" y="1261555"/>
                <a:ext cx="4488729" cy="461665"/>
              </a:xfrm>
              <a:prstGeom prst="rect">
                <a:avLst/>
              </a:prstGeom>
              <a:blipFill>
                <a:blip r:embed="rId2"/>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E35A78E-6D02-43CA-790A-C159F49A2DC1}"/>
                  </a:ext>
                </a:extLst>
              </p:cNvPr>
              <p:cNvSpPr txBox="1"/>
              <p:nvPr/>
            </p:nvSpPr>
            <p:spPr>
              <a:xfrm>
                <a:off x="5391803" y="1722501"/>
                <a:ext cx="3638817" cy="4505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𝑉</m:t>
                      </m:r>
                      <m:d>
                        <m:dPr>
                          <m:ctrlPr>
                            <a:rPr lang="en-US" sz="2000" i="1">
                              <a:latin typeface="Cambria Math" panose="02040503050406030204" pitchFamily="18" charset="0"/>
                            </a:rPr>
                          </m:ctrlPr>
                        </m:dPr>
                        <m:e>
                          <m:r>
                            <a:rPr lang="en-US" sz="2000" b="1" i="1">
                              <a:latin typeface="Cambria Math" panose="02040503050406030204" pitchFamily="18" charset="0"/>
                            </a:rPr>
                            <m:t>𝐡</m:t>
                          </m:r>
                          <m:r>
                            <a:rPr lang="en-US" sz="2000" i="1">
                              <a:latin typeface="Cambria Math" panose="02040503050406030204" pitchFamily="18" charset="0"/>
                            </a:rPr>
                            <m:t>,</m:t>
                          </m:r>
                          <m:r>
                            <a:rPr lang="en-US" sz="2000" b="1" i="1">
                              <a:latin typeface="Cambria Math" panose="02040503050406030204" pitchFamily="18" charset="0"/>
                            </a:rPr>
                            <m:t>𝐠</m:t>
                          </m:r>
                        </m:e>
                      </m:d>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max</m:t>
                          </m:r>
                        </m:fName>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𝑖</m:t>
                                      </m:r>
                                    </m:sub>
                                  </m:sSub>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𝑗</m:t>
                                  </m:r>
                                </m:sub>
                              </m:sSub>
                              <m:r>
                                <a:rPr lang="en-US" sz="2000" i="1">
                                  <a:latin typeface="Cambria Math" panose="02040503050406030204" pitchFamily="18" charset="0"/>
                                </a:rPr>
                                <m:t>, </m:t>
                              </m:r>
                              <m:r>
                                <a:rPr lang="en-US" sz="2000" i="1">
                                  <a:latin typeface="Cambria Math" panose="02040503050406030204" pitchFamily="18" charset="0"/>
                                </a:rPr>
                                <m:t>𝑗</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𝜀</m:t>
                                  </m:r>
                                </m:sub>
                              </m:sSub>
                            </m:e>
                          </m:d>
                        </m:e>
                      </m:func>
                    </m:oMath>
                  </m:oMathPara>
                </a14:m>
                <a:endParaRPr lang="en-US" sz="2000" dirty="0"/>
              </a:p>
            </p:txBody>
          </p:sp>
        </mc:Choice>
        <mc:Fallback xmlns="">
          <p:sp>
            <p:nvSpPr>
              <p:cNvPr id="9" name="TextBox 8">
                <a:extLst>
                  <a:ext uri="{FF2B5EF4-FFF2-40B4-BE49-F238E27FC236}">
                    <a16:creationId xmlns:a16="http://schemas.microsoft.com/office/drawing/2014/main" id="{AE35A78E-6D02-43CA-790A-C159F49A2DC1}"/>
                  </a:ext>
                </a:extLst>
              </p:cNvPr>
              <p:cNvSpPr txBox="1">
                <a:spLocks noRot="1" noChangeAspect="1" noMove="1" noResize="1" noEditPoints="1" noAdjustHandles="1" noChangeArrowheads="1" noChangeShapeType="1" noTextEdit="1"/>
              </p:cNvSpPr>
              <p:nvPr/>
            </p:nvSpPr>
            <p:spPr>
              <a:xfrm>
                <a:off x="5391803" y="1722501"/>
                <a:ext cx="3638817" cy="450508"/>
              </a:xfrm>
              <a:prstGeom prst="rect">
                <a:avLst/>
              </a:prstGeom>
              <a:blipFill>
                <a:blip r:embed="rId3"/>
                <a:stretch>
                  <a:fillRect b="-82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E7B0EC56-62D5-ED89-A24C-AF40C557671F}"/>
                  </a:ext>
                </a:extLst>
              </p:cNvPr>
              <p:cNvGraphicFramePr>
                <a:graphicFrameLocks noGrp="1"/>
              </p:cNvGraphicFramePr>
              <p:nvPr>
                <p:extLst>
                  <p:ext uri="{D42A27DB-BD31-4B8C-83A1-F6EECF244321}">
                    <p14:modId xmlns:p14="http://schemas.microsoft.com/office/powerpoint/2010/main" val="1039774891"/>
                  </p:ext>
                </p:extLst>
              </p:nvPr>
            </p:nvGraphicFramePr>
            <p:xfrm>
              <a:off x="253714" y="2555964"/>
              <a:ext cx="8534399" cy="3527840"/>
            </p:xfrm>
            <a:graphic>
              <a:graphicData uri="http://schemas.openxmlformats.org/drawingml/2006/table">
                <a:tbl>
                  <a:tblPr firstRow="1" firstCol="1" bandRow="1">
                    <a:tableStyleId>{5C22544A-7EE6-4342-B048-85BDC9FD1C3A}</a:tableStyleId>
                  </a:tblPr>
                  <a:tblGrid>
                    <a:gridCol w="815882">
                      <a:extLst>
                        <a:ext uri="{9D8B030D-6E8A-4147-A177-3AD203B41FA5}">
                          <a16:colId xmlns:a16="http://schemas.microsoft.com/office/drawing/2014/main" val="2837583335"/>
                        </a:ext>
                      </a:extLst>
                    </a:gridCol>
                    <a:gridCol w="4846708">
                      <a:extLst>
                        <a:ext uri="{9D8B030D-6E8A-4147-A177-3AD203B41FA5}">
                          <a16:colId xmlns:a16="http://schemas.microsoft.com/office/drawing/2014/main" val="335055114"/>
                        </a:ext>
                      </a:extLst>
                    </a:gridCol>
                    <a:gridCol w="2871809">
                      <a:extLst>
                        <a:ext uri="{9D8B030D-6E8A-4147-A177-3AD203B41FA5}">
                          <a16:colId xmlns:a16="http://schemas.microsoft.com/office/drawing/2014/main" val="936143462"/>
                        </a:ext>
                      </a:extLst>
                    </a:gridCol>
                  </a:tblGrid>
                  <a:tr h="440980">
                    <a:tc>
                      <a:txBody>
                        <a:bodyPr/>
                        <a:lstStyle/>
                        <a:p>
                          <a:pPr marL="0" marR="0" algn="ctr">
                            <a:lnSpc>
                              <a:spcPts val="1500"/>
                            </a:lnSpc>
                            <a:buNone/>
                            <a:tabLst>
                              <a:tab pos="228600" algn="l"/>
                              <a:tab pos="2971800" algn="ctr"/>
                              <a:tab pos="5943600" algn="r"/>
                            </a:tabLst>
                          </a:pPr>
                          <a:r>
                            <a:rPr lang="en-US" sz="1800">
                              <a:effectLst/>
                            </a:rPr>
                            <a:t>Step</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gn="ctr">
                            <a:lnSpc>
                              <a:spcPts val="1500"/>
                            </a:lnSpc>
                            <a:buNone/>
                            <a:tabLst>
                              <a:tab pos="228600" algn="l"/>
                              <a:tab pos="2971800" algn="ctr"/>
                              <a:tab pos="5943600" algn="r"/>
                            </a:tabLst>
                          </a:pPr>
                          <a:r>
                            <a:rPr lang="en-US" sz="1800">
                              <a:effectLst/>
                            </a:rPr>
                            <a:t>Procedure</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gn="ctr">
                            <a:lnSpc>
                              <a:spcPts val="1500"/>
                            </a:lnSpc>
                            <a:buNone/>
                            <a:tabLst>
                              <a:tab pos="228600" algn="l"/>
                              <a:tab pos="2971800" algn="ctr"/>
                              <a:tab pos="5943600" algn="r"/>
                            </a:tabLst>
                          </a:pPr>
                          <a:r>
                            <a:rPr lang="en-US" sz="1800">
                              <a:effectLst/>
                            </a:rPr>
                            <a:t>Comment</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1729049056"/>
                      </a:ext>
                    </a:extLst>
                  </a:tr>
                  <a:tr h="440980">
                    <a:tc>
                      <a:txBody>
                        <a:bodyPr/>
                        <a:lstStyle/>
                        <a:p>
                          <a:pPr marL="0" marR="0" algn="ctr">
                            <a:lnSpc>
                              <a:spcPts val="1500"/>
                            </a:lnSpc>
                            <a:buNone/>
                            <a:tabLst>
                              <a:tab pos="228600" algn="l"/>
                              <a:tab pos="2971800" algn="ctr"/>
                              <a:tab pos="5943600" algn="r"/>
                            </a:tabLst>
                          </a:pPr>
                          <a:r>
                            <a:rPr lang="en-US" sz="1800">
                              <a:effectLst/>
                            </a:rPr>
                            <a:t>1</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Set </a:t>
                          </a:r>
                          <a14:m>
                            <m:oMath xmlns:m="http://schemas.openxmlformats.org/officeDocument/2006/math">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𝐱</m:t>
                                  </m:r>
                                </m:e>
                                <m:sup>
                                  <m:r>
                                    <a:rPr lang="en-US" sz="1800">
                                      <a:effectLst/>
                                      <a:latin typeface="Cambria Math" panose="02040503050406030204" pitchFamily="18" charset="0"/>
                                    </a:rPr>
                                    <m:t>(0)</m:t>
                                  </m:r>
                                </m:sup>
                              </m:sSup>
                              <m:r>
                                <a:rPr lang="en-US" sz="1800">
                                  <a:effectLst/>
                                  <a:latin typeface="Cambria Math" panose="02040503050406030204" pitchFamily="18" charset="0"/>
                                </a:rPr>
                                <m:t>, </m:t>
                              </m:r>
                              <m:r>
                                <a:rPr lang="en-US" sz="1800">
                                  <a:effectLst/>
                                  <a:latin typeface="Cambria Math" panose="02040503050406030204" pitchFamily="18" charset="0"/>
                                </a:rPr>
                                <m:t>𝑘</m:t>
                              </m:r>
                              <m:r>
                                <a:rPr lang="en-US" sz="1800">
                                  <a:effectLst/>
                                  <a:latin typeface="Cambria Math" panose="02040503050406030204" pitchFamily="18" charset="0"/>
                                </a:rPr>
                                <m:t>=0, </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𝜔</m:t>
                                  </m:r>
                                </m:e>
                                <m:sub>
                                  <m:r>
                                    <a:rPr lang="en-US" sz="1800">
                                      <a:effectLst/>
                                      <a:latin typeface="Cambria Math" panose="02040503050406030204" pitchFamily="18" charset="0"/>
                                    </a:rPr>
                                    <m:t>0</m:t>
                                  </m:r>
                                </m:sub>
                              </m:sSub>
                              <m:r>
                                <a:rPr lang="en-US" sz="1800">
                                  <a:effectLst/>
                                  <a:latin typeface="Cambria Math" panose="02040503050406030204" pitchFamily="18" charset="0"/>
                                </a:rPr>
                                <m:t>=1</m:t>
                              </m:r>
                            </m:oMath>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dirty="0">
                              <a:effectLst/>
                            </a:rPr>
                            <a:t>Initial design must be given</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994003593"/>
                      </a:ext>
                    </a:extLst>
                  </a:tr>
                  <a:tr h="440980">
                    <a:tc>
                      <a:txBody>
                        <a:bodyPr/>
                        <a:lstStyle/>
                        <a:p>
                          <a:pPr marL="0" marR="0" algn="ctr">
                            <a:lnSpc>
                              <a:spcPts val="1500"/>
                            </a:lnSpc>
                            <a:buNone/>
                            <a:tabLst>
                              <a:tab pos="228600" algn="l"/>
                              <a:tab pos="2971800" algn="ctr"/>
                              <a:tab pos="5943600" algn="r"/>
                            </a:tabLst>
                          </a:pPr>
                          <a:r>
                            <a:rPr lang="en-US" sz="1800">
                              <a:effectLst/>
                            </a:rPr>
                            <a:t>2</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Compute </a:t>
                          </a:r>
                          <a14:m>
                            <m:oMath xmlns:m="http://schemas.openxmlformats.org/officeDocument/2006/math">
                              <m:r>
                                <a:rPr lang="en-US" sz="1800">
                                  <a:effectLst/>
                                  <a:latin typeface="Cambria Math" panose="02040503050406030204" pitchFamily="18" charset="0"/>
                                </a:rPr>
                                <m:t>𝑓</m:t>
                              </m:r>
                              <m:d>
                                <m:dPr>
                                  <m:ctrlPr>
                                    <a:rPr lang="en-US" sz="1800" i="1">
                                      <a:effectLst/>
                                      <a:latin typeface="Cambria Math" panose="02040503050406030204" pitchFamily="18" charset="0"/>
                                    </a:rPr>
                                  </m:ctrlPr>
                                </m:dPr>
                                <m:e>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𝐱</m:t>
                                      </m:r>
                                    </m:e>
                                    <m:sup>
                                      <m:d>
                                        <m:dPr>
                                          <m:ctrlPr>
                                            <a:rPr lang="en-US" sz="1800" i="1">
                                              <a:effectLst/>
                                              <a:latin typeface="Cambria Math" panose="02040503050406030204" pitchFamily="18" charset="0"/>
                                            </a:rPr>
                                          </m:ctrlPr>
                                        </m:dPr>
                                        <m:e>
                                          <m:r>
                                            <a:rPr lang="en-US" sz="1800">
                                              <a:effectLst/>
                                              <a:latin typeface="Cambria Math" panose="02040503050406030204" pitchFamily="18" charset="0"/>
                                            </a:rPr>
                                            <m:t>𝑘</m:t>
                                          </m:r>
                                        </m:e>
                                      </m:d>
                                    </m:sup>
                                  </m:sSup>
                                </m:e>
                              </m:d>
                              <m:r>
                                <a:rPr lang="en-US" sz="1800">
                                  <a:effectLst/>
                                  <a:latin typeface="Cambria Math" panose="02040503050406030204" pitchFamily="18" charset="0"/>
                                </a:rPr>
                                <m:t>, </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h</m:t>
                                  </m:r>
                                </m:e>
                                <m:sub>
                                  <m:r>
                                    <a:rPr lang="en-US" sz="1800">
                                      <a:effectLst/>
                                      <a:latin typeface="Cambria Math" panose="02040503050406030204" pitchFamily="18" charset="0"/>
                                    </a:rPr>
                                    <m:t>𝑖</m:t>
                                  </m:r>
                                </m:sub>
                              </m:sSub>
                              <m:d>
                                <m:dPr>
                                  <m:ctrlPr>
                                    <a:rPr lang="en-US" sz="1800" i="1">
                                      <a:effectLst/>
                                      <a:latin typeface="Cambria Math" panose="02040503050406030204" pitchFamily="18" charset="0"/>
                                    </a:rPr>
                                  </m:ctrlPr>
                                </m:dPr>
                                <m:e>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𝐱</m:t>
                                      </m:r>
                                    </m:e>
                                    <m:sup>
                                      <m:d>
                                        <m:dPr>
                                          <m:ctrlPr>
                                            <a:rPr lang="en-US" sz="1800" i="1">
                                              <a:effectLst/>
                                              <a:latin typeface="Cambria Math" panose="02040503050406030204" pitchFamily="18" charset="0"/>
                                            </a:rPr>
                                          </m:ctrlPr>
                                        </m:dPr>
                                        <m:e>
                                          <m:r>
                                            <a:rPr lang="en-US" sz="1800">
                                              <a:effectLst/>
                                              <a:latin typeface="Cambria Math" panose="02040503050406030204" pitchFamily="18" charset="0"/>
                                            </a:rPr>
                                            <m:t>𝑘</m:t>
                                          </m:r>
                                        </m:e>
                                      </m:d>
                                    </m:sup>
                                  </m:sSup>
                                </m:e>
                              </m:d>
                              <m:r>
                                <a:rPr lang="en-US" sz="1800">
                                  <a:effectLst/>
                                  <a:latin typeface="Cambria Math" panose="02040503050406030204" pitchFamily="18" charset="0"/>
                                </a:rPr>
                                <m:t>, </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𝑔</m:t>
                                  </m:r>
                                </m:e>
                                <m:sub>
                                  <m:r>
                                    <a:rPr lang="en-US" sz="1800">
                                      <a:effectLst/>
                                      <a:latin typeface="Cambria Math" panose="02040503050406030204" pitchFamily="18" charset="0"/>
                                    </a:rPr>
                                    <m:t>𝑗</m:t>
                                  </m:r>
                                </m:sub>
                              </m:sSub>
                              <m:d>
                                <m:dPr>
                                  <m:ctrlPr>
                                    <a:rPr lang="en-US" sz="1800" i="1">
                                      <a:effectLst/>
                                      <a:latin typeface="Cambria Math" panose="02040503050406030204" pitchFamily="18" charset="0"/>
                                    </a:rPr>
                                  </m:ctrlPr>
                                </m:dPr>
                                <m:e>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𝐱</m:t>
                                      </m:r>
                                    </m:e>
                                    <m:sup>
                                      <m:d>
                                        <m:dPr>
                                          <m:ctrlPr>
                                            <a:rPr lang="en-US" sz="1800" i="1">
                                              <a:effectLst/>
                                              <a:latin typeface="Cambria Math" panose="02040503050406030204" pitchFamily="18" charset="0"/>
                                            </a:rPr>
                                          </m:ctrlPr>
                                        </m:dPr>
                                        <m:e>
                                          <m:r>
                                            <a:rPr lang="en-US" sz="1800">
                                              <a:effectLst/>
                                              <a:latin typeface="Cambria Math" panose="02040503050406030204" pitchFamily="18" charset="0"/>
                                            </a:rPr>
                                            <m:t>𝑘</m:t>
                                          </m:r>
                                        </m:e>
                                      </m:d>
                                    </m:sup>
                                  </m:sSup>
                                </m:e>
                              </m:d>
                              <m:r>
                                <a:rPr lang="en-US" sz="1800">
                                  <a:effectLst/>
                                  <a:latin typeface="Cambria Math" panose="02040503050406030204" pitchFamily="18" charset="0"/>
                                </a:rPr>
                                <m:t>, </m:t>
                              </m:r>
                              <m:r>
                                <a:rPr lang="en-US" sz="1800">
                                  <a:effectLst/>
                                  <a:latin typeface="Cambria Math" panose="02040503050406030204" pitchFamily="18" charset="0"/>
                                </a:rPr>
                                <m:t>𝐜</m:t>
                              </m:r>
                              <m:r>
                                <a:rPr lang="en-US" sz="1800">
                                  <a:effectLst/>
                                  <a:latin typeface="Cambria Math" panose="02040503050406030204" pitchFamily="18" charset="0"/>
                                </a:rPr>
                                <m:t>, </m:t>
                              </m:r>
                              <m:r>
                                <a:rPr lang="en-US" sz="1800">
                                  <a:effectLst/>
                                  <a:latin typeface="Cambria Math" panose="02040503050406030204" pitchFamily="18" charset="0"/>
                                </a:rPr>
                                <m:t>𝐍</m:t>
                              </m:r>
                              <m:r>
                                <a:rPr lang="en-US" sz="1800">
                                  <a:effectLst/>
                                  <a:latin typeface="Cambria Math" panose="02040503050406030204" pitchFamily="18" charset="0"/>
                                </a:rPr>
                                <m:t>, </m:t>
                              </m:r>
                              <m:r>
                                <a:rPr lang="en-US" sz="1800">
                                  <a:effectLst/>
                                  <a:latin typeface="Cambria Math" panose="02040503050406030204" pitchFamily="18" charset="0"/>
                                </a:rPr>
                                <m:t>𝐀</m:t>
                              </m:r>
                              <m:r>
                                <a:rPr lang="en-US" sz="1800">
                                  <a:effectLst/>
                                  <a:latin typeface="Cambria Math" panose="02040503050406030204" pitchFamily="18" charset="0"/>
                                </a:rPr>
                                <m:t>, </m:t>
                              </m:r>
                              <m:r>
                                <a:rPr lang="en-US" sz="1800">
                                  <a:effectLst/>
                                  <a:latin typeface="Cambria Math" panose="02040503050406030204" pitchFamily="18" charset="0"/>
                                </a:rPr>
                                <m:t>𝑉</m:t>
                              </m:r>
                            </m:oMath>
                          </a14:m>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161847615"/>
                      </a:ext>
                    </a:extLst>
                  </a:tr>
                  <a:tr h="440980">
                    <a:tc>
                      <a:txBody>
                        <a:bodyPr/>
                        <a:lstStyle/>
                        <a:p>
                          <a:pPr marL="0" marR="0" algn="ctr">
                            <a:lnSpc>
                              <a:spcPts val="1500"/>
                            </a:lnSpc>
                            <a:buNone/>
                            <a:tabLst>
                              <a:tab pos="228600" algn="l"/>
                              <a:tab pos="2971800" algn="ctr"/>
                              <a:tab pos="5943600" algn="r"/>
                            </a:tabLst>
                          </a:pPr>
                          <a:r>
                            <a:rPr lang="en-US" sz="1800">
                              <a:effectLst/>
                            </a:rPr>
                            <a:t>3</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Using QP subproblem, solve for </a:t>
                          </a:r>
                          <a14:m>
                            <m:oMath xmlns:m="http://schemas.openxmlformats.org/officeDocument/2006/math">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𝐝</m:t>
                                  </m:r>
                                </m:e>
                                <m:sup>
                                  <m:d>
                                    <m:dPr>
                                      <m:ctrlPr>
                                        <a:rPr lang="en-US" sz="1800" i="1">
                                          <a:effectLst/>
                                          <a:latin typeface="Cambria Math" panose="02040503050406030204" pitchFamily="18" charset="0"/>
                                        </a:rPr>
                                      </m:ctrlPr>
                                    </m:dPr>
                                    <m:e>
                                      <m:r>
                                        <a:rPr lang="en-US" sz="1800">
                                          <a:effectLst/>
                                          <a:latin typeface="Cambria Math" panose="02040503050406030204" pitchFamily="18" charset="0"/>
                                        </a:rPr>
                                        <m:t>𝑘</m:t>
                                      </m:r>
                                    </m:e>
                                  </m:d>
                                </m:sup>
                              </m:sSup>
                            </m:oMath>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084886129"/>
                      </a:ext>
                    </a:extLst>
                  </a:tr>
                  <a:tr h="440980">
                    <a:tc>
                      <a:txBody>
                        <a:bodyPr/>
                        <a:lstStyle/>
                        <a:p>
                          <a:pPr marL="0" marR="0" algn="ctr">
                            <a:lnSpc>
                              <a:spcPts val="1500"/>
                            </a:lnSpc>
                            <a:buNone/>
                            <a:tabLst>
                              <a:tab pos="228600" algn="l"/>
                              <a:tab pos="2971800" algn="ctr"/>
                              <a:tab pos="5943600" algn="r"/>
                            </a:tabLst>
                          </a:pPr>
                          <a:r>
                            <a:rPr lang="en-US" sz="1800">
                              <a:effectLst/>
                            </a:rPr>
                            <a:t>4</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Check for convergence </a:t>
                          </a:r>
                          <a14:m>
                            <m:oMath xmlns:m="http://schemas.openxmlformats.org/officeDocument/2006/math">
                              <m:d>
                                <m:dPr>
                                  <m:begChr m:val="‖"/>
                                  <m:endChr m:val="‖"/>
                                  <m:ctrlPr>
                                    <a:rPr lang="en-US" sz="1800" i="1">
                                      <a:effectLst/>
                                      <a:latin typeface="Cambria Math" panose="02040503050406030204" pitchFamily="18" charset="0"/>
                                    </a:rPr>
                                  </m:ctrlPr>
                                </m:dPr>
                                <m:e>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𝐝</m:t>
                                      </m:r>
                                    </m:e>
                                    <m:sup>
                                      <m:d>
                                        <m:dPr>
                                          <m:ctrlPr>
                                            <a:rPr lang="en-US" sz="1800" i="1">
                                              <a:effectLst/>
                                              <a:latin typeface="Cambria Math" panose="02040503050406030204" pitchFamily="18" charset="0"/>
                                            </a:rPr>
                                          </m:ctrlPr>
                                        </m:dPr>
                                        <m:e>
                                          <m:r>
                                            <a:rPr lang="en-US" sz="1800">
                                              <a:effectLst/>
                                              <a:latin typeface="Cambria Math" panose="02040503050406030204" pitchFamily="18" charset="0"/>
                                            </a:rPr>
                                            <m:t>𝑘</m:t>
                                          </m:r>
                                        </m:e>
                                      </m:d>
                                    </m:sup>
                                  </m:sSup>
                                </m:e>
                              </m:d>
                              <m:r>
                                <a:rPr lang="en-US" sz="1800">
                                  <a:effectLst/>
                                  <a:latin typeface="Cambria Math" panose="02040503050406030204" pitchFamily="18" charset="0"/>
                                </a:rPr>
                                <m:t>&lt;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𝜖</m:t>
                                  </m:r>
                                </m:e>
                                <m:sub>
                                  <m:r>
                                    <a:rPr lang="en-US" sz="1800">
                                      <a:effectLst/>
                                      <a:latin typeface="Cambria Math" panose="02040503050406030204" pitchFamily="18" charset="0"/>
                                    </a:rPr>
                                    <m:t>2</m:t>
                                  </m:r>
                                </m:sub>
                              </m:sSub>
                            </m:oMath>
                          </a14:m>
                          <a:r>
                            <a:rPr lang="en-US" sz="1800">
                              <a:effectLst/>
                            </a:rPr>
                            <a:t> and </a:t>
                          </a:r>
                          <a14:m>
                            <m:oMath xmlns:m="http://schemas.openxmlformats.org/officeDocument/2006/math">
                              <m:r>
                                <a:rPr lang="en-US" sz="1800">
                                  <a:effectLst/>
                                  <a:latin typeface="Cambria Math" panose="02040503050406030204" pitchFamily="18" charset="0"/>
                                </a:rPr>
                                <m:t>𝑉</m:t>
                              </m:r>
                              <m:r>
                                <a:rPr lang="en-US" sz="1800">
                                  <a:effectLst/>
                                  <a:latin typeface="Cambria Math" panose="02040503050406030204" pitchFamily="18" charset="0"/>
                                </a:rPr>
                                <m:t>&lt;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𝜖</m:t>
                                  </m:r>
                                </m:e>
                                <m:sub>
                                  <m:r>
                                    <a:rPr lang="en-US" sz="1800">
                                      <a:effectLst/>
                                      <a:latin typeface="Cambria Math" panose="02040503050406030204" pitchFamily="18" charset="0"/>
                                    </a:rPr>
                                    <m:t>1</m:t>
                                  </m:r>
                                </m:sub>
                              </m:sSub>
                            </m:oMath>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Stop if converged</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463624938"/>
                      </a:ext>
                    </a:extLst>
                  </a:tr>
                  <a:tr h="440980">
                    <a:tc>
                      <a:txBody>
                        <a:bodyPr/>
                        <a:lstStyle/>
                        <a:p>
                          <a:pPr marL="0" marR="0" algn="ctr">
                            <a:lnSpc>
                              <a:spcPts val="1500"/>
                            </a:lnSpc>
                            <a:buNone/>
                            <a:tabLst>
                              <a:tab pos="228600" algn="l"/>
                              <a:tab pos="2971800" algn="ctr"/>
                              <a:tab pos="5943600" algn="r"/>
                            </a:tabLst>
                          </a:pPr>
                          <a:r>
                            <a:rPr lang="en-US" sz="1800">
                              <a:effectLst/>
                            </a:rPr>
                            <a:t>5</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ct val="115000"/>
                            </a:lnSpc>
                            <a:buNone/>
                            <a:tabLst>
                              <a:tab pos="228600" algn="l"/>
                              <a:tab pos="2971800" algn="ctr"/>
                              <a:tab pos="5943600" algn="r"/>
                              <a:tab pos="114300" algn="l"/>
                              <a:tab pos="2971800" algn="ctr"/>
                              <a:tab pos="5943600" algn="r"/>
                            </a:tabLst>
                          </a:pPr>
                          <a:r>
                            <a:rPr lang="en-US" sz="1800">
                              <a:effectLst/>
                            </a:rPr>
                            <a:t>Update </a:t>
                          </a:r>
                          <a14:m>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𝜔</m:t>
                                  </m:r>
                                </m:e>
                                <m:sub>
                                  <m:r>
                                    <a:rPr lang="en-US" sz="1800">
                                      <a:effectLst/>
                                      <a:latin typeface="Cambria Math" panose="02040503050406030204" pitchFamily="18" charset="0"/>
                                    </a:rPr>
                                    <m:t>𝑘</m:t>
                                  </m:r>
                                </m:sub>
                              </m:sSub>
                            </m:oMath>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782654868"/>
                      </a:ext>
                    </a:extLst>
                  </a:tr>
                  <a:tr h="440980">
                    <a:tc>
                      <a:txBody>
                        <a:bodyPr/>
                        <a:lstStyle/>
                        <a:p>
                          <a:pPr marL="0" marR="0" algn="ctr">
                            <a:lnSpc>
                              <a:spcPts val="1500"/>
                            </a:lnSpc>
                            <a:buNone/>
                            <a:tabLst>
                              <a:tab pos="228600" algn="l"/>
                              <a:tab pos="2971800" algn="ctr"/>
                              <a:tab pos="5943600" algn="r"/>
                            </a:tabLst>
                          </a:pPr>
                          <a:r>
                            <a:rPr lang="en-US" sz="1800">
                              <a:effectLst/>
                            </a:rPr>
                            <a:t>6</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ct val="115000"/>
                            </a:lnSpc>
                            <a:buNone/>
                            <a:tabLst>
                              <a:tab pos="228600" algn="l"/>
                              <a:tab pos="2971800" algn="ctr"/>
                              <a:tab pos="5943600" algn="r"/>
                              <a:tab pos="114300" algn="l"/>
                              <a:tab pos="2971800" algn="ctr"/>
                              <a:tab pos="5943600" algn="r"/>
                            </a:tabLst>
                          </a:pPr>
                          <a:r>
                            <a:rPr lang="en-US" sz="1800">
                              <a:effectLst/>
                            </a:rPr>
                            <a:t>Line search: </a:t>
                          </a:r>
                          <a14:m>
                            <m:oMath xmlns:m="http://schemas.openxmlformats.org/officeDocument/2006/math">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𝐱</m:t>
                                  </m:r>
                                </m:e>
                                <m:sup>
                                  <m:d>
                                    <m:dPr>
                                      <m:ctrlPr>
                                        <a:rPr lang="en-US" sz="1800" i="1">
                                          <a:effectLst/>
                                          <a:latin typeface="Cambria Math" panose="02040503050406030204" pitchFamily="18" charset="0"/>
                                        </a:rPr>
                                      </m:ctrlPr>
                                    </m:dPr>
                                    <m:e>
                                      <m:r>
                                        <a:rPr lang="en-US" sz="1800">
                                          <a:effectLst/>
                                          <a:latin typeface="Cambria Math" panose="02040503050406030204" pitchFamily="18" charset="0"/>
                                        </a:rPr>
                                        <m:t>𝑘</m:t>
                                      </m:r>
                                      <m:r>
                                        <a:rPr lang="en-US" sz="1800">
                                          <a:effectLst/>
                                          <a:latin typeface="Cambria Math" panose="02040503050406030204" pitchFamily="18" charset="0"/>
                                        </a:rPr>
                                        <m:t>+1</m:t>
                                      </m:r>
                                    </m:e>
                                  </m:d>
                                </m:sup>
                              </m:sSup>
                              <m:r>
                                <a:rPr lang="en-US" sz="1800">
                                  <a:effectLst/>
                                  <a:latin typeface="Cambria Math" panose="02040503050406030204" pitchFamily="18" charset="0"/>
                                </a:rPr>
                                <m:t>=</m:t>
                              </m:r>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𝐱</m:t>
                                  </m:r>
                                </m:e>
                                <m:sup>
                                  <m:d>
                                    <m:dPr>
                                      <m:ctrlPr>
                                        <a:rPr lang="en-US" sz="1800" i="1">
                                          <a:effectLst/>
                                          <a:latin typeface="Cambria Math" panose="02040503050406030204" pitchFamily="18" charset="0"/>
                                        </a:rPr>
                                      </m:ctrlPr>
                                    </m:dPr>
                                    <m:e>
                                      <m:r>
                                        <a:rPr lang="en-US" sz="1800">
                                          <a:effectLst/>
                                          <a:latin typeface="Cambria Math" panose="02040503050406030204" pitchFamily="18" charset="0"/>
                                        </a:rPr>
                                        <m:t>𝑘</m:t>
                                      </m:r>
                                    </m:e>
                                  </m:d>
                                </m:sup>
                              </m:sSup>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𝛼</m:t>
                                  </m:r>
                                </m:e>
                                <m:sub>
                                  <m:r>
                                    <a:rPr lang="en-US" sz="1800">
                                      <a:effectLst/>
                                      <a:latin typeface="Cambria Math" panose="02040503050406030204" pitchFamily="18" charset="0"/>
                                    </a:rPr>
                                    <m:t>𝑘</m:t>
                                  </m:r>
                                </m:sub>
                              </m:sSub>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𝐝</m:t>
                                  </m:r>
                                </m:e>
                                <m:sup>
                                  <m:d>
                                    <m:dPr>
                                      <m:ctrlPr>
                                        <a:rPr lang="en-US" sz="1800" i="1">
                                          <a:effectLst/>
                                          <a:latin typeface="Cambria Math" panose="02040503050406030204" pitchFamily="18" charset="0"/>
                                        </a:rPr>
                                      </m:ctrlPr>
                                    </m:dPr>
                                    <m:e>
                                      <m:r>
                                        <a:rPr lang="en-US" sz="1800">
                                          <a:effectLst/>
                                          <a:latin typeface="Cambria Math" panose="02040503050406030204" pitchFamily="18" charset="0"/>
                                        </a:rPr>
                                        <m:t>𝑘</m:t>
                                      </m:r>
                                    </m:e>
                                  </m:d>
                                </m:sup>
                              </m:sSup>
                            </m:oMath>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849030934"/>
                      </a:ext>
                    </a:extLst>
                  </a:tr>
                  <a:tr h="440980">
                    <a:tc>
                      <a:txBody>
                        <a:bodyPr/>
                        <a:lstStyle/>
                        <a:p>
                          <a:pPr marL="0" marR="0" algn="ctr">
                            <a:lnSpc>
                              <a:spcPts val="1500"/>
                            </a:lnSpc>
                            <a:buNone/>
                            <a:tabLst>
                              <a:tab pos="228600" algn="l"/>
                              <a:tab pos="2971800" algn="ctr"/>
                              <a:tab pos="5943600" algn="r"/>
                            </a:tabLst>
                          </a:pPr>
                          <a:r>
                            <a:rPr lang="en-US" sz="1800">
                              <a:effectLst/>
                            </a:rPr>
                            <a:t>7</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dirty="0">
                              <a:effectLst/>
                            </a:rPr>
                            <a:t>Increase </a:t>
                          </a:r>
                          <a14:m>
                            <m:oMath xmlns:m="http://schemas.openxmlformats.org/officeDocument/2006/math">
                              <m:r>
                                <a:rPr lang="en-US" sz="1800">
                                  <a:effectLst/>
                                  <a:latin typeface="Cambria Math" panose="02040503050406030204" pitchFamily="18" charset="0"/>
                                </a:rPr>
                                <m:t>𝑘</m:t>
                              </m:r>
                              <m:r>
                                <a:rPr lang="en-US" sz="1800">
                                  <a:effectLst/>
                                  <a:latin typeface="Cambria Math" panose="02040503050406030204" pitchFamily="18" charset="0"/>
                                </a:rPr>
                                <m:t>=</m:t>
                              </m:r>
                              <m:r>
                                <a:rPr lang="en-US" sz="1800">
                                  <a:effectLst/>
                                  <a:latin typeface="Cambria Math" panose="02040503050406030204" pitchFamily="18" charset="0"/>
                                </a:rPr>
                                <m:t>𝑘</m:t>
                              </m:r>
                              <m:r>
                                <a:rPr lang="en-US" sz="1800">
                                  <a:effectLst/>
                                  <a:latin typeface="Cambria Math" panose="02040503050406030204" pitchFamily="18" charset="0"/>
                                </a:rPr>
                                <m:t>+1</m:t>
                              </m:r>
                            </m:oMath>
                          </a14:m>
                          <a:r>
                            <a:rPr lang="en-US" sz="1800" dirty="0">
                              <a:effectLst/>
                            </a:rPr>
                            <a:t>, go to step 2</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nSpc>
                              <a:spcPts val="1500"/>
                            </a:lnSpc>
                            <a:buNone/>
                            <a:tabLst>
                              <a:tab pos="228600" algn="l"/>
                              <a:tab pos="2971800" algn="ctr"/>
                              <a:tab pos="5943600" algn="r"/>
                            </a:tabLst>
                          </a:pPr>
                          <a:r>
                            <a:rPr lang="en-US" sz="1800" dirty="0">
                              <a:effectLst/>
                            </a:rPr>
                            <a:t>Design iteration</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1237923643"/>
                      </a:ext>
                    </a:extLst>
                  </a:tr>
                </a:tbl>
              </a:graphicData>
            </a:graphic>
          </p:graphicFrame>
        </mc:Choice>
        <mc:Fallback xmlns="">
          <p:graphicFrame>
            <p:nvGraphicFramePr>
              <p:cNvPr id="12" name="Table 11">
                <a:extLst>
                  <a:ext uri="{FF2B5EF4-FFF2-40B4-BE49-F238E27FC236}">
                    <a16:creationId xmlns:a16="http://schemas.microsoft.com/office/drawing/2014/main" id="{E7B0EC56-62D5-ED89-A24C-AF40C557671F}"/>
                  </a:ext>
                </a:extLst>
              </p:cNvPr>
              <p:cNvGraphicFramePr>
                <a:graphicFrameLocks noGrp="1"/>
              </p:cNvGraphicFramePr>
              <p:nvPr>
                <p:extLst>
                  <p:ext uri="{D42A27DB-BD31-4B8C-83A1-F6EECF244321}">
                    <p14:modId xmlns:p14="http://schemas.microsoft.com/office/powerpoint/2010/main" val="1039774891"/>
                  </p:ext>
                </p:extLst>
              </p:nvPr>
            </p:nvGraphicFramePr>
            <p:xfrm>
              <a:off x="253714" y="2555964"/>
              <a:ext cx="8534399" cy="3527840"/>
            </p:xfrm>
            <a:graphic>
              <a:graphicData uri="http://schemas.openxmlformats.org/drawingml/2006/table">
                <a:tbl>
                  <a:tblPr firstRow="1" firstCol="1" bandRow="1">
                    <a:tableStyleId>{5C22544A-7EE6-4342-B048-85BDC9FD1C3A}</a:tableStyleId>
                  </a:tblPr>
                  <a:tblGrid>
                    <a:gridCol w="815882">
                      <a:extLst>
                        <a:ext uri="{9D8B030D-6E8A-4147-A177-3AD203B41FA5}">
                          <a16:colId xmlns:a16="http://schemas.microsoft.com/office/drawing/2014/main" val="2837583335"/>
                        </a:ext>
                      </a:extLst>
                    </a:gridCol>
                    <a:gridCol w="4846708">
                      <a:extLst>
                        <a:ext uri="{9D8B030D-6E8A-4147-A177-3AD203B41FA5}">
                          <a16:colId xmlns:a16="http://schemas.microsoft.com/office/drawing/2014/main" val="335055114"/>
                        </a:ext>
                      </a:extLst>
                    </a:gridCol>
                    <a:gridCol w="2871809">
                      <a:extLst>
                        <a:ext uri="{9D8B030D-6E8A-4147-A177-3AD203B41FA5}">
                          <a16:colId xmlns:a16="http://schemas.microsoft.com/office/drawing/2014/main" val="936143462"/>
                        </a:ext>
                      </a:extLst>
                    </a:gridCol>
                  </a:tblGrid>
                  <a:tr h="440980">
                    <a:tc>
                      <a:txBody>
                        <a:bodyPr/>
                        <a:lstStyle/>
                        <a:p>
                          <a:pPr marL="0" marR="0" algn="ctr">
                            <a:lnSpc>
                              <a:spcPts val="1500"/>
                            </a:lnSpc>
                            <a:buNone/>
                            <a:tabLst>
                              <a:tab pos="228600" algn="l"/>
                              <a:tab pos="2971800" algn="ctr"/>
                              <a:tab pos="5943600" algn="r"/>
                            </a:tabLst>
                          </a:pPr>
                          <a:r>
                            <a:rPr lang="en-US" sz="1800">
                              <a:effectLst/>
                            </a:rPr>
                            <a:t>Step</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gn="ctr">
                            <a:lnSpc>
                              <a:spcPts val="1500"/>
                            </a:lnSpc>
                            <a:buNone/>
                            <a:tabLst>
                              <a:tab pos="228600" algn="l"/>
                              <a:tab pos="2971800" algn="ctr"/>
                              <a:tab pos="5943600" algn="r"/>
                            </a:tabLst>
                          </a:pPr>
                          <a:r>
                            <a:rPr lang="en-US" sz="1800">
                              <a:effectLst/>
                            </a:rPr>
                            <a:t>Procedure</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pPr marL="0" marR="0" algn="ctr">
                            <a:lnSpc>
                              <a:spcPts val="1500"/>
                            </a:lnSpc>
                            <a:buNone/>
                            <a:tabLst>
                              <a:tab pos="228600" algn="l"/>
                              <a:tab pos="2971800" algn="ctr"/>
                              <a:tab pos="5943600" algn="r"/>
                            </a:tabLst>
                          </a:pPr>
                          <a:r>
                            <a:rPr lang="en-US" sz="1800">
                              <a:effectLst/>
                            </a:rPr>
                            <a:t>Comment</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1729049056"/>
                      </a:ext>
                    </a:extLst>
                  </a:tr>
                  <a:tr h="440980">
                    <a:tc>
                      <a:txBody>
                        <a:bodyPr/>
                        <a:lstStyle/>
                        <a:p>
                          <a:pPr marL="0" marR="0" algn="ctr">
                            <a:lnSpc>
                              <a:spcPts val="1500"/>
                            </a:lnSpc>
                            <a:buNone/>
                            <a:tabLst>
                              <a:tab pos="228600" algn="l"/>
                              <a:tab pos="2971800" algn="ctr"/>
                              <a:tab pos="5943600" algn="r"/>
                            </a:tabLst>
                          </a:pPr>
                          <a:r>
                            <a:rPr lang="en-US" sz="1800">
                              <a:effectLst/>
                            </a:rPr>
                            <a:t>1</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endParaRPr lang="en-US"/>
                        </a:p>
                      </a:txBody>
                      <a:tcPr marL="98452" marR="98452" marT="0" marB="0" anchor="ctr">
                        <a:blipFill>
                          <a:blip r:embed="rId4"/>
                          <a:stretch>
                            <a:fillRect l="-16960" t="-104110" r="-59673" b="-601370"/>
                          </a:stretch>
                        </a:blipFill>
                      </a:tcPr>
                    </a:tc>
                    <a:tc>
                      <a:txBody>
                        <a:bodyPr/>
                        <a:lstStyle/>
                        <a:p>
                          <a:pPr marL="0" marR="0">
                            <a:lnSpc>
                              <a:spcPts val="1500"/>
                            </a:lnSpc>
                            <a:buNone/>
                            <a:tabLst>
                              <a:tab pos="228600" algn="l"/>
                              <a:tab pos="2971800" algn="ctr"/>
                              <a:tab pos="5943600" algn="r"/>
                            </a:tabLst>
                          </a:pPr>
                          <a:r>
                            <a:rPr lang="en-US" sz="1800" dirty="0">
                              <a:effectLst/>
                            </a:rPr>
                            <a:t>Initial design must be given</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994003593"/>
                      </a:ext>
                    </a:extLst>
                  </a:tr>
                  <a:tr h="440980">
                    <a:tc>
                      <a:txBody>
                        <a:bodyPr/>
                        <a:lstStyle/>
                        <a:p>
                          <a:pPr marL="0" marR="0" algn="ctr">
                            <a:lnSpc>
                              <a:spcPts val="1500"/>
                            </a:lnSpc>
                            <a:buNone/>
                            <a:tabLst>
                              <a:tab pos="228600" algn="l"/>
                              <a:tab pos="2971800" algn="ctr"/>
                              <a:tab pos="5943600" algn="r"/>
                            </a:tabLst>
                          </a:pPr>
                          <a:r>
                            <a:rPr lang="en-US" sz="1800">
                              <a:effectLst/>
                            </a:rPr>
                            <a:t>2</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endParaRPr lang="en-US"/>
                        </a:p>
                      </a:txBody>
                      <a:tcPr marL="98452" marR="98452" marT="0" marB="0" anchor="ctr">
                        <a:blipFill>
                          <a:blip r:embed="rId4"/>
                          <a:stretch>
                            <a:fillRect l="-16960" t="-206944" r="-59673" b="-509722"/>
                          </a:stretch>
                        </a:blipFill>
                      </a:tcPr>
                    </a:tc>
                    <a:tc>
                      <a:txBody>
                        <a:bodyPr/>
                        <a:lstStyle/>
                        <a:p>
                          <a:pPr marL="0" marR="0">
                            <a:lnSpc>
                              <a:spcPts val="1500"/>
                            </a:lnSpc>
                            <a:buNone/>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161847615"/>
                      </a:ext>
                    </a:extLst>
                  </a:tr>
                  <a:tr h="440980">
                    <a:tc>
                      <a:txBody>
                        <a:bodyPr/>
                        <a:lstStyle/>
                        <a:p>
                          <a:pPr marL="0" marR="0" algn="ctr">
                            <a:lnSpc>
                              <a:spcPts val="1500"/>
                            </a:lnSpc>
                            <a:buNone/>
                            <a:tabLst>
                              <a:tab pos="228600" algn="l"/>
                              <a:tab pos="2971800" algn="ctr"/>
                              <a:tab pos="5943600" algn="r"/>
                            </a:tabLst>
                          </a:pPr>
                          <a:r>
                            <a:rPr lang="en-US" sz="1800">
                              <a:effectLst/>
                            </a:rPr>
                            <a:t>3</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endParaRPr lang="en-US"/>
                        </a:p>
                      </a:txBody>
                      <a:tcPr marL="98452" marR="98452" marT="0" marB="0" anchor="ctr">
                        <a:blipFill>
                          <a:blip r:embed="rId4"/>
                          <a:stretch>
                            <a:fillRect l="-16960" t="-302740" r="-59673" b="-402740"/>
                          </a:stretch>
                        </a:blipFill>
                      </a:tcPr>
                    </a:tc>
                    <a:tc>
                      <a:txBody>
                        <a:bodyPr/>
                        <a:lstStyle/>
                        <a:p>
                          <a:pPr marL="0" marR="0">
                            <a:lnSpc>
                              <a:spcPts val="1500"/>
                            </a:lnSpc>
                            <a:buNone/>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084886129"/>
                      </a:ext>
                    </a:extLst>
                  </a:tr>
                  <a:tr h="440980">
                    <a:tc>
                      <a:txBody>
                        <a:bodyPr/>
                        <a:lstStyle/>
                        <a:p>
                          <a:pPr marL="0" marR="0" algn="ctr">
                            <a:lnSpc>
                              <a:spcPts val="1500"/>
                            </a:lnSpc>
                            <a:buNone/>
                            <a:tabLst>
                              <a:tab pos="228600" algn="l"/>
                              <a:tab pos="2971800" algn="ctr"/>
                              <a:tab pos="5943600" algn="r"/>
                            </a:tabLst>
                          </a:pPr>
                          <a:r>
                            <a:rPr lang="en-US" sz="1800">
                              <a:effectLst/>
                            </a:rPr>
                            <a:t>4</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endParaRPr lang="en-US"/>
                        </a:p>
                      </a:txBody>
                      <a:tcPr marL="98452" marR="98452" marT="0" marB="0" anchor="ctr">
                        <a:blipFill>
                          <a:blip r:embed="rId4"/>
                          <a:stretch>
                            <a:fillRect l="-16960" t="-408333" r="-59673" b="-308333"/>
                          </a:stretch>
                        </a:blipFill>
                      </a:tcPr>
                    </a:tc>
                    <a:tc>
                      <a:txBody>
                        <a:bodyPr/>
                        <a:lstStyle/>
                        <a:p>
                          <a:pPr marL="0" marR="0">
                            <a:lnSpc>
                              <a:spcPts val="1500"/>
                            </a:lnSpc>
                            <a:buNone/>
                            <a:tabLst>
                              <a:tab pos="228600" algn="l"/>
                              <a:tab pos="2971800" algn="ctr"/>
                              <a:tab pos="5943600" algn="r"/>
                            </a:tabLst>
                          </a:pPr>
                          <a:r>
                            <a:rPr lang="en-US" sz="1800">
                              <a:effectLst/>
                            </a:rPr>
                            <a:t>Stop if converged</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463624938"/>
                      </a:ext>
                    </a:extLst>
                  </a:tr>
                  <a:tr h="440980">
                    <a:tc>
                      <a:txBody>
                        <a:bodyPr/>
                        <a:lstStyle/>
                        <a:p>
                          <a:pPr marL="0" marR="0" algn="ctr">
                            <a:lnSpc>
                              <a:spcPts val="1500"/>
                            </a:lnSpc>
                            <a:buNone/>
                            <a:tabLst>
                              <a:tab pos="228600" algn="l"/>
                              <a:tab pos="2971800" algn="ctr"/>
                              <a:tab pos="5943600" algn="r"/>
                            </a:tabLst>
                          </a:pPr>
                          <a:r>
                            <a:rPr lang="en-US" sz="1800">
                              <a:effectLst/>
                            </a:rPr>
                            <a:t>5</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endParaRPr lang="en-US"/>
                        </a:p>
                      </a:txBody>
                      <a:tcPr marL="98452" marR="98452" marT="0" marB="0" anchor="ctr">
                        <a:blipFill>
                          <a:blip r:embed="rId4"/>
                          <a:stretch>
                            <a:fillRect l="-16960" t="-508333" r="-59673" b="-208333"/>
                          </a:stretch>
                        </a:blipFill>
                      </a:tcPr>
                    </a:tc>
                    <a:tc>
                      <a:txBody>
                        <a:bodyPr/>
                        <a:lstStyle/>
                        <a:p>
                          <a:pPr marL="0" marR="0">
                            <a:lnSpc>
                              <a:spcPts val="1500"/>
                            </a:lnSpc>
                            <a:buNone/>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782654868"/>
                      </a:ext>
                    </a:extLst>
                  </a:tr>
                  <a:tr h="440980">
                    <a:tc>
                      <a:txBody>
                        <a:bodyPr/>
                        <a:lstStyle/>
                        <a:p>
                          <a:pPr marL="0" marR="0" algn="ctr">
                            <a:lnSpc>
                              <a:spcPts val="1500"/>
                            </a:lnSpc>
                            <a:buNone/>
                            <a:tabLst>
                              <a:tab pos="228600" algn="l"/>
                              <a:tab pos="2971800" algn="ctr"/>
                              <a:tab pos="5943600" algn="r"/>
                            </a:tabLst>
                          </a:pPr>
                          <a:r>
                            <a:rPr lang="en-US" sz="1800">
                              <a:effectLst/>
                            </a:rPr>
                            <a:t>6</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endParaRPr lang="en-US"/>
                        </a:p>
                      </a:txBody>
                      <a:tcPr marL="98452" marR="98452" marT="0" marB="0" anchor="ctr">
                        <a:blipFill>
                          <a:blip r:embed="rId4"/>
                          <a:stretch>
                            <a:fillRect l="-16960" t="-600000" r="-59673" b="-105479"/>
                          </a:stretch>
                        </a:blipFill>
                      </a:tcPr>
                    </a:tc>
                    <a:tc>
                      <a:txBody>
                        <a:bodyPr/>
                        <a:lstStyle/>
                        <a:p>
                          <a:pPr marL="0" marR="0">
                            <a:lnSpc>
                              <a:spcPts val="1500"/>
                            </a:lnSpc>
                            <a:buNone/>
                            <a:tabLst>
                              <a:tab pos="228600" algn="l"/>
                              <a:tab pos="2971800" algn="ctr"/>
                              <a:tab pos="5943600" algn="r"/>
                            </a:tabLst>
                          </a:pPr>
                          <a:r>
                            <a:rPr lang="en-US" sz="1800">
                              <a:effectLst/>
                            </a:rPr>
                            <a:t> </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3849030934"/>
                      </a:ext>
                    </a:extLst>
                  </a:tr>
                  <a:tr h="440980">
                    <a:tc>
                      <a:txBody>
                        <a:bodyPr/>
                        <a:lstStyle/>
                        <a:p>
                          <a:pPr marL="0" marR="0" algn="ctr">
                            <a:lnSpc>
                              <a:spcPts val="1500"/>
                            </a:lnSpc>
                            <a:buNone/>
                            <a:tabLst>
                              <a:tab pos="228600" algn="l"/>
                              <a:tab pos="2971800" algn="ctr"/>
                              <a:tab pos="5943600" algn="r"/>
                            </a:tabLst>
                          </a:pPr>
                          <a:r>
                            <a:rPr lang="en-US" sz="1800">
                              <a:effectLst/>
                            </a:rPr>
                            <a:t>7</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tc>
                      <a:txBody>
                        <a:bodyPr/>
                        <a:lstStyle/>
                        <a:p>
                          <a:endParaRPr lang="en-US"/>
                        </a:p>
                      </a:txBody>
                      <a:tcPr marL="98452" marR="98452" marT="0" marB="0" anchor="ctr">
                        <a:blipFill>
                          <a:blip r:embed="rId4"/>
                          <a:stretch>
                            <a:fillRect l="-16960" t="-709722" r="-59673" b="-6944"/>
                          </a:stretch>
                        </a:blipFill>
                      </a:tcPr>
                    </a:tc>
                    <a:tc>
                      <a:txBody>
                        <a:bodyPr/>
                        <a:lstStyle/>
                        <a:p>
                          <a:pPr marL="0" marR="0">
                            <a:lnSpc>
                              <a:spcPts val="1500"/>
                            </a:lnSpc>
                            <a:buNone/>
                            <a:tabLst>
                              <a:tab pos="228600" algn="l"/>
                              <a:tab pos="2971800" algn="ctr"/>
                              <a:tab pos="5943600" algn="r"/>
                            </a:tabLst>
                          </a:pPr>
                          <a:r>
                            <a:rPr lang="en-US" sz="1800" dirty="0">
                              <a:effectLst/>
                            </a:rPr>
                            <a:t>Design iteration</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452" marR="98452" marT="0" marB="0" anchor="ctr"/>
                    </a:tc>
                    <a:extLst>
                      <a:ext uri="{0D108BD9-81ED-4DB2-BD59-A6C34878D82A}">
                        <a16:rowId xmlns:a16="http://schemas.microsoft.com/office/drawing/2014/main" val="1237923643"/>
                      </a:ext>
                    </a:extLst>
                  </a:tr>
                </a:tbl>
              </a:graphicData>
            </a:graphic>
          </p:graphicFrame>
        </mc:Fallback>
      </mc:AlternateContent>
    </p:spTree>
    <p:extLst>
      <p:ext uri="{BB962C8B-B14F-4D97-AF65-F5344CB8AC3E}">
        <p14:creationId xmlns:p14="http://schemas.microsoft.com/office/powerpoint/2010/main" val="3467888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Good for inequality constraints</a:t>
                </a:r>
              </a:p>
              <a:p>
                <a:endParaRPr lang="en-US" dirty="0"/>
              </a:p>
              <a:p>
                <a:r>
                  <a:rPr lang="en-US" dirty="0"/>
                  <a:t>Linearization:</a:t>
                </a:r>
              </a:p>
              <a:p>
                <a:endParaRPr lang="en-US" dirty="0"/>
              </a:p>
              <a:p>
                <a:r>
                  <a:rPr lang="en-US" dirty="0">
                    <a:solidFill>
                      <a:srgbClr val="0000FF"/>
                    </a:solidFill>
                  </a:rPr>
                  <a:t>Feasible direction</a:t>
                </a:r>
                <a:r>
                  <a:rPr lang="en-US" dirty="0"/>
                  <a:t>: </a:t>
                </a:r>
                <a14:m>
                  <m:oMath xmlns:m="http://schemas.openxmlformats.org/officeDocument/2006/math">
                    <m:sSubSup>
                      <m:sSubSupPr>
                        <m:ctrlPr>
                          <a:rPr lang="en-US" i="1">
                            <a:latin typeface="Cambria Math" panose="02040503050406030204" pitchFamily="18" charset="0"/>
                          </a:rPr>
                        </m:ctrlPr>
                      </m:sSubSupPr>
                      <m:e>
                        <m:r>
                          <a:rPr lang="en-US" b="1" i="1">
                            <a:latin typeface="Cambria Math" panose="02040503050406030204" pitchFamily="18" charset="0"/>
                          </a:rPr>
                          <m:t>𝐚</m:t>
                        </m:r>
                      </m:e>
                      <m:sub>
                        <m:r>
                          <a:rPr lang="en-US" i="1">
                            <a:latin typeface="Cambria Math" panose="02040503050406030204" pitchFamily="18" charset="0"/>
                          </a:rPr>
                          <m:t>𝑗</m:t>
                        </m:r>
                      </m:sub>
                      <m:sup>
                        <m:r>
                          <a:rPr lang="en-US" i="1">
                            <a:latin typeface="Cambria Math" panose="02040503050406030204" pitchFamily="18" charset="0"/>
                          </a:rPr>
                          <m:t>𝑇</m:t>
                        </m:r>
                      </m:sup>
                    </m:sSubSup>
                    <m:r>
                      <a:rPr lang="en-US" b="1" i="1">
                        <a:latin typeface="Cambria Math" panose="02040503050406030204" pitchFamily="18" charset="0"/>
                      </a:rPr>
                      <m:t>𝐝</m:t>
                    </m:r>
                    <m:r>
                      <a:rPr lang="en-US">
                        <a:latin typeface="Cambria Math" panose="02040503050406030204" pitchFamily="18" charset="0"/>
                      </a:rPr>
                      <m:t>≤0</m:t>
                    </m:r>
                  </m:oMath>
                </a14:m>
                <a:r>
                  <a:rPr lang="en-US" dirty="0"/>
                  <a:t> </a:t>
                </a:r>
              </a:p>
              <a:p>
                <a:r>
                  <a:rPr lang="en-US" dirty="0">
                    <a:solidFill>
                      <a:srgbClr val="0000FF"/>
                    </a:solidFill>
                  </a:rPr>
                  <a:t>Usable-feasible direction</a:t>
                </a:r>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𝐜</m:t>
                        </m:r>
                      </m:e>
                      <m:sup>
                        <m:r>
                          <a:rPr lang="en-US" i="1">
                            <a:latin typeface="Cambria Math" panose="02040503050406030204" pitchFamily="18" charset="0"/>
                          </a:rPr>
                          <m:t>𝑇</m:t>
                        </m:r>
                      </m:sup>
                    </m:sSup>
                    <m:r>
                      <a:rPr lang="en-US" b="1" i="1">
                        <a:latin typeface="Cambria Math" panose="02040503050406030204" pitchFamily="18" charset="0"/>
                      </a:rPr>
                      <m:t>𝐝</m:t>
                    </m:r>
                    <m:r>
                      <a:rPr lang="en-US" b="1">
                        <a:latin typeface="Cambria Math" panose="02040503050406030204" pitchFamily="18" charset="0"/>
                      </a:rPr>
                      <m:t>≤</m:t>
                    </m:r>
                    <m:r>
                      <a:rPr lang="en-US">
                        <a:latin typeface="Cambria Math" panose="02040503050406030204" pitchFamily="18" charset="0"/>
                      </a:rPr>
                      <m:t>0</m:t>
                    </m:r>
                  </m:oMath>
                </a14:m>
                <a:endParaRPr lang="en-US" dirty="0"/>
              </a:p>
              <a:p>
                <a:r>
                  <a:rPr lang="en-US" dirty="0"/>
                  <a:t>Define </a:t>
                </a:r>
                <a14:m>
                  <m:oMath xmlns:m="http://schemas.openxmlformats.org/officeDocument/2006/math">
                    <m:r>
                      <a:rPr lang="en-US" i="1">
                        <a:latin typeface="Cambria Math" panose="02040503050406030204" pitchFamily="18" charset="0"/>
                      </a:rPr>
                      <m:t>𝛽</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𝐜</m:t>
                                </m:r>
                              </m:e>
                              <m:sup>
                                <m:r>
                                  <a:rPr lang="en-US" i="1">
                                    <a:latin typeface="Cambria Math" panose="02040503050406030204" pitchFamily="18" charset="0"/>
                                  </a:rPr>
                                  <m:t>𝑇</m:t>
                                </m:r>
                              </m:sup>
                            </m:sSup>
                            <m:r>
                              <a:rPr lang="en-US" b="1" i="1">
                                <a:latin typeface="Cambria Math" panose="02040503050406030204" pitchFamily="18" charset="0"/>
                              </a:rPr>
                              <m:t>𝐝</m:t>
                            </m:r>
                            <m:r>
                              <a:rPr lang="en-US">
                                <a:latin typeface="Cambria Math" panose="02040503050406030204" pitchFamily="18" charset="0"/>
                              </a:rPr>
                              <m:t>, </m:t>
                            </m:r>
                            <m:sSubSup>
                              <m:sSubSupPr>
                                <m:ctrlPr>
                                  <a:rPr lang="en-US" i="1">
                                    <a:latin typeface="Cambria Math" panose="02040503050406030204" pitchFamily="18" charset="0"/>
                                  </a:rPr>
                                </m:ctrlPr>
                              </m:sSubSupPr>
                              <m:e>
                                <m:r>
                                  <a:rPr lang="en-US" b="1" i="1">
                                    <a:latin typeface="Cambria Math" panose="02040503050406030204" pitchFamily="18" charset="0"/>
                                  </a:rPr>
                                  <m:t>𝐚</m:t>
                                </m:r>
                              </m:e>
                              <m:sub>
                                <m:r>
                                  <a:rPr lang="en-US" i="1">
                                    <a:latin typeface="Cambria Math" panose="02040503050406030204" pitchFamily="18" charset="0"/>
                                  </a:rPr>
                                  <m:t>𝑗</m:t>
                                </m:r>
                              </m:sub>
                              <m:sup>
                                <m:r>
                                  <a:rPr lang="en-US" i="1">
                                    <a:latin typeface="Cambria Math" panose="02040503050406030204" pitchFamily="18" charset="0"/>
                                  </a:rPr>
                                  <m:t>𝑇</m:t>
                                </m:r>
                              </m:sup>
                            </m:sSubSup>
                            <m:r>
                              <a:rPr lang="en-US" b="1" i="1">
                                <a:latin typeface="Cambria Math" panose="02040503050406030204" pitchFamily="18" charset="0"/>
                              </a:rPr>
                              <m:t>𝐝</m:t>
                            </m:r>
                          </m:e>
                        </m:d>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Feasible Direction Method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78C66D-3D15-FD4A-D14C-70C74D6C7D5C}"/>
                  </a:ext>
                </a:extLst>
              </p:cNvPr>
              <p:cNvSpPr txBox="1"/>
              <p:nvPr/>
            </p:nvSpPr>
            <p:spPr>
              <a:xfrm>
                <a:off x="2517687" y="1889489"/>
                <a:ext cx="4108625" cy="9074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𝑓</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0</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𝑇</m:t>
                          </m:r>
                        </m:sup>
                      </m:sSup>
                      <m:r>
                        <a:rPr lang="en-US" sz="2400" b="1" i="1">
                          <a:latin typeface="Cambria Math" panose="02040503050406030204" pitchFamily="18" charset="0"/>
                        </a:rPr>
                        <m:t>𝐝</m:t>
                      </m:r>
                    </m:oMath>
                    <m:oMath xmlns:m="http://schemas.openxmlformats.org/officeDocument/2006/math">
                      <m:r>
                        <m:rPr>
                          <m:sty m:val="p"/>
                        </m:rPr>
                        <a:rPr lang="en-US" sz="2400" b="0" i="0" smtClean="0">
                          <a:latin typeface="Cambria Math" panose="02040503050406030204" pitchFamily="18" charset="0"/>
                        </a:rPr>
                        <m:t>subject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𝑔</m:t>
                              </m:r>
                            </m:e>
                          </m:acc>
                        </m:e>
                        <m:sub>
                          <m:r>
                            <a:rPr lang="en-US" sz="2400" i="1">
                              <a:latin typeface="Cambria Math" panose="02040503050406030204" pitchFamily="18" charset="0"/>
                            </a:rPr>
                            <m:t>𝑗</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𝑗</m:t>
                          </m:r>
                          <m:r>
                            <a:rPr lang="en-US" sz="2400" i="1">
                              <a:latin typeface="Cambria Math" panose="02040503050406030204" pitchFamily="18" charset="0"/>
                            </a:rPr>
                            <m:t>0</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b="1" i="1">
                              <a:latin typeface="Cambria Math" panose="02040503050406030204" pitchFamily="18" charset="0"/>
                            </a:rPr>
                            <m:t>𝐚</m:t>
                          </m:r>
                        </m:e>
                        <m:sub>
                          <m:r>
                            <a:rPr lang="en-US" sz="2400" i="1">
                              <a:latin typeface="Cambria Math" panose="02040503050406030204" pitchFamily="18" charset="0"/>
                            </a:rPr>
                            <m:t>𝑗</m:t>
                          </m:r>
                        </m:sub>
                        <m:sup>
                          <m:r>
                            <a:rPr lang="en-US" sz="2400" i="1">
                              <a:latin typeface="Cambria Math" panose="02040503050406030204" pitchFamily="18" charset="0"/>
                            </a:rPr>
                            <m:t>𝑇</m:t>
                          </m:r>
                        </m:sup>
                      </m:sSubSup>
                      <m:r>
                        <a:rPr lang="en-US" sz="2400" b="1" i="1">
                          <a:latin typeface="Cambria Math" panose="02040503050406030204" pitchFamily="18" charset="0"/>
                        </a:rPr>
                        <m:t>𝐝</m:t>
                      </m:r>
                      <m:r>
                        <a:rPr lang="en-US" sz="2400">
                          <a:latin typeface="Cambria Math" panose="02040503050406030204" pitchFamily="18" charset="0"/>
                        </a:rPr>
                        <m:t>≤0</m:t>
                      </m:r>
                    </m:oMath>
                  </m:oMathPara>
                </a14:m>
                <a:endParaRPr lang="en-US" sz="2400" dirty="0"/>
              </a:p>
            </p:txBody>
          </p:sp>
        </mc:Choice>
        <mc:Fallback xmlns="">
          <p:sp>
            <p:nvSpPr>
              <p:cNvPr id="4" name="TextBox 3">
                <a:extLst>
                  <a:ext uri="{FF2B5EF4-FFF2-40B4-BE49-F238E27FC236}">
                    <a16:creationId xmlns:a16="http://schemas.microsoft.com/office/drawing/2014/main" id="{C678C66D-3D15-FD4A-D14C-70C74D6C7D5C}"/>
                  </a:ext>
                </a:extLst>
              </p:cNvPr>
              <p:cNvSpPr txBox="1">
                <a:spLocks noRot="1" noChangeAspect="1" noMove="1" noResize="1" noEditPoints="1" noAdjustHandles="1" noChangeArrowheads="1" noChangeShapeType="1" noTextEdit="1"/>
              </p:cNvSpPr>
              <p:nvPr/>
            </p:nvSpPr>
            <p:spPr>
              <a:xfrm>
                <a:off x="2517687" y="1889489"/>
                <a:ext cx="4108625" cy="9074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EC823C-4BA4-EF65-EDAC-5C13F9868E07}"/>
                  </a:ext>
                </a:extLst>
              </p:cNvPr>
              <p:cNvSpPr txBox="1"/>
              <p:nvPr/>
            </p:nvSpPr>
            <p:spPr>
              <a:xfrm>
                <a:off x="4831425" y="748686"/>
                <a:ext cx="2741456" cy="8308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b="0" i="1" smtClean="0">
                              <a:latin typeface="Cambria Math" panose="02040503050406030204" pitchFamily="18" charset="0"/>
                            </a:rPr>
                          </m:ctrlPr>
                        </m:mPr>
                        <m:mr>
                          <m:e>
                            <m:r>
                              <m:rPr>
                                <m:sty m:val="p"/>
                              </m:rPr>
                              <a:rPr lang="en-US" sz="2400" b="0">
                                <a:latin typeface="Cambria Math" panose="02040503050406030204" pitchFamily="18" charset="0"/>
                              </a:rPr>
                              <m:t>Minimize</m:t>
                            </m:r>
                            <m:r>
                              <a:rPr lang="en-US" sz="2400" b="0" i="1">
                                <a:latin typeface="Cambria Math" panose="02040503050406030204" pitchFamily="18" charset="0"/>
                              </a:rPr>
                              <m:t>𝑓</m:t>
                            </m:r>
                            <m:d>
                              <m:dPr>
                                <m:ctrlPr>
                                  <a:rPr lang="en-US" sz="2400" b="0" i="1">
                                    <a:latin typeface="Cambria Math" panose="02040503050406030204" pitchFamily="18" charset="0"/>
                                  </a:rPr>
                                </m:ctrlPr>
                              </m:dPr>
                              <m:e>
                                <m:r>
                                  <a:rPr lang="en-US" sz="2400" b="1" i="0">
                                    <a:latin typeface="Cambria Math" panose="02040503050406030204" pitchFamily="18" charset="0"/>
                                  </a:rPr>
                                  <m:t>𝐛</m:t>
                                </m:r>
                              </m:e>
                            </m:d>
                            <m:r>
                              <a:rPr lang="en-US" sz="2400" b="0" i="1" smtClean="0">
                                <a:latin typeface="Cambria Math" panose="02040503050406030204" pitchFamily="18" charset="0"/>
                              </a:rPr>
                              <m:t>          </m:t>
                            </m:r>
                          </m:e>
                        </m:mr>
                        <m:mr>
                          <m:e>
                            <m:r>
                              <m:rPr>
                                <m:sty m:val="p"/>
                              </m:rPr>
                              <a:rPr lang="en-US" sz="2400" b="0" i="1">
                                <a:latin typeface="Cambria Math" panose="02040503050406030204" pitchFamily="18" charset="0"/>
                              </a:rPr>
                              <m:t>subject</m:t>
                            </m:r>
                            <m:r>
                              <a:rPr lang="en-US" sz="2400" b="0" i="1">
                                <a:latin typeface="Cambria Math" panose="02040503050406030204" pitchFamily="18" charset="0"/>
                              </a:rPr>
                              <m:t> </m:t>
                            </m:r>
                            <m:r>
                              <m:rPr>
                                <m:sty m:val="p"/>
                              </m:rPr>
                              <a:rPr lang="en-US" sz="2400" b="0" i="1">
                                <a:latin typeface="Cambria Math" panose="02040503050406030204" pitchFamily="18" charset="0"/>
                              </a:rPr>
                              <m:t>to</m:t>
                            </m:r>
                            <m:r>
                              <a:rPr lang="en-US" sz="2400" b="1" i="0">
                                <a:latin typeface="Cambria Math" panose="02040503050406030204" pitchFamily="18" charset="0"/>
                              </a:rPr>
                              <m:t>𝐠</m:t>
                            </m:r>
                            <m:d>
                              <m:dPr>
                                <m:ctrlPr>
                                  <a:rPr lang="en-US" sz="2400" b="1" i="1">
                                    <a:latin typeface="Cambria Math" panose="02040503050406030204" pitchFamily="18" charset="0"/>
                                  </a:rPr>
                                </m:ctrlPr>
                              </m:dPr>
                              <m:e>
                                <m:r>
                                  <a:rPr lang="en-US" sz="2400" b="1" i="0">
                                    <a:latin typeface="Cambria Math" panose="02040503050406030204" pitchFamily="18" charset="0"/>
                                  </a:rPr>
                                  <m:t>𝐛</m:t>
                                </m:r>
                              </m:e>
                            </m:d>
                            <m:r>
                              <a:rPr lang="en-US" sz="2400" b="0" i="0">
                                <a:latin typeface="Cambria Math" panose="02040503050406030204" pitchFamily="18" charset="0"/>
                              </a:rPr>
                              <m:t>≤0</m:t>
                            </m:r>
                          </m:e>
                        </m:mr>
                      </m:m>
                    </m:oMath>
                  </m:oMathPara>
                </a14:m>
                <a:endParaRPr lang="en-US" sz="2400" dirty="0"/>
              </a:p>
            </p:txBody>
          </p:sp>
        </mc:Choice>
        <mc:Fallback xmlns="">
          <p:sp>
            <p:nvSpPr>
              <p:cNvPr id="7" name="TextBox 6">
                <a:extLst>
                  <a:ext uri="{FF2B5EF4-FFF2-40B4-BE49-F238E27FC236}">
                    <a16:creationId xmlns:a16="http://schemas.microsoft.com/office/drawing/2014/main" id="{E2EC823C-4BA4-EF65-EDAC-5C13F9868E07}"/>
                  </a:ext>
                </a:extLst>
              </p:cNvPr>
              <p:cNvSpPr txBox="1">
                <a:spLocks noRot="1" noChangeAspect="1" noMove="1" noResize="1" noEditPoints="1" noAdjustHandles="1" noChangeArrowheads="1" noChangeShapeType="1" noTextEdit="1"/>
              </p:cNvSpPr>
              <p:nvPr/>
            </p:nvSpPr>
            <p:spPr>
              <a:xfrm>
                <a:off x="4831425" y="748686"/>
                <a:ext cx="2741456" cy="8308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B3AF21-D863-6D82-3B38-71D014F92F8C}"/>
                  </a:ext>
                </a:extLst>
              </p:cNvPr>
              <p:cNvSpPr txBox="1"/>
              <p:nvPr/>
            </p:nvSpPr>
            <p:spPr>
              <a:xfrm>
                <a:off x="7322025" y="2256101"/>
                <a:ext cx="1244315" cy="4914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𝑗</m:t>
                          </m:r>
                          <m:r>
                            <a:rPr lang="en-US" sz="2400" i="0">
                              <a:latin typeface="Cambria Math" panose="02040503050406030204" pitchFamily="18" charset="0"/>
                            </a:rPr>
                            <m:t>0</m:t>
                          </m:r>
                        </m:sub>
                      </m:sSub>
                      <m:r>
                        <a:rPr lang="en-US" sz="2400" i="0">
                          <a:latin typeface="Cambria Math" panose="02040503050406030204" pitchFamily="18" charset="0"/>
                        </a:rPr>
                        <m:t>≤0</m:t>
                      </m:r>
                    </m:oMath>
                  </m:oMathPara>
                </a14:m>
                <a:endParaRPr lang="en-US" sz="2400" dirty="0"/>
              </a:p>
            </p:txBody>
          </p:sp>
        </mc:Choice>
        <mc:Fallback xmlns="">
          <p:sp>
            <p:nvSpPr>
              <p:cNvPr id="8" name="TextBox 7">
                <a:extLst>
                  <a:ext uri="{FF2B5EF4-FFF2-40B4-BE49-F238E27FC236}">
                    <a16:creationId xmlns:a16="http://schemas.microsoft.com/office/drawing/2014/main" id="{CBB3AF21-D863-6D82-3B38-71D014F92F8C}"/>
                  </a:ext>
                </a:extLst>
              </p:cNvPr>
              <p:cNvSpPr txBox="1">
                <a:spLocks noRot="1" noChangeAspect="1" noMove="1" noResize="1" noEditPoints="1" noAdjustHandles="1" noChangeArrowheads="1" noChangeShapeType="1" noTextEdit="1"/>
              </p:cNvSpPr>
              <p:nvPr/>
            </p:nvSpPr>
            <p:spPr>
              <a:xfrm>
                <a:off x="7322025" y="2256101"/>
                <a:ext cx="1244315" cy="491417"/>
              </a:xfrm>
              <a:prstGeom prst="rect">
                <a:avLst/>
              </a:prstGeom>
              <a:blipFill>
                <a:blip r:embed="rId5"/>
                <a:stretch>
                  <a:fillRect b="-9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F847515-CD63-7A01-6955-B21DABD07F7A}"/>
                  </a:ext>
                </a:extLst>
              </p:cNvPr>
              <p:cNvSpPr txBox="1"/>
              <p:nvPr/>
            </p:nvSpPr>
            <p:spPr>
              <a:xfrm>
                <a:off x="1706321" y="4687210"/>
                <a:ext cx="2873415" cy="164365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𝛽</m:t>
                      </m:r>
                      <m:d>
                        <m:dPr>
                          <m:ctrlPr>
                            <a:rPr lang="en-US" sz="2400" i="1">
                              <a:latin typeface="Cambria Math" panose="02040503050406030204" pitchFamily="18" charset="0"/>
                            </a:rPr>
                          </m:ctrlPr>
                        </m:dPr>
                        <m:e>
                          <m:r>
                            <a:rPr lang="en-US" sz="2400" b="1" i="1">
                              <a:latin typeface="Cambria Math" panose="02040503050406030204" pitchFamily="18" charset="0"/>
                            </a:rPr>
                            <m:t>𝐝</m:t>
                          </m:r>
                        </m:e>
                      </m:d>
                    </m:oMath>
                    <m:oMath xmlns:m="http://schemas.openxmlformats.org/officeDocument/2006/math">
                      <m:r>
                        <m:rPr>
                          <m:sty m:val="p"/>
                        </m:rPr>
                        <a:rPr lang="en-US" sz="2400" b="0" i="0" smtClean="0">
                          <a:latin typeface="Cambria Math" panose="02040503050406030204" pitchFamily="18" charset="0"/>
                        </a:rPr>
                        <m:t>subject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sSubSup>
                        <m:sSubSupPr>
                          <m:ctrlPr>
                            <a:rPr lang="en-US" sz="2400" i="1">
                              <a:latin typeface="Cambria Math" panose="02040503050406030204" pitchFamily="18" charset="0"/>
                            </a:rPr>
                          </m:ctrlPr>
                        </m:sSubSupPr>
                        <m:e>
                          <m:r>
                            <a:rPr lang="en-US" sz="2400" b="1" i="1">
                              <a:latin typeface="Cambria Math" panose="02040503050406030204" pitchFamily="18" charset="0"/>
                            </a:rPr>
                            <m:t>𝐚</m:t>
                          </m:r>
                        </m:e>
                        <m:sub>
                          <m:r>
                            <a:rPr lang="en-US" sz="2400" i="1">
                              <a:latin typeface="Cambria Math" panose="02040503050406030204" pitchFamily="18" charset="0"/>
                            </a:rPr>
                            <m:t>𝑗</m:t>
                          </m:r>
                        </m:sub>
                        <m:sup>
                          <m:r>
                            <a:rPr lang="en-US" sz="2400" i="1">
                              <a:latin typeface="Cambria Math" panose="02040503050406030204" pitchFamily="18" charset="0"/>
                            </a:rPr>
                            <m:t>𝑇</m:t>
                          </m:r>
                        </m:sup>
                      </m:sSubSup>
                      <m:r>
                        <a:rPr lang="en-US" sz="2400" b="1" i="1">
                          <a:latin typeface="Cambria Math" panose="02040503050406030204" pitchFamily="18" charset="0"/>
                        </a:rPr>
                        <m:t>𝐝</m:t>
                      </m:r>
                      <m:r>
                        <a:rPr lang="en-US" sz="2400">
                          <a:latin typeface="Cambria Math" panose="02040503050406030204" pitchFamily="18" charset="0"/>
                        </a:rPr>
                        <m:t>≤</m:t>
                      </m:r>
                      <m:r>
                        <a:rPr lang="en-US" sz="2400" i="1">
                          <a:latin typeface="Cambria Math" panose="02040503050406030204" pitchFamily="18" charset="0"/>
                        </a:rPr>
                        <m:t>𝛽</m:t>
                      </m:r>
                    </m:oMath>
                    <m:oMath xmlns:m="http://schemas.openxmlformats.org/officeDocument/2006/math">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𝑇</m:t>
                          </m:r>
                        </m:sup>
                      </m:sSup>
                      <m:r>
                        <a:rPr lang="en-US" sz="2400" b="1" i="1">
                          <a:latin typeface="Cambria Math" panose="02040503050406030204" pitchFamily="18" charset="0"/>
                        </a:rPr>
                        <m:t>𝐝</m:t>
                      </m:r>
                      <m:r>
                        <a:rPr lang="en-US" sz="2400" i="1">
                          <a:latin typeface="Cambria Math" panose="02040503050406030204" pitchFamily="18" charset="0"/>
                        </a:rPr>
                        <m:t>≤</m:t>
                      </m:r>
                      <m:r>
                        <a:rPr lang="en-US" sz="2400" i="1">
                          <a:latin typeface="Cambria Math" panose="02040503050406030204" pitchFamily="18" charset="0"/>
                        </a:rPr>
                        <m:t>𝛽</m:t>
                      </m:r>
                    </m:oMath>
                    <m:oMath xmlns:m="http://schemas.openxmlformats.org/officeDocument/2006/math">
                      <m:r>
                        <a:rPr lang="en-US" sz="2400" i="1">
                          <a:latin typeface="Cambria Math" panose="02040503050406030204" pitchFamily="18" charset="0"/>
                        </a:rPr>
                        <m:t>           −1≤</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𝐝</m:t>
                          </m:r>
                        </m:e>
                      </m:d>
                      <m:r>
                        <a:rPr lang="en-US" sz="2400" i="1">
                          <a:latin typeface="Cambria Math" panose="02040503050406030204" pitchFamily="18" charset="0"/>
                        </a:rPr>
                        <m:t>≤1</m:t>
                      </m:r>
                    </m:oMath>
                  </m:oMathPara>
                </a14:m>
                <a:endParaRPr lang="en-US" sz="2400" dirty="0"/>
              </a:p>
            </p:txBody>
          </p:sp>
        </mc:Choice>
        <mc:Fallback xmlns="">
          <p:sp>
            <p:nvSpPr>
              <p:cNvPr id="14" name="TextBox 13">
                <a:extLst>
                  <a:ext uri="{FF2B5EF4-FFF2-40B4-BE49-F238E27FC236}">
                    <a16:creationId xmlns:a16="http://schemas.microsoft.com/office/drawing/2014/main" id="{1F847515-CD63-7A01-6955-B21DABD07F7A}"/>
                  </a:ext>
                </a:extLst>
              </p:cNvPr>
              <p:cNvSpPr txBox="1">
                <a:spLocks noRot="1" noChangeAspect="1" noMove="1" noResize="1" noEditPoints="1" noAdjustHandles="1" noChangeArrowheads="1" noChangeShapeType="1" noTextEdit="1"/>
              </p:cNvSpPr>
              <p:nvPr/>
            </p:nvSpPr>
            <p:spPr>
              <a:xfrm>
                <a:off x="1706321" y="4687210"/>
                <a:ext cx="2873415" cy="1643655"/>
              </a:xfrm>
              <a:prstGeom prst="rect">
                <a:avLst/>
              </a:prstGeom>
              <a:blipFill>
                <a:blip r:embed="rId6"/>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983954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Equality constraint case</a:t>
                </a:r>
              </a:p>
              <a:p>
                <a:pPr lvl="1"/>
                <a:endParaRPr lang="en-US" dirty="0"/>
              </a:p>
              <a:p>
                <a:pPr lvl="1"/>
                <a:endParaRPr lang="en-US" dirty="0"/>
              </a:p>
              <a:p>
                <a:pPr>
                  <a:spcBef>
                    <a:spcPts val="600"/>
                  </a:spcBef>
                </a:pPr>
                <a:r>
                  <a:rPr lang="en-US" dirty="0"/>
                  <a:t>Optimality condition (KKT) with </a:t>
                </a:r>
                <a14:m>
                  <m:oMath xmlns:m="http://schemas.openxmlformats.org/officeDocument/2006/math">
                    <m:r>
                      <a:rPr lang="en-US" b="1" i="1">
                        <a:latin typeface="Cambria Math" panose="02040503050406030204" pitchFamily="18" charset="0"/>
                      </a:rPr>
                      <m:t>𝐲</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1" i="1">
                                <a:latin typeface="Cambria Math" panose="02040503050406030204" pitchFamily="18" charset="0"/>
                              </a:rPr>
                              <m:t>𝐱</m:t>
                            </m:r>
                            <m:r>
                              <a:rPr lang="en-US" i="1">
                                <a:latin typeface="Cambria Math" panose="02040503050406030204" pitchFamily="18" charset="0"/>
                              </a:rPr>
                              <m:t>,</m:t>
                            </m:r>
                            <m:r>
                              <a:rPr lang="en-US" b="1" i="1">
                                <a:latin typeface="Cambria Math" panose="02040503050406030204" pitchFamily="18" charset="0"/>
                              </a:rPr>
                              <m:t>𝛌</m:t>
                            </m:r>
                          </m:e>
                        </m:d>
                      </m:e>
                      <m:sup>
                        <m:r>
                          <a:rPr lang="en-US" i="1">
                            <a:latin typeface="Cambria Math" panose="02040503050406030204" pitchFamily="18" charset="0"/>
                          </a:rPr>
                          <m:t>𝑇</m:t>
                        </m:r>
                      </m:sup>
                    </m:sSup>
                  </m:oMath>
                </a14:m>
                <a:endParaRPr lang="en-US" dirty="0"/>
              </a:p>
              <a:p>
                <a:pPr lvl="1"/>
                <a:endParaRPr lang="en-US" dirty="0"/>
              </a:p>
              <a:p>
                <a:pPr lvl="1"/>
                <a:endParaRPr lang="en-US" dirty="0"/>
              </a:p>
              <a:p>
                <a:pPr>
                  <a:spcBef>
                    <a:spcPts val="0"/>
                  </a:spcBef>
                </a:pPr>
                <a:r>
                  <a:rPr lang="en-US" dirty="0"/>
                  <a:t>Solve nonlinear equations using Newton’s method</a:t>
                </a:r>
              </a:p>
              <a:p>
                <a:pPr lvl="1"/>
                <a:r>
                  <a:rPr lang="en-US" dirty="0"/>
                  <a:t>From Taylor series expansion </a:t>
                </a:r>
                <a14:m>
                  <m:oMath xmlns:m="http://schemas.openxmlformats.org/officeDocument/2006/math">
                    <m:r>
                      <a:rPr lang="en-US" b="1" i="1">
                        <a:latin typeface="Cambria Math" panose="02040503050406030204" pitchFamily="18" charset="0"/>
                      </a:rPr>
                      <m:t>𝐅</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e>
                    </m:d>
                    <m:r>
                      <a:rPr lang="en-US" i="1">
                        <a:latin typeface="Cambria Math" panose="02040503050406030204" pitchFamily="18" charset="0"/>
                      </a:rPr>
                      <m:t>=</m:t>
                    </m:r>
                    <m:r>
                      <a:rPr lang="en-US" b="1" i="1">
                        <a:latin typeface="Cambria Math" panose="02040503050406030204" pitchFamily="18" charset="0"/>
                      </a:rPr>
                      <m:t>𝐅</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𝐲</m:t>
                            </m:r>
                          </m:e>
                          <m:sup>
                            <m:d>
                              <m:dPr>
                                <m:ctrlPr>
                                  <a:rPr lang="en-US" i="1">
                                    <a:latin typeface="Cambria Math" panose="02040503050406030204" pitchFamily="18" charset="0"/>
                                  </a:rPr>
                                </m:ctrlPr>
                              </m:dPr>
                              <m:e>
                                <m:r>
                                  <a:rPr lang="en-US" i="1">
                                    <a:latin typeface="Cambria Math" panose="02040503050406030204" pitchFamily="18" charset="0"/>
                                  </a:rPr>
                                  <m:t>𝑘</m:t>
                                </m:r>
                              </m:e>
                            </m:d>
                          </m:sup>
                        </m:sSup>
                      </m:e>
                    </m:d>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m:t>
                                </m:r>
                              </m:e>
                              <m:sub>
                                <m:r>
                                  <a:rPr lang="en-US" b="1" i="1">
                                    <a:latin typeface="Cambria Math" panose="02040503050406030204" pitchFamily="18" charset="0"/>
                                  </a:rPr>
                                  <m:t>𝐲</m:t>
                                </m:r>
                              </m:sub>
                            </m:sSub>
                            <m:r>
                              <a:rPr lang="en-US" b="1" i="1">
                                <a:latin typeface="Cambria Math" panose="02040503050406030204" pitchFamily="18" charset="0"/>
                              </a:rPr>
                              <m:t>𝐅</m:t>
                            </m:r>
                          </m:e>
                        </m:d>
                      </m:e>
                      <m:sup>
                        <m:r>
                          <a:rPr lang="en-US" i="1">
                            <a:latin typeface="Cambria Math" panose="02040503050406030204" pitchFamily="18" charset="0"/>
                          </a:rPr>
                          <m:t>𝑇</m:t>
                        </m:r>
                      </m:sup>
                    </m:sSup>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b="1" i="1">
                            <a:latin typeface="Cambria Math" panose="02040503050406030204" pitchFamily="18" charset="0"/>
                          </a:rPr>
                          <m:t>𝐲</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=0</m:t>
                    </m:r>
                  </m:oMath>
                </a14:m>
                <a:endParaRPr lang="en-US" dirty="0"/>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𝑘</m:t>
                    </m:r>
                  </m:oMath>
                </a14:m>
                <a:r>
                  <a:rPr lang="en-US" dirty="0" err="1"/>
                  <a:t>th</a:t>
                </a:r>
                <a:r>
                  <a:rPr lang="en-US" dirty="0"/>
                  <a:t> iteration to find the search direction and Lagrange multiplier for the KKT condition</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2"/>
                <a:stretch>
                  <a:fillRect l="-929" t="-1408" b="-86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Sequential Quadratic Programming (</a:t>
            </a:r>
            <a:r>
              <a:rPr lang="en-US" dirty="0" err="1"/>
              <a:t>SQP</a:t>
            </a:r>
            <a:r>
              <a:rPr lang="en-US" dirty="0"/>
              <a:t>)</a:t>
            </a:r>
          </a:p>
        </p:txBody>
      </p:sp>
      <p:sp>
        <p:nvSpPr>
          <p:cNvPr id="4" name="Right Arrow 3"/>
          <p:cNvSpPr/>
          <p:nvPr/>
        </p:nvSpPr>
        <p:spPr>
          <a:xfrm>
            <a:off x="3685166" y="1438680"/>
            <a:ext cx="429401" cy="291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5B04A7-5DD8-C6AB-D47C-C65E992489E4}"/>
                  </a:ext>
                </a:extLst>
              </p:cNvPr>
              <p:cNvSpPr txBox="1"/>
              <p:nvPr/>
            </p:nvSpPr>
            <p:spPr>
              <a:xfrm>
                <a:off x="717975" y="1228291"/>
                <a:ext cx="2843086"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oMath>
                    <m:oMath xmlns:m="http://schemas.openxmlformats.org/officeDocument/2006/math">
                      <m:r>
                        <m:rPr>
                          <m:sty m:val="p"/>
                        </m:rPr>
                        <a:rPr lang="en-US" sz="2400" b="0" i="0" smtClean="0">
                          <a:latin typeface="Cambria Math" panose="02040503050406030204" pitchFamily="18" charset="0"/>
                        </a:rPr>
                        <m:t>subject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=0</m:t>
                      </m:r>
                    </m:oMath>
                  </m:oMathPara>
                </a14:m>
                <a:endParaRPr lang="en-US" sz="2400" dirty="0"/>
              </a:p>
            </p:txBody>
          </p:sp>
        </mc:Choice>
        <mc:Fallback xmlns="">
          <p:sp>
            <p:nvSpPr>
              <p:cNvPr id="7" name="TextBox 6">
                <a:extLst>
                  <a:ext uri="{FF2B5EF4-FFF2-40B4-BE49-F238E27FC236}">
                    <a16:creationId xmlns:a16="http://schemas.microsoft.com/office/drawing/2014/main" id="{FD5B04A7-5DD8-C6AB-D47C-C65E992489E4}"/>
                  </a:ext>
                </a:extLst>
              </p:cNvPr>
              <p:cNvSpPr txBox="1">
                <a:spLocks noRot="1" noChangeAspect="1" noMove="1" noResize="1" noEditPoints="1" noAdjustHandles="1" noChangeArrowheads="1" noChangeShapeType="1" noTextEdit="1"/>
              </p:cNvSpPr>
              <p:nvPr/>
            </p:nvSpPr>
            <p:spPr>
              <a:xfrm>
                <a:off x="717975" y="1228291"/>
                <a:ext cx="2843086" cy="830997"/>
              </a:xfrm>
              <a:prstGeom prst="rect">
                <a:avLst/>
              </a:prstGeom>
              <a:blipFill>
                <a:blip r:embed="rId3"/>
                <a:stretch>
                  <a:fillRect l="-429" b="-8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CACB25E-9A9C-2A2B-1B68-D98AF7F8C421}"/>
                  </a:ext>
                </a:extLst>
              </p:cNvPr>
              <p:cNvSpPr txBox="1"/>
              <p:nvPr/>
            </p:nvSpPr>
            <p:spPr>
              <a:xfrm>
                <a:off x="4230710" y="1104751"/>
                <a:ext cx="3874137"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𝐱</m:t>
                          </m:r>
                          <m:r>
                            <a:rPr lang="en-US" sz="2400" i="1">
                              <a:latin typeface="Cambria Math" panose="02040503050406030204" pitchFamily="18" charset="0"/>
                            </a:rPr>
                            <m:t>,</m:t>
                          </m:r>
                          <m:r>
                            <a:rPr lang="en-US" sz="2400" b="1" i="1">
                              <a:latin typeface="Cambria Math" panose="02040503050406030204" pitchFamily="18" charset="0"/>
                            </a:rPr>
                            <m:t>𝛌</m:t>
                          </m:r>
                        </m:e>
                      </m:d>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e>
                      </m:nary>
                    </m:oMath>
                  </m:oMathPara>
                </a14:m>
                <a:endParaRPr lang="en-US" sz="2400" dirty="0"/>
              </a:p>
            </p:txBody>
          </p:sp>
        </mc:Choice>
        <mc:Fallback xmlns="">
          <p:sp>
            <p:nvSpPr>
              <p:cNvPr id="12" name="TextBox 11">
                <a:extLst>
                  <a:ext uri="{FF2B5EF4-FFF2-40B4-BE49-F238E27FC236}">
                    <a16:creationId xmlns:a16="http://schemas.microsoft.com/office/drawing/2014/main" id="{4CACB25E-9A9C-2A2B-1B68-D98AF7F8C421}"/>
                  </a:ext>
                </a:extLst>
              </p:cNvPr>
              <p:cNvSpPr txBox="1">
                <a:spLocks noRot="1" noChangeAspect="1" noMove="1" noResize="1" noEditPoints="1" noAdjustHandles="1" noChangeArrowheads="1" noChangeShapeType="1" noTextEdit="1"/>
              </p:cNvSpPr>
              <p:nvPr/>
            </p:nvSpPr>
            <p:spPr>
              <a:xfrm>
                <a:off x="4230710" y="1104751"/>
                <a:ext cx="3874137" cy="98668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51F376-E6A7-6723-5DB9-3DDF324240A5}"/>
                  </a:ext>
                </a:extLst>
              </p:cNvPr>
              <p:cNvSpPr txBox="1"/>
              <p:nvPr/>
            </p:nvSpPr>
            <p:spPr>
              <a:xfrm>
                <a:off x="682569" y="2568062"/>
                <a:ext cx="7434086" cy="9161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2400" i="1">
                              <a:latin typeface="Cambria Math" panose="02040503050406030204" pitchFamily="18" charset="0"/>
                            </a:rPr>
                          </m:ctrlPr>
                        </m:mPr>
                        <m:mr>
                          <m:e>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m:t>
                                        </m:r>
                                      </m:sub>
                                    </m:sSub>
                                    <m:r>
                                      <a:rPr lang="en-US" sz="2400" i="1">
                                        <a:latin typeface="Cambria Math" panose="02040503050406030204" pitchFamily="18" charset="0"/>
                                      </a:rPr>
                                      <m:t>𝐿</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m:t>
                                        </m:r>
                                      </m:sub>
                                    </m:sSub>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𝐍</m:t>
                                    </m:r>
                                    <m:r>
                                      <a:rPr lang="en-US" sz="2400" b="1" i="1">
                                        <a:latin typeface="Cambria Math" panose="02040503050406030204" pitchFamily="18" charset="0"/>
                                      </a:rPr>
                                      <m:t>𝛌</m:t>
                                    </m:r>
                                    <m:r>
                                      <a:rPr lang="en-US" sz="2400" i="1">
                                        <a:latin typeface="Cambria Math" panose="02040503050406030204" pitchFamily="18" charset="0"/>
                                      </a:rPr>
                                      <m:t>=0</m:t>
                                    </m:r>
                                  </m:e>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𝛌</m:t>
                                        </m:r>
                                      </m:sub>
                                    </m:sSub>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𝐡</m:t>
                                    </m:r>
                                    <m:r>
                                      <a:rPr lang="en-US" sz="2400" i="1">
                                        <a:latin typeface="Cambria Math" panose="02040503050406030204" pitchFamily="18" charset="0"/>
                                      </a:rPr>
                                      <m:t>=0               </m:t>
                                    </m:r>
                                  </m:e>
                                </m:eqArr>
                              </m:e>
                            </m:d>
                          </m:e>
                          <m:e>
                            <m:r>
                              <a:rPr lang="en-US" sz="2400" i="1" smtClean="0">
                                <a:latin typeface="Cambria Math" panose="02040503050406030204" pitchFamily="18" charset="0"/>
                                <a:ea typeface="Cambria Math" panose="02040503050406030204" pitchFamily="18" charset="0"/>
                              </a:rPr>
                              <m:t>⟹</m:t>
                            </m:r>
                          </m:e>
                          <m:e>
                            <m:r>
                              <a:rPr lang="en-US" sz="2400" b="1" i="1">
                                <a:latin typeface="Cambria Math" panose="02040503050406030204" pitchFamily="18" charset="0"/>
                              </a:rPr>
                              <m:t>𝐅</m:t>
                            </m:r>
                            <m:d>
                              <m:dPr>
                                <m:ctrlPr>
                                  <a:rPr lang="en-US" sz="2400" i="1">
                                    <a:latin typeface="Cambria Math" panose="02040503050406030204" pitchFamily="18" charset="0"/>
                                  </a:rPr>
                                </m:ctrlPr>
                              </m:dPr>
                              <m:e>
                                <m:r>
                                  <a:rPr lang="en-US" sz="2400" b="1" i="1">
                                    <a:latin typeface="Cambria Math" panose="02040503050406030204" pitchFamily="18" charset="0"/>
                                  </a:rPr>
                                  <m:t>𝐲</m:t>
                                </m:r>
                              </m:e>
                            </m:d>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m:t>
                                        </m:r>
                                      </m:sub>
                                    </m:sSub>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𝐍</m:t>
                                    </m:r>
                                    <m:r>
                                      <a:rPr lang="en-US" sz="2400" b="1" i="1">
                                        <a:latin typeface="Cambria Math" panose="02040503050406030204" pitchFamily="18" charset="0"/>
                                      </a:rPr>
                                      <m:t>𝛌</m:t>
                                    </m:r>
                                  </m:e>
                                  <m:e>
                                    <m:r>
                                      <a:rPr lang="en-US" sz="2400" b="1" i="1">
                                        <a:latin typeface="Cambria Math" panose="02040503050406030204" pitchFamily="18" charset="0"/>
                                      </a:rPr>
                                      <m:t>𝐡</m:t>
                                    </m:r>
                                  </m:e>
                                </m:eqArr>
                              </m:e>
                            </m:d>
                            <m:r>
                              <a:rPr lang="en-US" sz="2400">
                                <a:latin typeface="Cambria Math" panose="02040503050406030204" pitchFamily="18" charset="0"/>
                              </a:rPr>
                              <m:t>=0</m:t>
                            </m:r>
                          </m:e>
                        </m:mr>
                      </m:m>
                    </m:oMath>
                  </m:oMathPara>
                </a14:m>
                <a:endParaRPr lang="en-US" sz="2400" dirty="0"/>
              </a:p>
            </p:txBody>
          </p:sp>
        </mc:Choice>
        <mc:Fallback xmlns="">
          <p:sp>
            <p:nvSpPr>
              <p:cNvPr id="14" name="TextBox 13">
                <a:extLst>
                  <a:ext uri="{FF2B5EF4-FFF2-40B4-BE49-F238E27FC236}">
                    <a16:creationId xmlns:a16="http://schemas.microsoft.com/office/drawing/2014/main" id="{6851F376-E6A7-6723-5DB9-3DDF324240A5}"/>
                  </a:ext>
                </a:extLst>
              </p:cNvPr>
              <p:cNvSpPr txBox="1">
                <a:spLocks noRot="1" noChangeAspect="1" noMove="1" noResize="1" noEditPoints="1" noAdjustHandles="1" noChangeArrowheads="1" noChangeShapeType="1" noTextEdit="1"/>
              </p:cNvSpPr>
              <p:nvPr/>
            </p:nvSpPr>
            <p:spPr>
              <a:xfrm>
                <a:off x="682569" y="2568062"/>
                <a:ext cx="7434086" cy="9161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959BC3D-C9BA-8817-21FB-4334BE22F0F5}"/>
                  </a:ext>
                </a:extLst>
              </p:cNvPr>
              <p:cNvSpPr txBox="1"/>
              <p:nvPr/>
            </p:nvSpPr>
            <p:spPr>
              <a:xfrm>
                <a:off x="852986" y="4718365"/>
                <a:ext cx="4139338" cy="782843"/>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𝐱𝐱</m:t>
                                    </m:r>
                                  </m:sub>
                                </m:sSub>
                                <m:r>
                                  <a:rPr lang="en-US" sz="2400" i="1">
                                    <a:latin typeface="Cambria Math" panose="02040503050406030204" pitchFamily="18" charset="0"/>
                                  </a:rPr>
                                  <m:t>𝐿</m:t>
                                </m:r>
                              </m:e>
                              <m:e>
                                <m:r>
                                  <a:rPr lang="en-US" sz="2400" b="1" i="1">
                                    <a:latin typeface="Cambria Math" panose="02040503050406030204" pitchFamily="18" charset="0"/>
                                  </a:rPr>
                                  <m:t>𝐍</m:t>
                                </m:r>
                              </m:e>
                            </m:mr>
                            <m:mr>
                              <m:e>
                                <m:sSup>
                                  <m:sSupPr>
                                    <m:ctrlPr>
                                      <a:rPr lang="en-US" sz="2400" b="1" i="1">
                                        <a:latin typeface="Cambria Math" panose="02040503050406030204" pitchFamily="18" charset="0"/>
                                      </a:rPr>
                                    </m:ctrlPr>
                                  </m:sSupPr>
                                  <m:e>
                                    <m:r>
                                      <a:rPr lang="en-US" sz="2400" b="1" i="1">
                                        <a:latin typeface="Cambria Math" panose="02040503050406030204" pitchFamily="18" charset="0"/>
                                      </a:rPr>
                                      <m:t>𝐍</m:t>
                                    </m:r>
                                  </m:e>
                                  <m:sup>
                                    <m:r>
                                      <a:rPr lang="en-US" sz="2400" i="1">
                                        <a:latin typeface="Cambria Math" panose="02040503050406030204" pitchFamily="18" charset="0"/>
                                      </a:rPr>
                                      <m:t>𝑇</m:t>
                                    </m:r>
                                  </m:sup>
                                </m:sSup>
                              </m:e>
                              <m:e>
                                <m:r>
                                  <a:rPr lang="en-US" sz="2400" i="1">
                                    <a:latin typeface="Cambria Math" panose="02040503050406030204" pitchFamily="18" charset="0"/>
                                  </a:rPr>
                                  <m:t>0</m:t>
                                </m:r>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p>
                                  <m:sSupPr>
                                    <m:ctrlPr>
                                      <a:rPr lang="en-US" sz="2400" b="1" i="1">
                                        <a:latin typeface="Cambria Math" panose="02040503050406030204" pitchFamily="18" charset="0"/>
                                      </a:rPr>
                                    </m:ctrlPr>
                                  </m:sSupPr>
                                  <m:e>
                                    <m:r>
                                      <a:rPr lang="en-US" sz="2400" b="1" i="1">
                                        <a:latin typeface="Cambria Math" panose="02040503050406030204" pitchFamily="18" charset="0"/>
                                      </a:rPr>
                                      <m:t>𝐝</m:t>
                                    </m:r>
                                  </m:e>
                                  <m:sup>
                                    <m:r>
                                      <a:rPr lang="en-US" sz="2400" b="1" i="1">
                                        <a:latin typeface="Cambria Math" panose="02040503050406030204" pitchFamily="18" charset="0"/>
                                      </a:rPr>
                                      <m:t>(</m:t>
                                    </m:r>
                                    <m:r>
                                      <a:rPr lang="en-US" sz="2400" i="1">
                                        <a:latin typeface="Cambria Math" panose="02040503050406030204" pitchFamily="18" charset="0"/>
                                      </a:rPr>
                                      <m:t>𝑘</m:t>
                                    </m:r>
                                    <m:r>
                                      <a:rPr lang="en-US" sz="2400" b="1" i="1">
                                        <a:latin typeface="Cambria Math" panose="02040503050406030204" pitchFamily="18" charset="0"/>
                                      </a:rPr>
                                      <m:t>)</m:t>
                                    </m:r>
                                  </m:sup>
                                </m:sSup>
                              </m:e>
                            </m:mr>
                            <m:mr>
                              <m:e>
                                <m:sSup>
                                  <m:sSupPr>
                                    <m:ctrlPr>
                                      <a:rPr lang="en-US" sz="2400" b="1" i="1">
                                        <a:latin typeface="Cambria Math" panose="02040503050406030204" pitchFamily="18" charset="0"/>
                                      </a:rPr>
                                    </m:ctrlPr>
                                  </m:sSupPr>
                                  <m:e>
                                    <m:r>
                                      <a:rPr lang="en-US" sz="2400" b="1" i="1">
                                        <a:latin typeface="Cambria Math" panose="02040503050406030204" pitchFamily="18" charset="0"/>
                                      </a:rPr>
                                      <m:t>𝛌</m:t>
                                    </m:r>
                                  </m:e>
                                  <m:sup>
                                    <m:r>
                                      <a:rPr lang="en-US" sz="2400" b="1"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r>
                                      <a:rPr lang="en-US" sz="2400" b="1" i="1">
                                        <a:latin typeface="Cambria Math" panose="02040503050406030204" pitchFamily="18" charset="0"/>
                                      </a:rPr>
                                      <m:t>)</m:t>
                                    </m:r>
                                  </m:sup>
                                </m:sSup>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m:t>
                                    </m:r>
                                  </m:sub>
                                </m:sSub>
                                <m:r>
                                  <a:rPr lang="en-US" sz="2400" i="1">
                                    <a:latin typeface="Cambria Math" panose="02040503050406030204" pitchFamily="18" charset="0"/>
                                  </a:rPr>
                                  <m:t>𝑓</m:t>
                                </m:r>
                              </m:e>
                            </m:mr>
                            <m:mr>
                              <m:e>
                                <m:r>
                                  <a:rPr lang="en-US" sz="2400" b="1" i="1">
                                    <a:latin typeface="Cambria Math" panose="02040503050406030204" pitchFamily="18" charset="0"/>
                                  </a:rPr>
                                  <m:t>𝐡</m:t>
                                </m:r>
                              </m:e>
                            </m:mr>
                          </m:m>
                        </m:e>
                      </m:d>
                    </m:oMath>
                  </m:oMathPara>
                </a14:m>
                <a:endParaRPr lang="en-US" sz="2400" dirty="0"/>
              </a:p>
            </p:txBody>
          </p:sp>
        </mc:Choice>
        <mc:Fallback xmlns="">
          <p:sp>
            <p:nvSpPr>
              <p:cNvPr id="18" name="TextBox 17">
                <a:extLst>
                  <a:ext uri="{FF2B5EF4-FFF2-40B4-BE49-F238E27FC236}">
                    <a16:creationId xmlns:a16="http://schemas.microsoft.com/office/drawing/2014/main" id="{9959BC3D-C9BA-8817-21FB-4334BE22F0F5}"/>
                  </a:ext>
                </a:extLst>
              </p:cNvPr>
              <p:cNvSpPr txBox="1">
                <a:spLocks noRot="1" noChangeAspect="1" noMove="1" noResize="1" noEditPoints="1" noAdjustHandles="1" noChangeArrowheads="1" noChangeShapeType="1" noTextEdit="1"/>
              </p:cNvSpPr>
              <p:nvPr/>
            </p:nvSpPr>
            <p:spPr>
              <a:xfrm>
                <a:off x="852986" y="4718365"/>
                <a:ext cx="4139338" cy="782843"/>
              </a:xfrm>
              <a:prstGeom prst="rect">
                <a:avLst/>
              </a:prstGeom>
              <a:blipFill>
                <a:blip r:embed="rId6"/>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A537F25-F098-B4ED-0476-8D35FC74767D}"/>
                  </a:ext>
                </a:extLst>
              </p:cNvPr>
              <p:cNvSpPr txBox="1"/>
              <p:nvPr/>
            </p:nvSpPr>
            <p:spPr>
              <a:xfrm>
                <a:off x="6167778" y="4730734"/>
                <a:ext cx="2300823" cy="688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Δ</m:t>
                      </m:r>
                      <m:r>
                        <a:rPr lang="en-US" sz="2000" b="1" i="1">
                          <a:latin typeface="Cambria Math" panose="02040503050406030204" pitchFamily="18" charset="0"/>
                        </a:rPr>
                        <m:t>𝐲</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b="1" i="0" smtClean="0">
                                  <a:latin typeface="Cambria Math" panose="02040503050406030204" pitchFamily="18" charset="0"/>
                                </a:rPr>
                                <m:t>𝐝</m:t>
                              </m:r>
                              <m:r>
                                <a:rPr lang="en-US" sz="2000" i="1">
                                  <a:latin typeface="Cambria Math" panose="02040503050406030204" pitchFamily="18" charset="0"/>
                                </a:rPr>
                                <m:t>,</m:t>
                              </m:r>
                              <m:r>
                                <m:rPr>
                                  <m:sty m:val="p"/>
                                </m:rPr>
                                <a:rPr lang="en-US" sz="2000">
                                  <a:latin typeface="Cambria Math" panose="02040503050406030204" pitchFamily="18" charset="0"/>
                                </a:rPr>
                                <m:t>Δ</m:t>
                              </m:r>
                              <m:r>
                                <a:rPr lang="en-US" sz="2000" b="1" i="1">
                                  <a:latin typeface="Cambria Math" panose="02040503050406030204" pitchFamily="18" charset="0"/>
                                </a:rPr>
                                <m:t>𝛌</m:t>
                              </m:r>
                            </m:e>
                          </m:d>
                        </m:e>
                        <m:sup>
                          <m:r>
                            <a:rPr lang="en-US" sz="2000" i="1">
                              <a:latin typeface="Cambria Math" panose="02040503050406030204" pitchFamily="18" charset="0"/>
                            </a:rPr>
                            <m:t>𝑇</m:t>
                          </m:r>
                        </m:sup>
                      </m:sSup>
                    </m:oMath>
                  </m:oMathPara>
                </a14:m>
                <a:endParaRPr lang="en-US" sz="2000" dirty="0"/>
              </a:p>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sSup>
                        <m:sSupPr>
                          <m:ctrlPr>
                            <a:rPr lang="en-US" b="1" i="1">
                              <a:latin typeface="Cambria Math" panose="02040503050406030204" pitchFamily="18" charset="0"/>
                            </a:rPr>
                          </m:ctrlPr>
                        </m:sSupPr>
                        <m:e>
                          <m:r>
                            <a:rPr lang="en-US" b="1" i="1">
                              <a:latin typeface="Cambria Math" panose="02040503050406030204" pitchFamily="18" charset="0"/>
                            </a:rPr>
                            <m:t>𝛌</m:t>
                          </m:r>
                        </m:e>
                        <m:sup>
                          <m:r>
                            <a:rPr lang="en-US" b="1" i="1">
                              <a:latin typeface="Cambria Math" panose="02040503050406030204" pitchFamily="18" charset="0"/>
                            </a:rPr>
                            <m:t>(</m:t>
                          </m:r>
                          <m:r>
                            <a:rPr lang="en-US" i="1">
                              <a:latin typeface="Cambria Math" panose="02040503050406030204" pitchFamily="18" charset="0"/>
                            </a:rPr>
                            <m:t>𝑘</m:t>
                          </m:r>
                          <m:r>
                            <a:rPr lang="en-US" b="1" i="1">
                              <a:latin typeface="Cambria Math" panose="02040503050406030204" pitchFamily="18" charset="0"/>
                            </a:rPr>
                            <m:t>)</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𝛌</m:t>
                          </m:r>
                        </m:e>
                        <m:sup>
                          <m:r>
                            <a:rPr lang="en-US" b="1"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r>
                            <a:rPr lang="en-US" b="1" i="1">
                              <a:latin typeface="Cambria Math" panose="02040503050406030204" pitchFamily="18" charset="0"/>
                            </a:rPr>
                            <m:t>)</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𝛌</m:t>
                          </m:r>
                        </m:e>
                        <m:sup>
                          <m:r>
                            <a:rPr lang="en-US" b="1" i="1">
                              <a:latin typeface="Cambria Math" panose="02040503050406030204" pitchFamily="18" charset="0"/>
                            </a:rPr>
                            <m:t>(</m:t>
                          </m:r>
                          <m:r>
                            <a:rPr lang="en-US" i="1">
                              <a:latin typeface="Cambria Math" panose="02040503050406030204" pitchFamily="18" charset="0"/>
                            </a:rPr>
                            <m:t>𝑘</m:t>
                          </m:r>
                          <m:r>
                            <a:rPr lang="en-US" b="1" i="1">
                              <a:latin typeface="Cambria Math" panose="02040503050406030204" pitchFamily="18" charset="0"/>
                            </a:rPr>
                            <m:t>)</m:t>
                          </m:r>
                        </m:sup>
                      </m:sSup>
                    </m:oMath>
                  </m:oMathPara>
                </a14:m>
                <a:endParaRPr lang="en-US" sz="2000" dirty="0"/>
              </a:p>
            </p:txBody>
          </p:sp>
        </mc:Choice>
        <mc:Fallback xmlns="">
          <p:sp>
            <p:nvSpPr>
              <p:cNvPr id="20" name="TextBox 19">
                <a:extLst>
                  <a:ext uri="{FF2B5EF4-FFF2-40B4-BE49-F238E27FC236}">
                    <a16:creationId xmlns:a16="http://schemas.microsoft.com/office/drawing/2014/main" id="{9A537F25-F098-B4ED-0476-8D35FC74767D}"/>
                  </a:ext>
                </a:extLst>
              </p:cNvPr>
              <p:cNvSpPr txBox="1">
                <a:spLocks noRot="1" noChangeAspect="1" noMove="1" noResize="1" noEditPoints="1" noAdjustHandles="1" noChangeArrowheads="1" noChangeShapeType="1" noTextEdit="1"/>
              </p:cNvSpPr>
              <p:nvPr/>
            </p:nvSpPr>
            <p:spPr>
              <a:xfrm>
                <a:off x="6167778" y="4730734"/>
                <a:ext cx="2300823" cy="688586"/>
              </a:xfrm>
              <a:prstGeom prst="rect">
                <a:avLst/>
              </a:prstGeom>
              <a:blipFill>
                <a:blip r:embed="rId7"/>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3E9F52F1-C9C4-73BC-D6E6-2E68067432DE}"/>
              </a:ext>
            </a:extLst>
          </p:cNvPr>
          <p:cNvSpPr txBox="1"/>
          <p:nvPr/>
        </p:nvSpPr>
        <p:spPr>
          <a:xfrm>
            <a:off x="261012" y="4937196"/>
            <a:ext cx="442750"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530453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Instead of solving (1), equivalent QP problem is solved</a:t>
            </a:r>
          </a:p>
          <a:p>
            <a:pPr lvl="1"/>
            <a:endParaRPr lang="en-US" dirty="0"/>
          </a:p>
          <a:p>
            <a:pPr lvl="1">
              <a:spcBef>
                <a:spcPts val="600"/>
              </a:spcBef>
            </a:pPr>
            <a:endParaRPr lang="en-US" dirty="0"/>
          </a:p>
          <a:p>
            <a:pPr lvl="1"/>
            <a:endParaRPr lang="en-US" dirty="0"/>
          </a:p>
          <a:p>
            <a:pPr lvl="1"/>
            <a:r>
              <a:rPr lang="en-US" dirty="0"/>
              <a:t>Since Hessian is expensive, BFGS is used to approximate it</a:t>
            </a:r>
          </a:p>
          <a:p>
            <a:endParaRPr lang="en-US" dirty="0"/>
          </a:p>
          <a:p>
            <a:endParaRPr lang="en-US" dirty="0"/>
          </a:p>
          <a:p>
            <a:r>
              <a:rPr lang="en-US" dirty="0"/>
              <a:t>Inequality constraint</a:t>
            </a:r>
          </a:p>
        </p:txBody>
      </p:sp>
      <p:sp>
        <p:nvSpPr>
          <p:cNvPr id="2" name="Title 1"/>
          <p:cNvSpPr>
            <a:spLocks noGrp="1"/>
          </p:cNvSpPr>
          <p:nvPr>
            <p:ph type="title"/>
          </p:nvPr>
        </p:nvSpPr>
        <p:spPr/>
        <p:txBody>
          <a:bodyPr/>
          <a:lstStyle/>
          <a:p>
            <a:r>
              <a:rPr lang="en-US"/>
              <a:t>SQP </a:t>
            </a:r>
            <a:r>
              <a:rPr lang="en-US" i="1"/>
              <a:t>cont</a:t>
            </a:r>
            <a:r>
              <a:rPr lang="en-US"/>
              <a:t>.</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941FB7-5AB4-4F53-7D4F-4F34F09B8D4D}"/>
                  </a:ext>
                </a:extLst>
              </p:cNvPr>
              <p:cNvSpPr txBox="1"/>
              <p:nvPr/>
            </p:nvSpPr>
            <p:spPr>
              <a:xfrm>
                <a:off x="866746" y="1293564"/>
                <a:ext cx="4048994" cy="1159676"/>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𝑇</m:t>
                          </m:r>
                        </m:sup>
                      </m:sSup>
                      <m:r>
                        <a:rPr lang="en-US" sz="2400" b="1" i="1">
                          <a:latin typeface="Cambria Math" panose="02040503050406030204" pitchFamily="18" charset="0"/>
                        </a:rPr>
                        <m:t>𝐝</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r>
                            <a:rPr lang="en-US" sz="2400" i="1">
                              <a:latin typeface="Cambria Math" panose="02040503050406030204" pitchFamily="18" charset="0"/>
                            </a:rPr>
                            <m:t>𝑇</m:t>
                          </m:r>
                        </m:sup>
                      </m:sSup>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𝐱𝐱</m:t>
                              </m:r>
                            </m:sub>
                          </m:sSub>
                          <m:r>
                            <a:rPr lang="en-US" sz="2400" i="1">
                              <a:latin typeface="Cambria Math" panose="02040503050406030204" pitchFamily="18" charset="0"/>
                            </a:rPr>
                            <m:t>𝐿</m:t>
                          </m:r>
                        </m:e>
                      </m:d>
                      <m:r>
                        <a:rPr lang="en-US" sz="2400" b="1" i="1">
                          <a:latin typeface="Cambria Math" panose="02040503050406030204" pitchFamily="18" charset="0"/>
                        </a:rPr>
                        <m:t>𝐝</m:t>
                      </m:r>
                    </m:oMath>
                    <m:oMath xmlns:m="http://schemas.openxmlformats.org/officeDocument/2006/math">
                      <m:r>
                        <m:rPr>
                          <m:sty m:val="p"/>
                        </m:rPr>
                        <a:rPr lang="en-US" sz="2400" b="0" i="0" smtClean="0">
                          <a:latin typeface="Cambria Math" panose="02040503050406030204" pitchFamily="18" charset="0"/>
                        </a:rPr>
                        <m:t>subject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𝐍</m:t>
                          </m:r>
                        </m:e>
                        <m:sup>
                          <m:r>
                            <a:rPr lang="en-US" sz="2400" i="1">
                              <a:latin typeface="Cambria Math" panose="02040503050406030204" pitchFamily="18" charset="0"/>
                            </a:rPr>
                            <m:t>𝑇</m:t>
                          </m:r>
                        </m:sup>
                      </m:sSup>
                      <m:r>
                        <a:rPr lang="en-US" sz="2400" b="1" i="1">
                          <a:latin typeface="Cambria Math" panose="02040503050406030204" pitchFamily="18" charset="0"/>
                        </a:rPr>
                        <m:t>𝐝</m:t>
                      </m:r>
                      <m:r>
                        <a:rPr lang="en-US" sz="2400" i="1">
                          <a:latin typeface="Cambria Math" panose="02040503050406030204" pitchFamily="18" charset="0"/>
                        </a:rPr>
                        <m:t>=−</m:t>
                      </m:r>
                      <m:r>
                        <a:rPr lang="en-US" sz="2400" b="1" i="1">
                          <a:latin typeface="Cambria Math" panose="02040503050406030204" pitchFamily="18" charset="0"/>
                        </a:rPr>
                        <m:t>𝐡</m:t>
                      </m:r>
                    </m:oMath>
                  </m:oMathPara>
                </a14:m>
                <a:endParaRPr lang="en-US" sz="2400" dirty="0"/>
              </a:p>
            </p:txBody>
          </p:sp>
        </mc:Choice>
        <mc:Fallback xmlns="">
          <p:sp>
            <p:nvSpPr>
              <p:cNvPr id="5" name="TextBox 4">
                <a:extLst>
                  <a:ext uri="{FF2B5EF4-FFF2-40B4-BE49-F238E27FC236}">
                    <a16:creationId xmlns:a16="http://schemas.microsoft.com/office/drawing/2014/main" id="{F9941FB7-5AB4-4F53-7D4F-4F34F09B8D4D}"/>
                  </a:ext>
                </a:extLst>
              </p:cNvPr>
              <p:cNvSpPr txBox="1">
                <a:spLocks noRot="1" noChangeAspect="1" noMove="1" noResize="1" noEditPoints="1" noAdjustHandles="1" noChangeArrowheads="1" noChangeShapeType="1" noTextEdit="1"/>
              </p:cNvSpPr>
              <p:nvPr/>
            </p:nvSpPr>
            <p:spPr>
              <a:xfrm>
                <a:off x="866746" y="1293564"/>
                <a:ext cx="4048994" cy="1159676"/>
              </a:xfrm>
              <a:prstGeom prst="rect">
                <a:avLst/>
              </a:prstGeom>
              <a:blipFill>
                <a:blip r:embed="rId2"/>
                <a:stretch>
                  <a:fillRect b="-5181"/>
                </a:stretch>
              </a:blipFill>
              <a:ln w="19050">
                <a:solidFill>
                  <a:srgbClr val="0000FF"/>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81041C23-A514-A111-B386-0F935D8D1395}"/>
              </a:ext>
            </a:extLst>
          </p:cNvPr>
          <p:cNvSpPr txBox="1"/>
          <p:nvPr/>
        </p:nvSpPr>
        <p:spPr>
          <a:xfrm>
            <a:off x="261012" y="1654902"/>
            <a:ext cx="442750"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5AB27EA-A9E2-63F6-FC47-A0C156472162}"/>
                  </a:ext>
                </a:extLst>
              </p:cNvPr>
              <p:cNvSpPr txBox="1"/>
              <p:nvPr/>
            </p:nvSpPr>
            <p:spPr>
              <a:xfrm>
                <a:off x="866746" y="3000700"/>
                <a:ext cx="455374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𝐿</m:t>
                          </m:r>
                        </m:e>
                      </m:acc>
                      <m:r>
                        <a:rPr lang="en-US" sz="2000" i="0">
                          <a:latin typeface="Cambria Math" panose="02040503050406030204" pitchFamily="18" charset="0"/>
                        </a:rPr>
                        <m:t>=</m:t>
                      </m:r>
                      <m:sSup>
                        <m:sSupPr>
                          <m:ctrlPr>
                            <a:rPr lang="en-US" sz="2000" i="1">
                              <a:latin typeface="Cambria Math" panose="02040503050406030204" pitchFamily="18" charset="0"/>
                            </a:rPr>
                          </m:ctrlPr>
                        </m:sSupPr>
                        <m:e>
                          <m:r>
                            <a:rPr lang="en-US" sz="2000" b="1" i="0">
                              <a:latin typeface="Cambria Math" panose="02040503050406030204" pitchFamily="18" charset="0"/>
                            </a:rPr>
                            <m:t>𝐜</m:t>
                          </m:r>
                        </m:e>
                        <m:sup>
                          <m:r>
                            <m:rPr>
                              <m:sty m:val="p"/>
                            </m:rPr>
                            <a:rPr lang="en-US" sz="2000" b="0" i="1">
                              <a:latin typeface="Cambria Math" panose="02040503050406030204" pitchFamily="18" charset="0"/>
                            </a:rPr>
                            <m:t>T</m:t>
                          </m:r>
                        </m:sup>
                      </m:sSup>
                      <m:r>
                        <a:rPr lang="en-US" sz="2000" b="1" i="0">
                          <a:latin typeface="Cambria Math" panose="02040503050406030204" pitchFamily="18" charset="0"/>
                        </a:rPr>
                        <m:t>𝐝</m:t>
                      </m:r>
                      <m:r>
                        <a:rPr lang="en-US" sz="2000" b="0" i="0">
                          <a:latin typeface="Cambria Math" panose="02040503050406030204" pitchFamily="18" charset="0"/>
                        </a:rPr>
                        <m:t>+</m:t>
                      </m:r>
                      <m:f>
                        <m:fPr>
                          <m:ctrlPr>
                            <a:rPr lang="en-US" sz="2000" b="0" i="1">
                              <a:latin typeface="Cambria Math" panose="02040503050406030204" pitchFamily="18" charset="0"/>
                            </a:rPr>
                          </m:ctrlPr>
                        </m:fPr>
                        <m:num>
                          <m:r>
                            <a:rPr lang="en-US" sz="2000" b="0" i="0">
                              <a:latin typeface="Cambria Math" panose="02040503050406030204" pitchFamily="18" charset="0"/>
                            </a:rPr>
                            <m:t>1</m:t>
                          </m:r>
                        </m:num>
                        <m:den>
                          <m:r>
                            <a:rPr lang="en-US" sz="2000" b="0" i="0">
                              <a:latin typeface="Cambria Math" panose="02040503050406030204" pitchFamily="18" charset="0"/>
                            </a:rPr>
                            <m:t>2</m:t>
                          </m:r>
                        </m:den>
                      </m:f>
                      <m:sSup>
                        <m:sSupPr>
                          <m:ctrlPr>
                            <a:rPr lang="en-US" sz="2000" b="0" i="1">
                              <a:latin typeface="Cambria Math" panose="02040503050406030204" pitchFamily="18" charset="0"/>
                            </a:rPr>
                          </m:ctrlPr>
                        </m:sSupPr>
                        <m:e>
                          <m:r>
                            <a:rPr lang="en-US" sz="2000" b="1" i="0">
                              <a:latin typeface="Cambria Math" panose="02040503050406030204" pitchFamily="18" charset="0"/>
                            </a:rPr>
                            <m:t>𝐝</m:t>
                          </m:r>
                        </m:e>
                        <m:sup>
                          <m:r>
                            <m:rPr>
                              <m:sty m:val="p"/>
                            </m:rPr>
                            <a:rPr lang="en-US" sz="2000" b="0" i="1">
                              <a:latin typeface="Cambria Math" panose="02040503050406030204" pitchFamily="18" charset="0"/>
                            </a:rPr>
                            <m:t>T</m:t>
                          </m:r>
                        </m:sup>
                      </m:sSup>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m:rPr>
                                  <m:sty m:val="p"/>
                                </m:rPr>
                                <a:rPr lang="en-US" sz="2000" b="0" i="0">
                                  <a:latin typeface="Cambria Math" panose="02040503050406030204" pitchFamily="18" charset="0"/>
                                </a:rPr>
                                <m:t>∇</m:t>
                              </m:r>
                            </m:e>
                            <m:sub>
                              <m:r>
                                <a:rPr lang="en-US" sz="2000" b="1" i="0">
                                  <a:latin typeface="Cambria Math" panose="02040503050406030204" pitchFamily="18" charset="0"/>
                                </a:rPr>
                                <m:t>𝐛𝐛</m:t>
                              </m:r>
                            </m:sub>
                          </m:sSub>
                          <m:r>
                            <a:rPr lang="en-US" sz="2000" b="0" i="1">
                              <a:latin typeface="Cambria Math" panose="02040503050406030204" pitchFamily="18" charset="0"/>
                            </a:rPr>
                            <m:t>𝐿</m:t>
                          </m:r>
                        </m:e>
                      </m:d>
                      <m:r>
                        <a:rPr lang="en-US" sz="2000" b="1" i="0">
                          <a:latin typeface="Cambria Math" panose="02040503050406030204" pitchFamily="18" charset="0"/>
                        </a:rPr>
                        <m:t>𝐝</m:t>
                      </m:r>
                      <m:r>
                        <a:rPr lang="en-US" sz="2000" b="0" i="0">
                          <a:latin typeface="Cambria Math" panose="02040503050406030204" pitchFamily="18" charset="0"/>
                        </a:rPr>
                        <m:t>+</m:t>
                      </m:r>
                      <m:sSup>
                        <m:sSupPr>
                          <m:ctrlPr>
                            <a:rPr lang="en-US" sz="2000" b="0" i="1">
                              <a:latin typeface="Cambria Math" panose="02040503050406030204" pitchFamily="18" charset="0"/>
                            </a:rPr>
                          </m:ctrlPr>
                        </m:sSupPr>
                        <m:e>
                          <m:r>
                            <m:rPr>
                              <m:sty m:val="p"/>
                            </m:rPr>
                            <a:rPr lang="en-US" sz="2000" b="0" i="1">
                              <a:latin typeface="Cambria Math" panose="02040503050406030204" pitchFamily="18" charset="0"/>
                            </a:rPr>
                            <m:t>λ</m:t>
                          </m:r>
                        </m:e>
                        <m:sup>
                          <m:r>
                            <m:rPr>
                              <m:sty m:val="p"/>
                            </m:rPr>
                            <a:rPr lang="en-US" sz="2000" b="0" i="1">
                              <a:latin typeface="Cambria Math" panose="02040503050406030204" pitchFamily="18" charset="0"/>
                            </a:rPr>
                            <m:t>T</m:t>
                          </m:r>
                        </m:sup>
                      </m:sSup>
                      <m:d>
                        <m:dPr>
                          <m:ctrlPr>
                            <a:rPr lang="en-US" sz="2000" b="0" i="1">
                              <a:latin typeface="Cambria Math" panose="02040503050406030204" pitchFamily="18" charset="0"/>
                            </a:rPr>
                          </m:ctrlPr>
                        </m:dPr>
                        <m:e>
                          <m:sSup>
                            <m:sSupPr>
                              <m:ctrlPr>
                                <a:rPr lang="en-US" sz="2000" b="0" i="1">
                                  <a:latin typeface="Cambria Math" panose="02040503050406030204" pitchFamily="18" charset="0"/>
                                </a:rPr>
                              </m:ctrlPr>
                            </m:sSupPr>
                            <m:e>
                              <m:r>
                                <a:rPr lang="en-US" sz="2000" b="1" i="0">
                                  <a:latin typeface="Cambria Math" panose="02040503050406030204" pitchFamily="18" charset="0"/>
                                </a:rPr>
                                <m:t>𝐍</m:t>
                              </m:r>
                            </m:e>
                            <m:sup>
                              <m:r>
                                <m:rPr>
                                  <m:sty m:val="p"/>
                                </m:rPr>
                                <a:rPr lang="en-US" sz="2000" b="0" i="1">
                                  <a:latin typeface="Cambria Math" panose="02040503050406030204" pitchFamily="18" charset="0"/>
                                </a:rPr>
                                <m:t>T</m:t>
                              </m:r>
                            </m:sup>
                          </m:sSup>
                          <m:r>
                            <a:rPr lang="en-US" sz="2000" b="1" i="0">
                              <a:latin typeface="Cambria Math" panose="02040503050406030204" pitchFamily="18" charset="0"/>
                            </a:rPr>
                            <m:t>𝐝</m:t>
                          </m:r>
                          <m:r>
                            <a:rPr lang="en-US" sz="2000" b="0" i="0">
                              <a:latin typeface="Cambria Math" panose="02040503050406030204" pitchFamily="18" charset="0"/>
                            </a:rPr>
                            <m:t>+</m:t>
                          </m:r>
                          <m:r>
                            <a:rPr lang="en-US" sz="2000" b="1" i="0">
                              <a:latin typeface="Cambria Math" panose="02040503050406030204" pitchFamily="18" charset="0"/>
                            </a:rPr>
                            <m:t>𝐡</m:t>
                          </m:r>
                        </m:e>
                      </m:d>
                    </m:oMath>
                  </m:oMathPara>
                </a14:m>
                <a:endParaRPr lang="en-US" sz="2000" dirty="0"/>
              </a:p>
            </p:txBody>
          </p:sp>
        </mc:Choice>
        <mc:Fallback xmlns="">
          <p:sp>
            <p:nvSpPr>
              <p:cNvPr id="16" name="TextBox 15">
                <a:extLst>
                  <a:ext uri="{FF2B5EF4-FFF2-40B4-BE49-F238E27FC236}">
                    <a16:creationId xmlns:a16="http://schemas.microsoft.com/office/drawing/2014/main" id="{E5AB27EA-A9E2-63F6-FC47-A0C156472162}"/>
                  </a:ext>
                </a:extLst>
              </p:cNvPr>
              <p:cNvSpPr txBox="1">
                <a:spLocks noRot="1" noChangeAspect="1" noMove="1" noResize="1" noEditPoints="1" noAdjustHandles="1" noChangeArrowheads="1" noChangeShapeType="1" noTextEdit="1"/>
              </p:cNvSpPr>
              <p:nvPr/>
            </p:nvSpPr>
            <p:spPr>
              <a:xfrm>
                <a:off x="866746" y="3000700"/>
                <a:ext cx="4553747"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CED536A-6495-06BD-34C8-B625F58CF58A}"/>
                  </a:ext>
                </a:extLst>
              </p:cNvPr>
              <p:cNvSpPr txBox="1"/>
              <p:nvPr/>
            </p:nvSpPr>
            <p:spPr>
              <a:xfrm>
                <a:off x="2620370" y="3736076"/>
                <a:ext cx="3494739" cy="6833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𝐿</m:t>
                          </m:r>
                        </m:e>
                      </m:acc>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1"/>
                                    <m:mcJc m:val="center"/>
                                  </m:mcPr>
                                </m:mc>
                              </m:mcs>
                              <m:ctrlPr>
                                <a:rPr lang="en-US" sz="2000" i="1">
                                  <a:latin typeface="Cambria Math" panose="02040503050406030204" pitchFamily="18" charset="0"/>
                                </a:rPr>
                              </m:ctrlPr>
                            </m:mPr>
                            <m:mr>
                              <m:e>
                                <m:r>
                                  <a:rPr lang="en-US" sz="2000" b="1" i="0">
                                    <a:latin typeface="Cambria Math" panose="02040503050406030204" pitchFamily="18" charset="0"/>
                                  </a:rPr>
                                  <m:t>𝐜</m:t>
                                </m:r>
                                <m:r>
                                  <a:rPr lang="en-US" sz="2000" b="0" i="0">
                                    <a:latin typeface="Cambria Math" panose="02040503050406030204" pitchFamily="18" charset="0"/>
                                  </a:rPr>
                                  <m:t>+</m:t>
                                </m:r>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m:rPr>
                                            <m:sty m:val="p"/>
                                          </m:rPr>
                                          <a:rPr lang="en-US" sz="2000" b="0" i="0">
                                            <a:latin typeface="Cambria Math" panose="02040503050406030204" pitchFamily="18" charset="0"/>
                                          </a:rPr>
                                          <m:t>∇</m:t>
                                        </m:r>
                                      </m:e>
                                      <m:sub>
                                        <m:r>
                                          <a:rPr lang="en-US" sz="2000" b="1" i="0">
                                            <a:latin typeface="Cambria Math" panose="02040503050406030204" pitchFamily="18" charset="0"/>
                                          </a:rPr>
                                          <m:t>𝐛𝐛</m:t>
                                        </m:r>
                                      </m:sub>
                                    </m:sSub>
                                    <m:r>
                                      <a:rPr lang="en-US" sz="2000" b="0" i="1">
                                        <a:latin typeface="Cambria Math" panose="02040503050406030204" pitchFamily="18" charset="0"/>
                                      </a:rPr>
                                      <m:t>𝐿</m:t>
                                    </m:r>
                                  </m:e>
                                </m:d>
                                <m:r>
                                  <a:rPr lang="en-US" sz="2000" b="1" i="0">
                                    <a:latin typeface="Cambria Math" panose="02040503050406030204" pitchFamily="18" charset="0"/>
                                  </a:rPr>
                                  <m:t>𝐝</m:t>
                                </m:r>
                                <m:r>
                                  <a:rPr lang="en-US" sz="2000" b="0" i="0">
                                    <a:latin typeface="Cambria Math" panose="02040503050406030204" pitchFamily="18" charset="0"/>
                                  </a:rPr>
                                  <m:t>+</m:t>
                                </m:r>
                                <m:r>
                                  <a:rPr lang="en-US" sz="2000" b="1" i="0">
                                    <a:latin typeface="Cambria Math" panose="02040503050406030204" pitchFamily="18" charset="0"/>
                                  </a:rPr>
                                  <m:t>𝐍</m:t>
                                </m:r>
                                <m:r>
                                  <m:rPr>
                                    <m:sty m:val="p"/>
                                  </m:rPr>
                                  <a:rPr lang="en-US" sz="2000" b="0" i="1">
                                    <a:latin typeface="Cambria Math" panose="02040503050406030204" pitchFamily="18" charset="0"/>
                                  </a:rPr>
                                  <m:t>λ</m:t>
                                </m:r>
                              </m:e>
                            </m:mr>
                            <m:mr>
                              <m:e>
                                <m:sSup>
                                  <m:sSupPr>
                                    <m:ctrlPr>
                                      <a:rPr lang="en-US" sz="2000" b="0" i="1">
                                        <a:latin typeface="Cambria Math" panose="02040503050406030204" pitchFamily="18" charset="0"/>
                                      </a:rPr>
                                    </m:ctrlPr>
                                  </m:sSupPr>
                                  <m:e>
                                    <m:r>
                                      <a:rPr lang="en-US" sz="2000" b="1" i="0">
                                        <a:latin typeface="Cambria Math" panose="02040503050406030204" pitchFamily="18" charset="0"/>
                                      </a:rPr>
                                      <m:t>𝐍</m:t>
                                    </m:r>
                                  </m:e>
                                  <m:sup>
                                    <m:r>
                                      <m:rPr>
                                        <m:sty m:val="p"/>
                                      </m:rPr>
                                      <a:rPr lang="en-US" sz="2000" b="0" i="1">
                                        <a:latin typeface="Cambria Math" panose="02040503050406030204" pitchFamily="18" charset="0"/>
                                      </a:rPr>
                                      <m:t>T</m:t>
                                    </m:r>
                                  </m:sup>
                                </m:sSup>
                                <m:r>
                                  <a:rPr lang="en-US" sz="2000" b="1" i="0">
                                    <a:latin typeface="Cambria Math" panose="02040503050406030204" pitchFamily="18" charset="0"/>
                                  </a:rPr>
                                  <m:t>𝐝</m:t>
                                </m:r>
                                <m:r>
                                  <a:rPr lang="en-US" sz="2000" b="0" i="0">
                                    <a:latin typeface="Cambria Math" panose="02040503050406030204" pitchFamily="18" charset="0"/>
                                  </a:rPr>
                                  <m:t>+</m:t>
                                </m:r>
                                <m:r>
                                  <a:rPr lang="en-US" sz="2000" b="1" i="0">
                                    <a:latin typeface="Cambria Math" panose="02040503050406030204" pitchFamily="18" charset="0"/>
                                  </a:rPr>
                                  <m:t>𝐡</m:t>
                                </m:r>
                              </m:e>
                            </m:mr>
                          </m:m>
                        </m:e>
                      </m:d>
                      <m:r>
                        <a:rPr lang="en-US" sz="2000" b="0" i="0">
                          <a:latin typeface="Cambria Math" panose="02040503050406030204" pitchFamily="18" charset="0"/>
                        </a:rPr>
                        <m:t>=</m:t>
                      </m:r>
                      <m:r>
                        <a:rPr lang="en-US" sz="2000" b="1" i="0">
                          <a:latin typeface="Cambria Math" panose="02040503050406030204" pitchFamily="18" charset="0"/>
                        </a:rPr>
                        <m:t>𝟎</m:t>
                      </m:r>
                    </m:oMath>
                  </m:oMathPara>
                </a14:m>
                <a:endParaRPr lang="en-US" sz="2000" dirty="0"/>
              </a:p>
            </p:txBody>
          </p:sp>
        </mc:Choice>
        <mc:Fallback xmlns="">
          <p:sp>
            <p:nvSpPr>
              <p:cNvPr id="17" name="TextBox 16">
                <a:extLst>
                  <a:ext uri="{FF2B5EF4-FFF2-40B4-BE49-F238E27FC236}">
                    <a16:creationId xmlns:a16="http://schemas.microsoft.com/office/drawing/2014/main" id="{5CED536A-6495-06BD-34C8-B625F58CF58A}"/>
                  </a:ext>
                </a:extLst>
              </p:cNvPr>
              <p:cNvSpPr txBox="1">
                <a:spLocks noRot="1" noChangeAspect="1" noMove="1" noResize="1" noEditPoints="1" noAdjustHandles="1" noChangeArrowheads="1" noChangeShapeType="1" noTextEdit="1"/>
              </p:cNvSpPr>
              <p:nvPr/>
            </p:nvSpPr>
            <p:spPr>
              <a:xfrm>
                <a:off x="2620370" y="3736076"/>
                <a:ext cx="3494739" cy="683392"/>
              </a:xfrm>
              <a:prstGeom prst="rect">
                <a:avLst/>
              </a:prstGeom>
              <a:blipFill>
                <a:blip r:embed="rId4"/>
                <a:stretch>
                  <a:fillRect/>
                </a:stretch>
              </a:blipFill>
            </p:spPr>
            <p:txBody>
              <a:bodyPr/>
              <a:lstStyle/>
              <a:p>
                <a:r>
                  <a:rPr lang="en-US">
                    <a:noFill/>
                  </a:rPr>
                  <a:t> </a:t>
                </a:r>
              </a:p>
            </p:txBody>
          </p:sp>
        </mc:Fallback>
      </mc:AlternateContent>
      <p:sp>
        <p:nvSpPr>
          <p:cNvPr id="18" name="Arrow: Right 17">
            <a:extLst>
              <a:ext uri="{FF2B5EF4-FFF2-40B4-BE49-F238E27FC236}">
                <a16:creationId xmlns:a16="http://schemas.microsoft.com/office/drawing/2014/main" id="{CAB954FD-1DCD-8BF8-0E5D-5761E65FACBC}"/>
              </a:ext>
            </a:extLst>
          </p:cNvPr>
          <p:cNvSpPr/>
          <p:nvPr/>
        </p:nvSpPr>
        <p:spPr>
          <a:xfrm>
            <a:off x="2163170" y="3991968"/>
            <a:ext cx="402609" cy="1705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785E8AE-5A9F-7FF6-D0B1-DFD9E5D6AA60}"/>
              </a:ext>
            </a:extLst>
          </p:cNvPr>
          <p:cNvSpPr txBox="1"/>
          <p:nvPr/>
        </p:nvSpPr>
        <p:spPr>
          <a:xfrm>
            <a:off x="6209731" y="3892600"/>
            <a:ext cx="1473480" cy="400110"/>
          </a:xfrm>
          <a:prstGeom prst="rect">
            <a:avLst/>
          </a:prstGeom>
          <a:noFill/>
        </p:spPr>
        <p:txBody>
          <a:bodyPr wrap="none" rtlCol="0">
            <a:spAutoFit/>
          </a:bodyPr>
          <a:lstStyle/>
          <a:p>
            <a:r>
              <a:rPr lang="en-US" sz="2000" dirty="0"/>
              <a:t>Same as (1)</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A8F0EBD-A916-29DA-4065-164B30E1DD52}"/>
                  </a:ext>
                </a:extLst>
              </p:cNvPr>
              <p:cNvSpPr txBox="1"/>
              <p:nvPr/>
            </p:nvSpPr>
            <p:spPr>
              <a:xfrm>
                <a:off x="703762" y="4833767"/>
                <a:ext cx="4048994" cy="1535549"/>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minimize</m:t>
                      </m:r>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𝑇</m:t>
                          </m:r>
                        </m:sup>
                      </m:sSup>
                      <m:r>
                        <a:rPr lang="en-US" sz="2400" b="1" i="1">
                          <a:latin typeface="Cambria Math" panose="02040503050406030204" pitchFamily="18" charset="0"/>
                        </a:rPr>
                        <m:t>𝐝</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r>
                            <a:rPr lang="en-US" sz="2400" i="1">
                              <a:latin typeface="Cambria Math" panose="02040503050406030204" pitchFamily="18" charset="0"/>
                            </a:rPr>
                            <m:t>𝑇</m:t>
                          </m:r>
                        </m:sup>
                      </m:sSup>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m:t>
                              </m:r>
                            </m:e>
                            <m:sub>
                              <m:r>
                                <a:rPr lang="en-US" sz="2400" b="1" i="1">
                                  <a:latin typeface="Cambria Math" panose="02040503050406030204" pitchFamily="18" charset="0"/>
                                </a:rPr>
                                <m:t>𝐱𝐱</m:t>
                              </m:r>
                            </m:sub>
                          </m:sSub>
                          <m:r>
                            <a:rPr lang="en-US" sz="2400" i="1">
                              <a:latin typeface="Cambria Math" panose="02040503050406030204" pitchFamily="18" charset="0"/>
                            </a:rPr>
                            <m:t>𝐿</m:t>
                          </m:r>
                        </m:e>
                      </m:d>
                      <m:r>
                        <a:rPr lang="en-US" sz="2400" b="1" i="1">
                          <a:latin typeface="Cambria Math" panose="02040503050406030204" pitchFamily="18" charset="0"/>
                        </a:rPr>
                        <m:t>𝐝</m:t>
                      </m:r>
                    </m:oMath>
                    <m:oMath xmlns:m="http://schemas.openxmlformats.org/officeDocument/2006/math">
                      <m:r>
                        <m:rPr>
                          <m:sty m:val="p"/>
                        </m:rPr>
                        <a:rPr lang="en-US" sz="2400" b="0" i="0" smtClean="0">
                          <a:latin typeface="Cambria Math" panose="02040503050406030204" pitchFamily="18" charset="0"/>
                        </a:rPr>
                        <m:t>subject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𝐍</m:t>
                          </m:r>
                        </m:e>
                        <m:sup>
                          <m:r>
                            <a:rPr lang="en-US" sz="2400" i="1">
                              <a:latin typeface="Cambria Math" panose="02040503050406030204" pitchFamily="18" charset="0"/>
                            </a:rPr>
                            <m:t>𝑇</m:t>
                          </m:r>
                        </m:sup>
                      </m:sSup>
                      <m:r>
                        <a:rPr lang="en-US" sz="2400" b="1" i="1">
                          <a:latin typeface="Cambria Math" panose="02040503050406030204" pitchFamily="18" charset="0"/>
                        </a:rPr>
                        <m:t>𝐝</m:t>
                      </m:r>
                      <m:r>
                        <a:rPr lang="en-US" sz="2400" i="1">
                          <a:latin typeface="Cambria Math" panose="02040503050406030204" pitchFamily="18" charset="0"/>
                        </a:rPr>
                        <m:t>=−</m:t>
                      </m:r>
                      <m:r>
                        <a:rPr lang="en-US" sz="2400" b="1" i="1">
                          <a:latin typeface="Cambria Math" panose="02040503050406030204" pitchFamily="18" charset="0"/>
                        </a:rPr>
                        <m:t>𝐡</m:t>
                      </m:r>
                    </m:oMath>
                    <m:oMath xmlns:m="http://schemas.openxmlformats.org/officeDocument/2006/math">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b="1" i="1">
                              <a:latin typeface="Cambria Math" panose="02040503050406030204" pitchFamily="18" charset="0"/>
                            </a:rPr>
                            <m:t>𝐀</m:t>
                          </m:r>
                        </m:e>
                        <m:sup>
                          <m:r>
                            <a:rPr lang="en-US" sz="2400" i="1">
                              <a:latin typeface="Cambria Math" panose="02040503050406030204" pitchFamily="18" charset="0"/>
                            </a:rPr>
                            <m:t>𝑇</m:t>
                          </m:r>
                        </m:sup>
                      </m:sSup>
                      <m:r>
                        <a:rPr lang="en-US" sz="2400" b="1" i="1">
                          <a:latin typeface="Cambria Math" panose="02040503050406030204" pitchFamily="18" charset="0"/>
                        </a:rPr>
                        <m:t>𝐝</m:t>
                      </m:r>
                      <m:r>
                        <a:rPr lang="en-US" sz="2400" i="1">
                          <a:latin typeface="Cambria Math" panose="02040503050406030204" pitchFamily="18" charset="0"/>
                        </a:rPr>
                        <m:t>≤−</m:t>
                      </m:r>
                      <m:r>
                        <a:rPr lang="en-US" sz="2400" b="1" i="1">
                          <a:latin typeface="Cambria Math" panose="02040503050406030204" pitchFamily="18" charset="0"/>
                        </a:rPr>
                        <m:t>𝐠</m:t>
                      </m:r>
                    </m:oMath>
                  </m:oMathPara>
                </a14:m>
                <a:endParaRPr lang="en-US" sz="2400" dirty="0"/>
              </a:p>
            </p:txBody>
          </p:sp>
        </mc:Choice>
        <mc:Fallback xmlns="">
          <p:sp>
            <p:nvSpPr>
              <p:cNvPr id="20" name="TextBox 19">
                <a:extLst>
                  <a:ext uri="{FF2B5EF4-FFF2-40B4-BE49-F238E27FC236}">
                    <a16:creationId xmlns:a16="http://schemas.microsoft.com/office/drawing/2014/main" id="{2A8F0EBD-A916-29DA-4065-164B30E1DD52}"/>
                  </a:ext>
                </a:extLst>
              </p:cNvPr>
              <p:cNvSpPr txBox="1">
                <a:spLocks noRot="1" noChangeAspect="1" noMove="1" noResize="1" noEditPoints="1" noAdjustHandles="1" noChangeArrowheads="1" noChangeShapeType="1" noTextEdit="1"/>
              </p:cNvSpPr>
              <p:nvPr/>
            </p:nvSpPr>
            <p:spPr>
              <a:xfrm>
                <a:off x="703762" y="4833767"/>
                <a:ext cx="4048994" cy="1535549"/>
              </a:xfrm>
              <a:prstGeom prst="rect">
                <a:avLst/>
              </a:prstGeom>
              <a:blipFill>
                <a:blip r:embed="rId5"/>
                <a:stretch>
                  <a:fillRect b="-1569"/>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33FEBC-9393-BB82-9032-C2027E8DBC10}"/>
                  </a:ext>
                </a:extLst>
              </p:cNvPr>
              <p:cNvSpPr txBox="1"/>
              <p:nvPr/>
            </p:nvSpPr>
            <p:spPr>
              <a:xfrm>
                <a:off x="5185886" y="5043367"/>
                <a:ext cx="3697102" cy="733534"/>
              </a:xfrm>
              <a:prstGeom prst="rect">
                <a:avLst/>
              </a:prstGeom>
              <a:noFill/>
            </p:spPr>
            <p:txBody>
              <a:bodyPr wrap="none" rtlCol="0">
                <a:spAutoFit/>
              </a:bodyPr>
              <a:lstStyle/>
              <a:p>
                <a:r>
                  <a:rPr lang="en-US" sz="2000" dirty="0"/>
                  <a:t>With </a:t>
                </a:r>
                <a14:m>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𝐝</m:t>
                        </m:r>
                      </m:e>
                      <m:sup>
                        <m:r>
                          <a:rPr lang="en-US" sz="2000" b="1" i="1">
                            <a:latin typeface="Cambria Math" panose="02040503050406030204" pitchFamily="18" charset="0"/>
                          </a:rPr>
                          <m:t>(</m:t>
                        </m:r>
                        <m:r>
                          <a:rPr lang="en-US" sz="2000" i="1">
                            <a:latin typeface="Cambria Math" panose="02040503050406030204" pitchFamily="18" charset="0"/>
                          </a:rPr>
                          <m:t>𝑘</m:t>
                        </m:r>
                        <m:r>
                          <a:rPr lang="en-US" sz="2000" b="1" i="1">
                            <a:latin typeface="Cambria Math" panose="02040503050406030204" pitchFamily="18" charset="0"/>
                          </a:rPr>
                          <m:t>)</m:t>
                        </m:r>
                      </m:sup>
                    </m:sSup>
                  </m:oMath>
                </a14:m>
                <a:r>
                  <a:rPr lang="en-US" sz="2000" dirty="0">
                    <a:latin typeface="Arial" panose="020B0604020202020204" pitchFamily="34" charset="0"/>
                    <a:cs typeface="Arial" panose="020B0604020202020204" pitchFamily="34" charset="0"/>
                  </a:rPr>
                  <a:t>, line search to find </a:t>
                </a:r>
                <a14:m>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𝛼</m:t>
                        </m:r>
                      </m:e>
                      <m:sub>
                        <m:r>
                          <a:rPr lang="en-US" sz="2000" b="0" i="1" smtClean="0">
                            <a:latin typeface="Cambria Math" panose="02040503050406030204" pitchFamily="18" charset="0"/>
                            <a:cs typeface="Arial" panose="020B0604020202020204" pitchFamily="34" charset="0"/>
                          </a:rPr>
                          <m:t>𝑘</m:t>
                        </m:r>
                      </m:sub>
                    </m:sSub>
                  </m:oMath>
                </a14:m>
                <a:endParaRPr lang="en-US"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+1)</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1" i="1">
                              <a:latin typeface="Cambria Math" panose="02040503050406030204" pitchFamily="18" charset="0"/>
                            </a:rPr>
                            <m:t>𝐱</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𝑘</m:t>
                          </m:r>
                        </m:sub>
                      </m:sSub>
                      <m:sSup>
                        <m:sSupPr>
                          <m:ctrlPr>
                            <a:rPr lang="en-US" sz="2000" i="1">
                              <a:latin typeface="Cambria Math" panose="02040503050406030204" pitchFamily="18" charset="0"/>
                            </a:rPr>
                          </m:ctrlPr>
                        </m:sSupPr>
                        <m:e>
                          <m:r>
                            <a:rPr lang="en-US" sz="2000" b="1" i="1">
                              <a:latin typeface="Cambria Math" panose="02040503050406030204" pitchFamily="18" charset="0"/>
                            </a:rPr>
                            <m:t>𝐝</m:t>
                          </m:r>
                        </m:e>
                        <m: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up>
                      </m:sSup>
                    </m:oMath>
                  </m:oMathPara>
                </a14:m>
                <a:endParaRPr lang="en-US" sz="2000" dirty="0"/>
              </a:p>
            </p:txBody>
          </p:sp>
        </mc:Choice>
        <mc:Fallback xmlns="">
          <p:sp>
            <p:nvSpPr>
              <p:cNvPr id="22" name="TextBox 21">
                <a:extLst>
                  <a:ext uri="{FF2B5EF4-FFF2-40B4-BE49-F238E27FC236}">
                    <a16:creationId xmlns:a16="http://schemas.microsoft.com/office/drawing/2014/main" id="{9D33FEBC-9393-BB82-9032-C2027E8DBC10}"/>
                  </a:ext>
                </a:extLst>
              </p:cNvPr>
              <p:cNvSpPr txBox="1">
                <a:spLocks noRot="1" noChangeAspect="1" noMove="1" noResize="1" noEditPoints="1" noAdjustHandles="1" noChangeArrowheads="1" noChangeShapeType="1" noTextEdit="1"/>
              </p:cNvSpPr>
              <p:nvPr/>
            </p:nvSpPr>
            <p:spPr>
              <a:xfrm>
                <a:off x="5185886" y="5043367"/>
                <a:ext cx="3697102" cy="733534"/>
              </a:xfrm>
              <a:prstGeom prst="rect">
                <a:avLst/>
              </a:prstGeom>
              <a:blipFill>
                <a:blip r:embed="rId6"/>
                <a:stretch>
                  <a:fillRect l="-1815" t="-3306"/>
                </a:stretch>
              </a:blipFill>
            </p:spPr>
            <p:txBody>
              <a:bodyPr/>
              <a:lstStyle/>
              <a:p>
                <a:r>
                  <a:rPr lang="en-US">
                    <a:noFill/>
                  </a:rPr>
                  <a:t> </a:t>
                </a:r>
              </a:p>
            </p:txBody>
          </p:sp>
        </mc:Fallback>
      </mc:AlternateContent>
    </p:spTree>
    <p:extLst>
      <p:ext uri="{BB962C8B-B14F-4D97-AF65-F5344CB8AC3E}">
        <p14:creationId xmlns:p14="http://schemas.microsoft.com/office/powerpoint/2010/main" val="3027166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5C7BE-088B-2EF2-CDCA-47C8F05293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6C853A-2B0C-2E91-0FFF-8D2C7F56BE6B}"/>
              </a:ext>
            </a:extLst>
          </p:cNvPr>
          <p:cNvSpPr>
            <a:spLocks noGrp="1"/>
          </p:cNvSpPr>
          <p:nvPr>
            <p:ph type="ctrTitle"/>
          </p:nvPr>
        </p:nvSpPr>
        <p:spPr>
          <a:xfrm>
            <a:off x="685800" y="1219201"/>
            <a:ext cx="7772400" cy="2381250"/>
          </a:xfrm>
        </p:spPr>
        <p:txBody>
          <a:bodyPr>
            <a:normAutofit/>
          </a:bodyPr>
          <a:lstStyle/>
          <a:p>
            <a:r>
              <a:rPr lang="en-US" dirty="0"/>
              <a:t>5.7</a:t>
            </a:r>
            <a:br>
              <a:rPr lang="en-US" dirty="0"/>
            </a:br>
            <a:br>
              <a:rPr lang="en-US" dirty="0"/>
            </a:br>
            <a:r>
              <a:rPr lang="en-US" dirty="0"/>
              <a:t>Matlab Optimization Toolbox</a:t>
            </a:r>
          </a:p>
        </p:txBody>
      </p:sp>
      <p:sp>
        <p:nvSpPr>
          <p:cNvPr id="2" name="Subtitle 1">
            <a:extLst>
              <a:ext uri="{FF2B5EF4-FFF2-40B4-BE49-F238E27FC236}">
                <a16:creationId xmlns:a16="http://schemas.microsoft.com/office/drawing/2014/main" id="{F46C95AF-0469-6185-AB7D-1CBC8CAEB50F}"/>
              </a:ext>
            </a:extLst>
          </p:cNvPr>
          <p:cNvSpPr>
            <a:spLocks noGrp="1"/>
          </p:cNvSpPr>
          <p:nvPr>
            <p:ph type="subTitle" idx="1"/>
          </p:nvPr>
        </p:nvSpPr>
        <p:spPr/>
        <p:txBody>
          <a:bodyPr/>
          <a:lstStyle/>
          <a:p>
            <a:r>
              <a:rPr lang="en-US" dirty="0"/>
              <a:t>Matlab provides a suit of optimization functions</a:t>
            </a:r>
          </a:p>
        </p:txBody>
      </p:sp>
    </p:spTree>
    <p:extLst>
      <p:ext uri="{BB962C8B-B14F-4D97-AF65-F5344CB8AC3E}">
        <p14:creationId xmlns:p14="http://schemas.microsoft.com/office/powerpoint/2010/main" val="2380696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US" dirty="0"/>
              <a:t>Matlab has many optimization functions</a:t>
            </a:r>
          </a:p>
          <a:p>
            <a:endParaRPr lang="en-US" dirty="0"/>
          </a:p>
          <a:p>
            <a:endParaRPr lang="en-US" dirty="0"/>
          </a:p>
          <a:p>
            <a:endParaRPr lang="en-US" dirty="0"/>
          </a:p>
          <a:p>
            <a:endParaRPr lang="en-US" dirty="0"/>
          </a:p>
          <a:p>
            <a:endParaRPr lang="en-US" dirty="0"/>
          </a:p>
          <a:p>
            <a:endParaRPr lang="en-US" dirty="0"/>
          </a:p>
          <a:p>
            <a:endParaRPr lang="en-US" dirty="0"/>
          </a:p>
          <a:p>
            <a:r>
              <a:rPr lang="en-US" dirty="0" err="1"/>
              <a:t>fmincon</a:t>
            </a:r>
            <a:r>
              <a:rPr lang="en-US" dirty="0"/>
              <a:t> is most commonly used – nonlinear </a:t>
            </a:r>
            <a:r>
              <a:rPr lang="en-US" dirty="0" err="1"/>
              <a:t>obj</a:t>
            </a:r>
            <a:r>
              <a:rPr lang="en-US" dirty="0"/>
              <a:t> &amp; const. (read Matlab </a:t>
            </a:r>
            <a:r>
              <a:rPr lang="en-US" dirty="0" err="1"/>
              <a:t>fmincon</a:t>
            </a:r>
            <a:r>
              <a:rPr lang="en-US" dirty="0"/>
              <a:t> manual)</a:t>
            </a:r>
          </a:p>
        </p:txBody>
      </p:sp>
      <p:sp>
        <p:nvSpPr>
          <p:cNvPr id="2" name="Title 1"/>
          <p:cNvSpPr>
            <a:spLocks noGrp="1"/>
          </p:cNvSpPr>
          <p:nvPr>
            <p:ph type="title"/>
          </p:nvPr>
        </p:nvSpPr>
        <p:spPr/>
        <p:txBody>
          <a:bodyPr/>
          <a:lstStyle/>
          <a:p>
            <a:r>
              <a:rPr lang="en-US" dirty="0"/>
              <a:t>Matlab Optimization Toolbox</a:t>
            </a:r>
          </a:p>
        </p:txBody>
      </p:sp>
      <p:graphicFrame>
        <p:nvGraphicFramePr>
          <p:cNvPr id="4" name="Table 3"/>
          <p:cNvGraphicFramePr>
            <a:graphicFrameLocks noGrp="1"/>
          </p:cNvGraphicFramePr>
          <p:nvPr>
            <p:extLst>
              <p:ext uri="{D42A27DB-BD31-4B8C-83A1-F6EECF244321}">
                <p14:modId xmlns:p14="http://schemas.microsoft.com/office/powerpoint/2010/main" val="1611661201"/>
              </p:ext>
            </p:extLst>
          </p:nvPr>
        </p:nvGraphicFramePr>
        <p:xfrm>
          <a:off x="1275311" y="1187322"/>
          <a:ext cx="6144664" cy="3962400"/>
        </p:xfrm>
        <a:graphic>
          <a:graphicData uri="http://schemas.openxmlformats.org/drawingml/2006/table">
            <a:tbl>
              <a:tblPr firstRow="1" bandRow="1">
                <a:tableStyleId>{5C22544A-7EE6-4342-B048-85BDC9FD1C3A}</a:tableStyleId>
              </a:tblPr>
              <a:tblGrid>
                <a:gridCol w="3072332">
                  <a:extLst>
                    <a:ext uri="{9D8B030D-6E8A-4147-A177-3AD203B41FA5}">
                      <a16:colId xmlns:a16="http://schemas.microsoft.com/office/drawing/2014/main" val="20000"/>
                    </a:ext>
                  </a:extLst>
                </a:gridCol>
                <a:gridCol w="3072332">
                  <a:extLst>
                    <a:ext uri="{9D8B030D-6E8A-4147-A177-3AD203B41FA5}">
                      <a16:colId xmlns:a16="http://schemas.microsoft.com/office/drawing/2014/main" val="20001"/>
                    </a:ext>
                  </a:extLst>
                </a:gridCol>
              </a:tblGrid>
              <a:tr h="370840">
                <a:tc>
                  <a:txBody>
                    <a:bodyPr/>
                    <a:lstStyle/>
                    <a:p>
                      <a:r>
                        <a:rPr lang="en-US" sz="2000" dirty="0">
                          <a:solidFill>
                            <a:sysClr val="windowText" lastClr="000000"/>
                          </a:solidFill>
                          <a:latin typeface="Arial" panose="020B0604020202020204" pitchFamily="34" charset="0"/>
                          <a:cs typeface="Arial" panose="020B0604020202020204" pitchFamily="34" charset="0"/>
                        </a:rPr>
                        <a:t>Type</a:t>
                      </a:r>
                    </a:p>
                  </a:txBody>
                  <a:tcPr/>
                </a:tc>
                <a:tc>
                  <a:txBody>
                    <a:bodyPr/>
                    <a:lstStyle/>
                    <a:p>
                      <a:r>
                        <a:rPr lang="en-US" sz="2000" dirty="0">
                          <a:solidFill>
                            <a:sysClr val="windowText" lastClr="000000"/>
                          </a:solidFill>
                          <a:latin typeface="Arial" panose="020B0604020202020204" pitchFamily="34" charset="0"/>
                          <a:cs typeface="Arial" panose="020B0604020202020204" pitchFamily="34" charset="0"/>
                        </a:rPr>
                        <a:t>Function</a:t>
                      </a:r>
                    </a:p>
                  </a:txBody>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Scalar min</a:t>
                      </a:r>
                    </a:p>
                  </a:txBody>
                  <a:tcPr/>
                </a:tc>
                <a:tc>
                  <a:txBody>
                    <a:bodyPr/>
                    <a:lstStyle/>
                    <a:p>
                      <a:r>
                        <a:rPr lang="en-US" sz="2000" dirty="0" err="1">
                          <a:latin typeface="Arial" panose="020B0604020202020204" pitchFamily="34" charset="0"/>
                          <a:cs typeface="Arial" panose="020B0604020202020204" pitchFamily="34" charset="0"/>
                        </a:rPr>
                        <a:t>fminbnd</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Unconstrained</a:t>
                      </a:r>
                      <a:r>
                        <a:rPr lang="en-US" sz="2000" baseline="0" dirty="0">
                          <a:latin typeface="Arial" panose="020B0604020202020204" pitchFamily="34" charset="0"/>
                          <a:cs typeface="Arial" panose="020B0604020202020204" pitchFamily="34" charset="0"/>
                        </a:rPr>
                        <a:t> min</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a:latin typeface="Arial" panose="020B0604020202020204" pitchFamily="34" charset="0"/>
                          <a:cs typeface="Arial" panose="020B0604020202020204" pitchFamily="34" charset="0"/>
                        </a:rPr>
                        <a:t>fminunc</a:t>
                      </a:r>
                      <a:r>
                        <a:rPr lang="en-US" sz="2000" dirty="0">
                          <a:latin typeface="Arial" panose="020B0604020202020204" pitchFamily="34" charset="0"/>
                          <a:cs typeface="Arial" panose="020B0604020202020204" pitchFamily="34" charset="0"/>
                        </a:rPr>
                        <a:t>, fminsearch</a:t>
                      </a:r>
                    </a:p>
                  </a:txBody>
                  <a:tcPr/>
                </a:tc>
                <a:extLst>
                  <a:ext uri="{0D108BD9-81ED-4DB2-BD59-A6C34878D82A}">
                    <a16:rowId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Linear programming</a:t>
                      </a:r>
                    </a:p>
                  </a:txBody>
                  <a:tcPr/>
                </a:tc>
                <a:tc>
                  <a:txBody>
                    <a:bodyPr/>
                    <a:lstStyle/>
                    <a:p>
                      <a:r>
                        <a:rPr lang="en-US" sz="2000" dirty="0" err="1">
                          <a:latin typeface="Arial" panose="020B0604020202020204" pitchFamily="34" charset="0"/>
                          <a:cs typeface="Arial" panose="020B0604020202020204" pitchFamily="34" charset="0"/>
                        </a:rPr>
                        <a:t>linprog</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000" dirty="0">
                          <a:latin typeface="Arial" panose="020B0604020202020204" pitchFamily="34" charset="0"/>
                          <a:cs typeface="Arial" panose="020B0604020202020204" pitchFamily="34" charset="0"/>
                        </a:rPr>
                        <a:t>Quadratic programming</a:t>
                      </a:r>
                    </a:p>
                  </a:txBody>
                  <a:tcPr/>
                </a:tc>
                <a:tc>
                  <a:txBody>
                    <a:bodyPr/>
                    <a:lstStyle/>
                    <a:p>
                      <a:r>
                        <a:rPr lang="en-US" sz="2000" dirty="0" err="1">
                          <a:latin typeface="Arial" panose="020B0604020202020204" pitchFamily="34" charset="0"/>
                          <a:cs typeface="Arial" panose="020B0604020202020204" pitchFamily="34" charset="0"/>
                        </a:rPr>
                        <a:t>quadprog</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dirty="0">
                          <a:latin typeface="Arial" panose="020B0604020202020204" pitchFamily="34" charset="0"/>
                          <a:cs typeface="Arial" panose="020B0604020202020204" pitchFamily="34" charset="0"/>
                        </a:rPr>
                        <a:t>Constrained min</a:t>
                      </a:r>
                    </a:p>
                  </a:txBody>
                  <a:tcPr>
                    <a:solidFill>
                      <a:srgbClr val="FFFF00"/>
                    </a:solidFill>
                  </a:tcPr>
                </a:tc>
                <a:tc>
                  <a:txBody>
                    <a:bodyPr/>
                    <a:lstStyle/>
                    <a:p>
                      <a:r>
                        <a:rPr lang="en-US" sz="2000" dirty="0" err="1">
                          <a:latin typeface="Arial" panose="020B0604020202020204" pitchFamily="34" charset="0"/>
                          <a:cs typeface="Arial" panose="020B0604020202020204" pitchFamily="34" charset="0"/>
                        </a:rPr>
                        <a:t>fmincon</a:t>
                      </a:r>
                      <a:endParaRPr lang="en-US" sz="2000" dirty="0">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10005"/>
                  </a:ext>
                </a:extLst>
              </a:tr>
              <a:tr h="370840">
                <a:tc>
                  <a:txBody>
                    <a:bodyPr/>
                    <a:lstStyle/>
                    <a:p>
                      <a:r>
                        <a:rPr lang="en-US" sz="2000" dirty="0">
                          <a:latin typeface="Arial" panose="020B0604020202020204" pitchFamily="34" charset="0"/>
                          <a:cs typeface="Arial" panose="020B0604020202020204" pitchFamily="34" charset="0"/>
                        </a:rPr>
                        <a:t>Goal attainment</a:t>
                      </a:r>
                    </a:p>
                  </a:txBody>
                  <a:tcPr/>
                </a:tc>
                <a:tc>
                  <a:txBody>
                    <a:bodyPr/>
                    <a:lstStyle/>
                    <a:p>
                      <a:r>
                        <a:rPr lang="en-US" sz="2000" dirty="0" err="1">
                          <a:latin typeface="Arial" panose="020B0604020202020204" pitchFamily="34" charset="0"/>
                          <a:cs typeface="Arial" panose="020B0604020202020204" pitchFamily="34" charset="0"/>
                        </a:rPr>
                        <a:t>fgoalattain</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sz="2000" dirty="0" err="1">
                          <a:latin typeface="Arial" panose="020B0604020202020204" pitchFamily="34" charset="0"/>
                          <a:cs typeface="Arial" panose="020B0604020202020204" pitchFamily="34" charset="0"/>
                        </a:rPr>
                        <a:t>Minmax</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a:latin typeface="Arial" panose="020B0604020202020204" pitchFamily="34" charset="0"/>
                          <a:cs typeface="Arial" panose="020B0604020202020204" pitchFamily="34" charset="0"/>
                        </a:rPr>
                        <a:t>fminmax</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r>
                        <a:rPr lang="en-US" sz="2000" dirty="0">
                          <a:latin typeface="Arial" panose="020B0604020202020204" pitchFamily="34" charset="0"/>
                          <a:cs typeface="Arial" panose="020B0604020202020204" pitchFamily="34" charset="0"/>
                        </a:rPr>
                        <a:t>Semi-</a:t>
                      </a:r>
                      <a:r>
                        <a:rPr lang="en-US" sz="2000" dirty="0" err="1">
                          <a:latin typeface="Arial" panose="020B0604020202020204" pitchFamily="34" charset="0"/>
                          <a:cs typeface="Arial" panose="020B0604020202020204" pitchFamily="34" charset="0"/>
                        </a:rPr>
                        <a:t>inf</a:t>
                      </a:r>
                      <a:r>
                        <a:rPr lang="en-US" sz="2000" dirty="0">
                          <a:latin typeface="Arial" panose="020B0604020202020204" pitchFamily="34" charset="0"/>
                          <a:cs typeface="Arial" panose="020B0604020202020204" pitchFamily="34" charset="0"/>
                        </a:rPr>
                        <a:t> min</a:t>
                      </a:r>
                    </a:p>
                  </a:txBody>
                  <a:tcPr/>
                </a:tc>
                <a:tc>
                  <a:txBody>
                    <a:bodyPr/>
                    <a:lstStyle/>
                    <a:p>
                      <a:r>
                        <a:rPr lang="en-US" sz="2000" dirty="0" err="1">
                          <a:latin typeface="Arial" panose="020B0604020202020204" pitchFamily="34" charset="0"/>
                          <a:cs typeface="Arial" panose="020B0604020202020204" pitchFamily="34" charset="0"/>
                        </a:rPr>
                        <a:t>fseminf</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70840">
                <a:tc>
                  <a:txBody>
                    <a:bodyPr/>
                    <a:lstStyle/>
                    <a:p>
                      <a:r>
                        <a:rPr lang="en-US" sz="2000" dirty="0">
                          <a:latin typeface="Arial" panose="020B0604020202020204" pitchFamily="34" charset="0"/>
                          <a:cs typeface="Arial" panose="020B0604020202020204" pitchFamily="34" charset="0"/>
                        </a:rPr>
                        <a:t>Binary integer </a:t>
                      </a:r>
                      <a:r>
                        <a:rPr lang="en-US" sz="2000" dirty="0" err="1">
                          <a:latin typeface="Arial" panose="020B0604020202020204" pitchFamily="34" charset="0"/>
                          <a:cs typeface="Arial" panose="020B0604020202020204" pitchFamily="34" charset="0"/>
                        </a:rPr>
                        <a:t>prog</a:t>
                      </a:r>
                      <a:endParaRPr lang="en-US" sz="2000" dirty="0">
                        <a:latin typeface="Arial" panose="020B0604020202020204" pitchFamily="34" charset="0"/>
                        <a:cs typeface="Arial" panose="020B0604020202020204" pitchFamily="34" charset="0"/>
                      </a:endParaRPr>
                    </a:p>
                  </a:txBody>
                  <a:tcPr/>
                </a:tc>
                <a:tc>
                  <a:txBody>
                    <a:bodyPr/>
                    <a:lstStyle/>
                    <a:p>
                      <a:r>
                        <a:rPr lang="en-US" sz="2000" dirty="0" err="1">
                          <a:latin typeface="Arial" panose="020B0604020202020204" pitchFamily="34" charset="0"/>
                          <a:cs typeface="Arial" panose="020B0604020202020204" pitchFamily="34" charset="0"/>
                        </a:rPr>
                        <a:t>bintprog</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29080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US" dirty="0"/>
              <a:t>Example</a:t>
            </a:r>
          </a:p>
          <a:p>
            <a:endParaRPr lang="en-US" dirty="0"/>
          </a:p>
          <a:p>
            <a:pPr>
              <a:spcBef>
                <a:spcPts val="4200"/>
              </a:spcBef>
            </a:pPr>
            <a:r>
              <a:rPr lang="en-US" dirty="0"/>
              <a:t>Create m-file </a:t>
            </a:r>
            <a:r>
              <a:rPr lang="en-US" dirty="0" err="1"/>
              <a:t>objfun.m</a:t>
            </a:r>
            <a:endParaRPr lang="en-US" dirty="0"/>
          </a:p>
          <a:p>
            <a:endParaRPr lang="en-US" dirty="0"/>
          </a:p>
          <a:p>
            <a:pPr>
              <a:spcBef>
                <a:spcPts val="3000"/>
              </a:spcBef>
            </a:pPr>
            <a:r>
              <a:rPr lang="en-US" dirty="0"/>
              <a:t>Create m-file </a:t>
            </a:r>
            <a:r>
              <a:rPr lang="en-US" dirty="0" err="1"/>
              <a:t>confun.m</a:t>
            </a:r>
            <a:r>
              <a:rPr lang="en-US" dirty="0"/>
              <a:t>	</a:t>
            </a:r>
          </a:p>
        </p:txBody>
      </p:sp>
      <p:sp>
        <p:nvSpPr>
          <p:cNvPr id="2" name="Title 1"/>
          <p:cNvSpPr>
            <a:spLocks noGrp="1"/>
          </p:cNvSpPr>
          <p:nvPr>
            <p:ph type="title"/>
          </p:nvPr>
        </p:nvSpPr>
        <p:spPr/>
        <p:txBody>
          <a:bodyPr/>
          <a:lstStyle/>
          <a:p>
            <a:r>
              <a:rPr lang="en-US" dirty="0"/>
              <a:t>Ex5.10) Matlab fmincon Function</a:t>
            </a:r>
          </a:p>
        </p:txBody>
      </p:sp>
      <p:sp>
        <p:nvSpPr>
          <p:cNvPr id="5" name="TextBox 4">
            <a:extLst>
              <a:ext uri="{FF2B5EF4-FFF2-40B4-BE49-F238E27FC236}">
                <a16:creationId xmlns:a16="http://schemas.microsoft.com/office/drawing/2014/main" id="{241140D0-E127-46C7-A91A-17ECFA7E45DF}"/>
              </a:ext>
            </a:extLst>
          </p:cNvPr>
          <p:cNvSpPr txBox="1"/>
          <p:nvPr/>
        </p:nvSpPr>
        <p:spPr>
          <a:xfrm>
            <a:off x="1184423" y="2721336"/>
            <a:ext cx="7082388" cy="707886"/>
          </a:xfrm>
          <a:prstGeom prst="rect">
            <a:avLst/>
          </a:prstGeom>
          <a:noFill/>
        </p:spPr>
        <p:txBody>
          <a:bodyPr wrap="none" rtlCol="0">
            <a:spAutoFit/>
          </a:bodyPr>
          <a:lstStyle/>
          <a:p>
            <a:r>
              <a:rPr lang="en-US" sz="2000" dirty="0">
                <a:solidFill>
                  <a:srgbClr val="0000FF"/>
                </a:solidFill>
                <a:latin typeface="Arial" panose="020B0604020202020204" pitchFamily="34" charset="0"/>
                <a:cs typeface="Arial" panose="020B0604020202020204" pitchFamily="34" charset="0"/>
              </a:rPr>
              <a:t>function f = </a:t>
            </a:r>
            <a:r>
              <a:rPr lang="en-US" sz="2000" dirty="0" err="1">
                <a:solidFill>
                  <a:srgbClr val="0000FF"/>
                </a:solidFill>
                <a:latin typeface="Arial" panose="020B0604020202020204" pitchFamily="34" charset="0"/>
                <a:cs typeface="Arial" panose="020B0604020202020204" pitchFamily="34" charset="0"/>
              </a:rPr>
              <a:t>objfun</a:t>
            </a:r>
            <a:r>
              <a:rPr lang="en-US" sz="2000" dirty="0">
                <a:solidFill>
                  <a:srgbClr val="0000FF"/>
                </a:solidFill>
                <a:latin typeface="Arial" panose="020B0604020202020204" pitchFamily="34" charset="0"/>
                <a:cs typeface="Arial" panose="020B0604020202020204" pitchFamily="34" charset="0"/>
              </a:rPr>
              <a:t>(x)</a:t>
            </a:r>
          </a:p>
          <a:p>
            <a:r>
              <a:rPr lang="en-US" sz="2000" dirty="0">
                <a:solidFill>
                  <a:srgbClr val="0000FF"/>
                </a:solidFill>
                <a:latin typeface="Arial" panose="020B0604020202020204" pitchFamily="34" charset="0"/>
                <a:cs typeface="Arial" panose="020B0604020202020204" pitchFamily="34" charset="0"/>
              </a:rPr>
              <a:t>f = exp(x(1))*(4*x(2)^2 + 2*x(2)^2 + 4*x(1)*x(2) + 2*x(2) + 1);</a:t>
            </a:r>
          </a:p>
        </p:txBody>
      </p:sp>
      <p:sp>
        <p:nvSpPr>
          <p:cNvPr id="6" name="TextBox 5">
            <a:extLst>
              <a:ext uri="{FF2B5EF4-FFF2-40B4-BE49-F238E27FC236}">
                <a16:creationId xmlns:a16="http://schemas.microsoft.com/office/drawing/2014/main" id="{B4494A16-34C5-490A-9E9D-F7A95B3CC80B}"/>
              </a:ext>
            </a:extLst>
          </p:cNvPr>
          <p:cNvSpPr txBox="1"/>
          <p:nvPr/>
        </p:nvSpPr>
        <p:spPr>
          <a:xfrm>
            <a:off x="1184423" y="4092936"/>
            <a:ext cx="3919663" cy="1938992"/>
          </a:xfrm>
          <a:prstGeom prst="rect">
            <a:avLst/>
          </a:prstGeom>
          <a:noFill/>
        </p:spPr>
        <p:txBody>
          <a:bodyPr wrap="none" rtlCol="0">
            <a:spAutoFit/>
          </a:bodyPr>
          <a:lstStyle/>
          <a:p>
            <a:r>
              <a:rPr lang="en-US" sz="2000" dirty="0">
                <a:solidFill>
                  <a:srgbClr val="0000FF"/>
                </a:solidFill>
                <a:latin typeface="Arial" panose="020B0604020202020204" pitchFamily="34" charset="0"/>
                <a:cs typeface="Arial" panose="020B0604020202020204" pitchFamily="34" charset="0"/>
              </a:rPr>
              <a:t>function [c, </a:t>
            </a:r>
            <a:r>
              <a:rPr lang="en-US" sz="2000" dirty="0" err="1">
                <a:solidFill>
                  <a:srgbClr val="0000FF"/>
                </a:solidFill>
                <a:latin typeface="Arial" panose="020B0604020202020204" pitchFamily="34" charset="0"/>
                <a:cs typeface="Arial" panose="020B0604020202020204" pitchFamily="34" charset="0"/>
              </a:rPr>
              <a:t>ceq</a:t>
            </a:r>
            <a:r>
              <a:rPr lang="en-US" sz="2000" dirty="0">
                <a:solidFill>
                  <a:srgbClr val="0000FF"/>
                </a:solidFill>
                <a:latin typeface="Arial" panose="020B0604020202020204" pitchFamily="34" charset="0"/>
                <a:cs typeface="Arial" panose="020B0604020202020204" pitchFamily="34" charset="0"/>
              </a:rPr>
              <a:t>] = </a:t>
            </a:r>
            <a:r>
              <a:rPr lang="en-US" sz="2000" dirty="0" err="1">
                <a:solidFill>
                  <a:srgbClr val="0000FF"/>
                </a:solidFill>
                <a:latin typeface="Arial" panose="020B0604020202020204" pitchFamily="34" charset="0"/>
                <a:cs typeface="Arial" panose="020B0604020202020204" pitchFamily="34" charset="0"/>
              </a:rPr>
              <a:t>confun</a:t>
            </a:r>
            <a:r>
              <a:rPr lang="en-US" sz="2000" dirty="0">
                <a:solidFill>
                  <a:srgbClr val="0000FF"/>
                </a:solidFill>
                <a:latin typeface="Arial" panose="020B0604020202020204" pitchFamily="34" charset="0"/>
                <a:cs typeface="Arial" panose="020B0604020202020204" pitchFamily="34" charset="0"/>
              </a:rPr>
              <a:t>(x)</a:t>
            </a:r>
          </a:p>
          <a:p>
            <a:r>
              <a:rPr lang="en-US" sz="2000" dirty="0">
                <a:solidFill>
                  <a:srgbClr val="0000FF"/>
                </a:solidFill>
                <a:latin typeface="Arial" panose="020B0604020202020204" pitchFamily="34" charset="0"/>
                <a:cs typeface="Arial" panose="020B0604020202020204" pitchFamily="34" charset="0"/>
              </a:rPr>
              <a:t>% Nonlinear inequality constraint</a:t>
            </a:r>
          </a:p>
          <a:p>
            <a:r>
              <a:rPr lang="en-US" sz="2000" dirty="0">
                <a:solidFill>
                  <a:srgbClr val="0000FF"/>
                </a:solidFill>
                <a:latin typeface="Arial" panose="020B0604020202020204" pitchFamily="34" charset="0"/>
                <a:cs typeface="Arial" panose="020B0604020202020204" pitchFamily="34" charset="0"/>
              </a:rPr>
              <a:t>c = [1.5 + x(1)*x(2) – x(1) – x(2);</a:t>
            </a:r>
          </a:p>
          <a:p>
            <a:r>
              <a:rPr lang="en-US" sz="2000" dirty="0">
                <a:solidFill>
                  <a:srgbClr val="0000FF"/>
                </a:solidFill>
                <a:latin typeface="Arial" panose="020B0604020202020204" pitchFamily="34" charset="0"/>
                <a:cs typeface="Arial" panose="020B0604020202020204" pitchFamily="34" charset="0"/>
              </a:rPr>
              <a:t>      – x(1)*x(2) – 10];</a:t>
            </a:r>
          </a:p>
          <a:p>
            <a:r>
              <a:rPr lang="en-US" sz="2000" dirty="0">
                <a:solidFill>
                  <a:srgbClr val="0000FF"/>
                </a:solidFill>
                <a:latin typeface="Arial" panose="020B0604020202020204" pitchFamily="34" charset="0"/>
                <a:cs typeface="Arial" panose="020B0604020202020204" pitchFamily="34" charset="0"/>
              </a:rPr>
              <a:t>% Nonlinear equality constraints</a:t>
            </a:r>
          </a:p>
          <a:p>
            <a:r>
              <a:rPr lang="en-US" sz="2000" dirty="0" err="1">
                <a:solidFill>
                  <a:srgbClr val="0000FF"/>
                </a:solidFill>
                <a:latin typeface="Arial" panose="020B0604020202020204" pitchFamily="34" charset="0"/>
                <a:cs typeface="Arial" panose="020B0604020202020204" pitchFamily="34" charset="0"/>
              </a:rPr>
              <a:t>ceq</a:t>
            </a:r>
            <a:r>
              <a:rPr lang="en-US" sz="2000" dirty="0">
                <a:solidFill>
                  <a:srgbClr val="0000FF"/>
                </a:solidFill>
                <a:latin typeface="Arial" panose="020B0604020202020204" pitchFamily="34" charset="0"/>
                <a:cs typeface="Arial" panose="020B0604020202020204" pitchFamily="34" charset="0"/>
              </a:rPr>
              <a:t> =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ADD2B4-56C7-3433-CCF9-23E6DBEDFA9C}"/>
                  </a:ext>
                </a:extLst>
              </p:cNvPr>
              <p:cNvSpPr txBox="1"/>
              <p:nvPr/>
            </p:nvSpPr>
            <p:spPr>
              <a:xfrm>
                <a:off x="1890215" y="722289"/>
                <a:ext cx="7131889" cy="12488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e</m:t>
                          </m:r>
                        </m:e>
                        <m: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sup>
                      </m:sSup>
                      <m:d>
                        <m:dPr>
                          <m:ctrlPr>
                            <a:rPr lang="en-US" sz="2400" i="1">
                              <a:latin typeface="Cambria Math" panose="02040503050406030204" pitchFamily="18" charset="0"/>
                            </a:rPr>
                          </m:ctrlPr>
                        </m:dPr>
                        <m:e>
                          <m:r>
                            <a:rPr lang="en-US" sz="2400" i="1">
                              <a:latin typeface="Cambria Math" panose="02040503050406030204" pitchFamily="18" charset="0"/>
                            </a:rPr>
                            <m:t>4</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a:latin typeface="Cambria Math" panose="02040503050406030204" pitchFamily="18" charset="0"/>
                            </a:rPr>
                            <m:t>+2</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a:latin typeface="Cambria Math" panose="02040503050406030204" pitchFamily="18" charset="0"/>
                            </a:rPr>
                            <m:t>+4</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a:latin typeface="Cambria Math" panose="02040503050406030204" pitchFamily="18" charset="0"/>
                                </a:rPr>
                                <m:t>2</m:t>
                              </m:r>
                            </m:sub>
                          </m:sSub>
                          <m:r>
                            <a:rPr lang="en-US" sz="2400">
                              <a:latin typeface="Cambria Math" panose="02040503050406030204" pitchFamily="18" charset="0"/>
                            </a:rPr>
                            <m:t>+1</m:t>
                          </m:r>
                        </m:e>
                      </m:d>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+1.5≤0</m:t>
                      </m:r>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−10≤0</m:t>
                      </m:r>
                    </m:oMath>
                  </m:oMathPara>
                </a14:m>
                <a:endParaRPr lang="en-US" sz="2400" dirty="0"/>
              </a:p>
            </p:txBody>
          </p:sp>
        </mc:Choice>
        <mc:Fallback xmlns="">
          <p:sp>
            <p:nvSpPr>
              <p:cNvPr id="7" name="TextBox 6">
                <a:extLst>
                  <a:ext uri="{FF2B5EF4-FFF2-40B4-BE49-F238E27FC236}">
                    <a16:creationId xmlns:a16="http://schemas.microsoft.com/office/drawing/2014/main" id="{A4ADD2B4-56C7-3433-CCF9-23E6DBEDFA9C}"/>
                  </a:ext>
                </a:extLst>
              </p:cNvPr>
              <p:cNvSpPr txBox="1">
                <a:spLocks noRot="1" noChangeAspect="1" noMove="1" noResize="1" noEditPoints="1" noAdjustHandles="1" noChangeArrowheads="1" noChangeShapeType="1" noTextEdit="1"/>
              </p:cNvSpPr>
              <p:nvPr/>
            </p:nvSpPr>
            <p:spPr>
              <a:xfrm>
                <a:off x="1890215" y="722289"/>
                <a:ext cx="7131889" cy="1248803"/>
              </a:xfrm>
              <a:prstGeom prst="rect">
                <a:avLst/>
              </a:prstGeom>
              <a:blipFill>
                <a:blip r:embed="rId2"/>
                <a:stretch>
                  <a:fillRect b="-2927"/>
                </a:stretch>
              </a:blipFill>
            </p:spPr>
            <p:txBody>
              <a:bodyPr/>
              <a:lstStyle/>
              <a:p>
                <a:r>
                  <a:rPr lang="en-US">
                    <a:noFill/>
                  </a:rPr>
                  <a:t> </a:t>
                </a:r>
              </a:p>
            </p:txBody>
          </p:sp>
        </mc:Fallback>
      </mc:AlternateContent>
    </p:spTree>
    <p:extLst>
      <p:ext uri="{BB962C8B-B14F-4D97-AF65-F5344CB8AC3E}">
        <p14:creationId xmlns:p14="http://schemas.microsoft.com/office/powerpoint/2010/main" val="2871180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95728-CFE0-4FF1-802C-297BCBA1C0B6}"/>
              </a:ext>
            </a:extLst>
          </p:cNvPr>
          <p:cNvSpPr>
            <a:spLocks noGrp="1"/>
          </p:cNvSpPr>
          <p:nvPr>
            <p:ph type="body" sz="quarter" idx="10"/>
          </p:nvPr>
        </p:nvSpPr>
        <p:spPr/>
        <p:txBody>
          <a:bodyPr/>
          <a:lstStyle/>
          <a:p>
            <a:r>
              <a:rPr lang="en-US" dirty="0"/>
              <a:t>Invoke constrained optimization routine</a:t>
            </a:r>
          </a:p>
          <a:p>
            <a:endParaRPr lang="en-US" dirty="0"/>
          </a:p>
          <a:p>
            <a:endParaRPr lang="en-US" dirty="0"/>
          </a:p>
          <a:p>
            <a:endParaRPr lang="en-US" dirty="0"/>
          </a:p>
          <a:p>
            <a:pPr lvl="1"/>
            <a:r>
              <a:rPr lang="en-US" dirty="0"/>
              <a:t>x contains optimum design variable</a:t>
            </a:r>
          </a:p>
          <a:p>
            <a:pPr lvl="1"/>
            <a:r>
              <a:rPr lang="en-US" dirty="0" err="1"/>
              <a:t>fval</a:t>
            </a:r>
            <a:r>
              <a:rPr lang="en-US" dirty="0"/>
              <a:t> contains optimum objective</a:t>
            </a:r>
          </a:p>
          <a:p>
            <a:pPr lvl="1"/>
            <a:r>
              <a:rPr lang="en-US" dirty="0"/>
              <a:t>You can evaluate constraints at optimum</a:t>
            </a:r>
          </a:p>
          <a:p>
            <a:pPr lvl="1"/>
            <a:r>
              <a:rPr lang="en-US" dirty="0"/>
              <a:t>	[c, </a:t>
            </a:r>
            <a:r>
              <a:rPr lang="en-US" dirty="0" err="1"/>
              <a:t>ceq</a:t>
            </a:r>
            <a:r>
              <a:rPr lang="en-US" dirty="0"/>
              <a:t>] = </a:t>
            </a:r>
            <a:r>
              <a:rPr lang="en-US" dirty="0" err="1"/>
              <a:t>confun</a:t>
            </a:r>
            <a:r>
              <a:rPr lang="en-US" dirty="0"/>
              <a:t>(x)</a:t>
            </a:r>
          </a:p>
          <a:p>
            <a:endParaRPr lang="en-US" dirty="0"/>
          </a:p>
        </p:txBody>
      </p:sp>
      <p:sp>
        <p:nvSpPr>
          <p:cNvPr id="3" name="Title 2">
            <a:extLst>
              <a:ext uri="{FF2B5EF4-FFF2-40B4-BE49-F238E27FC236}">
                <a16:creationId xmlns:a16="http://schemas.microsoft.com/office/drawing/2014/main" id="{30393370-7DFA-4AE6-BEC3-4ED029E719CC}"/>
              </a:ext>
            </a:extLst>
          </p:cNvPr>
          <p:cNvSpPr>
            <a:spLocks noGrp="1"/>
          </p:cNvSpPr>
          <p:nvPr>
            <p:ph type="title"/>
          </p:nvPr>
        </p:nvSpPr>
        <p:spPr/>
        <p:txBody>
          <a:bodyPr/>
          <a:lstStyle/>
          <a:p>
            <a:r>
              <a:rPr lang="en-US" dirty="0"/>
              <a:t>Ex5.10) Matlab fmincon Function </a:t>
            </a:r>
            <a:r>
              <a:rPr lang="en-US" i="1" dirty="0"/>
              <a:t>cont</a:t>
            </a:r>
            <a:r>
              <a:rPr lang="en-US" dirty="0"/>
              <a:t>.</a:t>
            </a:r>
          </a:p>
        </p:txBody>
      </p:sp>
      <p:sp>
        <p:nvSpPr>
          <p:cNvPr id="4" name="TextBox 3">
            <a:extLst>
              <a:ext uri="{FF2B5EF4-FFF2-40B4-BE49-F238E27FC236}">
                <a16:creationId xmlns:a16="http://schemas.microsoft.com/office/drawing/2014/main" id="{57E91092-C487-4390-AC1D-9BB6818008C0}"/>
              </a:ext>
            </a:extLst>
          </p:cNvPr>
          <p:cNvSpPr txBox="1"/>
          <p:nvPr/>
        </p:nvSpPr>
        <p:spPr>
          <a:xfrm>
            <a:off x="1152525" y="1428750"/>
            <a:ext cx="5965095" cy="1323439"/>
          </a:xfrm>
          <a:prstGeom prst="rect">
            <a:avLst/>
          </a:prstGeom>
          <a:noFill/>
        </p:spPr>
        <p:txBody>
          <a:bodyPr wrap="none" rtlCol="0">
            <a:spAutoFit/>
          </a:bodyPr>
          <a:lstStyle/>
          <a:p>
            <a:r>
              <a:rPr lang="en-US" sz="2000" dirty="0">
                <a:solidFill>
                  <a:srgbClr val="0000FF"/>
                </a:solidFill>
                <a:latin typeface="Arial" panose="020B0604020202020204" pitchFamily="34" charset="0"/>
                <a:cs typeface="Arial" panose="020B0604020202020204" pitchFamily="34" charset="0"/>
              </a:rPr>
              <a:t>x0 = [-1,1]; % Make a starting guess at the solution</a:t>
            </a:r>
          </a:p>
          <a:p>
            <a:r>
              <a:rPr lang="en-US" sz="2000" dirty="0">
                <a:solidFill>
                  <a:srgbClr val="0000FF"/>
                </a:solidFill>
                <a:latin typeface="Arial" panose="020B0604020202020204" pitchFamily="34" charset="0"/>
                <a:cs typeface="Arial" panose="020B0604020202020204" pitchFamily="34" charset="0"/>
              </a:rPr>
              <a:t>options = </a:t>
            </a:r>
            <a:r>
              <a:rPr lang="en-US" sz="2000" dirty="0" err="1">
                <a:solidFill>
                  <a:srgbClr val="0000FF"/>
                </a:solidFill>
                <a:latin typeface="Arial" panose="020B0604020202020204" pitchFamily="34" charset="0"/>
                <a:cs typeface="Arial" panose="020B0604020202020204" pitchFamily="34" charset="0"/>
              </a:rPr>
              <a:t>optimset</a:t>
            </a:r>
            <a:r>
              <a:rPr lang="en-US" sz="2000" dirty="0">
                <a:solidFill>
                  <a:srgbClr val="0000FF"/>
                </a:solidFill>
                <a:latin typeface="Arial" panose="020B0604020202020204" pitchFamily="34" charset="0"/>
                <a:cs typeface="Arial" panose="020B0604020202020204" pitchFamily="34" charset="0"/>
              </a:rPr>
              <a:t>('</a:t>
            </a:r>
            <a:r>
              <a:rPr lang="en-US" sz="2000" dirty="0" err="1">
                <a:solidFill>
                  <a:srgbClr val="0000FF"/>
                </a:solidFill>
                <a:latin typeface="Arial" panose="020B0604020202020204" pitchFamily="34" charset="0"/>
                <a:cs typeface="Arial" panose="020B0604020202020204" pitchFamily="34" charset="0"/>
              </a:rPr>
              <a:t>LargeScale</a:t>
            </a:r>
            <a:r>
              <a:rPr lang="en-US" sz="2000" dirty="0">
                <a:solidFill>
                  <a:srgbClr val="0000FF"/>
                </a:solidFill>
                <a:latin typeface="Arial" panose="020B0604020202020204" pitchFamily="34" charset="0"/>
                <a:cs typeface="Arial" panose="020B0604020202020204" pitchFamily="34" charset="0"/>
              </a:rPr>
              <a:t>','off');</a:t>
            </a:r>
          </a:p>
          <a:p>
            <a:r>
              <a:rPr lang="en-US" sz="2000" dirty="0">
                <a:solidFill>
                  <a:srgbClr val="0000FF"/>
                </a:solidFill>
                <a:latin typeface="Arial" panose="020B0604020202020204" pitchFamily="34" charset="0"/>
                <a:cs typeface="Arial" panose="020B0604020202020204" pitchFamily="34" charset="0"/>
              </a:rPr>
              <a:t>[x, </a:t>
            </a:r>
            <a:r>
              <a:rPr lang="en-US" sz="2000" dirty="0" err="1">
                <a:solidFill>
                  <a:srgbClr val="0000FF"/>
                </a:solidFill>
                <a:latin typeface="Arial" panose="020B0604020202020204" pitchFamily="34" charset="0"/>
                <a:cs typeface="Arial" panose="020B0604020202020204" pitchFamily="34" charset="0"/>
              </a:rPr>
              <a:t>fval</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exitflag</a:t>
            </a:r>
            <a:r>
              <a:rPr lang="en-US" sz="2000" dirty="0">
                <a:solidFill>
                  <a:srgbClr val="0000FF"/>
                </a:solidFill>
                <a:latin typeface="Arial" panose="020B0604020202020204" pitchFamily="34" charset="0"/>
                <a:cs typeface="Arial" panose="020B0604020202020204" pitchFamily="34" charset="0"/>
              </a:rPr>
              <a:t>, output, lambda, grad, hessian] = ...</a:t>
            </a:r>
          </a:p>
          <a:p>
            <a:r>
              <a:rPr lang="en-US" sz="2000" dirty="0">
                <a:solidFill>
                  <a:srgbClr val="0000FF"/>
                </a:solidFill>
                <a:latin typeface="Arial" panose="020B0604020202020204" pitchFamily="34" charset="0"/>
                <a:cs typeface="Arial" panose="020B0604020202020204" pitchFamily="34" charset="0"/>
              </a:rPr>
              <a:t>fmincon(@objfun,x0,[],[],[],[],[],[],@confun, options)</a:t>
            </a:r>
          </a:p>
        </p:txBody>
      </p:sp>
    </p:spTree>
    <p:extLst>
      <p:ext uri="{BB962C8B-B14F-4D97-AF65-F5344CB8AC3E}">
        <p14:creationId xmlns:p14="http://schemas.microsoft.com/office/powerpoint/2010/main" val="1015956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US" dirty="0"/>
              <a:t>Possible to provide lower- &amp; upper-bounds of design variable</a:t>
            </a:r>
          </a:p>
          <a:p>
            <a:r>
              <a:rPr lang="en-US" dirty="0"/>
              <a:t>Possible to provide gradients of objective and constraints</a:t>
            </a:r>
          </a:p>
          <a:p>
            <a:r>
              <a:rPr lang="en-US" dirty="0" err="1"/>
              <a:t>optimset</a:t>
            </a:r>
            <a:r>
              <a:rPr lang="en-US" dirty="0"/>
              <a:t> controls algorithm, convergence criteria, results display, </a:t>
            </a:r>
            <a:r>
              <a:rPr lang="en-US" dirty="0" err="1"/>
              <a:t>etc</a:t>
            </a:r>
            <a:endParaRPr lang="en-US" dirty="0"/>
          </a:p>
          <a:p>
            <a:r>
              <a:rPr lang="en-US" dirty="0"/>
              <a:t>Refer to </a:t>
            </a:r>
            <a:r>
              <a:rPr lang="en-US" dirty="0" err="1"/>
              <a:t>fmincon</a:t>
            </a:r>
            <a:r>
              <a:rPr lang="en-US" dirty="0"/>
              <a:t> manual page</a:t>
            </a:r>
          </a:p>
        </p:txBody>
      </p:sp>
      <p:sp>
        <p:nvSpPr>
          <p:cNvPr id="2" name="Title 1"/>
          <p:cNvSpPr>
            <a:spLocks noGrp="1"/>
          </p:cNvSpPr>
          <p:nvPr>
            <p:ph type="title"/>
          </p:nvPr>
        </p:nvSpPr>
        <p:spPr/>
        <p:txBody>
          <a:bodyPr/>
          <a:lstStyle/>
          <a:p>
            <a:r>
              <a:rPr lang="en-US" dirty="0"/>
              <a:t>Ex5.10) Matlab fmincon Function </a:t>
            </a:r>
            <a:r>
              <a:rPr lang="en-US" i="1" dirty="0"/>
              <a:t>cont</a:t>
            </a:r>
            <a:r>
              <a:rPr lang="en-US" dirty="0"/>
              <a:t>.</a:t>
            </a:r>
          </a:p>
        </p:txBody>
      </p:sp>
    </p:spTree>
    <p:extLst>
      <p:ext uri="{BB962C8B-B14F-4D97-AF65-F5344CB8AC3E}">
        <p14:creationId xmlns:p14="http://schemas.microsoft.com/office/powerpoint/2010/main" val="164390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3D3B-A9F7-AFE7-A489-B5932136CD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F241ED-CB1A-05BD-2F75-A6CE648CF7DC}"/>
              </a:ext>
            </a:extLst>
          </p:cNvPr>
          <p:cNvSpPr>
            <a:spLocks noGrp="1"/>
          </p:cNvSpPr>
          <p:nvPr>
            <p:ph type="ctrTitle"/>
          </p:nvPr>
        </p:nvSpPr>
        <p:spPr>
          <a:xfrm>
            <a:off x="685800" y="1219201"/>
            <a:ext cx="7772400" cy="2381250"/>
          </a:xfrm>
        </p:spPr>
        <p:txBody>
          <a:bodyPr>
            <a:normAutofit/>
          </a:bodyPr>
          <a:lstStyle/>
          <a:p>
            <a:r>
              <a:rPr lang="en-US" dirty="0"/>
              <a:t>5.2</a:t>
            </a:r>
            <a:br>
              <a:rPr lang="en-US" dirty="0"/>
            </a:br>
            <a:br>
              <a:rPr lang="en-US" dirty="0"/>
            </a:br>
            <a:r>
              <a:rPr lang="en-US" dirty="0"/>
              <a:t>Overview of Numerical Optimization Process</a:t>
            </a:r>
          </a:p>
        </p:txBody>
      </p:sp>
      <p:sp>
        <p:nvSpPr>
          <p:cNvPr id="2" name="Subtitle 1">
            <a:extLst>
              <a:ext uri="{FF2B5EF4-FFF2-40B4-BE49-F238E27FC236}">
                <a16:creationId xmlns:a16="http://schemas.microsoft.com/office/drawing/2014/main" id="{DD4E27DE-8965-DECE-ECD7-8941CFCFE8CE}"/>
              </a:ext>
            </a:extLst>
          </p:cNvPr>
          <p:cNvSpPr>
            <a:spLocks noGrp="1"/>
          </p:cNvSpPr>
          <p:nvPr>
            <p:ph type="subTitle" idx="1"/>
          </p:nvPr>
        </p:nvSpPr>
        <p:spPr/>
        <p:txBody>
          <a:bodyPr/>
          <a:lstStyle/>
          <a:p>
            <a:r>
              <a:rPr lang="en-US" dirty="0"/>
              <a:t>From a given design point, move to next design point that will improve the objective function while satisfying constraints</a:t>
            </a:r>
          </a:p>
        </p:txBody>
      </p:sp>
    </p:spTree>
    <p:extLst>
      <p:ext uri="{BB962C8B-B14F-4D97-AF65-F5344CB8AC3E}">
        <p14:creationId xmlns:p14="http://schemas.microsoft.com/office/powerpoint/2010/main" val="812071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A079CC-CDD0-5480-D86A-BAF5FFD5E10C}"/>
              </a:ext>
            </a:extLst>
          </p:cNvPr>
          <p:cNvSpPr>
            <a:spLocks noGrp="1"/>
          </p:cNvSpPr>
          <p:nvPr>
            <p:ph type="title"/>
          </p:nvPr>
        </p:nvSpPr>
        <p:spPr/>
        <p:txBody>
          <a:bodyPr/>
          <a:lstStyle/>
          <a:p>
            <a:r>
              <a:rPr lang="en-US" dirty="0"/>
              <a:t>Ex5.10) Matlab fmincon Function </a:t>
            </a:r>
            <a:r>
              <a:rPr lang="en-US" i="1" dirty="0"/>
              <a:t>cont</a:t>
            </a:r>
            <a:r>
              <a:rPr lang="en-US" dirty="0"/>
              <a:t>.</a:t>
            </a:r>
          </a:p>
        </p:txBody>
      </p:sp>
      <p:sp>
        <p:nvSpPr>
          <p:cNvPr id="4" name="TextBox 3">
            <a:extLst>
              <a:ext uri="{FF2B5EF4-FFF2-40B4-BE49-F238E27FC236}">
                <a16:creationId xmlns:a16="http://schemas.microsoft.com/office/drawing/2014/main" id="{3C806470-28BE-5AD6-3CDD-D7FC05D488D1}"/>
              </a:ext>
            </a:extLst>
          </p:cNvPr>
          <p:cNvSpPr txBox="1"/>
          <p:nvPr/>
        </p:nvSpPr>
        <p:spPr>
          <a:xfrm>
            <a:off x="443552" y="705177"/>
            <a:ext cx="8645315" cy="581697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x =    -3.4049    1.1135</a:t>
            </a:r>
          </a:p>
          <a:p>
            <a:r>
              <a:rPr lang="en-US" sz="1200" noProof="1">
                <a:latin typeface="Courier New" panose="02070309020205020404" pitchFamily="49" charset="0"/>
                <a:cs typeface="Courier New" panose="02070309020205020404" pitchFamily="49" charset="0"/>
              </a:rPr>
              <a:t>fval =   -0.1494</a:t>
            </a:r>
          </a:p>
          <a:p>
            <a:r>
              <a:rPr lang="en-US" sz="1200" noProof="1">
                <a:latin typeface="Courier New" panose="02070309020205020404" pitchFamily="49" charset="0"/>
                <a:cs typeface="Courier New" panose="02070309020205020404" pitchFamily="49" charset="0"/>
              </a:rPr>
              <a:t>exitflag =     1</a:t>
            </a:r>
          </a:p>
          <a:p>
            <a:r>
              <a:rPr lang="en-US" sz="1200" noProof="1">
                <a:latin typeface="Courier New" panose="02070309020205020404" pitchFamily="49" charset="0"/>
                <a:cs typeface="Courier New" panose="02070309020205020404" pitchFamily="49" charset="0"/>
              </a:rPr>
              <a:t>output = iterations: 13</a:t>
            </a:r>
          </a:p>
          <a:p>
            <a:r>
              <a:rPr lang="en-US" sz="1200" noProof="1">
                <a:latin typeface="Courier New" panose="02070309020205020404" pitchFamily="49" charset="0"/>
                <a:cs typeface="Courier New" panose="02070309020205020404" pitchFamily="49" charset="0"/>
              </a:rPr>
              <a:t>          funcCount: 45</a:t>
            </a:r>
          </a:p>
          <a:p>
            <a:r>
              <a:rPr lang="en-US" sz="1200" noProof="1">
                <a:latin typeface="Courier New" panose="02070309020205020404" pitchFamily="49" charset="0"/>
                <a:cs typeface="Courier New" panose="02070309020205020404" pitchFamily="49" charset="0"/>
              </a:rPr>
              <a:t>    constrviolation: 0</a:t>
            </a:r>
          </a:p>
          <a:p>
            <a:r>
              <a:rPr lang="en-US" sz="1200" noProof="1">
                <a:latin typeface="Courier New" panose="02070309020205020404" pitchFamily="49" charset="0"/>
                <a:cs typeface="Courier New" panose="02070309020205020404" pitchFamily="49" charset="0"/>
              </a:rPr>
              <a:t>           stepsize: 1.2743e-05</a:t>
            </a:r>
          </a:p>
          <a:p>
            <a:r>
              <a:rPr lang="en-US" sz="1200" noProof="1">
                <a:latin typeface="Courier New" panose="02070309020205020404" pitchFamily="49" charset="0"/>
                <a:cs typeface="Courier New" panose="02070309020205020404" pitchFamily="49" charset="0"/>
              </a:rPr>
              <a:t>          algorithm: 'interior-point'</a:t>
            </a:r>
          </a:p>
          <a:p>
            <a:r>
              <a:rPr lang="en-US" sz="1200" noProof="1">
                <a:latin typeface="Courier New" panose="02070309020205020404" pitchFamily="49" charset="0"/>
                <a:cs typeface="Courier New" panose="02070309020205020404" pitchFamily="49" charset="0"/>
              </a:rPr>
              <a:t>      firstorderopt: 4.0000e-07</a:t>
            </a:r>
          </a:p>
          <a:p>
            <a:r>
              <a:rPr lang="en-US" sz="1200" noProof="1">
                <a:latin typeface="Courier New" panose="02070309020205020404" pitchFamily="49" charset="0"/>
                <a:cs typeface="Courier New" panose="02070309020205020404" pitchFamily="49" charset="0"/>
              </a:rPr>
              <a:t>       cgiterations: 0</a:t>
            </a:r>
          </a:p>
          <a:p>
            <a:r>
              <a:rPr lang="en-US" sz="1200" noProof="1">
                <a:latin typeface="Courier New" panose="02070309020205020404" pitchFamily="49" charset="0"/>
                <a:cs typeface="Courier New" panose="02070309020205020404" pitchFamily="49" charset="0"/>
              </a:rPr>
              <a:t>            message: 'Local minimum found that satisfies the constraints. Optimization </a:t>
            </a:r>
            <a:br>
              <a:rPr lang="en-US" sz="1200" noProof="1">
                <a:latin typeface="Courier New" panose="02070309020205020404" pitchFamily="49" charset="0"/>
                <a:cs typeface="Courier New" panose="02070309020205020404" pitchFamily="49" charset="0"/>
              </a:rPr>
            </a:br>
            <a:r>
              <a:rPr lang="en-US" sz="1200" noProof="1">
                <a:latin typeface="Courier New" panose="02070309020205020404" pitchFamily="49" charset="0"/>
                <a:cs typeface="Courier New" panose="02070309020205020404" pitchFamily="49" charset="0"/>
              </a:rPr>
              <a:t>completed because the objective function is non-decreasing in ↵feasible directions, </a:t>
            </a:r>
            <a:br>
              <a:rPr lang="en-US" sz="1200" noProof="1">
                <a:latin typeface="Courier New" panose="02070309020205020404" pitchFamily="49" charset="0"/>
                <a:cs typeface="Courier New" panose="02070309020205020404" pitchFamily="49" charset="0"/>
              </a:rPr>
            </a:br>
            <a:r>
              <a:rPr lang="en-US" sz="1200" noProof="1">
                <a:latin typeface="Courier New" panose="02070309020205020404" pitchFamily="49" charset="0"/>
                <a:cs typeface="Courier New" panose="02070309020205020404" pitchFamily="49" charset="0"/>
              </a:rPr>
              <a:t>to within the value of the optimality tolerance, and constraints are satisfied to within </a:t>
            </a:r>
            <a:br>
              <a:rPr lang="en-US" sz="1200" noProof="1">
                <a:latin typeface="Courier New" panose="02070309020205020404" pitchFamily="49" charset="0"/>
                <a:cs typeface="Courier New" panose="02070309020205020404" pitchFamily="49" charset="0"/>
              </a:rPr>
            </a:br>
            <a:r>
              <a:rPr lang="en-US" sz="1200" noProof="1">
                <a:latin typeface="Courier New" panose="02070309020205020404" pitchFamily="49" charset="0"/>
                <a:cs typeface="Courier New" panose="02070309020205020404" pitchFamily="49" charset="0"/>
              </a:rPr>
              <a:t>the value of the constraint tolerance. &lt;stopping criteria details&gt; Optimization completed: </a:t>
            </a:r>
            <a:br>
              <a:rPr lang="en-US" sz="1200" noProof="1">
                <a:latin typeface="Courier New" panose="02070309020205020404" pitchFamily="49" charset="0"/>
                <a:cs typeface="Courier New" panose="02070309020205020404" pitchFamily="49" charset="0"/>
              </a:rPr>
            </a:br>
            <a:r>
              <a:rPr lang="en-US" sz="1200" noProof="1">
                <a:latin typeface="Courier New" panose="02070309020205020404" pitchFamily="49" charset="0"/>
                <a:cs typeface="Courier New" panose="02070309020205020404" pitchFamily="49" charset="0"/>
              </a:rPr>
              <a:t>The relative first-order optimality measure, 4.000016e-07, is less than </a:t>
            </a:r>
            <a:br>
              <a:rPr lang="en-US" sz="1200" noProof="1">
                <a:latin typeface="Courier New" panose="02070309020205020404" pitchFamily="49" charset="0"/>
                <a:cs typeface="Courier New" panose="02070309020205020404" pitchFamily="49" charset="0"/>
              </a:rPr>
            </a:br>
            <a:r>
              <a:rPr lang="en-US" sz="1200" noProof="1">
                <a:latin typeface="Courier New" panose="02070309020205020404" pitchFamily="49" charset="0"/>
                <a:cs typeface="Courier New" panose="02070309020205020404" pitchFamily="49" charset="0"/>
              </a:rPr>
              <a:t>options.OptimalityTolerance = 1.000000e-06, and the relative maximum constraint violation, </a:t>
            </a:r>
            <a:br>
              <a:rPr lang="en-US" sz="1200" noProof="1">
                <a:latin typeface="Courier New" panose="02070309020205020404" pitchFamily="49" charset="0"/>
                <a:cs typeface="Courier New" panose="02070309020205020404" pitchFamily="49" charset="0"/>
              </a:rPr>
            </a:br>
            <a:r>
              <a:rPr lang="en-US" sz="1200" noProof="1">
                <a:latin typeface="Courier New" panose="02070309020205020404" pitchFamily="49" charset="0"/>
                <a:cs typeface="Courier New" panose="02070309020205020404" pitchFamily="49" charset="0"/>
              </a:rPr>
              <a:t>0.000000e+00, is less than options.ConstraintTolerance = 1.000000e-06.'</a:t>
            </a:r>
          </a:p>
          <a:p>
            <a:endParaRPr lang="en-US" sz="1200" noProof="1">
              <a:latin typeface="Courier New" panose="02070309020205020404" pitchFamily="49" charset="0"/>
              <a:cs typeface="Courier New" panose="02070309020205020404" pitchFamily="49" charset="0"/>
            </a:endParaRPr>
          </a:p>
          <a:p>
            <a:r>
              <a:rPr lang="en-US" sz="1200" noProof="1">
                <a:latin typeface="Courier New" panose="02070309020205020404" pitchFamily="49" charset="0"/>
                <a:cs typeface="Courier New" panose="02070309020205020404" pitchFamily="49" charset="0"/>
              </a:rPr>
              <a:t>lambda = eqlin: [0×1 double]</a:t>
            </a:r>
          </a:p>
          <a:p>
            <a:r>
              <a:rPr lang="en-US" sz="1200" noProof="1">
                <a:latin typeface="Courier New" panose="02070309020205020404" pitchFamily="49" charset="0"/>
                <a:cs typeface="Courier New" panose="02070309020205020404" pitchFamily="49" charset="0"/>
              </a:rPr>
              <a:t>      eqnonlin: [0×1 double]</a:t>
            </a:r>
          </a:p>
          <a:p>
            <a:r>
              <a:rPr lang="en-US" sz="1200" noProof="1">
                <a:latin typeface="Courier New" panose="02070309020205020404" pitchFamily="49" charset="0"/>
                <a:cs typeface="Courier New" panose="02070309020205020404" pitchFamily="49" charset="0"/>
              </a:rPr>
              <a:t>       ineqlin: [0×1 double]</a:t>
            </a:r>
          </a:p>
          <a:p>
            <a:r>
              <a:rPr lang="en-US" sz="1200" noProof="1">
                <a:latin typeface="Courier New" panose="02070309020205020404" pitchFamily="49" charset="0"/>
                <a:cs typeface="Courier New" panose="02070309020205020404" pitchFamily="49" charset="0"/>
              </a:rPr>
              <a:t>         lower: [2×1 double]</a:t>
            </a:r>
          </a:p>
          <a:p>
            <a:r>
              <a:rPr lang="en-US" sz="1200" noProof="1">
                <a:latin typeface="Courier New" panose="02070309020205020404" pitchFamily="49" charset="0"/>
                <a:cs typeface="Courier New" panose="02070309020205020404" pitchFamily="49" charset="0"/>
              </a:rPr>
              <a:t>         upper: [2×1 double]</a:t>
            </a:r>
          </a:p>
          <a:p>
            <a:r>
              <a:rPr lang="en-US" sz="1200" noProof="1">
                <a:latin typeface="Courier New" panose="02070309020205020404" pitchFamily="49" charset="0"/>
                <a:cs typeface="Courier New" panose="02070309020205020404" pitchFamily="49" charset="0"/>
              </a:rPr>
              <a:t>    ineqnonlin: [2×1 double]</a:t>
            </a:r>
          </a:p>
          <a:p>
            <a:r>
              <a:rPr lang="en-US" sz="1200" noProof="1">
                <a:latin typeface="Courier New" panose="02070309020205020404" pitchFamily="49" charset="0"/>
                <a:cs typeface="Courier New" panose="02070309020205020404" pitchFamily="49" charset="0"/>
              </a:rPr>
              <a:t>grad =</a:t>
            </a:r>
          </a:p>
          <a:p>
            <a:r>
              <a:rPr lang="en-US" sz="1200" noProof="1">
                <a:latin typeface="Courier New" panose="02070309020205020404" pitchFamily="49" charset="0"/>
                <a:cs typeface="Courier New" panose="02070309020205020404" pitchFamily="49" charset="0"/>
              </a:rPr>
              <a:t>   -0.0015</a:t>
            </a:r>
          </a:p>
          <a:p>
            <a:r>
              <a:rPr lang="en-US" sz="1200" noProof="1">
                <a:latin typeface="Courier New" panose="02070309020205020404" pitchFamily="49" charset="0"/>
                <a:cs typeface="Courier New" panose="02070309020205020404" pitchFamily="49" charset="0"/>
              </a:rPr>
              <a:t>    0.0579</a:t>
            </a:r>
          </a:p>
          <a:p>
            <a:r>
              <a:rPr lang="en-US" sz="1200" noProof="1">
                <a:latin typeface="Courier New" panose="02070309020205020404" pitchFamily="49" charset="0"/>
                <a:cs typeface="Courier New" panose="02070309020205020404" pitchFamily="49" charset="0"/>
              </a:rPr>
              <a:t>hessian =</a:t>
            </a:r>
          </a:p>
          <a:p>
            <a:r>
              <a:rPr lang="en-US" sz="1200" noProof="1">
                <a:latin typeface="Courier New" panose="02070309020205020404" pitchFamily="49" charset="0"/>
                <a:cs typeface="Courier New" panose="02070309020205020404" pitchFamily="49" charset="0"/>
              </a:rPr>
              <a:t>    0.1464    0.2038</a:t>
            </a:r>
          </a:p>
          <a:p>
            <a:r>
              <a:rPr lang="en-US" sz="1200" noProof="1">
                <a:latin typeface="Courier New" panose="02070309020205020404" pitchFamily="49" charset="0"/>
                <a:cs typeface="Courier New" panose="02070309020205020404" pitchFamily="49" charset="0"/>
              </a:rPr>
              <a:t>    0.2038    0.3980</a:t>
            </a:r>
          </a:p>
        </p:txBody>
      </p:sp>
    </p:spTree>
    <p:extLst>
      <p:ext uri="{BB962C8B-B14F-4D97-AF65-F5344CB8AC3E}">
        <p14:creationId xmlns:p14="http://schemas.microsoft.com/office/powerpoint/2010/main" val="827196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4800" y="774200"/>
            <a:ext cx="8534400" cy="464050"/>
          </a:xfrm>
        </p:spPr>
        <p:txBody>
          <a:bodyPr/>
          <a:lstStyle/>
          <a:p>
            <a:r>
              <a:rPr lang="en-US" dirty="0" err="1"/>
              <a:t>exitflag</a:t>
            </a:r>
            <a:endParaRPr lang="en-US" dirty="0"/>
          </a:p>
        </p:txBody>
      </p:sp>
      <p:sp>
        <p:nvSpPr>
          <p:cNvPr id="2" name="Title 1"/>
          <p:cNvSpPr>
            <a:spLocks noGrp="1"/>
          </p:cNvSpPr>
          <p:nvPr>
            <p:ph type="title"/>
          </p:nvPr>
        </p:nvSpPr>
        <p:spPr/>
        <p:txBody>
          <a:bodyPr/>
          <a:lstStyle/>
          <a:p>
            <a:r>
              <a:rPr lang="en-US" dirty="0"/>
              <a:t>Ex5.10) Matlab fmincon Function </a:t>
            </a:r>
            <a:r>
              <a:rPr lang="en-US" i="1" dirty="0"/>
              <a:t>cont</a:t>
            </a:r>
            <a:r>
              <a:rPr lang="en-US" dirty="0"/>
              <a:t>.</a:t>
            </a:r>
          </a:p>
        </p:txBody>
      </p:sp>
      <p:graphicFrame>
        <p:nvGraphicFramePr>
          <p:cNvPr id="4" name="Table 3"/>
          <p:cNvGraphicFramePr>
            <a:graphicFrameLocks noGrp="1"/>
          </p:cNvGraphicFramePr>
          <p:nvPr/>
        </p:nvGraphicFramePr>
        <p:xfrm>
          <a:off x="669956" y="1397000"/>
          <a:ext cx="7831248" cy="4958080"/>
        </p:xfrm>
        <a:graphic>
          <a:graphicData uri="http://schemas.openxmlformats.org/drawingml/2006/table">
            <a:tbl>
              <a:tblPr firstRow="1" bandRow="1">
                <a:tableStyleId>{5C22544A-7EE6-4342-B048-85BDC9FD1C3A}</a:tableStyleId>
              </a:tblPr>
              <a:tblGrid>
                <a:gridCol w="1077363">
                  <a:extLst>
                    <a:ext uri="{9D8B030D-6E8A-4147-A177-3AD203B41FA5}">
                      <a16:colId xmlns:a16="http://schemas.microsoft.com/office/drawing/2014/main" val="20000"/>
                    </a:ext>
                  </a:extLst>
                </a:gridCol>
                <a:gridCol w="6753885">
                  <a:extLst>
                    <a:ext uri="{9D8B030D-6E8A-4147-A177-3AD203B41FA5}">
                      <a16:colId xmlns:a16="http://schemas.microsoft.com/office/drawing/2014/main" val="20001"/>
                    </a:ext>
                  </a:extLst>
                </a:gridCol>
              </a:tblGrid>
              <a:tr h="370840">
                <a:tc>
                  <a:txBody>
                    <a:bodyPr/>
                    <a:lstStyle/>
                    <a:p>
                      <a:pPr algn="ctr"/>
                      <a:r>
                        <a:rPr lang="en-US" dirty="0" err="1">
                          <a:solidFill>
                            <a:schemeClr val="tx1"/>
                          </a:solidFill>
                        </a:rPr>
                        <a:t>exitflag</a:t>
                      </a:r>
                      <a:endParaRPr lang="en-US" dirty="0">
                        <a:solidFill>
                          <a:schemeClr val="tx1"/>
                        </a:solidFill>
                      </a:endParaRPr>
                    </a:p>
                  </a:txBody>
                  <a:tcPr/>
                </a:tc>
                <a:tc>
                  <a:txBody>
                    <a:bodyPr/>
                    <a:lstStyle/>
                    <a:p>
                      <a:pPr algn="ctr"/>
                      <a:r>
                        <a:rPr lang="en-US" dirty="0">
                          <a:solidFill>
                            <a:schemeClr val="tx1"/>
                          </a:solidFill>
                        </a:rPr>
                        <a:t>Meaning</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r>
                        <a:rPr lang="en-US" dirty="0"/>
                        <a:t>First-order optimality measure was less than </a:t>
                      </a:r>
                      <a:r>
                        <a:rPr lang="en-US" dirty="0" err="1"/>
                        <a:t>options.TolFun</a:t>
                      </a:r>
                      <a:r>
                        <a:rPr lang="en-US" dirty="0"/>
                        <a:t> and maximum constraint violation was less than </a:t>
                      </a:r>
                      <a:r>
                        <a:rPr lang="en-US" dirty="0" err="1"/>
                        <a:t>options.TolCon</a:t>
                      </a:r>
                      <a:r>
                        <a:rPr lang="en-US" dirty="0"/>
                        <a:t>.</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r>
                        <a:rPr lang="en-US" dirty="0"/>
                        <a:t>Change in x was less than </a:t>
                      </a:r>
                      <a:r>
                        <a:rPr lang="en-US" dirty="0" err="1"/>
                        <a:t>options.TolX</a:t>
                      </a:r>
                      <a:r>
                        <a:rPr lang="en-US" dirty="0"/>
                        <a:t>.</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r>
                        <a:rPr lang="en-US" dirty="0"/>
                        <a:t>Change in the objective function value was less than </a:t>
                      </a:r>
                      <a:r>
                        <a:rPr lang="en-US" dirty="0" err="1"/>
                        <a:t>options.TolFun</a:t>
                      </a:r>
                      <a:r>
                        <a:rPr lang="en-US" dirty="0"/>
                        <a:t>.</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r>
                        <a:rPr lang="en-US" dirty="0"/>
                        <a:t>Magnitude of the search direction</a:t>
                      </a:r>
                      <a:r>
                        <a:rPr lang="en-US" baseline="0" dirty="0"/>
                        <a:t> </a:t>
                      </a:r>
                      <a:r>
                        <a:rPr lang="en-US" dirty="0"/>
                        <a:t>was less than 2*</a:t>
                      </a:r>
                      <a:r>
                        <a:rPr lang="en-US" dirty="0" err="1"/>
                        <a:t>options.TolX</a:t>
                      </a:r>
                      <a:endParaRPr lang="en-US" dirty="0"/>
                    </a:p>
                    <a:p>
                      <a:r>
                        <a:rPr lang="en-US" dirty="0"/>
                        <a:t>and constraint violation was less</a:t>
                      </a:r>
                      <a:r>
                        <a:rPr lang="en-US" baseline="0" dirty="0"/>
                        <a:t> </a:t>
                      </a:r>
                      <a:r>
                        <a:rPr lang="en-US" dirty="0"/>
                        <a:t>than </a:t>
                      </a:r>
                      <a:r>
                        <a:rPr lang="en-US" dirty="0" err="1"/>
                        <a:t>options.TolCon</a:t>
                      </a:r>
                      <a:r>
                        <a:rPr lang="en-US" dirty="0"/>
                        <a:t>.</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r>
                        <a:rPr lang="en-US" dirty="0"/>
                        <a:t>Magnitude of directional</a:t>
                      </a:r>
                      <a:r>
                        <a:rPr lang="en-US" baseline="0" dirty="0"/>
                        <a:t> </a:t>
                      </a:r>
                      <a:r>
                        <a:rPr lang="en-US" dirty="0"/>
                        <a:t>derivative in search direction</a:t>
                      </a:r>
                      <a:r>
                        <a:rPr lang="en-US" baseline="0" dirty="0"/>
                        <a:t> </a:t>
                      </a:r>
                      <a:r>
                        <a:rPr lang="en-US" dirty="0"/>
                        <a:t>was less than 2*</a:t>
                      </a:r>
                      <a:r>
                        <a:rPr lang="en-US" dirty="0" err="1"/>
                        <a:t>options.TolFun</a:t>
                      </a:r>
                      <a:r>
                        <a:rPr lang="en-US" baseline="0" dirty="0"/>
                        <a:t> </a:t>
                      </a:r>
                      <a:r>
                        <a:rPr lang="en-US" dirty="0"/>
                        <a:t>and maximum constraint violation</a:t>
                      </a:r>
                      <a:r>
                        <a:rPr lang="en-US" baseline="0" dirty="0"/>
                        <a:t> </a:t>
                      </a:r>
                      <a:r>
                        <a:rPr lang="en-US" dirty="0"/>
                        <a:t>was less than </a:t>
                      </a:r>
                      <a:r>
                        <a:rPr lang="en-US" dirty="0" err="1"/>
                        <a:t>options.TolCon</a:t>
                      </a:r>
                      <a:r>
                        <a:rPr lang="en-US" dirty="0"/>
                        <a:t>.</a:t>
                      </a:r>
                    </a:p>
                  </a:txBody>
                  <a:tcPr/>
                </a:tc>
                <a:extLst>
                  <a:ext uri="{0D108BD9-81ED-4DB2-BD59-A6C34878D82A}">
                    <a16:rowId xmlns:a16="http://schemas.microsoft.com/office/drawing/2014/main" val="10005"/>
                  </a:ext>
                </a:extLst>
              </a:tr>
              <a:tr h="370840">
                <a:tc>
                  <a:txBody>
                    <a:bodyPr/>
                    <a:lstStyle/>
                    <a:p>
                      <a:pPr algn="ctr"/>
                      <a:r>
                        <a:rPr lang="en-US" dirty="0">
                          <a:solidFill>
                            <a:srgbClr val="FF0000"/>
                          </a:solidFill>
                        </a:rPr>
                        <a:t>0</a:t>
                      </a:r>
                    </a:p>
                  </a:txBody>
                  <a:tcPr/>
                </a:tc>
                <a:tc>
                  <a:txBody>
                    <a:bodyPr/>
                    <a:lstStyle/>
                    <a:p>
                      <a:r>
                        <a:rPr lang="en-US" dirty="0"/>
                        <a:t>Number of iterations exceeded </a:t>
                      </a:r>
                      <a:r>
                        <a:rPr lang="en-US" dirty="0" err="1"/>
                        <a:t>options.MaxIter</a:t>
                      </a:r>
                      <a:r>
                        <a:rPr lang="en-US" dirty="0"/>
                        <a:t> or number of function evaluations exceeded</a:t>
                      </a:r>
                      <a:r>
                        <a:rPr lang="en-US" baseline="0" dirty="0"/>
                        <a:t> </a:t>
                      </a:r>
                      <a:r>
                        <a:rPr lang="en-US" dirty="0" err="1"/>
                        <a:t>options.FunEvals</a:t>
                      </a:r>
                      <a:r>
                        <a:rPr lang="en-US" dirty="0"/>
                        <a:t>.</a:t>
                      </a:r>
                    </a:p>
                  </a:txBody>
                  <a:tcPr/>
                </a:tc>
                <a:extLst>
                  <a:ext uri="{0D108BD9-81ED-4DB2-BD59-A6C34878D82A}">
                    <a16:rowId xmlns:a16="http://schemas.microsoft.com/office/drawing/2014/main" val="10006"/>
                  </a:ext>
                </a:extLst>
              </a:tr>
              <a:tr h="370840">
                <a:tc>
                  <a:txBody>
                    <a:bodyPr/>
                    <a:lstStyle/>
                    <a:p>
                      <a:pPr algn="ctr"/>
                      <a:r>
                        <a:rPr lang="en-US" dirty="0">
                          <a:solidFill>
                            <a:srgbClr val="FF0000"/>
                          </a:solidFill>
                        </a:rPr>
                        <a:t>-1</a:t>
                      </a:r>
                    </a:p>
                  </a:txBody>
                  <a:tcPr/>
                </a:tc>
                <a:tc>
                  <a:txBody>
                    <a:bodyPr/>
                    <a:lstStyle/>
                    <a:p>
                      <a:r>
                        <a:rPr lang="en-US" dirty="0"/>
                        <a:t>Algorithm was terminated by the output function.</a:t>
                      </a:r>
                    </a:p>
                  </a:txBody>
                  <a:tcPr/>
                </a:tc>
                <a:extLst>
                  <a:ext uri="{0D108BD9-81ED-4DB2-BD59-A6C34878D82A}">
                    <a16:rowId xmlns:a16="http://schemas.microsoft.com/office/drawing/2014/main" val="10007"/>
                  </a:ext>
                </a:extLst>
              </a:tr>
              <a:tr h="370840">
                <a:tc>
                  <a:txBody>
                    <a:bodyPr/>
                    <a:lstStyle/>
                    <a:p>
                      <a:pPr algn="ctr"/>
                      <a:r>
                        <a:rPr lang="en-US" dirty="0">
                          <a:solidFill>
                            <a:srgbClr val="FF0000"/>
                          </a:solidFill>
                        </a:rPr>
                        <a:t>-2</a:t>
                      </a:r>
                    </a:p>
                  </a:txBody>
                  <a:tcPr/>
                </a:tc>
                <a:tc>
                  <a:txBody>
                    <a:bodyPr/>
                    <a:lstStyle/>
                    <a:p>
                      <a:r>
                        <a:rPr lang="en-US" dirty="0"/>
                        <a:t>No feasible point was found.</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33009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4800" y="774200"/>
            <a:ext cx="8534400" cy="464050"/>
          </a:xfrm>
        </p:spPr>
        <p:txBody>
          <a:bodyPr/>
          <a:lstStyle/>
          <a:p>
            <a:r>
              <a:rPr lang="en-US" dirty="0" err="1"/>
              <a:t>optimset</a:t>
            </a:r>
            <a:endParaRPr lang="en-US" dirty="0"/>
          </a:p>
        </p:txBody>
      </p:sp>
      <p:sp>
        <p:nvSpPr>
          <p:cNvPr id="2" name="Title 1"/>
          <p:cNvSpPr>
            <a:spLocks noGrp="1"/>
          </p:cNvSpPr>
          <p:nvPr>
            <p:ph type="title"/>
          </p:nvPr>
        </p:nvSpPr>
        <p:spPr/>
        <p:txBody>
          <a:bodyPr/>
          <a:lstStyle/>
          <a:p>
            <a:r>
              <a:rPr lang="en-US" dirty="0"/>
              <a:t>Ex5.10) Matlab fmincon Function </a:t>
            </a:r>
            <a:r>
              <a:rPr lang="en-US" i="1" dirty="0"/>
              <a:t>cont</a:t>
            </a:r>
            <a:r>
              <a:rPr lang="en-US" dirty="0"/>
              <a:t>.</a:t>
            </a:r>
          </a:p>
        </p:txBody>
      </p:sp>
      <p:graphicFrame>
        <p:nvGraphicFramePr>
          <p:cNvPr id="4" name="Table 3"/>
          <p:cNvGraphicFramePr>
            <a:graphicFrameLocks noGrp="1"/>
          </p:cNvGraphicFramePr>
          <p:nvPr/>
        </p:nvGraphicFramePr>
        <p:xfrm>
          <a:off x="525102" y="1397000"/>
          <a:ext cx="8175279" cy="3337560"/>
        </p:xfrm>
        <a:graphic>
          <a:graphicData uri="http://schemas.openxmlformats.org/drawingml/2006/table">
            <a:tbl>
              <a:tblPr firstRow="1" bandRow="1">
                <a:tableStyleId>{5C22544A-7EE6-4342-B048-85BDC9FD1C3A}</a:tableStyleId>
              </a:tblPr>
              <a:tblGrid>
                <a:gridCol w="2725093">
                  <a:extLst>
                    <a:ext uri="{9D8B030D-6E8A-4147-A177-3AD203B41FA5}">
                      <a16:colId xmlns:a16="http://schemas.microsoft.com/office/drawing/2014/main" val="20000"/>
                    </a:ext>
                  </a:extLst>
                </a:gridCol>
                <a:gridCol w="2725093">
                  <a:extLst>
                    <a:ext uri="{9D8B030D-6E8A-4147-A177-3AD203B41FA5}">
                      <a16:colId xmlns:a16="http://schemas.microsoft.com/office/drawing/2014/main" val="20001"/>
                    </a:ext>
                  </a:extLst>
                </a:gridCol>
                <a:gridCol w="2725093">
                  <a:extLst>
                    <a:ext uri="{9D8B030D-6E8A-4147-A177-3AD203B41FA5}">
                      <a16:colId xmlns:a16="http://schemas.microsoft.com/office/drawing/2014/main" val="20002"/>
                    </a:ext>
                  </a:extLst>
                </a:gridCol>
              </a:tblGrid>
              <a:tr h="370840">
                <a:tc>
                  <a:txBody>
                    <a:bodyPr/>
                    <a:lstStyle/>
                    <a:p>
                      <a:r>
                        <a:rPr lang="en-US" dirty="0"/>
                        <a:t>Option</a:t>
                      </a:r>
                    </a:p>
                  </a:txBody>
                  <a:tcPr/>
                </a:tc>
                <a:tc>
                  <a:txBody>
                    <a:bodyPr/>
                    <a:lstStyle/>
                    <a:p>
                      <a:r>
                        <a:rPr lang="en-US" dirty="0"/>
                        <a:t>Data</a:t>
                      </a:r>
                    </a:p>
                  </a:txBody>
                  <a:tcPr/>
                </a:tc>
                <a:tc>
                  <a:txBody>
                    <a:bodyPr/>
                    <a:lstStyle/>
                    <a:p>
                      <a:r>
                        <a:rPr lang="en-US" dirty="0"/>
                        <a:t>Meaning</a:t>
                      </a:r>
                    </a:p>
                  </a:txBody>
                  <a:tcPr/>
                </a:tc>
                <a:extLst>
                  <a:ext uri="{0D108BD9-81ED-4DB2-BD59-A6C34878D82A}">
                    <a16:rowId xmlns:a16="http://schemas.microsoft.com/office/drawing/2014/main" val="10000"/>
                  </a:ext>
                </a:extLst>
              </a:tr>
              <a:tr h="370840">
                <a:tc>
                  <a:txBody>
                    <a:bodyPr/>
                    <a:lstStyle/>
                    <a:p>
                      <a:r>
                        <a:rPr lang="en-US" dirty="0"/>
                        <a:t>Display</a:t>
                      </a:r>
                    </a:p>
                  </a:txBody>
                  <a:tcPr/>
                </a:tc>
                <a:tc>
                  <a:txBody>
                    <a:bodyPr/>
                    <a:lstStyle/>
                    <a:p>
                      <a:r>
                        <a:rPr lang="en-US" dirty="0"/>
                        <a:t>‘off’ ‘</a:t>
                      </a:r>
                      <a:r>
                        <a:rPr lang="en-US" dirty="0" err="1"/>
                        <a:t>iter</a:t>
                      </a:r>
                      <a:r>
                        <a:rPr lang="en-US" dirty="0"/>
                        <a:t>’ ‘final’ ‘notify’</a:t>
                      </a:r>
                    </a:p>
                  </a:txBody>
                  <a:tcPr/>
                </a:tc>
                <a:tc>
                  <a:txBody>
                    <a:bodyPr/>
                    <a:lstStyle/>
                    <a:p>
                      <a:r>
                        <a:rPr lang="en-US" dirty="0"/>
                        <a:t>Level of display</a:t>
                      </a:r>
                    </a:p>
                  </a:txBody>
                  <a:tcPr/>
                </a:tc>
                <a:extLst>
                  <a:ext uri="{0D108BD9-81ED-4DB2-BD59-A6C34878D82A}">
                    <a16:rowId xmlns:a16="http://schemas.microsoft.com/office/drawing/2014/main" val="10001"/>
                  </a:ext>
                </a:extLst>
              </a:tr>
              <a:tr h="370840">
                <a:tc>
                  <a:txBody>
                    <a:bodyPr/>
                    <a:lstStyle/>
                    <a:p>
                      <a:r>
                        <a:rPr lang="en-US" dirty="0" err="1"/>
                        <a:t>GradObj</a:t>
                      </a:r>
                      <a:endParaRPr lang="en-US" dirty="0"/>
                    </a:p>
                  </a:txBody>
                  <a:tcPr/>
                </a:tc>
                <a:tc>
                  <a:txBody>
                    <a:bodyPr/>
                    <a:lstStyle/>
                    <a:p>
                      <a:r>
                        <a:rPr lang="en-US" dirty="0"/>
                        <a:t>‘on’ ‘</a:t>
                      </a:r>
                      <a:r>
                        <a:rPr lang="en-US" dirty="0">
                          <a:solidFill>
                            <a:srgbClr val="FF0000"/>
                          </a:solidFill>
                        </a:rPr>
                        <a:t>off</a:t>
                      </a:r>
                      <a:r>
                        <a:rPr lang="en-US" dirty="0"/>
                        <a:t>’</a:t>
                      </a:r>
                    </a:p>
                  </a:txBody>
                  <a:tcPr/>
                </a:tc>
                <a:tc>
                  <a:txBody>
                    <a:bodyPr/>
                    <a:lstStyle/>
                    <a:p>
                      <a:r>
                        <a:rPr lang="en-US" dirty="0" err="1"/>
                        <a:t>Obj</a:t>
                      </a:r>
                      <a:r>
                        <a:rPr lang="en-US" dirty="0"/>
                        <a:t> gradient</a:t>
                      </a:r>
                    </a:p>
                  </a:txBody>
                  <a:tcPr/>
                </a:tc>
                <a:extLst>
                  <a:ext uri="{0D108BD9-81ED-4DB2-BD59-A6C34878D82A}">
                    <a16:rowId xmlns:a16="http://schemas.microsoft.com/office/drawing/2014/main" val="10002"/>
                  </a:ext>
                </a:extLst>
              </a:tr>
              <a:tr h="370840">
                <a:tc>
                  <a:txBody>
                    <a:bodyPr/>
                    <a:lstStyle/>
                    <a:p>
                      <a:r>
                        <a:rPr lang="en-US" dirty="0" err="1"/>
                        <a:t>Jacobian</a:t>
                      </a:r>
                      <a:endParaRPr lang="en-US" dirty="0"/>
                    </a:p>
                  </a:txBody>
                  <a:tcPr/>
                </a:tc>
                <a:tc>
                  <a:txBody>
                    <a:bodyPr/>
                    <a:lstStyle/>
                    <a:p>
                      <a:r>
                        <a:rPr lang="en-US" dirty="0"/>
                        <a:t>‘on’ ‘</a:t>
                      </a:r>
                      <a:r>
                        <a:rPr lang="en-US" dirty="0">
                          <a:solidFill>
                            <a:srgbClr val="FF0000"/>
                          </a:solidFill>
                        </a:rPr>
                        <a:t>off</a:t>
                      </a:r>
                      <a:r>
                        <a:rPr lang="en-US" dirty="0"/>
                        <a:t>’</a:t>
                      </a:r>
                    </a:p>
                  </a:txBody>
                  <a:tcPr/>
                </a:tc>
                <a:tc>
                  <a:txBody>
                    <a:bodyPr/>
                    <a:lstStyle/>
                    <a:p>
                      <a:r>
                        <a:rPr lang="en-US" dirty="0"/>
                        <a:t>Cons gradient</a:t>
                      </a:r>
                    </a:p>
                  </a:txBody>
                  <a:tcPr/>
                </a:tc>
                <a:extLst>
                  <a:ext uri="{0D108BD9-81ED-4DB2-BD59-A6C34878D82A}">
                    <a16:rowId xmlns:a16="http://schemas.microsoft.com/office/drawing/2014/main" val="10003"/>
                  </a:ext>
                </a:extLst>
              </a:tr>
              <a:tr h="370840">
                <a:tc>
                  <a:txBody>
                    <a:bodyPr/>
                    <a:lstStyle/>
                    <a:p>
                      <a:r>
                        <a:rPr lang="en-US" dirty="0" err="1"/>
                        <a:t>LargeScale</a:t>
                      </a:r>
                      <a:endParaRPr lang="en-US" dirty="0"/>
                    </a:p>
                  </a:txBody>
                  <a:tcPr/>
                </a:tc>
                <a:tc>
                  <a:txBody>
                    <a:bodyPr/>
                    <a:lstStyle/>
                    <a:p>
                      <a:r>
                        <a:rPr lang="en-US" dirty="0"/>
                        <a:t>‘</a:t>
                      </a:r>
                      <a:r>
                        <a:rPr lang="en-US" dirty="0">
                          <a:solidFill>
                            <a:srgbClr val="FF0000"/>
                          </a:solidFill>
                        </a:rPr>
                        <a:t>on</a:t>
                      </a:r>
                      <a:r>
                        <a:rPr lang="en-US" dirty="0"/>
                        <a:t>’ ‘off’</a:t>
                      </a:r>
                    </a:p>
                  </a:txBody>
                  <a:tcPr/>
                </a:tc>
                <a:tc>
                  <a:txBody>
                    <a:bodyPr/>
                    <a:lstStyle/>
                    <a:p>
                      <a:r>
                        <a:rPr lang="en-US" dirty="0"/>
                        <a:t>Algorithm</a:t>
                      </a:r>
                    </a:p>
                  </a:txBody>
                  <a:tcPr/>
                </a:tc>
                <a:extLst>
                  <a:ext uri="{0D108BD9-81ED-4DB2-BD59-A6C34878D82A}">
                    <a16:rowId xmlns:a16="http://schemas.microsoft.com/office/drawing/2014/main" val="10004"/>
                  </a:ext>
                </a:extLst>
              </a:tr>
              <a:tr h="370840">
                <a:tc>
                  <a:txBody>
                    <a:bodyPr/>
                    <a:lstStyle/>
                    <a:p>
                      <a:r>
                        <a:rPr lang="en-US" dirty="0" err="1"/>
                        <a:t>MaxFunEvals</a:t>
                      </a:r>
                      <a:endParaRPr lang="en-US" dirty="0"/>
                    </a:p>
                  </a:txBody>
                  <a:tcPr/>
                </a:tc>
                <a:tc>
                  <a:txBody>
                    <a:bodyPr/>
                    <a:lstStyle/>
                    <a:p>
                      <a:r>
                        <a:rPr lang="en-US" dirty="0"/>
                        <a:t>Integer</a:t>
                      </a: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err="1"/>
                        <a:t>MaxIter</a:t>
                      </a:r>
                      <a:endParaRPr lang="en-US" dirty="0"/>
                    </a:p>
                  </a:txBody>
                  <a:tcPr/>
                </a:tc>
                <a:tc>
                  <a:txBody>
                    <a:bodyPr/>
                    <a:lstStyle/>
                    <a:p>
                      <a:r>
                        <a:rPr lang="en-US" dirty="0"/>
                        <a:t>Integer</a:t>
                      </a:r>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r>
                        <a:rPr lang="en-US" dirty="0" err="1"/>
                        <a:t>TolFun</a:t>
                      </a:r>
                      <a:endParaRPr lang="en-US" dirty="0"/>
                    </a:p>
                  </a:txBody>
                  <a:tcPr/>
                </a:tc>
                <a:tc>
                  <a:txBody>
                    <a:bodyPr/>
                    <a:lstStyle/>
                    <a:p>
                      <a:r>
                        <a:rPr lang="en-US" dirty="0"/>
                        <a:t>Real</a:t>
                      </a:r>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dirty="0" err="1"/>
                        <a:t>TolX</a:t>
                      </a:r>
                      <a:endParaRPr lang="en-US" dirty="0"/>
                    </a:p>
                  </a:txBody>
                  <a:tcPr/>
                </a:tc>
                <a:tc>
                  <a:txBody>
                    <a:bodyPr/>
                    <a:lstStyle/>
                    <a:p>
                      <a:r>
                        <a:rPr lang="en-US" dirty="0"/>
                        <a:t>Real</a:t>
                      </a:r>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5884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quarter" idx="10"/>
          </p:nvPr>
        </p:nvSpPr>
        <p:spPr/>
        <p:txBody>
          <a:bodyPr>
            <a:normAutofit/>
          </a:bodyPr>
          <a:lstStyle/>
          <a:p>
            <a:pPr>
              <a:lnSpc>
                <a:spcPct val="100000"/>
              </a:lnSpc>
              <a:spcBef>
                <a:spcPts val="0"/>
              </a:spcBef>
            </a:pPr>
            <a:r>
              <a:rPr lang="en-US" sz="1800" noProof="1"/>
              <a:t>Define obj and constraint functions</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function f=quad2(x)</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global a</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f=x(1)^2+a*x(2)^2;</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end</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function [c,ceq]=ring(x)</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c(1)=10^2-x(1)^2-x(2)^2;</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c(2)=x(1)^2+x(2)^2-20^2;</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ceq=[];</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end</a:t>
            </a:r>
          </a:p>
          <a:p>
            <a:pPr>
              <a:lnSpc>
                <a:spcPct val="100000"/>
              </a:lnSpc>
              <a:spcBef>
                <a:spcPts val="0"/>
              </a:spcBef>
            </a:pPr>
            <a:r>
              <a:rPr lang="en-US" sz="1800" noProof="1"/>
              <a:t>Matlab script</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global a</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x0=[1,10];a=10;</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[x,fval,exitflag,output,lambda]=fmincon(@quad2,x0,[],[],[],[],[],[],@ring)</a:t>
            </a:r>
          </a:p>
          <a:p>
            <a:pPr>
              <a:lnSpc>
                <a:spcPct val="100000"/>
              </a:lnSpc>
              <a:spcBef>
                <a:spcPts val="0"/>
              </a:spcBef>
            </a:pPr>
            <a:r>
              <a:rPr lang="en-US" sz="1800" noProof="1"/>
              <a:t>Matlab output</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x =   10.0000    0.0000</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fval =  100.0000</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exitflag =     1</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output = </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iterations: 9</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funcCount: 36</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constrviolation: 0</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stepsize: 9.9662e-06</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algorithm: 'interior-point'</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firstorderopt: 2.0004e-06</a:t>
            </a:r>
          </a:p>
          <a:p>
            <a:pPr marL="0" indent="0">
              <a:lnSpc>
                <a:spcPct val="100000"/>
              </a:lnSpc>
              <a:spcBef>
                <a:spcPts val="0"/>
              </a:spcBef>
              <a:buNone/>
            </a:pPr>
            <a:r>
              <a:rPr lang="en-US" sz="1200" noProof="1">
                <a:latin typeface="Courier New" panose="02070309020205020404" pitchFamily="49" charset="0"/>
                <a:cs typeface="Courier New" panose="02070309020205020404" pitchFamily="49" charset="0"/>
              </a:rPr>
              <a:t>       cgiterations: 2</a:t>
            </a:r>
          </a:p>
          <a:p>
            <a:pPr marL="0" indent="0">
              <a:lnSpc>
                <a:spcPct val="100000"/>
              </a:lnSpc>
              <a:spcBef>
                <a:spcPts val="0"/>
              </a:spcBef>
              <a:buNone/>
            </a:pPr>
            <a:endParaRPr lang="en-US" sz="1200" noProof="1">
              <a:latin typeface="Courier New" panose="02070309020205020404" pitchFamily="49" charset="0"/>
              <a:cs typeface="Courier New" panose="02070309020205020404" pitchFamily="49" charset="0"/>
            </a:endParaRPr>
          </a:p>
        </p:txBody>
      </p:sp>
      <p:sp>
        <p:nvSpPr>
          <p:cNvPr id="21506" name="Rectangle 2"/>
          <p:cNvSpPr>
            <a:spLocks noGrp="1" noChangeArrowheads="1"/>
          </p:cNvSpPr>
          <p:nvPr>
            <p:ph type="title"/>
          </p:nvPr>
        </p:nvSpPr>
        <p:spPr/>
        <p:txBody>
          <a:bodyPr/>
          <a:lstStyle/>
          <a:p>
            <a:r>
              <a:rPr lang="en-US" dirty="0"/>
              <a:t>Ex5.11) Quadratic Function And Constraint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E639DEF-19FE-624F-B424-D6E6DB421767}"/>
                  </a:ext>
                </a:extLst>
              </p:cNvPr>
              <p:cNvSpPr txBox="1"/>
              <p:nvPr/>
            </p:nvSpPr>
            <p:spPr>
              <a:xfrm>
                <a:off x="4484418" y="774200"/>
                <a:ext cx="4354782" cy="878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minimize</m:t>
                      </m:r>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𝐱</m:t>
                          </m:r>
                        </m:e>
                      </m:d>
                      <m: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a:latin typeface="Cambria Math" panose="02040503050406030204" pitchFamily="18" charset="0"/>
                        </a:rPr>
                        <m:t>+</m:t>
                      </m:r>
                      <m:r>
                        <a:rPr lang="en-US" sz="2400" i="1">
                          <a:latin typeface="Cambria Math" panose="02040503050406030204" pitchFamily="18" charset="0"/>
                        </a:rPr>
                        <m:t>𝑎</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oMath>
                    <m:oMath xmlns:m="http://schemas.openxmlformats.org/officeDocument/2006/math">
                      <m:r>
                        <m:rPr>
                          <m:sty m:val="p"/>
                        </m:rPr>
                        <a:rPr lang="en-US" sz="2400" i="0">
                          <a:latin typeface="Cambria Math" panose="02040503050406030204" pitchFamily="18" charset="0"/>
                        </a:rPr>
                        <m:t>subject</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2</m:t>
                          </m:r>
                        </m:sup>
                      </m:s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20</m:t>
                          </m:r>
                        </m:e>
                        <m:sup>
                          <m:r>
                            <a:rPr lang="en-US" sz="2400" i="1">
                              <a:latin typeface="Cambria Math" panose="02040503050406030204" pitchFamily="18" charset="0"/>
                            </a:rPr>
                            <m:t>2</m:t>
                          </m:r>
                        </m:sup>
                      </m:sSup>
                    </m:oMath>
                  </m:oMathPara>
                </a14:m>
                <a:endParaRPr lang="en-US" sz="2400" dirty="0"/>
              </a:p>
            </p:txBody>
          </p:sp>
        </mc:Choice>
        <mc:Fallback xmlns="">
          <p:sp>
            <p:nvSpPr>
              <p:cNvPr id="2" name="TextBox 1">
                <a:extLst>
                  <a:ext uri="{FF2B5EF4-FFF2-40B4-BE49-F238E27FC236}">
                    <a16:creationId xmlns:a16="http://schemas.microsoft.com/office/drawing/2014/main" id="{6E639DEF-19FE-624F-B424-D6E6DB421767}"/>
                  </a:ext>
                </a:extLst>
              </p:cNvPr>
              <p:cNvSpPr txBox="1">
                <a:spLocks noRot="1" noChangeAspect="1" noMove="1" noResize="1" noEditPoints="1" noAdjustHandles="1" noChangeArrowheads="1" noChangeShapeType="1" noTextEdit="1"/>
              </p:cNvSpPr>
              <p:nvPr/>
            </p:nvSpPr>
            <p:spPr>
              <a:xfrm>
                <a:off x="4484418" y="774200"/>
                <a:ext cx="4354782" cy="878702"/>
              </a:xfrm>
              <a:prstGeom prst="rect">
                <a:avLst/>
              </a:prstGeom>
              <a:blipFill>
                <a:blip r:embed="rId3"/>
                <a:stretch>
                  <a:fillRect l="-140" b="-8333"/>
                </a:stretch>
              </a:blipFill>
            </p:spPr>
            <p:txBody>
              <a:bodyPr/>
              <a:lstStyle/>
              <a:p>
                <a:r>
                  <a:rPr lang="en-US">
                    <a:noFill/>
                  </a:rPr>
                  <a:t> </a:t>
                </a:r>
              </a:p>
            </p:txBody>
          </p:sp>
        </mc:Fallback>
      </mc:AlternateContent>
    </p:spTree>
    <p:extLst>
      <p:ext uri="{BB962C8B-B14F-4D97-AF65-F5344CB8AC3E}">
        <p14:creationId xmlns:p14="http://schemas.microsoft.com/office/powerpoint/2010/main" val="2941271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type="body" sz="quarter" idx="10"/>
          </p:nvPr>
        </p:nvSpPr>
        <p:spPr/>
        <p:txBody>
          <a:bodyPr>
            <a:normAutofit fontScale="92500"/>
          </a:bodyPr>
          <a:lstStyle/>
          <a:p>
            <a:pPr marL="0" indent="0">
              <a:spcBef>
                <a:spcPts val="1200"/>
              </a:spcBef>
              <a:buNone/>
            </a:pPr>
            <a:r>
              <a:rPr lang="en-US" dirty="0"/>
              <a:t>a=1.1;</a:t>
            </a:r>
          </a:p>
          <a:p>
            <a:pPr marL="0" indent="0">
              <a:spcBef>
                <a:spcPts val="1200"/>
              </a:spcBef>
              <a:buNone/>
            </a:pPr>
            <a:r>
              <a:rPr lang="en-US" dirty="0"/>
              <a:t>[</a:t>
            </a:r>
            <a:r>
              <a:rPr lang="en-US" dirty="0" err="1"/>
              <a:t>x,fval,flag,output,lambda</a:t>
            </a:r>
            <a:r>
              <a:rPr lang="en-US" dirty="0"/>
              <a:t>]=fmincon(@quad2,x0,[],[],[],[],[],[],@ring)</a:t>
            </a:r>
          </a:p>
          <a:p>
            <a:pPr marL="0" indent="0">
              <a:spcBef>
                <a:spcPts val="1200"/>
              </a:spcBef>
              <a:buNone/>
            </a:pPr>
            <a:r>
              <a:rPr lang="en-US" dirty="0"/>
              <a:t>Maximum number of function evaluations exceeded;</a:t>
            </a:r>
          </a:p>
          <a:p>
            <a:pPr marL="0" indent="0">
              <a:spcBef>
                <a:spcPts val="1200"/>
              </a:spcBef>
              <a:buNone/>
            </a:pPr>
            <a:r>
              <a:rPr lang="en-US" dirty="0"/>
              <a:t> increase </a:t>
            </a:r>
            <a:r>
              <a:rPr lang="en-US" dirty="0" err="1"/>
              <a:t>OPTIONS.MaxFunEvals</a:t>
            </a:r>
            <a:r>
              <a:rPr lang="en-US" dirty="0"/>
              <a:t>.</a:t>
            </a:r>
          </a:p>
          <a:p>
            <a:pPr marL="0" indent="0">
              <a:spcBef>
                <a:spcPts val="1200"/>
              </a:spcBef>
              <a:buNone/>
            </a:pPr>
            <a:r>
              <a:rPr lang="en-US" dirty="0"/>
              <a:t>x =4.6355    8.9430   </a:t>
            </a:r>
            <a:r>
              <a:rPr lang="en-US" dirty="0" err="1"/>
              <a:t>fval</a:t>
            </a:r>
            <a:r>
              <a:rPr lang="en-US" dirty="0"/>
              <a:t> =109.4628  flag=0</a:t>
            </a:r>
          </a:p>
          <a:p>
            <a:pPr marL="0" indent="0">
              <a:spcBef>
                <a:spcPts val="1200"/>
              </a:spcBef>
              <a:buNone/>
            </a:pPr>
            <a:r>
              <a:rPr lang="en-US" dirty="0"/>
              <a:t>iterations: 14</a:t>
            </a:r>
          </a:p>
          <a:p>
            <a:pPr marL="0" indent="0">
              <a:spcBef>
                <a:spcPts val="1200"/>
              </a:spcBef>
              <a:buNone/>
            </a:pPr>
            <a:r>
              <a:rPr lang="en-US" dirty="0"/>
              <a:t>       </a:t>
            </a:r>
            <a:r>
              <a:rPr lang="en-US" dirty="0" err="1"/>
              <a:t>funcCount</a:t>
            </a:r>
            <a:r>
              <a:rPr lang="en-US" dirty="0"/>
              <a:t>: 202</a:t>
            </a:r>
          </a:p>
          <a:p>
            <a:pPr marL="0" indent="0">
              <a:spcBef>
                <a:spcPts val="1200"/>
              </a:spcBef>
              <a:buNone/>
            </a:pPr>
            <a:r>
              <a:rPr lang="en-US" dirty="0"/>
              <a:t>       </a:t>
            </a:r>
            <a:r>
              <a:rPr lang="en-US" dirty="0" err="1"/>
              <a:t>lssteplength</a:t>
            </a:r>
            <a:r>
              <a:rPr lang="en-US" dirty="0"/>
              <a:t>: 9.7656e-04</a:t>
            </a:r>
          </a:p>
          <a:p>
            <a:pPr marL="0" indent="0">
              <a:spcBef>
                <a:spcPts val="1200"/>
              </a:spcBef>
              <a:buNone/>
            </a:pPr>
            <a:r>
              <a:rPr lang="en-US" dirty="0"/>
              <a:t>       </a:t>
            </a:r>
            <a:r>
              <a:rPr lang="en-US" dirty="0" err="1"/>
              <a:t>stepsize</a:t>
            </a:r>
            <a:r>
              <a:rPr lang="en-US" dirty="0"/>
              <a:t>: 2.2830</a:t>
            </a:r>
          </a:p>
          <a:p>
            <a:pPr marL="0" indent="0">
              <a:spcBef>
                <a:spcPts val="1200"/>
              </a:spcBef>
              <a:buNone/>
            </a:pPr>
            <a:r>
              <a:rPr lang="en-US" dirty="0"/>
              <a:t>       algorithm: 'medium-scale: </a:t>
            </a:r>
            <a:r>
              <a:rPr lang="en-US" dirty="0" err="1"/>
              <a:t>SQP</a:t>
            </a:r>
            <a:r>
              <a:rPr lang="en-US" dirty="0"/>
              <a:t>, Quasi-Newton, line-search'</a:t>
            </a:r>
          </a:p>
          <a:p>
            <a:pPr marL="0" indent="0">
              <a:spcBef>
                <a:spcPts val="1200"/>
              </a:spcBef>
              <a:buNone/>
            </a:pPr>
            <a:r>
              <a:rPr lang="en-US" dirty="0"/>
              <a:t>       </a:t>
            </a:r>
            <a:r>
              <a:rPr lang="en-US" dirty="0" err="1"/>
              <a:t>firstorderopt</a:t>
            </a:r>
            <a:r>
              <a:rPr lang="en-US" dirty="0"/>
              <a:t>: 5.7174</a:t>
            </a:r>
          </a:p>
          <a:p>
            <a:pPr marL="0" indent="0">
              <a:spcBef>
                <a:spcPts val="1200"/>
              </a:spcBef>
              <a:buNone/>
            </a:pPr>
            <a:r>
              <a:rPr lang="en-US" dirty="0"/>
              <a:t>       </a:t>
            </a:r>
            <a:r>
              <a:rPr lang="en-US" dirty="0" err="1"/>
              <a:t>constrviolation</a:t>
            </a:r>
            <a:r>
              <a:rPr lang="en-US" dirty="0"/>
              <a:t>: -6.6754</a:t>
            </a:r>
          </a:p>
        </p:txBody>
      </p:sp>
      <p:sp>
        <p:nvSpPr>
          <p:cNvPr id="22530" name="Title 1"/>
          <p:cNvSpPr>
            <a:spLocks noGrp="1"/>
          </p:cNvSpPr>
          <p:nvPr>
            <p:ph type="title"/>
          </p:nvPr>
        </p:nvSpPr>
        <p:spPr/>
        <p:txBody>
          <a:bodyPr/>
          <a:lstStyle/>
          <a:p>
            <a:r>
              <a:rPr lang="en-US" dirty="0"/>
              <a:t>Ex5.11) Making It Harder for fmincon</a:t>
            </a:r>
          </a:p>
        </p:txBody>
      </p:sp>
    </p:spTree>
    <p:extLst>
      <p:ext uri="{BB962C8B-B14F-4D97-AF65-F5344CB8AC3E}">
        <p14:creationId xmlns:p14="http://schemas.microsoft.com/office/powerpoint/2010/main" val="3320262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type="body" sz="quarter" idx="10"/>
          </p:nvPr>
        </p:nvSpPr>
        <p:spPr/>
        <p:txBody>
          <a:bodyPr>
            <a:normAutofit fontScale="92500"/>
          </a:bodyPr>
          <a:lstStyle/>
          <a:p>
            <a:pPr marL="0" indent="0">
              <a:spcBef>
                <a:spcPts val="1200"/>
              </a:spcBef>
              <a:buNone/>
            </a:pPr>
            <a:r>
              <a:rPr lang="en-US" dirty="0"/>
              <a:t>x0=x</a:t>
            </a:r>
          </a:p>
          <a:p>
            <a:pPr marL="0" indent="0">
              <a:spcBef>
                <a:spcPts val="1200"/>
              </a:spcBef>
              <a:buNone/>
            </a:pPr>
            <a:r>
              <a:rPr lang="en-US" dirty="0"/>
              <a:t>x0 = 4.6355    8.9430</a:t>
            </a:r>
          </a:p>
          <a:p>
            <a:pPr marL="0" indent="0">
              <a:spcBef>
                <a:spcPts val="1200"/>
              </a:spcBef>
              <a:buNone/>
            </a:pPr>
            <a:r>
              <a:rPr lang="en-US" dirty="0"/>
              <a:t>[</a:t>
            </a:r>
            <a:r>
              <a:rPr lang="en-US" dirty="0" err="1"/>
              <a:t>x,fval,flag,output,lambda</a:t>
            </a:r>
            <a:r>
              <a:rPr lang="en-US" dirty="0"/>
              <a:t>]=fmincon(@quad2,x0,[],[],[],[],[],[],@ring)</a:t>
            </a:r>
          </a:p>
          <a:p>
            <a:pPr marL="0" indent="0">
              <a:spcBef>
                <a:spcPts val="1200"/>
              </a:spcBef>
              <a:buNone/>
            </a:pPr>
            <a:r>
              <a:rPr lang="en-US" dirty="0"/>
              <a:t>x =10.0000    0.0000 </a:t>
            </a:r>
            <a:r>
              <a:rPr lang="en-US" dirty="0" err="1"/>
              <a:t>fval</a:t>
            </a:r>
            <a:r>
              <a:rPr lang="en-US" dirty="0"/>
              <a:t> =100.0000</a:t>
            </a:r>
          </a:p>
          <a:p>
            <a:pPr marL="0" indent="0">
              <a:spcBef>
                <a:spcPts val="1200"/>
              </a:spcBef>
              <a:buNone/>
            </a:pPr>
            <a:r>
              <a:rPr lang="en-US" dirty="0"/>
              <a:t>flag = 1</a:t>
            </a:r>
          </a:p>
          <a:p>
            <a:pPr marL="0" indent="0">
              <a:spcBef>
                <a:spcPts val="1200"/>
              </a:spcBef>
              <a:buNone/>
            </a:pPr>
            <a:r>
              <a:rPr lang="en-US" dirty="0"/>
              <a:t>          iterations: 15</a:t>
            </a:r>
          </a:p>
          <a:p>
            <a:pPr marL="0" indent="0">
              <a:spcBef>
                <a:spcPts val="1200"/>
              </a:spcBef>
              <a:buNone/>
            </a:pPr>
            <a:r>
              <a:rPr lang="en-US" dirty="0"/>
              <a:t>          </a:t>
            </a:r>
            <a:r>
              <a:rPr lang="en-US" dirty="0" err="1"/>
              <a:t>funcCount</a:t>
            </a:r>
            <a:r>
              <a:rPr lang="en-US" dirty="0"/>
              <a:t>: 108</a:t>
            </a:r>
          </a:p>
          <a:p>
            <a:pPr marL="0" indent="0">
              <a:spcBef>
                <a:spcPts val="1200"/>
              </a:spcBef>
              <a:buNone/>
            </a:pPr>
            <a:r>
              <a:rPr lang="en-US" dirty="0"/>
              <a:t>          </a:t>
            </a:r>
            <a:r>
              <a:rPr lang="en-US" dirty="0" err="1"/>
              <a:t>lssteplength</a:t>
            </a:r>
            <a:r>
              <a:rPr lang="en-US" dirty="0"/>
              <a:t>: 1</a:t>
            </a:r>
          </a:p>
          <a:p>
            <a:pPr marL="0" indent="0">
              <a:spcBef>
                <a:spcPts val="1200"/>
              </a:spcBef>
              <a:buNone/>
            </a:pPr>
            <a:r>
              <a:rPr lang="en-US" dirty="0"/>
              <a:t>          </a:t>
            </a:r>
            <a:r>
              <a:rPr lang="en-US" dirty="0" err="1"/>
              <a:t>stepsize</a:t>
            </a:r>
            <a:r>
              <a:rPr lang="en-US" dirty="0"/>
              <a:t>: 4.6293e-04</a:t>
            </a:r>
          </a:p>
          <a:p>
            <a:pPr marL="0" indent="0">
              <a:spcBef>
                <a:spcPts val="1200"/>
              </a:spcBef>
              <a:buNone/>
            </a:pPr>
            <a:r>
              <a:rPr lang="en-US" dirty="0"/>
              <a:t>          algorithm: 'medium-scale: </a:t>
            </a:r>
            <a:r>
              <a:rPr lang="en-US" dirty="0" err="1"/>
              <a:t>SQP</a:t>
            </a:r>
            <a:r>
              <a:rPr lang="en-US" dirty="0"/>
              <a:t>, Quasi-Newton, line-search'</a:t>
            </a:r>
          </a:p>
          <a:p>
            <a:pPr marL="0" indent="0">
              <a:spcBef>
                <a:spcPts val="1200"/>
              </a:spcBef>
              <a:buNone/>
            </a:pPr>
            <a:r>
              <a:rPr lang="en-US" dirty="0"/>
              <a:t>          </a:t>
            </a:r>
            <a:r>
              <a:rPr lang="en-US" dirty="0" err="1"/>
              <a:t>firstorderopt</a:t>
            </a:r>
            <a:r>
              <a:rPr lang="en-US" dirty="0"/>
              <a:t>: 2.2765e-07</a:t>
            </a:r>
          </a:p>
          <a:p>
            <a:pPr marL="0" indent="0">
              <a:spcBef>
                <a:spcPts val="1200"/>
              </a:spcBef>
              <a:buNone/>
            </a:pPr>
            <a:r>
              <a:rPr lang="en-US" dirty="0"/>
              <a:t>          </a:t>
            </a:r>
            <a:r>
              <a:rPr lang="en-US" dirty="0" err="1"/>
              <a:t>constrviolation</a:t>
            </a:r>
            <a:r>
              <a:rPr lang="en-US" dirty="0"/>
              <a:t>: -2.1443e-07</a:t>
            </a:r>
          </a:p>
        </p:txBody>
      </p:sp>
      <p:sp>
        <p:nvSpPr>
          <p:cNvPr id="23554" name="Title 1"/>
          <p:cNvSpPr>
            <a:spLocks noGrp="1"/>
          </p:cNvSpPr>
          <p:nvPr>
            <p:ph type="title"/>
          </p:nvPr>
        </p:nvSpPr>
        <p:spPr/>
        <p:txBody>
          <a:bodyPr/>
          <a:lstStyle/>
          <a:p>
            <a:r>
              <a:rPr lang="en-US" dirty="0"/>
              <a:t>Restart Sometimes Helps</a:t>
            </a:r>
          </a:p>
        </p:txBody>
      </p:sp>
    </p:spTree>
    <p:extLst>
      <p:ext uri="{BB962C8B-B14F-4D97-AF65-F5344CB8AC3E}">
        <p14:creationId xmlns:p14="http://schemas.microsoft.com/office/powerpoint/2010/main" val="794731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Minimize the weight of ten-bar truss. Design variables are cross-sectional areas (A</a:t>
            </a:r>
            <a:r>
              <a:rPr lang="en-US" baseline="-25000" dirty="0"/>
              <a:t>1</a:t>
            </a:r>
            <a:r>
              <a:rPr lang="en-US" dirty="0"/>
              <a:t> ~ A</a:t>
            </a:r>
            <a:r>
              <a:rPr lang="en-US" baseline="-25000" dirty="0"/>
              <a:t>10</a:t>
            </a:r>
            <a:r>
              <a:rPr lang="en-US" dirty="0"/>
              <a:t>)</a:t>
            </a:r>
          </a:p>
          <a:p>
            <a:r>
              <a:rPr lang="en-US" dirty="0"/>
              <a:t>Minimum area = 0.1in</a:t>
            </a:r>
            <a:r>
              <a:rPr lang="en-US" baseline="30000" dirty="0"/>
              <a:t>2</a:t>
            </a:r>
            <a:r>
              <a:rPr lang="en-US" dirty="0"/>
              <a:t>, b = 360 in., P</a:t>
            </a:r>
            <a:r>
              <a:rPr lang="en-US" baseline="-25000" dirty="0"/>
              <a:t>1</a:t>
            </a:r>
            <a:r>
              <a:rPr lang="en-US" dirty="0"/>
              <a:t> = P</a:t>
            </a:r>
            <a:r>
              <a:rPr lang="en-US" baseline="-25000" dirty="0"/>
              <a:t>2</a:t>
            </a:r>
            <a:r>
              <a:rPr lang="en-US" dirty="0"/>
              <a:t> = 66.67 kips.</a:t>
            </a:r>
          </a:p>
          <a:p>
            <a:r>
              <a:rPr lang="en-US" dirty="0"/>
              <a:t>All members has stress </a:t>
            </a:r>
            <a:r>
              <a:rPr lang="en-US" dirty="0" err="1"/>
              <a:t>allowables</a:t>
            </a:r>
            <a:r>
              <a:rPr lang="en-US" dirty="0"/>
              <a:t> (25ksi), except for member 9 (75 </a:t>
            </a:r>
            <a:r>
              <a:rPr lang="en-US" dirty="0" err="1"/>
              <a:t>ksi</a:t>
            </a:r>
            <a:r>
              <a:rPr lang="en-US" dirty="0"/>
              <a:t>)</a:t>
            </a:r>
          </a:p>
          <a:p>
            <a:r>
              <a:rPr lang="en-US" dirty="0"/>
              <a:t>P1 = P2 = 100kip</a:t>
            </a:r>
          </a:p>
        </p:txBody>
      </p:sp>
      <p:sp>
        <p:nvSpPr>
          <p:cNvPr id="2" name="Title 1"/>
          <p:cNvSpPr>
            <a:spLocks noGrp="1"/>
          </p:cNvSpPr>
          <p:nvPr>
            <p:ph type="title"/>
          </p:nvPr>
        </p:nvSpPr>
        <p:spPr/>
        <p:txBody>
          <a:bodyPr/>
          <a:lstStyle/>
          <a:p>
            <a:r>
              <a:rPr lang="en-US" dirty="0"/>
              <a:t>Exercise: Ten-bar Truss</a:t>
            </a:r>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5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5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5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58"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60"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62"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64"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 name="Picture 2" descr="truss_2"/>
          <p:cNvPicPr>
            <a:picLocks noChangeAspect="1" noChangeArrowheads="1"/>
          </p:cNvPicPr>
          <p:nvPr/>
        </p:nvPicPr>
        <p:blipFill>
          <a:blip r:embed="rId3" cstate="print"/>
          <a:srcRect/>
          <a:stretch>
            <a:fillRect/>
          </a:stretch>
        </p:blipFill>
        <p:spPr bwMode="auto">
          <a:xfrm>
            <a:off x="226336" y="3103451"/>
            <a:ext cx="4476750" cy="33528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27FD7E-4397-A423-6B04-515E03A6470F}"/>
                  </a:ext>
                </a:extLst>
              </p:cNvPr>
              <p:cNvSpPr txBox="1"/>
              <p:nvPr/>
            </p:nvSpPr>
            <p:spPr>
              <a:xfrm>
                <a:off x="4863942" y="2647838"/>
                <a:ext cx="3798669" cy="7481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11</m:t>
                          </m:r>
                        </m:sub>
                      </m:sSub>
                      <m:r>
                        <a:rPr lang="en-US" i="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1</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3</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5</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7</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8</m:t>
                                  </m:r>
                                </m:sub>
                              </m:sSub>
                            </m:den>
                          </m:f>
                        </m:e>
                      </m:d>
                    </m:oMath>
                  </m:oMathPara>
                </a14:m>
                <a:endParaRPr lang="en-US" dirty="0"/>
              </a:p>
            </p:txBody>
          </p:sp>
        </mc:Choice>
        <mc:Fallback xmlns="">
          <p:sp>
            <p:nvSpPr>
              <p:cNvPr id="4" name="TextBox 3">
                <a:extLst>
                  <a:ext uri="{FF2B5EF4-FFF2-40B4-BE49-F238E27FC236}">
                    <a16:creationId xmlns:a16="http://schemas.microsoft.com/office/drawing/2014/main" id="{7127FD7E-4397-A423-6B04-515E03A6470F}"/>
                  </a:ext>
                </a:extLst>
              </p:cNvPr>
              <p:cNvSpPr txBox="1">
                <a:spLocks noRot="1" noChangeAspect="1" noMove="1" noResize="1" noEditPoints="1" noAdjustHandles="1" noChangeArrowheads="1" noChangeShapeType="1" noTextEdit="1"/>
              </p:cNvSpPr>
              <p:nvPr/>
            </p:nvSpPr>
            <p:spPr>
              <a:xfrm>
                <a:off x="4863942" y="2647838"/>
                <a:ext cx="3798669" cy="7481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6D3EECC-45BE-5A58-512E-8B6B12DD0EB1}"/>
                  </a:ext>
                </a:extLst>
              </p:cNvPr>
              <p:cNvSpPr txBox="1"/>
              <p:nvPr/>
            </p:nvSpPr>
            <p:spPr>
              <a:xfrm>
                <a:off x="4863942" y="3317780"/>
                <a:ext cx="1748492"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21</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5</m:t>
                              </m:r>
                            </m:sub>
                          </m:sSub>
                        </m:den>
                      </m:f>
                    </m:oMath>
                  </m:oMathPara>
                </a14:m>
                <a:endParaRPr lang="en-US" dirty="0"/>
              </a:p>
            </p:txBody>
          </p:sp>
        </mc:Choice>
        <mc:Fallback xmlns="">
          <p:sp>
            <p:nvSpPr>
              <p:cNvPr id="5" name="TextBox 4">
                <a:extLst>
                  <a:ext uri="{FF2B5EF4-FFF2-40B4-BE49-F238E27FC236}">
                    <a16:creationId xmlns:a16="http://schemas.microsoft.com/office/drawing/2014/main" id="{F6D3EECC-45BE-5A58-512E-8B6B12DD0EB1}"/>
                  </a:ext>
                </a:extLst>
              </p:cNvPr>
              <p:cNvSpPr txBox="1">
                <a:spLocks noRot="1" noChangeAspect="1" noMove="1" noResize="1" noEditPoints="1" noAdjustHandles="1" noChangeArrowheads="1" noChangeShapeType="1" noTextEdit="1"/>
              </p:cNvSpPr>
              <p:nvPr/>
            </p:nvSpPr>
            <p:spPr>
              <a:xfrm>
                <a:off x="4863942" y="3317780"/>
                <a:ext cx="1748492" cy="6597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478F6E4-16F2-B9BE-6603-F4A14C02F305}"/>
                  </a:ext>
                </a:extLst>
              </p:cNvPr>
              <p:cNvSpPr txBox="1"/>
              <p:nvPr/>
            </p:nvSpPr>
            <p:spPr>
              <a:xfrm>
                <a:off x="4863942" y="3855185"/>
                <a:ext cx="4338239" cy="7481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22</m:t>
                          </m:r>
                        </m:sub>
                      </m:sSub>
                      <m:r>
                        <a:rPr lang="en-US" i="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2</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4</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5</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6</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9</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10</m:t>
                                  </m:r>
                                </m:sub>
                              </m:sSub>
                            </m:den>
                          </m:f>
                        </m:e>
                      </m:d>
                    </m:oMath>
                  </m:oMathPara>
                </a14:m>
                <a:endParaRPr lang="en-US" dirty="0"/>
              </a:p>
            </p:txBody>
          </p:sp>
        </mc:Choice>
        <mc:Fallback xmlns="">
          <p:sp>
            <p:nvSpPr>
              <p:cNvPr id="6" name="TextBox 5">
                <a:extLst>
                  <a:ext uri="{FF2B5EF4-FFF2-40B4-BE49-F238E27FC236}">
                    <a16:creationId xmlns:a16="http://schemas.microsoft.com/office/drawing/2014/main" id="{D478F6E4-16F2-B9BE-6603-F4A14C02F305}"/>
                  </a:ext>
                </a:extLst>
              </p:cNvPr>
              <p:cNvSpPr txBox="1">
                <a:spLocks noRot="1" noChangeAspect="1" noMove="1" noResize="1" noEditPoints="1" noAdjustHandles="1" noChangeArrowheads="1" noChangeShapeType="1" noTextEdit="1"/>
              </p:cNvSpPr>
              <p:nvPr/>
            </p:nvSpPr>
            <p:spPr>
              <a:xfrm>
                <a:off x="4863942" y="3855185"/>
                <a:ext cx="4338239" cy="7481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DD52C0-820C-30C7-1A74-63605ADA3CF1}"/>
                  </a:ext>
                </a:extLst>
              </p:cNvPr>
              <p:cNvSpPr txBox="1"/>
              <p:nvPr/>
            </p:nvSpPr>
            <p:spPr>
              <a:xfrm>
                <a:off x="4449790" y="4741089"/>
                <a:ext cx="4752391" cy="810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1</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1</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1</m:t>
                                  </m:r>
                                </m:sub>
                              </m:sSub>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3</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5</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7</m:t>
                                  </m:r>
                                </m:sub>
                              </m:sSub>
                            </m:den>
                          </m:f>
                        </m:e>
                      </m:d>
                    </m:oMath>
                  </m:oMathPara>
                </a14:m>
                <a:endParaRPr lang="en-US" dirty="0"/>
              </a:p>
            </p:txBody>
          </p:sp>
        </mc:Choice>
        <mc:Fallback xmlns="">
          <p:sp>
            <p:nvSpPr>
              <p:cNvPr id="7" name="TextBox 6">
                <a:extLst>
                  <a:ext uri="{FF2B5EF4-FFF2-40B4-BE49-F238E27FC236}">
                    <a16:creationId xmlns:a16="http://schemas.microsoft.com/office/drawing/2014/main" id="{53DD52C0-820C-30C7-1A74-63605ADA3CF1}"/>
                  </a:ext>
                </a:extLst>
              </p:cNvPr>
              <p:cNvSpPr txBox="1">
                <a:spLocks noRot="1" noChangeAspect="1" noMove="1" noResize="1" noEditPoints="1" noAdjustHandles="1" noChangeArrowheads="1" noChangeShapeType="1" noTextEdit="1"/>
              </p:cNvSpPr>
              <p:nvPr/>
            </p:nvSpPr>
            <p:spPr>
              <a:xfrm>
                <a:off x="4449790" y="4741089"/>
                <a:ext cx="4752391" cy="81073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2C533B-51AB-5544-0A0D-054D0590B377}"/>
                  </a:ext>
                </a:extLst>
              </p:cNvPr>
              <p:cNvSpPr txBox="1"/>
              <p:nvPr/>
            </p:nvSpPr>
            <p:spPr>
              <a:xfrm>
                <a:off x="4865292" y="5551824"/>
                <a:ext cx="3029740" cy="810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2</m:t>
                          </m:r>
                        </m:sub>
                      </m:sSub>
                      <m:r>
                        <a:rPr lang="en-US" i="0">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4</m:t>
                                  </m:r>
                                </m:sub>
                              </m:sSub>
                            </m:den>
                          </m:f>
                          <m:r>
                            <a:rPr lang="en-US" i="0">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5</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9</m:t>
                                  </m:r>
                                </m:sub>
                              </m:sSub>
                            </m:den>
                          </m:f>
                        </m:e>
                      </m:d>
                    </m:oMath>
                  </m:oMathPara>
                </a14:m>
                <a:endParaRPr lang="en-US" dirty="0"/>
              </a:p>
            </p:txBody>
          </p:sp>
        </mc:Choice>
        <mc:Fallback xmlns="">
          <p:sp>
            <p:nvSpPr>
              <p:cNvPr id="8" name="TextBox 7">
                <a:extLst>
                  <a:ext uri="{FF2B5EF4-FFF2-40B4-BE49-F238E27FC236}">
                    <a16:creationId xmlns:a16="http://schemas.microsoft.com/office/drawing/2014/main" id="{312C533B-51AB-5544-0A0D-054D0590B377}"/>
                  </a:ext>
                </a:extLst>
              </p:cNvPr>
              <p:cNvSpPr txBox="1">
                <a:spLocks noRot="1" noChangeAspect="1" noMove="1" noResize="1" noEditPoints="1" noAdjustHandles="1" noChangeArrowheads="1" noChangeShapeType="1" noTextEdit="1"/>
              </p:cNvSpPr>
              <p:nvPr/>
            </p:nvSpPr>
            <p:spPr>
              <a:xfrm>
                <a:off x="4865292" y="5551824"/>
                <a:ext cx="3029740" cy="81073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2877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84032" y="702734"/>
            <a:ext cx="8534400" cy="5626600"/>
          </a:xfrm>
        </p:spPr>
        <p:txBody>
          <a:bodyPr>
            <a:normAutofit/>
          </a:bodyPr>
          <a:lstStyle/>
          <a:p>
            <a:r>
              <a:rPr lang="en-US" dirty="0"/>
              <a:t>Analytical method of calculating member forces </a:t>
            </a:r>
          </a:p>
          <a:p>
            <a:endParaRPr lang="en-US" dirty="0"/>
          </a:p>
          <a:p>
            <a:endParaRPr lang="en-US" dirty="0"/>
          </a:p>
          <a:p>
            <a:endParaRPr lang="en-US" dirty="0"/>
          </a:p>
          <a:p>
            <a:endParaRPr lang="en-US" dirty="0"/>
          </a:p>
          <a:p>
            <a:endParaRPr lang="en-US" dirty="0"/>
          </a:p>
          <a:p>
            <a:endParaRPr lang="en-US" dirty="0"/>
          </a:p>
          <a:p>
            <a:endParaRPr lang="en-US" dirty="0"/>
          </a:p>
          <a:p>
            <a:r>
              <a:rPr lang="en-US" dirty="0"/>
              <a:t>Stresses by dividing by cross-sectional area</a:t>
            </a:r>
          </a:p>
          <a:p>
            <a:r>
              <a:rPr lang="en-US" dirty="0"/>
              <a:t>We will practice FEA version later</a:t>
            </a:r>
          </a:p>
        </p:txBody>
      </p:sp>
      <p:sp>
        <p:nvSpPr>
          <p:cNvPr id="2" name="Title 1"/>
          <p:cNvSpPr>
            <a:spLocks noGrp="1"/>
          </p:cNvSpPr>
          <p:nvPr>
            <p:ph type="title"/>
          </p:nvPr>
        </p:nvSpPr>
        <p:spPr/>
        <p:txBody>
          <a:bodyPr/>
          <a:lstStyle/>
          <a:p>
            <a:r>
              <a:rPr lang="en-US" dirty="0"/>
              <a:t>Exercise: Ten-bar Truss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35F2FF8-2EB3-CD0C-2BB5-599A14738A0B}"/>
                  </a:ext>
                </a:extLst>
              </p:cNvPr>
              <p:cNvSpPr txBox="1"/>
              <p:nvPr/>
            </p:nvSpPr>
            <p:spPr>
              <a:xfrm>
                <a:off x="1041221" y="1182426"/>
                <a:ext cx="2387513" cy="6635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8</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21</m:t>
                              </m:r>
                            </m:sub>
                          </m:sSub>
                        </m:den>
                      </m:f>
                    </m:oMath>
                  </m:oMathPara>
                </a14:m>
                <a:endParaRPr lang="en-US" dirty="0"/>
              </a:p>
            </p:txBody>
          </p:sp>
        </mc:Choice>
        <mc:Fallback xmlns="">
          <p:sp>
            <p:nvSpPr>
              <p:cNvPr id="4" name="TextBox 3">
                <a:extLst>
                  <a:ext uri="{FF2B5EF4-FFF2-40B4-BE49-F238E27FC236}">
                    <a16:creationId xmlns:a16="http://schemas.microsoft.com/office/drawing/2014/main" id="{435F2FF8-2EB3-CD0C-2BB5-599A14738A0B}"/>
                  </a:ext>
                </a:extLst>
              </p:cNvPr>
              <p:cNvSpPr txBox="1">
                <a:spLocks noRot="1" noChangeAspect="1" noMove="1" noResize="1" noEditPoints="1" noAdjustHandles="1" noChangeArrowheads="1" noChangeShapeType="1" noTextEdit="1"/>
              </p:cNvSpPr>
              <p:nvPr/>
            </p:nvSpPr>
            <p:spPr>
              <a:xfrm>
                <a:off x="1041221" y="1182426"/>
                <a:ext cx="2387513" cy="663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78F26D-1C4F-04BD-553C-6F3C587E269B}"/>
                  </a:ext>
                </a:extLst>
              </p:cNvPr>
              <p:cNvSpPr txBox="1"/>
              <p:nvPr/>
            </p:nvSpPr>
            <p:spPr>
              <a:xfrm>
                <a:off x="994990" y="1944008"/>
                <a:ext cx="2479974" cy="6635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10</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21</m:t>
                              </m:r>
                            </m:sub>
                          </m:sSub>
                        </m:den>
                      </m:f>
                    </m:oMath>
                  </m:oMathPara>
                </a14:m>
                <a:endParaRPr lang="en-US" dirty="0"/>
              </a:p>
            </p:txBody>
          </p:sp>
        </mc:Choice>
        <mc:Fallback xmlns="">
          <p:sp>
            <p:nvSpPr>
              <p:cNvPr id="5" name="TextBox 4">
                <a:extLst>
                  <a:ext uri="{FF2B5EF4-FFF2-40B4-BE49-F238E27FC236}">
                    <a16:creationId xmlns:a16="http://schemas.microsoft.com/office/drawing/2014/main" id="{B678F26D-1C4F-04BD-553C-6F3C587E269B}"/>
                  </a:ext>
                </a:extLst>
              </p:cNvPr>
              <p:cNvSpPr txBox="1">
                <a:spLocks noRot="1" noChangeAspect="1" noMove="1" noResize="1" noEditPoints="1" noAdjustHandles="1" noChangeArrowheads="1" noChangeShapeType="1" noTextEdit="1"/>
              </p:cNvSpPr>
              <p:nvPr/>
            </p:nvSpPr>
            <p:spPr>
              <a:xfrm>
                <a:off x="994990" y="1944008"/>
                <a:ext cx="2479974" cy="6635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7DF7DDC-890D-E568-1B09-78CC75F288D0}"/>
                  </a:ext>
                </a:extLst>
              </p:cNvPr>
              <p:cNvSpPr txBox="1"/>
              <p:nvPr/>
            </p:nvSpPr>
            <p:spPr>
              <a:xfrm>
                <a:off x="1305300" y="2705590"/>
                <a:ext cx="1859355"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en>
                      </m:f>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8</m:t>
                          </m:r>
                        </m:sub>
                      </m:sSub>
                    </m:oMath>
                  </m:oMathPara>
                </a14:m>
                <a:endParaRPr lang="en-US" dirty="0"/>
              </a:p>
            </p:txBody>
          </p:sp>
        </mc:Choice>
        <mc:Fallback xmlns="">
          <p:sp>
            <p:nvSpPr>
              <p:cNvPr id="6" name="TextBox 5">
                <a:extLst>
                  <a:ext uri="{FF2B5EF4-FFF2-40B4-BE49-F238E27FC236}">
                    <a16:creationId xmlns:a16="http://schemas.microsoft.com/office/drawing/2014/main" id="{67DF7DDC-890D-E568-1B09-78CC75F288D0}"/>
                  </a:ext>
                </a:extLst>
              </p:cNvPr>
              <p:cNvSpPr txBox="1">
                <a:spLocks noRot="1" noChangeAspect="1" noMove="1" noResize="1" noEditPoints="1" noAdjustHandles="1" noChangeArrowheads="1" noChangeShapeType="1" noTextEdit="1"/>
              </p:cNvSpPr>
              <p:nvPr/>
            </p:nvSpPr>
            <p:spPr>
              <a:xfrm>
                <a:off x="1305300" y="2705590"/>
                <a:ext cx="1859355" cy="6646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7FAA7F-669F-13C4-FD6D-01D8FE9F9773}"/>
                  </a:ext>
                </a:extLst>
              </p:cNvPr>
              <p:cNvSpPr txBox="1"/>
              <p:nvPr/>
            </p:nvSpPr>
            <p:spPr>
              <a:xfrm>
                <a:off x="1401063" y="3468198"/>
                <a:ext cx="1667829"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en>
                      </m:f>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10</m:t>
                          </m:r>
                        </m:sub>
                      </m:sSub>
                    </m:oMath>
                  </m:oMathPara>
                </a14:m>
                <a:endParaRPr lang="en-US" dirty="0"/>
              </a:p>
            </p:txBody>
          </p:sp>
        </mc:Choice>
        <mc:Fallback xmlns="">
          <p:sp>
            <p:nvSpPr>
              <p:cNvPr id="7" name="TextBox 6">
                <a:extLst>
                  <a:ext uri="{FF2B5EF4-FFF2-40B4-BE49-F238E27FC236}">
                    <a16:creationId xmlns:a16="http://schemas.microsoft.com/office/drawing/2014/main" id="{107FAA7F-669F-13C4-FD6D-01D8FE9F9773}"/>
                  </a:ext>
                </a:extLst>
              </p:cNvPr>
              <p:cNvSpPr txBox="1">
                <a:spLocks noRot="1" noChangeAspect="1" noMove="1" noResize="1" noEditPoints="1" noAdjustHandles="1" noChangeArrowheads="1" noChangeShapeType="1" noTextEdit="1"/>
              </p:cNvSpPr>
              <p:nvPr/>
            </p:nvSpPr>
            <p:spPr>
              <a:xfrm>
                <a:off x="1401063" y="3468198"/>
                <a:ext cx="1667829" cy="6646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4FAB20-9C19-5232-FAD9-72C2A1493210}"/>
                  </a:ext>
                </a:extLst>
              </p:cNvPr>
              <p:cNvSpPr txBox="1"/>
              <p:nvPr/>
            </p:nvSpPr>
            <p:spPr>
              <a:xfrm>
                <a:off x="904164" y="4230807"/>
                <a:ext cx="2661626"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1</m:t>
                          </m:r>
                        </m:sub>
                      </m:sSub>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en>
                      </m:f>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8</m:t>
                          </m:r>
                        </m:sub>
                      </m:sSub>
                    </m:oMath>
                  </m:oMathPara>
                </a14:m>
                <a:endParaRPr lang="en-US" dirty="0"/>
              </a:p>
            </p:txBody>
          </p:sp>
        </mc:Choice>
        <mc:Fallback xmlns="">
          <p:sp>
            <p:nvSpPr>
              <p:cNvPr id="8" name="TextBox 7">
                <a:extLst>
                  <a:ext uri="{FF2B5EF4-FFF2-40B4-BE49-F238E27FC236}">
                    <a16:creationId xmlns:a16="http://schemas.microsoft.com/office/drawing/2014/main" id="{AC4FAB20-9C19-5232-FAD9-72C2A1493210}"/>
                  </a:ext>
                </a:extLst>
              </p:cNvPr>
              <p:cNvSpPr txBox="1">
                <a:spLocks noRot="1" noChangeAspect="1" noMove="1" noResize="1" noEditPoints="1" noAdjustHandles="1" noChangeArrowheads="1" noChangeShapeType="1" noTextEdit="1"/>
              </p:cNvSpPr>
              <p:nvPr/>
            </p:nvSpPr>
            <p:spPr>
              <a:xfrm>
                <a:off x="904164" y="4230807"/>
                <a:ext cx="2661626" cy="6646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12926E8-1957-E39A-6F45-AF004A8D8577}"/>
                  </a:ext>
                </a:extLst>
              </p:cNvPr>
              <p:cNvSpPr txBox="1"/>
              <p:nvPr/>
            </p:nvSpPr>
            <p:spPr>
              <a:xfrm>
                <a:off x="4772057" y="1181913"/>
                <a:ext cx="2130263"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en>
                      </m:f>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10</m:t>
                          </m:r>
                        </m:sub>
                      </m:sSub>
                    </m:oMath>
                  </m:oMathPara>
                </a14:m>
                <a:endParaRPr lang="en-US" dirty="0"/>
              </a:p>
            </p:txBody>
          </p:sp>
        </mc:Choice>
        <mc:Fallback xmlns="">
          <p:sp>
            <p:nvSpPr>
              <p:cNvPr id="9" name="TextBox 8">
                <a:extLst>
                  <a:ext uri="{FF2B5EF4-FFF2-40B4-BE49-F238E27FC236}">
                    <a16:creationId xmlns:a16="http://schemas.microsoft.com/office/drawing/2014/main" id="{312926E8-1957-E39A-6F45-AF004A8D8577}"/>
                  </a:ext>
                </a:extLst>
              </p:cNvPr>
              <p:cNvSpPr txBox="1">
                <a:spLocks noRot="1" noChangeAspect="1" noMove="1" noResize="1" noEditPoints="1" noAdjustHandles="1" noChangeArrowheads="1" noChangeShapeType="1" noTextEdit="1"/>
              </p:cNvSpPr>
              <p:nvPr/>
            </p:nvSpPr>
            <p:spPr>
              <a:xfrm>
                <a:off x="4772057" y="1181913"/>
                <a:ext cx="2130263" cy="6646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B0C2BDA-D271-F7AC-B8B9-3BE9B1B5BCE3}"/>
                  </a:ext>
                </a:extLst>
              </p:cNvPr>
              <p:cNvSpPr txBox="1"/>
              <p:nvPr/>
            </p:nvSpPr>
            <p:spPr>
              <a:xfrm>
                <a:off x="4346812" y="2042625"/>
                <a:ext cx="2980752"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5</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en>
                      </m:f>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8</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en>
                      </m:f>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10</m:t>
                          </m:r>
                        </m:sub>
                      </m:sSub>
                    </m:oMath>
                  </m:oMathPara>
                </a14:m>
                <a:endParaRPr lang="en-US" dirty="0"/>
              </a:p>
            </p:txBody>
          </p:sp>
        </mc:Choice>
        <mc:Fallback xmlns="">
          <p:sp>
            <p:nvSpPr>
              <p:cNvPr id="10" name="TextBox 9">
                <a:extLst>
                  <a:ext uri="{FF2B5EF4-FFF2-40B4-BE49-F238E27FC236}">
                    <a16:creationId xmlns:a16="http://schemas.microsoft.com/office/drawing/2014/main" id="{DB0C2BDA-D271-F7AC-B8B9-3BE9B1B5BCE3}"/>
                  </a:ext>
                </a:extLst>
              </p:cNvPr>
              <p:cNvSpPr txBox="1">
                <a:spLocks noRot="1" noChangeAspect="1" noMove="1" noResize="1" noEditPoints="1" noAdjustHandles="1" noChangeArrowheads="1" noChangeShapeType="1" noTextEdit="1"/>
              </p:cNvSpPr>
              <p:nvPr/>
            </p:nvSpPr>
            <p:spPr>
              <a:xfrm>
                <a:off x="4346812" y="2042625"/>
                <a:ext cx="2980752" cy="66460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57B3F-5FE9-1E14-8C8E-1D5EAB0398E6}"/>
                  </a:ext>
                </a:extLst>
              </p:cNvPr>
              <p:cNvSpPr txBox="1"/>
              <p:nvPr/>
            </p:nvSpPr>
            <p:spPr>
              <a:xfrm>
                <a:off x="5003274" y="2903337"/>
                <a:ext cx="1667829"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6</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en>
                      </m:f>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10</m:t>
                          </m:r>
                        </m:sub>
                      </m:sSub>
                    </m:oMath>
                  </m:oMathPara>
                </a14:m>
                <a:endParaRPr lang="en-US" dirty="0"/>
              </a:p>
            </p:txBody>
          </p:sp>
        </mc:Choice>
        <mc:Fallback xmlns="">
          <p:sp>
            <p:nvSpPr>
              <p:cNvPr id="11" name="TextBox 10">
                <a:extLst>
                  <a:ext uri="{FF2B5EF4-FFF2-40B4-BE49-F238E27FC236}">
                    <a16:creationId xmlns:a16="http://schemas.microsoft.com/office/drawing/2014/main" id="{2B957B3F-5FE9-1E14-8C8E-1D5EAB0398E6}"/>
                  </a:ext>
                </a:extLst>
              </p:cNvPr>
              <p:cNvSpPr txBox="1">
                <a:spLocks noRot="1" noChangeAspect="1" noMove="1" noResize="1" noEditPoints="1" noAdjustHandles="1" noChangeArrowheads="1" noChangeShapeType="1" noTextEdit="1"/>
              </p:cNvSpPr>
              <p:nvPr/>
            </p:nvSpPr>
            <p:spPr>
              <a:xfrm>
                <a:off x="5003274" y="2903337"/>
                <a:ext cx="1667829" cy="66460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693281-83B1-0265-974D-97684DF0CD7C}"/>
                  </a:ext>
                </a:extLst>
              </p:cNvPr>
              <p:cNvSpPr txBox="1"/>
              <p:nvPr/>
            </p:nvSpPr>
            <p:spPr>
              <a:xfrm>
                <a:off x="4580498" y="3764049"/>
                <a:ext cx="2513380"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7</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8</m:t>
                          </m:r>
                        </m:sub>
                      </m:sSub>
                    </m:oMath>
                  </m:oMathPara>
                </a14:m>
                <a:endParaRPr lang="en-US" dirty="0"/>
              </a:p>
            </p:txBody>
          </p:sp>
        </mc:Choice>
        <mc:Fallback xmlns="">
          <p:sp>
            <p:nvSpPr>
              <p:cNvPr id="12" name="TextBox 11">
                <a:extLst>
                  <a:ext uri="{FF2B5EF4-FFF2-40B4-BE49-F238E27FC236}">
                    <a16:creationId xmlns:a16="http://schemas.microsoft.com/office/drawing/2014/main" id="{3A693281-83B1-0265-974D-97684DF0CD7C}"/>
                  </a:ext>
                </a:extLst>
              </p:cNvPr>
              <p:cNvSpPr txBox="1">
                <a:spLocks noRot="1" noChangeAspect="1" noMove="1" noResize="1" noEditPoints="1" noAdjustHandles="1" noChangeArrowheads="1" noChangeShapeType="1" noTextEdit="1"/>
              </p:cNvSpPr>
              <p:nvPr/>
            </p:nvSpPr>
            <p:spPr>
              <a:xfrm>
                <a:off x="4580498" y="3764049"/>
                <a:ext cx="2513380" cy="40197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8966F57-FC8B-7E49-75DE-99A9784026C9}"/>
                  </a:ext>
                </a:extLst>
              </p:cNvPr>
              <p:cNvSpPr txBox="1"/>
              <p:nvPr/>
            </p:nvSpPr>
            <p:spPr>
              <a:xfrm>
                <a:off x="4880260" y="4362125"/>
                <a:ext cx="1913857"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9</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10</m:t>
                          </m:r>
                        </m:sub>
                      </m:sSub>
                    </m:oMath>
                  </m:oMathPara>
                </a14:m>
                <a:endParaRPr lang="en-US" dirty="0"/>
              </a:p>
            </p:txBody>
          </p:sp>
        </mc:Choice>
        <mc:Fallback xmlns="">
          <p:sp>
            <p:nvSpPr>
              <p:cNvPr id="13" name="TextBox 12">
                <a:extLst>
                  <a:ext uri="{FF2B5EF4-FFF2-40B4-BE49-F238E27FC236}">
                    <a16:creationId xmlns:a16="http://schemas.microsoft.com/office/drawing/2014/main" id="{F8966F57-FC8B-7E49-75DE-99A9784026C9}"/>
                  </a:ext>
                </a:extLst>
              </p:cNvPr>
              <p:cNvSpPr txBox="1">
                <a:spLocks noRot="1" noChangeAspect="1" noMove="1" noResize="1" noEditPoints="1" noAdjustHandles="1" noChangeArrowheads="1" noChangeShapeType="1" noTextEdit="1"/>
              </p:cNvSpPr>
              <p:nvPr/>
            </p:nvSpPr>
            <p:spPr>
              <a:xfrm>
                <a:off x="4880260" y="4362125"/>
                <a:ext cx="1913857" cy="40197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4493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Make Matlab codes for </a:t>
            </a:r>
            <a:r>
              <a:rPr lang="en-US" dirty="0" err="1"/>
              <a:t>objfun</a:t>
            </a:r>
            <a:r>
              <a:rPr lang="en-US" dirty="0"/>
              <a:t> and </a:t>
            </a:r>
            <a:r>
              <a:rPr lang="en-US" dirty="0" err="1"/>
              <a:t>confun</a:t>
            </a:r>
            <a:r>
              <a:rPr lang="en-US" dirty="0"/>
              <a:t> for ten-bar truss</a:t>
            </a:r>
          </a:p>
          <a:p>
            <a:pPr lvl="1"/>
            <a:r>
              <a:rPr lang="en-US" dirty="0"/>
              <a:t>Objective: minimize weight (volume) of truss</a:t>
            </a:r>
          </a:p>
          <a:p>
            <a:pPr lvl="1"/>
            <a:r>
              <a:rPr lang="en-US" dirty="0"/>
              <a:t>Constraints: member stress(</a:t>
            </a:r>
            <a:r>
              <a:rPr lang="en-US" dirty="0" err="1"/>
              <a:t>i</a:t>
            </a:r>
            <a:r>
              <a:rPr lang="en-US" dirty="0"/>
              <a:t>) ≤ allowable stress(</a:t>
            </a:r>
            <a:r>
              <a:rPr lang="en-US" dirty="0" err="1"/>
              <a:t>i</a:t>
            </a:r>
            <a:r>
              <a:rPr lang="en-US" dirty="0"/>
              <a:t>)</a:t>
            </a:r>
          </a:p>
          <a:p>
            <a:r>
              <a:rPr lang="en-US" dirty="0"/>
              <a:t>Make Matlab code to optimize the ten-bar truss using </a:t>
            </a:r>
            <a:r>
              <a:rPr lang="en-US" dirty="0" err="1"/>
              <a:t>fmincon</a:t>
            </a:r>
            <a:endParaRPr lang="en-US" dirty="0"/>
          </a:p>
          <a:p>
            <a:pPr lvl="1"/>
            <a:r>
              <a:rPr lang="en-US" dirty="0"/>
              <a:t>Use initial cross-sectional area </a:t>
            </a:r>
            <a:r>
              <a:rPr lang="en-US" i="1" dirty="0"/>
              <a:t>A</a:t>
            </a:r>
            <a:r>
              <a:rPr lang="en-US" i="1" baseline="-25000" dirty="0"/>
              <a:t>i</a:t>
            </a:r>
            <a:r>
              <a:rPr lang="en-US" dirty="0"/>
              <a:t> = 0.5in</a:t>
            </a:r>
            <a:r>
              <a:rPr lang="en-US" baseline="30000" dirty="0"/>
              <a:t>2</a:t>
            </a:r>
          </a:p>
          <a:p>
            <a:pPr lvl="1"/>
            <a:r>
              <a:rPr lang="en-US" dirty="0"/>
              <a:t>Plot objective history (objective value versus iteration)</a:t>
            </a:r>
          </a:p>
          <a:p>
            <a:pPr lvl="1"/>
            <a:r>
              <a:rPr lang="en-US" dirty="0"/>
              <a:t>Discuss about EXITFLAG</a:t>
            </a:r>
          </a:p>
          <a:p>
            <a:pPr lvl="1"/>
            <a:r>
              <a:rPr lang="en-US" dirty="0"/>
              <a:t>Discuss why some members have minimum area</a:t>
            </a:r>
          </a:p>
          <a:p>
            <a:pPr lvl="1"/>
            <a:r>
              <a:rPr lang="en-US" dirty="0"/>
              <a:t>Bonus points: Study the difference between statically determinant and indeterminant systems and discuss how this can affect optimization</a:t>
            </a:r>
          </a:p>
        </p:txBody>
      </p:sp>
      <p:sp>
        <p:nvSpPr>
          <p:cNvPr id="3" name="Title 2"/>
          <p:cNvSpPr>
            <a:spLocks noGrp="1"/>
          </p:cNvSpPr>
          <p:nvPr>
            <p:ph type="title"/>
          </p:nvPr>
        </p:nvSpPr>
        <p:spPr/>
        <p:txBody>
          <a:bodyPr/>
          <a:lstStyle/>
          <a:p>
            <a:r>
              <a:rPr lang="en-US" dirty="0"/>
              <a:t>Exercise: Ten-bar Truss </a:t>
            </a:r>
            <a:r>
              <a:rPr lang="en-US" i="1" dirty="0"/>
              <a:t>cont</a:t>
            </a:r>
            <a:r>
              <a:rPr lang="en-US" dirty="0"/>
              <a:t>.</a:t>
            </a:r>
          </a:p>
        </p:txBody>
      </p:sp>
    </p:spTree>
    <p:extLst>
      <p:ext uri="{BB962C8B-B14F-4D97-AF65-F5344CB8AC3E}">
        <p14:creationId xmlns:p14="http://schemas.microsoft.com/office/powerpoint/2010/main" val="538365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21DFD-D59B-5843-2BB9-82648ACBB7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DB9D82-9F01-06E2-4031-F9CC29902B95}"/>
              </a:ext>
            </a:extLst>
          </p:cNvPr>
          <p:cNvSpPr>
            <a:spLocks noGrp="1"/>
          </p:cNvSpPr>
          <p:nvPr>
            <p:ph type="ctrTitle"/>
          </p:nvPr>
        </p:nvSpPr>
        <p:spPr>
          <a:xfrm>
            <a:off x="685800" y="1219201"/>
            <a:ext cx="7772400" cy="2381250"/>
          </a:xfrm>
        </p:spPr>
        <p:txBody>
          <a:bodyPr>
            <a:normAutofit/>
          </a:bodyPr>
          <a:lstStyle/>
          <a:p>
            <a:r>
              <a:rPr lang="en-US" dirty="0"/>
              <a:t>5.8</a:t>
            </a:r>
            <a:br>
              <a:rPr lang="en-US" dirty="0"/>
            </a:br>
            <a:br>
              <a:rPr lang="en-US" dirty="0"/>
            </a:br>
            <a:r>
              <a:rPr lang="en-US" dirty="0"/>
              <a:t>Practical Suggestions for </a:t>
            </a:r>
            <a:r>
              <a:rPr lang="en-US"/>
              <a:t>Numerical Optimization</a:t>
            </a:r>
            <a:endParaRPr lang="en-US" dirty="0"/>
          </a:p>
        </p:txBody>
      </p:sp>
      <p:sp>
        <p:nvSpPr>
          <p:cNvPr id="2" name="Subtitle 1">
            <a:extLst>
              <a:ext uri="{FF2B5EF4-FFF2-40B4-BE49-F238E27FC236}">
                <a16:creationId xmlns:a16="http://schemas.microsoft.com/office/drawing/2014/main" id="{019A714B-665F-FF01-4B3E-16592F51F092}"/>
              </a:ext>
            </a:extLst>
          </p:cNvPr>
          <p:cNvSpPr>
            <a:spLocks noGrp="1"/>
          </p:cNvSpPr>
          <p:nvPr>
            <p:ph type="subTitle" idx="1"/>
          </p:nvPr>
        </p:nvSpPr>
        <p:spPr/>
        <p:txBody>
          <a:bodyPr/>
          <a:lstStyle/>
          <a:p>
            <a:r>
              <a:rPr lang="en-US" dirty="0"/>
              <a:t>There are different ways of formulating/solving optimization. Some expedite the process, while others hinder it</a:t>
            </a:r>
          </a:p>
        </p:txBody>
      </p:sp>
    </p:spTree>
    <p:extLst>
      <p:ext uri="{BB962C8B-B14F-4D97-AF65-F5344CB8AC3E}">
        <p14:creationId xmlns:p14="http://schemas.microsoft.com/office/powerpoint/2010/main" val="36127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4C87EB4-2ACA-60C1-CD65-E894D463ABB7}"/>
                  </a:ext>
                </a:extLst>
              </p:cNvPr>
              <p:cNvGraphicFramePr>
                <a:graphicFrameLocks noGrp="1"/>
              </p:cNvGraphicFramePr>
              <p:nvPr>
                <p:extLst>
                  <p:ext uri="{D42A27DB-BD31-4B8C-83A1-F6EECF244321}">
                    <p14:modId xmlns:p14="http://schemas.microsoft.com/office/powerpoint/2010/main" val="1833048042"/>
                  </p:ext>
                </p:extLst>
              </p:nvPr>
            </p:nvGraphicFramePr>
            <p:xfrm>
              <a:off x="304800" y="639349"/>
              <a:ext cx="8642238" cy="3114909"/>
            </p:xfrm>
            <a:graphic>
              <a:graphicData uri="http://schemas.openxmlformats.org/drawingml/2006/table">
                <a:tbl>
                  <a:tblPr firstRow="1" firstCol="1" bandRow="1">
                    <a:tableStyleId>{5C22544A-7EE6-4342-B048-85BDC9FD1C3A}</a:tableStyleId>
                  </a:tblPr>
                  <a:tblGrid>
                    <a:gridCol w="826191">
                      <a:extLst>
                        <a:ext uri="{9D8B030D-6E8A-4147-A177-3AD203B41FA5}">
                          <a16:colId xmlns:a16="http://schemas.microsoft.com/office/drawing/2014/main" val="3836534127"/>
                        </a:ext>
                      </a:extLst>
                    </a:gridCol>
                    <a:gridCol w="4237115">
                      <a:extLst>
                        <a:ext uri="{9D8B030D-6E8A-4147-A177-3AD203B41FA5}">
                          <a16:colId xmlns:a16="http://schemas.microsoft.com/office/drawing/2014/main" val="3491396602"/>
                        </a:ext>
                      </a:extLst>
                    </a:gridCol>
                    <a:gridCol w="3578932">
                      <a:extLst>
                        <a:ext uri="{9D8B030D-6E8A-4147-A177-3AD203B41FA5}">
                          <a16:colId xmlns:a16="http://schemas.microsoft.com/office/drawing/2014/main" val="1344720610"/>
                        </a:ext>
                      </a:extLst>
                    </a:gridCol>
                  </a:tblGrid>
                  <a:tr h="444987">
                    <a:tc>
                      <a:txBody>
                        <a:bodyPr/>
                        <a:lstStyle/>
                        <a:p>
                          <a:pPr marL="0" marR="0" algn="ctr">
                            <a:lnSpc>
                              <a:spcPts val="1500"/>
                            </a:lnSpc>
                            <a:buNone/>
                            <a:tabLst>
                              <a:tab pos="228600" algn="l"/>
                              <a:tab pos="2971800" algn="ctr"/>
                              <a:tab pos="5943600" algn="r"/>
                            </a:tabLst>
                          </a:pPr>
                          <a:r>
                            <a:rPr lang="en-US" sz="1600">
                              <a:effectLst/>
                            </a:rPr>
                            <a:t>Step</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gn="ctr">
                            <a:lnSpc>
                              <a:spcPts val="1500"/>
                            </a:lnSpc>
                            <a:buNone/>
                            <a:tabLst>
                              <a:tab pos="228600" algn="l"/>
                              <a:tab pos="2971800" algn="ctr"/>
                              <a:tab pos="5943600" algn="r"/>
                            </a:tabLst>
                          </a:pPr>
                          <a:r>
                            <a:rPr lang="en-US" sz="1600" dirty="0">
                              <a:effectLst/>
                            </a:rPr>
                            <a:t>Procedure</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gn="ctr">
                            <a:lnSpc>
                              <a:spcPts val="1500"/>
                            </a:lnSpc>
                            <a:buNone/>
                            <a:tabLst>
                              <a:tab pos="228600" algn="l"/>
                              <a:tab pos="2971800" algn="ctr"/>
                              <a:tab pos="5943600" algn="r"/>
                            </a:tabLst>
                          </a:pPr>
                          <a:r>
                            <a:rPr lang="en-US" sz="1600">
                              <a:effectLst/>
                            </a:rPr>
                            <a:t>Comment</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3227646413"/>
                      </a:ext>
                    </a:extLst>
                  </a:tr>
                  <a:tr h="444987">
                    <a:tc>
                      <a:txBody>
                        <a:bodyPr/>
                        <a:lstStyle/>
                        <a:p>
                          <a:pPr marL="0" marR="0" algn="ctr">
                            <a:lnSpc>
                              <a:spcPts val="1500"/>
                            </a:lnSpc>
                            <a:buNone/>
                            <a:tabLst>
                              <a:tab pos="228600" algn="l"/>
                              <a:tab pos="2971800" algn="ctr"/>
                              <a:tab pos="5943600" algn="r"/>
                            </a:tabLst>
                          </a:pPr>
                          <a:r>
                            <a:rPr lang="en-US" sz="1600">
                              <a:effectLst/>
                            </a:rPr>
                            <a:t>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dirty="0">
                              <a:effectLst/>
                            </a:rPr>
                            <a:t>Start with </a:t>
                          </a:r>
                          <a14:m>
                            <m:oMath xmlns:m="http://schemas.openxmlformats.org/officeDocument/2006/math">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𝐱</m:t>
                                  </m:r>
                                </m:e>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p>
                            </m:oMath>
                          </a14:m>
                          <a:r>
                            <a:rPr lang="en-US" sz="1600" dirty="0">
                              <a:effectLst/>
                            </a:rPr>
                            <a:t> with </a:t>
                          </a:r>
                          <a14:m>
                            <m:oMath xmlns:m="http://schemas.openxmlformats.org/officeDocument/2006/math">
                              <m:r>
                                <a:rPr lang="en-US" sz="1600">
                                  <a:effectLst/>
                                  <a:latin typeface="Cambria Math" panose="02040503050406030204" pitchFamily="18" charset="0"/>
                                </a:rPr>
                                <m:t>𝑘</m:t>
                              </m:r>
                              <m:r>
                                <a:rPr lang="en-US" sz="1600">
                                  <a:effectLst/>
                                  <a:latin typeface="Cambria Math" panose="02040503050406030204" pitchFamily="18" charset="0"/>
                                </a:rPr>
                                <m:t>=0</m:t>
                              </m:r>
                            </m:oMath>
                          </a14:m>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Initial design must be given</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1539002217"/>
                      </a:ext>
                    </a:extLst>
                  </a:tr>
                  <a:tr h="444987">
                    <a:tc>
                      <a:txBody>
                        <a:bodyPr/>
                        <a:lstStyle/>
                        <a:p>
                          <a:pPr marL="0" marR="0" algn="ctr">
                            <a:lnSpc>
                              <a:spcPts val="1500"/>
                            </a:lnSpc>
                            <a:buNone/>
                            <a:tabLst>
                              <a:tab pos="228600" algn="l"/>
                              <a:tab pos="2971800" algn="ctr"/>
                              <a:tab pos="5943600" algn="r"/>
                            </a:tabLst>
                          </a:pPr>
                          <a:r>
                            <a:rPr lang="en-US" sz="1600">
                              <a:effectLst/>
                            </a:rPr>
                            <a:t>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Evaluate function values and their gradients: </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14:m>
                            <m:oMath xmlns:m="http://schemas.openxmlformats.org/officeDocument/2006/math">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𝑓</m:t>
                                  </m:r>
                                </m:e>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p>
                              <m:r>
                                <a:rPr lang="en-US" sz="1600">
                                  <a:effectLst/>
                                  <a:latin typeface="Cambria Math" panose="02040503050406030204" pitchFamily="18" charset="0"/>
                                </a:rPr>
                                <m:t>, </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𝑔</m:t>
                                  </m:r>
                                </m:e>
                                <m:sub>
                                  <m:r>
                                    <a:rPr lang="en-US" sz="1600">
                                      <a:effectLst/>
                                      <a:latin typeface="Cambria Math" panose="02040503050406030204" pitchFamily="18" charset="0"/>
                                    </a:rPr>
                                    <m:t>𝑖</m:t>
                                  </m:r>
                                </m:sub>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bSup>
                              <m:r>
                                <a:rPr lang="en-US" sz="1600">
                                  <a:effectLst/>
                                  <a:latin typeface="Cambria Math" panose="02040503050406030204" pitchFamily="18" charset="0"/>
                                </a:rPr>
                                <m:t>, </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h</m:t>
                                  </m:r>
                                </m:e>
                                <m:sub>
                                  <m:r>
                                    <a:rPr lang="en-US" sz="1600">
                                      <a:effectLst/>
                                      <a:latin typeface="Cambria Math" panose="02040503050406030204" pitchFamily="18" charset="0"/>
                                    </a:rPr>
                                    <m:t>𝑗</m:t>
                                  </m:r>
                                </m:sub>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bSup>
                              <m:r>
                                <a:rPr lang="en-US" sz="1600">
                                  <a:effectLst/>
                                  <a:latin typeface="Cambria Math" panose="02040503050406030204" pitchFamily="18" charset="0"/>
                                </a:rPr>
                                <m:t>,</m:t>
                              </m:r>
                              <m:r>
                                <m:rPr>
                                  <m:sty m:val="p"/>
                                </m:rPr>
                                <a:rPr lang="en-US" sz="1600">
                                  <a:effectLst/>
                                  <a:latin typeface="Cambria Math" panose="02040503050406030204" pitchFamily="18" charset="0"/>
                                </a:rPr>
                                <m:t>∇</m:t>
                              </m:r>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𝑓</m:t>
                                  </m:r>
                                </m:e>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p>
                              <m:r>
                                <a:rPr lang="en-US" sz="1600">
                                  <a:effectLst/>
                                  <a:latin typeface="Cambria Math" panose="02040503050406030204" pitchFamily="18" charset="0"/>
                                </a:rPr>
                                <m:t>, </m:t>
                              </m:r>
                              <m:r>
                                <m:rPr>
                                  <m:sty m:val="p"/>
                                </m:rPr>
                                <a:rPr lang="en-US" sz="1600">
                                  <a:effectLst/>
                                  <a:latin typeface="Cambria Math" panose="02040503050406030204" pitchFamily="18" charset="0"/>
                                </a:rPr>
                                <m:t>∇</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𝑔</m:t>
                                  </m:r>
                                </m:e>
                                <m:sub>
                                  <m:r>
                                    <a:rPr lang="en-US" sz="1600">
                                      <a:effectLst/>
                                      <a:latin typeface="Cambria Math" panose="02040503050406030204" pitchFamily="18" charset="0"/>
                                    </a:rPr>
                                    <m:t>𝑖</m:t>
                                  </m:r>
                                </m:sub>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bSup>
                              <m:r>
                                <a:rPr lang="en-US" sz="1600">
                                  <a:effectLst/>
                                  <a:latin typeface="Cambria Math" panose="02040503050406030204" pitchFamily="18" charset="0"/>
                                </a:rPr>
                                <m:t>, </m:t>
                              </m:r>
                              <m:r>
                                <m:rPr>
                                  <m:sty m:val="p"/>
                                </m:rPr>
                                <a:rPr lang="en-US" sz="1600">
                                  <a:effectLst/>
                                  <a:latin typeface="Cambria Math" panose="02040503050406030204" pitchFamily="18" charset="0"/>
                                </a:rPr>
                                <m:t>∇</m:t>
                              </m:r>
                              <m:sSubSup>
                                <m:sSubSupPr>
                                  <m:ctrlPr>
                                    <a:rPr lang="en-US" sz="1600" i="1">
                                      <a:effectLst/>
                                      <a:latin typeface="Cambria Math" panose="02040503050406030204" pitchFamily="18" charset="0"/>
                                    </a:rPr>
                                  </m:ctrlPr>
                                </m:sSubSupPr>
                                <m:e>
                                  <m:r>
                                    <a:rPr lang="en-US" sz="1600">
                                      <a:effectLst/>
                                      <a:latin typeface="Cambria Math" panose="02040503050406030204" pitchFamily="18" charset="0"/>
                                    </a:rPr>
                                    <m:t>h</m:t>
                                  </m:r>
                                </m:e>
                                <m:sub>
                                  <m:r>
                                    <a:rPr lang="en-US" sz="1600">
                                      <a:effectLst/>
                                      <a:latin typeface="Cambria Math" panose="02040503050406030204" pitchFamily="18" charset="0"/>
                                    </a:rPr>
                                    <m:t>𝑗</m:t>
                                  </m:r>
                                </m:sub>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bSup>
                            </m:oMath>
                          </a14:m>
                          <a:r>
                            <a:rPr lang="en-US" sz="1600">
                              <a:effectLst/>
                            </a:rPr>
                            <a:t> </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3887858494"/>
                      </a:ext>
                    </a:extLst>
                  </a:tr>
                  <a:tr h="444987">
                    <a:tc>
                      <a:txBody>
                        <a:bodyPr/>
                        <a:lstStyle/>
                        <a:p>
                          <a:pPr marL="0" marR="0" algn="ctr">
                            <a:lnSpc>
                              <a:spcPts val="1500"/>
                            </a:lnSpc>
                            <a:buNone/>
                            <a:tabLst>
                              <a:tab pos="228600" algn="l"/>
                              <a:tab pos="2971800" algn="ctr"/>
                              <a:tab pos="5943600" algn="r"/>
                            </a:tabLst>
                          </a:pPr>
                          <a:r>
                            <a:rPr lang="en-US" sz="1600">
                              <a:effectLst/>
                            </a:rPr>
                            <a:t>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dirty="0">
                              <a:effectLst/>
                            </a:rPr>
                            <a:t>Using information from Step 2, determine design change </a:t>
                          </a:r>
                          <a14:m>
                            <m:oMath xmlns:m="http://schemas.openxmlformats.org/officeDocument/2006/math">
                              <m:r>
                                <m:rPr>
                                  <m:sty m:val="p"/>
                                </m:rPr>
                                <a:rPr lang="en-US" sz="1600">
                                  <a:effectLst/>
                                  <a:latin typeface="Cambria Math" panose="02040503050406030204" pitchFamily="18" charset="0"/>
                                </a:rPr>
                                <m:t>Δ</m:t>
                              </m:r>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𝐱</m:t>
                                  </m:r>
                                </m:e>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p>
                            </m:oMath>
                          </a14:m>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 </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2652672540"/>
                      </a:ext>
                    </a:extLst>
                  </a:tr>
                  <a:tr h="444987">
                    <a:tc>
                      <a:txBody>
                        <a:bodyPr/>
                        <a:lstStyle/>
                        <a:p>
                          <a:pPr marL="0" marR="0" algn="ctr">
                            <a:lnSpc>
                              <a:spcPts val="1500"/>
                            </a:lnSpc>
                            <a:buNone/>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Check for the termination condition</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Stop if converged</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3753289412"/>
                      </a:ext>
                    </a:extLst>
                  </a:tr>
                  <a:tr h="444987">
                    <a:tc>
                      <a:txBody>
                        <a:bodyPr/>
                        <a:lstStyle/>
                        <a:p>
                          <a:pPr marL="0" marR="0" algn="ctr">
                            <a:lnSpc>
                              <a:spcPts val="1500"/>
                            </a:lnSpc>
                            <a:buNone/>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ct val="115000"/>
                            </a:lnSpc>
                            <a:buNone/>
                            <a:tabLst>
                              <a:tab pos="228600" algn="l"/>
                              <a:tab pos="2971800" algn="ctr"/>
                              <a:tab pos="5943600" algn="r"/>
                              <a:tab pos="114300" algn="l"/>
                              <a:tab pos="2971800" algn="ctr"/>
                              <a:tab pos="5943600" algn="r"/>
                            </a:tabLst>
                          </a:pPr>
                          <a:r>
                            <a:rPr lang="en-US" sz="1600">
                              <a:effectLst/>
                            </a:rPr>
                            <a:t>Update design: </a:t>
                          </a:r>
                          <a14:m>
                            <m:oMath xmlns:m="http://schemas.openxmlformats.org/officeDocument/2006/math">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𝐱</m:t>
                                  </m:r>
                                </m:e>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+1)</m:t>
                                  </m:r>
                                </m:sup>
                              </m:sSup>
                              <m:r>
                                <a:rPr lang="en-US" sz="1600">
                                  <a:effectLst/>
                                  <a:latin typeface="Cambria Math" panose="02040503050406030204" pitchFamily="18" charset="0"/>
                                </a:rPr>
                                <m:t>=</m:t>
                              </m:r>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𝐱</m:t>
                                  </m:r>
                                </m:e>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p>
                              <m:r>
                                <a:rPr lang="en-US" sz="1600">
                                  <a:effectLst/>
                                  <a:latin typeface="Cambria Math" panose="02040503050406030204" pitchFamily="18" charset="0"/>
                                </a:rPr>
                                <m:t>+</m:t>
                              </m:r>
                              <m:r>
                                <m:rPr>
                                  <m:sty m:val="p"/>
                                </m:rPr>
                                <a:rPr lang="en-US" sz="1600">
                                  <a:effectLst/>
                                  <a:latin typeface="Cambria Math" panose="02040503050406030204" pitchFamily="18" charset="0"/>
                                </a:rPr>
                                <m:t>Δ</m:t>
                              </m:r>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𝐱</m:t>
                                  </m:r>
                                </m:e>
                                <m:sup>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m:t>
                                  </m:r>
                                </m:sup>
                              </m:sSup>
                            </m:oMath>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 </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2160518642"/>
                      </a:ext>
                    </a:extLst>
                  </a:tr>
                  <a:tr h="444987">
                    <a:tc>
                      <a:txBody>
                        <a:bodyPr/>
                        <a:lstStyle/>
                        <a:p>
                          <a:pPr marL="0" marR="0" algn="ctr">
                            <a:lnSpc>
                              <a:spcPts val="1500"/>
                            </a:lnSpc>
                            <a:buNone/>
                            <a:tabLst>
                              <a:tab pos="228600" algn="l"/>
                              <a:tab pos="2971800" algn="ctr"/>
                              <a:tab pos="5943600" algn="r"/>
                            </a:tabLst>
                          </a:pPr>
                          <a:r>
                            <a:rPr lang="en-US" sz="1600">
                              <a:effectLst/>
                            </a:rPr>
                            <a:t>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Increase </a:t>
                          </a:r>
                          <a14:m>
                            <m:oMath xmlns:m="http://schemas.openxmlformats.org/officeDocument/2006/math">
                              <m:r>
                                <a:rPr lang="en-US" sz="1600">
                                  <a:effectLst/>
                                  <a:latin typeface="Cambria Math" panose="02040503050406030204" pitchFamily="18" charset="0"/>
                                </a:rPr>
                                <m:t>𝑘</m:t>
                              </m:r>
                              <m:r>
                                <a:rPr lang="en-US" sz="1600">
                                  <a:effectLst/>
                                  <a:latin typeface="Cambria Math" panose="02040503050406030204" pitchFamily="18" charset="0"/>
                                </a:rPr>
                                <m:t>=</m:t>
                              </m:r>
                              <m:r>
                                <a:rPr lang="en-US" sz="1600">
                                  <a:effectLst/>
                                  <a:latin typeface="Cambria Math" panose="02040503050406030204" pitchFamily="18" charset="0"/>
                                </a:rPr>
                                <m:t>𝑘</m:t>
                              </m:r>
                              <m:r>
                                <a:rPr lang="en-US" sz="1600">
                                  <a:effectLst/>
                                  <a:latin typeface="Cambria Math" panose="02040503050406030204" pitchFamily="18" charset="0"/>
                                </a:rPr>
                                <m:t>+1</m:t>
                              </m:r>
                            </m:oMath>
                          </a14:m>
                          <a:r>
                            <a:rPr lang="en-US" sz="1600">
                              <a:effectLst/>
                            </a:rPr>
                            <a:t> and go to Step 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dirty="0">
                              <a:effectLst/>
                            </a:rPr>
                            <a:t>Design iteration</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2277179108"/>
                      </a:ext>
                    </a:extLst>
                  </a:tr>
                </a:tbl>
              </a:graphicData>
            </a:graphic>
          </p:graphicFrame>
        </mc:Choice>
        <mc:Fallback xmlns="">
          <p:graphicFrame>
            <p:nvGraphicFramePr>
              <p:cNvPr id="5" name="Table 4">
                <a:extLst>
                  <a:ext uri="{FF2B5EF4-FFF2-40B4-BE49-F238E27FC236}">
                    <a16:creationId xmlns:a16="http://schemas.microsoft.com/office/drawing/2014/main" id="{04C87EB4-2ACA-60C1-CD65-E894D463ABB7}"/>
                  </a:ext>
                </a:extLst>
              </p:cNvPr>
              <p:cNvGraphicFramePr>
                <a:graphicFrameLocks noGrp="1"/>
              </p:cNvGraphicFramePr>
              <p:nvPr>
                <p:extLst>
                  <p:ext uri="{D42A27DB-BD31-4B8C-83A1-F6EECF244321}">
                    <p14:modId xmlns:p14="http://schemas.microsoft.com/office/powerpoint/2010/main" val="1833048042"/>
                  </p:ext>
                </p:extLst>
              </p:nvPr>
            </p:nvGraphicFramePr>
            <p:xfrm>
              <a:off x="304800" y="639349"/>
              <a:ext cx="8642238" cy="3114909"/>
            </p:xfrm>
            <a:graphic>
              <a:graphicData uri="http://schemas.openxmlformats.org/drawingml/2006/table">
                <a:tbl>
                  <a:tblPr firstRow="1" firstCol="1" bandRow="1">
                    <a:tableStyleId>{5C22544A-7EE6-4342-B048-85BDC9FD1C3A}</a:tableStyleId>
                  </a:tblPr>
                  <a:tblGrid>
                    <a:gridCol w="826191">
                      <a:extLst>
                        <a:ext uri="{9D8B030D-6E8A-4147-A177-3AD203B41FA5}">
                          <a16:colId xmlns:a16="http://schemas.microsoft.com/office/drawing/2014/main" val="3836534127"/>
                        </a:ext>
                      </a:extLst>
                    </a:gridCol>
                    <a:gridCol w="4237115">
                      <a:extLst>
                        <a:ext uri="{9D8B030D-6E8A-4147-A177-3AD203B41FA5}">
                          <a16:colId xmlns:a16="http://schemas.microsoft.com/office/drawing/2014/main" val="3491396602"/>
                        </a:ext>
                      </a:extLst>
                    </a:gridCol>
                    <a:gridCol w="3578932">
                      <a:extLst>
                        <a:ext uri="{9D8B030D-6E8A-4147-A177-3AD203B41FA5}">
                          <a16:colId xmlns:a16="http://schemas.microsoft.com/office/drawing/2014/main" val="1344720610"/>
                        </a:ext>
                      </a:extLst>
                    </a:gridCol>
                  </a:tblGrid>
                  <a:tr h="444987">
                    <a:tc>
                      <a:txBody>
                        <a:bodyPr/>
                        <a:lstStyle/>
                        <a:p>
                          <a:pPr marL="0" marR="0" algn="ctr">
                            <a:lnSpc>
                              <a:spcPts val="1500"/>
                            </a:lnSpc>
                            <a:buNone/>
                            <a:tabLst>
                              <a:tab pos="228600" algn="l"/>
                              <a:tab pos="2971800" algn="ctr"/>
                              <a:tab pos="5943600" algn="r"/>
                            </a:tabLst>
                          </a:pPr>
                          <a:r>
                            <a:rPr lang="en-US" sz="1600">
                              <a:effectLst/>
                            </a:rPr>
                            <a:t>Step</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gn="ctr">
                            <a:lnSpc>
                              <a:spcPts val="1500"/>
                            </a:lnSpc>
                            <a:buNone/>
                            <a:tabLst>
                              <a:tab pos="228600" algn="l"/>
                              <a:tab pos="2971800" algn="ctr"/>
                              <a:tab pos="5943600" algn="r"/>
                            </a:tabLst>
                          </a:pPr>
                          <a:r>
                            <a:rPr lang="en-US" sz="1600" dirty="0">
                              <a:effectLst/>
                            </a:rPr>
                            <a:t>Procedure</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gn="ctr">
                            <a:lnSpc>
                              <a:spcPts val="1500"/>
                            </a:lnSpc>
                            <a:buNone/>
                            <a:tabLst>
                              <a:tab pos="228600" algn="l"/>
                              <a:tab pos="2971800" algn="ctr"/>
                              <a:tab pos="5943600" algn="r"/>
                            </a:tabLst>
                          </a:pPr>
                          <a:r>
                            <a:rPr lang="en-US" sz="1600">
                              <a:effectLst/>
                            </a:rPr>
                            <a:t>Comment</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3227646413"/>
                      </a:ext>
                    </a:extLst>
                  </a:tr>
                  <a:tr h="444987">
                    <a:tc>
                      <a:txBody>
                        <a:bodyPr/>
                        <a:lstStyle/>
                        <a:p>
                          <a:pPr marL="0" marR="0" algn="ctr">
                            <a:lnSpc>
                              <a:spcPts val="1500"/>
                            </a:lnSpc>
                            <a:buNone/>
                            <a:tabLst>
                              <a:tab pos="228600" algn="l"/>
                              <a:tab pos="2971800" algn="ctr"/>
                              <a:tab pos="5943600" algn="r"/>
                            </a:tabLst>
                          </a:pPr>
                          <a:r>
                            <a:rPr lang="en-US" sz="1600">
                              <a:effectLst/>
                            </a:rPr>
                            <a:t>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endParaRPr lang="en-US"/>
                        </a:p>
                      </a:txBody>
                      <a:tcPr marL="99697" marR="99697" marT="0" marB="0" anchor="ctr">
                        <a:blipFill>
                          <a:blip r:embed="rId2"/>
                          <a:stretch>
                            <a:fillRect l="-19856" t="-101370" r="-85036" b="-504110"/>
                          </a:stretch>
                        </a:blipFill>
                      </a:tcPr>
                    </a:tc>
                    <a:tc>
                      <a:txBody>
                        <a:bodyPr/>
                        <a:lstStyle/>
                        <a:p>
                          <a:pPr marL="0" marR="0">
                            <a:lnSpc>
                              <a:spcPts val="1500"/>
                            </a:lnSpc>
                            <a:buNone/>
                            <a:tabLst>
                              <a:tab pos="228600" algn="l"/>
                              <a:tab pos="2971800" algn="ctr"/>
                              <a:tab pos="5943600" algn="r"/>
                            </a:tabLst>
                          </a:pPr>
                          <a:r>
                            <a:rPr lang="en-US" sz="1600">
                              <a:effectLst/>
                            </a:rPr>
                            <a:t>Initial design must be given</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1539002217"/>
                      </a:ext>
                    </a:extLst>
                  </a:tr>
                  <a:tr h="444987">
                    <a:tc>
                      <a:txBody>
                        <a:bodyPr/>
                        <a:lstStyle/>
                        <a:p>
                          <a:pPr marL="0" marR="0" algn="ctr">
                            <a:lnSpc>
                              <a:spcPts val="1500"/>
                            </a:lnSpc>
                            <a:buNone/>
                            <a:tabLst>
                              <a:tab pos="228600" algn="l"/>
                              <a:tab pos="2971800" algn="ctr"/>
                              <a:tab pos="5943600" algn="r"/>
                            </a:tabLst>
                          </a:pPr>
                          <a:r>
                            <a:rPr lang="en-US" sz="1600">
                              <a:effectLst/>
                            </a:rPr>
                            <a:t>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Evaluate function values and their gradients: </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endParaRPr lang="en-US"/>
                        </a:p>
                      </a:txBody>
                      <a:tcPr marL="99697" marR="99697" marT="0" marB="0" anchor="ctr">
                        <a:blipFill>
                          <a:blip r:embed="rId2"/>
                          <a:stretch>
                            <a:fillRect l="-141908" t="-201370" r="-681" b="-404110"/>
                          </a:stretch>
                        </a:blipFill>
                      </a:tcPr>
                    </a:tc>
                    <a:extLst>
                      <a:ext uri="{0D108BD9-81ED-4DB2-BD59-A6C34878D82A}">
                        <a16:rowId xmlns:a16="http://schemas.microsoft.com/office/drawing/2014/main" val="3887858494"/>
                      </a:ext>
                    </a:extLst>
                  </a:tr>
                  <a:tr h="444987">
                    <a:tc>
                      <a:txBody>
                        <a:bodyPr/>
                        <a:lstStyle/>
                        <a:p>
                          <a:pPr marL="0" marR="0" algn="ctr">
                            <a:lnSpc>
                              <a:spcPts val="1500"/>
                            </a:lnSpc>
                            <a:buNone/>
                            <a:tabLst>
                              <a:tab pos="228600" algn="l"/>
                              <a:tab pos="2971800" algn="ctr"/>
                              <a:tab pos="5943600" algn="r"/>
                            </a:tabLst>
                          </a:pPr>
                          <a:r>
                            <a:rPr lang="en-US" sz="1600">
                              <a:effectLst/>
                            </a:rPr>
                            <a:t>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endParaRPr lang="en-US"/>
                        </a:p>
                      </a:txBody>
                      <a:tcPr marL="99697" marR="99697" marT="0" marB="0" anchor="ctr">
                        <a:blipFill>
                          <a:blip r:embed="rId2"/>
                          <a:stretch>
                            <a:fillRect l="-19856" t="-297297" r="-85036" b="-298649"/>
                          </a:stretch>
                        </a:blipFill>
                      </a:tcPr>
                    </a:tc>
                    <a:tc>
                      <a:txBody>
                        <a:bodyPr/>
                        <a:lstStyle/>
                        <a:p>
                          <a:pPr marL="0" marR="0">
                            <a:lnSpc>
                              <a:spcPts val="1500"/>
                            </a:lnSpc>
                            <a:buNone/>
                            <a:tabLst>
                              <a:tab pos="228600" algn="l"/>
                              <a:tab pos="2971800" algn="ctr"/>
                              <a:tab pos="5943600" algn="r"/>
                            </a:tabLst>
                          </a:pPr>
                          <a:r>
                            <a:rPr lang="en-US" sz="1600">
                              <a:effectLst/>
                            </a:rPr>
                            <a:t> </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2652672540"/>
                      </a:ext>
                    </a:extLst>
                  </a:tr>
                  <a:tr h="444987">
                    <a:tc>
                      <a:txBody>
                        <a:bodyPr/>
                        <a:lstStyle/>
                        <a:p>
                          <a:pPr marL="0" marR="0" algn="ctr">
                            <a:lnSpc>
                              <a:spcPts val="1500"/>
                            </a:lnSpc>
                            <a:buNone/>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Check for the termination condition</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pPr marL="0" marR="0">
                            <a:lnSpc>
                              <a:spcPts val="1500"/>
                            </a:lnSpc>
                            <a:buNone/>
                            <a:tabLst>
                              <a:tab pos="228600" algn="l"/>
                              <a:tab pos="2971800" algn="ctr"/>
                              <a:tab pos="5943600" algn="r"/>
                            </a:tabLst>
                          </a:pPr>
                          <a:r>
                            <a:rPr lang="en-US" sz="1600">
                              <a:effectLst/>
                            </a:rPr>
                            <a:t>Stop if converged</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3753289412"/>
                      </a:ext>
                    </a:extLst>
                  </a:tr>
                  <a:tr h="444987">
                    <a:tc>
                      <a:txBody>
                        <a:bodyPr/>
                        <a:lstStyle/>
                        <a:p>
                          <a:pPr marL="0" marR="0" algn="ctr">
                            <a:lnSpc>
                              <a:spcPts val="1500"/>
                            </a:lnSpc>
                            <a:buNone/>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endParaRPr lang="en-US"/>
                        </a:p>
                      </a:txBody>
                      <a:tcPr marL="99697" marR="99697" marT="0" marB="0" anchor="ctr">
                        <a:blipFill>
                          <a:blip r:embed="rId2"/>
                          <a:stretch>
                            <a:fillRect l="-19856" t="-502740" r="-85036" b="-102740"/>
                          </a:stretch>
                        </a:blipFill>
                      </a:tcPr>
                    </a:tc>
                    <a:tc>
                      <a:txBody>
                        <a:bodyPr/>
                        <a:lstStyle/>
                        <a:p>
                          <a:pPr marL="0" marR="0">
                            <a:lnSpc>
                              <a:spcPts val="1500"/>
                            </a:lnSpc>
                            <a:buNone/>
                            <a:tabLst>
                              <a:tab pos="228600" algn="l"/>
                              <a:tab pos="2971800" algn="ctr"/>
                              <a:tab pos="5943600" algn="r"/>
                            </a:tabLst>
                          </a:pPr>
                          <a:r>
                            <a:rPr lang="en-US" sz="1600">
                              <a:effectLst/>
                            </a:rPr>
                            <a:t> </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2160518642"/>
                      </a:ext>
                    </a:extLst>
                  </a:tr>
                  <a:tr h="444987">
                    <a:tc>
                      <a:txBody>
                        <a:bodyPr/>
                        <a:lstStyle/>
                        <a:p>
                          <a:pPr marL="0" marR="0" algn="ctr">
                            <a:lnSpc>
                              <a:spcPts val="1500"/>
                            </a:lnSpc>
                            <a:buNone/>
                            <a:tabLst>
                              <a:tab pos="228600" algn="l"/>
                              <a:tab pos="2971800" algn="ctr"/>
                              <a:tab pos="5943600" algn="r"/>
                            </a:tabLst>
                          </a:pPr>
                          <a:r>
                            <a:rPr lang="en-US" sz="1600">
                              <a:effectLst/>
                            </a:rPr>
                            <a:t>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tc>
                      <a:txBody>
                        <a:bodyPr/>
                        <a:lstStyle/>
                        <a:p>
                          <a:endParaRPr lang="en-US"/>
                        </a:p>
                      </a:txBody>
                      <a:tcPr marL="99697" marR="99697" marT="0" marB="0" anchor="ctr">
                        <a:blipFill>
                          <a:blip r:embed="rId2"/>
                          <a:stretch>
                            <a:fillRect l="-19856" t="-602740" r="-85036" b="-2740"/>
                          </a:stretch>
                        </a:blipFill>
                      </a:tcPr>
                    </a:tc>
                    <a:tc>
                      <a:txBody>
                        <a:bodyPr/>
                        <a:lstStyle/>
                        <a:p>
                          <a:pPr marL="0" marR="0">
                            <a:lnSpc>
                              <a:spcPts val="1500"/>
                            </a:lnSpc>
                            <a:buNone/>
                            <a:tabLst>
                              <a:tab pos="228600" algn="l"/>
                              <a:tab pos="2971800" algn="ctr"/>
                              <a:tab pos="5943600" algn="r"/>
                            </a:tabLst>
                          </a:pPr>
                          <a:r>
                            <a:rPr lang="en-US" sz="1600" dirty="0">
                              <a:effectLst/>
                            </a:rPr>
                            <a:t>Design iteration</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9697" marR="99697" marT="0" marB="0" anchor="ctr"/>
                    </a:tc>
                    <a:extLst>
                      <a:ext uri="{0D108BD9-81ED-4DB2-BD59-A6C34878D82A}">
                        <a16:rowId xmlns:a16="http://schemas.microsoft.com/office/drawing/2014/main" val="2277179108"/>
                      </a:ext>
                    </a:extLst>
                  </a:tr>
                </a:tbl>
              </a:graphicData>
            </a:graphic>
          </p:graphicFrame>
        </mc:Fallback>
      </mc:AlternateContent>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4A21E54-53F5-9915-9C37-8AED6D898848}"/>
                  </a:ext>
                </a:extLst>
              </p:cNvPr>
              <p:cNvSpPr>
                <a:spLocks noGrp="1"/>
              </p:cNvSpPr>
              <p:nvPr>
                <p:ph type="body" sz="quarter" idx="10"/>
              </p:nvPr>
            </p:nvSpPr>
            <p:spPr>
              <a:xfrm>
                <a:off x="304800" y="3821153"/>
                <a:ext cx="8534400" cy="1339121"/>
              </a:xfrm>
            </p:spPr>
            <p:txBody>
              <a:bodyPr>
                <a:normAutofit/>
              </a:bodyPr>
              <a:lstStyle/>
              <a:p>
                <a:r>
                  <a:rPr lang="en-US" dirty="0"/>
                  <a:t>key step is the determination of design change </a:t>
                </a:r>
                <a14:m>
                  <m:oMath xmlns:m="http://schemas.openxmlformats.org/officeDocument/2006/math">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b="1" i="1">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oMath>
                </a14:m>
                <a:r>
                  <a:rPr lang="en-US" dirty="0"/>
                  <a:t> </a:t>
                </a:r>
              </a:p>
              <a:p>
                <a:pPr lvl="1"/>
                <a:r>
                  <a:rPr lang="en-US" dirty="0"/>
                  <a:t>decomposed into (a) the </a:t>
                </a:r>
                <a:r>
                  <a:rPr lang="en-US" dirty="0">
                    <a:solidFill>
                      <a:srgbClr val="FF0000"/>
                    </a:solidFill>
                  </a:rPr>
                  <a:t>search direction</a:t>
                </a:r>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oMath>
                </a14:m>
                <a:r>
                  <a:rPr lang="en-US" dirty="0"/>
                  <a:t> and </a:t>
                </a:r>
                <a:br>
                  <a:rPr lang="en-US" dirty="0"/>
                </a:br>
                <a:r>
                  <a:rPr lang="en-US" dirty="0"/>
                  <a:t>(b) the </a:t>
                </a:r>
                <a:r>
                  <a:rPr lang="en-US" dirty="0">
                    <a:solidFill>
                      <a:srgbClr val="FF0000"/>
                    </a:solidFill>
                  </a:rPr>
                  <a:t>step size</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oMath>
                </a14:m>
                <a:r>
                  <a:rPr lang="en-US" dirty="0"/>
                  <a:t> of the design change</a:t>
                </a:r>
              </a:p>
            </p:txBody>
          </p:sp>
        </mc:Choice>
        <mc:Fallback xmlns="">
          <p:sp>
            <p:nvSpPr>
              <p:cNvPr id="2" name="Text Placeholder 1">
                <a:extLst>
                  <a:ext uri="{FF2B5EF4-FFF2-40B4-BE49-F238E27FC236}">
                    <a16:creationId xmlns:a16="http://schemas.microsoft.com/office/drawing/2014/main" id="{C4A21E54-53F5-9915-9C37-8AED6D898848}"/>
                  </a:ext>
                </a:extLst>
              </p:cNvPr>
              <p:cNvSpPr>
                <a:spLocks noGrp="1" noRot="1" noChangeAspect="1" noMove="1" noResize="1" noEditPoints="1" noAdjustHandles="1" noChangeArrowheads="1" noChangeShapeType="1" noTextEdit="1"/>
              </p:cNvSpPr>
              <p:nvPr>
                <p:ph type="body" sz="quarter" idx="10"/>
              </p:nvPr>
            </p:nvSpPr>
            <p:spPr>
              <a:xfrm>
                <a:off x="304800" y="3821153"/>
                <a:ext cx="8534400" cy="1339121"/>
              </a:xfrm>
              <a:blipFill>
                <a:blip r:embed="rId3"/>
                <a:stretch>
                  <a:fillRect l="-929" t="-50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DE54D23-0728-15A8-3139-A34A766380E8}"/>
              </a:ext>
            </a:extLst>
          </p:cNvPr>
          <p:cNvSpPr>
            <a:spLocks noGrp="1"/>
          </p:cNvSpPr>
          <p:nvPr>
            <p:ph type="title"/>
          </p:nvPr>
        </p:nvSpPr>
        <p:spPr/>
        <p:txBody>
          <a:bodyPr/>
          <a:lstStyle/>
          <a:p>
            <a:r>
              <a:rPr lang="en-US" dirty="0"/>
              <a:t>Numerical Optimization Process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9ACFDA-50F5-7D6A-FABE-6F5F91CEADA1}"/>
                  </a:ext>
                </a:extLst>
              </p:cNvPr>
              <p:cNvSpPr txBox="1"/>
              <p:nvPr/>
            </p:nvSpPr>
            <p:spPr>
              <a:xfrm>
                <a:off x="2141034" y="5372879"/>
                <a:ext cx="2176237" cy="476990"/>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up>
                      </m:sSup>
                    </m:oMath>
                  </m:oMathPara>
                </a14:m>
                <a:endParaRPr lang="en-US" sz="2400" dirty="0"/>
              </a:p>
            </p:txBody>
          </p:sp>
        </mc:Choice>
        <mc:Fallback xmlns="">
          <p:sp>
            <p:nvSpPr>
              <p:cNvPr id="6" name="TextBox 5">
                <a:extLst>
                  <a:ext uri="{FF2B5EF4-FFF2-40B4-BE49-F238E27FC236}">
                    <a16:creationId xmlns:a16="http://schemas.microsoft.com/office/drawing/2014/main" id="{3C9ACFDA-50F5-7D6A-FABE-6F5F91CEADA1}"/>
                  </a:ext>
                </a:extLst>
              </p:cNvPr>
              <p:cNvSpPr txBox="1">
                <a:spLocks noRot="1" noChangeAspect="1" noMove="1" noResize="1" noEditPoints="1" noAdjustHandles="1" noChangeArrowheads="1" noChangeShapeType="1" noTextEdit="1"/>
              </p:cNvSpPr>
              <p:nvPr/>
            </p:nvSpPr>
            <p:spPr>
              <a:xfrm>
                <a:off x="2141034" y="5372879"/>
                <a:ext cx="2176237" cy="476990"/>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grpSp>
        <p:nvGrpSpPr>
          <p:cNvPr id="7" name="Group 18">
            <a:extLst>
              <a:ext uri="{FF2B5EF4-FFF2-40B4-BE49-F238E27FC236}">
                <a16:creationId xmlns:a16="http://schemas.microsoft.com/office/drawing/2014/main" id="{1395464F-362E-660D-2B95-5E9E55DD4098}"/>
              </a:ext>
            </a:extLst>
          </p:cNvPr>
          <p:cNvGrpSpPr/>
          <p:nvPr/>
        </p:nvGrpSpPr>
        <p:grpSpPr>
          <a:xfrm>
            <a:off x="6628679" y="4270156"/>
            <a:ext cx="2200589" cy="1948495"/>
            <a:chOff x="4968352" y="1421707"/>
            <a:chExt cx="2200589" cy="1948495"/>
          </a:xfrm>
        </p:grpSpPr>
        <p:cxnSp>
          <p:nvCxnSpPr>
            <p:cNvPr id="8" name="Straight Arrow Connector 7">
              <a:extLst>
                <a:ext uri="{FF2B5EF4-FFF2-40B4-BE49-F238E27FC236}">
                  <a16:creationId xmlns:a16="http://schemas.microsoft.com/office/drawing/2014/main" id="{A47DFA95-B263-62F5-67F8-44FFA7AA0DBF}"/>
                </a:ext>
              </a:extLst>
            </p:cNvPr>
            <p:cNvCxnSpPr/>
            <p:nvPr/>
          </p:nvCxnSpPr>
          <p:spPr bwMode="auto">
            <a:xfrm>
              <a:off x="4968352" y="3228731"/>
              <a:ext cx="2200589"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9" name="Straight Arrow Connector 8">
              <a:extLst>
                <a:ext uri="{FF2B5EF4-FFF2-40B4-BE49-F238E27FC236}">
                  <a16:creationId xmlns:a16="http://schemas.microsoft.com/office/drawing/2014/main" id="{C783BF8C-6D52-7C4E-1797-5AB69678144B}"/>
                </a:ext>
              </a:extLst>
            </p:cNvPr>
            <p:cNvCxnSpPr/>
            <p:nvPr/>
          </p:nvCxnSpPr>
          <p:spPr bwMode="auto">
            <a:xfrm rot="5400000" flipH="1" flipV="1">
              <a:off x="4129315" y="2419839"/>
              <a:ext cx="1899139"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68E83E47-EE54-FEB4-23EA-0D678C13CB93}"/>
                </a:ext>
              </a:extLst>
            </p:cNvPr>
            <p:cNvCxnSpPr/>
            <p:nvPr/>
          </p:nvCxnSpPr>
          <p:spPr bwMode="auto">
            <a:xfrm rot="5400000" flipH="1" flipV="1">
              <a:off x="5450673" y="1721479"/>
              <a:ext cx="1105319" cy="110531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1" name="Oval 10">
              <a:extLst>
                <a:ext uri="{FF2B5EF4-FFF2-40B4-BE49-F238E27FC236}">
                  <a16:creationId xmlns:a16="http://schemas.microsoft.com/office/drawing/2014/main" id="{E1093E3E-B575-585B-2BCA-972A3A2B0F6B}"/>
                </a:ext>
              </a:extLst>
            </p:cNvPr>
            <p:cNvSpPr/>
            <p:nvPr/>
          </p:nvSpPr>
          <p:spPr bwMode="auto">
            <a:xfrm>
              <a:off x="5430590" y="2776501"/>
              <a:ext cx="70339" cy="70339"/>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2" name="Oval 11">
              <a:extLst>
                <a:ext uri="{FF2B5EF4-FFF2-40B4-BE49-F238E27FC236}">
                  <a16:creationId xmlns:a16="http://schemas.microsoft.com/office/drawing/2014/main" id="{0A3B66E6-9400-4B9B-507F-D1320BA22E63}"/>
                </a:ext>
              </a:extLst>
            </p:cNvPr>
            <p:cNvSpPr/>
            <p:nvPr/>
          </p:nvSpPr>
          <p:spPr bwMode="auto">
            <a:xfrm>
              <a:off x="6155726" y="2064773"/>
              <a:ext cx="70339" cy="70339"/>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TextBox 12">
              <a:extLst>
                <a:ext uri="{FF2B5EF4-FFF2-40B4-BE49-F238E27FC236}">
                  <a16:creationId xmlns:a16="http://schemas.microsoft.com/office/drawing/2014/main" id="{8BD7A317-AA69-76EA-7537-60906B730687}"/>
                </a:ext>
              </a:extLst>
            </p:cNvPr>
            <p:cNvSpPr txBox="1"/>
            <p:nvPr/>
          </p:nvSpPr>
          <p:spPr>
            <a:xfrm>
              <a:off x="5233761" y="2816754"/>
              <a:ext cx="481222" cy="369332"/>
            </a:xfrm>
            <a:prstGeom prst="rect">
              <a:avLst/>
            </a:prstGeom>
            <a:noFill/>
          </p:spPr>
          <p:txBody>
            <a:bodyPr wrap="none" rtlCol="0">
              <a:spAutoFit/>
            </a:bodyPr>
            <a:lstStyle/>
            <a:p>
              <a:r>
                <a:rPr lang="en-US" b="1" dirty="0"/>
                <a:t>x</a:t>
              </a:r>
              <a:r>
                <a:rPr lang="en-US" baseline="30000" dirty="0"/>
                <a:t>(k)</a:t>
              </a:r>
            </a:p>
          </p:txBody>
        </p:sp>
        <p:cxnSp>
          <p:nvCxnSpPr>
            <p:cNvPr id="14" name="Straight Connector 13">
              <a:extLst>
                <a:ext uri="{FF2B5EF4-FFF2-40B4-BE49-F238E27FC236}">
                  <a16:creationId xmlns:a16="http://schemas.microsoft.com/office/drawing/2014/main" id="{9071861B-0CA8-AD2E-8691-77D836BD4540}"/>
                </a:ext>
              </a:extLst>
            </p:cNvPr>
            <p:cNvCxnSpPr/>
            <p:nvPr/>
          </p:nvCxnSpPr>
          <p:spPr bwMode="auto">
            <a:xfrm rot="16200000" flipV="1">
              <a:off x="5179403" y="2525313"/>
              <a:ext cx="221262" cy="24142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43956C1-D8A6-CD9F-6B50-CBF1D5577A24}"/>
                </a:ext>
              </a:extLst>
            </p:cNvPr>
            <p:cNvCxnSpPr/>
            <p:nvPr/>
          </p:nvCxnSpPr>
          <p:spPr bwMode="auto">
            <a:xfrm rot="16200000" flipV="1">
              <a:off x="5904559" y="1813555"/>
              <a:ext cx="221262" cy="24142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598286A6-DC8C-2026-66A2-312E7CA867A7}"/>
                </a:ext>
              </a:extLst>
            </p:cNvPr>
            <p:cNvCxnSpPr/>
            <p:nvPr/>
          </p:nvCxnSpPr>
          <p:spPr bwMode="auto">
            <a:xfrm rot="5400000">
              <a:off x="5299948" y="1922445"/>
              <a:ext cx="693336" cy="693336"/>
            </a:xfrm>
            <a:prstGeom prst="line">
              <a:avLst/>
            </a:prstGeom>
            <a:solidFill>
              <a:schemeClr val="accent1"/>
            </a:solidFill>
            <a:ln w="19050" cap="flat" cmpd="sng" algn="ctr">
              <a:solidFill>
                <a:schemeClr val="tx1"/>
              </a:solidFill>
              <a:prstDash val="solid"/>
              <a:round/>
              <a:headEnd type="arrow" w="med" len="med"/>
              <a:tailEnd type="arrow" w="med" len="med"/>
            </a:ln>
            <a:effectLst/>
          </p:spPr>
        </p:cxnSp>
        <p:sp>
          <p:nvSpPr>
            <p:cNvPr id="17" name="TextBox 16">
              <a:extLst>
                <a:ext uri="{FF2B5EF4-FFF2-40B4-BE49-F238E27FC236}">
                  <a16:creationId xmlns:a16="http://schemas.microsoft.com/office/drawing/2014/main" id="{0BA5AFBA-9920-394A-7194-860B5E2272CF}"/>
                </a:ext>
              </a:extLst>
            </p:cNvPr>
            <p:cNvSpPr txBox="1"/>
            <p:nvPr/>
          </p:nvSpPr>
          <p:spPr>
            <a:xfrm>
              <a:off x="6475020" y="1421707"/>
              <a:ext cx="471604" cy="369332"/>
            </a:xfrm>
            <a:prstGeom prst="rect">
              <a:avLst/>
            </a:prstGeom>
            <a:noFill/>
          </p:spPr>
          <p:txBody>
            <a:bodyPr wrap="none" rtlCol="0">
              <a:spAutoFit/>
            </a:bodyPr>
            <a:lstStyle/>
            <a:p>
              <a:r>
                <a:rPr lang="en-US" b="1"/>
                <a:t>d</a:t>
              </a:r>
              <a:r>
                <a:rPr lang="en-US" baseline="30000"/>
                <a:t>(k)</a:t>
              </a:r>
              <a:endParaRPr lang="en-US" baseline="30000" dirty="0"/>
            </a:p>
          </p:txBody>
        </p:sp>
        <p:sp>
          <p:nvSpPr>
            <p:cNvPr id="18" name="TextBox 17">
              <a:extLst>
                <a:ext uri="{FF2B5EF4-FFF2-40B4-BE49-F238E27FC236}">
                  <a16:creationId xmlns:a16="http://schemas.microsoft.com/office/drawing/2014/main" id="{7A86C19D-F343-4CBD-A270-956C030440EB}"/>
                </a:ext>
              </a:extLst>
            </p:cNvPr>
            <p:cNvSpPr txBox="1"/>
            <p:nvPr/>
          </p:nvSpPr>
          <p:spPr>
            <a:xfrm>
              <a:off x="5328157" y="1863837"/>
              <a:ext cx="401072" cy="369332"/>
            </a:xfrm>
            <a:prstGeom prst="rect">
              <a:avLst/>
            </a:prstGeom>
            <a:noFill/>
          </p:spPr>
          <p:txBody>
            <a:bodyPr wrap="none" rtlCol="0">
              <a:spAutoFit/>
            </a:bodyPr>
            <a:lstStyle/>
            <a:p>
              <a:r>
                <a:rPr lang="en-US">
                  <a:latin typeface="Symbol" pitchFamily="18" charset="2"/>
                </a:rPr>
                <a:t>a</a:t>
              </a:r>
              <a:r>
                <a:rPr lang="en-US" baseline="-25000"/>
                <a:t>k</a:t>
              </a:r>
              <a:endParaRPr lang="en-US" baseline="-25000" dirty="0"/>
            </a:p>
          </p:txBody>
        </p:sp>
      </p:grpSp>
    </p:spTree>
    <p:extLst>
      <p:ext uri="{BB962C8B-B14F-4D97-AF65-F5344CB8AC3E}">
        <p14:creationId xmlns:p14="http://schemas.microsoft.com/office/powerpoint/2010/main" val="383747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C2A4D89-69A8-6CD3-830E-1887D398F545}"/>
                  </a:ext>
                </a:extLst>
              </p:cNvPr>
              <p:cNvSpPr>
                <a:spLocks noGrp="1"/>
              </p:cNvSpPr>
              <p:nvPr>
                <p:ph type="body" sz="quarter" idx="10"/>
              </p:nvPr>
            </p:nvSpPr>
            <p:spPr/>
            <p:txBody>
              <a:bodyPr/>
              <a:lstStyle/>
              <a:p>
                <a:r>
                  <a:rPr lang="en-US" dirty="0"/>
                  <a:t>to normalize the design space to </a:t>
                </a:r>
                <a14:m>
                  <m:oMath xmlns:m="http://schemas.openxmlformats.org/officeDocument/2006/math">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≤1</m:t>
                    </m:r>
                  </m:oMath>
                </a14:m>
                <a:endParaRPr lang="en-US" dirty="0"/>
              </a:p>
              <a:p>
                <a:pPr>
                  <a:spcAft>
                    <a:spcPts val="1800"/>
                  </a:spcAft>
                </a:pPr>
                <a:endParaRPr lang="en-US" dirty="0"/>
              </a:p>
              <a:p>
                <a:r>
                  <a:rPr lang="en-US" dirty="0"/>
                  <a:t>to normalize constraints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m:rPr>
                            <m:sty m:val="p"/>
                          </m:rPr>
                          <a:rPr lang="en-US">
                            <a:latin typeface="Cambria Math" panose="02040503050406030204" pitchFamily="18" charset="0"/>
                          </a:rPr>
                          <m:t>limit</m:t>
                        </m:r>
                      </m:sub>
                    </m:sSub>
                  </m:oMath>
                </a14:m>
                <a:endParaRPr lang="en-US" dirty="0"/>
              </a:p>
              <a:p>
                <a:pPr>
                  <a:spcAft>
                    <a:spcPts val="1800"/>
                  </a:spcAft>
                </a:pPr>
                <a:endParaRPr lang="en-US" dirty="0"/>
              </a:p>
              <a:p>
                <a:r>
                  <a:rPr lang="en-US" dirty="0"/>
                  <a:t>choose an optimization algorithm that computes Lagrange multipliers</a:t>
                </a:r>
              </a:p>
              <a:p>
                <a:pPr lvl="1"/>
                <a:r>
                  <a:rPr lang="en-US" dirty="0"/>
                  <a:t>useful to understand the role of constraints on the optimum design</a:t>
                </a:r>
              </a:p>
              <a:p>
                <a:r>
                  <a:rPr lang="en-US" dirty="0"/>
                  <a:t>design sensitivity analysis</a:t>
                </a:r>
              </a:p>
              <a:p>
                <a:pPr lvl="1"/>
                <a:r>
                  <a:rPr lang="en-US" dirty="0"/>
                  <a:t>Systematic way of calculating gradients, but requires more computer programs</a:t>
                </a:r>
              </a:p>
            </p:txBody>
          </p:sp>
        </mc:Choice>
        <mc:Fallback xmlns="">
          <p:sp>
            <p:nvSpPr>
              <p:cNvPr id="2" name="Text Placeholder 1">
                <a:extLst>
                  <a:ext uri="{FF2B5EF4-FFF2-40B4-BE49-F238E27FC236}">
                    <a16:creationId xmlns:a16="http://schemas.microsoft.com/office/drawing/2014/main" id="{FC2A4D89-69A8-6CD3-830E-1887D398F54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108C7AD-83FC-2B49-32F6-49E44B82870E}"/>
              </a:ext>
            </a:extLst>
          </p:cNvPr>
          <p:cNvSpPr>
            <a:spLocks noGrp="1"/>
          </p:cNvSpPr>
          <p:nvPr>
            <p:ph type="title"/>
          </p:nvPr>
        </p:nvSpPr>
        <p:spPr/>
        <p:txBody>
          <a:bodyPr/>
          <a:lstStyle/>
          <a:p>
            <a:r>
              <a:rPr lang="en-US" dirty="0"/>
              <a:t>Practical Suggestions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663B941-3E93-8B23-1AD9-947D86EBBC70}"/>
                  </a:ext>
                </a:extLst>
              </p:cNvPr>
              <p:cNvSpPr txBox="1"/>
              <p:nvPr/>
            </p:nvSpPr>
            <p:spPr>
              <a:xfrm>
                <a:off x="1705970" y="1276066"/>
                <a:ext cx="1959191" cy="6712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m:rPr>
                                  <m:sty m:val="p"/>
                                </m:rPr>
                                <a:rPr lang="en-US" sz="2000">
                                  <a:latin typeface="Cambria Math" panose="02040503050406030204" pitchFamily="18" charset="0"/>
                                </a:rPr>
                                <m:t>min</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m:rPr>
                                  <m:sty m:val="p"/>
                                </m:rPr>
                                <a:rPr lang="en-US" sz="2000">
                                  <a:latin typeface="Cambria Math" panose="02040503050406030204" pitchFamily="18" charset="0"/>
                                </a:rPr>
                                <m:t>max</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m:rPr>
                                  <m:sty m:val="p"/>
                                </m:rPr>
                                <a:rPr lang="en-US" sz="2000">
                                  <a:latin typeface="Cambria Math" panose="02040503050406030204" pitchFamily="18" charset="0"/>
                                </a:rPr>
                                <m:t>min</m:t>
                              </m:r>
                            </m:sub>
                          </m:sSub>
                        </m:den>
                      </m:f>
                    </m:oMath>
                  </m:oMathPara>
                </a14:m>
                <a:endParaRPr lang="en-US" sz="2000" dirty="0"/>
              </a:p>
            </p:txBody>
          </p:sp>
        </mc:Choice>
        <mc:Fallback xmlns="">
          <p:sp>
            <p:nvSpPr>
              <p:cNvPr id="5" name="TextBox 4">
                <a:extLst>
                  <a:ext uri="{FF2B5EF4-FFF2-40B4-BE49-F238E27FC236}">
                    <a16:creationId xmlns:a16="http://schemas.microsoft.com/office/drawing/2014/main" id="{5663B941-3E93-8B23-1AD9-947D86EBBC70}"/>
                  </a:ext>
                </a:extLst>
              </p:cNvPr>
              <p:cNvSpPr txBox="1">
                <a:spLocks noRot="1" noChangeAspect="1" noMove="1" noResize="1" noEditPoints="1" noAdjustHandles="1" noChangeArrowheads="1" noChangeShapeType="1" noTextEdit="1"/>
              </p:cNvSpPr>
              <p:nvPr/>
            </p:nvSpPr>
            <p:spPr>
              <a:xfrm>
                <a:off x="1705970" y="1276066"/>
                <a:ext cx="1959191" cy="6712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698084-B104-CA1B-D119-45A31D2D42FA}"/>
                  </a:ext>
                </a:extLst>
              </p:cNvPr>
              <p:cNvSpPr txBox="1"/>
              <p:nvPr/>
            </p:nvSpPr>
            <p:spPr>
              <a:xfrm>
                <a:off x="1624083" y="2585621"/>
                <a:ext cx="2504404" cy="741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𝑐</m:t>
                          </m:r>
                          <m:d>
                            <m:dPr>
                              <m:ctrlPr>
                                <a:rPr lang="en-US" sz="2000" i="1">
                                  <a:latin typeface="Cambria Math" panose="02040503050406030204" pitchFamily="18" charset="0"/>
                                </a:rPr>
                              </m:ctrlPr>
                            </m:dPr>
                            <m:e>
                              <m:r>
                                <a:rPr lang="en-US" sz="2000" b="1" i="1">
                                  <a:latin typeface="Cambria Math" panose="02040503050406030204" pitchFamily="18" charset="0"/>
                                </a:rPr>
                                <m:t>𝐱</m:t>
                              </m:r>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m:rPr>
                                  <m:sty m:val="p"/>
                                </m:rPr>
                                <a:rPr lang="en-US" sz="2000">
                                  <a:latin typeface="Cambria Math" panose="02040503050406030204" pitchFamily="18" charset="0"/>
                                </a:rPr>
                                <m:t>limit</m:t>
                              </m:r>
                            </m:sub>
                          </m:sSub>
                        </m:den>
                      </m:f>
                      <m:r>
                        <a:rPr lang="en-US" sz="2000" i="1">
                          <a:latin typeface="Cambria Math" panose="02040503050406030204" pitchFamily="18" charset="0"/>
                        </a:rPr>
                        <m:t>−1≤0</m:t>
                      </m:r>
                    </m:oMath>
                  </m:oMathPara>
                </a14:m>
                <a:endParaRPr lang="en-US" sz="2000" dirty="0"/>
              </a:p>
            </p:txBody>
          </p:sp>
        </mc:Choice>
        <mc:Fallback xmlns="">
          <p:sp>
            <p:nvSpPr>
              <p:cNvPr id="8" name="TextBox 7">
                <a:extLst>
                  <a:ext uri="{FF2B5EF4-FFF2-40B4-BE49-F238E27FC236}">
                    <a16:creationId xmlns:a16="http://schemas.microsoft.com/office/drawing/2014/main" id="{A0698084-B104-CA1B-D119-45A31D2D42FA}"/>
                  </a:ext>
                </a:extLst>
              </p:cNvPr>
              <p:cNvSpPr txBox="1">
                <a:spLocks noRot="1" noChangeAspect="1" noMove="1" noResize="1" noEditPoints="1" noAdjustHandles="1" noChangeArrowheads="1" noChangeShapeType="1" noTextEdit="1"/>
              </p:cNvSpPr>
              <p:nvPr/>
            </p:nvSpPr>
            <p:spPr>
              <a:xfrm>
                <a:off x="1624083" y="2585621"/>
                <a:ext cx="2504404" cy="74142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1166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BF333-7DAF-34F1-62CD-4BFA4676EC8A}"/>
              </a:ext>
            </a:extLst>
          </p:cNvPr>
          <p:cNvSpPr>
            <a:spLocks noGrp="1"/>
          </p:cNvSpPr>
          <p:nvPr>
            <p:ph type="body" sz="quarter" idx="10"/>
          </p:nvPr>
        </p:nvSpPr>
        <p:spPr/>
        <p:txBody>
          <a:bodyPr/>
          <a:lstStyle/>
          <a:p>
            <a:r>
              <a:rPr lang="en-US" dirty="0"/>
              <a:t>design sensitivity analysis </a:t>
            </a:r>
            <a:r>
              <a:rPr lang="en-US" i="1" dirty="0"/>
              <a:t>cont</a:t>
            </a:r>
            <a:r>
              <a:rPr lang="en-US" dirty="0"/>
              <a:t>.</a:t>
            </a:r>
          </a:p>
          <a:p>
            <a:pPr lvl="1"/>
            <a:r>
              <a:rPr lang="en-US" dirty="0"/>
              <a:t>Forward finite difference:</a:t>
            </a:r>
          </a:p>
          <a:p>
            <a:pPr lvl="1"/>
            <a:r>
              <a:rPr lang="en-US" dirty="0"/>
              <a:t>computationally expensive because each design variable is perturbed one at a time and the response is calculated again</a:t>
            </a:r>
          </a:p>
          <a:p>
            <a:pPr lvl="1"/>
            <a:r>
              <a:rPr lang="en-US" dirty="0"/>
              <a:t>Central finite difference:</a:t>
            </a:r>
          </a:p>
          <a:p>
            <a:r>
              <a:rPr lang="en-US" dirty="0"/>
              <a:t>Lack of accuracy in iterative numerical analysis</a:t>
            </a:r>
          </a:p>
          <a:p>
            <a:pPr lvl="1"/>
            <a:r>
              <a:rPr lang="en-US" dirty="0"/>
              <a:t>Can cause problem in gradient calculation using finite difference</a:t>
            </a:r>
          </a:p>
          <a:p>
            <a:pPr lvl="1"/>
            <a:r>
              <a:rPr lang="en-US" dirty="0"/>
              <a:t>use extra stringent convergence criterion </a:t>
            </a:r>
          </a:p>
          <a:p>
            <a:r>
              <a:rPr lang="en-US" dirty="0"/>
              <a:t>Analysis failure at some design</a:t>
            </a:r>
          </a:p>
          <a:p>
            <a:pPr lvl="1"/>
            <a:r>
              <a:rPr lang="en-US" dirty="0"/>
              <a:t>Carefully check optimization results</a:t>
            </a:r>
          </a:p>
          <a:p>
            <a:pPr lvl="1"/>
            <a:r>
              <a:rPr lang="en-US" dirty="0"/>
              <a:t>Artificial high obj and constraint values at failed design</a:t>
            </a:r>
          </a:p>
        </p:txBody>
      </p:sp>
      <p:sp>
        <p:nvSpPr>
          <p:cNvPr id="3" name="Title 2">
            <a:extLst>
              <a:ext uri="{FF2B5EF4-FFF2-40B4-BE49-F238E27FC236}">
                <a16:creationId xmlns:a16="http://schemas.microsoft.com/office/drawing/2014/main" id="{7BB677C4-2909-027B-2F39-85D975904B81}"/>
              </a:ext>
            </a:extLst>
          </p:cNvPr>
          <p:cNvSpPr>
            <a:spLocks noGrp="1"/>
          </p:cNvSpPr>
          <p:nvPr>
            <p:ph type="title"/>
          </p:nvPr>
        </p:nvSpPr>
        <p:spPr/>
        <p:txBody>
          <a:bodyPr/>
          <a:lstStyle/>
          <a:p>
            <a:r>
              <a:rPr lang="en-US" dirty="0"/>
              <a:t>Practical Suggestions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14D229-27F7-8A1B-C12C-EF8B1DFFEAFD}"/>
                  </a:ext>
                </a:extLst>
              </p:cNvPr>
              <p:cNvSpPr txBox="1"/>
              <p:nvPr/>
            </p:nvSpPr>
            <p:spPr>
              <a:xfrm>
                <a:off x="3623481" y="1139588"/>
                <a:ext cx="3148106" cy="687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b="1">
                                  <a:latin typeface="Cambria Math" panose="02040503050406030204" pitchFamily="18" charset="0"/>
                                </a:rPr>
                                <m:t>+</m:t>
                              </m:r>
                              <m:r>
                                <a:rPr lang="en-US" sz="2000" i="1">
                                  <a:latin typeface="Cambria Math" panose="02040503050406030204" pitchFamily="18" charset="0"/>
                                </a:rPr>
                                <m:t>∆</m:t>
                              </m:r>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e>
                          </m:d>
                        </m:num>
                        <m:den>
                          <m:r>
                            <a:rPr lang="en-US" sz="2000" i="1">
                              <a:latin typeface="Cambria Math" panose="02040503050406030204" pitchFamily="18" charset="0"/>
                            </a:rPr>
                            <m:t>∆</m:t>
                          </m:r>
                          <m:r>
                            <a:rPr lang="en-US" sz="2000" b="1" i="1">
                              <a:latin typeface="Cambria Math" panose="02040503050406030204" pitchFamily="18" charset="0"/>
                            </a:rPr>
                            <m:t>𝐱</m:t>
                          </m:r>
                        </m:den>
                      </m:f>
                    </m:oMath>
                  </m:oMathPara>
                </a14:m>
                <a:endParaRPr lang="en-US" sz="2000" dirty="0"/>
              </a:p>
            </p:txBody>
          </p:sp>
        </mc:Choice>
        <mc:Fallback xmlns="">
          <p:sp>
            <p:nvSpPr>
              <p:cNvPr id="4" name="TextBox 3">
                <a:extLst>
                  <a:ext uri="{FF2B5EF4-FFF2-40B4-BE49-F238E27FC236}">
                    <a16:creationId xmlns:a16="http://schemas.microsoft.com/office/drawing/2014/main" id="{A314D229-27F7-8A1B-C12C-EF8B1DFFEAFD}"/>
                  </a:ext>
                </a:extLst>
              </p:cNvPr>
              <p:cNvSpPr txBox="1">
                <a:spLocks noRot="1" noChangeAspect="1" noMove="1" noResize="1" noEditPoints="1" noAdjustHandles="1" noChangeArrowheads="1" noChangeShapeType="1" noTextEdit="1"/>
              </p:cNvSpPr>
              <p:nvPr/>
            </p:nvSpPr>
            <p:spPr>
              <a:xfrm>
                <a:off x="3623481" y="1139588"/>
                <a:ext cx="3148106" cy="68762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BDA8D4F-C209-BB58-C1F2-805A2F6E7C56}"/>
                  </a:ext>
                </a:extLst>
              </p:cNvPr>
              <p:cNvSpPr txBox="1"/>
              <p:nvPr/>
            </p:nvSpPr>
            <p:spPr>
              <a:xfrm>
                <a:off x="3493827" y="2408830"/>
                <a:ext cx="3741409" cy="6876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b="1">
                                  <a:latin typeface="Cambria Math" panose="02040503050406030204" pitchFamily="18" charset="0"/>
                                </a:rPr>
                                <m:t>+</m:t>
                              </m:r>
                              <m:r>
                                <a:rPr lang="en-US" sz="2000" i="1">
                                  <a:latin typeface="Cambria Math" panose="02040503050406030204" pitchFamily="18" charset="0"/>
                                </a:rPr>
                                <m:t>∆</m:t>
                              </m:r>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1" i="1">
                                  <a:latin typeface="Cambria Math" panose="02040503050406030204" pitchFamily="18" charset="0"/>
                                </a:rPr>
                                <m:t>𝐱</m:t>
                              </m:r>
                              <m:r>
                                <a:rPr lang="en-US" sz="2000" b="1" i="1">
                                  <a:latin typeface="Cambria Math" panose="02040503050406030204" pitchFamily="18" charset="0"/>
                                </a:rPr>
                                <m:t>−</m:t>
                              </m:r>
                              <m:r>
                                <a:rPr lang="en-US" sz="2000" i="1">
                                  <a:latin typeface="Cambria Math" panose="02040503050406030204" pitchFamily="18" charset="0"/>
                                </a:rPr>
                                <m:t>∆</m:t>
                              </m:r>
                              <m:r>
                                <a:rPr lang="en-US" sz="2000" b="1" i="1">
                                  <a:latin typeface="Cambria Math" panose="02040503050406030204" pitchFamily="18" charset="0"/>
                                </a:rPr>
                                <m:t>𝐱</m:t>
                              </m:r>
                            </m:e>
                          </m:d>
                        </m:num>
                        <m:den>
                          <m:r>
                            <a:rPr lang="en-US" sz="2000" i="1">
                              <a:latin typeface="Cambria Math" panose="02040503050406030204" pitchFamily="18" charset="0"/>
                            </a:rPr>
                            <m:t>2∆</m:t>
                          </m:r>
                          <m:r>
                            <a:rPr lang="en-US" sz="2000" b="1" i="1">
                              <a:latin typeface="Cambria Math" panose="02040503050406030204" pitchFamily="18" charset="0"/>
                            </a:rPr>
                            <m:t>𝐱</m:t>
                          </m:r>
                        </m:den>
                      </m:f>
                    </m:oMath>
                  </m:oMathPara>
                </a14:m>
                <a:endParaRPr lang="en-US" sz="2000" dirty="0"/>
              </a:p>
            </p:txBody>
          </p:sp>
        </mc:Choice>
        <mc:Fallback xmlns="">
          <p:sp>
            <p:nvSpPr>
              <p:cNvPr id="8" name="TextBox 7">
                <a:extLst>
                  <a:ext uri="{FF2B5EF4-FFF2-40B4-BE49-F238E27FC236}">
                    <a16:creationId xmlns:a16="http://schemas.microsoft.com/office/drawing/2014/main" id="{0BDA8D4F-C209-BB58-C1F2-805A2F6E7C56}"/>
                  </a:ext>
                </a:extLst>
              </p:cNvPr>
              <p:cNvSpPr txBox="1">
                <a:spLocks noRot="1" noChangeAspect="1" noMove="1" noResize="1" noEditPoints="1" noAdjustHandles="1" noChangeArrowheads="1" noChangeShapeType="1" noTextEdit="1"/>
              </p:cNvSpPr>
              <p:nvPr/>
            </p:nvSpPr>
            <p:spPr>
              <a:xfrm>
                <a:off x="3493827" y="2408830"/>
                <a:ext cx="3741409" cy="68762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2117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4D141-A48B-F0FB-0AAE-90E5DA11637E}"/>
              </a:ext>
            </a:extLst>
          </p:cNvPr>
          <p:cNvSpPr>
            <a:spLocks noGrp="1"/>
          </p:cNvSpPr>
          <p:nvPr>
            <p:ph type="body" sz="quarter" idx="10"/>
          </p:nvPr>
        </p:nvSpPr>
        <p:spPr/>
        <p:txBody>
          <a:bodyPr/>
          <a:lstStyle/>
          <a:p>
            <a:r>
              <a:rPr lang="en-US" dirty="0"/>
              <a:t>Intuition before solving optimization problem</a:t>
            </a:r>
          </a:p>
          <a:p>
            <a:pPr lvl="1"/>
            <a:r>
              <a:rPr lang="en-US" dirty="0"/>
              <a:t>crucial to gain some insight into the problem by studying carefully the results of an analysis of a representative or intuitive design</a:t>
            </a:r>
          </a:p>
          <a:p>
            <a:r>
              <a:rPr lang="en-US" dirty="0"/>
              <a:t>Do not use nonlinear opt algorithm to solve linear problem</a:t>
            </a:r>
          </a:p>
          <a:p>
            <a:r>
              <a:rPr lang="en-US" dirty="0" err="1"/>
              <a:t>Opt</a:t>
            </a:r>
            <a:r>
              <a:rPr lang="en-US" dirty="0"/>
              <a:t> algorithms can stop iterations for many reasons</a:t>
            </a:r>
          </a:p>
          <a:p>
            <a:pPr lvl="1"/>
            <a:r>
              <a:rPr lang="en-US" dirty="0"/>
              <a:t>Max. No. of function evaluations, max. No. of iterations </a:t>
            </a:r>
          </a:p>
          <a:p>
            <a:pPr lvl="1"/>
            <a:r>
              <a:rPr lang="en-US" dirty="0"/>
              <a:t>Check </a:t>
            </a:r>
            <a:r>
              <a:rPr lang="en-US" dirty="0" err="1"/>
              <a:t>EXITFLAG</a:t>
            </a:r>
            <a:r>
              <a:rPr lang="en-US" dirty="0"/>
              <a:t> for Matlab</a:t>
            </a:r>
          </a:p>
          <a:p>
            <a:pPr lvl="1"/>
            <a:r>
              <a:rPr lang="en-US" dirty="0"/>
              <a:t>Check </a:t>
            </a:r>
            <a:r>
              <a:rPr lang="en-US"/>
              <a:t>KKT condition</a:t>
            </a:r>
            <a:endParaRPr lang="en-US" dirty="0"/>
          </a:p>
        </p:txBody>
      </p:sp>
      <p:sp>
        <p:nvSpPr>
          <p:cNvPr id="3" name="Title 2">
            <a:extLst>
              <a:ext uri="{FF2B5EF4-FFF2-40B4-BE49-F238E27FC236}">
                <a16:creationId xmlns:a16="http://schemas.microsoft.com/office/drawing/2014/main" id="{0BD09F09-0F0B-046D-681A-2C853D26BAD9}"/>
              </a:ext>
            </a:extLst>
          </p:cNvPr>
          <p:cNvSpPr>
            <a:spLocks noGrp="1"/>
          </p:cNvSpPr>
          <p:nvPr>
            <p:ph type="title"/>
          </p:nvPr>
        </p:nvSpPr>
        <p:spPr/>
        <p:txBody>
          <a:bodyPr/>
          <a:lstStyle/>
          <a:p>
            <a:r>
              <a:rPr lang="en-US" dirty="0"/>
              <a:t>Practical Suggestions </a:t>
            </a:r>
            <a:r>
              <a:rPr lang="en-US" i="1" dirty="0"/>
              <a:t>cont</a:t>
            </a:r>
            <a:r>
              <a:rPr lang="en-US" dirty="0"/>
              <a:t>.</a:t>
            </a:r>
          </a:p>
        </p:txBody>
      </p:sp>
    </p:spTree>
    <p:extLst>
      <p:ext uri="{BB962C8B-B14F-4D97-AF65-F5344CB8AC3E}">
        <p14:creationId xmlns:p14="http://schemas.microsoft.com/office/powerpoint/2010/main" val="91111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C4C37-D64F-CD98-C99A-AA38FF640C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5CB54E-BE7A-C4A7-EEFC-E09DEB1D4218}"/>
              </a:ext>
            </a:extLst>
          </p:cNvPr>
          <p:cNvSpPr>
            <a:spLocks noGrp="1"/>
          </p:cNvSpPr>
          <p:nvPr>
            <p:ph type="ctrTitle"/>
          </p:nvPr>
        </p:nvSpPr>
        <p:spPr>
          <a:xfrm>
            <a:off x="685800" y="1219201"/>
            <a:ext cx="7772400" cy="2381250"/>
          </a:xfrm>
        </p:spPr>
        <p:txBody>
          <a:bodyPr>
            <a:normAutofit/>
          </a:bodyPr>
          <a:lstStyle/>
          <a:p>
            <a:r>
              <a:rPr lang="en-US" dirty="0"/>
              <a:t>5.3</a:t>
            </a:r>
            <a:br>
              <a:rPr lang="en-US" dirty="0"/>
            </a:br>
            <a:br>
              <a:rPr lang="en-US" dirty="0"/>
            </a:br>
            <a:r>
              <a:rPr lang="en-US" dirty="0"/>
              <a:t>Determination of Step Size</a:t>
            </a:r>
          </a:p>
        </p:txBody>
      </p:sp>
      <p:sp>
        <p:nvSpPr>
          <p:cNvPr id="2" name="Subtitle 1">
            <a:extLst>
              <a:ext uri="{FF2B5EF4-FFF2-40B4-BE49-F238E27FC236}">
                <a16:creationId xmlns:a16="http://schemas.microsoft.com/office/drawing/2014/main" id="{7731D22A-8C8E-3F1F-AF31-3A02AFA1C254}"/>
              </a:ext>
            </a:extLst>
          </p:cNvPr>
          <p:cNvSpPr>
            <a:spLocks noGrp="1"/>
          </p:cNvSpPr>
          <p:nvPr>
            <p:ph type="subTitle" idx="1"/>
          </p:nvPr>
        </p:nvSpPr>
        <p:spPr/>
        <p:txBody>
          <a:bodyPr/>
          <a:lstStyle/>
          <a:p>
            <a:r>
              <a:rPr lang="en-US" dirty="0"/>
              <a:t>For a given search direction, how far the design should change</a:t>
            </a:r>
          </a:p>
        </p:txBody>
      </p:sp>
    </p:spTree>
    <p:extLst>
      <p:ext uri="{BB962C8B-B14F-4D97-AF65-F5344CB8AC3E}">
        <p14:creationId xmlns:p14="http://schemas.microsoft.com/office/powerpoint/2010/main" val="359808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E62F350-F6D3-E4E3-A7B0-C9E5329AFA7D}"/>
                  </a:ext>
                </a:extLst>
              </p:cNvPr>
              <p:cNvSpPr>
                <a:spLocks noGrp="1"/>
              </p:cNvSpPr>
              <p:nvPr>
                <p:ph type="body" sz="quarter" idx="10"/>
              </p:nvPr>
            </p:nvSpPr>
            <p:spPr/>
            <p:txBody>
              <a:bodyPr/>
              <a:lstStyle/>
              <a:p>
                <a:r>
                  <a:rPr lang="en-US" dirty="0"/>
                  <a:t>Search direction must reduce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endParaRPr lang="en-US" dirty="0"/>
              </a:p>
              <a:p>
                <a:r>
                  <a:rPr lang="en-US" dirty="0"/>
                  <a:t>Unconstrained optimization case: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e>
                    </m:d>
                    <m:r>
                      <a:rPr lang="en-US" i="1">
                        <a:latin typeface="Cambria Math" panose="02040503050406030204" pitchFamily="18" charset="0"/>
                      </a:rPr>
                      <m:t>&lt;</m:t>
                    </m:r>
                    <m:r>
                      <a:rPr lang="en-US" i="1">
                        <a:latin typeface="Cambria Math" panose="02040503050406030204" pitchFamily="18" charset="0"/>
                      </a:rPr>
                      <m:t>𝑓</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oMath>
                </a14:m>
                <a:endParaRPr lang="en-US" dirty="0"/>
              </a:p>
              <a:p>
                <a:r>
                  <a:rPr lang="en-US" dirty="0"/>
                  <a:t>Taylor series expansion</a:t>
                </a:r>
              </a:p>
              <a:p>
                <a:endParaRPr lang="en-US" dirty="0"/>
              </a:p>
              <a:p>
                <a:endParaRPr lang="en-US" dirty="0"/>
              </a:p>
              <a:p>
                <a:pPr lvl="1"/>
                <a:r>
                  <a:rPr lang="en-US" dirty="0"/>
                  <a:t>Gradient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b="1">
                        <a:latin typeface="Cambria Math" panose="02040503050406030204" pitchFamily="18" charset="0"/>
                      </a:rPr>
                      <m:t>𝐱</m:t>
                    </m:r>
                    <m:r>
                      <a:rPr lang="en-US" i="1">
                        <a:latin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𝐜</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𝐱</m:t>
                            </m:r>
                          </m:e>
                          <m:sup>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sup>
                        </m:sSup>
                      </m:e>
                    </m:d>
                  </m:oMath>
                </a14:m>
                <a:endParaRPr lang="en-US" dirty="0"/>
              </a:p>
              <a:p>
                <a:r>
                  <a:rPr lang="en-US" dirty="0">
                    <a:solidFill>
                      <a:srgbClr val="0000FF"/>
                    </a:solidFill>
                  </a:rPr>
                  <a:t>Descent direction</a:t>
                </a:r>
                <a:r>
                  <a:rPr lang="en-US" dirty="0"/>
                  <a:t> must satisfy</a:t>
                </a:r>
              </a:p>
              <a:p>
                <a:endParaRPr lang="en-US" dirty="0"/>
              </a:p>
              <a:p>
                <a:endParaRPr lang="en-US" dirty="0"/>
              </a:p>
              <a:p>
                <a:r>
                  <a:rPr lang="en-US" dirty="0"/>
                  <a:t>We will discuss how to determine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𝐝</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oMath>
                </a14:m>
                <a:r>
                  <a:rPr lang="en-US" dirty="0"/>
                  <a:t> later </a:t>
                </a:r>
              </a:p>
            </p:txBody>
          </p:sp>
        </mc:Choice>
        <mc:Fallback xmlns="">
          <p:sp>
            <p:nvSpPr>
              <p:cNvPr id="2" name="Text Placeholder 1">
                <a:extLst>
                  <a:ext uri="{FF2B5EF4-FFF2-40B4-BE49-F238E27FC236}">
                    <a16:creationId xmlns:a16="http://schemas.microsoft.com/office/drawing/2014/main" id="{BE62F350-F6D3-E4E3-A7B0-C9E5329AFA7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b="-1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186E59-8F00-79BF-D186-F38F3D80770F}"/>
              </a:ext>
            </a:extLst>
          </p:cNvPr>
          <p:cNvSpPr>
            <a:spLocks noGrp="1"/>
          </p:cNvSpPr>
          <p:nvPr>
            <p:ph type="title"/>
          </p:nvPr>
        </p:nvSpPr>
        <p:spPr/>
        <p:txBody>
          <a:bodyPr/>
          <a:lstStyle/>
          <a:p>
            <a:r>
              <a:rPr lang="en-US" dirty="0"/>
              <a:t>Descent Direction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C73D71-03D8-3834-412C-1CBBD6B559CD}"/>
                  </a:ext>
                </a:extLst>
              </p:cNvPr>
              <p:cNvSpPr txBox="1"/>
              <p:nvPr/>
            </p:nvSpPr>
            <p:spPr>
              <a:xfrm>
                <a:off x="1003610" y="2403326"/>
                <a:ext cx="6453113" cy="10917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sup>
                          </m:sSup>
                        </m:e>
                      </m:d>
                      <m:r>
                        <a:rPr lang="en-US" sz="240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d>
                      <m:r>
                        <a:rPr lang="en-US" sz="2400" i="1">
                          <a:latin typeface="Cambria Math" panose="02040503050406030204" pitchFamily="18" charset="0"/>
                        </a:rPr>
                        <m:t>+</m:t>
                      </m:r>
                      <m:r>
                        <m:rPr>
                          <m:sty m:val="p"/>
                        </m:rPr>
                        <a:rPr lang="en-US" sz="2400">
                          <a:latin typeface="Cambria Math" panose="02040503050406030204" pitchFamily="18" charset="0"/>
                        </a:rPr>
                        <m:t>∇</m:t>
                      </m:r>
                      <m:r>
                        <a:rPr lang="en-US" sz="2400" i="1">
                          <a:latin typeface="Cambria Math" panose="02040503050406030204" pitchFamily="18" charset="0"/>
                        </a:rPr>
                        <m:t>𝑓</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d>
                        </m:e>
                        <m:sup>
                          <m:r>
                            <a:rPr lang="en-US" sz="2400" i="1">
                              <a:latin typeface="Cambria Math" panose="02040503050406030204" pitchFamily="18" charset="0"/>
                            </a:rPr>
                            <m:t>𝑇</m:t>
                          </m:r>
                        </m:sup>
                      </m:sSup>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m:t>
                      </m:r>
                      <m:r>
                        <m:rPr>
                          <m:sty m:val="p"/>
                        </m:rPr>
                        <a:rPr lang="en-US" sz="2400">
                          <a:latin typeface="Cambria Math" panose="02040503050406030204" pitchFamily="18" charset="0"/>
                        </a:rPr>
                        <m:t>H</m:t>
                      </m:r>
                      <m:r>
                        <a:rPr lang="en-US" sz="2400">
                          <a:latin typeface="Cambria Math" panose="02040503050406030204" pitchFamily="18" charset="0"/>
                        </a:rPr>
                        <m:t>.</m:t>
                      </m:r>
                      <m:r>
                        <m:rPr>
                          <m:sty m:val="p"/>
                        </m:rPr>
                        <a:rPr lang="en-US" sz="2400">
                          <a:latin typeface="Cambria Math" panose="02040503050406030204" pitchFamily="18" charset="0"/>
                        </a:rPr>
                        <m:t>O</m:t>
                      </m:r>
                      <m:r>
                        <a:rPr lang="en-US" sz="2400">
                          <a:latin typeface="Cambria Math" panose="02040503050406030204" pitchFamily="18" charset="0"/>
                        </a:rPr>
                        <m:t>.</m:t>
                      </m:r>
                      <m:r>
                        <m:rPr>
                          <m:sty m:val="p"/>
                        </m:rPr>
                        <a:rPr lang="en-US" sz="2400">
                          <a:latin typeface="Cambria Math" panose="02040503050406030204" pitchFamily="18" charset="0"/>
                        </a:rPr>
                        <m:t>T</m:t>
                      </m:r>
                      <m:r>
                        <a:rPr lang="en-US" sz="2400">
                          <a:latin typeface="Cambria Math" panose="02040503050406030204" pitchFamily="18" charset="0"/>
                        </a:rPr>
                        <m:t>.</m:t>
                      </m:r>
                    </m:oMath>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d>
                      <m:r>
                        <a:rPr lang="en-US" sz="2400" i="1">
                          <a:latin typeface="Cambria Math" panose="02040503050406030204" pitchFamily="18" charset="0"/>
                        </a:rPr>
                        <m:t>+</m:t>
                      </m:r>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up>
                          </m:sSup>
                        </m:e>
                        <m:sup>
                          <m:r>
                            <a:rPr lang="en-US" sz="2400" i="1">
                              <a:latin typeface="Cambria Math" panose="02040503050406030204" pitchFamily="18" charset="0"/>
                            </a:rPr>
                            <m:t>𝑇</m:t>
                          </m:r>
                        </m:sup>
                      </m:sSup>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&lt;</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d>
                    </m:oMath>
                  </m:oMathPara>
                </a14:m>
                <a:endParaRPr lang="en-US" sz="2400" dirty="0"/>
              </a:p>
            </p:txBody>
          </p:sp>
        </mc:Choice>
        <mc:Fallback xmlns="">
          <p:sp>
            <p:nvSpPr>
              <p:cNvPr id="5" name="TextBox 4">
                <a:extLst>
                  <a:ext uri="{FF2B5EF4-FFF2-40B4-BE49-F238E27FC236}">
                    <a16:creationId xmlns:a16="http://schemas.microsoft.com/office/drawing/2014/main" id="{26C73D71-03D8-3834-412C-1CBBD6B559CD}"/>
                  </a:ext>
                </a:extLst>
              </p:cNvPr>
              <p:cNvSpPr txBox="1">
                <a:spLocks noRot="1" noChangeAspect="1" noMove="1" noResize="1" noEditPoints="1" noAdjustHandles="1" noChangeArrowheads="1" noChangeShapeType="1" noTextEdit="1"/>
              </p:cNvSpPr>
              <p:nvPr/>
            </p:nvSpPr>
            <p:spPr>
              <a:xfrm>
                <a:off x="1003610" y="2403326"/>
                <a:ext cx="6453113" cy="10917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D870DA-94F2-DF96-7DAA-DDC70C45693E}"/>
                  </a:ext>
                </a:extLst>
              </p:cNvPr>
              <p:cNvSpPr txBox="1"/>
              <p:nvPr/>
            </p:nvSpPr>
            <p:spPr>
              <a:xfrm>
                <a:off x="1219201" y="4703341"/>
                <a:ext cx="2416097" cy="1042208"/>
              </a:xfrm>
              <a:prstGeom prst="rect">
                <a:avLst/>
              </a:prstGeom>
              <a:solidFill>
                <a:srgbClr val="FFFF00"/>
              </a:solidFill>
              <a:ln w="19050">
                <a:solidFill>
                  <a:srgbClr val="0000FF"/>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sup>
                          <m:r>
                            <a:rPr lang="en-US" sz="2400" i="1">
                              <a:latin typeface="Cambria Math" panose="02040503050406030204" pitchFamily="18" charset="0"/>
                            </a:rPr>
                            <m:t>𝑇</m:t>
                          </m:r>
                        </m:sup>
                      </m:sSup>
                      <m:r>
                        <m:rPr>
                          <m:sty m:val="p"/>
                        </m:rPr>
                        <a:rPr lang="en-US" sz="2400">
                          <a:latin typeface="Cambria Math" panose="02040503050406030204" pitchFamily="18" charset="0"/>
                        </a:rPr>
                        <m:t>Δ</m:t>
                      </m:r>
                      <m:sSup>
                        <m:sSupPr>
                          <m:ctrlPr>
                            <a:rPr lang="en-US" sz="2400" i="1">
                              <a:latin typeface="Cambria Math" panose="02040503050406030204" pitchFamily="18" charset="0"/>
                            </a:rPr>
                          </m:ctrlPr>
                        </m:sSupPr>
                        <m:e>
                          <m:r>
                            <a:rPr lang="en-US" sz="2400" b="1" i="1">
                              <a:latin typeface="Cambria Math" panose="02040503050406030204" pitchFamily="18" charset="0"/>
                            </a:rPr>
                            <m:t>𝐱</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r>
                        <a:rPr lang="en-US" sz="2400" i="1">
                          <a:latin typeface="Cambria Math" panose="02040503050406030204" pitchFamily="18" charset="0"/>
                        </a:rPr>
                        <m:t>&lt;0</m:t>
                      </m:r>
                    </m:oMath>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b="1" i="1">
                                  <a:latin typeface="Cambria Math" panose="02040503050406030204" pitchFamily="18" charset="0"/>
                                </a:rPr>
                                <m:t>𝐜</m:t>
                              </m:r>
                            </m:e>
                            <m:sup>
                              <m:d>
                                <m:dPr>
                                  <m:ctrlPr>
                                    <a:rPr lang="en-US" sz="2400" i="1">
                                      <a:latin typeface="Cambria Math" panose="02040503050406030204" pitchFamily="18" charset="0"/>
                                    </a:rPr>
                                  </m:ctrlPr>
                                </m:dPr>
                                <m:e>
                                  <m:r>
                                    <a:rPr lang="en-US" sz="2400" i="1">
                                      <a:latin typeface="Cambria Math" panose="02040503050406030204" pitchFamily="18" charset="0"/>
                                    </a:rPr>
                                    <m:t>𝑘</m:t>
                                  </m:r>
                                </m:e>
                              </m:d>
                            </m:sup>
                          </m:sSup>
                        </m:e>
                        <m:sup>
                          <m:r>
                            <a:rPr lang="en-US" sz="2400" i="1">
                              <a:latin typeface="Cambria Math" panose="02040503050406030204" pitchFamily="18" charset="0"/>
                            </a:rPr>
                            <m:t>𝑇</m:t>
                          </m:r>
                        </m:sup>
                      </m:sSup>
                      <m:sSup>
                        <m:sSupPr>
                          <m:ctrlPr>
                            <a:rPr lang="en-US" sz="2400" i="1">
                              <a:latin typeface="Cambria Math" panose="02040503050406030204" pitchFamily="18" charset="0"/>
                            </a:rPr>
                          </m:ctrlPr>
                        </m:sSupPr>
                        <m:e>
                          <m:r>
                            <a:rPr lang="en-US" sz="2400" b="1" i="1">
                              <a:latin typeface="Cambria Math" panose="02040503050406030204" pitchFamily="18" charset="0"/>
                            </a:rPr>
                            <m:t>𝐝</m:t>
                          </m:r>
                        </m:e>
                        <m:sup>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sup>
                      </m:sSup>
                      <m:r>
                        <a:rPr lang="en-US" sz="2400">
                          <a:latin typeface="Cambria Math" panose="02040503050406030204" pitchFamily="18" charset="0"/>
                        </a:rPr>
                        <m:t>&lt;0</m:t>
                      </m:r>
                    </m:oMath>
                  </m:oMathPara>
                </a14:m>
                <a:endParaRPr lang="en-US" sz="2400" dirty="0"/>
              </a:p>
            </p:txBody>
          </p:sp>
        </mc:Choice>
        <mc:Fallback xmlns="">
          <p:sp>
            <p:nvSpPr>
              <p:cNvPr id="8" name="TextBox 7">
                <a:extLst>
                  <a:ext uri="{FF2B5EF4-FFF2-40B4-BE49-F238E27FC236}">
                    <a16:creationId xmlns:a16="http://schemas.microsoft.com/office/drawing/2014/main" id="{5DD870DA-94F2-DF96-7DAA-DDC70C45693E}"/>
                  </a:ext>
                </a:extLst>
              </p:cNvPr>
              <p:cNvSpPr txBox="1">
                <a:spLocks noRot="1" noChangeAspect="1" noMove="1" noResize="1" noEditPoints="1" noAdjustHandles="1" noChangeArrowheads="1" noChangeShapeType="1" noTextEdit="1"/>
              </p:cNvSpPr>
              <p:nvPr/>
            </p:nvSpPr>
            <p:spPr>
              <a:xfrm>
                <a:off x="1219201" y="4703341"/>
                <a:ext cx="2416097" cy="1042208"/>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grpSp>
        <p:nvGrpSpPr>
          <p:cNvPr id="10" name="Group 18">
            <a:extLst>
              <a:ext uri="{FF2B5EF4-FFF2-40B4-BE49-F238E27FC236}">
                <a16:creationId xmlns:a16="http://schemas.microsoft.com/office/drawing/2014/main" id="{71517ADD-9B0D-8A17-0761-D54D507780CE}"/>
              </a:ext>
            </a:extLst>
          </p:cNvPr>
          <p:cNvGrpSpPr/>
          <p:nvPr/>
        </p:nvGrpSpPr>
        <p:grpSpPr>
          <a:xfrm>
            <a:off x="5854985" y="4096257"/>
            <a:ext cx="2069814" cy="1875611"/>
            <a:chOff x="4384149" y="4086444"/>
            <a:chExt cx="2069814" cy="1875611"/>
          </a:xfrm>
        </p:grpSpPr>
        <p:sp>
          <p:nvSpPr>
            <p:cNvPr id="11" name="Freeform 6">
              <a:extLst>
                <a:ext uri="{FF2B5EF4-FFF2-40B4-BE49-F238E27FC236}">
                  <a16:creationId xmlns:a16="http://schemas.microsoft.com/office/drawing/2014/main" id="{1A1B10D5-4660-DB88-44CC-788962353C3A}"/>
                </a:ext>
              </a:extLst>
            </p:cNvPr>
            <p:cNvSpPr/>
            <p:nvPr/>
          </p:nvSpPr>
          <p:spPr bwMode="auto">
            <a:xfrm>
              <a:off x="4444409" y="4655289"/>
              <a:ext cx="2009554" cy="256953"/>
            </a:xfrm>
            <a:custGeom>
              <a:avLst/>
              <a:gdLst>
                <a:gd name="connsiteX0" fmla="*/ 2009554 w 2009554"/>
                <a:gd name="connsiteY0" fmla="*/ 256953 h 256953"/>
                <a:gd name="connsiteX1" fmla="*/ 1063256 w 2009554"/>
                <a:gd name="connsiteY1" fmla="*/ 23037 h 256953"/>
                <a:gd name="connsiteX2" fmla="*/ 0 w 2009554"/>
                <a:gd name="connsiteY2" fmla="*/ 118730 h 256953"/>
              </a:gdLst>
              <a:ahLst/>
              <a:cxnLst>
                <a:cxn ang="0">
                  <a:pos x="connsiteX0" y="connsiteY0"/>
                </a:cxn>
                <a:cxn ang="0">
                  <a:pos x="connsiteX1" y="connsiteY1"/>
                </a:cxn>
                <a:cxn ang="0">
                  <a:pos x="connsiteX2" y="connsiteY2"/>
                </a:cxn>
              </a:cxnLst>
              <a:rect l="l" t="t" r="r" b="b"/>
              <a:pathLst>
                <a:path w="2009554" h="256953">
                  <a:moveTo>
                    <a:pt x="2009554" y="256953"/>
                  </a:moveTo>
                  <a:cubicBezTo>
                    <a:pt x="1703868" y="151513"/>
                    <a:pt x="1398182" y="46074"/>
                    <a:pt x="1063256" y="23037"/>
                  </a:cubicBezTo>
                  <a:cubicBezTo>
                    <a:pt x="728330" y="0"/>
                    <a:pt x="364165" y="59365"/>
                    <a:pt x="0" y="1187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2" name="Freeform 7">
              <a:extLst>
                <a:ext uri="{FF2B5EF4-FFF2-40B4-BE49-F238E27FC236}">
                  <a16:creationId xmlns:a16="http://schemas.microsoft.com/office/drawing/2014/main" id="{B1028ED4-1173-5018-270C-FF2DE294F7E8}"/>
                </a:ext>
              </a:extLst>
            </p:cNvPr>
            <p:cNvSpPr/>
            <p:nvPr/>
          </p:nvSpPr>
          <p:spPr bwMode="auto">
            <a:xfrm>
              <a:off x="4426681" y="4882120"/>
              <a:ext cx="2009554" cy="256953"/>
            </a:xfrm>
            <a:custGeom>
              <a:avLst/>
              <a:gdLst>
                <a:gd name="connsiteX0" fmla="*/ 2009554 w 2009554"/>
                <a:gd name="connsiteY0" fmla="*/ 256953 h 256953"/>
                <a:gd name="connsiteX1" fmla="*/ 1063256 w 2009554"/>
                <a:gd name="connsiteY1" fmla="*/ 23037 h 256953"/>
                <a:gd name="connsiteX2" fmla="*/ 0 w 2009554"/>
                <a:gd name="connsiteY2" fmla="*/ 118730 h 256953"/>
              </a:gdLst>
              <a:ahLst/>
              <a:cxnLst>
                <a:cxn ang="0">
                  <a:pos x="connsiteX0" y="connsiteY0"/>
                </a:cxn>
                <a:cxn ang="0">
                  <a:pos x="connsiteX1" y="connsiteY1"/>
                </a:cxn>
                <a:cxn ang="0">
                  <a:pos x="connsiteX2" y="connsiteY2"/>
                </a:cxn>
              </a:cxnLst>
              <a:rect l="l" t="t" r="r" b="b"/>
              <a:pathLst>
                <a:path w="2009554" h="256953">
                  <a:moveTo>
                    <a:pt x="2009554" y="256953"/>
                  </a:moveTo>
                  <a:cubicBezTo>
                    <a:pt x="1703868" y="151513"/>
                    <a:pt x="1398182" y="46074"/>
                    <a:pt x="1063256" y="23037"/>
                  </a:cubicBezTo>
                  <a:cubicBezTo>
                    <a:pt x="728330" y="0"/>
                    <a:pt x="364165" y="59365"/>
                    <a:pt x="0" y="1187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Freeform 8">
              <a:extLst>
                <a:ext uri="{FF2B5EF4-FFF2-40B4-BE49-F238E27FC236}">
                  <a16:creationId xmlns:a16="http://schemas.microsoft.com/office/drawing/2014/main" id="{77B43909-7935-9EEA-F142-457BD5E47F97}"/>
                </a:ext>
              </a:extLst>
            </p:cNvPr>
            <p:cNvSpPr/>
            <p:nvPr/>
          </p:nvSpPr>
          <p:spPr bwMode="auto">
            <a:xfrm>
              <a:off x="4384149" y="5105413"/>
              <a:ext cx="2009554" cy="256953"/>
            </a:xfrm>
            <a:custGeom>
              <a:avLst/>
              <a:gdLst>
                <a:gd name="connsiteX0" fmla="*/ 2009554 w 2009554"/>
                <a:gd name="connsiteY0" fmla="*/ 256953 h 256953"/>
                <a:gd name="connsiteX1" fmla="*/ 1063256 w 2009554"/>
                <a:gd name="connsiteY1" fmla="*/ 23037 h 256953"/>
                <a:gd name="connsiteX2" fmla="*/ 0 w 2009554"/>
                <a:gd name="connsiteY2" fmla="*/ 118730 h 256953"/>
              </a:gdLst>
              <a:ahLst/>
              <a:cxnLst>
                <a:cxn ang="0">
                  <a:pos x="connsiteX0" y="connsiteY0"/>
                </a:cxn>
                <a:cxn ang="0">
                  <a:pos x="connsiteX1" y="connsiteY1"/>
                </a:cxn>
                <a:cxn ang="0">
                  <a:pos x="connsiteX2" y="connsiteY2"/>
                </a:cxn>
              </a:cxnLst>
              <a:rect l="l" t="t" r="r" b="b"/>
              <a:pathLst>
                <a:path w="2009554" h="256953">
                  <a:moveTo>
                    <a:pt x="2009554" y="256953"/>
                  </a:moveTo>
                  <a:cubicBezTo>
                    <a:pt x="1703868" y="151513"/>
                    <a:pt x="1398182" y="46074"/>
                    <a:pt x="1063256" y="23037"/>
                  </a:cubicBezTo>
                  <a:cubicBezTo>
                    <a:pt x="728330" y="0"/>
                    <a:pt x="364165" y="59365"/>
                    <a:pt x="0" y="1187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4" name="Straight Arrow Connector 13">
              <a:extLst>
                <a:ext uri="{FF2B5EF4-FFF2-40B4-BE49-F238E27FC236}">
                  <a16:creationId xmlns:a16="http://schemas.microsoft.com/office/drawing/2014/main" id="{AF4C6DC4-E122-0D9F-55E6-E3E4EC1E86F0}"/>
                </a:ext>
              </a:extLst>
            </p:cNvPr>
            <p:cNvCxnSpPr>
              <a:stCxn id="13" idx="1"/>
            </p:cNvCxnSpPr>
            <p:nvPr/>
          </p:nvCxnSpPr>
          <p:spPr bwMode="auto">
            <a:xfrm flipV="1">
              <a:off x="5447405" y="4284921"/>
              <a:ext cx="81525" cy="84352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A604FD7D-E137-9DBF-9B2A-940D335A2B30}"/>
                </a:ext>
              </a:extLst>
            </p:cNvPr>
            <p:cNvCxnSpPr>
              <a:stCxn id="13" idx="1"/>
            </p:cNvCxnSpPr>
            <p:nvPr/>
          </p:nvCxnSpPr>
          <p:spPr bwMode="auto">
            <a:xfrm>
              <a:off x="5447405" y="5128450"/>
              <a:ext cx="517460" cy="61313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6" name="TextBox 15">
              <a:extLst>
                <a:ext uri="{FF2B5EF4-FFF2-40B4-BE49-F238E27FC236}">
                  <a16:creationId xmlns:a16="http://schemas.microsoft.com/office/drawing/2014/main" id="{E2165046-D59A-FFB1-E5FE-63D5327FF000}"/>
                </a:ext>
              </a:extLst>
            </p:cNvPr>
            <p:cNvSpPr txBox="1"/>
            <p:nvPr/>
          </p:nvSpPr>
          <p:spPr>
            <a:xfrm>
              <a:off x="5919360" y="5592723"/>
              <a:ext cx="471604" cy="369332"/>
            </a:xfrm>
            <a:prstGeom prst="rect">
              <a:avLst/>
            </a:prstGeom>
            <a:noFill/>
          </p:spPr>
          <p:txBody>
            <a:bodyPr wrap="none" rtlCol="0">
              <a:spAutoFit/>
            </a:bodyPr>
            <a:lstStyle/>
            <a:p>
              <a:r>
                <a:rPr lang="en-US" b="1"/>
                <a:t>d</a:t>
              </a:r>
              <a:r>
                <a:rPr lang="en-US" baseline="30000"/>
                <a:t>(k)</a:t>
              </a:r>
              <a:endParaRPr lang="en-US" baseline="30000" dirty="0"/>
            </a:p>
          </p:txBody>
        </p:sp>
        <p:sp>
          <p:nvSpPr>
            <p:cNvPr id="17" name="TextBox 16">
              <a:extLst>
                <a:ext uri="{FF2B5EF4-FFF2-40B4-BE49-F238E27FC236}">
                  <a16:creationId xmlns:a16="http://schemas.microsoft.com/office/drawing/2014/main" id="{72110C07-1573-8028-8047-21C30177EFE0}"/>
                </a:ext>
              </a:extLst>
            </p:cNvPr>
            <p:cNvSpPr txBox="1"/>
            <p:nvPr/>
          </p:nvSpPr>
          <p:spPr>
            <a:xfrm>
              <a:off x="5550765" y="4086444"/>
              <a:ext cx="444352" cy="369332"/>
            </a:xfrm>
            <a:prstGeom prst="rect">
              <a:avLst/>
            </a:prstGeom>
            <a:noFill/>
          </p:spPr>
          <p:txBody>
            <a:bodyPr wrap="none" rtlCol="0">
              <a:spAutoFit/>
            </a:bodyPr>
            <a:lstStyle/>
            <a:p>
              <a:r>
                <a:rPr lang="en-US" b="1"/>
                <a:t>c</a:t>
              </a:r>
              <a:r>
                <a:rPr lang="en-US" baseline="30000"/>
                <a:t>(k)</a:t>
              </a:r>
              <a:endParaRPr lang="en-US" baseline="30000" dirty="0"/>
            </a:p>
          </p:txBody>
        </p:sp>
      </p:grpSp>
    </p:spTree>
    <p:extLst>
      <p:ext uri="{BB962C8B-B14F-4D97-AF65-F5344CB8AC3E}">
        <p14:creationId xmlns:p14="http://schemas.microsoft.com/office/powerpoint/2010/main" val="3789754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749</TotalTime>
  <Words>7679</Words>
  <Application>Microsoft Office PowerPoint</Application>
  <PresentationFormat>On-screen Show (4:3)</PresentationFormat>
  <Paragraphs>1062</Paragraphs>
  <Slides>72</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4" baseType="lpstr">
      <vt:lpstr>Aptos</vt:lpstr>
      <vt:lpstr>Aptos Display</vt:lpstr>
      <vt:lpstr>Arial</vt:lpstr>
      <vt:lpstr>Cambria Math</vt:lpstr>
      <vt:lpstr>Courier New</vt:lpstr>
      <vt:lpstr>Euclid Symbol</vt:lpstr>
      <vt:lpstr>Helvetica</vt:lpstr>
      <vt:lpstr>Symbol</vt:lpstr>
      <vt:lpstr>Times New Roman</vt:lpstr>
      <vt:lpstr>Wingdings</vt:lpstr>
      <vt:lpstr>Office Theme</vt:lpstr>
      <vt:lpstr>Equation</vt:lpstr>
      <vt:lpstr>PowerPoint Presentation</vt:lpstr>
      <vt:lpstr>Chapter 5 Numerical Optimization Algorithms</vt:lpstr>
      <vt:lpstr>Numerical Optimization Algorithms</vt:lpstr>
      <vt:lpstr>Numerical Methods</vt:lpstr>
      <vt:lpstr>Gradient-based Methods</vt:lpstr>
      <vt:lpstr>5.2  Overview of Numerical Optimization Process</vt:lpstr>
      <vt:lpstr>Numerical Optimization Process</vt:lpstr>
      <vt:lpstr>5.3  Determination of Step Size</vt:lpstr>
      <vt:lpstr>Descent Direction</vt:lpstr>
      <vt:lpstr>Ex5.1) Descent Direction</vt:lpstr>
      <vt:lpstr>Step Size Termination Criterion</vt:lpstr>
      <vt:lpstr>Ex5.2) Step Size Determination</vt:lpstr>
      <vt:lpstr>Numerical Line Search</vt:lpstr>
      <vt:lpstr>Interval Reduction Method</vt:lpstr>
      <vt:lpstr>Quadratic Interpolation Method</vt:lpstr>
      <vt:lpstr>Ex5.3) Quadratic Interpolation</vt:lpstr>
      <vt:lpstr>Optimum Step Size for Quadratic Function</vt:lpstr>
      <vt:lpstr>5.4  Unconstrained Optimization Algorithms</vt:lpstr>
      <vt:lpstr>Unconstrained Optimization Algorithms</vt:lpstr>
      <vt:lpstr>Search (Descent) Direction</vt:lpstr>
      <vt:lpstr>Steepest Descent Method (SDM)</vt:lpstr>
      <vt:lpstr>Ex5.4) Steepest Descent Method</vt:lpstr>
      <vt:lpstr>Ex5.4) Steepest Descent Method cont.</vt:lpstr>
      <vt:lpstr>Conjugate Gradient Method</vt:lpstr>
      <vt:lpstr>Ex5.5) Conjugate Gradient Method</vt:lpstr>
      <vt:lpstr>Newton’s Method</vt:lpstr>
      <vt:lpstr>Newton’s Method cont.</vt:lpstr>
      <vt:lpstr>Ex) Newton’s Method</vt:lpstr>
      <vt:lpstr>Quasi-Newton Method</vt:lpstr>
      <vt:lpstr>Quasi-Newton Method cont.</vt:lpstr>
      <vt:lpstr>Quasi-Newton Method cont.</vt:lpstr>
      <vt:lpstr>Rank-2 Update (BFGS)</vt:lpstr>
      <vt:lpstr>Rank-2 Update (DFP)</vt:lpstr>
      <vt:lpstr>Ex5.7) BFGS Algorithm</vt:lpstr>
      <vt:lpstr>Ex5.7) BFGS Algorithm cont.</vt:lpstr>
      <vt:lpstr>Rate of Convergence</vt:lpstr>
      <vt:lpstr>Rate of Convergence cont.</vt:lpstr>
      <vt:lpstr>Rate of Convergence cont.</vt:lpstr>
      <vt:lpstr>5.5  Constrained Optimization Using Unconstrained Algorithms</vt:lpstr>
      <vt:lpstr>How Constraints Play in Optimization?</vt:lpstr>
      <vt:lpstr>Lagrange Multiplier Method</vt:lpstr>
      <vt:lpstr>Challenges in Lagrange Multiplier Method</vt:lpstr>
      <vt:lpstr>Penalty Method</vt:lpstr>
      <vt:lpstr>Ex5.9) Penalty Method SUMT</vt:lpstr>
      <vt:lpstr>Ex5.9) Penalty Method SUMT cont.</vt:lpstr>
      <vt:lpstr>5.6  Constrained Optimization Using Direct Methods</vt:lpstr>
      <vt:lpstr>Constrained Optimization Using Direct Methods</vt:lpstr>
      <vt:lpstr>Direct Methods for Constrained Optimization</vt:lpstr>
      <vt:lpstr>Sequential Linear Programming (SLP)</vt:lpstr>
      <vt:lpstr>Quadratic Programming (QP) Subproblem</vt:lpstr>
      <vt:lpstr>Constrained SDM</vt:lpstr>
      <vt:lpstr>Feasible Direction Method</vt:lpstr>
      <vt:lpstr>Sequential Quadratic Programming (SQP)</vt:lpstr>
      <vt:lpstr>SQP cont.</vt:lpstr>
      <vt:lpstr>5.7  Matlab Optimization Toolbox</vt:lpstr>
      <vt:lpstr>Matlab Optimization Toolbox</vt:lpstr>
      <vt:lpstr>Ex5.10) Matlab fmincon Function</vt:lpstr>
      <vt:lpstr>Ex5.10) Matlab fmincon Function cont.</vt:lpstr>
      <vt:lpstr>Ex5.10) Matlab fmincon Function cont.</vt:lpstr>
      <vt:lpstr>Ex5.10) Matlab fmincon Function cont.</vt:lpstr>
      <vt:lpstr>Ex5.10) Matlab fmincon Function cont.</vt:lpstr>
      <vt:lpstr>Ex5.10) Matlab fmincon Function cont.</vt:lpstr>
      <vt:lpstr>Ex5.11) Quadratic Function And Constraint</vt:lpstr>
      <vt:lpstr>Ex5.11) Making It Harder for fmincon</vt:lpstr>
      <vt:lpstr>Restart Sometimes Helps</vt:lpstr>
      <vt:lpstr>Exercise: Ten-bar Truss</vt:lpstr>
      <vt:lpstr>Exercise: Ten-bar Truss cont.</vt:lpstr>
      <vt:lpstr>Exercise: Ten-bar Truss cont.</vt:lpstr>
      <vt:lpstr>5.8  Practical Suggestions for Numerical Optimization</vt:lpstr>
      <vt:lpstr>Practical Suggestions</vt:lpstr>
      <vt:lpstr>Practical Suggestions cont.</vt:lpstr>
      <vt:lpstr>Practical Suggestions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Kim,Nam Ho</dc:creator>
  <cp:lastModifiedBy>Kim,Nam Ho</cp:lastModifiedBy>
  <cp:revision>9</cp:revision>
  <dcterms:created xsi:type="dcterms:W3CDTF">2025-09-23T23:37:06Z</dcterms:created>
  <dcterms:modified xsi:type="dcterms:W3CDTF">2025-10-11T19:49:37Z</dcterms:modified>
</cp:coreProperties>
</file>